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6" r:id="rId1"/>
  </p:sldMasterIdLst>
  <p:sldIdLst>
    <p:sldId id="257" r:id="rId2"/>
    <p:sldId id="258" r:id="rId3"/>
    <p:sldId id="260" r:id="rId4"/>
    <p:sldId id="261" r:id="rId5"/>
    <p:sldId id="262" r:id="rId6"/>
    <p:sldId id="269" r:id="rId7"/>
    <p:sldId id="265" r:id="rId8"/>
    <p:sldId id="263" r:id="rId9"/>
    <p:sldId id="264" r:id="rId10"/>
    <p:sldId id="266" r:id="rId11"/>
    <p:sldId id="267"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A8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96" autoAdjust="0"/>
    <p:restoredTop sz="94660"/>
  </p:normalViewPr>
  <p:slideViewPr>
    <p:cSldViewPr snapToGrid="0">
      <p:cViewPr varScale="1">
        <p:scale>
          <a:sx n="64" d="100"/>
          <a:sy n="64" d="100"/>
        </p:scale>
        <p:origin x="632"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1/12/2021</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58331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1/12/2021</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72269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1/12/2021</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761827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1/12/2021</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92670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1/12/2021</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04162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1/12/2021</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56663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1/12/2021</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68194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1/12/2021</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11860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1/12/2021</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01422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1/12/2021</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933282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1/12/2021</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23267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1/12/2021</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4982234"/>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47" r:id="rId3"/>
    <p:sldLayoutId id="2147483743" r:id="rId4"/>
    <p:sldLayoutId id="2147483738" r:id="rId5"/>
    <p:sldLayoutId id="2147483732" r:id="rId6"/>
    <p:sldLayoutId id="2147483733" r:id="rId7"/>
    <p:sldLayoutId id="2147483734" r:id="rId8"/>
    <p:sldLayoutId id="2147483735" r:id="rId9"/>
    <p:sldLayoutId id="2147483736" r:id="rId10"/>
    <p:sldLayoutId id="2147483737" r:id="rId11"/>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vi.wikipedia.org/wiki/Li%C3%AAn_m%E1%BA%A1ng" TargetMode="External"/><Relationship Id="rId2" Type="http://schemas.openxmlformats.org/officeDocument/2006/relationships/hyperlink" Target="https://vi.wikipedia.org/wiki/M%E1%BA%A1ng_%C4%91i%E1%BB%87n_tho%E1%BA%A1i" TargetMode="External"/><Relationship Id="rId1" Type="http://schemas.openxmlformats.org/officeDocument/2006/relationships/slideLayout" Target="../slideLayouts/slideLayout1.xml"/><Relationship Id="rId4" Type="http://schemas.openxmlformats.org/officeDocument/2006/relationships/hyperlink" Target="https://vi.wikipedia.org/wiki/Internet"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A9286AD2-18A9-4868-A4E3-7A2097A20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1"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FD68DA-43BA-4508-8DE2-BA9BB7B2FA5B}"/>
              </a:ext>
            </a:extLst>
          </p:cNvPr>
          <p:cNvSpPr>
            <a:spLocks noGrp="1"/>
          </p:cNvSpPr>
          <p:nvPr>
            <p:ph type="ctrTitle"/>
          </p:nvPr>
        </p:nvSpPr>
        <p:spPr>
          <a:xfrm>
            <a:off x="3770135" y="1764480"/>
            <a:ext cx="8332413" cy="1911073"/>
          </a:xfrm>
        </p:spPr>
        <p:txBody>
          <a:bodyPr>
            <a:normAutofit/>
          </a:bodyPr>
          <a:lstStyle/>
          <a:p>
            <a:pPr algn="ctr"/>
            <a:r>
              <a:rPr lang="en-US" sz="8000"/>
              <a:t>VLAN</a:t>
            </a:r>
            <a:endParaRPr lang="en-US" sz="8000" dirty="0"/>
          </a:p>
        </p:txBody>
      </p:sp>
      <p:sp>
        <p:nvSpPr>
          <p:cNvPr id="3" name="Subtitle 2">
            <a:extLst>
              <a:ext uri="{FF2B5EF4-FFF2-40B4-BE49-F238E27FC236}">
                <a16:creationId xmlns:a16="http://schemas.microsoft.com/office/drawing/2014/main" id="{A8E9CFF2-3777-4FF4-A759-8491175B0B7C}"/>
              </a:ext>
            </a:extLst>
          </p:cNvPr>
          <p:cNvSpPr>
            <a:spLocks noGrp="1"/>
          </p:cNvSpPr>
          <p:nvPr>
            <p:ph type="subTitle" idx="1"/>
          </p:nvPr>
        </p:nvSpPr>
        <p:spPr>
          <a:xfrm>
            <a:off x="5315153" y="4763253"/>
            <a:ext cx="6269347" cy="1021498"/>
          </a:xfrm>
        </p:spPr>
        <p:txBody>
          <a:bodyPr>
            <a:normAutofit fontScale="85000" lnSpcReduction="10000"/>
          </a:bodyPr>
          <a:lstStyle/>
          <a:p>
            <a:r>
              <a:rPr lang="en-US" b="1" u="sng" dirty="0">
                <a:solidFill>
                  <a:schemeClr val="tx1">
                    <a:lumMod val="85000"/>
                    <a:lumOff val="15000"/>
                  </a:schemeClr>
                </a:solidFill>
              </a:rPr>
              <a:t>Key word </a:t>
            </a:r>
            <a:r>
              <a:rPr lang="en-US" dirty="0">
                <a:solidFill>
                  <a:schemeClr val="tx1">
                    <a:lumMod val="85000"/>
                    <a:lumOff val="15000"/>
                  </a:schemeClr>
                </a:solidFill>
              </a:rPr>
              <a:t>: STATIC ROUTE, INTERFACE,</a:t>
            </a:r>
          </a:p>
          <a:p>
            <a:r>
              <a:rPr lang="en-US" sz="2400" dirty="0">
                <a:solidFill>
                  <a:schemeClr val="tx1">
                    <a:lumMod val="85000"/>
                    <a:lumOff val="15000"/>
                  </a:schemeClr>
                </a:solidFill>
              </a:rPr>
              <a:t>GLOBAL </a:t>
            </a:r>
            <a:r>
              <a:rPr lang="en-US" sz="2400">
                <a:solidFill>
                  <a:schemeClr val="tx1">
                    <a:lumMod val="85000"/>
                    <a:lumOff val="15000"/>
                  </a:schemeClr>
                </a:solidFill>
              </a:rPr>
              <a:t>MODE, ENCAPSULATIO, SWITCHPORT</a:t>
            </a:r>
            <a:endParaRPr lang="en-US" sz="2400" dirty="0">
              <a:solidFill>
                <a:schemeClr val="tx1">
                  <a:lumMod val="85000"/>
                  <a:lumOff val="15000"/>
                </a:schemeClr>
              </a:solidFill>
            </a:endParaRPr>
          </a:p>
        </p:txBody>
      </p:sp>
      <p:pic>
        <p:nvPicPr>
          <p:cNvPr id="5" name="Picture 4" descr="A picture containing building, sitting, bench, side&#10;&#10;Description automatically generated">
            <a:extLst>
              <a:ext uri="{FF2B5EF4-FFF2-40B4-BE49-F238E27FC236}">
                <a16:creationId xmlns:a16="http://schemas.microsoft.com/office/drawing/2014/main" id="{282CF6DD-7FE8-4063-9551-1B7BBCE92ABE}"/>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0" y="1"/>
            <a:ext cx="2276062" cy="6857999"/>
          </a:xfrm>
          <a:prstGeom prst="rect">
            <a:avLst/>
          </a:prstGeom>
        </p:spPr>
      </p:pic>
      <p:cxnSp>
        <p:nvCxnSpPr>
          <p:cNvPr id="24" name="Straight Connector 23">
            <a:extLst>
              <a:ext uri="{FF2B5EF4-FFF2-40B4-BE49-F238E27FC236}">
                <a16:creationId xmlns:a16="http://schemas.microsoft.com/office/drawing/2014/main" id="{E7A7CD63-7EC3-44F3-95D0-595C4019FF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27754" y="4498925"/>
            <a:ext cx="5636107"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88B44F2-8C08-4EDB-9F1A-600BAF4EBC0B}"/>
              </a:ext>
            </a:extLst>
          </p:cNvPr>
          <p:cNvSpPr txBox="1"/>
          <p:nvPr/>
        </p:nvSpPr>
        <p:spPr>
          <a:xfrm>
            <a:off x="2276062" y="0"/>
            <a:ext cx="9915938" cy="369332"/>
          </a:xfrm>
          <a:prstGeom prst="rect">
            <a:avLst/>
          </a:prstGeom>
          <a:solidFill>
            <a:srgbClr val="92D050"/>
          </a:solidFill>
        </p:spPr>
        <p:txBody>
          <a:bodyPr wrap="square" rtlCol="0">
            <a:spAutoFit/>
          </a:bodyPr>
          <a:lstStyle/>
          <a:p>
            <a:r>
              <a:rPr lang="en-US" b="1" dirty="0">
                <a:solidFill>
                  <a:srgbClr val="FF0000"/>
                </a:solidFill>
                <a:latin typeface="Times New Roman" panose="02020603050405020304" pitchFamily="18" charset="0"/>
                <a:cs typeface="Times New Roman" panose="02020603050405020304" pitchFamily="18" charset="0"/>
              </a:rPr>
              <a:t>TRƯỜNG CAO ĐẲNG LÝ TỰ TRỌNG TP.HCM</a:t>
            </a:r>
          </a:p>
        </p:txBody>
      </p:sp>
      <p:sp>
        <p:nvSpPr>
          <p:cNvPr id="6" name="TextBox 5">
            <a:extLst>
              <a:ext uri="{FF2B5EF4-FFF2-40B4-BE49-F238E27FC236}">
                <a16:creationId xmlns:a16="http://schemas.microsoft.com/office/drawing/2014/main" id="{9EFE2A52-A04E-4CBD-8F1E-B475211CB044}"/>
              </a:ext>
            </a:extLst>
          </p:cNvPr>
          <p:cNvSpPr txBox="1"/>
          <p:nvPr/>
        </p:nvSpPr>
        <p:spPr>
          <a:xfrm>
            <a:off x="2276062" y="6464300"/>
            <a:ext cx="9915938" cy="369332"/>
          </a:xfrm>
          <a:prstGeom prst="rect">
            <a:avLst/>
          </a:prstGeom>
          <a:solidFill>
            <a:schemeClr val="tx1">
              <a:lumMod val="50000"/>
              <a:lumOff val="50000"/>
            </a:schemeClr>
          </a:solidFill>
        </p:spPr>
        <p:txBody>
          <a:bodyPr wrap="square" rtlCol="0">
            <a:spAutoFit/>
          </a:bodyPr>
          <a:lstStyle/>
          <a:p>
            <a:pPr algn="r"/>
            <a:r>
              <a:rPr lang="en-US" b="1" dirty="0">
                <a:solidFill>
                  <a:schemeClr val="bg1"/>
                </a:solidFill>
                <a:latin typeface="Times New Roman" panose="02020603050405020304" pitchFamily="18" charset="0"/>
                <a:cs typeface="Times New Roman" panose="02020603050405020304" pitchFamily="18" charset="0"/>
              </a:rPr>
              <a:t>GIÁO VIÊN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 – KHOA CNTT</a:t>
            </a:r>
          </a:p>
        </p:txBody>
      </p:sp>
    </p:spTree>
    <p:extLst>
      <p:ext uri="{BB962C8B-B14F-4D97-AF65-F5344CB8AC3E}">
        <p14:creationId xmlns:p14="http://schemas.microsoft.com/office/powerpoint/2010/main" val="4043737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1541" y="5035124"/>
            <a:ext cx="12188952" cy="1143000"/>
          </a:xfrm>
        </p:spPr>
        <p:txBody>
          <a:bodyPr>
            <a:normAutofit/>
          </a:bodyPr>
          <a:lstStyle/>
          <a:p>
            <a:r>
              <a:rPr lang="en-US" dirty="0">
                <a:solidFill>
                  <a:srgbClr val="FFFFFF"/>
                </a:solidFill>
                <a:latin typeface="Times New Roman" panose="02020603050405020304" pitchFamily="18" charset="0"/>
                <a:cs typeface="Times New Roman" panose="02020603050405020304" pitchFamily="18" charset="0"/>
              </a:rPr>
              <a:t>- note: </a:t>
            </a:r>
            <a:r>
              <a:rPr lang="en-US" dirty="0" err="1">
                <a:solidFill>
                  <a:srgbClr val="FFFFFF"/>
                </a:solidFill>
                <a:latin typeface="Times New Roman" panose="02020603050405020304" pitchFamily="18" charset="0"/>
                <a:cs typeface="Times New Roman" panose="02020603050405020304" pitchFamily="18" charset="0"/>
              </a:rPr>
              <a:t>portfast</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không</a:t>
            </a:r>
            <a:r>
              <a:rPr lang="en-US" dirty="0">
                <a:solidFill>
                  <a:srgbClr val="FFFFFF"/>
                </a:solidFill>
                <a:latin typeface="Times New Roman" panose="02020603050405020304" pitchFamily="18" charset="0"/>
                <a:cs typeface="Times New Roman" panose="02020603050405020304" pitchFamily="18" charset="0"/>
              </a:rPr>
              <a:t> đ</a:t>
            </a:r>
            <a:r>
              <a:rPr lang="vi-VN" dirty="0">
                <a:solidFill>
                  <a:srgbClr val="FFFFFF"/>
                </a:solidFill>
                <a:latin typeface="Times New Roman" panose="02020603050405020304" pitchFamily="18" charset="0"/>
                <a:cs typeface="Times New Roman" panose="02020603050405020304" pitchFamily="18" charset="0"/>
              </a:rPr>
              <a:t>ư</a:t>
            </a:r>
            <a:r>
              <a:rPr lang="en-US" dirty="0" err="1">
                <a:solidFill>
                  <a:srgbClr val="FFFFFF"/>
                </a:solidFill>
                <a:latin typeface="Times New Roman" panose="02020603050405020304" pitchFamily="18" charset="0"/>
                <a:cs typeface="Times New Roman" panose="02020603050405020304" pitchFamily="18" charset="0"/>
              </a:rPr>
              <a:t>ợc</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phép</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cấu</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hình</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trên</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cổng</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giữ</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vai</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trò</a:t>
            </a:r>
            <a:r>
              <a:rPr lang="en-US" dirty="0">
                <a:solidFill>
                  <a:srgbClr val="FFFFFF"/>
                </a:solidFill>
                <a:latin typeface="Times New Roman" panose="02020603050405020304" pitchFamily="18" charset="0"/>
                <a:cs typeface="Times New Roman" panose="02020603050405020304" pitchFamily="18" charset="0"/>
              </a:rPr>
              <a:t> </a:t>
            </a:r>
            <a:r>
              <a:rPr lang="en-US" dirty="0" err="1">
                <a:solidFill>
                  <a:srgbClr val="FFFFFF"/>
                </a:solidFill>
                <a:latin typeface="Times New Roman" panose="02020603050405020304" pitchFamily="18" charset="0"/>
                <a:cs typeface="Times New Roman" panose="02020603050405020304" pitchFamily="18" charset="0"/>
              </a:rPr>
              <a:t>trunking</a:t>
            </a:r>
            <a:endParaRPr lang="en-US" dirty="0">
              <a:solidFill>
                <a:srgbClr val="FFFFFF"/>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2560982C-3981-4CED-8A2B-EA190367975B}"/>
              </a:ext>
            </a:extLst>
          </p:cNvPr>
          <p:cNvPicPr>
            <a:picLocks noChangeAspect="1"/>
          </p:cNvPicPr>
          <p:nvPr/>
        </p:nvPicPr>
        <p:blipFill>
          <a:blip r:embed="rId2"/>
          <a:stretch>
            <a:fillRect/>
          </a:stretch>
        </p:blipFill>
        <p:spPr>
          <a:xfrm>
            <a:off x="6056135" y="0"/>
            <a:ext cx="6135865" cy="3190461"/>
          </a:xfrm>
          <a:prstGeom prst="rect">
            <a:avLst/>
          </a:prstGeom>
        </p:spPr>
      </p:pic>
      <p:pic>
        <p:nvPicPr>
          <p:cNvPr id="4" name="Picture 3">
            <a:extLst>
              <a:ext uri="{FF2B5EF4-FFF2-40B4-BE49-F238E27FC236}">
                <a16:creationId xmlns:a16="http://schemas.microsoft.com/office/drawing/2014/main" id="{5E0524AD-3531-4D55-A75E-F22FF20E87D8}"/>
              </a:ext>
            </a:extLst>
          </p:cNvPr>
          <p:cNvPicPr>
            <a:picLocks noChangeAspect="1"/>
          </p:cNvPicPr>
          <p:nvPr/>
        </p:nvPicPr>
        <p:blipFill>
          <a:blip r:embed="rId3"/>
          <a:stretch>
            <a:fillRect/>
          </a:stretch>
        </p:blipFill>
        <p:spPr>
          <a:xfrm>
            <a:off x="0" y="0"/>
            <a:ext cx="5675243" cy="3272585"/>
          </a:xfrm>
          <a:prstGeom prst="rect">
            <a:avLst/>
          </a:prstGeom>
        </p:spPr>
      </p:pic>
      <p:sp>
        <p:nvSpPr>
          <p:cNvPr id="5" name="Arrow: Right 4">
            <a:extLst>
              <a:ext uri="{FF2B5EF4-FFF2-40B4-BE49-F238E27FC236}">
                <a16:creationId xmlns:a16="http://schemas.microsoft.com/office/drawing/2014/main" id="{D7C1B090-ABD9-496E-BA51-C984F88809B3}"/>
              </a:ext>
            </a:extLst>
          </p:cNvPr>
          <p:cNvSpPr/>
          <p:nvPr/>
        </p:nvSpPr>
        <p:spPr>
          <a:xfrm>
            <a:off x="5675243" y="1311964"/>
            <a:ext cx="420757" cy="39756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DD0228E-A74A-46F1-99BB-EC26DA051289}"/>
              </a:ext>
            </a:extLst>
          </p:cNvPr>
          <p:cNvSpPr txBox="1"/>
          <p:nvPr/>
        </p:nvSpPr>
        <p:spPr>
          <a:xfrm>
            <a:off x="67733" y="6463221"/>
            <a:ext cx="12122726" cy="369332"/>
          </a:xfrm>
          <a:prstGeom prst="rect">
            <a:avLst/>
          </a:prstGeom>
          <a:solidFill>
            <a:schemeClr val="accent5">
              <a:lumMod val="75000"/>
            </a:schemeClr>
          </a:solid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GV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a:t>
            </a:r>
          </a:p>
        </p:txBody>
      </p:sp>
    </p:spTree>
    <p:extLst>
      <p:ext uri="{BB962C8B-B14F-4D97-AF65-F5344CB8AC3E}">
        <p14:creationId xmlns:p14="http://schemas.microsoft.com/office/powerpoint/2010/main" val="26098547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1100051" y="5225240"/>
            <a:ext cx="10058400" cy="1143000"/>
          </a:xfrm>
        </p:spPr>
        <p:txBody>
          <a:bodyPr>
            <a:normAutofit/>
          </a:bodyPr>
          <a:lstStyle/>
          <a:p>
            <a:r>
              <a:rPr lang="en-US" dirty="0">
                <a:solidFill>
                  <a:srgbClr val="FFFFFF"/>
                </a:solidFill>
              </a:rPr>
              <a:t>- Redundant topology : Cho </a:t>
            </a:r>
            <a:r>
              <a:rPr lang="en-US" dirty="0" err="1">
                <a:solidFill>
                  <a:srgbClr val="FFFFFF"/>
                </a:solidFill>
              </a:rPr>
              <a:t>phép</a:t>
            </a:r>
            <a:r>
              <a:rPr lang="en-US" dirty="0">
                <a:solidFill>
                  <a:srgbClr val="FFFFFF"/>
                </a:solidFill>
              </a:rPr>
              <a:t> </a:t>
            </a:r>
            <a:r>
              <a:rPr lang="en-US" dirty="0" err="1">
                <a:solidFill>
                  <a:srgbClr val="FFFFFF"/>
                </a:solidFill>
              </a:rPr>
              <a:t>loại</a:t>
            </a:r>
            <a:r>
              <a:rPr lang="en-US" dirty="0">
                <a:solidFill>
                  <a:srgbClr val="FFFFFF"/>
                </a:solidFill>
              </a:rPr>
              <a:t> </a:t>
            </a:r>
            <a:r>
              <a:rPr lang="en-US" dirty="0" err="1">
                <a:solidFill>
                  <a:srgbClr val="FFFFFF"/>
                </a:solidFill>
              </a:rPr>
              <a:t>bỏ</a:t>
            </a:r>
            <a:r>
              <a:rPr lang="en-US" dirty="0">
                <a:solidFill>
                  <a:srgbClr val="FFFFFF"/>
                </a:solidFill>
              </a:rPr>
              <a:t> </a:t>
            </a:r>
            <a:r>
              <a:rPr lang="en-US" dirty="0" err="1">
                <a:solidFill>
                  <a:srgbClr val="FFFFFF"/>
                </a:solidFill>
              </a:rPr>
              <a:t>các</a:t>
            </a:r>
            <a:r>
              <a:rPr lang="en-US" dirty="0">
                <a:solidFill>
                  <a:srgbClr val="FFFFFF"/>
                </a:solidFill>
              </a:rPr>
              <a:t> </a:t>
            </a:r>
            <a:r>
              <a:rPr lang="en-US" dirty="0" err="1">
                <a:solidFill>
                  <a:srgbClr val="FFFFFF"/>
                </a:solidFill>
              </a:rPr>
              <a:t>điểm</a:t>
            </a:r>
            <a:r>
              <a:rPr lang="en-US" dirty="0">
                <a:solidFill>
                  <a:srgbClr val="FFFFFF"/>
                </a:solidFill>
              </a:rPr>
              <a:t> </a:t>
            </a:r>
            <a:r>
              <a:rPr lang="en-US" dirty="0" err="1">
                <a:solidFill>
                  <a:srgbClr val="FFFFFF"/>
                </a:solidFill>
              </a:rPr>
              <a:t>chết</a:t>
            </a:r>
            <a:r>
              <a:rPr lang="en-US" dirty="0">
                <a:solidFill>
                  <a:srgbClr val="FFFFFF"/>
                </a:solidFill>
              </a:rPr>
              <a:t> </a:t>
            </a:r>
            <a:r>
              <a:rPr lang="en-US" dirty="0" err="1">
                <a:solidFill>
                  <a:srgbClr val="FFFFFF"/>
                </a:solidFill>
              </a:rPr>
              <a:t>trong</a:t>
            </a:r>
            <a:r>
              <a:rPr lang="en-US" dirty="0">
                <a:solidFill>
                  <a:srgbClr val="FFFFFF"/>
                </a:solidFill>
              </a:rPr>
              <a:t> s</a:t>
            </a:r>
            <a:r>
              <a:rPr lang="vi-VN" dirty="0">
                <a:solidFill>
                  <a:srgbClr val="FFFFFF"/>
                </a:solidFill>
              </a:rPr>
              <a:t>ơ</a:t>
            </a:r>
            <a:r>
              <a:rPr lang="en-US" dirty="0">
                <a:solidFill>
                  <a:srgbClr val="FFFFFF"/>
                </a:solidFill>
              </a:rPr>
              <a:t> </a:t>
            </a:r>
            <a:r>
              <a:rPr lang="en-US" dirty="0" err="1">
                <a:solidFill>
                  <a:srgbClr val="FFFFFF"/>
                </a:solidFill>
              </a:rPr>
              <a:t>đồ</a:t>
            </a:r>
            <a:r>
              <a:rPr lang="en-US" dirty="0">
                <a:solidFill>
                  <a:srgbClr val="FFFFFF"/>
                </a:solidFill>
              </a:rPr>
              <a:t> </a:t>
            </a:r>
            <a:r>
              <a:rPr lang="en-US" dirty="0" err="1">
                <a:solidFill>
                  <a:srgbClr val="FFFFFF"/>
                </a:solidFill>
              </a:rPr>
              <a:t>mạng</a:t>
            </a:r>
            <a:r>
              <a:rPr lang="en-US" dirty="0">
                <a:solidFill>
                  <a:srgbClr val="FFFFFF"/>
                </a:solidFill>
              </a:rPr>
              <a:t> (</a:t>
            </a:r>
            <a:r>
              <a:rPr lang="en-US" dirty="0" err="1">
                <a:solidFill>
                  <a:srgbClr val="FFFFFF"/>
                </a:solidFill>
              </a:rPr>
              <a:t>thiết</a:t>
            </a:r>
            <a:r>
              <a:rPr lang="en-US" dirty="0">
                <a:solidFill>
                  <a:srgbClr val="FFFFFF"/>
                </a:solidFill>
              </a:rPr>
              <a:t> </a:t>
            </a:r>
            <a:r>
              <a:rPr lang="en-US" dirty="0" err="1">
                <a:solidFill>
                  <a:srgbClr val="FFFFFF"/>
                </a:solidFill>
              </a:rPr>
              <a:t>bị</a:t>
            </a:r>
            <a:r>
              <a:rPr lang="en-US" dirty="0">
                <a:solidFill>
                  <a:srgbClr val="FFFFFF"/>
                </a:solidFill>
              </a:rPr>
              <a:t> h</a:t>
            </a:r>
            <a:r>
              <a:rPr lang="vi-VN" dirty="0">
                <a:solidFill>
                  <a:srgbClr val="FFFFFF"/>
                </a:solidFill>
              </a:rPr>
              <a:t>ư</a:t>
            </a:r>
            <a:r>
              <a:rPr lang="en-US" dirty="0">
                <a:solidFill>
                  <a:srgbClr val="FFFFFF"/>
                </a:solidFill>
              </a:rPr>
              <a:t> </a:t>
            </a:r>
            <a:r>
              <a:rPr lang="en-US" dirty="0" err="1">
                <a:solidFill>
                  <a:srgbClr val="FFFFFF"/>
                </a:solidFill>
              </a:rPr>
              <a:t>hỏng</a:t>
            </a:r>
            <a:r>
              <a:rPr lang="en-US" dirty="0">
                <a:solidFill>
                  <a:srgbClr val="FFFFFF"/>
                </a:solidFill>
              </a:rPr>
              <a:t>/ng</a:t>
            </a:r>
            <a:r>
              <a:rPr lang="vi-VN" dirty="0">
                <a:solidFill>
                  <a:srgbClr val="FFFFFF"/>
                </a:solidFill>
              </a:rPr>
              <a:t>ư</a:t>
            </a:r>
            <a:r>
              <a:rPr lang="en-US" dirty="0">
                <a:solidFill>
                  <a:srgbClr val="FFFFFF"/>
                </a:solidFill>
              </a:rPr>
              <a:t>ng </a:t>
            </a:r>
            <a:r>
              <a:rPr lang="en-US" dirty="0" err="1">
                <a:solidFill>
                  <a:srgbClr val="FFFFFF"/>
                </a:solidFill>
              </a:rPr>
              <a:t>hoạt</a:t>
            </a:r>
            <a:r>
              <a:rPr lang="en-US" dirty="0">
                <a:solidFill>
                  <a:srgbClr val="FFFFFF"/>
                </a:solidFill>
              </a:rPr>
              <a:t> </a:t>
            </a:r>
            <a:r>
              <a:rPr lang="en-US" dirty="0" err="1">
                <a:solidFill>
                  <a:srgbClr val="FFFFFF"/>
                </a:solidFill>
              </a:rPr>
              <a:t>động</a:t>
            </a:r>
            <a:endParaRPr lang="en-US" dirty="0">
              <a:solidFill>
                <a:srgbClr val="FFFFFF"/>
              </a:solidFill>
            </a:endParaRPr>
          </a:p>
        </p:txBody>
      </p:sp>
      <p:sp>
        <p:nvSpPr>
          <p:cNvPr id="2" name="TextBox 1">
            <a:extLst>
              <a:ext uri="{FF2B5EF4-FFF2-40B4-BE49-F238E27FC236}">
                <a16:creationId xmlns:a16="http://schemas.microsoft.com/office/drawing/2014/main" id="{DB97C742-7604-4353-9F52-AF2986E51365}"/>
              </a:ext>
            </a:extLst>
          </p:cNvPr>
          <p:cNvSpPr txBox="1"/>
          <p:nvPr/>
        </p:nvSpPr>
        <p:spPr>
          <a:xfrm>
            <a:off x="0" y="0"/>
            <a:ext cx="2951922" cy="461665"/>
          </a:xfrm>
          <a:prstGeom prst="rect">
            <a:avLst/>
          </a:prstGeom>
          <a:noFill/>
        </p:spPr>
        <p:txBody>
          <a:bodyPr wrap="square" rtlCol="0">
            <a:spAutoFit/>
          </a:bodyPr>
          <a:lstStyle/>
          <a:p>
            <a:r>
              <a:rPr lang="en-US" sz="2400" b="1" dirty="0">
                <a:solidFill>
                  <a:srgbClr val="FFFF00"/>
                </a:solidFill>
              </a:rPr>
              <a:t>VÍ DỤ ÁP DUNG:</a:t>
            </a:r>
          </a:p>
        </p:txBody>
      </p:sp>
      <p:pic>
        <p:nvPicPr>
          <p:cNvPr id="4" name="Picture 3">
            <a:extLst>
              <a:ext uri="{FF2B5EF4-FFF2-40B4-BE49-F238E27FC236}">
                <a16:creationId xmlns:a16="http://schemas.microsoft.com/office/drawing/2014/main" id="{4ECAB0FF-139B-4138-8EAA-5DC142D78518}"/>
              </a:ext>
            </a:extLst>
          </p:cNvPr>
          <p:cNvPicPr>
            <a:picLocks noChangeAspect="1"/>
          </p:cNvPicPr>
          <p:nvPr/>
        </p:nvPicPr>
        <p:blipFill>
          <a:blip r:embed="rId2"/>
          <a:stretch>
            <a:fillRect/>
          </a:stretch>
        </p:blipFill>
        <p:spPr>
          <a:xfrm>
            <a:off x="0" y="446621"/>
            <a:ext cx="12192000" cy="5964757"/>
          </a:xfrm>
          <a:prstGeom prst="rect">
            <a:avLst/>
          </a:prstGeom>
        </p:spPr>
      </p:pic>
    </p:spTree>
    <p:extLst>
      <p:ext uri="{BB962C8B-B14F-4D97-AF65-F5344CB8AC3E}">
        <p14:creationId xmlns:p14="http://schemas.microsoft.com/office/powerpoint/2010/main" val="3729890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81054" y="4953000"/>
            <a:ext cx="11159992" cy="1143000"/>
          </a:xfrm>
        </p:spPr>
        <p:txBody>
          <a:bodyPr>
            <a:noAutofit/>
          </a:bodyPr>
          <a:lstStyle/>
          <a:p>
            <a:pPr marL="342900" indent="-342900">
              <a:lnSpc>
                <a:spcPct val="100000"/>
              </a:lnSpc>
              <a:spcBef>
                <a:spcPts val="0"/>
              </a:spcBef>
              <a:spcAft>
                <a:spcPts val="0"/>
              </a:spcAft>
              <a:buFontTx/>
              <a:buChar char="-"/>
            </a:pPr>
            <a:r>
              <a:rPr lang="en-US" sz="2000" b="1" dirty="0">
                <a:solidFill>
                  <a:srgbClr val="FFFF00"/>
                </a:solidFill>
                <a:latin typeface="Times New Roman" panose="02020603050405020304" pitchFamily="18" charset="0"/>
                <a:cs typeface="Times New Roman" panose="02020603050405020304" pitchFamily="18" charset="0"/>
              </a:rPr>
              <a:t>YÊU CẦU :</a:t>
            </a:r>
          </a:p>
          <a:p>
            <a:pPr marL="342900" indent="-342900">
              <a:lnSpc>
                <a:spcPct val="100000"/>
              </a:lnSpc>
              <a:spcBef>
                <a:spcPts val="0"/>
              </a:spcBef>
              <a:spcAft>
                <a:spcPts val="0"/>
              </a:spcAft>
              <a:buFontTx/>
              <a:buChar char="-"/>
            </a:pPr>
            <a:r>
              <a:rPr lang="en-US" sz="2000" dirty="0">
                <a:solidFill>
                  <a:srgbClr val="FFFFFF"/>
                </a:solidFill>
                <a:latin typeface="Times New Roman" panose="02020603050405020304" pitchFamily="18" charset="0"/>
                <a:cs typeface="Times New Roman" panose="02020603050405020304" pitchFamily="18" charset="0"/>
              </a:rPr>
              <a:t>BẦU CHỌN ROOT BRIDGE?</a:t>
            </a:r>
          </a:p>
          <a:p>
            <a:pPr marL="342900" indent="-342900">
              <a:lnSpc>
                <a:spcPct val="100000"/>
              </a:lnSpc>
              <a:spcBef>
                <a:spcPts val="0"/>
              </a:spcBef>
              <a:spcAft>
                <a:spcPts val="0"/>
              </a:spcAft>
              <a:buFontTx/>
              <a:buChar char="-"/>
            </a:pPr>
            <a:r>
              <a:rPr lang="en-US" sz="2000" dirty="0">
                <a:solidFill>
                  <a:srgbClr val="FFFFFF"/>
                </a:solidFill>
                <a:latin typeface="Times New Roman" panose="02020603050405020304" pitchFamily="18" charset="0"/>
                <a:cs typeface="Times New Roman" panose="02020603050405020304" pitchFamily="18" charset="0"/>
              </a:rPr>
              <a:t>BẦU CHỌN ROOT PORT</a:t>
            </a:r>
          </a:p>
          <a:p>
            <a:pPr marL="342900" indent="-342900">
              <a:lnSpc>
                <a:spcPct val="100000"/>
              </a:lnSpc>
              <a:spcBef>
                <a:spcPts val="0"/>
              </a:spcBef>
              <a:spcAft>
                <a:spcPts val="0"/>
              </a:spcAft>
              <a:buFontTx/>
              <a:buChar char="-"/>
            </a:pPr>
            <a:r>
              <a:rPr lang="en-US" sz="2000" dirty="0">
                <a:solidFill>
                  <a:srgbClr val="FFFFFF"/>
                </a:solidFill>
                <a:latin typeface="Times New Roman" panose="02020603050405020304" pitchFamily="18" charset="0"/>
                <a:cs typeface="Times New Roman" panose="02020603050405020304" pitchFamily="18" charset="0"/>
              </a:rPr>
              <a:t>BẦU CHỌN NON-ROOT PORT</a:t>
            </a:r>
          </a:p>
        </p:txBody>
      </p:sp>
      <p:pic>
        <p:nvPicPr>
          <p:cNvPr id="2" name="Picture 1">
            <a:extLst>
              <a:ext uri="{FF2B5EF4-FFF2-40B4-BE49-F238E27FC236}">
                <a16:creationId xmlns:a16="http://schemas.microsoft.com/office/drawing/2014/main" id="{0246B510-5EC0-4DC5-A2C9-33FAC14E9E3A}"/>
              </a:ext>
            </a:extLst>
          </p:cNvPr>
          <p:cNvPicPr>
            <a:picLocks noChangeAspect="1"/>
          </p:cNvPicPr>
          <p:nvPr/>
        </p:nvPicPr>
        <p:blipFill>
          <a:blip r:embed="rId2"/>
          <a:stretch>
            <a:fillRect/>
          </a:stretch>
        </p:blipFill>
        <p:spPr>
          <a:xfrm>
            <a:off x="3468756" y="0"/>
            <a:ext cx="8723243" cy="4834853"/>
          </a:xfrm>
          <a:prstGeom prst="rect">
            <a:avLst/>
          </a:prstGeom>
        </p:spPr>
      </p:pic>
      <p:sp>
        <p:nvSpPr>
          <p:cNvPr id="4" name="TextBox 3">
            <a:extLst>
              <a:ext uri="{FF2B5EF4-FFF2-40B4-BE49-F238E27FC236}">
                <a16:creationId xmlns:a16="http://schemas.microsoft.com/office/drawing/2014/main" id="{2141613C-F202-4D07-BF28-0FF1F3EA416D}"/>
              </a:ext>
            </a:extLst>
          </p:cNvPr>
          <p:cNvSpPr txBox="1"/>
          <p:nvPr/>
        </p:nvSpPr>
        <p:spPr>
          <a:xfrm>
            <a:off x="1152940" y="506895"/>
            <a:ext cx="2474843" cy="369332"/>
          </a:xfrm>
          <a:prstGeom prst="rect">
            <a:avLst/>
          </a:prstGeom>
          <a:noFill/>
        </p:spPr>
        <p:txBody>
          <a:bodyPr wrap="square" rtlCol="0">
            <a:spAutoFit/>
          </a:bodyPr>
          <a:lstStyle/>
          <a:p>
            <a:r>
              <a:rPr lang="en-US" b="1" dirty="0">
                <a:solidFill>
                  <a:srgbClr val="FFFF00"/>
                </a:solidFill>
              </a:rPr>
              <a:t>ĐÁP ÁN</a:t>
            </a:r>
          </a:p>
        </p:txBody>
      </p:sp>
      <p:sp>
        <p:nvSpPr>
          <p:cNvPr id="7" name="TextBox 6">
            <a:extLst>
              <a:ext uri="{FF2B5EF4-FFF2-40B4-BE49-F238E27FC236}">
                <a16:creationId xmlns:a16="http://schemas.microsoft.com/office/drawing/2014/main" id="{F9CBFE96-2621-467D-9340-FA397859B463}"/>
              </a:ext>
            </a:extLst>
          </p:cNvPr>
          <p:cNvSpPr txBox="1"/>
          <p:nvPr/>
        </p:nvSpPr>
        <p:spPr>
          <a:xfrm>
            <a:off x="67733" y="6463221"/>
            <a:ext cx="12122726" cy="369332"/>
          </a:xfrm>
          <a:prstGeom prst="rect">
            <a:avLst/>
          </a:prstGeom>
          <a:solidFill>
            <a:schemeClr val="accent5">
              <a:lumMod val="75000"/>
            </a:schemeClr>
          </a:solid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GV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a:t>
            </a:r>
          </a:p>
        </p:txBody>
      </p:sp>
    </p:spTree>
    <p:extLst>
      <p:ext uri="{BB962C8B-B14F-4D97-AF65-F5344CB8AC3E}">
        <p14:creationId xmlns:p14="http://schemas.microsoft.com/office/powerpoint/2010/main" val="3273796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BB57E391-35BC-422B-BE77-454CE6D55A77}"/>
              </a:ext>
            </a:extLst>
          </p:cNvPr>
          <p:cNvSpPr txBox="1"/>
          <p:nvPr/>
        </p:nvSpPr>
        <p:spPr>
          <a:xfrm>
            <a:off x="67733" y="6463221"/>
            <a:ext cx="12122726" cy="369332"/>
          </a:xfrm>
          <a:prstGeom prst="rect">
            <a:avLst/>
          </a:prstGeom>
          <a:solidFill>
            <a:schemeClr val="bg1"/>
          </a:solidFill>
        </p:spPr>
        <p:txBody>
          <a:bodyPr wrap="square" rtlCol="0">
            <a:spAutoFit/>
          </a:bodyPr>
          <a:lstStyle/>
          <a:p>
            <a:pPr algn="r"/>
            <a:r>
              <a:rPr lang="en-US" b="1" dirty="0">
                <a:solidFill>
                  <a:srgbClr val="FF0000"/>
                </a:solidFill>
                <a:latin typeface="Times New Roman" panose="02020603050405020304" pitchFamily="18" charset="0"/>
                <a:cs typeface="Times New Roman" panose="02020603050405020304" pitchFamily="18" charset="0"/>
              </a:rPr>
              <a:t>GIẢNG VIÊN BIÊN SOẠN : D</a:t>
            </a:r>
            <a:r>
              <a:rPr lang="vi-VN" b="1" dirty="0">
                <a:solidFill>
                  <a:srgbClr val="FF0000"/>
                </a:solidFill>
                <a:latin typeface="Times New Roman" panose="02020603050405020304" pitchFamily="18" charset="0"/>
                <a:cs typeface="Times New Roman" panose="02020603050405020304" pitchFamily="18" charset="0"/>
              </a:rPr>
              <a:t>Ư</a:t>
            </a:r>
            <a:r>
              <a:rPr lang="en-US" b="1" dirty="0">
                <a:solidFill>
                  <a:srgbClr val="FF0000"/>
                </a:solidFill>
                <a:latin typeface="Times New Roman" panose="02020603050405020304" pitchFamily="18" charset="0"/>
                <a:cs typeface="Times New Roman" panose="02020603050405020304" pitchFamily="18" charset="0"/>
              </a:rPr>
              <a:t>ƠNG NGỌC VỌNG (C)</a:t>
            </a:r>
          </a:p>
        </p:txBody>
      </p:sp>
      <p:sp>
        <p:nvSpPr>
          <p:cNvPr id="12" name="TextBox 11">
            <a:extLst>
              <a:ext uri="{FF2B5EF4-FFF2-40B4-BE49-F238E27FC236}">
                <a16:creationId xmlns:a16="http://schemas.microsoft.com/office/drawing/2014/main" id="{0CF58E40-1563-4349-8462-A50C4176C14F}"/>
              </a:ext>
            </a:extLst>
          </p:cNvPr>
          <p:cNvSpPr txBox="1"/>
          <p:nvPr/>
        </p:nvSpPr>
        <p:spPr>
          <a:xfrm>
            <a:off x="0" y="0"/>
            <a:ext cx="12192000" cy="461665"/>
          </a:xfrm>
          <a:prstGeom prst="rect">
            <a:avLst/>
          </a:prstGeom>
          <a:solidFill>
            <a:schemeClr val="accent6">
              <a:lumMod val="50000"/>
            </a:schemeClr>
          </a:solidFill>
        </p:spPr>
        <p:txBody>
          <a:bodyPr wrap="square" rtlCol="0">
            <a:spAutoFit/>
          </a:bodyPr>
          <a:lstStyle/>
          <a:p>
            <a:r>
              <a:rPr lang="en-US" sz="2400" b="1" dirty="0">
                <a:solidFill>
                  <a:schemeClr val="bg1"/>
                </a:solidFill>
                <a:latin typeface="Times New Roman" panose="02020603050405020304" pitchFamily="18" charset="0"/>
                <a:cs typeface="Times New Roman" panose="02020603050405020304" pitchFamily="18" charset="0"/>
              </a:rPr>
              <a:t>TRƯỜNG CAO ĐẲNG LÝ TỰ TRỌNG TP.HCM</a:t>
            </a:r>
          </a:p>
        </p:txBody>
      </p:sp>
      <p:sp>
        <p:nvSpPr>
          <p:cNvPr id="9" name="Rectangle: Rounded Corners 8">
            <a:extLst>
              <a:ext uri="{FF2B5EF4-FFF2-40B4-BE49-F238E27FC236}">
                <a16:creationId xmlns:a16="http://schemas.microsoft.com/office/drawing/2014/main" id="{C1222F4D-DA8B-4F75-BCFA-0E1792C773A3}"/>
              </a:ext>
            </a:extLst>
          </p:cNvPr>
          <p:cNvSpPr/>
          <p:nvPr/>
        </p:nvSpPr>
        <p:spPr>
          <a:xfrm>
            <a:off x="2806997" y="1201485"/>
            <a:ext cx="7293939" cy="627322"/>
          </a:xfrm>
          <a:prstGeom prst="roundRect">
            <a:avLst/>
          </a:prstGeom>
          <a:gradFill>
            <a:gsLst>
              <a:gs pos="18000">
                <a:srgbClr val="92D050"/>
              </a:gs>
              <a:gs pos="50000">
                <a:schemeClr val="bg1"/>
              </a:gs>
              <a:gs pos="69000">
                <a:schemeClr val="accent2">
                  <a:lumMod val="60000"/>
                  <a:lumOff val="40000"/>
                  <a:shade val="100000"/>
                  <a:satMod val="115000"/>
                </a:schemeClr>
              </a:gs>
            </a:gsLst>
            <a:lin ang="5400000" scaled="0"/>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a:solidFill>
                  <a:srgbClr val="FF0000"/>
                </a:solidFill>
                <a:effectLst/>
                <a:latin typeface="Times New Roman" panose="02020603050405020304" pitchFamily="18" charset="0"/>
                <a:ea typeface="Calibri" panose="020F0502020204030204" pitchFamily="34" charset="0"/>
              </a:rPr>
              <a:t>ĐỊNH TUYẾN TĨNH TRÊN THIẾT BỊ ROUTER</a:t>
            </a:r>
            <a:endParaRPr lang="en-US" sz="2200" dirty="0">
              <a:solidFill>
                <a:srgbClr val="FF0000"/>
              </a:solidFill>
            </a:endParaRPr>
          </a:p>
        </p:txBody>
      </p:sp>
      <p:sp>
        <p:nvSpPr>
          <p:cNvPr id="5" name="Diamond 4">
            <a:extLst>
              <a:ext uri="{FF2B5EF4-FFF2-40B4-BE49-F238E27FC236}">
                <a16:creationId xmlns:a16="http://schemas.microsoft.com/office/drawing/2014/main" id="{4133074D-3E7A-4EA1-ABC2-77679E19EC08}"/>
              </a:ext>
            </a:extLst>
          </p:cNvPr>
          <p:cNvSpPr/>
          <p:nvPr/>
        </p:nvSpPr>
        <p:spPr>
          <a:xfrm>
            <a:off x="2168353" y="950396"/>
            <a:ext cx="1182757" cy="1071874"/>
          </a:xfrm>
          <a:prstGeom prst="diamond">
            <a:avLst/>
          </a:prstGeom>
          <a:solidFill>
            <a:srgbClr val="00B050"/>
          </a:soli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Times New Roman" panose="02020603050405020304" pitchFamily="18" charset="0"/>
                <a:cs typeface="Times New Roman" panose="02020603050405020304" pitchFamily="18" charset="0"/>
              </a:rPr>
              <a:t>I</a:t>
            </a:r>
          </a:p>
        </p:txBody>
      </p:sp>
      <p:grpSp>
        <p:nvGrpSpPr>
          <p:cNvPr id="18" name="Group 17">
            <a:extLst>
              <a:ext uri="{FF2B5EF4-FFF2-40B4-BE49-F238E27FC236}">
                <a16:creationId xmlns:a16="http://schemas.microsoft.com/office/drawing/2014/main" id="{A3674105-8345-4CC6-A2E1-C2B17E384AE2}"/>
              </a:ext>
            </a:extLst>
          </p:cNvPr>
          <p:cNvGrpSpPr/>
          <p:nvPr/>
        </p:nvGrpSpPr>
        <p:grpSpPr>
          <a:xfrm>
            <a:off x="2136455" y="3544741"/>
            <a:ext cx="7932583" cy="1071874"/>
            <a:chOff x="892440" y="3374619"/>
            <a:chExt cx="7932583" cy="1071874"/>
          </a:xfrm>
        </p:grpSpPr>
        <p:sp>
          <p:nvSpPr>
            <p:cNvPr id="15" name="Rectangle: Rounded Corners 14">
              <a:extLst>
                <a:ext uri="{FF2B5EF4-FFF2-40B4-BE49-F238E27FC236}">
                  <a16:creationId xmlns:a16="http://schemas.microsoft.com/office/drawing/2014/main" id="{B623FAFA-0C78-42DF-9CEF-4BDC30C6F5C8}"/>
                </a:ext>
              </a:extLst>
            </p:cNvPr>
            <p:cNvSpPr/>
            <p:nvPr/>
          </p:nvSpPr>
          <p:spPr>
            <a:xfrm>
              <a:off x="1531084" y="3625708"/>
              <a:ext cx="7293939" cy="627322"/>
            </a:xfrm>
            <a:prstGeom prst="roundRect">
              <a:avLst/>
            </a:prstGeom>
            <a:gradFill>
              <a:gsLst>
                <a:gs pos="18000">
                  <a:srgbClr val="92D050"/>
                </a:gs>
                <a:gs pos="50000">
                  <a:schemeClr val="bg1"/>
                </a:gs>
                <a:gs pos="69000">
                  <a:schemeClr val="accent2">
                    <a:lumMod val="60000"/>
                    <a:lumOff val="40000"/>
                    <a:shade val="100000"/>
                    <a:satMod val="115000"/>
                  </a:schemeClr>
                </a:gs>
              </a:gsLst>
              <a:lin ang="5400000" scaled="0"/>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r>
                <a:rPr lang="en-US" sz="2200" b="1" dirty="0">
                  <a:solidFill>
                    <a:srgbClr val="FF0000"/>
                  </a:solidFill>
                  <a:effectLst/>
                  <a:latin typeface="Times New Roman" panose="02020603050405020304" pitchFamily="18" charset="0"/>
                  <a:ea typeface="Calibri" panose="020F0502020204030204" pitchFamily="34" charset="0"/>
                </a:rPr>
                <a:t>  TRIỀN KHAI VLAN</a:t>
              </a:r>
              <a:endParaRPr lang="en-US" sz="2200" dirty="0">
                <a:solidFill>
                  <a:srgbClr val="FF0000"/>
                </a:solidFill>
              </a:endParaRPr>
            </a:p>
          </p:txBody>
        </p:sp>
        <p:sp>
          <p:nvSpPr>
            <p:cNvPr id="16" name="Diamond 15">
              <a:extLst>
                <a:ext uri="{FF2B5EF4-FFF2-40B4-BE49-F238E27FC236}">
                  <a16:creationId xmlns:a16="http://schemas.microsoft.com/office/drawing/2014/main" id="{467CE7F7-75F3-49C3-8631-8F02F31D9E72}"/>
                </a:ext>
              </a:extLst>
            </p:cNvPr>
            <p:cNvSpPr/>
            <p:nvPr/>
          </p:nvSpPr>
          <p:spPr>
            <a:xfrm>
              <a:off x="892440" y="3374619"/>
              <a:ext cx="1182757" cy="1071874"/>
            </a:xfrm>
            <a:prstGeom prst="diamond">
              <a:avLst/>
            </a:prstGeom>
            <a:solidFill>
              <a:srgbClr val="00B0F0"/>
            </a:soli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Times New Roman" panose="02020603050405020304" pitchFamily="18" charset="0"/>
                  <a:cs typeface="Times New Roman" panose="02020603050405020304" pitchFamily="18" charset="0"/>
                </a:rPr>
                <a:t>II</a:t>
              </a:r>
            </a:p>
          </p:txBody>
        </p:sp>
      </p:grpSp>
      <p:grpSp>
        <p:nvGrpSpPr>
          <p:cNvPr id="27" name="Group 26">
            <a:extLst>
              <a:ext uri="{FF2B5EF4-FFF2-40B4-BE49-F238E27FC236}">
                <a16:creationId xmlns:a16="http://schemas.microsoft.com/office/drawing/2014/main" id="{5BB4AC29-791D-485F-9057-A37E83E6EFA4}"/>
              </a:ext>
            </a:extLst>
          </p:cNvPr>
          <p:cNvGrpSpPr/>
          <p:nvPr/>
        </p:nvGrpSpPr>
        <p:grpSpPr>
          <a:xfrm>
            <a:off x="5624632" y="1958485"/>
            <a:ext cx="4497570" cy="1566021"/>
            <a:chOff x="3774566" y="1958485"/>
            <a:chExt cx="4497570" cy="1566021"/>
          </a:xfrm>
        </p:grpSpPr>
        <p:grpSp>
          <p:nvGrpSpPr>
            <p:cNvPr id="25" name="Group 24">
              <a:extLst>
                <a:ext uri="{FF2B5EF4-FFF2-40B4-BE49-F238E27FC236}">
                  <a16:creationId xmlns:a16="http://schemas.microsoft.com/office/drawing/2014/main" id="{C4213E35-3C16-41B0-9187-3A7594C9E04A}"/>
                </a:ext>
              </a:extLst>
            </p:cNvPr>
            <p:cNvGrpSpPr/>
            <p:nvPr/>
          </p:nvGrpSpPr>
          <p:grpSpPr>
            <a:xfrm>
              <a:off x="3774566" y="1958485"/>
              <a:ext cx="4497570" cy="733646"/>
              <a:chOff x="3774566" y="1958485"/>
              <a:chExt cx="4497570" cy="733646"/>
            </a:xfrm>
          </p:grpSpPr>
          <p:sp>
            <p:nvSpPr>
              <p:cNvPr id="21" name="Rectangle: Rounded Corners 20">
                <a:extLst>
                  <a:ext uri="{FF2B5EF4-FFF2-40B4-BE49-F238E27FC236}">
                    <a16:creationId xmlns:a16="http://schemas.microsoft.com/office/drawing/2014/main" id="{087249EE-F071-4208-95DD-AE8DAFCF366A}"/>
                  </a:ext>
                </a:extLst>
              </p:cNvPr>
              <p:cNvSpPr/>
              <p:nvPr/>
            </p:nvSpPr>
            <p:spPr>
              <a:xfrm>
                <a:off x="4274291" y="2045031"/>
                <a:ext cx="3997845" cy="627322"/>
              </a:xfrm>
              <a:prstGeom prst="roundRect">
                <a:avLst/>
              </a:prstGeom>
              <a:gradFill>
                <a:gsLst>
                  <a:gs pos="18000">
                    <a:schemeClr val="accent3">
                      <a:lumMod val="40000"/>
                      <a:lumOff val="60000"/>
                    </a:schemeClr>
                  </a:gs>
                  <a:gs pos="50000">
                    <a:schemeClr val="bg1"/>
                  </a:gs>
                  <a:gs pos="100000">
                    <a:srgbClr val="7030A0"/>
                  </a:gs>
                </a:gsLst>
                <a:lin ang="54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9588" lvl="0">
                  <a:lnSpc>
                    <a:spcPct val="107000"/>
                  </a:lnSpc>
                  <a:spcAft>
                    <a:spcPts val="800"/>
                  </a:spcAft>
                </a:pPr>
                <a:r>
                  <a:rPr lang="en-US" sz="2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SƠ ĐỒ MẠNG</a:t>
                </a:r>
              </a:p>
            </p:txBody>
          </p:sp>
          <p:sp>
            <p:nvSpPr>
              <p:cNvPr id="13" name="Oval 12">
                <a:extLst>
                  <a:ext uri="{FF2B5EF4-FFF2-40B4-BE49-F238E27FC236}">
                    <a16:creationId xmlns:a16="http://schemas.microsoft.com/office/drawing/2014/main" id="{9F8790E4-E27C-4211-8D81-3E61F0A7189F}"/>
                  </a:ext>
                </a:extLst>
              </p:cNvPr>
              <p:cNvSpPr/>
              <p:nvPr/>
            </p:nvSpPr>
            <p:spPr>
              <a:xfrm>
                <a:off x="3774566" y="1958485"/>
                <a:ext cx="733646" cy="733646"/>
              </a:xfrm>
              <a:prstGeom prst="ellipse">
                <a:avLst/>
              </a:prstGeom>
              <a:solidFill>
                <a:srgbClr val="FF0000"/>
              </a:soli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a:t>
                </a:r>
              </a:p>
            </p:txBody>
          </p:sp>
        </p:grpSp>
        <p:grpSp>
          <p:nvGrpSpPr>
            <p:cNvPr id="26" name="Group 25">
              <a:extLst>
                <a:ext uri="{FF2B5EF4-FFF2-40B4-BE49-F238E27FC236}">
                  <a16:creationId xmlns:a16="http://schemas.microsoft.com/office/drawing/2014/main" id="{B47E8152-5B6E-48D0-96B3-F3FDEDF98D83}"/>
                </a:ext>
              </a:extLst>
            </p:cNvPr>
            <p:cNvGrpSpPr/>
            <p:nvPr/>
          </p:nvGrpSpPr>
          <p:grpSpPr>
            <a:xfrm>
              <a:off x="3774566" y="2790860"/>
              <a:ext cx="4497570" cy="733646"/>
              <a:chOff x="3774566" y="2790860"/>
              <a:chExt cx="4497570" cy="733646"/>
            </a:xfrm>
          </p:grpSpPr>
          <p:sp>
            <p:nvSpPr>
              <p:cNvPr id="23" name="Rectangle: Rounded Corners 22">
                <a:extLst>
                  <a:ext uri="{FF2B5EF4-FFF2-40B4-BE49-F238E27FC236}">
                    <a16:creationId xmlns:a16="http://schemas.microsoft.com/office/drawing/2014/main" id="{097BEA6D-E31E-4FF7-897F-B8DD55222F78}"/>
                  </a:ext>
                </a:extLst>
              </p:cNvPr>
              <p:cNvSpPr/>
              <p:nvPr/>
            </p:nvSpPr>
            <p:spPr>
              <a:xfrm>
                <a:off x="4242392" y="2869402"/>
                <a:ext cx="4029744" cy="627322"/>
              </a:xfrm>
              <a:prstGeom prst="roundRect">
                <a:avLst/>
              </a:prstGeom>
              <a:gradFill>
                <a:gsLst>
                  <a:gs pos="18000">
                    <a:schemeClr val="accent3">
                      <a:lumMod val="40000"/>
                      <a:lumOff val="60000"/>
                    </a:schemeClr>
                  </a:gs>
                  <a:gs pos="50000">
                    <a:schemeClr val="bg1"/>
                  </a:gs>
                  <a:gs pos="100000">
                    <a:srgbClr val="7030A0"/>
                  </a:gs>
                </a:gsLst>
                <a:lin ang="54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9588"/>
                <a:r>
                  <a:rPr lang="en-US" sz="2200" b="1" dirty="0">
                    <a:solidFill>
                      <a:schemeClr val="tx1"/>
                    </a:solidFill>
                    <a:effectLst/>
                    <a:latin typeface="Times New Roman" panose="02020603050405020304" pitchFamily="18" charset="0"/>
                    <a:ea typeface="Calibri" panose="020F0502020204030204" pitchFamily="34" charset="0"/>
                  </a:rPr>
                  <a:t>ĐỊNH TUYẾN</a:t>
                </a:r>
                <a:endParaRPr lang="en-US" sz="2200" dirty="0">
                  <a:solidFill>
                    <a:schemeClr val="tx1"/>
                  </a:solidFill>
                </a:endParaRPr>
              </a:p>
            </p:txBody>
          </p:sp>
          <p:sp>
            <p:nvSpPr>
              <p:cNvPr id="20" name="Oval 19">
                <a:extLst>
                  <a:ext uri="{FF2B5EF4-FFF2-40B4-BE49-F238E27FC236}">
                    <a16:creationId xmlns:a16="http://schemas.microsoft.com/office/drawing/2014/main" id="{4EDC479A-D813-4762-AEB4-0A81C2081A47}"/>
                  </a:ext>
                </a:extLst>
              </p:cNvPr>
              <p:cNvSpPr/>
              <p:nvPr/>
            </p:nvSpPr>
            <p:spPr>
              <a:xfrm>
                <a:off x="3774566" y="2790860"/>
                <a:ext cx="733646" cy="733646"/>
              </a:xfrm>
              <a:prstGeom prst="ellipse">
                <a:avLst/>
              </a:prstGeom>
              <a:solidFill>
                <a:schemeClr val="tx1"/>
              </a:soli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a:t>
                </a:r>
              </a:p>
            </p:txBody>
          </p:sp>
        </p:grpSp>
      </p:grpSp>
      <p:sp>
        <p:nvSpPr>
          <p:cNvPr id="19" name="TextBox 18">
            <a:extLst>
              <a:ext uri="{FF2B5EF4-FFF2-40B4-BE49-F238E27FC236}">
                <a16:creationId xmlns:a16="http://schemas.microsoft.com/office/drawing/2014/main" id="{13ED616F-3390-4EC8-B422-5802652E286D}"/>
              </a:ext>
            </a:extLst>
          </p:cNvPr>
          <p:cNvSpPr txBox="1"/>
          <p:nvPr/>
        </p:nvSpPr>
        <p:spPr>
          <a:xfrm>
            <a:off x="233916" y="5082363"/>
            <a:ext cx="10026503" cy="923330"/>
          </a:xfrm>
          <a:prstGeom prst="rect">
            <a:avLst/>
          </a:prstGeom>
          <a:noFill/>
        </p:spPr>
        <p:txBody>
          <a:bodyPr wrap="square" rtlCol="0">
            <a:spAutoFit/>
          </a:bodyPr>
          <a:lstStyle/>
          <a:p>
            <a:r>
              <a:rPr lang="en-US" dirty="0" err="1">
                <a:solidFill>
                  <a:schemeClr val="bg1"/>
                </a:solidFill>
              </a:rPr>
              <a:t>Định</a:t>
            </a:r>
            <a:r>
              <a:rPr lang="en-US" dirty="0">
                <a:solidFill>
                  <a:schemeClr val="bg1"/>
                </a:solidFill>
              </a:rPr>
              <a:t> </a:t>
            </a:r>
            <a:r>
              <a:rPr lang="en-US" dirty="0" err="1">
                <a:solidFill>
                  <a:schemeClr val="bg1"/>
                </a:solidFill>
              </a:rPr>
              <a:t>nghĩa</a:t>
            </a:r>
            <a:r>
              <a:rPr lang="en-US" dirty="0">
                <a:solidFill>
                  <a:schemeClr val="bg1"/>
                </a:solidFill>
              </a:rPr>
              <a:t> : </a:t>
            </a:r>
            <a:r>
              <a:rPr lang="vi-VN" dirty="0">
                <a:solidFill>
                  <a:schemeClr val="bg1"/>
                </a:solidFill>
              </a:rPr>
              <a:t>là quá trình chọn lựa các đường đi trên một mạng máy tính để gửi dữ liệu qua đó. Việc định tuyến được thực hiện cho nhiều loại mạng, trong đó có </a:t>
            </a:r>
            <a:r>
              <a:rPr lang="vi-VN" dirty="0">
                <a:solidFill>
                  <a:schemeClr val="bg1"/>
                </a:solidFill>
                <a:hlinkClick r:id="rId2" tooltip="Mạng điện thoại">
                  <a:extLst>
                    <a:ext uri="{A12FA001-AC4F-418D-AE19-62706E023703}">
                      <ahyp:hlinkClr xmlns:ahyp="http://schemas.microsoft.com/office/drawing/2018/hyperlinkcolor" val="tx"/>
                    </a:ext>
                  </a:extLst>
                </a:hlinkClick>
              </a:rPr>
              <a:t>mạng điện thoại</a:t>
            </a:r>
            <a:r>
              <a:rPr lang="vi-VN" dirty="0">
                <a:solidFill>
                  <a:schemeClr val="bg1"/>
                </a:solidFill>
              </a:rPr>
              <a:t>, </a:t>
            </a:r>
            <a:r>
              <a:rPr lang="vi-VN" dirty="0">
                <a:solidFill>
                  <a:schemeClr val="bg1"/>
                </a:solidFill>
                <a:hlinkClick r:id="rId3" tooltip="Liên mạng">
                  <a:extLst>
                    <a:ext uri="{A12FA001-AC4F-418D-AE19-62706E023703}">
                      <ahyp:hlinkClr xmlns:ahyp="http://schemas.microsoft.com/office/drawing/2018/hyperlinkcolor" val="tx"/>
                    </a:ext>
                  </a:extLst>
                </a:hlinkClick>
              </a:rPr>
              <a:t>liên mạng</a:t>
            </a:r>
            <a:r>
              <a:rPr lang="vi-VN" dirty="0">
                <a:solidFill>
                  <a:schemeClr val="bg1"/>
                </a:solidFill>
              </a:rPr>
              <a:t>, </a:t>
            </a:r>
            <a:r>
              <a:rPr lang="vi-VN" dirty="0">
                <a:solidFill>
                  <a:schemeClr val="bg1"/>
                </a:solidFill>
                <a:hlinkClick r:id="rId4" tooltip="Internet">
                  <a:extLst>
                    <a:ext uri="{A12FA001-AC4F-418D-AE19-62706E023703}">
                      <ahyp:hlinkClr xmlns:ahyp="http://schemas.microsoft.com/office/drawing/2018/hyperlinkcolor" val="tx"/>
                    </a:ext>
                  </a:extLst>
                </a:hlinkClick>
              </a:rPr>
              <a:t>Internet</a:t>
            </a:r>
            <a:r>
              <a:rPr lang="vi-VN" dirty="0">
                <a:solidFill>
                  <a:schemeClr val="bg1"/>
                </a:solidFill>
              </a:rPr>
              <a:t>, </a:t>
            </a:r>
            <a:r>
              <a:rPr lang="en-US" dirty="0" err="1">
                <a:solidFill>
                  <a:schemeClr val="bg1"/>
                </a:solidFill>
              </a:rPr>
              <a:t>v.v</a:t>
            </a:r>
            <a:r>
              <a:rPr lang="en-US" dirty="0">
                <a:solidFill>
                  <a:schemeClr val="bg1"/>
                </a:solidFill>
              </a:rPr>
              <a:t>…</a:t>
            </a:r>
          </a:p>
        </p:txBody>
      </p:sp>
      <p:grpSp>
        <p:nvGrpSpPr>
          <p:cNvPr id="36" name="Group 35">
            <a:extLst>
              <a:ext uri="{FF2B5EF4-FFF2-40B4-BE49-F238E27FC236}">
                <a16:creationId xmlns:a16="http://schemas.microsoft.com/office/drawing/2014/main" id="{626C589F-2E0C-4938-BCBF-FD458F412A1D}"/>
              </a:ext>
            </a:extLst>
          </p:cNvPr>
          <p:cNvGrpSpPr/>
          <p:nvPr/>
        </p:nvGrpSpPr>
        <p:grpSpPr>
          <a:xfrm>
            <a:off x="5209953" y="1828807"/>
            <a:ext cx="414679" cy="1354256"/>
            <a:chOff x="5209953" y="1828807"/>
            <a:chExt cx="414679" cy="1354256"/>
          </a:xfrm>
          <a:effectLst>
            <a:outerShdw blurRad="50800" dist="38100" dir="2700000" algn="tl" rotWithShape="0">
              <a:prstClr val="black">
                <a:alpha val="40000"/>
              </a:prstClr>
            </a:outerShdw>
          </a:effectLst>
        </p:grpSpPr>
        <p:cxnSp>
          <p:nvCxnSpPr>
            <p:cNvPr id="29" name="Straight Connector 28">
              <a:extLst>
                <a:ext uri="{FF2B5EF4-FFF2-40B4-BE49-F238E27FC236}">
                  <a16:creationId xmlns:a16="http://schemas.microsoft.com/office/drawing/2014/main" id="{0B6ABC51-BEC7-4813-BA6C-8A4B09F5C1B7}"/>
                </a:ext>
              </a:extLst>
            </p:cNvPr>
            <p:cNvCxnSpPr>
              <a:cxnSpLocks/>
            </p:cNvCxnSpPr>
            <p:nvPr/>
          </p:nvCxnSpPr>
          <p:spPr>
            <a:xfrm>
              <a:off x="5209953" y="1828807"/>
              <a:ext cx="0" cy="1354256"/>
            </a:xfrm>
            <a:prstGeom prst="line">
              <a:avLst/>
            </a:prstGeom>
            <a:ln w="381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34" name="Straight Connector 33">
              <a:extLst>
                <a:ext uri="{FF2B5EF4-FFF2-40B4-BE49-F238E27FC236}">
                  <a16:creationId xmlns:a16="http://schemas.microsoft.com/office/drawing/2014/main" id="{F19564A2-F222-4A0A-B491-477BDD229F64}"/>
                </a:ext>
              </a:extLst>
            </p:cNvPr>
            <p:cNvCxnSpPr>
              <a:endCxn id="13" idx="2"/>
            </p:cNvCxnSpPr>
            <p:nvPr/>
          </p:nvCxnSpPr>
          <p:spPr>
            <a:xfrm flipV="1">
              <a:off x="5227320" y="2325308"/>
              <a:ext cx="397312" cy="1332"/>
            </a:xfrm>
            <a:prstGeom prst="line">
              <a:avLst/>
            </a:prstGeom>
            <a:ln w="381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37" name="Straight Connector 36">
              <a:extLst>
                <a:ext uri="{FF2B5EF4-FFF2-40B4-BE49-F238E27FC236}">
                  <a16:creationId xmlns:a16="http://schemas.microsoft.com/office/drawing/2014/main" id="{DC587EB3-A75F-4D64-831E-1AB270CC10DB}"/>
                </a:ext>
              </a:extLst>
            </p:cNvPr>
            <p:cNvCxnSpPr/>
            <p:nvPr/>
          </p:nvCxnSpPr>
          <p:spPr>
            <a:xfrm flipV="1">
              <a:off x="5221937" y="3167290"/>
              <a:ext cx="397312" cy="1332"/>
            </a:xfrm>
            <a:prstGeom prst="line">
              <a:avLst/>
            </a:prstGeom>
            <a:ln w="38100">
              <a:solidFill>
                <a:schemeClr val="bg1"/>
              </a:solidFill>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191714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493B2B1D-8D7A-4D13-BB0B-5AE34C9E4296}"/>
              </a:ext>
            </a:extLst>
          </p:cNvPr>
          <p:cNvSpPr txBox="1"/>
          <p:nvPr/>
        </p:nvSpPr>
        <p:spPr>
          <a:xfrm>
            <a:off x="67733" y="6463221"/>
            <a:ext cx="12122726" cy="369332"/>
          </a:xfrm>
          <a:prstGeom prst="rect">
            <a:avLst/>
          </a:prstGeom>
          <a:solidFill>
            <a:schemeClr val="accent5">
              <a:lumMod val="75000"/>
            </a:schemeClr>
          </a:solid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GV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 (C)</a:t>
            </a:r>
          </a:p>
        </p:txBody>
      </p:sp>
      <p:pic>
        <p:nvPicPr>
          <p:cNvPr id="4" name="Picture 3">
            <a:extLst>
              <a:ext uri="{FF2B5EF4-FFF2-40B4-BE49-F238E27FC236}">
                <a16:creationId xmlns:a16="http://schemas.microsoft.com/office/drawing/2014/main" id="{053266B7-B170-4582-A1D5-D29492FFD98E}"/>
              </a:ext>
            </a:extLst>
          </p:cNvPr>
          <p:cNvPicPr>
            <a:picLocks noChangeAspect="1"/>
          </p:cNvPicPr>
          <p:nvPr/>
        </p:nvPicPr>
        <p:blipFill>
          <a:blip r:embed="rId2"/>
          <a:stretch>
            <a:fillRect/>
          </a:stretch>
        </p:blipFill>
        <p:spPr>
          <a:xfrm>
            <a:off x="526774" y="903803"/>
            <a:ext cx="10963275" cy="3514725"/>
          </a:xfrm>
          <a:prstGeom prst="rect">
            <a:avLst/>
          </a:prstGeom>
        </p:spPr>
      </p:pic>
      <p:sp>
        <p:nvSpPr>
          <p:cNvPr id="5" name="TextBox 4">
            <a:extLst>
              <a:ext uri="{FF2B5EF4-FFF2-40B4-BE49-F238E27FC236}">
                <a16:creationId xmlns:a16="http://schemas.microsoft.com/office/drawing/2014/main" id="{0374BFE5-AC17-46D9-AB34-168179F8CB03}"/>
              </a:ext>
            </a:extLst>
          </p:cNvPr>
          <p:cNvSpPr txBox="1"/>
          <p:nvPr/>
        </p:nvSpPr>
        <p:spPr>
          <a:xfrm>
            <a:off x="0" y="0"/>
            <a:ext cx="12192000" cy="369332"/>
          </a:xfrm>
          <a:prstGeom prst="rect">
            <a:avLst/>
          </a:prstGeom>
          <a:solidFill>
            <a:srgbClr val="00B050"/>
          </a:solidFill>
        </p:spPr>
        <p:txBody>
          <a:bodyPr wrap="square" rtlCol="0">
            <a:spAutoFit/>
          </a:bodyPr>
          <a:lstStyle/>
          <a:p>
            <a:r>
              <a:rPr lang="en-US" dirty="0"/>
              <a:t>I.1/SƠ ĐỒ MẠNG</a:t>
            </a:r>
          </a:p>
        </p:txBody>
      </p:sp>
      <p:sp>
        <p:nvSpPr>
          <p:cNvPr id="6" name="TextBox 5">
            <a:extLst>
              <a:ext uri="{FF2B5EF4-FFF2-40B4-BE49-F238E27FC236}">
                <a16:creationId xmlns:a16="http://schemas.microsoft.com/office/drawing/2014/main" id="{996531F4-DF07-4714-9D2F-2677FA54518E}"/>
              </a:ext>
            </a:extLst>
          </p:cNvPr>
          <p:cNvSpPr txBox="1"/>
          <p:nvPr/>
        </p:nvSpPr>
        <p:spPr>
          <a:xfrm>
            <a:off x="6490252" y="4969854"/>
            <a:ext cx="5446643" cy="1446550"/>
          </a:xfrm>
          <a:prstGeom prst="rect">
            <a:avLst/>
          </a:prstGeom>
          <a:noFill/>
        </p:spPr>
        <p:txBody>
          <a:bodyPr wrap="square" rtlCol="0">
            <a:spAutoFit/>
          </a:bodyPr>
          <a:lstStyle/>
          <a:p>
            <a:r>
              <a:rPr lang="en-US" sz="1100" dirty="0">
                <a:solidFill>
                  <a:schemeClr val="bg1"/>
                </a:solidFill>
              </a:rPr>
              <a:t>Router_1(config)#interface f0/0</a:t>
            </a:r>
          </a:p>
          <a:p>
            <a:r>
              <a:rPr lang="en-US" sz="1100" dirty="0">
                <a:solidFill>
                  <a:schemeClr val="bg1"/>
                </a:solidFill>
              </a:rPr>
              <a:t>Router_1(config-if)#ip add 203.162.4.2 255.255.255.252</a:t>
            </a:r>
          </a:p>
          <a:p>
            <a:r>
              <a:rPr lang="en-US" sz="1100" dirty="0">
                <a:solidFill>
                  <a:schemeClr val="bg1"/>
                </a:solidFill>
              </a:rPr>
              <a:t>Router_1(config-if)#no shut</a:t>
            </a:r>
          </a:p>
          <a:p>
            <a:r>
              <a:rPr lang="en-US" sz="1100" dirty="0">
                <a:solidFill>
                  <a:schemeClr val="bg1"/>
                </a:solidFill>
              </a:rPr>
              <a:t>Router_1(config-if)#exit</a:t>
            </a:r>
          </a:p>
          <a:p>
            <a:r>
              <a:rPr lang="en-US" sz="1100" dirty="0">
                <a:solidFill>
                  <a:schemeClr val="bg1"/>
                </a:solidFill>
              </a:rPr>
              <a:t>Router_1(config)#interface f0/1</a:t>
            </a:r>
          </a:p>
          <a:p>
            <a:r>
              <a:rPr lang="en-US" sz="1100" dirty="0">
                <a:solidFill>
                  <a:schemeClr val="bg1"/>
                </a:solidFill>
              </a:rPr>
              <a:t>Router_1(config-if)#ip add 172.16.0.1 255.255.0.0</a:t>
            </a:r>
          </a:p>
          <a:p>
            <a:r>
              <a:rPr lang="en-US" sz="1100" dirty="0">
                <a:solidFill>
                  <a:schemeClr val="bg1"/>
                </a:solidFill>
              </a:rPr>
              <a:t>Router_1(config-if)#no shut</a:t>
            </a:r>
          </a:p>
          <a:p>
            <a:r>
              <a:rPr lang="en-US" sz="1100" dirty="0">
                <a:solidFill>
                  <a:schemeClr val="bg1"/>
                </a:solidFill>
              </a:rPr>
              <a:t>Router_1(config-if)#exit</a:t>
            </a:r>
          </a:p>
        </p:txBody>
      </p:sp>
      <p:sp>
        <p:nvSpPr>
          <p:cNvPr id="7" name="TextBox 6">
            <a:extLst>
              <a:ext uri="{FF2B5EF4-FFF2-40B4-BE49-F238E27FC236}">
                <a16:creationId xmlns:a16="http://schemas.microsoft.com/office/drawing/2014/main" id="{D5246223-0AFE-41FE-A307-A1FB47F4BCB0}"/>
              </a:ext>
            </a:extLst>
          </p:cNvPr>
          <p:cNvSpPr txBox="1"/>
          <p:nvPr/>
        </p:nvSpPr>
        <p:spPr>
          <a:xfrm>
            <a:off x="477078" y="4952999"/>
            <a:ext cx="4825332" cy="1446550"/>
          </a:xfrm>
          <a:prstGeom prst="rect">
            <a:avLst/>
          </a:prstGeom>
          <a:noFill/>
        </p:spPr>
        <p:txBody>
          <a:bodyPr wrap="square" rtlCol="0">
            <a:spAutoFit/>
          </a:bodyPr>
          <a:lstStyle/>
          <a:p>
            <a:r>
              <a:rPr lang="en-US" sz="1100" dirty="0">
                <a:solidFill>
                  <a:schemeClr val="bg1"/>
                </a:solidFill>
              </a:rPr>
              <a:t>Router_1(config)#interface f0/0</a:t>
            </a:r>
          </a:p>
          <a:p>
            <a:r>
              <a:rPr lang="en-US" sz="1100" dirty="0">
                <a:solidFill>
                  <a:schemeClr val="bg1"/>
                </a:solidFill>
              </a:rPr>
              <a:t>Router_1(config-if)#ip add 203.162.4.1 255.255.255.252</a:t>
            </a:r>
          </a:p>
          <a:p>
            <a:r>
              <a:rPr lang="en-US" sz="1100" dirty="0">
                <a:solidFill>
                  <a:schemeClr val="bg1"/>
                </a:solidFill>
              </a:rPr>
              <a:t>Router_1(config-if)#no shut</a:t>
            </a:r>
          </a:p>
          <a:p>
            <a:r>
              <a:rPr lang="en-US" sz="1100" dirty="0">
                <a:solidFill>
                  <a:schemeClr val="bg1"/>
                </a:solidFill>
              </a:rPr>
              <a:t>Router_1(config-if)#exit</a:t>
            </a:r>
          </a:p>
          <a:p>
            <a:r>
              <a:rPr lang="en-US" sz="1100" dirty="0">
                <a:solidFill>
                  <a:schemeClr val="bg1"/>
                </a:solidFill>
              </a:rPr>
              <a:t>Router_1(config)#interface f0/1</a:t>
            </a:r>
          </a:p>
          <a:p>
            <a:r>
              <a:rPr lang="en-US" sz="1100" dirty="0">
                <a:solidFill>
                  <a:schemeClr val="bg1"/>
                </a:solidFill>
              </a:rPr>
              <a:t>Router_1(config-if)#ip add 10.0.0.1 255.0.0.0</a:t>
            </a:r>
          </a:p>
          <a:p>
            <a:r>
              <a:rPr lang="en-US" sz="1100" dirty="0">
                <a:solidFill>
                  <a:schemeClr val="bg1"/>
                </a:solidFill>
              </a:rPr>
              <a:t>Router_1(config-if)#no shut</a:t>
            </a:r>
          </a:p>
          <a:p>
            <a:r>
              <a:rPr lang="en-US" sz="1100" dirty="0">
                <a:solidFill>
                  <a:schemeClr val="bg1"/>
                </a:solidFill>
              </a:rPr>
              <a:t>Router_1(config-if)#exit</a:t>
            </a:r>
          </a:p>
        </p:txBody>
      </p:sp>
      <p:sp>
        <p:nvSpPr>
          <p:cNvPr id="2" name="TextBox 1">
            <a:extLst>
              <a:ext uri="{FF2B5EF4-FFF2-40B4-BE49-F238E27FC236}">
                <a16:creationId xmlns:a16="http://schemas.microsoft.com/office/drawing/2014/main" id="{C2386A4F-094D-4734-B3D8-ED20D6C9D0C2}"/>
              </a:ext>
            </a:extLst>
          </p:cNvPr>
          <p:cNvSpPr txBox="1"/>
          <p:nvPr/>
        </p:nvSpPr>
        <p:spPr>
          <a:xfrm>
            <a:off x="4313583" y="2156791"/>
            <a:ext cx="904460" cy="646331"/>
          </a:xfrm>
          <a:prstGeom prst="rect">
            <a:avLst/>
          </a:prstGeom>
          <a:solidFill>
            <a:schemeClr val="bg1"/>
          </a:solidFill>
        </p:spPr>
        <p:txBody>
          <a:bodyPr wrap="square" rtlCol="0">
            <a:spAutoFit/>
          </a:bodyPr>
          <a:lstStyle/>
          <a:p>
            <a:r>
              <a:rPr lang="en-US"/>
              <a:t>4321 router</a:t>
            </a:r>
          </a:p>
        </p:txBody>
      </p:sp>
      <p:sp>
        <p:nvSpPr>
          <p:cNvPr id="11" name="TextBox 10">
            <a:extLst>
              <a:ext uri="{FF2B5EF4-FFF2-40B4-BE49-F238E27FC236}">
                <a16:creationId xmlns:a16="http://schemas.microsoft.com/office/drawing/2014/main" id="{AFF16A9D-A465-4BFE-A6E0-702C3BD5931C}"/>
              </a:ext>
            </a:extLst>
          </p:cNvPr>
          <p:cNvSpPr txBox="1"/>
          <p:nvPr/>
        </p:nvSpPr>
        <p:spPr>
          <a:xfrm>
            <a:off x="7007295" y="2146852"/>
            <a:ext cx="904460" cy="646331"/>
          </a:xfrm>
          <a:prstGeom prst="rect">
            <a:avLst/>
          </a:prstGeom>
          <a:solidFill>
            <a:schemeClr val="bg1"/>
          </a:solidFill>
        </p:spPr>
        <p:txBody>
          <a:bodyPr wrap="square" rtlCol="0">
            <a:spAutoFit/>
          </a:bodyPr>
          <a:lstStyle/>
          <a:p>
            <a:r>
              <a:rPr lang="en-US"/>
              <a:t>4321 router</a:t>
            </a:r>
          </a:p>
        </p:txBody>
      </p:sp>
      <p:sp>
        <p:nvSpPr>
          <p:cNvPr id="3" name="Rectangle 2">
            <a:extLst>
              <a:ext uri="{FF2B5EF4-FFF2-40B4-BE49-F238E27FC236}">
                <a16:creationId xmlns:a16="http://schemas.microsoft.com/office/drawing/2014/main" id="{1EA43D19-AF10-403B-B024-2970B9DD2C3F}"/>
              </a:ext>
            </a:extLst>
          </p:cNvPr>
          <p:cNvSpPr/>
          <p:nvPr/>
        </p:nvSpPr>
        <p:spPr>
          <a:xfrm>
            <a:off x="526774" y="2144330"/>
            <a:ext cx="1017519" cy="5168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Vlan 10</a:t>
            </a:r>
          </a:p>
        </p:txBody>
      </p:sp>
      <p:sp>
        <p:nvSpPr>
          <p:cNvPr id="12" name="Rectangle 11">
            <a:extLst>
              <a:ext uri="{FF2B5EF4-FFF2-40B4-BE49-F238E27FC236}">
                <a16:creationId xmlns:a16="http://schemas.microsoft.com/office/drawing/2014/main" id="{69F4F5B0-2FB6-4F7E-844B-7B6B52759A2D}"/>
              </a:ext>
            </a:extLst>
          </p:cNvPr>
          <p:cNvSpPr/>
          <p:nvPr/>
        </p:nvSpPr>
        <p:spPr>
          <a:xfrm>
            <a:off x="2749515" y="2156791"/>
            <a:ext cx="1017519" cy="5168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Vlan 20</a:t>
            </a:r>
          </a:p>
        </p:txBody>
      </p:sp>
      <p:sp>
        <p:nvSpPr>
          <p:cNvPr id="8" name="TextBox 7">
            <a:extLst>
              <a:ext uri="{FF2B5EF4-FFF2-40B4-BE49-F238E27FC236}">
                <a16:creationId xmlns:a16="http://schemas.microsoft.com/office/drawing/2014/main" id="{540256C5-6BC1-459C-BB2F-AA9108E7AA99}"/>
              </a:ext>
            </a:extLst>
          </p:cNvPr>
          <p:cNvSpPr txBox="1"/>
          <p:nvPr/>
        </p:nvSpPr>
        <p:spPr>
          <a:xfrm>
            <a:off x="526774" y="4045226"/>
            <a:ext cx="1878496" cy="369332"/>
          </a:xfrm>
          <a:prstGeom prst="rect">
            <a:avLst/>
          </a:prstGeom>
          <a:noFill/>
        </p:spPr>
        <p:txBody>
          <a:bodyPr wrap="square" rtlCol="0">
            <a:spAutoFit/>
          </a:bodyPr>
          <a:lstStyle/>
          <a:p>
            <a:r>
              <a:rPr lang="en-US"/>
              <a:t>192.168.0.0/24</a:t>
            </a:r>
          </a:p>
        </p:txBody>
      </p:sp>
      <p:sp>
        <p:nvSpPr>
          <p:cNvPr id="9" name="TextBox 8">
            <a:extLst>
              <a:ext uri="{FF2B5EF4-FFF2-40B4-BE49-F238E27FC236}">
                <a16:creationId xmlns:a16="http://schemas.microsoft.com/office/drawing/2014/main" id="{1DE27B84-0956-4F60-AD75-76C61AA762E5}"/>
              </a:ext>
            </a:extLst>
          </p:cNvPr>
          <p:cNvSpPr txBox="1"/>
          <p:nvPr/>
        </p:nvSpPr>
        <p:spPr>
          <a:xfrm>
            <a:off x="3374335" y="4013223"/>
            <a:ext cx="1878496" cy="369332"/>
          </a:xfrm>
          <a:prstGeom prst="rect">
            <a:avLst/>
          </a:prstGeom>
          <a:noFill/>
        </p:spPr>
        <p:txBody>
          <a:bodyPr wrap="square" rtlCol="0">
            <a:spAutoFit/>
          </a:bodyPr>
          <a:lstStyle/>
          <a:p>
            <a:r>
              <a:rPr lang="en-US"/>
              <a:t>192.168.1.0/24</a:t>
            </a:r>
          </a:p>
        </p:txBody>
      </p:sp>
      <p:sp>
        <p:nvSpPr>
          <p:cNvPr id="13" name="Rectangle 12">
            <a:extLst>
              <a:ext uri="{FF2B5EF4-FFF2-40B4-BE49-F238E27FC236}">
                <a16:creationId xmlns:a16="http://schemas.microsoft.com/office/drawing/2014/main" id="{DB88BBC0-E2F7-46B2-BAEF-BF954FB15518}"/>
              </a:ext>
            </a:extLst>
          </p:cNvPr>
          <p:cNvSpPr/>
          <p:nvPr/>
        </p:nvSpPr>
        <p:spPr>
          <a:xfrm>
            <a:off x="2749515" y="1073426"/>
            <a:ext cx="1156563" cy="369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0397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67733" y="4953000"/>
            <a:ext cx="11918858" cy="1467660"/>
          </a:xfrm>
        </p:spPr>
        <p:txBody>
          <a:bodyPr>
            <a:normAutofit/>
          </a:bodyPr>
          <a:lstStyle/>
          <a:p>
            <a:pPr algn="ctr">
              <a:lnSpc>
                <a:spcPct val="120000"/>
              </a:lnSpc>
              <a:spcBef>
                <a:spcPts val="0"/>
              </a:spcBef>
              <a:spcAft>
                <a:spcPts val="0"/>
              </a:spcAft>
            </a:pPr>
            <a:r>
              <a:rPr lang="en-US" dirty="0">
                <a:solidFill>
                  <a:srgbClr val="FFFF00"/>
                </a:solidFill>
                <a:latin typeface="Times New Roman" panose="02020603050405020304" pitchFamily="18" charset="0"/>
                <a:cs typeface="Times New Roman" panose="02020603050405020304" pitchFamily="18" charset="0"/>
              </a:rPr>
              <a:t>THỰC HIỆN ĐỊNH TUYẾN MẠNG</a:t>
            </a:r>
          </a:p>
        </p:txBody>
      </p:sp>
      <p:sp>
        <p:nvSpPr>
          <p:cNvPr id="6" name="TextBox 5">
            <a:extLst>
              <a:ext uri="{FF2B5EF4-FFF2-40B4-BE49-F238E27FC236}">
                <a16:creationId xmlns:a16="http://schemas.microsoft.com/office/drawing/2014/main" id="{B840AE87-9CF2-45DD-9FC2-EB1496C60F2F}"/>
              </a:ext>
            </a:extLst>
          </p:cNvPr>
          <p:cNvSpPr txBox="1"/>
          <p:nvPr/>
        </p:nvSpPr>
        <p:spPr>
          <a:xfrm>
            <a:off x="67733" y="6463221"/>
            <a:ext cx="12122726" cy="369332"/>
          </a:xfrm>
          <a:prstGeom prst="rect">
            <a:avLst/>
          </a:prstGeom>
          <a:solidFill>
            <a:schemeClr val="accent5">
              <a:lumMod val="75000"/>
            </a:schemeClr>
          </a:solid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GV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a:t>
            </a:r>
          </a:p>
        </p:txBody>
      </p:sp>
      <p:sp>
        <p:nvSpPr>
          <p:cNvPr id="4" name="TextBox 3">
            <a:extLst>
              <a:ext uri="{FF2B5EF4-FFF2-40B4-BE49-F238E27FC236}">
                <a16:creationId xmlns:a16="http://schemas.microsoft.com/office/drawing/2014/main" id="{5080563A-ACDD-4219-934B-3ABCEF1570B8}"/>
              </a:ext>
            </a:extLst>
          </p:cNvPr>
          <p:cNvSpPr txBox="1"/>
          <p:nvPr/>
        </p:nvSpPr>
        <p:spPr>
          <a:xfrm>
            <a:off x="0" y="0"/>
            <a:ext cx="12192000" cy="369332"/>
          </a:xfrm>
          <a:prstGeom prst="rect">
            <a:avLst/>
          </a:prstGeom>
          <a:solidFill>
            <a:srgbClr val="00B050"/>
          </a:solidFill>
        </p:spPr>
        <p:txBody>
          <a:bodyPr wrap="square" rtlCol="0">
            <a:spAutoFit/>
          </a:bodyPr>
          <a:lstStyle/>
          <a:p>
            <a:r>
              <a:rPr lang="en-US" b="1" dirty="0">
                <a:solidFill>
                  <a:srgbClr val="FFFF00"/>
                </a:solidFill>
              </a:rPr>
              <a:t>I.2/ĐỊNH TUYẾN</a:t>
            </a:r>
          </a:p>
        </p:txBody>
      </p:sp>
      <p:sp>
        <p:nvSpPr>
          <p:cNvPr id="5" name="TextBox 4">
            <a:extLst>
              <a:ext uri="{FF2B5EF4-FFF2-40B4-BE49-F238E27FC236}">
                <a16:creationId xmlns:a16="http://schemas.microsoft.com/office/drawing/2014/main" id="{6A7F3877-9A51-4FB5-9380-D5B4BE2FD839}"/>
              </a:ext>
            </a:extLst>
          </p:cNvPr>
          <p:cNvSpPr txBox="1"/>
          <p:nvPr/>
        </p:nvSpPr>
        <p:spPr>
          <a:xfrm>
            <a:off x="1560443" y="985127"/>
            <a:ext cx="8676861" cy="954107"/>
          </a:xfrm>
          <a:prstGeom prst="rect">
            <a:avLst/>
          </a:prstGeom>
          <a:noFill/>
        </p:spPr>
        <p:txBody>
          <a:bodyPr wrap="square" rtlCol="0">
            <a:spAutoFit/>
          </a:bodyPr>
          <a:lstStyle/>
          <a:p>
            <a:endParaRPr lang="en-US" sz="2800" dirty="0">
              <a:solidFill>
                <a:schemeClr val="bg1"/>
              </a:solidFill>
            </a:endParaRPr>
          </a:p>
          <a:p>
            <a:r>
              <a:rPr lang="en-US" sz="2800" dirty="0">
                <a:solidFill>
                  <a:schemeClr val="bg1"/>
                </a:solidFill>
              </a:rPr>
              <a:t>Router1(config)# </a:t>
            </a:r>
            <a:r>
              <a:rPr lang="en-US" sz="2800" dirty="0" err="1">
                <a:solidFill>
                  <a:schemeClr val="bg1"/>
                </a:solidFill>
              </a:rPr>
              <a:t>ip</a:t>
            </a:r>
            <a:r>
              <a:rPr lang="en-US" sz="2800" dirty="0">
                <a:solidFill>
                  <a:schemeClr val="bg1"/>
                </a:solidFill>
              </a:rPr>
              <a:t> route 0.0.0.0 0.0.0.0 203.162.4.2</a:t>
            </a:r>
          </a:p>
        </p:txBody>
      </p:sp>
      <p:sp>
        <p:nvSpPr>
          <p:cNvPr id="9" name="TextBox 8">
            <a:extLst>
              <a:ext uri="{FF2B5EF4-FFF2-40B4-BE49-F238E27FC236}">
                <a16:creationId xmlns:a16="http://schemas.microsoft.com/office/drawing/2014/main" id="{F48CF588-48EF-49EB-8548-8AE73DA10886}"/>
              </a:ext>
            </a:extLst>
          </p:cNvPr>
          <p:cNvSpPr txBox="1"/>
          <p:nvPr/>
        </p:nvSpPr>
        <p:spPr>
          <a:xfrm>
            <a:off x="1533922" y="2214266"/>
            <a:ext cx="8676861" cy="523220"/>
          </a:xfrm>
          <a:prstGeom prst="rect">
            <a:avLst/>
          </a:prstGeom>
          <a:noFill/>
        </p:spPr>
        <p:txBody>
          <a:bodyPr wrap="square" rtlCol="0">
            <a:spAutoFit/>
          </a:bodyPr>
          <a:lstStyle/>
          <a:p>
            <a:r>
              <a:rPr lang="en-US" sz="2800" dirty="0">
                <a:solidFill>
                  <a:schemeClr val="bg1"/>
                </a:solidFill>
              </a:rPr>
              <a:t>Router2(config)# </a:t>
            </a:r>
            <a:r>
              <a:rPr lang="en-US" sz="2800" dirty="0" err="1">
                <a:solidFill>
                  <a:schemeClr val="bg1"/>
                </a:solidFill>
              </a:rPr>
              <a:t>ip</a:t>
            </a:r>
            <a:r>
              <a:rPr lang="en-US" sz="2800" dirty="0">
                <a:solidFill>
                  <a:schemeClr val="bg1"/>
                </a:solidFill>
              </a:rPr>
              <a:t> route 0.0.0.0 0.0.0.0 203.162.4.1</a:t>
            </a:r>
          </a:p>
        </p:txBody>
      </p:sp>
    </p:spTree>
    <p:extLst>
      <p:ext uri="{BB962C8B-B14F-4D97-AF65-F5344CB8AC3E}">
        <p14:creationId xmlns:p14="http://schemas.microsoft.com/office/powerpoint/2010/main" val="3866605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TextBox 5">
            <a:extLst>
              <a:ext uri="{FF2B5EF4-FFF2-40B4-BE49-F238E27FC236}">
                <a16:creationId xmlns:a16="http://schemas.microsoft.com/office/drawing/2014/main" id="{D6B88515-2AE7-4699-B9ED-7395770A790D}"/>
              </a:ext>
            </a:extLst>
          </p:cNvPr>
          <p:cNvSpPr txBox="1"/>
          <p:nvPr/>
        </p:nvSpPr>
        <p:spPr>
          <a:xfrm>
            <a:off x="732511" y="0"/>
            <a:ext cx="8686800" cy="1015150"/>
          </a:xfrm>
          <a:prstGeom prst="rect">
            <a:avLst/>
          </a:prstGeom>
          <a:noFill/>
        </p:spPr>
        <p:txBody>
          <a:bodyPr wrap="square">
            <a:spAutoFit/>
          </a:bodyPr>
          <a:lstStyle/>
          <a:p>
            <a:r>
              <a:rPr lang="en-US" sz="4400">
                <a:solidFill>
                  <a:srgbClr val="FFFFFF"/>
                </a:solidFill>
              </a:rPr>
              <a:t>II-TRIỂN KHAI VLAN: </a:t>
            </a:r>
            <a:endParaRPr lang="en-US" sz="4400" dirty="0">
              <a:solidFill>
                <a:srgbClr val="FFFFFF"/>
              </a:solidFill>
            </a:endParaRPr>
          </a:p>
          <a:p>
            <a:pPr>
              <a:lnSpc>
                <a:spcPct val="107000"/>
              </a:lnSpc>
              <a:spcAft>
                <a:spcPts val="800"/>
              </a:spcAft>
            </a:pPr>
            <a:endParaRPr lang="en-US" sz="1600" b="1"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6D43EE83-9CA9-4F60-B1CE-849292EBAA5F}"/>
              </a:ext>
            </a:extLst>
          </p:cNvPr>
          <p:cNvSpPr txBox="1"/>
          <p:nvPr/>
        </p:nvSpPr>
        <p:spPr>
          <a:xfrm>
            <a:off x="67733" y="6463221"/>
            <a:ext cx="12122726" cy="369332"/>
          </a:xfrm>
          <a:prstGeom prst="rect">
            <a:avLst/>
          </a:prstGeom>
          <a:solidFill>
            <a:schemeClr val="accent5">
              <a:lumMod val="75000"/>
            </a:schemeClr>
          </a:solid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GV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a:t>
            </a:r>
          </a:p>
        </p:txBody>
      </p:sp>
      <p:sp>
        <p:nvSpPr>
          <p:cNvPr id="2" name="TextBox 1">
            <a:extLst>
              <a:ext uri="{FF2B5EF4-FFF2-40B4-BE49-F238E27FC236}">
                <a16:creationId xmlns:a16="http://schemas.microsoft.com/office/drawing/2014/main" id="{9F2A2014-2E1E-421D-9891-805B7A5099CB}"/>
              </a:ext>
            </a:extLst>
          </p:cNvPr>
          <p:cNvSpPr txBox="1"/>
          <p:nvPr/>
        </p:nvSpPr>
        <p:spPr>
          <a:xfrm>
            <a:off x="1299631" y="1015150"/>
            <a:ext cx="6788426" cy="4524315"/>
          </a:xfrm>
          <a:prstGeom prst="rect">
            <a:avLst/>
          </a:prstGeom>
          <a:noFill/>
        </p:spPr>
        <p:txBody>
          <a:bodyPr wrap="square" rtlCol="0">
            <a:spAutoFit/>
          </a:bodyPr>
          <a:lstStyle/>
          <a:p>
            <a:r>
              <a:rPr lang="en-US"/>
              <a:t>1- Thiết lập Dot1Q trên Router 4321 tại port g0/0/1</a:t>
            </a:r>
          </a:p>
          <a:p>
            <a:r>
              <a:rPr lang="en-US"/>
              <a:t>Câu lệnh :</a:t>
            </a:r>
          </a:p>
          <a:p>
            <a:r>
              <a:rPr lang="en-US"/>
              <a:t>Router(config)#int g0/0/1.10</a:t>
            </a:r>
          </a:p>
          <a:p>
            <a:r>
              <a:rPr lang="en-US"/>
              <a:t>Router(config-subif)#encapsulation dot1Q 10</a:t>
            </a:r>
          </a:p>
          <a:p>
            <a:r>
              <a:rPr lang="en-US"/>
              <a:t>Router(config-subif)# ip add 192.168.0.254 255.255.255.0</a:t>
            </a:r>
          </a:p>
          <a:p>
            <a:r>
              <a:rPr lang="en-US"/>
              <a:t>Router(config-subif)# ip helper-address 1.1.1.1</a:t>
            </a:r>
          </a:p>
          <a:p>
            <a:r>
              <a:rPr lang="en-US"/>
              <a:t>Router(config-subif)# exit</a:t>
            </a:r>
          </a:p>
          <a:p>
            <a:r>
              <a:rPr lang="en-US"/>
              <a:t>---------------------------------------------------------------------------------------------------</a:t>
            </a:r>
          </a:p>
          <a:p>
            <a:r>
              <a:rPr lang="en-US"/>
              <a:t>Router(config)#int g0/0/1.10</a:t>
            </a:r>
          </a:p>
          <a:p>
            <a:r>
              <a:rPr lang="en-US"/>
              <a:t>Router(config-subif)#encapsulation dot1Q 20</a:t>
            </a:r>
          </a:p>
          <a:p>
            <a:r>
              <a:rPr lang="en-US"/>
              <a:t>Router(config-subif)# ip add 192.168.1.254 255.255.255.0</a:t>
            </a:r>
          </a:p>
          <a:p>
            <a:r>
              <a:rPr lang="en-US"/>
              <a:t>Router(config-subif)# ip helper-address 1.1.1.1</a:t>
            </a:r>
          </a:p>
          <a:p>
            <a:r>
              <a:rPr lang="en-US"/>
              <a:t>Router(config-subif)# exit</a:t>
            </a:r>
          </a:p>
          <a:p>
            <a:endParaRPr lang="en-US"/>
          </a:p>
          <a:p>
            <a:endParaRPr lang="en-US"/>
          </a:p>
          <a:p>
            <a:endParaRPr lang="en-US"/>
          </a:p>
        </p:txBody>
      </p:sp>
    </p:spTree>
    <p:extLst>
      <p:ext uri="{BB962C8B-B14F-4D97-AF65-F5344CB8AC3E}">
        <p14:creationId xmlns:p14="http://schemas.microsoft.com/office/powerpoint/2010/main" val="382357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TextBox 5">
            <a:extLst>
              <a:ext uri="{FF2B5EF4-FFF2-40B4-BE49-F238E27FC236}">
                <a16:creationId xmlns:a16="http://schemas.microsoft.com/office/drawing/2014/main" id="{D6B88515-2AE7-4699-B9ED-7395770A790D}"/>
              </a:ext>
            </a:extLst>
          </p:cNvPr>
          <p:cNvSpPr txBox="1"/>
          <p:nvPr/>
        </p:nvSpPr>
        <p:spPr>
          <a:xfrm>
            <a:off x="732511" y="0"/>
            <a:ext cx="8686800" cy="1015150"/>
          </a:xfrm>
          <a:prstGeom prst="rect">
            <a:avLst/>
          </a:prstGeom>
          <a:noFill/>
        </p:spPr>
        <p:txBody>
          <a:bodyPr wrap="square">
            <a:spAutoFit/>
          </a:bodyPr>
          <a:lstStyle/>
          <a:p>
            <a:r>
              <a:rPr lang="en-US" sz="4400">
                <a:solidFill>
                  <a:srgbClr val="FFFFFF"/>
                </a:solidFill>
              </a:rPr>
              <a:t>II-TRIỂN KHAI VLAN: </a:t>
            </a:r>
            <a:endParaRPr lang="en-US" sz="4400" dirty="0">
              <a:solidFill>
                <a:srgbClr val="FFFFFF"/>
              </a:solidFill>
            </a:endParaRPr>
          </a:p>
          <a:p>
            <a:pPr>
              <a:lnSpc>
                <a:spcPct val="107000"/>
              </a:lnSpc>
              <a:spcAft>
                <a:spcPts val="800"/>
              </a:spcAft>
            </a:pPr>
            <a:endParaRPr lang="en-US" sz="1600" b="1"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6D43EE83-9CA9-4F60-B1CE-849292EBAA5F}"/>
              </a:ext>
            </a:extLst>
          </p:cNvPr>
          <p:cNvSpPr txBox="1"/>
          <p:nvPr/>
        </p:nvSpPr>
        <p:spPr>
          <a:xfrm>
            <a:off x="67733" y="6463221"/>
            <a:ext cx="12122726" cy="369332"/>
          </a:xfrm>
          <a:prstGeom prst="rect">
            <a:avLst/>
          </a:prstGeom>
          <a:solidFill>
            <a:schemeClr val="accent5">
              <a:lumMod val="75000"/>
            </a:schemeClr>
          </a:solid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GV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a:t>
            </a:r>
          </a:p>
        </p:txBody>
      </p:sp>
      <p:sp>
        <p:nvSpPr>
          <p:cNvPr id="2" name="TextBox 1">
            <a:extLst>
              <a:ext uri="{FF2B5EF4-FFF2-40B4-BE49-F238E27FC236}">
                <a16:creationId xmlns:a16="http://schemas.microsoft.com/office/drawing/2014/main" id="{9F2A2014-2E1E-421D-9891-805B7A5099CB}"/>
              </a:ext>
            </a:extLst>
          </p:cNvPr>
          <p:cNvSpPr txBox="1"/>
          <p:nvPr/>
        </p:nvSpPr>
        <p:spPr>
          <a:xfrm>
            <a:off x="1309570" y="885941"/>
            <a:ext cx="6788426" cy="3693319"/>
          </a:xfrm>
          <a:prstGeom prst="rect">
            <a:avLst/>
          </a:prstGeom>
          <a:noFill/>
        </p:spPr>
        <p:txBody>
          <a:bodyPr wrap="square" rtlCol="0">
            <a:spAutoFit/>
          </a:bodyPr>
          <a:lstStyle/>
          <a:p>
            <a:r>
              <a:rPr lang="en-US" b="1"/>
              <a:t>2- Thiết lập  VLAN trên switch 2960</a:t>
            </a:r>
          </a:p>
          <a:p>
            <a:r>
              <a:rPr lang="en-US"/>
              <a:t>Câu lệnh :</a:t>
            </a:r>
          </a:p>
          <a:p>
            <a:r>
              <a:rPr lang="en-US"/>
              <a:t>Switch(config)# int g0/1</a:t>
            </a:r>
          </a:p>
          <a:p>
            <a:r>
              <a:rPr lang="en-US"/>
              <a:t>Switch(config-if)#switchport mode trunk</a:t>
            </a:r>
          </a:p>
          <a:p>
            <a:r>
              <a:rPr lang="en-US"/>
              <a:t>Switch(config-if)#exit</a:t>
            </a:r>
          </a:p>
          <a:p>
            <a:r>
              <a:rPr lang="en-US"/>
              <a:t>Switch(config)# int range int f0/1-12</a:t>
            </a:r>
          </a:p>
          <a:p>
            <a:r>
              <a:rPr lang="en-US"/>
              <a:t>Switch(config-if)#switchport access vlan 10</a:t>
            </a:r>
          </a:p>
          <a:p>
            <a:r>
              <a:rPr lang="en-US"/>
              <a:t>Switch(config-if)# exit</a:t>
            </a:r>
          </a:p>
          <a:p>
            <a:r>
              <a:rPr lang="en-US"/>
              <a:t>---------------------------------------------------------------------------------------------------</a:t>
            </a:r>
          </a:p>
          <a:p>
            <a:r>
              <a:rPr lang="en-US"/>
              <a:t>Switch(config-if)#exit</a:t>
            </a:r>
          </a:p>
          <a:p>
            <a:r>
              <a:rPr lang="en-US"/>
              <a:t>Switch(config)# int range int f0/13-24</a:t>
            </a:r>
          </a:p>
          <a:p>
            <a:r>
              <a:rPr lang="en-US"/>
              <a:t>Switch(config-if)#switchport access vlan 20</a:t>
            </a:r>
          </a:p>
          <a:p>
            <a:r>
              <a:rPr lang="en-US"/>
              <a:t>Switch(config-if)# exit</a:t>
            </a:r>
          </a:p>
        </p:txBody>
      </p:sp>
    </p:spTree>
    <p:extLst>
      <p:ext uri="{BB962C8B-B14F-4D97-AF65-F5344CB8AC3E}">
        <p14:creationId xmlns:p14="http://schemas.microsoft.com/office/powerpoint/2010/main" val="2952257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TextBox 5">
            <a:extLst>
              <a:ext uri="{FF2B5EF4-FFF2-40B4-BE49-F238E27FC236}">
                <a16:creationId xmlns:a16="http://schemas.microsoft.com/office/drawing/2014/main" id="{D6B88515-2AE7-4699-B9ED-7395770A790D}"/>
              </a:ext>
            </a:extLst>
          </p:cNvPr>
          <p:cNvSpPr txBox="1"/>
          <p:nvPr/>
        </p:nvSpPr>
        <p:spPr>
          <a:xfrm>
            <a:off x="0" y="-92753"/>
            <a:ext cx="3290335" cy="5256439"/>
          </a:xfrm>
          <a:prstGeom prst="rect">
            <a:avLst/>
          </a:prstGeom>
          <a:noFill/>
        </p:spPr>
        <p:txBody>
          <a:bodyPr wrap="square">
            <a:spAutoFit/>
          </a:bodyPr>
          <a:lstStyle/>
          <a:p>
            <a:pPr>
              <a:lnSpc>
                <a:spcPct val="107000"/>
              </a:lnSpc>
              <a:spcAft>
                <a:spcPts val="800"/>
              </a:spcAft>
            </a:pPr>
            <a:r>
              <a:rPr lang="en-US" sz="2800" b="1" dirty="0" err="1">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Ti</a:t>
            </a:r>
            <a:r>
              <a:rPr lang="en-US" sz="2800" b="1" dirty="0" err="1">
                <a:solidFill>
                  <a:srgbClr val="FFFF00"/>
                </a:solidFill>
                <a:latin typeface="Times New Roman" panose="02020603050405020304" pitchFamily="18" charset="0"/>
                <a:ea typeface="Calibri" panose="020F0502020204030204" pitchFamily="34" charset="0"/>
                <a:cs typeface="Times New Roman" panose="02020603050405020304" pitchFamily="18" charset="0"/>
              </a:rPr>
              <a:t>êu</a:t>
            </a:r>
            <a:r>
              <a:rPr lang="en-US" sz="2800" b="1" dirty="0">
                <a:solidFill>
                  <a:srgbClr val="FFFF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FF00"/>
                </a:solidFill>
                <a:latin typeface="Times New Roman" panose="02020603050405020304" pitchFamily="18" charset="0"/>
                <a:ea typeface="Calibri" panose="020F0502020204030204" pitchFamily="34" charset="0"/>
                <a:cs typeface="Times New Roman" panose="02020603050405020304" pitchFamily="18" charset="0"/>
              </a:rPr>
              <a:t>chí</a:t>
            </a:r>
            <a:r>
              <a:rPr lang="en-US" sz="2800" b="1" dirty="0">
                <a:solidFill>
                  <a:srgbClr val="FFFF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FF00"/>
                </a:solidFill>
                <a:latin typeface="Times New Roman" panose="02020603050405020304" pitchFamily="18" charset="0"/>
                <a:ea typeface="Calibri" panose="020F0502020204030204" pitchFamily="34" charset="0"/>
                <a:cs typeface="Times New Roman" panose="02020603050405020304" pitchFamily="18" charset="0"/>
              </a:rPr>
              <a:t>lựa</a:t>
            </a:r>
            <a:r>
              <a:rPr lang="en-US" sz="2800" b="1" dirty="0">
                <a:solidFill>
                  <a:srgbClr val="FFFF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FF00"/>
                </a:solidFill>
                <a:latin typeface="Times New Roman" panose="02020603050405020304" pitchFamily="18" charset="0"/>
                <a:ea typeface="Calibri" panose="020F0502020204030204" pitchFamily="34" charset="0"/>
                <a:cs typeface="Times New Roman" panose="02020603050405020304" pitchFamily="18" charset="0"/>
              </a:rPr>
              <a:t>chọn</a:t>
            </a:r>
            <a:r>
              <a:rPr lang="en-US" sz="2800" b="1" dirty="0">
                <a:solidFill>
                  <a:srgbClr val="FFFF00"/>
                </a:solidFill>
                <a:latin typeface="Times New Roman" panose="02020603050405020304" pitchFamily="18" charset="0"/>
                <a:ea typeface="Calibri" panose="020F0502020204030204" pitchFamily="34" charset="0"/>
                <a:cs typeface="Times New Roman" panose="02020603050405020304" pitchFamily="18" charset="0"/>
              </a:rPr>
              <a:t> Root Switch:</a:t>
            </a:r>
          </a:p>
          <a:p>
            <a:pPr>
              <a:lnSpc>
                <a:spcPct val="107000"/>
              </a:lnSpc>
              <a:spcAft>
                <a:spcPts val="800"/>
              </a:spcAft>
            </a:pP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tiên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Switch X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và</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Y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cùng</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gửi</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tín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hiệu</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Bridge Protocol Data Unit(BPDU),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gói</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BPDU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cứ</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mỗi</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2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giây</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đ</a:t>
            </a:r>
            <a:r>
              <a:rPr lang="vi-VN"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ư</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ợc</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gửi</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trên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đ</a:t>
            </a:r>
            <a:r>
              <a:rPr lang="vi-VN"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ư</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ờng</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truyền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1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lần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p>
          <a:p>
            <a:pPr>
              <a:lnSpc>
                <a:spcPct val="107000"/>
              </a:lnSpc>
              <a:spcAft>
                <a:spcPts val="800"/>
              </a:spcAft>
            </a:pP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Trong</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gói</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tin BPDU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có</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một</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tin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quan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trọng</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đó</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là</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 Bridge Priority + MAC Address.</a:t>
            </a:r>
          </a:p>
          <a:p>
            <a:pPr>
              <a:lnSpc>
                <a:spcPct val="107000"/>
              </a:lnSpc>
              <a:spcAft>
                <a:spcPts val="800"/>
              </a:spcAft>
            </a:pP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Nhìn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hình</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vẽ</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ta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nhận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thấy</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giữa</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Swith</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-X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và</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Switch-Y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có</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cùng</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giá</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trị</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Bridge Priority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nh</a:t>
            </a:r>
            <a:r>
              <a:rPr lang="vi-VN"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ư</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ng MAC Address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của</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Switch-X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nhỏ</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h</a:t>
            </a:r>
            <a:r>
              <a:rPr lang="vi-VN"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ơ</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n MAC Address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của</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Switch-Y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nên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Switch-X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sẻ</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đ</a:t>
            </a:r>
            <a:r>
              <a:rPr lang="vi-VN"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ư</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ợc</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bầu</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chọn</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làm</a:t>
            </a:r>
            <a:r>
              <a:rPr lang="en-US" sz="16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Root Switch</a:t>
            </a:r>
          </a:p>
        </p:txBody>
      </p:sp>
      <p:pic>
        <p:nvPicPr>
          <p:cNvPr id="2" name="Picture 1">
            <a:extLst>
              <a:ext uri="{FF2B5EF4-FFF2-40B4-BE49-F238E27FC236}">
                <a16:creationId xmlns:a16="http://schemas.microsoft.com/office/drawing/2014/main" id="{FF837B8D-6945-411D-A05C-F51F8AFCB6B7}"/>
              </a:ext>
            </a:extLst>
          </p:cNvPr>
          <p:cNvPicPr>
            <a:picLocks noChangeAspect="1"/>
          </p:cNvPicPr>
          <p:nvPr/>
        </p:nvPicPr>
        <p:blipFill>
          <a:blip r:embed="rId2"/>
          <a:stretch>
            <a:fillRect/>
          </a:stretch>
        </p:blipFill>
        <p:spPr>
          <a:xfrm>
            <a:off x="3291841" y="651932"/>
            <a:ext cx="8900160" cy="4301067"/>
          </a:xfrm>
          <a:prstGeom prst="rect">
            <a:avLst/>
          </a:prstGeom>
        </p:spPr>
      </p:pic>
      <p:cxnSp>
        <p:nvCxnSpPr>
          <p:cNvPr id="4" name="Straight Connector 3">
            <a:extLst>
              <a:ext uri="{FF2B5EF4-FFF2-40B4-BE49-F238E27FC236}">
                <a16:creationId xmlns:a16="http://schemas.microsoft.com/office/drawing/2014/main" id="{2EDCD82F-2061-4893-B77C-3336C32AF519}"/>
              </a:ext>
            </a:extLst>
          </p:cNvPr>
          <p:cNvCxnSpPr/>
          <p:nvPr/>
        </p:nvCxnSpPr>
        <p:spPr>
          <a:xfrm>
            <a:off x="4435374" y="2467811"/>
            <a:ext cx="829734"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8" name="Straight Connector 7">
            <a:extLst>
              <a:ext uri="{FF2B5EF4-FFF2-40B4-BE49-F238E27FC236}">
                <a16:creationId xmlns:a16="http://schemas.microsoft.com/office/drawing/2014/main" id="{E5F892C0-C7CB-468D-B9BC-8B8E0E6C2EC5}"/>
              </a:ext>
            </a:extLst>
          </p:cNvPr>
          <p:cNvCxnSpPr/>
          <p:nvPr/>
        </p:nvCxnSpPr>
        <p:spPr>
          <a:xfrm>
            <a:off x="11119408" y="2484745"/>
            <a:ext cx="829734" cy="0"/>
          </a:xfrm>
          <a:prstGeom prst="line">
            <a:avLst/>
          </a:prstGeom>
        </p:spPr>
        <p:style>
          <a:lnRef idx="2">
            <a:schemeClr val="accent2"/>
          </a:lnRef>
          <a:fillRef idx="0">
            <a:schemeClr val="accent2"/>
          </a:fillRef>
          <a:effectRef idx="1">
            <a:schemeClr val="accent2"/>
          </a:effectRef>
          <a:fontRef idx="minor">
            <a:schemeClr val="tx1"/>
          </a:fontRef>
        </p:style>
      </p:cxnSp>
      <p:sp>
        <p:nvSpPr>
          <p:cNvPr id="5" name="TextBox 4">
            <a:extLst>
              <a:ext uri="{FF2B5EF4-FFF2-40B4-BE49-F238E27FC236}">
                <a16:creationId xmlns:a16="http://schemas.microsoft.com/office/drawing/2014/main" id="{CA0203FF-DFC1-43D4-894B-8FE8B43BBB37}"/>
              </a:ext>
            </a:extLst>
          </p:cNvPr>
          <p:cNvSpPr txBox="1"/>
          <p:nvPr/>
        </p:nvSpPr>
        <p:spPr>
          <a:xfrm>
            <a:off x="211667" y="5038968"/>
            <a:ext cx="11573933" cy="1077218"/>
          </a:xfrm>
          <a:prstGeom prst="rect">
            <a:avLst/>
          </a:prstGeom>
          <a:noFill/>
        </p:spPr>
        <p:txBody>
          <a:bodyPr wrap="square" rtlCol="0">
            <a:spAutoFit/>
          </a:bodyPr>
          <a:lstStyle/>
          <a:p>
            <a:r>
              <a:rPr lang="en-US" sz="3200" dirty="0" err="1">
                <a:solidFill>
                  <a:srgbClr val="FFFF00"/>
                </a:solidFill>
                <a:latin typeface="Times New Roman" panose="02020603050405020304" pitchFamily="18" charset="0"/>
                <a:cs typeface="Times New Roman" panose="02020603050405020304" pitchFamily="18" charset="0"/>
              </a:rPr>
              <a:t>Chú</a:t>
            </a:r>
            <a:r>
              <a:rPr lang="en-US" sz="3200" dirty="0">
                <a:solidFill>
                  <a:srgbClr val="FFFF00"/>
                </a:solidFill>
                <a:latin typeface="Times New Roman" panose="02020603050405020304" pitchFamily="18" charset="0"/>
                <a:cs typeface="Times New Roman" panose="02020603050405020304" pitchFamily="18" charset="0"/>
              </a:rPr>
              <a:t> ý: </a:t>
            </a:r>
            <a:r>
              <a:rPr lang="en-US" sz="3200" dirty="0" err="1">
                <a:solidFill>
                  <a:srgbClr val="FFFF00"/>
                </a:solidFill>
                <a:latin typeface="Times New Roman" panose="02020603050405020304" pitchFamily="18" charset="0"/>
                <a:cs typeface="Times New Roman" panose="02020603050405020304" pitchFamily="18" charset="0"/>
              </a:rPr>
              <a:t>Đối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với</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thiết</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bị</a:t>
            </a:r>
            <a:r>
              <a:rPr lang="en-US" sz="3200" dirty="0">
                <a:solidFill>
                  <a:srgbClr val="FFFF00"/>
                </a:solidFill>
                <a:latin typeface="Times New Roman" panose="02020603050405020304" pitchFamily="18" charset="0"/>
                <a:cs typeface="Times New Roman" panose="02020603050405020304" pitchFamily="18" charset="0"/>
              </a:rPr>
              <a:t> Router, </a:t>
            </a:r>
            <a:r>
              <a:rPr lang="en-US" sz="3200" dirty="0" err="1">
                <a:solidFill>
                  <a:srgbClr val="FFFF00"/>
                </a:solidFill>
                <a:latin typeface="Times New Roman" panose="02020603050405020304" pitchFamily="18" charset="0"/>
                <a:cs typeface="Times New Roman" panose="02020603050405020304" pitchFamily="18" charset="0"/>
              </a:rPr>
              <a:t>giá</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trị</a:t>
            </a:r>
            <a:r>
              <a:rPr lang="en-US" sz="3200" dirty="0">
                <a:solidFill>
                  <a:srgbClr val="FFFF00"/>
                </a:solidFill>
                <a:latin typeface="Times New Roman" panose="02020603050405020304" pitchFamily="18" charset="0"/>
                <a:cs typeface="Times New Roman" panose="02020603050405020304" pitchFamily="18" charset="0"/>
              </a:rPr>
              <a:t> MAC Address </a:t>
            </a:r>
            <a:r>
              <a:rPr lang="en-US" sz="3200" dirty="0" err="1">
                <a:solidFill>
                  <a:srgbClr val="FFFF00"/>
                </a:solidFill>
                <a:latin typeface="Times New Roman" panose="02020603050405020304" pitchFamily="18" charset="0"/>
                <a:cs typeface="Times New Roman" panose="02020603050405020304" pitchFamily="18" charset="0"/>
              </a:rPr>
              <a:t>càng</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lớn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thì</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độ</a:t>
            </a:r>
            <a:r>
              <a:rPr lang="en-US" sz="3200" dirty="0">
                <a:solidFill>
                  <a:srgbClr val="FFFF00"/>
                </a:solidFill>
                <a:latin typeface="Times New Roman" panose="02020603050405020304" pitchFamily="18" charset="0"/>
                <a:cs typeface="Times New Roman" panose="02020603050405020304" pitchFamily="18" charset="0"/>
              </a:rPr>
              <a:t> </a:t>
            </a:r>
            <a:r>
              <a:rPr lang="vi-VN" sz="3200" dirty="0">
                <a:solidFill>
                  <a:srgbClr val="FFFF00"/>
                </a:solidFill>
                <a:latin typeface="Times New Roman" panose="02020603050405020304" pitchFamily="18" charset="0"/>
                <a:cs typeface="Times New Roman" panose="02020603050405020304" pitchFamily="18" charset="0"/>
              </a:rPr>
              <a:t>ư</a:t>
            </a:r>
            <a:r>
              <a:rPr lang="en-US" sz="3200" dirty="0">
                <a:solidFill>
                  <a:srgbClr val="FFFF00"/>
                </a:solidFill>
                <a:latin typeface="Times New Roman" panose="02020603050405020304" pitchFamily="18" charset="0"/>
                <a:cs typeface="Times New Roman" panose="02020603050405020304" pitchFamily="18" charset="0"/>
              </a:rPr>
              <a:t>u </a:t>
            </a:r>
            <a:r>
              <a:rPr lang="en-US" sz="3200" dirty="0" err="1">
                <a:solidFill>
                  <a:srgbClr val="FFFF00"/>
                </a:solidFill>
                <a:latin typeface="Times New Roman" panose="02020603050405020304" pitchFamily="18" charset="0"/>
                <a:cs typeface="Times New Roman" panose="02020603050405020304" pitchFamily="18" charset="0"/>
              </a:rPr>
              <a:t>tiên</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càng</a:t>
            </a:r>
            <a:r>
              <a:rPr lang="en-US" sz="3200" dirty="0">
                <a:solidFill>
                  <a:srgbClr val="FFFF00"/>
                </a:solidFill>
                <a:latin typeface="Times New Roman" panose="02020603050405020304" pitchFamily="18" charset="0"/>
                <a:cs typeface="Times New Roman" panose="02020603050405020304" pitchFamily="18" charset="0"/>
              </a:rPr>
              <a:t> </a:t>
            </a:r>
            <a:r>
              <a:rPr lang="en-US" sz="3200" dirty="0" err="1">
                <a:solidFill>
                  <a:srgbClr val="FFFF00"/>
                </a:solidFill>
                <a:latin typeface="Times New Roman" panose="02020603050405020304" pitchFamily="18" charset="0"/>
                <a:cs typeface="Times New Roman" panose="02020603050405020304" pitchFamily="18" charset="0"/>
              </a:rPr>
              <a:t>cao</a:t>
            </a:r>
            <a:r>
              <a:rPr lang="en-US" sz="3200" dirty="0">
                <a:solidFill>
                  <a:srgbClr val="FFFF00"/>
                </a:solidFill>
                <a:latin typeface="Times New Roman" panose="02020603050405020304" pitchFamily="18" charset="0"/>
                <a:cs typeface="Times New Roman" panose="02020603050405020304" pitchFamily="18" charset="0"/>
              </a:rPr>
              <a:t>.</a:t>
            </a:r>
          </a:p>
        </p:txBody>
      </p:sp>
      <p:sp>
        <p:nvSpPr>
          <p:cNvPr id="7" name="TextBox 6">
            <a:extLst>
              <a:ext uri="{FF2B5EF4-FFF2-40B4-BE49-F238E27FC236}">
                <a16:creationId xmlns:a16="http://schemas.microsoft.com/office/drawing/2014/main" id="{D2C0DAB3-CCD7-49C6-A3F7-003A949DEAFE}"/>
              </a:ext>
            </a:extLst>
          </p:cNvPr>
          <p:cNvSpPr txBox="1"/>
          <p:nvPr/>
        </p:nvSpPr>
        <p:spPr>
          <a:xfrm>
            <a:off x="3290334" y="-1471"/>
            <a:ext cx="8900125" cy="400110"/>
          </a:xfrm>
          <a:prstGeom prst="rect">
            <a:avLst/>
          </a:prstGeom>
          <a:solidFill>
            <a:schemeClr val="accent2">
              <a:lumMod val="40000"/>
              <a:lumOff val="60000"/>
            </a:schemeClr>
          </a:solidFill>
        </p:spPr>
        <p:txBody>
          <a:bodyPr wrap="square" rtlCol="0">
            <a:spAutoFit/>
          </a:bodyPr>
          <a:lstStyle/>
          <a:p>
            <a:pPr algn="ctr"/>
            <a:r>
              <a:rPr lang="en-US" sz="2000" b="1" dirty="0"/>
              <a:t>TRƯỜNG CAO ĐẲNG LÝ TỰ TRỌNG TP.HCM</a:t>
            </a:r>
          </a:p>
        </p:txBody>
      </p:sp>
      <p:sp>
        <p:nvSpPr>
          <p:cNvPr id="9" name="TextBox 8">
            <a:extLst>
              <a:ext uri="{FF2B5EF4-FFF2-40B4-BE49-F238E27FC236}">
                <a16:creationId xmlns:a16="http://schemas.microsoft.com/office/drawing/2014/main" id="{6233CB7A-C73E-41C6-A1BF-FA66F3E2A17E}"/>
              </a:ext>
            </a:extLst>
          </p:cNvPr>
          <p:cNvSpPr txBox="1"/>
          <p:nvPr/>
        </p:nvSpPr>
        <p:spPr>
          <a:xfrm>
            <a:off x="67733" y="6463221"/>
            <a:ext cx="12122726" cy="369332"/>
          </a:xfrm>
          <a:prstGeom prst="rect">
            <a:avLst/>
          </a:prstGeom>
          <a:solidFill>
            <a:schemeClr val="accent5">
              <a:lumMod val="75000"/>
            </a:schemeClr>
          </a:solid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GV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a:t>
            </a:r>
          </a:p>
        </p:txBody>
      </p:sp>
    </p:spTree>
    <p:extLst>
      <p:ext uri="{BB962C8B-B14F-4D97-AF65-F5344CB8AC3E}">
        <p14:creationId xmlns:p14="http://schemas.microsoft.com/office/powerpoint/2010/main" val="3625787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182880" y="5225240"/>
            <a:ext cx="12007579" cy="1143000"/>
          </a:xfrm>
        </p:spPr>
        <p:txBody>
          <a:bodyPr>
            <a:normAutofit fontScale="85000" lnSpcReduction="20000"/>
          </a:bodyPr>
          <a:lstStyle/>
          <a:p>
            <a:pPr marL="342900" indent="-342900">
              <a:buFontTx/>
              <a:buChar char="-"/>
            </a:pPr>
            <a:r>
              <a:rPr lang="en-US" dirty="0" err="1">
                <a:solidFill>
                  <a:srgbClr val="FFFFFF"/>
                </a:solidFill>
              </a:rPr>
              <a:t>điều</a:t>
            </a:r>
            <a:r>
              <a:rPr lang="en-US" dirty="0">
                <a:solidFill>
                  <a:srgbClr val="FFFFFF"/>
                </a:solidFill>
              </a:rPr>
              <a:t> </a:t>
            </a:r>
            <a:r>
              <a:rPr lang="en-US" dirty="0" err="1">
                <a:solidFill>
                  <a:srgbClr val="FFFFFF"/>
                </a:solidFill>
              </a:rPr>
              <a:t>cần</a:t>
            </a:r>
            <a:r>
              <a:rPr lang="en-US" dirty="0">
                <a:solidFill>
                  <a:srgbClr val="FFFFFF"/>
                </a:solidFill>
              </a:rPr>
              <a:t> </a:t>
            </a:r>
            <a:r>
              <a:rPr lang="en-US" dirty="0" err="1">
                <a:solidFill>
                  <a:srgbClr val="FFFFFF"/>
                </a:solidFill>
              </a:rPr>
              <a:t>ghi</a:t>
            </a:r>
            <a:r>
              <a:rPr lang="en-US" dirty="0">
                <a:solidFill>
                  <a:srgbClr val="FFFFFF"/>
                </a:solidFill>
              </a:rPr>
              <a:t> </a:t>
            </a:r>
            <a:r>
              <a:rPr lang="en-US" dirty="0" err="1">
                <a:solidFill>
                  <a:srgbClr val="FFFFFF"/>
                </a:solidFill>
              </a:rPr>
              <a:t>nhớ</a:t>
            </a:r>
            <a:r>
              <a:rPr lang="en-US" dirty="0">
                <a:solidFill>
                  <a:srgbClr val="FFFFFF"/>
                </a:solidFill>
              </a:rPr>
              <a:t>: </a:t>
            </a:r>
            <a:r>
              <a:rPr lang="en-US" dirty="0" err="1">
                <a:solidFill>
                  <a:srgbClr val="FFFFFF"/>
                </a:solidFill>
              </a:rPr>
              <a:t>đối</a:t>
            </a:r>
            <a:r>
              <a:rPr lang="en-US" dirty="0">
                <a:solidFill>
                  <a:srgbClr val="FFFFFF"/>
                </a:solidFill>
              </a:rPr>
              <a:t> </a:t>
            </a:r>
            <a:r>
              <a:rPr lang="en-US" dirty="0" err="1">
                <a:solidFill>
                  <a:srgbClr val="FFFFFF"/>
                </a:solidFill>
              </a:rPr>
              <a:t>với</a:t>
            </a:r>
            <a:r>
              <a:rPr lang="en-US" dirty="0">
                <a:solidFill>
                  <a:srgbClr val="FFFFFF"/>
                </a:solidFill>
              </a:rPr>
              <a:t> switch đ</a:t>
            </a:r>
            <a:r>
              <a:rPr lang="vi-VN" dirty="0">
                <a:solidFill>
                  <a:srgbClr val="FFFFFF"/>
                </a:solidFill>
              </a:rPr>
              <a:t>ư</a:t>
            </a:r>
            <a:r>
              <a:rPr lang="en-US" dirty="0" err="1">
                <a:solidFill>
                  <a:srgbClr val="FFFFFF"/>
                </a:solidFill>
              </a:rPr>
              <a:t>ợc</a:t>
            </a:r>
            <a:r>
              <a:rPr lang="en-US" dirty="0">
                <a:solidFill>
                  <a:srgbClr val="FFFFFF"/>
                </a:solidFill>
              </a:rPr>
              <a:t> </a:t>
            </a:r>
            <a:r>
              <a:rPr lang="en-US" dirty="0" err="1">
                <a:solidFill>
                  <a:srgbClr val="FFFFFF"/>
                </a:solidFill>
              </a:rPr>
              <a:t>bầu</a:t>
            </a:r>
            <a:r>
              <a:rPr lang="en-US" dirty="0">
                <a:solidFill>
                  <a:srgbClr val="FFFFFF"/>
                </a:solidFill>
              </a:rPr>
              <a:t> </a:t>
            </a:r>
            <a:r>
              <a:rPr lang="en-US" dirty="0" err="1">
                <a:solidFill>
                  <a:srgbClr val="FFFFFF"/>
                </a:solidFill>
              </a:rPr>
              <a:t>chọn</a:t>
            </a:r>
            <a:r>
              <a:rPr lang="en-US" dirty="0">
                <a:solidFill>
                  <a:srgbClr val="FFFFFF"/>
                </a:solidFill>
              </a:rPr>
              <a:t> </a:t>
            </a:r>
            <a:r>
              <a:rPr lang="en-US" dirty="0" err="1">
                <a:solidFill>
                  <a:srgbClr val="FFFFFF"/>
                </a:solidFill>
              </a:rPr>
              <a:t>làm</a:t>
            </a:r>
            <a:r>
              <a:rPr lang="en-US" dirty="0">
                <a:solidFill>
                  <a:srgbClr val="FFFFFF"/>
                </a:solidFill>
              </a:rPr>
              <a:t> root bridge, </a:t>
            </a:r>
            <a:r>
              <a:rPr lang="en-US" dirty="0" err="1">
                <a:solidFill>
                  <a:srgbClr val="FFFFFF"/>
                </a:solidFill>
              </a:rPr>
              <a:t>tất</a:t>
            </a:r>
            <a:r>
              <a:rPr lang="en-US" dirty="0">
                <a:solidFill>
                  <a:srgbClr val="FFFFFF"/>
                </a:solidFill>
              </a:rPr>
              <a:t> </a:t>
            </a:r>
            <a:r>
              <a:rPr lang="en-US" dirty="0" err="1">
                <a:solidFill>
                  <a:srgbClr val="FFFFFF"/>
                </a:solidFill>
              </a:rPr>
              <a:t>cả</a:t>
            </a:r>
            <a:r>
              <a:rPr lang="en-US" dirty="0">
                <a:solidFill>
                  <a:srgbClr val="FFFFFF"/>
                </a:solidFill>
              </a:rPr>
              <a:t> </a:t>
            </a:r>
            <a:r>
              <a:rPr lang="en-US" dirty="0" err="1">
                <a:solidFill>
                  <a:srgbClr val="FFFFFF"/>
                </a:solidFill>
              </a:rPr>
              <a:t>các</a:t>
            </a:r>
            <a:r>
              <a:rPr lang="en-US" dirty="0">
                <a:solidFill>
                  <a:srgbClr val="FFFFFF"/>
                </a:solidFill>
              </a:rPr>
              <a:t> port </a:t>
            </a:r>
            <a:r>
              <a:rPr lang="en-US" dirty="0" err="1">
                <a:solidFill>
                  <a:srgbClr val="FFFFFF"/>
                </a:solidFill>
              </a:rPr>
              <a:t>của</a:t>
            </a:r>
            <a:r>
              <a:rPr lang="en-US" dirty="0">
                <a:solidFill>
                  <a:srgbClr val="FFFFFF"/>
                </a:solidFill>
              </a:rPr>
              <a:t> </a:t>
            </a:r>
            <a:r>
              <a:rPr lang="en-US" dirty="0" err="1">
                <a:solidFill>
                  <a:srgbClr val="FFFFFF"/>
                </a:solidFill>
              </a:rPr>
              <a:t>nó</a:t>
            </a:r>
            <a:r>
              <a:rPr lang="en-US" dirty="0">
                <a:solidFill>
                  <a:srgbClr val="FFFFFF"/>
                </a:solidFill>
              </a:rPr>
              <a:t> </a:t>
            </a:r>
            <a:r>
              <a:rPr lang="en-US" dirty="0" err="1">
                <a:solidFill>
                  <a:srgbClr val="FFFFFF"/>
                </a:solidFill>
              </a:rPr>
              <a:t>đều</a:t>
            </a:r>
            <a:r>
              <a:rPr lang="en-US" dirty="0">
                <a:solidFill>
                  <a:srgbClr val="FFFFFF"/>
                </a:solidFill>
              </a:rPr>
              <a:t> </a:t>
            </a:r>
            <a:r>
              <a:rPr lang="en-US" dirty="0" err="1">
                <a:solidFill>
                  <a:srgbClr val="FFFFFF"/>
                </a:solidFill>
              </a:rPr>
              <a:t>giữ</a:t>
            </a:r>
            <a:r>
              <a:rPr lang="en-US" dirty="0">
                <a:solidFill>
                  <a:srgbClr val="FFFFFF"/>
                </a:solidFill>
              </a:rPr>
              <a:t> </a:t>
            </a:r>
            <a:r>
              <a:rPr lang="en-US" dirty="0" err="1">
                <a:solidFill>
                  <a:srgbClr val="FFFFFF"/>
                </a:solidFill>
              </a:rPr>
              <a:t>vai</a:t>
            </a:r>
            <a:r>
              <a:rPr lang="en-US" dirty="0">
                <a:solidFill>
                  <a:srgbClr val="FFFFFF"/>
                </a:solidFill>
              </a:rPr>
              <a:t> </a:t>
            </a:r>
            <a:r>
              <a:rPr lang="en-US" dirty="0" err="1">
                <a:solidFill>
                  <a:srgbClr val="FFFFFF"/>
                </a:solidFill>
              </a:rPr>
              <a:t>trò</a:t>
            </a:r>
            <a:r>
              <a:rPr lang="en-US" dirty="0">
                <a:solidFill>
                  <a:srgbClr val="FFFFFF"/>
                </a:solidFill>
              </a:rPr>
              <a:t> </a:t>
            </a:r>
            <a:r>
              <a:rPr lang="en-US" dirty="0" err="1">
                <a:solidFill>
                  <a:srgbClr val="FFFFFF"/>
                </a:solidFill>
              </a:rPr>
              <a:t>là</a:t>
            </a:r>
            <a:r>
              <a:rPr lang="en-US" dirty="0">
                <a:solidFill>
                  <a:srgbClr val="FFFFFF"/>
                </a:solidFill>
              </a:rPr>
              <a:t> </a:t>
            </a:r>
            <a:r>
              <a:rPr lang="en-US" dirty="0" err="1">
                <a:solidFill>
                  <a:srgbClr val="FFFFFF"/>
                </a:solidFill>
              </a:rPr>
              <a:t>dp</a:t>
            </a:r>
            <a:r>
              <a:rPr lang="en-US" dirty="0">
                <a:solidFill>
                  <a:srgbClr val="FFFFFF"/>
                </a:solidFill>
              </a:rPr>
              <a:t>(</a:t>
            </a:r>
            <a:r>
              <a:rPr lang="en-US" dirty="0" err="1">
                <a:solidFill>
                  <a:srgbClr val="FFFFFF"/>
                </a:solidFill>
              </a:rPr>
              <a:t>desinated</a:t>
            </a:r>
            <a:r>
              <a:rPr lang="en-US" dirty="0">
                <a:solidFill>
                  <a:srgbClr val="FFFFFF"/>
                </a:solidFill>
              </a:rPr>
              <a:t> port)</a:t>
            </a:r>
          </a:p>
          <a:p>
            <a:pPr marL="342900" indent="-342900">
              <a:buFontTx/>
              <a:buChar char="-"/>
            </a:pPr>
            <a:r>
              <a:rPr lang="en-US" dirty="0" err="1">
                <a:solidFill>
                  <a:srgbClr val="FFFFFF"/>
                </a:solidFill>
              </a:rPr>
              <a:t>Ví</a:t>
            </a:r>
            <a:r>
              <a:rPr lang="en-US" dirty="0">
                <a:solidFill>
                  <a:srgbClr val="FFFFFF"/>
                </a:solidFill>
              </a:rPr>
              <a:t> </a:t>
            </a:r>
            <a:r>
              <a:rPr lang="en-US" dirty="0" err="1">
                <a:solidFill>
                  <a:srgbClr val="FFFFFF"/>
                </a:solidFill>
              </a:rPr>
              <a:t>dụ</a:t>
            </a:r>
            <a:r>
              <a:rPr lang="en-US" dirty="0">
                <a:solidFill>
                  <a:srgbClr val="FFFFFF"/>
                </a:solidFill>
              </a:rPr>
              <a:t> </a:t>
            </a:r>
            <a:r>
              <a:rPr lang="en-US" dirty="0" err="1">
                <a:solidFill>
                  <a:srgbClr val="FFFFFF"/>
                </a:solidFill>
              </a:rPr>
              <a:t>trên</a:t>
            </a:r>
            <a:r>
              <a:rPr lang="en-US" dirty="0">
                <a:solidFill>
                  <a:srgbClr val="FFFFFF"/>
                </a:solidFill>
              </a:rPr>
              <a:t> </a:t>
            </a:r>
            <a:r>
              <a:rPr lang="en-US" dirty="0" err="1">
                <a:solidFill>
                  <a:srgbClr val="FFFFFF"/>
                </a:solidFill>
              </a:rPr>
              <a:t>hình</a:t>
            </a:r>
            <a:r>
              <a:rPr lang="en-US" dirty="0">
                <a:solidFill>
                  <a:srgbClr val="FFFFFF"/>
                </a:solidFill>
              </a:rPr>
              <a:t> </a:t>
            </a:r>
            <a:r>
              <a:rPr lang="en-US" dirty="0" err="1">
                <a:solidFill>
                  <a:srgbClr val="FFFFFF"/>
                </a:solidFill>
              </a:rPr>
              <a:t>là</a:t>
            </a:r>
            <a:r>
              <a:rPr lang="en-US" dirty="0">
                <a:solidFill>
                  <a:srgbClr val="FFFFFF"/>
                </a:solidFill>
              </a:rPr>
              <a:t> </a:t>
            </a:r>
            <a:r>
              <a:rPr lang="en-US" b="1" dirty="0" err="1">
                <a:solidFill>
                  <a:srgbClr val="FFFF00"/>
                </a:solidFill>
              </a:rPr>
              <a:t>switch_X</a:t>
            </a:r>
            <a:endParaRPr lang="en-US" b="1" dirty="0">
              <a:solidFill>
                <a:srgbClr val="FFFF00"/>
              </a:solidFill>
            </a:endParaRPr>
          </a:p>
        </p:txBody>
      </p:sp>
      <p:sp>
        <p:nvSpPr>
          <p:cNvPr id="2" name="TextBox 1">
            <a:extLst>
              <a:ext uri="{FF2B5EF4-FFF2-40B4-BE49-F238E27FC236}">
                <a16:creationId xmlns:a16="http://schemas.microsoft.com/office/drawing/2014/main" id="{3F1B4D06-70F8-41EF-BB77-7464F5021AFC}"/>
              </a:ext>
            </a:extLst>
          </p:cNvPr>
          <p:cNvSpPr txBox="1"/>
          <p:nvPr/>
        </p:nvSpPr>
        <p:spPr>
          <a:xfrm>
            <a:off x="406399" y="317500"/>
            <a:ext cx="11650133" cy="3293209"/>
          </a:xfrm>
          <a:prstGeom prst="rect">
            <a:avLst/>
          </a:prstGeom>
          <a:noFill/>
        </p:spPr>
        <p:txBody>
          <a:bodyPr wrap="square" rtlCol="0">
            <a:spAutoFit/>
          </a:bodyPr>
          <a:lstStyle/>
          <a:p>
            <a:r>
              <a:rPr lang="en-US" sz="2000" b="1" dirty="0">
                <a:solidFill>
                  <a:srgbClr val="FFFF00"/>
                </a:solidFill>
              </a:rPr>
              <a:t>2-VAI TRÒ CỦA PORT</a:t>
            </a:r>
          </a:p>
          <a:p>
            <a:r>
              <a:rPr lang="en-US" dirty="0"/>
              <a:t>+Root port </a:t>
            </a:r>
            <a:r>
              <a:rPr lang="en-US" dirty="0" err="1"/>
              <a:t>là</a:t>
            </a:r>
            <a:r>
              <a:rPr lang="en-US" dirty="0"/>
              <a:t> </a:t>
            </a:r>
            <a:r>
              <a:rPr lang="en-US" dirty="0" err="1"/>
              <a:t>cổng</a:t>
            </a:r>
            <a:r>
              <a:rPr lang="en-US" dirty="0"/>
              <a:t> h</a:t>
            </a:r>
            <a:r>
              <a:rPr lang="vi-VN" dirty="0"/>
              <a:t>ư</a:t>
            </a:r>
            <a:r>
              <a:rPr lang="en-US" dirty="0" err="1"/>
              <a:t>ớng</a:t>
            </a:r>
            <a:r>
              <a:rPr lang="en-US" dirty="0"/>
              <a:t> </a:t>
            </a:r>
            <a:r>
              <a:rPr lang="en-US" dirty="0" err="1"/>
              <a:t>về</a:t>
            </a:r>
            <a:r>
              <a:rPr lang="en-US" dirty="0"/>
              <a:t> Root Switch </a:t>
            </a:r>
            <a:r>
              <a:rPr lang="en-US" dirty="0" err="1"/>
              <a:t>theo</a:t>
            </a:r>
            <a:r>
              <a:rPr lang="en-US" dirty="0"/>
              <a:t> </a:t>
            </a:r>
            <a:r>
              <a:rPr lang="en-US" dirty="0" err="1"/>
              <a:t>một</a:t>
            </a:r>
            <a:r>
              <a:rPr lang="en-US" dirty="0"/>
              <a:t> </a:t>
            </a:r>
            <a:r>
              <a:rPr lang="en-US" dirty="0" err="1"/>
              <a:t>tiêu</a:t>
            </a:r>
            <a:r>
              <a:rPr lang="en-US" dirty="0"/>
              <a:t> </a:t>
            </a:r>
            <a:r>
              <a:rPr lang="en-US" dirty="0" err="1"/>
              <a:t>chí</a:t>
            </a:r>
            <a:r>
              <a:rPr lang="en-US" dirty="0"/>
              <a:t> </a:t>
            </a:r>
            <a:r>
              <a:rPr lang="en-US" dirty="0" err="1"/>
              <a:t>nào</a:t>
            </a:r>
            <a:r>
              <a:rPr lang="en-US" dirty="0"/>
              <a:t> </a:t>
            </a:r>
            <a:r>
              <a:rPr lang="en-US" dirty="0" err="1"/>
              <a:t>đó</a:t>
            </a:r>
            <a:r>
              <a:rPr lang="en-US" dirty="0"/>
              <a:t>.</a:t>
            </a:r>
          </a:p>
          <a:p>
            <a:r>
              <a:rPr lang="en-US" dirty="0"/>
              <a:t>+</a:t>
            </a:r>
            <a:r>
              <a:rPr lang="en-US" dirty="0" err="1"/>
              <a:t>Trong</a:t>
            </a:r>
            <a:r>
              <a:rPr lang="en-US" dirty="0"/>
              <a:t> </a:t>
            </a:r>
            <a:r>
              <a:rPr lang="en-US" dirty="0" err="1"/>
              <a:t>một</a:t>
            </a:r>
            <a:r>
              <a:rPr lang="en-US" dirty="0"/>
              <a:t> </a:t>
            </a:r>
            <a:r>
              <a:rPr lang="en-US" dirty="0" err="1"/>
              <a:t>đoạn</a:t>
            </a:r>
            <a:r>
              <a:rPr lang="en-US" dirty="0"/>
              <a:t> </a:t>
            </a:r>
            <a:r>
              <a:rPr lang="en-US" dirty="0" err="1"/>
              <a:t>đấu</a:t>
            </a:r>
            <a:r>
              <a:rPr lang="en-US" dirty="0"/>
              <a:t> </a:t>
            </a:r>
            <a:r>
              <a:rPr lang="en-US" dirty="0" err="1"/>
              <a:t>nối</a:t>
            </a:r>
            <a:r>
              <a:rPr lang="en-US" dirty="0"/>
              <a:t> </a:t>
            </a:r>
            <a:r>
              <a:rPr lang="en-US" dirty="0" err="1"/>
              <a:t>thuộc</a:t>
            </a:r>
            <a:r>
              <a:rPr lang="en-US" dirty="0"/>
              <a:t> </a:t>
            </a:r>
            <a:r>
              <a:rPr lang="en-US" dirty="0" err="1"/>
              <a:t>nonroot</a:t>
            </a:r>
            <a:r>
              <a:rPr lang="en-US" dirty="0"/>
              <a:t> switch </a:t>
            </a:r>
            <a:r>
              <a:rPr lang="en-US" dirty="0" err="1"/>
              <a:t>thì</a:t>
            </a:r>
            <a:r>
              <a:rPr lang="en-US" dirty="0"/>
              <a:t> 1 port </a:t>
            </a:r>
            <a:r>
              <a:rPr lang="en-US" dirty="0" err="1"/>
              <a:t>giữ</a:t>
            </a:r>
            <a:r>
              <a:rPr lang="en-US" dirty="0"/>
              <a:t> </a:t>
            </a:r>
            <a:r>
              <a:rPr lang="en-US" dirty="0" err="1"/>
              <a:t>vai</a:t>
            </a:r>
            <a:r>
              <a:rPr lang="en-US" dirty="0"/>
              <a:t> </a:t>
            </a:r>
            <a:r>
              <a:rPr lang="en-US" dirty="0" err="1"/>
              <a:t>trò</a:t>
            </a:r>
            <a:r>
              <a:rPr lang="en-US" dirty="0"/>
              <a:t> </a:t>
            </a:r>
            <a:r>
              <a:rPr lang="en-US" dirty="0" err="1"/>
              <a:t>là</a:t>
            </a:r>
            <a:r>
              <a:rPr lang="en-US" dirty="0"/>
              <a:t> root port </a:t>
            </a:r>
            <a:r>
              <a:rPr lang="en-US" dirty="0" err="1"/>
              <a:t>thì</a:t>
            </a:r>
            <a:r>
              <a:rPr lang="en-US" dirty="0"/>
              <a:t> </a:t>
            </a:r>
            <a:r>
              <a:rPr lang="en-US" dirty="0" err="1"/>
              <a:t>đầu</a:t>
            </a:r>
            <a:r>
              <a:rPr lang="en-US" dirty="0"/>
              <a:t> </a:t>
            </a:r>
            <a:r>
              <a:rPr lang="en-US" dirty="0" err="1"/>
              <a:t>đối</a:t>
            </a:r>
            <a:r>
              <a:rPr lang="en-US" dirty="0"/>
              <a:t> </a:t>
            </a:r>
            <a:r>
              <a:rPr lang="en-US" dirty="0" err="1"/>
              <a:t>nối</a:t>
            </a:r>
            <a:r>
              <a:rPr lang="en-US" dirty="0"/>
              <a:t> </a:t>
            </a:r>
            <a:r>
              <a:rPr lang="en-US" dirty="0" err="1"/>
              <a:t>là</a:t>
            </a:r>
            <a:r>
              <a:rPr lang="en-US" dirty="0"/>
              <a:t> DP (Designated Port), </a:t>
            </a:r>
            <a:r>
              <a:rPr lang="en-US" dirty="0" err="1"/>
              <a:t>đầu</a:t>
            </a:r>
            <a:r>
              <a:rPr lang="en-US" dirty="0"/>
              <a:t> </a:t>
            </a:r>
            <a:r>
              <a:rPr lang="en-US" dirty="0" err="1"/>
              <a:t>còn</a:t>
            </a:r>
            <a:r>
              <a:rPr lang="en-US" dirty="0"/>
              <a:t> </a:t>
            </a:r>
            <a:r>
              <a:rPr lang="en-US" dirty="0" err="1"/>
              <a:t>lại</a:t>
            </a:r>
            <a:r>
              <a:rPr lang="en-US" dirty="0"/>
              <a:t> </a:t>
            </a:r>
            <a:r>
              <a:rPr lang="en-US" dirty="0" err="1"/>
              <a:t>là</a:t>
            </a:r>
            <a:r>
              <a:rPr lang="en-US" dirty="0"/>
              <a:t> Non-DP.</a:t>
            </a:r>
          </a:p>
          <a:p>
            <a:endParaRPr lang="en-US" dirty="0"/>
          </a:p>
          <a:p>
            <a:r>
              <a:rPr lang="en-US" sz="2800" b="1" dirty="0">
                <a:solidFill>
                  <a:srgbClr val="FFFF00"/>
                </a:solidFill>
              </a:rPr>
              <a:t>P/S: </a:t>
            </a:r>
            <a:r>
              <a:rPr lang="en-US" sz="2800" b="1" dirty="0" err="1">
                <a:solidFill>
                  <a:srgbClr val="FFFF00"/>
                </a:solidFill>
              </a:rPr>
              <a:t>Tiêu</a:t>
            </a:r>
            <a:r>
              <a:rPr lang="en-US" sz="2800" b="1" dirty="0">
                <a:solidFill>
                  <a:srgbClr val="FFFF00"/>
                </a:solidFill>
              </a:rPr>
              <a:t> </a:t>
            </a:r>
            <a:r>
              <a:rPr lang="en-US" sz="2800" b="1" dirty="0" err="1">
                <a:solidFill>
                  <a:srgbClr val="FFFF00"/>
                </a:solidFill>
              </a:rPr>
              <a:t>chí</a:t>
            </a:r>
            <a:r>
              <a:rPr lang="en-US" sz="2800" b="1" dirty="0">
                <a:solidFill>
                  <a:srgbClr val="FFFF00"/>
                </a:solidFill>
              </a:rPr>
              <a:t> </a:t>
            </a:r>
            <a:r>
              <a:rPr lang="en-US" sz="2800" b="1" dirty="0" err="1">
                <a:solidFill>
                  <a:srgbClr val="FFFF00"/>
                </a:solidFill>
              </a:rPr>
              <a:t>chọn</a:t>
            </a:r>
            <a:r>
              <a:rPr lang="en-US" sz="2800" b="1" dirty="0">
                <a:solidFill>
                  <a:srgbClr val="FFFF00"/>
                </a:solidFill>
              </a:rPr>
              <a:t> </a:t>
            </a:r>
            <a:r>
              <a:rPr lang="en-US" sz="2800" b="1" dirty="0" err="1">
                <a:solidFill>
                  <a:srgbClr val="FFFF00"/>
                </a:solidFill>
              </a:rPr>
              <a:t>lựa</a:t>
            </a:r>
            <a:r>
              <a:rPr lang="en-US" sz="2800" b="1" dirty="0">
                <a:solidFill>
                  <a:srgbClr val="FFFF00"/>
                </a:solidFill>
              </a:rPr>
              <a:t> Root port </a:t>
            </a:r>
            <a:r>
              <a:rPr lang="en-US" sz="2800" b="1" dirty="0" err="1">
                <a:solidFill>
                  <a:srgbClr val="FFFF00"/>
                </a:solidFill>
              </a:rPr>
              <a:t>trong</a:t>
            </a:r>
            <a:r>
              <a:rPr lang="en-US" sz="2800" b="1" dirty="0">
                <a:solidFill>
                  <a:srgbClr val="FFFF00"/>
                </a:solidFill>
              </a:rPr>
              <a:t> </a:t>
            </a:r>
            <a:r>
              <a:rPr lang="en-US" sz="2800" b="1" dirty="0" err="1">
                <a:solidFill>
                  <a:srgbClr val="FFFF00"/>
                </a:solidFill>
              </a:rPr>
              <a:t>Nonroot</a:t>
            </a:r>
            <a:r>
              <a:rPr lang="en-US" sz="2800" b="1" dirty="0">
                <a:solidFill>
                  <a:srgbClr val="FFFF00"/>
                </a:solidFill>
              </a:rPr>
              <a:t> bridge:</a:t>
            </a:r>
          </a:p>
          <a:p>
            <a:r>
              <a:rPr lang="en-US" dirty="0"/>
              <a:t>*</a:t>
            </a:r>
            <a:r>
              <a:rPr lang="en-US" dirty="0" err="1"/>
              <a:t>Tiêu</a:t>
            </a:r>
            <a:r>
              <a:rPr lang="en-US" dirty="0"/>
              <a:t> </a:t>
            </a:r>
            <a:r>
              <a:rPr lang="en-US" dirty="0" err="1"/>
              <a:t>chí</a:t>
            </a:r>
            <a:r>
              <a:rPr lang="en-US" dirty="0"/>
              <a:t> </a:t>
            </a:r>
            <a:r>
              <a:rPr lang="en-US" dirty="0" err="1"/>
              <a:t>về</a:t>
            </a:r>
            <a:r>
              <a:rPr lang="en-US" dirty="0"/>
              <a:t> Path-cost</a:t>
            </a:r>
            <a:r>
              <a:rPr lang="en-US" dirty="0">
                <a:sym typeface="Wingdings" panose="05000000000000000000" pitchFamily="2" charset="2"/>
              </a:rPr>
              <a:t>(</a:t>
            </a:r>
            <a:r>
              <a:rPr lang="en-US" dirty="0" err="1">
                <a:sym typeface="Wingdings" panose="05000000000000000000" pitchFamily="2" charset="2"/>
              </a:rPr>
              <a:t>Chọn</a:t>
            </a:r>
            <a:r>
              <a:rPr lang="en-US" dirty="0">
                <a:sym typeface="Wingdings" panose="05000000000000000000" pitchFamily="2" charset="2"/>
              </a:rPr>
              <a:t> đ</a:t>
            </a:r>
            <a:r>
              <a:rPr lang="vi-VN" dirty="0">
                <a:sym typeface="Wingdings" panose="05000000000000000000" pitchFamily="2" charset="2"/>
              </a:rPr>
              <a:t>ư</a:t>
            </a:r>
            <a:r>
              <a:rPr lang="en-US" dirty="0" err="1">
                <a:sym typeface="Wingdings" panose="05000000000000000000" pitchFamily="2" charset="2"/>
              </a:rPr>
              <a:t>ơng</a:t>
            </a:r>
            <a:r>
              <a:rPr lang="en-US" dirty="0">
                <a:sym typeface="Wingdings" panose="05000000000000000000" pitchFamily="2" charset="2"/>
              </a:rPr>
              <a:t> </a:t>
            </a:r>
            <a:r>
              <a:rPr lang="en-US" dirty="0" err="1">
                <a:sym typeface="Wingdings" panose="05000000000000000000" pitchFamily="2" charset="2"/>
              </a:rPr>
              <a:t>đi</a:t>
            </a:r>
            <a:r>
              <a:rPr lang="en-US" dirty="0">
                <a:sym typeface="Wingdings" panose="05000000000000000000" pitchFamily="2" charset="2"/>
              </a:rPr>
              <a:t> </a:t>
            </a:r>
            <a:r>
              <a:rPr lang="en-US" dirty="0" err="1">
                <a:sym typeface="Wingdings" panose="05000000000000000000" pitchFamily="2" charset="2"/>
              </a:rPr>
              <a:t>nhanh</a:t>
            </a:r>
            <a:r>
              <a:rPr lang="en-US" dirty="0">
                <a:sym typeface="Wingdings" panose="05000000000000000000" pitchFamily="2" charset="2"/>
              </a:rPr>
              <a:t> </a:t>
            </a:r>
            <a:r>
              <a:rPr lang="en-US" dirty="0" err="1">
                <a:sym typeface="Wingdings" panose="05000000000000000000" pitchFamily="2" charset="2"/>
              </a:rPr>
              <a:t>nhất</a:t>
            </a:r>
            <a:r>
              <a:rPr lang="en-US" dirty="0">
                <a:sym typeface="Wingdings" panose="05000000000000000000" pitchFamily="2" charset="2"/>
              </a:rPr>
              <a:t>. </a:t>
            </a:r>
            <a:r>
              <a:rPr lang="en-US" dirty="0" err="1">
                <a:sym typeface="Wingdings" panose="05000000000000000000" pitchFamily="2" charset="2"/>
              </a:rPr>
              <a:t>Nghĩa</a:t>
            </a:r>
            <a:r>
              <a:rPr lang="en-US" dirty="0">
                <a:sym typeface="Wingdings" panose="05000000000000000000" pitchFamily="2" charset="2"/>
              </a:rPr>
              <a:t> </a:t>
            </a:r>
            <a:r>
              <a:rPr lang="en-US" dirty="0" err="1">
                <a:sym typeface="Wingdings" panose="05000000000000000000" pitchFamily="2" charset="2"/>
              </a:rPr>
              <a:t>là</a:t>
            </a:r>
            <a:r>
              <a:rPr lang="en-US" dirty="0">
                <a:sym typeface="Wingdings" panose="05000000000000000000" pitchFamily="2" charset="2"/>
              </a:rPr>
              <a:t> </a:t>
            </a:r>
            <a:r>
              <a:rPr lang="en-US" dirty="0" err="1">
                <a:sym typeface="Wingdings" panose="05000000000000000000" pitchFamily="2" charset="2"/>
              </a:rPr>
              <a:t>băng</a:t>
            </a:r>
            <a:r>
              <a:rPr lang="en-US" dirty="0">
                <a:sym typeface="Wingdings" panose="05000000000000000000" pitchFamily="2" charset="2"/>
              </a:rPr>
              <a:t> </a:t>
            </a:r>
            <a:r>
              <a:rPr lang="en-US" dirty="0" err="1">
                <a:sym typeface="Wingdings" panose="05000000000000000000" pitchFamily="2" charset="2"/>
              </a:rPr>
              <a:t>thông</a:t>
            </a:r>
            <a:r>
              <a:rPr lang="en-US" dirty="0">
                <a:sym typeface="Wingdings" panose="05000000000000000000" pitchFamily="2" charset="2"/>
              </a:rPr>
              <a:t> </a:t>
            </a:r>
            <a:r>
              <a:rPr lang="en-US" dirty="0" err="1">
                <a:sym typeface="Wingdings" panose="05000000000000000000" pitchFamily="2" charset="2"/>
              </a:rPr>
              <a:t>càng</a:t>
            </a:r>
            <a:r>
              <a:rPr lang="en-US" dirty="0">
                <a:sym typeface="Wingdings" panose="05000000000000000000" pitchFamily="2" charset="2"/>
              </a:rPr>
              <a:t> </a:t>
            </a:r>
            <a:r>
              <a:rPr lang="en-US" dirty="0" err="1">
                <a:sym typeface="Wingdings" panose="05000000000000000000" pitchFamily="2" charset="2"/>
              </a:rPr>
              <a:t>lớn</a:t>
            </a:r>
            <a:r>
              <a:rPr lang="en-US" dirty="0">
                <a:sym typeface="Wingdings" panose="05000000000000000000" pitchFamily="2" charset="2"/>
              </a:rPr>
              <a:t> </a:t>
            </a:r>
            <a:r>
              <a:rPr lang="en-US" dirty="0" err="1">
                <a:sym typeface="Wingdings" panose="05000000000000000000" pitchFamily="2" charset="2"/>
              </a:rPr>
              <a:t>thì</a:t>
            </a:r>
            <a:r>
              <a:rPr lang="en-US" dirty="0">
                <a:sym typeface="Wingdings" panose="05000000000000000000" pitchFamily="2" charset="2"/>
              </a:rPr>
              <a:t> Path-cost </a:t>
            </a:r>
            <a:r>
              <a:rPr lang="en-US" dirty="0" err="1">
                <a:sym typeface="Wingdings" panose="05000000000000000000" pitchFamily="2" charset="2"/>
              </a:rPr>
              <a:t>sẽ</a:t>
            </a:r>
            <a:r>
              <a:rPr lang="en-US" dirty="0">
                <a:sym typeface="Wingdings" panose="05000000000000000000" pitchFamily="2" charset="2"/>
              </a:rPr>
              <a:t> </a:t>
            </a:r>
            <a:r>
              <a:rPr lang="en-US" dirty="0" err="1">
                <a:sym typeface="Wingdings" panose="05000000000000000000" pitchFamily="2" charset="2"/>
              </a:rPr>
              <a:t>càng</a:t>
            </a:r>
            <a:r>
              <a:rPr lang="en-US" dirty="0">
                <a:sym typeface="Wingdings" panose="05000000000000000000" pitchFamily="2" charset="2"/>
              </a:rPr>
              <a:t> </a:t>
            </a:r>
            <a:r>
              <a:rPr lang="en-US" dirty="0" err="1">
                <a:sym typeface="Wingdings" panose="05000000000000000000" pitchFamily="2" charset="2"/>
              </a:rPr>
              <a:t>nhỏ</a:t>
            </a:r>
            <a:r>
              <a:rPr lang="en-US" dirty="0">
                <a:sym typeface="Wingdings" panose="05000000000000000000" pitchFamily="2" charset="2"/>
              </a:rPr>
              <a:t>)</a:t>
            </a:r>
            <a:endParaRPr lang="en-US" dirty="0"/>
          </a:p>
          <a:p>
            <a:r>
              <a:rPr lang="en-US" dirty="0"/>
              <a:t>   </a:t>
            </a:r>
            <a:r>
              <a:rPr lang="en-US" dirty="0" err="1"/>
              <a:t>Ví</a:t>
            </a:r>
            <a:r>
              <a:rPr lang="en-US" dirty="0"/>
              <a:t> </a:t>
            </a:r>
            <a:r>
              <a:rPr lang="en-US" dirty="0" err="1"/>
              <a:t>dụ</a:t>
            </a:r>
            <a:r>
              <a:rPr lang="en-US" dirty="0"/>
              <a:t> </a:t>
            </a:r>
            <a:r>
              <a:rPr lang="en-US" dirty="0" err="1"/>
              <a:t>trên</a:t>
            </a:r>
            <a:r>
              <a:rPr lang="en-US" dirty="0"/>
              <a:t> </a:t>
            </a:r>
            <a:r>
              <a:rPr lang="en-US" dirty="0" err="1"/>
              <a:t>hình</a:t>
            </a:r>
            <a:r>
              <a:rPr lang="en-US" dirty="0"/>
              <a:t> </a:t>
            </a:r>
            <a:r>
              <a:rPr lang="en-US" dirty="0" err="1"/>
              <a:t>vẽ</a:t>
            </a:r>
            <a:r>
              <a:rPr lang="en-US" dirty="0"/>
              <a:t> : </a:t>
            </a:r>
            <a:r>
              <a:rPr lang="en-US" dirty="0" err="1"/>
              <a:t>Băng</a:t>
            </a:r>
            <a:r>
              <a:rPr lang="en-US" dirty="0"/>
              <a:t> </a:t>
            </a:r>
            <a:r>
              <a:rPr lang="en-US" dirty="0" err="1"/>
              <a:t>thông</a:t>
            </a:r>
            <a:r>
              <a:rPr lang="en-US" dirty="0"/>
              <a:t> </a:t>
            </a:r>
            <a:r>
              <a:rPr lang="en-US" dirty="0" err="1"/>
              <a:t>sẽ</a:t>
            </a:r>
            <a:r>
              <a:rPr lang="en-US" dirty="0"/>
              <a:t> </a:t>
            </a:r>
            <a:r>
              <a:rPr lang="en-US" dirty="0" err="1"/>
              <a:t>chọn</a:t>
            </a:r>
            <a:r>
              <a:rPr lang="en-US" dirty="0"/>
              <a:t> 100 Base-T (100Mbps), </a:t>
            </a:r>
            <a:r>
              <a:rPr lang="en-US" dirty="0" err="1"/>
              <a:t>trong</a:t>
            </a:r>
            <a:r>
              <a:rPr lang="en-US" dirty="0"/>
              <a:t> </a:t>
            </a:r>
            <a:r>
              <a:rPr lang="en-US" dirty="0" err="1"/>
              <a:t>khi</a:t>
            </a:r>
            <a:r>
              <a:rPr lang="en-US" dirty="0"/>
              <a:t> đ</a:t>
            </a:r>
            <a:r>
              <a:rPr lang="vi-VN" dirty="0"/>
              <a:t>ư</a:t>
            </a:r>
            <a:r>
              <a:rPr lang="en-US" dirty="0" err="1"/>
              <a:t>ờng</a:t>
            </a:r>
            <a:r>
              <a:rPr lang="en-US" dirty="0"/>
              <a:t> d</a:t>
            </a:r>
            <a:r>
              <a:rPr lang="vi-VN" dirty="0"/>
              <a:t>ư</a:t>
            </a:r>
            <a:r>
              <a:rPr lang="en-US" dirty="0" err="1"/>
              <a:t>ới</a:t>
            </a:r>
            <a:r>
              <a:rPr lang="en-US" dirty="0"/>
              <a:t> </a:t>
            </a:r>
            <a:r>
              <a:rPr lang="en-US" dirty="0" err="1"/>
              <a:t>là</a:t>
            </a:r>
            <a:r>
              <a:rPr lang="en-US" dirty="0"/>
              <a:t> 10 Base-T (10Mbps)</a:t>
            </a:r>
          </a:p>
          <a:p>
            <a:r>
              <a:rPr lang="en-US" dirty="0"/>
              <a:t>*</a:t>
            </a:r>
            <a:r>
              <a:rPr lang="en-US" dirty="0" err="1"/>
              <a:t>Tiêu</a:t>
            </a:r>
            <a:r>
              <a:rPr lang="en-US" dirty="0"/>
              <a:t> </a:t>
            </a:r>
            <a:r>
              <a:rPr lang="en-US" dirty="0" err="1"/>
              <a:t>chí</a:t>
            </a:r>
            <a:r>
              <a:rPr lang="en-US" dirty="0"/>
              <a:t> </a:t>
            </a:r>
            <a:r>
              <a:rPr lang="en-US" dirty="0" err="1"/>
              <a:t>về</a:t>
            </a:r>
            <a:r>
              <a:rPr lang="en-US" dirty="0"/>
              <a:t> Bridge-ID</a:t>
            </a:r>
          </a:p>
          <a:p>
            <a:r>
              <a:rPr lang="en-US" dirty="0"/>
              <a:t>*</a:t>
            </a:r>
            <a:r>
              <a:rPr lang="en-US" dirty="0" err="1"/>
              <a:t>Tiêu</a:t>
            </a:r>
            <a:r>
              <a:rPr lang="en-US" dirty="0"/>
              <a:t> </a:t>
            </a:r>
            <a:r>
              <a:rPr lang="en-US" dirty="0" err="1"/>
              <a:t>chí</a:t>
            </a:r>
            <a:r>
              <a:rPr lang="en-US" dirty="0"/>
              <a:t> </a:t>
            </a:r>
            <a:r>
              <a:rPr lang="en-US" dirty="0" err="1"/>
              <a:t>về</a:t>
            </a:r>
            <a:r>
              <a:rPr lang="en-US" dirty="0"/>
              <a:t> Port-ID</a:t>
            </a:r>
          </a:p>
          <a:p>
            <a:endParaRPr lang="en-US" dirty="0"/>
          </a:p>
        </p:txBody>
      </p:sp>
    </p:spTree>
    <p:extLst>
      <p:ext uri="{BB962C8B-B14F-4D97-AF65-F5344CB8AC3E}">
        <p14:creationId xmlns:p14="http://schemas.microsoft.com/office/powerpoint/2010/main" val="1765890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0" y="4951127"/>
            <a:ext cx="12192000" cy="1143000"/>
          </a:xfrm>
        </p:spPr>
        <p:txBody>
          <a:bodyPr>
            <a:normAutofit fontScale="85000" lnSpcReduction="20000"/>
          </a:bodyPr>
          <a:lstStyle/>
          <a:p>
            <a:pPr marL="342900" indent="-342900">
              <a:buFontTx/>
              <a:buChar char="-"/>
            </a:pPr>
            <a:r>
              <a:rPr lang="vi-VN" dirty="0">
                <a:solidFill>
                  <a:srgbClr val="FFFFFF"/>
                </a:solidFill>
                <a:latin typeface="+mj-lt"/>
              </a:rPr>
              <a:t>Như</a:t>
            </a:r>
            <a:r>
              <a:rPr lang="en-US" dirty="0">
                <a:solidFill>
                  <a:srgbClr val="FFFFFF"/>
                </a:solidFill>
                <a:latin typeface="+mj-lt"/>
              </a:rPr>
              <a:t> </a:t>
            </a:r>
            <a:r>
              <a:rPr lang="en-US" dirty="0" err="1">
                <a:solidFill>
                  <a:srgbClr val="FFFFFF"/>
                </a:solidFill>
                <a:latin typeface="+mj-lt"/>
              </a:rPr>
              <a:t>vậy</a:t>
            </a:r>
            <a:r>
              <a:rPr lang="en-US" dirty="0">
                <a:solidFill>
                  <a:srgbClr val="FFFFFF"/>
                </a:solidFill>
                <a:latin typeface="+mj-lt"/>
              </a:rPr>
              <a:t>, ở </a:t>
            </a:r>
            <a:r>
              <a:rPr lang="en-US" dirty="0" err="1">
                <a:solidFill>
                  <a:srgbClr val="FFFFFF"/>
                </a:solidFill>
                <a:latin typeface="+mj-lt"/>
              </a:rPr>
              <a:t>trạng</a:t>
            </a:r>
            <a:r>
              <a:rPr lang="en-US" dirty="0">
                <a:solidFill>
                  <a:srgbClr val="FFFFFF"/>
                </a:solidFill>
                <a:latin typeface="+mj-lt"/>
              </a:rPr>
              <a:t> </a:t>
            </a:r>
            <a:r>
              <a:rPr lang="en-US" dirty="0" err="1">
                <a:solidFill>
                  <a:srgbClr val="FFFFFF"/>
                </a:solidFill>
                <a:latin typeface="+mj-lt"/>
              </a:rPr>
              <a:t>thái</a:t>
            </a:r>
            <a:r>
              <a:rPr lang="en-US" dirty="0">
                <a:solidFill>
                  <a:srgbClr val="FFFFFF"/>
                </a:solidFill>
                <a:latin typeface="+mj-lt"/>
              </a:rPr>
              <a:t> </a:t>
            </a:r>
            <a:r>
              <a:rPr lang="en-US" dirty="0" err="1">
                <a:solidFill>
                  <a:srgbClr val="FFFFFF"/>
                </a:solidFill>
                <a:latin typeface="+mj-lt"/>
              </a:rPr>
              <a:t>xử</a:t>
            </a:r>
            <a:r>
              <a:rPr lang="en-US" dirty="0">
                <a:solidFill>
                  <a:srgbClr val="FFFFFF"/>
                </a:solidFill>
                <a:latin typeface="+mj-lt"/>
              </a:rPr>
              <a:t> </a:t>
            </a:r>
            <a:r>
              <a:rPr lang="en-US" dirty="0" err="1">
                <a:solidFill>
                  <a:srgbClr val="FFFFFF"/>
                </a:solidFill>
                <a:latin typeface="+mj-lt"/>
              </a:rPr>
              <a:t>lý</a:t>
            </a:r>
            <a:r>
              <a:rPr lang="en-US" dirty="0">
                <a:solidFill>
                  <a:srgbClr val="FFFFFF"/>
                </a:solidFill>
                <a:latin typeface="+mj-lt"/>
              </a:rPr>
              <a:t> </a:t>
            </a:r>
            <a:r>
              <a:rPr lang="en-US" dirty="0" err="1">
                <a:solidFill>
                  <a:srgbClr val="FFFFFF"/>
                </a:solidFill>
                <a:latin typeface="+mj-lt"/>
              </a:rPr>
              <a:t>gói</a:t>
            </a:r>
            <a:r>
              <a:rPr lang="en-US" dirty="0">
                <a:solidFill>
                  <a:srgbClr val="FFFFFF"/>
                </a:solidFill>
                <a:latin typeface="+mj-lt"/>
              </a:rPr>
              <a:t> </a:t>
            </a:r>
            <a:r>
              <a:rPr lang="en-US" dirty="0" err="1">
                <a:solidFill>
                  <a:srgbClr val="FFFFFF"/>
                </a:solidFill>
                <a:latin typeface="+mj-lt"/>
              </a:rPr>
              <a:t>bpdu</a:t>
            </a:r>
            <a:r>
              <a:rPr lang="en-US" dirty="0">
                <a:solidFill>
                  <a:srgbClr val="FFFFFF"/>
                </a:solidFill>
                <a:latin typeface="+mj-lt"/>
              </a:rPr>
              <a:t> </a:t>
            </a:r>
            <a:r>
              <a:rPr lang="en-US" dirty="0" err="1">
                <a:solidFill>
                  <a:srgbClr val="FFFFFF"/>
                </a:solidFill>
                <a:latin typeface="+mj-lt"/>
              </a:rPr>
              <a:t>từ</a:t>
            </a:r>
            <a:r>
              <a:rPr lang="en-US" dirty="0">
                <a:solidFill>
                  <a:srgbClr val="FFFFFF"/>
                </a:solidFill>
                <a:latin typeface="+mj-lt"/>
              </a:rPr>
              <a:t> switch </a:t>
            </a:r>
            <a:r>
              <a:rPr lang="en-US" dirty="0" err="1">
                <a:solidFill>
                  <a:srgbClr val="FFFFFF"/>
                </a:solidFill>
                <a:latin typeface="+mj-lt"/>
              </a:rPr>
              <a:t>khác</a:t>
            </a:r>
            <a:r>
              <a:rPr lang="en-US" dirty="0">
                <a:solidFill>
                  <a:srgbClr val="FFFFFF"/>
                </a:solidFill>
                <a:latin typeface="+mj-lt"/>
              </a:rPr>
              <a:t> </a:t>
            </a:r>
            <a:r>
              <a:rPr lang="en-US" dirty="0" err="1">
                <a:solidFill>
                  <a:srgbClr val="FFFFFF"/>
                </a:solidFill>
                <a:latin typeface="+mj-lt"/>
              </a:rPr>
              <a:t>mất</a:t>
            </a:r>
            <a:r>
              <a:rPr lang="en-US" dirty="0">
                <a:solidFill>
                  <a:srgbClr val="FFFFFF"/>
                </a:solidFill>
                <a:latin typeface="+mj-lt"/>
              </a:rPr>
              <a:t> </a:t>
            </a:r>
            <a:r>
              <a:rPr lang="en-US" dirty="0" err="1">
                <a:solidFill>
                  <a:srgbClr val="FFFFFF"/>
                </a:solidFill>
                <a:latin typeface="+mj-lt"/>
              </a:rPr>
              <a:t>tổng</a:t>
            </a:r>
            <a:r>
              <a:rPr lang="en-US" dirty="0">
                <a:solidFill>
                  <a:srgbClr val="FFFFFF"/>
                </a:solidFill>
                <a:latin typeface="+mj-lt"/>
              </a:rPr>
              <a:t> </a:t>
            </a:r>
            <a:r>
              <a:rPr lang="en-US" dirty="0" err="1">
                <a:solidFill>
                  <a:srgbClr val="FFFFFF"/>
                </a:solidFill>
                <a:latin typeface="+mj-lt"/>
              </a:rPr>
              <a:t>thời</a:t>
            </a:r>
            <a:r>
              <a:rPr lang="en-US" dirty="0">
                <a:solidFill>
                  <a:srgbClr val="FFFFFF"/>
                </a:solidFill>
                <a:latin typeface="+mj-lt"/>
              </a:rPr>
              <a:t> </a:t>
            </a:r>
            <a:r>
              <a:rPr lang="en-US" dirty="0" err="1">
                <a:solidFill>
                  <a:srgbClr val="FFFFFF"/>
                </a:solidFill>
                <a:latin typeface="+mj-lt"/>
              </a:rPr>
              <a:t>gian</a:t>
            </a:r>
            <a:r>
              <a:rPr lang="en-US" dirty="0">
                <a:solidFill>
                  <a:srgbClr val="FFFFFF"/>
                </a:solidFill>
                <a:latin typeface="+mj-lt"/>
              </a:rPr>
              <a:t> </a:t>
            </a:r>
            <a:r>
              <a:rPr lang="en-US" dirty="0" err="1">
                <a:solidFill>
                  <a:srgbClr val="FFFFFF"/>
                </a:solidFill>
                <a:latin typeface="+mj-lt"/>
              </a:rPr>
              <a:t>fowarding</a:t>
            </a:r>
            <a:r>
              <a:rPr lang="en-US" dirty="0">
                <a:solidFill>
                  <a:srgbClr val="FFFFFF"/>
                </a:solidFill>
                <a:latin typeface="+mj-lt"/>
              </a:rPr>
              <a:t> delay = 50 </a:t>
            </a:r>
            <a:r>
              <a:rPr lang="en-US" dirty="0" err="1">
                <a:solidFill>
                  <a:srgbClr val="FFFFFF"/>
                </a:solidFill>
                <a:latin typeface="+mj-lt"/>
              </a:rPr>
              <a:t>giây</a:t>
            </a:r>
            <a:r>
              <a:rPr lang="en-US" dirty="0">
                <a:solidFill>
                  <a:srgbClr val="FFFFFF"/>
                </a:solidFill>
                <a:latin typeface="+mj-lt"/>
              </a:rPr>
              <a:t> </a:t>
            </a:r>
            <a:r>
              <a:rPr lang="en-US" dirty="0">
                <a:solidFill>
                  <a:srgbClr val="FFFFFF"/>
                </a:solidFill>
                <a:latin typeface="+mj-lt"/>
                <a:sym typeface="Wingdings" panose="05000000000000000000" pitchFamily="2" charset="2"/>
              </a:rPr>
              <a:t></a:t>
            </a:r>
            <a:r>
              <a:rPr lang="en-US" dirty="0" err="1">
                <a:solidFill>
                  <a:srgbClr val="FFFFFF"/>
                </a:solidFill>
                <a:latin typeface="+mj-lt"/>
                <a:sym typeface="Wingdings" panose="05000000000000000000" pitchFamily="2" charset="2"/>
              </a:rPr>
              <a:t>Khá</a:t>
            </a:r>
            <a:r>
              <a:rPr lang="en-US" dirty="0">
                <a:solidFill>
                  <a:srgbClr val="FFFFFF"/>
                </a:solidFill>
                <a:latin typeface="+mj-lt"/>
                <a:sym typeface="Wingdings" panose="05000000000000000000" pitchFamily="2" charset="2"/>
              </a:rPr>
              <a:t> </a:t>
            </a:r>
            <a:r>
              <a:rPr lang="en-US" dirty="0" err="1">
                <a:solidFill>
                  <a:srgbClr val="FFFFFF"/>
                </a:solidFill>
                <a:latin typeface="+mj-lt"/>
                <a:sym typeface="Wingdings" panose="05000000000000000000" pitchFamily="2" charset="2"/>
              </a:rPr>
              <a:t>chậm</a:t>
            </a:r>
            <a:r>
              <a:rPr lang="en-US" dirty="0">
                <a:solidFill>
                  <a:srgbClr val="FFFFFF"/>
                </a:solidFill>
                <a:latin typeface="+mj-lt"/>
                <a:sym typeface="Wingdings" panose="05000000000000000000" pitchFamily="2" charset="2"/>
              </a:rPr>
              <a:t> !</a:t>
            </a:r>
          </a:p>
          <a:p>
            <a:r>
              <a:rPr lang="en-US" dirty="0">
                <a:solidFill>
                  <a:srgbClr val="FFFFFF"/>
                </a:solidFill>
                <a:latin typeface="+mj-lt"/>
                <a:sym typeface="Wingdings" panose="05000000000000000000" pitchFamily="2" charset="2"/>
              </a:rPr>
              <a:t></a:t>
            </a:r>
            <a:r>
              <a:rPr lang="en-US" dirty="0" err="1">
                <a:solidFill>
                  <a:srgbClr val="FFFFFF"/>
                </a:solidFill>
                <a:latin typeface="+mj-lt"/>
                <a:sym typeface="Wingdings" panose="05000000000000000000" pitchFamily="2" charset="2"/>
              </a:rPr>
              <a:t>giải</a:t>
            </a:r>
            <a:r>
              <a:rPr lang="en-US" dirty="0">
                <a:solidFill>
                  <a:srgbClr val="FFFFFF"/>
                </a:solidFill>
                <a:latin typeface="+mj-lt"/>
                <a:sym typeface="Wingdings" panose="05000000000000000000" pitchFamily="2" charset="2"/>
              </a:rPr>
              <a:t> </a:t>
            </a:r>
            <a:r>
              <a:rPr lang="en-US" dirty="0" err="1">
                <a:solidFill>
                  <a:srgbClr val="FFFFFF"/>
                </a:solidFill>
                <a:latin typeface="+mj-lt"/>
                <a:sym typeface="Wingdings" panose="05000000000000000000" pitchFamily="2" charset="2"/>
              </a:rPr>
              <a:t>quyết</a:t>
            </a:r>
            <a:r>
              <a:rPr lang="en-US" dirty="0">
                <a:solidFill>
                  <a:srgbClr val="FFFFFF"/>
                </a:solidFill>
                <a:latin typeface="+mj-lt"/>
                <a:sym typeface="Wingdings" panose="05000000000000000000" pitchFamily="2" charset="2"/>
              </a:rPr>
              <a:t> </a:t>
            </a:r>
            <a:r>
              <a:rPr lang="en-US" dirty="0" err="1">
                <a:solidFill>
                  <a:srgbClr val="FFFFFF"/>
                </a:solidFill>
                <a:latin typeface="+mj-lt"/>
                <a:sym typeface="Wingdings" panose="05000000000000000000" pitchFamily="2" charset="2"/>
              </a:rPr>
              <a:t>nh</a:t>
            </a:r>
            <a:r>
              <a:rPr lang="vi-VN" dirty="0">
                <a:solidFill>
                  <a:srgbClr val="FFFFFF"/>
                </a:solidFill>
                <a:latin typeface="+mj-lt"/>
                <a:sym typeface="Wingdings" panose="05000000000000000000" pitchFamily="2" charset="2"/>
              </a:rPr>
              <a:t>ư</a:t>
            </a:r>
            <a:r>
              <a:rPr lang="en-US" dirty="0" err="1">
                <a:solidFill>
                  <a:srgbClr val="FFFFFF"/>
                </a:solidFill>
                <a:latin typeface="+mj-lt"/>
                <a:sym typeface="Wingdings" panose="05000000000000000000" pitchFamily="2" charset="2"/>
              </a:rPr>
              <a:t>ợc</a:t>
            </a:r>
            <a:r>
              <a:rPr lang="en-US" dirty="0">
                <a:solidFill>
                  <a:srgbClr val="FFFFFF"/>
                </a:solidFill>
                <a:latin typeface="+mj-lt"/>
                <a:sym typeface="Wingdings" panose="05000000000000000000" pitchFamily="2" charset="2"/>
              </a:rPr>
              <a:t> </a:t>
            </a:r>
            <a:r>
              <a:rPr lang="en-US" dirty="0" err="1">
                <a:solidFill>
                  <a:srgbClr val="FFFFFF"/>
                </a:solidFill>
                <a:latin typeface="+mj-lt"/>
                <a:sym typeface="Wingdings" panose="05000000000000000000" pitchFamily="2" charset="2"/>
              </a:rPr>
              <a:t>điểm</a:t>
            </a:r>
            <a:r>
              <a:rPr lang="en-US" dirty="0">
                <a:solidFill>
                  <a:srgbClr val="FFFFFF"/>
                </a:solidFill>
                <a:latin typeface="+mj-lt"/>
                <a:sym typeface="Wingdings" panose="05000000000000000000" pitchFamily="2" charset="2"/>
              </a:rPr>
              <a:t> </a:t>
            </a:r>
            <a:r>
              <a:rPr lang="en-US" dirty="0" err="1">
                <a:solidFill>
                  <a:srgbClr val="FFFFFF"/>
                </a:solidFill>
                <a:latin typeface="+mj-lt"/>
                <a:sym typeface="Wingdings" panose="05000000000000000000" pitchFamily="2" charset="2"/>
              </a:rPr>
              <a:t>băng</a:t>
            </a:r>
            <a:r>
              <a:rPr lang="en-US" dirty="0">
                <a:solidFill>
                  <a:srgbClr val="FFFFFF"/>
                </a:solidFill>
                <a:latin typeface="+mj-lt"/>
                <a:sym typeface="Wingdings" panose="05000000000000000000" pitchFamily="2" charset="2"/>
              </a:rPr>
              <a:t> </a:t>
            </a:r>
            <a:r>
              <a:rPr lang="en-US" dirty="0" err="1">
                <a:solidFill>
                  <a:srgbClr val="FFFFFF"/>
                </a:solidFill>
                <a:latin typeface="+mj-lt"/>
                <a:sym typeface="Wingdings" panose="05000000000000000000" pitchFamily="2" charset="2"/>
              </a:rPr>
              <a:t>kỹ</a:t>
            </a:r>
            <a:r>
              <a:rPr lang="en-US" dirty="0">
                <a:solidFill>
                  <a:srgbClr val="FFFFFF"/>
                </a:solidFill>
                <a:latin typeface="+mj-lt"/>
                <a:sym typeface="Wingdings" panose="05000000000000000000" pitchFamily="2" charset="2"/>
              </a:rPr>
              <a:t> </a:t>
            </a:r>
            <a:r>
              <a:rPr lang="en-US" dirty="0" err="1">
                <a:solidFill>
                  <a:srgbClr val="FFFFFF"/>
                </a:solidFill>
                <a:latin typeface="+mj-lt"/>
                <a:sym typeface="Wingdings" panose="05000000000000000000" pitchFamily="2" charset="2"/>
              </a:rPr>
              <a:t>thuật</a:t>
            </a:r>
            <a:r>
              <a:rPr lang="en-US" dirty="0">
                <a:solidFill>
                  <a:srgbClr val="FFFFFF"/>
                </a:solidFill>
                <a:latin typeface="+mj-lt"/>
                <a:sym typeface="Wingdings" panose="05000000000000000000" pitchFamily="2" charset="2"/>
              </a:rPr>
              <a:t> </a:t>
            </a:r>
            <a:r>
              <a:rPr lang="en-US" b="1" dirty="0" err="1">
                <a:solidFill>
                  <a:srgbClr val="FFFF00"/>
                </a:solidFill>
                <a:latin typeface="+mj-lt"/>
                <a:sym typeface="Wingdings" panose="05000000000000000000" pitchFamily="2" charset="2"/>
              </a:rPr>
              <a:t>portfast</a:t>
            </a:r>
            <a:endParaRPr lang="en-US" b="1" dirty="0">
              <a:solidFill>
                <a:srgbClr val="FFFF00"/>
              </a:solidFill>
              <a:latin typeface="+mj-lt"/>
            </a:endParaRPr>
          </a:p>
        </p:txBody>
      </p:sp>
      <p:sp>
        <p:nvSpPr>
          <p:cNvPr id="6" name="TextBox 5">
            <a:extLst>
              <a:ext uri="{FF2B5EF4-FFF2-40B4-BE49-F238E27FC236}">
                <a16:creationId xmlns:a16="http://schemas.microsoft.com/office/drawing/2014/main" id="{5A70D99C-026E-4BB9-B5BE-76378D1E7047}"/>
              </a:ext>
            </a:extLst>
          </p:cNvPr>
          <p:cNvSpPr txBox="1"/>
          <p:nvPr/>
        </p:nvSpPr>
        <p:spPr>
          <a:xfrm>
            <a:off x="-1" y="305094"/>
            <a:ext cx="3575041" cy="3508653"/>
          </a:xfrm>
          <a:prstGeom prst="rect">
            <a:avLst/>
          </a:prstGeom>
          <a:noFill/>
        </p:spPr>
        <p:txBody>
          <a:bodyPr wrap="square">
            <a:spAutoFit/>
          </a:bodyPr>
          <a:lstStyle/>
          <a:p>
            <a:r>
              <a:rPr lang="en-US" sz="2400" b="1" dirty="0">
                <a:solidFill>
                  <a:srgbClr val="FFFF00"/>
                </a:solidFill>
              </a:rPr>
              <a:t>3- TRẠNG THÁI CỦA PORT</a:t>
            </a:r>
          </a:p>
          <a:p>
            <a:r>
              <a:rPr lang="en-US" b="1" dirty="0">
                <a:solidFill>
                  <a:srgbClr val="FFFF00"/>
                </a:solidFill>
              </a:rPr>
              <a:t>B</a:t>
            </a:r>
            <a:r>
              <a:rPr lang="vi-VN" b="1" dirty="0">
                <a:solidFill>
                  <a:srgbClr val="FFFF00"/>
                </a:solidFill>
              </a:rPr>
              <a:t>ư</a:t>
            </a:r>
            <a:r>
              <a:rPr lang="en-US" b="1" dirty="0" err="1">
                <a:solidFill>
                  <a:srgbClr val="FFFF00"/>
                </a:solidFill>
              </a:rPr>
              <a:t>ớc</a:t>
            </a:r>
            <a:r>
              <a:rPr lang="en-US" b="1" dirty="0">
                <a:solidFill>
                  <a:srgbClr val="FFFF00"/>
                </a:solidFill>
              </a:rPr>
              <a:t> 1: Ở </a:t>
            </a:r>
            <a:r>
              <a:rPr lang="en-US" b="1" dirty="0" err="1">
                <a:solidFill>
                  <a:srgbClr val="FFFF00"/>
                </a:solidFill>
              </a:rPr>
              <a:t>trạng</a:t>
            </a:r>
            <a:r>
              <a:rPr lang="en-US" b="1" dirty="0">
                <a:solidFill>
                  <a:srgbClr val="FFFF00"/>
                </a:solidFill>
              </a:rPr>
              <a:t> </a:t>
            </a:r>
            <a:r>
              <a:rPr lang="en-US" b="1" dirty="0" err="1">
                <a:solidFill>
                  <a:srgbClr val="FFFF00"/>
                </a:solidFill>
              </a:rPr>
              <a:t>thái</a:t>
            </a:r>
            <a:r>
              <a:rPr lang="en-US" b="1" dirty="0">
                <a:solidFill>
                  <a:srgbClr val="FFFF00"/>
                </a:solidFill>
              </a:rPr>
              <a:t> </a:t>
            </a:r>
            <a:r>
              <a:rPr lang="en-US" b="1" dirty="0" err="1">
                <a:solidFill>
                  <a:srgbClr val="FFFF00"/>
                </a:solidFill>
              </a:rPr>
              <a:t>bloking</a:t>
            </a:r>
            <a:r>
              <a:rPr lang="en-US" b="1" dirty="0">
                <a:solidFill>
                  <a:srgbClr val="FFFF00"/>
                </a:solidFill>
              </a:rPr>
              <a:t> </a:t>
            </a:r>
            <a:r>
              <a:rPr lang="en-US" b="1" dirty="0" err="1">
                <a:solidFill>
                  <a:srgbClr val="FFFF00"/>
                </a:solidFill>
              </a:rPr>
              <a:t>và</a:t>
            </a:r>
            <a:r>
              <a:rPr lang="en-US" b="1" dirty="0">
                <a:solidFill>
                  <a:srgbClr val="FFFF00"/>
                </a:solidFill>
              </a:rPr>
              <a:t> </a:t>
            </a:r>
            <a:r>
              <a:rPr lang="en-US" b="1" dirty="0" err="1">
                <a:solidFill>
                  <a:srgbClr val="FFFF00"/>
                </a:solidFill>
              </a:rPr>
              <a:t>mất</a:t>
            </a:r>
            <a:r>
              <a:rPr lang="en-US" b="1" dirty="0">
                <a:solidFill>
                  <a:srgbClr val="FFFF00"/>
                </a:solidFill>
              </a:rPr>
              <a:t> </a:t>
            </a:r>
            <a:r>
              <a:rPr lang="en-US" b="1" dirty="0" err="1">
                <a:solidFill>
                  <a:srgbClr val="FFFF00"/>
                </a:solidFill>
              </a:rPr>
              <a:t>thời</a:t>
            </a:r>
            <a:r>
              <a:rPr lang="en-US" b="1" dirty="0">
                <a:solidFill>
                  <a:srgbClr val="FFFF00"/>
                </a:solidFill>
              </a:rPr>
              <a:t> </a:t>
            </a:r>
            <a:r>
              <a:rPr lang="en-US" b="1" dirty="0" err="1">
                <a:solidFill>
                  <a:srgbClr val="FFFF00"/>
                </a:solidFill>
              </a:rPr>
              <a:t>gian</a:t>
            </a:r>
            <a:r>
              <a:rPr lang="en-US" b="1" dirty="0">
                <a:solidFill>
                  <a:srgbClr val="FFFF00"/>
                </a:solidFill>
              </a:rPr>
              <a:t> </a:t>
            </a:r>
            <a:r>
              <a:rPr lang="en-US" b="1" dirty="0" err="1">
                <a:solidFill>
                  <a:srgbClr val="FFFF00"/>
                </a:solidFill>
              </a:rPr>
              <a:t>tối</a:t>
            </a:r>
            <a:r>
              <a:rPr lang="en-US" b="1" dirty="0">
                <a:solidFill>
                  <a:srgbClr val="FFFF00"/>
                </a:solidFill>
              </a:rPr>
              <a:t> </a:t>
            </a:r>
            <a:r>
              <a:rPr lang="en-US" b="1" dirty="0" err="1">
                <a:solidFill>
                  <a:srgbClr val="FFFF00"/>
                </a:solidFill>
              </a:rPr>
              <a:t>đa</a:t>
            </a:r>
            <a:r>
              <a:rPr lang="en-US" b="1" dirty="0">
                <a:solidFill>
                  <a:srgbClr val="FFFF00"/>
                </a:solidFill>
              </a:rPr>
              <a:t> 20 </a:t>
            </a:r>
            <a:r>
              <a:rPr lang="en-US" b="1" dirty="0" err="1">
                <a:solidFill>
                  <a:srgbClr val="FFFF00"/>
                </a:solidFill>
              </a:rPr>
              <a:t>giây</a:t>
            </a:r>
            <a:r>
              <a:rPr lang="en-US" b="1" dirty="0">
                <a:solidFill>
                  <a:srgbClr val="FFFF00"/>
                </a:solidFill>
              </a:rPr>
              <a:t> </a:t>
            </a:r>
            <a:r>
              <a:rPr lang="en-US" b="1" dirty="0" err="1">
                <a:solidFill>
                  <a:srgbClr val="FFFF00"/>
                </a:solidFill>
              </a:rPr>
              <a:t>để</a:t>
            </a:r>
            <a:r>
              <a:rPr lang="en-US" b="1" dirty="0">
                <a:solidFill>
                  <a:srgbClr val="FFFF00"/>
                </a:solidFill>
              </a:rPr>
              <a:t> </a:t>
            </a:r>
            <a:r>
              <a:rPr lang="en-US" b="1" dirty="0" err="1">
                <a:solidFill>
                  <a:srgbClr val="FFFF00"/>
                </a:solidFill>
              </a:rPr>
              <a:t>chuyển</a:t>
            </a:r>
            <a:r>
              <a:rPr lang="en-US" b="1" dirty="0">
                <a:solidFill>
                  <a:srgbClr val="FFFF00"/>
                </a:solidFill>
              </a:rPr>
              <a:t> sang </a:t>
            </a:r>
            <a:r>
              <a:rPr lang="en-US" b="1" dirty="0" err="1">
                <a:solidFill>
                  <a:srgbClr val="FFFF00"/>
                </a:solidFill>
              </a:rPr>
              <a:t>trạng</a:t>
            </a:r>
            <a:r>
              <a:rPr lang="en-US" b="1" dirty="0">
                <a:solidFill>
                  <a:srgbClr val="FFFF00"/>
                </a:solidFill>
              </a:rPr>
              <a:t> </a:t>
            </a:r>
            <a:r>
              <a:rPr lang="en-US" b="1" dirty="0" err="1">
                <a:solidFill>
                  <a:srgbClr val="FFFF00"/>
                </a:solidFill>
              </a:rPr>
              <a:t>thái</a:t>
            </a:r>
            <a:r>
              <a:rPr lang="en-US" b="1" dirty="0">
                <a:solidFill>
                  <a:srgbClr val="FFFF00"/>
                </a:solidFill>
              </a:rPr>
              <a:t> Listening(</a:t>
            </a:r>
            <a:r>
              <a:rPr lang="en-US" b="1" dirty="0" err="1">
                <a:solidFill>
                  <a:srgbClr val="FFFF00"/>
                </a:solidFill>
              </a:rPr>
              <a:t>đèn</a:t>
            </a:r>
            <a:r>
              <a:rPr lang="en-US" b="1" dirty="0">
                <a:solidFill>
                  <a:srgbClr val="FFFF00"/>
                </a:solidFill>
              </a:rPr>
              <a:t> </a:t>
            </a:r>
            <a:r>
              <a:rPr lang="en-US" b="1" dirty="0" err="1">
                <a:solidFill>
                  <a:srgbClr val="FFFF00"/>
                </a:solidFill>
              </a:rPr>
              <a:t>từ</a:t>
            </a:r>
            <a:r>
              <a:rPr lang="en-US" b="1" dirty="0">
                <a:solidFill>
                  <a:srgbClr val="FFFF00"/>
                </a:solidFill>
              </a:rPr>
              <a:t> </a:t>
            </a:r>
            <a:r>
              <a:rPr lang="en-US" b="1" dirty="0" err="1">
                <a:solidFill>
                  <a:srgbClr val="FFFF00"/>
                </a:solidFill>
              </a:rPr>
              <a:t>màu</a:t>
            </a:r>
            <a:r>
              <a:rPr lang="en-US" b="1" dirty="0">
                <a:solidFill>
                  <a:srgbClr val="FFFF00"/>
                </a:solidFill>
              </a:rPr>
              <a:t> </a:t>
            </a:r>
            <a:r>
              <a:rPr lang="en-US" b="1" dirty="0" err="1">
                <a:solidFill>
                  <a:srgbClr val="FFFF00"/>
                </a:solidFill>
              </a:rPr>
              <a:t>hổ</a:t>
            </a:r>
            <a:r>
              <a:rPr lang="en-US" b="1" dirty="0">
                <a:solidFill>
                  <a:srgbClr val="FFFF00"/>
                </a:solidFill>
              </a:rPr>
              <a:t> </a:t>
            </a:r>
            <a:r>
              <a:rPr lang="en-US" b="1" dirty="0" err="1">
                <a:solidFill>
                  <a:srgbClr val="FFFF00"/>
                </a:solidFill>
              </a:rPr>
              <a:t>phách</a:t>
            </a:r>
            <a:r>
              <a:rPr lang="en-US" b="1" dirty="0">
                <a:solidFill>
                  <a:srgbClr val="FFFF00"/>
                </a:solidFill>
              </a:rPr>
              <a:t> </a:t>
            </a:r>
            <a:r>
              <a:rPr lang="en-US" b="1" dirty="0" err="1">
                <a:solidFill>
                  <a:srgbClr val="FFFF00"/>
                </a:solidFill>
              </a:rPr>
              <a:t>chuyển</a:t>
            </a:r>
            <a:r>
              <a:rPr lang="en-US" b="1" dirty="0">
                <a:solidFill>
                  <a:srgbClr val="FFFF00"/>
                </a:solidFill>
              </a:rPr>
              <a:t> sang </a:t>
            </a:r>
            <a:r>
              <a:rPr lang="en-US" b="1" dirty="0" err="1">
                <a:solidFill>
                  <a:srgbClr val="FFFF00"/>
                </a:solidFill>
              </a:rPr>
              <a:t>đèn</a:t>
            </a:r>
            <a:r>
              <a:rPr lang="en-US" b="1" dirty="0">
                <a:solidFill>
                  <a:srgbClr val="FFFF00"/>
                </a:solidFill>
              </a:rPr>
              <a:t> </a:t>
            </a:r>
            <a:r>
              <a:rPr lang="en-US" b="1" dirty="0" err="1">
                <a:solidFill>
                  <a:srgbClr val="FFFF00"/>
                </a:solidFill>
              </a:rPr>
              <a:t>màu</a:t>
            </a:r>
            <a:r>
              <a:rPr lang="en-US" b="1" dirty="0">
                <a:solidFill>
                  <a:srgbClr val="FFFF00"/>
                </a:solidFill>
              </a:rPr>
              <a:t> </a:t>
            </a:r>
            <a:r>
              <a:rPr lang="en-US" b="1" dirty="0" err="1">
                <a:solidFill>
                  <a:srgbClr val="FFFF00"/>
                </a:solidFill>
              </a:rPr>
              <a:t>xanh</a:t>
            </a:r>
            <a:r>
              <a:rPr lang="en-US" b="1" dirty="0">
                <a:solidFill>
                  <a:srgbClr val="FFFF00"/>
                </a:solidFill>
              </a:rPr>
              <a:t> </a:t>
            </a:r>
            <a:r>
              <a:rPr lang="en-US" b="1" dirty="0" err="1">
                <a:solidFill>
                  <a:srgbClr val="FFFF00"/>
                </a:solidFill>
              </a:rPr>
              <a:t>lá</a:t>
            </a:r>
            <a:r>
              <a:rPr lang="en-US" b="1" dirty="0">
                <a:solidFill>
                  <a:srgbClr val="FFFF00"/>
                </a:solidFill>
              </a:rPr>
              <a:t> </a:t>
            </a:r>
            <a:r>
              <a:rPr lang="en-US" b="1" dirty="0" err="1">
                <a:solidFill>
                  <a:srgbClr val="FFFF00"/>
                </a:solidFill>
              </a:rPr>
              <a:t>cây</a:t>
            </a:r>
            <a:r>
              <a:rPr lang="en-US" b="1" dirty="0">
                <a:solidFill>
                  <a:srgbClr val="FFFF00"/>
                </a:solidFill>
              </a:rPr>
              <a:t>).</a:t>
            </a:r>
          </a:p>
          <a:p>
            <a:r>
              <a:rPr lang="en-US" b="1" dirty="0">
                <a:solidFill>
                  <a:srgbClr val="FFFF00"/>
                </a:solidFill>
              </a:rPr>
              <a:t>B</a:t>
            </a:r>
            <a:r>
              <a:rPr lang="vi-VN" b="1" dirty="0">
                <a:solidFill>
                  <a:srgbClr val="FFFF00"/>
                </a:solidFill>
              </a:rPr>
              <a:t>ư</a:t>
            </a:r>
            <a:r>
              <a:rPr lang="en-US" b="1" dirty="0" err="1">
                <a:solidFill>
                  <a:srgbClr val="FFFF00"/>
                </a:solidFill>
              </a:rPr>
              <a:t>ớc</a:t>
            </a:r>
            <a:r>
              <a:rPr lang="en-US" b="1" dirty="0">
                <a:solidFill>
                  <a:srgbClr val="FFFF00"/>
                </a:solidFill>
              </a:rPr>
              <a:t> 2:  Khi ở </a:t>
            </a:r>
            <a:r>
              <a:rPr lang="en-US" b="1" dirty="0" err="1">
                <a:solidFill>
                  <a:srgbClr val="FFFF00"/>
                </a:solidFill>
              </a:rPr>
              <a:t>trạng</a:t>
            </a:r>
            <a:r>
              <a:rPr lang="en-US" b="1" dirty="0">
                <a:solidFill>
                  <a:srgbClr val="FFFF00"/>
                </a:solidFill>
              </a:rPr>
              <a:t> </a:t>
            </a:r>
            <a:r>
              <a:rPr lang="en-US" b="1" dirty="0" err="1">
                <a:solidFill>
                  <a:srgbClr val="FFFF00"/>
                </a:solidFill>
              </a:rPr>
              <a:t>thái</a:t>
            </a:r>
            <a:r>
              <a:rPr lang="en-US" b="1" dirty="0">
                <a:solidFill>
                  <a:srgbClr val="FFFF00"/>
                </a:solidFill>
              </a:rPr>
              <a:t>  Listening </a:t>
            </a:r>
            <a:r>
              <a:rPr lang="en-US" b="1" dirty="0" err="1">
                <a:solidFill>
                  <a:srgbClr val="FFFF00"/>
                </a:solidFill>
              </a:rPr>
              <a:t>là</a:t>
            </a:r>
            <a:r>
              <a:rPr lang="en-US" b="1" dirty="0">
                <a:solidFill>
                  <a:srgbClr val="FFFF00"/>
                </a:solidFill>
              </a:rPr>
              <a:t> 15 </a:t>
            </a:r>
            <a:r>
              <a:rPr lang="en-US" b="1" dirty="0" err="1">
                <a:solidFill>
                  <a:srgbClr val="FFFF00"/>
                </a:solidFill>
              </a:rPr>
              <a:t>giây</a:t>
            </a:r>
            <a:r>
              <a:rPr lang="en-US" b="1" dirty="0">
                <a:solidFill>
                  <a:srgbClr val="FFFF00"/>
                </a:solidFill>
              </a:rPr>
              <a:t> </a:t>
            </a:r>
            <a:r>
              <a:rPr lang="en-US" b="1" dirty="0" err="1">
                <a:solidFill>
                  <a:srgbClr val="FFFF00"/>
                </a:solidFill>
              </a:rPr>
              <a:t>sẽ</a:t>
            </a:r>
            <a:r>
              <a:rPr lang="en-US" b="1" dirty="0">
                <a:solidFill>
                  <a:srgbClr val="FFFF00"/>
                </a:solidFill>
              </a:rPr>
              <a:t> </a:t>
            </a:r>
            <a:r>
              <a:rPr lang="en-US" b="1" dirty="0" err="1">
                <a:solidFill>
                  <a:srgbClr val="FFFF00"/>
                </a:solidFill>
              </a:rPr>
              <a:t>chuyển</a:t>
            </a:r>
            <a:r>
              <a:rPr lang="en-US" b="1" dirty="0">
                <a:solidFill>
                  <a:srgbClr val="FFFF00"/>
                </a:solidFill>
              </a:rPr>
              <a:t> sang </a:t>
            </a:r>
            <a:r>
              <a:rPr lang="en-US" b="1" dirty="0" err="1">
                <a:solidFill>
                  <a:srgbClr val="FFFF00"/>
                </a:solidFill>
              </a:rPr>
              <a:t>trạng</a:t>
            </a:r>
            <a:r>
              <a:rPr lang="en-US" b="1" dirty="0">
                <a:solidFill>
                  <a:srgbClr val="FFFF00"/>
                </a:solidFill>
              </a:rPr>
              <a:t> </a:t>
            </a:r>
            <a:r>
              <a:rPr lang="en-US" b="1" dirty="0" err="1">
                <a:solidFill>
                  <a:srgbClr val="FFFF00"/>
                </a:solidFill>
              </a:rPr>
              <a:t>thái</a:t>
            </a:r>
            <a:r>
              <a:rPr lang="en-US" b="1" dirty="0">
                <a:solidFill>
                  <a:srgbClr val="FFFF00"/>
                </a:solidFill>
              </a:rPr>
              <a:t> Forwarding = 15 </a:t>
            </a:r>
            <a:r>
              <a:rPr lang="en-US" b="1" dirty="0" err="1">
                <a:solidFill>
                  <a:srgbClr val="FFFF00"/>
                </a:solidFill>
              </a:rPr>
              <a:t>giây</a:t>
            </a:r>
            <a:r>
              <a:rPr lang="en-US" b="1" dirty="0">
                <a:solidFill>
                  <a:srgbClr val="FFFF00"/>
                </a:solidFill>
              </a:rPr>
              <a:t>.</a:t>
            </a:r>
          </a:p>
          <a:p>
            <a:endParaRPr lang="en-US" sz="1800" b="1" dirty="0">
              <a:solidFill>
                <a:srgbClr val="FFFF00"/>
              </a:solidFill>
            </a:endParaRPr>
          </a:p>
          <a:p>
            <a:endParaRPr lang="en-US" sz="1800" b="1" dirty="0">
              <a:solidFill>
                <a:srgbClr val="FFFF00"/>
              </a:solidFill>
            </a:endParaRPr>
          </a:p>
        </p:txBody>
      </p:sp>
      <p:pic>
        <p:nvPicPr>
          <p:cNvPr id="4" name="Picture 3">
            <a:extLst>
              <a:ext uri="{FF2B5EF4-FFF2-40B4-BE49-F238E27FC236}">
                <a16:creationId xmlns:a16="http://schemas.microsoft.com/office/drawing/2014/main" id="{9923FD90-18AB-4BFE-B5E1-D213793925D8}"/>
              </a:ext>
            </a:extLst>
          </p:cNvPr>
          <p:cNvPicPr>
            <a:picLocks noChangeAspect="1"/>
          </p:cNvPicPr>
          <p:nvPr/>
        </p:nvPicPr>
        <p:blipFill>
          <a:blip r:embed="rId2"/>
          <a:stretch>
            <a:fillRect/>
          </a:stretch>
        </p:blipFill>
        <p:spPr>
          <a:xfrm>
            <a:off x="3578088" y="0"/>
            <a:ext cx="8612372" cy="4953000"/>
          </a:xfrm>
          <a:prstGeom prst="rect">
            <a:avLst/>
          </a:prstGeom>
        </p:spPr>
      </p:pic>
      <p:sp>
        <p:nvSpPr>
          <p:cNvPr id="8" name="TextBox 7">
            <a:extLst>
              <a:ext uri="{FF2B5EF4-FFF2-40B4-BE49-F238E27FC236}">
                <a16:creationId xmlns:a16="http://schemas.microsoft.com/office/drawing/2014/main" id="{0B9F2B6C-9FC0-4896-A11D-95A36BCEA8C3}"/>
              </a:ext>
            </a:extLst>
          </p:cNvPr>
          <p:cNvSpPr txBox="1"/>
          <p:nvPr/>
        </p:nvSpPr>
        <p:spPr>
          <a:xfrm>
            <a:off x="67733" y="6463221"/>
            <a:ext cx="12122726" cy="369332"/>
          </a:xfrm>
          <a:prstGeom prst="rect">
            <a:avLst/>
          </a:prstGeom>
          <a:solidFill>
            <a:schemeClr val="accent5">
              <a:lumMod val="75000"/>
            </a:schemeClr>
          </a:solid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GV BIÊN SOẠN : D</a:t>
            </a:r>
            <a:r>
              <a:rPr lang="vi-VN" b="1" dirty="0">
                <a:solidFill>
                  <a:schemeClr val="bg1"/>
                </a:solidFill>
                <a:latin typeface="Times New Roman" panose="02020603050405020304" pitchFamily="18" charset="0"/>
                <a:cs typeface="Times New Roman" panose="02020603050405020304" pitchFamily="18" charset="0"/>
              </a:rPr>
              <a:t>Ư</a:t>
            </a:r>
            <a:r>
              <a:rPr lang="en-US" b="1" dirty="0">
                <a:solidFill>
                  <a:schemeClr val="bg1"/>
                </a:solidFill>
                <a:latin typeface="Times New Roman" panose="02020603050405020304" pitchFamily="18" charset="0"/>
                <a:cs typeface="Times New Roman" panose="02020603050405020304" pitchFamily="18" charset="0"/>
              </a:rPr>
              <a:t>ƠNG NGỌC VỌNG</a:t>
            </a:r>
          </a:p>
        </p:txBody>
      </p:sp>
    </p:spTree>
    <p:extLst>
      <p:ext uri="{BB962C8B-B14F-4D97-AF65-F5344CB8AC3E}">
        <p14:creationId xmlns:p14="http://schemas.microsoft.com/office/powerpoint/2010/main" val="1509478199"/>
      </p:ext>
    </p:extLst>
  </p:cSld>
  <p:clrMapOvr>
    <a:masterClrMapping/>
  </p:clrMapOvr>
</p:sld>
</file>

<file path=ppt/theme/theme1.xml><?xml version="1.0" encoding="utf-8"?>
<a:theme xmlns:a="http://schemas.openxmlformats.org/drawingml/2006/main" name="1_RetrospectVTI">
  <a:themeElements>
    <a:clrScheme name="Custom 37">
      <a:dk1>
        <a:srgbClr val="000000"/>
      </a:dk1>
      <a:lt1>
        <a:srgbClr val="FFFFFF"/>
      </a:lt1>
      <a:dk2>
        <a:srgbClr val="4A5356"/>
      </a:dk2>
      <a:lt2>
        <a:srgbClr val="E8E3CE"/>
      </a:lt2>
      <a:accent1>
        <a:srgbClr val="9BA8B7"/>
      </a:accent1>
      <a:accent2>
        <a:srgbClr val="E6A02E"/>
      </a:accent2>
      <a:accent3>
        <a:srgbClr val="BF6A3B"/>
      </a:accent3>
      <a:accent4>
        <a:srgbClr val="92987A"/>
      </a:accent4>
      <a:accent5>
        <a:srgbClr val="857659"/>
      </a:accent5>
      <a:accent6>
        <a:srgbClr val="A0988C"/>
      </a:accent6>
      <a:hlink>
        <a:srgbClr val="00B0F0"/>
      </a:hlink>
      <a:folHlink>
        <a:srgbClr val="738F97"/>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TWO.pptx" id="{769520F8-BFE5-4C8C-A7AA-375C025A91CE}" vid="{AEAFD717-D3C8-4034-8F7E-D5220B0CCEB8}"/>
    </a:ext>
  </a:extLst>
</a:theme>
</file>

<file path=docProps/app.xml><?xml version="1.0" encoding="utf-8"?>
<Properties xmlns="http://schemas.openxmlformats.org/officeDocument/2006/extended-properties" xmlns:vt="http://schemas.openxmlformats.org/officeDocument/2006/docPropsVTypes">
  <Template>{89EE82D1-CD71-4FC0-8515-B96E1E3C5C95}tf56160789</Template>
  <TotalTime>0</TotalTime>
  <Words>1032</Words>
  <Application>Microsoft Office PowerPoint</Application>
  <PresentationFormat>Widescreen</PresentationFormat>
  <Paragraphs>111</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Bookman Old Style</vt:lpstr>
      <vt:lpstr>Calibri</vt:lpstr>
      <vt:lpstr>Franklin Gothic Book</vt:lpstr>
      <vt:lpstr>Times New Roman</vt:lpstr>
      <vt:lpstr>1_RetrospectVTI</vt:lpstr>
      <vt:lpstr>VLAN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2020-05-31T10:34:05Z</dcterms:created>
  <dcterms:modified xsi:type="dcterms:W3CDTF">2021-01-12T07:07:16Z</dcterms:modified>
</cp:coreProperties>
</file>