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60"/>
  </p:notesMasterIdLst>
  <p:sldIdLst>
    <p:sldId id="256" r:id="rId2"/>
    <p:sldId id="257" r:id="rId3"/>
    <p:sldId id="258" r:id="rId4"/>
    <p:sldId id="262" r:id="rId5"/>
    <p:sldId id="263" r:id="rId6"/>
    <p:sldId id="259" r:id="rId7"/>
    <p:sldId id="266" r:id="rId8"/>
    <p:sldId id="265" r:id="rId9"/>
    <p:sldId id="264" r:id="rId10"/>
    <p:sldId id="269" r:id="rId11"/>
    <p:sldId id="268" r:id="rId12"/>
    <p:sldId id="267" r:id="rId13"/>
    <p:sldId id="271" r:id="rId14"/>
    <p:sldId id="273" r:id="rId15"/>
    <p:sldId id="270" r:id="rId16"/>
    <p:sldId id="272" r:id="rId17"/>
    <p:sldId id="274" r:id="rId18"/>
    <p:sldId id="275" r:id="rId19"/>
    <p:sldId id="277" r:id="rId20"/>
    <p:sldId id="278" r:id="rId21"/>
    <p:sldId id="276" r:id="rId22"/>
    <p:sldId id="279" r:id="rId23"/>
    <p:sldId id="280" r:id="rId24"/>
    <p:sldId id="261" r:id="rId25"/>
    <p:sldId id="283" r:id="rId26"/>
    <p:sldId id="287" r:id="rId27"/>
    <p:sldId id="291" r:id="rId28"/>
    <p:sldId id="292" r:id="rId29"/>
    <p:sldId id="293" r:id="rId30"/>
    <p:sldId id="289" r:id="rId31"/>
    <p:sldId id="294" r:id="rId32"/>
    <p:sldId id="295" r:id="rId33"/>
    <p:sldId id="297" r:id="rId34"/>
    <p:sldId id="298" r:id="rId35"/>
    <p:sldId id="296" r:id="rId36"/>
    <p:sldId id="299" r:id="rId37"/>
    <p:sldId id="300" r:id="rId38"/>
    <p:sldId id="301" r:id="rId39"/>
    <p:sldId id="260" r:id="rId40"/>
    <p:sldId id="302" r:id="rId41"/>
    <p:sldId id="303" r:id="rId42"/>
    <p:sldId id="304" r:id="rId43"/>
    <p:sldId id="305" r:id="rId44"/>
    <p:sldId id="306" r:id="rId45"/>
    <p:sldId id="307" r:id="rId46"/>
    <p:sldId id="308" r:id="rId47"/>
    <p:sldId id="309" r:id="rId48"/>
    <p:sldId id="310" r:id="rId49"/>
    <p:sldId id="311" r:id="rId50"/>
    <p:sldId id="312" r:id="rId51"/>
    <p:sldId id="313" r:id="rId52"/>
    <p:sldId id="314" r:id="rId53"/>
    <p:sldId id="316" r:id="rId54"/>
    <p:sldId id="317" r:id="rId55"/>
    <p:sldId id="319" r:id="rId56"/>
    <p:sldId id="320" r:id="rId57"/>
    <p:sldId id="321" r:id="rId58"/>
    <p:sldId id="322" r:id="rId5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CC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62" autoAdjust="0"/>
  </p:normalViewPr>
  <p:slideViewPr>
    <p:cSldViewPr>
      <p:cViewPr varScale="1">
        <p:scale>
          <a:sx n="69" d="100"/>
          <a:sy n="69" d="100"/>
        </p:scale>
        <p:origin x="1416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898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C70C99-7926-40C5-8A9F-B9DE310B4759}" type="datetimeFigureOut">
              <a:rPr lang="en-US" smtClean="0"/>
              <a:t>10/23/2018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68EBB5-E2A8-4BED-B911-3A1AADD3BB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65946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68EBB5-E2A8-4BED-B911-3A1AADD3BB6A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92154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68EBB5-E2A8-4BED-B911-3A1AADD3BB6A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79462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22960" y="758952"/>
            <a:ext cx="75438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25038" y="4455621"/>
            <a:ext cx="75438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22961" y="6459786"/>
            <a:ext cx="1854203" cy="3651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08/08/2014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ThS. Nguyễn Ngọc Tuyên - CNTT - CĐ Lý Tự Trọng TP.HCM 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 userDrawn="1"/>
        </p:nvSpPr>
        <p:spPr>
          <a:xfrm>
            <a:off x="-1" y="0"/>
            <a:ext cx="9144001" cy="838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 userDrawn="1"/>
        </p:nvSpPr>
        <p:spPr>
          <a:xfrm>
            <a:off x="2222076" y="-42565"/>
            <a:ext cx="47121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50" dirty="0" smtClean="0">
                <a:ln w="0"/>
                <a:solidFill>
                  <a:srgbClr val="00B0F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MS Word</a:t>
            </a:r>
            <a:r>
              <a:rPr lang="en-US" sz="5400" b="1" cap="none" spc="50" baseline="0" dirty="0" smtClean="0">
                <a:ln w="0"/>
                <a:solidFill>
                  <a:srgbClr val="00B0F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2010</a:t>
            </a:r>
            <a:endParaRPr lang="en-US" sz="5400" b="1" cap="none" spc="50" dirty="0">
              <a:ln w="0"/>
              <a:solidFill>
                <a:srgbClr val="00B0F0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99118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22961" y="6459786"/>
            <a:ext cx="1854203" cy="3651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08/08/2014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ThS. Nguyễn Ngọc Tuyên - CNTT - CĐ Lý Tự Trọng TP.HCM 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10991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414779"/>
            <a:ext cx="1971675" cy="575742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414779"/>
            <a:ext cx="5800725" cy="5757420"/>
          </a:xfrm>
        </p:spPr>
        <p:txBody>
          <a:bodyPr vert="eaVert" lIns="45720" tIns="0" rIns="45720" bIns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22961" y="6459786"/>
            <a:ext cx="1854203" cy="3651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08/08/2014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ThS. Nguyễn Ngọc Tuyên - CNTT - CĐ Lý Tự Trọng TP.HCM 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26754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22961" y="6459786"/>
            <a:ext cx="1854203" cy="3651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08/08/2014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ThS. Nguyễn Ngọc Tuyên - CNTT - CĐ Lý Tự Trọng TP.HCM 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51912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758952"/>
            <a:ext cx="75438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4453128"/>
            <a:ext cx="75438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22961" y="6459786"/>
            <a:ext cx="1854203" cy="3651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08/08/2014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ThS. Nguyễn Ngọc Tuyên - CNTT - CĐ Lý Tự Trọng TP.HCM 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905744" y="434340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2933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845734"/>
            <a:ext cx="3703320" cy="4023360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440" y="1845736"/>
            <a:ext cx="3703320" cy="4023359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22961" y="6459786"/>
            <a:ext cx="1854203" cy="3651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08/08/2014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ThS. Nguyễn Ngọc Tuyên - CNTT - CĐ Lý Tự Trọng TP.HCM 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53168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2960" y="2582334"/>
            <a:ext cx="3703320" cy="3286760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6344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2582334"/>
            <a:ext cx="3703320" cy="3286760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822961" y="6459786"/>
            <a:ext cx="1854203" cy="3651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08/08/2014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ThS. Nguyễn Ngọc Tuyên - CNTT - CĐ Lý Tự Trọng TP.HCM 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12350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822961" y="6459786"/>
            <a:ext cx="1854203" cy="3651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08/08/2014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ThS. Nguyễn Ngọc Tuyên - CNTT - CĐ Lý Tự Trọng TP.HCM 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69008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822961" y="6459786"/>
            <a:ext cx="1854203" cy="3651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08/08/2014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ThS. Nguyễn Ngọc Tuyên - CNTT - CĐ Lý Tự Trọng TP.HCM 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11008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3" y="0"/>
            <a:ext cx="3038093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3030053" y="0"/>
            <a:ext cx="48006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594359"/>
            <a:ext cx="24003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60237" y="731520"/>
            <a:ext cx="5009393" cy="5257800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2926080"/>
            <a:ext cx="24003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49134" y="6459786"/>
            <a:ext cx="1963883" cy="365125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r>
              <a:rPr lang="en-US" smtClean="0"/>
              <a:t>08/08/2014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00450" y="6459786"/>
            <a:ext cx="348615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ThS. Nguyễn Ngọc Tuyên - CNTT - CĐ Lý Tự Trọng TP.HCM 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38912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9141619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2" y="491507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5074920"/>
            <a:ext cx="7589520" cy="822960"/>
          </a:xfrm>
        </p:spPr>
        <p:txBody>
          <a:bodyPr tIns="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2" y="0"/>
            <a:ext cx="9143989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22959" y="5907024"/>
            <a:ext cx="7589520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22961" y="6459786"/>
            <a:ext cx="1854203" cy="3651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08/08/2014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ThS. Nguyễn Ngọc Tuyên - CNTT - CĐ Lý Tự Trọng TP.HCM 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04129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6334315"/>
            <a:ext cx="9144001" cy="6599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59" y="1845734"/>
            <a:ext cx="7543801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 dirty="0" smtClean="0"/>
              <a:t>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52400" y="6459786"/>
            <a:ext cx="5029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 b="1" cap="none" baseline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dirty="0" err="1" smtClean="0"/>
              <a:t>ThS</a:t>
            </a:r>
            <a:r>
              <a:rPr lang="en-US" dirty="0" smtClean="0"/>
              <a:t>. </a:t>
            </a:r>
            <a:r>
              <a:rPr lang="en-US" dirty="0" err="1" smtClean="0"/>
              <a:t>Nguyễn</a:t>
            </a:r>
            <a:r>
              <a:rPr lang="en-US" dirty="0" smtClean="0"/>
              <a:t> </a:t>
            </a:r>
            <a:r>
              <a:rPr lang="en-US" dirty="0" err="1" smtClean="0"/>
              <a:t>ngọc</a:t>
            </a:r>
            <a:r>
              <a:rPr lang="en-US" dirty="0" smtClean="0"/>
              <a:t> </a:t>
            </a:r>
            <a:r>
              <a:rPr lang="en-US" dirty="0" err="1" smtClean="0"/>
              <a:t>tuyên</a:t>
            </a:r>
            <a:r>
              <a:rPr lang="en-US" dirty="0" smtClean="0"/>
              <a:t> - CNTT - CĐ </a:t>
            </a:r>
            <a:r>
              <a:rPr lang="en-US" dirty="0" err="1" smtClean="0"/>
              <a:t>lý</a:t>
            </a:r>
            <a:r>
              <a:rPr lang="en-US" dirty="0" smtClean="0"/>
              <a:t> </a:t>
            </a:r>
            <a:r>
              <a:rPr lang="en-US" dirty="0" err="1" smtClean="0"/>
              <a:t>tự</a:t>
            </a:r>
            <a:r>
              <a:rPr lang="en-US" dirty="0" smtClean="0"/>
              <a:t> </a:t>
            </a:r>
            <a:r>
              <a:rPr lang="en-US" dirty="0" err="1" smtClean="0"/>
              <a:t>trọng</a:t>
            </a:r>
            <a:r>
              <a:rPr lang="en-US" dirty="0" smtClean="0"/>
              <a:t> </a:t>
            </a:r>
            <a:r>
              <a:rPr lang="en-US" dirty="0" err="1" smtClean="0"/>
              <a:t>TP.Hcm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425344" y="6459786"/>
            <a:ext cx="98401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 b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895149" y="1737845"/>
            <a:ext cx="74752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/>
          <p:cNvSpPr/>
          <p:nvPr userDrawn="1"/>
        </p:nvSpPr>
        <p:spPr>
          <a:xfrm>
            <a:off x="-1" y="0"/>
            <a:ext cx="9144001" cy="838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 userDrawn="1"/>
        </p:nvSpPr>
        <p:spPr>
          <a:xfrm>
            <a:off x="2222076" y="-42565"/>
            <a:ext cx="47121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50" dirty="0" smtClean="0">
                <a:ln w="0"/>
                <a:solidFill>
                  <a:srgbClr val="00B0F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MS Word</a:t>
            </a:r>
            <a:r>
              <a:rPr lang="en-US" sz="5400" b="1" cap="none" spc="50" baseline="0" dirty="0" smtClean="0">
                <a:ln w="0"/>
                <a:solidFill>
                  <a:srgbClr val="00B0F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2010</a:t>
            </a:r>
            <a:endParaRPr lang="en-US" sz="5400" b="1" cap="none" spc="50" dirty="0">
              <a:ln w="0"/>
              <a:solidFill>
                <a:srgbClr val="00B0F0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52419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hf hdr="0" dt="0"/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wmf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6.jpe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70374" y="2481225"/>
            <a:ext cx="7692626" cy="14811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ThS</a:t>
            </a:r>
            <a:r>
              <a:rPr lang="en-US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3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Nguyễn</a:t>
            </a:r>
            <a:r>
              <a:rPr lang="en-US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Ngọc</a:t>
            </a:r>
            <a:r>
              <a:rPr lang="en-US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Tuyên</a:t>
            </a:r>
            <a:endParaRPr lang="en-US" sz="32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3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Khoa</a:t>
            </a:r>
            <a:r>
              <a:rPr lang="en-US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CNTT – CĐ </a:t>
            </a:r>
            <a:r>
              <a:rPr lang="en-US" sz="3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Lý</a:t>
            </a:r>
            <a:r>
              <a:rPr lang="en-US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Trọng</a:t>
            </a:r>
            <a:r>
              <a:rPr lang="en-US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TP.HCM</a:t>
            </a:r>
            <a:endParaRPr lang="en-US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>
          <a:xfrm>
            <a:off x="7297992" y="6446837"/>
            <a:ext cx="1828800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53989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/>
          <p:cNvSpPr/>
          <p:nvPr/>
        </p:nvSpPr>
        <p:spPr>
          <a:xfrm>
            <a:off x="540774" y="1071265"/>
            <a:ext cx="3390900" cy="457200"/>
          </a:xfrm>
          <a:prstGeom prst="roundRect">
            <a:avLst/>
          </a:prstGeom>
          <a:solidFill>
            <a:schemeClr val="accent4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ube 9"/>
          <p:cNvSpPr/>
          <p:nvPr/>
        </p:nvSpPr>
        <p:spPr>
          <a:xfrm>
            <a:off x="533400" y="1071265"/>
            <a:ext cx="540774" cy="457200"/>
          </a:xfrm>
          <a:prstGeom prst="cube">
            <a:avLst/>
          </a:prstGeom>
          <a:solidFill>
            <a:schemeClr val="accent4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mtClean="0"/>
              <a:t>A.</a:t>
            </a:r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533400" y="1071265"/>
            <a:ext cx="422787" cy="457200"/>
          </a:xfrm>
          <a:prstGeom prst="ellipse">
            <a:avLst/>
          </a:prstGeom>
          <a:solidFill>
            <a:schemeClr val="accent4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B</a:t>
            </a:r>
            <a:endParaRPr lang="en-US" sz="24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990600" y="1066800"/>
            <a:ext cx="2819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Định dạng văn bản</a:t>
            </a:r>
            <a:endParaRPr lang="en-US" sz="24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33400" y="1524000"/>
            <a:ext cx="8323005" cy="2000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AutoNum type="arabicPeriod"/>
            </a:pPr>
            <a:r>
              <a:rPr lang="en-US" sz="24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Canh chỉnh văn bản</a:t>
            </a:r>
          </a:p>
          <a:p>
            <a:pPr marL="342900" indent="-342900">
              <a:buFont typeface="Wingdings" pitchFamily="2" charset="2"/>
              <a:buChar char="v"/>
            </a:pP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Căn chỉnh dòng văn bản:</a:t>
            </a:r>
          </a:p>
          <a:p>
            <a:pPr indent="339725" algn="just"/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Để căn dòng cách dòng của đoạn văn bản thì phải bôi đen đoạn văn bản đó.</a:t>
            </a:r>
          </a:p>
          <a:p>
            <a:pPr indent="339725" algn="just"/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Trong thẻ </a:t>
            </a: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HOME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 chọn </a:t>
            </a: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Paragraph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ở</a:t>
            </a: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mục </a:t>
            </a: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line Spacing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thiết lập khoảng cách dòng cách dòng cho văn bản.</a:t>
            </a:r>
          </a:p>
          <a:p>
            <a:pPr indent="339725" algn="just"/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Hoặc trên công cụ Mini chọn biểu tượng dấu mũi tên 2 đầu</a:t>
            </a:r>
            <a:endParaRPr lang="en-US" sz="200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43" name="Picture 3" descr="E:\GIAO AN\hinh anh\q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0400" y="3095624"/>
            <a:ext cx="665694" cy="485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E:\GIAO AN\hinh anh\qqq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4200" y="3733800"/>
            <a:ext cx="3200400" cy="26049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297992" y="6492875"/>
            <a:ext cx="1828800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ThS. Nguyễn Ngọc Tuyên - CNTT - CĐ Lý Tự Trọng TP.HCM 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52580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/>
          <p:cNvSpPr/>
          <p:nvPr/>
        </p:nvSpPr>
        <p:spPr>
          <a:xfrm>
            <a:off x="540774" y="1071265"/>
            <a:ext cx="3390900" cy="457200"/>
          </a:xfrm>
          <a:prstGeom prst="roundRect">
            <a:avLst/>
          </a:prstGeom>
          <a:solidFill>
            <a:schemeClr val="accent4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ube 9"/>
          <p:cNvSpPr/>
          <p:nvPr/>
        </p:nvSpPr>
        <p:spPr>
          <a:xfrm>
            <a:off x="533400" y="1071265"/>
            <a:ext cx="540774" cy="457200"/>
          </a:xfrm>
          <a:prstGeom prst="cube">
            <a:avLst/>
          </a:prstGeom>
          <a:solidFill>
            <a:schemeClr val="accent4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mtClean="0"/>
              <a:t>A.</a:t>
            </a:r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533400" y="1071265"/>
            <a:ext cx="422787" cy="457200"/>
          </a:xfrm>
          <a:prstGeom prst="ellipse">
            <a:avLst/>
          </a:prstGeom>
          <a:solidFill>
            <a:schemeClr val="accent4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B</a:t>
            </a:r>
            <a:endParaRPr lang="en-US" sz="24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990600" y="1066800"/>
            <a:ext cx="2819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Định dạng văn bản</a:t>
            </a:r>
            <a:endParaRPr lang="en-US" sz="24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92395" y="1524000"/>
            <a:ext cx="4513005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AutoNum type="arabicPeriod"/>
            </a:pPr>
            <a:r>
              <a:rPr lang="en-US" sz="24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Định dạng văn bản</a:t>
            </a:r>
          </a:p>
          <a:p>
            <a:pPr marL="342900" indent="-342900">
              <a:buFont typeface="Wingdings" pitchFamily="2" charset="2"/>
              <a:buChar char="v"/>
            </a:pP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Căn lề trái, phải, trên , dưới:</a:t>
            </a:r>
          </a:p>
          <a:p>
            <a:pPr indent="339725" algn="just"/>
            <a:r>
              <a:rPr lang="en-US" sz="2000">
                <a:latin typeface="Times New Roman" pitchFamily="18" charset="0"/>
                <a:cs typeface="Times New Roman" pitchFamily="18" charset="0"/>
              </a:rPr>
              <a:t>Để căn lề cho trang văn bản tại trang Page Layout chọn page setup mục Margins thiết lập lề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trái (Left), </a:t>
            </a:r>
            <a:r>
              <a:rPr lang="en-US" sz="2000">
                <a:latin typeface="Times New Roman" pitchFamily="18" charset="0"/>
                <a:cs typeface="Times New Roman" pitchFamily="18" charset="0"/>
              </a:rPr>
              <a:t>lề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phải (Right), </a:t>
            </a:r>
            <a:r>
              <a:rPr lang="en-US" sz="2000">
                <a:latin typeface="Times New Roman" pitchFamily="18" charset="0"/>
                <a:cs typeface="Times New Roman" pitchFamily="18" charset="0"/>
              </a:rPr>
              <a:t>lề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dưới (Bottom) </a:t>
            </a:r>
            <a:r>
              <a:rPr lang="en-US" sz="2000">
                <a:latin typeface="Times New Roman" pitchFamily="18" charset="0"/>
                <a:cs typeface="Times New Roman" pitchFamily="18" charset="0"/>
              </a:rPr>
              <a:t>và lề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trên (Top) </a:t>
            </a:r>
            <a:r>
              <a:rPr lang="en-US" sz="2000">
                <a:latin typeface="Times New Roman" pitchFamily="18" charset="0"/>
                <a:cs typeface="Times New Roman" pitchFamily="18" charset="0"/>
              </a:rPr>
              <a:t>cho trang văn bản.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Nhấn </a:t>
            </a: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OK</a:t>
            </a:r>
            <a:endParaRPr lang="en-US" sz="2000" b="1">
              <a:latin typeface="Times New Roman" pitchFamily="18" charset="0"/>
              <a:cs typeface="Times New Roman" pitchFamily="18" charset="0"/>
            </a:endParaRPr>
          </a:p>
          <a:p>
            <a:pPr marL="342900" indent="-342900" algn="just">
              <a:buFont typeface="Wingdings" pitchFamily="2" charset="2"/>
              <a:buChar char="v"/>
            </a:pP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Thiết lập trang ngang, trang dọc:</a:t>
            </a:r>
          </a:p>
          <a:p>
            <a:pPr marL="342900" indent="-342900" algn="just">
              <a:buFontTx/>
              <a:buChar char="-"/>
            </a:pP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Portrait: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Giấy dọc.</a:t>
            </a:r>
          </a:p>
          <a:p>
            <a:pPr marL="342900" indent="-342900" algn="just">
              <a:buFontTx/>
              <a:buChar char="-"/>
            </a:pP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Landscape: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Giấy ngang.</a:t>
            </a:r>
            <a:endParaRPr lang="en-US" sz="200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Tại vùng Apply to chọn trang áp dụng</a:t>
            </a:r>
          </a:p>
          <a:p>
            <a:pPr algn="just"/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+ Whole document: toàn bộ văn bản.</a:t>
            </a:r>
          </a:p>
          <a:p>
            <a:pPr algn="just"/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+ This section: trang hiện tại.</a:t>
            </a:r>
          </a:p>
          <a:p>
            <a:pPr algn="just"/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+ This Point forward: trang hiện tại về các trang sau. </a:t>
            </a:r>
          </a:p>
          <a:p>
            <a:pPr algn="just"/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Nhấn </a:t>
            </a: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OK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11266" name="Picture 2" descr="E:\GIAO AN\hinh anh\l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800" y="1820527"/>
            <a:ext cx="3352800" cy="41992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272592" y="6492875"/>
            <a:ext cx="1828800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ThS. Nguyễn Ngọc Tuyên - CNTT - CĐ Lý Tự Trọng TP.HCM 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4428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/>
          <p:cNvSpPr/>
          <p:nvPr/>
        </p:nvSpPr>
        <p:spPr>
          <a:xfrm>
            <a:off x="540774" y="1071265"/>
            <a:ext cx="3390900" cy="457200"/>
          </a:xfrm>
          <a:prstGeom prst="roundRect">
            <a:avLst/>
          </a:prstGeom>
          <a:solidFill>
            <a:schemeClr val="accent4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ube 9"/>
          <p:cNvSpPr/>
          <p:nvPr/>
        </p:nvSpPr>
        <p:spPr>
          <a:xfrm>
            <a:off x="533400" y="1071265"/>
            <a:ext cx="540774" cy="457200"/>
          </a:xfrm>
          <a:prstGeom prst="cube">
            <a:avLst/>
          </a:prstGeom>
          <a:solidFill>
            <a:schemeClr val="accent4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mtClean="0"/>
              <a:t>A.</a:t>
            </a:r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533400" y="1071265"/>
            <a:ext cx="422787" cy="457200"/>
          </a:xfrm>
          <a:prstGeom prst="ellipse">
            <a:avLst/>
          </a:prstGeom>
          <a:solidFill>
            <a:schemeClr val="accent4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B</a:t>
            </a:r>
            <a:endParaRPr lang="en-US" sz="24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990600" y="1066800"/>
            <a:ext cx="2819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Định dạng văn bản</a:t>
            </a:r>
            <a:endParaRPr lang="en-US" sz="24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33400" y="1524000"/>
            <a:ext cx="8323005" cy="2000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AutoNum type="arabicPeriod"/>
            </a:pPr>
            <a:r>
              <a:rPr lang="en-US" sz="24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Định dạng văn bản</a:t>
            </a:r>
          </a:p>
          <a:p>
            <a:pPr marL="342900" indent="-342900">
              <a:buFont typeface="Wingdings" pitchFamily="2" charset="2"/>
              <a:buChar char="v"/>
            </a:pP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In đậm, in nghiêng, gạch dưới:</a:t>
            </a:r>
          </a:p>
          <a:p>
            <a:pPr indent="339725" algn="just"/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Để in đậm, in nghiêng, gạch dưới đoạn text thì bôi đen đoạn văn bản cần định dạng.</a:t>
            </a:r>
          </a:p>
          <a:p>
            <a:pPr algn="just"/>
            <a:endParaRPr lang="en-US" sz="200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en-US" sz="200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3536233"/>
              </p:ext>
            </p:extLst>
          </p:nvPr>
        </p:nvGraphicFramePr>
        <p:xfrm>
          <a:off x="956187" y="2971800"/>
          <a:ext cx="7865805" cy="2438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2193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2193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2193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438400">
                <a:tc>
                  <a:txBody>
                    <a:bodyPr/>
                    <a:lstStyle/>
                    <a:p>
                      <a:pPr algn="just"/>
                      <a:r>
                        <a:rPr lang="en-US" sz="200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In đậm:</a:t>
                      </a:r>
                    </a:p>
                    <a:p>
                      <a:pPr algn="just"/>
                      <a:r>
                        <a:rPr lang="en-US" sz="2000" b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Nhấn</a:t>
                      </a:r>
                      <a:r>
                        <a:rPr lang="en-US" sz="2000" b="0" baseline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nút </a:t>
                      </a:r>
                      <a:r>
                        <a:rPr lang="en-US" sz="2000" b="1" baseline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Bold (B)</a:t>
                      </a:r>
                      <a:r>
                        <a:rPr lang="en-US" sz="2000" b="0" baseline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hoặc </a:t>
                      </a:r>
                      <a:r>
                        <a:rPr lang="en-US" sz="2000" b="1" baseline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Ctrl + B</a:t>
                      </a:r>
                      <a:endParaRPr lang="en-US" sz="2000" b="1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00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In nghiêng:</a:t>
                      </a:r>
                    </a:p>
                    <a:p>
                      <a:pPr algn="just"/>
                      <a:r>
                        <a:rPr lang="en-US" sz="2000" b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Nhấn</a:t>
                      </a:r>
                      <a:r>
                        <a:rPr lang="en-US" sz="2000" b="0" baseline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nút </a:t>
                      </a:r>
                      <a:r>
                        <a:rPr lang="en-US" sz="2000" b="1" baseline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Italic (I) </a:t>
                      </a:r>
                      <a:r>
                        <a:rPr lang="en-US" sz="2000" b="0" baseline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hoặc </a:t>
                      </a:r>
                      <a:r>
                        <a:rPr lang="en-US" sz="2000" b="1" baseline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Ctrl + I</a:t>
                      </a:r>
                      <a:endParaRPr lang="en-US" sz="2000" b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00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Gạch</a:t>
                      </a:r>
                      <a:r>
                        <a:rPr lang="en-US" sz="2000" baseline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chân:</a:t>
                      </a:r>
                    </a:p>
                    <a:p>
                      <a:pPr algn="just"/>
                      <a:r>
                        <a:rPr lang="en-US" sz="2000" b="0" baseline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Nhấn nút </a:t>
                      </a:r>
                      <a:r>
                        <a:rPr lang="en-US" sz="2000" b="1" baseline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Underline (U) </a:t>
                      </a:r>
                      <a:r>
                        <a:rPr lang="en-US" sz="2000" b="0" baseline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hoặc </a:t>
                      </a:r>
                      <a:r>
                        <a:rPr lang="en-US" sz="2000" b="1" baseline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Ctrl + U</a:t>
                      </a:r>
                      <a:endParaRPr lang="en-US" sz="2000" b="1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6147" name="Picture 3" descr="E:\GIAO AN\hinh anh\in dam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2050" y="4191000"/>
            <a:ext cx="2438400" cy="1142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E:\GIAO AN\hinh anh\in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6762" y="4191001"/>
            <a:ext cx="2362200" cy="1142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9" name="Picture 5" descr="E:\GIAO AN\hinh anh\g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9796" y="4191001"/>
            <a:ext cx="2381922" cy="1142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990600" y="5543490"/>
            <a:ext cx="77134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Để bỏ in đậm, in nghiêng, gạch dưới thao tác lặp lại một lần nữa để hủy.</a:t>
            </a:r>
            <a:endParaRPr lang="en-US" sz="20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>
          <a:xfrm>
            <a:off x="7315200" y="6492875"/>
            <a:ext cx="1828800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ThS. Nguyễn Ngọc Tuyên - CNTT - CĐ Lý Tự Trọng TP.HCM 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92132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/>
          <p:cNvSpPr/>
          <p:nvPr/>
        </p:nvSpPr>
        <p:spPr>
          <a:xfrm>
            <a:off x="540774" y="1071265"/>
            <a:ext cx="3390900" cy="457200"/>
          </a:xfrm>
          <a:prstGeom prst="roundRect">
            <a:avLst/>
          </a:prstGeom>
          <a:solidFill>
            <a:schemeClr val="accent4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ube 9"/>
          <p:cNvSpPr/>
          <p:nvPr/>
        </p:nvSpPr>
        <p:spPr>
          <a:xfrm>
            <a:off x="533400" y="1071265"/>
            <a:ext cx="540774" cy="457200"/>
          </a:xfrm>
          <a:prstGeom prst="cube">
            <a:avLst/>
          </a:prstGeom>
          <a:solidFill>
            <a:schemeClr val="accent4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mtClean="0"/>
              <a:t>A.</a:t>
            </a:r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533400" y="1071265"/>
            <a:ext cx="422787" cy="457200"/>
          </a:xfrm>
          <a:prstGeom prst="ellipse">
            <a:avLst/>
          </a:prstGeom>
          <a:solidFill>
            <a:schemeClr val="accent4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B</a:t>
            </a:r>
            <a:endParaRPr lang="en-US" sz="24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990600" y="1066800"/>
            <a:ext cx="2819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Định dạng văn bản</a:t>
            </a:r>
            <a:endParaRPr lang="en-US" sz="24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33400" y="1524000"/>
            <a:ext cx="4296696" cy="4770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AutoNum type="arabicPeriod"/>
            </a:pPr>
            <a:r>
              <a:rPr lang="en-US" sz="24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Định dạng văn bản</a:t>
            </a:r>
          </a:p>
          <a:p>
            <a:pPr marL="342900" indent="-342900">
              <a:buFont typeface="Wingdings" pitchFamily="2" charset="2"/>
              <a:buChar char="v"/>
            </a:pP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Định dạng cột:</a:t>
            </a:r>
          </a:p>
          <a:p>
            <a:pPr marL="284163" indent="120650" algn="just"/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Cách 1: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Gõ văn bản trước chia cột sau</a:t>
            </a:r>
          </a:p>
          <a:p>
            <a:pPr marL="165100" indent="300038" algn="just"/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-B1: nhập văn bản bình thường. Gõ hết nội dung văn bản nhấn Enter để con trỏ xuống một khoảng tắng.</a:t>
            </a:r>
          </a:p>
          <a:p>
            <a:pPr marL="342900" indent="-342900" algn="just">
              <a:buFontTx/>
              <a:buChar char="-"/>
            </a:pP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B2: Đánh dáu toàn bộ nội dung văn bản cần chia cột. Tại thẻ </a:t>
            </a: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Page Layout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của nhóm </a:t>
            </a: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page Setup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chọn </a:t>
            </a: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Columns -&gt; More Columns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và hộp thoại colums xuất hiện, ở hộp thoại này ta sẽ thiết lập số cột cho đoạn văn bản muốn chia cột.</a:t>
            </a:r>
          </a:p>
          <a:p>
            <a:pPr marL="342900" indent="-342900" algn="just">
              <a:buFontTx/>
              <a:buChar char="-"/>
            </a:pPr>
            <a:endParaRPr lang="en-US" sz="200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E:\GIAO AN\hinh anh\co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400" y="1981200"/>
            <a:ext cx="3276600" cy="3371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Oval Callout 4"/>
          <p:cNvSpPr/>
          <p:nvPr/>
        </p:nvSpPr>
        <p:spPr>
          <a:xfrm>
            <a:off x="4830096" y="5638800"/>
            <a:ext cx="1418304" cy="655737"/>
          </a:xfrm>
          <a:prstGeom prst="wedgeEllipseCallout">
            <a:avLst>
              <a:gd name="adj1" fmla="val 48923"/>
              <a:gd name="adj2" fmla="val -409568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Thiết lập số cột</a:t>
            </a:r>
            <a:endParaRPr lang="en-US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7315200" y="6467475"/>
            <a:ext cx="1828800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ThS. Nguyễn Ngọc Tuyên - CNTT - CĐ Lý Tự Trọng TP.HCM 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5173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/>
          <p:cNvSpPr/>
          <p:nvPr/>
        </p:nvSpPr>
        <p:spPr>
          <a:xfrm>
            <a:off x="540774" y="1071265"/>
            <a:ext cx="3390900" cy="457200"/>
          </a:xfrm>
          <a:prstGeom prst="roundRect">
            <a:avLst/>
          </a:prstGeom>
          <a:solidFill>
            <a:schemeClr val="accent4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ube 9"/>
          <p:cNvSpPr/>
          <p:nvPr/>
        </p:nvSpPr>
        <p:spPr>
          <a:xfrm>
            <a:off x="533400" y="1071265"/>
            <a:ext cx="540774" cy="457200"/>
          </a:xfrm>
          <a:prstGeom prst="cube">
            <a:avLst/>
          </a:prstGeom>
          <a:solidFill>
            <a:schemeClr val="accent4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mtClean="0"/>
              <a:t>A.</a:t>
            </a:r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533400" y="1071265"/>
            <a:ext cx="422787" cy="457200"/>
          </a:xfrm>
          <a:prstGeom prst="ellipse">
            <a:avLst/>
          </a:prstGeom>
          <a:solidFill>
            <a:schemeClr val="accent4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B</a:t>
            </a:r>
            <a:endParaRPr lang="en-US" sz="24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990600" y="1066800"/>
            <a:ext cx="2819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Định dạng văn bản</a:t>
            </a:r>
            <a:endParaRPr lang="en-US" sz="24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33400" y="1524000"/>
            <a:ext cx="84582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AutoNum type="arabicPeriod"/>
            </a:pPr>
            <a:r>
              <a:rPr lang="en-US" sz="24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Định dạng văn bản</a:t>
            </a:r>
          </a:p>
          <a:p>
            <a:pPr marL="342900" indent="-342900">
              <a:buFont typeface="Wingdings" pitchFamily="2" charset="2"/>
              <a:buChar char="v"/>
            </a:pP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Định dạng cột:</a:t>
            </a:r>
          </a:p>
          <a:p>
            <a:pPr marL="284163" indent="120650" algn="just"/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Cách 2: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Chia cột trước, gôc văn bản sau</a:t>
            </a:r>
          </a:p>
          <a:p>
            <a:pPr marL="342900" indent="-342900" algn="just" defTabSz="854075">
              <a:buFontTx/>
              <a:buChar char="-"/>
            </a:pP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B1: Tại thẻ </a:t>
            </a: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page Layout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nhóm </a:t>
            </a: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Page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Setup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chọn mẫu cột và nhập văn bản vào.</a:t>
            </a:r>
          </a:p>
          <a:p>
            <a:pPr marL="342900" indent="-342900" algn="just">
              <a:buFontTx/>
              <a:buChar char="-"/>
            </a:pP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B2: Tại thẻ </a:t>
            </a: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Page Layout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nhóm </a:t>
            </a:r>
            <a:r>
              <a:rPr lang="en-US" sz="2000" b="1">
                <a:latin typeface="Times New Roman" pitchFamily="18" charset="0"/>
                <a:cs typeface="Times New Roman" pitchFamily="18" charset="0"/>
              </a:rPr>
              <a:t>Page </a:t>
            </a: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Setup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 chọn </a:t>
            </a: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Breaks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Columns Breaks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để ngắt cột khi muốn sang cột khác</a:t>
            </a:r>
            <a:endParaRPr lang="en-US" sz="200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8011" y="3832324"/>
            <a:ext cx="4835789" cy="29494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Oval Callout 12"/>
          <p:cNvSpPr/>
          <p:nvPr/>
        </p:nvSpPr>
        <p:spPr>
          <a:xfrm>
            <a:off x="1060187" y="4623843"/>
            <a:ext cx="1418304" cy="655737"/>
          </a:xfrm>
          <a:prstGeom prst="wedgeEllipseCallout">
            <a:avLst>
              <a:gd name="adj1" fmla="val 159898"/>
              <a:gd name="adj2" fmla="val -132962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Thiết lập ngắt cột</a:t>
            </a:r>
            <a:endParaRPr lang="en-US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315200" y="6492875"/>
            <a:ext cx="1828800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ThS. Nguyễn Ngọc Tuyên - CNTT - CĐ Lý Tự Trọng TP.HCM 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86865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/>
          <p:cNvSpPr/>
          <p:nvPr/>
        </p:nvSpPr>
        <p:spPr>
          <a:xfrm>
            <a:off x="540774" y="1071265"/>
            <a:ext cx="3390900" cy="457200"/>
          </a:xfrm>
          <a:prstGeom prst="roundRect">
            <a:avLst/>
          </a:prstGeom>
          <a:solidFill>
            <a:schemeClr val="accent4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ube 9"/>
          <p:cNvSpPr/>
          <p:nvPr/>
        </p:nvSpPr>
        <p:spPr>
          <a:xfrm>
            <a:off x="533400" y="1071265"/>
            <a:ext cx="540774" cy="457200"/>
          </a:xfrm>
          <a:prstGeom prst="cube">
            <a:avLst/>
          </a:prstGeom>
          <a:solidFill>
            <a:schemeClr val="accent4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mtClean="0"/>
              <a:t>A.</a:t>
            </a:r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533400" y="1071265"/>
            <a:ext cx="422787" cy="457200"/>
          </a:xfrm>
          <a:prstGeom prst="ellipse">
            <a:avLst/>
          </a:prstGeom>
          <a:solidFill>
            <a:schemeClr val="accent4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B</a:t>
            </a:r>
            <a:endParaRPr lang="en-US" sz="24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990600" y="1066800"/>
            <a:ext cx="2819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Định dạng văn bản</a:t>
            </a:r>
            <a:endParaRPr lang="en-US" sz="24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33401" y="1524000"/>
            <a:ext cx="3733799" cy="4770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AutoNum type="arabicPeriod"/>
            </a:pPr>
            <a:r>
              <a:rPr lang="en-US" sz="24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Định dạng văn bản</a:t>
            </a:r>
          </a:p>
          <a:p>
            <a:pPr marL="342900" indent="-342900">
              <a:buFont typeface="Wingdings" pitchFamily="2" charset="2"/>
              <a:buChar char="v"/>
            </a:pP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Định dạng tab:</a:t>
            </a:r>
          </a:p>
          <a:p>
            <a:pPr algn="just"/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Tại thẻ View chọn tích Ruler. Tại thước ngang kích đúp chuột vào vị trí cần đặt tab hộp thoại tab xuất hiện à thiết lập tab trái, phải, giữa.</a:t>
            </a:r>
          </a:p>
          <a:p>
            <a:pPr algn="just"/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Left: tab trái.</a:t>
            </a:r>
          </a:p>
          <a:p>
            <a:pPr algn="just"/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Right: tab phải.</a:t>
            </a:r>
          </a:p>
          <a:p>
            <a:pPr algn="just"/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Center: tab giữa.</a:t>
            </a:r>
          </a:p>
          <a:p>
            <a:pPr marL="342900" indent="-342900" algn="just">
              <a:buFontTx/>
              <a:buChar char="-"/>
            </a:pP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Tab stop position: vị trí đặt tab.</a:t>
            </a:r>
          </a:p>
          <a:p>
            <a:pPr marL="342900" indent="-342900" algn="just">
              <a:buFontTx/>
              <a:buChar char="-"/>
            </a:pP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Default tab stop: mặc dịnh đặt tab.</a:t>
            </a:r>
          </a:p>
          <a:p>
            <a:pPr marL="342900" indent="-342900" algn="just">
              <a:buFontTx/>
              <a:buChar char="-"/>
            </a:pP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Aligment: chọn kiểu tab.</a:t>
            </a:r>
          </a:p>
          <a:p>
            <a:pPr marL="342900" indent="-342900" algn="just">
              <a:buFontTx/>
              <a:buChar char="-"/>
            </a:pP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Leader: chọn cách thể hiện tab.</a:t>
            </a:r>
          </a:p>
          <a:p>
            <a:pPr algn="just"/>
            <a:endParaRPr lang="en-US" sz="200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E:\GIAO AN\hinh anh\tab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2133600"/>
            <a:ext cx="3218430" cy="3733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297992" y="6467475"/>
            <a:ext cx="1828800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ThS. Nguyễn Ngọc Tuyên - CNTT - CĐ Lý Tự Trọng TP.HCM 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139885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/>
          <p:cNvSpPr/>
          <p:nvPr/>
        </p:nvSpPr>
        <p:spPr>
          <a:xfrm>
            <a:off x="540774" y="1071265"/>
            <a:ext cx="3390900" cy="457200"/>
          </a:xfrm>
          <a:prstGeom prst="roundRect">
            <a:avLst/>
          </a:prstGeom>
          <a:solidFill>
            <a:schemeClr val="accent4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ube 9"/>
          <p:cNvSpPr/>
          <p:nvPr/>
        </p:nvSpPr>
        <p:spPr>
          <a:xfrm>
            <a:off x="533400" y="1071265"/>
            <a:ext cx="540774" cy="457200"/>
          </a:xfrm>
          <a:prstGeom prst="cube">
            <a:avLst/>
          </a:prstGeom>
          <a:solidFill>
            <a:schemeClr val="accent4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mtClean="0"/>
              <a:t>A.</a:t>
            </a:r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533400" y="1071265"/>
            <a:ext cx="422787" cy="457200"/>
          </a:xfrm>
          <a:prstGeom prst="ellipse">
            <a:avLst/>
          </a:prstGeom>
          <a:solidFill>
            <a:schemeClr val="accent4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B</a:t>
            </a:r>
            <a:endParaRPr lang="en-US" sz="24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990600" y="1066800"/>
            <a:ext cx="2819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Định dạng văn bản</a:t>
            </a:r>
            <a:endParaRPr lang="en-US" sz="24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33400" y="1524000"/>
            <a:ext cx="8323005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AutoNum type="arabicPeriod"/>
            </a:pPr>
            <a:r>
              <a:rPr lang="en-US" sz="24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Định dạng văn bản</a:t>
            </a:r>
          </a:p>
          <a:p>
            <a:pPr marL="342900" indent="-342900">
              <a:buFont typeface="Wingdings" pitchFamily="2" charset="2"/>
              <a:buChar char="v"/>
            </a:pP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Định dạng Bullet và Numbering</a:t>
            </a:r>
            <a:r>
              <a:rPr lang="en-US" sz="2000" b="1">
                <a:latin typeface="Times New Roman" pitchFamily="18" charset="0"/>
                <a:cs typeface="Times New Roman" pitchFamily="18" charset="0"/>
              </a:rPr>
              <a:t>:</a:t>
            </a:r>
            <a:endParaRPr lang="en-US" sz="2000" b="1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     Tại thẻ </a:t>
            </a: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Home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 trong nhóm </a:t>
            </a: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Paragraph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tại công cụ mini chọn và thiết lập các</a:t>
            </a: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 bullet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và số theo ý muốn.</a:t>
            </a:r>
          </a:p>
          <a:p>
            <a:pPr algn="just"/>
            <a:endParaRPr lang="en-US" sz="200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E:\GIAO AN\hinh anh\Áåç èìå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6582" y="3216771"/>
            <a:ext cx="3596640" cy="152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Oval Callout 13"/>
          <p:cNvSpPr/>
          <p:nvPr/>
        </p:nvSpPr>
        <p:spPr>
          <a:xfrm>
            <a:off x="1060187" y="4623843"/>
            <a:ext cx="1418304" cy="655737"/>
          </a:xfrm>
          <a:prstGeom prst="wedgeEllipseCallout">
            <a:avLst>
              <a:gd name="adj1" fmla="val 104939"/>
              <a:gd name="adj2" fmla="val -194684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Bullet</a:t>
            </a:r>
            <a:endParaRPr lang="en-US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Oval Callout 14"/>
          <p:cNvSpPr/>
          <p:nvPr/>
        </p:nvSpPr>
        <p:spPr>
          <a:xfrm>
            <a:off x="3429000" y="5351410"/>
            <a:ext cx="1752600" cy="655737"/>
          </a:xfrm>
          <a:prstGeom prst="wedgeEllipseCallout">
            <a:avLst>
              <a:gd name="adj1" fmla="val -29288"/>
              <a:gd name="adj2" fmla="val -295268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Numbering</a:t>
            </a:r>
            <a:endParaRPr lang="en-US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315200" y="6492875"/>
            <a:ext cx="1828800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ThS. Nguyễn Ngọc Tuyên - CNTT - CĐ Lý Tự Trọng TP.HCM 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714102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/>
          <p:cNvSpPr/>
          <p:nvPr/>
        </p:nvSpPr>
        <p:spPr>
          <a:xfrm>
            <a:off x="540774" y="1071265"/>
            <a:ext cx="3390900" cy="457200"/>
          </a:xfrm>
          <a:prstGeom prst="roundRect">
            <a:avLst/>
          </a:prstGeom>
          <a:solidFill>
            <a:schemeClr val="accent4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ube 9"/>
          <p:cNvSpPr/>
          <p:nvPr/>
        </p:nvSpPr>
        <p:spPr>
          <a:xfrm>
            <a:off x="533400" y="1071265"/>
            <a:ext cx="540774" cy="457200"/>
          </a:xfrm>
          <a:prstGeom prst="cube">
            <a:avLst/>
          </a:prstGeom>
          <a:solidFill>
            <a:schemeClr val="accent4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mtClean="0"/>
              <a:t>A.</a:t>
            </a:r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533400" y="1071265"/>
            <a:ext cx="422787" cy="457200"/>
          </a:xfrm>
          <a:prstGeom prst="ellipse">
            <a:avLst/>
          </a:prstGeom>
          <a:solidFill>
            <a:schemeClr val="accent4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B</a:t>
            </a:r>
            <a:endParaRPr lang="en-US" sz="24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990600" y="1066800"/>
            <a:ext cx="2819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Định dạng văn bản</a:t>
            </a:r>
            <a:endParaRPr lang="en-US" sz="24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33401" y="1524000"/>
            <a:ext cx="3733799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AutoNum type="arabicPeriod"/>
            </a:pPr>
            <a:r>
              <a:rPr lang="en-US" sz="24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Định dạng văn bản</a:t>
            </a:r>
          </a:p>
          <a:p>
            <a:pPr marL="342900" indent="-342900">
              <a:buFont typeface="Wingdings" pitchFamily="2" charset="2"/>
              <a:buChar char="v"/>
            </a:pP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Định Drop Cap:</a:t>
            </a:r>
          </a:p>
          <a:p>
            <a:pPr algn="just"/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Để định dạng chữ Drop Cap trên thẻ </a:t>
            </a: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Insert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 nhóm </a:t>
            </a: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text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chọn </a:t>
            </a: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Drop Cap -&gt;Dtop cap option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để định dạng kiểu chữ Drop Cap.</a:t>
            </a:r>
          </a:p>
          <a:p>
            <a:pPr algn="just"/>
            <a:r>
              <a:rPr lang="en-US" sz="2000" i="1" u="sng" smtClean="0">
                <a:latin typeface="Times New Roman" pitchFamily="18" charset="0"/>
                <a:cs typeface="Times New Roman" pitchFamily="18" charset="0"/>
              </a:rPr>
              <a:t>Chú ý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: đánh văn bản trước khi dịnh dạng chữ Drop Cap.</a:t>
            </a:r>
          </a:p>
          <a:p>
            <a:pPr marL="342900" indent="-342900" algn="just">
              <a:buFontTx/>
              <a:buChar char="-"/>
            </a:pPr>
            <a:r>
              <a:rPr lang="en-US" sz="2000" i="1" smtClean="0">
                <a:latin typeface="Times New Roman" pitchFamily="18" charset="0"/>
                <a:cs typeface="Times New Roman" pitchFamily="18" charset="0"/>
              </a:rPr>
              <a:t>Font: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kiểu chữ (in đậm. In nghiên,…</a:t>
            </a:r>
          </a:p>
          <a:p>
            <a:pPr marL="342900" indent="-342900" algn="just">
              <a:buFontTx/>
              <a:buChar char="-"/>
            </a:pPr>
            <a:r>
              <a:rPr lang="en-US" sz="2000" i="1" smtClean="0">
                <a:latin typeface="Times New Roman" pitchFamily="18" charset="0"/>
                <a:cs typeface="Times New Roman" pitchFamily="18" charset="0"/>
              </a:rPr>
              <a:t>Lines to drop: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chữ cao bao nhiêu dòng.</a:t>
            </a:r>
          </a:p>
          <a:p>
            <a:pPr marL="342900" indent="-342900" algn="just">
              <a:buFontTx/>
              <a:buChar char="-"/>
            </a:pPr>
            <a:r>
              <a:rPr lang="en-US" sz="2000" i="1" smtClean="0">
                <a:latin typeface="Times New Roman" pitchFamily="18" charset="0"/>
                <a:cs typeface="Times New Roman" pitchFamily="18" charset="0"/>
              </a:rPr>
              <a:t>Distance from text: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khoảng cách chữ Drop Cap tới chữ tiếp theo trong một từ.</a:t>
            </a:r>
          </a:p>
          <a:p>
            <a:pPr algn="just"/>
            <a:endParaRPr lang="en-US" sz="200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 descr="E:\GIAO AN\hinh anh\drop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0" y="1964750"/>
            <a:ext cx="3048002" cy="4055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297992" y="6492875"/>
            <a:ext cx="1828800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ThS. Nguyễn Ngọc Tuyên - CNTT - CĐ Lý Tự Trọng TP.HCM 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37032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/>
          <p:cNvSpPr/>
          <p:nvPr/>
        </p:nvSpPr>
        <p:spPr>
          <a:xfrm>
            <a:off x="540774" y="1071265"/>
            <a:ext cx="3390900" cy="457200"/>
          </a:xfrm>
          <a:prstGeom prst="roundRect">
            <a:avLst/>
          </a:prstGeom>
          <a:solidFill>
            <a:schemeClr val="accent4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ube 9"/>
          <p:cNvSpPr/>
          <p:nvPr/>
        </p:nvSpPr>
        <p:spPr>
          <a:xfrm>
            <a:off x="533400" y="1071265"/>
            <a:ext cx="540774" cy="457200"/>
          </a:xfrm>
          <a:prstGeom prst="cube">
            <a:avLst/>
          </a:prstGeom>
          <a:solidFill>
            <a:schemeClr val="accent4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mtClean="0"/>
              <a:t>A.</a:t>
            </a:r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533400" y="1071265"/>
            <a:ext cx="422787" cy="457200"/>
          </a:xfrm>
          <a:prstGeom prst="ellipse">
            <a:avLst/>
          </a:prstGeom>
          <a:solidFill>
            <a:schemeClr val="accent4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B</a:t>
            </a:r>
            <a:endParaRPr lang="en-US" sz="24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990600" y="1066800"/>
            <a:ext cx="2819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Định dạng văn bản</a:t>
            </a:r>
            <a:endParaRPr lang="en-US" sz="24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33401" y="1524000"/>
            <a:ext cx="838199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AutoNum type="arabicPeriod"/>
            </a:pPr>
            <a:r>
              <a:rPr lang="en-US" sz="24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Định dạng văn bản</a:t>
            </a:r>
          </a:p>
          <a:p>
            <a:pPr marL="342900" indent="-342900">
              <a:buFont typeface="Wingdings" pitchFamily="2" charset="2"/>
              <a:buChar char="v"/>
            </a:pP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Định Watermark (nền bảo vệ văn bản):</a:t>
            </a:r>
          </a:p>
          <a:p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Trên thẻ </a:t>
            </a: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Page Laout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chọn</a:t>
            </a: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 Watermark           -&gt; Custom Watermark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để thiết lập nền bảo vệ văn bản.</a:t>
            </a:r>
          </a:p>
        </p:txBody>
      </p:sp>
      <p:pic>
        <p:nvPicPr>
          <p:cNvPr id="6146" name="Picture 2" descr="E:\GIAO AN\hinh anh\zzz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1674" y="2906497"/>
            <a:ext cx="4876800" cy="32534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E:\GIAO AN\hinh anh\w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1548" y="2207002"/>
            <a:ext cx="518652" cy="581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09600" y="2895600"/>
            <a:ext cx="306520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mtClean="0">
                <a:latin typeface="Times New Roman" pitchFamily="18" charset="0"/>
                <a:cs typeface="Times New Roman" pitchFamily="18" charset="0"/>
              </a:rPr>
              <a:t>Để bỏ chế độ Watermark </a:t>
            </a:r>
            <a:r>
              <a:rPr lang="en-US">
                <a:latin typeface="Times New Roman" pitchFamily="18" charset="0"/>
                <a:cs typeface="Times New Roman" pitchFamily="18" charset="0"/>
              </a:rPr>
              <a:t>Trên thẻ </a:t>
            </a:r>
            <a:r>
              <a:rPr lang="en-US" b="1">
                <a:latin typeface="Times New Roman" pitchFamily="18" charset="0"/>
                <a:cs typeface="Times New Roman" pitchFamily="18" charset="0"/>
              </a:rPr>
              <a:t>Page Laout </a:t>
            </a:r>
            <a:r>
              <a:rPr lang="en-US">
                <a:latin typeface="Times New Roman" pitchFamily="18" charset="0"/>
                <a:cs typeface="Times New Roman" pitchFamily="18" charset="0"/>
              </a:rPr>
              <a:t>chọn</a:t>
            </a:r>
            <a:r>
              <a:rPr lang="en-US" b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Watermark-&gt; Remore  Watermark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để hủy bỏ.</a:t>
            </a:r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7297992" y="6492875"/>
            <a:ext cx="1828800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ThS. Nguyễn Ngọc Tuyên - CNTT - CĐ Lý Tự Trọng TP.HCM 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922535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/>
          <p:cNvSpPr/>
          <p:nvPr/>
        </p:nvSpPr>
        <p:spPr>
          <a:xfrm>
            <a:off x="540774" y="1071265"/>
            <a:ext cx="3390900" cy="457200"/>
          </a:xfrm>
          <a:prstGeom prst="roundRect">
            <a:avLst/>
          </a:prstGeom>
          <a:solidFill>
            <a:schemeClr val="accent4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ube 9"/>
          <p:cNvSpPr/>
          <p:nvPr/>
        </p:nvSpPr>
        <p:spPr>
          <a:xfrm>
            <a:off x="533400" y="1071265"/>
            <a:ext cx="540774" cy="457200"/>
          </a:xfrm>
          <a:prstGeom prst="cube">
            <a:avLst/>
          </a:prstGeom>
          <a:solidFill>
            <a:schemeClr val="accent4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mtClean="0"/>
              <a:t>A.</a:t>
            </a:r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533400" y="1071265"/>
            <a:ext cx="422787" cy="457200"/>
          </a:xfrm>
          <a:prstGeom prst="ellipse">
            <a:avLst/>
          </a:prstGeom>
          <a:solidFill>
            <a:schemeClr val="accent4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B</a:t>
            </a:r>
            <a:endParaRPr lang="en-US" sz="24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990600" y="1066800"/>
            <a:ext cx="2819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Định dạng văn bản</a:t>
            </a:r>
            <a:endParaRPr lang="en-US" sz="24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33401" y="1524000"/>
            <a:ext cx="8305799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AutoNum type="arabicPeriod"/>
            </a:pPr>
            <a:r>
              <a:rPr lang="en-US" sz="24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Định dạng văn bản</a:t>
            </a:r>
          </a:p>
          <a:p>
            <a:pPr marL="342900" indent="-342900">
              <a:buFont typeface="Wingdings" pitchFamily="2" charset="2"/>
              <a:buChar char="v"/>
            </a:pP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Định Header/ Footer:</a:t>
            </a:r>
          </a:p>
          <a:p>
            <a:pPr algn="just"/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Trên thẻ </a:t>
            </a: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Inser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t chọn </a:t>
            </a: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Heade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r hoặc </a:t>
            </a: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Footer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 để thiết lập header/footer .</a:t>
            </a:r>
          </a:p>
          <a:p>
            <a:pPr algn="just"/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Để hủy bỏ </a:t>
            </a: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header/footer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 trên thẻ </a:t>
            </a: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Insert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 chọn </a:t>
            </a: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header/footer -&gt; Remove Header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 hoặc </a:t>
            </a: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Remove Footer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để hủy header/footer.</a:t>
            </a:r>
            <a:endParaRPr lang="en-US" sz="200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 descr="E:\GIAO AN\hinh anh\heade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4751" y="3200400"/>
            <a:ext cx="6917288" cy="31985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315200" y="6467475"/>
            <a:ext cx="1828800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ThS. Nguyễn Ngọc Tuyên - CNTT - CĐ Lý Tự Trọng TP.HCM 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6931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904568" y="1371600"/>
            <a:ext cx="7620000" cy="3886200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rgbClr val="FFFF00"/>
            </a:solidFill>
          </a:ln>
          <a:effectLst>
            <a:reflection blurRad="6350" stA="50000" endA="295" endPos="92000" dist="1016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ounded Rectangle 2"/>
          <p:cNvSpPr/>
          <p:nvPr/>
        </p:nvSpPr>
        <p:spPr>
          <a:xfrm>
            <a:off x="3657600" y="1219200"/>
            <a:ext cx="2209800" cy="381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NỘI DUNG</a:t>
            </a:r>
            <a:endParaRPr lang="en-US" sz="24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1" name="Picture 3" descr="E:\GIAO AN\hinh anh\hmc135484508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8600" y="5375784"/>
            <a:ext cx="1848464" cy="13834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E:\GIAO AN\hinh anh\images (34)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9108" y="5334000"/>
            <a:ext cx="1473576" cy="1467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3" descr="bs00554_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5334000"/>
            <a:ext cx="1779638" cy="13903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ounded Rectangle 6"/>
          <p:cNvSpPr/>
          <p:nvPr/>
        </p:nvSpPr>
        <p:spPr>
          <a:xfrm>
            <a:off x="1371600" y="1752600"/>
            <a:ext cx="6781800" cy="457200"/>
          </a:xfrm>
          <a:prstGeom prst="roundRect">
            <a:avLst/>
          </a:prstGeom>
          <a:solidFill>
            <a:schemeClr val="accent3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Cube 7"/>
          <p:cNvSpPr/>
          <p:nvPr/>
        </p:nvSpPr>
        <p:spPr>
          <a:xfrm>
            <a:off x="1364226" y="1752600"/>
            <a:ext cx="540774" cy="457200"/>
          </a:xfrm>
          <a:prstGeom prst="cube">
            <a:avLst/>
          </a:prstGeom>
          <a:solidFill>
            <a:schemeClr val="accent3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mtClean="0"/>
              <a:t>A.</a:t>
            </a:r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1371600" y="1752600"/>
            <a:ext cx="422787" cy="457200"/>
          </a:xfrm>
          <a:prstGeom prst="ellipse">
            <a:avLst/>
          </a:prstGeom>
          <a:solidFill>
            <a:schemeClr val="accent3"/>
          </a:solidFill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A</a:t>
            </a:r>
            <a:endParaRPr lang="en-US" sz="24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Rounded Rectangle 14"/>
          <p:cNvSpPr/>
          <p:nvPr/>
        </p:nvSpPr>
        <p:spPr>
          <a:xfrm>
            <a:off x="1378974" y="2667000"/>
            <a:ext cx="6781800" cy="457200"/>
          </a:xfrm>
          <a:prstGeom prst="roundRect">
            <a:avLst/>
          </a:prstGeom>
          <a:solidFill>
            <a:schemeClr val="accent4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Cube 15"/>
          <p:cNvSpPr/>
          <p:nvPr/>
        </p:nvSpPr>
        <p:spPr>
          <a:xfrm>
            <a:off x="1371600" y="2667000"/>
            <a:ext cx="540774" cy="457200"/>
          </a:xfrm>
          <a:prstGeom prst="cube">
            <a:avLst/>
          </a:prstGeom>
          <a:solidFill>
            <a:schemeClr val="accent4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mtClean="0"/>
              <a:t>A.</a:t>
            </a:r>
            <a:endParaRPr lang="en-US"/>
          </a:p>
        </p:txBody>
      </p:sp>
      <p:sp>
        <p:nvSpPr>
          <p:cNvPr id="17" name="Rounded Rectangle 16"/>
          <p:cNvSpPr/>
          <p:nvPr/>
        </p:nvSpPr>
        <p:spPr>
          <a:xfrm>
            <a:off x="1378974" y="3581400"/>
            <a:ext cx="6781800" cy="457200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Cube 17"/>
          <p:cNvSpPr/>
          <p:nvPr/>
        </p:nvSpPr>
        <p:spPr>
          <a:xfrm>
            <a:off x="1371600" y="3581400"/>
            <a:ext cx="540774" cy="457200"/>
          </a:xfrm>
          <a:prstGeom prst="cube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mtClean="0"/>
              <a:t>A.</a:t>
            </a:r>
            <a:endParaRPr lang="en-US"/>
          </a:p>
        </p:txBody>
      </p:sp>
      <p:sp>
        <p:nvSpPr>
          <p:cNvPr id="19" name="Rounded Rectangle 18"/>
          <p:cNvSpPr/>
          <p:nvPr/>
        </p:nvSpPr>
        <p:spPr>
          <a:xfrm>
            <a:off x="1378974" y="4495800"/>
            <a:ext cx="6781800" cy="457200"/>
          </a:xfrm>
          <a:prstGeom prst="roundRect">
            <a:avLst/>
          </a:prstGeom>
          <a:solidFill>
            <a:srgbClr val="CCFF66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Cube 19"/>
          <p:cNvSpPr/>
          <p:nvPr/>
        </p:nvSpPr>
        <p:spPr>
          <a:xfrm>
            <a:off x="1371600" y="4495800"/>
            <a:ext cx="540774" cy="457200"/>
          </a:xfrm>
          <a:prstGeom prst="cube">
            <a:avLst/>
          </a:prstGeom>
          <a:solidFill>
            <a:srgbClr val="CCFF66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mtClean="0"/>
              <a:t>A.</a:t>
            </a:r>
            <a:endParaRPr lang="en-US"/>
          </a:p>
        </p:txBody>
      </p:sp>
      <p:sp>
        <p:nvSpPr>
          <p:cNvPr id="21" name="Oval 20"/>
          <p:cNvSpPr/>
          <p:nvPr/>
        </p:nvSpPr>
        <p:spPr>
          <a:xfrm>
            <a:off x="1371600" y="2667000"/>
            <a:ext cx="422787" cy="457200"/>
          </a:xfrm>
          <a:prstGeom prst="ellipse">
            <a:avLst/>
          </a:prstGeom>
          <a:solidFill>
            <a:schemeClr val="accent4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B</a:t>
            </a:r>
            <a:endParaRPr lang="en-US" sz="24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Oval 21"/>
          <p:cNvSpPr/>
          <p:nvPr/>
        </p:nvSpPr>
        <p:spPr>
          <a:xfrm>
            <a:off x="1371600" y="3581400"/>
            <a:ext cx="422787" cy="457200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C</a:t>
            </a:r>
            <a:endParaRPr lang="en-US" sz="24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Oval 22"/>
          <p:cNvSpPr/>
          <p:nvPr/>
        </p:nvSpPr>
        <p:spPr>
          <a:xfrm>
            <a:off x="1369140" y="4527756"/>
            <a:ext cx="422787" cy="457200"/>
          </a:xfrm>
          <a:prstGeom prst="ellipse">
            <a:avLst/>
          </a:prstGeom>
          <a:solidFill>
            <a:srgbClr val="CCFF66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>
                <a:latin typeface="Times New Roman" pitchFamily="18" charset="0"/>
                <a:cs typeface="Times New Roman" pitchFamily="18" charset="0"/>
              </a:rPr>
              <a:t>D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828800" y="1752600"/>
            <a:ext cx="5638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Thao tác căn bản trên Word 2010</a:t>
            </a:r>
            <a:endParaRPr lang="en-US" sz="24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828800" y="2662535"/>
            <a:ext cx="5638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Định dạng văn bản</a:t>
            </a:r>
            <a:endParaRPr lang="en-US" sz="24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828800" y="3581400"/>
            <a:ext cx="5638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Chèn bảng và các đối tượng</a:t>
            </a:r>
            <a:endParaRPr lang="en-US" sz="2400" b="1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828800" y="4491335"/>
            <a:ext cx="5638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Hỗ trợ xử lý và phím tắt</a:t>
            </a:r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>
          <a:xfrm>
            <a:off x="7315200" y="6459147"/>
            <a:ext cx="1828800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ThS. Nguyễn Ngọc Tuyên - CNTT - CĐ Lý Tự Trọng TP.HCM 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98950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/>
          <p:cNvSpPr/>
          <p:nvPr/>
        </p:nvSpPr>
        <p:spPr>
          <a:xfrm>
            <a:off x="540774" y="1071265"/>
            <a:ext cx="3390900" cy="457200"/>
          </a:xfrm>
          <a:prstGeom prst="roundRect">
            <a:avLst/>
          </a:prstGeom>
          <a:solidFill>
            <a:schemeClr val="accent4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ube 9"/>
          <p:cNvSpPr/>
          <p:nvPr/>
        </p:nvSpPr>
        <p:spPr>
          <a:xfrm>
            <a:off x="533400" y="1071265"/>
            <a:ext cx="540774" cy="457200"/>
          </a:xfrm>
          <a:prstGeom prst="cube">
            <a:avLst/>
          </a:prstGeom>
          <a:solidFill>
            <a:schemeClr val="accent4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mtClean="0"/>
              <a:t>A.</a:t>
            </a:r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533400" y="1071265"/>
            <a:ext cx="422787" cy="457200"/>
          </a:xfrm>
          <a:prstGeom prst="ellipse">
            <a:avLst/>
          </a:prstGeom>
          <a:solidFill>
            <a:schemeClr val="accent4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B</a:t>
            </a:r>
            <a:endParaRPr lang="en-US" sz="24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990600" y="1066800"/>
            <a:ext cx="2819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Định dạng văn bản</a:t>
            </a:r>
            <a:endParaRPr lang="en-US" sz="24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33401" y="1524000"/>
            <a:ext cx="3886199" cy="38472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AutoNum type="arabicPeriod"/>
            </a:pPr>
            <a:r>
              <a:rPr lang="en-US" sz="24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Định dạng văn bản</a:t>
            </a:r>
          </a:p>
          <a:p>
            <a:pPr marL="342900" indent="-342900">
              <a:buFont typeface="Wingdings" pitchFamily="2" charset="2"/>
              <a:buChar char="v"/>
            </a:pP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Định Header/ Footer:</a:t>
            </a:r>
          </a:p>
          <a:p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Để thiết lập Header/Footer khác nhau cho trang chẵn lẽ, tại thẻ Page Setup nhấn chuột vào nút                                   tại hộp thoại Page Setup chọn layout đánh tích mục Different odd and even.</a:t>
            </a:r>
          </a:p>
          <a:p>
            <a:pPr algn="just"/>
            <a:endParaRPr lang="en-US" sz="200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Trên thẻ </a:t>
            </a: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Inser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t chọn </a:t>
            </a: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Heade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r hoặc </a:t>
            </a: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Footer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 để thiết lập header/footer  theo trang chặn lẽ.</a:t>
            </a:r>
            <a:endParaRPr lang="en-US" sz="200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4" name="Picture 2" descr="E:\GIAO AN\hinh anh\aaa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2888106"/>
            <a:ext cx="1971675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E:\GIAO AN\hinh anh\footer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200" y="2327565"/>
            <a:ext cx="2895600" cy="39669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315200" y="6518275"/>
            <a:ext cx="1828800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ThS. Nguyễn Ngọc Tuyên - CNTT - CĐ Lý Tự Trọng TP.HCM 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4450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/>
          <p:cNvSpPr/>
          <p:nvPr/>
        </p:nvSpPr>
        <p:spPr>
          <a:xfrm>
            <a:off x="540774" y="1071265"/>
            <a:ext cx="3390900" cy="457200"/>
          </a:xfrm>
          <a:prstGeom prst="roundRect">
            <a:avLst/>
          </a:prstGeom>
          <a:solidFill>
            <a:schemeClr val="accent4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ube 9"/>
          <p:cNvSpPr/>
          <p:nvPr/>
        </p:nvSpPr>
        <p:spPr>
          <a:xfrm>
            <a:off x="533400" y="1071265"/>
            <a:ext cx="540774" cy="457200"/>
          </a:xfrm>
          <a:prstGeom prst="cube">
            <a:avLst/>
          </a:prstGeom>
          <a:solidFill>
            <a:schemeClr val="accent4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mtClean="0"/>
              <a:t>A.</a:t>
            </a:r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533400" y="1071265"/>
            <a:ext cx="422787" cy="457200"/>
          </a:xfrm>
          <a:prstGeom prst="ellipse">
            <a:avLst/>
          </a:prstGeom>
          <a:solidFill>
            <a:schemeClr val="accent4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B</a:t>
            </a:r>
            <a:endParaRPr lang="en-US" sz="24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990600" y="1066800"/>
            <a:ext cx="2819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Định dạng văn bản</a:t>
            </a:r>
            <a:endParaRPr lang="en-US" sz="24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33400" y="1524000"/>
            <a:ext cx="4267199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AutoNum type="arabicPeriod"/>
            </a:pPr>
            <a:r>
              <a:rPr lang="en-US" sz="24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Định dạng văn bản</a:t>
            </a:r>
          </a:p>
          <a:p>
            <a:pPr marL="342900" indent="-342900">
              <a:buFont typeface="Wingdings" pitchFamily="2" charset="2"/>
              <a:buChar char="v"/>
            </a:pP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Định dạng số trang:</a:t>
            </a:r>
          </a:p>
          <a:p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Để thiết lập số trang tự động cho văn bản tại thẻ </a:t>
            </a: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Insert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chọn </a:t>
            </a: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Page Number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để thiết lập trang tự động cho văn bản.</a:t>
            </a:r>
          </a:p>
          <a:p>
            <a:pPr marL="342900" indent="-342900">
              <a:buFontTx/>
              <a:buChar char="-"/>
            </a:pPr>
            <a:r>
              <a:rPr lang="en-US" sz="2000" i="1" smtClean="0">
                <a:latin typeface="Times New Roman" pitchFamily="18" charset="0"/>
                <a:cs typeface="Times New Roman" pitchFamily="18" charset="0"/>
              </a:rPr>
              <a:t>Top of page: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trang bên trên.</a:t>
            </a:r>
          </a:p>
          <a:p>
            <a:pPr marL="342900" indent="-342900">
              <a:buFontTx/>
              <a:buChar char="-"/>
            </a:pPr>
            <a:r>
              <a:rPr lang="en-US" sz="2000" i="1" smtClean="0">
                <a:latin typeface="Times New Roman" pitchFamily="18" charset="0"/>
                <a:cs typeface="Times New Roman" pitchFamily="18" charset="0"/>
              </a:rPr>
              <a:t>Bottom of page: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trang bên dưới.</a:t>
            </a:r>
          </a:p>
          <a:p>
            <a:pPr marL="342900" indent="-342900">
              <a:buFontTx/>
              <a:buChar char="-"/>
            </a:pPr>
            <a:r>
              <a:rPr lang="en-US" sz="2000" i="1" smtClean="0">
                <a:latin typeface="Times New Roman" pitchFamily="18" charset="0"/>
                <a:cs typeface="Times New Roman" pitchFamily="18" charset="0"/>
              </a:rPr>
              <a:t>Page Margins: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trang bên trái.</a:t>
            </a:r>
          </a:p>
          <a:p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Để bỏ số trang tự động</a:t>
            </a:r>
            <a:r>
              <a:rPr lang="en-US" sz="2000">
                <a:latin typeface="Times New Roman" pitchFamily="18" charset="0"/>
                <a:cs typeface="Times New Roman" pitchFamily="18" charset="0"/>
              </a:rPr>
              <a:t> tại thẻ </a:t>
            </a:r>
            <a:r>
              <a:rPr lang="en-US" sz="2000" b="1">
                <a:latin typeface="Times New Roman" pitchFamily="18" charset="0"/>
                <a:cs typeface="Times New Roman" pitchFamily="18" charset="0"/>
              </a:rPr>
              <a:t>Insert </a:t>
            </a:r>
            <a:r>
              <a:rPr lang="en-US" sz="2000">
                <a:latin typeface="Times New Roman" pitchFamily="18" charset="0"/>
                <a:cs typeface="Times New Roman" pitchFamily="18" charset="0"/>
              </a:rPr>
              <a:t>chọn </a:t>
            </a:r>
            <a:r>
              <a:rPr lang="en-US" sz="2000" b="1">
                <a:latin typeface="Times New Roman" pitchFamily="18" charset="0"/>
                <a:cs typeface="Times New Roman" pitchFamily="18" charset="0"/>
              </a:rPr>
              <a:t>Page Number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và chọn </a:t>
            </a: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Remove Page Number.</a:t>
            </a:r>
          </a:p>
        </p:txBody>
      </p:sp>
      <p:pic>
        <p:nvPicPr>
          <p:cNvPr id="9218" name="Picture 2" descr="E:\GIAO AN\hinh anh\tran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0" y="2514600"/>
            <a:ext cx="3152775" cy="2114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315200" y="6467475"/>
            <a:ext cx="1828800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ThS. Nguyễn Ngọc Tuyên - CNTT - CĐ Lý Tự Trọng TP.HCM 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6151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/>
          <p:cNvSpPr/>
          <p:nvPr/>
        </p:nvSpPr>
        <p:spPr>
          <a:xfrm>
            <a:off x="540774" y="1071265"/>
            <a:ext cx="3390900" cy="457200"/>
          </a:xfrm>
          <a:prstGeom prst="roundRect">
            <a:avLst/>
          </a:prstGeom>
          <a:solidFill>
            <a:schemeClr val="accent4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ube 9"/>
          <p:cNvSpPr/>
          <p:nvPr/>
        </p:nvSpPr>
        <p:spPr>
          <a:xfrm>
            <a:off x="533400" y="1071265"/>
            <a:ext cx="540774" cy="457200"/>
          </a:xfrm>
          <a:prstGeom prst="cube">
            <a:avLst/>
          </a:prstGeom>
          <a:solidFill>
            <a:schemeClr val="accent4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mtClean="0"/>
              <a:t>A.</a:t>
            </a:r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533400" y="1071265"/>
            <a:ext cx="422787" cy="457200"/>
          </a:xfrm>
          <a:prstGeom prst="ellipse">
            <a:avLst/>
          </a:prstGeom>
          <a:solidFill>
            <a:schemeClr val="accent4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B</a:t>
            </a:r>
            <a:endParaRPr lang="en-US" sz="24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990600" y="1066800"/>
            <a:ext cx="2819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Định dạng văn bản</a:t>
            </a:r>
            <a:endParaRPr lang="en-US" sz="24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33401" y="1524000"/>
            <a:ext cx="3581400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AutoNum type="arabicPeriod"/>
            </a:pPr>
            <a:r>
              <a:rPr lang="en-US" sz="24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Định dạng văn bản</a:t>
            </a:r>
          </a:p>
          <a:p>
            <a:pPr marL="342900" indent="-342900">
              <a:buFont typeface="Wingdings" pitchFamily="2" charset="2"/>
              <a:buChar char="v"/>
            </a:pP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Tạo ngắt trang:</a:t>
            </a:r>
          </a:p>
          <a:p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Để chèn một ngắt trang trong nhóm </a:t>
            </a: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Page Setup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chọn </a:t>
            </a: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Breaks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và chọn </a:t>
            </a: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Page</a:t>
            </a:r>
          </a:p>
        </p:txBody>
      </p:sp>
      <p:pic>
        <p:nvPicPr>
          <p:cNvPr id="10242" name="Picture 2" descr="E:\GIAO AN\hinh anh\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000" y="1981200"/>
            <a:ext cx="4300542" cy="4077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297992" y="6492875"/>
            <a:ext cx="1828800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ThS. Nguyễn Ngọc Tuyên - CNTT - CĐ Lý Tự Trọng TP.HCM 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055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/>
          <p:cNvSpPr/>
          <p:nvPr/>
        </p:nvSpPr>
        <p:spPr>
          <a:xfrm>
            <a:off x="540774" y="1071265"/>
            <a:ext cx="3390900" cy="457200"/>
          </a:xfrm>
          <a:prstGeom prst="roundRect">
            <a:avLst/>
          </a:prstGeom>
          <a:solidFill>
            <a:schemeClr val="accent4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ube 9"/>
          <p:cNvSpPr/>
          <p:nvPr/>
        </p:nvSpPr>
        <p:spPr>
          <a:xfrm>
            <a:off x="533400" y="1071265"/>
            <a:ext cx="540774" cy="457200"/>
          </a:xfrm>
          <a:prstGeom prst="cube">
            <a:avLst/>
          </a:prstGeom>
          <a:solidFill>
            <a:schemeClr val="accent4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mtClean="0"/>
              <a:t>A.</a:t>
            </a:r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533400" y="1071265"/>
            <a:ext cx="422787" cy="457200"/>
          </a:xfrm>
          <a:prstGeom prst="ellipse">
            <a:avLst/>
          </a:prstGeom>
          <a:solidFill>
            <a:schemeClr val="accent4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B</a:t>
            </a:r>
            <a:endParaRPr lang="en-US" sz="24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990600" y="1066800"/>
            <a:ext cx="29410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Định dạng văn bản</a:t>
            </a:r>
            <a:endParaRPr lang="en-US" sz="24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33400" y="1524000"/>
            <a:ext cx="8077200" cy="2185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lnSpc>
                <a:spcPct val="150000"/>
              </a:lnSpc>
              <a:buAutoNum type="arabicPeriod"/>
            </a:pPr>
            <a:r>
              <a:rPr lang="en-US" sz="24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Định dạng văn bản</a:t>
            </a:r>
          </a:p>
          <a:p>
            <a:pPr marL="342900" indent="-342900">
              <a:buFont typeface="Wingdings" pitchFamily="2" charset="2"/>
              <a:buChar char="v"/>
            </a:pP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Chèn trang bìa:</a:t>
            </a:r>
          </a:p>
          <a:p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Để chèn một trang bìa tại thẻ </a:t>
            </a: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Insert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 chọn </a:t>
            </a: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Cover Page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và chọn các kiểu trang bìa.</a:t>
            </a:r>
          </a:p>
          <a:p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Để hủy trang bìa tại thẻ </a:t>
            </a: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Insert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chọn </a:t>
            </a: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Cover Page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và chọn </a:t>
            </a: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Remove Curent Cover Page</a:t>
            </a:r>
          </a:p>
        </p:txBody>
      </p:sp>
      <p:pic>
        <p:nvPicPr>
          <p:cNvPr id="13" name="Picture 12"/>
          <p:cNvPicPr/>
          <p:nvPr/>
        </p:nvPicPr>
        <p:blipFill>
          <a:blip r:embed="rId2"/>
          <a:stretch>
            <a:fillRect/>
          </a:stretch>
        </p:blipFill>
        <p:spPr>
          <a:xfrm>
            <a:off x="2407935" y="3396440"/>
            <a:ext cx="4844322" cy="2983204"/>
          </a:xfrm>
          <a:prstGeom prst="rect">
            <a:avLst/>
          </a:prstGeom>
        </p:spPr>
      </p:pic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315200" y="6492875"/>
            <a:ext cx="1828800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ThS. Nguyễn Ngọc Tuyên - CNTT - CĐ Lý Tự Trọng TP.HCM 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3773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/>
          <p:cNvSpPr/>
          <p:nvPr/>
        </p:nvSpPr>
        <p:spPr>
          <a:xfrm>
            <a:off x="616974" y="1041242"/>
            <a:ext cx="4488426" cy="457200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ube 9"/>
          <p:cNvSpPr/>
          <p:nvPr/>
        </p:nvSpPr>
        <p:spPr>
          <a:xfrm>
            <a:off x="609600" y="1041242"/>
            <a:ext cx="540774" cy="457200"/>
          </a:xfrm>
          <a:prstGeom prst="cube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mtClean="0"/>
              <a:t>A.</a:t>
            </a:r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609600" y="1041242"/>
            <a:ext cx="422787" cy="457200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C</a:t>
            </a:r>
            <a:endParaRPr lang="en-US" sz="24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066800" y="1041242"/>
            <a:ext cx="4038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Chèn bảng và các đối tượng</a:t>
            </a:r>
            <a:endParaRPr lang="en-US" sz="2400" b="1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16974" y="1524000"/>
            <a:ext cx="776502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AutoNum type="arabicPeriod"/>
            </a:pPr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Chèn các đối tượng</a:t>
            </a:r>
          </a:p>
          <a:p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1.1. Chèn các ký tự đặc biệt</a:t>
            </a:r>
          </a:p>
          <a:p>
            <a:pPr marL="465138" indent="-180975">
              <a:buFontTx/>
              <a:buChar char="-"/>
            </a:pP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Đặt con trỏ vào nơi muốn chèn ký tự.</a:t>
            </a:r>
          </a:p>
          <a:p>
            <a:pPr marL="465138" indent="-180975">
              <a:buFontTx/>
              <a:buChar char="-"/>
            </a:pP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Chọn </a:t>
            </a: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Insert -&gt; Symbol-&gt; More Symbol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. Trên nhóm </a:t>
            </a: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Symbol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 chọn ký tự muốn chèn.</a:t>
            </a:r>
            <a:endParaRPr lang="en-US" sz="200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266" name="Picture 2" descr="E:\GIAO AN\hinh anh\kytu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3148384"/>
            <a:ext cx="2840602" cy="3100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297992" y="6492875"/>
            <a:ext cx="1828800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ThS. Nguyễn Ngọc Tuyên - CNTT - CĐ Lý Tự Trọng TP.HCM 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5906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/>
          <p:cNvSpPr/>
          <p:nvPr/>
        </p:nvSpPr>
        <p:spPr>
          <a:xfrm>
            <a:off x="616974" y="1041242"/>
            <a:ext cx="4336026" cy="457200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ube 9"/>
          <p:cNvSpPr/>
          <p:nvPr/>
        </p:nvSpPr>
        <p:spPr>
          <a:xfrm>
            <a:off x="609600" y="1041242"/>
            <a:ext cx="540774" cy="457200"/>
          </a:xfrm>
          <a:prstGeom prst="cube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mtClean="0"/>
              <a:t>A.</a:t>
            </a:r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609600" y="1041242"/>
            <a:ext cx="422787" cy="457200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C</a:t>
            </a:r>
            <a:endParaRPr lang="en-US" sz="24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066800" y="1041242"/>
            <a:ext cx="3886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Chèn bảng và các đối tượng</a:t>
            </a:r>
            <a:endParaRPr lang="en-US" sz="2400" b="1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16974" y="1524000"/>
            <a:ext cx="8222226" cy="2369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AutoNum type="arabicPeriod"/>
            </a:pPr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Chèn các đối tượng</a:t>
            </a:r>
          </a:p>
          <a:p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1.1. Chèn Clip Art và hình ảnh</a:t>
            </a:r>
          </a:p>
          <a:p>
            <a:pPr marL="465138" indent="-239713">
              <a:buFontTx/>
              <a:buChar char="-"/>
            </a:pP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Đặt con trỏ vào nơi muốn chèn ký tự.</a:t>
            </a:r>
          </a:p>
          <a:p>
            <a:pPr marL="465138" indent="-239713">
              <a:buFontTx/>
              <a:buChar char="-"/>
            </a:pP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Chọn </a:t>
            </a: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Insert -&gt; Clip Art-&gt; Go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. Hộp thoại Clip Art cuất hiện và chọn hình cần chèn.</a:t>
            </a:r>
          </a:p>
          <a:p>
            <a:pPr marL="225425"/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Để hiệu chỉnh hình ảnh kích chuột lên hình ảnh cần chèn. Và kích chọn một góc trên viền hình ảnh để hiệu chỉnh ảnh.</a:t>
            </a:r>
            <a:endParaRPr lang="en-US" sz="200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291" name="Picture 3" descr="E:\GIAO AN\hinh anh\clip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3810000"/>
            <a:ext cx="6553200" cy="2590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297992" y="6467475"/>
            <a:ext cx="1828800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ThS. Nguyễn Ngọc Tuyên - CNTT - CĐ Lý Tự Trọng TP.HCM 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94235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/>
          <p:cNvSpPr/>
          <p:nvPr/>
        </p:nvSpPr>
        <p:spPr>
          <a:xfrm>
            <a:off x="616974" y="1041242"/>
            <a:ext cx="4336026" cy="457200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ube 9"/>
          <p:cNvSpPr/>
          <p:nvPr/>
        </p:nvSpPr>
        <p:spPr>
          <a:xfrm>
            <a:off x="609600" y="1041242"/>
            <a:ext cx="540774" cy="457200"/>
          </a:xfrm>
          <a:prstGeom prst="cube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mtClean="0"/>
              <a:t>A.</a:t>
            </a:r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609600" y="1041242"/>
            <a:ext cx="422787" cy="457200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C</a:t>
            </a:r>
            <a:endParaRPr lang="en-US" sz="24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066800" y="1041242"/>
            <a:ext cx="3886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Chèn bảng và các đối tượng</a:t>
            </a:r>
            <a:endParaRPr lang="en-US" sz="2400" b="1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16974" y="1524000"/>
            <a:ext cx="822222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AutoNum type="arabicPeriod"/>
            </a:pPr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Chèn các đối tượng</a:t>
            </a:r>
          </a:p>
          <a:p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1.1. Chèn và hiệu chỉnh lưu đồ</a:t>
            </a:r>
          </a:p>
          <a:p>
            <a:pPr marL="465138" indent="-239713">
              <a:buFontTx/>
              <a:buChar char="-"/>
            </a:pP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Đặt con trỏ vào nơi muốn chèn lưu đồ.</a:t>
            </a:r>
          </a:p>
          <a:p>
            <a:pPr marL="465138" indent="-239713">
              <a:buFontTx/>
              <a:buChar char="-"/>
            </a:pP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Chọn </a:t>
            </a: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Insert -&gt; Smart Art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để chọn lưu đồ.</a:t>
            </a:r>
          </a:p>
          <a:p>
            <a:pPr marL="225425"/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Để hiệu chỉnh </a:t>
            </a: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Smart Art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chọn </a:t>
            </a: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tab Design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và các nhóm liên quan.</a:t>
            </a:r>
          </a:p>
        </p:txBody>
      </p:sp>
      <p:pic>
        <p:nvPicPr>
          <p:cNvPr id="13314" name="Picture 2" descr="E:\GIAO AN\hinh anh\smart ar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200" y="3276600"/>
            <a:ext cx="5936226" cy="3151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297992" y="6492875"/>
            <a:ext cx="1828800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ThS. Nguyễn Ngọc Tuyên - CNTT - CĐ Lý Tự Trọng TP.HCM 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6160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/>
          <p:cNvSpPr/>
          <p:nvPr/>
        </p:nvSpPr>
        <p:spPr>
          <a:xfrm>
            <a:off x="616974" y="1041242"/>
            <a:ext cx="4336026" cy="457200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ube 9"/>
          <p:cNvSpPr/>
          <p:nvPr/>
        </p:nvSpPr>
        <p:spPr>
          <a:xfrm>
            <a:off x="609600" y="1041242"/>
            <a:ext cx="540774" cy="457200"/>
          </a:xfrm>
          <a:prstGeom prst="cube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mtClean="0"/>
              <a:t>A.</a:t>
            </a:r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609600" y="1041242"/>
            <a:ext cx="422787" cy="457200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C</a:t>
            </a:r>
            <a:endParaRPr lang="en-US" sz="24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066800" y="1041242"/>
            <a:ext cx="3886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Chèn bảng và các đối tượng</a:t>
            </a:r>
            <a:endParaRPr lang="en-US" sz="2400" b="1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16974" y="1524000"/>
            <a:ext cx="822222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AutoNum type="arabicPeriod"/>
            </a:pPr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Chèn các đối tượng</a:t>
            </a:r>
          </a:p>
          <a:p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1.1. Vẽ và hiệu chỉnh biểu đồ</a:t>
            </a:r>
          </a:p>
          <a:p>
            <a:pPr marL="465138" indent="-239713">
              <a:buFontTx/>
              <a:buChar char="-"/>
            </a:pP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Đặt con trỏ vào nơi muốn chèn biểu đồ.</a:t>
            </a:r>
          </a:p>
          <a:p>
            <a:pPr marL="465138" indent="-239713">
              <a:buFontTx/>
              <a:buChar char="-"/>
            </a:pP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Chọn </a:t>
            </a: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Insert -&gt; Chart     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. Cửa sổ biểu đồ mẫu xuất hiện chọn biểu đồ thích hợp.</a:t>
            </a:r>
          </a:p>
        </p:txBody>
      </p:sp>
      <p:pic>
        <p:nvPicPr>
          <p:cNvPr id="14338" name="Picture 2" descr="E:\GIAO AN\hinh anh\bieu d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2166" y="3048000"/>
            <a:ext cx="5029202" cy="3355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39" name="Picture 3" descr="E:\GIAO AN\hinh anh\chart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6150" y="2573155"/>
            <a:ext cx="400050" cy="581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297992" y="6492875"/>
            <a:ext cx="1828800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27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ThS. Nguyễn Ngọc Tuyên - CNTT - CĐ Lý Tự Trọng TP.HCM 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3518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/>
          <p:cNvSpPr/>
          <p:nvPr/>
        </p:nvSpPr>
        <p:spPr>
          <a:xfrm>
            <a:off x="616974" y="1041242"/>
            <a:ext cx="4336026" cy="457200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ube 9"/>
          <p:cNvSpPr/>
          <p:nvPr/>
        </p:nvSpPr>
        <p:spPr>
          <a:xfrm>
            <a:off x="609600" y="1041242"/>
            <a:ext cx="540774" cy="457200"/>
          </a:xfrm>
          <a:prstGeom prst="cube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mtClean="0"/>
              <a:t>A.</a:t>
            </a:r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609600" y="1041242"/>
            <a:ext cx="422787" cy="457200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C</a:t>
            </a:r>
            <a:endParaRPr lang="en-US" sz="24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066800" y="1041242"/>
            <a:ext cx="3886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Chèn bảng và các đối tượng</a:t>
            </a:r>
            <a:endParaRPr lang="en-US" sz="2400" b="1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16974" y="1524000"/>
            <a:ext cx="822222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AutoNum type="arabicPeriod"/>
            </a:pPr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Chèn các đối tượng</a:t>
            </a:r>
          </a:p>
          <a:p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1.1. Vẽ và hiệu chỉnh biểu đồ</a:t>
            </a:r>
          </a:p>
          <a:p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Để hiểu chỉnh biểu đồ kích chọn biểu đồ chọn </a:t>
            </a: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Design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chọn </a:t>
            </a: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Change Chart Type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để hiệu chỉnh biểu đồ</a:t>
            </a:r>
          </a:p>
        </p:txBody>
      </p:sp>
      <p:pic>
        <p:nvPicPr>
          <p:cNvPr id="15362" name="Picture 2" descr="E:\GIAO AN\hinh anh\su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6272" y="3093660"/>
            <a:ext cx="3621876" cy="29773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3" name="Picture 3" descr="E:\GIAO AN\hinh anh\sss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8148" y="3076170"/>
            <a:ext cx="3933852" cy="29948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315200" y="6492875"/>
            <a:ext cx="1828800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28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ThS. Nguyễn Ngọc Tuyên - CNTT - CĐ Lý Tự Trọng TP.HCM 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25626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/>
          <p:cNvSpPr/>
          <p:nvPr/>
        </p:nvSpPr>
        <p:spPr>
          <a:xfrm>
            <a:off x="616974" y="1041242"/>
            <a:ext cx="4336026" cy="457200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ube 9"/>
          <p:cNvSpPr/>
          <p:nvPr/>
        </p:nvSpPr>
        <p:spPr>
          <a:xfrm>
            <a:off x="609600" y="1041242"/>
            <a:ext cx="540774" cy="457200"/>
          </a:xfrm>
          <a:prstGeom prst="cube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mtClean="0"/>
              <a:t>A.</a:t>
            </a:r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609600" y="1041242"/>
            <a:ext cx="422787" cy="457200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C</a:t>
            </a:r>
            <a:endParaRPr lang="en-US" sz="24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066800" y="1041242"/>
            <a:ext cx="3886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Chèn bảng và các đối tượng</a:t>
            </a:r>
            <a:endParaRPr lang="en-US" sz="2400" b="1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16974" y="1524000"/>
            <a:ext cx="822222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AutoNum type="arabicPeriod"/>
            </a:pPr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Chèn các đối tượng</a:t>
            </a:r>
          </a:p>
          <a:p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1.1. Vẽ và hiệu chỉnh biểu đồ</a:t>
            </a:r>
          </a:p>
          <a:p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Để hiểu chỉnh nội dung của biểu đồ kích chọn biểu đồ chọn </a:t>
            </a: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Layout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và chọn nội dung phù hợp để hiệu chỉnh.</a:t>
            </a:r>
          </a:p>
        </p:txBody>
      </p:sp>
      <p:pic>
        <p:nvPicPr>
          <p:cNvPr id="16386" name="Picture 2" descr="E:\GIAO AN\hinh anh\chinh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3148" y="2895600"/>
            <a:ext cx="4612252" cy="32768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85800" y="3200400"/>
            <a:ext cx="3657600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Chú ý:</a:t>
            </a:r>
          </a:p>
          <a:p>
            <a:pPr marL="285750" indent="-285750" algn="just">
              <a:buFontTx/>
              <a:buChar char="-"/>
            </a:pPr>
            <a:r>
              <a:rPr lang="en-US" sz="2000" i="1" smtClean="0">
                <a:latin typeface="Times New Roman" pitchFamily="18" charset="0"/>
                <a:cs typeface="Times New Roman" pitchFamily="18" charset="0"/>
              </a:rPr>
              <a:t>Chart title: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Tên biểu đồ.</a:t>
            </a:r>
          </a:p>
          <a:p>
            <a:pPr marL="285750" indent="-285750" algn="just">
              <a:buFontTx/>
              <a:buChar char="-"/>
            </a:pPr>
            <a:r>
              <a:rPr lang="en-US" sz="2000" i="1" smtClean="0">
                <a:latin typeface="Times New Roman" pitchFamily="18" charset="0"/>
                <a:cs typeface="Times New Roman" pitchFamily="18" charset="0"/>
              </a:rPr>
              <a:t>Axis title: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Tiêu đề trục.</a:t>
            </a:r>
          </a:p>
          <a:p>
            <a:pPr marL="285750" indent="-285750" algn="just">
              <a:buFontTx/>
              <a:buChar char="-"/>
            </a:pPr>
            <a:r>
              <a:rPr lang="en-US" sz="2000" i="1" smtClean="0">
                <a:latin typeface="Times New Roman" pitchFamily="18" charset="0"/>
                <a:cs typeface="Times New Roman" pitchFamily="18" charset="0"/>
              </a:rPr>
              <a:t>Legend: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chú giải.</a:t>
            </a:r>
          </a:p>
          <a:p>
            <a:pPr marL="285750" indent="-285750" algn="just">
              <a:buFontTx/>
              <a:buChar char="-"/>
            </a:pPr>
            <a:r>
              <a:rPr lang="en-US" sz="2000" i="1" smtClean="0">
                <a:latin typeface="Times New Roman" pitchFamily="18" charset="0"/>
                <a:cs typeface="Times New Roman" pitchFamily="18" charset="0"/>
              </a:rPr>
              <a:t>Data Labels: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hiện thị dữ liệu và các nhãn giá trị.</a:t>
            </a:r>
          </a:p>
          <a:p>
            <a:pPr marL="285750" indent="-285750" algn="just">
              <a:buFontTx/>
              <a:buChar char="-"/>
            </a:pPr>
            <a:r>
              <a:rPr lang="en-US" sz="2000" i="1" smtClean="0">
                <a:latin typeface="Times New Roman" pitchFamily="18" charset="0"/>
                <a:cs typeface="Times New Roman" pitchFamily="18" charset="0"/>
              </a:rPr>
              <a:t>Axes: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Chỉnh sử hiển thị dữ liệu trên trục tọa độ.</a:t>
            </a:r>
          </a:p>
          <a:p>
            <a:pPr marL="285750" indent="-285750" algn="just">
              <a:buFontTx/>
              <a:buChar char="-"/>
            </a:pPr>
            <a:r>
              <a:rPr lang="en-US" sz="2000" i="1" smtClean="0">
                <a:latin typeface="Times New Roman" pitchFamily="18" charset="0"/>
                <a:cs typeface="Times New Roman" pitchFamily="18" charset="0"/>
              </a:rPr>
              <a:t>Gridline: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Thay đổi đường kẽ mặt đáy biểu đồ.</a:t>
            </a:r>
            <a:endParaRPr lang="en-US" sz="20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7297992" y="6492875"/>
            <a:ext cx="1828800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29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ThS. Nguyễn Ngọc Tuyên - CNTT - CĐ Lý Tự Trọng TP.HCM 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6015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503904" y="1066800"/>
            <a:ext cx="5211096" cy="457200"/>
          </a:xfrm>
          <a:prstGeom prst="roundRect">
            <a:avLst/>
          </a:prstGeom>
          <a:solidFill>
            <a:schemeClr val="accent3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Cube 5"/>
          <p:cNvSpPr/>
          <p:nvPr/>
        </p:nvSpPr>
        <p:spPr>
          <a:xfrm>
            <a:off x="496530" y="1066800"/>
            <a:ext cx="540774" cy="457200"/>
          </a:xfrm>
          <a:prstGeom prst="cube">
            <a:avLst/>
          </a:prstGeom>
          <a:solidFill>
            <a:schemeClr val="accent3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mtClean="0"/>
              <a:t>A.</a:t>
            </a:r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503904" y="1066800"/>
            <a:ext cx="422787" cy="457200"/>
          </a:xfrm>
          <a:prstGeom prst="ellipse">
            <a:avLst/>
          </a:prstGeom>
          <a:solidFill>
            <a:schemeClr val="accent3"/>
          </a:solidFill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A</a:t>
            </a:r>
            <a:endParaRPr lang="en-US" sz="24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61104" y="1066800"/>
            <a:ext cx="47538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Thao tác căn bản trên Word 2010</a:t>
            </a:r>
            <a:endParaRPr lang="en-US" sz="24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33400" y="1752600"/>
            <a:ext cx="8077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36538" indent="-236538">
              <a:buAutoNum type="arabicPeriod"/>
            </a:pPr>
            <a:r>
              <a:rPr lang="en-US" sz="24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Tạo mới một văn bản</a:t>
            </a:r>
          </a:p>
          <a:p>
            <a:pPr indent="398463"/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Để tạo mới một văn bản vào </a:t>
            </a: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file -&gt; New-&gt;Create</a:t>
            </a:r>
            <a:endParaRPr lang="en-US" sz="2000" b="1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760" y="2515795"/>
            <a:ext cx="7174166" cy="403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>
          <a:xfrm>
            <a:off x="7297992" y="6457898"/>
            <a:ext cx="1828800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ThS. Nguyễn Ngọc Tuyên - CNTT - CĐ Lý Tự Trọng TP.HCM 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6788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/>
          <p:cNvSpPr/>
          <p:nvPr/>
        </p:nvSpPr>
        <p:spPr>
          <a:xfrm>
            <a:off x="616974" y="1041242"/>
            <a:ext cx="4336026" cy="457200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ube 9"/>
          <p:cNvSpPr/>
          <p:nvPr/>
        </p:nvSpPr>
        <p:spPr>
          <a:xfrm>
            <a:off x="609600" y="1041242"/>
            <a:ext cx="540774" cy="457200"/>
          </a:xfrm>
          <a:prstGeom prst="cube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mtClean="0"/>
              <a:t>A.</a:t>
            </a:r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609600" y="1041242"/>
            <a:ext cx="422787" cy="457200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C</a:t>
            </a:r>
            <a:endParaRPr lang="en-US" sz="24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066800" y="1041242"/>
            <a:ext cx="3886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Chèn bảng và các đối tượng</a:t>
            </a:r>
            <a:endParaRPr lang="en-US" sz="2400" b="1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16974" y="1524000"/>
            <a:ext cx="822222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AutoNum type="arabicPeriod"/>
            </a:pPr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Chèn các đối tượng</a:t>
            </a:r>
          </a:p>
          <a:p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1.1. Chèn và hiệu chỉnh biểu thức toán học</a:t>
            </a:r>
          </a:p>
          <a:p>
            <a:pPr marL="225425"/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Đặt con trỏ vào vị trí cần chèn công thức toán học, chọn </a:t>
            </a: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Insert -&gt; Equation-&gt; Insert new Equation.</a:t>
            </a:r>
          </a:p>
        </p:txBody>
      </p:sp>
      <p:pic>
        <p:nvPicPr>
          <p:cNvPr id="17410" name="Picture 2" descr="E:\GIAO AN\hinh anh\toa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5859" y="2971800"/>
            <a:ext cx="7172282" cy="3062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297992" y="6492875"/>
            <a:ext cx="1828800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30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ThS. Nguyễn Ngọc Tuyên - CNTT - CĐ Lý Tự Trọng TP.HCM 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2326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/>
          <p:cNvSpPr/>
          <p:nvPr/>
        </p:nvSpPr>
        <p:spPr>
          <a:xfrm>
            <a:off x="616974" y="1041242"/>
            <a:ext cx="4336026" cy="457200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ube 9"/>
          <p:cNvSpPr/>
          <p:nvPr/>
        </p:nvSpPr>
        <p:spPr>
          <a:xfrm>
            <a:off x="609600" y="1041242"/>
            <a:ext cx="540774" cy="457200"/>
          </a:xfrm>
          <a:prstGeom prst="cube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mtClean="0"/>
              <a:t>A.</a:t>
            </a:r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609600" y="1041242"/>
            <a:ext cx="422787" cy="457200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C</a:t>
            </a:r>
            <a:endParaRPr lang="en-US" sz="24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066800" y="1041242"/>
            <a:ext cx="3886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Chèn bảng và các đối tượng</a:t>
            </a:r>
            <a:endParaRPr lang="en-US" sz="2400" b="1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16974" y="1524000"/>
            <a:ext cx="822222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AutoNum type="arabicPeriod"/>
            </a:pPr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Chèn các đối tượng</a:t>
            </a:r>
          </a:p>
          <a:p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1.1. Chèn và hiệu chỉnh biểu thức toán học</a:t>
            </a:r>
          </a:p>
          <a:p>
            <a:pPr marL="225425"/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Để chỉnh sửa công thức toán học kích chọn công thức và </a:t>
            </a: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tab Design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sẽ xuất hiện trên vùng Robbin. Trên vùng Robbin lựa chọn công thức phù hợp để hiệu chỉnh.</a:t>
            </a:r>
          </a:p>
        </p:txBody>
      </p:sp>
      <p:pic>
        <p:nvPicPr>
          <p:cNvPr id="18434" name="Picture 2" descr="E:\GIAO AN\hinh anh\sua c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580" y="3657600"/>
            <a:ext cx="8610600" cy="22422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297992" y="6467475"/>
            <a:ext cx="1828800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31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ThS. Nguyễn Ngọc Tuyên - CNTT - CĐ Lý Tự Trọng TP.HCM 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0710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/>
          <p:cNvSpPr/>
          <p:nvPr/>
        </p:nvSpPr>
        <p:spPr>
          <a:xfrm>
            <a:off x="616974" y="1041242"/>
            <a:ext cx="4336026" cy="457200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ube 9"/>
          <p:cNvSpPr/>
          <p:nvPr/>
        </p:nvSpPr>
        <p:spPr>
          <a:xfrm>
            <a:off x="609600" y="1041242"/>
            <a:ext cx="540774" cy="457200"/>
          </a:xfrm>
          <a:prstGeom prst="cube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mtClean="0"/>
              <a:t>A.</a:t>
            </a:r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609600" y="1041242"/>
            <a:ext cx="422787" cy="457200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C</a:t>
            </a:r>
            <a:endParaRPr lang="en-US" sz="24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066800" y="1041242"/>
            <a:ext cx="3886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Chèn bảng và các đối tượng</a:t>
            </a:r>
            <a:endParaRPr lang="en-US" sz="2400" b="1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16974" y="1524000"/>
            <a:ext cx="8069826" cy="2369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2. Chèn bảng biểu (table)</a:t>
            </a:r>
          </a:p>
          <a:p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2.1. Tạo bảng biểu</a:t>
            </a:r>
          </a:p>
          <a:p>
            <a:pPr marL="342900" indent="-342900">
              <a:buFontTx/>
              <a:buChar char="-"/>
            </a:pP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Đặt con trỏ vào nơi muốn tạo bảng.</a:t>
            </a:r>
          </a:p>
          <a:p>
            <a:pPr marL="342900" indent="-342900">
              <a:buFontTx/>
              <a:buChar char="-"/>
            </a:pP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Tại</a:t>
            </a: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 Insert -&gt; Tables -&gt; Insert Table</a:t>
            </a:r>
          </a:p>
          <a:p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Hộp thoại Insert Table xuất hiện thiết lập số cột và số dòng để tạo bảng.</a:t>
            </a:r>
          </a:p>
          <a:p>
            <a:r>
              <a:rPr lang="en-US" sz="2000" i="1" smtClean="0">
                <a:latin typeface="Times New Roman" pitchFamily="18" charset="0"/>
                <a:cs typeface="Times New Roman" pitchFamily="18" charset="0"/>
              </a:rPr>
              <a:t>Number of columns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: số cột.</a:t>
            </a:r>
          </a:p>
          <a:p>
            <a:r>
              <a:rPr lang="en-US" sz="2000" i="1" smtClean="0">
                <a:latin typeface="Times New Roman" pitchFamily="18" charset="0"/>
                <a:cs typeface="Times New Roman" pitchFamily="18" charset="0"/>
              </a:rPr>
              <a:t>Number of rows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: số dòng.</a:t>
            </a:r>
          </a:p>
        </p:txBody>
      </p:sp>
      <p:pic>
        <p:nvPicPr>
          <p:cNvPr id="1026" name="Picture 2" descr="E:\GIAO AN\hinh anh\table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4124948"/>
            <a:ext cx="2286000" cy="2419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3" descr="E:\GIAO AN\hinh anh\table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0364" y="4050935"/>
            <a:ext cx="2247900" cy="2419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7332064" y="6492875"/>
            <a:ext cx="1828800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32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ThS. Nguyễn Ngọc Tuyên - CNTT - CĐ Lý Tự Trọng TP.HCM 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0651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/>
          <p:cNvSpPr/>
          <p:nvPr/>
        </p:nvSpPr>
        <p:spPr>
          <a:xfrm>
            <a:off x="616974" y="1041242"/>
            <a:ext cx="4336026" cy="457200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ube 9"/>
          <p:cNvSpPr/>
          <p:nvPr/>
        </p:nvSpPr>
        <p:spPr>
          <a:xfrm>
            <a:off x="609600" y="1041242"/>
            <a:ext cx="540774" cy="457200"/>
          </a:xfrm>
          <a:prstGeom prst="cube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mtClean="0"/>
              <a:t>A.</a:t>
            </a:r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609600" y="1041242"/>
            <a:ext cx="422787" cy="457200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C</a:t>
            </a:r>
            <a:endParaRPr lang="en-US" sz="24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066800" y="1041242"/>
            <a:ext cx="3886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Chèn bảng và các đối tượng</a:t>
            </a:r>
            <a:endParaRPr lang="en-US" sz="2400" b="1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16974" y="1524000"/>
            <a:ext cx="8222226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2. Chèn bảng biểu (table)</a:t>
            </a:r>
          </a:p>
          <a:p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2.2. Định dạng đường viền và nền cho bảng</a:t>
            </a:r>
          </a:p>
          <a:p>
            <a:pPr marL="342900" indent="-342900">
              <a:buFont typeface="Wingdings" pitchFamily="2" charset="2"/>
              <a:buChar char="v"/>
            </a:pP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Định dạng đường viền cho bảng</a:t>
            </a:r>
          </a:p>
          <a:p>
            <a:pPr marL="342900" indent="-342900">
              <a:buFontTx/>
              <a:buChar char="-"/>
            </a:pP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Bôi đen cả bảng và chọn </a:t>
            </a: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Tables Tools -&gt; Design-&gt; Border-&gt; All Border.</a:t>
            </a:r>
          </a:p>
          <a:p>
            <a:endParaRPr lang="en-US" sz="2000" b="1">
              <a:latin typeface="Times New Roman" pitchFamily="18" charset="0"/>
              <a:cs typeface="Times New Roman" pitchFamily="18" charset="0"/>
            </a:endParaRPr>
          </a:p>
          <a:p>
            <a:endParaRPr lang="en-US" sz="2000" b="1" smtClean="0">
              <a:latin typeface="Times New Roman" pitchFamily="18" charset="0"/>
              <a:cs typeface="Times New Roman" pitchFamily="18" charset="0"/>
            </a:endParaRPr>
          </a:p>
          <a:p>
            <a:endParaRPr lang="en-US" sz="2000" b="1">
              <a:latin typeface="Times New Roman" pitchFamily="18" charset="0"/>
              <a:cs typeface="Times New Roman" pitchFamily="18" charset="0"/>
            </a:endParaRPr>
          </a:p>
          <a:p>
            <a:endParaRPr lang="en-US" sz="2000" b="1" smtClean="0">
              <a:latin typeface="Times New Roman" pitchFamily="18" charset="0"/>
              <a:cs typeface="Times New Roman" pitchFamily="18" charset="0"/>
            </a:endParaRPr>
          </a:p>
          <a:p>
            <a:endParaRPr lang="en-US" sz="2000" b="1">
              <a:latin typeface="Times New Roman" pitchFamily="18" charset="0"/>
              <a:cs typeface="Times New Roman" pitchFamily="18" charset="0"/>
            </a:endParaRPr>
          </a:p>
          <a:p>
            <a:endParaRPr lang="en-US" sz="2000" b="1" smtClean="0">
              <a:latin typeface="Times New Roman" pitchFamily="18" charset="0"/>
              <a:cs typeface="Times New Roman" pitchFamily="18" charset="0"/>
            </a:endParaRPr>
          </a:p>
          <a:p>
            <a:endParaRPr lang="en-US" sz="2000" b="1">
              <a:latin typeface="Times New Roman" pitchFamily="18" charset="0"/>
              <a:cs typeface="Times New Roman" pitchFamily="18" charset="0"/>
            </a:endParaRPr>
          </a:p>
          <a:p>
            <a:endParaRPr lang="en-US" sz="2000" b="1" smtClean="0">
              <a:latin typeface="Times New Roman" pitchFamily="18" charset="0"/>
              <a:cs typeface="Times New Roman" pitchFamily="18" charset="0"/>
            </a:endParaRPr>
          </a:p>
          <a:p>
            <a:endParaRPr lang="en-US" sz="2000" b="1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FontTx/>
              <a:buChar char="-"/>
            </a:pP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Chọn các kiểu đườn viền và nhấp chuột vào mục muốn tạo đưuòng viền.</a:t>
            </a:r>
          </a:p>
        </p:txBody>
      </p:sp>
      <p:pic>
        <p:nvPicPr>
          <p:cNvPr id="2050" name="Picture 2" descr="E:\GIAO AN\hinh anh\b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3020" y="2909612"/>
            <a:ext cx="7471380" cy="27604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315200" y="6518275"/>
            <a:ext cx="1828800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33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ThS. Nguyễn Ngọc Tuyên - CNTT - CĐ Lý Tự Trọng TP.HCM 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3681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/>
          <p:cNvSpPr/>
          <p:nvPr/>
        </p:nvSpPr>
        <p:spPr>
          <a:xfrm>
            <a:off x="616974" y="1041242"/>
            <a:ext cx="4336026" cy="457200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ube 9"/>
          <p:cNvSpPr/>
          <p:nvPr/>
        </p:nvSpPr>
        <p:spPr>
          <a:xfrm>
            <a:off x="609600" y="1041242"/>
            <a:ext cx="540774" cy="457200"/>
          </a:xfrm>
          <a:prstGeom prst="cube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mtClean="0"/>
              <a:t>A.</a:t>
            </a:r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609600" y="1041242"/>
            <a:ext cx="422787" cy="457200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C</a:t>
            </a:r>
            <a:endParaRPr lang="en-US" sz="24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066800" y="1041242"/>
            <a:ext cx="3886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Chèn bảng và các đối tượng</a:t>
            </a:r>
            <a:endParaRPr lang="en-US" sz="2400" b="1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16974" y="1524000"/>
            <a:ext cx="822222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2. Chèn bảng biểu (table)</a:t>
            </a:r>
          </a:p>
          <a:p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2.2. Định dạng đường viền và nền cho bảng</a:t>
            </a:r>
          </a:p>
          <a:p>
            <a:pPr marL="342900" indent="-342900">
              <a:buFont typeface="Wingdings" pitchFamily="2" charset="2"/>
              <a:buChar char="v"/>
            </a:pP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Định dạng nền cho bảng</a:t>
            </a:r>
          </a:p>
          <a:p>
            <a:pPr marL="465138" indent="-120650">
              <a:buFontTx/>
              <a:buChar char="-"/>
            </a:pP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Bôi đen bảng cần tô màu và chọn </a:t>
            </a: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Tables Tools -&gt; Design-&gt; Shading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và chọn màu nền cho bảng.</a:t>
            </a:r>
          </a:p>
        </p:txBody>
      </p:sp>
      <p:pic>
        <p:nvPicPr>
          <p:cNvPr id="3076" name="Picture 4" descr="E:\GIAO AN\hinh anh\0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519" y="3269771"/>
            <a:ext cx="7327085" cy="27303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297992" y="6492875"/>
            <a:ext cx="1828800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34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ThS. Nguyễn Ngọc Tuyên - CNTT - CĐ Lý Tự Trọng TP.HCM 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0914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/>
          <p:cNvSpPr/>
          <p:nvPr/>
        </p:nvSpPr>
        <p:spPr>
          <a:xfrm>
            <a:off x="616974" y="1041242"/>
            <a:ext cx="4336026" cy="457200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ube 9"/>
          <p:cNvSpPr/>
          <p:nvPr/>
        </p:nvSpPr>
        <p:spPr>
          <a:xfrm>
            <a:off x="609600" y="1041242"/>
            <a:ext cx="540774" cy="457200"/>
          </a:xfrm>
          <a:prstGeom prst="cube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mtClean="0"/>
              <a:t>A.</a:t>
            </a:r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609600" y="1041242"/>
            <a:ext cx="422787" cy="457200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C</a:t>
            </a:r>
            <a:endParaRPr lang="en-US" sz="24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066800" y="1041242"/>
            <a:ext cx="3886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Chèn bảng và các đối tượng</a:t>
            </a:r>
            <a:endParaRPr lang="en-US" sz="2400" b="1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16974" y="1524000"/>
            <a:ext cx="5451835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2. Chèn bảng biểu (table)</a:t>
            </a:r>
          </a:p>
          <a:p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2.3. Chèn công thức toán học vào bảng</a:t>
            </a:r>
          </a:p>
          <a:p>
            <a:r>
              <a:rPr lang="en-US" sz="2000"/>
              <a:t> </a:t>
            </a:r>
            <a:r>
              <a:rPr lang="en-US" sz="2000" smtClean="0"/>
              <a:t>-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B1</a:t>
            </a:r>
            <a:r>
              <a:rPr lang="en-US" sz="2000">
                <a:latin typeface="Times New Roman" pitchFamily="18" charset="0"/>
                <a:cs typeface="Times New Roman" pitchFamily="18" charset="0"/>
              </a:rPr>
              <a:t>: Đặt con trỏ chuột vào ô cần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tính.</a:t>
            </a:r>
          </a:p>
          <a:p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 - B2</a:t>
            </a:r>
            <a:r>
              <a:rPr lang="en-US" sz="2000">
                <a:latin typeface="Times New Roman" pitchFamily="18" charset="0"/>
                <a:cs typeface="Times New Roman" pitchFamily="18" charset="0"/>
              </a:rPr>
              <a:t>:  Tại tab Table Tools chọn Layout-&gt; Formula. Hộp thoại Formula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xuất hiện chọn </a:t>
            </a:r>
          </a:p>
          <a:p>
            <a:endParaRPr lang="en-US" sz="2000">
              <a:latin typeface="Times New Roman" pitchFamily="18" charset="0"/>
              <a:cs typeface="Times New Roman" pitchFamily="18" charset="0"/>
            </a:endParaRPr>
          </a:p>
          <a:p>
            <a:endParaRPr lang="en-US" sz="200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200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E:\GIAO AN\hinh anh\0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5260759"/>
            <a:ext cx="3742402" cy="973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E:\GIAO AN\hinh anh\0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1896" y="5247110"/>
            <a:ext cx="4068234" cy="10012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E:\GIAO AN\hinh anh\ct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8809" y="3124200"/>
            <a:ext cx="2843826" cy="17128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762000" y="3276600"/>
            <a:ext cx="530680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000" b="1" i="1">
                <a:latin typeface="Times New Roman" pitchFamily="18" charset="0"/>
                <a:cs typeface="Times New Roman" pitchFamily="18" charset="0"/>
              </a:rPr>
              <a:t>Mục Formula: </a:t>
            </a:r>
            <a:r>
              <a:rPr lang="en-US" sz="2000" i="1" smtClean="0">
                <a:latin typeface="Times New Roman" pitchFamily="18" charset="0"/>
                <a:cs typeface="Times New Roman" pitchFamily="18" charset="0"/>
              </a:rPr>
              <a:t>hiển thị hàm,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công thức </a:t>
            </a:r>
            <a:r>
              <a:rPr lang="en-US" sz="2000">
                <a:latin typeface="Times New Roman" pitchFamily="18" charset="0"/>
                <a:cs typeface="Times New Roman" pitchFamily="18" charset="0"/>
              </a:rPr>
              <a:t>tính toán.</a:t>
            </a:r>
          </a:p>
          <a:p>
            <a:pPr lvl="0"/>
            <a:r>
              <a:rPr lang="en-US" sz="2000" b="1" i="1">
                <a:latin typeface="Times New Roman" pitchFamily="18" charset="0"/>
                <a:cs typeface="Times New Roman" pitchFamily="18" charset="0"/>
              </a:rPr>
              <a:t>Number format: </a:t>
            </a:r>
            <a:r>
              <a:rPr lang="en-US" sz="2000">
                <a:latin typeface="Times New Roman" pitchFamily="18" charset="0"/>
                <a:cs typeface="Times New Roman" pitchFamily="18" charset="0"/>
              </a:rPr>
              <a:t>định dạng kiểu giá trị hiễn thị.</a:t>
            </a:r>
          </a:p>
          <a:p>
            <a:pPr lvl="0"/>
            <a:r>
              <a:rPr lang="en-US" sz="2000" b="1" i="1">
                <a:latin typeface="Times New Roman" pitchFamily="18" charset="0"/>
                <a:cs typeface="Times New Roman" pitchFamily="18" charset="0"/>
              </a:rPr>
              <a:t>Paste Function: </a:t>
            </a:r>
            <a:r>
              <a:rPr lang="en-US" sz="2000">
                <a:latin typeface="Times New Roman" pitchFamily="18" charset="0"/>
                <a:cs typeface="Times New Roman" pitchFamily="18" charset="0"/>
              </a:rPr>
              <a:t>chọn các hàm tính toán</a:t>
            </a:r>
          </a:p>
          <a:p>
            <a:pPr marL="342900" lvl="0" indent="-342900">
              <a:buFontTx/>
              <a:buChar char="-"/>
            </a:pP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B3</a:t>
            </a:r>
            <a:r>
              <a:rPr lang="en-US" sz="2000">
                <a:latin typeface="Times New Roman" pitchFamily="18" charset="0"/>
                <a:cs typeface="Times New Roman" pitchFamily="18" charset="0"/>
              </a:rPr>
              <a:t>: Copy kết quả vừa tính được Paste vào ô tiếp theo và nhấn F9 để cập nhật giá trị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/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Ví dụ:</a:t>
            </a:r>
            <a:endParaRPr lang="en-US" sz="20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7285292" y="6492875"/>
            <a:ext cx="1828800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35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ThS. Nguyễn Ngọc Tuyên - CNTT - CĐ Lý Tự Trọng TP.HCM 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7126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/>
          <p:cNvSpPr/>
          <p:nvPr/>
        </p:nvSpPr>
        <p:spPr>
          <a:xfrm>
            <a:off x="616974" y="1041242"/>
            <a:ext cx="4336026" cy="457200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ube 9"/>
          <p:cNvSpPr/>
          <p:nvPr/>
        </p:nvSpPr>
        <p:spPr>
          <a:xfrm>
            <a:off x="609600" y="1041242"/>
            <a:ext cx="540774" cy="457200"/>
          </a:xfrm>
          <a:prstGeom prst="cube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mtClean="0"/>
              <a:t>A.</a:t>
            </a:r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609600" y="1041242"/>
            <a:ext cx="422787" cy="457200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C</a:t>
            </a:r>
            <a:endParaRPr lang="en-US" sz="24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066800" y="1041242"/>
            <a:ext cx="3886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Chèn bảng và các đối tượng</a:t>
            </a:r>
            <a:endParaRPr lang="en-US" sz="2400" b="1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16974" y="1524000"/>
            <a:ext cx="5665992" cy="51398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2. Chèn bảng biểu (table)</a:t>
            </a:r>
          </a:p>
          <a:p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2.3. Chèn công thức toán học vào bảng</a:t>
            </a:r>
          </a:p>
          <a:p>
            <a:r>
              <a:rPr lang="en-US" sz="2000"/>
              <a:t> </a:t>
            </a:r>
            <a:r>
              <a:rPr lang="en-US" sz="2000" smtClean="0"/>
              <a:t>-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B1</a:t>
            </a:r>
            <a:r>
              <a:rPr lang="en-US" sz="2000">
                <a:latin typeface="Times New Roman" pitchFamily="18" charset="0"/>
                <a:cs typeface="Times New Roman" pitchFamily="18" charset="0"/>
              </a:rPr>
              <a:t>: Đặt con trỏ chuột vào ô cần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tính.</a:t>
            </a:r>
          </a:p>
          <a:p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 - B2</a:t>
            </a:r>
            <a:r>
              <a:rPr lang="en-US" sz="2000">
                <a:latin typeface="Times New Roman" pitchFamily="18" charset="0"/>
                <a:cs typeface="Times New Roman" pitchFamily="18" charset="0"/>
              </a:rPr>
              <a:t>:  Tại tab Table Tools chọn Layout-&gt; Formula. Hộp thoại Formula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xuất hiện chọn </a:t>
            </a:r>
          </a:p>
          <a:p>
            <a:r>
              <a:rPr lang="en-US" sz="2000" b="1" i="1" smtClean="0">
                <a:latin typeface="Times New Roman" pitchFamily="18" charset="0"/>
                <a:cs typeface="Times New Roman" pitchFamily="18" charset="0"/>
              </a:rPr>
              <a:t>Chú ý mục Paste Function:</a:t>
            </a:r>
          </a:p>
          <a:p>
            <a:pPr marL="342900" indent="-342900">
              <a:buFontTx/>
              <a:buChar char="-"/>
            </a:pP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ABS: Trị truyệt đối.                - AND: Hàm và.</a:t>
            </a:r>
          </a:p>
          <a:p>
            <a:pPr marL="342900" indent="-342900">
              <a:buFontTx/>
              <a:buChar char="-"/>
            </a:pP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AVERAGE: Tính trung bình. - COUNT: Đếm.</a:t>
            </a:r>
          </a:p>
          <a:p>
            <a:pPr marL="342900" indent="-342900">
              <a:buFontTx/>
              <a:buChar char="-"/>
            </a:pP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IF: Hàm điều kiện.                  - MAX: Lớn nhất.</a:t>
            </a:r>
          </a:p>
          <a:p>
            <a:pPr marL="342900" indent="-342900">
              <a:buFontTx/>
              <a:buChar char="-"/>
            </a:pPr>
            <a:r>
              <a:rPr lang="en-US" sz="2000">
                <a:latin typeface="Times New Roman" pitchFamily="18" charset="0"/>
                <a:cs typeface="Times New Roman" pitchFamily="18" charset="0"/>
              </a:rPr>
              <a:t>INT: Chia lấy phần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nguyên.    - OR: Hàm hoặc.</a:t>
            </a:r>
          </a:p>
          <a:p>
            <a:pPr marL="342900" indent="-342900">
              <a:buFontTx/>
              <a:buChar char="-"/>
            </a:pP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MOD: Chia lấy phần dư.         - MIN: Nhỏ nhất.</a:t>
            </a:r>
          </a:p>
          <a:p>
            <a:pPr marL="342900" indent="-342900">
              <a:buFontTx/>
              <a:buChar char="-"/>
            </a:pP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NOT: Hàm phủ định.               - SUM: Tính Tổng.</a:t>
            </a:r>
          </a:p>
          <a:p>
            <a:pPr marL="342900" indent="-342900">
              <a:buFontTx/>
              <a:buChar char="-"/>
            </a:pP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ROUND: Hàm làm tròn.</a:t>
            </a:r>
          </a:p>
          <a:p>
            <a:endParaRPr lang="en-US" sz="2000">
              <a:latin typeface="Times New Roman" pitchFamily="18" charset="0"/>
              <a:cs typeface="Times New Roman" pitchFamily="18" charset="0"/>
            </a:endParaRPr>
          </a:p>
          <a:p>
            <a:endParaRPr lang="en-US" sz="200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200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 descr="E:\GIAO AN\hinh anh\ch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3600" y="2819400"/>
            <a:ext cx="3145204" cy="2266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7302500" y="6492875"/>
            <a:ext cx="1828800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36</a:t>
            </a:fld>
            <a:endParaRPr lang="en-US"/>
          </a:p>
        </p:txBody>
      </p:sp>
      <p:cxnSp>
        <p:nvCxnSpPr>
          <p:cNvPr id="4" name="Straight Connector 3"/>
          <p:cNvCxnSpPr/>
          <p:nvPr/>
        </p:nvCxnSpPr>
        <p:spPr>
          <a:xfrm>
            <a:off x="4038600" y="3505200"/>
            <a:ext cx="0" cy="21336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ThS. Nguyễn Ngọc Tuyên - CNTT - CĐ Lý Tự Trọng TP.HCM 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9737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/>
          <p:cNvSpPr/>
          <p:nvPr/>
        </p:nvSpPr>
        <p:spPr>
          <a:xfrm>
            <a:off x="616974" y="1041242"/>
            <a:ext cx="4336026" cy="457200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ube 9"/>
          <p:cNvSpPr/>
          <p:nvPr/>
        </p:nvSpPr>
        <p:spPr>
          <a:xfrm>
            <a:off x="609600" y="1041242"/>
            <a:ext cx="540774" cy="457200"/>
          </a:xfrm>
          <a:prstGeom prst="cube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mtClean="0"/>
              <a:t>A.</a:t>
            </a:r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609600" y="1041242"/>
            <a:ext cx="422787" cy="457200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C</a:t>
            </a:r>
            <a:endParaRPr lang="en-US" sz="24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066800" y="1041242"/>
            <a:ext cx="3886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Chèn bảng và các đối tượng</a:t>
            </a:r>
            <a:endParaRPr lang="en-US" sz="2400" b="1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16974" y="1524000"/>
            <a:ext cx="8374626" cy="51398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2. Chèn bảng biểu (table)</a:t>
            </a:r>
          </a:p>
          <a:p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2.4. Chuyển bảng thành văn bản và văn bản thàng bảng</a:t>
            </a:r>
            <a:endParaRPr lang="en-US" sz="200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Font typeface="Wingdings" pitchFamily="2" charset="2"/>
              <a:buChar char="v"/>
            </a:pPr>
            <a:r>
              <a:rPr lang="en-US" sz="2000" b="1" i="1" smtClean="0">
                <a:latin typeface="Times New Roman" pitchFamily="18" charset="0"/>
                <a:cs typeface="Times New Roman" pitchFamily="18" charset="0"/>
              </a:rPr>
              <a:t>Chuyển bảng thành văn bản:</a:t>
            </a:r>
          </a:p>
          <a:p>
            <a:pPr marL="342900" indent="-342900">
              <a:buFontTx/>
              <a:buChar char="-"/>
            </a:pP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Đặt con trỏ vào một ô bất kỳ trong Table.</a:t>
            </a:r>
          </a:p>
          <a:p>
            <a:pPr marL="342900" indent="-342900">
              <a:buFontTx/>
              <a:buChar char="-"/>
            </a:pP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Trong thẻ </a:t>
            </a: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Layout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 nhóm </a:t>
            </a: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Data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 nhất nút </a:t>
            </a: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Convert to Text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Hộp thoại Convert Table </a:t>
            </a:r>
            <a:r>
              <a:rPr lang="en-US" sz="2000">
                <a:latin typeface="Times New Roman" pitchFamily="18" charset="0"/>
                <a:cs typeface="Times New Roman" pitchFamily="18" charset="0"/>
              </a:rPr>
              <a:t>to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Text xuất hiện</a:t>
            </a:r>
          </a:p>
          <a:p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en-US" sz="2000" i="1" smtClean="0">
                <a:latin typeface="Times New Roman" pitchFamily="18" charset="0"/>
                <a:cs typeface="Times New Roman" pitchFamily="18" charset="0"/>
              </a:rPr>
              <a:t>Paragrahp marks: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dấu phân đoạn tương đương nhấn Enter.</a:t>
            </a:r>
          </a:p>
          <a:p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en-US" sz="2000" i="1" smtClean="0">
                <a:latin typeface="Times New Roman" pitchFamily="18" charset="0"/>
                <a:cs typeface="Times New Roman" pitchFamily="18" charset="0"/>
              </a:rPr>
              <a:t>Tabs: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Có khoảng cách phím tab.</a:t>
            </a:r>
          </a:p>
          <a:p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en-US" sz="2000" i="1" smtClean="0">
                <a:latin typeface="Times New Roman" pitchFamily="18" charset="0"/>
                <a:cs typeface="Times New Roman" pitchFamily="18" charset="0"/>
              </a:rPr>
              <a:t>Commas: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Dấu phẩy.</a:t>
            </a:r>
          </a:p>
          <a:p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en-US" sz="2000" i="1" smtClean="0">
                <a:latin typeface="Times New Roman" pitchFamily="18" charset="0"/>
                <a:cs typeface="Times New Roman" pitchFamily="18" charset="0"/>
              </a:rPr>
              <a:t>Other: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Dấu khác các dấu ở trên.</a:t>
            </a:r>
          </a:p>
          <a:p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- Nhấn </a:t>
            </a: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OK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2000">
              <a:latin typeface="Times New Roman" pitchFamily="18" charset="0"/>
              <a:cs typeface="Times New Roman" pitchFamily="18" charset="0"/>
            </a:endParaRPr>
          </a:p>
          <a:p>
            <a:endParaRPr lang="en-US" sz="200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2000">
              <a:latin typeface="Times New Roman" pitchFamily="18" charset="0"/>
              <a:cs typeface="Times New Roman" pitchFamily="18" charset="0"/>
            </a:endParaRPr>
          </a:p>
          <a:p>
            <a:endParaRPr lang="en-US" sz="200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2000">
              <a:latin typeface="Times New Roman" pitchFamily="18" charset="0"/>
              <a:cs typeface="Times New Roman" pitchFamily="18" charset="0"/>
            </a:endParaRPr>
          </a:p>
          <a:p>
            <a:endParaRPr lang="en-US" sz="200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 descr="E:\GIAO AN\hinh anh\0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400" y="3886200"/>
            <a:ext cx="2562224" cy="24578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288979" y="6492875"/>
            <a:ext cx="1828800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37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ThS. Nguyễn Ngọc Tuyên - CNTT - CĐ Lý Tự Trọng TP.HCM 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57693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/>
          <p:cNvSpPr/>
          <p:nvPr/>
        </p:nvSpPr>
        <p:spPr>
          <a:xfrm>
            <a:off x="616974" y="1041242"/>
            <a:ext cx="4336026" cy="457200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ube 9"/>
          <p:cNvSpPr/>
          <p:nvPr/>
        </p:nvSpPr>
        <p:spPr>
          <a:xfrm>
            <a:off x="609600" y="1041242"/>
            <a:ext cx="540774" cy="457200"/>
          </a:xfrm>
          <a:prstGeom prst="cube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mtClean="0"/>
              <a:t>A.</a:t>
            </a:r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609600" y="1041242"/>
            <a:ext cx="422787" cy="457200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C</a:t>
            </a:r>
            <a:endParaRPr lang="en-US" sz="24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066800" y="1041242"/>
            <a:ext cx="3886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Chèn bảng và các đối tượng</a:t>
            </a:r>
            <a:endParaRPr lang="en-US" sz="2400" b="1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16974" y="1524000"/>
            <a:ext cx="8374626" cy="51398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2. Chèn bảng biểu (table)</a:t>
            </a:r>
          </a:p>
          <a:p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2.4. Chuyển bảng thành văn bản và văn bản thàng bảng</a:t>
            </a:r>
            <a:endParaRPr lang="en-US" sz="200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Font typeface="Wingdings" pitchFamily="2" charset="2"/>
              <a:buChar char="v"/>
            </a:pPr>
            <a:r>
              <a:rPr lang="en-US" sz="2000" b="1" i="1" smtClean="0">
                <a:latin typeface="Times New Roman" pitchFamily="18" charset="0"/>
                <a:cs typeface="Times New Roman" pitchFamily="18" charset="0"/>
              </a:rPr>
              <a:t>Chuyển </a:t>
            </a:r>
            <a:r>
              <a:rPr lang="en-US" sz="2000" b="1" i="1">
                <a:latin typeface="Times New Roman" pitchFamily="18" charset="0"/>
                <a:cs typeface="Times New Roman" pitchFamily="18" charset="0"/>
              </a:rPr>
              <a:t>văn </a:t>
            </a:r>
            <a:r>
              <a:rPr lang="en-US" sz="2000" b="1" i="1" smtClean="0">
                <a:latin typeface="Times New Roman" pitchFamily="18" charset="0"/>
                <a:cs typeface="Times New Roman" pitchFamily="18" charset="0"/>
              </a:rPr>
              <a:t>bản  thành bảng :</a:t>
            </a:r>
          </a:p>
          <a:p>
            <a:pPr marL="342900" indent="-342900">
              <a:buFontTx/>
              <a:buChar char="-"/>
            </a:pP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Đặt con trỏ vào đoạn văn bản muốn chuyển sang Table.</a:t>
            </a:r>
          </a:p>
          <a:p>
            <a:pPr marL="342900" indent="-342900">
              <a:buFontTx/>
              <a:buChar char="-"/>
            </a:pP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Trong thẻ </a:t>
            </a: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Insert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 nhóm </a:t>
            </a: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Tables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 nhất nút </a:t>
            </a: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Convert Text to Table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Hộp thoại Convert Table </a:t>
            </a:r>
            <a:r>
              <a:rPr lang="en-US" sz="2000">
                <a:latin typeface="Times New Roman" pitchFamily="18" charset="0"/>
                <a:cs typeface="Times New Roman" pitchFamily="18" charset="0"/>
              </a:rPr>
              <a:t>to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Text xuất hiện</a:t>
            </a:r>
          </a:p>
          <a:p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en-US" sz="2000" i="1" smtClean="0">
                <a:latin typeface="Times New Roman" pitchFamily="18" charset="0"/>
                <a:cs typeface="Times New Roman" pitchFamily="18" charset="0"/>
              </a:rPr>
              <a:t>Paragrahp marks: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dấu phân đoạn tương đương nhấn Enter.</a:t>
            </a:r>
          </a:p>
          <a:p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en-US" sz="2000" i="1" smtClean="0">
                <a:latin typeface="Times New Roman" pitchFamily="18" charset="0"/>
                <a:cs typeface="Times New Roman" pitchFamily="18" charset="0"/>
              </a:rPr>
              <a:t>Tabs: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Có khoảng cách phím tab.</a:t>
            </a:r>
          </a:p>
          <a:p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en-US" sz="2000" i="1" smtClean="0">
                <a:latin typeface="Times New Roman" pitchFamily="18" charset="0"/>
                <a:cs typeface="Times New Roman" pitchFamily="18" charset="0"/>
              </a:rPr>
              <a:t>Commas: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Dấu phẩy.</a:t>
            </a:r>
          </a:p>
          <a:p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en-US" sz="2000" i="1" smtClean="0">
                <a:latin typeface="Times New Roman" pitchFamily="18" charset="0"/>
                <a:cs typeface="Times New Roman" pitchFamily="18" charset="0"/>
              </a:rPr>
              <a:t>Other: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Dấu khác các dấu ở trên.</a:t>
            </a:r>
          </a:p>
          <a:p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- Nhấn </a:t>
            </a: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OK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2000">
              <a:latin typeface="Times New Roman" pitchFamily="18" charset="0"/>
              <a:cs typeface="Times New Roman" pitchFamily="18" charset="0"/>
            </a:endParaRPr>
          </a:p>
          <a:p>
            <a:endParaRPr lang="en-US" sz="200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2000">
              <a:latin typeface="Times New Roman" pitchFamily="18" charset="0"/>
              <a:cs typeface="Times New Roman" pitchFamily="18" charset="0"/>
            </a:endParaRPr>
          </a:p>
          <a:p>
            <a:endParaRPr lang="en-US" sz="200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2000">
              <a:latin typeface="Times New Roman" pitchFamily="18" charset="0"/>
              <a:cs typeface="Times New Roman" pitchFamily="18" charset="0"/>
            </a:endParaRPr>
          </a:p>
          <a:p>
            <a:endParaRPr lang="en-US" sz="200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 descr="E:\GIAO AN\hinh anh\cv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200" y="3848554"/>
            <a:ext cx="4724400" cy="22474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297992" y="6467475"/>
            <a:ext cx="1828800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38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ThS. Nguyễn Ngọc Tuyên - CNTT - CĐ Lý Tự Trọng TP.HCM 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1073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/>
          <p:cNvSpPr/>
          <p:nvPr/>
        </p:nvSpPr>
        <p:spPr>
          <a:xfrm>
            <a:off x="619434" y="1045707"/>
            <a:ext cx="3766983" cy="457200"/>
          </a:xfrm>
          <a:prstGeom prst="roundRect">
            <a:avLst/>
          </a:prstGeom>
          <a:solidFill>
            <a:srgbClr val="CCFF66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ube 9"/>
          <p:cNvSpPr/>
          <p:nvPr/>
        </p:nvSpPr>
        <p:spPr>
          <a:xfrm>
            <a:off x="383460" y="1045707"/>
            <a:ext cx="540774" cy="457200"/>
          </a:xfrm>
          <a:prstGeom prst="cube">
            <a:avLst/>
          </a:prstGeom>
          <a:solidFill>
            <a:srgbClr val="CCFF66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mtClean="0"/>
              <a:t>A.</a:t>
            </a:r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381000" y="1077663"/>
            <a:ext cx="422787" cy="457200"/>
          </a:xfrm>
          <a:prstGeom prst="ellipse">
            <a:avLst/>
          </a:prstGeom>
          <a:solidFill>
            <a:srgbClr val="CCFF66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>
                <a:latin typeface="Times New Roman" pitchFamily="18" charset="0"/>
                <a:cs typeface="Times New Roman" pitchFamily="18" charset="0"/>
              </a:rPr>
              <a:t>D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38200" y="1066800"/>
            <a:ext cx="35433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Hỗ trợ xử lý và phím tắt</a:t>
            </a:r>
            <a:endParaRPr lang="en-US" sz="24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57200" y="1524000"/>
            <a:ext cx="5257800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AutoNum type="arabicPeriod"/>
            </a:pPr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Hỗ trợ xử lý</a:t>
            </a:r>
          </a:p>
          <a:p>
            <a:pPr marL="342900" indent="-342900">
              <a:buFont typeface="Wingdings" pitchFamily="2" charset="2"/>
              <a:buChar char="v"/>
            </a:pPr>
            <a:r>
              <a:rPr lang="en-US" sz="2000" b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Auto Correct và Macro:</a:t>
            </a:r>
          </a:p>
          <a:p>
            <a:pPr marL="342900" indent="-342900">
              <a:buFont typeface="Wingdings" pitchFamily="2" charset="2"/>
              <a:buChar char="Ø"/>
            </a:pP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Auto Correct:</a:t>
            </a:r>
          </a:p>
          <a:p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Để thiết lập </a:t>
            </a: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Auto Corrrect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vào </a:t>
            </a: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File-&gt; Option-&gt; Proofing-&gt; Auto Correct option.</a:t>
            </a:r>
          </a:p>
          <a:p>
            <a:pPr marL="165100" indent="-165100">
              <a:buFontTx/>
              <a:buChar char="-"/>
            </a:pP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Correct TWo INitian CApitals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: nếu 2 ký tự đầu viết hoa thì thay chữ in thứ 2 thành chữ thường.</a:t>
            </a:r>
          </a:p>
          <a:p>
            <a:pPr marL="165100" indent="-165100">
              <a:buFontTx/>
              <a:buChar char="-"/>
            </a:pP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Capitalize first letter of sentences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: Sau dấu chấm viết chữ in sẽ tự động chuyển sang chữ hoa.</a:t>
            </a:r>
          </a:p>
          <a:p>
            <a:pPr marL="165100" indent="-165100">
              <a:buFontTx/>
              <a:buChar char="-"/>
            </a:pP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Capitalize name of dáy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: ký tự đầu tiên của thứ sẽ đổi thành chữ in.</a:t>
            </a:r>
          </a:p>
          <a:p>
            <a:pPr marL="165100" indent="-165100">
              <a:buFontTx/>
              <a:buChar char="-"/>
            </a:pP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Correct accidental usage of cAPS LOCK key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: Caps lock ảo.</a:t>
            </a:r>
          </a:p>
          <a:p>
            <a:pPr marL="165100" indent="-165100">
              <a:buFontTx/>
              <a:buChar char="-"/>
            </a:pP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Replace text as you type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: tự động chỉnh từ sai thành từ đúng.</a:t>
            </a:r>
            <a:endParaRPr lang="en-US" sz="200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4" name="Picture 2" descr="E:\GIAO AN\hinh anh\auto corect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9392" y="3505200"/>
            <a:ext cx="3507420" cy="2606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302500" y="6492875"/>
            <a:ext cx="1828800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39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ThS. Nguyễn Ngọc Tuyên - CNTT - CĐ Lý Tự Trọng TP.HCM 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5482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503904" y="1066800"/>
            <a:ext cx="5211096" cy="457200"/>
          </a:xfrm>
          <a:prstGeom prst="roundRect">
            <a:avLst/>
          </a:prstGeom>
          <a:solidFill>
            <a:schemeClr val="accent3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Cube 5"/>
          <p:cNvSpPr/>
          <p:nvPr/>
        </p:nvSpPr>
        <p:spPr>
          <a:xfrm>
            <a:off x="496530" y="1066800"/>
            <a:ext cx="540774" cy="457200"/>
          </a:xfrm>
          <a:prstGeom prst="cube">
            <a:avLst/>
          </a:prstGeom>
          <a:solidFill>
            <a:schemeClr val="accent3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mtClean="0"/>
              <a:t>A.</a:t>
            </a:r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503904" y="1066800"/>
            <a:ext cx="422787" cy="457200"/>
          </a:xfrm>
          <a:prstGeom prst="ellipse">
            <a:avLst/>
          </a:prstGeom>
          <a:solidFill>
            <a:schemeClr val="accent3"/>
          </a:solidFill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A</a:t>
            </a:r>
            <a:endParaRPr lang="en-US" sz="24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61104" y="1066800"/>
            <a:ext cx="47538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Thao tác căn bản trên Word 2010</a:t>
            </a:r>
            <a:endParaRPr lang="en-US" sz="24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33400" y="1589782"/>
            <a:ext cx="80772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2. Lưu văn bản</a:t>
            </a:r>
          </a:p>
          <a:p>
            <a:pPr marL="457200" indent="-176213">
              <a:buFontTx/>
              <a:buChar char="-"/>
            </a:pP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Để lưu một văn bản vào </a:t>
            </a: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file -&gt; Save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hoặc</a:t>
            </a: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 Ctrl + S</a:t>
            </a:r>
          </a:p>
          <a:p>
            <a:pPr marL="457200" indent="-176213">
              <a:buFontTx/>
              <a:buChar char="-"/>
            </a:pP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 file -&gt; Save AS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hoặc </a:t>
            </a: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F12</a:t>
            </a:r>
            <a:endParaRPr lang="en-US" sz="2000" b="1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9" name="Picture 3" descr="E:\GIAO AN\hinh anh\SAVE A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2743200"/>
            <a:ext cx="7391400" cy="34010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>
          <a:xfrm>
            <a:off x="7289248" y="6489127"/>
            <a:ext cx="1828800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ThS. Nguyễn Ngọc Tuyên - CNTT - CĐ Lý Tự Trọng TP.HCM 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7889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/>
          <p:cNvSpPr/>
          <p:nvPr/>
        </p:nvSpPr>
        <p:spPr>
          <a:xfrm>
            <a:off x="619434" y="1045707"/>
            <a:ext cx="3766983" cy="457200"/>
          </a:xfrm>
          <a:prstGeom prst="roundRect">
            <a:avLst/>
          </a:prstGeom>
          <a:solidFill>
            <a:srgbClr val="CCFF66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ube 9"/>
          <p:cNvSpPr/>
          <p:nvPr/>
        </p:nvSpPr>
        <p:spPr>
          <a:xfrm>
            <a:off x="383460" y="1045707"/>
            <a:ext cx="540774" cy="457200"/>
          </a:xfrm>
          <a:prstGeom prst="cube">
            <a:avLst/>
          </a:prstGeom>
          <a:solidFill>
            <a:srgbClr val="CCFF66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mtClean="0"/>
              <a:t>A.</a:t>
            </a:r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381000" y="1077663"/>
            <a:ext cx="422787" cy="457200"/>
          </a:xfrm>
          <a:prstGeom prst="ellipse">
            <a:avLst/>
          </a:prstGeom>
          <a:solidFill>
            <a:srgbClr val="CCFF66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>
                <a:latin typeface="Times New Roman" pitchFamily="18" charset="0"/>
                <a:cs typeface="Times New Roman" pitchFamily="18" charset="0"/>
              </a:rPr>
              <a:t>D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38200" y="1066800"/>
            <a:ext cx="35433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Hỗ trợ xử lý và phím tắt</a:t>
            </a:r>
            <a:endParaRPr lang="en-US" sz="24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57200" y="1524000"/>
            <a:ext cx="8534400" cy="2616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AutoNum type="arabicPeriod"/>
            </a:pPr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Hỗ trợ xử lý</a:t>
            </a:r>
          </a:p>
          <a:p>
            <a:pPr marL="342900" indent="-342900">
              <a:buFont typeface="Wingdings" pitchFamily="2" charset="2"/>
              <a:buChar char="v"/>
            </a:pPr>
            <a:r>
              <a:rPr lang="en-US" sz="2000" b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Auto Correct và Macro:</a:t>
            </a:r>
          </a:p>
          <a:p>
            <a:pPr marL="342900" indent="-342900">
              <a:buFont typeface="Wingdings" pitchFamily="2" charset="2"/>
              <a:buChar char="Ø"/>
            </a:pP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Macro:</a:t>
            </a:r>
          </a:p>
          <a:p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- Để ghi một Macro tại tab </a:t>
            </a: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View-&gt;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chọn vào mũi tên phía dưới </a:t>
            </a: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Macro-&gt; Record Macro.</a:t>
            </a:r>
          </a:p>
          <a:p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- Để  gán Macro cho một nút trên </a:t>
            </a: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Quick Access Toolbar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. Chọn </a:t>
            </a: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Buttom.</a:t>
            </a:r>
          </a:p>
          <a:p>
            <a:pPr marL="342900" indent="-342900">
              <a:buFontTx/>
              <a:buChar char="-"/>
            </a:pP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Dưới </a:t>
            </a: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Customize Quyick Access Toolbar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. Chọn Macro đang ghi. Chọn </a:t>
            </a: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add-&gt; Ok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để bắt đầu ghi.</a:t>
            </a:r>
          </a:p>
        </p:txBody>
      </p:sp>
      <p:pic>
        <p:nvPicPr>
          <p:cNvPr id="13" name="Picture 2" descr="E:\GIAO AN\hinh anh\macr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4128322"/>
            <a:ext cx="6031475" cy="27296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7315200" y="6489127"/>
            <a:ext cx="1828800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40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ThS. Nguyễn Ngọc Tuyên - CNTT - CĐ Lý Tự Trọng TP.HCM 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65480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/>
          <p:cNvSpPr/>
          <p:nvPr/>
        </p:nvSpPr>
        <p:spPr>
          <a:xfrm>
            <a:off x="619434" y="1045707"/>
            <a:ext cx="3766983" cy="457200"/>
          </a:xfrm>
          <a:prstGeom prst="roundRect">
            <a:avLst/>
          </a:prstGeom>
          <a:solidFill>
            <a:srgbClr val="CCFF66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ube 9"/>
          <p:cNvSpPr/>
          <p:nvPr/>
        </p:nvSpPr>
        <p:spPr>
          <a:xfrm>
            <a:off x="383460" y="1045707"/>
            <a:ext cx="540774" cy="457200"/>
          </a:xfrm>
          <a:prstGeom prst="cube">
            <a:avLst/>
          </a:prstGeom>
          <a:solidFill>
            <a:srgbClr val="CCFF66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mtClean="0"/>
              <a:t>A.</a:t>
            </a:r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381000" y="1077663"/>
            <a:ext cx="422787" cy="457200"/>
          </a:xfrm>
          <a:prstGeom prst="ellipse">
            <a:avLst/>
          </a:prstGeom>
          <a:solidFill>
            <a:srgbClr val="CCFF66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>
                <a:latin typeface="Times New Roman" pitchFamily="18" charset="0"/>
                <a:cs typeface="Times New Roman" pitchFamily="18" charset="0"/>
              </a:rPr>
              <a:t>D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38200" y="1066800"/>
            <a:ext cx="35433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Hỗ trợ xử lý và phím tắt</a:t>
            </a:r>
            <a:endParaRPr lang="en-US" sz="24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57200" y="1524000"/>
            <a:ext cx="8534400" cy="2616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AutoNum type="arabicPeriod"/>
            </a:pPr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Hỗ trợ xử lý</a:t>
            </a:r>
          </a:p>
          <a:p>
            <a:pPr marL="342900" indent="-342900">
              <a:buFont typeface="Wingdings" pitchFamily="2" charset="2"/>
              <a:buChar char="v"/>
            </a:pPr>
            <a:r>
              <a:rPr lang="en-US" sz="2000" b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Auto Correct và Macro:</a:t>
            </a:r>
          </a:p>
          <a:p>
            <a:pPr marL="342900" indent="-342900">
              <a:buFont typeface="Wingdings" pitchFamily="2" charset="2"/>
              <a:buChar char="Ø"/>
            </a:pP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Macro:</a:t>
            </a:r>
          </a:p>
          <a:p>
            <a:pPr marL="342900" indent="-342900">
              <a:buFontTx/>
              <a:buChar char="-"/>
            </a:pPr>
            <a:r>
              <a:rPr lang="en-US" sz="2000" b="1" i="1" smtClean="0">
                <a:latin typeface="Times New Roman" pitchFamily="18" charset="0"/>
                <a:cs typeface="Times New Roman" pitchFamily="18" charset="0"/>
              </a:rPr>
              <a:t>Gán phím tắt cho Macro: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Ở hộp thoại </a:t>
            </a: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Record Macro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chọn </a:t>
            </a: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Keyboard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. Trong </a:t>
            </a: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Press New Shortcut Key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nhập phím mà chúng ta muốn gán nút cho </a:t>
            </a: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Macro-&gt;Assign.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Chọn Close để bắt đầu ghi Macro.</a:t>
            </a:r>
          </a:p>
          <a:p>
            <a:pPr marL="342900" indent="-342900">
              <a:buFontTx/>
              <a:buChar char="-"/>
            </a:pPr>
            <a:r>
              <a:rPr lang="en-US" sz="2000" b="1" i="1" smtClean="0">
                <a:latin typeface="Times New Roman" pitchFamily="18" charset="0"/>
                <a:cs typeface="Times New Roman" pitchFamily="18" charset="0"/>
              </a:rPr>
              <a:t>Chạy Macro: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 chạy Macro từ </a:t>
            </a:r>
            <a:r>
              <a:rPr lang="en-US" sz="2000" b="1">
                <a:latin typeface="Times New Roman" pitchFamily="18" charset="0"/>
                <a:cs typeface="Times New Roman" pitchFamily="18" charset="0"/>
              </a:rPr>
              <a:t>Quick Access </a:t>
            </a: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Toolbar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 chọn vào biểu tượng Macro. Hoặc dùng phím chúng ta lập trình Macro.</a:t>
            </a:r>
            <a:endParaRPr lang="en-US" sz="2000" b="1" i="1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7315200" y="6489127"/>
            <a:ext cx="1828800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41</a:t>
            </a:fld>
            <a:endParaRPr lang="en-US"/>
          </a:p>
        </p:txBody>
      </p:sp>
      <p:pic>
        <p:nvPicPr>
          <p:cNvPr id="10242" name="Picture 2" descr="E:\GIAO AN\hinh anh\v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5675" y="4152593"/>
            <a:ext cx="1771650" cy="514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Oval Callout 2"/>
          <p:cNvSpPr/>
          <p:nvPr/>
        </p:nvSpPr>
        <p:spPr>
          <a:xfrm>
            <a:off x="5791200" y="4876800"/>
            <a:ext cx="1295400" cy="762000"/>
          </a:xfrm>
          <a:prstGeom prst="wedgeEllipseCallout">
            <a:avLst>
              <a:gd name="adj1" fmla="val -143495"/>
              <a:gd name="adj2" fmla="val -124385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Macro</a:t>
            </a:r>
            <a:endParaRPr lang="en-US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ThS. Nguyễn Ngọc Tuyên - CNTT - CĐ Lý Tự Trọng TP.HCM 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5970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/>
          <p:cNvSpPr/>
          <p:nvPr/>
        </p:nvSpPr>
        <p:spPr>
          <a:xfrm>
            <a:off x="619434" y="1045707"/>
            <a:ext cx="3766983" cy="457200"/>
          </a:xfrm>
          <a:prstGeom prst="roundRect">
            <a:avLst/>
          </a:prstGeom>
          <a:solidFill>
            <a:srgbClr val="CCFF66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ube 9"/>
          <p:cNvSpPr/>
          <p:nvPr/>
        </p:nvSpPr>
        <p:spPr>
          <a:xfrm>
            <a:off x="383460" y="1045707"/>
            <a:ext cx="540774" cy="457200"/>
          </a:xfrm>
          <a:prstGeom prst="cube">
            <a:avLst/>
          </a:prstGeom>
          <a:solidFill>
            <a:srgbClr val="CCFF66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mtClean="0"/>
              <a:t>A.</a:t>
            </a:r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381000" y="1077663"/>
            <a:ext cx="422787" cy="457200"/>
          </a:xfrm>
          <a:prstGeom prst="ellipse">
            <a:avLst/>
          </a:prstGeom>
          <a:solidFill>
            <a:srgbClr val="CCFF66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>
                <a:latin typeface="Times New Roman" pitchFamily="18" charset="0"/>
                <a:cs typeface="Times New Roman" pitchFamily="18" charset="0"/>
              </a:rPr>
              <a:t>D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38200" y="1066800"/>
            <a:ext cx="35433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Hỗ trợ xử lý và phím tắt</a:t>
            </a:r>
            <a:endParaRPr lang="en-US" sz="24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57200" y="1524000"/>
            <a:ext cx="8458200" cy="2616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AutoNum type="arabicPeriod"/>
            </a:pPr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Hỗ trợ xử lý</a:t>
            </a:r>
          </a:p>
          <a:p>
            <a:pPr marL="342900" indent="-342900">
              <a:buFont typeface="Wingdings" pitchFamily="2" charset="2"/>
              <a:buChar char="v"/>
            </a:pPr>
            <a:r>
              <a:rPr lang="en-US" sz="2000" b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Auto Correct và Macro:</a:t>
            </a:r>
          </a:p>
          <a:p>
            <a:pPr marL="342900" indent="-342900">
              <a:buFont typeface="Wingdings" pitchFamily="2" charset="2"/>
              <a:buChar char="Ø"/>
            </a:pP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Tạo ghi chú và bảo vệ tài liệu Word:</a:t>
            </a:r>
          </a:p>
          <a:p>
            <a:pPr marL="342900" indent="-342900">
              <a:buFont typeface="Wingdings" pitchFamily="2" charset="2"/>
              <a:buChar char="§"/>
            </a:pP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Tạo ghi chú (Comment):</a:t>
            </a:r>
          </a:p>
          <a:p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- Tại thẻ </a:t>
            </a: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Review-&gt; New Comment</a:t>
            </a:r>
          </a:p>
          <a:p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- Xóa Comment tại thẻ </a:t>
            </a: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Review -&gt; Delete</a:t>
            </a:r>
          </a:p>
          <a:p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- Thay đổi ten người ghi chú: Tại thẻ </a:t>
            </a: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Review-&gt; Track Changes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tới mục User name thay đổi tên người tạo.</a:t>
            </a:r>
            <a:endParaRPr lang="en-US" sz="2000" b="1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7315200" y="6489127"/>
            <a:ext cx="1828800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42</a:t>
            </a:fld>
            <a:endParaRPr lang="en-US"/>
          </a:p>
        </p:txBody>
      </p:sp>
      <p:pic>
        <p:nvPicPr>
          <p:cNvPr id="11267" name="Picture 3" descr="E:\GIAO AN\hinh anh\z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7275" y="4114800"/>
            <a:ext cx="7258050" cy="2057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ThS. Nguyễn Ngọc Tuyên - CNTT - CĐ Lý Tự Trọng TP.HCM 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5658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/>
          <p:cNvSpPr/>
          <p:nvPr/>
        </p:nvSpPr>
        <p:spPr>
          <a:xfrm>
            <a:off x="619434" y="1045707"/>
            <a:ext cx="3766983" cy="457200"/>
          </a:xfrm>
          <a:prstGeom prst="roundRect">
            <a:avLst/>
          </a:prstGeom>
          <a:solidFill>
            <a:srgbClr val="CCFF66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ube 9"/>
          <p:cNvSpPr/>
          <p:nvPr/>
        </p:nvSpPr>
        <p:spPr>
          <a:xfrm>
            <a:off x="383460" y="1045707"/>
            <a:ext cx="540774" cy="457200"/>
          </a:xfrm>
          <a:prstGeom prst="cube">
            <a:avLst/>
          </a:prstGeom>
          <a:solidFill>
            <a:srgbClr val="CCFF66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mtClean="0"/>
              <a:t>A.</a:t>
            </a:r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381000" y="1077663"/>
            <a:ext cx="422787" cy="457200"/>
          </a:xfrm>
          <a:prstGeom prst="ellipse">
            <a:avLst/>
          </a:prstGeom>
          <a:solidFill>
            <a:srgbClr val="CCFF66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>
                <a:latin typeface="Times New Roman" pitchFamily="18" charset="0"/>
                <a:cs typeface="Times New Roman" pitchFamily="18" charset="0"/>
              </a:rPr>
              <a:t>D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38200" y="1066800"/>
            <a:ext cx="35433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Hỗ trợ xử lý và phím tắt</a:t>
            </a:r>
            <a:endParaRPr lang="en-US" sz="24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57200" y="1524000"/>
            <a:ext cx="8458200" cy="2000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AutoNum type="arabicPeriod"/>
            </a:pPr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Hỗ trợ xử lý</a:t>
            </a:r>
          </a:p>
          <a:p>
            <a:pPr marL="342900" indent="-342900">
              <a:buFont typeface="Wingdings" pitchFamily="2" charset="2"/>
              <a:buChar char="v"/>
            </a:pPr>
            <a:r>
              <a:rPr lang="en-US" sz="2000" b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Auto Correct và Macro:</a:t>
            </a:r>
          </a:p>
          <a:p>
            <a:pPr marL="342900" indent="-342900">
              <a:buFont typeface="Wingdings" pitchFamily="2" charset="2"/>
              <a:buChar char="Ø"/>
            </a:pP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Tạo ghi chú và bảo vệ tài liệu Word:</a:t>
            </a:r>
          </a:p>
          <a:p>
            <a:pPr marL="342900" indent="-342900">
              <a:buFont typeface="Wingdings" pitchFamily="2" charset="2"/>
              <a:buChar char="§"/>
            </a:pP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Tạo Password</a:t>
            </a:r>
            <a:r>
              <a:rPr lang="en-US" sz="2000" b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bảo vệ tài liệu word:</a:t>
            </a:r>
          </a:p>
          <a:p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Vào </a:t>
            </a: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File-&gt;Info-&gt; Protect Document-&gt;Encrypt with Password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hộp thoại</a:t>
            </a: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 Encrypt Document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 xuất hiện -&gt; nhập pass cho word.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7315200" y="6489127"/>
            <a:ext cx="1828800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43</a:t>
            </a:fld>
            <a:endParaRPr lang="en-US"/>
          </a:p>
        </p:txBody>
      </p:sp>
      <p:pic>
        <p:nvPicPr>
          <p:cNvPr id="12290" name="Picture 2" descr="E:\GIAO AN\hinh anh\pas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0" y="3757314"/>
            <a:ext cx="3333750" cy="24910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ThS. Nguyễn Ngọc Tuyên - CNTT - CĐ Lý Tự Trọng TP.HCM 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8347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/>
          <p:cNvSpPr/>
          <p:nvPr/>
        </p:nvSpPr>
        <p:spPr>
          <a:xfrm>
            <a:off x="619434" y="1045707"/>
            <a:ext cx="3766983" cy="457200"/>
          </a:xfrm>
          <a:prstGeom prst="roundRect">
            <a:avLst/>
          </a:prstGeom>
          <a:solidFill>
            <a:srgbClr val="CCFF66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ube 9"/>
          <p:cNvSpPr/>
          <p:nvPr/>
        </p:nvSpPr>
        <p:spPr>
          <a:xfrm>
            <a:off x="383460" y="1045707"/>
            <a:ext cx="540774" cy="457200"/>
          </a:xfrm>
          <a:prstGeom prst="cube">
            <a:avLst/>
          </a:prstGeom>
          <a:solidFill>
            <a:srgbClr val="CCFF66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mtClean="0"/>
              <a:t>A.</a:t>
            </a:r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381000" y="1077663"/>
            <a:ext cx="422787" cy="457200"/>
          </a:xfrm>
          <a:prstGeom prst="ellipse">
            <a:avLst/>
          </a:prstGeom>
          <a:solidFill>
            <a:srgbClr val="CCFF66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>
                <a:latin typeface="Times New Roman" pitchFamily="18" charset="0"/>
                <a:cs typeface="Times New Roman" pitchFamily="18" charset="0"/>
              </a:rPr>
              <a:t>D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38200" y="1066800"/>
            <a:ext cx="35433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Hỗ trợ xử lý và phím tắt</a:t>
            </a:r>
            <a:endParaRPr lang="en-US" sz="24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57200" y="1524000"/>
            <a:ext cx="8458200" cy="2923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AutoNum type="arabicPeriod"/>
            </a:pPr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Hỗ trợ xử lý</a:t>
            </a:r>
          </a:p>
          <a:p>
            <a:pPr marL="342900" indent="-342900">
              <a:buFont typeface="Wingdings" pitchFamily="2" charset="2"/>
              <a:buChar char="v"/>
            </a:pPr>
            <a:r>
              <a:rPr lang="en-US" sz="2000" b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Trộn thư (Mail Merge):</a:t>
            </a:r>
          </a:p>
          <a:p>
            <a:pPr marL="342900" indent="-342900" algn="just">
              <a:buFont typeface="Wingdings" pitchFamily="2" charset="2"/>
              <a:buChar char="Ø"/>
            </a:pP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Trộn thư: </a:t>
            </a:r>
            <a:r>
              <a:rPr lang="vi-VN" sz="2000">
                <a:latin typeface="Times New Roman" pitchFamily="18" charset="0"/>
                <a:cs typeface="Times New Roman" pitchFamily="18" charset="0"/>
              </a:rPr>
              <a:t>Cho phép tạo hàng loạt các trang </a:t>
            </a:r>
            <a:r>
              <a:rPr lang="vi-VN" sz="2000" smtClean="0">
                <a:latin typeface="Times New Roman" pitchFamily="18" charset="0"/>
                <a:cs typeface="Times New Roman" pitchFamily="18" charset="0"/>
              </a:rPr>
              <a:t>văn </a:t>
            </a:r>
            <a:r>
              <a:rPr lang="vi-VN" sz="2000">
                <a:latin typeface="Times New Roman" pitchFamily="18" charset="0"/>
                <a:cs typeface="Times New Roman" pitchFamily="18" charset="0"/>
              </a:rPr>
              <a:t>bản có phần nội dung giống </a:t>
            </a:r>
            <a:r>
              <a:rPr lang="vi-VN" sz="2000" smtClean="0">
                <a:latin typeface="Times New Roman" pitchFamily="18" charset="0"/>
                <a:cs typeface="Times New Roman" pitchFamily="18" charset="0"/>
              </a:rPr>
              <a:t>nhau </a:t>
            </a:r>
            <a:r>
              <a:rPr lang="vi-VN" sz="2000">
                <a:latin typeface="Times New Roman" pitchFamily="18" charset="0"/>
                <a:cs typeface="Times New Roman" pitchFamily="18" charset="0"/>
              </a:rPr>
              <a:t>từ một văn bản chính (Main </a:t>
            </a:r>
            <a:r>
              <a:rPr lang="vi-VN" sz="2000" smtClean="0">
                <a:latin typeface="Times New Roman" pitchFamily="18" charset="0"/>
                <a:cs typeface="Times New Roman" pitchFamily="18" charset="0"/>
              </a:rPr>
              <a:t>document</a:t>
            </a:r>
            <a:r>
              <a:rPr lang="vi-VN" sz="2000">
                <a:latin typeface="Times New Roman" pitchFamily="18" charset="0"/>
                <a:cs typeface="Times New Roman" pitchFamily="18" charset="0"/>
              </a:rPr>
              <a:t>) kết hợp với các nội dung </a:t>
            </a:r>
            <a:r>
              <a:rPr lang="vi-VN" sz="2000" smtClean="0">
                <a:latin typeface="Times New Roman" pitchFamily="18" charset="0"/>
                <a:cs typeface="Times New Roman" pitchFamily="18" charset="0"/>
              </a:rPr>
              <a:t>chi </a:t>
            </a:r>
            <a:r>
              <a:rPr lang="vi-VN" sz="2000">
                <a:latin typeface="Times New Roman" pitchFamily="18" charset="0"/>
                <a:cs typeface="Times New Roman" pitchFamily="18" charset="0"/>
              </a:rPr>
              <a:t>tiết khác nhau từ một văn bản dữ </a:t>
            </a:r>
            <a:r>
              <a:rPr lang="vi-VN" sz="2000" smtClean="0">
                <a:latin typeface="Times New Roman" pitchFamily="18" charset="0"/>
                <a:cs typeface="Times New Roman" pitchFamily="18" charset="0"/>
              </a:rPr>
              <a:t>liệu </a:t>
            </a:r>
            <a:r>
              <a:rPr lang="vi-VN" sz="2000">
                <a:latin typeface="Times New Roman" pitchFamily="18" charset="0"/>
                <a:cs typeface="Times New Roman" pitchFamily="18" charset="0"/>
              </a:rPr>
              <a:t>khác (Data source</a:t>
            </a:r>
            <a:r>
              <a:rPr lang="vi-VN" sz="200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en-US" sz="200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 algn="just">
              <a:buFont typeface="Wingdings" pitchFamily="2" charset="2"/>
              <a:buChar char="Ø"/>
            </a:pP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Data Source: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là file chứa dữ liệu nguồn thường trình bày dưới dạng bảng biểu như table, sheet(của Excel, Access) bảo đảm đủ số cột, hàng và nội dung trong các ô.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7315200" y="6489127"/>
            <a:ext cx="1828800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44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ThS. Nguyễn Ngọc Tuyên - CNTT - CĐ Lý Tự Trọng TP.HCM 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0782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/>
          <p:cNvSpPr/>
          <p:nvPr/>
        </p:nvSpPr>
        <p:spPr>
          <a:xfrm>
            <a:off x="619434" y="1045707"/>
            <a:ext cx="3766983" cy="457200"/>
          </a:xfrm>
          <a:prstGeom prst="roundRect">
            <a:avLst/>
          </a:prstGeom>
          <a:solidFill>
            <a:srgbClr val="CCFF66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ube 9"/>
          <p:cNvSpPr/>
          <p:nvPr/>
        </p:nvSpPr>
        <p:spPr>
          <a:xfrm>
            <a:off x="383460" y="1045707"/>
            <a:ext cx="540774" cy="457200"/>
          </a:xfrm>
          <a:prstGeom prst="cube">
            <a:avLst/>
          </a:prstGeom>
          <a:solidFill>
            <a:srgbClr val="CCFF66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mtClean="0"/>
              <a:t>A.</a:t>
            </a:r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381000" y="1077663"/>
            <a:ext cx="422787" cy="457200"/>
          </a:xfrm>
          <a:prstGeom prst="ellipse">
            <a:avLst/>
          </a:prstGeom>
          <a:solidFill>
            <a:srgbClr val="CCFF66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>
                <a:latin typeface="Times New Roman" pitchFamily="18" charset="0"/>
                <a:cs typeface="Times New Roman" pitchFamily="18" charset="0"/>
              </a:rPr>
              <a:t>D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38200" y="1066800"/>
            <a:ext cx="35433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Hỗ trợ xử lý và phím tắt</a:t>
            </a:r>
            <a:endParaRPr lang="en-US" sz="24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57200" y="1524000"/>
            <a:ext cx="845820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AutoNum type="arabicPeriod"/>
            </a:pPr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Hỗ trợ xử lý</a:t>
            </a:r>
          </a:p>
          <a:p>
            <a:pPr marL="342900" indent="-342900">
              <a:buFont typeface="Wingdings" pitchFamily="2" charset="2"/>
              <a:buChar char="v"/>
            </a:pPr>
            <a:r>
              <a:rPr lang="en-US" sz="2000" b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Trộn thư (Mail Merge):</a:t>
            </a:r>
          </a:p>
          <a:p>
            <a:pPr marL="342900" indent="-342900">
              <a:buFont typeface="Wingdings" pitchFamily="2" charset="2"/>
              <a:buChar char="Ø"/>
            </a:pP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Mail document: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là một file văn bản mẫu được trình bày hoàn chỉnh.</a:t>
            </a:r>
          </a:p>
          <a:p>
            <a:pPr marL="342900" indent="-342900">
              <a:buFont typeface="Courier New" pitchFamily="49" charset="0"/>
              <a:buChar char="o"/>
            </a:pP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Form letter:</a:t>
            </a:r>
          </a:p>
          <a:p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B1: Tạo tập tin main chính trong Word.</a:t>
            </a:r>
          </a:p>
          <a:p>
            <a:endParaRPr lang="en-US" sz="200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2000">
              <a:latin typeface="Times New Roman" pitchFamily="18" charset="0"/>
              <a:cs typeface="Times New Roman" pitchFamily="18" charset="0"/>
            </a:endParaRPr>
          </a:p>
          <a:p>
            <a:endParaRPr lang="en-US" sz="200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2000">
              <a:latin typeface="Times New Roman" pitchFamily="18" charset="0"/>
              <a:cs typeface="Times New Roman" pitchFamily="18" charset="0"/>
            </a:endParaRPr>
          </a:p>
          <a:p>
            <a:endParaRPr lang="en-US" sz="200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200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7315200" y="6489127"/>
            <a:ext cx="1828800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45</a:t>
            </a:fld>
            <a:endParaRPr lang="en-US"/>
          </a:p>
        </p:txBody>
      </p:sp>
      <p:pic>
        <p:nvPicPr>
          <p:cNvPr id="3" name="Picture 3" descr="E:\GIAO AN\hinh anh\main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8599" y="3262485"/>
            <a:ext cx="4850880" cy="3349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ThS. Nguyễn Ngọc Tuyên - CNTT - CĐ Lý Tự Trọng TP.HCM 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99188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/>
          <p:cNvSpPr/>
          <p:nvPr/>
        </p:nvSpPr>
        <p:spPr>
          <a:xfrm>
            <a:off x="619434" y="1045707"/>
            <a:ext cx="3766983" cy="457200"/>
          </a:xfrm>
          <a:prstGeom prst="roundRect">
            <a:avLst/>
          </a:prstGeom>
          <a:solidFill>
            <a:srgbClr val="CCFF66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ube 9"/>
          <p:cNvSpPr/>
          <p:nvPr/>
        </p:nvSpPr>
        <p:spPr>
          <a:xfrm>
            <a:off x="383460" y="1045707"/>
            <a:ext cx="540774" cy="457200"/>
          </a:xfrm>
          <a:prstGeom prst="cube">
            <a:avLst/>
          </a:prstGeom>
          <a:solidFill>
            <a:srgbClr val="CCFF66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mtClean="0"/>
              <a:t>A.</a:t>
            </a:r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381000" y="1077663"/>
            <a:ext cx="422787" cy="457200"/>
          </a:xfrm>
          <a:prstGeom prst="ellipse">
            <a:avLst/>
          </a:prstGeom>
          <a:solidFill>
            <a:srgbClr val="CCFF66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>
                <a:latin typeface="Times New Roman" pitchFamily="18" charset="0"/>
                <a:cs typeface="Times New Roman" pitchFamily="18" charset="0"/>
              </a:rPr>
              <a:t>D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38200" y="1066800"/>
            <a:ext cx="35433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Hỗ trợ xử lý và phím tắt</a:t>
            </a:r>
            <a:endParaRPr lang="en-US" sz="24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57200" y="1524000"/>
            <a:ext cx="8458200" cy="2000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AutoNum type="arabicPeriod"/>
            </a:pPr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Hỗ trợ xử lý</a:t>
            </a:r>
          </a:p>
          <a:p>
            <a:pPr marL="342900" indent="-342900">
              <a:buFont typeface="Wingdings" pitchFamily="2" charset="2"/>
              <a:buChar char="v"/>
            </a:pPr>
            <a:r>
              <a:rPr lang="en-US" sz="2000" b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Trộn thư (Mail Merge):</a:t>
            </a:r>
          </a:p>
          <a:p>
            <a:pPr marL="342900" indent="-342900">
              <a:buFont typeface="Wingdings" pitchFamily="2" charset="2"/>
              <a:buChar char="Ø"/>
            </a:pP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Mail document: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là một file văn bản mẫu được trình bày hoàn chỉnh.</a:t>
            </a:r>
          </a:p>
          <a:p>
            <a:pPr marL="342900" indent="-342900">
              <a:buFont typeface="Courier New" pitchFamily="49" charset="0"/>
              <a:buChar char="o"/>
            </a:pP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Form letter:</a:t>
            </a:r>
            <a:endParaRPr lang="en-US" sz="200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B2:  Tạo tập tin nguồn dữ liệu trên Excel với các cột có tên tương ứng(chú ý: tên cột viết không dấu).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7315200" y="6489127"/>
            <a:ext cx="1828800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46</a:t>
            </a:fld>
            <a:endParaRPr lang="en-US"/>
          </a:p>
        </p:txBody>
      </p:sp>
      <p:pic>
        <p:nvPicPr>
          <p:cNvPr id="2050" name="Picture 2" descr="E:\GIAO AN\hinh anh\dat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4234" y="3657600"/>
            <a:ext cx="7725434" cy="1638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ThS. Nguyễn Ngọc Tuyên - CNTT - CĐ Lý Tự Trọng TP.HCM 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266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/>
          <p:cNvSpPr/>
          <p:nvPr/>
        </p:nvSpPr>
        <p:spPr>
          <a:xfrm>
            <a:off x="619434" y="1045707"/>
            <a:ext cx="3766983" cy="457200"/>
          </a:xfrm>
          <a:prstGeom prst="roundRect">
            <a:avLst/>
          </a:prstGeom>
          <a:solidFill>
            <a:srgbClr val="CCFF66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ube 9"/>
          <p:cNvSpPr/>
          <p:nvPr/>
        </p:nvSpPr>
        <p:spPr>
          <a:xfrm>
            <a:off x="383460" y="1045707"/>
            <a:ext cx="540774" cy="457200"/>
          </a:xfrm>
          <a:prstGeom prst="cube">
            <a:avLst/>
          </a:prstGeom>
          <a:solidFill>
            <a:srgbClr val="CCFF66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mtClean="0"/>
              <a:t>A.</a:t>
            </a:r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381000" y="1077663"/>
            <a:ext cx="422787" cy="457200"/>
          </a:xfrm>
          <a:prstGeom prst="ellipse">
            <a:avLst/>
          </a:prstGeom>
          <a:solidFill>
            <a:srgbClr val="CCFF66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>
                <a:latin typeface="Times New Roman" pitchFamily="18" charset="0"/>
                <a:cs typeface="Times New Roman" pitchFamily="18" charset="0"/>
              </a:rPr>
              <a:t>D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38200" y="1066800"/>
            <a:ext cx="35433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Hỗ trợ xử lý và phím tắt</a:t>
            </a:r>
            <a:endParaRPr lang="en-US" sz="24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57200" y="1524000"/>
            <a:ext cx="8458200" cy="2000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AutoNum type="arabicPeriod"/>
            </a:pPr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Hỗ trợ xử lý</a:t>
            </a:r>
          </a:p>
          <a:p>
            <a:pPr marL="342900" indent="-342900">
              <a:buFont typeface="Wingdings" pitchFamily="2" charset="2"/>
              <a:buChar char="v"/>
            </a:pPr>
            <a:r>
              <a:rPr lang="en-US" sz="2000" b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Trộn thư (Mail Merge):</a:t>
            </a:r>
          </a:p>
          <a:p>
            <a:pPr marL="342900" indent="-342900">
              <a:buFont typeface="Wingdings" pitchFamily="2" charset="2"/>
              <a:buChar char="Ø"/>
            </a:pP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Mail document: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là một file văn bản mẫu được trình bày hoàn chỉnh.</a:t>
            </a:r>
          </a:p>
          <a:p>
            <a:pPr marL="342900" indent="-342900">
              <a:buFont typeface="Courier New" pitchFamily="49" charset="0"/>
              <a:buChar char="o"/>
            </a:pP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Form letter:</a:t>
            </a:r>
          </a:p>
          <a:p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B3: Trên tập tin Mail chính trong Word chọn </a:t>
            </a: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Start Mail Merge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trên</a:t>
            </a: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 tab Maillings-&gt; Step by Step mail Merge Wizard.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7315200" y="6489127"/>
            <a:ext cx="1828800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47</a:t>
            </a:fld>
            <a:endParaRPr lang="en-US"/>
          </a:p>
        </p:txBody>
      </p:sp>
      <p:pic>
        <p:nvPicPr>
          <p:cNvPr id="3075" name="Picture 3" descr="E:\GIAO AN\hinh anh\b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0342" y="3492872"/>
            <a:ext cx="5772150" cy="29966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ThS. Nguyễn Ngọc Tuyên - CNTT - CĐ Lý Tự Trọng TP.HCM 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0263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/>
          <p:cNvSpPr/>
          <p:nvPr/>
        </p:nvSpPr>
        <p:spPr>
          <a:xfrm>
            <a:off x="619434" y="1045707"/>
            <a:ext cx="3766983" cy="457200"/>
          </a:xfrm>
          <a:prstGeom prst="roundRect">
            <a:avLst/>
          </a:prstGeom>
          <a:solidFill>
            <a:srgbClr val="CCFF66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ube 9"/>
          <p:cNvSpPr/>
          <p:nvPr/>
        </p:nvSpPr>
        <p:spPr>
          <a:xfrm>
            <a:off x="383460" y="1045707"/>
            <a:ext cx="540774" cy="457200"/>
          </a:xfrm>
          <a:prstGeom prst="cube">
            <a:avLst/>
          </a:prstGeom>
          <a:solidFill>
            <a:srgbClr val="CCFF66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mtClean="0"/>
              <a:t>A.</a:t>
            </a:r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381000" y="1077663"/>
            <a:ext cx="422787" cy="457200"/>
          </a:xfrm>
          <a:prstGeom prst="ellipse">
            <a:avLst/>
          </a:prstGeom>
          <a:solidFill>
            <a:srgbClr val="CCFF66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>
                <a:latin typeface="Times New Roman" pitchFamily="18" charset="0"/>
                <a:cs typeface="Times New Roman" pitchFamily="18" charset="0"/>
              </a:rPr>
              <a:t>D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38200" y="1066800"/>
            <a:ext cx="35433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Hỗ trợ xử lý và phím tắt</a:t>
            </a:r>
            <a:endParaRPr lang="en-US" sz="24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57200" y="1524000"/>
            <a:ext cx="6400800" cy="2923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AutoNum type="arabicPeriod"/>
            </a:pPr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Hỗ trợ xử lý</a:t>
            </a:r>
          </a:p>
          <a:p>
            <a:pPr marL="342900" indent="-342900">
              <a:buFont typeface="Wingdings" pitchFamily="2" charset="2"/>
              <a:buChar char="v"/>
            </a:pPr>
            <a:r>
              <a:rPr lang="en-US" sz="2000" b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Trộn thư (Mail Merge):</a:t>
            </a:r>
          </a:p>
          <a:p>
            <a:pPr marL="342900" indent="-342900">
              <a:buFont typeface="Wingdings" pitchFamily="2" charset="2"/>
              <a:buChar char="Ø"/>
            </a:pP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Mail document: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là một file văn bản mẫu được trình bày hoàn chỉnh.</a:t>
            </a:r>
          </a:p>
          <a:p>
            <a:pPr marL="342900" indent="-342900">
              <a:buFont typeface="Courier New" pitchFamily="49" charset="0"/>
              <a:buChar char="o"/>
            </a:pP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Form letter:</a:t>
            </a:r>
          </a:p>
          <a:p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B3: Trên tập tin Mail chính trong Word chọn </a:t>
            </a: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Start Mail Merge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trên</a:t>
            </a: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 tab Maillings-&gt; Step by Step mail Merge Wizard.</a:t>
            </a:r>
          </a:p>
          <a:p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- Trong mục </a:t>
            </a: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Select Dcocument Type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chọn </a:t>
            </a: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Letter -&gt;Next.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7315200" y="6489127"/>
            <a:ext cx="1828800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48</a:t>
            </a:fld>
            <a:endParaRPr lang="en-US"/>
          </a:p>
        </p:txBody>
      </p:sp>
      <p:pic>
        <p:nvPicPr>
          <p:cNvPr id="4100" name="Picture 4" descr="E:\GIAO AN\hinh anh\a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5600" y="1502907"/>
            <a:ext cx="2133600" cy="45930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ThS. Nguyễn Ngọc Tuyên - CNTT - CĐ Lý Tự Trọng TP.HCM 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623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/>
          <p:cNvSpPr/>
          <p:nvPr/>
        </p:nvSpPr>
        <p:spPr>
          <a:xfrm>
            <a:off x="619434" y="1045707"/>
            <a:ext cx="3766983" cy="457200"/>
          </a:xfrm>
          <a:prstGeom prst="roundRect">
            <a:avLst/>
          </a:prstGeom>
          <a:solidFill>
            <a:srgbClr val="CCFF66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ube 9"/>
          <p:cNvSpPr/>
          <p:nvPr/>
        </p:nvSpPr>
        <p:spPr>
          <a:xfrm>
            <a:off x="383460" y="1045707"/>
            <a:ext cx="540774" cy="457200"/>
          </a:xfrm>
          <a:prstGeom prst="cube">
            <a:avLst/>
          </a:prstGeom>
          <a:solidFill>
            <a:srgbClr val="CCFF66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mtClean="0"/>
              <a:t>A.</a:t>
            </a:r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381000" y="1077663"/>
            <a:ext cx="422787" cy="457200"/>
          </a:xfrm>
          <a:prstGeom prst="ellipse">
            <a:avLst/>
          </a:prstGeom>
          <a:solidFill>
            <a:srgbClr val="CCFF66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>
                <a:latin typeface="Times New Roman" pitchFamily="18" charset="0"/>
                <a:cs typeface="Times New Roman" pitchFamily="18" charset="0"/>
              </a:rPr>
              <a:t>D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38200" y="1066800"/>
            <a:ext cx="35433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Hỗ trợ xử lý và phím tắt</a:t>
            </a:r>
            <a:endParaRPr lang="en-US" sz="24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57199" y="1524000"/>
            <a:ext cx="5562601" cy="38472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AutoNum type="arabicPeriod"/>
            </a:pPr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Hỗ trợ xử lý</a:t>
            </a:r>
          </a:p>
          <a:p>
            <a:pPr marL="342900" indent="-342900">
              <a:buFont typeface="Wingdings" pitchFamily="2" charset="2"/>
              <a:buChar char="v"/>
            </a:pPr>
            <a:r>
              <a:rPr lang="en-US" sz="2000" b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Trộn thư (Mail Merge):</a:t>
            </a:r>
          </a:p>
          <a:p>
            <a:pPr marL="342900" indent="-342900">
              <a:buFont typeface="Wingdings" pitchFamily="2" charset="2"/>
              <a:buChar char="Ø"/>
            </a:pP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Mail document: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là một file văn bản mẫu được trình bày hoàn chỉnh.</a:t>
            </a:r>
          </a:p>
          <a:p>
            <a:pPr marL="342900" indent="-342900">
              <a:buFont typeface="Courier New" pitchFamily="49" charset="0"/>
              <a:buChar char="o"/>
            </a:pP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Form letter:</a:t>
            </a:r>
          </a:p>
          <a:p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B3: Trên tập tin Mail chính trong Word chọn </a:t>
            </a: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Start Mail Merge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trên</a:t>
            </a: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 tab Maillings-&gt; Step by Step mail Merge Wizard.</a:t>
            </a:r>
          </a:p>
          <a:p>
            <a:pPr marL="342900" indent="-342900">
              <a:buFontTx/>
              <a:buChar char="-"/>
            </a:pP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Trong mục </a:t>
            </a: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Select Dcocument Type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chọn </a:t>
            </a: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Letter-&gt;Next.</a:t>
            </a:r>
          </a:p>
          <a:p>
            <a:pPr marL="342900" indent="-342900">
              <a:buFontTx/>
              <a:buChar char="-"/>
            </a:pP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Trong mục </a:t>
            </a: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Select Startting document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chọn </a:t>
            </a: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Use the current document -&gt; Next.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7315200" y="6489127"/>
            <a:ext cx="1828800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49</a:t>
            </a:fld>
            <a:endParaRPr lang="en-US"/>
          </a:p>
        </p:txBody>
      </p:sp>
      <p:pic>
        <p:nvPicPr>
          <p:cNvPr id="5122" name="Picture 2" descr="E:\GIAO AN\hinh anh\a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4600" y="1828800"/>
            <a:ext cx="2209800" cy="43536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ThS. Nguyễn Ngọc Tuyên - CNTT - CĐ Lý Tự Trọng TP.HCM 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7376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503904" y="1066800"/>
            <a:ext cx="5134896" cy="457200"/>
          </a:xfrm>
          <a:prstGeom prst="roundRect">
            <a:avLst/>
          </a:prstGeom>
          <a:solidFill>
            <a:schemeClr val="accent3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Cube 5"/>
          <p:cNvSpPr/>
          <p:nvPr/>
        </p:nvSpPr>
        <p:spPr>
          <a:xfrm>
            <a:off x="496530" y="1066800"/>
            <a:ext cx="540774" cy="457200"/>
          </a:xfrm>
          <a:prstGeom prst="cube">
            <a:avLst/>
          </a:prstGeom>
          <a:solidFill>
            <a:schemeClr val="accent3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mtClean="0"/>
              <a:t>A.</a:t>
            </a:r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503904" y="1066800"/>
            <a:ext cx="422787" cy="457200"/>
          </a:xfrm>
          <a:prstGeom prst="ellipse">
            <a:avLst/>
          </a:prstGeom>
          <a:solidFill>
            <a:schemeClr val="accent3"/>
          </a:solidFill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A</a:t>
            </a:r>
            <a:endParaRPr lang="en-US" sz="24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61104" y="1066800"/>
            <a:ext cx="46776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Thao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tác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căn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bản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trên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Word 2010</a:t>
            </a:r>
            <a:endParaRPr lang="en-US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33400" y="1563263"/>
            <a:ext cx="80772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en-US" sz="24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Mở</a:t>
            </a:r>
            <a:r>
              <a:rPr lang="en-US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văn</a:t>
            </a:r>
            <a:r>
              <a:rPr lang="en-US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bản</a:t>
            </a:r>
            <a:r>
              <a:rPr lang="en-US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sẵn</a:t>
            </a:r>
            <a:endParaRPr lang="en-US" sz="24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339725"/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mở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văn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bản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sẵn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chọn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File -&gt; Open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hoặc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Ctrl + O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đi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đến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file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cần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mở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2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966" y="2590800"/>
            <a:ext cx="7133304" cy="4010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>
          <a:xfrm>
            <a:off x="7297992" y="6400800"/>
            <a:ext cx="1828800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err="1" smtClean="0"/>
              <a:t>ThS</a:t>
            </a:r>
            <a:r>
              <a:rPr lang="en-US" dirty="0" smtClean="0"/>
              <a:t>. </a:t>
            </a:r>
            <a:r>
              <a:rPr lang="en-US" dirty="0" err="1" smtClean="0"/>
              <a:t>Nguyễn</a:t>
            </a:r>
            <a:r>
              <a:rPr lang="en-US" dirty="0" smtClean="0"/>
              <a:t> </a:t>
            </a:r>
            <a:r>
              <a:rPr lang="en-US" dirty="0" err="1" smtClean="0"/>
              <a:t>Ngọc</a:t>
            </a:r>
            <a:r>
              <a:rPr lang="en-US" dirty="0" smtClean="0"/>
              <a:t> </a:t>
            </a:r>
            <a:r>
              <a:rPr lang="en-US" dirty="0" err="1" smtClean="0"/>
              <a:t>Tuyên</a:t>
            </a:r>
            <a:r>
              <a:rPr lang="en-US" dirty="0" smtClean="0"/>
              <a:t> - CNTT - CĐ </a:t>
            </a:r>
            <a:r>
              <a:rPr lang="en-US" dirty="0" err="1" smtClean="0"/>
              <a:t>Lý</a:t>
            </a:r>
            <a:r>
              <a:rPr lang="en-US" dirty="0" smtClean="0"/>
              <a:t> </a:t>
            </a:r>
            <a:r>
              <a:rPr lang="en-US" dirty="0" err="1" smtClean="0"/>
              <a:t>Tự</a:t>
            </a:r>
            <a:r>
              <a:rPr lang="en-US" dirty="0" smtClean="0"/>
              <a:t> </a:t>
            </a:r>
            <a:r>
              <a:rPr lang="en-US" dirty="0" err="1" smtClean="0"/>
              <a:t>Trọng</a:t>
            </a:r>
            <a:r>
              <a:rPr lang="en-US" dirty="0" smtClean="0"/>
              <a:t> TP.HCM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73913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/>
          <p:cNvSpPr/>
          <p:nvPr/>
        </p:nvSpPr>
        <p:spPr>
          <a:xfrm>
            <a:off x="619434" y="1045707"/>
            <a:ext cx="3766983" cy="457200"/>
          </a:xfrm>
          <a:prstGeom prst="roundRect">
            <a:avLst/>
          </a:prstGeom>
          <a:solidFill>
            <a:srgbClr val="CCFF66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ube 9"/>
          <p:cNvSpPr/>
          <p:nvPr/>
        </p:nvSpPr>
        <p:spPr>
          <a:xfrm>
            <a:off x="383460" y="1045707"/>
            <a:ext cx="540774" cy="457200"/>
          </a:xfrm>
          <a:prstGeom prst="cube">
            <a:avLst/>
          </a:prstGeom>
          <a:solidFill>
            <a:srgbClr val="CCFF66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mtClean="0"/>
              <a:t>A.</a:t>
            </a:r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381000" y="1077663"/>
            <a:ext cx="422787" cy="457200"/>
          </a:xfrm>
          <a:prstGeom prst="ellipse">
            <a:avLst/>
          </a:prstGeom>
          <a:solidFill>
            <a:srgbClr val="CCFF66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>
                <a:latin typeface="Times New Roman" pitchFamily="18" charset="0"/>
                <a:cs typeface="Times New Roman" pitchFamily="18" charset="0"/>
              </a:rPr>
              <a:t>D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38200" y="1066800"/>
            <a:ext cx="35433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Hỗ trợ xử lý và phím tắt</a:t>
            </a:r>
            <a:endParaRPr lang="en-US" sz="24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57199" y="1524000"/>
            <a:ext cx="5562601" cy="4462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AutoNum type="arabicPeriod"/>
            </a:pPr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Hỗ trợ xử lý</a:t>
            </a:r>
          </a:p>
          <a:p>
            <a:pPr marL="342900" indent="-342900">
              <a:buFont typeface="Wingdings" pitchFamily="2" charset="2"/>
              <a:buChar char="v"/>
            </a:pPr>
            <a:r>
              <a:rPr lang="en-US" sz="2000" b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Trộn thư (Mail Merge):</a:t>
            </a:r>
          </a:p>
          <a:p>
            <a:pPr marL="342900" indent="-342900">
              <a:buFont typeface="Wingdings" pitchFamily="2" charset="2"/>
              <a:buChar char="Ø"/>
            </a:pP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Mail document: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là một file văn bản mẫu được trình bày hoàn chỉnh.</a:t>
            </a:r>
          </a:p>
          <a:p>
            <a:pPr marL="342900" indent="-342900">
              <a:buFont typeface="Courier New" pitchFamily="49" charset="0"/>
              <a:buChar char="o"/>
            </a:pP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Form letter:</a:t>
            </a:r>
          </a:p>
          <a:p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B3: Trên tập tin Mail chính trong Word chọn </a:t>
            </a: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Start Mail Merge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trên</a:t>
            </a: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 tab Maillings-&gt; Step by Step mail Merge Wizard.</a:t>
            </a:r>
          </a:p>
          <a:p>
            <a:pPr marL="342900" indent="-342900">
              <a:buFontTx/>
              <a:buChar char="-"/>
            </a:pP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Trong mục </a:t>
            </a: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Select Dcocument Type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chọn </a:t>
            </a: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Letter-&gt;Next.</a:t>
            </a:r>
          </a:p>
          <a:p>
            <a:pPr marL="342900" indent="-342900">
              <a:buFontTx/>
              <a:buChar char="-"/>
            </a:pP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Trong mục </a:t>
            </a: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Select Startting document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chọn </a:t>
            </a: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Use the current document -&gt; Next.</a:t>
            </a:r>
          </a:p>
          <a:p>
            <a:pPr marL="342900" indent="-342900">
              <a:buFontTx/>
              <a:buChar char="-"/>
            </a:pP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Trong mục </a:t>
            </a: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Select recipients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kích chọn </a:t>
            </a: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Browse.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Chọn và mở file </a:t>
            </a: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Data Source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(file excel).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7315200" y="6489127"/>
            <a:ext cx="1828800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50</a:t>
            </a:fld>
            <a:endParaRPr lang="en-US"/>
          </a:p>
        </p:txBody>
      </p:sp>
      <p:pic>
        <p:nvPicPr>
          <p:cNvPr id="6146" name="Picture 2" descr="E:\GIAO AN\hinh anh\a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0" y="1981200"/>
            <a:ext cx="2157413" cy="3986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ThS. Nguyễn Ngọc Tuyên - CNTT - CĐ Lý Tự Trọng TP.HCM 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1697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/>
          <p:cNvSpPr/>
          <p:nvPr/>
        </p:nvSpPr>
        <p:spPr>
          <a:xfrm>
            <a:off x="619434" y="1045707"/>
            <a:ext cx="3766983" cy="457200"/>
          </a:xfrm>
          <a:prstGeom prst="roundRect">
            <a:avLst/>
          </a:prstGeom>
          <a:solidFill>
            <a:srgbClr val="CCFF66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ube 9"/>
          <p:cNvSpPr/>
          <p:nvPr/>
        </p:nvSpPr>
        <p:spPr>
          <a:xfrm>
            <a:off x="383460" y="1045707"/>
            <a:ext cx="540774" cy="457200"/>
          </a:xfrm>
          <a:prstGeom prst="cube">
            <a:avLst/>
          </a:prstGeom>
          <a:solidFill>
            <a:srgbClr val="CCFF66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mtClean="0"/>
              <a:t>A.</a:t>
            </a:r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381000" y="1077663"/>
            <a:ext cx="422787" cy="457200"/>
          </a:xfrm>
          <a:prstGeom prst="ellipse">
            <a:avLst/>
          </a:prstGeom>
          <a:solidFill>
            <a:srgbClr val="CCFF66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>
                <a:latin typeface="Times New Roman" pitchFamily="18" charset="0"/>
                <a:cs typeface="Times New Roman" pitchFamily="18" charset="0"/>
              </a:rPr>
              <a:t>D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38200" y="1066800"/>
            <a:ext cx="35433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Hỗ trợ xử lý và phím tắt</a:t>
            </a:r>
            <a:endParaRPr lang="en-US" sz="24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57199" y="1524000"/>
            <a:ext cx="8669593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AutoNum type="arabicPeriod"/>
            </a:pPr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Hỗ trợ xử lý</a:t>
            </a:r>
          </a:p>
          <a:p>
            <a:pPr marL="342900" indent="-342900">
              <a:buFont typeface="Wingdings" pitchFamily="2" charset="2"/>
              <a:buChar char="v"/>
            </a:pPr>
            <a:r>
              <a:rPr lang="en-US" b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Trộn thư (Mail Merge):</a:t>
            </a:r>
          </a:p>
          <a:p>
            <a:pPr marL="342900" indent="-342900">
              <a:buFont typeface="Wingdings" pitchFamily="2" charset="2"/>
              <a:buChar char="Ø"/>
            </a:pP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Mail document: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là một file văn bản mẫu được trình bày hoàn chỉnh.</a:t>
            </a:r>
          </a:p>
          <a:p>
            <a:pPr marL="342900" indent="-342900">
              <a:buFont typeface="Courier New" pitchFamily="49" charset="0"/>
              <a:buChar char="o"/>
            </a:pP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Form letter:</a:t>
            </a:r>
          </a:p>
          <a:p>
            <a:r>
              <a:rPr lang="en-US" smtClean="0">
                <a:latin typeface="Times New Roman" pitchFamily="18" charset="0"/>
                <a:cs typeface="Times New Roman" pitchFamily="18" charset="0"/>
              </a:rPr>
              <a:t>B3: Trên tập tin Mail chính trong Word chọn 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Start Mail Merge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trên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 tab Maillings-&gt; Step by Step mail Merge Wizard.</a:t>
            </a:r>
          </a:p>
          <a:p>
            <a:pPr marL="342900" indent="-342900">
              <a:buFontTx/>
              <a:buChar char="-"/>
            </a:pPr>
            <a:r>
              <a:rPr lang="en-US" smtClean="0">
                <a:latin typeface="Times New Roman" pitchFamily="18" charset="0"/>
                <a:cs typeface="Times New Roman" pitchFamily="18" charset="0"/>
              </a:rPr>
              <a:t>Trong mục 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Select Dcocument Type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chọn 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Letter-&gt;Next.</a:t>
            </a:r>
          </a:p>
          <a:p>
            <a:pPr marL="342900" indent="-342900">
              <a:buFontTx/>
              <a:buChar char="-"/>
            </a:pPr>
            <a:r>
              <a:rPr lang="en-US" smtClean="0">
                <a:latin typeface="Times New Roman" pitchFamily="18" charset="0"/>
                <a:cs typeface="Times New Roman" pitchFamily="18" charset="0"/>
              </a:rPr>
              <a:t>Trong mục 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Select Startting document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chọn 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Use the current document -&gt; Next.</a:t>
            </a:r>
          </a:p>
          <a:p>
            <a:pPr marL="342900" indent="-342900">
              <a:buFontTx/>
              <a:buChar char="-"/>
            </a:pPr>
            <a:r>
              <a:rPr lang="en-US" smtClean="0">
                <a:latin typeface="Times New Roman" pitchFamily="18" charset="0"/>
                <a:cs typeface="Times New Roman" pitchFamily="18" charset="0"/>
              </a:rPr>
              <a:t>Trong mục 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Select recipients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kích chọn 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Browse.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Chọn và mở file 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Data Source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(file excel).</a:t>
            </a:r>
          </a:p>
          <a:p>
            <a:r>
              <a:rPr lang="en-US" smtClean="0">
                <a:latin typeface="Times New Roman" pitchFamily="18" charset="0"/>
                <a:cs typeface="Times New Roman" pitchFamily="18" charset="0"/>
              </a:rPr>
              <a:t>Chọn Sheet1 nhấn 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OK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7315200" y="6489127"/>
            <a:ext cx="1828800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51</a:t>
            </a:fld>
            <a:endParaRPr lang="en-US"/>
          </a:p>
        </p:txBody>
      </p:sp>
      <p:pic>
        <p:nvPicPr>
          <p:cNvPr id="7170" name="Picture 2" descr="E:\GIAO AN\hinh anh\a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7600" y="4191000"/>
            <a:ext cx="3962400" cy="25363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ThS. Nguyễn Ngọc Tuyên - CNTT - CĐ Lý Tự Trọng TP.HCM 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2060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/>
          <p:cNvSpPr/>
          <p:nvPr/>
        </p:nvSpPr>
        <p:spPr>
          <a:xfrm>
            <a:off x="619434" y="1045707"/>
            <a:ext cx="3766983" cy="457200"/>
          </a:xfrm>
          <a:prstGeom prst="roundRect">
            <a:avLst/>
          </a:prstGeom>
          <a:solidFill>
            <a:srgbClr val="CCFF66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ube 9"/>
          <p:cNvSpPr/>
          <p:nvPr/>
        </p:nvSpPr>
        <p:spPr>
          <a:xfrm>
            <a:off x="383460" y="1045707"/>
            <a:ext cx="540774" cy="457200"/>
          </a:xfrm>
          <a:prstGeom prst="cube">
            <a:avLst/>
          </a:prstGeom>
          <a:solidFill>
            <a:srgbClr val="CCFF66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mtClean="0"/>
              <a:t>A.</a:t>
            </a:r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381000" y="1077663"/>
            <a:ext cx="422787" cy="457200"/>
          </a:xfrm>
          <a:prstGeom prst="ellipse">
            <a:avLst/>
          </a:prstGeom>
          <a:solidFill>
            <a:srgbClr val="CCFF66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>
                <a:latin typeface="Times New Roman" pitchFamily="18" charset="0"/>
                <a:cs typeface="Times New Roman" pitchFamily="18" charset="0"/>
              </a:rPr>
              <a:t>D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38200" y="1066800"/>
            <a:ext cx="35433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Hỗ trợ xử lý và phím tắt</a:t>
            </a:r>
            <a:endParaRPr lang="en-US" sz="24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57199" y="1524000"/>
            <a:ext cx="8669593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AutoNum type="arabicPeriod"/>
            </a:pPr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Hỗ trợ xử lý</a:t>
            </a:r>
          </a:p>
          <a:p>
            <a:pPr marL="342900" indent="-342900">
              <a:buFont typeface="Wingdings" pitchFamily="2" charset="2"/>
              <a:buChar char="v"/>
            </a:pPr>
            <a:r>
              <a:rPr lang="en-US" b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Trộn thư (Mail Merge):</a:t>
            </a:r>
          </a:p>
          <a:p>
            <a:pPr marL="342900" indent="-342900">
              <a:buFont typeface="Wingdings" pitchFamily="2" charset="2"/>
              <a:buChar char="Ø"/>
            </a:pP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Mail document: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là một file văn bản mẫu được trình bày hoàn chỉnh.</a:t>
            </a:r>
          </a:p>
          <a:p>
            <a:pPr marL="342900" indent="-342900">
              <a:buFont typeface="Courier New" pitchFamily="49" charset="0"/>
              <a:buChar char="o"/>
            </a:pP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Form letter:</a:t>
            </a:r>
          </a:p>
          <a:p>
            <a:r>
              <a:rPr lang="en-US" smtClean="0">
                <a:latin typeface="Times New Roman" pitchFamily="18" charset="0"/>
                <a:cs typeface="Times New Roman" pitchFamily="18" charset="0"/>
              </a:rPr>
              <a:t>B3: Trên tập tin Mail chính trong Word chọn 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Start Mail Merge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trên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 tab Maillings-&gt; Step by Step mail Merge Wizard.</a:t>
            </a:r>
          </a:p>
          <a:p>
            <a:pPr marL="114300" indent="-114300">
              <a:buFontTx/>
              <a:buChar char="-"/>
            </a:pPr>
            <a:r>
              <a:rPr lang="en-US" smtClean="0">
                <a:latin typeface="Times New Roman" pitchFamily="18" charset="0"/>
                <a:cs typeface="Times New Roman" pitchFamily="18" charset="0"/>
              </a:rPr>
              <a:t>Trong mục 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Select Dcocument Type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chọn 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Letter-&gt;Next.</a:t>
            </a:r>
          </a:p>
          <a:p>
            <a:pPr marL="114300" indent="-114300">
              <a:buFontTx/>
              <a:buChar char="-"/>
            </a:pPr>
            <a:r>
              <a:rPr lang="en-US" smtClean="0">
                <a:latin typeface="Times New Roman" pitchFamily="18" charset="0"/>
                <a:cs typeface="Times New Roman" pitchFamily="18" charset="0"/>
              </a:rPr>
              <a:t>Trong mục 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Select Startting document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chọn 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Use the current document -&gt; Next.</a:t>
            </a:r>
          </a:p>
          <a:p>
            <a:pPr marL="114300" indent="-114300">
              <a:buFontTx/>
              <a:buChar char="-"/>
            </a:pPr>
            <a:r>
              <a:rPr lang="en-US" smtClean="0">
                <a:latin typeface="Times New Roman" pitchFamily="18" charset="0"/>
                <a:cs typeface="Times New Roman" pitchFamily="18" charset="0"/>
              </a:rPr>
              <a:t>Trong mục 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Select recipients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kích chọn 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Browse.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Chọn và mở file 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Data Source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(file excel).</a:t>
            </a:r>
          </a:p>
          <a:p>
            <a:r>
              <a:rPr lang="en-US" smtClean="0">
                <a:latin typeface="Times New Roman" pitchFamily="18" charset="0"/>
                <a:cs typeface="Times New Roman" pitchFamily="18" charset="0"/>
              </a:rPr>
              <a:t>Chọn Sheet1 nhấn 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OK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. Ở hộp thoại 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Mail Merge Recipient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 trích lọc dữ liệu mong muốn và không mong muốn. Nhấn 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OK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7315200" y="6489127"/>
            <a:ext cx="1828800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52</a:t>
            </a:fld>
            <a:endParaRPr lang="en-US"/>
          </a:p>
        </p:txBody>
      </p:sp>
      <p:pic>
        <p:nvPicPr>
          <p:cNvPr id="8195" name="Picture 3" descr="E:\GIAO AN\hinh anh\a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4800" y="4377536"/>
            <a:ext cx="3409950" cy="2480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ThS. Nguyễn Ngọc Tuyên - CNTT - CĐ Lý Tự Trọng TP.HCM 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2841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/>
          <p:cNvSpPr/>
          <p:nvPr/>
        </p:nvSpPr>
        <p:spPr>
          <a:xfrm>
            <a:off x="619434" y="1045707"/>
            <a:ext cx="3766983" cy="457200"/>
          </a:xfrm>
          <a:prstGeom prst="roundRect">
            <a:avLst/>
          </a:prstGeom>
          <a:solidFill>
            <a:srgbClr val="CCFF66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ube 9"/>
          <p:cNvSpPr/>
          <p:nvPr/>
        </p:nvSpPr>
        <p:spPr>
          <a:xfrm>
            <a:off x="383460" y="1045707"/>
            <a:ext cx="540774" cy="457200"/>
          </a:xfrm>
          <a:prstGeom prst="cube">
            <a:avLst/>
          </a:prstGeom>
          <a:solidFill>
            <a:srgbClr val="CCFF66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mtClean="0"/>
              <a:t>A.</a:t>
            </a:r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381000" y="1077663"/>
            <a:ext cx="422787" cy="457200"/>
          </a:xfrm>
          <a:prstGeom prst="ellipse">
            <a:avLst/>
          </a:prstGeom>
          <a:solidFill>
            <a:srgbClr val="CCFF66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>
                <a:latin typeface="Times New Roman" pitchFamily="18" charset="0"/>
                <a:cs typeface="Times New Roman" pitchFamily="18" charset="0"/>
              </a:rPr>
              <a:t>D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38200" y="1066800"/>
            <a:ext cx="35433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Hỗ trợ xử lý và phím tắt</a:t>
            </a:r>
            <a:endParaRPr lang="en-US" sz="24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57199" y="1524000"/>
            <a:ext cx="5791201" cy="54476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AutoNum type="arabicPeriod"/>
            </a:pPr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Hỗ trợ xử lý</a:t>
            </a:r>
          </a:p>
          <a:p>
            <a:pPr marL="342900" indent="-342900">
              <a:buFont typeface="Wingdings" pitchFamily="2" charset="2"/>
              <a:buChar char="v"/>
            </a:pPr>
            <a:r>
              <a:rPr lang="en-US" b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Trộn thư (Mail Merge):</a:t>
            </a:r>
          </a:p>
          <a:p>
            <a:pPr marL="342900" indent="-342900">
              <a:buFont typeface="Wingdings" pitchFamily="2" charset="2"/>
              <a:buChar char="Ø"/>
            </a:pP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Mail document: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là một file văn bản mẫu được trình bày hoàn chỉnh.</a:t>
            </a:r>
          </a:p>
          <a:p>
            <a:pPr marL="342900" indent="-342900">
              <a:buFont typeface="Courier New" pitchFamily="49" charset="0"/>
              <a:buChar char="o"/>
            </a:pP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Form letter:</a:t>
            </a:r>
          </a:p>
          <a:p>
            <a:r>
              <a:rPr lang="en-US" smtClean="0">
                <a:latin typeface="Times New Roman" pitchFamily="18" charset="0"/>
                <a:cs typeface="Times New Roman" pitchFamily="18" charset="0"/>
              </a:rPr>
              <a:t>B3: Trên tập tin Mail chính trong Word chọn 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Start Mail Merge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trên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 tab Maillings-&gt; Step by Step mail Merge Wizard.</a:t>
            </a:r>
          </a:p>
          <a:p>
            <a:pPr marL="114300" indent="-114300">
              <a:buFontTx/>
              <a:buChar char="-"/>
            </a:pPr>
            <a:r>
              <a:rPr lang="en-US" smtClean="0">
                <a:latin typeface="Times New Roman" pitchFamily="18" charset="0"/>
                <a:cs typeface="Times New Roman" pitchFamily="18" charset="0"/>
              </a:rPr>
              <a:t>Trong mục 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Select Dcocument Type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chọn 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Letter-&gt;Next.</a:t>
            </a:r>
          </a:p>
          <a:p>
            <a:pPr marL="114300" indent="-114300">
              <a:buFontTx/>
              <a:buChar char="-"/>
            </a:pPr>
            <a:r>
              <a:rPr lang="en-US" smtClean="0">
                <a:latin typeface="Times New Roman" pitchFamily="18" charset="0"/>
                <a:cs typeface="Times New Roman" pitchFamily="18" charset="0"/>
              </a:rPr>
              <a:t>Trong mục 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Select Startting document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chọn 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Use the current document -&gt; Next.</a:t>
            </a:r>
          </a:p>
          <a:p>
            <a:pPr marL="114300" indent="-114300">
              <a:buFontTx/>
              <a:buChar char="-"/>
            </a:pPr>
            <a:r>
              <a:rPr lang="en-US" smtClean="0">
                <a:latin typeface="Times New Roman" pitchFamily="18" charset="0"/>
                <a:cs typeface="Times New Roman" pitchFamily="18" charset="0"/>
              </a:rPr>
              <a:t>Trong mục 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Select recipients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kích chọn 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Browse.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Chọn và mở file 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Data Source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(file excel).</a:t>
            </a:r>
          </a:p>
          <a:p>
            <a:r>
              <a:rPr lang="en-US" smtClean="0">
                <a:latin typeface="Times New Roman" pitchFamily="18" charset="0"/>
                <a:cs typeface="Times New Roman" pitchFamily="18" charset="0"/>
              </a:rPr>
              <a:t>Chọn Sheet1 nhấn 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OK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. Ở hộp thoại 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Mail Merge Recipient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 trích lọc dữ liệu mong muốn và không mong muốn. Nhấn 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OK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285750" indent="-285750">
              <a:buFontTx/>
              <a:buChar char="-"/>
            </a:pPr>
            <a:r>
              <a:rPr lang="en-US" smtClean="0">
                <a:latin typeface="Times New Roman" pitchFamily="18" charset="0"/>
                <a:cs typeface="Times New Roman" pitchFamily="18" charset="0"/>
              </a:rPr>
              <a:t>Trong mục 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Write your letter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nhấn chọn 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More items…</a:t>
            </a:r>
          </a:p>
          <a:p>
            <a:r>
              <a:rPr lang="en-US" smtClean="0">
                <a:latin typeface="Times New Roman" pitchFamily="18" charset="0"/>
                <a:cs typeface="Times New Roman" pitchFamily="18" charset="0"/>
              </a:rPr>
              <a:t>Đặt con trỏ chuột vào vị trí cần chèn dữ liệu trước khi thực hiện More items.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7315200" y="6489127"/>
            <a:ext cx="1828800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53</a:t>
            </a:fld>
            <a:endParaRPr lang="en-US"/>
          </a:p>
        </p:txBody>
      </p:sp>
      <p:pic>
        <p:nvPicPr>
          <p:cNvPr id="9218" name="Picture 2" descr="E:\GIAO AN\hinh anh\a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7895" y="1981201"/>
            <a:ext cx="2027905" cy="4191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ThS. Nguyễn Ngọc Tuyên - CNTT - CĐ Lý Tự Trọng TP.HCM 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3397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/>
          <p:cNvSpPr/>
          <p:nvPr/>
        </p:nvSpPr>
        <p:spPr>
          <a:xfrm>
            <a:off x="619434" y="1045707"/>
            <a:ext cx="3766983" cy="457200"/>
          </a:xfrm>
          <a:prstGeom prst="roundRect">
            <a:avLst/>
          </a:prstGeom>
          <a:solidFill>
            <a:srgbClr val="CCFF66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ube 9"/>
          <p:cNvSpPr/>
          <p:nvPr/>
        </p:nvSpPr>
        <p:spPr>
          <a:xfrm>
            <a:off x="383460" y="1045707"/>
            <a:ext cx="540774" cy="457200"/>
          </a:xfrm>
          <a:prstGeom prst="cube">
            <a:avLst/>
          </a:prstGeom>
          <a:solidFill>
            <a:srgbClr val="CCFF66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mtClean="0"/>
              <a:t>A.</a:t>
            </a:r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381000" y="1077663"/>
            <a:ext cx="422787" cy="457200"/>
          </a:xfrm>
          <a:prstGeom prst="ellipse">
            <a:avLst/>
          </a:prstGeom>
          <a:solidFill>
            <a:srgbClr val="CCFF66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>
                <a:latin typeface="Times New Roman" pitchFamily="18" charset="0"/>
                <a:cs typeface="Times New Roman" pitchFamily="18" charset="0"/>
              </a:rPr>
              <a:t>D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38200" y="1066800"/>
            <a:ext cx="35433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Hỗ trợ xử lý và phím tắt</a:t>
            </a:r>
            <a:endParaRPr lang="en-US" sz="24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57199" y="1524000"/>
            <a:ext cx="5791201" cy="54476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AutoNum type="arabicPeriod"/>
            </a:pPr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Hỗ trợ xử lý</a:t>
            </a:r>
          </a:p>
          <a:p>
            <a:pPr marL="342900" indent="-342900">
              <a:buFont typeface="Wingdings" pitchFamily="2" charset="2"/>
              <a:buChar char="v"/>
            </a:pPr>
            <a:r>
              <a:rPr lang="en-US" b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Trộn thư (Mail Merge):</a:t>
            </a:r>
          </a:p>
          <a:p>
            <a:pPr marL="342900" indent="-342900">
              <a:buFont typeface="Wingdings" pitchFamily="2" charset="2"/>
              <a:buChar char="Ø"/>
            </a:pP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Mail document: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là một file văn bản mẫu được trình bày hoàn chỉnh.</a:t>
            </a:r>
          </a:p>
          <a:p>
            <a:pPr marL="342900" indent="-342900">
              <a:buFont typeface="Courier New" pitchFamily="49" charset="0"/>
              <a:buChar char="o"/>
            </a:pP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Form letter:</a:t>
            </a:r>
          </a:p>
          <a:p>
            <a:r>
              <a:rPr lang="en-US" smtClean="0">
                <a:latin typeface="Times New Roman" pitchFamily="18" charset="0"/>
                <a:cs typeface="Times New Roman" pitchFamily="18" charset="0"/>
              </a:rPr>
              <a:t>B3: Trên tập tin Mail chính trong Word chọn 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Start Mail Merge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trên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 tab Maillings-&gt; Step by Step mail Merge Wizard.</a:t>
            </a:r>
          </a:p>
          <a:p>
            <a:pPr marL="114300" indent="-114300">
              <a:buFontTx/>
              <a:buChar char="-"/>
            </a:pPr>
            <a:r>
              <a:rPr lang="en-US" smtClean="0">
                <a:latin typeface="Times New Roman" pitchFamily="18" charset="0"/>
                <a:cs typeface="Times New Roman" pitchFamily="18" charset="0"/>
              </a:rPr>
              <a:t>Trong mục 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Select Dcocument Type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chọn 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Letter-&gt;Next.</a:t>
            </a:r>
          </a:p>
          <a:p>
            <a:pPr marL="114300" indent="-114300">
              <a:buFontTx/>
              <a:buChar char="-"/>
            </a:pPr>
            <a:r>
              <a:rPr lang="en-US" smtClean="0">
                <a:latin typeface="Times New Roman" pitchFamily="18" charset="0"/>
                <a:cs typeface="Times New Roman" pitchFamily="18" charset="0"/>
              </a:rPr>
              <a:t>Trong mục 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Select Startting document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chọn 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Use the current document -&gt; Next.</a:t>
            </a:r>
          </a:p>
          <a:p>
            <a:pPr marL="114300" indent="-114300">
              <a:buFontTx/>
              <a:buChar char="-"/>
            </a:pPr>
            <a:r>
              <a:rPr lang="en-US" smtClean="0">
                <a:latin typeface="Times New Roman" pitchFamily="18" charset="0"/>
                <a:cs typeface="Times New Roman" pitchFamily="18" charset="0"/>
              </a:rPr>
              <a:t>Trong mục 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Select recipients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kích chọn 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Browse.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Chọn và mở file 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Data Source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(file excel).</a:t>
            </a:r>
          </a:p>
          <a:p>
            <a:r>
              <a:rPr lang="en-US" smtClean="0">
                <a:latin typeface="Times New Roman" pitchFamily="18" charset="0"/>
                <a:cs typeface="Times New Roman" pitchFamily="18" charset="0"/>
              </a:rPr>
              <a:t>Chọn Sheet1 nhấn 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OK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. Ở hộp thoại 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Mail Merge Recipient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 trích lọc dữ liệu mong muốn và không mong muốn. Nhấn 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OK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285750" indent="-285750">
              <a:buFontTx/>
              <a:buChar char="-"/>
            </a:pPr>
            <a:r>
              <a:rPr lang="en-US" smtClean="0">
                <a:latin typeface="Times New Roman" pitchFamily="18" charset="0"/>
                <a:cs typeface="Times New Roman" pitchFamily="18" charset="0"/>
              </a:rPr>
              <a:t>Trong mục 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Write your letter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nhấn chọn 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More items…</a:t>
            </a:r>
          </a:p>
          <a:p>
            <a:r>
              <a:rPr lang="en-US" smtClean="0">
                <a:latin typeface="Times New Roman" pitchFamily="18" charset="0"/>
                <a:cs typeface="Times New Roman" pitchFamily="18" charset="0"/>
              </a:rPr>
              <a:t>Đặt con trỏ chuột vào vị trí cần chèn dữ liệu trước khi thực hiện More items và chọn trường cần chèn-&gt; 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Insert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7315200" y="6489127"/>
            <a:ext cx="1828800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54</a:t>
            </a:fld>
            <a:endParaRPr lang="en-US"/>
          </a:p>
        </p:txBody>
      </p:sp>
      <p:pic>
        <p:nvPicPr>
          <p:cNvPr id="10242" name="Picture 2" descr="E:\GIAO AN\hinh anh\a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4600" y="2971800"/>
            <a:ext cx="2638425" cy="3171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ThS. Nguyễn Ngọc Tuyên - CNTT - CĐ Lý Tự Trọng TP.HCM 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37027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/>
          <p:cNvSpPr/>
          <p:nvPr/>
        </p:nvSpPr>
        <p:spPr>
          <a:xfrm>
            <a:off x="619434" y="1045707"/>
            <a:ext cx="3766983" cy="457200"/>
          </a:xfrm>
          <a:prstGeom prst="roundRect">
            <a:avLst/>
          </a:prstGeom>
          <a:solidFill>
            <a:srgbClr val="CCFF66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ube 9"/>
          <p:cNvSpPr/>
          <p:nvPr/>
        </p:nvSpPr>
        <p:spPr>
          <a:xfrm>
            <a:off x="383460" y="1045707"/>
            <a:ext cx="540774" cy="457200"/>
          </a:xfrm>
          <a:prstGeom prst="cube">
            <a:avLst/>
          </a:prstGeom>
          <a:solidFill>
            <a:srgbClr val="CCFF66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mtClean="0"/>
              <a:t>A.</a:t>
            </a:r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381000" y="1077663"/>
            <a:ext cx="422787" cy="457200"/>
          </a:xfrm>
          <a:prstGeom prst="ellipse">
            <a:avLst/>
          </a:prstGeom>
          <a:solidFill>
            <a:srgbClr val="CCFF66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>
                <a:latin typeface="Times New Roman" pitchFamily="18" charset="0"/>
                <a:cs typeface="Times New Roman" pitchFamily="18" charset="0"/>
              </a:rPr>
              <a:t>D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38200" y="1066800"/>
            <a:ext cx="35433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Hỗ trợ xử lý và phím tắt</a:t>
            </a:r>
            <a:endParaRPr lang="en-US" sz="24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55600" y="1534863"/>
            <a:ext cx="8382001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AutoNum type="arabicPeriod"/>
            </a:pPr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Hỗ trợ xử lý</a:t>
            </a:r>
          </a:p>
          <a:p>
            <a:pPr marL="342900" indent="-342900">
              <a:buFont typeface="Wingdings" pitchFamily="2" charset="2"/>
              <a:buChar char="v"/>
            </a:pPr>
            <a:r>
              <a:rPr lang="en-US" b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Trộn thư (Mail Merge):</a:t>
            </a:r>
          </a:p>
          <a:p>
            <a:pPr marL="342900" indent="-342900">
              <a:buFont typeface="Wingdings" pitchFamily="2" charset="2"/>
              <a:buChar char="Ø"/>
            </a:pP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Mail document: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là một file văn bản mẫu được trình bày hoàn chỉnh.</a:t>
            </a:r>
          </a:p>
          <a:p>
            <a:pPr marL="342900" indent="-342900">
              <a:buFont typeface="Courier New" pitchFamily="49" charset="0"/>
              <a:buChar char="o"/>
            </a:pP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Form letter:</a:t>
            </a:r>
          </a:p>
          <a:p>
            <a:r>
              <a:rPr lang="en-US" smtClean="0">
                <a:latin typeface="Times New Roman" pitchFamily="18" charset="0"/>
                <a:cs typeface="Times New Roman" pitchFamily="18" charset="0"/>
              </a:rPr>
              <a:t>B3: Trên tập tin Mail chính trong Word chọn 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Start Mail Merge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trên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 tab Maillings-&gt; Step by Step mail Merge Wizard.</a:t>
            </a:r>
          </a:p>
          <a:p>
            <a:r>
              <a:rPr lang="en-US" smtClean="0">
                <a:latin typeface="Times New Roman" pitchFamily="18" charset="0"/>
                <a:cs typeface="Times New Roman" pitchFamily="18" charset="0"/>
              </a:rPr>
              <a:t>Sau khi lựa chọn More items… xong thì nội dung của thư mời có cấu trúc hoàn chỉnh. Và nhấn 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Next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 để đến bước tiếp theo.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7315200" y="6489127"/>
            <a:ext cx="1828800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55</a:t>
            </a:fld>
            <a:endParaRPr lang="en-US"/>
          </a:p>
        </p:txBody>
      </p:sp>
      <p:pic>
        <p:nvPicPr>
          <p:cNvPr id="12290" name="Picture 2" descr="E:\GIAO AN\hinh anh\a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3849184"/>
            <a:ext cx="5439694" cy="2932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ThS. Nguyễn Ngọc Tuyên - CNTT - CĐ Lý Tự Trọng TP.HCM 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51907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/>
          <p:cNvSpPr/>
          <p:nvPr/>
        </p:nvSpPr>
        <p:spPr>
          <a:xfrm>
            <a:off x="619434" y="1045707"/>
            <a:ext cx="3766983" cy="457200"/>
          </a:xfrm>
          <a:prstGeom prst="roundRect">
            <a:avLst/>
          </a:prstGeom>
          <a:solidFill>
            <a:srgbClr val="CCFF66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ube 9"/>
          <p:cNvSpPr/>
          <p:nvPr/>
        </p:nvSpPr>
        <p:spPr>
          <a:xfrm>
            <a:off x="383460" y="1045707"/>
            <a:ext cx="540774" cy="457200"/>
          </a:xfrm>
          <a:prstGeom prst="cube">
            <a:avLst/>
          </a:prstGeom>
          <a:solidFill>
            <a:srgbClr val="CCFF66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mtClean="0"/>
              <a:t>A.</a:t>
            </a:r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381000" y="1077663"/>
            <a:ext cx="422787" cy="457200"/>
          </a:xfrm>
          <a:prstGeom prst="ellipse">
            <a:avLst/>
          </a:prstGeom>
          <a:solidFill>
            <a:srgbClr val="CCFF66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>
                <a:latin typeface="Times New Roman" pitchFamily="18" charset="0"/>
                <a:cs typeface="Times New Roman" pitchFamily="18" charset="0"/>
              </a:rPr>
              <a:t>D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38200" y="1066800"/>
            <a:ext cx="35433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Hỗ trợ xử lý và phím tắt</a:t>
            </a:r>
            <a:endParaRPr lang="en-US" sz="24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55600" y="1534863"/>
            <a:ext cx="8382001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AutoNum type="arabicPeriod"/>
            </a:pPr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Hỗ trợ xử lý</a:t>
            </a:r>
          </a:p>
          <a:p>
            <a:pPr marL="342900" indent="-342900">
              <a:buFont typeface="Wingdings" pitchFamily="2" charset="2"/>
              <a:buChar char="v"/>
            </a:pPr>
            <a:r>
              <a:rPr lang="en-US" b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Trộn thư (Mail Merge):</a:t>
            </a:r>
          </a:p>
          <a:p>
            <a:pPr marL="342900" indent="-342900">
              <a:buFont typeface="Wingdings" pitchFamily="2" charset="2"/>
              <a:buChar char="Ø"/>
            </a:pP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Mail document: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là một file văn bản mẫu được trình bày hoàn chỉnh.</a:t>
            </a:r>
          </a:p>
          <a:p>
            <a:pPr marL="342900" indent="-342900">
              <a:buFont typeface="Courier New" pitchFamily="49" charset="0"/>
              <a:buChar char="o"/>
            </a:pP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Form letter:</a:t>
            </a:r>
          </a:p>
          <a:p>
            <a:r>
              <a:rPr lang="en-US" smtClean="0">
                <a:latin typeface="Times New Roman" pitchFamily="18" charset="0"/>
                <a:cs typeface="Times New Roman" pitchFamily="18" charset="0"/>
              </a:rPr>
              <a:t>B3: Trên tập tin Mail chính trong Word chọn 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Start Mail Merge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trên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 tab Maillings-&gt; Step by Step mail Merge Wizard.</a:t>
            </a:r>
          </a:p>
          <a:p>
            <a:r>
              <a:rPr lang="en-US" smtClean="0">
                <a:latin typeface="Times New Roman" pitchFamily="18" charset="0"/>
                <a:cs typeface="Times New Roman" pitchFamily="18" charset="0"/>
              </a:rPr>
              <a:t>Sau khi lựa chọn More items… xong thì nội dung của thư mời có cấu trúc hoàn chỉnh. Và nhấn 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Next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 để đến bước tiếp theo. Tiếp tục nhấn 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Next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. Và chọn 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Print…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Hộp thoại Merge to new document xuất hiện lựa chọn phù hợp và nhấn 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OK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b="1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7315200" y="6489127"/>
            <a:ext cx="1828800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56</a:t>
            </a:fld>
            <a:endParaRPr lang="en-US"/>
          </a:p>
        </p:txBody>
      </p:sp>
      <p:pic>
        <p:nvPicPr>
          <p:cNvPr id="13315" name="Picture 3" descr="E:\GIAO AN\hinh anh\a1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7950" y="4213615"/>
            <a:ext cx="4800600" cy="25681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ThS. Nguyễn Ngọc Tuyên - CNTT - CĐ Lý Tự Trọng TP.HCM 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36267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/>
          <p:cNvSpPr/>
          <p:nvPr/>
        </p:nvSpPr>
        <p:spPr>
          <a:xfrm>
            <a:off x="619434" y="1045707"/>
            <a:ext cx="3766983" cy="457200"/>
          </a:xfrm>
          <a:prstGeom prst="roundRect">
            <a:avLst/>
          </a:prstGeom>
          <a:solidFill>
            <a:srgbClr val="CCFF66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ube 9"/>
          <p:cNvSpPr/>
          <p:nvPr/>
        </p:nvSpPr>
        <p:spPr>
          <a:xfrm>
            <a:off x="383460" y="1045707"/>
            <a:ext cx="540774" cy="457200"/>
          </a:xfrm>
          <a:prstGeom prst="cube">
            <a:avLst/>
          </a:prstGeom>
          <a:solidFill>
            <a:srgbClr val="CCFF66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mtClean="0"/>
              <a:t>A.</a:t>
            </a:r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381000" y="1077663"/>
            <a:ext cx="422787" cy="457200"/>
          </a:xfrm>
          <a:prstGeom prst="ellipse">
            <a:avLst/>
          </a:prstGeom>
          <a:solidFill>
            <a:srgbClr val="CCFF66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>
                <a:latin typeface="Times New Roman" pitchFamily="18" charset="0"/>
                <a:cs typeface="Times New Roman" pitchFamily="18" charset="0"/>
              </a:rPr>
              <a:t>D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38200" y="1066800"/>
            <a:ext cx="35433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Hỗ trợ xử lý và phím tắt</a:t>
            </a:r>
            <a:endParaRPr lang="en-US" sz="24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55600" y="1534863"/>
            <a:ext cx="8382001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AutoNum type="arabicPeriod"/>
            </a:pPr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Hỗ trợ xử lý</a:t>
            </a:r>
          </a:p>
          <a:p>
            <a:pPr marL="342900" indent="-342900">
              <a:buFont typeface="Wingdings" pitchFamily="2" charset="2"/>
              <a:buChar char="v"/>
            </a:pPr>
            <a:r>
              <a:rPr lang="en-US" b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Trộn thư (Mail Merge):</a:t>
            </a:r>
          </a:p>
          <a:p>
            <a:pPr marL="342900" indent="-342900">
              <a:buFont typeface="Wingdings" pitchFamily="2" charset="2"/>
              <a:buChar char="Ø"/>
            </a:pP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Mail document: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là một file văn bản mẫu được trình bày hoàn chỉnh.</a:t>
            </a:r>
          </a:p>
          <a:p>
            <a:pPr marL="342900" indent="-342900">
              <a:buFont typeface="Courier New" pitchFamily="49" charset="0"/>
              <a:buChar char="o"/>
            </a:pP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Form letter:</a:t>
            </a:r>
          </a:p>
          <a:p>
            <a:pPr marL="342900" indent="-342900">
              <a:buFont typeface="Courier New" pitchFamily="49" charset="0"/>
              <a:buChar char="o"/>
            </a:pP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Envelopes: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Tạo bì thư bằng cách 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Mail Merge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. Thực hiện tương tự như 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Form letter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 nhưng chọn 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Envelopes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 thay vì chọn 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Form letter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ở bước 1.</a:t>
            </a:r>
          </a:p>
          <a:p>
            <a:pPr marL="342900" indent="-342900">
              <a:buFont typeface="Courier New" pitchFamily="49" charset="0"/>
              <a:buChar char="o"/>
            </a:pP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Labels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>
                <a:latin typeface="Times New Roman" pitchFamily="18" charset="0"/>
                <a:cs typeface="Times New Roman" pitchFamily="18" charset="0"/>
              </a:rPr>
              <a:t>Tạo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nhãn bằng </a:t>
            </a:r>
            <a:r>
              <a:rPr lang="en-US">
                <a:latin typeface="Times New Roman" pitchFamily="18" charset="0"/>
                <a:cs typeface="Times New Roman" pitchFamily="18" charset="0"/>
              </a:rPr>
              <a:t>cách </a:t>
            </a:r>
            <a:r>
              <a:rPr lang="en-US" b="1">
                <a:latin typeface="Times New Roman" pitchFamily="18" charset="0"/>
                <a:cs typeface="Times New Roman" pitchFamily="18" charset="0"/>
              </a:rPr>
              <a:t>Mail Merge</a:t>
            </a:r>
            <a:r>
              <a:rPr lang="en-US">
                <a:latin typeface="Times New Roman" pitchFamily="18" charset="0"/>
                <a:cs typeface="Times New Roman" pitchFamily="18" charset="0"/>
              </a:rPr>
              <a:t>. Thực hiện tương tự như </a:t>
            </a:r>
            <a:r>
              <a:rPr lang="en-US" b="1">
                <a:latin typeface="Times New Roman" pitchFamily="18" charset="0"/>
                <a:cs typeface="Times New Roman" pitchFamily="18" charset="0"/>
              </a:rPr>
              <a:t>Form letter</a:t>
            </a:r>
            <a:r>
              <a:rPr lang="en-US">
                <a:latin typeface="Times New Roman" pitchFamily="18" charset="0"/>
                <a:cs typeface="Times New Roman" pitchFamily="18" charset="0"/>
              </a:rPr>
              <a:t> nhưng chọn 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Labels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>
                <a:latin typeface="Times New Roman" pitchFamily="18" charset="0"/>
                <a:cs typeface="Times New Roman" pitchFamily="18" charset="0"/>
              </a:rPr>
              <a:t>thay vì chọn </a:t>
            </a:r>
            <a:r>
              <a:rPr lang="en-US" b="1">
                <a:latin typeface="Times New Roman" pitchFamily="18" charset="0"/>
                <a:cs typeface="Times New Roman" pitchFamily="18" charset="0"/>
              </a:rPr>
              <a:t>Form letter </a:t>
            </a:r>
            <a:r>
              <a:rPr lang="en-US">
                <a:latin typeface="Times New Roman" pitchFamily="18" charset="0"/>
                <a:cs typeface="Times New Roman" pitchFamily="18" charset="0"/>
              </a:rPr>
              <a:t>ở bước 1.</a:t>
            </a:r>
          </a:p>
          <a:p>
            <a:pPr marL="342900" indent="-342900">
              <a:buFont typeface="Courier New" pitchFamily="49" charset="0"/>
              <a:buChar char="o"/>
            </a:pP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Catologes: </a:t>
            </a:r>
            <a:r>
              <a:rPr lang="en-US">
                <a:latin typeface="Times New Roman" pitchFamily="18" charset="0"/>
                <a:cs typeface="Times New Roman" pitchFamily="18" charset="0"/>
              </a:rPr>
              <a:t>Tạo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văn bản kiểu danh sách bằng </a:t>
            </a:r>
            <a:r>
              <a:rPr lang="en-US">
                <a:latin typeface="Times New Roman" pitchFamily="18" charset="0"/>
                <a:cs typeface="Times New Roman" pitchFamily="18" charset="0"/>
              </a:rPr>
              <a:t>cách </a:t>
            </a:r>
            <a:r>
              <a:rPr lang="en-US" b="1">
                <a:latin typeface="Times New Roman" pitchFamily="18" charset="0"/>
                <a:cs typeface="Times New Roman" pitchFamily="18" charset="0"/>
              </a:rPr>
              <a:t>Mail Merge</a:t>
            </a:r>
            <a:r>
              <a:rPr lang="en-US">
                <a:latin typeface="Times New Roman" pitchFamily="18" charset="0"/>
                <a:cs typeface="Times New Roman" pitchFamily="18" charset="0"/>
              </a:rPr>
              <a:t>. Thực hiện tương tự như </a:t>
            </a:r>
            <a:r>
              <a:rPr lang="en-US" b="1">
                <a:latin typeface="Times New Roman" pitchFamily="18" charset="0"/>
                <a:cs typeface="Times New Roman" pitchFamily="18" charset="0"/>
              </a:rPr>
              <a:t>Form letter</a:t>
            </a:r>
            <a:r>
              <a:rPr lang="en-US">
                <a:latin typeface="Times New Roman" pitchFamily="18" charset="0"/>
                <a:cs typeface="Times New Roman" pitchFamily="18" charset="0"/>
              </a:rPr>
              <a:t> nhưng chọn 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Catologes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>
                <a:latin typeface="Times New Roman" pitchFamily="18" charset="0"/>
                <a:cs typeface="Times New Roman" pitchFamily="18" charset="0"/>
              </a:rPr>
              <a:t>thay vì chọn </a:t>
            </a:r>
            <a:r>
              <a:rPr lang="en-US" b="1">
                <a:latin typeface="Times New Roman" pitchFamily="18" charset="0"/>
                <a:cs typeface="Times New Roman" pitchFamily="18" charset="0"/>
              </a:rPr>
              <a:t>Form letter </a:t>
            </a:r>
            <a:r>
              <a:rPr lang="en-US">
                <a:latin typeface="Times New Roman" pitchFamily="18" charset="0"/>
                <a:cs typeface="Times New Roman" pitchFamily="18" charset="0"/>
              </a:rPr>
              <a:t>ở bước 1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285750" indent="-285750">
              <a:buFontTx/>
              <a:buChar char="-"/>
            </a:pP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Start Mail Merge: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Điểm bắt đầu chọn tài liệu và sau đó chọn, tạo, chỉnh sửa danh sách người nhận.</a:t>
            </a:r>
          </a:p>
          <a:p>
            <a:pPr marL="285750" indent="-285750">
              <a:buFontTx/>
              <a:buChar char="-"/>
            </a:pP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Write &amp; Insert Fields: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Chèn các Merge Field và sử dụng Rules để thực hiện các thao tác tính toán của tài liệu.</a:t>
            </a:r>
          </a:p>
          <a:p>
            <a:pPr marL="285750" indent="-285750">
              <a:buFontTx/>
              <a:buChar char="-"/>
            </a:pP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Preview Results: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Kiểm tra lỗi tự động.</a:t>
            </a:r>
          </a:p>
          <a:p>
            <a:pPr marL="285750" indent="-285750">
              <a:buFontTx/>
              <a:buChar char="-"/>
            </a:pP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Finish: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Hoàn thành Merge và kết hợp các tài liệu cá nhân vào một tài liệu toàn diện hay in chúng ra hoặc gửi thư điện tử.</a:t>
            </a:r>
            <a:endParaRPr lang="en-US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Font typeface="Courier New" pitchFamily="49" charset="0"/>
              <a:buChar char="o"/>
            </a:pPr>
            <a:endParaRPr lang="en-US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7315200" y="6489127"/>
            <a:ext cx="1828800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57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ThS. Nguyễn Ngọc Tuyên - CNTT - CĐ Lý Tự Trọng TP.HCM 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81340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/>
          <p:cNvSpPr/>
          <p:nvPr/>
        </p:nvSpPr>
        <p:spPr>
          <a:xfrm>
            <a:off x="619434" y="1045707"/>
            <a:ext cx="3766983" cy="457200"/>
          </a:xfrm>
          <a:prstGeom prst="roundRect">
            <a:avLst/>
          </a:prstGeom>
          <a:solidFill>
            <a:srgbClr val="CCFF66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ube 9"/>
          <p:cNvSpPr/>
          <p:nvPr/>
        </p:nvSpPr>
        <p:spPr>
          <a:xfrm>
            <a:off x="383460" y="1045707"/>
            <a:ext cx="540774" cy="457200"/>
          </a:xfrm>
          <a:prstGeom prst="cube">
            <a:avLst/>
          </a:prstGeom>
          <a:solidFill>
            <a:srgbClr val="CCFF66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mtClean="0"/>
              <a:t>A.</a:t>
            </a:r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381000" y="1077663"/>
            <a:ext cx="422787" cy="457200"/>
          </a:xfrm>
          <a:prstGeom prst="ellipse">
            <a:avLst/>
          </a:prstGeom>
          <a:solidFill>
            <a:srgbClr val="CCFF66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>
                <a:latin typeface="Times New Roman" pitchFamily="18" charset="0"/>
                <a:cs typeface="Times New Roman" pitchFamily="18" charset="0"/>
              </a:rPr>
              <a:t>D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38200" y="1066800"/>
            <a:ext cx="35433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Hỗ trợ xử lý và phím tắt</a:t>
            </a:r>
            <a:endParaRPr lang="en-US" sz="24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55600" y="1534863"/>
            <a:ext cx="838200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AutoNum type="arabicPeriod"/>
            </a:pPr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Hỗ trợ xử lý</a:t>
            </a:r>
          </a:p>
          <a:p>
            <a:pPr marL="342900" indent="-342900">
              <a:buFont typeface="Wingdings" pitchFamily="2" charset="2"/>
              <a:buChar char="v"/>
            </a:pPr>
            <a:r>
              <a:rPr lang="en-US" b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smtClean="0">
                <a:latin typeface="Times New Roman" pitchFamily="18" charset="0"/>
                <a:cs typeface="Times New Roman" pitchFamily="18" charset="0"/>
              </a:rPr>
              <a:t>Phím tắt</a:t>
            </a:r>
          </a:p>
          <a:p>
            <a:r>
              <a:rPr lang="en-US" b="1" smtClean="0">
                <a:latin typeface="Times New Roman" pitchFamily="18" charset="0"/>
                <a:cs typeface="Times New Roman" pitchFamily="18" charset="0"/>
              </a:rPr>
              <a:t>Các phím tắt thông dụng</a:t>
            </a:r>
            <a:endParaRPr lang="en-US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7315200" y="6489127"/>
            <a:ext cx="1828800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58</a:t>
            </a:fld>
            <a:endParaRPr lang="en-US"/>
          </a:p>
        </p:txBody>
      </p:sp>
      <p:pic>
        <p:nvPicPr>
          <p:cNvPr id="14338" name="Picture 2" descr="E:\GIAO AN\hinh anh\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393" y="2514600"/>
            <a:ext cx="8377080" cy="3721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ThS. Nguyễn Ngọc Tuyên - CNTT - CĐ Lý Tự Trọng TP.HCM 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95692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/>
          <p:cNvSpPr/>
          <p:nvPr/>
        </p:nvSpPr>
        <p:spPr>
          <a:xfrm>
            <a:off x="540774" y="1071265"/>
            <a:ext cx="3390900" cy="457200"/>
          </a:xfrm>
          <a:prstGeom prst="roundRect">
            <a:avLst/>
          </a:prstGeom>
          <a:solidFill>
            <a:schemeClr val="accent4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ube 9"/>
          <p:cNvSpPr/>
          <p:nvPr/>
        </p:nvSpPr>
        <p:spPr>
          <a:xfrm>
            <a:off x="533400" y="1071265"/>
            <a:ext cx="540774" cy="457200"/>
          </a:xfrm>
          <a:prstGeom prst="cube">
            <a:avLst/>
          </a:prstGeom>
          <a:solidFill>
            <a:schemeClr val="accent4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mtClean="0"/>
              <a:t>A.</a:t>
            </a:r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533400" y="1071265"/>
            <a:ext cx="422787" cy="457200"/>
          </a:xfrm>
          <a:prstGeom prst="ellipse">
            <a:avLst/>
          </a:prstGeom>
          <a:solidFill>
            <a:schemeClr val="accent4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B</a:t>
            </a:r>
            <a:endParaRPr lang="en-US" sz="24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990600" y="1066800"/>
            <a:ext cx="2819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Định dạng văn bản</a:t>
            </a:r>
            <a:endParaRPr lang="en-US" sz="24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33400" y="1524000"/>
            <a:ext cx="8323005" cy="2000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AutoNum type="arabicPeriod"/>
            </a:pPr>
            <a:r>
              <a:rPr lang="en-US" sz="24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Định dạng văn bản</a:t>
            </a:r>
          </a:p>
          <a:p>
            <a:pPr marL="342900" indent="-342900">
              <a:buFont typeface="Wingdings" pitchFamily="2" charset="2"/>
              <a:buChar char="v"/>
            </a:pP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In đậm, in nghiêng, gạch dưới:</a:t>
            </a:r>
          </a:p>
          <a:p>
            <a:pPr indent="339725" algn="just"/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Để in đậm, in nghiêng, gạch dưới đoạn text thì bôi đen đoạn văn bản cần định dạng.</a:t>
            </a:r>
          </a:p>
          <a:p>
            <a:pPr algn="just"/>
            <a:endParaRPr lang="en-US" sz="200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en-US" sz="200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4203210"/>
              </p:ext>
            </p:extLst>
          </p:nvPr>
        </p:nvGraphicFramePr>
        <p:xfrm>
          <a:off x="956187" y="2971800"/>
          <a:ext cx="7865805" cy="2438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2193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2193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2193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438400">
                <a:tc>
                  <a:txBody>
                    <a:bodyPr/>
                    <a:lstStyle/>
                    <a:p>
                      <a:pPr algn="just"/>
                      <a:r>
                        <a:rPr lang="en-US" sz="200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In đậm:</a:t>
                      </a:r>
                    </a:p>
                    <a:p>
                      <a:pPr algn="just"/>
                      <a:r>
                        <a:rPr lang="en-US" sz="2000" b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Nhấn</a:t>
                      </a:r>
                      <a:r>
                        <a:rPr lang="en-US" sz="2000" b="0" baseline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nút </a:t>
                      </a:r>
                      <a:r>
                        <a:rPr lang="en-US" sz="2000" b="1" baseline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Bold (B)</a:t>
                      </a:r>
                      <a:r>
                        <a:rPr lang="en-US" sz="2000" b="0" baseline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hoặc </a:t>
                      </a:r>
                      <a:r>
                        <a:rPr lang="en-US" sz="2000" b="1" baseline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Ctrl + B</a:t>
                      </a:r>
                      <a:endParaRPr lang="en-US" sz="2000" b="1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00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In nghiêng:</a:t>
                      </a:r>
                    </a:p>
                    <a:p>
                      <a:pPr algn="just"/>
                      <a:r>
                        <a:rPr lang="en-US" sz="2000" b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Nhấn</a:t>
                      </a:r>
                      <a:r>
                        <a:rPr lang="en-US" sz="2000" b="0" baseline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nút </a:t>
                      </a:r>
                      <a:r>
                        <a:rPr lang="en-US" sz="2000" b="1" baseline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Italic (I) </a:t>
                      </a:r>
                      <a:r>
                        <a:rPr lang="en-US" sz="2000" b="0" baseline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hoặc </a:t>
                      </a:r>
                      <a:r>
                        <a:rPr lang="en-US" sz="2000" b="1" baseline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Ctrl + I</a:t>
                      </a:r>
                      <a:endParaRPr lang="en-US" sz="2000" b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00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Gạch</a:t>
                      </a:r>
                      <a:r>
                        <a:rPr lang="en-US" sz="2000" baseline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chân:</a:t>
                      </a:r>
                    </a:p>
                    <a:p>
                      <a:pPr algn="just"/>
                      <a:r>
                        <a:rPr lang="en-US" sz="2000" b="0" baseline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Nhấn nút </a:t>
                      </a:r>
                      <a:r>
                        <a:rPr lang="en-US" sz="2000" b="1" baseline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Underline (U) </a:t>
                      </a:r>
                      <a:r>
                        <a:rPr lang="en-US" sz="2000" b="0" baseline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hoặc </a:t>
                      </a:r>
                      <a:r>
                        <a:rPr lang="en-US" sz="2000" b="1" baseline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Ctrl + U</a:t>
                      </a:r>
                      <a:endParaRPr lang="en-US" sz="2000" b="1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6147" name="Picture 3" descr="E:\GIAO AN\hinh anh\in dam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2050" y="4191000"/>
            <a:ext cx="2438400" cy="1142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E:\GIAO AN\hinh anh\in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6762" y="4191001"/>
            <a:ext cx="2362200" cy="1142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9" name="Picture 5" descr="E:\GIAO AN\hinh anh\g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9796" y="4191001"/>
            <a:ext cx="2381922" cy="1142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990600" y="5543490"/>
            <a:ext cx="77134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Để bỏ in đậm, in nghiêng, gạch dưới thao tác lặp lại một lần nữa để hủy.</a:t>
            </a:r>
            <a:endParaRPr lang="en-US" sz="20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>
          <a:xfrm>
            <a:off x="7315200" y="6489127"/>
            <a:ext cx="1828800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ThS. Nguyễn Ngọc Tuyên - CNTT - CĐ Lý Tự Trọng TP.HCM 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70648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/>
          <p:cNvSpPr/>
          <p:nvPr/>
        </p:nvSpPr>
        <p:spPr>
          <a:xfrm>
            <a:off x="540774" y="1071265"/>
            <a:ext cx="3390900" cy="457200"/>
          </a:xfrm>
          <a:prstGeom prst="roundRect">
            <a:avLst/>
          </a:prstGeom>
          <a:solidFill>
            <a:schemeClr val="accent4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ube 9"/>
          <p:cNvSpPr/>
          <p:nvPr/>
        </p:nvSpPr>
        <p:spPr>
          <a:xfrm>
            <a:off x="533400" y="1071265"/>
            <a:ext cx="540774" cy="457200"/>
          </a:xfrm>
          <a:prstGeom prst="cube">
            <a:avLst/>
          </a:prstGeom>
          <a:solidFill>
            <a:schemeClr val="accent4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mtClean="0"/>
              <a:t>A.</a:t>
            </a:r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533400" y="1071265"/>
            <a:ext cx="422787" cy="457200"/>
          </a:xfrm>
          <a:prstGeom prst="ellipse">
            <a:avLst/>
          </a:prstGeom>
          <a:solidFill>
            <a:schemeClr val="accent4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B</a:t>
            </a:r>
            <a:endParaRPr lang="en-US" sz="24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990600" y="1066800"/>
            <a:ext cx="2819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Định dạng văn bản</a:t>
            </a:r>
            <a:endParaRPr lang="en-US" sz="24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33400" y="1524000"/>
            <a:ext cx="8323005" cy="2000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AutoNum type="arabicPeriod"/>
            </a:pPr>
            <a:r>
              <a:rPr lang="en-US" sz="24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Định dạng văn bản</a:t>
            </a:r>
          </a:p>
          <a:p>
            <a:pPr marL="342900" indent="-342900">
              <a:buFont typeface="Wingdings" pitchFamily="2" charset="2"/>
              <a:buChar char="v"/>
            </a:pP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Định dạng màu chữ, đoạn văn bản, kiểu chữ, size chữ:</a:t>
            </a:r>
          </a:p>
          <a:p>
            <a:pPr indent="339725" algn="just"/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Để định dạng kiểu chữ, màu chữ, màu đoạn văn bản và size chữ thì phải bôi đen đoạn văn bản hoặc chữ cần định dạng.</a:t>
            </a:r>
          </a:p>
          <a:p>
            <a:pPr algn="just"/>
            <a:endParaRPr lang="en-US" sz="200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en-US" sz="200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 descr="E:\GIAO AN\hinh anh\a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1426" y="3883054"/>
            <a:ext cx="5501148" cy="19081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Oval Callout 4"/>
          <p:cNvSpPr/>
          <p:nvPr/>
        </p:nvSpPr>
        <p:spPr>
          <a:xfrm>
            <a:off x="2362200" y="3057674"/>
            <a:ext cx="990600" cy="1133326"/>
          </a:xfrm>
          <a:prstGeom prst="wedgeEllipse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Kiểu chữ</a:t>
            </a:r>
            <a:endParaRPr lang="en-US" sz="200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Oval Callout 14"/>
          <p:cNvSpPr/>
          <p:nvPr/>
        </p:nvSpPr>
        <p:spPr>
          <a:xfrm>
            <a:off x="3931674" y="2957885"/>
            <a:ext cx="1021326" cy="1133326"/>
          </a:xfrm>
          <a:prstGeom prst="wedgeEllipse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Size chữ</a:t>
            </a:r>
            <a:endParaRPr lang="en-US" sz="200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Oval Callout 15"/>
          <p:cNvSpPr/>
          <p:nvPr/>
        </p:nvSpPr>
        <p:spPr>
          <a:xfrm>
            <a:off x="7322574" y="3883054"/>
            <a:ext cx="1135626" cy="1133326"/>
          </a:xfrm>
          <a:prstGeom prst="wedgeEllipseCallout">
            <a:avLst>
              <a:gd name="adj1" fmla="val -97757"/>
              <a:gd name="adj2" fmla="val 51919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màu chữ</a:t>
            </a:r>
            <a:endParaRPr lang="en-US" sz="200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Oval Callout 16"/>
          <p:cNvSpPr/>
          <p:nvPr/>
        </p:nvSpPr>
        <p:spPr>
          <a:xfrm>
            <a:off x="6629399" y="2743201"/>
            <a:ext cx="1676401" cy="1139854"/>
          </a:xfrm>
          <a:prstGeom prst="wedgeEllipseCallout">
            <a:avLst>
              <a:gd name="adj1" fmla="val -82681"/>
              <a:gd name="adj2" fmla="val 146324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màu đoạn văn bản</a:t>
            </a:r>
            <a:endParaRPr lang="en-US" sz="200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7297992" y="6474137"/>
            <a:ext cx="1828800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ThS. Nguyễn Ngọc Tuyên - CNTT - CĐ Lý Tự Trọng TP.HCM 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2338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/>
          <p:cNvSpPr/>
          <p:nvPr/>
        </p:nvSpPr>
        <p:spPr>
          <a:xfrm>
            <a:off x="540774" y="1071265"/>
            <a:ext cx="3390900" cy="457200"/>
          </a:xfrm>
          <a:prstGeom prst="roundRect">
            <a:avLst/>
          </a:prstGeom>
          <a:solidFill>
            <a:schemeClr val="accent4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ube 9"/>
          <p:cNvSpPr/>
          <p:nvPr/>
        </p:nvSpPr>
        <p:spPr>
          <a:xfrm>
            <a:off x="533400" y="1071265"/>
            <a:ext cx="540774" cy="457200"/>
          </a:xfrm>
          <a:prstGeom prst="cube">
            <a:avLst/>
          </a:prstGeom>
          <a:solidFill>
            <a:schemeClr val="accent4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mtClean="0"/>
              <a:t>A.</a:t>
            </a:r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533400" y="1071265"/>
            <a:ext cx="422787" cy="457200"/>
          </a:xfrm>
          <a:prstGeom prst="ellipse">
            <a:avLst/>
          </a:prstGeom>
          <a:solidFill>
            <a:schemeClr val="accent4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B</a:t>
            </a:r>
            <a:endParaRPr lang="en-US" sz="24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990600" y="1066800"/>
            <a:ext cx="2819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Định dạng văn bản</a:t>
            </a:r>
            <a:endParaRPr lang="en-US" sz="24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33400" y="1524000"/>
            <a:ext cx="8323005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AutoNum type="arabicPeriod"/>
            </a:pPr>
            <a:r>
              <a:rPr lang="en-US" sz="24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Định dạng văn bản</a:t>
            </a:r>
          </a:p>
          <a:p>
            <a:pPr marL="342900" indent="-342900">
              <a:buFont typeface="Wingdings" pitchFamily="2" charset="2"/>
              <a:buChar char="v"/>
            </a:pP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Chỉ số trên (Superscript) và chỉ số dưới (Subscript):</a:t>
            </a:r>
          </a:p>
          <a:p>
            <a:pPr indent="339725" algn="just"/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Để thiết lập chỉ số trên trong thẻ </a:t>
            </a: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HOME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 nhóm </a:t>
            </a: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Font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tích chọn </a:t>
            </a: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Superscript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hoặc</a:t>
            </a: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 Ctrl + Shift + =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để định dạng chỉ số trên</a:t>
            </a: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339725" algn="just"/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Ví dụ: A</a:t>
            </a:r>
            <a:r>
              <a:rPr lang="en-US" sz="2000" baseline="3000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 + B</a:t>
            </a:r>
            <a:r>
              <a:rPr lang="en-US" sz="2000" baseline="3000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 = C</a:t>
            </a:r>
            <a:r>
              <a:rPr lang="en-US" sz="2000" baseline="3000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339725" algn="just"/>
            <a:r>
              <a:rPr lang="en-US" sz="2000">
                <a:latin typeface="Times New Roman" pitchFamily="18" charset="0"/>
                <a:cs typeface="Times New Roman" pitchFamily="18" charset="0"/>
              </a:rPr>
              <a:t>Để thiết lập chỉ số trên trong thẻ </a:t>
            </a:r>
            <a:r>
              <a:rPr lang="en-US" sz="2000" b="1">
                <a:latin typeface="Times New Roman" pitchFamily="18" charset="0"/>
                <a:cs typeface="Times New Roman" pitchFamily="18" charset="0"/>
              </a:rPr>
              <a:t>HOME</a:t>
            </a:r>
            <a:r>
              <a:rPr lang="en-US" sz="2000">
                <a:latin typeface="Times New Roman" pitchFamily="18" charset="0"/>
                <a:cs typeface="Times New Roman" pitchFamily="18" charset="0"/>
              </a:rPr>
              <a:t> nhóm </a:t>
            </a:r>
            <a:r>
              <a:rPr lang="en-US" sz="2000" b="1">
                <a:latin typeface="Times New Roman" pitchFamily="18" charset="0"/>
                <a:cs typeface="Times New Roman" pitchFamily="18" charset="0"/>
              </a:rPr>
              <a:t>Font </a:t>
            </a:r>
            <a:r>
              <a:rPr lang="en-US" sz="2000">
                <a:latin typeface="Times New Roman" pitchFamily="18" charset="0"/>
                <a:cs typeface="Times New Roman" pitchFamily="18" charset="0"/>
              </a:rPr>
              <a:t>tích chọn </a:t>
            </a:r>
            <a:r>
              <a:rPr lang="en-US" sz="2000" b="1">
                <a:latin typeface="Times New Roman" pitchFamily="18" charset="0"/>
                <a:cs typeface="Times New Roman" pitchFamily="18" charset="0"/>
              </a:rPr>
              <a:t>Subscript</a:t>
            </a: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>
                <a:latin typeface="Times New Roman" pitchFamily="18" charset="0"/>
                <a:cs typeface="Times New Roman" pitchFamily="18" charset="0"/>
              </a:rPr>
              <a:t>hoặc</a:t>
            </a:r>
            <a:r>
              <a:rPr lang="en-US" sz="2000" b="1">
                <a:latin typeface="Times New Roman" pitchFamily="18" charset="0"/>
                <a:cs typeface="Times New Roman" pitchFamily="18" charset="0"/>
              </a:rPr>
              <a:t> Ctrl </a:t>
            </a: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en-US" sz="2000" b="1">
                <a:latin typeface="Times New Roman" pitchFamily="18" charset="0"/>
                <a:cs typeface="Times New Roman" pitchFamily="18" charset="0"/>
              </a:rPr>
              <a:t>= </a:t>
            </a:r>
            <a:r>
              <a:rPr lang="en-US" sz="2000">
                <a:latin typeface="Times New Roman" pitchFamily="18" charset="0"/>
                <a:cs typeface="Times New Roman" pitchFamily="18" charset="0"/>
              </a:rPr>
              <a:t>để định dạng chỉ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số dưới</a:t>
            </a: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339725" algn="just"/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Ví dụ: H</a:t>
            </a:r>
            <a:r>
              <a:rPr lang="en-US" sz="2000" baseline="-2500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SO</a:t>
            </a:r>
            <a:r>
              <a:rPr lang="en-US" sz="2000" baseline="-2500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2000">
              <a:latin typeface="Times New Roman" pitchFamily="18" charset="0"/>
              <a:cs typeface="Times New Roman" pitchFamily="18" charset="0"/>
            </a:endParaRPr>
          </a:p>
          <a:p>
            <a:pPr indent="339725" algn="just"/>
            <a:endParaRPr lang="en-US" sz="200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en-US" sz="200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en-US" sz="200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4" name="Picture 2" descr="E:\GIAO AN\hinh anh\chi s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0" y="3810000"/>
            <a:ext cx="2667000" cy="2816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Oval Callout 4"/>
          <p:cNvSpPr/>
          <p:nvPr/>
        </p:nvSpPr>
        <p:spPr>
          <a:xfrm>
            <a:off x="2057400" y="4114800"/>
            <a:ext cx="1447800" cy="1103244"/>
          </a:xfrm>
          <a:prstGeom prst="wedgeEllipseCallout">
            <a:avLst>
              <a:gd name="adj1" fmla="val 84879"/>
              <a:gd name="adj2" fmla="val 7870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Chỉ số trên</a:t>
            </a:r>
          </a:p>
        </p:txBody>
      </p:sp>
      <p:sp>
        <p:nvSpPr>
          <p:cNvPr id="15" name="Oval Callout 14"/>
          <p:cNvSpPr/>
          <p:nvPr/>
        </p:nvSpPr>
        <p:spPr>
          <a:xfrm>
            <a:off x="6781800" y="4511808"/>
            <a:ext cx="1447800" cy="1103244"/>
          </a:xfrm>
          <a:prstGeom prst="wedgeEllipseCallout">
            <a:avLst>
              <a:gd name="adj1" fmla="val -219521"/>
              <a:gd name="adj2" fmla="val 51532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Chỉ số </a:t>
            </a:r>
            <a:r>
              <a:rPr lang="en-US" sz="20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dưới</a:t>
            </a:r>
            <a:endParaRPr lang="en-US" sz="200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7297992" y="6492875"/>
            <a:ext cx="1828800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ThS. Nguyễn Ngọc Tuyên - CNTT - CĐ Lý Tự Trọng TP.HCM 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1747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/>
          <p:cNvSpPr/>
          <p:nvPr/>
        </p:nvSpPr>
        <p:spPr>
          <a:xfrm>
            <a:off x="540774" y="1071265"/>
            <a:ext cx="3390900" cy="457200"/>
          </a:xfrm>
          <a:prstGeom prst="roundRect">
            <a:avLst/>
          </a:prstGeom>
          <a:solidFill>
            <a:schemeClr val="accent4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ube 9"/>
          <p:cNvSpPr/>
          <p:nvPr/>
        </p:nvSpPr>
        <p:spPr>
          <a:xfrm>
            <a:off x="533400" y="1071265"/>
            <a:ext cx="540774" cy="457200"/>
          </a:xfrm>
          <a:prstGeom prst="cube">
            <a:avLst/>
          </a:prstGeom>
          <a:solidFill>
            <a:schemeClr val="accent4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mtClean="0"/>
              <a:t>A.</a:t>
            </a:r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533400" y="1071265"/>
            <a:ext cx="422787" cy="457200"/>
          </a:xfrm>
          <a:prstGeom prst="ellipse">
            <a:avLst/>
          </a:prstGeom>
          <a:solidFill>
            <a:schemeClr val="accent4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B</a:t>
            </a:r>
            <a:endParaRPr lang="en-US" sz="24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990600" y="1066800"/>
            <a:ext cx="2819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Định dạng văn bản</a:t>
            </a:r>
            <a:endParaRPr lang="en-US" sz="24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33400" y="1524000"/>
            <a:ext cx="832300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AutoNum type="arabicPeriod"/>
            </a:pPr>
            <a:r>
              <a:rPr lang="en-US" sz="24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Canh chỉnh văn bản</a:t>
            </a:r>
          </a:p>
          <a:p>
            <a:pPr marL="342900" indent="-342900">
              <a:buFont typeface="Wingdings" pitchFamily="2" charset="2"/>
              <a:buChar char="v"/>
            </a:pP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Căn trái, phải, dữa, đều 2 bên:</a:t>
            </a:r>
          </a:p>
          <a:p>
            <a:pPr indent="339725" algn="just"/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Để căn </a:t>
            </a:r>
            <a:r>
              <a:rPr lang="en-US" sz="2000">
                <a:latin typeface="Times New Roman" pitchFamily="18" charset="0"/>
                <a:cs typeface="Times New Roman" pitchFamily="18" charset="0"/>
              </a:rPr>
              <a:t>trái, phải, dữa, đều 2 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bên cho đoạn văn bản thì phải bôi đen đoạn văn bản đó.</a:t>
            </a:r>
          </a:p>
          <a:p>
            <a:pPr indent="339725" algn="just"/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Trong thẻ </a:t>
            </a: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HOME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 chọn </a:t>
            </a:r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Paragraph</a:t>
            </a:r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 để căn chỉnh trái (Left), phải (Right) cho đoạn văn bản.</a:t>
            </a:r>
          </a:p>
          <a:p>
            <a:pPr algn="just"/>
            <a:endParaRPr lang="en-US" sz="200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18" name="Picture 2" descr="E:\GIAO AN\hinh anh\min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9224" y="4253220"/>
            <a:ext cx="2838450" cy="1086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Oval Callout 4"/>
          <p:cNvSpPr/>
          <p:nvPr/>
        </p:nvSpPr>
        <p:spPr>
          <a:xfrm>
            <a:off x="6284347" y="3615128"/>
            <a:ext cx="1630927" cy="582662"/>
          </a:xfrm>
          <a:prstGeom prst="wedgeEllipseCallout">
            <a:avLst>
              <a:gd name="adj1" fmla="val -60181"/>
              <a:gd name="adj2" fmla="val 159722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Right</a:t>
            </a:r>
            <a:endParaRPr lang="en-US" sz="200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Oval Callout 14"/>
          <p:cNvSpPr/>
          <p:nvPr/>
        </p:nvSpPr>
        <p:spPr>
          <a:xfrm>
            <a:off x="5172074" y="3857307"/>
            <a:ext cx="990600" cy="395913"/>
          </a:xfrm>
          <a:prstGeom prst="wedgeEllipseCallout">
            <a:avLst>
              <a:gd name="adj1" fmla="val -20684"/>
              <a:gd name="adj2" fmla="val 194283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Left</a:t>
            </a:r>
            <a:endParaRPr lang="en-US" sz="200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Oval Callout 15"/>
          <p:cNvSpPr/>
          <p:nvPr/>
        </p:nvSpPr>
        <p:spPr>
          <a:xfrm>
            <a:off x="3800474" y="3893449"/>
            <a:ext cx="1219200" cy="559879"/>
          </a:xfrm>
          <a:prstGeom prst="wedgeEllipseCallout">
            <a:avLst>
              <a:gd name="adj1" fmla="val 105010"/>
              <a:gd name="adj2" fmla="val 124022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Center</a:t>
            </a:r>
            <a:endParaRPr lang="en-US" sz="200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Oval Callout 16"/>
          <p:cNvSpPr/>
          <p:nvPr/>
        </p:nvSpPr>
        <p:spPr>
          <a:xfrm>
            <a:off x="6048373" y="5381708"/>
            <a:ext cx="1447801" cy="762000"/>
          </a:xfrm>
          <a:prstGeom prst="wedgeEllipseCallout">
            <a:avLst>
              <a:gd name="adj1" fmla="val -34085"/>
              <a:gd name="adj2" fmla="val -119954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Justify</a:t>
            </a:r>
            <a:endParaRPr lang="en-US" sz="200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44510" y="3437612"/>
            <a:ext cx="298716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i="1" smtClean="0">
                <a:latin typeface="Times New Roman" pitchFamily="18" charset="0"/>
                <a:cs typeface="Times New Roman" pitchFamily="18" charset="0"/>
              </a:rPr>
              <a:t>Hoặc:</a:t>
            </a:r>
          </a:p>
          <a:p>
            <a:r>
              <a:rPr lang="en-US" sz="2000" b="1" i="1" smtClean="0">
                <a:latin typeface="Times New Roman" pitchFamily="18" charset="0"/>
                <a:cs typeface="Times New Roman" pitchFamily="18" charset="0"/>
              </a:rPr>
              <a:t>Ctrl + E: </a:t>
            </a:r>
            <a:r>
              <a:rPr lang="en-US" sz="2000" i="1" smtClean="0">
                <a:latin typeface="Times New Roman" pitchFamily="18" charset="0"/>
                <a:cs typeface="Times New Roman" pitchFamily="18" charset="0"/>
              </a:rPr>
              <a:t>căn  giữa.</a:t>
            </a:r>
          </a:p>
          <a:p>
            <a:r>
              <a:rPr lang="en-US" sz="2000" b="1" i="1" smtClean="0">
                <a:latin typeface="Times New Roman" pitchFamily="18" charset="0"/>
                <a:cs typeface="Times New Roman" pitchFamily="18" charset="0"/>
              </a:rPr>
              <a:t>Ctrl + J: </a:t>
            </a:r>
            <a:r>
              <a:rPr lang="en-US" sz="2000" i="1" smtClean="0">
                <a:latin typeface="Times New Roman" pitchFamily="18" charset="0"/>
                <a:cs typeface="Times New Roman" pitchFamily="18" charset="0"/>
              </a:rPr>
              <a:t>căn đều 2 bên.</a:t>
            </a:r>
          </a:p>
          <a:p>
            <a:r>
              <a:rPr lang="en-US" sz="2000" b="1" i="1" smtClean="0">
                <a:latin typeface="Times New Roman" pitchFamily="18" charset="0"/>
                <a:cs typeface="Times New Roman" pitchFamily="18" charset="0"/>
              </a:rPr>
              <a:t>Ctrl + R</a:t>
            </a:r>
            <a:r>
              <a:rPr lang="en-US" sz="2000" i="1" smtClean="0">
                <a:latin typeface="Times New Roman" pitchFamily="18" charset="0"/>
                <a:cs typeface="Times New Roman" pitchFamily="18" charset="0"/>
              </a:rPr>
              <a:t>: căn  phải.</a:t>
            </a:r>
          </a:p>
          <a:p>
            <a:r>
              <a:rPr lang="en-US" sz="2000" b="1" i="1" smtClean="0">
                <a:latin typeface="Times New Roman" pitchFamily="18" charset="0"/>
                <a:cs typeface="Times New Roman" pitchFamily="18" charset="0"/>
              </a:rPr>
              <a:t>Ctrl + L</a:t>
            </a:r>
            <a:r>
              <a:rPr lang="en-US" sz="2000" i="1" smtClean="0">
                <a:latin typeface="Times New Roman" pitchFamily="18" charset="0"/>
                <a:cs typeface="Times New Roman" pitchFamily="18" charset="0"/>
              </a:rPr>
              <a:t>: Căn  trái. </a:t>
            </a:r>
            <a:endParaRPr lang="en-US" sz="2000" i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>
          <a:xfrm>
            <a:off x="7285292" y="6451683"/>
            <a:ext cx="1828800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ThS. Nguyễn Ngọc Tuyên - CNTT - CĐ Lý Tự Trọng TP.HCM 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2708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Retrospect">
  <a:themeElements>
    <a:clrScheme name="Retrospect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904</TotalTime>
  <Words>5383</Words>
  <Application>Microsoft Office PowerPoint</Application>
  <PresentationFormat>On-screen Show (4:3)</PresentationFormat>
  <Paragraphs>690</Paragraphs>
  <Slides>58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58</vt:i4>
      </vt:variant>
    </vt:vector>
  </HeadingPairs>
  <TitlesOfParts>
    <vt:vector size="64" baseType="lpstr">
      <vt:lpstr>Calibri</vt:lpstr>
      <vt:lpstr>Calibri Light</vt:lpstr>
      <vt:lpstr>Courier New</vt:lpstr>
      <vt:lpstr>Times New Roman</vt:lpstr>
      <vt:lpstr>Wingdings</vt:lpstr>
      <vt:lpstr>Retrospect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Quyet</dc:creator>
  <cp:lastModifiedBy>Admin</cp:lastModifiedBy>
  <cp:revision>307</cp:revision>
  <dcterms:created xsi:type="dcterms:W3CDTF">2006-08-16T00:00:00Z</dcterms:created>
  <dcterms:modified xsi:type="dcterms:W3CDTF">2018-10-23T04:47:06Z</dcterms:modified>
</cp:coreProperties>
</file>