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256" r:id="rId2"/>
    <p:sldId id="257" r:id="rId3"/>
    <p:sldId id="258" r:id="rId4"/>
    <p:sldId id="260" r:id="rId5"/>
    <p:sldId id="333"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346" r:id="rId20"/>
    <p:sldId id="347" r:id="rId21"/>
    <p:sldId id="348" r:id="rId22"/>
    <p:sldId id="349" r:id="rId23"/>
    <p:sldId id="350" r:id="rId24"/>
    <p:sldId id="276" r:id="rId25"/>
    <p:sldId id="335" r:id="rId26"/>
    <p:sldId id="336" r:id="rId27"/>
    <p:sldId id="278" r:id="rId28"/>
    <p:sldId id="279" r:id="rId29"/>
    <p:sldId id="277" r:id="rId30"/>
    <p:sldId id="280" r:id="rId31"/>
    <p:sldId id="282" r:id="rId32"/>
    <p:sldId id="283" r:id="rId33"/>
    <p:sldId id="284" r:id="rId34"/>
    <p:sldId id="285" r:id="rId35"/>
    <p:sldId id="286" r:id="rId36"/>
    <p:sldId id="287" r:id="rId37"/>
    <p:sldId id="290" r:id="rId38"/>
    <p:sldId id="291" r:id="rId39"/>
    <p:sldId id="337" r:id="rId40"/>
    <p:sldId id="292" r:id="rId41"/>
    <p:sldId id="338" r:id="rId42"/>
    <p:sldId id="339" r:id="rId43"/>
    <p:sldId id="296" r:id="rId44"/>
    <p:sldId id="293" r:id="rId45"/>
    <p:sldId id="341" r:id="rId46"/>
    <p:sldId id="294" r:id="rId47"/>
    <p:sldId id="295" r:id="rId48"/>
    <p:sldId id="342" r:id="rId49"/>
    <p:sldId id="343" r:id="rId50"/>
    <p:sldId id="344" r:id="rId51"/>
    <p:sldId id="345" r:id="rId52"/>
    <p:sldId id="297" r:id="rId53"/>
    <p:sldId id="298" r:id="rId54"/>
    <p:sldId id="299" r:id="rId55"/>
    <p:sldId id="300" r:id="rId56"/>
    <p:sldId id="301" r:id="rId57"/>
    <p:sldId id="312" r:id="rId58"/>
    <p:sldId id="302" r:id="rId59"/>
    <p:sldId id="303" r:id="rId60"/>
    <p:sldId id="311" r:id="rId61"/>
    <p:sldId id="304" r:id="rId62"/>
    <p:sldId id="305" r:id="rId63"/>
    <p:sldId id="306" r:id="rId64"/>
    <p:sldId id="307" r:id="rId65"/>
    <p:sldId id="308" r:id="rId66"/>
    <p:sldId id="309" r:id="rId67"/>
    <p:sldId id="310" r:id="rId68"/>
    <p:sldId id="313" r:id="rId69"/>
    <p:sldId id="314" r:id="rId70"/>
    <p:sldId id="315" r:id="rId71"/>
    <p:sldId id="316" r:id="rId72"/>
    <p:sldId id="317" r:id="rId73"/>
    <p:sldId id="318" r:id="rId74"/>
    <p:sldId id="319" r:id="rId75"/>
    <p:sldId id="363" r:id="rId76"/>
    <p:sldId id="320" r:id="rId77"/>
    <p:sldId id="321" r:id="rId78"/>
    <p:sldId id="322" r:id="rId79"/>
    <p:sldId id="323" r:id="rId80"/>
    <p:sldId id="351" r:id="rId81"/>
    <p:sldId id="352" r:id="rId82"/>
    <p:sldId id="353" r:id="rId83"/>
    <p:sldId id="354" r:id="rId84"/>
    <p:sldId id="355" r:id="rId85"/>
    <p:sldId id="356" r:id="rId86"/>
    <p:sldId id="360" r:id="rId87"/>
    <p:sldId id="358" r:id="rId88"/>
    <p:sldId id="359" r:id="rId89"/>
    <p:sldId id="361" r:id="rId90"/>
    <p:sldId id="362" r:id="rId91"/>
    <p:sldId id="328" r:id="rId92"/>
    <p:sldId id="364" r:id="rId93"/>
    <p:sldId id="329" r:id="rId94"/>
    <p:sldId id="330" r:id="rId95"/>
    <p:sldId id="365"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ội dung" id="{19FD2740-8FAB-4944-A9B5-F16ECFE0174A}">
          <p14:sldIdLst>
            <p14:sldId id="256"/>
            <p14:sldId id="257"/>
          </p14:sldIdLst>
        </p14:section>
        <p14:section name="1. Tổng quan về Excel 2010" id="{D9D4D34E-C406-40B0-A58D-6625C24B6D3E}">
          <p14:sldIdLst>
            <p14:sldId id="258"/>
            <p14:sldId id="260"/>
            <p14:sldId id="333"/>
            <p14:sldId id="261"/>
            <p14:sldId id="262"/>
            <p14:sldId id="263"/>
            <p14:sldId id="264"/>
            <p14:sldId id="265"/>
            <p14:sldId id="266"/>
            <p14:sldId id="268"/>
            <p14:sldId id="269"/>
            <p14:sldId id="270"/>
            <p14:sldId id="271"/>
            <p14:sldId id="272"/>
            <p14:sldId id="273"/>
            <p14:sldId id="274"/>
            <p14:sldId id="346"/>
            <p14:sldId id="347"/>
            <p14:sldId id="348"/>
            <p14:sldId id="349"/>
            <p14:sldId id="350"/>
          </p14:sldIdLst>
        </p14:section>
        <p14:section name="2. Định dạng bảng tính" id="{D58C9504-C34A-4F59-9AFE-6924BBC0E4E8}">
          <p14:sldIdLst>
            <p14:sldId id="276"/>
            <p14:sldId id="335"/>
            <p14:sldId id="336"/>
            <p14:sldId id="278"/>
            <p14:sldId id="279"/>
            <p14:sldId id="277"/>
            <p14:sldId id="280"/>
            <p14:sldId id="282"/>
            <p14:sldId id="283"/>
            <p14:sldId id="284"/>
            <p14:sldId id="285"/>
            <p14:sldId id="286"/>
            <p14:sldId id="287"/>
          </p14:sldIdLst>
        </p14:section>
        <p14:section name="3. Công thức và hàm" id="{FEB86287-5176-46AC-AB48-AF18CF0E3C23}">
          <p14:sldIdLst>
            <p14:sldId id="290"/>
            <p14:sldId id="291"/>
            <p14:sldId id="337"/>
            <p14:sldId id="292"/>
            <p14:sldId id="338"/>
            <p14:sldId id="339"/>
            <p14:sldId id="296"/>
            <p14:sldId id="293"/>
            <p14:sldId id="341"/>
            <p14:sldId id="294"/>
            <p14:sldId id="295"/>
            <p14:sldId id="342"/>
            <p14:sldId id="343"/>
            <p14:sldId id="344"/>
            <p14:sldId id="345"/>
            <p14:sldId id="297"/>
            <p14:sldId id="298"/>
            <p14:sldId id="299"/>
            <p14:sldId id="300"/>
            <p14:sldId id="301"/>
            <p14:sldId id="312"/>
            <p14:sldId id="302"/>
            <p14:sldId id="303"/>
            <p14:sldId id="311"/>
            <p14:sldId id="304"/>
            <p14:sldId id="305"/>
            <p14:sldId id="306"/>
            <p14:sldId id="307"/>
            <p14:sldId id="308"/>
            <p14:sldId id="309"/>
            <p14:sldId id="310"/>
            <p14:sldId id="313"/>
            <p14:sldId id="314"/>
            <p14:sldId id="315"/>
            <p14:sldId id="316"/>
            <p14:sldId id="317"/>
            <p14:sldId id="318"/>
          </p14:sldIdLst>
        </p14:section>
        <p14:section name="4. Các thao tác với dữ liệu" id="{D8718D1C-8085-49BB-9E55-753E0B1BBF3A}">
          <p14:sldIdLst>
            <p14:sldId id="319"/>
            <p14:sldId id="363"/>
            <p14:sldId id="320"/>
            <p14:sldId id="321"/>
            <p14:sldId id="322"/>
          </p14:sldIdLst>
        </p14:section>
        <p14:section name="5. Đồ thị trong Excel" id="{868475F1-DEB9-44E0-BF99-01BCB6EC3246}">
          <p14:sldIdLst>
            <p14:sldId id="323"/>
            <p14:sldId id="351"/>
            <p14:sldId id="352"/>
            <p14:sldId id="353"/>
            <p14:sldId id="354"/>
            <p14:sldId id="355"/>
            <p14:sldId id="356"/>
            <p14:sldId id="360"/>
            <p14:sldId id="358"/>
            <p14:sldId id="359"/>
            <p14:sldId id="361"/>
            <p14:sldId id="362"/>
          </p14:sldIdLst>
        </p14:section>
        <p14:section name="6. Thiết lập trang và in ấn" id="{70A6C34D-4638-4548-B7FB-DBEDCB7D3110}">
          <p14:sldIdLst>
            <p14:sldId id="328"/>
            <p14:sldId id="364"/>
            <p14:sldId id="329"/>
            <p14:sldId id="330"/>
            <p14:sldId id="3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615" autoAdjust="0"/>
    <p:restoredTop sz="97143" autoAdjust="0"/>
  </p:normalViewPr>
  <p:slideViewPr>
    <p:cSldViewPr>
      <p:cViewPr>
        <p:scale>
          <a:sx n="70" d="100"/>
          <a:sy n="70" d="100"/>
        </p:scale>
        <p:origin x="-1068" y="-96"/>
      </p:cViewPr>
      <p:guideLst>
        <p:guide orient="horz" pos="2160"/>
        <p:guide pos="2880"/>
      </p:guideLst>
    </p:cSldViewPr>
  </p:slideViewPr>
  <p:outlineViewPr>
    <p:cViewPr>
      <p:scale>
        <a:sx n="33" d="100"/>
        <a:sy n="33" d="100"/>
      </p:scale>
      <p:origin x="54" y="21522"/>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4A565-2EBE-48B0-A64B-C1DE1900E617}" type="datetimeFigureOut">
              <a:rPr lang="en-US" smtClean="0"/>
              <a:t>14/10/2018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90D848-9F7E-491D-800B-B5D792C64EFA}" type="slidenum">
              <a:rPr lang="en-US" smtClean="0"/>
              <a:t>‹#›</a:t>
            </a:fld>
            <a:endParaRPr lang="en-US"/>
          </a:p>
        </p:txBody>
      </p:sp>
    </p:spTree>
    <p:extLst>
      <p:ext uri="{BB962C8B-B14F-4D97-AF65-F5344CB8AC3E}">
        <p14:creationId xmlns:p14="http://schemas.microsoft.com/office/powerpoint/2010/main" val="1019313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838974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a:solidFill>
                    <a:schemeClr val="accent3">
                      <a:lumMod val="75000"/>
                    </a:schemeClr>
                  </a:solidFill>
                </a:ln>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userDrawn="1"/>
        </p:nvCxnSpPr>
        <p:spPr>
          <a:xfrm>
            <a:off x="457200" y="1524000"/>
            <a:ext cx="8229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8600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ounded Rectangle 6"/>
          <p:cNvSpPr/>
          <p:nvPr/>
        </p:nvSpPr>
        <p:spPr>
          <a:xfrm>
            <a:off x="304800" y="304800"/>
            <a:ext cx="8458200" cy="6019800"/>
          </a:xfrm>
          <a:prstGeom prst="roundRect">
            <a:avLst/>
          </a:prstGeom>
          <a:ln>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b="1">
              <a:latin typeface="Times New Roman" pitchFamily="18" charset="0"/>
              <a:cs typeface="Times New Roman" pitchFamily="18" charset="0"/>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Box 7"/>
          <p:cNvSpPr txBox="1"/>
          <p:nvPr userDrawn="1"/>
        </p:nvSpPr>
        <p:spPr>
          <a:xfrm>
            <a:off x="454570" y="6407217"/>
            <a:ext cx="2288630" cy="307777"/>
          </a:xfrm>
          <a:prstGeom prst="rect">
            <a:avLst/>
          </a:prstGeom>
          <a:noFill/>
        </p:spPr>
        <p:txBody>
          <a:bodyPr wrap="square" rtlCol="0">
            <a:spAutoFit/>
          </a:bodyPr>
          <a:lstStyle/>
          <a:p>
            <a:pPr algn="l"/>
            <a:r>
              <a:rPr lang="en-US" sz="1400" b="1" dirty="0" err="1" smtClean="0">
                <a:solidFill>
                  <a:srgbClr val="FF0000"/>
                </a:solidFill>
                <a:latin typeface="Times New Roman" pitchFamily="18" charset="0"/>
                <a:cs typeface="Times New Roman" pitchFamily="18" charset="0"/>
              </a:rPr>
              <a:t>Nguyễn</a:t>
            </a:r>
            <a:r>
              <a:rPr lang="en-US" sz="1400" b="1" baseline="0" dirty="0" smtClean="0">
                <a:solidFill>
                  <a:srgbClr val="FF0000"/>
                </a:solidFill>
                <a:latin typeface="Times New Roman" pitchFamily="18" charset="0"/>
                <a:cs typeface="Times New Roman" pitchFamily="18" charset="0"/>
              </a:rPr>
              <a:t> Ngọc Tuyên</a:t>
            </a:r>
            <a:endParaRPr lang="en-US" sz="1400" b="1" dirty="0">
              <a:solidFill>
                <a:srgbClr val="FF0000"/>
              </a:solidFill>
              <a:latin typeface="Times New Roman" pitchFamily="18" charset="0"/>
              <a:cs typeface="Times New Roman" pitchFamily="18" charset="0"/>
            </a:endParaRPr>
          </a:p>
        </p:txBody>
      </p:sp>
      <p:sp>
        <p:nvSpPr>
          <p:cNvPr id="9" name="TextBox 8"/>
          <p:cNvSpPr txBox="1"/>
          <p:nvPr userDrawn="1"/>
        </p:nvSpPr>
        <p:spPr>
          <a:xfrm>
            <a:off x="3389606" y="6438748"/>
            <a:ext cx="3279230" cy="307777"/>
          </a:xfrm>
          <a:prstGeom prst="rect">
            <a:avLst/>
          </a:prstGeom>
          <a:noFill/>
        </p:spPr>
        <p:txBody>
          <a:bodyPr wrap="square" rtlCol="0">
            <a:spAutoFit/>
          </a:bodyPr>
          <a:lstStyle/>
          <a:p>
            <a:pPr algn="ctr"/>
            <a:r>
              <a:rPr lang="en-US" sz="1400" b="1" dirty="0" smtClean="0">
                <a:solidFill>
                  <a:srgbClr val="0000CC"/>
                </a:solidFill>
                <a:latin typeface="Times New Roman" pitchFamily="18" charset="0"/>
                <a:cs typeface="Times New Roman" pitchFamily="18" charset="0"/>
              </a:rPr>
              <a:t>Khoa CNTT – CĐ</a:t>
            </a:r>
            <a:r>
              <a:rPr lang="en-US" sz="1400" b="1" baseline="0" dirty="0" smtClean="0">
                <a:solidFill>
                  <a:srgbClr val="0000CC"/>
                </a:solidFill>
                <a:latin typeface="Times New Roman" pitchFamily="18" charset="0"/>
                <a:cs typeface="Times New Roman" pitchFamily="18" charset="0"/>
              </a:rPr>
              <a:t> Lý Tự Trọng</a:t>
            </a:r>
            <a:endParaRPr lang="en-US" sz="1400" b="1" dirty="0">
              <a:solidFill>
                <a:srgbClr val="0000CC"/>
              </a:solidFill>
              <a:latin typeface="Times New Roman" pitchFamily="18" charset="0"/>
              <a:cs typeface="Times New Roman" pitchFamily="18" charset="0"/>
            </a:endParaRPr>
          </a:p>
        </p:txBody>
      </p:sp>
      <p:sp>
        <p:nvSpPr>
          <p:cNvPr id="10" name="TextBox 9"/>
          <p:cNvSpPr txBox="1"/>
          <p:nvPr userDrawn="1"/>
        </p:nvSpPr>
        <p:spPr>
          <a:xfrm>
            <a:off x="6781800" y="6413635"/>
            <a:ext cx="1983830" cy="307777"/>
          </a:xfrm>
          <a:prstGeom prst="rect">
            <a:avLst/>
          </a:prstGeom>
          <a:noFill/>
        </p:spPr>
        <p:txBody>
          <a:bodyPr wrap="square" rtlCol="0">
            <a:spAutoFit/>
          </a:bodyPr>
          <a:lstStyle/>
          <a:p>
            <a:pPr algn="r"/>
            <a:r>
              <a:rPr lang="en-US" sz="1400" b="1" smtClean="0">
                <a:solidFill>
                  <a:schemeClr val="tx1"/>
                </a:solidFill>
                <a:latin typeface="Times New Roman" pitchFamily="18" charset="0"/>
                <a:cs typeface="Times New Roman" pitchFamily="18" charset="0"/>
              </a:rPr>
              <a:t>Slide</a:t>
            </a:r>
            <a:r>
              <a:rPr lang="en-US" sz="1400" b="1" baseline="0" smtClean="0">
                <a:solidFill>
                  <a:schemeClr val="tx1"/>
                </a:solidFill>
                <a:latin typeface="Times New Roman" pitchFamily="18" charset="0"/>
                <a:cs typeface="Times New Roman" pitchFamily="18" charset="0"/>
              </a:rPr>
              <a:t> </a:t>
            </a:r>
            <a:fld id="{C09D251E-8073-4127-85F3-1120156C156A}" type="slidenum">
              <a:rPr lang="en-US" sz="1400" b="1" smtClean="0">
                <a:solidFill>
                  <a:schemeClr val="tx1"/>
                </a:solidFill>
                <a:latin typeface="Times New Roman" pitchFamily="18" charset="0"/>
                <a:cs typeface="Times New Roman" pitchFamily="18" charset="0"/>
              </a:rPr>
              <a:pPr algn="r"/>
              <a:t>‹#›</a:t>
            </a:fld>
            <a:r>
              <a:rPr lang="en-US" sz="1400" b="1" baseline="0" smtClean="0">
                <a:solidFill>
                  <a:schemeClr val="tx1"/>
                </a:solidFill>
                <a:latin typeface="Times New Roman" pitchFamily="18" charset="0"/>
                <a:cs typeface="Times New Roman" pitchFamily="18" charset="0"/>
              </a:rPr>
              <a:t>  / 95 </a:t>
            </a:r>
            <a:endParaRPr lang="en-US" sz="1400" b="1">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233849140"/>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ctr" defTabSz="914400" rtl="0" eaLnBrk="1" latinLnBrk="0" hangingPunct="1">
        <a:spcBef>
          <a:spcPct val="0"/>
        </a:spcBef>
        <a:buNone/>
        <a:defRPr sz="3600" b="0" kern="1200">
          <a:ln>
            <a:solidFill>
              <a:schemeClr val="bg1"/>
            </a:solidFill>
          </a:ln>
          <a:solidFill>
            <a:schemeClr val="tx1"/>
          </a:solidFill>
          <a:effectLst>
            <a:outerShdw blurRad="38100" dist="38100" dir="2700000" algn="tl">
              <a:srgbClr val="000000">
                <a:alpha val="43137"/>
              </a:srgbClr>
            </a:outerShdw>
          </a:effectLst>
          <a:latin typeface="Cambria"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8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9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1905000"/>
          </a:xfrm>
        </p:spPr>
        <p:txBody>
          <a:bodyPr>
            <a:prstTxWarp prst="textTriangle">
              <a:avLst/>
            </a:prstTxWarp>
            <a:scene3d>
              <a:camera prst="orthographicFront"/>
              <a:lightRig rig="threePt" dir="t"/>
            </a:scene3d>
            <a:sp3d extrusionH="57150">
              <a:bevelT w="82550" h="38100" prst="coolSlant"/>
            </a:sp3d>
          </a:bodyPr>
          <a:lstStyle/>
          <a:p>
            <a:r>
              <a:rPr lang="en-US" b="1" smtClean="0">
                <a:ln>
                  <a:solidFill>
                    <a:schemeClr val="tx1"/>
                  </a:solidFill>
                </a:ln>
                <a:solidFill>
                  <a:schemeClr val="tx2"/>
                </a:solidFill>
                <a:effectLst>
                  <a:outerShdw blurRad="50800" dist="38100" dir="16200000" rotWithShape="0">
                    <a:prstClr val="black">
                      <a:alpha val="40000"/>
                    </a:prstClr>
                  </a:outerShdw>
                </a:effectLst>
              </a:rPr>
              <a:t>Microsoft Excel 2010</a:t>
            </a:r>
            <a:endParaRPr lang="en-US" b="1">
              <a:ln>
                <a:solidFill>
                  <a:schemeClr val="tx1"/>
                </a:solidFill>
              </a:ln>
              <a:solidFill>
                <a:schemeClr val="tx2"/>
              </a:solidFill>
              <a:effectLst>
                <a:outerShdw blurRad="50800" dist="38100" dir="16200000" rotWithShape="0">
                  <a:prstClr val="black">
                    <a:alpha val="40000"/>
                  </a:prst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3352800"/>
            <a:ext cx="2514600" cy="2514600"/>
          </a:xfrm>
          <a:prstGeom prst="rect">
            <a:avLst/>
          </a:prstGeom>
          <a:ln>
            <a:solidFill>
              <a:srgbClr val="7030A0"/>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val="1838970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1.5 Di chuyển trong </a:t>
            </a:r>
            <a:r>
              <a:rPr lang="en-US" sz="3200"/>
              <a:t>bảng </a:t>
            </a:r>
            <a:r>
              <a:rPr lang="en-US" sz="3200" smtClean="0"/>
              <a:t>tính</a:t>
            </a:r>
            <a:endParaRPr lang="en-US" sz="3200"/>
          </a:p>
        </p:txBody>
      </p:sp>
      <p:sp>
        <p:nvSpPr>
          <p:cNvPr id="3" name="Content Placeholder 2"/>
          <p:cNvSpPr>
            <a:spLocks noGrp="1"/>
          </p:cNvSpPr>
          <p:nvPr>
            <p:ph idx="1"/>
          </p:nvPr>
        </p:nvSpPr>
        <p:spPr/>
        <p:txBody>
          <a:bodyPr/>
          <a:lstStyle/>
          <a:p>
            <a:pPr marL="457200" lvl="1" indent="-457200">
              <a:buFont typeface="Courier New" pitchFamily="49" charset="0"/>
              <a:buChar char="o"/>
            </a:pPr>
            <a:r>
              <a:rPr lang="en-US" sz="2400" i="1" smtClean="0"/>
              <a:t>Các phím thường dùng</a:t>
            </a:r>
          </a:p>
          <a:p>
            <a:pPr lvl="1">
              <a:buFont typeface="Wingdings" pitchFamily="2" charset="2"/>
              <a:buChar char="Ø"/>
            </a:pPr>
            <a:r>
              <a:rPr lang="en-US" smtClean="0"/>
              <a:t>Tab: Di chuyển con trỏ sang phải một cột</a:t>
            </a:r>
          </a:p>
          <a:p>
            <a:pPr lvl="1">
              <a:buFont typeface="Wingdings" pitchFamily="2" charset="2"/>
              <a:buChar char="Ø"/>
            </a:pPr>
            <a:r>
              <a:rPr lang="en-US" smtClean="0"/>
              <a:t>Enter: di chuyển con trỏ ô xuống dòng dưới và kết thúc nhập dữ liệu</a:t>
            </a:r>
          </a:p>
          <a:p>
            <a:pPr lvl="1">
              <a:buFont typeface="Wingdings" pitchFamily="2" charset="2"/>
              <a:buChar char="Ø"/>
            </a:pPr>
            <a:r>
              <a:rPr lang="en-US" smtClean="0"/>
              <a:t>              Chuyển sang ô phía trái, phải, trên, dưới ô hiện tại</a:t>
            </a:r>
          </a:p>
          <a:p>
            <a:pPr lvl="1">
              <a:buFont typeface="Wingdings" pitchFamily="2" charset="2"/>
              <a:buChar char="Ø"/>
            </a:pPr>
            <a:r>
              <a:rPr lang="en-US" smtClean="0"/>
              <a:t>Ctrl+home: Chuyển con trỏ về ô A1</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686175"/>
            <a:ext cx="8001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1.6 Nhập liệu &amp; Sửa</a:t>
            </a:r>
            <a:endParaRPr lang="en-US" sz="3200"/>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2600" i="1" smtClean="0"/>
              <a:t>Nhập dữ liệu</a:t>
            </a:r>
          </a:p>
          <a:p>
            <a:pPr lvl="1">
              <a:buFont typeface="Wingdings" pitchFamily="2" charset="2"/>
              <a:buChar char="Ø"/>
            </a:pPr>
            <a:r>
              <a:rPr lang="en-US" sz="2600" smtClean="0"/>
              <a:t>Chuyển con trỏ tới ô cần nhập</a:t>
            </a:r>
          </a:p>
          <a:p>
            <a:pPr lvl="1">
              <a:buFont typeface="Wingdings" pitchFamily="2" charset="2"/>
              <a:buChar char="Ø"/>
            </a:pPr>
            <a:r>
              <a:rPr lang="en-US" sz="2600" b="1" smtClean="0"/>
              <a:t>Delete, Backspace </a:t>
            </a:r>
            <a:r>
              <a:rPr lang="en-US" sz="2600" smtClean="0"/>
              <a:t>để xóa ký tự</a:t>
            </a:r>
          </a:p>
          <a:p>
            <a:pPr lvl="1">
              <a:buFont typeface="Wingdings" pitchFamily="2" charset="2"/>
              <a:buChar char="Ø"/>
            </a:pPr>
            <a:r>
              <a:rPr lang="en-US" sz="2600" b="1" smtClean="0"/>
              <a:t>Home, End </a:t>
            </a:r>
            <a:r>
              <a:rPr lang="en-US" sz="2600" smtClean="0"/>
              <a:t>để di chuyển nhanh trên dòng nhập</a:t>
            </a:r>
          </a:p>
          <a:p>
            <a:pPr lvl="1">
              <a:buFont typeface="Wingdings" pitchFamily="2" charset="2"/>
              <a:buChar char="Ø"/>
            </a:pPr>
            <a:r>
              <a:rPr lang="en-US" sz="2600" b="1" smtClean="0"/>
              <a:t>Esc</a:t>
            </a:r>
            <a:r>
              <a:rPr lang="en-US" sz="2600" smtClean="0"/>
              <a:t>: Kết thúc nhưng không lấy dữ liệu đã nhập</a:t>
            </a:r>
          </a:p>
          <a:p>
            <a:pPr lvl="1">
              <a:buFont typeface="Wingdings" pitchFamily="2" charset="2"/>
              <a:buChar char="Ø"/>
            </a:pPr>
            <a:r>
              <a:rPr lang="en-US" sz="2600" b="1" smtClean="0"/>
              <a:t>Enter</a:t>
            </a:r>
            <a:r>
              <a:rPr lang="en-US" sz="2600" smtClean="0"/>
              <a:t>: Để chấp nhận dữ liệu vừa nhập và kết thúc việc nhập ô đó</a:t>
            </a:r>
          </a:p>
          <a:p>
            <a:pPr>
              <a:buFont typeface="Courier New" pitchFamily="49" charset="0"/>
              <a:buChar char="o"/>
            </a:pPr>
            <a:r>
              <a:rPr lang="en-US" sz="2600" i="1" smtClean="0"/>
              <a:t>Chỉnh sửa dữ liệu:</a:t>
            </a:r>
          </a:p>
          <a:p>
            <a:pPr lvl="1">
              <a:buFont typeface="Wingdings" pitchFamily="2" charset="2"/>
              <a:buChar char="Ø"/>
            </a:pPr>
            <a:r>
              <a:rPr lang="en-US" sz="2600" smtClean="0"/>
              <a:t>Nhấn đúp vào ô muốn chỉnh sửa</a:t>
            </a:r>
          </a:p>
          <a:p>
            <a:pPr lvl="1">
              <a:buFont typeface="Wingdings" pitchFamily="2" charset="2"/>
              <a:buChar char="Ø"/>
            </a:pPr>
            <a:r>
              <a:rPr lang="en-US" sz="2600" smtClean="0"/>
              <a:t>Thực hiện tao tác chỉnh sửa</a:t>
            </a:r>
          </a:p>
          <a:p>
            <a:pPr lvl="1">
              <a:buFont typeface="Wingdings" pitchFamily="2" charset="2"/>
              <a:buChar char="Ø"/>
            </a:pPr>
            <a:r>
              <a:rPr lang="en-US" sz="2600" smtClean="0"/>
              <a:t>Nhấn Enter để kết thúc</a:t>
            </a:r>
            <a:endParaRPr lang="en-US" sz="2600"/>
          </a:p>
        </p:txBody>
      </p:sp>
    </p:spTree>
    <p:extLst>
      <p:ext uri="{BB962C8B-B14F-4D97-AF65-F5344CB8AC3E}">
        <p14:creationId xmlns:p14="http://schemas.microsoft.com/office/powerpoint/2010/main" val="1189208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1.7 Sao chép dữ liệu</a:t>
            </a:r>
            <a:endParaRPr lang="en-US" sz="3200"/>
          </a:p>
        </p:txBody>
      </p:sp>
      <p:sp>
        <p:nvSpPr>
          <p:cNvPr id="3" name="Content Placeholder 2"/>
          <p:cNvSpPr>
            <a:spLocks noGrp="1"/>
          </p:cNvSpPr>
          <p:nvPr>
            <p:ph idx="1"/>
          </p:nvPr>
        </p:nvSpPr>
        <p:spPr>
          <a:xfrm>
            <a:off x="457200" y="1600200"/>
            <a:ext cx="4951742" cy="4572000"/>
          </a:xfrm>
        </p:spPr>
        <p:txBody>
          <a:bodyPr>
            <a:normAutofit lnSpcReduction="10000"/>
          </a:bodyPr>
          <a:lstStyle/>
          <a:p>
            <a:pPr>
              <a:buFont typeface="Courier New" pitchFamily="49" charset="0"/>
              <a:buChar char="o"/>
            </a:pPr>
            <a:r>
              <a:rPr lang="en-US" sz="2800" i="1"/>
              <a:t>Sao chép dữ liệu</a:t>
            </a:r>
          </a:p>
          <a:p>
            <a:pPr lvl="1">
              <a:buFont typeface="Wingdings" pitchFamily="2" charset="2"/>
              <a:buChar char="Ø"/>
            </a:pPr>
            <a:r>
              <a:rPr lang="en-US" sz="2600"/>
              <a:t>Chọn các ô muốn sao chép</a:t>
            </a:r>
          </a:p>
          <a:p>
            <a:pPr lvl="1">
              <a:buFont typeface="Wingdings" pitchFamily="2" charset="2"/>
              <a:buChar char="Ø"/>
            </a:pPr>
            <a:r>
              <a:rPr lang="en-US" sz="2600"/>
              <a:t>Nhấn nút Copy hoặc nhấn tổ hợp phím Ctrl+C</a:t>
            </a:r>
          </a:p>
          <a:p>
            <a:pPr lvl="1">
              <a:buFont typeface="Wingdings" pitchFamily="2" charset="2"/>
              <a:buChar char="Ø"/>
            </a:pPr>
            <a:r>
              <a:rPr lang="en-US" sz="2600"/>
              <a:t>Chuyển con trỏ đến ô bên trái của vùng định sao chép</a:t>
            </a:r>
          </a:p>
          <a:p>
            <a:pPr lvl="1">
              <a:buFont typeface="Wingdings" pitchFamily="2" charset="2"/>
              <a:buChar char="Ø"/>
            </a:pPr>
            <a:r>
              <a:rPr lang="en-US" sz="2600"/>
              <a:t>Nhấn nút Paste hoặc nhấn tổ hợp phím Ctrl + V</a:t>
            </a:r>
          </a:p>
          <a:p>
            <a:pPr lvl="1">
              <a:buFont typeface="Wingdings" pitchFamily="2" charset="2"/>
              <a:buChar char="Ø"/>
            </a:pPr>
            <a:r>
              <a:rPr lang="en-US" sz="2600"/>
              <a:t>Thực hiện tương tự khi sao chép các ô sang bảng tính khác</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118" r="51554" b="21927"/>
          <a:stretch/>
        </p:blipFill>
        <p:spPr bwMode="auto">
          <a:xfrm>
            <a:off x="5408942" y="1954162"/>
            <a:ext cx="3125458" cy="2362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867400" y="4281950"/>
            <a:ext cx="2590800" cy="369332"/>
          </a:xfrm>
          <a:prstGeom prst="rect">
            <a:avLst/>
          </a:prstGeom>
          <a:noFill/>
        </p:spPr>
        <p:txBody>
          <a:bodyPr wrap="square" rtlCol="0">
            <a:spAutoFit/>
          </a:bodyPr>
          <a:lstStyle/>
          <a:p>
            <a:r>
              <a:rPr lang="en-US" i="1" smtClean="0">
                <a:latin typeface="Times New Roman" pitchFamily="18" charset="0"/>
                <a:cs typeface="Times New Roman" pitchFamily="18" charset="0"/>
              </a:rPr>
              <a:t>Thao tác copy dữ liệu</a:t>
            </a:r>
            <a:endParaRPr lang="en-US" i="1">
              <a:latin typeface="Times New Roman" pitchFamily="18" charset="0"/>
              <a:cs typeface="Times New Roman" pitchFamily="18" charset="0"/>
            </a:endParaRPr>
          </a:p>
        </p:txBody>
      </p:sp>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1.8 Di </a:t>
            </a:r>
            <a:r>
              <a:rPr lang="en-US" sz="3200"/>
              <a:t>chuyển </a:t>
            </a:r>
            <a:r>
              <a:rPr lang="en-US" sz="3200" smtClean="0"/>
              <a:t>&amp; xóa dữ liệu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Di chuyển các ô</a:t>
            </a:r>
          </a:p>
          <a:p>
            <a:pPr lvl="1">
              <a:buFont typeface="Wingdings" pitchFamily="2" charset="2"/>
              <a:buChar char="Ø"/>
            </a:pPr>
            <a:r>
              <a:rPr lang="en-US" sz="2400" smtClean="0"/>
              <a:t>Chọn các ô muốn di chuyển</a:t>
            </a:r>
          </a:p>
          <a:p>
            <a:pPr lvl="1">
              <a:buFont typeface="Wingdings" pitchFamily="2" charset="2"/>
              <a:buChar char="Ø"/>
            </a:pPr>
            <a:r>
              <a:rPr lang="en-US" sz="2400" smtClean="0"/>
              <a:t>Nhấn nút Cut hoặc nhấn tổ hợp phím </a:t>
            </a:r>
            <a:r>
              <a:rPr lang="en-US" sz="2400" b="1" smtClean="0"/>
              <a:t>Ctrl + X</a:t>
            </a:r>
          </a:p>
          <a:p>
            <a:pPr lvl="1">
              <a:buFont typeface="Wingdings" pitchFamily="2" charset="2"/>
              <a:buChar char="Ø"/>
            </a:pPr>
            <a:r>
              <a:rPr lang="en-US" sz="2400" smtClean="0"/>
              <a:t>Chuyển ô con trỏ ô đến ô trái trên vùng định chuyển tới</a:t>
            </a:r>
          </a:p>
          <a:p>
            <a:pPr lvl="1">
              <a:buFont typeface="Wingdings" pitchFamily="2" charset="2"/>
              <a:buChar char="Ø"/>
            </a:pPr>
            <a:r>
              <a:rPr lang="en-US" sz="2400" smtClean="0"/>
              <a:t>Nhấn nút Paste hoặc nhấn tổ hợp phím </a:t>
            </a:r>
            <a:r>
              <a:rPr lang="en-US" sz="2400" b="1" smtClean="0"/>
              <a:t>Ctrl+V</a:t>
            </a:r>
          </a:p>
          <a:p>
            <a:pPr>
              <a:buFont typeface="Courier New" pitchFamily="49" charset="0"/>
              <a:buChar char="o"/>
            </a:pPr>
            <a:r>
              <a:rPr lang="en-US" sz="2800" i="1"/>
              <a:t>Xóa các ô</a:t>
            </a:r>
          </a:p>
          <a:p>
            <a:pPr lvl="1">
              <a:buFont typeface="Wingdings" pitchFamily="2" charset="2"/>
              <a:buChar char="Ø"/>
            </a:pPr>
            <a:r>
              <a:rPr lang="en-US" sz="2400" smtClean="0"/>
              <a:t>Chọn ô cần xóa</a:t>
            </a:r>
          </a:p>
          <a:p>
            <a:pPr lvl="1">
              <a:buFont typeface="Wingdings" pitchFamily="2" charset="2"/>
              <a:buChar char="Ø"/>
            </a:pPr>
            <a:r>
              <a:rPr lang="en-US" sz="2400" smtClean="0"/>
              <a:t>Nhấn phím </a:t>
            </a:r>
            <a:r>
              <a:rPr lang="en-US" sz="2400" b="1" smtClean="0"/>
              <a:t>Delete</a:t>
            </a:r>
          </a:p>
          <a:p>
            <a:pPr lvl="1">
              <a:buFont typeface="Wingdings" pitchFamily="2" charset="2"/>
              <a:buChar char="Ø"/>
            </a:pPr>
            <a:r>
              <a:rPr lang="en-US" sz="2400" smtClean="0"/>
              <a:t>Hoặc trên thanh menu chính</a:t>
            </a:r>
          </a:p>
        </p:txBody>
      </p:sp>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Thêm bớt ô, dòng, cột</a:t>
            </a:r>
          </a:p>
          <a:p>
            <a:pPr lvl="1">
              <a:buFont typeface="Wingdings" pitchFamily="2" charset="2"/>
              <a:buChar char="Ø"/>
            </a:pPr>
            <a:r>
              <a:rPr lang="en-US" sz="2400" smtClean="0"/>
              <a:t>Thêm/ bớt dòng</a:t>
            </a:r>
          </a:p>
          <a:p>
            <a:pPr lvl="2"/>
            <a:r>
              <a:rPr lang="en-US" smtClean="0"/>
              <a:t>Chọn dòng muốn chèn dòng mới lên trên nó</a:t>
            </a:r>
          </a:p>
          <a:p>
            <a:pPr lvl="2"/>
            <a:r>
              <a:rPr lang="en-US" smtClean="0"/>
              <a:t>Trên thanh tiêu đề hàng (1,2,3,…) kích chuột phải chọn </a:t>
            </a:r>
            <a:r>
              <a:rPr lang="en-US" b="1" smtClean="0"/>
              <a:t>Insert/delete</a:t>
            </a:r>
          </a:p>
          <a:p>
            <a:pPr lvl="2"/>
            <a:r>
              <a:rPr lang="en-US" smtClean="0"/>
              <a:t>Hoặc trên thanh menu chọn </a:t>
            </a:r>
            <a:r>
              <a:rPr lang="en-US" b="1" smtClean="0"/>
              <a:t>Insert/delete</a:t>
            </a:r>
          </a:p>
          <a:p>
            <a:pPr lvl="1">
              <a:buFont typeface="Wingdings" pitchFamily="2" charset="2"/>
              <a:buChar char="Ø"/>
            </a:pPr>
            <a:r>
              <a:rPr lang="en-US" sz="2400" smtClean="0"/>
              <a:t>Thêm/bớt cột</a:t>
            </a:r>
          </a:p>
          <a:p>
            <a:pPr lvl="2"/>
            <a:r>
              <a:rPr lang="en-US" smtClean="0"/>
              <a:t>Chọn cột muốn chèn mới bên trái nó</a:t>
            </a:r>
          </a:p>
          <a:p>
            <a:pPr lvl="2"/>
            <a:r>
              <a:rPr lang="en-US" smtClean="0"/>
              <a:t>Kích chuột phải -&gt; </a:t>
            </a:r>
            <a:r>
              <a:rPr lang="en-US" b="1" smtClean="0"/>
              <a:t>insert /delete</a:t>
            </a:r>
          </a:p>
          <a:p>
            <a:pPr lvl="2"/>
            <a:r>
              <a:rPr lang="en-US" smtClean="0"/>
              <a:t>Hoặc trên thanh menu chọn </a:t>
            </a:r>
            <a:r>
              <a:rPr lang="en-US" b="1" smtClean="0"/>
              <a:t>Insert/delete</a:t>
            </a:r>
          </a:p>
          <a:p>
            <a:pPr lvl="2"/>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191000"/>
            <a:ext cx="1995487" cy="13252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err="1"/>
              <a:t>Thêm</a:t>
            </a:r>
            <a:r>
              <a:rPr lang="en-US" sz="2800" i="1"/>
              <a:t> ô:</a:t>
            </a:r>
          </a:p>
          <a:p>
            <a:pPr lvl="1">
              <a:buFont typeface="Wingdings" pitchFamily="2" charset="2"/>
              <a:buChar char="Ø"/>
            </a:pPr>
            <a:r>
              <a:rPr lang="en-US" sz="2400" err="1" smtClean="0"/>
              <a:t>Chọn</a:t>
            </a:r>
            <a:r>
              <a:rPr lang="en-US" sz="2400" smtClean="0"/>
              <a:t> ô </a:t>
            </a:r>
            <a:r>
              <a:rPr lang="en-US" sz="2400" err="1" smtClean="0"/>
              <a:t>muốn</a:t>
            </a:r>
            <a:r>
              <a:rPr lang="en-US" sz="2400" smtClean="0"/>
              <a:t> </a:t>
            </a:r>
            <a:r>
              <a:rPr lang="en-US" sz="2400" err="1" smtClean="0"/>
              <a:t>thêm</a:t>
            </a:r>
            <a:r>
              <a:rPr lang="en-US" sz="2400" smtClean="0"/>
              <a:t> </a:t>
            </a:r>
            <a:r>
              <a:rPr lang="en-US" sz="2400" err="1" smtClean="0"/>
              <a:t>mới</a:t>
            </a:r>
            <a:r>
              <a:rPr lang="en-US" sz="2400" smtClean="0"/>
              <a:t> </a:t>
            </a:r>
            <a:r>
              <a:rPr lang="en-US" sz="2400" err="1" smtClean="0"/>
              <a:t>bên</a:t>
            </a:r>
            <a:r>
              <a:rPr lang="en-US" sz="2400" smtClean="0"/>
              <a:t> </a:t>
            </a:r>
            <a:r>
              <a:rPr lang="en-US" sz="2400" err="1" smtClean="0"/>
              <a:t>cạnh</a:t>
            </a:r>
            <a:r>
              <a:rPr lang="en-US" sz="2400" smtClean="0"/>
              <a:t> </a:t>
            </a:r>
            <a:r>
              <a:rPr lang="en-US" sz="2400" err="1" smtClean="0"/>
              <a:t>nó</a:t>
            </a:r>
            <a:endParaRPr lang="en-US" sz="2400" smtClean="0"/>
          </a:p>
          <a:p>
            <a:pPr lvl="1">
              <a:buFont typeface="Wingdings" pitchFamily="2" charset="2"/>
              <a:buChar char="Ø"/>
            </a:pPr>
            <a:r>
              <a:rPr lang="en-US" sz="2400" err="1" smtClean="0"/>
              <a:t>Kích</a:t>
            </a:r>
            <a:r>
              <a:rPr lang="en-US" sz="2400" smtClean="0"/>
              <a:t> </a:t>
            </a:r>
            <a:r>
              <a:rPr lang="en-US" sz="2400" err="1" smtClean="0"/>
              <a:t>chuột</a:t>
            </a:r>
            <a:r>
              <a:rPr lang="en-US" sz="2400" smtClean="0"/>
              <a:t> </a:t>
            </a:r>
            <a:r>
              <a:rPr lang="en-US" sz="2400" err="1" smtClean="0"/>
              <a:t>phải</a:t>
            </a:r>
            <a:r>
              <a:rPr lang="en-US" sz="2400" smtClean="0"/>
              <a:t> -&gt;insert </a:t>
            </a:r>
          </a:p>
          <a:p>
            <a:pPr lvl="1">
              <a:buFont typeface="Wingdings" pitchFamily="2" charset="2"/>
              <a:buChar char="Ø"/>
            </a:pPr>
            <a:r>
              <a:rPr lang="en-US" sz="2400" err="1" smtClean="0"/>
              <a:t>Xuất</a:t>
            </a:r>
            <a:r>
              <a:rPr lang="en-US" sz="2400" smtClean="0"/>
              <a:t> </a:t>
            </a:r>
            <a:r>
              <a:rPr lang="en-US" sz="2400" err="1" smtClean="0"/>
              <a:t>hiện</a:t>
            </a:r>
            <a:r>
              <a:rPr lang="en-US" sz="2400" smtClean="0"/>
              <a:t> </a:t>
            </a:r>
            <a:r>
              <a:rPr lang="en-US" sz="2400" err="1" smtClean="0"/>
              <a:t>hộp</a:t>
            </a:r>
            <a:r>
              <a:rPr lang="en-US" sz="2400" smtClean="0"/>
              <a:t> </a:t>
            </a:r>
            <a:r>
              <a:rPr lang="en-US" sz="2400" err="1" smtClean="0"/>
              <a:t>thoại</a:t>
            </a:r>
            <a:endParaRPr lang="en-US" sz="2400" smtClean="0"/>
          </a:p>
          <a:p>
            <a:pPr lvl="2"/>
            <a:r>
              <a:rPr lang="en-US" err="1" smtClean="0"/>
              <a:t>Chọn</a:t>
            </a:r>
            <a:r>
              <a:rPr lang="en-US" smtClean="0"/>
              <a:t> Shift cells right: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sang </a:t>
            </a:r>
            <a:r>
              <a:rPr lang="en-US" err="1" smtClean="0"/>
              <a:t>phải</a:t>
            </a:r>
            <a:endParaRPr lang="en-US" smtClean="0"/>
          </a:p>
          <a:p>
            <a:pPr lvl="2"/>
            <a:r>
              <a:rPr lang="en-US" err="1" smtClean="0"/>
              <a:t>Chọn</a:t>
            </a:r>
            <a:r>
              <a:rPr lang="en-US" smtClean="0"/>
              <a:t> Shift cells down: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a:t>
            </a:r>
            <a:r>
              <a:rPr lang="en-US" err="1" smtClean="0"/>
              <a:t>xuống</a:t>
            </a:r>
            <a:r>
              <a:rPr lang="en-US" smtClean="0"/>
              <a:t> </a:t>
            </a:r>
            <a:r>
              <a:rPr lang="en-US" err="1" smtClean="0"/>
              <a:t>dưới</a:t>
            </a:r>
            <a:endParaRPr lang="en-US" smtClean="0"/>
          </a:p>
          <a:p>
            <a:pPr lvl="2"/>
            <a:r>
              <a:rPr lang="en-US" err="1" smtClean="0"/>
              <a:t>Chọn</a:t>
            </a:r>
            <a:r>
              <a:rPr lang="en-US" smtClean="0"/>
              <a:t> Entire row: </a:t>
            </a:r>
            <a:r>
              <a:rPr lang="en-US" err="1" smtClean="0"/>
              <a:t>Chèn</a:t>
            </a:r>
            <a:r>
              <a:rPr lang="en-US" smtClean="0"/>
              <a:t> 1 </a:t>
            </a:r>
            <a:r>
              <a:rPr lang="en-US" err="1" smtClean="0"/>
              <a:t>dòng</a:t>
            </a:r>
            <a:r>
              <a:rPr lang="en-US" smtClean="0"/>
              <a:t> </a:t>
            </a:r>
            <a:r>
              <a:rPr lang="en-US" err="1" smtClean="0"/>
              <a:t>mới</a:t>
            </a:r>
            <a:r>
              <a:rPr lang="en-US" smtClean="0"/>
              <a:t> </a:t>
            </a:r>
            <a:r>
              <a:rPr lang="en-US" err="1" smtClean="0"/>
              <a:t>lên</a:t>
            </a:r>
            <a:r>
              <a:rPr lang="en-US" smtClean="0"/>
              <a:t> </a:t>
            </a:r>
            <a:r>
              <a:rPr lang="en-US" err="1" smtClean="0"/>
              <a:t>trên</a:t>
            </a:r>
            <a:endParaRPr lang="en-US" smtClean="0"/>
          </a:p>
          <a:p>
            <a:pPr lvl="2"/>
            <a:r>
              <a:rPr lang="en-US" err="1" smtClean="0"/>
              <a:t>Chọn</a:t>
            </a:r>
            <a:r>
              <a:rPr lang="en-US" smtClean="0"/>
              <a:t> Entire columns: </a:t>
            </a:r>
            <a:r>
              <a:rPr lang="en-US" err="1" smtClean="0"/>
              <a:t>chèn</a:t>
            </a:r>
            <a:r>
              <a:rPr lang="en-US" smtClean="0"/>
              <a:t> 1 </a:t>
            </a:r>
            <a:r>
              <a:rPr lang="en-US" err="1" smtClean="0"/>
              <a:t>cột</a:t>
            </a:r>
            <a:r>
              <a:rPr lang="en-US" smtClean="0"/>
              <a:t> </a:t>
            </a:r>
            <a:r>
              <a:rPr lang="en-US" err="1" smtClean="0"/>
              <a:t>mới</a:t>
            </a:r>
            <a:r>
              <a:rPr lang="en-US" smtClean="0"/>
              <a:t> sang </a:t>
            </a:r>
            <a:r>
              <a:rPr lang="en-US" err="1" smtClean="0"/>
              <a:t>trái</a:t>
            </a:r>
            <a:endParaRPr lang="en-US"/>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1.9 Thêm&amp;bớt Hàng/Cột/ô (tt)</a:t>
            </a:r>
          </a:p>
        </p:txBody>
      </p:sp>
      <p:sp>
        <p:nvSpPr>
          <p:cNvPr id="3" name="Content Placeholder 2"/>
          <p:cNvSpPr>
            <a:spLocks noGrp="1"/>
          </p:cNvSpPr>
          <p:nvPr>
            <p:ph idx="1"/>
          </p:nvPr>
        </p:nvSpPr>
        <p:spPr/>
        <p:txBody>
          <a:bodyPr/>
          <a:lstStyle/>
          <a:p>
            <a:pPr>
              <a:buFont typeface="Courier New" pitchFamily="49" charset="0"/>
              <a:buChar char="o"/>
            </a:pPr>
            <a:r>
              <a:rPr lang="en-US" sz="2800" i="1"/>
              <a:t>Xóa vùng:</a:t>
            </a:r>
          </a:p>
          <a:p>
            <a:pPr lvl="1">
              <a:buFont typeface="Wingdings" pitchFamily="2" charset="2"/>
              <a:buChar char="Ø"/>
            </a:pPr>
            <a:r>
              <a:rPr lang="en-US" sz="2400" smtClean="0"/>
              <a:t>Chọn vùng muốn xóa</a:t>
            </a:r>
          </a:p>
          <a:p>
            <a:pPr lvl="1">
              <a:buFont typeface="Wingdings" pitchFamily="2" charset="2"/>
              <a:buChar char="Ø"/>
            </a:pPr>
            <a:r>
              <a:rPr lang="en-US" sz="2400" smtClean="0"/>
              <a:t>Chọn Delete</a:t>
            </a:r>
          </a:p>
          <a:p>
            <a:pPr>
              <a:buFont typeface="Courier New" pitchFamily="49" charset="0"/>
              <a:buChar char="o"/>
            </a:pPr>
            <a:r>
              <a:rPr lang="en-US" sz="2800" i="1"/>
              <a:t>Thay đổi chiều rộng cột/ cao dòng</a:t>
            </a:r>
          </a:p>
          <a:p>
            <a:pPr lvl="1">
              <a:buFont typeface="Wingdings" pitchFamily="2" charset="2"/>
              <a:buChar char="Ø"/>
            </a:pPr>
            <a:r>
              <a:rPr lang="en-US" smtClean="0"/>
              <a:t>Thay đổi chiều rộng cột</a:t>
            </a:r>
          </a:p>
          <a:p>
            <a:pPr lvl="2"/>
            <a:r>
              <a:rPr lang="en-US" smtClean="0"/>
              <a:t>Chuyển con trỏ vào cạnh phải của tiêu đề cột, biểu tượng có dạng</a:t>
            </a:r>
          </a:p>
          <a:p>
            <a:pPr lvl="2"/>
            <a:r>
              <a:rPr lang="en-US" smtClean="0"/>
              <a:t>Nhấn và kéo di chuyển xuống dưới lên trên để tăng giảm độ cao dòng</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4690231"/>
            <a:ext cx="457200" cy="47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1.10 Điều chỉnh độ rộng hàng &amp; cao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Điều chỉnh tự động độ rộng cột</a:t>
            </a:r>
          </a:p>
          <a:p>
            <a:pPr lvl="1">
              <a:buFont typeface="Arial" pitchFamily="34" charset="0"/>
              <a:buChar char="•"/>
            </a:pPr>
            <a:r>
              <a:rPr lang="en-US" sz="2400" smtClean="0"/>
              <a:t>Nhấp đúp chuột vào cạnh phải của cột</a:t>
            </a:r>
          </a:p>
          <a:p>
            <a:pPr>
              <a:buFont typeface="Courier New" pitchFamily="49" charset="0"/>
              <a:buChar char="o"/>
            </a:pPr>
            <a:r>
              <a:rPr lang="en-US" sz="2800" i="1"/>
              <a:t>Đặt độ rộng bằng nhau cho nhiều cột</a:t>
            </a:r>
            <a:r>
              <a:rPr lang="en-US" sz="2800" smtClean="0"/>
              <a:t>	</a:t>
            </a:r>
          </a:p>
          <a:p>
            <a:pPr lvl="1">
              <a:buFont typeface="Arial" pitchFamily="34" charset="0"/>
              <a:buChar char="•"/>
            </a:pPr>
            <a:r>
              <a:rPr lang="en-US" sz="2400" smtClean="0"/>
              <a:t>Chọn các cột muốn đặt độ rộng bằng nhau</a:t>
            </a:r>
          </a:p>
          <a:p>
            <a:pPr lvl="1">
              <a:buFont typeface="Arial" pitchFamily="34" charset="0"/>
              <a:buChar char="•"/>
            </a:pPr>
            <a:r>
              <a:rPr lang="en-US" sz="2400" smtClean="0"/>
              <a:t>Chọn Columns -&gt; Width</a:t>
            </a:r>
          </a:p>
          <a:p>
            <a:pPr lvl="1">
              <a:buFont typeface="Arial" pitchFamily="34" charset="0"/>
              <a:buChar char="•"/>
            </a:pPr>
            <a:r>
              <a:rPr lang="en-US" sz="2400" smtClean="0"/>
              <a:t>Nhập độ rộng vào hộp Columns width</a:t>
            </a:r>
          </a:p>
          <a:p>
            <a:pPr lvl="1">
              <a:buFont typeface="Arial" pitchFamily="34" charset="0"/>
              <a:buChar char="•"/>
            </a:pPr>
            <a:r>
              <a:rPr lang="en-US" sz="2400" smtClean="0"/>
              <a:t>Nhấn OK</a:t>
            </a:r>
            <a:endParaRPr lang="en-US" sz="2400"/>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1.11 Ẩn/Hiện hàng &amp;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Ẩn hiện cột</a:t>
            </a:r>
          </a:p>
          <a:p>
            <a:pPr lvl="1">
              <a:buFont typeface="Wingdings" pitchFamily="2" charset="2"/>
              <a:buChar char="Ø"/>
            </a:pPr>
            <a:r>
              <a:rPr lang="en-US" sz="2400" smtClean="0"/>
              <a:t>Ẩn cột</a:t>
            </a:r>
          </a:p>
          <a:p>
            <a:pPr lvl="2"/>
            <a:r>
              <a:rPr lang="en-US" smtClean="0"/>
              <a:t>Chọn các cột muốn ẩn</a:t>
            </a:r>
          </a:p>
          <a:p>
            <a:pPr lvl="2"/>
            <a:r>
              <a:rPr lang="en-US" smtClean="0"/>
              <a:t>Kích chuột phải -&gt; </a:t>
            </a:r>
            <a:r>
              <a:rPr lang="en-US" b="1" smtClean="0"/>
              <a:t>Hide</a:t>
            </a:r>
          </a:p>
          <a:p>
            <a:pPr lvl="1">
              <a:buFont typeface="Wingdings" pitchFamily="2" charset="2"/>
              <a:buChar char="Ø"/>
            </a:pPr>
            <a:r>
              <a:rPr lang="en-US" sz="2400" smtClean="0"/>
              <a:t>Hiện cột</a:t>
            </a:r>
          </a:p>
          <a:p>
            <a:pPr lvl="2"/>
            <a:r>
              <a:rPr lang="en-US" smtClean="0"/>
              <a:t>Chọn cột chứa các cột đang bị ẩn</a:t>
            </a:r>
          </a:p>
          <a:p>
            <a:pPr lvl="2"/>
            <a:r>
              <a:rPr lang="en-US" smtClean="0"/>
              <a:t>Kích chuột phải -&gt; </a:t>
            </a:r>
            <a:r>
              <a:rPr lang="en-US" b="1" smtClean="0"/>
              <a:t>Unhide</a:t>
            </a:r>
          </a:p>
          <a:p>
            <a:pPr>
              <a:buFont typeface="Courier New" pitchFamily="49" charset="0"/>
              <a:buChar char="o"/>
            </a:pPr>
            <a:r>
              <a:rPr lang="en-US" sz="2800" i="1"/>
              <a:t>Làm tương tự đối với hàng</a:t>
            </a:r>
          </a:p>
          <a:p>
            <a:pPr lvl="2"/>
            <a:endParaRPr lang="en-US"/>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Chèn thêm worksheet mới</a:t>
            </a:r>
          </a:p>
          <a:p>
            <a:pPr lvl="1">
              <a:buFont typeface="Wingdings" pitchFamily="2" charset="2"/>
              <a:buChar char="§"/>
            </a:pPr>
            <a:r>
              <a:rPr lang="en-US" sz="2400" smtClean="0"/>
              <a:t>Chọn biểu tượng trong hình bên</a:t>
            </a:r>
          </a:p>
          <a:p>
            <a:pPr lvl="1">
              <a:buFont typeface="Wingdings" pitchFamily="2" charset="2"/>
              <a:buChar char="§"/>
            </a:pPr>
            <a:r>
              <a:rPr lang="en-US" sz="2400" smtClean="0"/>
              <a:t>Hoặc dùng tổ hợp phím &lt;Shift+F11&gt;</a:t>
            </a:r>
          </a:p>
          <a:p>
            <a:pPr lvl="1">
              <a:buFont typeface="Wingdings" pitchFamily="2" charset="2"/>
              <a:buChar char="§"/>
            </a:pPr>
            <a:r>
              <a:rPr lang="en-US" sz="2400" smtClean="0"/>
              <a:t>Hoặc nhóm Home -&gt; đến nhóm Cells -&gt; Insert -&gt; insert sheet</a:t>
            </a:r>
          </a:p>
          <a:p>
            <a:pPr lvl="1">
              <a:buFont typeface="Wingdings" pitchFamily="2" charset="2"/>
              <a:buChar char="§"/>
            </a:pPr>
            <a:endParaRPr lang="en-US" sz="2400" smtClean="0"/>
          </a:p>
          <a:p>
            <a:pPr lvl="1">
              <a:buFont typeface="Wingdings" pitchFamily="2" charset="2"/>
              <a:buChar char="§"/>
            </a:pPr>
            <a:endParaRPr lang="en-US" sz="2400"/>
          </a:p>
          <a:p>
            <a:pPr lvl="1">
              <a:buFont typeface="Wingdings" pitchFamily="2" charset="2"/>
              <a:buChar char="§"/>
            </a:pPr>
            <a:endParaRPr lang="en-US" sz="240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3576" y="1752599"/>
            <a:ext cx="3429001" cy="3381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085740" y="1752599"/>
            <a:ext cx="405962" cy="3381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8279" b="70013"/>
          <a:stretch/>
        </p:blipFill>
        <p:spPr bwMode="auto">
          <a:xfrm>
            <a:off x="2006419" y="3733800"/>
            <a:ext cx="5909732"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293088" y="3886201"/>
            <a:ext cx="405962" cy="1690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11057" y="3985632"/>
            <a:ext cx="202981" cy="357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021055" y="4774116"/>
            <a:ext cx="827545" cy="1026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9" idx="1"/>
          </p:cNvCxnSpPr>
          <p:nvPr/>
        </p:nvCxnSpPr>
        <p:spPr>
          <a:xfrm>
            <a:off x="2699050" y="3985632"/>
            <a:ext cx="4312007" cy="1788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2"/>
          </p:cNvCxnSpPr>
          <p:nvPr/>
        </p:nvCxnSpPr>
        <p:spPr>
          <a:xfrm>
            <a:off x="7112548" y="4343400"/>
            <a:ext cx="353849" cy="4307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693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Nội dung</a:t>
            </a:r>
            <a:endParaRPr lang="en-US"/>
          </a:p>
        </p:txBody>
      </p:sp>
      <p:sp>
        <p:nvSpPr>
          <p:cNvPr id="3" name="Content Placeholder 2"/>
          <p:cNvSpPr>
            <a:spLocks noGrp="1"/>
          </p:cNvSpPr>
          <p:nvPr>
            <p:ph idx="1"/>
          </p:nvPr>
        </p:nvSpPr>
        <p:spPr/>
        <p:txBody>
          <a:bodyPr/>
          <a:lstStyle/>
          <a:p>
            <a:pPr marL="514350" indent="-514350">
              <a:buFont typeface="+mj-lt"/>
              <a:buAutoNum type="arabicPeriod"/>
            </a:pPr>
            <a:r>
              <a:rPr lang="en-US" smtClean="0"/>
              <a:t>Tổng</a:t>
            </a:r>
            <a:r>
              <a:rPr lang="en-US" baseline="0" smtClean="0"/>
              <a:t> quan về M</a:t>
            </a:r>
            <a:r>
              <a:rPr lang="en-US" smtClean="0"/>
              <a:t>S Excel 2010</a:t>
            </a:r>
          </a:p>
          <a:p>
            <a:pPr marL="514350" indent="-514350">
              <a:buFont typeface="+mj-lt"/>
              <a:buAutoNum type="arabicPeriod"/>
            </a:pPr>
            <a:r>
              <a:rPr lang="en-US" smtClean="0"/>
              <a:t>Định dạng bảng tính</a:t>
            </a:r>
          </a:p>
          <a:p>
            <a:pPr marL="514350" indent="-514350">
              <a:buFont typeface="+mj-lt"/>
              <a:buAutoNum type="arabicPeriod"/>
            </a:pPr>
            <a:r>
              <a:rPr lang="en-US" smtClean="0"/>
              <a:t>Công thức và hàm</a:t>
            </a:r>
          </a:p>
          <a:p>
            <a:pPr marL="514350" indent="-514350">
              <a:buFont typeface="+mj-lt"/>
              <a:buAutoNum type="arabicPeriod"/>
            </a:pPr>
            <a:r>
              <a:rPr lang="en-US" smtClean="0"/>
              <a:t>Các thao tác với dữ liệu</a:t>
            </a:r>
          </a:p>
          <a:p>
            <a:pPr marL="514350" indent="-514350">
              <a:buFont typeface="+mj-lt"/>
              <a:buAutoNum type="arabicPeriod"/>
            </a:pPr>
            <a:r>
              <a:rPr lang="en-US"/>
              <a:t>Đ</a:t>
            </a:r>
            <a:r>
              <a:rPr lang="en-US" smtClean="0"/>
              <a:t>ồ thị trong excel</a:t>
            </a:r>
          </a:p>
          <a:p>
            <a:pPr marL="514350" indent="-514350">
              <a:buFont typeface="+mj-lt"/>
              <a:buAutoNum type="arabicPeriod"/>
            </a:pPr>
            <a:r>
              <a:rPr lang="en-US" smtClean="0"/>
              <a:t>Định trang và In ấn</a:t>
            </a:r>
            <a:endParaRPr lang="en-US"/>
          </a:p>
        </p:txBody>
      </p:sp>
    </p:spTree>
    <p:extLst>
      <p:ext uri="{BB962C8B-B14F-4D97-AF65-F5344CB8AC3E}">
        <p14:creationId xmlns:p14="http://schemas.microsoft.com/office/powerpoint/2010/main" val="12328142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Đổi tên / Xóa </a:t>
            </a:r>
            <a:r>
              <a:rPr lang="en-US" sz="2800" i="1" smtClean="0"/>
              <a:t>sheet</a:t>
            </a:r>
            <a:endParaRPr lang="en-US" sz="2800" i="1"/>
          </a:p>
          <a:p>
            <a:pPr>
              <a:buFont typeface="Courier New" pitchFamily="49" charset="0"/>
              <a:buChar char="o"/>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12954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585732" y="3139966"/>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49530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96000" y="2898228"/>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61241" y="2142981"/>
            <a:ext cx="223711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Đổi tên sheet</a:t>
            </a:r>
            <a:endParaRPr lang="en-US" sz="2000">
              <a:latin typeface="Times New Roman" pitchFamily="18" charset="0"/>
              <a:cs typeface="Times New Roman" pitchFamily="18" charset="0"/>
            </a:endParaRPr>
          </a:p>
        </p:txBody>
      </p:sp>
      <p:sp>
        <p:nvSpPr>
          <p:cNvPr id="9" name="TextBox 8"/>
          <p:cNvSpPr txBox="1"/>
          <p:nvPr/>
        </p:nvSpPr>
        <p:spPr>
          <a:xfrm>
            <a:off x="5219700" y="2142981"/>
            <a:ext cx="175260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Xóa sheet</a:t>
            </a:r>
            <a:endParaRPr lang="en-US" sz="2000">
              <a:latin typeface="Times New Roman" pitchFamily="18" charset="0"/>
              <a:cs typeface="Times New Roman" pitchFamily="18" charset="0"/>
            </a:endParaRPr>
          </a:p>
        </p:txBody>
      </p:sp>
    </p:spTree>
    <p:extLst>
      <p:ext uri="{BB962C8B-B14F-4D97-AF65-F5344CB8AC3E}">
        <p14:creationId xmlns:p14="http://schemas.microsoft.com/office/powerpoint/2010/main" val="19809857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Sắp xếp thứ tự các worksheet</a:t>
            </a:r>
          </a:p>
          <a:p>
            <a:pPr marL="0" indent="0">
              <a:buNone/>
            </a:pPr>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2511" r="74355" b="6473"/>
          <a:stretch/>
        </p:blipFill>
        <p:spPr bwMode="auto">
          <a:xfrm>
            <a:off x="1040524" y="2286000"/>
            <a:ext cx="3728631" cy="3352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819400"/>
            <a:ext cx="286702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962400" y="3810000"/>
            <a:ext cx="1295400" cy="1524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32451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Sao </a:t>
            </a:r>
            <a:r>
              <a:rPr lang="en-US" sz="2800" i="1" smtClean="0"/>
              <a:t>chép </a:t>
            </a:r>
            <a:r>
              <a:rPr lang="en-US" sz="2800" i="1"/>
              <a:t>worksheet</a:t>
            </a:r>
          </a:p>
          <a:p>
            <a:pPr marL="0" indent="0">
              <a:buNone/>
            </a:pPr>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386" r="77170" b="7452"/>
          <a:stretch/>
        </p:blipFill>
        <p:spPr bwMode="auto">
          <a:xfrm>
            <a:off x="685800" y="2667000"/>
            <a:ext cx="335902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497" y="2971800"/>
            <a:ext cx="28194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3200400" y="3657600"/>
            <a:ext cx="1495097"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695497" y="5029200"/>
            <a:ext cx="10957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5357648" y="4120055"/>
            <a:ext cx="204952" cy="90914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2151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Đổi màu cho sheet tab</a:t>
            </a:r>
          </a:p>
          <a:p>
            <a:pPr marL="0" indent="0">
              <a:buNone/>
            </a:pPr>
            <a:r>
              <a:rPr lang="en-US" sz="2400" smtClean="0"/>
              <a:t>Kích chuột phải vào sheet tab cần đổi màu -&gt; Tab color -&gt; chọn màu cần đổi</a:t>
            </a:r>
          </a:p>
          <a:p>
            <a:pPr marL="0" indent="0">
              <a:buNone/>
            </a:pPr>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0392" r="64129" b="7733"/>
          <a:stretch/>
        </p:blipFill>
        <p:spPr bwMode="auto">
          <a:xfrm>
            <a:off x="1752600" y="2895600"/>
            <a:ext cx="472811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9610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a:t>Đ</a:t>
            </a:r>
            <a:r>
              <a:rPr lang="en-US" smtClean="0"/>
              <a:t>ịnh dạng bảng tính</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Font chữ</a:t>
            </a:r>
          </a:p>
          <a:p>
            <a:pPr>
              <a:buFont typeface="Courier New" pitchFamily="49" charset="0"/>
              <a:buChar char="o"/>
            </a:pPr>
            <a:r>
              <a:rPr lang="en-US" smtClean="0"/>
              <a:t>Căn lề</a:t>
            </a:r>
          </a:p>
          <a:p>
            <a:pPr>
              <a:buFont typeface="Courier New" pitchFamily="49" charset="0"/>
              <a:buChar char="o"/>
            </a:pPr>
            <a:r>
              <a:rPr lang="en-US" smtClean="0"/>
              <a:t>Đóng khung</a:t>
            </a:r>
          </a:p>
          <a:p>
            <a:pPr>
              <a:buFont typeface="Courier New" pitchFamily="49" charset="0"/>
              <a:buChar char="o"/>
            </a:pPr>
            <a:r>
              <a:rPr lang="en-US" smtClean="0"/>
              <a:t>Trộn ô</a:t>
            </a:r>
          </a:p>
          <a:p>
            <a:pPr>
              <a:buFont typeface="Courier New" pitchFamily="49" charset="0"/>
              <a:buChar char="o"/>
            </a:pPr>
            <a:r>
              <a:rPr lang="en-US" smtClean="0"/>
              <a:t>Xuống hàng (Wrap text)</a:t>
            </a:r>
          </a:p>
          <a:p>
            <a:pPr>
              <a:buFont typeface="Courier New" pitchFamily="49" charset="0"/>
              <a:buChar char="o"/>
            </a:pPr>
            <a:r>
              <a:rPr lang="en-US" smtClean="0"/>
              <a:t>Định dạng dữ liệu (nội dung)</a:t>
            </a:r>
            <a:endParaRPr lang="en-US"/>
          </a:p>
        </p:txBody>
      </p:sp>
    </p:spTree>
    <p:extLst>
      <p:ext uri="{BB962C8B-B14F-4D97-AF65-F5344CB8AC3E}">
        <p14:creationId xmlns:p14="http://schemas.microsoft.com/office/powerpoint/2010/main" val="720946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2.1 Font chữ</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font chữ</a:t>
            </a:r>
          </a:p>
          <a:p>
            <a:pPr marL="0" indent="0">
              <a:buNone/>
            </a:pP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06304"/>
            <a:ext cx="6231078" cy="413527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429000"/>
            <a:ext cx="2410264"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4783540" y="4064758"/>
            <a:ext cx="1143000" cy="2183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1337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2.2 Căn lề</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căn lề</a:t>
            </a:r>
            <a:endParaRPr lang="en-US" i="1"/>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543" y="2209800"/>
            <a:ext cx="683971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814" y="3657600"/>
            <a:ext cx="271915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0678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2.3 Đóng khung</a:t>
            </a:r>
            <a:endParaRPr lang="en-US"/>
          </a:p>
        </p:txBody>
      </p:sp>
      <p:sp>
        <p:nvSpPr>
          <p:cNvPr id="3" name="Content Placeholder 2"/>
          <p:cNvSpPr>
            <a:spLocks noGrp="1"/>
          </p:cNvSpPr>
          <p:nvPr>
            <p:ph idx="1"/>
          </p:nvPr>
        </p:nvSpPr>
        <p:spPr>
          <a:xfrm>
            <a:off x="457200" y="1600200"/>
            <a:ext cx="5486400" cy="4525963"/>
          </a:xfrm>
        </p:spPr>
        <p:txBody>
          <a:bodyPr/>
          <a:lstStyle/>
          <a:p>
            <a:pPr>
              <a:buFont typeface="Courier New" pitchFamily="49" charset="0"/>
              <a:buChar char="o"/>
            </a:pPr>
            <a:r>
              <a:rPr lang="en-US" sz="2800" i="1" smtClean="0"/>
              <a:t>Thay đổi khung (đường viền):</a:t>
            </a:r>
          </a:p>
          <a:p>
            <a:pPr lvl="1">
              <a:buFont typeface="Wingdings" pitchFamily="2" charset="2"/>
              <a:buChar char="Ø"/>
            </a:pPr>
            <a:r>
              <a:rPr lang="en-US" smtClean="0"/>
              <a:t>Chọn ô hoặc vùng muốn thay đổi đường viền</a:t>
            </a:r>
          </a:p>
          <a:p>
            <a:pPr lvl="1">
              <a:buFont typeface="Wingdings" pitchFamily="2" charset="2"/>
              <a:buChar char="Ø"/>
            </a:pPr>
            <a:r>
              <a:rPr lang="en-US" smtClean="0"/>
              <a:t>Nhấn chuột vào hình tam giác trong nút border trên thanh menu</a:t>
            </a:r>
          </a:p>
          <a:p>
            <a:pPr lvl="1">
              <a:buFont typeface="Wingdings" pitchFamily="2" charset="2"/>
              <a:buChar char="Ø"/>
            </a:pPr>
            <a:r>
              <a:rPr lang="en-US" smtClean="0"/>
              <a:t>Chọn more border</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65820" b="23449"/>
          <a:stretch/>
        </p:blipFill>
        <p:spPr bwMode="auto">
          <a:xfrm>
            <a:off x="5638800" y="1752600"/>
            <a:ext cx="2872154" cy="361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7090799" y="5153167"/>
            <a:ext cx="1296865" cy="187569"/>
          </a:xfrm>
          <a:prstGeom prst="frame">
            <a:avLst>
              <a:gd name="adj1" fmla="val 812"/>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167662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2.3 </a:t>
            </a:r>
            <a:r>
              <a:rPr lang="en-US" b="1"/>
              <a:t>Đóng khung (tt)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Chi tiết trong thẻ border</a:t>
            </a:r>
          </a:p>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743200"/>
            <a:ext cx="3733800" cy="337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533400" y="2743200"/>
            <a:ext cx="1828800" cy="1143000"/>
          </a:xfrm>
          <a:prstGeom prst="wedgeRoundRectCallout">
            <a:avLst>
              <a:gd name="adj1" fmla="val 81945"/>
              <a:gd name="adj2" fmla="val 4916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kiểu đường thẳng muốn tạo</a:t>
            </a:r>
            <a:endParaRPr lang="en-US">
              <a:solidFill>
                <a:srgbClr val="FF0000"/>
              </a:solidFill>
              <a:latin typeface="Times New Roman" pitchFamily="18" charset="0"/>
              <a:cs typeface="Times New Roman" pitchFamily="18" charset="0"/>
            </a:endParaRPr>
          </a:p>
        </p:txBody>
      </p:sp>
      <p:sp>
        <p:nvSpPr>
          <p:cNvPr id="6" name="Rounded Rectangular Callout 5"/>
          <p:cNvSpPr/>
          <p:nvPr/>
        </p:nvSpPr>
        <p:spPr>
          <a:xfrm>
            <a:off x="2971800" y="5257801"/>
            <a:ext cx="2057400" cy="762000"/>
          </a:xfrm>
          <a:prstGeom prst="wedgeRoundRectCallout">
            <a:avLst>
              <a:gd name="adj1" fmla="val 31253"/>
              <a:gd name="adj2" fmla="val -25843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ngoài</a:t>
            </a:r>
            <a:endParaRPr lang="en-US">
              <a:solidFill>
                <a:srgbClr val="FF0000"/>
              </a:solidFill>
              <a:latin typeface="Times New Roman" pitchFamily="18" charset="0"/>
              <a:cs typeface="Times New Roman" pitchFamily="18" charset="0"/>
            </a:endParaRPr>
          </a:p>
        </p:txBody>
      </p:sp>
      <p:sp>
        <p:nvSpPr>
          <p:cNvPr id="7" name="Rounded Rectangular Callout 6"/>
          <p:cNvSpPr/>
          <p:nvPr/>
        </p:nvSpPr>
        <p:spPr>
          <a:xfrm>
            <a:off x="6392334" y="2175933"/>
            <a:ext cx="1828800" cy="1143000"/>
          </a:xfrm>
          <a:prstGeom prst="wedgeRoundRectCallout">
            <a:avLst>
              <a:gd name="adj1" fmla="val -121759"/>
              <a:gd name="adj2" fmla="val 7287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bên trong</a:t>
            </a:r>
            <a:endParaRPr lang="en-US">
              <a:solidFill>
                <a:srgbClr val="FF0000"/>
              </a:solidFill>
              <a:latin typeface="Times New Roman" pitchFamily="18" charset="0"/>
              <a:cs typeface="Times New Roman" pitchFamily="18" charset="0"/>
            </a:endParaRPr>
          </a:p>
        </p:txBody>
      </p:sp>
      <p:sp>
        <p:nvSpPr>
          <p:cNvPr id="8" name="Rounded Rectangular Callout 7"/>
          <p:cNvSpPr/>
          <p:nvPr/>
        </p:nvSpPr>
        <p:spPr>
          <a:xfrm>
            <a:off x="6629400" y="3543300"/>
            <a:ext cx="1828800" cy="1143000"/>
          </a:xfrm>
          <a:prstGeom prst="wedgeRoundRectCallout">
            <a:avLst>
              <a:gd name="adj1" fmla="val -145225"/>
              <a:gd name="adj2" fmla="val 148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Hoặc thiết lập tùy ý cho các viền</a:t>
            </a:r>
            <a:endParaRPr lang="en-US">
              <a:solidFill>
                <a:srgbClr val="FF0000"/>
              </a:solidFill>
              <a:latin typeface="Times New Roman" pitchFamily="18" charset="0"/>
              <a:cs typeface="Times New Roman" pitchFamily="18" charset="0"/>
            </a:endParaRPr>
          </a:p>
        </p:txBody>
      </p:sp>
      <p:sp>
        <p:nvSpPr>
          <p:cNvPr id="9" name="Rounded Rectangular Callout 8"/>
          <p:cNvSpPr/>
          <p:nvPr/>
        </p:nvSpPr>
        <p:spPr>
          <a:xfrm>
            <a:off x="541867" y="4114800"/>
            <a:ext cx="1828800" cy="1143000"/>
          </a:xfrm>
          <a:prstGeom prst="wedgeRoundRectCallout">
            <a:avLst>
              <a:gd name="adj1" fmla="val 84723"/>
              <a:gd name="adj2" fmla="val -861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màu viền</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301693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2.4 Trộn ô</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Trộn nhiều ô thành một ô:</a:t>
            </a:r>
          </a:p>
          <a:p>
            <a:pPr lvl="1">
              <a:buFont typeface="Wingdings" pitchFamily="2" charset="2"/>
              <a:buChar char="Ø"/>
            </a:pPr>
            <a:r>
              <a:rPr lang="en-US" smtClean="0"/>
              <a:t>Chọn các ô muốn trộn</a:t>
            </a:r>
          </a:p>
          <a:p>
            <a:pPr lvl="1">
              <a:buFont typeface="Wingdings" pitchFamily="2" charset="2"/>
              <a:buChar char="Ø"/>
            </a:pPr>
            <a:r>
              <a:rPr lang="en-US" smtClean="0"/>
              <a:t>Nhấn nút </a:t>
            </a:r>
            <a:r>
              <a:rPr lang="en-US" smtClean="0">
                <a:solidFill>
                  <a:srgbClr val="FF0000"/>
                </a:solidFill>
              </a:rPr>
              <a:t>Merge and Center </a:t>
            </a:r>
            <a:r>
              <a:rPr lang="en-US" smtClean="0"/>
              <a:t>trên thanh menu</a:t>
            </a:r>
          </a:p>
          <a:p>
            <a:pPr lvl="1">
              <a:buFont typeface="Wingdings" pitchFamily="2" charset="2"/>
              <a:buChar char="Ø"/>
            </a:pPr>
            <a:endParaRPr lang="en-US"/>
          </a:p>
          <a:p>
            <a:pPr lvl="1">
              <a:buFont typeface="Wingdings" pitchFamily="2" charset="2"/>
              <a:buChar char="Ø"/>
            </a:pPr>
            <a:endParaRPr lang="en-US" smtClean="0"/>
          </a:p>
          <a:p>
            <a:pPr lvl="1">
              <a:buFont typeface="Wingdings" pitchFamily="2" charset="2"/>
              <a:buChar char="Ø"/>
            </a:pPr>
            <a:r>
              <a:rPr lang="en-US" smtClean="0"/>
              <a:t>Hoặc vào:</a:t>
            </a:r>
          </a:p>
          <a:p>
            <a:pPr lvl="2"/>
            <a:r>
              <a:rPr lang="en-US" smtClean="0"/>
              <a:t>Fomat cells -&gt; chọn thẻ Aligement</a:t>
            </a:r>
          </a:p>
          <a:p>
            <a:pPr lvl="2"/>
            <a:r>
              <a:rPr lang="en-US" smtClean="0"/>
              <a:t>Nhấn chọn Merge cells</a:t>
            </a:r>
          </a:p>
          <a:p>
            <a:pPr lvl="2"/>
            <a:r>
              <a:rPr lang="en-US" smtClean="0"/>
              <a:t>Nhấn OK</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200400"/>
            <a:ext cx="3413453"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26126" y="3657600"/>
            <a:ext cx="1706727"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06476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Tổng quản về MS Excel</a:t>
            </a:r>
            <a:endParaRPr lang="en-US"/>
          </a:p>
        </p:txBody>
      </p:sp>
      <p:sp>
        <p:nvSpPr>
          <p:cNvPr id="3" name="Content Placeholder 2"/>
          <p:cNvSpPr>
            <a:spLocks noGrp="1"/>
          </p:cNvSpPr>
          <p:nvPr>
            <p:ph idx="1"/>
          </p:nvPr>
        </p:nvSpPr>
        <p:spPr/>
        <p:txBody>
          <a:bodyPr numCol="2">
            <a:normAutofit fontScale="92500"/>
          </a:bodyPr>
          <a:lstStyle/>
          <a:p>
            <a:pPr>
              <a:buFont typeface="Courier New" pitchFamily="49" charset="0"/>
              <a:buChar char="o"/>
            </a:pPr>
            <a:r>
              <a:rPr lang="en-US" smtClean="0"/>
              <a:t>Khởi </a:t>
            </a:r>
            <a:r>
              <a:rPr lang="en-US"/>
              <a:t>tạo MS Excel</a:t>
            </a:r>
          </a:p>
          <a:p>
            <a:pPr>
              <a:buFont typeface="Courier New" pitchFamily="49" charset="0"/>
              <a:buChar char="o"/>
            </a:pPr>
            <a:r>
              <a:rPr lang="en-US" smtClean="0"/>
              <a:t>Mở </a:t>
            </a:r>
            <a:r>
              <a:rPr lang="en-US"/>
              <a:t>bảng tính đã có</a:t>
            </a:r>
          </a:p>
          <a:p>
            <a:pPr>
              <a:buFont typeface="Courier New" pitchFamily="49" charset="0"/>
              <a:buChar char="o"/>
            </a:pPr>
            <a:r>
              <a:rPr lang="en-US" smtClean="0"/>
              <a:t>Ghi </a:t>
            </a:r>
            <a:r>
              <a:rPr lang="en-US"/>
              <a:t>bảng tính</a:t>
            </a:r>
          </a:p>
          <a:p>
            <a:pPr>
              <a:buFont typeface="Courier New" pitchFamily="49" charset="0"/>
              <a:buChar char="o"/>
            </a:pPr>
            <a:r>
              <a:rPr lang="en-US" smtClean="0"/>
              <a:t>Con trỏ trong Excel</a:t>
            </a:r>
          </a:p>
          <a:p>
            <a:pPr>
              <a:buFont typeface="Courier New" pitchFamily="49" charset="0"/>
              <a:buChar char="o"/>
            </a:pPr>
            <a:r>
              <a:rPr lang="en-US" smtClean="0"/>
              <a:t>Di chuyển trong bảng tính</a:t>
            </a:r>
          </a:p>
          <a:p>
            <a:pPr>
              <a:buFont typeface="Courier New" pitchFamily="49" charset="0"/>
              <a:buChar char="o"/>
            </a:pPr>
            <a:r>
              <a:rPr lang="en-US" smtClean="0"/>
              <a:t>Nhập dữ liệu</a:t>
            </a:r>
          </a:p>
          <a:p>
            <a:pPr>
              <a:buFont typeface="Courier New" pitchFamily="49" charset="0"/>
              <a:buChar char="o"/>
            </a:pPr>
            <a:r>
              <a:rPr lang="en-US" smtClean="0"/>
              <a:t>Sao chép dữ liệu</a:t>
            </a:r>
          </a:p>
          <a:p>
            <a:pPr>
              <a:buFont typeface="Courier New" pitchFamily="49" charset="0"/>
              <a:buChar char="o"/>
            </a:pPr>
            <a:r>
              <a:rPr lang="en-US" smtClean="0"/>
              <a:t>Di chuyển dữ liệu</a:t>
            </a:r>
          </a:p>
          <a:p>
            <a:pPr>
              <a:buFont typeface="Courier New" pitchFamily="49" charset="0"/>
              <a:buChar char="o"/>
            </a:pPr>
            <a:r>
              <a:rPr lang="en-US" smtClean="0"/>
              <a:t>Thêm&amp;bớt Hàng/Cột/ô</a:t>
            </a:r>
          </a:p>
          <a:p>
            <a:pPr>
              <a:buFont typeface="Courier New" pitchFamily="49" charset="0"/>
              <a:buChar char="o"/>
            </a:pPr>
            <a:r>
              <a:rPr lang="en-US" smtClean="0"/>
              <a:t>Điều chỉnh độ rộng/cao</a:t>
            </a:r>
          </a:p>
          <a:p>
            <a:pPr>
              <a:buFont typeface="Courier New" pitchFamily="49" charset="0"/>
              <a:buChar char="o"/>
            </a:pPr>
            <a:r>
              <a:rPr lang="en-US" smtClean="0"/>
              <a:t>Ẩn/Hiện cột và hàng</a:t>
            </a:r>
          </a:p>
          <a:p>
            <a:pPr>
              <a:buFont typeface="Courier New" pitchFamily="49" charset="0"/>
              <a:buChar char="o"/>
            </a:pPr>
            <a:r>
              <a:rPr lang="en-US" smtClean="0"/>
              <a:t>Các thao tác với Sheet</a:t>
            </a:r>
          </a:p>
          <a:p>
            <a:pPr marL="0" indent="0">
              <a:buNone/>
            </a:pPr>
            <a:endParaRPr lang="en-US" smtClean="0"/>
          </a:p>
          <a:p>
            <a:pPr marL="0" indent="0">
              <a:buNone/>
            </a:pPr>
            <a:endParaRPr lang="en-US"/>
          </a:p>
        </p:txBody>
      </p:sp>
    </p:spTree>
    <p:extLst>
      <p:ext uri="{BB962C8B-B14F-4D97-AF65-F5344CB8AC3E}">
        <p14:creationId xmlns:p14="http://schemas.microsoft.com/office/powerpoint/2010/main" val="7594584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2.5 Xuống dòng (Wrap text)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Đặt thuộc tính Wrap text cho ô</a:t>
            </a:r>
          </a:p>
          <a:p>
            <a:pPr lvl="1">
              <a:buFont typeface="Wingdings" pitchFamily="2" charset="2"/>
              <a:buChar char="Ø"/>
            </a:pPr>
            <a:r>
              <a:rPr lang="en-US" smtClean="0"/>
              <a:t>Cho phép hiển thị dữ liệu bằng nhiều dòng</a:t>
            </a:r>
          </a:p>
          <a:p>
            <a:pPr lvl="1">
              <a:buFont typeface="Wingdings" pitchFamily="2" charset="2"/>
              <a:buChar char="Ø"/>
            </a:pPr>
            <a:r>
              <a:rPr lang="en-US" smtClean="0"/>
              <a:t>Đầu tiên chọn ô hoặc vùng ô muốn thiết lập</a:t>
            </a:r>
          </a:p>
          <a:p>
            <a:pPr lvl="2"/>
            <a:r>
              <a:rPr lang="en-US" smtClean="0"/>
              <a:t>Trên thanh menu chon Wrap text</a:t>
            </a:r>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7110" y="3522518"/>
            <a:ext cx="378272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4814455" y="3588327"/>
            <a:ext cx="1219200" cy="422564"/>
          </a:xfrm>
          <a:prstGeom prst="frame">
            <a:avLst>
              <a:gd name="adj1" fmla="val 4708"/>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928754"/>
            <a:ext cx="1525866" cy="862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471" y="4922982"/>
            <a:ext cx="1302327" cy="868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rame 8"/>
          <p:cNvSpPr/>
          <p:nvPr/>
        </p:nvSpPr>
        <p:spPr>
          <a:xfrm>
            <a:off x="4090551" y="5060661"/>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p:cNvSpPr/>
          <p:nvPr/>
        </p:nvSpPr>
        <p:spPr>
          <a:xfrm>
            <a:off x="1618450" y="5075382"/>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8" name="Straight Arrow Connector 7"/>
          <p:cNvCxnSpPr/>
          <p:nvPr/>
        </p:nvCxnSpPr>
        <p:spPr>
          <a:xfrm>
            <a:off x="2971800" y="5371812"/>
            <a:ext cx="983671" cy="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64710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a:t>
            </a:r>
            <a:r>
              <a:rPr lang="en-US" b="1" smtClean="0"/>
              <a:t>liệu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i="1" smtClean="0"/>
              <a:t>Danh sách các kiểu dữ liệu</a:t>
            </a:r>
          </a:p>
          <a:p>
            <a:pPr lvl="1">
              <a:buFont typeface="Wingdings" pitchFamily="2" charset="2"/>
              <a:buChar char="Ø"/>
            </a:pPr>
            <a:r>
              <a:rPr lang="en-US" smtClean="0"/>
              <a:t>General: Dạng chung</a:t>
            </a:r>
          </a:p>
          <a:p>
            <a:pPr lvl="1">
              <a:buFont typeface="Wingdings" pitchFamily="2" charset="2"/>
              <a:buChar char="Ø"/>
            </a:pPr>
            <a:r>
              <a:rPr lang="en-US" smtClean="0"/>
              <a:t>Number: Dạng số</a:t>
            </a:r>
            <a:endParaRPr lang="en-US" smtClean="0">
              <a:solidFill>
                <a:srgbClr val="FF0000"/>
              </a:solidFill>
            </a:endParaRPr>
          </a:p>
          <a:p>
            <a:pPr lvl="1">
              <a:buFont typeface="Wingdings" pitchFamily="2" charset="2"/>
              <a:buChar char="Ø"/>
            </a:pPr>
            <a:r>
              <a:rPr lang="en-US" smtClean="0"/>
              <a:t>Currency: Dạng tiền tệ</a:t>
            </a:r>
          </a:p>
          <a:p>
            <a:pPr lvl="1">
              <a:buFont typeface="Wingdings" pitchFamily="2" charset="2"/>
              <a:buChar char="Ø"/>
            </a:pPr>
            <a:r>
              <a:rPr lang="en-US" smtClean="0"/>
              <a:t>Date: Dạng ngày tháng</a:t>
            </a:r>
          </a:p>
          <a:p>
            <a:pPr lvl="1">
              <a:buFont typeface="Wingdings" pitchFamily="2" charset="2"/>
              <a:buChar char="Ø"/>
            </a:pPr>
            <a:r>
              <a:rPr lang="en-US" smtClean="0"/>
              <a:t>Time: Dạng thời gian</a:t>
            </a:r>
          </a:p>
          <a:p>
            <a:pPr lvl="1">
              <a:buFont typeface="Wingdings" pitchFamily="2" charset="2"/>
              <a:buChar char="Ø"/>
            </a:pPr>
            <a:r>
              <a:rPr lang="en-US" smtClean="0"/>
              <a:t>Text: Dạng văn bản</a:t>
            </a:r>
          </a:p>
          <a:p>
            <a:pPr lvl="1">
              <a:buFont typeface="Wingdings" pitchFamily="2" charset="2"/>
              <a:buChar char="Ø"/>
            </a:pPr>
            <a:r>
              <a:rPr lang="en-US" smtClean="0"/>
              <a:t>Custom: Người dùng tự định nghĩa</a:t>
            </a:r>
            <a:endParaRPr lang="en-US"/>
          </a:p>
        </p:txBody>
      </p:sp>
    </p:spTree>
    <p:extLst>
      <p:ext uri="{BB962C8B-B14F-4D97-AF65-F5344CB8AC3E}">
        <p14:creationId xmlns:p14="http://schemas.microsoft.com/office/powerpoint/2010/main" val="18655978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4782080" cy="4525963"/>
          </a:xfrm>
        </p:spPr>
        <p:txBody>
          <a:bodyPr>
            <a:normAutofit fontScale="92500"/>
          </a:bodyPr>
          <a:lstStyle/>
          <a:p>
            <a:pPr>
              <a:buFont typeface="Courier New" pitchFamily="49" charset="0"/>
              <a:buChar char="o"/>
            </a:pPr>
            <a:r>
              <a:rPr lang="en-US" sz="3000" i="1" smtClean="0"/>
              <a:t>Số thực</a:t>
            </a:r>
          </a:p>
          <a:p>
            <a:pPr lvl="1">
              <a:buFont typeface="Wingdings" pitchFamily="2" charset="2"/>
              <a:buChar char="Ø"/>
            </a:pPr>
            <a:r>
              <a:rPr lang="en-US" sz="2600" smtClean="0"/>
              <a:t>Chọn ô chứa số thực cần định dạng</a:t>
            </a:r>
          </a:p>
          <a:p>
            <a:pPr lvl="1">
              <a:buFont typeface="Wingdings" pitchFamily="2" charset="2"/>
              <a:buChar char="Ø"/>
            </a:pPr>
            <a:r>
              <a:rPr lang="en-US" sz="2600" smtClean="0"/>
              <a:t>Chọn thẻ Format (kích chuột phải vào vùng cần định dạng)</a:t>
            </a:r>
          </a:p>
          <a:p>
            <a:pPr lvl="2"/>
            <a:r>
              <a:rPr lang="en-US" smtClean="0"/>
              <a:t>Chọn Number trong danh sách Category</a:t>
            </a:r>
          </a:p>
          <a:p>
            <a:pPr lvl="3"/>
            <a:r>
              <a:rPr lang="en-US" smtClean="0"/>
              <a:t>Decimal place: số chữ số phần thập phân</a:t>
            </a:r>
          </a:p>
          <a:p>
            <a:pPr lvl="3"/>
            <a:r>
              <a:rPr lang="en-US" smtClean="0"/>
              <a:t>Use 1000 Separator (,): Chọn dấu ngăn cách phần nghìn</a:t>
            </a:r>
          </a:p>
          <a:p>
            <a:pPr lvl="3"/>
            <a:r>
              <a:rPr lang="en-US" smtClean="0"/>
              <a:t>Nhấn OK để kết thúc</a:t>
            </a: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281" y="2133601"/>
            <a:ext cx="3342476"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530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3000" i="1" smtClean="0"/>
              <a:t>Dạng </a:t>
            </a:r>
            <a:r>
              <a:rPr lang="en-US" sz="3000" i="1"/>
              <a:t>ngày tháng</a:t>
            </a:r>
          </a:p>
          <a:p>
            <a:pPr lvl="1">
              <a:buFont typeface="Wingdings" pitchFamily="2" charset="2"/>
              <a:buChar char="Ø"/>
            </a:pPr>
            <a:r>
              <a:rPr lang="en-US" smtClean="0"/>
              <a:t>Khi mặc định là ngày/tháng/năm (mm/dd/yyyy hoặc mm/dd/yy)</a:t>
            </a:r>
          </a:p>
          <a:p>
            <a:pPr lvl="1">
              <a:buFont typeface="Wingdings" pitchFamily="2" charset="2"/>
              <a:buChar char="Ø"/>
            </a:pPr>
            <a:r>
              <a:rPr lang="en-US" smtClean="0"/>
              <a:t>Chọn ô ngày tháng muốn định dạng</a:t>
            </a:r>
          </a:p>
          <a:p>
            <a:pPr lvl="1">
              <a:buFont typeface="Wingdings" pitchFamily="2" charset="2"/>
              <a:buChar char="Ø"/>
            </a:pPr>
            <a:r>
              <a:rPr lang="en-US" smtClean="0"/>
              <a:t>Kích chuột phải chọn Fomat cells</a:t>
            </a:r>
          </a:p>
          <a:p>
            <a:pPr lvl="1">
              <a:buFont typeface="Wingdings" pitchFamily="2" charset="2"/>
              <a:buChar char="Ø"/>
            </a:pPr>
            <a:r>
              <a:rPr lang="en-US" smtClean="0"/>
              <a:t>Chọn thẻ Number -&gt; Custom</a:t>
            </a:r>
          </a:p>
          <a:p>
            <a:pPr lvl="2"/>
            <a:r>
              <a:rPr lang="en-US" smtClean="0"/>
              <a:t>Sau đó nhập kiểu định dạng mới trong hộp type, Ví dụ dd/mm/yyyy</a:t>
            </a:r>
          </a:p>
          <a:p>
            <a:pPr lvl="2"/>
            <a:r>
              <a:rPr lang="en-US" smtClean="0"/>
              <a:t>Nhấn OK để kết thúc</a:t>
            </a:r>
          </a:p>
          <a:p>
            <a:pPr marL="0" lvl="2" indent="0">
              <a:buNone/>
            </a:pPr>
            <a:r>
              <a:rPr lang="en-US" b="1" i="1" smtClean="0">
                <a:solidFill>
                  <a:srgbClr val="FF0000"/>
                </a:solidFill>
              </a:rPr>
              <a:t>Chú ý: </a:t>
            </a:r>
            <a:r>
              <a:rPr lang="en-US" smtClean="0"/>
              <a:t>khi nhập dữ </a:t>
            </a:r>
            <a:r>
              <a:rPr lang="en-US"/>
              <a:t>liệu </a:t>
            </a:r>
            <a:r>
              <a:rPr lang="en-US" smtClean="0"/>
              <a:t>ngày phải theo định dạng của máy tính hiện hành.</a:t>
            </a:r>
            <a:endParaRPr lang="en-US"/>
          </a:p>
          <a:p>
            <a:pPr lvl="2"/>
            <a:endParaRPr lang="en-US" smtClean="0"/>
          </a:p>
        </p:txBody>
      </p:sp>
    </p:spTree>
    <p:extLst>
      <p:ext uri="{BB962C8B-B14F-4D97-AF65-F5344CB8AC3E}">
        <p14:creationId xmlns:p14="http://schemas.microsoft.com/office/powerpoint/2010/main" val="1844360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562600" cy="4525963"/>
          </a:xfrm>
        </p:spPr>
        <p:txBody>
          <a:bodyPr>
            <a:normAutofit lnSpcReduction="10000"/>
          </a:bodyPr>
          <a:lstStyle/>
          <a:p>
            <a:pPr>
              <a:buFont typeface="Courier New" pitchFamily="49" charset="0"/>
              <a:buChar char="o"/>
            </a:pPr>
            <a:r>
              <a:rPr lang="en-US" sz="3000" i="1" smtClean="0"/>
              <a:t>Dạng tiền tệ</a:t>
            </a:r>
          </a:p>
          <a:p>
            <a:pPr lvl="1">
              <a:buFont typeface="Wingdings" pitchFamily="2" charset="2"/>
              <a:buChar char="Ø"/>
            </a:pPr>
            <a:r>
              <a:rPr lang="en-US" smtClean="0"/>
              <a:t>Chọn ô muốn định dạng</a:t>
            </a:r>
          </a:p>
          <a:p>
            <a:pPr lvl="1">
              <a:buFont typeface="Wingdings" pitchFamily="2" charset="2"/>
              <a:buChar char="Ø"/>
            </a:pPr>
            <a:r>
              <a:rPr lang="en-US" smtClean="0"/>
              <a:t>Kích chuột phải chọn Fomat cell -&gt; Number -&gt; Custom </a:t>
            </a:r>
          </a:p>
          <a:p>
            <a:pPr lvl="2"/>
            <a:r>
              <a:rPr lang="en-US" smtClean="0"/>
              <a:t>Trong ô Type đánh mẫu #,##0[$VND]</a:t>
            </a:r>
          </a:p>
          <a:p>
            <a:pPr lvl="3"/>
            <a:r>
              <a:rPr lang="en-US" smtClean="0"/>
              <a:t>Chữ VND có thể đánh tùy biến</a:t>
            </a:r>
          </a:p>
          <a:p>
            <a:pPr lvl="3"/>
            <a:r>
              <a:rPr lang="en-US" smtClean="0"/>
              <a:t>#.##0 là phần định dạng số. Ta có thể định dạng 1 hoặc 2 số sau dấu “,” là #,##0.0 hoặc #,##0.00</a:t>
            </a:r>
          </a:p>
          <a:p>
            <a:pPr lvl="2"/>
            <a:r>
              <a:rPr lang="en-US" smtClean="0"/>
              <a:t>Nhấn OK để kết thúc</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312" y="2538046"/>
            <a:ext cx="2507429" cy="233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6324600" y="2133600"/>
            <a:ext cx="990600" cy="12954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19218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020734" cy="4525963"/>
          </a:xfrm>
        </p:spPr>
        <p:txBody>
          <a:bodyPr>
            <a:normAutofit/>
          </a:bodyPr>
          <a:lstStyle/>
          <a:p>
            <a:pPr>
              <a:buFont typeface="Courier New" pitchFamily="49" charset="0"/>
              <a:buChar char="o"/>
            </a:pPr>
            <a:r>
              <a:rPr lang="en-US" sz="2800" i="1" smtClean="0"/>
              <a:t>Dạng phần trăm</a:t>
            </a:r>
          </a:p>
          <a:p>
            <a:pPr lvl="1">
              <a:buFont typeface="Wingdings" pitchFamily="2" charset="2"/>
              <a:buChar char="Ø"/>
            </a:pPr>
            <a:r>
              <a:rPr lang="en-US" sz="2400" smtClean="0"/>
              <a:t>Chọn ô cần định dạng</a:t>
            </a:r>
          </a:p>
          <a:p>
            <a:pPr lvl="1">
              <a:buFont typeface="Wingdings" pitchFamily="2" charset="2"/>
              <a:buChar char="Ø"/>
            </a:pPr>
            <a:r>
              <a:rPr lang="en-US" sz="2400" smtClean="0"/>
              <a:t>Kích chuột phải chọn Fomat cells</a:t>
            </a:r>
          </a:p>
          <a:p>
            <a:pPr lvl="1">
              <a:buFont typeface="Wingdings" pitchFamily="2" charset="2"/>
              <a:buChar char="Ø"/>
            </a:pPr>
            <a:r>
              <a:rPr lang="en-US" sz="2400" smtClean="0"/>
              <a:t>Trong Fomat cells chọn Percentage</a:t>
            </a:r>
          </a:p>
          <a:p>
            <a:pPr lvl="2"/>
            <a:r>
              <a:rPr lang="en-US" smtClean="0"/>
              <a:t>Decimal place: Số chữ số phần thập phân</a:t>
            </a:r>
          </a:p>
          <a:p>
            <a:pPr lvl="2"/>
            <a:r>
              <a:rPr lang="en-US" smtClean="0"/>
              <a:t>Nhấn OK để kết thúc</a:t>
            </a:r>
          </a:p>
          <a:p>
            <a:pPr lvl="1"/>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752600"/>
            <a:ext cx="3357562" cy="297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7150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a:bodyPr>
          <a:lstStyle/>
          <a:p>
            <a:pPr marL="0" indent="0">
              <a:buNone/>
            </a:pPr>
            <a:r>
              <a:rPr lang="en-US" sz="2400" i="1" smtClean="0"/>
              <a:t>Ngoài các thao tác trên ta cũng có thể dùng thanh công cụ có sẵn trên menu để định dạng</a:t>
            </a:r>
            <a:endParaRPr lang="en-US" sz="2400" i="1"/>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175" y="2158500"/>
            <a:ext cx="2776225" cy="302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765" y="2667000"/>
            <a:ext cx="3457575" cy="178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ame 11"/>
          <p:cNvSpPr/>
          <p:nvPr/>
        </p:nvSpPr>
        <p:spPr>
          <a:xfrm>
            <a:off x="2123365" y="2833047"/>
            <a:ext cx="1981200" cy="304800"/>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2611484" y="4562753"/>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tỷ lệ %</a:t>
            </a:r>
            <a:endParaRPr lang="en-US">
              <a:solidFill>
                <a:srgbClr val="FF0000"/>
              </a:solidFill>
              <a:latin typeface="Times New Roman" pitchFamily="18" charset="0"/>
              <a:cs typeface="Times New Roman" pitchFamily="18" charset="0"/>
            </a:endParaRPr>
          </a:p>
        </p:txBody>
      </p:sp>
      <p:sp>
        <p:nvSpPr>
          <p:cNvPr id="14" name="TextBox 13"/>
          <p:cNvSpPr txBox="1"/>
          <p:nvPr/>
        </p:nvSpPr>
        <p:spPr>
          <a:xfrm>
            <a:off x="3494965" y="2227575"/>
            <a:ext cx="19812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kiểu hiển thị</a:t>
            </a:r>
            <a:endParaRPr lang="en-US">
              <a:solidFill>
                <a:srgbClr val="FF0000"/>
              </a:solidFill>
              <a:latin typeface="Times New Roman" pitchFamily="18" charset="0"/>
              <a:cs typeface="Times New Roman" pitchFamily="18" charset="0"/>
            </a:endParaRPr>
          </a:p>
        </p:txBody>
      </p:sp>
      <p:cxnSp>
        <p:nvCxnSpPr>
          <p:cNvPr id="10" name="Straight Arrow Connector 9"/>
          <p:cNvCxnSpPr/>
          <p:nvPr/>
        </p:nvCxnSpPr>
        <p:spPr>
          <a:xfrm>
            <a:off x="4146646" y="3846140"/>
            <a:ext cx="1524000"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flipH="1">
            <a:off x="3550693" y="2596907"/>
            <a:ext cx="762000" cy="23614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0" name="Frame 19"/>
          <p:cNvSpPr/>
          <p:nvPr/>
        </p:nvSpPr>
        <p:spPr>
          <a:xfrm>
            <a:off x="2127914" y="3252147"/>
            <a:ext cx="4526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Frame 20"/>
          <p:cNvSpPr/>
          <p:nvPr/>
        </p:nvSpPr>
        <p:spPr>
          <a:xfrm>
            <a:off x="2648874" y="327460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Frame 21"/>
          <p:cNvSpPr/>
          <p:nvPr/>
        </p:nvSpPr>
        <p:spPr>
          <a:xfrm>
            <a:off x="3098042" y="3274607"/>
            <a:ext cx="226325"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Frame 22"/>
          <p:cNvSpPr/>
          <p:nvPr/>
        </p:nvSpPr>
        <p:spPr>
          <a:xfrm>
            <a:off x="3423314" y="3274607"/>
            <a:ext cx="6812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Frame 23"/>
          <p:cNvSpPr/>
          <p:nvPr/>
        </p:nvSpPr>
        <p:spPr>
          <a:xfrm>
            <a:off x="3826739" y="367124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1208965" y="4540007"/>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tiền tệ</a:t>
            </a:r>
            <a:endParaRPr lang="en-US">
              <a:solidFill>
                <a:srgbClr val="FF0000"/>
              </a:solidFill>
              <a:latin typeface="Times New Roman" pitchFamily="18" charset="0"/>
              <a:cs typeface="Times New Roman" pitchFamily="18" charset="0"/>
            </a:endParaRPr>
          </a:p>
        </p:txBody>
      </p:sp>
      <p:cxnSp>
        <p:nvCxnSpPr>
          <p:cNvPr id="26" name="Straight Arrow Connector 25"/>
          <p:cNvCxnSpPr/>
          <p:nvPr/>
        </p:nvCxnSpPr>
        <p:spPr>
          <a:xfrm flipV="1">
            <a:off x="1886874" y="3581964"/>
            <a:ext cx="312691" cy="97396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p:nvPr/>
        </p:nvCxnSpPr>
        <p:spPr>
          <a:xfrm flipH="1" flipV="1">
            <a:off x="2858139" y="3630017"/>
            <a:ext cx="103426" cy="93273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1" name="TextBox 30"/>
          <p:cNvSpPr txBox="1"/>
          <p:nvPr/>
        </p:nvSpPr>
        <p:spPr>
          <a:xfrm>
            <a:off x="4325203" y="2812942"/>
            <a:ext cx="1371600" cy="923330"/>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Thêm dấu ngăn cách hàng nghìn</a:t>
            </a:r>
            <a:endParaRPr lang="en-US">
              <a:solidFill>
                <a:srgbClr val="FF0000"/>
              </a:solidFill>
              <a:latin typeface="Times New Roman" pitchFamily="18" charset="0"/>
              <a:cs typeface="Times New Roman" pitchFamily="18" charset="0"/>
            </a:endParaRPr>
          </a:p>
        </p:txBody>
      </p:sp>
      <p:cxnSp>
        <p:nvCxnSpPr>
          <p:cNvPr id="32" name="Straight Arrow Connector 31"/>
          <p:cNvCxnSpPr/>
          <p:nvPr/>
        </p:nvCxnSpPr>
        <p:spPr>
          <a:xfrm flipH="1">
            <a:off x="3297284" y="3137847"/>
            <a:ext cx="1015409" cy="11430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6" name="TextBox 35"/>
          <p:cNvSpPr txBox="1"/>
          <p:nvPr/>
        </p:nvSpPr>
        <p:spPr>
          <a:xfrm>
            <a:off x="4388893" y="4042935"/>
            <a:ext cx="1371600" cy="1200329"/>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Tăng giảm số hiện thị sau dấu thập phân</a:t>
            </a:r>
            <a:endParaRPr lang="en-US">
              <a:solidFill>
                <a:srgbClr val="FF0000"/>
              </a:solidFill>
              <a:latin typeface="Times New Roman" pitchFamily="18" charset="0"/>
              <a:cs typeface="Times New Roman" pitchFamily="18" charset="0"/>
            </a:endParaRPr>
          </a:p>
        </p:txBody>
      </p:sp>
      <p:cxnSp>
        <p:nvCxnSpPr>
          <p:cNvPr id="37" name="Straight Arrow Connector 36"/>
          <p:cNvCxnSpPr/>
          <p:nvPr/>
        </p:nvCxnSpPr>
        <p:spPr>
          <a:xfrm flipH="1" flipV="1">
            <a:off x="4059284" y="3559504"/>
            <a:ext cx="731081" cy="536881"/>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715472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Công thức và hàm</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Tạo lập công thức</a:t>
            </a:r>
          </a:p>
          <a:p>
            <a:pPr>
              <a:buFont typeface="Courier New" pitchFamily="49" charset="0"/>
              <a:buChar char="o"/>
            </a:pPr>
            <a:r>
              <a:rPr lang="en-US" smtClean="0"/>
              <a:t>Các loại địa chỉ</a:t>
            </a:r>
          </a:p>
          <a:p>
            <a:pPr>
              <a:buFont typeface="Courier New" pitchFamily="49" charset="0"/>
              <a:buChar char="o"/>
            </a:pPr>
            <a:r>
              <a:rPr lang="en-US" smtClean="0"/>
              <a:t>Cấu trúc hàm</a:t>
            </a:r>
          </a:p>
          <a:p>
            <a:pPr>
              <a:buFont typeface="Courier New" pitchFamily="49" charset="0"/>
              <a:buChar char="o"/>
            </a:pPr>
            <a:r>
              <a:rPr lang="en-US" smtClean="0"/>
              <a:t>Các hàm thông dụng</a:t>
            </a:r>
          </a:p>
          <a:p>
            <a:pPr marL="0" indent="0">
              <a:buNone/>
            </a:pPr>
            <a:endParaRPr lang="en-US" smtClean="0"/>
          </a:p>
          <a:p>
            <a:pPr marL="0" indent="0">
              <a:buNone/>
            </a:pPr>
            <a:endParaRPr lang="en-US" smtClean="0"/>
          </a:p>
        </p:txBody>
      </p:sp>
    </p:spTree>
    <p:extLst>
      <p:ext uri="{BB962C8B-B14F-4D97-AF65-F5344CB8AC3E}">
        <p14:creationId xmlns:p14="http://schemas.microsoft.com/office/powerpoint/2010/main" val="17113242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3.1 Tạo lập công thức</a:t>
            </a:r>
            <a:endParaRPr lang="en-US"/>
          </a:p>
        </p:txBody>
      </p:sp>
      <p:sp>
        <p:nvSpPr>
          <p:cNvPr id="3" name="Content Placeholder 2"/>
          <p:cNvSpPr>
            <a:spLocks noGrp="1"/>
          </p:cNvSpPr>
          <p:nvPr>
            <p:ph idx="1"/>
          </p:nvPr>
        </p:nvSpPr>
        <p:spPr>
          <a:xfrm>
            <a:off x="457200" y="1600200"/>
            <a:ext cx="4267200" cy="4525963"/>
          </a:xfrm>
        </p:spPr>
        <p:txBody>
          <a:bodyPr>
            <a:normAutofit fontScale="92500"/>
          </a:bodyPr>
          <a:lstStyle/>
          <a:p>
            <a:pPr>
              <a:buFont typeface="Courier New" pitchFamily="49" charset="0"/>
              <a:buChar char="o"/>
            </a:pPr>
            <a:r>
              <a:rPr lang="en-US" sz="3000" i="1" smtClean="0"/>
              <a:t>Tạo công thức số học đơn giản</a:t>
            </a:r>
          </a:p>
          <a:p>
            <a:pPr lvl="1">
              <a:buFont typeface="Wingdings" pitchFamily="2" charset="2"/>
              <a:buChar char="Ø"/>
            </a:pPr>
            <a:r>
              <a:rPr lang="en-US" sz="2600" smtClean="0"/>
              <a:t>Luôn gõ dấu “=” trước công thức. Ví dụ: =6+7</a:t>
            </a:r>
          </a:p>
          <a:p>
            <a:pPr lvl="1">
              <a:buFont typeface="Wingdings" pitchFamily="2" charset="2"/>
              <a:buChar char="Ø"/>
            </a:pPr>
            <a:r>
              <a:rPr lang="en-US" sz="2600" smtClean="0"/>
              <a:t>Nhấn Enter để kết thúc</a:t>
            </a:r>
          </a:p>
          <a:p>
            <a:pPr lvl="1">
              <a:buFont typeface="Wingdings" pitchFamily="2" charset="2"/>
              <a:buChar char="Ø"/>
            </a:pPr>
            <a:r>
              <a:rPr lang="en-US" sz="2600" smtClean="0"/>
              <a:t>Nội dung công thức được hiển thị trên thanh Formula</a:t>
            </a:r>
          </a:p>
          <a:p>
            <a:pPr lvl="1">
              <a:buFont typeface="Wingdings" pitchFamily="2" charset="2"/>
              <a:buChar char="Ø"/>
            </a:pPr>
            <a:r>
              <a:rPr lang="en-US" sz="2600" smtClean="0"/>
              <a:t>Sử dung dấu “()” để thay đổi độ ưu tiên của các phép toán trong công thức</a:t>
            </a:r>
            <a:endParaRPr lang="en-US" sz="2600"/>
          </a:p>
        </p:txBody>
      </p:sp>
      <p:sp>
        <p:nvSpPr>
          <p:cNvPr id="4" name="TextBox 3"/>
          <p:cNvSpPr txBox="1"/>
          <p:nvPr/>
        </p:nvSpPr>
        <p:spPr>
          <a:xfrm>
            <a:off x="5410200" y="1828800"/>
            <a:ext cx="1752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Thanh Formula</a:t>
            </a:r>
            <a:endParaRPr lang="en-US">
              <a:solidFill>
                <a:srgbClr val="FF0000"/>
              </a:solidFill>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823129"/>
            <a:ext cx="3886200" cy="2147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791200" y="4782620"/>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Công thức</a:t>
            </a:r>
            <a:endParaRPr lang="en-US">
              <a:solidFill>
                <a:srgbClr val="FF0000"/>
              </a:solidFill>
              <a:latin typeface="Times New Roman" pitchFamily="18" charset="0"/>
              <a:cs typeface="Times New Roman" pitchFamily="18" charset="0"/>
            </a:endParaRPr>
          </a:p>
        </p:txBody>
      </p:sp>
      <p:cxnSp>
        <p:nvCxnSpPr>
          <p:cNvPr id="7" name="Straight Arrow Connector 6"/>
          <p:cNvCxnSpPr/>
          <p:nvPr/>
        </p:nvCxnSpPr>
        <p:spPr>
          <a:xfrm>
            <a:off x="6096000" y="2013466"/>
            <a:ext cx="190500" cy="958334"/>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flipV="1">
            <a:off x="6927056" y="4495800"/>
            <a:ext cx="921544" cy="47148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59396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Các thành phần cơ bản của công thức</a:t>
            </a:r>
          </a:p>
          <a:p>
            <a:pPr marL="0" indent="0">
              <a:buNone/>
            </a:pPr>
            <a:endParaRPr lang="en-US" smtClean="0"/>
          </a:p>
          <a:p>
            <a:pPr marL="0" indent="0">
              <a:buNone/>
            </a:pPr>
            <a:r>
              <a:rPr lang="en-US"/>
              <a:t>	</a:t>
            </a:r>
            <a:r>
              <a:rPr lang="en-US" smtClean="0"/>
              <a:t>=</a:t>
            </a:r>
            <a:r>
              <a:rPr lang="en-US" spc="140" smtClean="0"/>
              <a:t>2000*IF(A1=&lt;1,1000,C3)</a:t>
            </a:r>
          </a:p>
        </p:txBody>
      </p:sp>
      <p:sp>
        <p:nvSpPr>
          <p:cNvPr id="4" name="TextBox 3"/>
          <p:cNvSpPr txBox="1"/>
          <p:nvPr/>
        </p:nvSpPr>
        <p:spPr>
          <a:xfrm>
            <a:off x="876300" y="3910084"/>
            <a:ext cx="14478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Dấu bằng</a:t>
            </a:r>
            <a:endParaRPr lang="en-US">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1552433" y="3148084"/>
            <a:ext cx="0" cy="76200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9" name="Straight Arrow Connector 8"/>
          <p:cNvCxnSpPr/>
          <p:nvPr/>
        </p:nvCxnSpPr>
        <p:spPr>
          <a:xfrm flipH="1" flipV="1">
            <a:off x="2133600" y="3251580"/>
            <a:ext cx="1219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p:nvPr/>
        </p:nvCxnSpPr>
        <p:spPr>
          <a:xfrm flipV="1">
            <a:off x="3352800" y="3251580"/>
            <a:ext cx="11430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flipV="1">
            <a:off x="3352800" y="3251580"/>
            <a:ext cx="1600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5" name="TextBox 14"/>
          <p:cNvSpPr txBox="1"/>
          <p:nvPr/>
        </p:nvSpPr>
        <p:spPr>
          <a:xfrm>
            <a:off x="2521424" y="4279416"/>
            <a:ext cx="16764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Trị số</a:t>
            </a:r>
            <a:endParaRPr lang="en-US">
              <a:solidFill>
                <a:srgbClr val="FF0000"/>
              </a:solidFill>
              <a:latin typeface="Times New Roman" pitchFamily="18" charset="0"/>
              <a:cs typeface="Times New Roman" pitchFamily="18" charset="0"/>
            </a:endParaRPr>
          </a:p>
        </p:txBody>
      </p:sp>
      <p:sp>
        <p:nvSpPr>
          <p:cNvPr id="16" name="TextBox 15"/>
          <p:cNvSpPr txBox="1"/>
          <p:nvPr/>
        </p:nvSpPr>
        <p:spPr>
          <a:xfrm>
            <a:off x="876300" y="2180523"/>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Toán tử</a:t>
            </a:r>
            <a:endParaRPr lang="en-US">
              <a:solidFill>
                <a:srgbClr val="FF0000"/>
              </a:solidFill>
              <a:latin typeface="Times New Roman" pitchFamily="18" charset="0"/>
              <a:cs typeface="Times New Roman" pitchFamily="18" charset="0"/>
            </a:endParaRPr>
          </a:p>
        </p:txBody>
      </p:sp>
      <p:cxnSp>
        <p:nvCxnSpPr>
          <p:cNvPr id="17" name="Straight Arrow Connector 16"/>
          <p:cNvCxnSpPr>
            <a:stCxn id="16" idx="2"/>
          </p:cNvCxnSpPr>
          <p:nvPr/>
        </p:nvCxnSpPr>
        <p:spPr>
          <a:xfrm>
            <a:off x="1600200" y="2549855"/>
            <a:ext cx="97240" cy="394228"/>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9" name="TextBox 18"/>
          <p:cNvSpPr txBox="1"/>
          <p:nvPr/>
        </p:nvSpPr>
        <p:spPr>
          <a:xfrm>
            <a:off x="3924300" y="2101334"/>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Địa chỉ ô</a:t>
            </a:r>
            <a:endParaRPr lang="en-US">
              <a:solidFill>
                <a:srgbClr val="FF0000"/>
              </a:solidFill>
              <a:latin typeface="Times New Roman" pitchFamily="18" charset="0"/>
              <a:cs typeface="Times New Roman" pitchFamily="18" charset="0"/>
            </a:endParaRPr>
          </a:p>
        </p:txBody>
      </p:sp>
      <p:cxnSp>
        <p:nvCxnSpPr>
          <p:cNvPr id="20" name="Straight Arrow Connector 19"/>
          <p:cNvCxnSpPr/>
          <p:nvPr/>
        </p:nvCxnSpPr>
        <p:spPr>
          <a:xfrm>
            <a:off x="4599580" y="2463485"/>
            <a:ext cx="1115420" cy="401409"/>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flipH="1">
            <a:off x="3505200" y="2463485"/>
            <a:ext cx="990600" cy="508315"/>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25" name="TextBox 24"/>
          <p:cNvSpPr txBox="1"/>
          <p:nvPr/>
        </p:nvSpPr>
        <p:spPr>
          <a:xfrm>
            <a:off x="2443518" y="2205542"/>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Hàm</a:t>
            </a:r>
            <a:endParaRPr lang="en-US">
              <a:solidFill>
                <a:srgbClr val="FF0000"/>
              </a:solidFill>
              <a:latin typeface="Times New Roman" pitchFamily="18" charset="0"/>
              <a:cs typeface="Times New Roman" pitchFamily="18" charset="0"/>
            </a:endParaRPr>
          </a:p>
        </p:txBody>
      </p:sp>
      <p:cxnSp>
        <p:nvCxnSpPr>
          <p:cNvPr id="26" name="Straight Arrow Connector 25"/>
          <p:cNvCxnSpPr>
            <a:stCxn id="25" idx="2"/>
          </p:cNvCxnSpPr>
          <p:nvPr/>
        </p:nvCxnSpPr>
        <p:spPr>
          <a:xfrm flipH="1">
            <a:off x="2971800" y="2574874"/>
            <a:ext cx="195618" cy="29002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903669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 Khởi tạo MS Excel</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MS Excel </a:t>
            </a:r>
          </a:p>
          <a:p>
            <a:pPr lvl="1">
              <a:buFont typeface="Wingdings" pitchFamily="2" charset="2"/>
              <a:buChar char="Ø"/>
            </a:pPr>
            <a:r>
              <a:rPr lang="en-US" smtClean="0"/>
              <a:t> Kích đúp vào biểu tượng Excel</a:t>
            </a:r>
          </a:p>
          <a:p>
            <a:pPr lvl="1">
              <a:buFont typeface="Wingdings" pitchFamily="2" charset="2"/>
              <a:buChar char="Ø"/>
            </a:pPr>
            <a:r>
              <a:rPr lang="en-US" smtClean="0"/>
              <a:t> Các thành phần trong cửa sổ Excel</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903" y="3352799"/>
            <a:ext cx="6816952" cy="29310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6629400" y="2202873"/>
            <a:ext cx="1676400" cy="533400"/>
          </a:xfrm>
          <a:prstGeom prst="wedgeRoundRectCallout">
            <a:avLst>
              <a:gd name="adj1" fmla="val -102689"/>
              <a:gd name="adj2" fmla="val 17862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tiêu đề</a:t>
            </a:r>
            <a:endParaRPr lang="en-US">
              <a:latin typeface="Times New Roman" pitchFamily="18" charset="0"/>
              <a:cs typeface="Times New Roman" pitchFamily="18" charset="0"/>
            </a:endParaRPr>
          </a:p>
        </p:txBody>
      </p:sp>
      <p:sp>
        <p:nvSpPr>
          <p:cNvPr id="6" name="Rounded Rectangular Callout 5"/>
          <p:cNvSpPr/>
          <p:nvPr/>
        </p:nvSpPr>
        <p:spPr>
          <a:xfrm>
            <a:off x="3598976" y="4268756"/>
            <a:ext cx="1524000" cy="297672"/>
          </a:xfrm>
          <a:prstGeom prst="wedgeRoundRectCallout">
            <a:avLst>
              <a:gd name="adj1" fmla="val -132719"/>
              <a:gd name="adj2" fmla="val -3159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menu</a:t>
            </a:r>
            <a:endParaRPr lang="en-US">
              <a:latin typeface="Times New Roman" pitchFamily="18" charset="0"/>
              <a:cs typeface="Times New Roman" pitchFamily="18" charset="0"/>
            </a:endParaRPr>
          </a:p>
        </p:txBody>
      </p:sp>
      <p:sp>
        <p:nvSpPr>
          <p:cNvPr id="7" name="Rounded Rectangular Callout 6"/>
          <p:cNvSpPr/>
          <p:nvPr/>
        </p:nvSpPr>
        <p:spPr>
          <a:xfrm>
            <a:off x="1981200" y="4299728"/>
            <a:ext cx="1371600" cy="533400"/>
          </a:xfrm>
          <a:prstGeom prst="wedgeRoundRectCallout">
            <a:avLst>
              <a:gd name="adj1" fmla="val 463"/>
              <a:gd name="adj2" fmla="val -11845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công thức</a:t>
            </a:r>
            <a:endParaRPr lang="en-US">
              <a:latin typeface="Times New Roman" pitchFamily="18" charset="0"/>
              <a:cs typeface="Times New Roman" pitchFamily="18" charset="0"/>
            </a:endParaRPr>
          </a:p>
        </p:txBody>
      </p:sp>
      <p:sp>
        <p:nvSpPr>
          <p:cNvPr id="8" name="Rounded Rectangular Callout 7"/>
          <p:cNvSpPr/>
          <p:nvPr/>
        </p:nvSpPr>
        <p:spPr>
          <a:xfrm>
            <a:off x="3886200" y="4857750"/>
            <a:ext cx="1371600" cy="533400"/>
          </a:xfrm>
          <a:prstGeom prst="wedgeRoundRectCallout">
            <a:avLst>
              <a:gd name="adj1" fmla="val 63426"/>
              <a:gd name="adj2" fmla="val 1011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Vùng soạn thảo</a:t>
            </a:r>
            <a:endParaRPr lang="en-US">
              <a:latin typeface="Times New Roman" pitchFamily="18" charset="0"/>
              <a:cs typeface="Times New Roman" pitchFamily="18" charset="0"/>
            </a:endParaRPr>
          </a:p>
        </p:txBody>
      </p:sp>
      <p:sp>
        <p:nvSpPr>
          <p:cNvPr id="9" name="Rounded Rectangular Callout 8"/>
          <p:cNvSpPr/>
          <p:nvPr/>
        </p:nvSpPr>
        <p:spPr>
          <a:xfrm>
            <a:off x="2438400" y="5486400"/>
            <a:ext cx="1371600" cy="381000"/>
          </a:xfrm>
          <a:prstGeom prst="wedgeRoundRectCallout">
            <a:avLst>
              <a:gd name="adj1" fmla="val -77623"/>
              <a:gd name="adj2" fmla="val 12615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Sheet tab</a:t>
            </a:r>
            <a:endParaRPr lang="en-US">
              <a:latin typeface="Times New Roman" pitchFamily="18" charset="0"/>
              <a:cs typeface="Times New Roman" pitchFamily="18" charset="0"/>
            </a:endParaRPr>
          </a:p>
        </p:txBody>
      </p:sp>
      <p:sp>
        <p:nvSpPr>
          <p:cNvPr id="10" name="Rounded Rectangular Callout 9"/>
          <p:cNvSpPr/>
          <p:nvPr/>
        </p:nvSpPr>
        <p:spPr>
          <a:xfrm>
            <a:off x="5943600" y="4203700"/>
            <a:ext cx="1371600" cy="533400"/>
          </a:xfrm>
          <a:prstGeom prst="wedgeRoundRectCallout">
            <a:avLst>
              <a:gd name="adj1" fmla="val 73612"/>
              <a:gd name="adj2" fmla="val -13829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ribbon</a:t>
            </a:r>
            <a:endParaRPr lang="en-US">
              <a:latin typeface="Times New Roman" pitchFamily="18" charset="0"/>
              <a:cs typeface="Times New Roman" pitchFamily="18" charset="0"/>
            </a:endParaRPr>
          </a:p>
        </p:txBody>
      </p:sp>
      <p:sp>
        <p:nvSpPr>
          <p:cNvPr id="11" name="Rounded Rectangular Callout 10"/>
          <p:cNvSpPr/>
          <p:nvPr/>
        </p:nvSpPr>
        <p:spPr>
          <a:xfrm>
            <a:off x="609600" y="5067300"/>
            <a:ext cx="1600200" cy="323850"/>
          </a:xfrm>
          <a:prstGeom prst="wedgeRoundRectCallout">
            <a:avLst>
              <a:gd name="adj1" fmla="val 12853"/>
              <a:gd name="adj2" fmla="val -38194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Hộp tên</a:t>
            </a:r>
            <a:endParaRPr lang="en-US">
              <a:latin typeface="Times New Roman" pitchFamily="18" charset="0"/>
              <a:cs typeface="Times New Roman" pitchFamily="18" charset="0"/>
            </a:endParaRPr>
          </a:p>
        </p:txBody>
      </p:sp>
      <p:sp>
        <p:nvSpPr>
          <p:cNvPr id="12" name="Rounded Rectangular Callout 11"/>
          <p:cNvSpPr/>
          <p:nvPr/>
        </p:nvSpPr>
        <p:spPr>
          <a:xfrm>
            <a:off x="5122976" y="5689600"/>
            <a:ext cx="1506424" cy="381000"/>
          </a:xfrm>
          <a:prstGeom prst="wedgeRoundRectCallout">
            <a:avLst>
              <a:gd name="adj1" fmla="val 137855"/>
              <a:gd name="adj2" fmla="val -1605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trượt</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33027541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3000" b="1" i="1" smtClean="0"/>
              <a:t>Các phép toán số học và so sánh</a:t>
            </a:r>
          </a:p>
          <a:p>
            <a:pPr lvl="1">
              <a:buFont typeface="Wingdings" pitchFamily="2" charset="2"/>
              <a:buChar char="Ø"/>
            </a:pPr>
            <a:r>
              <a:rPr lang="en-US" sz="2600" smtClean="0"/>
              <a:t>Cộng : +</a:t>
            </a:r>
          </a:p>
          <a:p>
            <a:pPr lvl="1">
              <a:buFont typeface="Wingdings" pitchFamily="2" charset="2"/>
              <a:buChar char="Ø"/>
            </a:pPr>
            <a:r>
              <a:rPr lang="en-US" sz="2600" smtClean="0"/>
              <a:t>Trừ: -</a:t>
            </a:r>
          </a:p>
          <a:p>
            <a:pPr lvl="1">
              <a:buFont typeface="Wingdings" pitchFamily="2" charset="2"/>
              <a:buChar char="Ø"/>
            </a:pPr>
            <a:r>
              <a:rPr lang="en-US" sz="2600" smtClean="0"/>
              <a:t>Nhân: *</a:t>
            </a:r>
          </a:p>
          <a:p>
            <a:pPr lvl="1">
              <a:buFont typeface="Wingdings" pitchFamily="2" charset="2"/>
              <a:buChar char="Ø"/>
            </a:pPr>
            <a:r>
              <a:rPr lang="en-US" sz="2600" smtClean="0"/>
              <a:t>Chia: /</a:t>
            </a:r>
          </a:p>
          <a:p>
            <a:pPr lvl="1">
              <a:buFont typeface="Wingdings" pitchFamily="2" charset="2"/>
              <a:buChar char="Ø"/>
            </a:pPr>
            <a:r>
              <a:rPr lang="en-US" sz="2600" smtClean="0"/>
              <a:t>Mũ: ^</a:t>
            </a:r>
          </a:p>
          <a:p>
            <a:pPr lvl="1">
              <a:buFont typeface="Wingdings" pitchFamily="2" charset="2"/>
              <a:buChar char="Ø"/>
            </a:pPr>
            <a:r>
              <a:rPr lang="en-US" sz="2600" smtClean="0"/>
              <a:t>Lớn hơn: &gt;</a:t>
            </a:r>
          </a:p>
          <a:p>
            <a:pPr lvl="1">
              <a:buFont typeface="Wingdings" pitchFamily="2" charset="2"/>
              <a:buChar char="Ø"/>
            </a:pPr>
            <a:r>
              <a:rPr lang="en-US" sz="2600" smtClean="0"/>
              <a:t>Nhỏ hơn: &lt;</a:t>
            </a:r>
          </a:p>
          <a:p>
            <a:pPr lvl="1">
              <a:buFont typeface="Wingdings" pitchFamily="2" charset="2"/>
              <a:buChar char="Ø"/>
            </a:pPr>
            <a:r>
              <a:rPr lang="en-US" sz="2600" smtClean="0"/>
              <a:t>Lớn hơn hoặc bằng: &gt;=</a:t>
            </a:r>
          </a:p>
          <a:p>
            <a:pPr lvl="1">
              <a:buFont typeface="Wingdings" pitchFamily="2" charset="2"/>
              <a:buChar char="Ø"/>
            </a:pPr>
            <a:r>
              <a:rPr lang="en-US" sz="2600" smtClean="0"/>
              <a:t>Nhỏ hơn hoặc bằng: &lt;=</a:t>
            </a:r>
          </a:p>
          <a:p>
            <a:pPr lvl="1">
              <a:buFont typeface="Wingdings" pitchFamily="2" charset="2"/>
              <a:buChar char="Ø"/>
            </a:pPr>
            <a:r>
              <a:rPr lang="en-US" sz="2600" smtClean="0"/>
              <a:t>Khác: &lt;&gt;</a:t>
            </a:r>
          </a:p>
          <a:p>
            <a:pPr lvl="1"/>
            <a:endParaRPr lang="en-US" smtClean="0"/>
          </a:p>
          <a:p>
            <a:pPr lvl="1"/>
            <a:endParaRPr lang="en-US"/>
          </a:p>
        </p:txBody>
      </p:sp>
    </p:spTree>
    <p:extLst>
      <p:ext uri="{BB962C8B-B14F-4D97-AF65-F5344CB8AC3E}">
        <p14:creationId xmlns:p14="http://schemas.microsoft.com/office/powerpoint/2010/main" val="7977459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Phân biệt “ô” và “vùng”</a:t>
            </a:r>
          </a:p>
          <a:p>
            <a:pPr lvl="1">
              <a:buFont typeface="Wingdings" pitchFamily="2" charset="2"/>
              <a:buChar char="Ø"/>
            </a:pPr>
            <a:r>
              <a:rPr lang="en-US" sz="2400" smtClean="0"/>
              <a:t>Địa chỉ một ô trong excel được xác định bởi</a:t>
            </a:r>
          </a:p>
          <a:p>
            <a:pPr lvl="3">
              <a:buFont typeface="Wingdings" pitchFamily="2" charset="2"/>
              <a:buChar char="§"/>
            </a:pPr>
            <a:r>
              <a:rPr lang="en-US" smtClean="0"/>
              <a:t>Tiêu đề cột</a:t>
            </a:r>
          </a:p>
          <a:p>
            <a:pPr lvl="3">
              <a:buFont typeface="Wingdings" pitchFamily="2" charset="2"/>
              <a:buChar char="§"/>
            </a:pPr>
            <a:r>
              <a:rPr lang="en-US" smtClean="0"/>
              <a:t>Số thứ tự dòng</a:t>
            </a:r>
          </a:p>
          <a:p>
            <a:pPr lvl="3">
              <a:buFont typeface="Wingdings" pitchFamily="2" charset="2"/>
              <a:buChar char="§"/>
            </a:pPr>
            <a:r>
              <a:rPr lang="en-US" smtClean="0"/>
              <a:t>Ví dụ: </a:t>
            </a:r>
            <a:r>
              <a:rPr lang="en-US" b="1" smtClean="0"/>
              <a:t>B11</a:t>
            </a:r>
          </a:p>
          <a:p>
            <a:pPr lvl="1">
              <a:buFont typeface="Wingdings" pitchFamily="2" charset="2"/>
              <a:buChar char="Ø"/>
            </a:pPr>
            <a:r>
              <a:rPr lang="en-US" sz="2400" smtClean="0"/>
              <a:t>Một vùng trong bảng tính được xác định bằng</a:t>
            </a:r>
          </a:p>
          <a:p>
            <a:pPr lvl="3">
              <a:buFont typeface="Wingdings" pitchFamily="2" charset="2"/>
              <a:buChar char="§"/>
            </a:pPr>
            <a:r>
              <a:rPr lang="en-US" smtClean="0"/>
              <a:t>Địa chỉ của ô ở góc bên trái của vùng + dấu </a:t>
            </a:r>
            <a:r>
              <a:rPr lang="en-US" b="1" smtClean="0"/>
              <a:t>“:”</a:t>
            </a:r>
            <a:r>
              <a:rPr lang="en-US" smtClean="0"/>
              <a:t> + địa chỉ ô bên phải của vùng</a:t>
            </a:r>
          </a:p>
          <a:p>
            <a:pPr lvl="3">
              <a:buFont typeface="Wingdings" pitchFamily="2" charset="2"/>
              <a:buChar char="§"/>
            </a:pPr>
            <a:r>
              <a:rPr lang="en-US" smtClean="0"/>
              <a:t>Ví dụ: </a:t>
            </a:r>
            <a:r>
              <a:rPr lang="en-US" b="1" smtClean="0"/>
              <a:t>F4:F9</a:t>
            </a:r>
          </a:p>
          <a:p>
            <a:pPr marL="0" indent="0">
              <a:buNone/>
            </a:pPr>
            <a:endParaRPr lang="en-US"/>
          </a:p>
        </p:txBody>
      </p:sp>
    </p:spTree>
    <p:extLst>
      <p:ext uri="{BB962C8B-B14F-4D97-AF65-F5344CB8AC3E}">
        <p14:creationId xmlns:p14="http://schemas.microsoft.com/office/powerpoint/2010/main" val="12659440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i="1" smtClean="0"/>
              <a:t>Ví dụ về “ô” và “vùng”</a:t>
            </a:r>
          </a:p>
          <a:p>
            <a:pPr marL="0" indent="0">
              <a:buNone/>
            </a:pPr>
            <a:endParaRPr lang="en-US" smtClean="0"/>
          </a:p>
          <a:p>
            <a:pPr marL="0" indent="0">
              <a:buNone/>
            </a:pPr>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98520"/>
            <a:ext cx="626745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3657600" y="4417193"/>
            <a:ext cx="685800" cy="180974"/>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5181600" y="2875066"/>
            <a:ext cx="990600" cy="1723101"/>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3238500" y="5207484"/>
            <a:ext cx="1295400" cy="381000"/>
          </a:xfrm>
          <a:prstGeom prst="rect">
            <a:avLst/>
          </a:prstGeom>
          <a:noFill/>
        </p:spPr>
        <p:txBody>
          <a:bodyPr wrap="square" rtlCol="0">
            <a:spAutoFit/>
          </a:bodyPr>
          <a:lstStyle/>
          <a:p>
            <a:pPr algn="ctr"/>
            <a:r>
              <a:rPr lang="en-US" b="1" smtClean="0">
                <a:solidFill>
                  <a:srgbClr val="FF0000"/>
                </a:solidFill>
                <a:latin typeface="Times New Roman" pitchFamily="18" charset="0"/>
                <a:cs typeface="Times New Roman" pitchFamily="18" charset="0"/>
              </a:rPr>
              <a:t>Ô C10</a:t>
            </a:r>
            <a:endParaRPr lang="en-US" b="1">
              <a:solidFill>
                <a:srgbClr val="FF0000"/>
              </a:solidFill>
              <a:latin typeface="Times New Roman" pitchFamily="18" charset="0"/>
              <a:cs typeface="Times New Roman" pitchFamily="18" charset="0"/>
            </a:endParaRPr>
          </a:p>
        </p:txBody>
      </p:sp>
      <p:sp>
        <p:nvSpPr>
          <p:cNvPr id="9" name="TextBox 8"/>
          <p:cNvSpPr txBox="1"/>
          <p:nvPr/>
        </p:nvSpPr>
        <p:spPr>
          <a:xfrm>
            <a:off x="4810125" y="5207484"/>
            <a:ext cx="1752600" cy="381000"/>
          </a:xfrm>
          <a:prstGeom prst="rect">
            <a:avLst/>
          </a:prstGeom>
          <a:noFill/>
        </p:spPr>
        <p:txBody>
          <a:bodyPr wrap="square" rtlCol="0">
            <a:spAutoFit/>
          </a:bodyPr>
          <a:lstStyle/>
          <a:p>
            <a:r>
              <a:rPr lang="en-US" b="1" smtClean="0">
                <a:solidFill>
                  <a:srgbClr val="FF0000"/>
                </a:solidFill>
                <a:latin typeface="Times New Roman" pitchFamily="18" charset="0"/>
                <a:cs typeface="Times New Roman" pitchFamily="18" charset="0"/>
              </a:rPr>
              <a:t>Vùng E2:E10</a:t>
            </a:r>
            <a:endParaRPr lang="en-US" b="1">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3886200" y="4598168"/>
            <a:ext cx="0" cy="6191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5562600" y="4608403"/>
            <a:ext cx="0" cy="60889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0281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 Sao chép công thức</a:t>
            </a:r>
          </a:p>
          <a:p>
            <a:pPr lvl="1">
              <a:buFont typeface="Wingdings" pitchFamily="2" charset="2"/>
              <a:buChar char="Ø"/>
            </a:pPr>
            <a:r>
              <a:rPr lang="en-US" sz="2400" smtClean="0"/>
              <a:t>Nhấn chuột vào ô muốn sao chép</a:t>
            </a:r>
          </a:p>
          <a:p>
            <a:pPr lvl="1">
              <a:buFont typeface="Wingdings" pitchFamily="2" charset="2"/>
              <a:buChar char="Ø"/>
            </a:pPr>
            <a:r>
              <a:rPr lang="en-US" sz="2400" smtClean="0"/>
              <a:t>Đặt con trỏ vào góc phải bên dưới ô</a:t>
            </a:r>
          </a:p>
          <a:p>
            <a:pPr lvl="1">
              <a:buFont typeface="Wingdings" pitchFamily="2" charset="2"/>
              <a:buChar char="Ø"/>
            </a:pPr>
            <a:r>
              <a:rPr lang="en-US" sz="2400" smtClean="0"/>
              <a:t>Biểu tượng chuột chuyển thành biểu tượng dấu thập màu đen nét đơn</a:t>
            </a:r>
          </a:p>
          <a:p>
            <a:pPr lvl="1">
              <a:buFont typeface="Wingdings" pitchFamily="2" charset="2"/>
              <a:buChar char="Ø"/>
            </a:pPr>
            <a:r>
              <a:rPr lang="en-US" sz="2400" smtClean="0"/>
              <a:t>Nhấn chuột trái và kéo đến vị trí cần áp dụng công thức</a:t>
            </a:r>
          </a:p>
          <a:p>
            <a:pPr marL="457200" lvl="1"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191000"/>
            <a:ext cx="691515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7162800" y="3276600"/>
            <a:ext cx="152400" cy="170497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940586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2800" i="1" smtClean="0"/>
              <a:t>Một số lỗi hay gặp</a:t>
            </a:r>
          </a:p>
          <a:p>
            <a:pPr lvl="1">
              <a:buFont typeface="Wingdings" pitchFamily="2" charset="2"/>
              <a:buChar char="Ø"/>
            </a:pPr>
            <a:r>
              <a:rPr lang="en-US" smtClean="0"/>
              <a:t>####: Không đủ độ rộng của ô để hiển thị</a:t>
            </a:r>
          </a:p>
          <a:p>
            <a:pPr lvl="1">
              <a:buFont typeface="Wingdings" pitchFamily="2" charset="2"/>
              <a:buChar char="Ø"/>
            </a:pPr>
            <a:r>
              <a:rPr lang="en-US" smtClean="0"/>
              <a:t>#VALUE!: Dữ liệu không đúng theo yêu cầu của công thức</a:t>
            </a:r>
          </a:p>
          <a:p>
            <a:pPr lvl="1">
              <a:buFont typeface="Wingdings" pitchFamily="2" charset="2"/>
              <a:buChar char="Ø"/>
            </a:pPr>
            <a:r>
              <a:rPr lang="en-US" smtClean="0"/>
              <a:t>#DIV/0!: chia cho gias trij 0</a:t>
            </a:r>
          </a:p>
          <a:p>
            <a:pPr lvl="1">
              <a:buFont typeface="Wingdings" pitchFamily="2" charset="2"/>
              <a:buChar char="Ø"/>
            </a:pPr>
            <a:r>
              <a:rPr lang="en-US" smtClean="0"/>
              <a:t>#NAME?: Không xác định được vị trí trong công thức</a:t>
            </a:r>
          </a:p>
          <a:p>
            <a:pPr lvl="1">
              <a:buFont typeface="Wingdings" pitchFamily="2" charset="2"/>
              <a:buChar char="Ø"/>
            </a:pPr>
            <a:r>
              <a:rPr lang="en-US" smtClean="0"/>
              <a:t>#N/A: Không có dữ liệu để tính toán</a:t>
            </a:r>
          </a:p>
          <a:p>
            <a:pPr lvl="1">
              <a:buFont typeface="Wingdings" pitchFamily="2" charset="2"/>
              <a:buChar char="Ø"/>
            </a:pPr>
            <a:r>
              <a:rPr lang="en-US" smtClean="0"/>
              <a:t>#NUM!: Dữ liệu không đúng kiểu số</a:t>
            </a:r>
          </a:p>
          <a:p>
            <a:pPr marL="457200" lvl="1" indent="0">
              <a:buNone/>
            </a:pPr>
            <a:endParaRPr lang="en-US" sz="2400" smtClean="0"/>
          </a:p>
          <a:p>
            <a:pPr marL="457200" lvl="1" indent="0">
              <a:buNone/>
            </a:pPr>
            <a:r>
              <a:rPr lang="en-US" sz="2400" i="1" smtClean="0">
                <a:solidFill>
                  <a:srgbClr val="FF0000"/>
                </a:solidFill>
                <a:sym typeface="Wingdings" pitchFamily="2" charset="2"/>
              </a:rPr>
              <a:t> Sửa lại cho phù hợp yêu cầu</a:t>
            </a:r>
            <a:endParaRPr lang="en-US" sz="2400" i="1">
              <a:solidFill>
                <a:srgbClr val="FF0000"/>
              </a:solidFill>
            </a:endParaRPr>
          </a:p>
        </p:txBody>
      </p:sp>
    </p:spTree>
    <p:extLst>
      <p:ext uri="{BB962C8B-B14F-4D97-AF65-F5344CB8AC3E}">
        <p14:creationId xmlns:p14="http://schemas.microsoft.com/office/powerpoint/2010/main" val="42497670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3.2 Các loại địa chỉ</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400" i="1" smtClean="0"/>
              <a:t>Địa chỉ tương đối</a:t>
            </a:r>
          </a:p>
          <a:p>
            <a:pPr lvl="1">
              <a:buFont typeface="Wingdings" pitchFamily="2" charset="2"/>
              <a:buChar char="Ø"/>
            </a:pPr>
            <a:r>
              <a:rPr lang="en-US" smtClean="0"/>
              <a:t>Là loại địa chỉ sử dụng trong công thức hoặc hàm mà khi sao chép công thức hoặc hàm đó thì địa chỉ này tự động thay đổi</a:t>
            </a:r>
          </a:p>
          <a:p>
            <a:pPr lvl="1">
              <a:buFont typeface="Wingdings" pitchFamily="2" charset="2"/>
              <a:buChar char="Ø"/>
            </a:pPr>
            <a:r>
              <a:rPr lang="en-US"/>
              <a:t>Ví dụ: </a:t>
            </a:r>
            <a:endParaRPr lang="en-US" smtClean="0"/>
          </a:p>
          <a:p>
            <a:pPr lvl="2">
              <a:buFont typeface="Wingdings" pitchFamily="2" charset="2"/>
              <a:buChar char="§"/>
            </a:pPr>
            <a:r>
              <a:rPr lang="en-US" smtClean="0"/>
              <a:t>Tại </a:t>
            </a:r>
            <a:r>
              <a:rPr lang="en-US"/>
              <a:t>ô A3 có CT</a:t>
            </a:r>
            <a:r>
              <a:rPr lang="en-US" b="1">
                <a:solidFill>
                  <a:srgbClr val="FF0000"/>
                </a:solidFill>
              </a:rPr>
              <a:t> =</a:t>
            </a:r>
            <a:r>
              <a:rPr lang="en-US" b="1" smtClean="0">
                <a:solidFill>
                  <a:srgbClr val="FF0000"/>
                </a:solidFill>
              </a:rPr>
              <a:t>C1+D1</a:t>
            </a:r>
          </a:p>
          <a:p>
            <a:pPr lvl="2">
              <a:buFont typeface="Wingdings" pitchFamily="2" charset="2"/>
              <a:buChar char="§"/>
            </a:pPr>
            <a:r>
              <a:rPr lang="en-US" smtClean="0"/>
              <a:t>Copy công thức ô A3 xuống A4 thì công thức thay đổi thành </a:t>
            </a:r>
            <a:r>
              <a:rPr lang="en-US" b="1" smtClean="0">
                <a:solidFill>
                  <a:srgbClr val="FF0000"/>
                </a:solidFill>
              </a:rPr>
              <a:t>=C2+D2</a:t>
            </a:r>
            <a:endParaRPr lang="en-US" b="1">
              <a:solidFill>
                <a:srgbClr val="FF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3513" y="3048000"/>
            <a:ext cx="3200400" cy="135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4800600"/>
            <a:ext cx="320389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99288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a:t>
            </a:r>
            <a:r>
              <a:rPr lang="en-US" smtClean="0"/>
              <a:t>chỉ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Địa chỉ tuyệt đối</a:t>
            </a:r>
          </a:p>
          <a:p>
            <a:pPr lvl="1">
              <a:buFont typeface="Wingdings" pitchFamily="2" charset="2"/>
              <a:buChar char="Ø"/>
            </a:pPr>
            <a:r>
              <a:rPr lang="en-US" sz="2000"/>
              <a:t>Không thay đổi khi sao chép </a:t>
            </a:r>
            <a:r>
              <a:rPr lang="en-US" sz="2000" smtClean="0"/>
              <a:t>công </a:t>
            </a:r>
            <a:r>
              <a:rPr lang="en-US" sz="2000"/>
              <a:t>thức</a:t>
            </a:r>
          </a:p>
          <a:p>
            <a:pPr lvl="1">
              <a:buFont typeface="Wingdings" pitchFamily="2" charset="2"/>
              <a:buChar char="Ø"/>
            </a:pPr>
            <a:r>
              <a:rPr lang="en-US" sz="2000" smtClean="0"/>
              <a:t>Có thêm các ký tự $ trược phần địa chỉ cột hoặc dòng</a:t>
            </a:r>
          </a:p>
          <a:p>
            <a:pPr lvl="1">
              <a:buFont typeface="Wingdings" pitchFamily="2" charset="2"/>
              <a:buChar char="Ø"/>
            </a:pPr>
            <a:r>
              <a:rPr lang="en-US" sz="2000" i="1" smtClean="0"/>
              <a:t>Ví dụ:</a:t>
            </a:r>
            <a:r>
              <a:rPr lang="en-US" sz="2000" smtClean="0"/>
              <a:t> $A$1, $A$1:$B$5,…</a:t>
            </a:r>
            <a:endParaRPr lang="en-US" sz="2000"/>
          </a:p>
          <a:p>
            <a:pPr marL="457200" lvl="1" indent="0">
              <a:buNone/>
            </a:pPr>
            <a:r>
              <a:rPr lang="en-US" sz="2000" i="1" u="sng" smtClean="0"/>
              <a:t>Ví dụ:</a:t>
            </a:r>
          </a:p>
          <a:p>
            <a:pPr marL="457200" lvl="1" indent="0">
              <a:buNone/>
            </a:pPr>
            <a:endParaRPr lang="en-US"/>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02796"/>
            <a:ext cx="2952750" cy="1209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6845" y="4909911"/>
            <a:ext cx="3198922"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Tại ô A3 có CT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cxnSp>
        <p:nvCxnSpPr>
          <p:cNvPr id="6" name="Straight Arrow Connector 5"/>
          <p:cNvCxnSpPr/>
          <p:nvPr/>
        </p:nvCxnSpPr>
        <p:spPr>
          <a:xfrm>
            <a:off x="4155278" y="5033036"/>
            <a:ext cx="152252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18776" y="4793902"/>
            <a:ext cx="2741722"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Khi copy sang ô A4 CT vẫn là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sp>
        <p:nvSpPr>
          <p:cNvPr id="8" name="TextBox 7"/>
          <p:cNvSpPr txBox="1"/>
          <p:nvPr/>
        </p:nvSpPr>
        <p:spPr>
          <a:xfrm>
            <a:off x="1016463" y="5440233"/>
            <a:ext cx="7660563" cy="830997"/>
          </a:xfrm>
          <a:prstGeom prst="rect">
            <a:avLst/>
          </a:prstGeom>
          <a:noFill/>
        </p:spPr>
        <p:txBody>
          <a:bodyPr wrap="square" rtlCol="0">
            <a:spAutoFit/>
          </a:bodyPr>
          <a:lstStyle/>
          <a:p>
            <a:r>
              <a:rPr lang="en-US" sz="2400" smtClean="0">
                <a:latin typeface="Times New Roman" pitchFamily="18" charset="0"/>
                <a:cs typeface="Times New Roman" pitchFamily="18" charset="0"/>
              </a:rPr>
              <a:t>Để sử dụng địa chỉ tuyệt đối ta thêm dấu </a:t>
            </a:r>
            <a:r>
              <a:rPr lang="en-US" sz="2400" b="1" smtClean="0">
                <a:solidFill>
                  <a:srgbClr val="FF0000"/>
                </a:solidFill>
                <a:latin typeface="Times New Roman" pitchFamily="18" charset="0"/>
                <a:cs typeface="Times New Roman" pitchFamily="18" charset="0"/>
              </a:rPr>
              <a:t>$</a:t>
            </a:r>
            <a:r>
              <a:rPr lang="en-US" sz="2400" smtClean="0">
                <a:latin typeface="Times New Roman" pitchFamily="18" charset="0"/>
                <a:cs typeface="Times New Roman" pitchFamily="18" charset="0"/>
              </a:rPr>
              <a:t> vào trước</a:t>
            </a:r>
            <a:r>
              <a:rPr lang="en-US" sz="2400" b="1" smtClean="0">
                <a:solidFill>
                  <a:srgbClr val="FF0000"/>
                </a:solidFill>
                <a:latin typeface="Times New Roman" pitchFamily="18" charset="0"/>
                <a:cs typeface="Times New Roman" pitchFamily="18" charset="0"/>
              </a:rPr>
              <a:t> cột </a:t>
            </a:r>
            <a:r>
              <a:rPr lang="en-US" sz="2400" smtClean="0">
                <a:latin typeface="Times New Roman" pitchFamily="18" charset="0"/>
                <a:cs typeface="Times New Roman" pitchFamily="18" charset="0"/>
              </a:rPr>
              <a:t>và </a:t>
            </a:r>
            <a:r>
              <a:rPr lang="en-US" sz="2400" b="1" smtClean="0">
                <a:solidFill>
                  <a:srgbClr val="FF0000"/>
                </a:solidFill>
                <a:latin typeface="Times New Roman" pitchFamily="18" charset="0"/>
                <a:cs typeface="Times New Roman" pitchFamily="18" charset="0"/>
              </a:rPr>
              <a:t>hàng</a:t>
            </a:r>
            <a:r>
              <a:rPr lang="en-US" sz="2400" smtClean="0">
                <a:latin typeface="Times New Roman" pitchFamily="18" charset="0"/>
                <a:cs typeface="Times New Roman" pitchFamily="18" charset="0"/>
              </a:rPr>
              <a:t> hoặc </a:t>
            </a:r>
            <a:r>
              <a:rPr lang="en-US" sz="2400" b="1" smtClean="0">
                <a:solidFill>
                  <a:srgbClr val="FF0000"/>
                </a:solidFill>
                <a:latin typeface="Times New Roman" pitchFamily="18" charset="0"/>
                <a:cs typeface="Times New Roman" pitchFamily="18" charset="0"/>
              </a:rPr>
              <a:t>nhấn F4 </a:t>
            </a:r>
            <a:endParaRPr lang="en-US" sz="2400" b="1">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934" y="3617096"/>
            <a:ext cx="34099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9985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fontScale="92500" lnSpcReduction="20000"/>
          </a:bodyPr>
          <a:lstStyle/>
          <a:p>
            <a:pPr>
              <a:buFont typeface="Courier New" pitchFamily="49" charset="0"/>
              <a:buChar char="o"/>
            </a:pPr>
            <a:r>
              <a:rPr lang="en-US" sz="2400" i="1" smtClean="0"/>
              <a:t>Địa chỉ hỗn hợp</a:t>
            </a:r>
            <a:endParaRPr lang="en-US" i="1"/>
          </a:p>
          <a:p>
            <a:pPr lvl="1">
              <a:buFont typeface="Wingdings" pitchFamily="2" charset="2"/>
              <a:buChar char="Ø"/>
            </a:pPr>
            <a:r>
              <a:rPr lang="en-US" sz="2400" smtClean="0"/>
              <a:t>Đây là loại địa chỉ kết hợp cả tương đối và tuyệt đối, khi sao chép công thức chỉ 1 phần bị thay đổi</a:t>
            </a:r>
          </a:p>
          <a:p>
            <a:pPr lvl="1">
              <a:buFont typeface="Wingdings" pitchFamily="2" charset="2"/>
              <a:buChar char="Ø"/>
            </a:pPr>
            <a:r>
              <a:rPr lang="en-US" sz="2400"/>
              <a:t>Ví dụ: </a:t>
            </a:r>
          </a:p>
          <a:p>
            <a:pPr marL="800100" lvl="2" indent="0">
              <a:buNone/>
            </a:pPr>
            <a:r>
              <a:rPr lang="en-US" smtClean="0"/>
              <a:t>Tại ô A3 có công thức </a:t>
            </a:r>
            <a:r>
              <a:rPr lang="en-US" b="1" smtClean="0">
                <a:solidFill>
                  <a:srgbClr val="FF0000"/>
                </a:solidFill>
              </a:rPr>
              <a:t>=C$1+$D1</a:t>
            </a:r>
          </a:p>
          <a:p>
            <a:pPr marL="800100" lvl="2" indent="0">
              <a:buNone/>
            </a:pPr>
            <a:endParaRPr lang="en-US" b="1" smtClean="0">
              <a:solidFill>
                <a:srgbClr val="FF0000"/>
              </a:solidFill>
            </a:endParaRPr>
          </a:p>
          <a:p>
            <a:pPr marL="800100" lvl="2" indent="0">
              <a:buNone/>
            </a:pPr>
            <a:r>
              <a:rPr lang="en-US" smtClean="0"/>
              <a:t>Copy công thức sang ô A3 sang ô A4 công thức này là </a:t>
            </a:r>
            <a:r>
              <a:rPr lang="en-US" b="1" smtClean="0">
                <a:solidFill>
                  <a:srgbClr val="FF0000"/>
                </a:solidFill>
              </a:rPr>
              <a:t>=C$1+$D2</a:t>
            </a:r>
          </a:p>
          <a:p>
            <a:pPr marL="800100" lvl="2" indent="0">
              <a:buNone/>
            </a:pPr>
            <a:endParaRPr lang="en-US" b="1">
              <a:solidFill>
                <a:srgbClr val="FF0000"/>
              </a:solidFill>
            </a:endParaRPr>
          </a:p>
          <a:p>
            <a:pPr marL="800100" lvl="2" indent="0">
              <a:buNone/>
            </a:pPr>
            <a:endParaRPr lang="en-US" b="1" smtClean="0">
              <a:solidFill>
                <a:srgbClr val="FF0000"/>
              </a:solidFill>
            </a:endParaRPr>
          </a:p>
          <a:p>
            <a:pPr marL="800100" lvl="2" indent="0">
              <a:buNone/>
            </a:pPr>
            <a:endParaRPr lang="en-US" smtClean="0"/>
          </a:p>
          <a:p>
            <a:pPr marL="800100" lvl="2" indent="0">
              <a:buNone/>
            </a:pPr>
            <a:r>
              <a:rPr lang="en-US" smtClean="0"/>
              <a:t>Để sử dụng địa chỉ hỗn hợp ta thêm </a:t>
            </a:r>
            <a:r>
              <a:rPr lang="en-US" smtClean="0">
                <a:solidFill>
                  <a:srgbClr val="FF0000"/>
                </a:solidFill>
              </a:rPr>
              <a:t>dấu $</a:t>
            </a:r>
            <a:r>
              <a:rPr lang="en-US" smtClean="0"/>
              <a:t> vào </a:t>
            </a:r>
            <a:r>
              <a:rPr lang="en-US" smtClean="0">
                <a:solidFill>
                  <a:srgbClr val="FF0000"/>
                </a:solidFill>
              </a:rPr>
              <a:t>trước cột hoặc hàng </a:t>
            </a:r>
            <a:r>
              <a:rPr lang="en-US" smtClean="0"/>
              <a:t>(có thể nhấn </a:t>
            </a:r>
            <a:r>
              <a:rPr lang="en-US" smtClean="0">
                <a:solidFill>
                  <a:srgbClr val="FF0000"/>
                </a:solidFill>
              </a:rPr>
              <a:t>phím F4 nhiều lần</a:t>
            </a:r>
            <a:r>
              <a:rPr lang="en-US" smtClean="0"/>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722" y="2438400"/>
            <a:ext cx="2971800" cy="1127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969224"/>
            <a:ext cx="2743200" cy="96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3770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Tên miền (tên vùng dữ liệu)</a:t>
            </a:r>
          </a:p>
          <a:p>
            <a:pPr lvl="1">
              <a:buFont typeface="Wingdings" pitchFamily="2" charset="2"/>
              <a:buChar char="Ø"/>
            </a:pPr>
            <a:r>
              <a:rPr lang="en-US" sz="2000" smtClean="0"/>
              <a:t>Tên miền là nhãn được gán cho một hoặc nhiều ô</a:t>
            </a:r>
          </a:p>
          <a:p>
            <a:pPr lvl="1">
              <a:buFont typeface="Wingdings" pitchFamily="2" charset="2"/>
              <a:buChar char="Ø"/>
            </a:pPr>
            <a:r>
              <a:rPr lang="en-US" sz="2000" smtClean="0"/>
              <a:t>Các ô có thể định vị ở bất kỳ Sheet nào trong Workbook</a:t>
            </a:r>
          </a:p>
          <a:p>
            <a:pPr lvl="1">
              <a:buFont typeface="Wingdings" pitchFamily="2" charset="2"/>
              <a:buChar char="Ø"/>
            </a:pPr>
            <a:r>
              <a:rPr lang="en-US" sz="2000" smtClean="0"/>
              <a:t>Tên miền gồm các ô có thể liền kề nhau hoặc nằm ở vị trí rời nhau</a:t>
            </a:r>
          </a:p>
          <a:p>
            <a:pPr lvl="1">
              <a:buFont typeface="Wingdings" pitchFamily="2" charset="2"/>
              <a:buChar char="Ø"/>
            </a:pPr>
            <a:r>
              <a:rPr lang="en-US" sz="2000" smtClean="0"/>
              <a:t>Có thể chọn tên miền trong hộp Name Box</a:t>
            </a:r>
          </a:p>
          <a:p>
            <a:pPr marL="457200" lvl="1" indent="0">
              <a:buNone/>
            </a:pPr>
            <a:r>
              <a:rPr lang="en-US" sz="2000" i="1" smtClean="0"/>
              <a:t>Ví dụ:</a:t>
            </a:r>
            <a:r>
              <a:rPr lang="en-US" sz="2000" smtClean="0"/>
              <a:t> Ta gán vùng $</a:t>
            </a:r>
            <a:r>
              <a:rPr lang="en-US" sz="2000" b="1" smtClean="0"/>
              <a:t>B$22:$C$26</a:t>
            </a:r>
            <a:r>
              <a:rPr lang="en-US" sz="2000" smtClean="0"/>
              <a:t> là </a:t>
            </a:r>
            <a:r>
              <a:rPr lang="en-US" sz="2000" b="1" smtClean="0"/>
              <a:t>CongTy</a:t>
            </a:r>
          </a:p>
          <a:p>
            <a:endParaRPr lang="en-US" sz="2400" smtClean="0"/>
          </a:p>
          <a:p>
            <a:endParaRPr lang="en-US" sz="2400"/>
          </a:p>
          <a:p>
            <a:endParaRPr lang="en-US" sz="2400" smtClean="0"/>
          </a:p>
          <a:p>
            <a:pPr>
              <a:buFont typeface="Courier New" pitchFamily="49" charset="0"/>
              <a:buChar char="o"/>
            </a:pPr>
            <a:r>
              <a:rPr lang="en-US" sz="2400" b="1" i="1" u="sng" smtClean="0"/>
              <a:t>Chú ý</a:t>
            </a:r>
            <a:r>
              <a:rPr lang="en-US" sz="2400" smtClean="0"/>
              <a:t>: khi copy công thức có dùng tên miền thì tên miền sẽ không thay đổi địa chỉ</a:t>
            </a:r>
            <a:endParaRPr lang="en-US" sz="24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429000"/>
            <a:ext cx="2495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66782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Cách tạo tên miền dữ liệu</a:t>
            </a:r>
          </a:p>
          <a:p>
            <a:pPr marL="0" indent="0">
              <a:buNone/>
            </a:pPr>
            <a:endParaRPr lang="en-US" sz="2800" smtClean="0"/>
          </a:p>
          <a:p>
            <a:pPr marL="0" indent="0">
              <a:buNone/>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8312" b="46427"/>
          <a:stretch/>
        </p:blipFill>
        <p:spPr bwMode="auto">
          <a:xfrm>
            <a:off x="1419224" y="2110442"/>
            <a:ext cx="5139529" cy="2994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333750" y="2234248"/>
            <a:ext cx="55245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600700" y="2462848"/>
            <a:ext cx="7239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a:off x="5257800" y="2699846"/>
            <a:ext cx="685800" cy="746232"/>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1825255" y="3932899"/>
            <a:ext cx="1158727" cy="307777"/>
          </a:xfrm>
          <a:prstGeom prst="rect">
            <a:avLst/>
          </a:prstGeom>
          <a:noFill/>
        </p:spPr>
        <p:txBody>
          <a:bodyPr wrap="square" rtlCol="0">
            <a:spAutoFit/>
          </a:bodyPr>
          <a:lstStyle/>
          <a:p>
            <a:r>
              <a:rPr lang="en-US" sz="1400" smtClean="0">
                <a:latin typeface="Times New Roman" pitchFamily="18" charset="0"/>
                <a:cs typeface="Times New Roman" pitchFamily="18" charset="0"/>
              </a:rPr>
              <a:t>Đặt tên miền</a:t>
            </a:r>
            <a:endParaRPr lang="en-US" sz="1400">
              <a:latin typeface="Times New Roman" pitchFamily="18" charset="0"/>
              <a:cs typeface="Times New Roman" pitchFamily="18" charset="0"/>
            </a:endParaRPr>
          </a:p>
        </p:txBody>
      </p:sp>
      <p:sp>
        <p:nvSpPr>
          <p:cNvPr id="11" name="TextBox 10"/>
          <p:cNvSpPr txBox="1"/>
          <p:nvPr/>
        </p:nvSpPr>
        <p:spPr>
          <a:xfrm>
            <a:off x="1835888" y="4628062"/>
            <a:ext cx="1752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Phạm vi tên miền</a:t>
            </a:r>
            <a:endParaRPr lang="en-US" sz="1400">
              <a:latin typeface="Times New Roman" pitchFamily="18" charset="0"/>
              <a:cs typeface="Times New Roman" pitchFamily="18" charset="0"/>
            </a:endParaRPr>
          </a:p>
        </p:txBody>
      </p:sp>
      <p:sp>
        <p:nvSpPr>
          <p:cNvPr id="12" name="TextBox 11"/>
          <p:cNvSpPr txBox="1"/>
          <p:nvPr/>
        </p:nvSpPr>
        <p:spPr>
          <a:xfrm>
            <a:off x="2712188" y="5117596"/>
            <a:ext cx="14097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Địa chỉ miền đang đặt tên</a:t>
            </a:r>
            <a:endParaRPr lang="en-US" sz="1400">
              <a:latin typeface="Times New Roman" pitchFamily="18" charset="0"/>
              <a:cs typeface="Times New Roman" pitchFamily="18" charset="0"/>
            </a:endParaRPr>
          </a:p>
        </p:txBody>
      </p:sp>
      <p:sp>
        <p:nvSpPr>
          <p:cNvPr id="13" name="TextBox 12"/>
          <p:cNvSpPr txBox="1"/>
          <p:nvPr/>
        </p:nvSpPr>
        <p:spPr>
          <a:xfrm>
            <a:off x="6553200" y="3028742"/>
            <a:ext cx="1981200" cy="2308324"/>
          </a:xfrm>
          <a:prstGeom prst="rect">
            <a:avLst/>
          </a:prstGeom>
          <a:noFill/>
        </p:spPr>
        <p:txBody>
          <a:bodyPr wrap="square" rtlCol="0">
            <a:spAutoFit/>
          </a:bodyPr>
          <a:lstStyle/>
          <a:p>
            <a:pPr marL="285750" indent="-285750">
              <a:buFont typeface="Arial" pitchFamily="34" charset="0"/>
              <a:buChar char="•"/>
            </a:pPr>
            <a:r>
              <a:rPr lang="en-US" sz="1600" smtClean="0">
                <a:latin typeface="Times New Roman" pitchFamily="18" charset="0"/>
                <a:cs typeface="Times New Roman" pitchFamily="18" charset="0"/>
              </a:rPr>
              <a:t>Tên miền ko được chứa khoảng trống dài tối đa 255 ký tự</a:t>
            </a:r>
          </a:p>
          <a:p>
            <a:pPr marL="285750" indent="-285750">
              <a:buFont typeface="Arial" pitchFamily="34" charset="0"/>
              <a:buChar char="•"/>
            </a:pPr>
            <a:endParaRPr lang="en-US" sz="1600" smtClean="0">
              <a:latin typeface="Times New Roman" pitchFamily="18" charset="0"/>
              <a:cs typeface="Times New Roman" pitchFamily="18" charset="0"/>
            </a:endParaRPr>
          </a:p>
          <a:p>
            <a:pPr marL="285750" indent="-285750">
              <a:buFont typeface="Arial" pitchFamily="34" charset="0"/>
              <a:buChar char="•"/>
            </a:pPr>
            <a:r>
              <a:rPr lang="en-US" sz="1600" smtClean="0">
                <a:latin typeface="Times New Roman" pitchFamily="18" charset="0"/>
                <a:cs typeface="Times New Roman" pitchFamily="18" charset="0"/>
              </a:rPr>
              <a:t>Tên miền ngắn gọn dễ nhớ mô tả đúng ý nghĩa cho miền dl</a:t>
            </a:r>
            <a:endParaRPr lang="en-US" sz="1600">
              <a:latin typeface="Times New Roman" pitchFamily="18" charset="0"/>
              <a:cs typeface="Times New Roman" pitchFamily="18" charset="0"/>
            </a:endParaRPr>
          </a:p>
        </p:txBody>
      </p:sp>
      <p:cxnSp>
        <p:nvCxnSpPr>
          <p:cNvPr id="14" name="Straight Arrow Connector 13"/>
          <p:cNvCxnSpPr/>
          <p:nvPr/>
        </p:nvCxnSpPr>
        <p:spPr>
          <a:xfrm flipV="1">
            <a:off x="3009900" y="3733800"/>
            <a:ext cx="1181100" cy="3529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3886200" y="2348548"/>
            <a:ext cx="1714500" cy="2286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flipV="1">
            <a:off x="3124200" y="4179841"/>
            <a:ext cx="1066800" cy="60211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V="1">
            <a:off x="3810000" y="4804344"/>
            <a:ext cx="590550" cy="45345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613455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smtClean="0"/>
              <a:t>1.1 </a:t>
            </a:r>
            <a:r>
              <a:rPr lang="en-US" sz="3200"/>
              <a:t>Khởi tạo MS </a:t>
            </a:r>
            <a:r>
              <a:rPr lang="en-US" sz="3200" smtClean="0"/>
              <a:t>Excel (tt)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Các Tab chính</a:t>
            </a:r>
          </a:p>
          <a:p>
            <a:pPr>
              <a:buFont typeface="Courier New" pitchFamily="49" charset="0"/>
              <a:buChar char="o"/>
            </a:pPr>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9220" y="2057400"/>
            <a:ext cx="5657850"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67313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Quản lý các tên miền</a:t>
            </a:r>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133600"/>
            <a:ext cx="6648450"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286500" y="2324100"/>
            <a:ext cx="5715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54717" y="2133600"/>
            <a:ext cx="830646"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5219700" y="3162300"/>
            <a:ext cx="1066800" cy="5356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5693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Sử dụng tên miền:</a:t>
            </a:r>
            <a:r>
              <a:rPr lang="en-US" sz="2400" smtClean="0"/>
              <a:t> </a:t>
            </a:r>
          </a:p>
          <a:p>
            <a:pPr lvl="1">
              <a:buFont typeface="Wingdings" pitchFamily="2" charset="2"/>
              <a:buChar char="Ø"/>
            </a:pPr>
            <a:r>
              <a:rPr lang="en-US" sz="2000" smtClean="0"/>
              <a:t>Trong khi gõ công thức hoặc hàm nếu dùng tên miền trong công thức hoặc hàm có thể thực hiện theo hình dưới:</a:t>
            </a:r>
          </a:p>
          <a:p>
            <a:pPr marL="0" indent="0">
              <a:buNone/>
            </a:pPr>
            <a:endParaRPr lang="en-US"/>
          </a:p>
          <a:p>
            <a:pPr marL="0" indent="0">
              <a:buNone/>
            </a:pPr>
            <a:endParaRPr lang="en-US" smtClean="0"/>
          </a:p>
          <a:p>
            <a:pPr marL="0" indent="0">
              <a:buNone/>
            </a:pPr>
            <a:endParaRPr lang="en-US"/>
          </a:p>
          <a:p>
            <a:pPr marL="0" indent="0">
              <a:buNone/>
            </a:pPr>
            <a:endParaRPr lang="en-US" smtClean="0"/>
          </a:p>
          <a:p>
            <a:pPr lvl="1">
              <a:buFont typeface="Wingdings" pitchFamily="2" charset="2"/>
              <a:buChar char="Ø"/>
            </a:pPr>
            <a:r>
              <a:rPr lang="en-US" sz="2000" i="1" smtClean="0"/>
              <a:t>Nếu nhớ tên có thể gõ trực tiếp vào công thức</a:t>
            </a:r>
          </a:p>
          <a:p>
            <a:pPr marL="0" indent="0">
              <a:buNone/>
            </a:pPr>
            <a:endParaRPr lang="en-US" sz="2400" smtClean="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3" t="2906" r="47687" b="70940"/>
          <a:stretch/>
        </p:blipFill>
        <p:spPr bwMode="auto">
          <a:xfrm>
            <a:off x="1981200" y="3352800"/>
            <a:ext cx="5723792" cy="16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565605" y="3733800"/>
            <a:ext cx="1139387"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36298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3.3 Cấu trúc hàm</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Giới thiệu</a:t>
            </a:r>
          </a:p>
          <a:p>
            <a:pPr lvl="1">
              <a:buFont typeface="Wingdings" pitchFamily="2" charset="2"/>
              <a:buChar char="Ø"/>
            </a:pPr>
            <a:r>
              <a:rPr lang="en-US" sz="2400" smtClean="0"/>
              <a:t>&lt;tên hàm&gt;(đối số 1, đối số 2,…,đối số n)</a:t>
            </a:r>
          </a:p>
          <a:p>
            <a:pPr lvl="1">
              <a:buFont typeface="Wingdings" pitchFamily="2" charset="2"/>
              <a:buChar char="Ø"/>
            </a:pPr>
            <a:r>
              <a:rPr lang="en-US" sz="2400" smtClean="0"/>
              <a:t>Đối số có thể là</a:t>
            </a:r>
          </a:p>
          <a:p>
            <a:pPr lvl="2"/>
            <a:r>
              <a:rPr lang="en-US" smtClean="0"/>
              <a:t>Giá trị kiểu số,xâu…</a:t>
            </a:r>
          </a:p>
          <a:p>
            <a:pPr lvl="2"/>
            <a:r>
              <a:rPr lang="en-US" smtClean="0"/>
              <a:t>Địa chỉ ô hoặc vùng ô</a:t>
            </a:r>
          </a:p>
          <a:p>
            <a:pPr lvl="2"/>
            <a:r>
              <a:rPr lang="en-US" smtClean="0"/>
              <a:t>1 hàm khác</a:t>
            </a:r>
          </a:p>
          <a:p>
            <a:pPr>
              <a:buFont typeface="Courier New" pitchFamily="49" charset="0"/>
              <a:buChar char="o"/>
            </a:pPr>
            <a:r>
              <a:rPr lang="en-US" sz="2400" i="1" smtClean="0"/>
              <a:t>Nhập hàm</a:t>
            </a:r>
          </a:p>
          <a:p>
            <a:pPr lvl="1">
              <a:buFont typeface="Wingdings" pitchFamily="2" charset="2"/>
              <a:buChar char="Ø"/>
            </a:pPr>
            <a:r>
              <a:rPr lang="en-US" sz="2400" smtClean="0"/>
              <a:t>Gõ trực tiếp vào ô theo dạng</a:t>
            </a:r>
          </a:p>
          <a:p>
            <a:pPr marL="457200" lvl="1" indent="0" algn="ctr">
              <a:buNone/>
            </a:pPr>
            <a:r>
              <a:rPr lang="en-US" sz="2400" b="1" i="1" smtClean="0">
                <a:solidFill>
                  <a:srgbClr val="FF0000"/>
                </a:solidFill>
              </a:rPr>
              <a:t>=&lt;TenHam&gt;(</a:t>
            </a:r>
            <a:r>
              <a:rPr lang="en-US" sz="2400" i="1" smtClean="0">
                <a:solidFill>
                  <a:srgbClr val="FF0000"/>
                </a:solidFill>
              </a:rPr>
              <a:t>đối số 1, đối số 2,…)</a:t>
            </a:r>
            <a:endParaRPr lang="en-US" sz="2400" i="1">
              <a:solidFill>
                <a:srgbClr val="FF0000"/>
              </a:solidFill>
            </a:endParaRPr>
          </a:p>
        </p:txBody>
      </p:sp>
    </p:spTree>
    <p:extLst>
      <p:ext uri="{BB962C8B-B14F-4D97-AF65-F5344CB8AC3E}">
        <p14:creationId xmlns:p14="http://schemas.microsoft.com/office/powerpoint/2010/main" val="24224251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3.4 Các hàm thông dụng</a:t>
            </a:r>
            <a:endParaRPr lang="en-US"/>
          </a:p>
        </p:txBody>
      </p:sp>
      <p:sp>
        <p:nvSpPr>
          <p:cNvPr id="3" name="Content Placeholder 2"/>
          <p:cNvSpPr>
            <a:spLocks noGrp="1"/>
          </p:cNvSpPr>
          <p:nvPr>
            <p:ph idx="1"/>
          </p:nvPr>
        </p:nvSpPr>
        <p:spPr>
          <a:xfrm>
            <a:off x="457200" y="1600200"/>
            <a:ext cx="5410200" cy="4525963"/>
          </a:xfrm>
        </p:spPr>
        <p:txBody>
          <a:bodyPr>
            <a:normAutofit fontScale="77500" lnSpcReduction="20000"/>
          </a:bodyPr>
          <a:lstStyle/>
          <a:p>
            <a:pPr marL="0" indent="0">
              <a:buNone/>
            </a:pPr>
            <a:r>
              <a:rPr lang="en-US" sz="3600" b="1" smtClean="0"/>
              <a:t>Hàm cơ bản</a:t>
            </a:r>
          </a:p>
          <a:p>
            <a:r>
              <a:rPr lang="en-US" smtClean="0"/>
              <a:t>SUM</a:t>
            </a:r>
          </a:p>
          <a:p>
            <a:pPr lvl="1"/>
            <a:r>
              <a:rPr lang="en-US" smtClean="0"/>
              <a:t>Cú pháp: Sum(number1,number2,…)</a:t>
            </a:r>
          </a:p>
          <a:p>
            <a:pPr lvl="1"/>
            <a:r>
              <a:rPr lang="en-US" smtClean="0"/>
              <a:t>Tính tổn của các giá trị số trong danh sách, hoặc mảng số</a:t>
            </a:r>
          </a:p>
          <a:p>
            <a:pPr lvl="1"/>
            <a:r>
              <a:rPr lang="en-US" smtClean="0"/>
              <a:t>Ví dụ: Sum(6,7,8,9)=37, Sum(A1:B7),…</a:t>
            </a:r>
          </a:p>
          <a:p>
            <a:r>
              <a:rPr lang="en-US" smtClean="0"/>
              <a:t>AVERAGE</a:t>
            </a:r>
          </a:p>
          <a:p>
            <a:pPr lvl="1"/>
            <a:r>
              <a:rPr lang="en-US" smtClean="0"/>
              <a:t>Trả lại giá trị trung bình cộng của các số trong danh sách</a:t>
            </a:r>
          </a:p>
          <a:p>
            <a:pPr lvl="1"/>
            <a:r>
              <a:rPr lang="en-US" smtClean="0"/>
              <a:t>Cú pháp AVERAGE(number1, number2,…)</a:t>
            </a:r>
          </a:p>
          <a:p>
            <a:pPr lvl="1"/>
            <a:endParaRPr lang="en-US" smtClean="0"/>
          </a:p>
          <a:p>
            <a:pPr lvl="1"/>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980" t="32413" r="52822" b="20409"/>
          <a:stretch/>
        </p:blipFill>
        <p:spPr bwMode="auto">
          <a:xfrm>
            <a:off x="5638800" y="1752600"/>
            <a:ext cx="2652459" cy="411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2174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a:t>
            </a:r>
            <a:r>
              <a:rPr lang="en-US" smtClean="0"/>
              <a:t>dụng (tt)</a:t>
            </a:r>
            <a:endParaRPr lang="en-US"/>
          </a:p>
        </p:txBody>
      </p:sp>
      <p:sp>
        <p:nvSpPr>
          <p:cNvPr id="3" name="Content Placeholder 2"/>
          <p:cNvSpPr>
            <a:spLocks noGrp="1"/>
          </p:cNvSpPr>
          <p:nvPr>
            <p:ph idx="1"/>
          </p:nvPr>
        </p:nvSpPr>
        <p:spPr>
          <a:xfrm>
            <a:off x="457200" y="1600200"/>
            <a:ext cx="4876800" cy="4525963"/>
          </a:xfrm>
        </p:spPr>
        <p:txBody>
          <a:bodyPr>
            <a:normAutofit fontScale="85000" lnSpcReduction="20000"/>
          </a:bodyPr>
          <a:lstStyle/>
          <a:p>
            <a:r>
              <a:rPr lang="en-US" smtClean="0"/>
              <a:t>MAX</a:t>
            </a:r>
          </a:p>
          <a:p>
            <a:pPr lvl="1"/>
            <a:r>
              <a:rPr lang="en-US" smtClean="0"/>
              <a:t>Trả lại số lớn nhất trong danh sách</a:t>
            </a:r>
          </a:p>
          <a:p>
            <a:pPr lvl="1"/>
            <a:r>
              <a:rPr lang="en-US" smtClean="0"/>
              <a:t>Cú pháp: MAX(number1,number2,…)</a:t>
            </a:r>
          </a:p>
          <a:p>
            <a:pPr lvl="1"/>
            <a:r>
              <a:rPr lang="en-US" smtClean="0"/>
              <a:t>Ví dụ: MAX(10,20,30,15,2,3)=30</a:t>
            </a:r>
          </a:p>
          <a:p>
            <a:r>
              <a:rPr lang="en-US" smtClean="0"/>
              <a:t>MIN</a:t>
            </a:r>
          </a:p>
          <a:p>
            <a:pPr lvl="1"/>
            <a:r>
              <a:rPr lang="en-US" smtClean="0"/>
              <a:t>Trả lại số nhỏ nhất trong danh sách</a:t>
            </a:r>
          </a:p>
          <a:p>
            <a:pPr lvl="1"/>
            <a:r>
              <a:rPr lang="en-US" smtClean="0"/>
              <a:t>Cú pháp: MIN(number1,number2,…)</a:t>
            </a:r>
          </a:p>
          <a:p>
            <a:pPr lvl="1"/>
            <a:r>
              <a:rPr lang="en-US" smtClean="0"/>
              <a:t>Ví dụ: MIN(10,20,15,30,2,3)=2</a:t>
            </a: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84" t="35555" r="59395" b="46667"/>
          <a:stretch/>
        </p:blipFill>
        <p:spPr bwMode="auto">
          <a:xfrm>
            <a:off x="5334001" y="1981200"/>
            <a:ext cx="3124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719" t="33987" r="59824" b="50000"/>
          <a:stretch/>
        </p:blipFill>
        <p:spPr bwMode="auto">
          <a:xfrm>
            <a:off x="5342468" y="4267200"/>
            <a:ext cx="3115734"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34564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ROUND</a:t>
            </a:r>
          </a:p>
          <a:p>
            <a:pPr lvl="1"/>
            <a:r>
              <a:rPr lang="en-US" smtClean="0"/>
              <a:t>Làm tròn đến một số thập phân nhất định</a:t>
            </a:r>
          </a:p>
          <a:p>
            <a:pPr lvl="2"/>
            <a:r>
              <a:rPr lang="en-US" smtClean="0"/>
              <a:t>Cú pháp ROUND(number, num_digits)</a:t>
            </a:r>
          </a:p>
          <a:p>
            <a:pPr lvl="2"/>
            <a:r>
              <a:rPr lang="en-US" smtClean="0"/>
              <a:t>Ví dụ: Round(2.5678,2)=2.57</a:t>
            </a:r>
          </a:p>
          <a:p>
            <a:pPr lvl="2"/>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962400"/>
            <a:ext cx="4447886"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0824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876800" cy="4525963"/>
          </a:xfrm>
        </p:spPr>
        <p:txBody>
          <a:bodyPr>
            <a:normAutofit fontScale="92500" lnSpcReduction="10000"/>
          </a:bodyPr>
          <a:lstStyle/>
          <a:p>
            <a:r>
              <a:rPr lang="en-US" smtClean="0"/>
              <a:t>COUNT</a:t>
            </a:r>
          </a:p>
          <a:p>
            <a:pPr lvl="1"/>
            <a:r>
              <a:rPr lang="en-US" smtClean="0"/>
              <a:t>Đếm những ô chứa dữ liệu là số trong vùng</a:t>
            </a:r>
          </a:p>
          <a:p>
            <a:pPr lvl="1"/>
            <a:r>
              <a:rPr lang="en-US" smtClean="0"/>
              <a:t>Cú pháp: </a:t>
            </a:r>
          </a:p>
          <a:p>
            <a:pPr marL="457200" lvl="1" indent="0">
              <a:buNone/>
            </a:pPr>
            <a:r>
              <a:rPr lang="en-US" smtClean="0"/>
              <a:t>COUNT(Value1, Value2,…)</a:t>
            </a:r>
          </a:p>
          <a:p>
            <a:r>
              <a:rPr lang="en-US" smtClean="0"/>
              <a:t>COUNTA</a:t>
            </a:r>
          </a:p>
          <a:p>
            <a:pPr lvl="1"/>
            <a:r>
              <a:rPr lang="en-US" smtClean="0"/>
              <a:t>Đếm những ô chứa dữ liệu trong vùng</a:t>
            </a:r>
          </a:p>
          <a:p>
            <a:pPr lvl="1"/>
            <a:r>
              <a:rPr lang="en-US" smtClean="0"/>
              <a:t>Cú pháp:</a:t>
            </a:r>
          </a:p>
          <a:p>
            <a:pPr marL="457200" lvl="1" indent="0">
              <a:buNone/>
            </a:pPr>
            <a:r>
              <a:rPr lang="en-US" smtClean="0"/>
              <a:t>COUNTA(Value1, Value2,…)</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1" y="1804986"/>
            <a:ext cx="33718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191000"/>
            <a:ext cx="3405717" cy="108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932729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199" y="1600201"/>
            <a:ext cx="8124826" cy="2895599"/>
          </a:xfrm>
        </p:spPr>
        <p:txBody>
          <a:bodyPr>
            <a:normAutofit fontScale="92500" lnSpcReduction="20000"/>
          </a:bodyPr>
          <a:lstStyle/>
          <a:p>
            <a:r>
              <a:rPr lang="en-US" smtClean="0"/>
              <a:t>RANK</a:t>
            </a:r>
          </a:p>
          <a:p>
            <a:pPr lvl="1"/>
            <a:r>
              <a:rPr lang="en-US" smtClean="0"/>
              <a:t>RANK(number, ref [,order])</a:t>
            </a:r>
          </a:p>
          <a:p>
            <a:pPr lvl="1"/>
            <a:r>
              <a:rPr lang="en-US" smtClean="0"/>
              <a:t>Trả về thứ hạng của number trong ref với order là cách xếp hạng</a:t>
            </a:r>
          </a:p>
          <a:p>
            <a:pPr lvl="2"/>
            <a:r>
              <a:rPr lang="en-US" smtClean="0"/>
              <a:t>Nếu order là 0 hoặc bỏ qua thì ref được hiểu là có thứ tự giảm</a:t>
            </a:r>
          </a:p>
          <a:p>
            <a:pPr lvl="2"/>
            <a:r>
              <a:rPr lang="en-US" smtClean="0"/>
              <a:t>Nếu order &lt;&gt;0 thì ref sẽ có thứ tự tăng</a:t>
            </a:r>
          </a:p>
          <a:p>
            <a:pPr lvl="2"/>
            <a:r>
              <a:rPr lang="en-US" smtClean="0"/>
              <a:t>Ví dụ: </a:t>
            </a: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4436532"/>
            <a:ext cx="3933825" cy="165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943600" y="4113367"/>
            <a:ext cx="2895600" cy="646331"/>
          </a:xfrm>
          <a:prstGeom prst="rect">
            <a:avLst/>
          </a:prstGeom>
          <a:noFill/>
        </p:spPr>
        <p:txBody>
          <a:bodyPr wrap="square" rtlCol="0">
            <a:spAutoFit/>
          </a:bodyPr>
          <a:lstStyle/>
          <a:p>
            <a:r>
              <a:rPr lang="en-US" smtClean="0">
                <a:latin typeface="Times New Roman" pitchFamily="18" charset="0"/>
                <a:cs typeface="Times New Roman" pitchFamily="18" charset="0"/>
              </a:rPr>
              <a:t>Chú ý: Phải trị tuyệt đối vùng ref</a:t>
            </a:r>
            <a:endParaRPr lang="en-US">
              <a:latin typeface="Times New Roman" pitchFamily="18" charset="0"/>
              <a:cs typeface="Times New Roman" pitchFamily="18" charset="0"/>
            </a:endParaRPr>
          </a:p>
        </p:txBody>
      </p:sp>
      <p:cxnSp>
        <p:nvCxnSpPr>
          <p:cNvPr id="6" name="Straight Arrow Connector 5"/>
          <p:cNvCxnSpPr/>
          <p:nvPr/>
        </p:nvCxnSpPr>
        <p:spPr>
          <a:xfrm flipH="1">
            <a:off x="4953000" y="4436532"/>
            <a:ext cx="990600" cy="3231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368610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724400" cy="4724400"/>
          </a:xfrm>
        </p:spPr>
        <p:txBody>
          <a:bodyPr>
            <a:normAutofit fontScale="92500" lnSpcReduction="20000"/>
          </a:bodyPr>
          <a:lstStyle/>
          <a:p>
            <a:r>
              <a:rPr lang="en-US" smtClean="0"/>
              <a:t>IF</a:t>
            </a:r>
          </a:p>
          <a:p>
            <a:pPr lvl="1"/>
            <a:r>
              <a:rPr lang="en-US" smtClean="0"/>
              <a:t>Cú pháp: IF(logical_test, value_if_true, value_if_false)</a:t>
            </a:r>
          </a:p>
          <a:p>
            <a:pPr lvl="1"/>
            <a:r>
              <a:rPr lang="en-US" smtClean="0"/>
              <a:t>Trả về giá trị value_if_true nếu biểu thức logical_test đúng ngược lại trả về giá trị value_if_false</a:t>
            </a:r>
          </a:p>
          <a:p>
            <a:pPr lvl="1"/>
            <a:r>
              <a:rPr lang="en-US" smtClean="0"/>
              <a:t>Ví dụ: IF(A1&gt;=5, “Đậu”, “Trượt”)</a:t>
            </a:r>
          </a:p>
          <a:p>
            <a:pPr lvl="1"/>
            <a:r>
              <a:rPr lang="en-US" smtClean="0"/>
              <a:t>Chú ý: Có thể sử dụng hàm IF lồng nhau</a:t>
            </a:r>
          </a:p>
          <a:p>
            <a:pPr lvl="1"/>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433638"/>
            <a:ext cx="3048000" cy="213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0073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581400"/>
          </a:xfrm>
        </p:spPr>
        <p:txBody>
          <a:bodyPr>
            <a:normAutofit fontScale="92500" lnSpcReduction="20000"/>
          </a:bodyPr>
          <a:lstStyle/>
          <a:p>
            <a:r>
              <a:rPr lang="en-US" smtClean="0"/>
              <a:t>SUMIF</a:t>
            </a:r>
          </a:p>
          <a:p>
            <a:pPr lvl="1"/>
            <a:r>
              <a:rPr lang="en-US" smtClean="0"/>
              <a:t>Cú pháp: SUMIF(range, criteria, sum_range)</a:t>
            </a:r>
          </a:p>
          <a:p>
            <a:pPr lvl="1"/>
            <a:r>
              <a:rPr lang="en-US" smtClean="0"/>
              <a:t>Hàm tính tổng các ô thỏa mãn điều kiện</a:t>
            </a:r>
          </a:p>
          <a:p>
            <a:pPr lvl="2"/>
            <a:r>
              <a:rPr lang="en-US" smtClean="0"/>
              <a:t>Range: Vùng điều kiện sẽ được so sánh</a:t>
            </a:r>
          </a:p>
          <a:p>
            <a:pPr lvl="2"/>
            <a:r>
              <a:rPr lang="en-US" smtClean="0"/>
              <a:t>Criteria: Chuỗi mô tả điều kiện. Ví dụ “10”, “&gt;=20”</a:t>
            </a:r>
          </a:p>
          <a:p>
            <a:pPr lvl="2"/>
            <a:r>
              <a:rPr lang="en-US" smtClean="0"/>
              <a:t>Sum_range: vùng được tính tổng. Các ô trong vùng này sẽ được tính tổng nếu các ô tương ứng trong vùng range thỏa mãn điều kiện. Nếu không có sum_range thì vùng range sẽ được tính</a:t>
            </a:r>
          </a:p>
          <a:p>
            <a:pPr lvl="2"/>
            <a:r>
              <a:rPr lang="en-US" smtClean="0"/>
              <a:t>Ví dụ:</a:t>
            </a:r>
          </a:p>
          <a:p>
            <a:pPr lvl="2"/>
            <a:endParaRPr lang="en-US"/>
          </a:p>
          <a:p>
            <a:pPr lvl="2"/>
            <a:endParaRPr lang="en-US" smtClean="0"/>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648200"/>
            <a:ext cx="401955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54701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1.1 Khởi tạo MS Excel (tt)</a:t>
            </a:r>
          </a:p>
        </p:txBody>
      </p:sp>
      <p:sp>
        <p:nvSpPr>
          <p:cNvPr id="3" name="Content Placeholder 2"/>
          <p:cNvSpPr>
            <a:spLocks noGrp="1"/>
          </p:cNvSpPr>
          <p:nvPr>
            <p:ph idx="1"/>
          </p:nvPr>
        </p:nvSpPr>
        <p:spPr/>
        <p:txBody>
          <a:bodyPr/>
          <a:lstStyle/>
          <a:p>
            <a:pPr>
              <a:buFont typeface="Courier New" pitchFamily="49" charset="0"/>
              <a:buChar char="o"/>
            </a:pPr>
            <a:r>
              <a:rPr lang="en-US" sz="2800" i="1"/>
              <a:t>Tạo bảng tính mới</a:t>
            </a:r>
          </a:p>
          <a:p>
            <a:pPr marL="855662" lvl="1" indent="-457200">
              <a:buFont typeface="Wingdings" pitchFamily="2" charset="2"/>
              <a:buChar char="Ø"/>
            </a:pPr>
            <a:r>
              <a:rPr lang="en-US" smtClean="0"/>
              <a:t>Cách 1: Nhấn vào biểu tượng New trên thanh công cụ</a:t>
            </a:r>
          </a:p>
          <a:p>
            <a:pPr marL="742950" lvl="2" indent="-342900">
              <a:buFont typeface="Wingdings" pitchFamily="2" charset="2"/>
              <a:buChar char="Ø"/>
            </a:pPr>
            <a:r>
              <a:rPr lang="en-US"/>
              <a:t>Cách 2: Nhấn tổ hợp phím </a:t>
            </a:r>
            <a:r>
              <a:rPr lang="en-US" b="1"/>
              <a:t>Ctrl+N</a:t>
            </a:r>
          </a:p>
          <a:p>
            <a:pPr marL="742950" lvl="2" indent="-342900">
              <a:buFont typeface="Wingdings" pitchFamily="2" charset="2"/>
              <a:buChar char="Ø"/>
            </a:pPr>
            <a:r>
              <a:rPr lang="en-US"/>
              <a:t>Cách 3: Vào menu Chọn </a:t>
            </a:r>
            <a:r>
              <a:rPr lang="en-US" b="1"/>
              <a:t>File </a:t>
            </a:r>
            <a:r>
              <a:rPr lang="en-US"/>
              <a:t>-&gt; </a:t>
            </a:r>
            <a:r>
              <a:rPr lang="en-US" b="1"/>
              <a:t>New</a:t>
            </a:r>
            <a:r>
              <a:rPr lang="en-US"/>
              <a:t> -&gt; </a:t>
            </a:r>
            <a:r>
              <a:rPr lang="en-US" b="1"/>
              <a:t>New blank</a:t>
            </a:r>
          </a:p>
        </p:txBody>
      </p:sp>
    </p:spTree>
    <p:extLst>
      <p:ext uri="{BB962C8B-B14F-4D97-AF65-F5344CB8AC3E}">
        <p14:creationId xmlns:p14="http://schemas.microsoft.com/office/powerpoint/2010/main" val="8165429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COUNTIF</a:t>
            </a:r>
          </a:p>
          <a:p>
            <a:pPr lvl="1"/>
            <a:r>
              <a:rPr lang="en-US" smtClean="0"/>
              <a:t>COUNTIF(range, criteria)</a:t>
            </a:r>
          </a:p>
          <a:p>
            <a:pPr lvl="1"/>
            <a:r>
              <a:rPr lang="en-US" smtClean="0"/>
              <a:t>Đếm các ô thỏa mãn điều kiện criteria trong vùng range</a:t>
            </a:r>
          </a:p>
          <a:p>
            <a:pPr lvl="2"/>
            <a:r>
              <a:rPr lang="en-US" smtClean="0"/>
              <a:t>Range là vùng điều kiện sẽ được so sánh</a:t>
            </a:r>
          </a:p>
          <a:p>
            <a:pPr lvl="2"/>
            <a:r>
              <a:rPr lang="en-US" smtClean="0"/>
              <a:t>Criteria: là chuỗi mô tả điều kiện</a:t>
            </a:r>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2" y="4495801"/>
            <a:ext cx="430053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8094133" cy="3530599"/>
          </a:xfrm>
        </p:spPr>
        <p:txBody>
          <a:bodyPr>
            <a:normAutofit fontScale="85000" lnSpcReduction="20000"/>
          </a:bodyPr>
          <a:lstStyle/>
          <a:p>
            <a:r>
              <a:rPr lang="en-US" smtClean="0"/>
              <a:t>SUMIFS</a:t>
            </a:r>
          </a:p>
          <a:p>
            <a:pPr lvl="1"/>
            <a:r>
              <a:rPr lang="en-US" smtClean="0"/>
              <a:t>SUMIFS(sum_range, criteria_range1, criteria1, criteria_range2, criteria2,…)</a:t>
            </a:r>
          </a:p>
          <a:p>
            <a:pPr lvl="1"/>
            <a:r>
              <a:rPr lang="en-US" smtClean="0"/>
              <a:t>Hàm tính tổng có từ 2 điều kiện trở lên</a:t>
            </a:r>
          </a:p>
          <a:p>
            <a:pPr lvl="2"/>
            <a:r>
              <a:rPr lang="en-US" smtClean="0"/>
              <a:t>Sum_range: vùng cần tính tổng</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vùng chứa điều kiện 2</a:t>
            </a:r>
          </a:p>
          <a:p>
            <a:pPr lvl="2"/>
            <a:r>
              <a:rPr lang="en-US" smtClean="0"/>
              <a:t>…</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806" y="4648200"/>
            <a:ext cx="560546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9435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10000"/>
          </a:bodyPr>
          <a:lstStyle/>
          <a:p>
            <a:r>
              <a:rPr lang="en-US" smtClean="0"/>
              <a:t>COUNTIFS</a:t>
            </a:r>
          </a:p>
          <a:p>
            <a:pPr lvl="1"/>
            <a:r>
              <a:rPr lang="en-US" smtClean="0"/>
              <a:t>COUNTIFS(criteria_range1, criteria1, criteria_range2, criteria2,…)</a:t>
            </a:r>
          </a:p>
          <a:p>
            <a:pPr lvl="1"/>
            <a:r>
              <a:rPr lang="en-US" smtClean="0"/>
              <a:t>Hàm đếm từ 2 điều kiện trở lên</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chuỗi mô tả điều kiện 2</a:t>
            </a:r>
          </a:p>
          <a:p>
            <a:pPr lvl="2"/>
            <a:r>
              <a:rPr lang="en-US" smtClean="0"/>
              <a:t>…</a:t>
            </a:r>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792133"/>
            <a:ext cx="5256903" cy="130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AND</a:t>
            </a:r>
          </a:p>
          <a:p>
            <a:pPr lvl="1"/>
            <a:r>
              <a:rPr lang="en-US" smtClean="0"/>
              <a:t>AND(logical1, logical2,…)</a:t>
            </a:r>
          </a:p>
          <a:p>
            <a:pPr lvl="1"/>
            <a:r>
              <a:rPr lang="en-US" smtClean="0"/>
              <a:t>Trả về giá trị TRUE nếu tất cả các điều kiện là TRUE, ngược lại trả lại FALSE</a:t>
            </a:r>
          </a:p>
          <a:p>
            <a:pPr lvl="2"/>
            <a:r>
              <a:rPr lang="en-US" smtClean="0"/>
              <a:t>Lưu ý: Các biểu thức logical phải có đầy đủ cả 2 vế, và không được lớn hơn 2 vế trong 1 biểu thức</a:t>
            </a:r>
          </a:p>
          <a:p>
            <a:pPr lvl="1"/>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667" y="4495800"/>
            <a:ext cx="5935133" cy="157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OR</a:t>
            </a:r>
          </a:p>
          <a:p>
            <a:pPr lvl="1"/>
            <a:r>
              <a:rPr lang="en-US" smtClean="0"/>
              <a:t>OR(logical1, logical2,…)</a:t>
            </a:r>
          </a:p>
          <a:p>
            <a:pPr lvl="1"/>
            <a:r>
              <a:rPr lang="en-US" smtClean="0"/>
              <a:t>Trả về giá trị FALSE nếu tất cả các biểu thức điều kiện sai, ngược lại trả về TRUE</a:t>
            </a:r>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733800"/>
            <a:ext cx="5257065" cy="116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92500" lnSpcReduction="20000"/>
          </a:bodyPr>
          <a:lstStyle/>
          <a:p>
            <a:pPr marL="0" indent="0">
              <a:buNone/>
            </a:pPr>
            <a:r>
              <a:rPr lang="en-US" b="1" smtClean="0"/>
              <a:t>Hàm tìm kiếm</a:t>
            </a:r>
          </a:p>
          <a:p>
            <a:r>
              <a:rPr lang="en-US" smtClean="0"/>
              <a:t>VLOOKUP</a:t>
            </a:r>
          </a:p>
          <a:p>
            <a:pPr lvl="1"/>
            <a:r>
              <a:rPr lang="en-US" smtClean="0"/>
              <a:t>VLOOKUP(lookup_value, table_array, col_index_num, range_lookup)</a:t>
            </a:r>
          </a:p>
          <a:p>
            <a:pPr lvl="1"/>
            <a:r>
              <a:rPr lang="en-US" smtClean="0"/>
              <a:t> Tìm giá trị lookup_value trong cột trái nhất của bảng table_array theo chuẩn dò tìm range_lookup và trả về vị trí tương ứng trong cột thứ col_index_num</a:t>
            </a:r>
          </a:p>
          <a:p>
            <a:pPr lvl="2"/>
            <a:r>
              <a:rPr lang="en-US" smtClean="0"/>
              <a:t>Range_lookup = 1: Tìm tương đối, danh sách các giá trị cần dò tìm của bảng table_array pahir sắp xếp theo thứ tự tăng dần. Nếu không tìm thấy sẽ trả về giá trị lớn nhất nhwung vẫn nhỏ hơn lookup_value</a:t>
            </a:r>
          </a:p>
          <a:p>
            <a:pPr lvl="2"/>
            <a:r>
              <a:rPr lang="en-US" smtClean="0"/>
              <a:t>Range_lookup = 0: tìm chính xác. Nếu ko tìm thấy sẽ trả về lỗi</a:t>
            </a:r>
          </a:p>
        </p:txBody>
      </p:sp>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pPr lvl="1"/>
            <a:endParaRPr lang="en-US" smtClean="0"/>
          </a:p>
          <a:p>
            <a:pPr lvl="1"/>
            <a:endParaRPr lang="en-US"/>
          </a:p>
          <a:p>
            <a:pPr lvl="1"/>
            <a:endParaRPr lang="en-US" smtClean="0"/>
          </a:p>
          <a:p>
            <a:pPr lvl="1"/>
            <a:endParaRPr lang="en-US"/>
          </a:p>
          <a:p>
            <a:pPr lvl="1"/>
            <a:endParaRPr lang="en-US" smtClean="0"/>
          </a:p>
          <a:p>
            <a:pPr lvl="1"/>
            <a:endParaRPr lang="en-US"/>
          </a:p>
          <a:p>
            <a:pPr marL="457200" lvl="1" indent="0">
              <a:buNone/>
            </a:pPr>
            <a:r>
              <a:rPr lang="en-US" b="1" i="1" smtClean="0"/>
              <a:t>Lưu ý: </a:t>
            </a:r>
            <a:r>
              <a:rPr lang="en-US" smtClean="0"/>
              <a:t>Phải trị tuyệt đối bảng phụ cần lấy</a:t>
            </a:r>
          </a:p>
          <a:p>
            <a:pPr marL="457200" lvl="1" indent="0">
              <a:buNone/>
            </a:pPr>
            <a:endParaRPr lang="en-US"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76400"/>
            <a:ext cx="5105400" cy="35706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HLOOKUP</a:t>
            </a:r>
          </a:p>
          <a:p>
            <a:pPr lvl="1"/>
            <a:r>
              <a:rPr lang="en-US" smtClean="0"/>
              <a:t>HLOOKUP(lookup_value, table_array, row_col_index, range_lookup)</a:t>
            </a:r>
          </a:p>
          <a:p>
            <a:pPr lvl="1"/>
            <a:r>
              <a:rPr lang="en-US" smtClean="0"/>
              <a:t>Tìm giá trị lookup_value trong dòng trên cùng của bảng table_array theo chuẩn dò tìm range_lookup, trả về giá trị tương ứng trong dòng thứ row_index_num (nếu tìm thấy)</a:t>
            </a:r>
          </a:p>
          <a:p>
            <a:pPr lvl="1"/>
            <a:r>
              <a:rPr lang="en-US" smtClean="0"/>
              <a:t>Ý nghĩa các đối số giống như hàm vlookup</a:t>
            </a:r>
          </a:p>
          <a:p>
            <a:pPr lvl="1"/>
            <a:endParaRPr lang="en-US"/>
          </a:p>
        </p:txBody>
      </p:sp>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endParaRPr 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84866"/>
            <a:ext cx="6308104" cy="334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20000"/>
          </a:bodyPr>
          <a:lstStyle/>
          <a:p>
            <a:pPr marL="0" indent="0">
              <a:buNone/>
            </a:pPr>
            <a:r>
              <a:rPr lang="en-US" b="1" smtClean="0"/>
              <a:t>Các hàm xử lý chuỗi (text)</a:t>
            </a:r>
          </a:p>
          <a:p>
            <a:r>
              <a:rPr lang="en-US" smtClean="0"/>
              <a:t>LEFT </a:t>
            </a:r>
          </a:p>
          <a:p>
            <a:pPr lvl="1"/>
            <a:r>
              <a:rPr lang="en-US" smtClean="0"/>
              <a:t>LEFT(text, num_chars)</a:t>
            </a:r>
          </a:p>
          <a:p>
            <a:pPr lvl="1"/>
            <a:r>
              <a:rPr lang="en-US" smtClean="0"/>
              <a:t>Trả về num_chars ký tự bên trái chuỗi text</a:t>
            </a:r>
          </a:p>
          <a:p>
            <a:pPr lvl="1"/>
            <a:endParaRPr lang="en-US"/>
          </a:p>
          <a:p>
            <a:pPr lvl="1"/>
            <a:endParaRPr lang="en-US" smtClean="0"/>
          </a:p>
          <a:p>
            <a:r>
              <a:rPr lang="en-US" smtClean="0"/>
              <a:t>RIGHT</a:t>
            </a:r>
          </a:p>
          <a:p>
            <a:pPr lvl="1"/>
            <a:r>
              <a:rPr lang="en-US" smtClean="0"/>
              <a:t>RIGHT(text, num_chars)</a:t>
            </a:r>
          </a:p>
          <a:p>
            <a:pPr lvl="1"/>
            <a:r>
              <a:rPr lang="en-US" smtClean="0"/>
              <a:t>Trả về num_chars ký tự bên phải chuỗi</a:t>
            </a:r>
          </a:p>
          <a:p>
            <a:pPr lvl="1"/>
            <a:endParaRPr lang="en-US" smtClean="0"/>
          </a:p>
          <a:p>
            <a:pPr lvl="1"/>
            <a:endParaRPr 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010" y="3276600"/>
            <a:ext cx="4648200" cy="939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316560"/>
            <a:ext cx="450342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736" y="3411051"/>
            <a:ext cx="3789412" cy="264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3200" smtClean="0"/>
              <a:t>1.2 Mở bảng </a:t>
            </a:r>
            <a:r>
              <a:rPr lang="en-US" sz="3200"/>
              <a:t>tính </a:t>
            </a:r>
            <a:r>
              <a:rPr lang="en-US" sz="3200" smtClean="0"/>
              <a:t>đã có</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bảng tính đã có (Open)</a:t>
            </a:r>
          </a:p>
          <a:p>
            <a:pPr lvl="1">
              <a:buFont typeface="Wingdings" pitchFamily="2" charset="2"/>
              <a:buChar char="Ø"/>
            </a:pPr>
            <a:r>
              <a:rPr lang="en-US" smtClean="0"/>
              <a:t>Cách 1: Kích chuột vào biểu tượng Open trên toolbar</a:t>
            </a:r>
          </a:p>
          <a:p>
            <a:pPr lvl="1">
              <a:buFont typeface="Wingdings" pitchFamily="2" charset="2"/>
              <a:buChar char="Ø"/>
            </a:pPr>
            <a:r>
              <a:rPr lang="en-US" smtClean="0"/>
              <a:t>Cách 2: Ấn tổ hợp phím </a:t>
            </a:r>
            <a:r>
              <a:rPr lang="en-US" b="1" smtClean="0"/>
              <a:t>Ctrl+O</a:t>
            </a:r>
          </a:p>
          <a:p>
            <a:pPr lvl="1">
              <a:buFont typeface="Wingdings" pitchFamily="2" charset="2"/>
              <a:buChar char="Ø"/>
            </a:pPr>
            <a:r>
              <a:rPr lang="en-US" smtClean="0"/>
              <a:t>Cách 3: Vào menu </a:t>
            </a:r>
            <a:r>
              <a:rPr lang="en-US" b="1" smtClean="0"/>
              <a:t>File/Open</a:t>
            </a:r>
          </a:p>
          <a:p>
            <a:pPr lvl="1"/>
            <a:endParaRPr lang="en-US"/>
          </a:p>
        </p:txBody>
      </p:sp>
      <p:sp>
        <p:nvSpPr>
          <p:cNvPr id="4" name="TextBox 3"/>
          <p:cNvSpPr txBox="1"/>
          <p:nvPr/>
        </p:nvSpPr>
        <p:spPr>
          <a:xfrm>
            <a:off x="1371600" y="4459085"/>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1. Chọn nơi chứa tệp</a:t>
            </a:r>
            <a:endParaRPr lang="en-US">
              <a:solidFill>
                <a:srgbClr val="FF0000"/>
              </a:solidFill>
              <a:latin typeface="Times New Roman" pitchFamily="18" charset="0"/>
              <a:cs typeface="Times New Roman" pitchFamily="18" charset="0"/>
            </a:endParaRPr>
          </a:p>
        </p:txBody>
      </p:sp>
      <p:sp>
        <p:nvSpPr>
          <p:cNvPr id="6" name="TextBox 5"/>
          <p:cNvSpPr txBox="1"/>
          <p:nvPr/>
        </p:nvSpPr>
        <p:spPr>
          <a:xfrm>
            <a:off x="5562600" y="2895600"/>
            <a:ext cx="22860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2. Chọn tệp cần mở</a:t>
            </a:r>
            <a:endParaRPr lang="en-US">
              <a:solidFill>
                <a:srgbClr val="FF0000"/>
              </a:solidFill>
              <a:latin typeface="Times New Roman" pitchFamily="18" charset="0"/>
              <a:cs typeface="Times New Roman" pitchFamily="18" charset="0"/>
            </a:endParaRPr>
          </a:p>
        </p:txBody>
      </p:sp>
      <p:sp>
        <p:nvSpPr>
          <p:cNvPr id="7" name="TextBox 6"/>
          <p:cNvSpPr txBox="1"/>
          <p:nvPr/>
        </p:nvSpPr>
        <p:spPr>
          <a:xfrm>
            <a:off x="6477000" y="4547693"/>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3. Nhấn nút open</a:t>
            </a:r>
            <a:endParaRPr lang="en-US">
              <a:solidFill>
                <a:srgbClr val="FF0000"/>
              </a:solidFill>
              <a:latin typeface="Times New Roman" pitchFamily="18" charset="0"/>
              <a:cs typeface="Times New Roman" pitchFamily="18" charset="0"/>
            </a:endParaRPr>
          </a:p>
        </p:txBody>
      </p:sp>
      <p:cxnSp>
        <p:nvCxnSpPr>
          <p:cNvPr id="8" name="Straight Arrow Connector 7"/>
          <p:cNvCxnSpPr>
            <a:endCxn id="20" idx="1"/>
          </p:cNvCxnSpPr>
          <p:nvPr/>
        </p:nvCxnSpPr>
        <p:spPr>
          <a:xfrm flipV="1">
            <a:off x="3352800" y="4572000"/>
            <a:ext cx="711936" cy="99375"/>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a:off x="5959442" y="3264932"/>
            <a:ext cx="517558" cy="92606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H="1">
            <a:off x="6925733" y="4756666"/>
            <a:ext cx="152128" cy="11192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5075221" y="6053667"/>
            <a:ext cx="2286000" cy="369332"/>
          </a:xfrm>
          <a:prstGeom prst="rect">
            <a:avLst/>
          </a:prstGeom>
          <a:noFill/>
          <a:ln>
            <a:noFill/>
          </a:ln>
        </p:spPr>
        <p:txBody>
          <a:bodyPr wrap="square" rtlCol="0">
            <a:spAutoFit/>
          </a:bodyPr>
          <a:lstStyle/>
          <a:p>
            <a:pPr algn="ctr"/>
            <a:r>
              <a:rPr lang="en-US" smtClean="0">
                <a:solidFill>
                  <a:srgbClr val="FF0000"/>
                </a:solidFill>
                <a:latin typeface="Times New Roman" pitchFamily="18" charset="0"/>
                <a:cs typeface="Times New Roman" pitchFamily="18" charset="0"/>
              </a:rPr>
              <a:t>Cửa sổ Open</a:t>
            </a:r>
            <a:endParaRPr lang="en-US">
              <a:solidFill>
                <a:srgbClr val="FF0000"/>
              </a:solidFill>
              <a:latin typeface="Times New Roman" pitchFamily="18" charset="0"/>
              <a:cs typeface="Times New Roman" pitchFamily="18" charset="0"/>
            </a:endParaRPr>
          </a:p>
        </p:txBody>
      </p:sp>
      <p:sp>
        <p:nvSpPr>
          <p:cNvPr id="20" name="Left Brace 19"/>
          <p:cNvSpPr/>
          <p:nvPr/>
        </p:nvSpPr>
        <p:spPr>
          <a:xfrm>
            <a:off x="4064736" y="3962400"/>
            <a:ext cx="171983" cy="1219200"/>
          </a:xfrm>
          <a:prstGeom prst="leftBrace">
            <a:avLst/>
          </a:prstGeom>
          <a:ln>
            <a:solidFill>
              <a:srgbClr val="FF0000"/>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85000" lnSpcReduction="20000"/>
          </a:bodyPr>
          <a:lstStyle/>
          <a:p>
            <a:r>
              <a:rPr lang="en-US" smtClean="0"/>
              <a:t>MID</a:t>
            </a:r>
          </a:p>
          <a:p>
            <a:pPr lvl="1"/>
            <a:r>
              <a:rPr lang="en-US" smtClean="0"/>
              <a:t>MID(text,start_num, num_chars)</a:t>
            </a:r>
          </a:p>
          <a:p>
            <a:pPr lvl="1"/>
            <a:r>
              <a:rPr lang="en-US" smtClean="0"/>
              <a:t>Trả về chuỗi có độ dài num_chars bắt đầu từ vị trí start_num của chuỗi text</a:t>
            </a:r>
          </a:p>
          <a:p>
            <a:pPr marL="0" indent="0">
              <a:buNone/>
            </a:pPr>
            <a:endParaRPr lang="en-US" smtClean="0"/>
          </a:p>
          <a:p>
            <a:r>
              <a:rPr lang="en-US" smtClean="0"/>
              <a:t>INT</a:t>
            </a:r>
          </a:p>
          <a:p>
            <a:pPr lvl="1"/>
            <a:r>
              <a:rPr lang="en-US" smtClean="0"/>
              <a:t>Trả về  số nguyên lớn nhất không vượt quá number</a:t>
            </a:r>
          </a:p>
          <a:p>
            <a:pPr lvl="1"/>
            <a:r>
              <a:rPr lang="en-US" smtClean="0"/>
              <a:t>INT(number)</a:t>
            </a:r>
          </a:p>
          <a:p>
            <a:r>
              <a:rPr lang="en-US" smtClean="0"/>
              <a:t>VALUE</a:t>
            </a:r>
          </a:p>
          <a:p>
            <a:pPr lvl="1"/>
            <a:r>
              <a:rPr lang="en-US" smtClean="0"/>
              <a:t>VALUE(text)</a:t>
            </a:r>
          </a:p>
          <a:p>
            <a:pPr lvl="2"/>
            <a:r>
              <a:rPr lang="en-US" smtClean="0"/>
              <a:t>Chuyển chuỗi có dạng số thành trị số</a:t>
            </a:r>
          </a:p>
          <a:p>
            <a:pPr lvl="2"/>
            <a:r>
              <a:rPr lang="en-US" smtClean="0"/>
              <a:t>Ví dụ: =VALUE(“123”)+2 -&gt; 125</a:t>
            </a:r>
            <a:endParaRPr lang="en-US"/>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0"/>
            <a:ext cx="4495800" cy="7511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pPr marL="0" indent="0">
              <a:buNone/>
            </a:pPr>
            <a:r>
              <a:rPr lang="en-US" b="1" smtClean="0"/>
              <a:t>Các hàm cơ sở dữ liệu (database)</a:t>
            </a:r>
          </a:p>
          <a:p>
            <a:pPr lvl="1"/>
            <a:r>
              <a:rPr lang="en-US" smtClean="0"/>
              <a:t>Các hàm cơ sở dữ liệu (CSDL) mang tính chất thống kê những mẫu tin trong CSDL có trường thỏa điều kiện của vùng tiêu chuẩn đã được thiết lập trước.</a:t>
            </a:r>
          </a:p>
          <a:p>
            <a:pPr lvl="2"/>
            <a:r>
              <a:rPr lang="en-US" smtClean="0"/>
              <a:t>Cú pháp chung: </a:t>
            </a:r>
          </a:p>
          <a:p>
            <a:pPr marL="1371600" lvl="3" indent="0">
              <a:buNone/>
            </a:pPr>
            <a:r>
              <a:rPr lang="en-US" smtClean="0"/>
              <a:t>=tên hàm(database, field, criteria)</a:t>
            </a:r>
          </a:p>
          <a:p>
            <a:pPr lvl="3"/>
            <a:r>
              <a:rPr lang="en-US" smtClean="0"/>
              <a:t>Database: Địa chỉ vùng CSDL</a:t>
            </a:r>
          </a:p>
          <a:p>
            <a:pPr lvl="3"/>
            <a:r>
              <a:rPr lang="en-US" smtClean="0"/>
              <a:t>Field: cột cần tính toán</a:t>
            </a:r>
          </a:p>
          <a:p>
            <a:pPr lvl="3"/>
            <a:r>
              <a:rPr lang="en-US" smtClean="0"/>
              <a:t>Criteria: địa chỉ vùng điều kiện</a:t>
            </a:r>
            <a:endParaRPr lang="en-US"/>
          </a:p>
        </p:txBody>
      </p:sp>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5" name="Content Placeholder 4"/>
          <p:cNvSpPr>
            <a:spLocks noGrp="1"/>
          </p:cNvSpPr>
          <p:nvPr>
            <p:ph idx="1"/>
          </p:nvPr>
        </p:nvSpPr>
        <p:spPr/>
        <p:txBody>
          <a:bodyPr/>
          <a:lstStyle/>
          <a:p>
            <a:r>
              <a:rPr lang="en-US" smtClean="0"/>
              <a:t>Các hàm CSDL</a:t>
            </a:r>
          </a:p>
          <a:p>
            <a:pPr lvl="1"/>
            <a:r>
              <a:rPr lang="en-US" smtClean="0"/>
              <a:t>DSUM</a:t>
            </a:r>
          </a:p>
          <a:p>
            <a:pPr lvl="1"/>
            <a:r>
              <a:rPr lang="en-US" smtClean="0"/>
              <a:t>DAVERAGE</a:t>
            </a:r>
          </a:p>
          <a:p>
            <a:pPr lvl="1"/>
            <a:r>
              <a:rPr lang="en-US" smtClean="0"/>
              <a:t>DMAX</a:t>
            </a:r>
          </a:p>
          <a:p>
            <a:pPr lvl="1"/>
            <a:r>
              <a:rPr lang="en-US" smtClean="0"/>
              <a:t>DMIN</a:t>
            </a:r>
          </a:p>
          <a:p>
            <a:pPr lvl="1"/>
            <a:r>
              <a:rPr lang="en-US" smtClean="0"/>
              <a:t>DCOUNT</a:t>
            </a:r>
          </a:p>
          <a:p>
            <a:pPr lvl="1"/>
            <a:r>
              <a:rPr lang="en-US" smtClean="0"/>
              <a:t>DCOUNTA</a:t>
            </a:r>
          </a:p>
          <a:p>
            <a:pPr marL="457200" lvl="1" indent="0">
              <a:buNone/>
            </a:pPr>
            <a:endParaRPr lang="en-US"/>
          </a:p>
        </p:txBody>
      </p:sp>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85000" lnSpcReduction="20000"/>
          </a:bodyPr>
          <a:lstStyle/>
          <a:p>
            <a:r>
              <a:rPr lang="en-US" b="1" i="1"/>
              <a:t>Ví dụ: </a:t>
            </a:r>
            <a:r>
              <a:rPr lang="en-US"/>
              <a:t>Với hàm DSUM</a:t>
            </a:r>
          </a:p>
          <a:p>
            <a:endParaRPr lang="en-US" smtClean="0"/>
          </a:p>
          <a:p>
            <a:endParaRPr lang="en-US"/>
          </a:p>
          <a:p>
            <a:endParaRPr lang="en-US" smtClean="0"/>
          </a:p>
          <a:p>
            <a:endParaRPr lang="en-US"/>
          </a:p>
          <a:p>
            <a:endParaRPr lang="en-US" smtClean="0"/>
          </a:p>
          <a:p>
            <a:endParaRPr lang="en-US"/>
          </a:p>
          <a:p>
            <a:endParaRPr lang="en-US" smtClean="0"/>
          </a:p>
          <a:p>
            <a:endParaRPr lang="en-US"/>
          </a:p>
          <a:p>
            <a:pPr marL="0" indent="0">
              <a:buNone/>
            </a:pPr>
            <a:r>
              <a:rPr lang="en-US" b="1" i="1" smtClean="0"/>
              <a:t>Chú ý: </a:t>
            </a:r>
            <a:r>
              <a:rPr lang="en-US" smtClean="0"/>
              <a:t>Phải lập điều kiên ra bên ngoài như hình</a:t>
            </a:r>
          </a:p>
          <a:p>
            <a:endParaRPr lang="en-US"/>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057400"/>
            <a:ext cx="6797343"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5486400" y="2438400"/>
            <a:ext cx="1143000" cy="152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401733" y="2590800"/>
            <a:ext cx="1219200" cy="369332"/>
          </a:xfrm>
          <a:prstGeom prst="rect">
            <a:avLst/>
          </a:prstGeom>
          <a:noFill/>
        </p:spPr>
        <p:txBody>
          <a:bodyPr wrap="square" rtlCol="0">
            <a:spAutoFit/>
          </a:bodyPr>
          <a:lstStyle/>
          <a:p>
            <a:r>
              <a:rPr lang="en-US" b="1" smtClean="0">
                <a:latin typeface="Times New Roman" pitchFamily="18" charset="0"/>
                <a:cs typeface="Times New Roman" pitchFamily="18" charset="0"/>
              </a:rPr>
              <a:t>Điều kiện</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81308021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Thao tác dữ liệu</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Sắp xếp dữ liệu</a:t>
            </a:r>
          </a:p>
          <a:p>
            <a:pPr>
              <a:buFont typeface="Courier New" pitchFamily="49" charset="0"/>
              <a:buChar char="o"/>
            </a:pPr>
            <a:r>
              <a:rPr lang="en-US" smtClean="0"/>
              <a:t>Lọc dữ liệu</a:t>
            </a:r>
          </a:p>
          <a:p>
            <a:pPr>
              <a:buFont typeface="Courier New" pitchFamily="49" charset="0"/>
              <a:buChar char="o"/>
            </a:pPr>
            <a:r>
              <a:rPr lang="en-US" smtClean="0"/>
              <a:t>Rút trích dữ liệu</a:t>
            </a:r>
          </a:p>
          <a:p>
            <a:pPr>
              <a:buFont typeface="Courier New" pitchFamily="49" charset="0"/>
              <a:buChar char="o"/>
            </a:pPr>
            <a:endParaRPr lang="en-US" smtClean="0"/>
          </a:p>
          <a:p>
            <a:pPr>
              <a:buFont typeface="Courier New" pitchFamily="49" charset="0"/>
              <a:buChar char="o"/>
            </a:pPr>
            <a:endParaRPr lang="en-US" smtClean="0"/>
          </a:p>
        </p:txBody>
      </p:sp>
    </p:spTree>
    <p:extLst>
      <p:ext uri="{BB962C8B-B14F-4D97-AF65-F5344CB8AC3E}">
        <p14:creationId xmlns:p14="http://schemas.microsoft.com/office/powerpoint/2010/main" val="33941969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4.1. Sắp xếp</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Sắp xếp bảng tính theo các cột</a:t>
            </a:r>
          </a:p>
          <a:p>
            <a:pPr lvl="1">
              <a:buFont typeface="Wingdings" pitchFamily="2" charset="2"/>
              <a:buChar char="Ø"/>
            </a:pPr>
            <a:r>
              <a:rPr lang="en-US" smtClean="0"/>
              <a:t>Bôi đen bảng cần sắp xếp</a:t>
            </a:r>
          </a:p>
          <a:p>
            <a:pPr lvl="1">
              <a:buFont typeface="Wingdings" pitchFamily="2" charset="2"/>
              <a:buChar char="Ø"/>
            </a:pPr>
            <a:r>
              <a:rPr lang="en-US" smtClean="0"/>
              <a:t>Vào Data -&gt; Sort</a:t>
            </a:r>
            <a:endParaRPr 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8867" y="3695700"/>
            <a:ext cx="56864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70933" y="3695700"/>
            <a:ext cx="1524000" cy="685800"/>
          </a:xfrm>
          <a:prstGeom prst="wedgeRoundRectCallout">
            <a:avLst>
              <a:gd name="adj1" fmla="val 66314"/>
              <a:gd name="adj2" fmla="val 8719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cột cần sắp xếp</a:t>
            </a:r>
            <a:endParaRPr lang="en-US"/>
          </a:p>
        </p:txBody>
      </p:sp>
      <p:sp>
        <p:nvSpPr>
          <p:cNvPr id="6" name="Rounded Rectangular Callout 5"/>
          <p:cNvSpPr/>
          <p:nvPr/>
        </p:nvSpPr>
        <p:spPr>
          <a:xfrm>
            <a:off x="4267200" y="2895600"/>
            <a:ext cx="1524000" cy="685800"/>
          </a:xfrm>
          <a:prstGeom prst="wedgeRoundRectCallout">
            <a:avLst>
              <a:gd name="adj1" fmla="val -155262"/>
              <a:gd name="adj2" fmla="val 13377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Thêm cột cần sắp xếp</a:t>
            </a:r>
            <a:endParaRPr lang="en-US"/>
          </a:p>
        </p:txBody>
      </p:sp>
      <p:sp>
        <p:nvSpPr>
          <p:cNvPr id="7" name="Rounded Rectangular Callout 6"/>
          <p:cNvSpPr/>
          <p:nvPr/>
        </p:nvSpPr>
        <p:spPr>
          <a:xfrm>
            <a:off x="4020079" y="4800600"/>
            <a:ext cx="1524000" cy="685800"/>
          </a:xfrm>
          <a:prstGeom prst="wedgeRoundRectCallout">
            <a:avLst>
              <a:gd name="adj1" fmla="val -11464"/>
              <a:gd name="adj2" fmla="val -6836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giá tri sắp xếp</a:t>
            </a:r>
            <a:endParaRPr lang="en-US"/>
          </a:p>
        </p:txBody>
      </p:sp>
      <p:sp>
        <p:nvSpPr>
          <p:cNvPr id="8" name="Rounded Rectangular Callout 7"/>
          <p:cNvSpPr/>
          <p:nvPr/>
        </p:nvSpPr>
        <p:spPr>
          <a:xfrm>
            <a:off x="5791200" y="4995862"/>
            <a:ext cx="1524000" cy="685800"/>
          </a:xfrm>
          <a:prstGeom prst="wedgeRoundRectCallout">
            <a:avLst>
              <a:gd name="adj1" fmla="val -10353"/>
              <a:gd name="adj2" fmla="val -9058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chiêu sắp xếp</a:t>
            </a:r>
            <a:endParaRPr lang="en-US"/>
          </a:p>
        </p:txBody>
      </p:sp>
    </p:spTree>
    <p:extLst>
      <p:ext uri="{BB962C8B-B14F-4D97-AF65-F5344CB8AC3E}">
        <p14:creationId xmlns:p14="http://schemas.microsoft.com/office/powerpoint/2010/main" val="113904280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4.2 Lọc dữ </a:t>
            </a:r>
            <a:r>
              <a:rPr lang="en-US"/>
              <a:t>liệu</a:t>
            </a:r>
          </a:p>
        </p:txBody>
      </p:sp>
      <p:sp>
        <p:nvSpPr>
          <p:cNvPr id="3" name="Content Placeholder 2"/>
          <p:cNvSpPr>
            <a:spLocks noGrp="1"/>
          </p:cNvSpPr>
          <p:nvPr>
            <p:ph idx="1"/>
          </p:nvPr>
        </p:nvSpPr>
        <p:spPr>
          <a:xfrm>
            <a:off x="457200" y="1600200"/>
            <a:ext cx="8229600" cy="2666999"/>
          </a:xfrm>
        </p:spPr>
        <p:txBody>
          <a:bodyPr>
            <a:normAutofit fontScale="77500" lnSpcReduction="20000"/>
          </a:bodyPr>
          <a:lstStyle/>
          <a:p>
            <a:pPr>
              <a:buFont typeface="Courier New" pitchFamily="49" charset="0"/>
              <a:buChar char="o"/>
            </a:pPr>
            <a:r>
              <a:rPr lang="en-US" i="1" smtClean="0"/>
              <a:t>Lọc dữ liệu tự động (AutoFilter)</a:t>
            </a:r>
          </a:p>
          <a:p>
            <a:pPr lvl="1"/>
            <a:r>
              <a:rPr lang="en-US" smtClean="0"/>
              <a:t>Dùng để lọc các mẫu tin thỏa mãn những tiêu chuẩn nào đó từ cơ sở dữ liệu ban đầu. Kết quả chỉ hiển thị những mẫu tin thỏa mãn còn lại những mẫu tin khác tạm thời sẽ bị che đi</a:t>
            </a:r>
          </a:p>
          <a:p>
            <a:pPr lvl="1"/>
            <a:r>
              <a:rPr lang="en-US" smtClean="0"/>
              <a:t>Thực hiện:</a:t>
            </a:r>
          </a:p>
          <a:p>
            <a:pPr lvl="2"/>
            <a:r>
              <a:rPr lang="en-US" smtClean="0"/>
              <a:t>Chọn vùng CSDL</a:t>
            </a:r>
          </a:p>
          <a:p>
            <a:pPr lvl="2"/>
            <a:r>
              <a:rPr lang="en-US" smtClean="0"/>
              <a:t>-&gt; Tab Data -&gt; Filter</a:t>
            </a:r>
          </a:p>
          <a:p>
            <a:pPr lvl="1"/>
            <a:r>
              <a:rPr lang="en-US" smtClean="0"/>
              <a:t> </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265083"/>
            <a:ext cx="4913952" cy="201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3962400" y="3581400"/>
            <a:ext cx="1295400"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a:off x="5410200" y="3581400"/>
            <a:ext cx="247176"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5657376" y="3581400"/>
            <a:ext cx="972024"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5867400" y="3581400"/>
            <a:ext cx="2018352"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4171476" y="3195136"/>
            <a:ext cx="3372324" cy="369332"/>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Chọn điều kiện lọc tương ứng</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9362282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4.3 Rút trích dữ liệu</a:t>
            </a:r>
            <a:endParaRPr lang="en-US"/>
          </a:p>
        </p:txBody>
      </p:sp>
      <p:sp>
        <p:nvSpPr>
          <p:cNvPr id="3" name="Content Placeholder 2"/>
          <p:cNvSpPr>
            <a:spLocks noGrp="1"/>
          </p:cNvSpPr>
          <p:nvPr>
            <p:ph idx="1"/>
          </p:nvPr>
        </p:nvSpPr>
        <p:spPr>
          <a:xfrm>
            <a:off x="457200" y="1600201"/>
            <a:ext cx="8305800" cy="2895599"/>
          </a:xfrm>
        </p:spPr>
        <p:txBody>
          <a:bodyPr>
            <a:normAutofit fontScale="85000" lnSpcReduction="20000"/>
          </a:bodyPr>
          <a:lstStyle/>
          <a:p>
            <a:pPr>
              <a:buFont typeface="Courier New" pitchFamily="49" charset="0"/>
              <a:buChar char="o"/>
            </a:pPr>
            <a:r>
              <a:rPr lang="en-US" i="1" smtClean="0"/>
              <a:t>Lọc dữ liệu nâng cao</a:t>
            </a:r>
          </a:p>
          <a:p>
            <a:pPr lvl="1">
              <a:buFont typeface="Wingdings" pitchFamily="2" charset="2"/>
              <a:buChar char="Ø"/>
            </a:pPr>
            <a:r>
              <a:rPr lang="en-US" smtClean="0"/>
              <a:t>Trích ra các mẫu tin theo các điều kiện</a:t>
            </a:r>
            <a:r>
              <a:rPr lang="en-US"/>
              <a:t> </a:t>
            </a:r>
            <a:r>
              <a:rPr lang="en-US" smtClean="0"/>
              <a:t>chỉ định trong vùng điều kiện được tạo trước</a:t>
            </a:r>
            <a:endParaRPr lang="en-US"/>
          </a:p>
          <a:p>
            <a:pPr lvl="1">
              <a:buFont typeface="Wingdings" pitchFamily="2" charset="2"/>
              <a:buChar char="Ø"/>
            </a:pPr>
            <a:r>
              <a:rPr lang="en-US" smtClean="0"/>
              <a:t>Thực hiện:</a:t>
            </a:r>
          </a:p>
          <a:p>
            <a:pPr lvl="2"/>
            <a:r>
              <a:rPr lang="en-US" smtClean="0"/>
              <a:t>Tạo điều kiện gồm ít nhất 2 hàng </a:t>
            </a:r>
          </a:p>
          <a:p>
            <a:pPr lvl="3"/>
            <a:r>
              <a:rPr lang="en-US" smtClean="0"/>
              <a:t>1: Tiêu đề chứa cột mà điều kiện thuộc</a:t>
            </a:r>
          </a:p>
          <a:p>
            <a:pPr lvl="3"/>
            <a:r>
              <a:rPr lang="en-US" smtClean="0"/>
              <a:t>2: giá trị điều kiện thuộc cột</a:t>
            </a:r>
          </a:p>
          <a:p>
            <a:pPr lvl="2"/>
            <a:r>
              <a:rPr lang="en-US" smtClean="0"/>
              <a:t>Bước 2: Vào Data -&gt; advanced</a:t>
            </a:r>
          </a:p>
          <a:p>
            <a:pPr lvl="3"/>
            <a:r>
              <a:rPr lang="en-US" smtClean="0"/>
              <a:t>Khi đó xuất hiện hộp thoại</a:t>
            </a:r>
          </a:p>
          <a:p>
            <a:pPr lvl="3"/>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44847"/>
            <a:ext cx="2652712" cy="2663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557312" y="4536790"/>
            <a:ext cx="1600200" cy="680018"/>
          </a:xfrm>
          <a:prstGeom prst="wedgeRoundRectCallout">
            <a:avLst>
              <a:gd name="adj1" fmla="val 184364"/>
              <a:gd name="adj2" fmla="val -1335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CSDL</a:t>
            </a:r>
            <a:endParaRPr lang="en-US"/>
          </a:p>
        </p:txBody>
      </p:sp>
      <p:sp>
        <p:nvSpPr>
          <p:cNvPr id="6" name="Rounded Rectangular Callout 5"/>
          <p:cNvSpPr/>
          <p:nvPr/>
        </p:nvSpPr>
        <p:spPr>
          <a:xfrm>
            <a:off x="3048000" y="5410199"/>
            <a:ext cx="1782233" cy="680018"/>
          </a:xfrm>
          <a:prstGeom prst="wedgeRoundRectCallout">
            <a:avLst>
              <a:gd name="adj1" fmla="val 133662"/>
              <a:gd name="adj2" fmla="val -9857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điều kiện</a:t>
            </a:r>
            <a:endParaRPr lang="en-US"/>
          </a:p>
        </p:txBody>
      </p:sp>
      <p:sp>
        <p:nvSpPr>
          <p:cNvPr id="7" name="Rounded Rectangular Callout 6"/>
          <p:cNvSpPr/>
          <p:nvPr/>
        </p:nvSpPr>
        <p:spPr>
          <a:xfrm>
            <a:off x="6400800" y="2590800"/>
            <a:ext cx="1835944" cy="680018"/>
          </a:xfrm>
          <a:prstGeom prst="wedgeRoundRectCallout">
            <a:avLst>
              <a:gd name="adj1" fmla="val -94068"/>
              <a:gd name="adj2" fmla="val 22499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Kết quả được đặt ở vị trí khác</a:t>
            </a:r>
            <a:endParaRPr lang="en-US"/>
          </a:p>
        </p:txBody>
      </p:sp>
      <p:sp>
        <p:nvSpPr>
          <p:cNvPr id="8" name="Rounded Rectangular Callout 7"/>
          <p:cNvSpPr/>
          <p:nvPr/>
        </p:nvSpPr>
        <p:spPr>
          <a:xfrm>
            <a:off x="7086600" y="3856772"/>
            <a:ext cx="1524000" cy="680018"/>
          </a:xfrm>
          <a:prstGeom prst="wedgeRoundRectCallout">
            <a:avLst>
              <a:gd name="adj1" fmla="val -100486"/>
              <a:gd name="adj2" fmla="val 1666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Vị trí copy tới</a:t>
            </a:r>
            <a:endParaRPr lang="en-US"/>
          </a:p>
        </p:txBody>
      </p:sp>
    </p:spTree>
    <p:extLst>
      <p:ext uri="{BB962C8B-B14F-4D97-AF65-F5344CB8AC3E}">
        <p14:creationId xmlns:p14="http://schemas.microsoft.com/office/powerpoint/2010/main" val="10353403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4.3 Rút trích dữ </a:t>
            </a:r>
            <a:r>
              <a:rPr lang="en-US" smtClean="0"/>
              <a:t>liệu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Ví dụ: Trích ra danh sách thông tin của người có địa chỉ ở Hà Nội</a:t>
            </a:r>
          </a:p>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3200"/>
            <a:ext cx="40005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4876800" y="2438400"/>
            <a:ext cx="914400" cy="457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0" y="4572000"/>
            <a:ext cx="3197225" cy="1436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H="1">
            <a:off x="5029200" y="3848100"/>
            <a:ext cx="917575" cy="1562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7551" y="3590925"/>
            <a:ext cx="224790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a:xfrm>
            <a:off x="5639329" y="5290065"/>
            <a:ext cx="59822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2667000"/>
            <a:ext cx="11239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799806" y="2633133"/>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1</a:t>
            </a:r>
            <a:endParaRPr lang="en-US" b="1">
              <a:latin typeface="Times New Roman" pitchFamily="18" charset="0"/>
              <a:cs typeface="Times New Roman" pitchFamily="18" charset="0"/>
            </a:endParaRPr>
          </a:p>
        </p:txBody>
      </p:sp>
      <p:sp>
        <p:nvSpPr>
          <p:cNvPr id="16" name="TextBox 15"/>
          <p:cNvSpPr txBox="1"/>
          <p:nvPr/>
        </p:nvSpPr>
        <p:spPr>
          <a:xfrm>
            <a:off x="5195888" y="3848100"/>
            <a:ext cx="458787" cy="381000"/>
          </a:xfrm>
          <a:prstGeom prst="rect">
            <a:avLst/>
          </a:prstGeom>
          <a:noFill/>
        </p:spPr>
        <p:txBody>
          <a:bodyPr wrap="square" rtlCol="0">
            <a:spAutoFit/>
          </a:bodyPr>
          <a:lstStyle/>
          <a:p>
            <a:r>
              <a:rPr lang="en-US" b="1">
                <a:latin typeface="Times New Roman" pitchFamily="18" charset="0"/>
                <a:cs typeface="Times New Roman" pitchFamily="18" charset="0"/>
              </a:rPr>
              <a:t>2</a:t>
            </a:r>
          </a:p>
        </p:txBody>
      </p:sp>
      <p:sp>
        <p:nvSpPr>
          <p:cNvPr id="17" name="TextBox 16"/>
          <p:cNvSpPr txBox="1"/>
          <p:nvPr/>
        </p:nvSpPr>
        <p:spPr>
          <a:xfrm>
            <a:off x="5778764" y="4849798"/>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3</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9826062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Charts – Biểu đồ</a:t>
            </a:r>
            <a:endParaRPr lang="en-US"/>
          </a:p>
        </p:txBody>
      </p:sp>
      <p:sp>
        <p:nvSpPr>
          <p:cNvPr id="3" name="Content Placeholder 2"/>
          <p:cNvSpPr>
            <a:spLocks noGrp="1"/>
          </p:cNvSpPr>
          <p:nvPr>
            <p:ph idx="1"/>
          </p:nvPr>
        </p:nvSpPr>
        <p:spPr>
          <a:xfrm>
            <a:off x="457200" y="1600200"/>
            <a:ext cx="6477000" cy="4525963"/>
          </a:xfrm>
        </p:spPr>
        <p:txBody>
          <a:bodyPr>
            <a:normAutofit/>
          </a:bodyPr>
          <a:lstStyle/>
          <a:p>
            <a:pPr>
              <a:buFont typeface="Courier New" pitchFamily="49" charset="0"/>
              <a:buChar char="o"/>
            </a:pPr>
            <a:r>
              <a:rPr lang="en-US" i="1" smtClean="0"/>
              <a:t>Các loại biểu đồ</a:t>
            </a:r>
          </a:p>
          <a:p>
            <a:pPr lvl="1">
              <a:buFont typeface="Wingdings" pitchFamily="2" charset="2"/>
              <a:buChar char="Ø"/>
            </a:pPr>
            <a:r>
              <a:rPr lang="en-US" sz="2200" b="1" smtClean="0"/>
              <a:t>Biểu đồ cột – Columns</a:t>
            </a:r>
            <a:r>
              <a:rPr lang="en-US" sz="2200" smtClean="0"/>
              <a:t>: Sử dụng các cột dọc để biểu diễn số liệu, thường sử dụng để</a:t>
            </a:r>
          </a:p>
          <a:p>
            <a:pPr lvl="2">
              <a:buFont typeface="Wingdings" pitchFamily="2" charset="2"/>
              <a:buChar char="§"/>
            </a:pPr>
            <a:r>
              <a:rPr lang="en-US" sz="2200" smtClean="0"/>
              <a:t>So sánh các đại lượng</a:t>
            </a:r>
          </a:p>
          <a:p>
            <a:pPr lvl="2">
              <a:buFont typeface="Wingdings" pitchFamily="2" charset="2"/>
              <a:buChar char="§"/>
            </a:pPr>
            <a:r>
              <a:rPr lang="en-US" sz="2200" smtClean="0"/>
              <a:t>Hoặc so sánh sự biến động của 1 đối tượng</a:t>
            </a:r>
          </a:p>
          <a:p>
            <a:pPr lvl="1">
              <a:buFont typeface="Wingdings" pitchFamily="2" charset="2"/>
              <a:buChar char="Ø"/>
            </a:pPr>
            <a:r>
              <a:rPr lang="en-US" sz="2200" b="1" smtClean="0"/>
              <a:t>Biểu đồ đường – Line</a:t>
            </a:r>
            <a:r>
              <a:rPr lang="en-US" sz="2200" smtClean="0"/>
              <a:t>: Sử dụng để biểu diễn xu hướng theo thời gian</a:t>
            </a:r>
          </a:p>
          <a:p>
            <a:pPr lvl="1">
              <a:buFont typeface="Wingdings" pitchFamily="2" charset="2"/>
              <a:buChar char="Ø"/>
            </a:pPr>
            <a:r>
              <a:rPr lang="en-US" sz="2200" b="1" smtClean="0"/>
              <a:t>Biểu đồ tròn – Pie</a:t>
            </a:r>
            <a:r>
              <a:rPr lang="en-US" sz="2200" smtClean="0"/>
              <a:t>: sự dụng để so sánh giữa tỷ lệ các thành phần của 1 đối tượng</a:t>
            </a:r>
            <a:endParaRPr lang="en-US" sz="22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981200"/>
            <a:ext cx="9144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380" y="3429000"/>
            <a:ext cx="814439"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4698" y="4876799"/>
            <a:ext cx="952501" cy="108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5314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1.3 Ghi bảng tính</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Ghi bảng tính (Save)</a:t>
            </a:r>
          </a:p>
          <a:p>
            <a:pPr lvl="1">
              <a:buFont typeface="Wingdings" pitchFamily="2" charset="2"/>
              <a:buChar char="Ø"/>
            </a:pPr>
            <a:r>
              <a:rPr lang="en-US" sz="2400" smtClean="0"/>
              <a:t>Cách 1: Kích chuột vào biểu tượng Save trên Toolbar</a:t>
            </a:r>
          </a:p>
          <a:p>
            <a:pPr lvl="1">
              <a:buFont typeface="Wingdings" pitchFamily="2" charset="2"/>
              <a:buChar char="Ø"/>
            </a:pPr>
            <a:r>
              <a:rPr lang="en-US" sz="2400" smtClean="0"/>
              <a:t>Cách 2: Nhấn tổ hợp phím </a:t>
            </a:r>
            <a:r>
              <a:rPr lang="en-US" sz="2400" b="1" smtClean="0"/>
              <a:t>Ctrl+S</a:t>
            </a:r>
          </a:p>
          <a:p>
            <a:pPr lvl="1">
              <a:buFont typeface="Wingdings" pitchFamily="2" charset="2"/>
              <a:buChar char="Ø"/>
            </a:pPr>
            <a:r>
              <a:rPr lang="en-US" sz="2400" smtClean="0"/>
              <a:t>Cách 3: Vào menu chọn </a:t>
            </a:r>
            <a:r>
              <a:rPr lang="en-US" sz="2400" b="1" smtClean="0"/>
              <a:t>File -&gt; Save</a:t>
            </a:r>
          </a:p>
          <a:p>
            <a:pPr marL="0" indent="0">
              <a:buNone/>
            </a:pPr>
            <a:r>
              <a:rPr lang="en-US" sz="2400" i="1" u="sng" smtClean="0">
                <a:solidFill>
                  <a:srgbClr val="FF0000"/>
                </a:solidFill>
              </a:rPr>
              <a:t>Lưu ý: </a:t>
            </a:r>
          </a:p>
          <a:p>
            <a:pPr marL="0" indent="457200">
              <a:buNone/>
            </a:pPr>
            <a:r>
              <a:rPr lang="en-US" sz="2400" i="1" smtClean="0"/>
              <a:t>Nếu tệp đã được ghi từ trước thì lần ghi tệp hiện tại sẽ ghi lại sự thay đổi kể từ lần ghi trước</a:t>
            </a:r>
          </a:p>
          <a:p>
            <a:pPr marL="0" indent="457200">
              <a:buNone/>
            </a:pPr>
            <a:r>
              <a:rPr lang="en-US" sz="2400" i="1" smtClean="0"/>
              <a:t>Nếu tệp chưa được ghi lần nào sẽ xuất hiện hộp thoại Save as, chọn nơi ghi tệp trong khung Save in, gõ tên tệp cần ghi vào khung File name, ấn nút Save</a:t>
            </a:r>
            <a:endParaRPr lang="en-US" sz="2400" i="1"/>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5.1 Cách chèn Chart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Bôi đen vùng dữ liệu của biểu đồ (nếu là các cột cách xa nhau thì giữ phím Ctrl)</a:t>
            </a:r>
          </a:p>
          <a:p>
            <a:pPr>
              <a:buFont typeface="Courier New" pitchFamily="49" charset="0"/>
              <a:buChar char="o"/>
            </a:pPr>
            <a:r>
              <a:rPr lang="en-US" i="1" smtClean="0"/>
              <a:t>Chọn Tab Insert -&gt; Chọn kiểu trong nhóm Chart</a:t>
            </a: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46582"/>
            <a:ext cx="7996238"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7400" y="3646582"/>
            <a:ext cx="685800" cy="3238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4" idx="2"/>
          </p:cNvCxnSpPr>
          <p:nvPr/>
        </p:nvCxnSpPr>
        <p:spPr>
          <a:xfrm>
            <a:off x="2400300" y="3970432"/>
            <a:ext cx="2476500" cy="685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ular Callout 6"/>
          <p:cNvSpPr/>
          <p:nvPr/>
        </p:nvSpPr>
        <p:spPr>
          <a:xfrm>
            <a:off x="4876800" y="3970432"/>
            <a:ext cx="3729038" cy="1066800"/>
          </a:xfrm>
          <a:prstGeom prst="wedgeRectCallout">
            <a:avLst>
              <a:gd name="adj1" fmla="val -20833"/>
              <a:gd name="adj2" fmla="val 8466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07718" y="5418232"/>
            <a:ext cx="3012281"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dạng biểu đồ cần vẽ</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6259122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5.2 Các thành phần trên Chart</a:t>
            </a:r>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828800"/>
            <a:ext cx="5828782"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914400" y="2133600"/>
            <a:ext cx="1981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6" name="TextBox 5"/>
          <p:cNvSpPr txBox="1"/>
          <p:nvPr/>
        </p:nvSpPr>
        <p:spPr>
          <a:xfrm>
            <a:off x="609600" y="1871990"/>
            <a:ext cx="12954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Chart Title</a:t>
            </a:r>
          </a:p>
          <a:p>
            <a:r>
              <a:rPr lang="en-US" sz="1400" smtClean="0">
                <a:latin typeface="Times New Roman" pitchFamily="18" charset="0"/>
                <a:cs typeface="Times New Roman" pitchFamily="18" charset="0"/>
              </a:rPr>
              <a:t>Tiêu đề biểu đồ</a:t>
            </a:r>
            <a:endParaRPr lang="en-US" sz="1400">
              <a:latin typeface="Times New Roman" pitchFamily="18" charset="0"/>
              <a:cs typeface="Times New Roman" pitchFamily="18" charset="0"/>
            </a:endParaRPr>
          </a:p>
        </p:txBody>
      </p:sp>
      <p:cxnSp>
        <p:nvCxnSpPr>
          <p:cNvPr id="8" name="Straight Arrow Connector 7"/>
          <p:cNvCxnSpPr/>
          <p:nvPr/>
        </p:nvCxnSpPr>
        <p:spPr>
          <a:xfrm>
            <a:off x="1524000" y="2590800"/>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609600" y="2395210"/>
            <a:ext cx="12954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Plot Area </a:t>
            </a:r>
            <a:endParaRPr lang="en-US" sz="1400">
              <a:latin typeface="Times New Roman" pitchFamily="18" charset="0"/>
              <a:cs typeface="Times New Roman" pitchFamily="18" charset="0"/>
            </a:endParaRPr>
          </a:p>
        </p:txBody>
      </p:sp>
      <p:sp>
        <p:nvSpPr>
          <p:cNvPr id="11" name="TextBox 10"/>
          <p:cNvSpPr txBox="1"/>
          <p:nvPr/>
        </p:nvSpPr>
        <p:spPr>
          <a:xfrm>
            <a:off x="381000" y="2702987"/>
            <a:ext cx="15240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 Title</a:t>
            </a:r>
          </a:p>
          <a:p>
            <a:r>
              <a:rPr lang="en-US" sz="1400" smtClean="0">
                <a:latin typeface="Times New Roman" pitchFamily="18" charset="0"/>
                <a:cs typeface="Times New Roman" pitchFamily="18" charset="0"/>
              </a:rPr>
              <a:t>Tên trục dọc</a:t>
            </a:r>
            <a:endParaRPr lang="en-US" sz="1400">
              <a:latin typeface="Times New Roman" pitchFamily="18" charset="0"/>
              <a:cs typeface="Times New Roman" pitchFamily="18" charset="0"/>
            </a:endParaRPr>
          </a:p>
        </p:txBody>
      </p:sp>
      <p:cxnSp>
        <p:nvCxnSpPr>
          <p:cNvPr id="12" name="Straight Arrow Connector 11"/>
          <p:cNvCxnSpPr/>
          <p:nvPr/>
        </p:nvCxnSpPr>
        <p:spPr>
          <a:xfrm>
            <a:off x="533400" y="2964597"/>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369058" y="34290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a:t>
            </a:r>
          </a:p>
          <a:p>
            <a:r>
              <a:rPr lang="en-US" sz="1400" smtClean="0">
                <a:latin typeface="Times New Roman" pitchFamily="18" charset="0"/>
                <a:cs typeface="Times New Roman" pitchFamily="18" charset="0"/>
              </a:rPr>
              <a:t>Trục dọc</a:t>
            </a:r>
            <a:endParaRPr lang="en-US" sz="1400">
              <a:latin typeface="Times New Roman" pitchFamily="18" charset="0"/>
              <a:cs typeface="Times New Roman" pitchFamily="18" charset="0"/>
            </a:endParaRPr>
          </a:p>
        </p:txBody>
      </p:sp>
      <p:cxnSp>
        <p:nvCxnSpPr>
          <p:cNvPr id="14" name="Straight Arrow Connector 13"/>
          <p:cNvCxnSpPr/>
          <p:nvPr/>
        </p:nvCxnSpPr>
        <p:spPr>
          <a:xfrm>
            <a:off x="838200" y="36906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280348" y="43434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Data Table</a:t>
            </a:r>
          </a:p>
          <a:p>
            <a:r>
              <a:rPr lang="en-US" sz="1400" smtClean="0">
                <a:latin typeface="Times New Roman" pitchFamily="18" charset="0"/>
                <a:cs typeface="Times New Roman" pitchFamily="18" charset="0"/>
              </a:rPr>
              <a:t>Bảng dữ liệu</a:t>
            </a:r>
            <a:endParaRPr lang="en-US" sz="1400">
              <a:latin typeface="Times New Roman" pitchFamily="18" charset="0"/>
              <a:cs typeface="Times New Roman" pitchFamily="18" charset="0"/>
            </a:endParaRPr>
          </a:p>
        </p:txBody>
      </p:sp>
      <p:cxnSp>
        <p:nvCxnSpPr>
          <p:cNvPr id="17" name="Straight Arrow Connector 16"/>
          <p:cNvCxnSpPr/>
          <p:nvPr/>
        </p:nvCxnSpPr>
        <p:spPr>
          <a:xfrm>
            <a:off x="342900" y="46050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5" name="Rectangle 14"/>
          <p:cNvSpPr/>
          <p:nvPr/>
        </p:nvSpPr>
        <p:spPr>
          <a:xfrm>
            <a:off x="2438399" y="2395210"/>
            <a:ext cx="212109" cy="16854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819400" y="4080684"/>
            <a:ext cx="3657600" cy="131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flipV="1">
            <a:off x="3280011" y="4212042"/>
            <a:ext cx="0" cy="116514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2710786" y="5344264"/>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Horizontal Axis</a:t>
            </a:r>
          </a:p>
          <a:p>
            <a:r>
              <a:rPr lang="en-US" sz="1400" smtClean="0">
                <a:latin typeface="Times New Roman" pitchFamily="18" charset="0"/>
                <a:cs typeface="Times New Roman" pitchFamily="18" charset="0"/>
              </a:rPr>
              <a:t>Trục ngang</a:t>
            </a:r>
            <a:endParaRPr lang="en-US" sz="1400">
              <a:latin typeface="Times New Roman" pitchFamily="18" charset="0"/>
              <a:cs typeface="Times New Roman" pitchFamily="18" charset="0"/>
            </a:endParaRPr>
          </a:p>
        </p:txBody>
      </p:sp>
      <p:sp>
        <p:nvSpPr>
          <p:cNvPr id="23" name="TextBox 22"/>
          <p:cNvSpPr txBox="1"/>
          <p:nvPr/>
        </p:nvSpPr>
        <p:spPr>
          <a:xfrm>
            <a:off x="7620000" y="3429000"/>
            <a:ext cx="990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Legend</a:t>
            </a:r>
          </a:p>
          <a:p>
            <a:r>
              <a:rPr lang="en-US" sz="1400" smtClean="0">
                <a:latin typeface="Times New Roman" pitchFamily="18" charset="0"/>
                <a:cs typeface="Times New Roman" pitchFamily="18" charset="0"/>
              </a:rPr>
              <a:t>Chú thích</a:t>
            </a:r>
            <a:endParaRPr lang="en-US" sz="1400">
              <a:latin typeface="Times New Roman" pitchFamily="18" charset="0"/>
              <a:cs typeface="Times New Roman" pitchFamily="18" charset="0"/>
            </a:endParaRPr>
          </a:p>
        </p:txBody>
      </p:sp>
      <p:cxnSp>
        <p:nvCxnSpPr>
          <p:cNvPr id="25" name="Straight Arrow Connector 24"/>
          <p:cNvCxnSpPr/>
          <p:nvPr/>
        </p:nvCxnSpPr>
        <p:spPr>
          <a:xfrm flipH="1" flipV="1">
            <a:off x="4191000" y="3952220"/>
            <a:ext cx="417962" cy="139204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7" name="Straight Arrow Connector 26"/>
          <p:cNvCxnSpPr/>
          <p:nvPr/>
        </p:nvCxnSpPr>
        <p:spPr>
          <a:xfrm flipH="1" flipV="1">
            <a:off x="3982019" y="3952220"/>
            <a:ext cx="626943" cy="142497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9" name="Straight Arrow Connector 28"/>
          <p:cNvCxnSpPr/>
          <p:nvPr/>
        </p:nvCxnSpPr>
        <p:spPr>
          <a:xfrm flipH="1" flipV="1">
            <a:off x="4334729" y="3892525"/>
            <a:ext cx="274233" cy="148466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1" name="Rectangle 30"/>
          <p:cNvSpPr/>
          <p:nvPr/>
        </p:nvSpPr>
        <p:spPr>
          <a:xfrm>
            <a:off x="6629400" y="3237945"/>
            <a:ext cx="838200" cy="9084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p:nvPr/>
        </p:nvCxnSpPr>
        <p:spPr>
          <a:xfrm flipH="1">
            <a:off x="7467600" y="3692153"/>
            <a:ext cx="838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5" name="TextBox 34"/>
          <p:cNvSpPr txBox="1"/>
          <p:nvPr/>
        </p:nvSpPr>
        <p:spPr>
          <a:xfrm>
            <a:off x="7479542" y="2823541"/>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Label</a:t>
            </a:r>
          </a:p>
        </p:txBody>
      </p:sp>
      <p:cxnSp>
        <p:nvCxnSpPr>
          <p:cNvPr id="36" name="Straight Arrow Connector 35"/>
          <p:cNvCxnSpPr/>
          <p:nvPr/>
        </p:nvCxnSpPr>
        <p:spPr>
          <a:xfrm flipH="1">
            <a:off x="6260910" y="2964597"/>
            <a:ext cx="120669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8" name="Straight Arrow Connector 37"/>
          <p:cNvCxnSpPr/>
          <p:nvPr/>
        </p:nvCxnSpPr>
        <p:spPr>
          <a:xfrm flipH="1">
            <a:off x="6768152" y="2286000"/>
            <a:ext cx="928048"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40" name="TextBox 39"/>
          <p:cNvSpPr txBox="1"/>
          <p:nvPr/>
        </p:nvSpPr>
        <p:spPr>
          <a:xfrm>
            <a:off x="7696200" y="2133600"/>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Chart Area</a:t>
            </a:r>
          </a:p>
        </p:txBody>
      </p:sp>
      <p:sp>
        <p:nvSpPr>
          <p:cNvPr id="41" name="TextBox 40"/>
          <p:cNvSpPr txBox="1"/>
          <p:nvPr/>
        </p:nvSpPr>
        <p:spPr>
          <a:xfrm>
            <a:off x="4191000" y="5377190"/>
            <a:ext cx="1172286"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Series</a:t>
            </a:r>
          </a:p>
        </p:txBody>
      </p:sp>
    </p:spTree>
    <p:extLst>
      <p:ext uri="{BB962C8B-B14F-4D97-AF65-F5344CB8AC3E}">
        <p14:creationId xmlns:p14="http://schemas.microsoft.com/office/powerpoint/2010/main" val="6516928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5.3 Thay đổi vùng dữ liệu cho Chart</a:t>
            </a:r>
            <a:endParaRPr lang="en-US"/>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4038" b="6289"/>
          <a:stretch/>
        </p:blipFill>
        <p:spPr bwMode="auto">
          <a:xfrm>
            <a:off x="685800" y="1600200"/>
            <a:ext cx="6515849"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514600"/>
            <a:ext cx="3352800" cy="184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4" y="3707783"/>
            <a:ext cx="311467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5103233"/>
            <a:ext cx="3019425" cy="99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2650116"/>
            <a:ext cx="3124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5837" y="4469391"/>
            <a:ext cx="3570938" cy="162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33600" y="1752600"/>
            <a:ext cx="4572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2362200" y="23622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33600" y="3346317"/>
            <a:ext cx="457200" cy="181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1143000" y="34369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436900"/>
            <a:ext cx="96671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8562" y="3084707"/>
            <a:ext cx="1254884"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Chỉnh sửa dữ liệu</a:t>
            </a:r>
            <a:endParaRPr lang="en-US" sz="1400">
              <a:solidFill>
                <a:srgbClr val="FF0000"/>
              </a:solidFill>
              <a:latin typeface="Times New Roman" pitchFamily="18" charset="0"/>
              <a:cs typeface="Times New Roman" pitchFamily="18" charset="0"/>
            </a:endParaRPr>
          </a:p>
        </p:txBody>
      </p:sp>
      <p:sp>
        <p:nvSpPr>
          <p:cNvPr id="20" name="TextBox 19"/>
          <p:cNvSpPr txBox="1"/>
          <p:nvPr/>
        </p:nvSpPr>
        <p:spPr>
          <a:xfrm>
            <a:off x="1566613" y="4053263"/>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Tên dữ liệu</a:t>
            </a:r>
            <a:endParaRPr lang="en-US" sz="1400" b="1">
              <a:solidFill>
                <a:srgbClr val="7030A0"/>
              </a:solidFill>
              <a:latin typeface="Times New Roman" pitchFamily="18" charset="0"/>
              <a:cs typeface="Times New Roman" pitchFamily="18" charset="0"/>
            </a:endParaRPr>
          </a:p>
        </p:txBody>
      </p:sp>
      <p:cxnSp>
        <p:nvCxnSpPr>
          <p:cNvPr id="12" name="Curved Connector 11"/>
          <p:cNvCxnSpPr/>
          <p:nvPr/>
        </p:nvCxnSpPr>
        <p:spPr>
          <a:xfrm rot="5400000">
            <a:off x="1781577" y="4603534"/>
            <a:ext cx="824957" cy="336290"/>
          </a:xfrm>
          <a:prstGeom prst="curvedConnector3">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Curved Connector 22"/>
          <p:cNvCxnSpPr/>
          <p:nvPr/>
        </p:nvCxnSpPr>
        <p:spPr>
          <a:xfrm rot="16200000" flipH="1">
            <a:off x="1087223" y="5125825"/>
            <a:ext cx="1252848" cy="382706"/>
          </a:xfrm>
          <a:prstGeom prst="curvedConnector3">
            <a:avLst>
              <a:gd name="adj1" fmla="val 105556"/>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35816" y="4876259"/>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Vùng giá trị</a:t>
            </a:r>
            <a:endParaRPr lang="en-US" sz="1400" b="1">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7938612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5.4 Thay đổi dạng Chart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5715000" cy="307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200" y="1752600"/>
            <a:ext cx="457200" cy="533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1295400" y="2286000"/>
            <a:ext cx="2590800" cy="1371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800600" y="1537080"/>
            <a:ext cx="457200" cy="2621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1295400" y="1627211"/>
            <a:ext cx="3505200" cy="39208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800600"/>
            <a:ext cx="2781300" cy="139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595" y="4727359"/>
            <a:ext cx="2859206" cy="1444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a:off x="3555810" y="5257800"/>
            <a:ext cx="124479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290800" y="1526418"/>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1</a:t>
            </a:r>
            <a:endParaRPr lang="en-US" sz="2800" b="1"/>
          </a:p>
        </p:txBody>
      </p:sp>
      <p:sp>
        <p:nvSpPr>
          <p:cNvPr id="17" name="Oval 16"/>
          <p:cNvSpPr/>
          <p:nvPr/>
        </p:nvSpPr>
        <p:spPr>
          <a:xfrm>
            <a:off x="1373875" y="1891067"/>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2</a:t>
            </a:r>
          </a:p>
        </p:txBody>
      </p:sp>
      <p:sp>
        <p:nvSpPr>
          <p:cNvPr id="18" name="Oval 17"/>
          <p:cNvSpPr/>
          <p:nvPr/>
        </p:nvSpPr>
        <p:spPr>
          <a:xfrm>
            <a:off x="3352800" y="2971800"/>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sp>
        <p:nvSpPr>
          <p:cNvPr id="12" name="TextBox 11"/>
          <p:cNvSpPr txBox="1"/>
          <p:nvPr/>
        </p:nvSpPr>
        <p:spPr>
          <a:xfrm>
            <a:off x="1872017" y="201930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Change Chart Type</a:t>
            </a:r>
            <a:endParaRPr lang="en-US" sz="1400" b="1">
              <a:solidFill>
                <a:srgbClr val="FF0000"/>
              </a:solidFill>
              <a:latin typeface="Times New Roman" pitchFamily="18" charset="0"/>
              <a:cs typeface="Times New Roman" pitchFamily="18" charset="0"/>
            </a:endParaRPr>
          </a:p>
        </p:txBody>
      </p:sp>
      <p:sp>
        <p:nvSpPr>
          <p:cNvPr id="20" name="TextBox 19"/>
          <p:cNvSpPr txBox="1"/>
          <p:nvPr/>
        </p:nvSpPr>
        <p:spPr>
          <a:xfrm>
            <a:off x="3927429" y="350371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loại đồ thị mới</a:t>
            </a:r>
            <a:endParaRPr lang="en-US" sz="14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8846795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5.5 Thay đổi gốc tọa độ</a:t>
            </a:r>
            <a:endParaRPr lang="en-US"/>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399783" y="4995079"/>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Minimum </a:t>
              </a:r>
              <a:r>
                <a:rPr lang="en-US" sz="1400" smtClean="0">
                  <a:solidFill>
                    <a:srgbClr val="FF0000"/>
                  </a:solidFill>
                  <a:latin typeface="Times New Roman" pitchFamily="18" charset="0"/>
                  <a:cs typeface="Times New Roman" pitchFamily="18" charset="0"/>
                </a:rPr>
                <a:t>Chọn Fixed, nhập giá trị gốc tọa độ</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126191458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5.5 Thay đổi gốc tọa </a:t>
            </a:r>
            <a:r>
              <a:rPr lang="en-US" smtClean="0"/>
              <a:t>độ (tt)</a:t>
            </a:r>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81982"/>
            <a:ext cx="3810000" cy="223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363" y="2057401"/>
            <a:ext cx="3748685"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rved Up Arrow 3"/>
          <p:cNvSpPr/>
          <p:nvPr/>
        </p:nvSpPr>
        <p:spPr>
          <a:xfrm>
            <a:off x="3733800" y="4419601"/>
            <a:ext cx="1981200" cy="685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057087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smtClean="0"/>
              <a:t>5.6 </a:t>
            </a:r>
            <a:r>
              <a:rPr lang="en-US" sz="2800"/>
              <a:t>Thay đổi </a:t>
            </a:r>
            <a:r>
              <a:rPr lang="en-US" sz="2800" smtClean="0"/>
              <a:t>bước nhảy cho trục</a:t>
            </a:r>
            <a:endParaRPr lang="en-US" sz="2800"/>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402058" y="5465332"/>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Major unit </a:t>
              </a:r>
              <a:r>
                <a:rPr lang="en-US" sz="1400" smtClean="0">
                  <a:solidFill>
                    <a:srgbClr val="FF0000"/>
                  </a:solidFill>
                  <a:latin typeface="Times New Roman" pitchFamily="18" charset="0"/>
                  <a:cs typeface="Times New Roman" pitchFamily="18" charset="0"/>
                </a:rPr>
                <a:t>Chọn Fixed, sửa giá trị tăng mỗi vạch</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231996725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5.6 </a:t>
            </a:r>
            <a:r>
              <a:rPr lang="en-US"/>
              <a:t>Thay đổi </a:t>
            </a:r>
            <a:r>
              <a:rPr lang="en-US" smtClean="0"/>
              <a:t>bước </a:t>
            </a:r>
            <a:r>
              <a:rPr lang="en-US"/>
              <a:t>nhảy cho </a:t>
            </a:r>
            <a:r>
              <a:rPr lang="en-US" smtClean="0"/>
              <a:t>trục (TT)</a:t>
            </a:r>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0699" y="2108495"/>
            <a:ext cx="482917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699" y="4206355"/>
            <a:ext cx="4981575" cy="196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3400" y="1646830"/>
            <a:ext cx="6096000" cy="461665"/>
          </a:xfrm>
          <a:prstGeom prst="rect">
            <a:avLst/>
          </a:prstGeom>
          <a:noFill/>
        </p:spPr>
        <p:txBody>
          <a:bodyPr wrap="square" rtlCol="0">
            <a:spAutoFit/>
          </a:bodyPr>
          <a:lstStyle/>
          <a:p>
            <a:pPr marL="342900" indent="-342900">
              <a:buFont typeface="Courier New" pitchFamily="49" charset="0"/>
              <a:buChar char="o"/>
            </a:pPr>
            <a:r>
              <a:rPr lang="en-US" sz="2400" i="1" smtClean="0">
                <a:latin typeface="Times New Roman" pitchFamily="18" charset="0"/>
                <a:cs typeface="Times New Roman" pitchFamily="18" charset="0"/>
              </a:rPr>
              <a:t>Ví dụ: Thay đổi độ tăng từ 10 sang 20 </a:t>
            </a:r>
            <a:endParaRPr lang="en-US" sz="2400" i="1">
              <a:latin typeface="Times New Roman" pitchFamily="18" charset="0"/>
              <a:cs typeface="Times New Roman" pitchFamily="18" charset="0"/>
            </a:endParaRPr>
          </a:p>
        </p:txBody>
      </p:sp>
      <p:sp>
        <p:nvSpPr>
          <p:cNvPr id="5" name="Curved Right Arrow 4"/>
          <p:cNvSpPr/>
          <p:nvPr/>
        </p:nvSpPr>
        <p:spPr>
          <a:xfrm>
            <a:off x="533400" y="3436961"/>
            <a:ext cx="838200"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772998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5.7 Cách vẽ đồ thị 2 trục tung</a:t>
            </a:r>
            <a:endParaRPr lang="en-US"/>
          </a:p>
        </p:txBody>
      </p:sp>
      <p:sp>
        <p:nvSpPr>
          <p:cNvPr id="3" name="Content Placeholder 2"/>
          <p:cNvSpPr>
            <a:spLocks noGrp="1"/>
          </p:cNvSpPr>
          <p:nvPr>
            <p:ph idx="1"/>
          </p:nvPr>
        </p:nvSpPr>
        <p:spPr/>
        <p:txBody>
          <a:bodyPr>
            <a:normAutofit/>
          </a:bodyPr>
          <a:lstStyle/>
          <a:p>
            <a:pPr marL="0" indent="0">
              <a:buNone/>
            </a:pPr>
            <a:r>
              <a:rPr lang="en-US" sz="2400" smtClean="0"/>
              <a:t>Ngoài cách biểu diễn 1 trục ta có thể vẽ 2 trục tung để biểu diễn 2 loại dữ liệu khác nhau trên cùng 1 đồ thị.</a:t>
            </a:r>
          </a:p>
          <a:p>
            <a:pPr marL="0" indent="0">
              <a:buNone/>
            </a:pPr>
            <a:r>
              <a:rPr lang="en-US" sz="2400" b="1" i="1" smtClean="0"/>
              <a:t>Ví dụ: </a:t>
            </a:r>
            <a:r>
              <a:rPr lang="en-US" sz="2400" smtClean="0"/>
              <a:t>vẽ biểu đồ nhiệt độ và độ ẩm của các thành phố</a:t>
            </a:r>
            <a:endParaRPr lang="en-US" sz="24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84480"/>
            <a:ext cx="27813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3458570" y="3854924"/>
            <a:ext cx="533400" cy="68580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83" y="3021882"/>
            <a:ext cx="4102974" cy="28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6709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30700" t="28871" r="35000" b="14413"/>
          <a:stretch/>
        </p:blipFill>
        <p:spPr bwMode="auto">
          <a:xfrm>
            <a:off x="685800" y="2411320"/>
            <a:ext cx="3881490" cy="360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pPr marL="0" indent="0">
              <a:buNone/>
            </a:pPr>
            <a:r>
              <a:rPr lang="en-US" sz="2400" smtClean="0"/>
              <a:t>Muốn thêm 1 trục tung bên phải biểu diễn độ ẩm của các thành phố ta làm như sau:</a:t>
            </a:r>
          </a:p>
          <a:p>
            <a:pPr marL="0" indent="0">
              <a:buNone/>
            </a:pPr>
            <a:endParaRPr lang="en-US"/>
          </a:p>
        </p:txBody>
      </p:sp>
      <p:sp>
        <p:nvSpPr>
          <p:cNvPr id="4" name="TextBox 3"/>
          <p:cNvSpPr txBox="1"/>
          <p:nvPr/>
        </p:nvSpPr>
        <p:spPr>
          <a:xfrm>
            <a:off x="3668575" y="2786985"/>
            <a:ext cx="1833065"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Kích chuột phải vào cột biểu diễn lượng mưa</a:t>
            </a:r>
            <a:endParaRPr lang="en-US" sz="1200" b="1">
              <a:solidFill>
                <a:srgbClr val="FF0000"/>
              </a:solidFill>
              <a:latin typeface="Times New Roman" pitchFamily="18" charset="0"/>
              <a:cs typeface="Times New Roman" pitchFamily="18" charset="0"/>
            </a:endParaRPr>
          </a:p>
        </p:txBody>
      </p:sp>
      <p:sp>
        <p:nvSpPr>
          <p:cNvPr id="5" name="Rectangle 4"/>
          <p:cNvSpPr/>
          <p:nvPr/>
        </p:nvSpPr>
        <p:spPr>
          <a:xfrm>
            <a:off x="2743200" y="5755944"/>
            <a:ext cx="1676400" cy="2638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21" idx="3"/>
          </p:cNvCxnSpPr>
          <p:nvPr/>
        </p:nvCxnSpPr>
        <p:spPr>
          <a:xfrm flipH="1">
            <a:off x="2537942" y="3482797"/>
            <a:ext cx="1170806" cy="63200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672971"/>
            <a:ext cx="2905542" cy="3214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6318685" y="4247488"/>
            <a:ext cx="620486" cy="2395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668575" y="324865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1</a:t>
            </a:r>
            <a:endParaRPr lang="en-US" sz="2800" b="1">
              <a:latin typeface="Times New Roman" pitchFamily="18" charset="0"/>
              <a:cs typeface="Times New Roman" pitchFamily="18" charset="0"/>
            </a:endParaRPr>
          </a:p>
        </p:txBody>
      </p:sp>
      <p:sp>
        <p:nvSpPr>
          <p:cNvPr id="23" name="TextBox 22"/>
          <p:cNvSpPr txBox="1"/>
          <p:nvPr/>
        </p:nvSpPr>
        <p:spPr>
          <a:xfrm>
            <a:off x="629447" y="5281135"/>
            <a:ext cx="1833065"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Fomat Data Series</a:t>
            </a:r>
            <a:endParaRPr lang="en-US" sz="1200" b="1">
              <a:solidFill>
                <a:srgbClr val="FF0000"/>
              </a:solidFill>
              <a:latin typeface="Times New Roman" pitchFamily="18" charset="0"/>
              <a:cs typeface="Times New Roman" pitchFamily="18" charset="0"/>
            </a:endParaRPr>
          </a:p>
        </p:txBody>
      </p:sp>
      <p:sp>
        <p:nvSpPr>
          <p:cNvPr id="24" name="Oval 23"/>
          <p:cNvSpPr/>
          <p:nvPr/>
        </p:nvSpPr>
        <p:spPr>
          <a:xfrm>
            <a:off x="2503944" y="5380802"/>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2</a:t>
            </a:r>
          </a:p>
        </p:txBody>
      </p:sp>
      <p:cxnSp>
        <p:nvCxnSpPr>
          <p:cNvPr id="25" name="Straight Arrow Connector 24"/>
          <p:cNvCxnSpPr>
            <a:stCxn id="24" idx="3"/>
          </p:cNvCxnSpPr>
          <p:nvPr/>
        </p:nvCxnSpPr>
        <p:spPr>
          <a:xfrm>
            <a:off x="2544117" y="5614949"/>
            <a:ext cx="199998" cy="2327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5769592" y="4109663"/>
            <a:ext cx="331063" cy="30913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3</a:t>
            </a:r>
            <a:endParaRPr lang="en-US" sz="2800" b="1">
              <a:latin typeface="Times New Roman" pitchFamily="18" charset="0"/>
              <a:cs typeface="Times New Roman" pitchFamily="18" charset="0"/>
            </a:endParaRPr>
          </a:p>
        </p:txBody>
      </p:sp>
      <p:sp>
        <p:nvSpPr>
          <p:cNvPr id="28" name="TextBox 27"/>
          <p:cNvSpPr txBox="1"/>
          <p:nvPr/>
        </p:nvSpPr>
        <p:spPr>
          <a:xfrm>
            <a:off x="6046063" y="4556621"/>
            <a:ext cx="1658487"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Secondary Axis</a:t>
            </a:r>
            <a:endParaRPr lang="en-US" sz="1200" b="1">
              <a:solidFill>
                <a:srgbClr val="FF0000"/>
              </a:solidFill>
              <a:latin typeface="Times New Roman" pitchFamily="18" charset="0"/>
              <a:cs typeface="Times New Roman" pitchFamily="18" charset="0"/>
            </a:endParaRPr>
          </a:p>
        </p:txBody>
      </p:sp>
      <p:cxnSp>
        <p:nvCxnSpPr>
          <p:cNvPr id="29" name="Straight Arrow Connector 28"/>
          <p:cNvCxnSpPr>
            <a:endCxn id="19" idx="1"/>
          </p:cNvCxnSpPr>
          <p:nvPr/>
        </p:nvCxnSpPr>
        <p:spPr>
          <a:xfrm>
            <a:off x="6116043" y="4285332"/>
            <a:ext cx="202642" cy="8193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622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1.4 Hiện hành &amp; Con trỏ trong Excel </a:t>
            </a:r>
            <a:endParaRPr lang="en-US" sz="3200"/>
          </a:p>
        </p:txBody>
      </p:sp>
      <p:sp>
        <p:nvSpPr>
          <p:cNvPr id="3" name="Content Placeholder 2"/>
          <p:cNvSpPr>
            <a:spLocks noGrp="1"/>
          </p:cNvSpPr>
          <p:nvPr>
            <p:ph idx="1"/>
          </p:nvPr>
        </p:nvSpPr>
        <p:spPr>
          <a:xfrm>
            <a:off x="457200" y="1600200"/>
            <a:ext cx="8229600" cy="4648200"/>
          </a:xfrm>
        </p:spPr>
        <p:txBody>
          <a:bodyPr>
            <a:normAutofit fontScale="77500" lnSpcReduction="20000"/>
          </a:bodyPr>
          <a:lstStyle/>
          <a:p>
            <a:pPr>
              <a:buFont typeface="Courier New" pitchFamily="49" charset="0"/>
              <a:buChar char="o"/>
            </a:pPr>
            <a:r>
              <a:rPr lang="en-US" sz="3400" i="1" smtClean="0"/>
              <a:t>Bảng tính hiện hành (sheet)</a:t>
            </a:r>
            <a:r>
              <a:rPr lang="en-US" sz="3400" smtClean="0"/>
              <a:t>: </a:t>
            </a:r>
          </a:p>
          <a:p>
            <a:pPr marL="0" indent="693738">
              <a:buNone/>
            </a:pPr>
            <a:r>
              <a:rPr lang="en-US" sz="3100" smtClean="0"/>
              <a:t>Là bảng tính hiện tại đang được thao tác</a:t>
            </a:r>
          </a:p>
          <a:p>
            <a:pPr>
              <a:buFont typeface="Courier New" pitchFamily="49" charset="0"/>
              <a:buChar char="o"/>
            </a:pPr>
            <a:r>
              <a:rPr lang="en-US" sz="3400" i="1" smtClean="0"/>
              <a:t>Ô hiện hành:</a:t>
            </a:r>
          </a:p>
          <a:p>
            <a:pPr lvl="1">
              <a:buFont typeface="Wingdings" pitchFamily="2" charset="2"/>
              <a:buChar char="Ø"/>
            </a:pPr>
            <a:r>
              <a:rPr lang="en-US" sz="2900" smtClean="0"/>
              <a:t>Là ô đang được thao tác: A1, B5,…</a:t>
            </a:r>
          </a:p>
          <a:p>
            <a:pPr lvl="1">
              <a:buFont typeface="Wingdings" pitchFamily="2" charset="2"/>
              <a:buChar char="Ø"/>
            </a:pPr>
            <a:r>
              <a:rPr lang="en-US" sz="2900" smtClean="0"/>
              <a:t>Thay đổi ô hiện hành: Nhấn chuột vào ô hoặc sử dụng phím mũi tên</a:t>
            </a:r>
          </a:p>
          <a:p>
            <a:pPr>
              <a:buFont typeface="Courier New" pitchFamily="49" charset="0"/>
              <a:buChar char="o"/>
            </a:pPr>
            <a:r>
              <a:rPr lang="en-US" sz="3400" i="1" smtClean="0"/>
              <a:t>Nhận dạng con trỏ:</a:t>
            </a:r>
          </a:p>
          <a:p>
            <a:pPr lvl="1">
              <a:buFont typeface="Wingdings" pitchFamily="2" charset="2"/>
              <a:buChar char="Ø"/>
            </a:pPr>
            <a:r>
              <a:rPr lang="en-US" smtClean="0"/>
              <a:t>Con trỏ ô: Xác định ô nào đang thao tác – có viền đậm bao quanh</a:t>
            </a:r>
          </a:p>
          <a:p>
            <a:pPr lvl="1">
              <a:buFont typeface="Wingdings" pitchFamily="2" charset="2"/>
              <a:buChar char="Ø"/>
            </a:pPr>
            <a:r>
              <a:rPr lang="en-US" smtClean="0"/>
              <a:t>Con trỏ soạn thảo: Hình thang đứng màu đen, nhấp nháy xác định vị trí nhập liệu cho ô</a:t>
            </a:r>
          </a:p>
          <a:p>
            <a:pPr lvl="1">
              <a:buFont typeface="Wingdings" pitchFamily="2" charset="2"/>
              <a:buChar char="Ø"/>
            </a:pPr>
            <a:r>
              <a:rPr lang="en-US" smtClean="0"/>
              <a:t>Con trỏ chuột: Thay đổi hình dạng tùy thuộc vào vị trí của nó trên trang</a:t>
            </a:r>
            <a:endParaRPr lang="en-US"/>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5538" y="1905000"/>
            <a:ext cx="3852333"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876800"/>
            <a:ext cx="78581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85800" y="5105400"/>
            <a:ext cx="6096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1905000" y="4572000"/>
            <a:ext cx="6096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343400"/>
            <a:ext cx="3495391" cy="184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411480" y="51054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4</a:t>
            </a:r>
            <a:endParaRPr lang="en-US" sz="2800" b="1">
              <a:latin typeface="Times New Roman" pitchFamily="18" charset="0"/>
              <a:cs typeface="Times New Roman" pitchFamily="18" charset="0"/>
            </a:endParaRPr>
          </a:p>
        </p:txBody>
      </p:sp>
      <p:sp>
        <p:nvSpPr>
          <p:cNvPr id="10" name="TextBox 9"/>
          <p:cNvSpPr txBox="1"/>
          <p:nvPr/>
        </p:nvSpPr>
        <p:spPr>
          <a:xfrm>
            <a:off x="1295400" y="5901862"/>
            <a:ext cx="2057400"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Change Chart Type</a:t>
            </a:r>
            <a:endParaRPr lang="en-US" sz="1200" b="1">
              <a:solidFill>
                <a:srgbClr val="FF0000"/>
              </a:solidFill>
              <a:latin typeface="Times New Roman" pitchFamily="18" charset="0"/>
              <a:cs typeface="Times New Roman" pitchFamily="18" charset="0"/>
            </a:endParaRPr>
          </a:p>
        </p:txBody>
      </p:sp>
      <p:sp>
        <p:nvSpPr>
          <p:cNvPr id="11" name="Oval 10"/>
          <p:cNvSpPr/>
          <p:nvPr/>
        </p:nvSpPr>
        <p:spPr>
          <a:xfrm>
            <a:off x="5181600" y="55245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5</a:t>
            </a:r>
          </a:p>
        </p:txBody>
      </p:sp>
      <p:sp>
        <p:nvSpPr>
          <p:cNvPr id="12" name="TextBox 11"/>
          <p:cNvSpPr txBox="1"/>
          <p:nvPr/>
        </p:nvSpPr>
        <p:spPr>
          <a:xfrm>
            <a:off x="5519595" y="5440197"/>
            <a:ext cx="2057400"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dạng biểu đồ cho trục tung thứ 2</a:t>
            </a:r>
            <a:endParaRPr lang="en-US" sz="1200" b="1">
              <a:solidFill>
                <a:srgbClr val="FF0000"/>
              </a:solidFill>
              <a:latin typeface="Times New Roman" pitchFamily="18" charset="0"/>
              <a:cs typeface="Times New Roman" pitchFamily="18" charset="0"/>
            </a:endParaRPr>
          </a:p>
        </p:txBody>
      </p:sp>
      <p:sp>
        <p:nvSpPr>
          <p:cNvPr id="6" name="Up Arrow 5"/>
          <p:cNvSpPr/>
          <p:nvPr/>
        </p:nvSpPr>
        <p:spPr>
          <a:xfrm>
            <a:off x="5653087" y="3505200"/>
            <a:ext cx="1204913" cy="762000"/>
          </a:xfrm>
          <a:prstGeom prst="upArrow">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smtClean="0">
                <a:solidFill>
                  <a:srgbClr val="FF0000"/>
                </a:solidFill>
                <a:latin typeface="Times New Roman" pitchFamily="18" charset="0"/>
                <a:cs typeface="Times New Roman" pitchFamily="18" charset="0"/>
              </a:rPr>
              <a:t>Kết quả</a:t>
            </a:r>
            <a:endParaRPr lang="en-US" sz="1600">
              <a:solidFill>
                <a:srgbClr val="FF0000"/>
              </a:solidFill>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5528" y="1676400"/>
            <a:ext cx="3300412" cy="184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682750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t>6. </a:t>
            </a:r>
            <a:r>
              <a:rPr lang="en-US" smtClean="0"/>
              <a:t>Thiết lập</a:t>
            </a:r>
            <a:r>
              <a:rPr lang="en-US" sz="3600" smtClean="0"/>
              <a:t> trang và in ấn</a:t>
            </a:r>
            <a:endParaRPr lang="en-US" sz="3600"/>
          </a:p>
        </p:txBody>
      </p:sp>
      <p:sp>
        <p:nvSpPr>
          <p:cNvPr id="3" name="Content Placeholder 2"/>
          <p:cNvSpPr>
            <a:spLocks noGrp="1"/>
          </p:cNvSpPr>
          <p:nvPr>
            <p:ph idx="1"/>
          </p:nvPr>
        </p:nvSpPr>
        <p:spPr>
          <a:xfrm>
            <a:off x="457200" y="1600201"/>
            <a:ext cx="8229600" cy="3429000"/>
          </a:xfrm>
        </p:spPr>
        <p:txBody>
          <a:bodyPr>
            <a:normAutofit fontScale="92500" lnSpcReduction="10000"/>
          </a:bodyPr>
          <a:lstStyle/>
          <a:p>
            <a:pPr>
              <a:buFont typeface="Courier New" pitchFamily="49" charset="0"/>
              <a:buChar char="o"/>
            </a:pPr>
            <a:r>
              <a:rPr lang="en-US" i="1" smtClean="0"/>
              <a:t>Thiết lập trang in</a:t>
            </a:r>
            <a:r>
              <a:rPr lang="en-US" smtClean="0"/>
              <a:t>	</a:t>
            </a:r>
          </a:p>
          <a:p>
            <a:pPr lvl="1">
              <a:buFont typeface="Wingdings" pitchFamily="2" charset="2"/>
              <a:buChar char="Ø"/>
            </a:pPr>
            <a:r>
              <a:rPr lang="en-US" smtClean="0"/>
              <a:t>Margin: canh lề trang giấy</a:t>
            </a:r>
          </a:p>
          <a:p>
            <a:pPr lvl="2"/>
            <a:r>
              <a:rPr lang="en-US" smtClean="0"/>
              <a:t>Top: lề trên</a:t>
            </a:r>
          </a:p>
          <a:p>
            <a:pPr lvl="2"/>
            <a:r>
              <a:rPr lang="en-US" smtClean="0"/>
              <a:t>Boottom: lề dưới</a:t>
            </a:r>
          </a:p>
          <a:p>
            <a:pPr lvl="2"/>
            <a:r>
              <a:rPr lang="en-US" smtClean="0"/>
              <a:t>Left: lề trái</a:t>
            </a:r>
          </a:p>
          <a:p>
            <a:pPr lvl="2"/>
            <a:r>
              <a:rPr lang="en-US" smtClean="0"/>
              <a:t>Right: Phải</a:t>
            </a:r>
          </a:p>
          <a:p>
            <a:pPr lvl="2"/>
            <a:r>
              <a:rPr lang="en-US" smtClean="0"/>
              <a:t>Header: khoảng cách cho vùng đầu trang</a:t>
            </a:r>
          </a:p>
          <a:p>
            <a:pPr lvl="2"/>
            <a:r>
              <a:rPr lang="en-US" smtClean="0"/>
              <a:t>Footer: Khoảng cách cho vùng chân trang</a:t>
            </a:r>
          </a:p>
          <a:p>
            <a:pPr lvl="4"/>
            <a:endParaRPr lang="en-US" smtClean="0"/>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1325" y="4787521"/>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81400" y="5079242"/>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91809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t>6. </a:t>
            </a:r>
            <a:r>
              <a:rPr lang="en-US" smtClean="0"/>
              <a:t>Thiết lập</a:t>
            </a:r>
            <a:r>
              <a:rPr lang="en-US" sz="3600" smtClean="0"/>
              <a:t> trang và in ấn (tt)</a:t>
            </a:r>
            <a:endParaRPr lang="en-US" sz="3600"/>
          </a:p>
        </p:txBody>
      </p:sp>
      <p:sp>
        <p:nvSpPr>
          <p:cNvPr id="3" name="Content Placeholder 2"/>
          <p:cNvSpPr>
            <a:spLocks noGrp="1"/>
          </p:cNvSpPr>
          <p:nvPr>
            <p:ph idx="1"/>
          </p:nvPr>
        </p:nvSpPr>
        <p:spPr>
          <a:xfrm>
            <a:off x="457200" y="1600200"/>
            <a:ext cx="8229600" cy="4267199"/>
          </a:xfrm>
        </p:spPr>
        <p:txBody>
          <a:bodyPr>
            <a:normAutofit/>
          </a:bodyPr>
          <a:lstStyle/>
          <a:p>
            <a:pPr>
              <a:buFont typeface="Courier New" pitchFamily="49" charset="0"/>
              <a:buChar char="o"/>
            </a:pPr>
            <a:r>
              <a:rPr lang="en-US" i="1" smtClean="0"/>
              <a:t>Hộp thoại thiết lập trang </a:t>
            </a:r>
            <a:endParaRPr lang="en-US" smtClean="0"/>
          </a:p>
          <a:p>
            <a:pPr marL="1828800" lvl="4" indent="0">
              <a:buNone/>
            </a:pPr>
            <a:endParaRPr lang="en-US" smtClean="0"/>
          </a:p>
          <a:p>
            <a:pPr lvl="2"/>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042" y="2286000"/>
            <a:ext cx="4800599" cy="377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457199" y="3458917"/>
            <a:ext cx="1337733" cy="685800"/>
          </a:xfrm>
          <a:prstGeom prst="wedgeRoundRectCallout">
            <a:avLst>
              <a:gd name="adj1" fmla="val 103031"/>
              <a:gd name="adj2" fmla="val -14564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Hướng in, cỡ giấy ...</a:t>
            </a:r>
            <a:endParaRPr lang="en-US"/>
          </a:p>
        </p:txBody>
      </p:sp>
      <p:sp>
        <p:nvSpPr>
          <p:cNvPr id="12" name="Rounded Rectangular Callout 11"/>
          <p:cNvSpPr/>
          <p:nvPr/>
        </p:nvSpPr>
        <p:spPr>
          <a:xfrm>
            <a:off x="2057400" y="3831956"/>
            <a:ext cx="1337733" cy="685800"/>
          </a:xfrm>
          <a:prstGeom prst="wedgeRoundRectCallout">
            <a:avLst>
              <a:gd name="adj1" fmla="val 29576"/>
              <a:gd name="adj2" fmla="val -2113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Lề, Trang</a:t>
            </a:r>
            <a:endParaRPr lang="en-US"/>
          </a:p>
        </p:txBody>
      </p:sp>
      <p:sp>
        <p:nvSpPr>
          <p:cNvPr id="14" name="Rounded Rectangular Callout 13"/>
          <p:cNvSpPr/>
          <p:nvPr/>
        </p:nvSpPr>
        <p:spPr>
          <a:xfrm>
            <a:off x="7136641" y="3158666"/>
            <a:ext cx="1337733" cy="685800"/>
          </a:xfrm>
          <a:prstGeom prst="wedgeRoundRectCallout">
            <a:avLst>
              <a:gd name="adj1" fmla="val -248943"/>
              <a:gd name="adj2" fmla="val -11579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In lặp lại tiêu đề</a:t>
            </a:r>
            <a:endParaRPr lang="en-US"/>
          </a:p>
        </p:txBody>
      </p:sp>
      <p:sp>
        <p:nvSpPr>
          <p:cNvPr id="16" name="Rounded Rectangular Callout 15"/>
          <p:cNvSpPr/>
          <p:nvPr/>
        </p:nvSpPr>
        <p:spPr>
          <a:xfrm>
            <a:off x="6629400" y="4492735"/>
            <a:ext cx="1768774" cy="685800"/>
          </a:xfrm>
          <a:prstGeom prst="wedgeRoundRectCallout">
            <a:avLst>
              <a:gd name="adj1" fmla="val -201515"/>
              <a:gd name="adj2" fmla="val -30286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Đầu trang/Cuối trang</a:t>
            </a:r>
            <a:endParaRPr lang="en-US"/>
          </a:p>
        </p:txBody>
      </p:sp>
    </p:spTree>
    <p:extLst>
      <p:ext uri="{BB962C8B-B14F-4D97-AF65-F5344CB8AC3E}">
        <p14:creationId xmlns:p14="http://schemas.microsoft.com/office/powerpoint/2010/main" val="14211200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6. Thiết lập trang và in </a:t>
            </a:r>
            <a:r>
              <a:rPr lang="en-US" smtClean="0"/>
              <a:t>ấn (tt)</a:t>
            </a:r>
            <a:endParaRPr lang="en-US" sz="3600"/>
          </a:p>
        </p:txBody>
      </p:sp>
      <p:sp>
        <p:nvSpPr>
          <p:cNvPr id="3" name="Content Placeholder 2"/>
          <p:cNvSpPr>
            <a:spLocks noGrp="1"/>
          </p:cNvSpPr>
          <p:nvPr>
            <p:ph idx="1"/>
          </p:nvPr>
        </p:nvSpPr>
        <p:spPr/>
        <p:txBody>
          <a:bodyPr/>
          <a:lstStyle/>
          <a:p>
            <a:pPr lvl="1">
              <a:buFont typeface="Wingdings" pitchFamily="2" charset="2"/>
              <a:buChar char="Ø"/>
            </a:pPr>
            <a:r>
              <a:rPr lang="en-US" sz="2400" smtClean="0"/>
              <a:t>Orientation: để thay đổi hướng trang in</a:t>
            </a:r>
          </a:p>
          <a:p>
            <a:pPr lvl="2"/>
            <a:r>
              <a:rPr lang="en-US" sz="2000" smtClean="0"/>
              <a:t>Portrait: in theo chiều dài giấy</a:t>
            </a:r>
          </a:p>
          <a:p>
            <a:pPr lvl="2"/>
            <a:r>
              <a:rPr lang="en-US" sz="2000" smtClean="0"/>
              <a:t>Landscape: In theo chiều ngang của giấy</a:t>
            </a:r>
          </a:p>
          <a:p>
            <a:pPr lvl="1">
              <a:buFont typeface="Wingdings" pitchFamily="2" charset="2"/>
              <a:buChar char="Ø"/>
            </a:pPr>
            <a:r>
              <a:rPr lang="en-US" sz="2400" smtClean="0"/>
              <a:t>Size: chọn khổ giấy như A1,A2,A3,A4</a:t>
            </a:r>
          </a:p>
          <a:p>
            <a:pPr lvl="1">
              <a:buFont typeface="Wingdings" pitchFamily="2" charset="2"/>
              <a:buChar char="Ø"/>
            </a:pPr>
            <a:r>
              <a:rPr lang="en-US" sz="2400" smtClean="0"/>
              <a:t>Print area: Thiết lập vùng in</a:t>
            </a:r>
          </a:p>
          <a:p>
            <a:pPr lvl="1">
              <a:buFont typeface="Wingdings" pitchFamily="2" charset="2"/>
              <a:buChar char="Ø"/>
            </a:pPr>
            <a:r>
              <a:rPr lang="en-US" sz="2400" smtClean="0"/>
              <a:t>Background: Thiết lập hình nền trang </a:t>
            </a:r>
          </a:p>
          <a:p>
            <a:pPr lvl="1">
              <a:buFont typeface="Wingdings" pitchFamily="2" charset="2"/>
              <a:buChar char="Ø"/>
            </a:pPr>
            <a:r>
              <a:rPr lang="en-US" sz="2400" smtClean="0"/>
              <a:t>Print title: In tiêu đề</a:t>
            </a:r>
          </a:p>
          <a:p>
            <a:pPr lvl="1"/>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603" y="4810267"/>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878239"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16272"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25872"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172200"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04634"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36516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lvl="1">
              <a:buFont typeface="Wingdings" pitchFamily="2" charset="2"/>
              <a:buChar char="Ø"/>
            </a:pPr>
            <a:r>
              <a:rPr lang="en-US" smtClean="0"/>
              <a:t>Các tùy chọn in</a:t>
            </a:r>
          </a:p>
          <a:p>
            <a:pPr lvl="2"/>
            <a:r>
              <a:rPr lang="en-US" smtClean="0"/>
              <a:t>In co giản vào 1 trang hoặc nhiều trang</a:t>
            </a:r>
          </a:p>
          <a:p>
            <a:pPr lvl="2"/>
            <a:r>
              <a:rPr lang="en-US" smtClean="0"/>
              <a:t>In lặp lại tiêu đề</a:t>
            </a:r>
          </a:p>
          <a:p>
            <a:pPr lvl="2"/>
            <a:r>
              <a:rPr lang="en-US" smtClean="0"/>
              <a:t>Căn chỉnh vào giữa trang</a:t>
            </a:r>
          </a:p>
          <a:p>
            <a:pPr marL="457200" lvl="1" indent="0">
              <a:buNone/>
            </a:pPr>
            <a:endParaRPr lang="en-US"/>
          </a:p>
        </p:txBody>
      </p:sp>
    </p:spTree>
    <p:extLst>
      <p:ext uri="{BB962C8B-B14F-4D97-AF65-F5344CB8AC3E}">
        <p14:creationId xmlns:p14="http://schemas.microsoft.com/office/powerpoint/2010/main" val="64680751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marL="457200" lvl="1" indent="0">
              <a:buNone/>
            </a:pP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766394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5847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2718</TotalTime>
  <Words>4487</Words>
  <Application>Microsoft Office PowerPoint</Application>
  <PresentationFormat>On-screen Show (4:3)</PresentationFormat>
  <Paragraphs>680</Paragraphs>
  <Slides>95</Slides>
  <Notes>0</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Office Theme</vt:lpstr>
      <vt:lpstr>Microsoft Excel 2010</vt:lpstr>
      <vt:lpstr>Nội dung</vt:lpstr>
      <vt:lpstr>1. Tổng quản về MS Excel</vt:lpstr>
      <vt:lpstr>1.1 Khởi tạo MS Excel</vt:lpstr>
      <vt:lpstr>1.1 Khởi tạo MS Excel (tt)</vt:lpstr>
      <vt:lpstr>1.1 Khởi tạo MS Excel (tt)</vt:lpstr>
      <vt:lpstr>1.2 Mở bảng tính đã có</vt:lpstr>
      <vt:lpstr>1.3 Ghi bảng tính</vt:lpstr>
      <vt:lpstr>1.4 Hiện hành &amp; Con trỏ trong Excel </vt:lpstr>
      <vt:lpstr>1.5 Di chuyển trong bảng tính</vt:lpstr>
      <vt:lpstr>1.6 Nhập liệu &amp; Sửa</vt:lpstr>
      <vt:lpstr>1.7 Sao chép dữ liệu</vt:lpstr>
      <vt:lpstr>1.8 Di chuyển &amp; xóa dữ liệu (tt)</vt:lpstr>
      <vt:lpstr>1.9 Thêm&amp;bớt Hàng/Cột/ô</vt:lpstr>
      <vt:lpstr>1.9 Thêm&amp;bớt Hàng/Cột/ô (tt)</vt:lpstr>
      <vt:lpstr>1.9 Thêm&amp;bớt Hàng/Cột/ô (tt)</vt:lpstr>
      <vt:lpstr>1.10 Điều chỉnh độ rộng hàng &amp; cao cột</vt:lpstr>
      <vt:lpstr>1.11 Ẩn/Hiện hàng &amp; cột</vt:lpstr>
      <vt:lpstr>1.12 Các thao tác với sheet</vt:lpstr>
      <vt:lpstr>1.12 Các thao tác với sheet (tt)</vt:lpstr>
      <vt:lpstr>1.12 Các thao tác với sheet (tt)</vt:lpstr>
      <vt:lpstr>1.12 Các thao tác với sheet (tt)</vt:lpstr>
      <vt:lpstr>1.12 Các thao tác với sheet (tt)</vt:lpstr>
      <vt:lpstr>2. Định dạng bảng tính</vt:lpstr>
      <vt:lpstr>2.1 Font chữ</vt:lpstr>
      <vt:lpstr>2.2 Căn lề</vt:lpstr>
      <vt:lpstr>2.3 Đóng khung</vt:lpstr>
      <vt:lpstr>2.3 Đóng khung (tt)</vt:lpstr>
      <vt:lpstr>2.4 Trộn ô</vt:lpstr>
      <vt:lpstr>2.5 Xuống dòng (Wrap text)</vt:lpstr>
      <vt:lpstr>2.6 Định dạng dữ liệu (tt)</vt:lpstr>
      <vt:lpstr>2.6 Định dạng dữ liệu (tt)</vt:lpstr>
      <vt:lpstr>2.6 Định dạng dữ liệu (tt)</vt:lpstr>
      <vt:lpstr>2.6 Định dạng dữ liệu (tt)</vt:lpstr>
      <vt:lpstr>2.6 Định dạng dữ liệu (tt)</vt:lpstr>
      <vt:lpstr>2.6 Định dạng dữ liệu (tt)</vt:lpstr>
      <vt:lpstr>3. Công thức và hàm</vt:lpstr>
      <vt:lpstr>3.1 Tạo lập công thức</vt:lpstr>
      <vt:lpstr>3.1 Tạo lập công thức (tt)</vt:lpstr>
      <vt:lpstr>3.1 Tạo lập công thức (tt)</vt:lpstr>
      <vt:lpstr>3.1 Tạo lập công thức (tt)</vt:lpstr>
      <vt:lpstr>3.1 Tạo lập công thức (tt)</vt:lpstr>
      <vt:lpstr>3.1 Tạo lập công thức (tt)</vt:lpstr>
      <vt:lpstr>3.1 Tạo lập công thức (tt)</vt:lpstr>
      <vt:lpstr>3.2 Các loại địa chỉ</vt:lpstr>
      <vt:lpstr>3.2 Các loại địa chỉ (tt)</vt:lpstr>
      <vt:lpstr>3.2 Các loại địa chỉ (tt)</vt:lpstr>
      <vt:lpstr>3.2 Các loại địa chỉ (tt)</vt:lpstr>
      <vt:lpstr>3.2 Các loại địa chỉ (tt)</vt:lpstr>
      <vt:lpstr>3.2 Các loại địa chỉ (tt)</vt:lpstr>
      <vt:lpstr>3.2 Các loại địa chỉ (tt)</vt:lpstr>
      <vt:lpstr>3.3 Cấu trúc hàm</vt:lpstr>
      <vt:lpstr>3.4 Các hàm thông dụng</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4. Thao tác dữ liệu</vt:lpstr>
      <vt:lpstr>4.1. Sắp xếp</vt:lpstr>
      <vt:lpstr>4.2 Lọc dữ liệu</vt:lpstr>
      <vt:lpstr>4.3 Rút trích dữ liệu</vt:lpstr>
      <vt:lpstr>4.3 Rút trích dữ liệu (tt)</vt:lpstr>
      <vt:lpstr>5. Charts – Biểu đồ</vt:lpstr>
      <vt:lpstr>5.1 Cách chèn Chart</vt:lpstr>
      <vt:lpstr>5.2 Các thành phần trên Chart</vt:lpstr>
      <vt:lpstr>5.3 Thay đổi vùng dữ liệu cho Chart</vt:lpstr>
      <vt:lpstr>5.4 Thay đổi dạng Chart</vt:lpstr>
      <vt:lpstr>5.5 Thay đổi gốc tọa độ</vt:lpstr>
      <vt:lpstr>5.5 Thay đổi gốc tọa độ (tt)</vt:lpstr>
      <vt:lpstr>5.6 Thay đổi bước nhảy cho trục</vt:lpstr>
      <vt:lpstr>5.6 Thay đổi bước nhảy cho trục (TT)</vt:lpstr>
      <vt:lpstr>5.7 Cách vẽ đồ thị 2 trục tung</vt:lpstr>
      <vt:lpstr>5.7 Cách vẽ đồ thị 2 trục tung (tt)</vt:lpstr>
      <vt:lpstr>5.7 Cách vẽ đồ thị 2 trục tung (tt)</vt:lpstr>
      <vt:lpstr>6. Thiết lập trang và in ấn</vt:lpstr>
      <vt:lpstr>6. Thiết lập trang và in ấn (tt)</vt:lpstr>
      <vt:lpstr>6. Thiết lập trang và in ấn (tt)</vt:lpstr>
      <vt:lpstr>6. Thiết lập trang và in ấn (tt)</vt:lpstr>
      <vt:lpstr>6. Thiết lập trang và in ấn (tt)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Excel 2010</dc:title>
  <dc:creator>hoangvu</dc:creator>
  <cp:lastModifiedBy>Administrator</cp:lastModifiedBy>
  <cp:revision>251</cp:revision>
  <dcterms:created xsi:type="dcterms:W3CDTF">2013-10-29T05:15:28Z</dcterms:created>
  <dcterms:modified xsi:type="dcterms:W3CDTF">2018-10-14T13:18:55Z</dcterms:modified>
</cp:coreProperties>
</file>