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8" r:id="rId2"/>
    <p:sldId id="286" r:id="rId3"/>
    <p:sldId id="257" r:id="rId4"/>
    <p:sldId id="284" r:id="rId5"/>
    <p:sldId id="282" r:id="rId6"/>
    <p:sldId id="260" r:id="rId7"/>
    <p:sldId id="261" r:id="rId8"/>
    <p:sldId id="262" r:id="rId9"/>
    <p:sldId id="264" r:id="rId10"/>
    <p:sldId id="265" r:id="rId11"/>
    <p:sldId id="267" r:id="rId12"/>
    <p:sldId id="287" r:id="rId13"/>
    <p:sldId id="269" r:id="rId14"/>
    <p:sldId id="271" r:id="rId15"/>
    <p:sldId id="272" r:id="rId16"/>
    <p:sldId id="273" r:id="rId17"/>
    <p:sldId id="275" r:id="rId18"/>
    <p:sldId id="276" r:id="rId19"/>
    <p:sldId id="278" r:id="rId20"/>
    <p:sldId id="279" r:id="rId21"/>
    <p:sldId id="277" r:id="rId22"/>
    <p:sldId id="280" r:id="rId23"/>
    <p:sldId id="28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756"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3C369A-357A-47B4-843D-5859CAA42ADF}" type="datetimeFigureOut">
              <a:rPr lang="en-US" smtClean="0"/>
              <a:t>11/27/2020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481208-D707-4C9B-8F92-0C3DEC59BE57}" type="slidenum">
              <a:rPr lang="en-US" smtClean="0"/>
              <a:t>‹#›</a:t>
            </a:fld>
            <a:endParaRPr lang="en-US"/>
          </a:p>
        </p:txBody>
      </p:sp>
    </p:spTree>
    <p:extLst>
      <p:ext uri="{BB962C8B-B14F-4D97-AF65-F5344CB8AC3E}">
        <p14:creationId xmlns:p14="http://schemas.microsoft.com/office/powerpoint/2010/main" val="1061169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a:xfrm>
            <a:off x="381000" y="685800"/>
            <a:ext cx="6096000" cy="3429000"/>
          </a:xfrm>
          <a:ln/>
        </p:spPr>
      </p:sp>
      <p:sp>
        <p:nvSpPr>
          <p:cNvPr id="71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altLang="vi-VN" smtClean="0">
              <a:latin typeface="Arial" panose="020B0604020202020204" pitchFamily="34" charset="0"/>
            </a:endParaRPr>
          </a:p>
        </p:txBody>
      </p:sp>
      <p:sp>
        <p:nvSpPr>
          <p:cNvPr id="71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A1BE45A-FE8B-47E8-851C-67D5622F1386}" type="slidenum">
              <a:rPr lang="en-US" altLang="vi-VN" smtClean="0"/>
              <a:pPr/>
              <a:t>2</a:t>
            </a:fld>
            <a:endParaRPr lang="en-US" altLang="vi-VN" smtClean="0"/>
          </a:p>
        </p:txBody>
      </p:sp>
    </p:spTree>
    <p:extLst>
      <p:ext uri="{BB962C8B-B14F-4D97-AF65-F5344CB8AC3E}">
        <p14:creationId xmlns:p14="http://schemas.microsoft.com/office/powerpoint/2010/main" val="1500153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8481208-D707-4C9B-8F92-0C3DEC59BE57}" type="slidenum">
              <a:rPr lang="en-US" smtClean="0"/>
              <a:t>9</a:t>
            </a:fld>
            <a:endParaRPr lang="en-US"/>
          </a:p>
        </p:txBody>
      </p:sp>
    </p:spTree>
    <p:extLst>
      <p:ext uri="{BB962C8B-B14F-4D97-AF65-F5344CB8AC3E}">
        <p14:creationId xmlns:p14="http://schemas.microsoft.com/office/powerpoint/2010/main" val="33537612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11</a:t>
            </a:fld>
            <a:endParaRPr lang="en-US" smtClean="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14</a:t>
            </a:fld>
            <a:endParaRPr lang="en-US" smtClean="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19</a:t>
            </a:fld>
            <a:endParaRPr lang="en-US"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673913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068613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630DF1-D3EB-4C34-8D72-5FE8E2E19A96}"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603139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3630DF1-D3EB-4C34-8D72-5FE8E2E19A96}" type="datetimeFigureOut">
              <a:rPr lang="en-US" smtClean="0"/>
              <a:t>11/27/2020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554980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3630DF1-D3EB-4C34-8D72-5FE8E2E19A96}" type="datetimeFigureOut">
              <a:rPr lang="en-US" smtClean="0"/>
              <a:t>11/27/2020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2951543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3630DF1-D3EB-4C34-8D72-5FE8E2E19A96}" type="datetimeFigureOut">
              <a:rPr lang="en-US" smtClean="0"/>
              <a:t>11/27/2020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4048174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630DF1-D3EB-4C34-8D72-5FE8E2E19A96}" type="datetimeFigureOut">
              <a:rPr lang="en-US" smtClean="0"/>
              <a:t>11/27/2020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472270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t>11/27/2020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526192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t>11/27/2020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2419508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541422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095784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30DF1-D3EB-4C34-8D72-5FE8E2E19A96}" type="datetimeFigureOut">
              <a:rPr lang="en-US" smtClean="0"/>
              <a:t>11/27/2020</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346C9D-ABA8-4659-B380-C3A9892FFCAF}" type="slidenum">
              <a:rPr lang="en-US" smtClean="0"/>
              <a:t>‹#›</a:t>
            </a:fld>
            <a:endParaRPr lang="en-US"/>
          </a:p>
        </p:txBody>
      </p:sp>
    </p:spTree>
    <p:extLst>
      <p:ext uri="{BB962C8B-B14F-4D97-AF65-F5344CB8AC3E}">
        <p14:creationId xmlns:p14="http://schemas.microsoft.com/office/powerpoint/2010/main" val="3114811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file:///G:\Phim%20anh\Gypsy%20tunes.WAV"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Gypsy tunes.WAV">
            <a:hlinkClick r:id="" action="ppaction://media"/>
          </p:cNvPr>
          <p:cNvPicPr>
            <a:picLocks noRot="1" noChangeAspect="1" noChangeArrowheads="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Grp="1" noChangeArrowheads="1"/>
          </p:cNvSpPr>
          <p:nvPr>
            <p:ph type="ctrTitle"/>
          </p:nvPr>
        </p:nvSpPr>
        <p:spPr/>
        <p:txBody>
          <a:bodyPr/>
          <a:lstStyle/>
          <a:p>
            <a:endParaRPr lang="en-US" smtClean="0"/>
          </a:p>
        </p:txBody>
      </p:sp>
      <p:sp>
        <p:nvSpPr>
          <p:cNvPr id="41988" name="Rectangle 4"/>
          <p:cNvSpPr>
            <a:spLocks noGrp="1" noChangeArrowheads="1"/>
          </p:cNvSpPr>
          <p:nvPr>
            <p:ph type="subTitle" idx="1"/>
          </p:nvPr>
        </p:nvSpPr>
        <p:spPr/>
        <p:txBody>
          <a:bodyPr/>
          <a:lstStyle/>
          <a:p>
            <a:pPr>
              <a:buFont typeface="Arial" pitchFamily="34" charset="0"/>
              <a:buNone/>
              <a:defRPr/>
            </a:pPr>
            <a:endParaRPr lang="en-US"/>
          </a:p>
        </p:txBody>
      </p:sp>
      <p:pic>
        <p:nvPicPr>
          <p:cNvPr id="5125" name="Picture 5" descr="blue_green_yellow_t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0"/>
            <a:ext cx="11734800" cy="6858000"/>
          </a:xfrm>
          <a:prstGeom prst="rect">
            <a:avLst/>
          </a:prstGeom>
          <a:noFill/>
          <a:ln>
            <a:noFill/>
          </a:ln>
          <a:effectLst>
            <a:outerShdw dist="107763" dir="2700000" algn="ctr" rotWithShape="0">
              <a:srgbClr val="4D4D4D">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6"/>
          <p:cNvSpPr>
            <a:spLocks noChangeArrowheads="1"/>
          </p:cNvSpPr>
          <p:nvPr/>
        </p:nvSpPr>
        <p:spPr bwMode="auto">
          <a:xfrm>
            <a:off x="1905000" y="3037582"/>
            <a:ext cx="84582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p>
            <a:pPr algn="ctr"/>
            <a:r>
              <a:rPr lang="en-US" sz="3200" b="1">
                <a:solidFill>
                  <a:schemeClr val="bg1"/>
                </a:solidFill>
                <a:latin typeface="Times New Roman" pitchFamily="18" charset="0"/>
                <a:cs typeface="Times New Roman" pitchFamily="18" charset="0"/>
              </a:rPr>
              <a:t>ĐẶC TRƯNG VÀ PHƯƠNG HƯỚNG XÂY DỰNG CHỦ NGHĨA XÃ HỘI Ở VIỆT NAM</a:t>
            </a:r>
          </a:p>
        </p:txBody>
      </p:sp>
      <p:sp>
        <p:nvSpPr>
          <p:cNvPr id="5127" name="Text Box 7"/>
          <p:cNvSpPr txBox="1">
            <a:spLocks noChangeArrowheads="1"/>
          </p:cNvSpPr>
          <p:nvPr/>
        </p:nvSpPr>
        <p:spPr bwMode="auto">
          <a:xfrm>
            <a:off x="2209800" y="1981200"/>
            <a:ext cx="1447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3200" b="1" u="sng">
                <a:solidFill>
                  <a:srgbClr val="FFFF00"/>
                </a:solidFill>
              </a:rPr>
              <a:t>Bài 4</a:t>
            </a:r>
          </a:p>
        </p:txBody>
      </p:sp>
    </p:spTree>
    <p:extLst>
      <p:ext uri="{BB962C8B-B14F-4D97-AF65-F5344CB8AC3E}">
        <p14:creationId xmlns:p14="http://schemas.microsoft.com/office/powerpoint/2010/main" val="3874760801"/>
      </p:ext>
    </p:extLst>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4198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95600" y="1143000"/>
            <a:ext cx="6934200" cy="1143000"/>
          </a:xfrm>
          <a:prstGeom prst="roundRect">
            <a:avLst/>
          </a:prstGeom>
          <a:gradFill>
            <a:gsLst>
              <a:gs pos="99000">
                <a:srgbClr val="7030A0"/>
              </a:gs>
              <a:gs pos="100000">
                <a:srgbClr val="EC00EC"/>
              </a:gs>
            </a:gsLst>
          </a:gradFill>
          <a:extLst/>
        </p:spPr>
        <p:style>
          <a:lnRef idx="0">
            <a:schemeClr val="accent4"/>
          </a:lnRef>
          <a:fillRef idx="3">
            <a:schemeClr val="accent4"/>
          </a:fillRef>
          <a:effectRef idx="3">
            <a:schemeClr val="accent4"/>
          </a:effectRef>
          <a:fontRef idx="minor">
            <a:schemeClr val="lt1"/>
          </a:fontRef>
        </p:style>
        <p:txBody>
          <a:bodyPr/>
          <a:lstStyle/>
          <a:p>
            <a:pPr eaLnBrk="1" fontAlgn="auto" hangingPunct="1">
              <a:spcBef>
                <a:spcPts val="0"/>
              </a:spcBef>
              <a:spcAft>
                <a:spcPts val="0"/>
              </a:spcAft>
              <a:defRPr/>
            </a:pPr>
            <a:r>
              <a:rPr lang="en-US" sz="26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NỘI DUNG BÀI HỌC </a:t>
            </a:r>
          </a:p>
        </p:txBody>
      </p:sp>
      <p:sp>
        <p:nvSpPr>
          <p:cNvPr id="5" name="Content Placeholder 4"/>
          <p:cNvSpPr>
            <a:spLocks noGrp="1"/>
          </p:cNvSpPr>
          <p:nvPr>
            <p:ph idx="1"/>
          </p:nvPr>
        </p:nvSpPr>
        <p:spPr>
          <a:xfrm>
            <a:off x="838200" y="2667000"/>
            <a:ext cx="10972800" cy="3535364"/>
          </a:xfrm>
        </p:spPr>
        <p:txBody>
          <a:bodyPr/>
          <a:lstStyle/>
          <a:p>
            <a:pPr marL="0" indent="0" algn="just">
              <a:buNone/>
              <a:defRPr/>
            </a:pPr>
            <a:r>
              <a:rPr lang="en-US" altLang="vi-VN" sz="2800" dirty="0">
                <a:solidFill>
                  <a:srgbClr val="0000FF"/>
                </a:solidFill>
                <a:latin typeface="Times New Roman" panose="02020603050405020304" pitchFamily="18" charset="0"/>
                <a:cs typeface="Times New Roman" panose="02020603050405020304" pitchFamily="18" charset="0"/>
              </a:rPr>
              <a:t>I</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smtClean="0">
                <a:latin typeface="Times New Roman" panose="02020603050405020304" pitchFamily="18" charset="0"/>
                <a:cs typeface="Times New Roman" panose="02020603050405020304" pitchFamily="18" charset="0"/>
              </a:rPr>
              <a:t>ĐẶC TRƯNG CỦA CNXH Ở VN</a:t>
            </a:r>
            <a:endParaRPr lang="en-US" altLang="vi-VN" sz="2800" dirty="0">
              <a:latin typeface="Times New Roman" panose="02020603050405020304" pitchFamily="18" charset="0"/>
              <a:cs typeface="Times New Roman" panose="02020603050405020304" pitchFamily="18" charset="0"/>
            </a:endParaRPr>
          </a:p>
          <a:p>
            <a:pPr marL="0" indent="0" algn="just">
              <a:buNone/>
              <a:defRPr/>
            </a:pPr>
            <a:r>
              <a:rPr lang="nl-NL" sz="2800" dirty="0" smtClean="0">
                <a:solidFill>
                  <a:srgbClr val="0000FF"/>
                </a:solidFill>
                <a:latin typeface="Times New Roman" panose="02020603050405020304" pitchFamily="18" charset="0"/>
                <a:cs typeface="Times New Roman" panose="02020603050405020304" pitchFamily="18" charset="0"/>
              </a:rPr>
              <a:t>II/ </a:t>
            </a:r>
            <a:r>
              <a:rPr lang="en-US" sz="2800" dirty="0" smtClean="0">
                <a:latin typeface="Times New Roman" panose="02020603050405020304" pitchFamily="18" charset="0"/>
                <a:cs typeface="Times New Roman" panose="02020603050405020304" pitchFamily="18" charset="0"/>
              </a:rPr>
              <a:t>PHƯƠNG HƯỚNG XÂY DỰNG CNXH Ở VN</a:t>
            </a:r>
            <a:endParaRPr lang="vi-VN" sz="2800" dirty="0">
              <a:latin typeface="Times New Roman" panose="02020603050405020304" pitchFamily="18" charset="0"/>
              <a:cs typeface="Times New Roman" panose="02020603050405020304" pitchFamily="18" charset="0"/>
            </a:endParaRPr>
          </a:p>
          <a:p>
            <a:pPr>
              <a:defRPr/>
            </a:pPr>
            <a:endParaRPr lang="vi-VN" sz="2800" dirty="0">
              <a:latin typeface="Times New Roman" panose="02020603050405020304" pitchFamily="18" charset="0"/>
              <a:cs typeface="Times New Roman" panose="02020603050405020304" pitchFamily="18" charset="0"/>
            </a:endParaRPr>
          </a:p>
          <a:p>
            <a:pPr marL="0" indent="0">
              <a:buNone/>
              <a:defRPr/>
            </a:pPr>
            <a:endParaRPr lang="vi-VN" sz="2800" dirty="0"/>
          </a:p>
        </p:txBody>
      </p:sp>
    </p:spTree>
    <p:extLst>
      <p:ext uri="{BB962C8B-B14F-4D97-AF65-F5344CB8AC3E}">
        <p14:creationId xmlns:p14="http://schemas.microsoft.com/office/powerpoint/2010/main" val="3092442492"/>
      </p:ext>
    </p:extLst>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nl-NL" sz="3200" b="1" i="1" dirty="0" smtClean="0">
                <a:solidFill>
                  <a:srgbClr val="0000FF"/>
                </a:solidFill>
                <a:latin typeface="Times New Roman" pitchFamily="18" charset="0"/>
                <a:cs typeface="Times New Roman" pitchFamily="18" charset="0"/>
              </a:rPr>
              <a:t>I. </a:t>
            </a:r>
            <a:r>
              <a:rPr lang="nl-NL" sz="3200" b="1" i="1" dirty="0">
                <a:solidFill>
                  <a:srgbClr val="0000FF"/>
                </a:solidFill>
                <a:latin typeface="Times New Roman" pitchFamily="18" charset="0"/>
                <a:cs typeface="Times New Roman" pitchFamily="18" charset="0"/>
              </a:rPr>
              <a:t>Đặc trưng của chủ nghĩa xã hội ở Việt Nam </a:t>
            </a:r>
            <a:endParaRPr lang="en-US" sz="3200" b="1" dirty="0">
              <a:solidFill>
                <a:srgbClr val="0000FF"/>
              </a:solidFill>
              <a:latin typeface="Times New Roman" pitchFamily="18" charset="0"/>
              <a:cs typeface="Times New Roman" pitchFamily="18" charset="0"/>
            </a:endParaRPr>
          </a:p>
        </p:txBody>
      </p:sp>
      <p:sp>
        <p:nvSpPr>
          <p:cNvPr id="3" name="Content Placeholder 2"/>
          <p:cNvSpPr>
            <a:spLocks noGrp="1"/>
          </p:cNvSpPr>
          <p:nvPr>
            <p:ph sz="half" idx="1"/>
          </p:nvPr>
        </p:nvSpPr>
        <p:spPr>
          <a:xfrm>
            <a:off x="228600" y="1600201"/>
            <a:ext cx="6553200" cy="4525963"/>
          </a:xfrm>
        </p:spPr>
        <p:txBody>
          <a:bodyPr>
            <a:normAutofit fontScale="92500"/>
          </a:bodyPr>
          <a:lstStyle/>
          <a:p>
            <a:pPr>
              <a:buFontTx/>
              <a:buChar char="-"/>
            </a:pPr>
            <a:r>
              <a:rPr lang="en-US" i="1" dirty="0">
                <a:solidFill>
                  <a:srgbClr val="0070C0"/>
                </a:solidFill>
                <a:latin typeface="Times New Roman" pitchFamily="18" charset="0"/>
                <a:cs typeface="Times New Roman" pitchFamily="18" charset="0"/>
              </a:rPr>
              <a:t>Theo quan điểm của chủ nghĩa  Mác – </a:t>
            </a:r>
            <a:r>
              <a:rPr lang="en-US" i="1" dirty="0" err="1" smtClean="0">
                <a:solidFill>
                  <a:srgbClr val="0070C0"/>
                </a:solidFill>
                <a:latin typeface="Times New Roman" pitchFamily="18" charset="0"/>
                <a:cs typeface="Times New Roman" pitchFamily="18" charset="0"/>
              </a:rPr>
              <a:t>Lênin</a:t>
            </a:r>
            <a:endParaRPr lang="en-US" i="1" dirty="0" smtClean="0">
              <a:solidFill>
                <a:srgbClr val="0070C0"/>
              </a:solidFill>
              <a:latin typeface="Times New Roman" pitchFamily="18" charset="0"/>
              <a:cs typeface="Times New Roman" pitchFamily="18" charset="0"/>
            </a:endParaRPr>
          </a:p>
          <a:p>
            <a:pPr algn="just"/>
            <a:r>
              <a:rPr lang="en-US" sz="2600" dirty="0" err="1">
                <a:latin typeface="Times New Roman" panose="02020603050405020304" pitchFamily="18" charset="0"/>
                <a:cs typeface="Times New Roman" panose="02020603050405020304" pitchFamily="18" charset="0"/>
              </a:rPr>
              <a:t>Cơ</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sở</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vật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kỹ</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thuật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của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hội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xã</a:t>
            </a:r>
            <a:r>
              <a:rPr lang="en-US" sz="2600"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hội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nghĩa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nền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nghiệp</a:t>
            </a:r>
            <a:r>
              <a:rPr lang="en-US" dirty="0" smtClean="0">
                <a:latin typeface="Times New Roman" panose="02020603050405020304" pitchFamily="18" charset="0"/>
                <a:cs typeface="Times New Roman" panose="02020603050405020304" pitchFamily="18" charset="0"/>
              </a:rPr>
              <a:t>.</a:t>
            </a:r>
          </a:p>
          <a:p>
            <a:pPr algn="just"/>
            <a:r>
              <a:rPr lang="en-US" dirty="0" err="1">
                <a:latin typeface="Times New Roman" panose="02020603050405020304" pitchFamily="18" charset="0"/>
                <a:cs typeface="Times New Roman" panose="02020603050405020304" pitchFamily="18" charset="0"/>
              </a:rPr>
              <a:t>thiết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hữu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xuất</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phóng</a:t>
            </a:r>
            <a:r>
              <a:rPr lang="en-US" dirty="0">
                <a:latin typeface="Times New Roman" panose="02020603050405020304" pitchFamily="18" charset="0"/>
                <a:cs typeface="Times New Roman" panose="02020603050405020304" pitchFamily="18" charset="0"/>
              </a:rPr>
              <a:t> con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khỏi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bóc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thuẹc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quyền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đẳng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hội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con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triển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diện</a:t>
            </a:r>
            <a:endParaRPr lang="en-US" dirty="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tắc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theo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coi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tắc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nhất</a:t>
            </a:r>
            <a:r>
              <a:rPr lang="en-US" dirty="0">
                <a:latin typeface="Times New Roman" panose="02020603050405020304" pitchFamily="18" charset="0"/>
                <a:cs typeface="Times New Roman" panose="02020603050405020304" pitchFamily="18" charset="0"/>
              </a:rPr>
              <a:t> </a:t>
            </a:r>
          </a:p>
          <a:p>
            <a:pPr algn="just"/>
            <a:endParaRPr lang="en-US" i="1" dirty="0">
              <a:solidFill>
                <a:srgbClr val="0070C0"/>
              </a:solidFill>
              <a:latin typeface="Times New Roman" pitchFamily="18" charset="0"/>
              <a:cs typeface="Times New Roman" pitchFamily="18" charset="0"/>
            </a:endParaRPr>
          </a:p>
        </p:txBody>
      </p:sp>
      <p:sp>
        <p:nvSpPr>
          <p:cNvPr id="6" name="Content Placeholder 5"/>
          <p:cNvSpPr>
            <a:spLocks noGrp="1"/>
          </p:cNvSpPr>
          <p:nvPr>
            <p:ph sz="half" idx="2"/>
          </p:nvPr>
        </p:nvSpPr>
        <p:spPr>
          <a:xfrm>
            <a:off x="6934200" y="1600201"/>
            <a:ext cx="4648200" cy="4525963"/>
          </a:xfrm>
        </p:spPr>
        <p:txBody>
          <a:bodyPr>
            <a:normAutofit fontScale="92500"/>
          </a:bodyPr>
          <a:lstStyle/>
          <a:p>
            <a:endParaRPr lang="en-US" dirty="0"/>
          </a:p>
        </p:txBody>
      </p:sp>
      <p:pic>
        <p:nvPicPr>
          <p:cNvPr id="1026" name="Picture 2" descr="Giá trị bền vững và ý nghĩa thời đại của chủ nghĩa Mác - Lên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1641765"/>
            <a:ext cx="4648200" cy="4484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1435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rmAutofit/>
          </a:bodyPr>
          <a:lstStyle/>
          <a:p>
            <a:r>
              <a:rPr lang="en-US" sz="2800" i="1" dirty="0">
                <a:solidFill>
                  <a:srgbClr val="0070C0"/>
                </a:solidFill>
                <a:latin typeface="Times New Roman" pitchFamily="18" charset="0"/>
                <a:cs typeface="Times New Roman" pitchFamily="18" charset="0"/>
              </a:rPr>
              <a:t>Theo </a:t>
            </a:r>
            <a:r>
              <a:rPr lang="en-US" sz="2800" i="1" dirty="0" err="1">
                <a:solidFill>
                  <a:srgbClr val="0070C0"/>
                </a:solidFill>
                <a:latin typeface="Times New Roman" pitchFamily="18" charset="0"/>
                <a:cs typeface="Times New Roman" pitchFamily="18" charset="0"/>
              </a:rPr>
              <a:t>quan</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điểm</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của</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Chủ</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tịch</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Hồ</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Chí</a:t>
            </a:r>
            <a:r>
              <a:rPr lang="en-US" sz="2800" i="1" dirty="0">
                <a:solidFill>
                  <a:srgbClr val="0070C0"/>
                </a:solidFill>
                <a:latin typeface="Times New Roman" pitchFamily="18" charset="0"/>
                <a:cs typeface="Times New Roman" pitchFamily="18" charset="0"/>
              </a:rPr>
              <a:t> Minh</a:t>
            </a:r>
            <a:endParaRPr lang="vi-VN" altLang="vi-VN" sz="2800" dirty="0" smtClean="0"/>
          </a:p>
        </p:txBody>
      </p:sp>
      <p:sp>
        <p:nvSpPr>
          <p:cNvPr id="19459" name="Content Placeholder 2"/>
          <p:cNvSpPr>
            <a:spLocks noGrp="1"/>
          </p:cNvSpPr>
          <p:nvPr>
            <p:ph idx="1"/>
          </p:nvPr>
        </p:nvSpPr>
        <p:spPr>
          <a:xfrm>
            <a:off x="609600" y="2057401"/>
            <a:ext cx="5638800" cy="3230563"/>
          </a:xfrm>
        </p:spPr>
        <p:txBody>
          <a:bodyPr>
            <a:normAutofit/>
          </a:bodyPr>
          <a:lstStyle/>
          <a:p>
            <a:pPr marL="0" indent="0" algn="just">
              <a:buNone/>
            </a:pPr>
            <a:r>
              <a:rPr lang="en-US" altLang="vi-VN" sz="2600"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Chủ</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nghĩa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xã</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hội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là</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chế</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độ</a:t>
            </a:r>
            <a:r>
              <a:rPr lang="en-US" altLang="vi-VN" sz="2600" dirty="0">
                <a:latin typeface="Times New Roman" panose="02020603050405020304" pitchFamily="18" charset="0"/>
                <a:cs typeface="Times New Roman" panose="02020603050405020304" pitchFamily="18" charset="0"/>
              </a:rPr>
              <a:t> do </a:t>
            </a:r>
            <a:r>
              <a:rPr lang="en-US" altLang="vi-VN" sz="2600" dirty="0" err="1">
                <a:latin typeface="Times New Roman" panose="02020603050405020304" pitchFamily="18" charset="0"/>
                <a:cs typeface="Times New Roman" panose="02020603050405020304" pitchFamily="18" charset="0"/>
              </a:rPr>
              <a:t>nhân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dân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làm</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chủ</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chế</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độ</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có</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nền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kinh</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tế</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phát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triển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cao</a:t>
            </a:r>
            <a:r>
              <a:rPr lang="en-US" altLang="vi-VN" sz="2600" dirty="0">
                <a:latin typeface="Times New Roman" panose="02020603050405020304" pitchFamily="18" charset="0"/>
                <a:cs typeface="Times New Roman" panose="02020603050405020304" pitchFamily="18" charset="0"/>
              </a:rPr>
              <a:t>; con </a:t>
            </a:r>
            <a:r>
              <a:rPr lang="en-US" altLang="vi-VN" sz="2600" dirty="0" err="1">
                <a:latin typeface="Times New Roman" panose="02020603050405020304" pitchFamily="18" charset="0"/>
                <a:cs typeface="Times New Roman" panose="02020603050405020304" pitchFamily="18" charset="0"/>
              </a:rPr>
              <a:t>người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được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giải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phóng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khỏi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áp</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bức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bóc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lột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và</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bất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công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có</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nền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đạo</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đức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phát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triển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cao</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các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dân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tộc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chung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sống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trong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hòa</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bình</a:t>
            </a:r>
            <a:r>
              <a:rPr lang="en-US" altLang="vi-VN" sz="2600" dirty="0">
                <a:latin typeface="Times New Roman" panose="02020603050405020304" pitchFamily="18" charset="0"/>
                <a:cs typeface="Times New Roman" panose="02020603050405020304" pitchFamily="18" charset="0"/>
              </a:rPr>
              <a:t>….</a:t>
            </a:r>
            <a:endParaRPr lang="vi-VN" altLang="vi-VN" sz="2600" dirty="0">
              <a:latin typeface="Times New Roman" panose="02020603050405020304" pitchFamily="18" charset="0"/>
              <a:cs typeface="Times New Roman" panose="02020603050405020304" pitchFamily="18" charset="0"/>
            </a:endParaRPr>
          </a:p>
        </p:txBody>
      </p:sp>
      <p:pic>
        <p:nvPicPr>
          <p:cNvPr id="19460" name="Picture 2" descr="Tuyên truyền kỷ niệm 130 năm Ngày sinh Chủ tịch Hồ Chí Minh (19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990600"/>
            <a:ext cx="52578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6046497"/>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i="1" dirty="0">
                <a:solidFill>
                  <a:srgbClr val="0000FF"/>
                </a:solidFill>
              </a:rPr>
              <a:t/>
            </a:r>
            <a:br>
              <a:rPr lang="en-US" sz="2400" i="1" dirty="0">
                <a:solidFill>
                  <a:srgbClr val="0000FF"/>
                </a:solidFill>
              </a:rPr>
            </a:br>
            <a:r>
              <a:rPr lang="en-US" sz="2400" i="1" dirty="0">
                <a:solidFill>
                  <a:srgbClr val="0000FF"/>
                </a:solidFill>
              </a:rPr>
              <a:t/>
            </a:r>
            <a:br>
              <a:rPr lang="en-US" sz="2400" i="1" dirty="0">
                <a:solidFill>
                  <a:srgbClr val="0000FF"/>
                </a:solidFill>
              </a:rPr>
            </a:br>
            <a:r>
              <a:rPr lang="vi-VN" sz="2400" i="1" dirty="0">
                <a:solidFill>
                  <a:srgbClr val="0000FF"/>
                </a:solidFill>
              </a:rPr>
              <a:t>Cương lĩnh xây dựng đất nước trong thời kỳ quá độ lên chủ nghĩa xã hội </a:t>
            </a:r>
            <a:r>
              <a:rPr lang="vi-VN" sz="2400" dirty="0">
                <a:solidFill>
                  <a:srgbClr val="0000FF"/>
                </a:solidFill>
              </a:rPr>
              <a:t>được thông qua tại Đại hội VII (1991), Đảng xác định </a:t>
            </a:r>
            <a:r>
              <a:rPr lang="vi-VN" sz="2400" i="1" dirty="0">
                <a:solidFill>
                  <a:srgbClr val="0000FF"/>
                </a:solidFill>
              </a:rPr>
              <a:t>mô hình xã hội xã hội chủ nghĩa ở Việt </a:t>
            </a:r>
            <a:r>
              <a:rPr lang="en-US" sz="2400" i="1" dirty="0">
                <a:solidFill>
                  <a:srgbClr val="0000FF"/>
                </a:solidFill>
              </a:rPr>
              <a:t/>
            </a:r>
            <a:br>
              <a:rPr lang="en-US" sz="2400" i="1" dirty="0">
                <a:solidFill>
                  <a:srgbClr val="0000FF"/>
                </a:solidFill>
              </a:rPr>
            </a:br>
            <a:r>
              <a:rPr lang="vi-VN" sz="2400" dirty="0">
                <a:solidFill>
                  <a:srgbClr val="0000FF"/>
                </a:solidFill>
              </a:rPr>
              <a:t> gồm 6 đặc trưng cơ bản nhất:</a:t>
            </a:r>
            <a:endParaRPr lang="en-US" sz="2400" dirty="0">
              <a:solidFill>
                <a:srgbClr val="0000FF"/>
              </a:solidFill>
            </a:endParaRPr>
          </a:p>
        </p:txBody>
      </p:sp>
      <p:sp>
        <p:nvSpPr>
          <p:cNvPr id="3" name="Content Placeholder 2"/>
          <p:cNvSpPr>
            <a:spLocks noGrp="1"/>
          </p:cNvSpPr>
          <p:nvPr>
            <p:ph idx="1"/>
          </p:nvPr>
        </p:nvSpPr>
        <p:spPr>
          <a:xfrm>
            <a:off x="609600" y="2209801"/>
            <a:ext cx="10744200" cy="3078163"/>
          </a:xfrm>
        </p:spPr>
        <p:txBody>
          <a:bodyPr>
            <a:noAutofit/>
          </a:bodyPr>
          <a:lstStyle/>
          <a:p>
            <a:pPr marL="0" indent="0" fontAlgn="base">
              <a:buNone/>
            </a:pPr>
            <a:r>
              <a:rPr lang="vi-VN" sz="2400" dirty="0">
                <a:latin typeface="+mj-lt"/>
              </a:rPr>
              <a:t>1/ Do</a:t>
            </a:r>
            <a:r>
              <a:rPr lang="vi-VN" sz="2400" i="1" dirty="0">
                <a:latin typeface="+mj-lt"/>
              </a:rPr>
              <a:t> </a:t>
            </a:r>
            <a:r>
              <a:rPr lang="vi-VN" sz="2400" dirty="0">
                <a:latin typeface="+mj-lt"/>
              </a:rPr>
              <a:t>nhân dân lao động làm chủ;</a:t>
            </a:r>
          </a:p>
          <a:p>
            <a:pPr marL="0" indent="0" fontAlgn="base">
              <a:buNone/>
            </a:pPr>
            <a:r>
              <a:rPr lang="vi-VN" sz="2400" dirty="0">
                <a:latin typeface="+mj-lt"/>
              </a:rPr>
              <a:t>2/ Có một nền kinh tế phát triển cao dựa trên lực lượng sản xuất hiện đại và chế độ công hữu về các tư liệu sản xuất chủ yếu;</a:t>
            </a:r>
          </a:p>
          <a:p>
            <a:pPr marL="0" indent="0" fontAlgn="base">
              <a:buNone/>
            </a:pPr>
            <a:r>
              <a:rPr lang="vi-VN" sz="2400" dirty="0">
                <a:latin typeface="+mj-lt"/>
              </a:rPr>
              <a:t>3/ Có nền văn hoá tiên tiến, đậm đà bản sắc văn hoá dân tộc;</a:t>
            </a:r>
          </a:p>
          <a:p>
            <a:pPr marL="0" indent="0" fontAlgn="base">
              <a:buNone/>
            </a:pPr>
            <a:r>
              <a:rPr lang="vi-VN" sz="2400" dirty="0">
                <a:latin typeface="+mj-lt"/>
              </a:rPr>
              <a:t>4/ Con người được giải phóng khỏi áp bức, bóc lột, bất công, làm theo năng lực, hưởng theo lao động, có cuộc sống ấm no, tự do, hạnh phúc, có điều kiện phát triển toàn diện cá nhân;</a:t>
            </a:r>
          </a:p>
          <a:p>
            <a:pPr marL="0" indent="0" fontAlgn="base">
              <a:buNone/>
            </a:pPr>
            <a:r>
              <a:rPr lang="vi-VN" sz="2400" dirty="0">
                <a:latin typeface="+mj-lt"/>
              </a:rPr>
              <a:t>5/ Các dân tộc trong nước bình đẳng, đoàn kết và giúp đỡ lẫn nhau cùng tiến bộ.</a:t>
            </a:r>
          </a:p>
          <a:p>
            <a:pPr marL="0" indent="0" fontAlgn="base">
              <a:buNone/>
            </a:pPr>
            <a:r>
              <a:rPr lang="vi-VN" sz="2400" dirty="0">
                <a:latin typeface="+mj-lt"/>
              </a:rPr>
              <a:t>6/ Có quan hệ hữu nghị và hợp tác với nhân dân tất cả các nước trên thế giớ</a:t>
            </a:r>
            <a:r>
              <a:rPr lang="en-US" sz="2400" dirty="0" err="1">
                <a:latin typeface="+mj-lt"/>
              </a:rPr>
              <a:t>i</a:t>
            </a:r>
            <a:endParaRPr lang="vi-VN" sz="2400" dirty="0">
              <a:latin typeface="+mj-lt"/>
            </a:endParaRPr>
          </a:p>
          <a:p>
            <a:pPr marL="0" indent="0">
              <a:buNone/>
            </a:pPr>
            <a:endParaRPr lang="en-US" sz="2400" dirty="0">
              <a:latin typeface="+mj-lt"/>
            </a:endParaRPr>
          </a:p>
        </p:txBody>
      </p:sp>
    </p:spTree>
    <p:extLst>
      <p:ext uri="{BB962C8B-B14F-4D97-AF65-F5344CB8AC3E}">
        <p14:creationId xmlns:p14="http://schemas.microsoft.com/office/powerpoint/2010/main" val="34559762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3100" i="1" dirty="0">
                <a:solidFill>
                  <a:srgbClr val="FF0000"/>
                </a:solidFill>
                <a:latin typeface="Times New Roman" pitchFamily="18" charset="0"/>
                <a:cs typeface="Times New Roman" pitchFamily="18" charset="0"/>
              </a:rPr>
              <a:t/>
            </a:r>
            <a:br>
              <a:rPr lang="nl-NL" sz="3100" i="1" dirty="0">
                <a:solidFill>
                  <a:srgbClr val="FF0000"/>
                </a:solidFill>
                <a:latin typeface="Times New Roman" pitchFamily="18" charset="0"/>
                <a:cs typeface="Times New Roman" pitchFamily="18" charset="0"/>
              </a:rPr>
            </a:br>
            <a:r>
              <a:rPr lang="nl-NL" sz="2700" b="1" dirty="0" smtClean="0">
                <a:solidFill>
                  <a:srgbClr val="FF0000"/>
                </a:solidFill>
                <a:latin typeface="Times New Roman" pitchFamily="18" charset="0"/>
                <a:cs typeface="Times New Roman" pitchFamily="18" charset="0"/>
              </a:rPr>
              <a:t>1</a:t>
            </a:r>
            <a:r>
              <a:rPr lang="nl-NL" sz="2700" b="1" dirty="0">
                <a:solidFill>
                  <a:srgbClr val="FF0000"/>
                </a:solidFill>
                <a:latin typeface="Times New Roman" pitchFamily="18" charset="0"/>
                <a:cs typeface="Times New Roman" pitchFamily="18" charset="0"/>
              </a:rPr>
              <a:t>. Dân giàu, nước mạnh, dân chủ, công bằng, văn minh</a:t>
            </a:r>
            <a:r>
              <a:rPr lang="en-US" b="1" dirty="0"/>
              <a:t/>
            </a:r>
            <a:br>
              <a:rPr lang="en-US" b="1" dirty="0"/>
            </a:br>
            <a:endParaRPr lang="en-US" b="1" dirty="0"/>
          </a:p>
        </p:txBody>
      </p:sp>
      <p:sp>
        <p:nvSpPr>
          <p:cNvPr id="5" name="Content Placeholder 4"/>
          <p:cNvSpPr>
            <a:spLocks noGrp="1"/>
          </p:cNvSpPr>
          <p:nvPr>
            <p:ph sz="half" idx="1"/>
          </p:nvPr>
        </p:nvSpPr>
        <p:spPr/>
        <p:txBody>
          <a:bodyPr>
            <a:normAutofit/>
          </a:bodyPr>
          <a:lstStyle/>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Dân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giàu</a:t>
            </a:r>
            <a:r>
              <a:rPr lang="en-US" sz="2600" dirty="0" smtClean="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Nước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mạnh</a:t>
            </a:r>
            <a:r>
              <a:rPr lang="en-US" sz="2600" dirty="0" smtClean="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Dân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chủ</a:t>
            </a:r>
            <a:r>
              <a:rPr lang="en-US" sz="2600" dirty="0" smtClean="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Xã</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hội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công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bằng</a:t>
            </a:r>
            <a:r>
              <a:rPr lang="en-US" sz="2600" dirty="0" smtClean="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Xã</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hội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văn</a:t>
            </a:r>
            <a:r>
              <a:rPr lang="en-US" sz="2600" dirty="0" smtClean="0">
                <a:latin typeface="Times New Roman" panose="02020603050405020304" pitchFamily="18" charset="0"/>
                <a:cs typeface="Times New Roman" panose="02020603050405020304" pitchFamily="18" charset="0"/>
              </a:rPr>
              <a:t> minh: </a:t>
            </a:r>
            <a:endParaRPr lang="en-US" sz="2600"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half" idx="2"/>
          </p:nvPr>
        </p:nvSpPr>
        <p:spPr/>
        <p:txBody>
          <a:bodyPr/>
          <a:lstStyle/>
          <a:p>
            <a:endParaRPr lang="en-US"/>
          </a:p>
        </p:txBody>
      </p:sp>
      <p:pic>
        <p:nvPicPr>
          <p:cNvPr id="1026" name="Picture 2" descr="Vì sao lại sợ dân giàu? - Trần Quí Th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9891" y="1600200"/>
            <a:ext cx="5715000" cy="4800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5181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a:latin typeface="Times New Roman" pitchFamily="18" charset="0"/>
                <a:cs typeface="Times New Roman" pitchFamily="18" charset="0"/>
              </a:rPr>
              <a:t>- Dân giàu, nước mạnh, dân chủ, công bằng, văn minh có mối quan hệ không tách rời nhau, bổ sung cho nhau</a:t>
            </a:r>
          </a:p>
        </p:txBody>
      </p:sp>
      <p:sp>
        <p:nvSpPr>
          <p:cNvPr id="3" name="Content Placeholder 2"/>
          <p:cNvSpPr>
            <a:spLocks noGrp="1"/>
          </p:cNvSpPr>
          <p:nvPr>
            <p:ph idx="1"/>
          </p:nvPr>
        </p:nvSpPr>
        <p:spPr>
          <a:xfrm>
            <a:off x="838200" y="1697183"/>
            <a:ext cx="10972800" cy="4952999"/>
          </a:xfrm>
        </p:spPr>
        <p:txBody>
          <a:bodyPr/>
          <a:lstStyle/>
          <a:p>
            <a:endParaRPr lang="en-US" dirty="0"/>
          </a:p>
        </p:txBody>
      </p:sp>
      <p:pic>
        <p:nvPicPr>
          <p:cNvPr id="4" name="Picture 2" descr="Kết quả hình ảnh cho dân giàu nước mạnh xã hội công bằng văn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676400"/>
            <a:ext cx="5257800" cy="48006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1638300"/>
            <a:ext cx="5791200" cy="4838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5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304800"/>
            <a:ext cx="8229600" cy="808038"/>
          </a:xfrm>
        </p:spPr>
        <p:txBody>
          <a:bodyPr>
            <a:normAutofit fontScale="90000"/>
          </a:bodyPr>
          <a:lstStyle/>
          <a:p>
            <a:r>
              <a:rPr lang="nl-NL" i="1" dirty="0" smtClean="0"/>
              <a:t/>
            </a:r>
            <a:br>
              <a:rPr lang="nl-NL" i="1" dirty="0" smtClean="0"/>
            </a:br>
            <a:r>
              <a:rPr lang="nl-NL" i="1" dirty="0"/>
              <a:t/>
            </a:r>
            <a:br>
              <a:rPr lang="nl-NL" i="1" dirty="0"/>
            </a:br>
            <a:r>
              <a:rPr lang="nl-NL" sz="3100" b="1" dirty="0" smtClean="0">
                <a:solidFill>
                  <a:srgbClr val="0000FF"/>
                </a:solidFill>
                <a:latin typeface="Times New Roman" pitchFamily="18" charset="0"/>
                <a:cs typeface="Times New Roman" pitchFamily="18" charset="0"/>
              </a:rPr>
              <a:t>2</a:t>
            </a:r>
            <a:r>
              <a:rPr lang="nl-NL" sz="3100" b="1" dirty="0">
                <a:solidFill>
                  <a:srgbClr val="0000FF"/>
                </a:solidFill>
                <a:latin typeface="Times New Roman" pitchFamily="18" charset="0"/>
                <a:cs typeface="Times New Roman" pitchFamily="18" charset="0"/>
              </a:rPr>
              <a:t>. Do nhân dân làm chủ</a:t>
            </a:r>
            <a:r>
              <a:rPr lang="en-US" sz="3100" b="1" dirty="0">
                <a:solidFill>
                  <a:srgbClr val="0000FF"/>
                </a:solidFill>
                <a:latin typeface="Times New Roman" pitchFamily="18" charset="0"/>
                <a:cs typeface="Times New Roman" pitchFamily="18" charset="0"/>
              </a:rPr>
              <a:t/>
            </a:r>
            <a:br>
              <a:rPr lang="en-US" sz="3100" b="1" dirty="0">
                <a:solidFill>
                  <a:srgbClr val="0000FF"/>
                </a:solidFill>
                <a:latin typeface="Times New Roman" pitchFamily="18" charset="0"/>
                <a:cs typeface="Times New Roman" pitchFamily="18" charset="0"/>
              </a:rPr>
            </a:br>
            <a:r>
              <a:rPr lang="en-US" sz="3100" b="1" dirty="0">
                <a:solidFill>
                  <a:srgbClr val="0000FF"/>
                </a:solidFill>
                <a:latin typeface="Times New Roman" pitchFamily="18" charset="0"/>
                <a:cs typeface="Times New Roman" pitchFamily="18" charset="0"/>
              </a:rPr>
              <a:t/>
            </a:r>
            <a:br>
              <a:rPr lang="en-US" sz="3100" b="1" dirty="0">
                <a:solidFill>
                  <a:srgbClr val="0000FF"/>
                </a:solidFill>
                <a:latin typeface="Times New Roman" pitchFamily="18" charset="0"/>
                <a:cs typeface="Times New Roman" pitchFamily="18" charset="0"/>
              </a:rPr>
            </a:br>
            <a:endParaRPr lang="en-US" sz="3100" b="1" dirty="0">
              <a:solidFill>
                <a:srgbClr val="0000FF"/>
              </a:solidFill>
              <a:latin typeface="Times New Roman" pitchFamily="18" charset="0"/>
              <a:cs typeface="Times New Roman" pitchFamily="18" charset="0"/>
            </a:endParaRPr>
          </a:p>
        </p:txBody>
      </p:sp>
      <p:sp>
        <p:nvSpPr>
          <p:cNvPr id="3" name="Content Placeholder 2"/>
          <p:cNvSpPr>
            <a:spLocks noGrp="1"/>
          </p:cNvSpPr>
          <p:nvPr>
            <p:ph idx="1"/>
          </p:nvPr>
        </p:nvSpPr>
        <p:spPr>
          <a:xfrm>
            <a:off x="533400" y="1600201"/>
            <a:ext cx="5486400" cy="4525963"/>
          </a:xfrm>
        </p:spPr>
        <p:txBody>
          <a:bodyPr>
            <a:normAutofit/>
          </a:bodyPr>
          <a:lstStyle/>
          <a:p>
            <a:pPr algn="just">
              <a:buFontTx/>
              <a:buChar char="-"/>
            </a:pPr>
            <a:r>
              <a:rPr lang="nl-NL" sz="2400" dirty="0" smtClean="0">
                <a:latin typeface="Times New Roman" pitchFamily="18" charset="0"/>
                <a:cs typeface="Times New Roman" pitchFamily="18" charset="0"/>
              </a:rPr>
              <a:t>Nhân </a:t>
            </a:r>
            <a:r>
              <a:rPr lang="nl-NL" sz="2400" dirty="0">
                <a:latin typeface="Times New Roman" pitchFamily="18" charset="0"/>
                <a:cs typeface="Times New Roman" pitchFamily="18" charset="0"/>
              </a:rPr>
              <a:t>dân lao động làm chủ được bảo đảm </a:t>
            </a:r>
            <a:r>
              <a:rPr lang="nl-NL" sz="2400" dirty="0" smtClean="0">
                <a:latin typeface="Times New Roman" pitchFamily="18" charset="0"/>
                <a:cs typeface="Times New Roman" pitchFamily="18" charset="0"/>
              </a:rPr>
              <a:t>cả trong lý luận và </a:t>
            </a:r>
            <a:r>
              <a:rPr lang="nl-NL" sz="2400" b="1" i="1" dirty="0">
                <a:latin typeface="Times New Roman" pitchFamily="18" charset="0"/>
                <a:cs typeface="Times New Roman" pitchFamily="18" charset="0"/>
              </a:rPr>
              <a:t>thực </a:t>
            </a:r>
            <a:r>
              <a:rPr lang="nl-NL" sz="2400" b="1" i="1" dirty="0" smtClean="0">
                <a:latin typeface="Times New Roman" pitchFamily="18" charset="0"/>
                <a:cs typeface="Times New Roman" pitchFamily="18" charset="0"/>
              </a:rPr>
              <a:t>tế</a:t>
            </a:r>
            <a:r>
              <a:rPr lang="nl-NL" sz="2400" dirty="0" smtClean="0">
                <a:latin typeface="Times New Roman" pitchFamily="18" charset="0"/>
                <a:cs typeface="Times New Roman" pitchFamily="18" charset="0"/>
              </a:rPr>
              <a:t>.</a:t>
            </a:r>
          </a:p>
          <a:p>
            <a:pPr marL="0" indent="0" algn="just">
              <a:buNone/>
            </a:pPr>
            <a:r>
              <a:rPr lang="en-US" sz="2400" dirty="0" err="1" smtClean="0">
                <a:solidFill>
                  <a:srgbClr val="0070C0"/>
                </a:solidFill>
                <a:latin typeface="Times New Roman" pitchFamily="18" charset="0"/>
                <a:cs typeface="Times New Roman" pitchFamily="18" charset="0"/>
              </a:rPr>
              <a:t>Điều</a:t>
            </a:r>
            <a:r>
              <a:rPr lang="en-US" sz="2400" dirty="0" smtClean="0">
                <a:solidFill>
                  <a:srgbClr val="0070C0"/>
                </a:solidFill>
                <a:latin typeface="Times New Roman" pitchFamily="18" charset="0"/>
                <a:cs typeface="Times New Roman" pitchFamily="18" charset="0"/>
              </a:rPr>
              <a:t> </a:t>
            </a:r>
            <a:r>
              <a:rPr lang="en-US" sz="2400" dirty="0">
                <a:solidFill>
                  <a:srgbClr val="0070C0"/>
                </a:solidFill>
                <a:latin typeface="Times New Roman" pitchFamily="18" charset="0"/>
                <a:cs typeface="Times New Roman" pitchFamily="18" charset="0"/>
              </a:rPr>
              <a:t>2 Hiến pháp 2013 quy định</a:t>
            </a:r>
            <a:r>
              <a:rPr lang="en-US" sz="2400" dirty="0">
                <a:latin typeface="Times New Roman" pitchFamily="18" charset="0"/>
                <a:cs typeface="Times New Roman" pitchFamily="18" charset="0"/>
              </a:rPr>
              <a:t>: Nước CHXHCN VN do nhân dân làm chủ, tất cả quyền lực nhà nước đều thuộc về nhân dân</a:t>
            </a:r>
          </a:p>
          <a:p>
            <a:pPr marL="0" indent="0" algn="just">
              <a:buNone/>
            </a:pPr>
            <a:r>
              <a:rPr lang="en-US" sz="2400" dirty="0">
                <a:solidFill>
                  <a:schemeClr val="tx2">
                    <a:lumMod val="60000"/>
                    <a:lumOff val="40000"/>
                  </a:schemeClr>
                </a:solidFill>
                <a:latin typeface="Times New Roman" pitchFamily="18" charset="0"/>
                <a:cs typeface="Times New Roman" pitchFamily="18" charset="0"/>
              </a:rPr>
              <a:t>Điều 69</a:t>
            </a:r>
            <a:r>
              <a:rPr lang="en-US" sz="2400" dirty="0">
                <a:latin typeface="Times New Roman" pitchFamily="18" charset="0"/>
                <a:cs typeface="Times New Roman" pitchFamily="18" charset="0"/>
              </a:rPr>
              <a:t>: QH là cơ quan đại biểu cao nhất của nhân dân, cơ quan quyền lực NN cao nhất của nước CHXHCN VN </a:t>
            </a:r>
          </a:p>
          <a:p>
            <a:pPr marL="0" indent="0" algn="just">
              <a:buNone/>
            </a:pPr>
            <a:r>
              <a:rPr lang="en-US" sz="2400" dirty="0">
                <a:solidFill>
                  <a:schemeClr val="tx2">
                    <a:lumMod val="60000"/>
                    <a:lumOff val="40000"/>
                  </a:schemeClr>
                </a:solidFill>
                <a:latin typeface="Times New Roman" pitchFamily="18" charset="0"/>
                <a:cs typeface="Times New Roman" pitchFamily="18" charset="0"/>
              </a:rPr>
              <a:t>Điều 6</a:t>
            </a:r>
            <a:r>
              <a:rPr lang="en-US" sz="2400" dirty="0">
                <a:latin typeface="Times New Roman" pitchFamily="18" charset="0"/>
                <a:cs typeface="Times New Roman" pitchFamily="18" charset="0"/>
              </a:rPr>
              <a:t>: Nhân dân thực hiện quyền lực nhà nước bằng dân chủ trực tiếp và dân chủ đại diện</a:t>
            </a:r>
            <a:endParaRPr lang="en-US" sz="2400" dirty="0">
              <a:latin typeface="+mj-lt"/>
            </a:endParaRPr>
          </a:p>
        </p:txBody>
      </p:sp>
      <p:sp>
        <p:nvSpPr>
          <p:cNvPr id="4" name="AutoShape 2" descr="https://upload.wikimedia.org/wikipedia/vi/1/14/Hi%E1%BA%BFn_ph%C3%A1p_Vi%E1%BB%87t_Nam_n%C4%83m_2013.JP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ttps://upload.wikimedia.org/wikipedia/vi/1/14/Hi%E1%BA%BFn_ph%C3%A1p_Vi%E1%BB%87t_Nam_n%C4%83m_2013.JPG"/>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https://upload.wikimedia.org/wikipedia/vi/1/14/Hi%E1%BA%BFn_ph%C3%A1p_Vi%E1%BB%87t_Nam_n%C4%83m_2013.JPG"/>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8" descr="https://upload.wikimedia.org/wikipedia/vi/1/14/Hi%E1%BA%BFn_ph%C3%A1p_Vi%E1%BB%87t_Nam_n%C4%83m_2013.JPG"/>
          <p:cNvSpPr>
            <a:spLocks noChangeAspect="1" noChangeArrowheads="1"/>
          </p:cNvSpPr>
          <p:nvPr/>
        </p:nvSpPr>
        <p:spPr bwMode="auto">
          <a:xfrm>
            <a:off x="2136775" y="312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0" descr="https://upload.wikimedia.org/wikipedia/vi/1/14/Hi%E1%BA%BFn_ph%C3%A1p_Vi%E1%BB%87t_Nam_n%C4%83m_2013.JPG"/>
          <p:cNvSpPr>
            <a:spLocks noChangeAspect="1" noChangeArrowheads="1"/>
          </p:cNvSpPr>
          <p:nvPr/>
        </p:nvSpPr>
        <p:spPr bwMode="auto">
          <a:xfrm>
            <a:off x="2289175" y="4651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6" name="Picture 1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1" y="1295400"/>
            <a:ext cx="4876799" cy="497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62855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10972800" cy="1143000"/>
          </a:xfrm>
        </p:spPr>
        <p:txBody>
          <a:bodyPr>
            <a:noAutofit/>
          </a:bodyPr>
          <a:lstStyle/>
          <a:p>
            <a:r>
              <a:rPr lang="nl-NL" sz="2600" b="1" dirty="0" smtClean="0">
                <a:solidFill>
                  <a:srgbClr val="0000FF"/>
                </a:solidFill>
                <a:latin typeface="Times New Roman" pitchFamily="18" charset="0"/>
                <a:cs typeface="Times New Roman" pitchFamily="18" charset="0"/>
              </a:rPr>
              <a:t>3.</a:t>
            </a:r>
            <a:r>
              <a:rPr lang="nl-NL" sz="2600" b="1" dirty="0">
                <a:solidFill>
                  <a:srgbClr val="0000FF"/>
                </a:solidFill>
                <a:latin typeface="Times New Roman" pitchFamily="18" charset="0"/>
                <a:cs typeface="Times New Roman" pitchFamily="18" charset="0"/>
              </a:rPr>
              <a:t> Có nền kinh tế phát triển cao dựa trên lực lượng sản xuất hiện đại và quan hệ sản xuất tiến bộ phù hợp.</a:t>
            </a:r>
            <a:r>
              <a:rPr lang="en-US" sz="2600" b="1" dirty="0">
                <a:solidFill>
                  <a:srgbClr val="0000FF"/>
                </a:solidFill>
                <a:latin typeface="Times New Roman" pitchFamily="18" charset="0"/>
                <a:cs typeface="Times New Roman" pitchFamily="18" charset="0"/>
              </a:rPr>
              <a:t/>
            </a:r>
            <a:br>
              <a:rPr lang="en-US" sz="2600" b="1" dirty="0">
                <a:solidFill>
                  <a:srgbClr val="0000FF"/>
                </a:solidFill>
                <a:latin typeface="Times New Roman" pitchFamily="18" charset="0"/>
                <a:cs typeface="Times New Roman" pitchFamily="18" charset="0"/>
              </a:rPr>
            </a:br>
            <a:endParaRPr lang="en-US" sz="2600" b="1" dirty="0">
              <a:solidFill>
                <a:srgbClr val="0000FF"/>
              </a:solidFill>
              <a:latin typeface="Times New Roman" pitchFamily="18" charset="0"/>
              <a:cs typeface="Times New Roman" pitchFamily="18" charset="0"/>
            </a:endParaRPr>
          </a:p>
        </p:txBody>
      </p:sp>
      <p:sp>
        <p:nvSpPr>
          <p:cNvPr id="3" name="Content Placeholder 2"/>
          <p:cNvSpPr>
            <a:spLocks noGrp="1"/>
          </p:cNvSpPr>
          <p:nvPr>
            <p:ph sz="half" idx="1"/>
          </p:nvPr>
        </p:nvSpPr>
        <p:spPr/>
        <p:txBody>
          <a:bodyPr>
            <a:normAutofit/>
          </a:bodyPr>
          <a:lstStyle/>
          <a:p>
            <a:pPr marL="0" indent="0" algn="just">
              <a:buNone/>
            </a:pPr>
            <a:r>
              <a:rPr lang="nl-NL" sz="2400" dirty="0" smtClean="0">
                <a:latin typeface="Times New Roman" pitchFamily="18" charset="0"/>
                <a:cs typeface="Times New Roman" pitchFamily="18" charset="0"/>
              </a:rPr>
              <a:t>	Lực </a:t>
            </a:r>
            <a:r>
              <a:rPr lang="nl-NL" sz="2400" dirty="0">
                <a:latin typeface="Times New Roman" pitchFamily="18" charset="0"/>
                <a:cs typeface="Times New Roman" pitchFamily="18" charset="0"/>
              </a:rPr>
              <a:t>lượng sản xuất hiện đại là nền sản xuất dựa trên hệ thống công nghệ tiên tiến và nguồn nhân lực chất lượng cao, với năng suất, hiệu quả lớn, bảo vệ môi trường sinh thái</a:t>
            </a: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a:p>
        </p:txBody>
      </p:sp>
      <p:pic>
        <p:nvPicPr>
          <p:cNvPr id="8194" name="Picture 2" descr="Kết quả hình ảnh cho khoa học công nghệ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7600" y="1600200"/>
            <a:ext cx="5588000" cy="502919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Kết quả hình ảnh cho khoa học công nghệ việ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94000" y="3276600"/>
            <a:ext cx="3302000" cy="3352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3422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2743201"/>
            <a:ext cx="4953000" cy="3428999"/>
          </a:xfrm>
        </p:spPr>
        <p:txBody>
          <a:bodyPr/>
          <a:lstStyle/>
          <a:p>
            <a:pPr marL="0" indent="0" algn="just">
              <a:buNone/>
            </a:pPr>
            <a:r>
              <a:rPr lang="en-US"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Quan</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nhiều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thức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sở</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hữu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thức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quản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lý</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chủ</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phối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ngày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càng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hoàn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thiện</a:t>
            </a:r>
            <a:endParaRPr lang="en-US" sz="2400" dirty="0"/>
          </a:p>
        </p:txBody>
      </p:sp>
      <p:pic>
        <p:nvPicPr>
          <p:cNvPr id="1026" name="Picture 2" descr="Phát triển nền kinh tế thị trường định hướng XHCN: Sự sáng tạo của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994400" y="1752600"/>
            <a:ext cx="5816600" cy="487680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609600" y="457200"/>
            <a:ext cx="10972800" cy="1143000"/>
          </a:xfrm>
        </p:spPr>
        <p:txBody>
          <a:bodyPr>
            <a:noAutofit/>
          </a:bodyPr>
          <a:lstStyle/>
          <a:p>
            <a:r>
              <a:rPr lang="nl-NL" sz="2600" b="1" dirty="0" smtClean="0">
                <a:solidFill>
                  <a:srgbClr val="0000FF"/>
                </a:solidFill>
                <a:latin typeface="Times New Roman" pitchFamily="18" charset="0"/>
                <a:cs typeface="Times New Roman" pitchFamily="18" charset="0"/>
              </a:rPr>
              <a:t>3.</a:t>
            </a:r>
            <a:r>
              <a:rPr lang="nl-NL" sz="2600" b="1" dirty="0">
                <a:solidFill>
                  <a:srgbClr val="0000FF"/>
                </a:solidFill>
                <a:latin typeface="Times New Roman" pitchFamily="18" charset="0"/>
                <a:cs typeface="Times New Roman" pitchFamily="18" charset="0"/>
              </a:rPr>
              <a:t> Có nền kinh tế phát triển cao dựa trên lực lượng sản xuất hiện đại và quan hệ sản xuất tiến bộ phù hợp.</a:t>
            </a:r>
            <a:r>
              <a:rPr lang="en-US" sz="2600" b="1" dirty="0">
                <a:solidFill>
                  <a:srgbClr val="0000FF"/>
                </a:solidFill>
                <a:latin typeface="Times New Roman" pitchFamily="18" charset="0"/>
                <a:cs typeface="Times New Roman" pitchFamily="18" charset="0"/>
              </a:rPr>
              <a:t/>
            </a:r>
            <a:br>
              <a:rPr lang="en-US" sz="2600" b="1" dirty="0">
                <a:solidFill>
                  <a:srgbClr val="0000FF"/>
                </a:solidFill>
                <a:latin typeface="Times New Roman" pitchFamily="18" charset="0"/>
                <a:cs typeface="Times New Roman" pitchFamily="18" charset="0"/>
              </a:rPr>
            </a:br>
            <a:endParaRPr lang="en-US" sz="2600" b="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1233251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 name="Group 60"/>
          <p:cNvGrpSpPr>
            <a:grpSpLocks/>
          </p:cNvGrpSpPr>
          <p:nvPr/>
        </p:nvGrpSpPr>
        <p:grpSpPr bwMode="auto">
          <a:xfrm>
            <a:off x="3429000" y="4960078"/>
            <a:ext cx="381000" cy="519245"/>
            <a:chOff x="2078" y="1387"/>
            <a:chExt cx="1615" cy="2201"/>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1939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dirty="0" smtClean="0">
                <a:solidFill>
                  <a:srgbClr val="FFFF00"/>
                </a:solidFill>
                <a:latin typeface="Times New Roman" pitchFamily="18" charset="0"/>
                <a:cs typeface="Times New Roman" pitchFamily="18" charset="0"/>
              </a:rPr>
              <a:t>4.Có </a:t>
            </a:r>
            <a:r>
              <a:rPr lang="nl-NL" sz="2400" b="1" i="1" dirty="0">
                <a:solidFill>
                  <a:srgbClr val="FFFF00"/>
                </a:solidFill>
                <a:latin typeface="Times New Roman" pitchFamily="18" charset="0"/>
                <a:cs typeface="Times New Roman" pitchFamily="18" charset="0"/>
              </a:rPr>
              <a:t>nền văn hóa tiên tiến, đậm đà bản sắc dân tộc</a:t>
            </a:r>
            <a:endParaRPr lang="en-US" sz="24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4038600" y="1981201"/>
            <a:ext cx="5715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smtClean="0">
                <a:latin typeface="Times New Roman" pitchFamily="18" charset="0"/>
                <a:cs typeface="Times New Roman" pitchFamily="18" charset="0"/>
              </a:rPr>
              <a:t>Nền văn hóa tiên tiến, đậm đà bản sắc dân tộc chính là mục tiêu, động lực của xã hội xã hội chủ nghĩa</a:t>
            </a:r>
            <a:endParaRPr lang="en-US" sz="2400" dirty="0">
              <a:latin typeface="Times New Roman" pitchFamily="18" charset="0"/>
              <a:cs typeface="Times New Roman" pitchFamily="18" charset="0"/>
            </a:endParaRPr>
          </a:p>
        </p:txBody>
      </p:sp>
      <p:sp>
        <p:nvSpPr>
          <p:cNvPr id="18444" name="TextBox 42"/>
          <p:cNvSpPr txBox="1">
            <a:spLocks noChangeArrowheads="1"/>
          </p:cNvSpPr>
          <p:nvPr/>
        </p:nvSpPr>
        <p:spPr bwMode="auto">
          <a:xfrm>
            <a:off x="4191001" y="4419601"/>
            <a:ext cx="5667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Phấn đấu cho những mục tiêu của chủ nghĩa xã hội cũng chính là phấn đấu cho những giá trị của văn hóa</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729854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609600" y="1981200"/>
            <a:ext cx="5384800" cy="4144964"/>
          </a:xfrm>
        </p:spPr>
        <p:txBody>
          <a:bodyPr/>
          <a:lstStyle/>
          <a:p>
            <a:pPr marL="0" indent="0" algn="just">
              <a:buNone/>
            </a:pPr>
            <a:r>
              <a:rPr lang="nl-NL" dirty="0" smtClean="0"/>
              <a:t>	</a:t>
            </a:r>
            <a:r>
              <a:rPr lang="nl-NL" dirty="0" smtClean="0">
                <a:latin typeface="Times New Roman" panose="02020603050405020304" pitchFamily="18" charset="0"/>
                <a:cs typeface="Times New Roman" panose="02020603050405020304" pitchFamily="18" charset="0"/>
              </a:rPr>
              <a:t>M</a:t>
            </a:r>
            <a:r>
              <a:rPr lang="pl-PL" dirty="0">
                <a:latin typeface="Times New Roman" panose="02020603050405020304" pitchFamily="18" charset="0"/>
                <a:cs typeface="Times New Roman" panose="02020603050405020304" pitchFamily="18" charset="0"/>
              </a:rPr>
              <a:t>ục tiêu của chủ nghĩa xã hội mà nhân dân ta xây dựng là vì con người, vì hạnh phúc và sự phát triển toàn diện của con </a:t>
            </a:r>
            <a:r>
              <a:rPr lang="pl-PL" dirty="0" smtClean="0">
                <a:latin typeface="Times New Roman" panose="02020603050405020304" pitchFamily="18" charset="0"/>
                <a:cs typeface="Times New Roman" panose="02020603050405020304" pitchFamily="18" charset="0"/>
              </a:rPr>
              <a:t>người</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pic>
        <p:nvPicPr>
          <p:cNvPr id="8" name="Picture 4"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295400"/>
            <a:ext cx="4800599" cy="28365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Ảnh minh họa"/>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315200" y="4110151"/>
            <a:ext cx="2514600" cy="2537206"/>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978D8218-CD13-4FCA-B298-678F9EFFC239}"/>
              </a:ext>
            </a:extLst>
          </p:cNvPr>
          <p:cNvSpPr txBox="1">
            <a:spLocks/>
          </p:cNvSpPr>
          <p:nvPr/>
        </p:nvSpPr>
        <p:spPr>
          <a:xfrm>
            <a:off x="457200" y="228600"/>
            <a:ext cx="10972800" cy="1066800"/>
          </a:xfrm>
          <a:prstGeom prst="rect">
            <a:avLst/>
          </a:prstGeom>
          <a:ln w="28575">
            <a:solidFill>
              <a:schemeClr val="tx1"/>
            </a:solidFill>
          </a:ln>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lnSpc>
                <a:spcPct val="150000"/>
              </a:lnSpc>
            </a:pPr>
            <a:r>
              <a:rPr lang="nl-NL" sz="2400" dirty="0" smtClean="0">
                <a:solidFill>
                  <a:srgbClr val="0000FF"/>
                </a:solidFill>
                <a:latin typeface="Times New Roman" pitchFamily="18" charset="0"/>
                <a:cs typeface="Times New Roman" pitchFamily="18" charset="0"/>
              </a:rPr>
              <a:t>5</a:t>
            </a:r>
            <a:r>
              <a:rPr lang="nl-NL" sz="2400" dirty="0">
                <a:solidFill>
                  <a:srgbClr val="0000FF"/>
                </a:solidFill>
                <a:latin typeface="Times New Roman" pitchFamily="18" charset="0"/>
                <a:cs typeface="Times New Roman" pitchFamily="18" charset="0"/>
              </a:rPr>
              <a:t>. Con người có cuộc sống ấm no, tự do, hạnh phúc, có điều kiện phát triển toàn diện</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6456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p:txBody>
          <a:bodyPr>
            <a:normAutofit/>
          </a:bodyPr>
          <a:lstStyle/>
          <a:p>
            <a:pPr algn="just">
              <a:buFont typeface="Wingdings" panose="05000000000000000000" pitchFamily="2" charset="2"/>
              <a:buChar char="ü"/>
            </a:pPr>
            <a:r>
              <a:rPr lang="pl-PL" sz="2600" dirty="0">
                <a:latin typeface="Times New Roman" panose="02020603050405020304" pitchFamily="18" charset="0"/>
                <a:cs typeface="Times New Roman" panose="02020603050405020304" pitchFamily="18" charset="0"/>
              </a:rPr>
              <a:t>Đoàn kết các dân tộc có vị trí chiến lược cơ bản, lâu dài trong sự nghiệp cách mạng Việt </a:t>
            </a:r>
            <a:r>
              <a:rPr lang="pl-PL" sz="2600" dirty="0" smtClean="0">
                <a:latin typeface="Times New Roman" panose="02020603050405020304" pitchFamily="18" charset="0"/>
                <a:cs typeface="Times New Roman" panose="02020603050405020304" pitchFamily="18" charset="0"/>
              </a:rPr>
              <a:t>Nam</a:t>
            </a:r>
            <a:endParaRPr lang="en-US" sz="2600"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ü"/>
            </a:pPr>
            <a:r>
              <a:rPr lang="pl-PL" sz="2600" dirty="0">
                <a:latin typeface="Times New Roman" panose="02020603050405020304" pitchFamily="18" charset="0"/>
                <a:cs typeface="Times New Roman" panose="02020603050405020304" pitchFamily="18" charset="0"/>
              </a:rPr>
              <a:t>Bảo đảm công bằng và bình đẳng xã hội, chăm lo lợi ích thiết thực, chính đáng, hợp pháp của các giai cấp, các tầng lớp nhân dân</a:t>
            </a:r>
            <a:endParaRPr lang="en-US" sz="2600" dirty="0">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sz="half" idx="2"/>
          </p:nvPr>
        </p:nvSpPr>
        <p:spPr/>
        <p:txBody>
          <a:bodyPr/>
          <a:lstStyle/>
          <a:p>
            <a:endParaRPr lang="en-US"/>
          </a:p>
        </p:txBody>
      </p:sp>
      <p:pic>
        <p:nvPicPr>
          <p:cNvPr id="16386" name="Picture 2" descr="Kết quả hình ảnh cho 54 dân tộ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00200"/>
            <a:ext cx="5791200" cy="4876800"/>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lnSpc>
                <a:spcPct val="150000"/>
              </a:lnSpc>
            </a:pPr>
            <a:r>
              <a:rPr lang="nl-NL" sz="2600" dirty="0" smtClean="0">
                <a:solidFill>
                  <a:srgbClr val="0000FF"/>
                </a:solidFill>
                <a:latin typeface="Times New Roman" pitchFamily="18" charset="0"/>
                <a:cs typeface="Times New Roman" pitchFamily="18" charset="0"/>
              </a:rPr>
              <a:t>6</a:t>
            </a:r>
            <a:r>
              <a:rPr lang="nl-NL" sz="2600" dirty="0">
                <a:solidFill>
                  <a:srgbClr val="0000FF"/>
                </a:solidFill>
                <a:latin typeface="Times New Roman" pitchFamily="18" charset="0"/>
                <a:cs typeface="Times New Roman" pitchFamily="18" charset="0"/>
              </a:rPr>
              <a:t>. Các dân tộc trong cộng đồng Việt Nam bình đẳng, đoàn kết, </a:t>
            </a:r>
            <a:r>
              <a:rPr lang="nl-NL" sz="2600" b="1" dirty="0">
                <a:solidFill>
                  <a:srgbClr val="0000FF"/>
                </a:solidFill>
                <a:latin typeface="Times New Roman" pitchFamily="18" charset="0"/>
                <a:cs typeface="Times New Roman" pitchFamily="18" charset="0"/>
              </a:rPr>
              <a:t>tôn trọng </a:t>
            </a:r>
            <a:r>
              <a:rPr lang="nl-NL" sz="2600" dirty="0">
                <a:solidFill>
                  <a:srgbClr val="0000FF"/>
                </a:solidFill>
                <a:latin typeface="Times New Roman" pitchFamily="18" charset="0"/>
                <a:cs typeface="Times New Roman" pitchFamily="18" charset="0"/>
              </a:rPr>
              <a:t>và giúp đỡ nhau cùng phát triển</a:t>
            </a:r>
            <a:endParaRPr lang="en-US" sz="26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4878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 name="Group 60"/>
          <p:cNvGrpSpPr>
            <a:grpSpLocks/>
          </p:cNvGrpSpPr>
          <p:nvPr/>
        </p:nvGrpSpPr>
        <p:grpSpPr bwMode="auto">
          <a:xfrm>
            <a:off x="3429000" y="4960078"/>
            <a:ext cx="381000" cy="519245"/>
            <a:chOff x="2078" y="1387"/>
            <a:chExt cx="1615" cy="2201"/>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4038600" y="1981201"/>
            <a:ext cx="5715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Nhà nước quản lý và điều hành đất nước và xã hội bằng pháp luật thể hiện quyền lợi và ý chí của nhân dân</a:t>
            </a:r>
            <a:endParaRPr lang="en-US" sz="2400" dirty="0">
              <a:latin typeface="Times New Roman" pitchFamily="18" charset="0"/>
              <a:cs typeface="Times New Roman" pitchFamily="18" charset="0"/>
            </a:endParaRPr>
          </a:p>
        </p:txBody>
      </p:sp>
      <p:sp>
        <p:nvSpPr>
          <p:cNvPr id="18444" name="TextBox 42"/>
          <p:cNvSpPr txBox="1">
            <a:spLocks noChangeArrowheads="1"/>
          </p:cNvSpPr>
          <p:nvPr/>
        </p:nvSpPr>
        <p:spPr bwMode="auto">
          <a:xfrm>
            <a:off x="4191001" y="4419601"/>
            <a:ext cx="5667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Nhà nước của nhân dân, do nhân dân, vì nhân dân dưới sự lãnh đạo của Đảng Cộng sản</a:t>
            </a:r>
            <a:endParaRPr lang="en-US" sz="2400" dirty="0">
              <a:latin typeface="Times New Roman" pitchFamily="18" charset="0"/>
              <a:cs typeface="Times New Roman" pitchFamily="18" charset="0"/>
            </a:endParaRPr>
          </a:p>
        </p:txBody>
      </p:sp>
      <p:sp>
        <p:nvSpPr>
          <p:cNvPr id="23"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600" b="1" dirty="0" smtClean="0">
                <a:solidFill>
                  <a:srgbClr val="0000FF"/>
                </a:solidFill>
                <a:latin typeface="Times New Roman" panose="02020603050405020304" pitchFamily="18" charset="0"/>
                <a:cs typeface="Times New Roman" panose="02020603050405020304" pitchFamily="18" charset="0"/>
              </a:rPr>
              <a:t>7. </a:t>
            </a:r>
            <a:r>
              <a:rPr lang="pl-PL" sz="2600" b="1" dirty="0" smtClean="0">
                <a:solidFill>
                  <a:srgbClr val="0000FF"/>
                </a:solidFill>
                <a:latin typeface="Times New Roman" panose="02020603050405020304" pitchFamily="18" charset="0"/>
                <a:cs typeface="Times New Roman" panose="02020603050405020304" pitchFamily="18" charset="0"/>
              </a:rPr>
              <a:t>Có </a:t>
            </a:r>
            <a:r>
              <a:rPr lang="pl-PL" sz="2600" b="1" dirty="0">
                <a:solidFill>
                  <a:srgbClr val="0000FF"/>
                </a:solidFill>
                <a:latin typeface="Times New Roman" panose="02020603050405020304" pitchFamily="18" charset="0"/>
                <a:cs typeface="Times New Roman" panose="02020603050405020304" pitchFamily="18" charset="0"/>
              </a:rPr>
              <a:t>Nhà nước pháp quyền xã hội chủ nghĩa của nhân dân, do nhân dân, vì nhân dân do Đảng Cộng sản lãnh đạo</a:t>
            </a:r>
            <a:endParaRPr lang="en-US" sz="2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72533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275679" cy="4525963"/>
          </a:xfrm>
        </p:spPr>
        <p:txBody>
          <a:bodyPr>
            <a:normAutofit/>
          </a:bodyPr>
          <a:lstStyle/>
          <a:p>
            <a:pPr algn="just">
              <a:buFont typeface="Wingdings" panose="05000000000000000000" pitchFamily="2" charset="2"/>
              <a:buChar char="ü"/>
            </a:pPr>
            <a:r>
              <a:rPr lang="nl-NL" sz="2600" dirty="0">
                <a:latin typeface="Times New Roman" panose="02020603050405020304" pitchFamily="18" charset="0"/>
                <a:cs typeface="Times New Roman" panose="02020603050405020304" pitchFamily="18" charset="0"/>
              </a:rPr>
              <a:t>Phát triển quan hệ hữu nghị và hợp tác với các nước trên thế giới là yêu cầu khách quan, thể hiện bản chất của chế độ xã hội chủ nghĩa. </a:t>
            </a:r>
            <a:endParaRPr lang="nl-NL" sz="2600" dirty="0" smtClean="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pic>
        <p:nvPicPr>
          <p:cNvPr id="13314" name="Picture 2" descr="Kết quả hình ảnh cho TOÀN CẦU HÓ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586346"/>
            <a:ext cx="5765800" cy="4952999"/>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Kết quả hình ảnh cho hội nhập quốc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3657600"/>
            <a:ext cx="4056479" cy="289560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b="1" dirty="0" smtClean="0">
                <a:solidFill>
                  <a:srgbClr val="0000FF"/>
                </a:solidFill>
                <a:latin typeface="Times New Roman" pitchFamily="18" charset="0"/>
                <a:cs typeface="Times New Roman" pitchFamily="18" charset="0"/>
              </a:rPr>
              <a:t>8.Có </a:t>
            </a:r>
            <a:r>
              <a:rPr lang="nl-NL" sz="2400" b="1" dirty="0">
                <a:solidFill>
                  <a:srgbClr val="0000FF"/>
                </a:solidFill>
                <a:latin typeface="Times New Roman" pitchFamily="18" charset="0"/>
                <a:cs typeface="Times New Roman" pitchFamily="18" charset="0"/>
              </a:rPr>
              <a:t>quan hệ hữu nghị và hợp tác với các nước trên thế giới</a:t>
            </a:r>
            <a:endParaRPr lang="en-US" sz="2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76570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
            <a:ext cx="10972800" cy="838200"/>
          </a:xfrm>
        </p:spPr>
        <p:txBody>
          <a:bodyPr>
            <a:normAutofit/>
          </a:bodyPr>
          <a:lstStyle/>
          <a:p>
            <a:r>
              <a:rPr lang="nl-NL" sz="2400" b="1" dirty="0">
                <a:latin typeface="Times New Roman" panose="02020603050405020304" pitchFamily="18" charset="0"/>
                <a:cs typeface="Times New Roman" panose="02020603050405020304" pitchFamily="18" charset="0"/>
              </a:rPr>
              <a:t>II. PHƯƠNG HƯỚNG XÂY DỰNG CHỦ NGHĨA XÃ HỘI Ở VIỆT NAM</a:t>
            </a: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228600" y="2179637"/>
            <a:ext cx="5765800" cy="4525963"/>
          </a:xfrm>
        </p:spPr>
        <p:txBody>
          <a:bodyPr>
            <a:noAutofit/>
          </a:bodyPr>
          <a:lstStyle/>
          <a:p>
            <a:pPr marL="0" indent="0">
              <a:buNone/>
            </a:pPr>
            <a:endParaRPr lang="nl-NL" sz="2400" b="1" i="1" dirty="0">
              <a:solidFill>
                <a:srgbClr val="0000FF"/>
              </a:solidFill>
              <a:latin typeface="Times New Roman" pitchFamily="18" charset="0"/>
              <a:cs typeface="Times New Roman" pitchFamily="18" charset="0"/>
            </a:endParaRPr>
          </a:p>
          <a:p>
            <a:pPr algn="just">
              <a:buFontTx/>
              <a:buChar char="-"/>
            </a:pPr>
            <a:r>
              <a:rPr lang="nl-NL" sz="2600" dirty="0" smtClean="0">
                <a:latin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Phát triển kinh tế là nhiệm vụ trung tâm; thực hiện công nghiệp hoá, hiện đại hoá đất nước gắn với phát triển kinh tế tri thức và bảo vệ tài nguyên, môi </a:t>
            </a:r>
            <a:r>
              <a:rPr lang="nl-NL" sz="2600" dirty="0" smtClean="0">
                <a:latin typeface="Times New Roman" panose="02020603050405020304" pitchFamily="18" charset="0"/>
                <a:cs typeface="Times New Roman" panose="02020603050405020304" pitchFamily="18" charset="0"/>
              </a:rPr>
              <a:t>trường</a:t>
            </a:r>
          </a:p>
          <a:p>
            <a:pPr algn="just">
              <a:buFontTx/>
              <a:buChar char="-"/>
            </a:pPr>
            <a:r>
              <a:rPr lang="nl-NL" sz="2600" dirty="0">
                <a:latin typeface="Times New Roman" panose="02020603050405020304" pitchFamily="18" charset="0"/>
                <a:cs typeface="Times New Roman" panose="02020603050405020304" pitchFamily="18" charset="0"/>
              </a:rPr>
              <a:t>Coi trọng phát triển các ngành công nghiệp nặng, công nghiệp chế tạo có tính nền tảng và các ngành công nghiệp có lợi thế</a:t>
            </a:r>
            <a:endParaRPr lang="en-US" sz="2600" b="1" dirty="0">
              <a:solidFill>
                <a:srgbClr val="0000FF"/>
              </a:solidFill>
              <a:latin typeface="Times New Roman" pitchFamily="18" charset="0"/>
              <a:cs typeface="Times New Roman" pitchFamily="18" charset="0"/>
            </a:endParaRPr>
          </a:p>
        </p:txBody>
      </p:sp>
      <p:pic>
        <p:nvPicPr>
          <p:cNvPr id="1026" name="Picture 2" descr="Phát triển nguồn nhân lực chất lượng cao ở nước ta trước tác động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508750" y="2133600"/>
            <a:ext cx="5073650" cy="391636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978D8218-CD13-4FCA-B298-678F9EFFC239}"/>
              </a:ext>
            </a:extLst>
          </p:cNvPr>
          <p:cNvSpPr txBox="1">
            <a:spLocks/>
          </p:cNvSpPr>
          <p:nvPr/>
        </p:nvSpPr>
        <p:spPr>
          <a:xfrm>
            <a:off x="457200" y="7620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1. Đẩy mạnh công nghiệp hóa, hiện đại hóa đất nước gắn với phát triển kinh tế tri thức, bảo vệ tài nguyên, môi trường</a:t>
            </a: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35418160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a:ln>
            <a:miter lim="800000"/>
            <a:headEnd/>
            <a:tailEnd/>
          </a:ln>
          <a:extLst/>
        </p:spPr>
        <p:style>
          <a:lnRef idx="0">
            <a:schemeClr val="accent4"/>
          </a:lnRef>
          <a:fillRef idx="3">
            <a:schemeClr val="accent4"/>
          </a:fillRef>
          <a:effectRef idx="3">
            <a:schemeClr val="accent4"/>
          </a:effectRef>
          <a:fontRef idx="minor">
            <a:schemeClr val="lt1"/>
          </a:fontRef>
        </p:style>
        <p:txBody>
          <a:bodyPr>
            <a:noAutofit/>
          </a:bodyPr>
          <a:lstStyle/>
          <a:p>
            <a:pPr>
              <a:spcBef>
                <a:spcPts val="0"/>
              </a:spcBef>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Phát triển nên kinh tế thị trường định hướng xã hội chủ nghĩa</a:t>
            </a:r>
            <a:r>
              <a:rPr lang="en-US" sz="2400" b="1" i="1" dirty="0">
                <a:solidFill>
                  <a:srgbClr val="FFFF00"/>
                </a:solidFill>
                <a:latin typeface="Times New Roman" pitchFamily="18" charset="0"/>
                <a:cs typeface="Times New Roman" pitchFamily="18" charset="0"/>
              </a:rPr>
              <a:t/>
            </a:r>
            <a:br>
              <a:rPr lang="en-US" sz="2400" b="1" i="1" dirty="0">
                <a:solidFill>
                  <a:srgbClr val="FFFF00"/>
                </a:solidFill>
                <a:latin typeface="Times New Roman" pitchFamily="18" charset="0"/>
                <a:cs typeface="Times New Roman" pitchFamily="18" charset="0"/>
              </a:rPr>
            </a:br>
            <a:endParaRPr lang="en-US" sz="2400" b="1" i="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Content Placeholder 2"/>
          <p:cNvSpPr>
            <a:spLocks noGrp="1"/>
          </p:cNvSpPr>
          <p:nvPr>
            <p:ph sz="half" idx="1"/>
          </p:nvPr>
        </p:nvSpPr>
        <p:spPr/>
        <p:txBody>
          <a:bodyPr>
            <a:normAutofit/>
          </a:bodyPr>
          <a:lstStyle/>
          <a:p>
            <a:pPr marL="0" indent="0" algn="just">
              <a:buNone/>
            </a:pPr>
            <a:r>
              <a:rPr lang="nl-NL" dirty="0" smtClean="0">
                <a:latin typeface="Times New Roman" panose="02020603050405020304" pitchFamily="18" charset="0"/>
                <a:cs typeface="Times New Roman" panose="02020603050405020304" pitchFamily="18" charset="0"/>
              </a:rPr>
              <a:t>	</a:t>
            </a:r>
          </a:p>
          <a:p>
            <a:pPr marL="0" indent="0" algn="just">
              <a:buNone/>
            </a:pPr>
            <a:r>
              <a:rPr lang="nl-NL" dirty="0" smtClean="0">
                <a:latin typeface="Times New Roman" panose="02020603050405020304" pitchFamily="18" charset="0"/>
                <a:cs typeface="Times New Roman" panose="02020603050405020304" pitchFamily="18" charset="0"/>
              </a:rPr>
              <a:t>Kinh </a:t>
            </a:r>
            <a:r>
              <a:rPr lang="nl-NL" dirty="0">
                <a:latin typeface="Times New Roman" panose="02020603050405020304" pitchFamily="18" charset="0"/>
                <a:cs typeface="Times New Roman" panose="02020603050405020304" pitchFamily="18" charset="0"/>
              </a:rPr>
              <a:t>tế thị trường định hướng xã hội chủ nghĩa được xác định là mô hình kinh tế tổng quát trong suốt thời kỳ quá độ lên chủ nghĩa xã hội</a:t>
            </a:r>
            <a:endParaRPr lang="en-US" sz="2600" dirty="0">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sz="half" idx="2"/>
          </p:nvPr>
        </p:nvSpPr>
        <p:spPr/>
        <p:txBody>
          <a:bodyPr/>
          <a:lstStyle/>
          <a:p>
            <a:endParaRPr lang="en-US"/>
          </a:p>
        </p:txBody>
      </p:sp>
      <p:pic>
        <p:nvPicPr>
          <p:cNvPr id="2050" name="Picture 2" descr="Vận dụng chủ nghĩa Mác - Lênin trong phát triển nền kinh tế thị trường định  hướng XHCN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4526" y="1600202"/>
            <a:ext cx="5377873" cy="470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164157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2209800"/>
            <a:ext cx="5384800" cy="3916364"/>
          </a:xfrm>
        </p:spPr>
        <p:txBody>
          <a:bodyPr>
            <a:normAutofit/>
          </a:bodyPr>
          <a:lstStyle/>
          <a:p>
            <a:pPr marL="0" indent="0" algn="just">
              <a:buNone/>
            </a:pPr>
            <a:r>
              <a:rPr lang="nl-NL" sz="2400" dirty="0">
                <a:latin typeface="Times New Roman" pitchFamily="18" charset="0"/>
                <a:cs typeface="Times New Roman" pitchFamily="18" charset="0"/>
              </a:rPr>
              <a:t>Mục tiêu của phương hướng này là nhằm quản lý xã hội, phát triển xã hội trong sự hài hòa các quan hệ xã hội, ngăn chặn, giải quyết có hiệu quả những vấn đề xã hội bức xúc</a:t>
            </a: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a:p>
        </p:txBody>
      </p:sp>
      <p:pic>
        <p:nvPicPr>
          <p:cNvPr id="1026" name="Picture 2" descr="Kết quả hình ảnh cho nền văn hóa tiên tiến đậm đà bản s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4701" y="2057400"/>
            <a:ext cx="5357699" cy="425132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978D8218-CD13-4FCA-B298-678F9EFFC239}"/>
              </a:ext>
            </a:extLst>
          </p:cNvPr>
          <p:cNvSpPr txBox="1">
            <a:spLocks/>
          </p:cNvSpPr>
          <p:nvPr/>
        </p:nvSpPr>
        <p:spPr>
          <a:xfrm>
            <a:off x="457200" y="5334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3. Xây dựng nền văn hóa tiên tiến, đậm đà bản sắc dân tộc; xây dựng con người, nâng cao đời sống nhân dân, thực hiện tiến bộ và công bằng xã hội</a:t>
            </a:r>
            <a:r>
              <a:rPr lang="en-US" sz="2400" b="1" dirty="0">
                <a:solidFill>
                  <a:srgbClr val="0000FF"/>
                </a:solidFill>
                <a:latin typeface="Times New Roman" pitchFamily="18" charset="0"/>
                <a:cs typeface="Times New Roman" pitchFamily="18" charset="0"/>
              </a:rPr>
              <a:t/>
            </a:r>
            <a:br>
              <a:rPr lang="en-US" sz="2400" b="1" dirty="0">
                <a:solidFill>
                  <a:srgbClr val="0000FF"/>
                </a:solidFill>
                <a:latin typeface="Times New Roman" pitchFamily="18" charset="0"/>
                <a:cs typeface="Times New Roman"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63983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 name="Group 60"/>
          <p:cNvGrpSpPr>
            <a:grpSpLocks/>
          </p:cNvGrpSpPr>
          <p:nvPr/>
        </p:nvGrpSpPr>
        <p:grpSpPr bwMode="auto">
          <a:xfrm>
            <a:off x="3429000" y="4960078"/>
            <a:ext cx="381000" cy="519245"/>
            <a:chOff x="2078" y="1387"/>
            <a:chExt cx="1615" cy="2201"/>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838200" y="381000"/>
            <a:ext cx="10210800"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dirty="0" smtClean="0">
                <a:solidFill>
                  <a:srgbClr val="FFFF00"/>
                </a:solidFill>
                <a:latin typeface="Times New Roman" pitchFamily="18" charset="0"/>
                <a:cs typeface="Times New Roman" pitchFamily="18" charset="0"/>
              </a:rPr>
              <a:t>4</a:t>
            </a:r>
            <a:r>
              <a:rPr lang="nl-NL" sz="2400" b="1" i="1" dirty="0">
                <a:solidFill>
                  <a:srgbClr val="FFFF00"/>
                </a:solidFill>
                <a:latin typeface="Times New Roman" pitchFamily="18" charset="0"/>
                <a:cs typeface="Times New Roman" pitchFamily="18" charset="0"/>
              </a:rPr>
              <a:t>. Đảm bảo vững chắc quốc phòng, an ninh quốc gia, trật tự, an toàn xã hội</a:t>
            </a:r>
            <a:endParaRPr lang="en-US" sz="24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295401"/>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3529012"/>
            <a:ext cx="6172200" cy="1271588"/>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4038600" y="1981201"/>
            <a:ext cx="5791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Nhằm phát huy sức mạnh tổng hợp của toàn dân tộc, tranh thủ sự ủng hộ quốc tế để bảo vệ</a:t>
            </a:r>
            <a:endParaRPr lang="en-US" sz="2400" dirty="0">
              <a:latin typeface="Times New Roman" pitchFamily="18" charset="0"/>
              <a:cs typeface="Times New Roman" pitchFamily="18" charset="0"/>
            </a:endParaRPr>
          </a:p>
        </p:txBody>
      </p:sp>
      <p:sp>
        <p:nvSpPr>
          <p:cNvPr id="18444" name="TextBox 42"/>
          <p:cNvSpPr txBox="1">
            <a:spLocks noChangeArrowheads="1"/>
          </p:cNvSpPr>
          <p:nvPr/>
        </p:nvSpPr>
        <p:spPr bwMode="auto">
          <a:xfrm>
            <a:off x="4191002" y="3581400"/>
            <a:ext cx="563879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Nâng cao ý thức trách nhiệm của toàn Đảng, toàn dân, toàn quân đối với nhiệm vụ bảo vệ Tổ quốc</a:t>
            </a:r>
            <a:endParaRPr lang="en-US" sz="2400" dirty="0">
              <a:latin typeface="Times New Roman" pitchFamily="18" charset="0"/>
              <a:cs typeface="Times New Roman" pitchFamily="18" charset="0"/>
            </a:endParaRPr>
          </a:p>
        </p:txBody>
      </p:sp>
      <p:pic>
        <p:nvPicPr>
          <p:cNvPr id="2050" name="Picture 2" descr="Suy nghĩ về lời dạy “Đối với đồng sự phải thân ái, giúp đỡ” tron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1" y="1728788"/>
            <a:ext cx="3136900" cy="4672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54861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10287000" cy="960438"/>
          </a:xfrm>
        </p:spPr>
        <p:txBody>
          <a:bodyPr>
            <a:noAutofit/>
          </a:bodyPr>
          <a:lstStyle/>
          <a:p>
            <a:r>
              <a:rPr lang="nl-NL" sz="2400" i="1" dirty="0" smtClean="0">
                <a:solidFill>
                  <a:srgbClr val="0000FF"/>
                </a:solidFill>
                <a:latin typeface="Times New Roman" pitchFamily="18" charset="0"/>
                <a:cs typeface="Times New Roman" pitchFamily="18" charset="0"/>
              </a:rPr>
              <a:t>. </a:t>
            </a:r>
            <a:r>
              <a:rPr lang="nl-NL" sz="2400" i="1" dirty="0">
                <a:solidFill>
                  <a:srgbClr val="0000FF"/>
                </a:solidFill>
                <a:latin typeface="Times New Roman" pitchFamily="18" charset="0"/>
                <a:cs typeface="Times New Roman" pitchFamily="18" charset="0"/>
              </a:rPr>
              <a:t>Thực hiện đường lối đối ngoại độc lập, tự chủ, hòa bình, hữu nghị, hợp tác và phát triển; chủ động và tích cực hội nhập quốc tế</a:t>
            </a:r>
            <a:r>
              <a:rPr lang="en-US" sz="2400" b="1" dirty="0">
                <a:solidFill>
                  <a:srgbClr val="0000FF"/>
                </a:solidFill>
              </a:rPr>
              <a:t/>
            </a:r>
            <a:br>
              <a:rPr lang="en-US" sz="2400" b="1" dirty="0">
                <a:solidFill>
                  <a:srgbClr val="0000FF"/>
                </a:solidFill>
              </a:rPr>
            </a:br>
            <a:endParaRPr lang="en-US" sz="2400" dirty="0">
              <a:solidFill>
                <a:srgbClr val="0000FF"/>
              </a:solidFill>
            </a:endParaRPr>
          </a:p>
        </p:txBody>
      </p:sp>
      <p:sp>
        <p:nvSpPr>
          <p:cNvPr id="3" name="Content Placeholder 2"/>
          <p:cNvSpPr>
            <a:spLocks noGrp="1"/>
          </p:cNvSpPr>
          <p:nvPr>
            <p:ph idx="1"/>
          </p:nvPr>
        </p:nvSpPr>
        <p:spPr>
          <a:xfrm>
            <a:off x="457200" y="5181600"/>
            <a:ext cx="5410200" cy="944564"/>
          </a:xfrm>
        </p:spPr>
        <p:txBody>
          <a:bodyPr>
            <a:noAutofit/>
          </a:bodyPr>
          <a:lstStyle/>
          <a:p>
            <a:pPr marL="0" indent="0">
              <a:buNone/>
            </a:pP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chiêng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tiếng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Chiêng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to </a:t>
            </a:r>
            <a:r>
              <a:rPr lang="en-US" sz="2400" dirty="0" err="1" smtClean="0">
                <a:latin typeface="Times New Roman" panose="02020603050405020304" pitchFamily="18" charset="0"/>
                <a:cs typeface="Times New Roman" panose="02020603050405020304" pitchFamily="18" charset="0"/>
              </a:rPr>
              <a:t>tiếng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lớn</a:t>
            </a:r>
            <a:r>
              <a:rPr lang="en-US" sz="2400" dirty="0" smtClean="0">
                <a:latin typeface="Times New Roman" panose="02020603050405020304" pitchFamily="18" charset="0"/>
                <a:cs typeface="Times New Roman" panose="02020603050405020304" pitchFamily="18" charset="0"/>
              </a:rPr>
              <a:t>.</a:t>
            </a:r>
          </a:p>
          <a:p>
            <a:pPr marL="0" indent="0">
              <a:buNone/>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Hồ</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a:t>
            </a:r>
            <a:r>
              <a:rPr lang="en-US" sz="2400" dirty="0" smtClean="0">
                <a:latin typeface="Times New Roman" panose="02020603050405020304" pitchFamily="18" charset="0"/>
                <a:cs typeface="Times New Roman" panose="02020603050405020304" pitchFamily="18" charset="0"/>
              </a:rPr>
              <a:t> Minh</a:t>
            </a:r>
            <a:endParaRPr lang="en-US" sz="2400" dirty="0">
              <a:latin typeface="Times New Roman" panose="02020603050405020304" pitchFamily="18" charset="0"/>
              <a:cs typeface="Times New Roman" panose="02020603050405020304" pitchFamily="18" charset="0"/>
            </a:endParaRPr>
          </a:p>
        </p:txBody>
      </p:sp>
      <p:pic>
        <p:nvPicPr>
          <p:cNvPr id="3074" name="Picture 2" descr="Kết quả hình ảnh cho đối ngoại độc lập tự chủ là g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295400"/>
            <a:ext cx="5489575" cy="36576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Kết quả hình ảnh cho đối ngoại quốc phòng 2019"/>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Kết quả hình ảnh cho đối ngoại quốc phòng 2019"/>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Kết quả hình ảnh cho đối ngoại quốc phòng 2019"/>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82" name="Picture 10" descr="Kết quả hình ảnh cho đối ngoại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1600200"/>
            <a:ext cx="5181599" cy="464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2790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rmAutofit/>
          </a:bodyPr>
          <a:lstStyle/>
          <a:p>
            <a:pPr algn="just"/>
            <a:r>
              <a:rPr lang="nl-NL" sz="2400" dirty="0">
                <a:latin typeface="Times New Roman" pitchFamily="18" charset="0"/>
                <a:cs typeface="Times New Roman" pitchFamily="18" charset="0"/>
              </a:rPr>
              <a:t>Thể chế hóa và nâng cao chất lượng các hình thức thực hiện dân chủ trực tiếp và gián tiếp</a:t>
            </a:r>
          </a:p>
          <a:p>
            <a:pPr algn="just"/>
            <a:r>
              <a:rPr lang="nl-NL" sz="2400" dirty="0">
                <a:latin typeface="Times New Roman" pitchFamily="18" charset="0"/>
                <a:cs typeface="Times New Roman" pitchFamily="18" charset="0"/>
              </a:rPr>
              <a:t>Đại hội XII của Đảng coi đại đoàn kết toàn dân tộc là đường lối chiến lược của cách mạng nước ta, là động lực và nguồn lực to lớn trong xây dựng và bảo vệ Tổ quốc. </a:t>
            </a: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a:p>
        </p:txBody>
      </p:sp>
      <p:pic>
        <p:nvPicPr>
          <p:cNvPr id="6146" name="Picture 2" descr="Kết quả hình ảnh cho đoàn kết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1600201"/>
            <a:ext cx="5029200" cy="452596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Kết quả hình ảnh cho bầu cử"/>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3454" y="4419600"/>
            <a:ext cx="3034146" cy="213360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78D8218-CD13-4FCA-B298-678F9EFFC239}"/>
              </a:ext>
            </a:extLst>
          </p:cNvPr>
          <p:cNvSpPr txBox="1">
            <a:spLocks/>
          </p:cNvSpPr>
          <p:nvPr/>
        </p:nvSpPr>
        <p:spPr>
          <a:xfrm>
            <a:off x="457200" y="3810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6. Xây dựng nền dân chủ xã hội chủ nghĩa, thực hiện đại đoàn kết dân tộc, tăng cường và mở rộng mặt trận dân tộc thống nhất</a:t>
            </a:r>
            <a:r>
              <a:rPr lang="en-US" sz="2400" b="1" dirty="0">
                <a:solidFill>
                  <a:srgbClr val="0000FF"/>
                </a:solidFill>
                <a:latin typeface="Times New Roman" panose="02020603050405020304" pitchFamily="18" charset="0"/>
                <a:cs typeface="Times New Roman" panose="02020603050405020304" pitchFamily="18" charset="0"/>
              </a:rPr>
              <a:t/>
            </a:r>
            <a:br>
              <a:rPr lang="en-US" sz="2400" b="1" dirty="0">
                <a:solidFill>
                  <a:srgbClr val="0000FF"/>
                </a:solidFill>
                <a:latin typeface="Times New Roman" panose="02020603050405020304" pitchFamily="18" charset="0"/>
                <a:cs typeface="Times New Roman" panose="02020603050405020304"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0635330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5122" name="Picture 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462882"/>
            <a:ext cx="5867400" cy="48006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1 Những khó khăn trong quá trình xây dựng Nhà nước pháp quyền ở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9900" y="1462882"/>
            <a:ext cx="4762500" cy="48006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978D8218-CD13-4FCA-B298-678F9EFFC239}"/>
              </a:ext>
            </a:extLst>
          </p:cNvPr>
          <p:cNvSpPr txBox="1">
            <a:spLocks/>
          </p:cNvSpPr>
          <p:nvPr/>
        </p:nvSpPr>
        <p:spPr>
          <a:xfrm>
            <a:off x="457200" y="381000"/>
            <a:ext cx="10972800" cy="1081882"/>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7. Xây dựng Nhà nước pháp quyền xã hội chủ nghĩa của nhân dân, do nhân dân, vì nhân dân</a:t>
            </a:r>
            <a:r>
              <a:rPr lang="en-US" sz="2400" b="1" dirty="0">
                <a:solidFill>
                  <a:srgbClr val="0000FF"/>
                </a:solidFill>
                <a:latin typeface="Times New Roman" panose="02020603050405020304" pitchFamily="18" charset="0"/>
                <a:cs typeface="Times New Roman" panose="02020603050405020304" pitchFamily="18" charset="0"/>
              </a:rPr>
              <a:t/>
            </a:r>
            <a:br>
              <a:rPr lang="en-US" sz="2400" b="1" dirty="0">
                <a:solidFill>
                  <a:srgbClr val="0000FF"/>
                </a:solidFill>
                <a:latin typeface="Times New Roman" panose="02020603050405020304" pitchFamily="18" charset="0"/>
                <a:cs typeface="Times New Roman" panose="02020603050405020304"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424679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Autofit/>
          </a:bodyPr>
          <a:lstStyle/>
          <a:p>
            <a:pPr marL="0" indent="0" algn="just">
              <a:buNone/>
            </a:pPr>
            <a:r>
              <a:rPr lang="nl-NL" sz="2600" dirty="0" smtClean="0">
                <a:latin typeface="Times New Roman" panose="02020603050405020304" pitchFamily="18" charset="0"/>
                <a:cs typeface="Times New Roman" panose="02020603050405020304" pitchFamily="18" charset="0"/>
              </a:rPr>
              <a:t>- Đảng </a:t>
            </a:r>
            <a:r>
              <a:rPr lang="nl-NL" sz="2600" dirty="0">
                <a:latin typeface="Times New Roman" panose="02020603050405020304" pitchFamily="18" charset="0"/>
                <a:cs typeface="Times New Roman" panose="02020603050405020304" pitchFamily="18" charset="0"/>
              </a:rPr>
              <a:t>lãnh đạo hệ thống chính trị, đồng thời là bộ phận của hệ thống ấy. Đảng gắn bó mật thiết với nhân dân, tôn trọng và phát huy quyền làm chủ của </a:t>
            </a:r>
            <a:r>
              <a:rPr lang="nl-NL" sz="2600" dirty="0" smtClean="0">
                <a:latin typeface="Times New Roman" panose="02020603050405020304" pitchFamily="18" charset="0"/>
                <a:cs typeface="Times New Roman" panose="02020603050405020304" pitchFamily="18" charset="0"/>
              </a:rPr>
              <a:t>nhân dân...</a:t>
            </a:r>
          </a:p>
          <a:p>
            <a:pPr marL="0" indent="0" algn="just">
              <a:buNone/>
            </a:pPr>
            <a:r>
              <a:rPr lang="nl-NL" sz="2600" dirty="0" smtClean="0">
                <a:latin typeface="Times New Roman" panose="02020603050405020304" pitchFamily="18" charset="0"/>
                <a:cs typeface="Times New Roman" panose="02020603050405020304" pitchFamily="18" charset="0"/>
              </a:rPr>
              <a:t>- Đảng </a:t>
            </a:r>
            <a:r>
              <a:rPr lang="nl-NL" sz="2600" dirty="0">
                <a:latin typeface="Times New Roman" panose="02020603050405020304" pitchFamily="18" charset="0"/>
                <a:cs typeface="Times New Roman" panose="02020603050405020304" pitchFamily="18" charset="0"/>
              </a:rPr>
              <a:t>phải vững mạnh về chính trị, tư tưởng và tổ chức; thường xuyên tự đổi mới, tự chỉnh đốn, ra sức nâng cao trình độ trí tuệ, bản lĩnh chính trị, phẩm chất đạo đức và năng lực lãnh </a:t>
            </a:r>
            <a:r>
              <a:rPr lang="nl-NL" sz="2600" dirty="0" smtClean="0">
                <a:latin typeface="Times New Roman" panose="02020603050405020304" pitchFamily="18" charset="0"/>
                <a:cs typeface="Times New Roman" panose="02020603050405020304" pitchFamily="18" charset="0"/>
              </a:rPr>
              <a:t>đạo...</a:t>
            </a:r>
            <a:endParaRPr lang="en-US" sz="26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normAutofit lnSpcReduction="10000"/>
          </a:bodyPr>
          <a:lstStyle/>
          <a:p>
            <a:endParaRPr lang="en-US"/>
          </a:p>
        </p:txBody>
      </p:sp>
      <p:pic>
        <p:nvPicPr>
          <p:cNvPr id="4098" name="Picture 2" descr="Kết quả hình ảnh cho xây dựng đảng trong sạch vững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4001" y="1579419"/>
            <a:ext cx="4978400" cy="4745181"/>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8. Xây dựng Đảng trong sạch, vững mạnh</a:t>
            </a:r>
            <a:r>
              <a:rPr lang="en-US" sz="2400" b="1" dirty="0">
                <a:solidFill>
                  <a:srgbClr val="0000FF"/>
                </a:solidFill>
                <a:latin typeface="Times New Roman" panose="02020603050405020304" pitchFamily="18" charset="0"/>
                <a:cs typeface="Times New Roman" panose="02020603050405020304" pitchFamily="18" charset="0"/>
              </a:rPr>
              <a:t/>
            </a:r>
            <a:br>
              <a:rPr lang="en-US" sz="2400" b="1" dirty="0">
                <a:solidFill>
                  <a:srgbClr val="0000FF"/>
                </a:solidFill>
                <a:latin typeface="Times New Roman" panose="02020603050405020304" pitchFamily="18" charset="0"/>
                <a:cs typeface="Times New Roman" panose="02020603050405020304"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1136324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1779</TotalTime>
  <Words>1099</Words>
  <Application>Microsoft Office PowerPoint</Application>
  <PresentationFormat>Widescreen</PresentationFormat>
  <Paragraphs>77</Paragraphs>
  <Slides>23</Slides>
  <Notes>5</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Times New Roman</vt:lpstr>
      <vt:lpstr>Wingdings</vt:lpstr>
      <vt:lpstr>Office Theme</vt:lpstr>
      <vt:lpstr>PowerPoint Presentation</vt:lpstr>
      <vt:lpstr>NỘI DUNG BÀI HỌC </vt:lpstr>
      <vt:lpstr>I. Đặc trưng của chủ nghĩa xã hội ở Việt Nam </vt:lpstr>
      <vt:lpstr>Theo quan điểm của Chủ tịch Hồ Chí Minh</vt:lpstr>
      <vt:lpstr>  Cương lĩnh xây dựng đất nước trong thời kỳ quá độ lên chủ nghĩa xã hội được thông qua tại Đại hội VII (1991), Đảng xác định mô hình xã hội xã hội chủ nghĩa ở Việt   gồm 6 đặc trưng cơ bản nhất:</vt:lpstr>
      <vt:lpstr> 1. Dân giàu, nước mạnh, dân chủ, công bằng, văn minh </vt:lpstr>
      <vt:lpstr>- Dân giàu, nước mạnh, dân chủ, công bằng, văn minh có mối quan hệ không tách rời nhau, bổ sung cho nhau</vt:lpstr>
      <vt:lpstr>  2. Do nhân dân làm chủ  </vt:lpstr>
      <vt:lpstr>3. Có nền kinh tế phát triển cao dựa trên lực lượng sản xuất hiện đại và quan hệ sản xuất tiến bộ phù hợp. </vt:lpstr>
      <vt:lpstr>3. Có nền kinh tế phát triển cao dựa trên lực lượng sản xuất hiện đại và quan hệ sản xuất tiến bộ phù hợp. </vt:lpstr>
      <vt:lpstr>PowerPoint Presentation</vt:lpstr>
      <vt:lpstr>PowerPoint Presentation</vt:lpstr>
      <vt:lpstr>PowerPoint Presentation</vt:lpstr>
      <vt:lpstr>PowerPoint Presentation</vt:lpstr>
      <vt:lpstr>PowerPoint Presentation</vt:lpstr>
      <vt:lpstr>II. PHƯƠNG HƯỚNG XÂY DỰNG CHỦ NGHĨA XÃ HỘI Ở VIỆT NAM</vt:lpstr>
      <vt:lpstr>2. Phát triển nên kinh tế thị trường định hướng xã hội chủ nghĩa </vt:lpstr>
      <vt:lpstr>PowerPoint Presentation</vt:lpstr>
      <vt:lpstr>PowerPoint Presentation</vt:lpstr>
      <vt:lpstr>. Thực hiện đường lối đối ngoại độc lập, tự chủ, hòa bình, hữu nghị, hợp tác và phát triển; chủ động và tích cực hội nhập quốc tế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Admin</cp:lastModifiedBy>
  <cp:revision>58</cp:revision>
  <dcterms:created xsi:type="dcterms:W3CDTF">2019-12-15T02:18:54Z</dcterms:created>
  <dcterms:modified xsi:type="dcterms:W3CDTF">2020-11-27T15:07:32Z</dcterms:modified>
</cp:coreProperties>
</file>