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29"/>
  </p:notesMasterIdLst>
  <p:sldIdLst>
    <p:sldId id="294" r:id="rId2"/>
    <p:sldId id="278" r:id="rId3"/>
    <p:sldId id="268" r:id="rId4"/>
    <p:sldId id="279" r:id="rId5"/>
    <p:sldId id="256" r:id="rId6"/>
    <p:sldId id="293" r:id="rId7"/>
    <p:sldId id="258" r:id="rId8"/>
    <p:sldId id="269" r:id="rId9"/>
    <p:sldId id="286" r:id="rId10"/>
    <p:sldId id="280" r:id="rId11"/>
    <p:sldId id="270" r:id="rId12"/>
    <p:sldId id="289" r:id="rId13"/>
    <p:sldId id="290" r:id="rId14"/>
    <p:sldId id="281" r:id="rId15"/>
    <p:sldId id="288" r:id="rId16"/>
    <p:sldId id="277" r:id="rId17"/>
    <p:sldId id="291" r:id="rId18"/>
    <p:sldId id="271" r:id="rId19"/>
    <p:sldId id="282" r:id="rId20"/>
    <p:sldId id="283" r:id="rId21"/>
    <p:sldId id="272" r:id="rId22"/>
    <p:sldId id="285" r:id="rId23"/>
    <p:sldId id="295" r:id="rId24"/>
    <p:sldId id="298" r:id="rId25"/>
    <p:sldId id="297" r:id="rId26"/>
    <p:sldId id="284" r:id="rId27"/>
    <p:sldId id="296" r:id="rId28"/>
  </p:sldIdLst>
  <p:sldSz cx="9144000" cy="6858000" type="screen4x3"/>
  <p:notesSz cx="6858000" cy="9144000"/>
  <p:custDataLst>
    <p:tags r:id="rId3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EBBAF-C93B-415C-AD49-B47462161BC3}" type="datetimeFigureOut">
              <a:rPr lang="en-US" smtClean="0"/>
              <a:pPr/>
              <a:t>12/23/2020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49125-A874-4DCD-AE3E-E78106AB5A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80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7927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1" y="74725"/>
            <a:ext cx="7391400" cy="1057390"/>
          </a:xfrm>
        </p:spPr>
        <p:txBody>
          <a:bodyPr>
            <a:no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219200"/>
            <a:ext cx="8077200" cy="5105400"/>
          </a:xfrm>
        </p:spPr>
        <p:txBody>
          <a:bodyPr>
            <a:normAutofit/>
          </a:bodyPr>
          <a:lstStyle>
            <a:lvl1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Freeform 11"/>
          <p:cNvSpPr/>
          <p:nvPr userDrawn="1"/>
        </p:nvSpPr>
        <p:spPr bwMode="auto">
          <a:xfrm flipV="1">
            <a:off x="76200" y="22860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11733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844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9037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621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09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472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0991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84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74817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055479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63044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251224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823363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41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6311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4" name="Action Button: Back or Previous 33">
            <a:hlinkClick r:id="" action="ppaction://hlinkshowjump?jump=previousslide" highlightClick="1"/>
          </p:cNvPr>
          <p:cNvSpPr/>
          <p:nvPr userDrawn="1"/>
        </p:nvSpPr>
        <p:spPr>
          <a:xfrm>
            <a:off x="7696200" y="6553200"/>
            <a:ext cx="228600" cy="2286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ction Button: Home 34">
            <a:hlinkClick r:id="" action="ppaction://hlinkshowjump?jump=firstslide" highlightClick="1"/>
          </p:cNvPr>
          <p:cNvSpPr/>
          <p:nvPr userDrawn="1"/>
        </p:nvSpPr>
        <p:spPr>
          <a:xfrm>
            <a:off x="7924800" y="6553200"/>
            <a:ext cx="228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ction Button: Forward or Next 62">
            <a:hlinkClick r:id="" action="ppaction://hlinkshowjump?jump=nextslide" highlightClick="1"/>
          </p:cNvPr>
          <p:cNvSpPr/>
          <p:nvPr userDrawn="1"/>
        </p:nvSpPr>
        <p:spPr>
          <a:xfrm>
            <a:off x="8153400" y="6553200"/>
            <a:ext cx="228600" cy="2286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20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410200"/>
            <a:ext cx="8229600" cy="1020763"/>
          </a:xfrm>
        </p:spPr>
        <p:txBody>
          <a:bodyPr>
            <a:normAutofit fontScale="92500"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CHÀO MỪNG QUÝ THẦY CÔ ĐẾN THAM DỰ LỚP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324600"/>
            <a:ext cx="457200" cy="3968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41986" name="AutoShape 2" descr="data:image/jpeg;base64,/9j/4AAQSkZJRgABAQAAAQABAAD/2wCEAAkGBxQSEhUUExQWFBUWFRYWFxcUFBcXFBgVFxcXGBgYHRUYHSggGBwmHBUcITQhJSkrLi4uFx8zODMuNygtLisBCgoKDg0OGxAQGywkICQsLCwsLCwsLCwsNCwsLCwsLCwsLCwsLCwsLCwsLCwsLCwsLCwsLCwsLCwsLCwsLCwsLP/AABEIAH4BjwMBEQACEQEDEQH/xAAcAAACAgMBAQAAAAAAAAAAAAAFBgMEAAECBwj/xABOEAACAgAEBAMEBQYKBwcFAAABAgMRAAQSIQUGMUETIlEyYXGBFEJSkaEHI2JysdEVMzRDU1R0kpOyFiSis8HC8FWCg5TS0+ElNXOj8f/EABsBAAEFAQEAAAAAAAAAAAAAAAABAgMEBQYH/8QAPREAAgECBAMFBgQFAwUBAQAAAAECAxEEEiExBUFREyJhcZEygaGxwfAGFNHhFTM0QlMjUvEWQ2Jyc4Ik/9oADAMBAAIRAxEAPwD2gLhRxvRgA2BgAwrgA1pwAQZrMpGLdgoJoWep9AO59ww1ySV2KVBxiKwCzLZoF4pEW+w1OoAJ6bnfEMMTRnLLCSb8GhXG26L2JwMC4BDDgA1pJwAbEYHXAJcxm9BgCxWlzChgrOqEgkBmAJA6kA9hgFM+nwigJIyWOkeZbZqJ0gXuaBNe44BNybxcAtjLOADYjJwBod6FHvwCXZwSMApppQOtD44BCJc2rHSGBI6gEEj5YBdCUEntgCxIUrr19MAXIyfTALYkjjvr0wCNnMkmAEjlReAUkY1gE3MjNC++AGjCMAhsptgA5Udz0GAU2NzgEOjvt2wAbrtgCxqsAGYAMIwAbAwAbwoGVgAysAGEYAOSMAGacAporgEOCmAU4KYQDRTABbwohgGADZwAarABDn8z4UbyEXoRmodTpBND3msI3ZXAVVmWGQeMzM7LvK7WilmNIuo2ikg166RZuscjiZYniEJVIezF2yrfz8S1FRg7PcszcTgBCNIgLJqALCmS6Js7EYzIYTENZowejsSOUdmScuzrrKxn808YeNaICsjFZAFNFPaQaKFENsDd9ZwqpWcJU6980Xz6Naa8+epWqJXutmMBONUiMC11woGM2ADnTgAD8455cvk5nN3p0rpJVtTkKu4NiibJHYHAB5BxbizZn27CfVVmLnSCxUM7G2I1H0G/zxJGC3YNlDLS+G+uOlYVuB6MGAI9NSqfkMK4xY1M9Q/J1xv6R4qtrDjQxDyNIvQqxUsbHmBJHSiuIrWH3uPArAIaZsIBzpvCjrlbi2cXLwyTP7MaliB1NdAPeTQ+eEEPDOO8zz5pj4jnSekakiID00j2vi1nEbkSqKBUatYryFTsfZKkfiDhNRdGj138m3MrTq8MjeI8QUiQ9WQkij6laHm76h8S+LIpRsy1zfx5428KMqrFSWdj7Io9huNNqzN9VW1UQDRJ2ELvAONAxjxyY9gVMhALC60k93U+Xaww0sLs02E00K00FM7xVEhM16kVSRpI83YKPeTt8cPbSVxFG55ZxDi0kj+ZyXbUwFsyKLsLVqAAD7Vb6ehJxn9q5Xk20uVi/wBko2ikm+dy9kuMZmNdp326Xpbc+msE17iThixdT3D3hYBXJ87MoqWIu1Eh4/KukCyWBsqQN7G2xPlrFqjiM8dtUVqtBwa10YycD4+mYJUKUkAvS1G12BZSOtEgdjuNtxiWlWjUXdIqlKUHaQYxKRCZzbz6mWkaGKPxJFoMWOlFY716saPahv160qQl7CpJ+UvNivLlz6jw5K/3t4dZBceOTObFzqspXw5UALKDakEkBlJ/EHpffrhgoRi5jyxieUSjQhprDA2egCkW11tQN710wmZWuOyu9rFTgnN8OYk8IK8btq0h9NOFF7EE71Zr0VqusNjVjJ2Q6VOUdy3zJzFBkkDTNu2yIu7uR1oEgADuSQBY9Rh5GJU35TdR0+GIUP8AOK/iyKOv8X4eizVXqIF3vVYS76MmdNJXzLyQ0cucy/SdA0qdQILxvaalQMxAIBAs6a3IO24BOFuRtWVxlGFGmYAMrABvABhwAc4AMrABlYANEYAOWXCCnOnAFyasKIUc5xeNCVFuw2IQCgdti7EIp36Eg+gOEckhUmwRBmjDIZ5vKrl1kJYkIC48E9hpA8pobFr+0cRxmmxzg0rjDBOrqGRlZT0ZSCD8xiS4w5zsIeN0YEqyMpA6kMCCB76OABS4UXD/AEh6lLxLFUdAoULah+cKiyzNqGxFAUaxSw1Cnh4uEerfqTO8tSHgGRly7SmVEkEtGo1jSmLNqDaiPKbBoaty3zsZ0JkkuRd5cyzRzlWYOfCPs35L8MENZNltFg7ey22Epwjmc1zt8BslbRjUBiYYDOM50V4SN+dfYBW8yrtqc0bUAHr6kAbkYSTshYq7sV+H8T0JplWXYsA+kyal1EITo1P7NWWA3v44RSQri0FoMwrqGQhgb3HuNEfEEEV7sOEED8rebNZeAC9ZZ66WwpFHp9dvwwXS1Ylm3ZCeOEIEBKanC7+dt2rcDehjOeJm5b2RprDRUdrs7h4VG1lo9IvbzMCR8AdsNnXnF92Vwhh4SV5RsWeScw2X4hHHWz64+t2jWVbr11IOu/XGhTqKpBNGfUg4TaZ7KNsPGgHnHiz5eEGMgSsTQIDeVVLHY9r0qf1x0O+I6s8kbj6cM8rF2LmHKt0zEN+nipf3Xh6kuo3K+hFzdww5rKSwqQrMoIJ6WjBwD7jpr54XcROx5Xy1ywGqSdTpPsobF3XmPevQd+vTFKpVy6IsxhfcPHhgnX/WYo78vsEgg15gHFGr+/EUqln3GOjC/tBT8n/BVy085QllZE3arTzNpUH61gmz20L1vFuhNyV2iCqrOwx8c4WJakVAzoQa286g3p32sWSpPQ7WAzXLOOZWGRdncG5pvEQ+GDYIBFFHoEF081FGZdgTVagcUEsk0pFpvNHulrjqI/D38ADSFVwFFUsbq7jTWxpWGnre2L01eLS6FaDtJN9RA4Lwhp5S5tUCadYA3a70gHrXW+m9YzbLJaRoSbz90uZnhUat4InZTqVQHj1uWcM+zKRvpVjuNtJ7Yk7NPv2+JF2rj3b/AABnG+GSZcKGIYFgEZTV+XTTWbsk79qYizRwkFFNyj43HOTlaMvD4fuGuRlZs2tXSI5Y9tJtQCfjW36J9MOwcXmbDFtWSPTUxoGeeD57KFs/mkdbZZpWokgeZ2IJPWqII+OK+JqOEdHYnw8FKWpqPJozlNEepfaB/Dfv1/66YqSnNLM27FpRpt5UlcMfk0YpxN06K0ElDsCHQ18iGHwrF6lLNFXKdWNpOxDxODTNKGFFXkBB7DUT91Gx7j78UK+ZTa8S9RyuCY0cjcAmVxmCQiG6V0uRkqtrFoCd9V2QB2rF2hBxV2U681J6CVzW82f4jMsQ1lC6IpYKAkR0mrNbtZ/7+JZzUFdkEYuTsiDK8nZxtWuIx0rEXJExZwPKvlY7E1v6X7rili6fUkVGe9iBIMxw3MwSSgLThwVcMGAIDih0tWINjviSFSNS7iNlBx0Z9BLh6GlXifE44ADIwBYhVW1DMSQNgxF7sPvwoHK8ViKFw1haBGk6wTQCmMjUGJI2IvfCXAsZTMiRQy3RJG4ogqSpHyII+WAClx7jC5ZASCzNYVB1NdTfZRYs+8DckAtnNRV2NlNRV2KkvNGaYgjwk3sr4bPfuLFxY94AxReO10RTeM10QZ4FzN4zeFKojkN6SDaMavvRU0Ca3Gx3vFqlWjU2LNOtGYyDE5KaOADk4ANVhAJRhQFTjfCZhITCA4lYsbRSYzS35vEQtZtgCaG/oqlko3FTsVeP5txcDxEMyhutxuurdQR71o3VB7FmgYJONHvTY6dZZbFTIzPCQ0bU22q90koV5l9f0huPhscqjjJU5dV0KMajTGTJcyRMKk/Mt31bx/KQbV+tpPuxrUsTTqbP3FiM0ypmSBKVBU+I3jQmxpJoCRQRe92b9Jdr0nDprmT03pY7nex5hoUUzFytAKdXYn03vteI9tiZ67muE8WgRGkaVblbWFB1OECqi+RbbdUDVVgucTJqC1ZWnNN3KvE+PvL5YtUSd3O0rD9EfzY9582/RTvilXx8Yq1PV9eRXnWS2A2TnTLSNKwNaCDpBY1YYn3kEEnudffScNwtRVIWb71+ZJh6qW5e41lHmkjD5YlDSguDalj7WqMMVU2L8ykabo9r0YtE05XY2cJyvgwxxkglVAJUUt96Hp8d/WzviUYeWfldy8ozQlZW8HwVVWryWCxYE9mtu9WK9MAhVyGbEkaMD5Su9b02138NxjKqQtJxNinO8VIneb0NAbk3tVdz+PyxGk7NdSRtbizwmdnzavH18cSAk0FUPqtj2AUbn3Y1qccsEvAxpyzSbPX89zfGv8UplP2j5I/vItvkK9+I54iEfEmhh5y5WFTiGfkzEgZzqbTSqimgoNmlFnqdyb+WKU6k6z0WxdpwhQ3e4I4lE6lAFYXQGsEISdhYZ1DDtZDD4Ykowknqvv0Iq9SDWjv7/wBz2TKxkRqrnU2gBia8xoBiQBW5voKxoIzxQ4nkTA/hrYVgGisltlrVHqaz2uzvT7eyapV6ai81tCzSm2rcytKwZSoBsiqIO1+v/XwvFZLLK5M3dWDvKihlklFEO+lSDsVj2v8AvFvkB640KEXGGpUqSTlcYR0xMRgfjOW0Hxl6VUw/QHST4r39VvrpUYhrU88dNySnPK/AD8QzUmWRpIgrhiNcbAsrFqXUoBB1bix3Hv616FWS7trk1WEfavYX+TnASdVYlkC/HUAw6etrR+Q7YZZ6Z1zZLKSu8r5IaZAvtkA0LDUCarsfn+OIle+Ufp7Qvc25oaI0ZF1GpCSbMZUgbHbqCy36asO0inbnoEVmkvDUN8gcLZEeZxp8UKEU9dC2QxHa9XT0APfF3D03COu7KuIqKctNkN4GLBXPKuceGnL5p3BJMtyhqGrdiGQk3qCgKB7io7XihiYd7XZl3DtOLXNAJE0lnUkMbJYVve52qt67Yqtt91lns4rUZOQsiJMzqN/mV1gX9d7UWep21/dvi1hYptyK+JlZKIM5nnDz5px3dx/hKIgfh+bGGVpLtvQfSj/o+dz16I2AfnjRM9nlvLEMS5/PLpuVZptL3t4bSbpV1YbqaxTxmbKtdLk+Hy3dxjhyETRgBSEbzadTAb79Af8AqsUp1JRlv7ywoRa0Ff8AKOIfoiEodd6YSPKEsAmx9ml6V6dOuLWGzKo1fzIq+XKmvcencHzqzwxSr7MiK49RqANH3jp8sX0VADzjlHd0ZFdiEI21lNJPmFKjLuKsSKVOla3FhGBrhuSUxxs1MR5geoX9BSSSAD2s0RtsABBJlmMU0mX+Xc+CWhIoq0pQ3YZBKQR7tJYLXoR76sJPKmVnJZmgBzplHnzSIGCgKiAEE7ks7NsRQ0gfEpirWneooW5N3JI0syzX5lROXxFStOAW9kGhvYFbi23Pau3rtF2MJasiqYOEneTB0sM8LFmTzoFcUdNmMlgVskMNXqQem24xHaNKUfPz+7jY4CS1g9tbP4npnC+Ix5iMSRNqU/eD3BHY400xyd0RccdxGpRyn5xASoUtTHTtqBGxYHp0U4SWw5K7sDcxxqZEBZFB9m1EkjMwv2YlAoGiRbbCrOG5+g/I1uWuXuJmZW10HUgkBapWvTYs0fKbF7V8y5EYZGHAUZOM5dSQ2YhBBogyoCD6EE7YQLlPiGdyUy088BrcEToGU+oYNY/498NlGMlaSuI7PcENwfUC2WmTMKOo1Lq/vp5SfcQPjjPqcPg/YdiJ0U9gd3IIKsuzK2zA+8f8eh7XjMq0pU5WkiCUXHcrSQhbKxq5ZHTfy0zlSJNQprVlB2IPoQcWsNilCTc+g+nUs9SECUgrIDIrR+H5pnbSx/ntLGiQL36g6aA3xYjjoWd/doP7du+Yu99vd/xxltytqV3cnyWSkmFxqNH9I50x13o7lvkK26jFyjgJz1loviSxpN7hLI8Ny6kNJmI5SCCBrRYwRuDp1Ekg77ki96sDGjRwtOnqt/EnhTjEP/whF/Sx/wCIv78Wh5PE4YWCCOxBsH5jAAM43ntIKLpvSWcsLVIxe5XuTRAB22Y9qIOjG4lz8NMgUlysrIrE6AFHmAKlUULVPWqr/N+84bXoRklfcTD15qTy7FeDgxGh5m1AOgZV1KttsvmFEkOyWOxVh7wzD4eMZK6JcTWqTg2tEEMnw2NjNGVW2WW2YWwkQRyQuGO4pWANbEoNuuJqkFdxIac+7Ga3K3BOCyZqmFxxUD4hG5/UU+1+sfKP0umM6lhW3eWxo1cUkrQ3H7hfDIoF0xKF9T1Zj6sx3P8Aw7YvqKSsihJtu7LgXCiFbiWeWCNpXulHQdSSaVRfckgfPCrUa3ZHn2Z4gZ5o3zJ8gY+UMQkepWVWBFGwWH5zYjc+UbBnEcPUWFk6PtLX05EdGsnU12KUs5bVTlwJG0o+vzKr7B9KKpUgb3Ixr6pNqIqODqTgm9G1uuTa5XJp4hJWuSR8RInaeLVCzMtqb0sQiKVZejrqBAPzFXixgcG6WHVOo9U3Z+/QgqVe/eJ6PwnPLPEsi7AjcHqrA0yn4EEYGrOzJk7q5ewgCZxjI+HNHEraUb+KHdCx0vp7Hw01EDtrroBiN5aSlU52Ek5TtDkCM0xGfdY2EYii0qD7GlVRtDD7OpybG+wN4jw1JVaSzbu7uW6j7Kgppby+CSO8nxwSlAka623oyNoU9S1aQCR7uu9GrOEjhpSdri1ZulHPKDXqL2ajklzLhmD6ndSdPRYw/RATqACE6Rv7XUndauGile9rE8c0MPGtvmPVeX8l4MCJ4hl2vWSTqLb2LJ8u+ws7VucTx2M9hTDhomc6TxTjwk800ZsMCNCE7FWPU3p6AGiouqxUxNSnGNpiqt2TTPOBmNt42B38pI6jrtq3o+75Xiu6Ur7l6OJg1f6jHy9mpooq1CPxiSSg8+2rSNZvylBYKhas92GGTxDpRcKf9v38CChONetln7v0B/GMpourIcNsSSdZ7Anc6r+8H12hoVHV1e6Zo1YKkrLazPYcopCKG6hQD8a3xtmMeL8RyGZynFpDAUlaWYndhRGYe/Dc9VN1v7lPesR1IxmssuZLTjNJzitFuOcXEkIq5Euxo8J9Sm6KggEbGxsTXqKxnShJS1S9SwpJrwEbnFMxmJol8scJRWhDHTpSUBQZNN9SnYGgaxepRVPR7silCdSDnFd2J7Fy5k1hy0MSsJFSNVDjo227CuxO/wA8TlcJYUBS5zh0GJol0SPI1unlLMEOlXYCiv1vNfsd+hTLm0EcsquD5M3HDSmXTJHTaq82s1ZI6EsW3XvqOLU3TUcjZSgqjlnS3LmW4is0scjKElZTEysAWGguwZGBNqba+vRbrvnzalHTl96mlT0lqWTk45tLyRqzKdr3oq4brQunjVunVQe2IrtaInspasqcbQyRMoiErljHGpYAkkeYhttNANtYvR1wsY6/EZUn3W0UuUctLkfF8UHVIE0Q6lLWuq5GKkiNdwL6nSdiQAZ6FOWxRi+zXeLGczKrNHLmWFgOVNEhXoAKiiz7Jf3nqegqevTyxSQuHqqU23yLwY5pKiVtJK/nGpVFFW6MCSarotb9RitGDTLcqiktArwPhIy6sNRdnbUzMWJ6UAC7M1D0uhZqsS2sQsI5mMsjKDpLKQCOoJFA4UDz3kzhOVlyULNlYC4Uo+uGNn1xsUa2K2Ta45DimJxFHEyjGbS0tr4FqlGLjsGv9Hcp/VMt/wCXi/8ATjP/AIhiv8kvVknZx6A1snHk8/lJIUSGOcyZaVY1CIzMuuE6VoXqQj/vY3+CYypWU4VG21Zq/Qr1oKOqGPmnKI2XlkIqSKGVkcbMpVCw37rYBKmwa6Y3JwjNWkrogaT3Fl8cy9yizk4Wwhb4HkI5pmEg1KI1IUnynzNdj6w3Gx233BxqcPjGUW2tUyzRSaLXP51Jlst2zGZjRwDVwxgySD4UoGLuJq9lRlU6J/sTpXaRGOVsl/VYf8Nf3Y4n+JYtf9xl3sodDX+imS/qsP8AhrgXE8X/AJH6i9lDoc/k/gVTnTEumL6UyRouygxoqsVHa2/ZjtcJn7CGd3dlcpytd2BGc44jxyG5y8sfmOiLwyxjC6VQnxFXsO9m6Nkl3bwz5OZKqNRU83ItZGWZnZvKuyqNUcmk7sejFTYvr7x6HF/I5soQrqj7PMnzyzFNzG1MjaVjYE6HVqB8Q/Z9MHYtK4+WN7RZWjrl7KNO8nil4zo0lVAVXSSwxplLKajAuwdjXXEVW7ldhStlsh1UYjJSP6XH08RP74/fgAnwAJPO+fDyJCDtH53A+2wpB8lLGv019MWcNG8r9CCvLSwvIhOo1e9fgP34lqYqjSllnK3mVrczpcs2wC+70xG+IYZf3r3C2ZPmuDy+E8hUgRr4m/fR5qHremtvXEE+IRm0oRdtLt6fuS06UmWOXuLNl3IrXG1NIt7qdgHX1J2XT9ahXTd+LlCLi29XoOoyex6MDiEsEGdyiyrpb1BUj2lYdGU9iP8A4NgkYRpNWYHjfEZmeWQsbJdrKkhW3I/ukdj2NYfTgowSOmweGhPDwzrZ3+JAkhUgqSrAggjqCDff7vmcSMuYjDwrwcJ7MvcvziPNQu10rHoCx8yMnQWT7WIMRBzpOMd2UuJRjTwyS0SaPQOXOJedoGAUeZ4xdlFJvwmPTUAQwA6Lt0UMxGLglGT1sczGalqtgjzDxHwYjRqRwVjHfV9qvsrdn4V1IBZVqqnByZJTpupJRQjUAyAehXre1Ai/U7dfefXHPxlKcJuXVMtcVhGNONuR1JlUJsohPqUUn7yLw1VZpWTMO7KWfz/m8JUeR7B8mmrWpNO7AliovSoJI6Xi3hcJOSz8ndfCxZw8ZRkqnJMbOX+C6mSdzE6gaotB8RbaqkDlRRAsCh9Y74v4TCdhd3u2aOIxPbW0sHeLZto46QFpHOiMAAnVRJaiQCFUFtyL011IxcKjPNuZ51XMp4N/mkjHnDBvFV3kOsEXZLhie+q++K9aVpI2eHUO1oVF10+pcn4uGvMMlQvMqmAOKcaX1EjbzNoYkWFOkA3qYlzyO1RooKhVdV0Fv8CTg2d+l8SWVloAMUXrSopCg+pti3uPTphITzz8i5icPLD4ZRb1k9fQcMpOsU7QWAJLljA7FrMimvZsqzi/auSvZOJzJC+FAC82ZbxIVAO4lSrFrZtTqA3Ipj0710xHVllg5PkOjuhbh4ekTR/nlERqEKSAC+lyR0AZmroSdxsNzjJhDt6cnL2r3uungWnJQkrbbGLll1hIwVCgyAtbFH1aYyoJ2DL4gKgjy0CBeLmAo9rJyb20v18+tmVMVU7NpxW/I3BzBGdetXidDUihkokDqLYGj60CdvdiaUMrsWIvNFSXPocR6s0Ek1S5dBfhpG+h9J21My3uR6GqPU3i5Rw943e7KNfE5Z5VYK/RgnSzfVmYs7EdCztuxquvYVjL4PipyqzhVfedn6aNe5/MZjI6Jrb7sCOIZ2OQiNfMfMdY9hdCsxOrfUaVhQB9CR1G1WnFqwyjRqLv7IocP4rIiBVacDcilZRRJo6dJ07drNdO2IFl5mnCFPKrsceT83JLHIZNZAkpDIKatCk9QLFk7+tjtQbK3IiqKKl3dhhwgwSOX18LM5/L/YzPjKP0Mwofb3ag+OW/EFK04VOqa9NfqWMO90Hsc6WRf55jP0RpVFvA8eYX4wuG/ZeNXg1Xs8Ul/uuv0IqyvEYePyh8lMV3WSB6PukSgfubHZy9llJ7CoxxzJQNHC2AIctvWZA9YpPwaI40+HP2l5FihzM4u3i8WhXtlsrJL8Hnbwx89CN9/vw3jVXJhWurS+v0LlJXkGscWXSPMzBEZz0VSx+Ciz+zD6UO0qRgubSEk7K4M5NBh4Skje00UuZYn1lLyj8GA+WPRkrK3Qz0KOVit4k/TQb9wpDH/ZQ4zcKs1dGli3kw78khyx0pzDNnCiAhM9IW1q2gUUJVhYDMCVa+hGkDUOms4oVJ5jTp0lTW97nOU4T9NMjZuSSZEk0Rw62EQVVU2wWvEYk9W7Vjm+L8Sq0JqnS00vctU6cZXYRHKOSqvosP9wX/AHuv44w/4pi/8jJuyh0BnF+X0ycEmYyTPl5IlMoVZHML6RZV4mOkggH0640uH8Xrzrxp1HdPTbUjqUko3RLxJPGk8RAArpFLoex5pEDFlcbpewOxBKHa7xvV24TU4tp9V9VsyCNHtEWOCT6EeMtpbxQ2lhflKqAwYKAVsV07HFbGV604qWZX05aft4odTVOl3aiCz5weepVF1p0q33ChtitOrOTqLtFZ2tZfdviOVbDxyu3mVc5xGLcsWktNLA+UH7t6+WJqVCVWaklKbtZ6WV/PQZPGRUbRXMXcjw46IhMQVeJJEUJpjktFJLWTrcE0QT6GumLNam4Sz7t89/cuguHhDnuN/L/ESKhka/6NybLAC9DE9WABIPUgb7gk2KNbOrPcWpTy+QbzMuhGb7KlvuBP/DE5EeIINgPQAfcKxKtjtKMctOMeiRmFJS3wqNWniVrAaWNfKxVvM6rsw3B82Gyehn8UV8NL3fMekyhQGHZJIyGVlHU7lZQO+rcMO51g2DZzauanUzGDBKcMoC5p4q7zqRSfmUV1qysgeTUATtRGk9NwUPcYbi1Gai3qPwmaLlbQCx51xJrOljp00bXa79oXv8sVMsez7PZXuOxWHdfW/wACxPxtgCVj3APtN39wUGx93wwyGHg3ZsoLh89bsK8H4Kk0LecMxOoG+pPm1EjpZNgjpQrHQRVlljsWZ1FSSjbuknC+MSZKUrNZRmJcd7O5kUDbxO7KNpN2Xz2rtatqiKcLd6OqYy8akEjwFGIOl3DoxFxEKNNg9GYo3/h4gxFXJC63EpQUpWPNOJzmSaVi2s+IwLbWQh0KTpAA8qr2GK9RtvU6bhsYxoJX3bL3EF05XLrS02twR7XXVTfKY18BiarpTSM7Ad/Gzk/H5lPhecEMqSNrKqSWEbaXIKMtBrH2r6jpiKjK0jQ4nR7Shpy1HuVWLFVAgaJxIq7uzPXllkc7yKRa1v0bzEilnq1XBrQ5ynSUkxj4bnRKgYCjuGU9Vce0p9fj3FEbEYmi7q5E0TZrLrIhRxqU1Y94IIII3BBAII3BAOFEEafK5ppQIXKgyzRu/hoWRUchSTQ6qL36/PGd2MM8rR25JtItwn3byZ1HkmhJ0OWNkt4hLGRvXV9Q9roigBWwxTw/GJUJuMorLflyDEYFVoqS3JVSOXzNGpZDXnRS6MKNb3XY7dbBGxGOppVaVaKnGzTMOcalNuOpLNmkTd2VfiQMPlVhHdi08PVqu0It+SAWa4i0w03UdkV3cWaLH0r6o7db6DOjhaXauulq/u/v5m1Qw9orOQx+0P1Jv9xJiepsPxPso9OyvsL+qP2YjKRNhAOsKAncWHhcWjPQZnKunxkgcMPnokrGPxulnw1/9rT+hLRdphjHGlwizeXEiPG3surI36rAqfwOH0ZunUjNcmmJJXTQD4Jmy/BQH9uJDA99mgk8M/goPzx6HJpwduaM57A+SUDqQPjjn1FvkZ5yJ1PRgfgRgyPoFmXeDTVmoB9pnX/9Mrf8mLuA9t+RPQ9on4E3iZvPz9R46Zdfhl4wDXu1Ofxxn/iCprCn5v6GlQW7D+ObLIA56lIyMyr7UgWFR6mZ1j/YxPyxpcIp58XHw19P3IqztALcxskGSaK6uPwEHckrp2r0Wz7gCcdrUkoxbZXpxcpJIQYc54c0Z8KSUnXpWJQW16aG7EAeUv8AccUsHUhSbqTeiRZ4hGUoKK6hocUzP/Z89eviQ3/d13i5/GsHf219+4yfyUyGfmKL2J1mypJFHMRFUJBBrWLUjajv674swxdGvHuSXuaYxUZ05ZrXKHMeeaFkaJwRIt2ACvtDzKy7HqfX44SVJcmamAprEXzq1mg5yE5bLsx6meUmvU1eOL4/HLirf+K+pYyqM5RXJjNjEFBPNh/1LNf/AIJf8hxd4d/VU/MZU9llnJ8KE2UyrKdEi5eEBqtSPDXysO4vcHqD06kHu6lNTVmU4ScXdCgeIRTyaHbSYmC0H8xkZmUU6mwp0j0suoNbA1eznR2JnKFXSRGmQknlMcErRgAlvEVpRsEKlbIsMJd7JopWG1+IPCU88knt0X3sQvDwk7LQtPyrnFHlzMLn0eEoD81Y192KsPxPFvvQfw/YR4FcmEclxlIoo8rxGEwBQqLPq1ZdiooN4oowt8arffF+hi6GJTdOV/DmK4uO5JxCERMY3kDABGV7CtbN5LIoCS1BBX3GhtcVWn2crw9CeE86tI4z3Gc22mCOSA+IGQyTI2sWKqoyFJJsXQ3oVvh0sW4UpVJRbt0I50rOyYFfkjMjpmYifQwsB94YnGavxFTvZwfwNNY3ErmvQD8S4dmctZnitB1lhJeMe9lrUg95Fe/GnheKYfEaRevR6Ms0+KNO1WNvFEeUzQVkkBsKySbb2EYN8/ZrGg9UXMU41cNJxd9Plqei8x8fygfwvGH0qM+RFV2JZgPzRKgga9hROx0nsMQTipRszlYyaldFTivC4p7e6ddiVN9OzAEGvgV6CzQxnwk13WrotySvmi7MVTklVwksjxu7MYwGQoy3sFYpdgEbHc3YsHDa0Gu9CN0VamKrw6MGcUnELFSSReldRHiEgC/IoG19CBuD1GxL4UHKCn1LFLFNwzT+Ba4HxV4CzeFOo1WLgk0ae5O3c7//ADvi3RqU1HK5q/mhHOEk1JaPwC/AJI+I5rzyIQLZkJp2G6lQho7+ydtkDA/xo0zt6WIak07Rjshq4hnf9ZmCqzsixxkKBQpfE3LEAX4o2u9sUcXq1d2Q+g7XseXcSYQlRMNDitmosNOmztdUD179rw5Rk3dbamz+aw6oxg3qsq28rl3PcXhkggWN01hGDUdwdEIFg1W+r5g/EzTTsihgprtamtrp2B8hjr6ovbtdWLH7/TEEcyka1bsZUeV3bz8T2AQvPloJguifwkfSwIvUil4mB3G/3EA+oNmcFONmc2pOEroBcD4rMZXlWB0QnS0b6VLhQRqGr+dDeWvZI2LWBUSlGisrdyWcHJ3iFsxzzk0JXW7OOqJDKzg/ZIC7H3YnckldsrsXxzEFeQkqTnP5pG1mOQKkWhiQNBYURqro3uxSnKbqZqdujv03uvL43JI5ctpHUsjLOiuwXw4dUlna5SNNkmh/FMfXcdL3x50LUpd27lLT3f8AJehUzSWuy1IuIZaLMMhVoi26+2Br7gFls7bnoa1HbD8DOdBuNWLy766JEjqyg81OSu9OoPg4a5ZlXLoCpol5C6+4iiLB6g1+NgbtKKqq9JJrrcdPHQjFdtVkn/tjGz9bP5h3gvK/iRajLpbXICAgKgh26dNq3+eLSlKOjM5Ylv2duV9/fqa4vwP6OFbxNViZa0hR/J5TfU+mEcrjKlWU9GOuW9hf1R+zDSImwAdYUBU/KCNC5XMf0Gaj1H0jluJ/84+7FfFU+0oyh1TFTs0wnjz4vmYBRKkbwl4rlj0eWCZR6rmikclA+hQ/P8e74ZU7XDwv0t6aGfV7rZQ5V4QuckkfMDxoYT4MauDpMmxkffqRst2epxQ4xiPyn+nQdm9W/D9ww1NNXaGLN8lZN0ZVgjRipCuoplatmB9Qd/ljFpcUxMZpym2ua8C1KlG2wrcrZlxmYXzDebLvOrg15Xjy82o3t1Auzv5uuOzpUaah2sOZnJKM7DVyHERkomb25dc7fGZ2k/YwHyxxvGKmfFSXSy+/eaNFWiMGMyxMKPPvElifJKys/wDrIl0ILZzCpKKB73dRjf4BBKU6j5K31+hWrvZAnPzZyWYnMIfE2CRItxojV5VaqY9NT3VjcgLWNeriaVWGZSWVc/1JKFoavcOw8qAoNcrh9ifC0ALXZSyk7H62xsXt0xgT4q1LuQVvG9/t9CWUpTWr9338xmAxkN3dxEjUiBgQwBB2IIsEe8HrhYzlF3i7MGr7idxblhYn1ZdXVGVrjUa4g5I8wj6odvq7H3d+l4fxBVaeTETV09L6MpYjDqWwT5NkBilog1PID6ggLsR2Puxn8ahlrR6ZVr6kuGjlhlGDGOWQPziayOa/s8v+Q4u8N/qqfmMqeyyvnOKyeFlcjlTUz5eJpJasQQBFGuu7sdlHzx2mKxMMPSdSXu8WUopydixlOWctHEsYjsA6iWJ1O/dnb69kXR22G2wrj58UxMpympWvp4JeH3ctqlG1gpl4FQaUUKvooAH3DFOpUnUeabbY9JLYkxGKRzwK6lHUMrCmVhYI9CDiSnOUJKUHZrmDV1qKHK/C40zebiUeLBGI1BkJbw2ZSHhXUSCAmkE0DVA3jdx+LqywtKcnaT1suaWz+WniV6cVma5BfKcvgOrSv4nhsGQaa8wACuxJJZhV9hbE77EV8TxeVSm4Qja+7/T72JFT1uw3jFJTKwLQDz7nPlgQ6szACsV3mI1GypfmljHYgdR079jjquE8VlN9jVevJ9fB+I2NWdBPJs919QxypFHMM6QdSHiEzIysQa8KHSQykHoxHwJ9cR8ZxFSjXhKm7d1/Mr0IqSdw+/DIiAPDUaRSlRpZR+iy0V+RxhRxleMsyk7/AHy2LGRATmTl5niX6OFMyzxS6pmY3oLmidyBb3Q9/c408JxV9o3iH3WraLy5EVSjdWRb4By6mWtz+dnbeSZgNRPov2FHQAegxUxuPnXeVd2C2S+viOp0lBBrGaSg/inA8vmR+eiVj2aqkB9Q4ph8ji3Qxteg/wDTk/LdegyVOMt0DI+Gz5chYi0yEsxaWRdfsgLrc+ZivhooIFFC1i1GrcpcVo1Y5q2kttE36fe5Goyhoi9wbhHgi2IZiqruL0qpchdZ3YAuQDQ2A2xmY7iDxDtFWSv79tx8IW3LWd4XDMpWWJHB7MoP3HqPlirSxVak7wk17xzhF7oSeM8K/g1XdAHyr2HJRWnhsUAJSNRib2T9YWKIO56nhvE1if8ATnpL4Mr1YNbt2Hbmjj/gqIIAZM1Mp8JFI8q/0rk7Kg9T1PTvWpUqwpwc5uyRDZt2RRhyc8SXqD0B+aRRSqBVRsfM7D1e9XouOdjxWnUq5WrJ83vfx8PkW1nijjgchaWRkLGNlGpqIQyKSoKE+0dINkdAEHUHDONOn2cF/df4W5/AbT1k2G5EDAqQCCKIO4I9CD1xgxlKLunYmsgb/AcSSrNDHFHKoI1eGCGU9VIFHsKYGxXcWDqYTi1ai++8y8X8iOVFPYA8w8VeBo45ITH4rhPpEclpTOpYaqDBqs1tfboca2EVLFJOMr5W3lfjt8eewOo4uzW9inJklV2XxUZB4epp2Rm/OFwKEgsgaeuqxqxqqTp021G1uSGVHTctFf33JooIYyHGa0UVN5VHI8pvdUDKQaojoRir+ZxLfdov36fMMt1ZJejZJxPmJXTQ8rylWcqxipiGgkStMa/aYDoOu/ri7RdWUb1FZ9L3IpUpI9AyMoaNCNwUUg+oIBGJhhYBwghLhQA3OeQ+kZHMxAWWhcr+uo1L/tKMIDKXA894+Xhl/pI0Y/rFRq/G8cDjaXZ15w6Mu03eKZexVHiLz/k5xNHLl42kMsZgfSCaZXEkLGug1FtztQ+GOm4Hi4QpyjKSVndX8v2KteF2NXAeFrlsvHCu+haJ+0x3ZvmxJ+eMPGYh160qnXby5FiEcqsEDiqOPOOfOETLmC+XjZ1zSGJwoJ0ytG8Oo10Bjk69PId98dZwfHx/LunOVsvXp+xUrU+9dHoOVgCIqDoqhR8FAA/Zjl61TtKkp9W2WoqysS4iuKLWgTcVJIBGVyq1e9SzuST7joSvgx92NfN2XDlbecvgv3RDvU8hkxkkwO45xhMsilgzsx0xxoLkkf0A/EnoMXMHgqmKnlh72MnUUFdgSfjueVTIcrAiKCxV8yQ4A3NsE0D78dB/03HLdzfw+/iU/wA6nKyGHhGfGYhjmAKiRFcA9RqF1jmcTQ7CrKm3exejK6uW8QCivwiRX4nmWgIMXgosxX2TmVc6d+hYR2DXuxs4mMo4CnGt7Wbu9cv6EMf5jaGnGMTgfnL+QZr+zy/5Di5w3+rp+Yyp7DKHIWUb6P8ASJN5czpdj6RgaYUH6IQCv1ji7xrEupX7NbR+fP8AQjoxtG4zYxyY5mlVQWYhVG5LEAD4k9MOjCU3lirvwBtLcqZLjOXmJWKeKRh2jlRj9ynE1TB16azTg0vIapxezKfMnGGhVYoQHzM1rCnYesjeiL1P3YnwOEVVupU0hHVv6Dak7aLctcB4UuWhWMHUbLO56vIxt3PvJ/CsRYzFPEVXPlsl0XIdCGVBDFMecLICSAQSOoB3HxHbDnCSV2mJdHQw0UxlBFHcHqD0wqk07oBW5Myq5WXN5QCgswnj98UyKAB+qYyuNnidR4ijSxHVNPz3IKSyycRqxjE5mADMKBrDQN4AMwXA1hQN4AIs5lllRo3Fo6lWHqGFHElOq6U1UjutRJK6sK/5O8kFikZiXnEr5eR2Nmsu3hogvooVRt6nGzxuvOVSMf7bJr3kFCKsNuMMsAXjfM0GWYI2t5WFiKJdclep7KPiR3q6xfwnDa2JWaOi6v6Ec6ijoUeHc7RSSrE8UsLO2hTIq6S/ZSVY0Ti3iOB1qVN1E00hka6bsNGMQnKnFclHPE8cwBjZTqvah11X2I632rFjC1p0qsZU97+vgNmk1qeT8IyrsiOrbt1YgW5LT0/QNuIlO57nHoOZlWMpRSRJxLLSBkiVmMjV2UAAmrJIsff2+ALkwlVkRPwQsJAXdtCkk7MNuvlZhtsQPNe10AQSmZjHJvmPPIfMzswyuYYM2m4ZK0l1A3RgQDqA36XXrszINHsNgFLOFEN4AETklfDily39WzM0IH6GrXH8tEg+73Y5DjtPLiFLqvloWqD7thhxiE5mBCG8KBo4QDWADMKBmEAXOU/PJnZ/6TNMgPqkCrED94P3Y1uJ9ynRo9I39SGlq2/EYxjJJxK47xCOLiJedgqxZQeFfUtJIwcqO7UgWhvXxx2n4eUI4fO97szsYpSdkT5LhEmdYS5tSkANx5U9W9Hmrqe4ToO/e6/FON2bpUHrzfTy8fgOw+FUdWNUkqopZiEVRZJICqo9/QDHLRjKpOy1bLuiQp5jiMvEDphLQ5To03syz/oxj6kf6fU9u+Ov4XwRU7VK2r6cl+r+BQxGLS0RP+TuIJlnVRSrmcwqj0UPQH3DGPx3+q9y+pZw/sDSMYhYAvOp/wDp+c/s03+7bF7hX9ZT8yOr7DCXDlAijAFAIgAHQAKKGIcU715t/wC5/MWHsosDFe488343Oc5mX8TeGGdoY4z7BdAfEkYfWOoUL6Ae/HX4OisNQVvalG7fPwRkYuu7uK6G8xwqKQDyBSK0unkdD2KsNxWJIVZJ738zNhWnF6MO8gZYNl1zblpJ51JaRzbaAzBUHZRQFgdT8qxuL1WqvYR0hG2i6s6KlHS73GsYxicUufuJuoiy8TFDPrLuuzLEgGoA9ixYC/ccdDwDBRr1HUkttvMrYidlZCaeHLHTQXFKu6SISGvrufrA9wbx2dXDU6kHBopqTTuemct8T+lZaKaqLoCQOgYbMB7tQOPNcdh1QryprZbeT1NKnLNG4TxUHi3nBo4rl2H87lZ4z7xE8br9xkP3nGtR7/Daif8AbJP10IZaVUMgxkkwM5nz7QZSeVPaSNitixq6Ka77nFzAUo1cRCEtr6+7UZN2iIXEZJcpGMwmYneRGQtrlZkkBYBgUO1UTVdMehYrhWG/L2yrly69Dn8Nj6tSvle2p6cpx5nOOWTXQ6JbHWGCi1zPn5vGhy0MnhGRZJHkChmCJQCqG2sluvYDG/wXA0q6lOor20S5EcrymoJ2KvDc3mIM3DDJOcxHOJQC6qJEeJNd6lA1KRtR74vcU4ZQjQdSnHK1roDUqc0r3uN4xyZIZhGAucnjzZ3+3z/8mNfib0o//OJDS5+Yxk/9DGXFXaRK9jxvhHG9TSSMryTTzhwqAFmtZAqL3IWwOlAVj0NQhSgorRJFC93cdeWOVSsn0nNUZrLJEpuOG/f9d/f0Hb1xzXEuLuqnRpPu8318vAsU6NndjLxHiEcEbSSuERepP7AOpPuG+MahQqV55KauyaUlFXZ53x3jcucu1MeXXzCJjTzad/zhU2qmq0g9732x23DuDRw8c8tZdf0KVSs2/AvZPNeJIp0JGFMagRnyUI8wQegrY9PcMWowy8yWt7SB2UAkSfNNduxVCLsRADUR3vRY+MQxJLTQrxd9TeWzqRpKCy26itJsamGkgDsooUPsjDRyLXM0PhRZSSEHxIoYZC2+7ABluvUByb6hVHYYEElqenZLMiRFdfZdVYfBgCP24UQIDCgbwAJUY8LiuaTtPBDmB6akLQv89l+4YwOP070oz6P5/wDBNQdnYN3jk7ls3hyA1eAQy8IBq8JcU3hXsBBnc0Io3kPREZz8FUsf2Ykw8HUqxgubSGydotgnkrLGPI5cHZmTxGvrqlJka/m9fLFzi1TPi525aemg2irRDmM4kIpMsjFWZFZl9lmUFl+BO4+WJI1pwi4xbSe9mNaTZV4xxaLLR+JK2kdABuzN2VV+scPw2Fq4ieSmv0XmEpKK1FXPRTZmJc3m4yMofDaLLKynUJGUI8241G2Hl6C/jjtMDgaGDje13zf3yKVRzqO0XY7n5oC2FjXUF1aGlCtpA7AKdsX1xCLXdi/oRPh0l7Ul9QjyECMvJfX6Vmbr18Zh/wAMcfx5/wD9X/5X1LuH9gZRjEJwPzn/ACDN3/Vpv8jYv8K/q6fmR1fYYQyB/Np+ov8AlGIMV/Pn/wCz+Y6HsosjEKtzFZ5vxiM5XNMslLFLM80chPlt1cuhJ2DBzY9Qfdjr8JWWJw6cfaSSa8ramTjKDTbR3meJxRAFmBsilXzOxPQKo3JPTDoUpyeiM2FKcnogz+T/ADeiFMnKjRTwRglXrzRsxp1r40R2O2Mfi9HNU/MQacXppyaOipS/tY2DGLcnEz8omVZTBmQCUi1pLQvSkmmn+AK7/rY6b8OYqMJypy56r6lXExb1FfN59FSwwYtsiqQWdjsoUDqSSBjs51IxjdsqJHonKXDTlsnDC3tKnm9zMSzD5FiPljzLiVdV8TKcdtl7tDRpRyxswxikSC5nzq4plQOseXzLn4O0SD8VP/Qxr0O7w6q+skiGWtRDGMZJML/5QD/9PzP6g/F1GNHhP9ZD3/JkdX2RP5y/kj/FP8649PxX8n0OSwH9R6npsfQY8hqvvy838zsI7HeGCihzC+niMDaS1ZabZaveSMXuRe5HTffHV/h92ozfj9CFzUaqbIXnDZ/IAagQc1syMp/iD9ob4v8AE5xlhKlny+o6rJSnGw6DHDEhvCALnJ/tZ7+3z/sTGtxTaj/84kNLn5jHjKJgXw/l7LQSNLFCqO1225IvqFs+QH0FYuVsfiK0FCcrr736jI04p3RxzBzBFlFBe2dto4k3dz7h2Hqx2/Zh+BwFXFytDbm/vmJOooHnOaz0mZmWTMMLFlIqIjiG3QN7Tb7t+4V3WBwNLCpRivO5RnNy3Jp5KViTsEc/IKTjTbViMO81cMjgc6F8MLlwWWMlEL+BniGpCBeqNd/TGYiVlXLHLplcl5E1mZXdtKs5Quda2CSLD1Www6T1EWxU5idJswwhBpmSg1I2pwQVCsRY86npsBvQw0cmEJuIwHIFGkUzv4VpR1AKFjCix2T8S2AOY5cltqyUBBseHQPuUlR+AwogxjCgbJwAKPN48PN5CfsXlyze8TJqT/bj/H4YocTpdphZrwv6aj4O0kwpeODLx1hQA/M/GxlIdYXW7MI4038zt8N6ABJr0xe4dgni62TZLV/fiR1Z5I3KHKPM5zReOVVSZPNS6tDxk1qUNuKYEEfD4C1xThf5S0oO8Xpr1GUq2fcZLxjE51hQF7nuQ/Q5EX2pmjgX4yyKh/2S2NPg1PPi4vpd/fvIqz7p3ydmWOX8GT+NyzHLyD3x7I3wZNLX7zh3GcN2eIcltLX9RKMrxsHMZBMbwMBI5p5bzMmYaeLRNaBUSRtDQkCvISCpBNk9DZx0HD+I4eFFUp3jbdpb+ZE4yjJySv8AQIzx5/MxCBkgycOlVNOcxNS1QU0qDp1xfrccw0V3E5P0Xr+xDGjO+uhBn+RYDlmiiFTe2s7G5TJX1n+yehA236bYyqPGqvbqc/Z2stkv1/4JZUVbTcl/J7KTlmD7SjMT+KndHaRmKkdvawcd1xEZLZxVmFD2bDQDjEJgTzf/ACHNf2eX/IcX+F6Yun5jKvsMpcjZ0tlhFJtLl6hcd6UAxn4FCpv44s8aw3ZYjPylr7+YyjK8bdBjBxkExxmMusilXVXU9VYBlPxB2OH06k6cs0G0+qEaT3KeS4HloW1RQRRsOjLGoYX1o1tierjsRVWWc20NUIrUpc08OdlWeAf6xlyXj/TX68J9Qw2+NYs8NxEYydCp7E9H4PkxtSL3W6CfCeIpmIUmjNo6hh6j1B94Ng/DFXE0JUKjpy5faY+ElJXLTCxR3v19MV02ndDmgdlOBZaJ9ccESP8AaWNQwv0IG3yxYqY3EVI5JzbQxU4rWwRxWHm8IAscsyDMZrN5oEFQy5WM/oRDWxv0Z5LGNrHxeHw1LDvfWT82Q0+9JyGcYyCYX/ygf/b8x+qv+8TGjwj+rh7/AJMjq+yJvN8inKsNQsslbjswPT4DHpmJknSS8jlMBCXb3tpqeoJ0GPI6ntvzZ10dkdYYKKPMTVxHL9f4h7IBNKJ4WJIHalIvteOo4Gn+WqW6/QrVf5iN5zNxvxDIBJEcg5uwjqxF5c9QDt0xYxMJRwdW65L5j5yTnGzG0Y48mMOABb5NPmz39vn/AOXGvxXTsf8A5xIaPPzGXGSTEc4bS2ig2k6dV6dVeW63q8OpuOdZ9r626CO9tDymTh2ZVy80ObbMNs7iJZ42F0NDoV8Na6IfvGO8w2Ow0IJUpRSXjYoShJvUu8P5SzWZNzgZaMgA1TTEb+z1Ed31O/TY1ivjPxDSgrU+8/Db78h0MO3uR8y8tjJOjQCoJdMdM3ljmPlUsWP8W/e+lfDCcI4n+YjKFT2vDp+wtWll1QZ5o8Z/FV1OsoFA0qWKmHOdkcjud9vh66iI2DspxphlsgSnkilRdduAaYqQSYwlDT1Dnp060S3BFLjsn0ycyrs2iV7DK1JGBoXytYN31rdrGAUYeKZ4fwZLGDYj8IxnuYtasvzXSUP6nvwCDVyDCV4flgdriDf3rYfgcKAfBwoG7wALP5R4S2QldfagMeYX4wur/sBw2SurMC3DKGUMOjAMPgRY/A485qQyTcHybRoJ3Vzu8MYoi8XcZrOtZPhZQeGCpr8/JvI19DpSlo9yfXHTYFzweHjKHtz193IijSVeTUtkUJoBl9GahZ3aB5C4avNCXYSLSgb6fNv3XbF6rVqYhuhXVlJaedr/ADGRw6hT7SHI9Cy2YWRVdDqVlDKR0KkWDjjqtOVObhLdE6d1dE14juKAeOL4mcyEPUeM+Yb3CCMlT/fdRjpPw/T1nU8l9StiHsiTmbISZeb6dl0L+UJmol9qSNfZkUd5E/FdsbeOwkcTSyPfk+j+9yKMsrughw7PxzxrLE4dGFhh+I9xHQg7jHDV6M6E3CorNFyMk1dFnEDHGXhAMvBcDMCAVeGTLJxKWTL2YxDozDj+KadWXwwD9Z1XUCRtRA9MbleMqXD4wr+1fuLmlz8l0II2dS625jWDjDuWAPzkf9QzX9nl/wAhxocL1xdPzI6vsMo57hsmXEeey+qZvCRczHY1SxACmUAVrTegBuLHx7HG4SOKpOnL3Po/vcpwbi7h3hvEI541licOjdCPxBHYj0OOGxGHqUJuFRWZejJSV0WrxBcUy8JcDTOACSQANySaAA732w6CcnZcwYqclZ6OSfPCBg0Hio6b9JHU+KVXr4ZYAg7C7q8bnFKc40KLqrv2s/LlfxIKTWZ22G28YVyczABl4LgJXPXMulWyuXNysCJGU/xSHYi/tkH5ddjWOi4NwqU5qtVWi2XXx8vmRvNUeSmrs3+Sdaycg7fSZP8AJEMN/EH8+P8A6/VjKGiY64wEycAc+/yCf9Vf94mNPhH9ZD3/ACZHV9hiZzdks0uWYvlDHHalnEiNXmXTap0F1vj0GriM8cqVjEoYN0p53K+56enQY8sqPvvzN6Ox2MN1FEXnfiT5bOQyoqvpy8uoOwUaS63RJHm2G2977Y638P8A8mf/ALfQrVZZZporcO5iGc4hkgqlQgzDEknq8DbbgdNPaxv1xocU1wlTy+qEVTPNHoYxwdmWjeBoBL5O4mi5nOQN5XfO5h4yfZemplB+0KBr0Pxx0PFMJUnRp1o7KCT/AFK9KaTafUdMc/YsGsFgMOBxuBycJYCpxTLRyxOkwBjZSHs0NPrfaut9qxYw06lOrGVPe+g2aTWor8npmJvBle5I1YoJGQDXFEJo0ckyWS3iH6m9Dfqceg6tXZQAzv4OXzOQY08E3iQ6hdxbMKH1mPp3Mo9DhzBG87nlmOsHrlXUFiATIxClRdaqIC7DqrHvhoqLfPmVvMplovancFQPq+IxBsfZ2dvQD5nDhD1TJQBEVF2VVCj4KAB+AwAb1YUDNWACDOQCWN423V0ZG/VYFT+Bwgon8P4PxOGJIllyTCNFQF45y1KKFkOATQxl1uEYarNzle710a/QkVWSViU5Piv9Jw//AAcz/wC7iL+BYT/y9V+gdtMn5f5QSCJRJI8r2XkNqoaVjqdgyKHok9z0AxrKnG97EdgjmuX4W6L4f6gXT/hsCl+/TeFcE9wsLmT4VnsmDDBHFPAGJiaSYpIqNvoICUaa9x2I6dBl43hNPE1O0cmnzsiSFRxVix4/E/6nl/8AzZ/9vFL/AKdp/wCR+iH9u+hLwLh2abOHM5qNIguX8GNUl8TdpNbsTpFbKo//ALjWwOCjhaeSLvre5FOTk7sa7xdEFfiXK5WRp8lJ9HlY26FdWWlPq8YrS36S0cVsThaWIjlqK/z9zFTcXdFb+GczFtmclLt/OZWp4z79Ip1HxGOer/h6V/8ASnp0f7E0a/VGf6WQ/YzN+n0TMX/kxU/gWM2svVD+3gYOPzSfyfI5lz2Mqrl4/jqkN18AcWKX4eqv+ZNLy1/Qa665I7Xl7NZr+WTCOI9cvlSRqHpJOfMR6hQAcbeE4Xh8O7xV31f06EMpyluUeH5fNZANAmSaeISSNE8UsYHhu5cKUdgQV1V6bYrcR4S8XV7RStpbYdTq5FaxcHGc1/2bmP8AEh/9WKH/AE5L/IvR/qP/ADHgVeKtnc3C+XXIvD4qlGkmli0IrbFtKksxrsMWsHwR0K0akp3t0QydbMrWDUXLpUBdSEAAeYTMuwr+KM1fK8bTpSf9z+BGVpuTtDGXKztBMxt/Ihgk9zQqAB0oMN9zdnfDa2FpVoZKiuvj6gm46oi+l8Qi2lySzfp5addJ/wDDlph95xh1fw9Fu9OdvNEyrvmjP4TzrbR8OkB+1NPEiD+6WJ+QxHD8O69+p6IHiOiIJ+Us3mzWdzCCL+hy4cJfvY0XI7XtYvSRsdrC8PoYbWmter3IpTlLcOcX5Uhm0PGTl5o1Cxyw0CFHRGXpIn6J+RGLc6cakXGaunyG7bA1n4jBtJl0zY+3l3Eb16tFIav9U4wq/AKUnelLL4PVfr8yaNaS3MPGMyfZ4dmb/SaFV/vaziqvw7UvrUXox35hdCnxSDiMijWngRH21yzeJma9NYUgE9ioPTc40sNwbD0HmazPx29P+SOVWTIc3lo2ywyuWyUimwyl0OoPtbM/WzuCWIHax21lKz0G06jpyUo7lTlbiUPD1my2akEUq5hzRVgGUqgV1NUVOk45/jOCr16sZU43VvqyWlVSvcN/6aZH+sx/7X7sYy4VjP8AG/h+pL20OoI5u5pykuTmSOdHdgtKLsnWp9PdjQ4Zw/EUsTGc4WSv06MjqVIuNka5v4vmXyEqyQlF0pqcpKNhInd41A7dycdJCpOUrOLS66EUoRSupXCsfOeR2H0qK/if3Y4ufC8Zmb7NllVYW3OxznkP63D/AHxhn8Mxn+N/D9Q7WHUU+aIBxbNwxZOWOTTEzOwbyINYG5APr0x0vBsPVo0ZKrGzb+hXrSUnoXZuXIeFZjIStIdJM6zTPsgcwkIK6ICSepPx2xc4hTnUw04QV21p6oZTdpJsZV5qyX9ag/xF/fjjnw3Fr/tv0LnaQ6nX+lGT/rUH+Kn78J/DsX/jl6B2keoP5S4TDncvm/EGpH4hmZIpENMPMNMkbjoff0OO5oRtSimv7V8ik9yyzZ3J7SxnOQjpNAB44HbXD9c+9fTfGRjOCQqd6k8r6cv2+RLCs1ozcPOGTbYzrGw6rNcTD4iQDGFU4TjIP2L+WpOq0Op3JzbkgL+l5c/qzIx+5ScRrhuMb/ly9P1F7SHUrHmlZdspBNmj2KRlIr980lKPxxeo8CxE/wCY1FerI5V0ttTcfL0+ZIbPuojBBGVgJ8MkbjxZDvJ+qKG2OhwfD6OF1grvq9/2IJTc9xpjUAAAAACgAKAA6AAdMXxBU5z5beVkzOXCmeKrRvYmQG9DXW/zHXrsCAa0IsmckikdcvlJozKoDQvCzFG1KSIytEp5BVjpYrvhLBcfOS+W5RK2dzn8ocEIhIPhqdiSRtqIAFDoNvcFEHuPAKVNWFHGrwAdE4AIy2EA1eADaHABhOADi8AG7wAbBwAYTgA0TgA2DgA3eADLwAZeADV4AOrwBY3eADV4AOgcAGwcAGXgA3eADYOADeADLwAYDgA3eADkqD1APxGAQzwl+yPuGALGvBX7I+4YAOiLwAciFfsj7hgAzwV+yv3DAFjtIwOgA+AAwCGpYwwpgGB6ggEfccAFb+CoP6CL/CT92ADf8Ewf0EX+En7sAFmKMKAqgKB0CgAD4AdMAHRwCor5jLI/toj/AKyhv2jAKQJw2FTawxA+ojQH7wMAWJZhakA6TRAI7bbED3YBAbNlZdNLLTAAWVLb6iTsWo7EDezt13wBY6hy8t7y2L/o13HoaH7K/eBqcJkJwAPH6AdUvet9yTd9d7q/dgE1J48pLuGlB6VS6arVfsm+6n/u13OACVMlKI9Pjeaq1adW+2+5s/ftZ91AlixwyCRNWuQyXVWKqrv78A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988" name="AutoShape 4" descr="data:image/jpeg;base64,/9j/4AAQSkZJRgABAQAAAQABAAD/2wCEAAkGBxQSEhUUExQWFBUWFRYWFxcUFBcXFBgVFxcXGBgYHRUYHSggGBwmHBUcITQhJSkrLi4uFx8zODMuNygtLisBCgoKDg0OGxAQGywkICQsLCwsLCwsLCwsNCwsLCwsLCwsLCwsLCwsLCwsLCwsLCwsLCwsLCwsLCwsLCwsLCwsLP/AABEIAH4BjwMBEQACEQEDEQH/xAAcAAACAgMBAQAAAAAAAAAAAAAFBgMEAAECBwj/xABOEAACAgAEBAMEBQYKBwcFAAABAgMRAAQSIQUGMUETIlEyYXGBFEJSkaEHI2JysdEVMzRDU1R0kpOyFiSis8HC8FWCg5TS0+ElNXOj8f/EABsBAAEFAQEAAAAAAAAAAAAAAAABAgMEBQYH/8QAPREAAgECBAMFBgQFAwUBAQAAAAECAxEEEiExBUFREyJhcZEygaGxwfAGFNHhFTM0QlMjUvEWQ2Jyc4Ik/9oADAMBAAIRAxEAPwD2gLhRxvRgA2BgAwrgA1pwAQZrMpGLdgoJoWep9AO59ww1ySV2KVBxiKwCzLZoF4pEW+w1OoAJ6bnfEMMTRnLLCSb8GhXG26L2JwMC4BDDgA1pJwAbEYHXAJcxm9BgCxWlzChgrOqEgkBmAJA6kA9hgFM+nwigJIyWOkeZbZqJ0gXuaBNe44BNybxcAtjLOADYjJwBod6FHvwCXZwSMApppQOtD44BCJc2rHSGBI6gEEj5YBdCUEntgCxIUrr19MAXIyfTALYkjjvr0wCNnMkmAEjlReAUkY1gE3MjNC++AGjCMAhsptgA5Udz0GAU2NzgEOjvt2wAbrtgCxqsAGYAMIwAbAwAbwoGVgAysAGEYAOSMAGacAporgEOCmAU4KYQDRTABbwohgGADZwAarABDn8z4UbyEXoRmodTpBND3msI3ZXAVVmWGQeMzM7LvK7WilmNIuo2ikg166RZuscjiZYniEJVIezF2yrfz8S1FRg7PcszcTgBCNIgLJqALCmS6Js7EYzIYTENZowejsSOUdmScuzrrKxn808YeNaICsjFZAFNFPaQaKFENsDd9ZwqpWcJU6980Xz6Naa8+epWqJXutmMBONUiMC11woGM2ADnTgAD8455cvk5nN3p0rpJVtTkKu4NiibJHYHAB5BxbizZn27CfVVmLnSCxUM7G2I1H0G/zxJGC3YNlDLS+G+uOlYVuB6MGAI9NSqfkMK4xY1M9Q/J1xv6R4qtrDjQxDyNIvQqxUsbHmBJHSiuIrWH3uPArAIaZsIBzpvCjrlbi2cXLwyTP7MaliB1NdAPeTQ+eEEPDOO8zz5pj4jnSekakiID00j2vi1nEbkSqKBUatYryFTsfZKkfiDhNRdGj138m3MrTq8MjeI8QUiQ9WQkij6laHm76h8S+LIpRsy1zfx5428KMqrFSWdj7Io9huNNqzN9VW1UQDRJ2ELvAONAxjxyY9gVMhALC60k93U+Xaww0sLs02E00K00FM7xVEhM16kVSRpI83YKPeTt8cPbSVxFG55ZxDi0kj+ZyXbUwFsyKLsLVqAAD7Vb6ehJxn9q5Xk20uVi/wBko2ikm+dy9kuMZmNdp326Xpbc+msE17iThixdT3D3hYBXJ87MoqWIu1Eh4/KukCyWBsqQN7G2xPlrFqjiM8dtUVqtBwa10YycD4+mYJUKUkAvS1G12BZSOtEgdjuNtxiWlWjUXdIqlKUHaQYxKRCZzbz6mWkaGKPxJFoMWOlFY716saPahv160qQl7CpJ+UvNivLlz6jw5K/3t4dZBceOTObFzqspXw5UALKDakEkBlJ/EHpffrhgoRi5jyxieUSjQhprDA2egCkW11tQN710wmZWuOyu9rFTgnN8OYk8IK8btq0h9NOFF7EE71Zr0VqusNjVjJ2Q6VOUdy3zJzFBkkDTNu2yIu7uR1oEgADuSQBY9Rh5GJU35TdR0+GIUP8AOK/iyKOv8X4eizVXqIF3vVYS76MmdNJXzLyQ0cucy/SdA0qdQILxvaalQMxAIBAs6a3IO24BOFuRtWVxlGFGmYAMrABvABhwAc4AMrABlYANEYAOWXCCnOnAFyasKIUc5xeNCVFuw2IQCgdti7EIp36Eg+gOEckhUmwRBmjDIZ5vKrl1kJYkIC48E9hpA8pobFr+0cRxmmxzg0rjDBOrqGRlZT0ZSCD8xiS4w5zsIeN0YEqyMpA6kMCCB76OABS4UXD/AEh6lLxLFUdAoULah+cKiyzNqGxFAUaxSw1Cnh4uEerfqTO8tSHgGRly7SmVEkEtGo1jSmLNqDaiPKbBoaty3zsZ0JkkuRd5cyzRzlWYOfCPs35L8MENZNltFg7ey22Epwjmc1zt8BslbRjUBiYYDOM50V4SN+dfYBW8yrtqc0bUAHr6kAbkYSTshYq7sV+H8T0JplWXYsA+kyal1EITo1P7NWWA3v44RSQri0FoMwrqGQhgb3HuNEfEEEV7sOEED8rebNZeAC9ZZ66WwpFHp9dvwwXS1Ylm3ZCeOEIEBKanC7+dt2rcDehjOeJm5b2RprDRUdrs7h4VG1lo9IvbzMCR8AdsNnXnF92Vwhh4SV5RsWeScw2X4hHHWz64+t2jWVbr11IOu/XGhTqKpBNGfUg4TaZ7KNsPGgHnHiz5eEGMgSsTQIDeVVLHY9r0qf1x0O+I6s8kbj6cM8rF2LmHKt0zEN+nipf3Xh6kuo3K+hFzdww5rKSwqQrMoIJ6WjBwD7jpr54XcROx5Xy1ywGqSdTpPsobF3XmPevQd+vTFKpVy6IsxhfcPHhgnX/WYo78vsEgg15gHFGr+/EUqln3GOjC/tBT8n/BVy085QllZE3arTzNpUH61gmz20L1vFuhNyV2iCqrOwx8c4WJakVAzoQa286g3p32sWSpPQ7WAzXLOOZWGRdncG5pvEQ+GDYIBFFHoEF081FGZdgTVagcUEsk0pFpvNHulrjqI/D38ADSFVwFFUsbq7jTWxpWGnre2L01eLS6FaDtJN9RA4Lwhp5S5tUCadYA3a70gHrXW+m9YzbLJaRoSbz90uZnhUat4InZTqVQHj1uWcM+zKRvpVjuNtJ7Yk7NPv2+JF2rj3b/AABnG+GSZcKGIYFgEZTV+XTTWbsk79qYizRwkFFNyj43HOTlaMvD4fuGuRlZs2tXSI5Y9tJtQCfjW36J9MOwcXmbDFtWSPTUxoGeeD57KFs/mkdbZZpWokgeZ2IJPWqII+OK+JqOEdHYnw8FKWpqPJozlNEepfaB/Dfv1/66YqSnNLM27FpRpt5UlcMfk0YpxN06K0ElDsCHQ18iGHwrF6lLNFXKdWNpOxDxODTNKGFFXkBB7DUT91Gx7j78UK+ZTa8S9RyuCY0cjcAmVxmCQiG6V0uRkqtrFoCd9V2QB2rF2hBxV2U681J6CVzW82f4jMsQ1lC6IpYKAkR0mrNbtZ/7+JZzUFdkEYuTsiDK8nZxtWuIx0rEXJExZwPKvlY7E1v6X7rili6fUkVGe9iBIMxw3MwSSgLThwVcMGAIDih0tWINjviSFSNS7iNlBx0Z9BLh6GlXifE44ADIwBYhVW1DMSQNgxF7sPvwoHK8ViKFw1haBGk6wTQCmMjUGJI2IvfCXAsZTMiRQy3RJG4ogqSpHyII+WAClx7jC5ZASCzNYVB1NdTfZRYs+8DckAtnNRV2NlNRV2KkvNGaYgjwk3sr4bPfuLFxY94AxReO10RTeM10QZ4FzN4zeFKojkN6SDaMavvRU0Ca3Gx3vFqlWjU2LNOtGYyDE5KaOADk4ANVhAJRhQFTjfCZhITCA4lYsbRSYzS35vEQtZtgCaG/oqlko3FTsVeP5txcDxEMyhutxuurdQR71o3VB7FmgYJONHvTY6dZZbFTIzPCQ0bU22q90koV5l9f0huPhscqjjJU5dV0KMajTGTJcyRMKk/Mt31bx/KQbV+tpPuxrUsTTqbP3FiM0ypmSBKVBU+I3jQmxpJoCRQRe92b9Jdr0nDprmT03pY7nex5hoUUzFytAKdXYn03vteI9tiZ67muE8WgRGkaVblbWFB1OECqi+RbbdUDVVgucTJqC1ZWnNN3KvE+PvL5YtUSd3O0rD9EfzY9582/RTvilXx8Yq1PV9eRXnWS2A2TnTLSNKwNaCDpBY1YYn3kEEnudffScNwtRVIWb71+ZJh6qW5e41lHmkjD5YlDSguDalj7WqMMVU2L8ykabo9r0YtE05XY2cJyvgwxxkglVAJUUt96Hp8d/WzviUYeWfldy8ozQlZW8HwVVWryWCxYE9mtu9WK9MAhVyGbEkaMD5Su9b02138NxjKqQtJxNinO8VIneb0NAbk3tVdz+PyxGk7NdSRtbizwmdnzavH18cSAk0FUPqtj2AUbn3Y1qccsEvAxpyzSbPX89zfGv8UplP2j5I/vItvkK9+I54iEfEmhh5y5WFTiGfkzEgZzqbTSqimgoNmlFnqdyb+WKU6k6z0WxdpwhQ3e4I4lE6lAFYXQGsEISdhYZ1DDtZDD4Ykowknqvv0Iq9SDWjv7/wBz2TKxkRqrnU2gBia8xoBiQBW5voKxoIzxQ4nkTA/hrYVgGisltlrVHqaz2uzvT7eyapV6ai81tCzSm2rcytKwZSoBsiqIO1+v/XwvFZLLK5M3dWDvKihlklFEO+lSDsVj2v8AvFvkB640KEXGGpUqSTlcYR0xMRgfjOW0Hxl6VUw/QHST4r39VvrpUYhrU88dNySnPK/AD8QzUmWRpIgrhiNcbAsrFqXUoBB1bix3Hv616FWS7trk1WEfavYX+TnASdVYlkC/HUAw6etrR+Q7YZZ6Z1zZLKSu8r5IaZAvtkA0LDUCarsfn+OIle+Ufp7Qvc25oaI0ZF1GpCSbMZUgbHbqCy36asO0inbnoEVmkvDUN8gcLZEeZxp8UKEU9dC2QxHa9XT0APfF3D03COu7KuIqKctNkN4GLBXPKuceGnL5p3BJMtyhqGrdiGQk3qCgKB7io7XihiYd7XZl3DtOLXNAJE0lnUkMbJYVve52qt67Yqtt91lns4rUZOQsiJMzqN/mV1gX9d7UWep21/dvi1hYptyK+JlZKIM5nnDz5px3dx/hKIgfh+bGGVpLtvQfSj/o+dz16I2AfnjRM9nlvLEMS5/PLpuVZptL3t4bSbpV1YbqaxTxmbKtdLk+Hy3dxjhyETRgBSEbzadTAb79Af8AqsUp1JRlv7ywoRa0Ff8AKOIfoiEodd6YSPKEsAmx9ml6V6dOuLWGzKo1fzIq+XKmvcencHzqzwxSr7MiK49RqANH3jp8sX0VADzjlHd0ZFdiEI21lNJPmFKjLuKsSKVOla3FhGBrhuSUxxs1MR5geoX9BSSSAD2s0RtsABBJlmMU0mX+Xc+CWhIoq0pQ3YZBKQR7tJYLXoR76sJPKmVnJZmgBzplHnzSIGCgKiAEE7ks7NsRQ0gfEpirWneooW5N3JI0syzX5lROXxFStOAW9kGhvYFbi23Pau3rtF2MJasiqYOEneTB0sM8LFmTzoFcUdNmMlgVskMNXqQem24xHaNKUfPz+7jY4CS1g9tbP4npnC+Ix5iMSRNqU/eD3BHY400xyd0RccdxGpRyn5xASoUtTHTtqBGxYHp0U4SWw5K7sDcxxqZEBZFB9m1EkjMwv2YlAoGiRbbCrOG5+g/I1uWuXuJmZW10HUgkBapWvTYs0fKbF7V8y5EYZGHAUZOM5dSQ2YhBBogyoCD6EE7YQLlPiGdyUy088BrcEToGU+oYNY/498NlGMlaSuI7PcENwfUC2WmTMKOo1Lq/vp5SfcQPjjPqcPg/YdiJ0U9gd3IIKsuzK2zA+8f8eh7XjMq0pU5WkiCUXHcrSQhbKxq5ZHTfy0zlSJNQprVlB2IPoQcWsNilCTc+g+nUs9SECUgrIDIrR+H5pnbSx/ntLGiQL36g6aA3xYjjoWd/doP7du+Yu99vd/xxltytqV3cnyWSkmFxqNH9I50x13o7lvkK26jFyjgJz1loviSxpN7hLI8Ny6kNJmI5SCCBrRYwRuDp1Ekg77ki96sDGjRwtOnqt/EnhTjEP/whF/Sx/wCIv78Wh5PE4YWCCOxBsH5jAAM43ntIKLpvSWcsLVIxe5XuTRAB22Y9qIOjG4lz8NMgUlysrIrE6AFHmAKlUULVPWqr/N+84bXoRklfcTD15qTy7FeDgxGh5m1AOgZV1KttsvmFEkOyWOxVh7wzD4eMZK6JcTWqTg2tEEMnw2NjNGVW2WW2YWwkQRyQuGO4pWANbEoNuuJqkFdxIac+7Ga3K3BOCyZqmFxxUD4hG5/UU+1+sfKP0umM6lhW3eWxo1cUkrQ3H7hfDIoF0xKF9T1Zj6sx3P8Aw7YvqKSsihJtu7LgXCiFbiWeWCNpXulHQdSSaVRfckgfPCrUa3ZHn2Z4gZ5o3zJ8gY+UMQkepWVWBFGwWH5zYjc+UbBnEcPUWFk6PtLX05EdGsnU12KUs5bVTlwJG0o+vzKr7B9KKpUgb3Ixr6pNqIqODqTgm9G1uuTa5XJp4hJWuSR8RInaeLVCzMtqb0sQiKVZejrqBAPzFXixgcG6WHVOo9U3Z+/QgqVe/eJ6PwnPLPEsi7AjcHqrA0yn4EEYGrOzJk7q5ewgCZxjI+HNHEraUb+KHdCx0vp7Hw01EDtrroBiN5aSlU52Ek5TtDkCM0xGfdY2EYii0qD7GlVRtDD7OpybG+wN4jw1JVaSzbu7uW6j7Kgppby+CSO8nxwSlAka623oyNoU9S1aQCR7uu9GrOEjhpSdri1ZulHPKDXqL2ajklzLhmD6ndSdPRYw/RATqACE6Rv7XUndauGile9rE8c0MPGtvmPVeX8l4MCJ4hl2vWSTqLb2LJ8u+ws7VucTx2M9hTDhomc6TxTjwk800ZsMCNCE7FWPU3p6AGiouqxUxNSnGNpiqt2TTPOBmNt42B38pI6jrtq3o+75Xiu6Ur7l6OJg1f6jHy9mpooq1CPxiSSg8+2rSNZvylBYKhas92GGTxDpRcKf9v38CChONetln7v0B/GMpourIcNsSSdZ7Anc6r+8H12hoVHV1e6Zo1YKkrLazPYcopCKG6hQD8a3xtmMeL8RyGZynFpDAUlaWYndhRGYe/Dc9VN1v7lPesR1IxmssuZLTjNJzitFuOcXEkIq5Euxo8J9Sm6KggEbGxsTXqKxnShJS1S9SwpJrwEbnFMxmJol8scJRWhDHTpSUBQZNN9SnYGgaxepRVPR7silCdSDnFd2J7Fy5k1hy0MSsJFSNVDjo227CuxO/wA8TlcJYUBS5zh0GJol0SPI1unlLMEOlXYCiv1vNfsd+hTLm0EcsquD5M3HDSmXTJHTaq82s1ZI6EsW3XvqOLU3TUcjZSgqjlnS3LmW4is0scjKElZTEysAWGguwZGBNqba+vRbrvnzalHTl96mlT0lqWTk45tLyRqzKdr3oq4brQunjVunVQe2IrtaInspasqcbQyRMoiErljHGpYAkkeYhttNANtYvR1wsY6/EZUn3W0UuUctLkfF8UHVIE0Q6lLWuq5GKkiNdwL6nSdiQAZ6FOWxRi+zXeLGczKrNHLmWFgOVNEhXoAKiiz7Jf3nqegqevTyxSQuHqqU23yLwY5pKiVtJK/nGpVFFW6MCSarotb9RitGDTLcqiktArwPhIy6sNRdnbUzMWJ6UAC7M1D0uhZqsS2sQsI5mMsjKDpLKQCOoJFA4UDz3kzhOVlyULNlYC4Uo+uGNn1xsUa2K2Ta45DimJxFHEyjGbS0tr4FqlGLjsGv9Hcp/VMt/wCXi/8ATjP/AIhiv8kvVknZx6A1snHk8/lJIUSGOcyZaVY1CIzMuuE6VoXqQj/vY3+CYypWU4VG21Zq/Qr1oKOqGPmnKI2XlkIqSKGVkcbMpVCw37rYBKmwa6Y3JwjNWkrogaT3Fl8cy9yizk4Wwhb4HkI5pmEg1KI1IUnynzNdj6w3Gx233BxqcPjGUW2tUyzRSaLXP51Jlst2zGZjRwDVwxgySD4UoGLuJq9lRlU6J/sTpXaRGOVsl/VYf8Nf3Y4n+JYtf9xl3sodDX+imS/qsP8AhrgXE8X/AJH6i9lDoc/k/gVTnTEumL6UyRouygxoqsVHa2/ZjtcJn7CGd3dlcpytd2BGc44jxyG5y8sfmOiLwyxjC6VQnxFXsO9m6Nkl3bwz5OZKqNRU83ItZGWZnZvKuyqNUcmk7sejFTYvr7x6HF/I5soQrqj7PMnzyzFNzG1MjaVjYE6HVqB8Q/Z9MHYtK4+WN7RZWjrl7KNO8nil4zo0lVAVXSSwxplLKajAuwdjXXEVW7ldhStlsh1UYjJSP6XH08RP74/fgAnwAJPO+fDyJCDtH53A+2wpB8lLGv019MWcNG8r9CCvLSwvIhOo1e9fgP34lqYqjSllnK3mVrczpcs2wC+70xG+IYZf3r3C2ZPmuDy+E8hUgRr4m/fR5qHremtvXEE+IRm0oRdtLt6fuS06UmWOXuLNl3IrXG1NIt7qdgHX1J2XT9ahXTd+LlCLi29XoOoyex6MDiEsEGdyiyrpb1BUj2lYdGU9iP8A4NgkYRpNWYHjfEZmeWQsbJdrKkhW3I/ukdj2NYfTgowSOmweGhPDwzrZ3+JAkhUgqSrAggjqCDff7vmcSMuYjDwrwcJ7MvcvziPNQu10rHoCx8yMnQWT7WIMRBzpOMd2UuJRjTwyS0SaPQOXOJedoGAUeZ4xdlFJvwmPTUAQwA6Lt0UMxGLglGT1sczGalqtgjzDxHwYjRqRwVjHfV9qvsrdn4V1IBZVqqnByZJTpupJRQjUAyAehXre1Ai/U7dfefXHPxlKcJuXVMtcVhGNONuR1JlUJsohPqUUn7yLw1VZpWTMO7KWfz/m8JUeR7B8mmrWpNO7AliovSoJI6Xi3hcJOSz8ndfCxZw8ZRkqnJMbOX+C6mSdzE6gaotB8RbaqkDlRRAsCh9Y74v4TCdhd3u2aOIxPbW0sHeLZto46QFpHOiMAAnVRJaiQCFUFtyL011IxcKjPNuZ51XMp4N/mkjHnDBvFV3kOsEXZLhie+q++K9aVpI2eHUO1oVF10+pcn4uGvMMlQvMqmAOKcaX1EjbzNoYkWFOkA3qYlzyO1RooKhVdV0Fv8CTg2d+l8SWVloAMUXrSopCg+pti3uPTphITzz8i5icPLD4ZRb1k9fQcMpOsU7QWAJLljA7FrMimvZsqzi/auSvZOJzJC+FAC82ZbxIVAO4lSrFrZtTqA3Ipj0710xHVllg5PkOjuhbh4ekTR/nlERqEKSAC+lyR0AZmroSdxsNzjJhDt6cnL2r3uungWnJQkrbbGLll1hIwVCgyAtbFH1aYyoJ2DL4gKgjy0CBeLmAo9rJyb20v18+tmVMVU7NpxW/I3BzBGdetXidDUihkokDqLYGj60CdvdiaUMrsWIvNFSXPocR6s0Ek1S5dBfhpG+h9J21My3uR6GqPU3i5Rw943e7KNfE5Z5VYK/RgnSzfVmYs7EdCztuxquvYVjL4PipyqzhVfedn6aNe5/MZjI6Jrb7sCOIZ2OQiNfMfMdY9hdCsxOrfUaVhQB9CR1G1WnFqwyjRqLv7IocP4rIiBVacDcilZRRJo6dJ07drNdO2IFl5mnCFPKrsceT83JLHIZNZAkpDIKatCk9QLFk7+tjtQbK3IiqKKl3dhhwgwSOX18LM5/L/YzPjKP0Mwofb3ag+OW/EFK04VOqa9NfqWMO90Hsc6WRf55jP0RpVFvA8eYX4wuG/ZeNXg1Xs8Ul/uuv0IqyvEYePyh8lMV3WSB6PukSgfubHZy9llJ7CoxxzJQNHC2AIctvWZA9YpPwaI40+HP2l5FihzM4u3i8WhXtlsrJL8Hnbwx89CN9/vw3jVXJhWurS+v0LlJXkGscWXSPMzBEZz0VSx+Ciz+zD6UO0qRgubSEk7K4M5NBh4Skje00UuZYn1lLyj8GA+WPRkrK3Qz0KOVit4k/TQb9wpDH/ZQ4zcKs1dGli3kw78khyx0pzDNnCiAhM9IW1q2gUUJVhYDMCVa+hGkDUOms4oVJ5jTp0lTW97nOU4T9NMjZuSSZEk0Rw62EQVVU2wWvEYk9W7Vjm+L8Sq0JqnS00vctU6cZXYRHKOSqvosP9wX/AHuv44w/4pi/8jJuyh0BnF+X0ycEmYyTPl5IlMoVZHML6RZV4mOkggH0640uH8Xrzrxp1HdPTbUjqUko3RLxJPGk8RAArpFLoex5pEDFlcbpewOxBKHa7xvV24TU4tp9V9VsyCNHtEWOCT6EeMtpbxQ2lhflKqAwYKAVsV07HFbGV604qWZX05aft4odTVOl3aiCz5weepVF1p0q33ChtitOrOTqLtFZ2tZfdviOVbDxyu3mVc5xGLcsWktNLA+UH7t6+WJqVCVWaklKbtZ6WV/PQZPGRUbRXMXcjw46IhMQVeJJEUJpjktFJLWTrcE0QT6GumLNam4Sz7t89/cuguHhDnuN/L/ESKhka/6NybLAC9DE9WABIPUgb7gk2KNbOrPcWpTy+QbzMuhGb7KlvuBP/DE5EeIINgPQAfcKxKtjtKMctOMeiRmFJS3wqNWniVrAaWNfKxVvM6rsw3B82Gyehn8UV8NL3fMekyhQGHZJIyGVlHU7lZQO+rcMO51g2DZzauanUzGDBKcMoC5p4q7zqRSfmUV1qysgeTUATtRGk9NwUPcYbi1Gai3qPwmaLlbQCx51xJrOljp00bXa79oXv8sVMsez7PZXuOxWHdfW/wACxPxtgCVj3APtN39wUGx93wwyGHg3ZsoLh89bsK8H4Kk0LecMxOoG+pPm1EjpZNgjpQrHQRVlljsWZ1FSSjbuknC+MSZKUrNZRmJcd7O5kUDbxO7KNpN2Xz2rtatqiKcLd6OqYy8akEjwFGIOl3DoxFxEKNNg9GYo3/h4gxFXJC63EpQUpWPNOJzmSaVi2s+IwLbWQh0KTpAA8qr2GK9RtvU6bhsYxoJX3bL3EF05XLrS02twR7XXVTfKY18BiarpTSM7Ad/Gzk/H5lPhecEMqSNrKqSWEbaXIKMtBrH2r6jpiKjK0jQ4nR7Shpy1HuVWLFVAgaJxIq7uzPXllkc7yKRa1v0bzEilnq1XBrQ5ynSUkxj4bnRKgYCjuGU9Vce0p9fj3FEbEYmi7q5E0TZrLrIhRxqU1Y94IIII3BBAII3BAOFEEafK5ppQIXKgyzRu/hoWRUchSTQ6qL36/PGd2MM8rR25JtItwn3byZ1HkmhJ0OWNkt4hLGRvXV9Q9roigBWwxTw/GJUJuMorLflyDEYFVoqS3JVSOXzNGpZDXnRS6MKNb3XY7dbBGxGOppVaVaKnGzTMOcalNuOpLNmkTd2VfiQMPlVhHdi08PVqu0It+SAWa4i0w03UdkV3cWaLH0r6o7db6DOjhaXauulq/u/v5m1Qw9orOQx+0P1Jv9xJiepsPxPso9OyvsL+qP2YjKRNhAOsKAncWHhcWjPQZnKunxkgcMPnokrGPxulnw1/9rT+hLRdphjHGlwizeXEiPG3surI36rAqfwOH0ZunUjNcmmJJXTQD4Jmy/BQH9uJDA99mgk8M/goPzx6HJpwduaM57A+SUDqQPjjn1FvkZ5yJ1PRgfgRgyPoFmXeDTVmoB9pnX/9Mrf8mLuA9t+RPQ9on4E3iZvPz9R46Zdfhl4wDXu1Ofxxn/iCprCn5v6GlQW7D+ObLIA56lIyMyr7UgWFR6mZ1j/YxPyxpcIp58XHw19P3IqztALcxskGSaK6uPwEHckrp2r0Wz7gCcdrUkoxbZXpxcpJIQYc54c0Z8KSUnXpWJQW16aG7EAeUv8AccUsHUhSbqTeiRZ4hGUoKK6hocUzP/Z89eviQ3/d13i5/GsHf219+4yfyUyGfmKL2J1mypJFHMRFUJBBrWLUjajv674swxdGvHuSXuaYxUZ05ZrXKHMeeaFkaJwRIt2ACvtDzKy7HqfX44SVJcmamAprEXzq1mg5yE5bLsx6meUmvU1eOL4/HLirf+K+pYyqM5RXJjNjEFBPNh/1LNf/AIJf8hxd4d/VU/MZU9llnJ8KE2UyrKdEi5eEBqtSPDXysO4vcHqD06kHu6lNTVmU4ScXdCgeIRTyaHbSYmC0H8xkZmUU6mwp0j0suoNbA1eznR2JnKFXSRGmQknlMcErRgAlvEVpRsEKlbIsMJd7JopWG1+IPCU88knt0X3sQvDwk7LQtPyrnFHlzMLn0eEoD81Y192KsPxPFvvQfw/YR4FcmEclxlIoo8rxGEwBQqLPq1ZdiooN4oowt8arffF+hi6GJTdOV/DmK4uO5JxCERMY3kDABGV7CtbN5LIoCS1BBX3GhtcVWn2crw9CeE86tI4z3Gc22mCOSA+IGQyTI2sWKqoyFJJsXQ3oVvh0sW4UpVJRbt0I50rOyYFfkjMjpmYifQwsB94YnGavxFTvZwfwNNY3ErmvQD8S4dmctZnitB1lhJeMe9lrUg95Fe/GnheKYfEaRevR6Ms0+KNO1WNvFEeUzQVkkBsKySbb2EYN8/ZrGg9UXMU41cNJxd9Plqei8x8fygfwvGH0qM+RFV2JZgPzRKgga9hROx0nsMQTipRszlYyaldFTivC4p7e6ddiVN9OzAEGvgV6CzQxnwk13WrotySvmi7MVTklVwksjxu7MYwGQoy3sFYpdgEbHc3YsHDa0Gu9CN0VamKrw6MGcUnELFSSReldRHiEgC/IoG19CBuD1GxL4UHKCn1LFLFNwzT+Ba4HxV4CzeFOo1WLgk0ae5O3c7//ADvi3RqU1HK5q/mhHOEk1JaPwC/AJI+I5rzyIQLZkJp2G6lQho7+ydtkDA/xo0zt6WIak07Rjshq4hnf9ZmCqzsixxkKBQpfE3LEAX4o2u9sUcXq1d2Q+g7XseXcSYQlRMNDitmosNOmztdUD179rw5Rk3dbamz+aw6oxg3qsq28rl3PcXhkggWN01hGDUdwdEIFg1W+r5g/EzTTsihgprtamtrp2B8hjr6ovbtdWLH7/TEEcyka1bsZUeV3bz8T2AQvPloJguifwkfSwIvUil4mB3G/3EA+oNmcFONmc2pOEroBcD4rMZXlWB0QnS0b6VLhQRqGr+dDeWvZI2LWBUSlGisrdyWcHJ3iFsxzzk0JXW7OOqJDKzg/ZIC7H3YnckldsrsXxzEFeQkqTnP5pG1mOQKkWhiQNBYURqro3uxSnKbqZqdujv03uvL43JI5ctpHUsjLOiuwXw4dUlna5SNNkmh/FMfXcdL3x50LUpd27lLT3f8AJehUzSWuy1IuIZaLMMhVoi26+2Br7gFls7bnoa1HbD8DOdBuNWLy766JEjqyg81OSu9OoPg4a5ZlXLoCpol5C6+4iiLB6g1+NgbtKKqq9JJrrcdPHQjFdtVkn/tjGz9bP5h3gvK/iRajLpbXICAgKgh26dNq3+eLSlKOjM5Ylv2duV9/fqa4vwP6OFbxNViZa0hR/J5TfU+mEcrjKlWU9GOuW9hf1R+zDSImwAdYUBU/KCNC5XMf0Gaj1H0jluJ/84+7FfFU+0oyh1TFTs0wnjz4vmYBRKkbwl4rlj0eWCZR6rmikclA+hQ/P8e74ZU7XDwv0t6aGfV7rZQ5V4QuckkfMDxoYT4MauDpMmxkffqRst2epxQ4xiPyn+nQdm9W/D9ww1NNXaGLN8lZN0ZVgjRipCuoplatmB9Qd/ljFpcUxMZpym2ua8C1KlG2wrcrZlxmYXzDebLvOrg15Xjy82o3t1Auzv5uuOzpUaah2sOZnJKM7DVyHERkomb25dc7fGZ2k/YwHyxxvGKmfFSXSy+/eaNFWiMGMyxMKPPvElifJKys/wDrIl0ILZzCpKKB73dRjf4BBKU6j5K31+hWrvZAnPzZyWYnMIfE2CRItxojV5VaqY9NT3VjcgLWNeriaVWGZSWVc/1JKFoavcOw8qAoNcrh9ifC0ALXZSyk7H62xsXt0xgT4q1LuQVvG9/t9CWUpTWr9338xmAxkN3dxEjUiBgQwBB2IIsEe8HrhYzlF3i7MGr7idxblhYn1ZdXVGVrjUa4g5I8wj6odvq7H3d+l4fxBVaeTETV09L6MpYjDqWwT5NkBilog1PID6ggLsR2Puxn8ahlrR6ZVr6kuGjlhlGDGOWQPziayOa/s8v+Q4u8N/qqfmMqeyyvnOKyeFlcjlTUz5eJpJasQQBFGuu7sdlHzx2mKxMMPSdSXu8WUopydixlOWctHEsYjsA6iWJ1O/dnb69kXR22G2wrj58UxMpympWvp4JeH3ctqlG1gpl4FQaUUKvooAH3DFOpUnUeabbY9JLYkxGKRzwK6lHUMrCmVhYI9CDiSnOUJKUHZrmDV1qKHK/C40zebiUeLBGI1BkJbw2ZSHhXUSCAmkE0DVA3jdx+LqywtKcnaT1suaWz+WniV6cVma5BfKcvgOrSv4nhsGQaa8wACuxJJZhV9hbE77EV8TxeVSm4Qja+7/T72JFT1uw3jFJTKwLQDz7nPlgQ6szACsV3mI1GypfmljHYgdR079jjquE8VlN9jVevJ9fB+I2NWdBPJs919QxypFHMM6QdSHiEzIysQa8KHSQykHoxHwJ9cR8ZxFSjXhKm7d1/Mr0IqSdw+/DIiAPDUaRSlRpZR+iy0V+RxhRxleMsyk7/AHy2LGRATmTl5niX6OFMyzxS6pmY3oLmidyBb3Q9/c408JxV9o3iH3WraLy5EVSjdWRb4By6mWtz+dnbeSZgNRPov2FHQAegxUxuPnXeVd2C2S+viOp0lBBrGaSg/inA8vmR+eiVj2aqkB9Q4ph8ji3Qxteg/wDTk/LdegyVOMt0DI+Gz5chYi0yEsxaWRdfsgLrc+ZivhooIFFC1i1GrcpcVo1Y5q2kttE36fe5Goyhoi9wbhHgi2IZiqruL0qpchdZ3YAuQDQ2A2xmY7iDxDtFWSv79tx8IW3LWd4XDMpWWJHB7MoP3HqPlirSxVak7wk17xzhF7oSeM8K/g1XdAHyr2HJRWnhsUAJSNRib2T9YWKIO56nhvE1if8ATnpL4Mr1YNbt2Hbmjj/gqIIAZM1Mp8JFI8q/0rk7Kg9T1PTvWpUqwpwc5uyRDZt2RRhyc8SXqD0B+aRRSqBVRsfM7D1e9XouOdjxWnUq5WrJ83vfx8PkW1nijjgchaWRkLGNlGpqIQyKSoKE+0dINkdAEHUHDONOn2cF/df4W5/AbT1k2G5EDAqQCCKIO4I9CD1xgxlKLunYmsgb/AcSSrNDHFHKoI1eGCGU9VIFHsKYGxXcWDqYTi1ai++8y8X8iOVFPYA8w8VeBo45ITH4rhPpEclpTOpYaqDBqs1tfboca2EVLFJOMr5W3lfjt8eewOo4uzW9inJklV2XxUZB4epp2Rm/OFwKEgsgaeuqxqxqqTp021G1uSGVHTctFf33JooIYyHGa0UVN5VHI8pvdUDKQaojoRir+ZxLfdov36fMMt1ZJejZJxPmJXTQ8rylWcqxipiGgkStMa/aYDoOu/ri7RdWUb1FZ9L3IpUpI9AyMoaNCNwUUg+oIBGJhhYBwghLhQA3OeQ+kZHMxAWWhcr+uo1L/tKMIDKXA894+Xhl/pI0Y/rFRq/G8cDjaXZ15w6Mu03eKZexVHiLz/k5xNHLl42kMsZgfSCaZXEkLGug1FtztQ+GOm4Hi4QpyjKSVndX8v2KteF2NXAeFrlsvHCu+haJ+0x3ZvmxJ+eMPGYh160qnXby5FiEcqsEDiqOPOOfOETLmC+XjZ1zSGJwoJ0ytG8Oo10Bjk69PId98dZwfHx/LunOVsvXp+xUrU+9dHoOVgCIqDoqhR8FAA/Zjl61TtKkp9W2WoqysS4iuKLWgTcVJIBGVyq1e9SzuST7joSvgx92NfN2XDlbecvgv3RDvU8hkxkkwO45xhMsilgzsx0xxoLkkf0A/EnoMXMHgqmKnlh72MnUUFdgSfjueVTIcrAiKCxV8yQ4A3NsE0D78dB/03HLdzfw+/iU/wA6nKyGHhGfGYhjmAKiRFcA9RqF1jmcTQ7CrKm3exejK6uW8QCivwiRX4nmWgIMXgosxX2TmVc6d+hYR2DXuxs4mMo4CnGt7Wbu9cv6EMf5jaGnGMTgfnL+QZr+zy/5Di5w3+rp+Yyp7DKHIWUb6P8ASJN5czpdj6RgaYUH6IQCv1ji7xrEupX7NbR+fP8AQjoxtG4zYxyY5mlVQWYhVG5LEAD4k9MOjCU3lirvwBtLcqZLjOXmJWKeKRh2jlRj9ynE1TB16azTg0vIapxezKfMnGGhVYoQHzM1rCnYesjeiL1P3YnwOEVVupU0hHVv6Dak7aLctcB4UuWhWMHUbLO56vIxt3PvJ/CsRYzFPEVXPlsl0XIdCGVBDFMecLICSAQSOoB3HxHbDnCSV2mJdHQw0UxlBFHcHqD0wqk07oBW5Myq5WXN5QCgswnj98UyKAB+qYyuNnidR4ijSxHVNPz3IKSyycRqxjE5mADMKBrDQN4AMwXA1hQN4AIs5lllRo3Fo6lWHqGFHElOq6U1UjutRJK6sK/5O8kFikZiXnEr5eR2Nmsu3hogvooVRt6nGzxuvOVSMf7bJr3kFCKsNuMMsAXjfM0GWYI2t5WFiKJdclep7KPiR3q6xfwnDa2JWaOi6v6Ec6ijoUeHc7RSSrE8UsLO2hTIq6S/ZSVY0Ti3iOB1qVN1E00hka6bsNGMQnKnFclHPE8cwBjZTqvah11X2I632rFjC1p0qsZU97+vgNmk1qeT8IyrsiOrbt1YgW5LT0/QNuIlO57nHoOZlWMpRSRJxLLSBkiVmMjV2UAAmrJIsff2+ALkwlVkRPwQsJAXdtCkk7MNuvlZhtsQPNe10AQSmZjHJvmPPIfMzswyuYYM2m4ZK0l1A3RgQDqA36XXrszINHsNgFLOFEN4AETklfDily39WzM0IH6GrXH8tEg+73Y5DjtPLiFLqvloWqD7thhxiE5mBCG8KBo4QDWADMKBmEAXOU/PJnZ/6TNMgPqkCrED94P3Y1uJ9ynRo9I39SGlq2/EYxjJJxK47xCOLiJedgqxZQeFfUtJIwcqO7UgWhvXxx2n4eUI4fO97szsYpSdkT5LhEmdYS5tSkANx5U9W9Hmrqe4ToO/e6/FON2bpUHrzfTy8fgOw+FUdWNUkqopZiEVRZJICqo9/QDHLRjKpOy1bLuiQp5jiMvEDphLQ5To03syz/oxj6kf6fU9u+Ov4XwRU7VK2r6cl+r+BQxGLS0RP+TuIJlnVRSrmcwqj0UPQH3DGPx3+q9y+pZw/sDSMYhYAvOp/wDp+c/s03+7bF7hX9ZT8yOr7DCXDlAijAFAIgAHQAKKGIcU715t/wC5/MWHsosDFe488343Oc5mX8TeGGdoY4z7BdAfEkYfWOoUL6Ae/HX4OisNQVvalG7fPwRkYuu7uK6G8xwqKQDyBSK0unkdD2KsNxWJIVZJ738zNhWnF6MO8gZYNl1zblpJ51JaRzbaAzBUHZRQFgdT8qxuL1WqvYR0hG2i6s6KlHS73GsYxicUufuJuoiy8TFDPrLuuzLEgGoA9ixYC/ccdDwDBRr1HUkttvMrYidlZCaeHLHTQXFKu6SISGvrufrA9wbx2dXDU6kHBopqTTuemct8T+lZaKaqLoCQOgYbMB7tQOPNcdh1QryprZbeT1NKnLNG4TxUHi3nBo4rl2H87lZ4z7xE8br9xkP3nGtR7/Daif8AbJP10IZaVUMgxkkwM5nz7QZSeVPaSNitixq6Ka77nFzAUo1cRCEtr6+7UZN2iIXEZJcpGMwmYneRGQtrlZkkBYBgUO1UTVdMehYrhWG/L2yrly69Dn8Nj6tSvle2p6cpx5nOOWTXQ6JbHWGCi1zPn5vGhy0MnhGRZJHkChmCJQCqG2sluvYDG/wXA0q6lOor20S5EcrymoJ2KvDc3mIM3DDJOcxHOJQC6qJEeJNd6lA1KRtR74vcU4ZQjQdSnHK1roDUqc0r3uN4xyZIZhGAucnjzZ3+3z/8mNfib0o//OJDS5+Yxk/9DGXFXaRK9jxvhHG9TSSMryTTzhwqAFmtZAqL3IWwOlAVj0NQhSgorRJFC93cdeWOVSsn0nNUZrLJEpuOG/f9d/f0Hb1xzXEuLuqnRpPu8318vAsU6NndjLxHiEcEbSSuERepP7AOpPuG+MahQqV55KauyaUlFXZ53x3jcucu1MeXXzCJjTzad/zhU2qmq0g9732x23DuDRw8c8tZdf0KVSs2/AvZPNeJIp0JGFMagRnyUI8wQegrY9PcMWowy8yWt7SB2UAkSfNNduxVCLsRADUR3vRY+MQxJLTQrxd9TeWzqRpKCy26itJsamGkgDsooUPsjDRyLXM0PhRZSSEHxIoYZC2+7ABluvUByb6hVHYYEElqenZLMiRFdfZdVYfBgCP24UQIDCgbwAJUY8LiuaTtPBDmB6akLQv89l+4YwOP070oz6P5/wDBNQdnYN3jk7ls3hyA1eAQy8IBq8JcU3hXsBBnc0Io3kPREZz8FUsf2Ykw8HUqxgubSGydotgnkrLGPI5cHZmTxGvrqlJka/m9fLFzi1TPi525aemg2irRDmM4kIpMsjFWZFZl9lmUFl+BO4+WJI1pwi4xbSe9mNaTZV4xxaLLR+JK2kdABuzN2VV+scPw2Fq4ieSmv0XmEpKK1FXPRTZmJc3m4yMofDaLLKynUJGUI8241G2Hl6C/jjtMDgaGDje13zf3yKVRzqO0XY7n5oC2FjXUF1aGlCtpA7AKdsX1xCLXdi/oRPh0l7Ul9QjyECMvJfX6Vmbr18Zh/wAMcfx5/wD9X/5X1LuH9gZRjEJwPzn/ACDN3/Vpv8jYv8K/q6fmR1fYYQyB/Np+ov8AlGIMV/Pn/wCz+Y6HsosjEKtzFZ5vxiM5XNMslLFLM80chPlt1cuhJ2DBzY9Qfdjr8JWWJw6cfaSSa8ramTjKDTbR3meJxRAFmBsilXzOxPQKo3JPTDoUpyeiM2FKcnogz+T/ADeiFMnKjRTwRglXrzRsxp1r40R2O2Mfi9HNU/MQacXppyaOipS/tY2DGLcnEz8omVZTBmQCUi1pLQvSkmmn+AK7/rY6b8OYqMJypy56r6lXExb1FfN59FSwwYtsiqQWdjsoUDqSSBjs51IxjdsqJHonKXDTlsnDC3tKnm9zMSzD5FiPljzLiVdV8TKcdtl7tDRpRyxswxikSC5nzq4plQOseXzLn4O0SD8VP/Qxr0O7w6q+skiGWtRDGMZJML/5QD/9PzP6g/F1GNHhP9ZD3/JkdX2RP5y/kj/FP8649PxX8n0OSwH9R6npsfQY8hqvvy838zsI7HeGCihzC+niMDaS1ZabZaveSMXuRe5HTffHV/h92ozfj9CFzUaqbIXnDZ/IAagQc1syMp/iD9ob4v8AE5xlhKlny+o6rJSnGw6DHDEhvCALnJ/tZ7+3z/sTGtxTaj/84kNLn5jHjKJgXw/l7LQSNLFCqO1225IvqFs+QH0FYuVsfiK0FCcrr736jI04p3RxzBzBFlFBe2dto4k3dz7h2Hqx2/Zh+BwFXFytDbm/vmJOooHnOaz0mZmWTMMLFlIqIjiG3QN7Tb7t+4V3WBwNLCpRivO5RnNy3Jp5KViTsEc/IKTjTbViMO81cMjgc6F8MLlwWWMlEL+BniGpCBeqNd/TGYiVlXLHLplcl5E1mZXdtKs5Quda2CSLD1Www6T1EWxU5idJswwhBpmSg1I2pwQVCsRY86npsBvQw0cmEJuIwHIFGkUzv4VpR1AKFjCix2T8S2AOY5cltqyUBBseHQPuUlR+AwogxjCgbJwAKPN48PN5CfsXlyze8TJqT/bj/H4YocTpdphZrwv6aj4O0kwpeODLx1hQA/M/GxlIdYXW7MI4038zt8N6ABJr0xe4dgni62TZLV/fiR1Z5I3KHKPM5zReOVVSZPNS6tDxk1qUNuKYEEfD4C1xThf5S0oO8Xpr1GUq2fcZLxjE51hQF7nuQ/Q5EX2pmjgX4yyKh/2S2NPg1PPi4vpd/fvIqz7p3ydmWOX8GT+NyzHLyD3x7I3wZNLX7zh3GcN2eIcltLX9RKMrxsHMZBMbwMBI5p5bzMmYaeLRNaBUSRtDQkCvISCpBNk9DZx0HD+I4eFFUp3jbdpb+ZE4yjJySv8AQIzx5/MxCBkgycOlVNOcxNS1QU0qDp1xfrccw0V3E5P0Xr+xDGjO+uhBn+RYDlmiiFTe2s7G5TJX1n+yehA236bYyqPGqvbqc/Z2stkv1/4JZUVbTcl/J7KTlmD7SjMT+KndHaRmKkdvawcd1xEZLZxVmFD2bDQDjEJgTzf/ACHNf2eX/IcX+F6Yun5jKvsMpcjZ0tlhFJtLl6hcd6UAxn4FCpv44s8aw3ZYjPylr7+YyjK8bdBjBxkExxmMusilXVXU9VYBlPxB2OH06k6cs0G0+qEaT3KeS4HloW1RQRRsOjLGoYX1o1tierjsRVWWc20NUIrUpc08OdlWeAf6xlyXj/TX68J9Qw2+NYs8NxEYydCp7E9H4PkxtSL3W6CfCeIpmIUmjNo6hh6j1B94Ng/DFXE0JUKjpy5faY+ElJXLTCxR3v19MV02ndDmgdlOBZaJ9ccESP8AaWNQwv0IG3yxYqY3EVI5JzbQxU4rWwRxWHm8IAscsyDMZrN5oEFQy5WM/oRDWxv0Z5LGNrHxeHw1LDvfWT82Q0+9JyGcYyCYX/ygf/b8x+qv+8TGjwj+rh7/AJMjq+yJvN8inKsNQsslbjswPT4DHpmJknSS8jlMBCXb3tpqeoJ0GPI6ntvzZ10dkdYYKKPMTVxHL9f4h7IBNKJ4WJIHalIvteOo4Gn+WqW6/QrVf5iN5zNxvxDIBJEcg5uwjqxF5c9QDt0xYxMJRwdW65L5j5yTnGzG0Y48mMOABb5NPmz39vn/AOXGvxXTsf8A5xIaPPzGXGSTEc4bS2ig2k6dV6dVeW63q8OpuOdZ9r626CO9tDymTh2ZVy80ObbMNs7iJZ42F0NDoV8Na6IfvGO8w2Ow0IJUpRSXjYoShJvUu8P5SzWZNzgZaMgA1TTEb+z1Ed31O/TY1ivjPxDSgrU+8/Db78h0MO3uR8y8tjJOjQCoJdMdM3ljmPlUsWP8W/e+lfDCcI4n+YjKFT2vDp+wtWll1QZ5o8Z/FV1OsoFA0qWKmHOdkcjud9vh66iI2DspxphlsgSnkilRdduAaYqQSYwlDT1Dnp060S3BFLjsn0ycyrs2iV7DK1JGBoXytYN31rdrGAUYeKZ4fwZLGDYj8IxnuYtasvzXSUP6nvwCDVyDCV4flgdriDf3rYfgcKAfBwoG7wALP5R4S2QldfagMeYX4wur/sBw2SurMC3DKGUMOjAMPgRY/A485qQyTcHybRoJ3Vzu8MYoi8XcZrOtZPhZQeGCpr8/JvI19DpSlo9yfXHTYFzweHjKHtz193IijSVeTUtkUJoBl9GahZ3aB5C4avNCXYSLSgb6fNv3XbF6rVqYhuhXVlJaedr/ADGRw6hT7SHI9Cy2YWRVdDqVlDKR0KkWDjjqtOVObhLdE6d1dE14juKAeOL4mcyEPUeM+Yb3CCMlT/fdRjpPw/T1nU8l9StiHsiTmbISZeb6dl0L+UJmol9qSNfZkUd5E/FdsbeOwkcTSyPfk+j+9yKMsrughw7PxzxrLE4dGFhh+I9xHQg7jHDV6M6E3CorNFyMk1dFnEDHGXhAMvBcDMCAVeGTLJxKWTL2YxDozDj+KadWXwwD9Z1XUCRtRA9MbleMqXD4wr+1fuLmlz8l0II2dS625jWDjDuWAPzkf9QzX9nl/wAhxocL1xdPzI6vsMo57hsmXEeey+qZvCRczHY1SxACmUAVrTegBuLHx7HG4SOKpOnL3Po/vcpwbi7h3hvEI541licOjdCPxBHYj0OOGxGHqUJuFRWZejJSV0WrxBcUy8JcDTOACSQANySaAA732w6CcnZcwYqclZ6OSfPCBg0Hio6b9JHU+KVXr4ZYAg7C7q8bnFKc40KLqrv2s/LlfxIKTWZ22G28YVyczABl4LgJXPXMulWyuXNysCJGU/xSHYi/tkH5ddjWOi4NwqU5qtVWi2XXx8vmRvNUeSmrs3+Sdaycg7fSZP8AJEMN/EH8+P8A6/VjKGiY64wEycAc+/yCf9Vf94mNPhH9ZD3/ACZHV9hiZzdks0uWYvlDHHalnEiNXmXTap0F1vj0GriM8cqVjEoYN0p53K+56enQY8sqPvvzN6Ox2MN1FEXnfiT5bOQyoqvpy8uoOwUaS63RJHm2G2977Y638P8A8mf/ALfQrVZZZporcO5iGc4hkgqlQgzDEknq8DbbgdNPaxv1xocU1wlTy+qEVTPNHoYxwdmWjeBoBL5O4mi5nOQN5XfO5h4yfZemplB+0KBr0Pxx0PFMJUnRp1o7KCT/AFK9KaTafUdMc/YsGsFgMOBxuBycJYCpxTLRyxOkwBjZSHs0NPrfaut9qxYw06lOrGVPe+g2aTWor8npmJvBle5I1YoJGQDXFEJo0ckyWS3iH6m9Dfqceg6tXZQAzv4OXzOQY08E3iQ6hdxbMKH1mPp3Mo9DhzBG87nlmOsHrlXUFiATIxClRdaqIC7DqrHvhoqLfPmVvMplovancFQPq+IxBsfZ2dvQD5nDhD1TJQBEVF2VVCj4KAB+AwAb1YUDNWACDOQCWN423V0ZG/VYFT+Bwgon8P4PxOGJIllyTCNFQF45y1KKFkOATQxl1uEYarNzle710a/QkVWSViU5Piv9Jw//AAcz/wC7iL+BYT/y9V+gdtMn5f5QSCJRJI8r2XkNqoaVjqdgyKHok9z0AxrKnG97EdgjmuX4W6L4f6gXT/hsCl+/TeFcE9wsLmT4VnsmDDBHFPAGJiaSYpIqNvoICUaa9x2I6dBl43hNPE1O0cmnzsiSFRxVix4/E/6nl/8AzZ/9vFL/AKdp/wCR+iH9u+hLwLh2abOHM5qNIguX8GNUl8TdpNbsTpFbKo//ALjWwOCjhaeSLvre5FOTk7sa7xdEFfiXK5WRp8lJ9HlY26FdWWlPq8YrS36S0cVsThaWIjlqK/z9zFTcXdFb+GczFtmclLt/OZWp4z79Ip1HxGOer/h6V/8ASnp0f7E0a/VGf6WQ/YzN+n0TMX/kxU/gWM2svVD+3gYOPzSfyfI5lz2Mqrl4/jqkN18AcWKX4eqv+ZNLy1/Qa665I7Xl7NZr+WTCOI9cvlSRqHpJOfMR6hQAcbeE4Xh8O7xV31f06EMpyluUeH5fNZANAmSaeISSNE8UsYHhu5cKUdgQV1V6bYrcR4S8XV7RStpbYdTq5FaxcHGc1/2bmP8AEh/9WKH/AE5L/IvR/qP/ADHgVeKtnc3C+XXIvD4qlGkmli0IrbFtKksxrsMWsHwR0K0akp3t0QydbMrWDUXLpUBdSEAAeYTMuwr+KM1fK8bTpSf9z+BGVpuTtDGXKztBMxt/Ihgk9zQqAB0oMN9zdnfDa2FpVoZKiuvj6gm46oi+l8Qi2lySzfp5addJ/wDDlph95xh1fw9Fu9OdvNEyrvmjP4TzrbR8OkB+1NPEiD+6WJ+QxHD8O69+p6IHiOiIJ+Us3mzWdzCCL+hy4cJfvY0XI7XtYvSRsdrC8PoYbWmter3IpTlLcOcX5Uhm0PGTl5o1Cxyw0CFHRGXpIn6J+RGLc6cakXGaunyG7bA1n4jBtJl0zY+3l3Eb16tFIav9U4wq/AKUnelLL4PVfr8yaNaS3MPGMyfZ4dmb/SaFV/vaziqvw7UvrUXox35hdCnxSDiMijWngRH21yzeJma9NYUgE9ioPTc40sNwbD0HmazPx29P+SOVWTIc3lo2ywyuWyUimwyl0OoPtbM/WzuCWIHax21lKz0G06jpyUo7lTlbiUPD1my2akEUq5hzRVgGUqgV1NUVOk45/jOCr16sZU43VvqyWlVSvcN/6aZH+sx/7X7sYy4VjP8AG/h+pL20OoI5u5pykuTmSOdHdgtKLsnWp9PdjQ4Zw/EUsTGc4WSv06MjqVIuNka5v4vmXyEqyQlF0pqcpKNhInd41A7dycdJCpOUrOLS66EUoRSupXCsfOeR2H0qK/if3Y4ufC8Zmb7NllVYW3OxznkP63D/AHxhn8Mxn+N/D9Q7WHUU+aIBxbNwxZOWOTTEzOwbyINYG5APr0x0vBsPVo0ZKrGzb+hXrSUnoXZuXIeFZjIStIdJM6zTPsgcwkIK6ICSepPx2xc4hTnUw04QV21p6oZTdpJsZV5qyX9ag/xF/fjjnw3Fr/tv0LnaQ6nX+lGT/rUH+Kn78J/DsX/jl6B2keoP5S4TDncvm/EGpH4hmZIpENMPMNMkbjoff0OO5oRtSimv7V8ik9yyzZ3J7SxnOQjpNAB44HbXD9c+9fTfGRjOCQqd6k8r6cv2+RLCs1ozcPOGTbYzrGw6rNcTD4iQDGFU4TjIP2L+WpOq0Op3JzbkgL+l5c/qzIx+5ScRrhuMb/ly9P1F7SHUrHmlZdspBNmj2KRlIr980lKPxxeo8CxE/wCY1FerI5V0ttTcfL0+ZIbPuojBBGVgJ8MkbjxZDvJ+qKG2OhwfD6OF1grvq9/2IJTc9xpjUAAAAACgAKAA6AAdMXxBU5z5beVkzOXCmeKrRvYmQG9DXW/zHXrsCAa0IsmckikdcvlJozKoDQvCzFG1KSIytEp5BVjpYrvhLBcfOS+W5RK2dzn8ocEIhIPhqdiSRtqIAFDoNvcFEHuPAKVNWFHGrwAdE4AIy2EA1eADaHABhOADi8AG7wAbBwAYTgA0TgA2DgA3eADLwAZeADV4AOrwBY3eADV4AOgcAGwcAGXgA3eADYOADeADLwAYDgA3eADkqD1APxGAQzwl+yPuGALGvBX7I+4YAOiLwAciFfsj7hgAzwV+yv3DAFjtIwOgA+AAwCGpYwwpgGB6ggEfccAFb+CoP6CL/CT92ADf8Ewf0EX+En7sAFmKMKAqgKB0CgAD4AdMAHRwCor5jLI/toj/AKyhv2jAKQJw2FTawxA+ojQH7wMAWJZhakA6TRAI7bbED3YBAbNlZdNLLTAAWVLb6iTsWo7EDezt13wBY6hy8t7y2L/o13HoaH7K/eBqcJkJwAPH6AdUvet9yTd9d7q/dgE1J48pLuGlB6VS6arVfsm+6n/u13OACVMlKI9Pjeaq1adW+2+5s/ftZ91AlixwyCRNWuQyXVWKqrv78A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990" name="Picture 6" descr="C:\Users\ADMIN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007" y="0"/>
            <a:ext cx="9155007" cy="50625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728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2576" y="90487"/>
            <a:ext cx="7391400" cy="1057390"/>
          </a:xfrm>
        </p:spPr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219200"/>
            <a:ext cx="8077200" cy="2743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vi-VN" dirty="0" smtClean="0"/>
              <a:t>Khổ vải là gì? Hãy nêu tên các loại khổ vải hiện nay?</a:t>
            </a:r>
            <a:endParaRPr lang="en-US" dirty="0"/>
          </a:p>
          <a:p>
            <a:pPr marL="0" indent="0">
              <a:buNone/>
            </a:pP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>
                <a:solidFill>
                  <a:srgbClr val="FF0000"/>
                </a:solidFill>
              </a:rPr>
              <a:t>khoảng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cách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giữa</a:t>
            </a:r>
            <a:r>
              <a:rPr lang="en-US" sz="4000" dirty="0">
                <a:solidFill>
                  <a:srgbClr val="FF0000"/>
                </a:solidFill>
              </a:rPr>
              <a:t> 2 </a:t>
            </a:r>
            <a:r>
              <a:rPr lang="en-US" sz="4000" dirty="0" err="1">
                <a:solidFill>
                  <a:srgbClr val="FF0000"/>
                </a:solidFill>
              </a:rPr>
              <a:t>biên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vải</a:t>
            </a:r>
            <a:r>
              <a:rPr lang="en-US" sz="4000" dirty="0" smtClean="0">
                <a:solidFill>
                  <a:srgbClr val="FF0000"/>
                </a:solidFill>
              </a:rPr>
              <a:t>.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khổ</a:t>
            </a:r>
            <a:r>
              <a:rPr lang="en-US" sz="4000" dirty="0"/>
              <a:t> </a:t>
            </a:r>
            <a:r>
              <a:rPr lang="en-US" sz="4000" dirty="0" err="1"/>
              <a:t>vải</a:t>
            </a:r>
            <a:r>
              <a:rPr lang="en-US" sz="4000" dirty="0"/>
              <a:t> </a:t>
            </a:r>
            <a:r>
              <a:rPr lang="en-US" sz="4000" dirty="0" err="1"/>
              <a:t>thường</a:t>
            </a:r>
            <a:r>
              <a:rPr lang="en-US" sz="4000" dirty="0"/>
              <a:t> </a:t>
            </a:r>
            <a:r>
              <a:rPr lang="en-US" sz="4000" dirty="0" err="1"/>
              <a:t>gặp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thực</a:t>
            </a:r>
            <a:r>
              <a:rPr lang="en-US" sz="4000" dirty="0"/>
              <a:t> </a:t>
            </a:r>
            <a:r>
              <a:rPr lang="en-US" sz="4000" dirty="0" err="1"/>
              <a:t>tế</a:t>
            </a:r>
            <a:r>
              <a:rPr lang="en-US" sz="4000" dirty="0"/>
              <a:t>: 0.9m, 1.2m, 1.6m, </a:t>
            </a:r>
            <a:endParaRPr lang="vi-VN" dirty="0" smtClean="0"/>
          </a:p>
        </p:txBody>
      </p:sp>
      <p:pic>
        <p:nvPicPr>
          <p:cNvPr id="4" name="Picture 1" descr="D:\my work\MA\dg\tải xuống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7611" y="3910642"/>
            <a:ext cx="4110789" cy="29473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637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Đây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gì</a:t>
            </a:r>
            <a:r>
              <a:rPr lang="en-US" dirty="0">
                <a:solidFill>
                  <a:srgbClr val="FF0000"/>
                </a:solidFill>
              </a:rPr>
              <a:t>?</a:t>
            </a:r>
            <a:endParaRPr lang="en-US" dirty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6" t="44303" r="7013" b="19941"/>
          <a:stretch/>
        </p:blipFill>
        <p:spPr>
          <a:xfrm>
            <a:off x="1096206" y="1424185"/>
            <a:ext cx="3682559" cy="325764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444" t="34444" r="21852" b="22223"/>
          <a:stretch/>
        </p:blipFill>
        <p:spPr>
          <a:xfrm>
            <a:off x="4953000" y="1424185"/>
            <a:ext cx="3696677" cy="3352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63594" y="5334000"/>
            <a:ext cx="6842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Đây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may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6349" y="161810"/>
            <a:ext cx="7391400" cy="105739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CHỈ MAY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4" descr="http://www.coatsindustrial.com/en/images/Sewing%20Threads%20-%20Local%20Colour%20Office_tcm35-17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77" y="1219200"/>
            <a:ext cx="7561020" cy="504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36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0649" y="117345"/>
            <a:ext cx="8001000" cy="1078042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TP.HCM</a:t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KHOA MAY THỜI TRANG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324721"/>
            <a:ext cx="7924800" cy="2438400"/>
          </a:xfrm>
        </p:spPr>
        <p:txBody>
          <a:bodyPr>
            <a:normAutofit fontScale="77500" lnSpcReduction="20000"/>
          </a:bodyPr>
          <a:lstStyle/>
          <a:p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3: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may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lựa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vải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hàng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may 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mặc</a:t>
            </a:r>
            <a:endParaRPr lang="en-US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(CHỈ MAY)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447800" y="1600200"/>
            <a:ext cx="6400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28600" y="1857457"/>
            <a:ext cx="5105400" cy="609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MÔN :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NGUYÊN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PHỤ LIỆU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DỆT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572000" y="5715000"/>
            <a:ext cx="45720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GVTH</a:t>
            </a:r>
            <a:r>
              <a:rPr kumimoji="0" lang="en-US" sz="3200" i="0" u="none" strike="noStrike" kern="1200" normalizeH="0" baseline="0" noProof="0" dirty="0" smtClean="0"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Nguyễn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Thị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Hiền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3313" name="Picture 1" descr="E:\my work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6248400"/>
            <a:ext cx="762000" cy="685800"/>
          </a:xfrm>
          <a:prstGeom prst="rect">
            <a:avLst/>
          </a:prstGeom>
          <a:noFill/>
        </p:spPr>
      </p:pic>
      <p:pic>
        <p:nvPicPr>
          <p:cNvPr id="11" name="Picture 3" descr="E:\my work\MA\image\gh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5000"/>
            <a:ext cx="762000" cy="570764"/>
          </a:xfrm>
          <a:prstGeom prst="rect">
            <a:avLst/>
          </a:prstGeom>
          <a:noFill/>
        </p:spPr>
      </p:pic>
      <p:pic>
        <p:nvPicPr>
          <p:cNvPr id="13315" name="Picture 3" descr="https://encrypted-tbn2.gstatic.com/images?q=tbn:ANd9GcTJ3tMEHNFN5xHTfHSaSOIeE_35iZ_n9aHn46iAmZw87Uihi5o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6324601"/>
            <a:ext cx="838200" cy="533400"/>
          </a:xfrm>
          <a:prstGeom prst="rect">
            <a:avLst/>
          </a:prstGeom>
          <a:noFill/>
        </p:spPr>
      </p:pic>
      <p:pic>
        <p:nvPicPr>
          <p:cNvPr id="13318" name="Picture 6" descr="E:\my work\MA\image\fgh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35643"/>
            <a:ext cx="790649" cy="1055557"/>
          </a:xfrm>
          <a:prstGeom prst="rect">
            <a:avLst/>
          </a:prstGeom>
          <a:noFill/>
        </p:spPr>
      </p:pic>
      <p:pic>
        <p:nvPicPr>
          <p:cNvPr id="13319" name="Picture 7" descr="E:\my work\MA\image\ima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2000" y="5020378"/>
            <a:ext cx="1900237" cy="1304222"/>
          </a:xfrm>
          <a:prstGeom prst="rect">
            <a:avLst/>
          </a:prstGeom>
          <a:noFill/>
        </p:spPr>
      </p:pic>
      <p:pic>
        <p:nvPicPr>
          <p:cNvPr id="13322" name="Picture 10" descr="E:\my work\MA\image\imag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00201" y="6324600"/>
            <a:ext cx="1066800" cy="609600"/>
          </a:xfrm>
          <a:prstGeom prst="rect">
            <a:avLst/>
          </a:prstGeom>
          <a:noFill/>
        </p:spPr>
      </p:pic>
      <p:pic>
        <p:nvPicPr>
          <p:cNvPr id="13323" name="Picture 11" descr="E:\my work\TM\image\lu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67000" y="5974709"/>
            <a:ext cx="1162050" cy="959491"/>
          </a:xfrm>
          <a:prstGeom prst="rect">
            <a:avLst/>
          </a:prstGeom>
          <a:noFill/>
        </p:spPr>
      </p:pic>
      <p:pic>
        <p:nvPicPr>
          <p:cNvPr id="13325" name="Picture 13" descr="http://t3.gstatic.com/images?q=tbn:ANd9GcQgH0o_nvv6R44UwpMiCwCCKS2_1a0qOasW2y0PQ-6LDL7oXO9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10000" y="6306359"/>
            <a:ext cx="838200" cy="627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0" y="1600199"/>
            <a:ext cx="5638800" cy="5121275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vi-VN" dirty="0" smtClean="0"/>
              <a:t>khái niệm, phân loại chỉ may</a:t>
            </a:r>
            <a:r>
              <a:rPr lang="en-US" b="1" dirty="0" smtClean="0"/>
              <a:t>  </a:t>
            </a:r>
            <a:endParaRPr lang="vi-VN" b="1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vi-VN" dirty="0" smtClean="0"/>
              <a:t>Có khả năng đọc hiểu các thông số trên cuộn chỉ, lựa chọn được chỉ may phù hợp với các loại sản phẩm khác nhau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324600"/>
            <a:ext cx="457200" cy="3968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419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NỘI DUNG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924800" cy="4876800"/>
          </a:xfrm>
        </p:spPr>
        <p:txBody>
          <a:bodyPr>
            <a:normAutofit/>
          </a:bodyPr>
          <a:lstStyle/>
          <a:p>
            <a:pPr marL="285750" lvl="1">
              <a:buNone/>
            </a:pPr>
            <a:r>
              <a:rPr lang="en-US" b="1" dirty="0" smtClean="0"/>
              <a:t>I. CHỈ MAY</a:t>
            </a:r>
          </a:p>
          <a:p>
            <a:pPr marL="857250" lvl="0" indent="-85725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1. </a:t>
            </a:r>
            <a:r>
              <a:rPr lang="en-US" b="1" dirty="0" err="1" smtClean="0"/>
              <a:t>Khái</a:t>
            </a:r>
            <a:r>
              <a:rPr lang="en-US" b="1" dirty="0" smtClean="0"/>
              <a:t> </a:t>
            </a:r>
            <a:r>
              <a:rPr lang="en-US" b="1" dirty="0" err="1" smtClean="0"/>
              <a:t>niệm</a:t>
            </a:r>
            <a:endParaRPr lang="en-US" dirty="0" smtClean="0"/>
          </a:p>
          <a:p>
            <a:pPr marL="857250" lvl="0" indent="-85725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2. </a:t>
            </a:r>
            <a:r>
              <a:rPr lang="en-US" b="1" dirty="0" err="1" smtClean="0"/>
              <a:t>Phân</a:t>
            </a:r>
            <a:r>
              <a:rPr lang="en-US" b="1" dirty="0" smtClean="0"/>
              <a:t> </a:t>
            </a:r>
            <a:r>
              <a:rPr lang="en-US" b="1" dirty="0" err="1" smtClean="0"/>
              <a:t>loại</a:t>
            </a:r>
            <a:endParaRPr lang="en-US" b="1" dirty="0" smtClean="0"/>
          </a:p>
          <a:p>
            <a:pPr marL="857250" lvl="0" indent="-85725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3. </a:t>
            </a:r>
            <a:r>
              <a:rPr lang="en-US" b="1" dirty="0" err="1" smtClean="0"/>
              <a:t>Yêu</a:t>
            </a:r>
            <a:r>
              <a:rPr lang="en-US" b="1" dirty="0" smtClean="0"/>
              <a:t> </a:t>
            </a:r>
            <a:r>
              <a:rPr lang="en-US" b="1" dirty="0" err="1" smtClean="0"/>
              <a:t>cầu</a:t>
            </a:r>
            <a:r>
              <a:rPr lang="en-US" b="1" dirty="0" smtClean="0"/>
              <a:t> </a:t>
            </a:r>
            <a:r>
              <a:rPr lang="en-US" b="1" dirty="0" err="1" smtClean="0"/>
              <a:t>về</a:t>
            </a:r>
            <a:r>
              <a:rPr lang="en-US" b="1" dirty="0" smtClean="0"/>
              <a:t> </a:t>
            </a:r>
            <a:r>
              <a:rPr lang="en-US" b="1" dirty="0" err="1" smtClean="0"/>
              <a:t>chất</a:t>
            </a:r>
            <a:r>
              <a:rPr lang="en-US" b="1" dirty="0" smtClean="0"/>
              <a:t> </a:t>
            </a:r>
            <a:r>
              <a:rPr lang="en-US" b="1" dirty="0" err="1" smtClean="0"/>
              <a:t>lượng</a:t>
            </a:r>
            <a:endParaRPr lang="en-US" b="1" dirty="0" smtClean="0"/>
          </a:p>
          <a:p>
            <a:pPr marL="857250" lvl="0" indent="-85725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4. </a:t>
            </a:r>
            <a:r>
              <a:rPr lang="en-US" b="1" dirty="0" err="1" smtClean="0"/>
              <a:t>Nguyên</a:t>
            </a:r>
            <a:r>
              <a:rPr lang="en-US" b="1" dirty="0" smtClean="0"/>
              <a:t> </a:t>
            </a:r>
            <a:r>
              <a:rPr lang="en-US" b="1" dirty="0" err="1" smtClean="0"/>
              <a:t>tắc</a:t>
            </a:r>
            <a:r>
              <a:rPr lang="en-US" b="1" dirty="0" smtClean="0"/>
              <a:t> </a:t>
            </a:r>
            <a:r>
              <a:rPr lang="en-US" b="1" dirty="0" err="1" smtClean="0"/>
              <a:t>chọn</a:t>
            </a:r>
            <a:r>
              <a:rPr lang="en-US" b="1" dirty="0" smtClean="0"/>
              <a:t> </a:t>
            </a:r>
            <a:r>
              <a:rPr lang="en-US" b="1" dirty="0" err="1" smtClean="0"/>
              <a:t>chỉ</a:t>
            </a:r>
            <a:r>
              <a:rPr lang="en-US" b="1" dirty="0" smtClean="0"/>
              <a:t>		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I. CHỈ MAY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 </a:t>
            </a:r>
            <a:r>
              <a:rPr lang="en-US" b="1" dirty="0" err="1" smtClean="0">
                <a:solidFill>
                  <a:srgbClr val="FF0000"/>
                </a:solidFill>
              </a:rPr>
              <a:t>Khái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niệm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phẩm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quá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sợi</a:t>
            </a:r>
            <a:r>
              <a:rPr lang="en-US" dirty="0" smtClean="0">
                <a:solidFill>
                  <a:srgbClr val="FF0000"/>
                </a:solidFill>
              </a:rPr>
              <a:t> hay </a:t>
            </a:r>
            <a:r>
              <a:rPr lang="en-US" dirty="0" err="1" smtClean="0">
                <a:solidFill>
                  <a:srgbClr val="FF0000"/>
                </a:solidFill>
              </a:rPr>
              <a:t>kéo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khá</a:t>
            </a:r>
            <a:r>
              <a:rPr lang="en-US" dirty="0" smtClean="0"/>
              <a:t> </a:t>
            </a:r>
            <a:r>
              <a:rPr lang="en-US" dirty="0" err="1" smtClean="0"/>
              <a:t>phổ</a:t>
            </a:r>
            <a:r>
              <a:rPr lang="en-US" dirty="0" smtClean="0"/>
              <a:t> </a:t>
            </a:r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ngành</a:t>
            </a:r>
            <a:r>
              <a:rPr lang="en-US" dirty="0" smtClean="0"/>
              <a:t> may </a:t>
            </a:r>
            <a:r>
              <a:rPr lang="en-US" dirty="0" err="1" smtClean="0"/>
              <a:t>mặc</a:t>
            </a:r>
            <a:r>
              <a:rPr lang="en-US" dirty="0" smtClean="0"/>
              <a:t>. </a:t>
            </a:r>
            <a:r>
              <a:rPr lang="vi-VN" dirty="0" err="1"/>
              <a:t>C</a:t>
            </a:r>
            <a:r>
              <a:rPr lang="en-US" dirty="0" err="1" smtClean="0"/>
              <a:t>hỉ</a:t>
            </a:r>
            <a:r>
              <a:rPr lang="en-US" dirty="0" smtClean="0"/>
              <a:t> may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liên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chi </a:t>
            </a:r>
            <a:r>
              <a:rPr lang="en-US" dirty="0" err="1" smtClean="0">
                <a:solidFill>
                  <a:srgbClr val="FF0000"/>
                </a:solidFill>
              </a:rPr>
              <a:t>tiết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trí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81000"/>
            <a:ext cx="7168280" cy="6227444"/>
          </a:xfrm>
        </p:spPr>
      </p:pic>
    </p:spTree>
    <p:extLst>
      <p:ext uri="{BB962C8B-B14F-4D97-AF65-F5344CB8AC3E}">
        <p14:creationId xmlns:p14="http://schemas.microsoft.com/office/powerpoint/2010/main" val="361729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4444" t="34444" r="21852" b="22223"/>
          <a:stretch/>
        </p:blipFill>
        <p:spPr>
          <a:xfrm>
            <a:off x="2659979" y="2202758"/>
            <a:ext cx="4350421" cy="3945731"/>
          </a:xfrm>
          <a:prstGeom prst="rect">
            <a:avLst/>
          </a:prstGeom>
        </p:spPr>
      </p:pic>
      <p:sp>
        <p:nvSpPr>
          <p:cNvPr id="9" name="Line Callout 1 8"/>
          <p:cNvSpPr/>
          <p:nvPr/>
        </p:nvSpPr>
        <p:spPr>
          <a:xfrm>
            <a:off x="7717633" y="855325"/>
            <a:ext cx="1066800" cy="1357519"/>
          </a:xfrm>
          <a:prstGeom prst="borderCallout1">
            <a:avLst>
              <a:gd name="adj1" fmla="val 55587"/>
              <a:gd name="adj2" fmla="val -1637"/>
              <a:gd name="adj3" fmla="val 198766"/>
              <a:gd name="adj4" fmla="val -170773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Thành phần của chỉ may </a:t>
            </a:r>
            <a:endParaRPr lang="en-US" dirty="0"/>
          </a:p>
        </p:txBody>
      </p:sp>
      <p:sp>
        <p:nvSpPr>
          <p:cNvPr id="10" name="Line Callout 1 9"/>
          <p:cNvSpPr/>
          <p:nvPr/>
        </p:nvSpPr>
        <p:spPr>
          <a:xfrm>
            <a:off x="1752600" y="905436"/>
            <a:ext cx="1066800" cy="762000"/>
          </a:xfrm>
          <a:prstGeom prst="borderCallout1">
            <a:avLst>
              <a:gd name="adj1" fmla="val 100587"/>
              <a:gd name="adj2" fmla="val 49256"/>
              <a:gd name="adj3" fmla="val 383728"/>
              <a:gd name="adj4" fmla="val 180120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Xuất xử </a:t>
            </a:r>
            <a:endParaRPr lang="en-US" dirty="0"/>
          </a:p>
        </p:txBody>
      </p:sp>
      <p:sp>
        <p:nvSpPr>
          <p:cNvPr id="12" name="Line Callout 1 11"/>
          <p:cNvSpPr/>
          <p:nvPr/>
        </p:nvSpPr>
        <p:spPr>
          <a:xfrm>
            <a:off x="4495800" y="106139"/>
            <a:ext cx="1066800" cy="1357519"/>
          </a:xfrm>
          <a:prstGeom prst="borderCallout1">
            <a:avLst>
              <a:gd name="adj1" fmla="val 97686"/>
              <a:gd name="adj2" fmla="val 42559"/>
              <a:gd name="adj3" fmla="val 216658"/>
              <a:gd name="adj4" fmla="val 36816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Tên thương hiệu </a:t>
            </a:r>
            <a:endParaRPr lang="en-US" dirty="0"/>
          </a:p>
        </p:txBody>
      </p:sp>
      <p:sp>
        <p:nvSpPr>
          <p:cNvPr id="13" name="Line Callout 1 12"/>
          <p:cNvSpPr/>
          <p:nvPr/>
        </p:nvSpPr>
        <p:spPr>
          <a:xfrm>
            <a:off x="7843839" y="2993445"/>
            <a:ext cx="1066800" cy="1121356"/>
          </a:xfrm>
          <a:prstGeom prst="borderCallout1">
            <a:avLst>
              <a:gd name="adj1" fmla="val 55587"/>
              <a:gd name="adj2" fmla="val -1637"/>
              <a:gd name="adj3" fmla="val 106095"/>
              <a:gd name="adj4" fmla="val -168095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Số Met của cuộn chỉ</a:t>
            </a:r>
            <a:endParaRPr lang="en-US" dirty="0"/>
          </a:p>
        </p:txBody>
      </p:sp>
      <p:sp>
        <p:nvSpPr>
          <p:cNvPr id="14" name="Line Callout 1 13"/>
          <p:cNvSpPr/>
          <p:nvPr/>
        </p:nvSpPr>
        <p:spPr>
          <a:xfrm>
            <a:off x="6172200" y="6148489"/>
            <a:ext cx="1066800" cy="709511"/>
          </a:xfrm>
          <a:prstGeom prst="borderCallout1">
            <a:avLst>
              <a:gd name="adj1" fmla="val 55587"/>
              <a:gd name="adj2" fmla="val -1637"/>
              <a:gd name="adj3" fmla="val -148064"/>
              <a:gd name="adj4" fmla="val -110506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Mã màu</a:t>
            </a:r>
            <a:endParaRPr lang="en-US" dirty="0"/>
          </a:p>
        </p:txBody>
      </p:sp>
      <p:sp>
        <p:nvSpPr>
          <p:cNvPr id="15" name="Line Callout 1 14"/>
          <p:cNvSpPr/>
          <p:nvPr/>
        </p:nvSpPr>
        <p:spPr>
          <a:xfrm>
            <a:off x="1219200" y="6019800"/>
            <a:ext cx="1066800" cy="709511"/>
          </a:xfrm>
          <a:prstGeom prst="borderCallout1">
            <a:avLst>
              <a:gd name="adj1" fmla="val 1217"/>
              <a:gd name="adj2" fmla="val 53274"/>
              <a:gd name="adj3" fmla="val -162160"/>
              <a:gd name="adj4" fmla="val 265833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Số sêri</a:t>
            </a:r>
            <a:endParaRPr lang="en-US" dirty="0"/>
          </a:p>
        </p:txBody>
      </p:sp>
      <p:sp>
        <p:nvSpPr>
          <p:cNvPr id="16" name="Line Callout 1 15"/>
          <p:cNvSpPr/>
          <p:nvPr/>
        </p:nvSpPr>
        <p:spPr>
          <a:xfrm>
            <a:off x="657225" y="4774968"/>
            <a:ext cx="1066800" cy="709511"/>
          </a:xfrm>
          <a:prstGeom prst="borderCallout1">
            <a:avLst>
              <a:gd name="adj1" fmla="val 57601"/>
              <a:gd name="adj2" fmla="val 96131"/>
              <a:gd name="adj3" fmla="val -33282"/>
              <a:gd name="adj4" fmla="val 257797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Chi số m của chỉ</a:t>
            </a:r>
            <a:endParaRPr lang="en-US" dirty="0"/>
          </a:p>
        </p:txBody>
      </p:sp>
      <p:sp>
        <p:nvSpPr>
          <p:cNvPr id="17" name="Line Callout 1 16"/>
          <p:cNvSpPr/>
          <p:nvPr/>
        </p:nvSpPr>
        <p:spPr>
          <a:xfrm>
            <a:off x="7955880" y="4334724"/>
            <a:ext cx="1066800" cy="1121356"/>
          </a:xfrm>
          <a:prstGeom prst="borderCallout1">
            <a:avLst>
              <a:gd name="adj1" fmla="val 55587"/>
              <a:gd name="adj2" fmla="val -1637"/>
              <a:gd name="adj3" fmla="val 13083"/>
              <a:gd name="adj4" fmla="val -181488"/>
            </a:avLst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/>
              <a:t>Chuẩn số tex của sợi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60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914400"/>
            <a:ext cx="8763001" cy="59436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loại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bông</a:t>
            </a:r>
            <a:r>
              <a:rPr lang="en-US" dirty="0" smtClean="0"/>
              <a:t>: chiếm 80%,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chải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qua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hoàn</a:t>
            </a:r>
            <a:r>
              <a:rPr lang="en-US" dirty="0" smtClean="0"/>
              <a:t> </a:t>
            </a:r>
            <a:r>
              <a:rPr lang="en-US" dirty="0" err="1" smtClean="0"/>
              <a:t>tất</a:t>
            </a:r>
            <a:r>
              <a:rPr lang="en-US" dirty="0" smtClean="0"/>
              <a:t>. </a:t>
            </a:r>
            <a:endParaRPr lang="en-US" sz="2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4167" t="26285" r="35000" b="21838"/>
          <a:stretch/>
        </p:blipFill>
        <p:spPr>
          <a:xfrm>
            <a:off x="1371600" y="3426502"/>
            <a:ext cx="5715000" cy="3279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914400"/>
            <a:ext cx="8763001" cy="59436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loại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tằm</a:t>
            </a:r>
            <a:r>
              <a:rPr lang="en-US" dirty="0" smtClean="0"/>
              <a:t>: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nhập</a:t>
            </a:r>
            <a:r>
              <a:rPr lang="en-US" dirty="0" smtClean="0"/>
              <a:t> 3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nữa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ngược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endParaRPr lang="en-US" sz="2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666" t="26285" r="35000" b="11463"/>
          <a:stretch/>
        </p:blipFill>
        <p:spPr>
          <a:xfrm>
            <a:off x="2095499" y="3657599"/>
            <a:ext cx="4876800" cy="32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229600" cy="54102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loại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viscose: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xe</a:t>
            </a:r>
            <a:r>
              <a:rPr lang="en-US" dirty="0" smtClean="0"/>
              <a:t> 2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vắt</a:t>
            </a:r>
            <a:r>
              <a:rPr lang="en-US" dirty="0" smtClean="0"/>
              <a:t> </a:t>
            </a:r>
            <a:r>
              <a:rPr lang="en-US" dirty="0" err="1" smtClean="0"/>
              <a:t>sổ</a:t>
            </a: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830198"/>
            <a:ext cx="4876800" cy="402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6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914400"/>
            <a:ext cx="8763001" cy="59436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loại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kéo</a:t>
            </a:r>
            <a:r>
              <a:rPr lang="en-US" dirty="0" smtClean="0"/>
              <a:t>, </a:t>
            </a:r>
            <a:r>
              <a:rPr lang="en-US" dirty="0" err="1" smtClean="0"/>
              <a:t>ánh</a:t>
            </a:r>
            <a:r>
              <a:rPr lang="en-US" dirty="0" smtClean="0"/>
              <a:t> </a:t>
            </a:r>
            <a:r>
              <a:rPr lang="en-US" dirty="0" err="1" smtClean="0"/>
              <a:t>sáng</a:t>
            </a:r>
            <a:r>
              <a:rPr lang="en-US" dirty="0" smtClean="0"/>
              <a:t>…</a:t>
            </a:r>
            <a:r>
              <a:rPr lang="en-US" dirty="0" err="1" smtClean="0"/>
              <a:t>cao</a:t>
            </a:r>
            <a:r>
              <a:rPr lang="vi-VN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co. </a:t>
            </a:r>
            <a:r>
              <a:rPr lang="en-US" dirty="0" err="1" smtClean="0"/>
              <a:t>Nhược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chịu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kém</a:t>
            </a:r>
            <a:r>
              <a:rPr lang="en-US" dirty="0" smtClean="0"/>
              <a:t>,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nhăn</a:t>
            </a: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429000"/>
            <a:ext cx="39624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8077200" cy="59436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loại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lõi</a:t>
            </a:r>
            <a:r>
              <a:rPr lang="en-US" dirty="0" smtClean="0"/>
              <a:t>: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lõi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(70%)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bọc</a:t>
            </a:r>
            <a:r>
              <a:rPr lang="en-US" dirty="0" smtClean="0"/>
              <a:t> </a:t>
            </a:r>
            <a:r>
              <a:rPr lang="en-US" dirty="0" err="1" smtClean="0"/>
              <a:t>xơ</a:t>
            </a:r>
            <a:r>
              <a:rPr lang="en-US" dirty="0" smtClean="0"/>
              <a:t> </a:t>
            </a:r>
            <a:r>
              <a:rPr lang="en-US" dirty="0" err="1" smtClean="0"/>
              <a:t>bông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polysonic</a:t>
            </a:r>
            <a:r>
              <a:rPr lang="en-US" dirty="0" smtClean="0"/>
              <a:t> (30%). </a:t>
            </a:r>
            <a:endParaRPr lang="en-US" sz="2800" dirty="0" smtClean="0"/>
          </a:p>
        </p:txBody>
      </p:sp>
      <p:pic>
        <p:nvPicPr>
          <p:cNvPr id="4" name="Picture 3" descr="Sewing Threads - Corespun Threa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609974"/>
            <a:ext cx="4572000" cy="32480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025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2050" name="Picture 2" descr="E:\my work\MA\image\tải xuống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600200"/>
            <a:ext cx="4267200" cy="4648200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14349" y="1423987"/>
            <a:ext cx="4343401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dún</a:t>
            </a:r>
            <a:r>
              <a:rPr lang="en-US" dirty="0" smtClean="0"/>
              <a:t>: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tơ</a:t>
            </a:r>
            <a:r>
              <a:rPr lang="en-US" dirty="0" smtClean="0"/>
              <a:t> </a:t>
            </a:r>
            <a:r>
              <a:rPr lang="en-US" dirty="0" err="1" smtClean="0"/>
              <a:t>dún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đàn</a:t>
            </a:r>
            <a:r>
              <a:rPr lang="en-US" dirty="0" smtClean="0"/>
              <a:t> </a:t>
            </a:r>
            <a:r>
              <a:rPr lang="en-US" dirty="0" err="1" smtClean="0"/>
              <a:t>hồi</a:t>
            </a:r>
            <a:r>
              <a:rPr lang="en-US" dirty="0" smtClean="0"/>
              <a:t>, co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xốp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ma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, </a:t>
            </a:r>
            <a:r>
              <a:rPr lang="en-US" dirty="0" err="1" smtClean="0"/>
              <a:t>đường</a:t>
            </a:r>
            <a:r>
              <a:rPr lang="en-US" dirty="0" smtClean="0"/>
              <a:t> may </a:t>
            </a:r>
            <a:r>
              <a:rPr lang="en-US" dirty="0" err="1" smtClean="0"/>
              <a:t>bền</a:t>
            </a:r>
            <a:r>
              <a:rPr lang="en-US" dirty="0" smtClean="0"/>
              <a:t>, </a:t>
            </a:r>
            <a:r>
              <a:rPr lang="en-US" dirty="0" err="1" smtClean="0"/>
              <a:t>mềm</a:t>
            </a:r>
            <a:r>
              <a:rPr lang="en-US" dirty="0" smtClean="0"/>
              <a:t> co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đứt</a:t>
            </a:r>
            <a:r>
              <a:rPr lang="en-US" dirty="0" smtClean="0"/>
              <a:t>.</a:t>
            </a:r>
            <a:endParaRPr lang="en-US" sz="2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5556" r="14445" b="5556"/>
          <a:stretch/>
        </p:blipFill>
        <p:spPr>
          <a:xfrm>
            <a:off x="4976813" y="1728787"/>
            <a:ext cx="3900488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219200"/>
            <a:ext cx="8077200" cy="52578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3. </a:t>
            </a:r>
            <a:r>
              <a:rPr lang="en-US" b="1" dirty="0" err="1" smtClean="0">
                <a:solidFill>
                  <a:srgbClr val="FF0000"/>
                </a:solidFill>
              </a:rPr>
              <a:t>Yêu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cầu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chất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lượng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, </a:t>
            </a:r>
            <a:r>
              <a:rPr lang="en-US" dirty="0" err="1" smtClean="0"/>
              <a:t>chịu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sức</a:t>
            </a:r>
            <a:r>
              <a:rPr lang="en-US" dirty="0" smtClean="0"/>
              <a:t> </a:t>
            </a:r>
            <a:r>
              <a:rPr lang="en-US" dirty="0" err="1" smtClean="0"/>
              <a:t>kéo</a:t>
            </a:r>
            <a:r>
              <a:rPr lang="en-US" dirty="0" smtClean="0"/>
              <a:t> </a:t>
            </a:r>
            <a:r>
              <a:rPr lang="en-US" dirty="0" err="1" smtClean="0"/>
              <a:t>căng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ma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may,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.</a:t>
            </a:r>
            <a:endParaRPr lang="en-US" sz="2800" dirty="0" smtClean="0"/>
          </a:p>
          <a:p>
            <a:pPr lvl="0"/>
            <a:r>
              <a:rPr lang="en-US" dirty="0" err="1" smtClean="0"/>
              <a:t>Chiụ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giặt</a:t>
            </a:r>
            <a:r>
              <a:rPr lang="en-US" dirty="0" smtClean="0"/>
              <a:t>, </a:t>
            </a:r>
            <a:r>
              <a:rPr lang="en-US" dirty="0" err="1" smtClean="0"/>
              <a:t>ủi</a:t>
            </a:r>
            <a:r>
              <a:rPr lang="en-US" dirty="0" smtClean="0"/>
              <a:t>, </a:t>
            </a:r>
            <a:r>
              <a:rPr lang="en-US" dirty="0" err="1" smtClean="0"/>
              <a:t>sấy</a:t>
            </a:r>
            <a:r>
              <a:rPr lang="en-US" dirty="0" smtClean="0"/>
              <a:t>,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tẩy</a:t>
            </a:r>
            <a:r>
              <a:rPr lang="en-US" dirty="0" smtClean="0"/>
              <a:t> </a:t>
            </a:r>
            <a:r>
              <a:rPr lang="en-US" dirty="0" err="1" smtClean="0"/>
              <a:t>rửa</a:t>
            </a:r>
            <a:r>
              <a:rPr lang="en-US" dirty="0" smtClean="0"/>
              <a:t>…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06612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3. </a:t>
            </a:r>
            <a:r>
              <a:rPr lang="en-US" b="1" dirty="0" err="1" smtClean="0">
                <a:solidFill>
                  <a:srgbClr val="FF0000"/>
                </a:solidFill>
              </a:rPr>
              <a:t>Yêu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cầu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chất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lượng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đặn</a:t>
            </a:r>
            <a:r>
              <a:rPr lang="en-US" dirty="0" smtClean="0"/>
              <a:t>, </a:t>
            </a:r>
            <a:r>
              <a:rPr lang="en-US" dirty="0" err="1" smtClean="0"/>
              <a:t>đẹp</a:t>
            </a:r>
            <a:r>
              <a:rPr lang="en-US" dirty="0" smtClean="0"/>
              <a:t> </a:t>
            </a:r>
            <a:r>
              <a:rPr lang="en-US" dirty="0" err="1" smtClean="0"/>
              <a:t>nhẵn</a:t>
            </a:r>
            <a:r>
              <a:rPr lang="en-US" dirty="0" smtClean="0"/>
              <a:t>,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xù</a:t>
            </a:r>
            <a:r>
              <a:rPr lang="en-US" dirty="0" smtClean="0"/>
              <a:t> </a:t>
            </a:r>
            <a:r>
              <a:rPr lang="en-US" dirty="0" err="1" smtClean="0"/>
              <a:t>lông</a:t>
            </a:r>
            <a:r>
              <a:rPr lang="en-US" dirty="0" smtClean="0"/>
              <a:t>,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endParaRPr lang="en-US" sz="2800" dirty="0" smtClean="0"/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đàn</a:t>
            </a:r>
            <a:r>
              <a:rPr lang="en-US" dirty="0" smtClean="0"/>
              <a:t> </a:t>
            </a:r>
            <a:r>
              <a:rPr lang="en-US" dirty="0" err="1" smtClean="0"/>
              <a:t>hồi</a:t>
            </a:r>
            <a:r>
              <a:rPr lang="en-US" dirty="0" smtClean="0"/>
              <a:t>,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r>
              <a:rPr lang="en-US" dirty="0" smtClean="0"/>
              <a:t>…</a:t>
            </a:r>
            <a:endParaRPr lang="en-US" sz="2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D7A7E18A-C4A9-4EF7-B149-E5B11A7234C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ewing Threads - Twis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133600"/>
            <a:ext cx="5890895" cy="3100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813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2" descr="http://www.swicofil.com/images/twis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447800"/>
            <a:ext cx="2743200" cy="435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swicofil.com/images/sewingthrea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447800"/>
            <a:ext cx="2743199" cy="435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22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206" y="381000"/>
            <a:ext cx="7819194" cy="60198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Nguyên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tắc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chọn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>
              <a:buNone/>
            </a:pP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/>
              <a:t>may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endParaRPr lang="en-US" b="1" dirty="0"/>
          </a:p>
          <a:p>
            <a:pPr lvl="0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may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co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mảnh</a:t>
            </a:r>
            <a:r>
              <a:rPr lang="en-US" dirty="0" smtClean="0"/>
              <a:t>,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chập</a:t>
            </a:r>
            <a:r>
              <a:rPr lang="en-US" dirty="0" smtClean="0"/>
              <a:t>,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săn</a:t>
            </a:r>
            <a:r>
              <a:rPr lang="en-US" dirty="0" smtClean="0"/>
              <a:t>, </a:t>
            </a:r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hoàn</a:t>
            </a:r>
            <a:r>
              <a:rPr lang="en-US" dirty="0" smtClean="0"/>
              <a:t> </a:t>
            </a: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.</a:t>
            </a:r>
            <a:endParaRPr lang="en-US" sz="2800" dirty="0" smtClean="0"/>
          </a:p>
          <a:p>
            <a:pPr lvl="0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săn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xoắn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772400" cy="56388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Nguyên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tắc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chọn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>
              <a:buNone/>
            </a:pP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endParaRPr lang="en-US" sz="2800" dirty="0" smtClean="0"/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vải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bền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 </a:t>
            </a:r>
            <a:r>
              <a:rPr lang="en-US" dirty="0" err="1" smtClean="0"/>
              <a:t>vải</a:t>
            </a:r>
            <a:endParaRPr lang="en-US" sz="2800" dirty="0" smtClean="0"/>
          </a:p>
          <a:p>
            <a:pPr lvl="0"/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mảnh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dệt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vải</a:t>
            </a:r>
            <a:endParaRPr lang="en-US" sz="28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82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3886200" cy="49530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Nguyên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tắc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chọn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>
              <a:buNone/>
            </a:pP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trừ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đích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.</a:t>
            </a:r>
          </a:p>
          <a:p>
            <a:pPr marL="0" lvl="0" indent="0">
              <a:buNone/>
            </a:pPr>
            <a:endParaRPr lang="en-US" sz="28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313" y="990600"/>
            <a:ext cx="3380014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3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7772400" cy="495300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 </a:t>
            </a:r>
            <a:r>
              <a:rPr lang="en-US" b="1" dirty="0" err="1" smtClean="0">
                <a:solidFill>
                  <a:srgbClr val="FF0000"/>
                </a:solidFill>
              </a:rPr>
              <a:t>Nguyên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tắc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chọn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chỉ</a:t>
            </a:r>
            <a:endParaRPr lang="en-US" b="1" dirty="0" smtClean="0">
              <a:solidFill>
                <a:srgbClr val="FF0000"/>
              </a:solidFill>
            </a:endParaRPr>
          </a:p>
          <a:p>
            <a:pPr lvl="1">
              <a:buNone/>
            </a:pP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ngược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505200"/>
            <a:ext cx="4272699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9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TỔNG KẾT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257300"/>
            <a:ext cx="5333999" cy="5333999"/>
          </a:xfrm>
        </p:spPr>
      </p:pic>
    </p:spTree>
    <p:extLst>
      <p:ext uri="{BB962C8B-B14F-4D97-AF65-F5344CB8AC3E}">
        <p14:creationId xmlns:p14="http://schemas.microsoft.com/office/powerpoint/2010/main" val="99495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1" y="152399"/>
            <a:ext cx="7391400" cy="979715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GIAO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T</a:t>
            </a:r>
            <a:r>
              <a:rPr lang="en-US" dirty="0" err="1" smtClean="0"/>
              <a:t>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chi </a:t>
            </a:r>
            <a:r>
              <a:rPr lang="en-US" dirty="0" err="1" smtClean="0"/>
              <a:t>tiết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may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29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202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 - &amp;quot;TRƯỜNG CAO ĐẲNG KT LÝ TỰ TRỌNG&amp;#x0D;&amp;#x0A;KHOA CÔNG NGHỆ MAY - TT&amp;quot;&quot;/&gt;&lt;property id=&quot;20307&quot; value=&quot;256&quot;/&gt;&lt;/object&gt;&lt;object type=&quot;3&quot; unique_id=&quot;10006&quot;&gt;&lt;property id=&quot;20148&quot; value=&quot;5&quot;/&gt;&lt;property id=&quot;20300&quot; value=&quot;Slide 3 - &amp;quot;NỘI DUNG&amp;quot;&quot;/&gt;&lt;property id=&quot;20307&quot; value=&quot;258&quot;/&gt;&lt;/object&gt;&lt;object type=&quot;3&quot; unique_id=&quot;10682&quot;&gt;&lt;property id=&quot;20148&quot; value=&quot;5&quot;/&gt;&lt;property id=&quot;20300&quot; value=&quot;Slide 1&quot;/&gt;&lt;property id=&quot;20307&quot; value=&quot;268&quot;/&gt;&lt;/object&gt;&lt;object type=&quot;3&quot; unique_id=&quot;11736&quot;&gt;&lt;property id=&quot;20148&quot; value=&quot;5&quot;/&gt;&lt;property id=&quot;20300&quot; value=&quot;Slide 4 - &amp;quot;I. CHỈ MAY&amp;quot;&quot;/&gt;&lt;property id=&quot;20307&quot; value=&quot;269&quot;/&gt;&lt;/object&gt;&lt;object type=&quot;3&quot; unique_id=&quot;11737&quot;&gt;&lt;property id=&quot;20148&quot; value=&quot;5&quot;/&gt;&lt;property id=&quot;20300&quot; value=&quot;Slide 6&quot;/&gt;&lt;property id=&quot;20307&quot; value=&quot;270&quot;/&gt;&lt;/object&gt;&lt;object type=&quot;3&quot; unique_id=&quot;11738&quot;&gt;&lt;property id=&quot;20148&quot; value=&quot;5&quot;/&gt;&lt;property id=&quot;20300&quot; value=&quot;Slide 8&quot;/&gt;&lt;property id=&quot;20307&quot; value=&quot;271&quot;/&gt;&lt;/object&gt;&lt;object type=&quot;3&quot; unique_id=&quot;11739&quot;&gt;&lt;property id=&quot;20148&quot; value=&quot;5&quot;/&gt;&lt;property id=&quot;20300&quot; value=&quot;Slide 9&quot;/&gt;&lt;property id=&quot;20307&quot; value=&quot;272&quot;/&gt;&lt;/object&gt;&lt;object type=&quot;3&quot; unique_id=&quot;11740&quot;&gt;&lt;property id=&quot;20148&quot; value=&quot;5&quot;/&gt;&lt;property id=&quot;20300&quot; value=&quot;Slide 10 - &amp;quot;II. CHẤT KẾT DÍNH&amp;quot;&quot;/&gt;&lt;property id=&quot;20307&quot; value=&quot;273&quot;/&gt;&lt;/object&gt;&lt;object type=&quot;3&quot; unique_id=&quot;11741&quot;&gt;&lt;property id=&quot;20148&quot; value=&quot;5&quot;/&gt;&lt;property id=&quot;20300&quot; value=&quot;Slide 11&quot;/&gt;&lt;property id=&quot;20307&quot; value=&quot;274&quot;/&gt;&lt;/object&gt;&lt;object type=&quot;3&quot; unique_id=&quot;11742&quot;&gt;&lt;property id=&quot;20148&quot; value=&quot;5&quot;/&gt;&lt;property id=&quot;20300&quot; value=&quot;Slide 12&quot;/&gt;&lt;property id=&quot;20307&quot; value=&quot;275&quot;/&gt;&lt;/object&gt;&lt;object type=&quot;3&quot; unique_id=&quot;11767&quot;&gt;&lt;property id=&quot;20148&quot; value=&quot;5&quot;/&gt;&lt;property id=&quot;20300&quot; value=&quot;Slide 5&quot;/&gt;&lt;property id=&quot;20307&quot; value=&quot;276&quot;/&gt;&lt;/object&gt;&lt;object type=&quot;3&quot; unique_id=&quot;11768&quot;&gt;&lt;property id=&quot;20148&quot; value=&quot;5&quot;/&gt;&lt;property id=&quot;20300&quot; value=&quot;Slide 7&quot;/&gt;&lt;property id=&quot;20307&quot; value=&quot;277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6982</TotalTime>
  <Words>654</Words>
  <Application>Microsoft Office PowerPoint</Application>
  <PresentationFormat>On-screen Show (4:3)</PresentationFormat>
  <Paragraphs>73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Century Gothic</vt:lpstr>
      <vt:lpstr>Tahoma</vt:lpstr>
      <vt:lpstr>Times New Roman</vt:lpstr>
      <vt:lpstr>Wingdings</vt:lpstr>
      <vt:lpstr>Wingdings 3</vt:lpstr>
      <vt:lpstr>Wisp</vt:lpstr>
      <vt:lpstr>PowerPoint Presentation</vt:lpstr>
      <vt:lpstr>KIỂM TRA BÀI CŨ</vt:lpstr>
      <vt:lpstr>Đây là gì?</vt:lpstr>
      <vt:lpstr>CHỈ MAY</vt:lpstr>
      <vt:lpstr>TRƯỜNG CAO ĐẲNG LÝ TỰ TRỌNG TP.HCM KHOA MAY THỜI TRANG</vt:lpstr>
      <vt:lpstr>MỤC TIÊU</vt:lpstr>
      <vt:lpstr>NỘI DUNG</vt:lpstr>
      <vt:lpstr>I. CHỈ MAY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TỔNG KẾT</vt:lpstr>
      <vt:lpstr>GIAO BÀI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nguyenhien</dc:creator>
  <cp:lastModifiedBy>Nguyen Hien</cp:lastModifiedBy>
  <cp:revision>230</cp:revision>
  <dcterms:created xsi:type="dcterms:W3CDTF">2013-03-19T04:37:03Z</dcterms:created>
  <dcterms:modified xsi:type="dcterms:W3CDTF">2020-12-23T15:07:22Z</dcterms:modified>
</cp:coreProperties>
</file>