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1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68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8" r:id="rId32"/>
    <p:sldId id="285" r:id="rId33"/>
    <p:sldId id="287" r:id="rId34"/>
    <p:sldId id="286" r:id="rId35"/>
    <p:sldId id="289" r:id="rId36"/>
    <p:sldId id="290" r:id="rId37"/>
    <p:sldId id="291" r:id="rId38"/>
    <p:sldId id="292" r:id="rId39"/>
    <p:sldId id="293" r:id="rId40"/>
    <p:sldId id="294" r:id="rId41"/>
    <p:sldId id="315" r:id="rId42"/>
    <p:sldId id="316" r:id="rId43"/>
    <p:sldId id="295" r:id="rId44"/>
    <p:sldId id="304" r:id="rId45"/>
    <p:sldId id="296" r:id="rId46"/>
    <p:sldId id="306" r:id="rId47"/>
    <p:sldId id="297" r:id="rId48"/>
    <p:sldId id="305" r:id="rId49"/>
    <p:sldId id="299" r:id="rId50"/>
    <p:sldId id="300" r:id="rId51"/>
    <p:sldId id="307" r:id="rId52"/>
    <p:sldId id="301" r:id="rId53"/>
    <p:sldId id="308" r:id="rId54"/>
    <p:sldId id="309" r:id="rId55"/>
    <p:sldId id="310" r:id="rId56"/>
    <p:sldId id="302" r:id="rId57"/>
    <p:sldId id="313" r:id="rId58"/>
    <p:sldId id="312" r:id="rId59"/>
    <p:sldId id="314" r:id="rId60"/>
    <p:sldId id="311" r:id="rId61"/>
    <p:sldId id="317" r:id="rId62"/>
    <p:sldId id="319" r:id="rId63"/>
    <p:sldId id="303" r:id="rId64"/>
    <p:sldId id="320" r:id="rId65"/>
    <p:sldId id="321" r:id="rId66"/>
    <p:sldId id="322" r:id="rId67"/>
    <p:sldId id="324" r:id="rId68"/>
    <p:sldId id="323" r:id="rId69"/>
    <p:sldId id="325" r:id="rId70"/>
    <p:sldId id="326" r:id="rId71"/>
    <p:sldId id="327" r:id="rId72"/>
    <p:sldId id="328" r:id="rId73"/>
    <p:sldId id="329" r:id="rId74"/>
    <p:sldId id="330" r:id="rId75"/>
    <p:sldId id="331" r:id="rId76"/>
    <p:sldId id="332" r:id="rId77"/>
    <p:sldId id="333" r:id="rId78"/>
    <p:sldId id="334" r:id="rId79"/>
    <p:sldId id="335" r:id="rId80"/>
    <p:sldId id="336" r:id="rId81"/>
    <p:sldId id="337" r:id="rId82"/>
    <p:sldId id="359" r:id="rId83"/>
    <p:sldId id="338" r:id="rId84"/>
    <p:sldId id="339" r:id="rId85"/>
    <p:sldId id="340" r:id="rId86"/>
    <p:sldId id="341" r:id="rId87"/>
    <p:sldId id="342" r:id="rId88"/>
    <p:sldId id="360" r:id="rId89"/>
    <p:sldId id="361" r:id="rId90"/>
    <p:sldId id="343" r:id="rId91"/>
    <p:sldId id="344" r:id="rId92"/>
    <p:sldId id="345" r:id="rId93"/>
    <p:sldId id="346" r:id="rId94"/>
    <p:sldId id="347" r:id="rId95"/>
    <p:sldId id="349" r:id="rId96"/>
    <p:sldId id="350" r:id="rId97"/>
    <p:sldId id="351" r:id="rId98"/>
    <p:sldId id="352" r:id="rId99"/>
    <p:sldId id="353" r:id="rId100"/>
    <p:sldId id="354" r:id="rId101"/>
    <p:sldId id="355" r:id="rId102"/>
    <p:sldId id="356" r:id="rId103"/>
    <p:sldId id="357" r:id="rId104"/>
    <p:sldId id="358" r:id="rId105"/>
    <p:sldId id="366" r:id="rId106"/>
    <p:sldId id="362" r:id="rId107"/>
    <p:sldId id="363" r:id="rId108"/>
    <p:sldId id="364" r:id="rId109"/>
    <p:sldId id="365" r:id="rId1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633" autoAdjust="0"/>
  </p:normalViewPr>
  <p:slideViewPr>
    <p:cSldViewPr>
      <p:cViewPr varScale="1">
        <p:scale>
          <a:sx n="69" d="100"/>
          <a:sy n="69" d="100"/>
        </p:scale>
        <p:origin x="480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72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presProps" Target="presProps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slide" Target="slides/slide100.xml"/><Relationship Id="rId110" Type="http://schemas.openxmlformats.org/officeDocument/2006/relationships/slide" Target="slides/slide108.xml"/><Relationship Id="rId115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13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7FBB28-32E3-40FB-BA50-616DA27C2E99}" type="datetimeFigureOut">
              <a:rPr lang="en-US" smtClean="0"/>
              <a:t>12/27/2020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3DD25-2C55-4544-99FF-D8B0F04DB4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72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3DD25-2C55-4544-99FF-D8B0F04DB432}" type="slidenum">
              <a:rPr lang="en-US" smtClean="0"/>
              <a:t>96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592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12/27/2020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12/27/2020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12/27/2020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12/27/2020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12/27/2020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12/27/2020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12/27/2020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12/27/2020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12/27/2020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12/27/2020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12/27/2020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3919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1577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2153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3280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1283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2170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4133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5014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1294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4827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384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CC75CE5-40E9-4351-9FAD-037C532662BE}" type="datetimeFigureOut">
              <a:rPr lang="en-US" smtClean="0"/>
              <a:t>12/27/2020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12/27/2020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1895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/>
              <a:t>KỸ THUẬT LẬP TRÌNH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r>
              <a:rPr lang="en-US" dirty="0" smtClean="0"/>
              <a:t>GIẢNG VIÊN: NGUYỄN VÂN GIANG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98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33400" y="533400"/>
            <a:ext cx="8153400" cy="1524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850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vi-VN" sz="3600" dirty="0" smtClean="0"/>
              <a:t>CHƯƠNG 1</a:t>
            </a:r>
            <a:br>
              <a:rPr lang="vi-VN" sz="3600" dirty="0" smtClean="0"/>
            </a:br>
            <a:r>
              <a:rPr lang="en-US" sz="3600" dirty="0" smtClean="0"/>
              <a:t>CÁC KHÁI NIỆM CƠ BẢN </a:t>
            </a:r>
            <a:br>
              <a:rPr lang="en-US" sz="3600" dirty="0" smtClean="0"/>
            </a:br>
            <a:r>
              <a:rPr lang="en-US" sz="3600" dirty="0" smtClean="0"/>
              <a:t>CỦA NGÔN NGỮ LẬP TRÌNH C/C++</a:t>
            </a:r>
            <a:endParaRPr lang="en-US" sz="3600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2362200"/>
            <a:ext cx="8458200" cy="3581400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3600" dirty="0" smtClean="0"/>
          </a:p>
          <a:p>
            <a:pPr algn="l"/>
            <a:endParaRPr lang="en-US" sz="3600" dirty="0"/>
          </a:p>
          <a:p>
            <a:pPr algn="l"/>
            <a:r>
              <a:rPr lang="en-US" sz="3600" dirty="0" smtClean="0"/>
              <a:t>1.1. </a:t>
            </a:r>
            <a:r>
              <a:rPr lang="en-US" sz="3600" dirty="0" err="1" smtClean="0"/>
              <a:t>Khái</a:t>
            </a:r>
            <a:r>
              <a:rPr lang="en-US" sz="3600" dirty="0" smtClean="0"/>
              <a:t> </a:t>
            </a:r>
            <a:r>
              <a:rPr lang="en-US" sz="3600" dirty="0" err="1" smtClean="0"/>
              <a:t>quát</a:t>
            </a:r>
            <a:r>
              <a:rPr lang="en-US" sz="3600" dirty="0" smtClean="0"/>
              <a:t> </a:t>
            </a:r>
            <a:r>
              <a:rPr lang="en-US" sz="3600" dirty="0" err="1" smtClean="0"/>
              <a:t>về</a:t>
            </a:r>
            <a:r>
              <a:rPr lang="en-US" sz="3600" dirty="0" smtClean="0"/>
              <a:t> </a:t>
            </a:r>
            <a:r>
              <a:rPr lang="en-US" sz="3600" dirty="0" err="1" smtClean="0"/>
              <a:t>ngôn</a:t>
            </a:r>
            <a:r>
              <a:rPr lang="en-US" sz="3600" dirty="0" smtClean="0"/>
              <a:t> </a:t>
            </a:r>
            <a:r>
              <a:rPr lang="en-US" sz="3600" dirty="0" err="1" smtClean="0"/>
              <a:t>ngữ</a:t>
            </a:r>
            <a:r>
              <a:rPr lang="en-US" sz="3600" dirty="0" smtClean="0"/>
              <a:t> </a:t>
            </a:r>
            <a:r>
              <a:rPr lang="en-US" sz="3600" dirty="0" err="1" smtClean="0"/>
              <a:t>lập</a:t>
            </a:r>
            <a:r>
              <a:rPr lang="en-US" sz="3600" dirty="0" smtClean="0"/>
              <a:t> </a:t>
            </a:r>
            <a:r>
              <a:rPr lang="en-US" sz="3600" dirty="0" err="1" smtClean="0"/>
              <a:t>trình</a:t>
            </a:r>
            <a:r>
              <a:rPr lang="en-US" sz="3600" dirty="0" smtClean="0"/>
              <a:t> C/C++</a:t>
            </a:r>
          </a:p>
          <a:p>
            <a:pPr algn="l"/>
            <a:r>
              <a:rPr lang="fr-FR" sz="3600" dirty="0" smtClean="0"/>
              <a:t>1.2. </a:t>
            </a:r>
            <a:r>
              <a:rPr lang="fr-FR" sz="3600" dirty="0" err="1" smtClean="0"/>
              <a:t>Các</a:t>
            </a:r>
            <a:r>
              <a:rPr lang="fr-FR" sz="3600" dirty="0" smtClean="0"/>
              <a:t> </a:t>
            </a:r>
            <a:r>
              <a:rPr lang="fr-FR" sz="3600" dirty="0" err="1" smtClean="0"/>
              <a:t>kiểu</a:t>
            </a:r>
            <a:r>
              <a:rPr lang="fr-FR" sz="3600" dirty="0" smtClean="0"/>
              <a:t> </a:t>
            </a:r>
            <a:r>
              <a:rPr lang="fr-FR" sz="3600" dirty="0" err="1" smtClean="0"/>
              <a:t>dữ</a:t>
            </a:r>
            <a:r>
              <a:rPr lang="fr-FR" sz="3600" dirty="0" smtClean="0"/>
              <a:t> </a:t>
            </a:r>
            <a:r>
              <a:rPr lang="fr-FR" sz="3600" dirty="0" err="1" smtClean="0"/>
              <a:t>liệu</a:t>
            </a:r>
            <a:r>
              <a:rPr lang="fr-FR" sz="3600" dirty="0" smtClean="0"/>
              <a:t> </a:t>
            </a:r>
            <a:r>
              <a:rPr lang="fr-FR" sz="3600" dirty="0" err="1" smtClean="0"/>
              <a:t>cơ</a:t>
            </a:r>
            <a:r>
              <a:rPr lang="fr-FR" sz="3600" dirty="0" smtClean="0"/>
              <a:t> </a:t>
            </a:r>
            <a:r>
              <a:rPr lang="fr-FR" sz="3600" dirty="0" err="1" smtClean="0"/>
              <a:t>sở</a:t>
            </a:r>
            <a:endParaRPr lang="en-US" sz="3600" dirty="0" smtClean="0"/>
          </a:p>
          <a:p>
            <a:pPr algn="l"/>
            <a:r>
              <a:rPr lang="fr-FR" sz="3600" dirty="0" smtClean="0"/>
              <a:t>1.3. </a:t>
            </a:r>
            <a:r>
              <a:rPr lang="fr-FR" sz="3600" dirty="0" err="1" smtClean="0"/>
              <a:t>Biểu</a:t>
            </a:r>
            <a:r>
              <a:rPr lang="fr-FR" sz="3600" dirty="0" smtClean="0"/>
              <a:t> </a:t>
            </a:r>
            <a:r>
              <a:rPr lang="fr-FR" sz="3600" dirty="0" err="1" smtClean="0"/>
              <a:t>thức</a:t>
            </a:r>
            <a:r>
              <a:rPr lang="fr-FR" sz="3600" dirty="0" smtClean="0"/>
              <a:t> </a:t>
            </a:r>
            <a:r>
              <a:rPr lang="fr-FR" sz="3600" dirty="0" err="1" smtClean="0"/>
              <a:t>toán</a:t>
            </a:r>
            <a:r>
              <a:rPr lang="fr-FR" sz="3600" dirty="0" smtClean="0"/>
              <a:t> </a:t>
            </a:r>
            <a:r>
              <a:rPr lang="fr-FR" sz="3600" dirty="0" err="1" smtClean="0"/>
              <a:t>tử</a:t>
            </a:r>
            <a:r>
              <a:rPr lang="fr-FR" sz="3600" dirty="0" smtClean="0"/>
              <a:t> </a:t>
            </a:r>
            <a:r>
              <a:rPr lang="fr-FR" sz="3600" dirty="0" err="1" smtClean="0"/>
              <a:t>câu</a:t>
            </a:r>
            <a:r>
              <a:rPr lang="fr-FR" sz="3600" dirty="0" smtClean="0"/>
              <a:t> </a:t>
            </a:r>
            <a:r>
              <a:rPr lang="fr-FR" sz="3600" dirty="0" err="1" smtClean="0"/>
              <a:t>lệnh</a:t>
            </a:r>
            <a:endParaRPr lang="vi-VN" sz="3600" dirty="0" smtClean="0"/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047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2744" y="400396"/>
            <a:ext cx="8856984" cy="1220688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550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en-US" sz="6400" dirty="0" smtClean="0">
                <a:effectLst/>
              </a:rPr>
              <a:t>1.1.KHÁI </a:t>
            </a:r>
            <a:r>
              <a:rPr lang="en-US" sz="6400" dirty="0">
                <a:effectLst/>
              </a:rPr>
              <a:t>QUÁT VỀ NGÔN NGỮ LẬP TRÌNH C/C</a:t>
            </a:r>
            <a:r>
              <a:rPr lang="en-US" sz="6400" baseline="30000" dirty="0">
                <a:effectLst/>
              </a:rPr>
              <a:t>++</a:t>
            </a:r>
            <a:endParaRPr lang="en-US" sz="6400" i="1" u="dbl" dirty="0">
              <a:effectLst/>
            </a:endParaRPr>
          </a:p>
          <a:p>
            <a:pPr algn="ctr">
              <a:defRPr/>
            </a:pPr>
            <a:r>
              <a:rPr lang="vi-VN" sz="3600" dirty="0" smtClean="0"/>
              <a:t/>
            </a:r>
            <a:br>
              <a:rPr lang="vi-VN" sz="3600" dirty="0" smtClean="0"/>
            </a:br>
            <a:endParaRPr lang="en-US" sz="3600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1412776"/>
            <a:ext cx="8638728" cy="2592288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1.1.1. 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GIỚI THIỆU</a:t>
            </a:r>
            <a:endParaRPr lang="en-US" sz="2800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1.1.1.1.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khái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niệm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bản</a:t>
            </a:r>
            <a:endParaRPr lang="en-US" sz="2800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0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30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(program):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mã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nguồn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nhằm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giải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vấn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đề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cụ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. </a:t>
            </a:r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sp>
        <p:nvSpPr>
          <p:cNvPr id="7" name="Rectangle 7"/>
          <p:cNvSpPr txBox="1">
            <a:spLocks noChangeArrowheads="1"/>
          </p:cNvSpPr>
          <p:nvPr/>
        </p:nvSpPr>
        <p:spPr>
          <a:xfrm>
            <a:off x="374073" y="4040413"/>
            <a:ext cx="8638728" cy="2592288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000" dirty="0" smtClean="0">
                <a:latin typeface="Arial" pitchFamily="34" charset="0"/>
                <a:cs typeface="Arial" pitchFamily="34" charset="0"/>
              </a:rPr>
              <a:t>File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chương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viết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bằng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ngôn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ngữ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C:  *.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cpp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/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Sau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khi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được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biên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dịch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: *.exe</a:t>
            </a:r>
            <a:endParaRPr lang="vi-VN" sz="3600" dirty="0" smtClean="0"/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018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1484784"/>
            <a:ext cx="8638728" cy="2520280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3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(programming):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Viết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chương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dựa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giải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thuật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(algorithm)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cài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đặt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bằng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ngôn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ngữ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(programming language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algn="just"/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sp>
        <p:nvSpPr>
          <p:cNvPr id="7" name="Rectangle 7"/>
          <p:cNvSpPr txBox="1">
            <a:spLocks noChangeArrowheads="1"/>
          </p:cNvSpPr>
          <p:nvPr/>
        </p:nvSpPr>
        <p:spPr>
          <a:xfrm>
            <a:off x="374073" y="4040413"/>
            <a:ext cx="8638728" cy="2592288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sz="3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mềm</a:t>
            </a:r>
            <a:r>
              <a:rPr lang="en-US" sz="3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(software):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Hệ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chương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liên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kết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với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nhau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để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giải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quyết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một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công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việc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nào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đó</a:t>
            </a: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7772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1412776"/>
            <a:ext cx="8638728" cy="244827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1.1.1.2.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Giới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thiệu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ngôn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ngữ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C/C++</a:t>
            </a:r>
          </a:p>
          <a:p>
            <a:pPr algn="just"/>
            <a:r>
              <a:rPr lang="en-US" sz="3200" dirty="0" smtClean="0"/>
              <a:t>C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ngôn</a:t>
            </a:r>
            <a:r>
              <a:rPr lang="en-US" sz="3200" dirty="0"/>
              <a:t> </a:t>
            </a:r>
            <a:r>
              <a:rPr lang="en-US" sz="3200" dirty="0" err="1"/>
              <a:t>ngữ</a:t>
            </a:r>
            <a:r>
              <a:rPr lang="en-US" sz="3200" dirty="0"/>
              <a:t> </a:t>
            </a:r>
            <a:r>
              <a:rPr lang="en-US" sz="3200" dirty="0" err="1"/>
              <a:t>lập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cấp</a:t>
            </a:r>
            <a:r>
              <a:rPr lang="en-US" sz="3200" dirty="0"/>
              <a:t> </a:t>
            </a:r>
            <a:r>
              <a:rPr lang="en-US" sz="3200" dirty="0" err="1"/>
              <a:t>cao</a:t>
            </a:r>
            <a:r>
              <a:rPr lang="en-US" sz="3200" dirty="0"/>
              <a:t> </a:t>
            </a:r>
            <a:r>
              <a:rPr lang="en-US" sz="3200" dirty="0" err="1" smtClean="0"/>
              <a:t>được</a:t>
            </a:r>
            <a:r>
              <a:rPr lang="en-US" sz="3200" dirty="0" smtClean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bởi</a:t>
            </a:r>
            <a:r>
              <a:rPr lang="en-US" sz="3200" dirty="0"/>
              <a:t> Brian Kernighan </a:t>
            </a:r>
            <a:r>
              <a:rPr lang="en-US" sz="3200" dirty="0" err="1"/>
              <a:t>và</a:t>
            </a:r>
            <a:r>
              <a:rPr lang="en-US" sz="3200" dirty="0"/>
              <a:t> Dennis Ritchie </a:t>
            </a:r>
            <a:r>
              <a:rPr lang="en-US" sz="3200" dirty="0" err="1"/>
              <a:t>làm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tại</a:t>
            </a:r>
            <a:r>
              <a:rPr lang="en-US" sz="3200" dirty="0"/>
              <a:t> AT&amp;T Bell Labs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Mỹ</a:t>
            </a:r>
            <a:r>
              <a:rPr lang="en-US" sz="3200" dirty="0"/>
              <a:t> </a:t>
            </a:r>
            <a:r>
              <a:rPr lang="en-US" sz="3200" dirty="0" err="1"/>
              <a:t>năm</a:t>
            </a:r>
            <a:r>
              <a:rPr lang="en-US" sz="3200" dirty="0"/>
              <a:t> 1972. </a:t>
            </a:r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sp>
        <p:nvSpPr>
          <p:cNvPr id="7" name="Rectangle 7"/>
          <p:cNvSpPr txBox="1">
            <a:spLocks noChangeArrowheads="1"/>
          </p:cNvSpPr>
          <p:nvPr/>
        </p:nvSpPr>
        <p:spPr>
          <a:xfrm>
            <a:off x="374073" y="4040413"/>
            <a:ext cx="8638728" cy="2592288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200" dirty="0" smtClean="0"/>
              <a:t>1990: C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tổ</a:t>
            </a:r>
            <a:r>
              <a:rPr lang="en-US" sz="3200" dirty="0"/>
              <a:t> </a:t>
            </a:r>
            <a:r>
              <a:rPr lang="en-US" sz="3200" dirty="0" err="1"/>
              <a:t>chức</a:t>
            </a:r>
            <a:r>
              <a:rPr lang="en-US" sz="3200" dirty="0"/>
              <a:t> </a:t>
            </a:r>
            <a:r>
              <a:rPr lang="en-US" sz="3200" dirty="0" err="1"/>
              <a:t>tiêu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quốc</a:t>
            </a:r>
            <a:r>
              <a:rPr lang="en-US" sz="3200" dirty="0"/>
              <a:t> </a:t>
            </a:r>
            <a:r>
              <a:rPr lang="en-US" sz="3200" dirty="0" err="1"/>
              <a:t>tế</a:t>
            </a:r>
            <a:r>
              <a:rPr lang="en-US" sz="3200" dirty="0"/>
              <a:t> ISO </a:t>
            </a:r>
            <a:r>
              <a:rPr lang="en-US" sz="3200" dirty="0" err="1" smtClean="0"/>
              <a:t>chính</a:t>
            </a:r>
            <a:r>
              <a:rPr lang="en-US" sz="3200" dirty="0" smtClean="0"/>
              <a:t> </a:t>
            </a:r>
            <a:r>
              <a:rPr lang="en-US" sz="3200" dirty="0" err="1" smtClean="0"/>
              <a:t>thức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nhận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tên</a:t>
            </a:r>
            <a:r>
              <a:rPr lang="en-US" sz="3200" dirty="0" smtClean="0"/>
              <a:t> </a:t>
            </a:r>
            <a:r>
              <a:rPr lang="en-US" sz="3200" dirty="0" err="1" smtClean="0"/>
              <a:t>gọi</a:t>
            </a:r>
            <a:r>
              <a:rPr lang="en-US" sz="3200" dirty="0" smtClean="0"/>
              <a:t> </a:t>
            </a:r>
            <a:r>
              <a:rPr lang="en-US" sz="3200" dirty="0" err="1" smtClean="0"/>
              <a:t>là</a:t>
            </a:r>
            <a:r>
              <a:rPr lang="en-US" sz="3200" dirty="0" smtClean="0"/>
              <a:t> Standard C đ</a:t>
            </a:r>
            <a:endParaRPr lang="en-US" sz="3200" dirty="0"/>
          </a:p>
          <a:p>
            <a:pPr algn="just"/>
            <a:r>
              <a:rPr lang="en-US" sz="3200" dirty="0"/>
              <a:t>C++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sự</a:t>
            </a:r>
            <a:r>
              <a:rPr lang="en-US" sz="3200" dirty="0"/>
              <a:t> </a:t>
            </a:r>
            <a:r>
              <a:rPr lang="en-US" sz="3200" dirty="0" err="1"/>
              <a:t>mở</a:t>
            </a:r>
            <a:r>
              <a:rPr lang="en-US" sz="3200" dirty="0"/>
              <a:t> </a:t>
            </a:r>
            <a:r>
              <a:rPr lang="en-US" sz="3200" dirty="0" err="1"/>
              <a:t>rộng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C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</a:t>
            </a:r>
            <a:r>
              <a:rPr lang="en-US" sz="3200" dirty="0" err="1"/>
              <a:t>mô</a:t>
            </a:r>
            <a:r>
              <a:rPr lang="en-US" sz="3200" dirty="0"/>
              <a:t> </a:t>
            </a:r>
            <a:r>
              <a:rPr lang="en-US" sz="3200" dirty="0" err="1"/>
              <a:t>hình</a:t>
            </a:r>
            <a:r>
              <a:rPr lang="en-US" sz="3200" dirty="0"/>
              <a:t> </a:t>
            </a:r>
            <a:r>
              <a:rPr lang="en-US" sz="3200" dirty="0" err="1"/>
              <a:t>lập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 smtClean="0"/>
              <a:t>hướng</a:t>
            </a:r>
            <a:r>
              <a:rPr lang="en-US" sz="3200" dirty="0" smtClean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</a:t>
            </a:r>
            <a:r>
              <a:rPr lang="en-US" sz="3200" dirty="0" err="1"/>
              <a:t>tượng</a:t>
            </a:r>
            <a:r>
              <a:rPr lang="en-US" sz="3200" dirty="0"/>
              <a:t> (object-oriented programming). </a:t>
            </a:r>
          </a:p>
          <a:p>
            <a:pPr marL="285750" indent="-285750">
              <a:defRPr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33665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764704"/>
            <a:ext cx="8638728" cy="5472608"/>
          </a:xfrm>
          <a:prstGeom prst="rect">
            <a:avLst/>
          </a:prstGeom>
        </p:spPr>
        <p:txBody>
          <a:bodyPr vert="horz" lIns="0" rIns="18288">
            <a:normAutofit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1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1.1.1.3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Môi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C/C</a:t>
            </a:r>
            <a:r>
              <a:rPr lang="en-US" sz="31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++</a:t>
            </a:r>
          </a:p>
          <a:p>
            <a:pPr algn="just"/>
            <a:endParaRPr lang="en-US" sz="31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3200" dirty="0" err="1">
                <a:solidFill>
                  <a:srgbClr val="FFC000"/>
                </a:solidFill>
              </a:rPr>
              <a:t>DevCpp</a:t>
            </a:r>
            <a:r>
              <a:rPr lang="en-US" sz="3200" dirty="0">
                <a:solidFill>
                  <a:srgbClr val="FFC000"/>
                </a:solidFill>
              </a:rPr>
              <a:t> (4.9.9.2) </a:t>
            </a:r>
            <a:r>
              <a:rPr lang="en-US" sz="3200" dirty="0"/>
              <a:t>là </a:t>
            </a:r>
            <a:r>
              <a:rPr lang="en-US" sz="3200" dirty="0" err="1"/>
              <a:t>phần</a:t>
            </a:r>
            <a:r>
              <a:rPr lang="en-US" sz="3200" dirty="0"/>
              <a:t> </a:t>
            </a:r>
            <a:r>
              <a:rPr lang="en-US" sz="3200" dirty="0" err="1"/>
              <a:t>mềm</a:t>
            </a:r>
            <a:r>
              <a:rPr lang="en-US" sz="3200" dirty="0"/>
              <a:t> mã </a:t>
            </a:r>
            <a:r>
              <a:rPr lang="en-US" sz="3200" dirty="0" err="1"/>
              <a:t>nguồn</a:t>
            </a:r>
            <a:r>
              <a:rPr lang="en-US" sz="3200" dirty="0"/>
              <a:t> </a:t>
            </a:r>
            <a:r>
              <a:rPr lang="en-US" sz="3200" dirty="0" err="1"/>
              <a:t>mơ</a:t>
            </a:r>
            <a:r>
              <a:rPr lang="en-US" sz="3200" dirty="0"/>
              <a:t>̉ </a:t>
            </a:r>
            <a:r>
              <a:rPr lang="en-US" sz="3200" dirty="0" err="1"/>
              <a:t>của</a:t>
            </a:r>
            <a:r>
              <a:rPr lang="en-US" sz="3200" dirty="0"/>
              <a:t> </a:t>
            </a:r>
            <a:r>
              <a:rPr lang="en-US" sz="3200" dirty="0" err="1"/>
              <a:t>hãng</a:t>
            </a:r>
            <a:r>
              <a:rPr lang="en-US" sz="3200" dirty="0"/>
              <a:t> Bloodshed </a:t>
            </a:r>
            <a:r>
              <a:rPr lang="en-US" sz="3200" dirty="0" smtClean="0"/>
              <a:t>Software.</a:t>
            </a:r>
          </a:p>
          <a:p>
            <a:pPr lvl="0" algn="just"/>
            <a:endParaRPr lang="en-US" sz="3200" dirty="0" smtClean="0"/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Code</a:t>
            </a:r>
            <a:r>
              <a:rPr lang="en-US" sz="3200" dirty="0">
                <a:solidFill>
                  <a:srgbClr val="FFC000"/>
                </a:solidFill>
              </a:rPr>
              <a:t>::Blocks 17.12</a:t>
            </a:r>
            <a:r>
              <a:rPr lang="en-US" sz="3200" dirty="0"/>
              <a:t> là </a:t>
            </a:r>
            <a:r>
              <a:rPr lang="en-US" sz="3200" dirty="0" err="1"/>
              <a:t>phần</a:t>
            </a:r>
            <a:r>
              <a:rPr lang="en-US" sz="3200" dirty="0"/>
              <a:t> </a:t>
            </a:r>
            <a:r>
              <a:rPr lang="en-US" sz="3200" dirty="0" err="1"/>
              <a:t>mềm</a:t>
            </a:r>
            <a:r>
              <a:rPr lang="en-US" sz="3200" dirty="0"/>
              <a:t> </a:t>
            </a:r>
            <a:r>
              <a:rPr lang="en-US" sz="3200" dirty="0" err="1"/>
              <a:t>mã</a:t>
            </a:r>
            <a:r>
              <a:rPr lang="en-US" sz="3200" dirty="0"/>
              <a:t> </a:t>
            </a:r>
            <a:r>
              <a:rPr lang="en-US" sz="3200" dirty="0" err="1"/>
              <a:t>nguồn</a:t>
            </a:r>
            <a:r>
              <a:rPr lang="en-US" sz="3200" dirty="0"/>
              <a:t> </a:t>
            </a:r>
            <a:r>
              <a:rPr lang="en-US" sz="3200" dirty="0" err="1" smtClean="0"/>
              <a:t>mở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Code Blocks </a:t>
            </a:r>
          </a:p>
          <a:p>
            <a:pPr lvl="0" algn="just"/>
            <a:endParaRPr lang="en-US" sz="3200" dirty="0"/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Microsoft </a:t>
            </a:r>
            <a:r>
              <a:rPr lang="en-US" sz="3200" dirty="0">
                <a:solidFill>
                  <a:srgbClr val="FFC000"/>
                </a:solidFill>
              </a:rPr>
              <a:t>Visual </a:t>
            </a:r>
            <a:r>
              <a:rPr lang="en-US" sz="3200" dirty="0" err="1">
                <a:solidFill>
                  <a:srgbClr val="FFC000"/>
                </a:solidFill>
              </a:rPr>
              <a:t>Studio.Net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smtClean="0">
                <a:solidFill>
                  <a:srgbClr val="FFC000"/>
                </a:solidFill>
              </a:rPr>
              <a:t>2010/2015/2017/2019 </a:t>
            </a:r>
            <a:r>
              <a:rPr lang="en-US" sz="3200" dirty="0" err="1" smtClean="0"/>
              <a:t>của</a:t>
            </a:r>
            <a:r>
              <a:rPr lang="en-US" sz="3200" dirty="0" smtClean="0"/>
              <a:t> Microsoft</a:t>
            </a:r>
            <a:endParaRPr lang="en-US" sz="3200" dirty="0"/>
          </a:p>
          <a:p>
            <a:pPr algn="just"/>
            <a:endParaRPr lang="en-US" sz="31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69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692696"/>
            <a:ext cx="8638728" cy="5832648"/>
          </a:xfrm>
          <a:prstGeom prst="rect">
            <a:avLst/>
          </a:prstGeom>
        </p:spPr>
        <p:txBody>
          <a:bodyPr vert="horz" lIns="0" rIns="18288">
            <a:normAutofit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 CÁC 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THÀNH PHẦN CƠ BẢN CỦA NGÔN NGỮ LẬP TRÌNH C/C++</a:t>
            </a:r>
          </a:p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1.1.2.1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ký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</a:t>
            </a:r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Bộ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chữ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cái</a:t>
            </a:r>
            <a:r>
              <a:rPr lang="en-US" sz="2800" dirty="0">
                <a:solidFill>
                  <a:srgbClr val="FFC000"/>
                </a:solidFill>
              </a:rPr>
              <a:t> Latin:</a:t>
            </a:r>
            <a:r>
              <a:rPr lang="en-US" sz="2800" dirty="0"/>
              <a:t>	A, B, C, ..., Z, …, a, b, c, …, z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Bộ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chữ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số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thập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phân</a:t>
            </a:r>
            <a:r>
              <a:rPr lang="en-US" sz="2800" dirty="0">
                <a:solidFill>
                  <a:srgbClr val="FFC000"/>
                </a:solidFill>
              </a:rPr>
              <a:t>:</a:t>
            </a:r>
            <a:r>
              <a:rPr lang="en-US" sz="2800" dirty="0"/>
              <a:t>	0, 1, 2, …, 9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Các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ký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hiệu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toán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tử</a:t>
            </a:r>
            <a:r>
              <a:rPr lang="en-US" sz="2800" dirty="0">
                <a:solidFill>
                  <a:srgbClr val="FFC000"/>
                </a:solidFill>
              </a:rPr>
              <a:t>: </a:t>
            </a:r>
            <a:r>
              <a:rPr lang="en-US" sz="2800" dirty="0"/>
              <a:t>	+, -, *, /, %, =, !, …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Các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ký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hiệu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khác</a:t>
            </a:r>
            <a:r>
              <a:rPr lang="en-US" sz="2800" dirty="0">
                <a:solidFill>
                  <a:srgbClr val="FFC000"/>
                </a:solidFill>
              </a:rPr>
              <a:t>:</a:t>
            </a:r>
            <a:r>
              <a:rPr lang="en-US" sz="2800" dirty="0"/>
              <a:t> , ; : _ ! # [] (),  % ,? &amp; . . . 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Dấu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cách</a:t>
            </a:r>
            <a:r>
              <a:rPr lang="en-US" sz="2800" dirty="0">
                <a:solidFill>
                  <a:srgbClr val="FFC000"/>
                </a:solidFill>
              </a:rPr>
              <a:t> (space) </a:t>
            </a:r>
            <a:r>
              <a:rPr lang="en-US" sz="2800" dirty="0" err="1">
                <a:solidFill>
                  <a:srgbClr val="FFC000"/>
                </a:solidFill>
              </a:rPr>
              <a:t>dùng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đề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cách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các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từ</a:t>
            </a:r>
            <a:r>
              <a:rPr lang="en-US" sz="2800" dirty="0">
                <a:solidFill>
                  <a:srgbClr val="FFC000"/>
                </a:solidFill>
              </a:rPr>
              <a:t>.</a:t>
            </a:r>
            <a:endParaRPr lang="en-US" dirty="0" smtClean="0">
              <a:solidFill>
                <a:srgbClr val="FFC000"/>
              </a:solidFill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69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1.1.2.2.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khóa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</a:t>
            </a:r>
          </a:p>
          <a:p>
            <a:pPr algn="just"/>
            <a:endParaRPr lang="en-US" sz="28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000" dirty="0" err="1">
                <a:solidFill>
                  <a:srgbClr val="FFC000"/>
                </a:solidFill>
              </a:rPr>
              <a:t>L</a:t>
            </a:r>
            <a:r>
              <a:rPr lang="en-US" sz="3000" dirty="0" err="1" smtClean="0">
                <a:solidFill>
                  <a:srgbClr val="FFC000"/>
                </a:solidFill>
              </a:rPr>
              <a:t>à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các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từ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dành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riêng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của</a:t>
            </a:r>
            <a:r>
              <a:rPr lang="en-US" sz="3000" dirty="0" smtClean="0">
                <a:solidFill>
                  <a:srgbClr val="FFC000"/>
                </a:solidFill>
              </a:rPr>
              <a:t> C, </a:t>
            </a:r>
            <a:r>
              <a:rPr lang="en-US" sz="3000" dirty="0" err="1" smtClean="0">
                <a:solidFill>
                  <a:srgbClr val="FFC000"/>
                </a:solidFill>
              </a:rPr>
              <a:t>không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được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dùng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nó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vào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các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việc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khác</a:t>
            </a:r>
            <a:r>
              <a:rPr lang="en-US" sz="3000" dirty="0" smtClean="0">
                <a:solidFill>
                  <a:srgbClr val="FFC000"/>
                </a:solidFill>
              </a:rPr>
              <a:t>. </a:t>
            </a:r>
            <a:r>
              <a:rPr lang="en-US" sz="3000" dirty="0" err="1" smtClean="0">
                <a:solidFill>
                  <a:srgbClr val="FFC000"/>
                </a:solidFill>
              </a:rPr>
              <a:t>Thông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thường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các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từ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hóa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của</a:t>
            </a:r>
            <a:r>
              <a:rPr lang="en-US" sz="3000" dirty="0" smtClean="0">
                <a:solidFill>
                  <a:srgbClr val="FFC000"/>
                </a:solidFill>
              </a:rPr>
              <a:t> C </a:t>
            </a:r>
            <a:r>
              <a:rPr lang="en-US" sz="3000" dirty="0" err="1" smtClean="0">
                <a:solidFill>
                  <a:srgbClr val="FFC000"/>
                </a:solidFill>
              </a:rPr>
              <a:t>đều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dùng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chữ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thường</a:t>
            </a:r>
            <a:endParaRPr lang="en-US" sz="3000" dirty="0" smtClean="0">
              <a:solidFill>
                <a:srgbClr val="FFC000"/>
              </a:solidFill>
            </a:endParaRPr>
          </a:p>
          <a:p>
            <a:pPr algn="just"/>
            <a:endParaRPr lang="en-US" sz="3000" dirty="0" smtClean="0">
              <a:solidFill>
                <a:srgbClr val="FFC000"/>
              </a:solidFill>
            </a:endParaRPr>
          </a:p>
          <a:p>
            <a:pPr algn="just"/>
            <a:r>
              <a:rPr lang="en-US" sz="3000" dirty="0" err="1" smtClean="0"/>
              <a:t>Ví</a:t>
            </a:r>
            <a:r>
              <a:rPr lang="en-US" sz="3000" dirty="0" smtClean="0"/>
              <a:t>  </a:t>
            </a:r>
            <a:r>
              <a:rPr lang="en-US" sz="3000" dirty="0" err="1"/>
              <a:t>dụ</a:t>
            </a:r>
            <a:r>
              <a:rPr lang="en-US" sz="3000" dirty="0"/>
              <a:t> </a:t>
            </a:r>
            <a:r>
              <a:rPr lang="en-US" sz="3000" dirty="0" smtClean="0"/>
              <a:t>:</a:t>
            </a:r>
          </a:p>
          <a:p>
            <a:pPr algn="just"/>
            <a:r>
              <a:rPr lang="en-US" sz="3000" dirty="0"/>
              <a:t>if, else, switch, case, do, while, for, return, </a:t>
            </a:r>
            <a:r>
              <a:rPr lang="en-US" sz="3000" dirty="0" smtClean="0"/>
              <a:t>break</a:t>
            </a:r>
            <a:r>
              <a:rPr lang="en-US" sz="3000" dirty="0"/>
              <a:t>, </a:t>
            </a:r>
            <a:r>
              <a:rPr lang="en-US" sz="3000" dirty="0" smtClean="0"/>
              <a:t>continuous, include</a:t>
            </a:r>
            <a:r>
              <a:rPr lang="en-US" sz="3000" dirty="0"/>
              <a:t>, </a:t>
            </a:r>
            <a:r>
              <a:rPr lang="en-US" sz="3000" dirty="0" err="1"/>
              <a:t>typedef</a:t>
            </a:r>
            <a:r>
              <a:rPr lang="en-US" sz="3000" dirty="0"/>
              <a:t>, </a:t>
            </a:r>
            <a:r>
              <a:rPr lang="en-US" sz="3000" dirty="0" err="1"/>
              <a:t>struct</a:t>
            </a:r>
            <a:r>
              <a:rPr lang="en-US" sz="3000" dirty="0"/>
              <a:t>, </a:t>
            </a:r>
            <a:r>
              <a:rPr lang="en-US" sz="3000" dirty="0" err="1" smtClean="0"/>
              <a:t>int</a:t>
            </a:r>
            <a:r>
              <a:rPr lang="en-US" sz="3000" dirty="0"/>
              <a:t>, char, </a:t>
            </a:r>
            <a:r>
              <a:rPr lang="en-US" sz="3000" dirty="0" smtClean="0"/>
              <a:t>float,…</a:t>
            </a:r>
            <a:endParaRPr lang="en-US" sz="3000" dirty="0"/>
          </a:p>
          <a:p>
            <a:pPr lvl="0" algn="just"/>
            <a:endParaRPr lang="en-US" sz="30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182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980728"/>
            <a:ext cx="8638728" cy="5544616"/>
          </a:xfrm>
          <a:prstGeom prst="rect">
            <a:avLst/>
          </a:prstGeom>
        </p:spPr>
        <p:txBody>
          <a:bodyPr vert="horz" lIns="0" rIns="18288">
            <a:normAutofit fontScale="850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1.1.2.3.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Tên</a:t>
            </a:r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tên</a:t>
            </a:r>
            <a:endParaRPr lang="en-US" sz="33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3500" dirty="0" err="1" smtClean="0">
                <a:solidFill>
                  <a:srgbClr val="FFC000"/>
                </a:solidFill>
              </a:rPr>
              <a:t>Tên</a:t>
            </a:r>
            <a:r>
              <a:rPr lang="en-US" sz="3500" dirty="0" smtClean="0">
                <a:solidFill>
                  <a:srgbClr val="FFC000"/>
                </a:solidFill>
              </a:rPr>
              <a:t> </a:t>
            </a:r>
            <a:r>
              <a:rPr lang="en-US" sz="3500" dirty="0" err="1" smtClean="0">
                <a:solidFill>
                  <a:srgbClr val="FFC000"/>
                </a:solidFill>
              </a:rPr>
              <a:t>của</a:t>
            </a:r>
            <a:r>
              <a:rPr lang="en-US" sz="3500" dirty="0" smtClean="0">
                <a:solidFill>
                  <a:srgbClr val="FFC000"/>
                </a:solidFill>
              </a:rPr>
              <a:t> </a:t>
            </a:r>
            <a:r>
              <a:rPr lang="en-US" sz="3500" dirty="0">
                <a:solidFill>
                  <a:srgbClr val="FFC000"/>
                </a:solidFill>
              </a:rPr>
              <a:t>C </a:t>
            </a:r>
            <a:r>
              <a:rPr lang="en-US" sz="3500" dirty="0" err="1">
                <a:solidFill>
                  <a:srgbClr val="FFC000"/>
                </a:solidFill>
              </a:rPr>
              <a:t>được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bắt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đầu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bằng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một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chữ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cái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 smtClean="0">
                <a:solidFill>
                  <a:srgbClr val="FFC000"/>
                </a:solidFill>
              </a:rPr>
              <a:t>hoặc</a:t>
            </a:r>
            <a:r>
              <a:rPr lang="en-US" sz="3500" dirty="0" smtClean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dấu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gạch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dưới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smtClean="0">
                <a:solidFill>
                  <a:srgbClr val="FFC000"/>
                </a:solidFill>
              </a:rPr>
              <a:t>, </a:t>
            </a:r>
            <a:r>
              <a:rPr lang="en-US" sz="3500" dirty="0" err="1">
                <a:solidFill>
                  <a:srgbClr val="FFC000"/>
                </a:solidFill>
              </a:rPr>
              <a:t>tiếp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theo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có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thể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là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chữ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cái</a:t>
            </a:r>
            <a:r>
              <a:rPr lang="en-US" sz="3500" dirty="0">
                <a:solidFill>
                  <a:srgbClr val="FFC000"/>
                </a:solidFill>
              </a:rPr>
              <a:t>, </a:t>
            </a:r>
            <a:r>
              <a:rPr lang="en-US" sz="3500" dirty="0" err="1">
                <a:solidFill>
                  <a:srgbClr val="FFC000"/>
                </a:solidFill>
              </a:rPr>
              <a:t>chữ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số</a:t>
            </a:r>
            <a:r>
              <a:rPr lang="en-US" sz="3500" dirty="0">
                <a:solidFill>
                  <a:srgbClr val="FFC000"/>
                </a:solidFill>
              </a:rPr>
              <a:t>, </a:t>
            </a:r>
            <a:r>
              <a:rPr lang="en-US" sz="3500" dirty="0" err="1">
                <a:solidFill>
                  <a:srgbClr val="FFC000"/>
                </a:solidFill>
              </a:rPr>
              <a:t>dấu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gạch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nối</a:t>
            </a:r>
            <a:endParaRPr lang="en-US" sz="3500" dirty="0">
              <a:solidFill>
                <a:srgbClr val="FFC000"/>
              </a:solidFill>
            </a:endParaRPr>
          </a:p>
          <a:p>
            <a:pPr lvl="0" algn="just"/>
            <a:endParaRPr lang="en-US" sz="3500" dirty="0" smtClean="0"/>
          </a:p>
          <a:p>
            <a:pPr lvl="0" algn="just"/>
            <a:r>
              <a:rPr lang="en-US" sz="3500" dirty="0" smtClean="0"/>
              <a:t>- </a:t>
            </a:r>
            <a:r>
              <a:rPr lang="en-US" sz="3500" dirty="0" err="1" smtClean="0"/>
              <a:t>Không</a:t>
            </a:r>
            <a:r>
              <a:rPr lang="en-US" sz="3500" dirty="0" smtClean="0"/>
              <a:t> </a:t>
            </a:r>
            <a:r>
              <a:rPr lang="en-US" sz="3500" dirty="0" err="1"/>
              <a:t>được</a:t>
            </a:r>
            <a:r>
              <a:rPr lang="en-US" sz="3500" dirty="0"/>
              <a:t> </a:t>
            </a:r>
            <a:r>
              <a:rPr lang="en-US" sz="3500" dirty="0" err="1"/>
              <a:t>có</a:t>
            </a:r>
            <a:r>
              <a:rPr lang="en-US" sz="3500" dirty="0"/>
              <a:t> </a:t>
            </a:r>
            <a:r>
              <a:rPr lang="en-US" sz="3500" dirty="0" err="1"/>
              <a:t>khoảng</a:t>
            </a:r>
            <a:r>
              <a:rPr lang="en-US" sz="3500" dirty="0"/>
              <a:t> </a:t>
            </a:r>
            <a:r>
              <a:rPr lang="en-US" sz="3500" dirty="0" err="1"/>
              <a:t>trống</a:t>
            </a:r>
            <a:r>
              <a:rPr lang="en-US" sz="3500" dirty="0"/>
              <a:t> </a:t>
            </a:r>
            <a:r>
              <a:rPr lang="en-US" sz="3500" dirty="0" err="1"/>
              <a:t>trong</a:t>
            </a:r>
            <a:r>
              <a:rPr lang="en-US" sz="3500" dirty="0"/>
              <a:t> </a:t>
            </a:r>
            <a:r>
              <a:rPr lang="en-US" sz="3500" dirty="0" err="1" smtClean="0"/>
              <a:t>tên</a:t>
            </a:r>
            <a:endParaRPr lang="en-US" sz="3500" dirty="0" smtClean="0"/>
          </a:p>
          <a:p>
            <a:pPr lvl="0" algn="just"/>
            <a:endParaRPr lang="en-US" sz="3500" dirty="0" smtClean="0"/>
          </a:p>
          <a:p>
            <a:pPr lvl="0" algn="just"/>
            <a:r>
              <a:rPr lang="en-US" sz="3500" dirty="0" smtClean="0"/>
              <a:t>- C </a:t>
            </a:r>
            <a:r>
              <a:rPr lang="en-US" sz="3500" dirty="0" err="1"/>
              <a:t>phân</a:t>
            </a:r>
            <a:r>
              <a:rPr lang="en-US" sz="3500" dirty="0"/>
              <a:t> </a:t>
            </a:r>
            <a:r>
              <a:rPr lang="en-US" sz="3500" dirty="0" err="1"/>
              <a:t>biệt</a:t>
            </a:r>
            <a:r>
              <a:rPr lang="en-US" sz="3500" dirty="0"/>
              <a:t> </a:t>
            </a:r>
            <a:r>
              <a:rPr lang="en-US" sz="3500" dirty="0" err="1"/>
              <a:t>chữ</a:t>
            </a:r>
            <a:r>
              <a:rPr lang="en-US" sz="3500" dirty="0"/>
              <a:t> </a:t>
            </a:r>
            <a:r>
              <a:rPr lang="en-US" sz="3500" dirty="0" err="1"/>
              <a:t>hoa</a:t>
            </a:r>
            <a:r>
              <a:rPr lang="en-US" sz="3500" dirty="0"/>
              <a:t> </a:t>
            </a:r>
            <a:r>
              <a:rPr lang="en-US" sz="3500" dirty="0" err="1"/>
              <a:t>chữ</a:t>
            </a:r>
            <a:r>
              <a:rPr lang="en-US" sz="3500" dirty="0"/>
              <a:t> </a:t>
            </a:r>
            <a:r>
              <a:rPr lang="en-US" sz="3500" dirty="0" err="1"/>
              <a:t>thường</a:t>
            </a:r>
            <a:r>
              <a:rPr lang="en-US" sz="3500" dirty="0"/>
              <a:t> </a:t>
            </a:r>
            <a:r>
              <a:rPr lang="en-US" sz="3500" dirty="0" err="1"/>
              <a:t>đối</a:t>
            </a:r>
            <a:r>
              <a:rPr lang="en-US" sz="3500" dirty="0"/>
              <a:t> </a:t>
            </a:r>
            <a:r>
              <a:rPr lang="en-US" sz="3500" dirty="0" err="1"/>
              <a:t>với</a:t>
            </a:r>
            <a:r>
              <a:rPr lang="en-US" sz="3500" dirty="0"/>
              <a:t> </a:t>
            </a:r>
            <a:r>
              <a:rPr lang="en-US" sz="3500" dirty="0" err="1" smtClean="0"/>
              <a:t>tên</a:t>
            </a:r>
            <a:endParaRPr lang="en-US" sz="3500" dirty="0" smtClean="0"/>
          </a:p>
          <a:p>
            <a:pPr marL="457200" lvl="0" indent="-457200" algn="just">
              <a:buFontTx/>
              <a:buChar char="-"/>
            </a:pPr>
            <a:endParaRPr lang="en-US" sz="3500" dirty="0"/>
          </a:p>
          <a:p>
            <a:pPr lvl="0" algn="just"/>
            <a:r>
              <a:rPr lang="en-US" sz="3500" dirty="0" smtClean="0"/>
              <a:t>- </a:t>
            </a:r>
            <a:r>
              <a:rPr lang="en-US" sz="3500" dirty="0" err="1" smtClean="0"/>
              <a:t>Khi</a:t>
            </a:r>
            <a:r>
              <a:rPr lang="en-US" sz="3500" dirty="0" smtClean="0"/>
              <a:t> </a:t>
            </a:r>
            <a:r>
              <a:rPr lang="en-US" sz="3500" dirty="0" err="1"/>
              <a:t>viết</a:t>
            </a:r>
            <a:r>
              <a:rPr lang="en-US" sz="3500" dirty="0"/>
              <a:t> </a:t>
            </a:r>
            <a:r>
              <a:rPr lang="en-US" sz="3500" dirty="0" err="1"/>
              <a:t>chương</a:t>
            </a:r>
            <a:r>
              <a:rPr lang="en-US" sz="3500" dirty="0"/>
              <a:t> </a:t>
            </a:r>
            <a:r>
              <a:rPr lang="en-US" sz="3500" dirty="0" err="1"/>
              <a:t>trình</a:t>
            </a:r>
            <a:r>
              <a:rPr lang="en-US" sz="3500" dirty="0"/>
              <a:t> ta </a:t>
            </a:r>
            <a:r>
              <a:rPr lang="en-US" sz="3500" dirty="0" err="1"/>
              <a:t>nên</a:t>
            </a:r>
            <a:r>
              <a:rPr lang="en-US" sz="3500" dirty="0"/>
              <a:t> </a:t>
            </a:r>
            <a:r>
              <a:rPr lang="en-US" sz="3500" dirty="0" err="1"/>
              <a:t>đặt</a:t>
            </a:r>
            <a:r>
              <a:rPr lang="en-US" sz="3500" dirty="0"/>
              <a:t> </a:t>
            </a:r>
            <a:r>
              <a:rPr lang="en-US" sz="3500" dirty="0" err="1" smtClean="0"/>
              <a:t>tên</a:t>
            </a:r>
            <a:r>
              <a:rPr lang="en-US" sz="3500" dirty="0" smtClean="0"/>
              <a:t> </a:t>
            </a:r>
            <a:r>
              <a:rPr lang="en-US" sz="3500" dirty="0" err="1"/>
              <a:t>sao</a:t>
            </a:r>
            <a:r>
              <a:rPr lang="en-US" sz="3500" dirty="0"/>
              <a:t> </a:t>
            </a:r>
            <a:r>
              <a:rPr lang="en-US" sz="3500" dirty="0" err="1"/>
              <a:t>cho</a:t>
            </a:r>
            <a:r>
              <a:rPr lang="en-US" sz="3500" dirty="0"/>
              <a:t> </a:t>
            </a:r>
            <a:r>
              <a:rPr lang="en-US" sz="3500" dirty="0" err="1"/>
              <a:t>chúng</a:t>
            </a:r>
            <a:r>
              <a:rPr lang="en-US" sz="3500" dirty="0"/>
              <a:t> </a:t>
            </a:r>
            <a:r>
              <a:rPr lang="en-US" sz="3500" dirty="0" err="1"/>
              <a:t>nói</a:t>
            </a:r>
            <a:r>
              <a:rPr lang="en-US" sz="3500" dirty="0"/>
              <a:t> </a:t>
            </a:r>
            <a:r>
              <a:rPr lang="en-US" sz="3500" dirty="0" err="1"/>
              <a:t>lên</a:t>
            </a:r>
            <a:r>
              <a:rPr lang="en-US" sz="3500" dirty="0"/>
              <a:t> </a:t>
            </a:r>
            <a:r>
              <a:rPr lang="en-US" sz="3500" dirty="0" err="1"/>
              <a:t>được</a:t>
            </a:r>
            <a:r>
              <a:rPr lang="en-US" sz="3500" dirty="0"/>
              <a:t> ý </a:t>
            </a:r>
            <a:r>
              <a:rPr lang="en-US" sz="3500" dirty="0" err="1"/>
              <a:t>nghĩa</a:t>
            </a:r>
            <a:r>
              <a:rPr lang="en-US" sz="3500" dirty="0"/>
              <a:t> </a:t>
            </a:r>
            <a:r>
              <a:rPr lang="en-US" sz="3500" dirty="0" err="1"/>
              <a:t>của</a:t>
            </a:r>
            <a:r>
              <a:rPr lang="en-US" sz="3500" dirty="0"/>
              <a:t> </a:t>
            </a:r>
            <a:r>
              <a:rPr lang="en-US" sz="3500" dirty="0" err="1"/>
              <a:t>đối</a:t>
            </a:r>
            <a:r>
              <a:rPr lang="en-US" sz="3500" dirty="0"/>
              <a:t> </a:t>
            </a:r>
            <a:r>
              <a:rPr lang="en-US" sz="3500" dirty="0" err="1"/>
              <a:t>tượng</a:t>
            </a:r>
            <a:r>
              <a:rPr lang="en-US" sz="3500" dirty="0"/>
              <a:t> </a:t>
            </a:r>
            <a:r>
              <a:rPr lang="en-US" sz="3500" dirty="0" err="1"/>
              <a:t>mà</a:t>
            </a:r>
            <a:r>
              <a:rPr lang="en-US" sz="3500" dirty="0"/>
              <a:t> </a:t>
            </a:r>
            <a:r>
              <a:rPr lang="en-US" sz="3500" dirty="0" err="1"/>
              <a:t>chúng</a:t>
            </a:r>
            <a:r>
              <a:rPr lang="en-US" sz="3500" dirty="0"/>
              <a:t> </a:t>
            </a:r>
            <a:r>
              <a:rPr lang="en-US" sz="3500" dirty="0" err="1"/>
              <a:t>biểu</a:t>
            </a:r>
            <a:r>
              <a:rPr lang="en-US" sz="3500" dirty="0"/>
              <a:t> </a:t>
            </a:r>
            <a:r>
              <a:rPr lang="en-US" sz="3500" dirty="0" err="1" smtClean="0"/>
              <a:t>diễn</a:t>
            </a:r>
            <a:r>
              <a:rPr lang="en-US" sz="3500" dirty="0"/>
              <a:t>.</a:t>
            </a:r>
          </a:p>
          <a:p>
            <a:pPr algn="just"/>
            <a:endParaRPr lang="en-US" sz="33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endParaRPr lang="en-US" sz="30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72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fontScale="925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1.1.2.4. </a:t>
            </a:r>
            <a:r>
              <a:rPr lang="de-DE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Cách ghi chú thích trong chương trình</a:t>
            </a:r>
            <a:endParaRPr lang="en-US" sz="30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de-DE" sz="3200" dirty="0">
                <a:solidFill>
                  <a:srgbClr val="FFC000"/>
                </a:solidFill>
              </a:rPr>
              <a:t>Khi viết chương trình nên đưa vào các câu chú thích (comment) để làm cho chương trình rõ ràng, dễ hiểu.</a:t>
            </a:r>
          </a:p>
          <a:p>
            <a:pPr lvl="0" algn="just"/>
            <a:r>
              <a:rPr lang="de-DE" sz="2800" dirty="0"/>
              <a:t>Cách 1: </a:t>
            </a:r>
            <a:endParaRPr lang="en-US" sz="2800" dirty="0"/>
          </a:p>
          <a:p>
            <a:pPr lvl="0" algn="just"/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//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Tac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gia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chuong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trinh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: Nguyen 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Thanh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Nam </a:t>
            </a:r>
          </a:p>
          <a:p>
            <a:pPr lvl="0" algn="just"/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//Lop 19T4-LTM1</a:t>
            </a:r>
          </a:p>
          <a:p>
            <a:pPr lvl="0" algn="just"/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i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nt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main ()</a:t>
            </a:r>
          </a:p>
          <a:p>
            <a:pPr lvl="0" algn="just"/>
            <a:r>
              <a:rPr lang="en-US" sz="2800" dirty="0">
                <a:latin typeface="Courier New" pitchFamily="49" charset="0"/>
                <a:cs typeface="Courier New" pitchFamily="49" charset="0"/>
              </a:rPr>
              <a:t>….</a:t>
            </a:r>
          </a:p>
          <a:p>
            <a:pPr algn="just"/>
            <a:r>
              <a:rPr lang="de-DE" sz="2800" dirty="0"/>
              <a:t>Cách </a:t>
            </a:r>
            <a:r>
              <a:rPr lang="de-DE" sz="2800" dirty="0" smtClean="0"/>
              <a:t>2: </a:t>
            </a:r>
            <a:endParaRPr lang="en-US" sz="2800" dirty="0"/>
          </a:p>
          <a:p>
            <a:pPr lvl="0" algn="just"/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/*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Tac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gia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chuong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trinh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: Nguyen </a:t>
            </a:r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Thanh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 Nam </a:t>
            </a:r>
          </a:p>
          <a:p>
            <a:pPr lvl="0" algn="just"/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Lop 19T4-LTM1*/</a:t>
            </a:r>
            <a:endParaRPr lang="en-US" sz="2800" dirty="0">
              <a:latin typeface="Courier New" pitchFamily="49" charset="0"/>
              <a:cs typeface="Courier New" pitchFamily="49" charset="0"/>
            </a:endParaRPr>
          </a:p>
          <a:p>
            <a:pPr lvl="0" algn="just"/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 main ()</a:t>
            </a:r>
          </a:p>
          <a:p>
            <a:pPr lvl="0" algn="just"/>
            <a:r>
              <a:rPr lang="en-US" sz="2800" dirty="0">
                <a:latin typeface="Courier New" pitchFamily="49" charset="0"/>
                <a:cs typeface="Courier New" pitchFamily="49" charset="0"/>
              </a:rPr>
              <a:t>….</a:t>
            </a:r>
          </a:p>
          <a:p>
            <a:pPr lvl="0" algn="just"/>
            <a:endParaRPr lang="en-US" sz="30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4020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1.1.2.5.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Câu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lệnh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dấu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chấm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câu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000" dirty="0" err="1">
                <a:solidFill>
                  <a:srgbClr val="FFC000"/>
                </a:solidFill>
              </a:rPr>
              <a:t>Mỗi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câu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lệnh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trong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chương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trình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phải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được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kết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thúc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bằng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dấu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chấm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phẩy</a:t>
            </a:r>
            <a:r>
              <a:rPr lang="en-US" sz="3000" dirty="0">
                <a:solidFill>
                  <a:srgbClr val="FFC000"/>
                </a:solidFill>
              </a:rPr>
              <a:t> (;)  </a:t>
            </a:r>
            <a:r>
              <a:rPr lang="en-US" sz="3000" dirty="0" err="1">
                <a:solidFill>
                  <a:srgbClr val="FFC000"/>
                </a:solidFill>
              </a:rPr>
              <a:t>tuy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nhiên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có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một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số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lệnh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đặc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biệt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thì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không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có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dấu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chấm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phẩy</a:t>
            </a:r>
            <a:r>
              <a:rPr lang="en-US" sz="3000" dirty="0">
                <a:solidFill>
                  <a:srgbClr val="FFC000"/>
                </a:solidFill>
              </a:rPr>
              <a:t> (;) ở </a:t>
            </a:r>
            <a:r>
              <a:rPr lang="en-US" sz="3000" dirty="0" err="1">
                <a:solidFill>
                  <a:srgbClr val="FFC000"/>
                </a:solidFill>
              </a:rPr>
              <a:t>cuối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câu</a:t>
            </a:r>
            <a:r>
              <a:rPr lang="en-US" sz="3000" dirty="0" smtClean="0">
                <a:solidFill>
                  <a:srgbClr val="FFC000"/>
                </a:solidFill>
              </a:rPr>
              <a:t>.</a:t>
            </a:r>
          </a:p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1.1.2.6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trúc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trình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/>
          </a:p>
          <a:p>
            <a:pPr algn="just"/>
            <a:endParaRPr lang="en-US" sz="47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000" dirty="0"/>
              <a:t> </a:t>
            </a:r>
          </a:p>
          <a:p>
            <a:r>
              <a:rPr lang="en-US" sz="2000" dirty="0"/>
              <a:t> </a:t>
            </a:r>
          </a:p>
          <a:p>
            <a:r>
              <a:rPr lang="en-US" sz="2000" dirty="0"/>
              <a:t> </a:t>
            </a:r>
          </a:p>
          <a:p>
            <a:r>
              <a:rPr lang="en-US" sz="2000" dirty="0"/>
              <a:t> </a:t>
            </a:r>
          </a:p>
          <a:p>
            <a:r>
              <a:rPr lang="en-US" sz="2000" dirty="0"/>
              <a:t> </a:t>
            </a:r>
          </a:p>
          <a:p>
            <a:pPr lvl="0" algn="just"/>
            <a:endParaRPr lang="en-US" sz="30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987322"/>
            <a:ext cx="5911205" cy="2538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3573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fontScale="850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1.1.2.7.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bước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bản</a:t>
            </a:r>
            <a:endParaRPr lang="en-US" sz="30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1. </a:t>
            </a:r>
            <a:r>
              <a:rPr lang="en-US" sz="3200" dirty="0" err="1" smtClean="0">
                <a:solidFill>
                  <a:srgbClr val="FFC000"/>
                </a:solidFill>
              </a:rPr>
              <a:t>Tìm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hiểu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và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phân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tích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và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mô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hình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hóa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bài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tóan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2. </a:t>
            </a:r>
            <a:r>
              <a:rPr lang="en-US" sz="3200" dirty="0" err="1" smtClean="0">
                <a:solidFill>
                  <a:srgbClr val="FFC000"/>
                </a:solidFill>
              </a:rPr>
              <a:t>Xây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dựng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thuật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tóan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phù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hợp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để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giải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quyết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bài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tóan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3. </a:t>
            </a:r>
            <a:r>
              <a:rPr lang="en-US" sz="3200" dirty="0" err="1" smtClean="0">
                <a:solidFill>
                  <a:srgbClr val="FFC000"/>
                </a:solidFill>
              </a:rPr>
              <a:t>Cài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đặt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thuật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tóan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bằng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ngôn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ngữ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lập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trình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4. </a:t>
            </a:r>
            <a:r>
              <a:rPr lang="en-US" sz="3200" dirty="0" err="1" smtClean="0">
                <a:solidFill>
                  <a:srgbClr val="FFC000"/>
                </a:solidFill>
              </a:rPr>
              <a:t>Biên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dịch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chương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trình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và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sửa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lỗi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5. </a:t>
            </a:r>
            <a:r>
              <a:rPr lang="en-US" sz="3200" dirty="0" err="1" smtClean="0">
                <a:solidFill>
                  <a:srgbClr val="FFC000"/>
                </a:solidFill>
              </a:rPr>
              <a:t>Chạy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thử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nghiệm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và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hòan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thiện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chương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trình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6. </a:t>
            </a:r>
            <a:r>
              <a:rPr lang="en-US" sz="3200" dirty="0" err="1" smtClean="0">
                <a:solidFill>
                  <a:srgbClr val="FFC000"/>
                </a:solidFill>
              </a:rPr>
              <a:t>Tối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ưu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chương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 smtClean="0">
                <a:solidFill>
                  <a:srgbClr val="FFC000"/>
                </a:solidFill>
              </a:rPr>
              <a:t>trình</a:t>
            </a:r>
            <a:endParaRPr lang="en-US" sz="32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573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1.1.3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CÁCH TẠO FILE MÃ </a:t>
            </a:r>
            <a:r>
              <a:rPr lang="en-US" sz="3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NGUỒN</a:t>
            </a:r>
            <a:endParaRPr lang="en-US" sz="3200" dirty="0"/>
          </a:p>
          <a:p>
            <a:pPr algn="ctr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pic>
        <p:nvPicPr>
          <p:cNvPr id="2050" name="Picture 2" descr="C:\Program Files (x86)\Microsoft Office\MEDIA\CAGCAT10\j0195384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988840"/>
            <a:ext cx="3694351" cy="3771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3085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fontScale="92500"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1.2. CÁC KIỂU DỮ LIỆU CƠ SỞ</a:t>
            </a:r>
          </a:p>
          <a:p>
            <a:pPr algn="just"/>
            <a:r>
              <a:rPr lang="en-US" sz="4100" b="1" dirty="0" smtClean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1.2.1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.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Các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kiểu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dữ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liệu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cơ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 smtClean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sở</a:t>
            </a:r>
            <a:endParaRPr lang="en-US" sz="4100" b="1" dirty="0" smtClean="0">
              <a:solidFill>
                <a:schemeClr val="accent3">
                  <a:tint val="90000"/>
                  <a:satMod val="120000"/>
                </a:schemeClr>
              </a:solidFill>
              <a:latin typeface="+mj-lt"/>
              <a:ea typeface="+mj-ea"/>
              <a:cs typeface="+mj-cs"/>
            </a:endParaRPr>
          </a:p>
          <a:p>
            <a:pPr algn="just"/>
            <a:r>
              <a:rPr lang="en-US" sz="3100" dirty="0">
                <a:solidFill>
                  <a:srgbClr val="FFC000"/>
                </a:solidFill>
              </a:rPr>
              <a:t>1.2.1.1. </a:t>
            </a:r>
            <a:r>
              <a:rPr lang="en-US" sz="3100" dirty="0" err="1">
                <a:solidFill>
                  <a:srgbClr val="FFC000"/>
                </a:solidFill>
              </a:rPr>
              <a:t>Kiểu</a:t>
            </a:r>
            <a:r>
              <a:rPr lang="en-US" sz="3100" dirty="0">
                <a:solidFill>
                  <a:srgbClr val="FFC000"/>
                </a:solidFill>
              </a:rPr>
              <a:t> </a:t>
            </a:r>
            <a:r>
              <a:rPr lang="en-US" sz="3100" dirty="0" err="1">
                <a:solidFill>
                  <a:srgbClr val="FFC000"/>
                </a:solidFill>
              </a:rPr>
              <a:t>ký</a:t>
            </a:r>
            <a:r>
              <a:rPr lang="en-US" sz="3100" dirty="0">
                <a:solidFill>
                  <a:srgbClr val="FFC000"/>
                </a:solidFill>
              </a:rPr>
              <a:t> </a:t>
            </a:r>
            <a:r>
              <a:rPr lang="en-US" sz="3100" dirty="0" err="1">
                <a:solidFill>
                  <a:srgbClr val="FFC000"/>
                </a:solidFill>
              </a:rPr>
              <a:t>tự</a:t>
            </a:r>
            <a:r>
              <a:rPr lang="en-US" sz="3100" dirty="0">
                <a:solidFill>
                  <a:srgbClr val="FFC000"/>
                </a:solidFill>
              </a:rPr>
              <a:t>  (character</a:t>
            </a:r>
            <a:r>
              <a:rPr lang="en-US" sz="3100" dirty="0" smtClean="0">
                <a:solidFill>
                  <a:srgbClr val="FFC000"/>
                </a:solidFill>
              </a:rPr>
              <a:t>)</a:t>
            </a:r>
          </a:p>
          <a:p>
            <a:pPr algn="just"/>
            <a:r>
              <a:rPr lang="en-US" sz="3200" dirty="0" err="1"/>
              <a:t>Mỗi</a:t>
            </a:r>
            <a:r>
              <a:rPr lang="en-US" sz="3200" dirty="0"/>
              <a:t> </a:t>
            </a:r>
            <a:r>
              <a:rPr lang="en-US" sz="3200" dirty="0" err="1"/>
              <a:t>ký</a:t>
            </a:r>
            <a:r>
              <a:rPr lang="en-US" sz="3200" dirty="0"/>
              <a:t> </a:t>
            </a:r>
            <a:r>
              <a:rPr lang="en-US" sz="3200" dirty="0" err="1"/>
              <a:t>tự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FFC000"/>
                </a:solidFill>
              </a:rPr>
              <a:t>ký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hiệu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/>
              <a:t>xác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nghĩa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bảng</a:t>
            </a:r>
            <a:r>
              <a:rPr lang="en-US" sz="3200" dirty="0"/>
              <a:t> </a:t>
            </a:r>
            <a:r>
              <a:rPr lang="en-US" sz="3200" dirty="0" err="1"/>
              <a:t>mã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ASCII (</a:t>
            </a:r>
            <a:r>
              <a:rPr lang="en-US" sz="3200" dirty="0" err="1"/>
              <a:t>xem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lục</a:t>
            </a:r>
            <a:r>
              <a:rPr lang="en-US" sz="3200" dirty="0"/>
              <a:t>). </a:t>
            </a:r>
            <a:endParaRPr lang="en-US" sz="3200" dirty="0" smtClean="0"/>
          </a:p>
          <a:p>
            <a:pPr algn="just"/>
            <a:r>
              <a:rPr lang="en-US" sz="3200" dirty="0" err="1" smtClean="0"/>
              <a:t>Mỗi</a:t>
            </a:r>
            <a:r>
              <a:rPr lang="en-US" sz="3200" dirty="0" smtClean="0"/>
              <a:t> </a:t>
            </a:r>
            <a:r>
              <a:rPr lang="en-US" sz="3200" dirty="0" err="1" smtClean="0"/>
              <a:t>ký</a:t>
            </a:r>
            <a:r>
              <a:rPr lang="en-US" sz="3200" dirty="0" smtClean="0"/>
              <a:t> </a:t>
            </a:r>
            <a:r>
              <a:rPr lang="en-US" sz="3200" dirty="0" err="1"/>
              <a:t>tự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độ</a:t>
            </a:r>
            <a:r>
              <a:rPr lang="en-US" sz="3200" dirty="0"/>
              <a:t> </a:t>
            </a:r>
            <a:r>
              <a:rPr lang="en-US" sz="3200" dirty="0" err="1"/>
              <a:t>dài</a:t>
            </a:r>
            <a:r>
              <a:rPr lang="en-US" sz="3200" dirty="0"/>
              <a:t> </a:t>
            </a:r>
            <a:r>
              <a:rPr lang="en-US" sz="3200" dirty="0">
                <a:solidFill>
                  <a:srgbClr val="FFC000"/>
                </a:solidFill>
              </a:rPr>
              <a:t>1 byte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tương</a:t>
            </a:r>
            <a:r>
              <a:rPr lang="en-US" sz="3200" dirty="0"/>
              <a:t> </a:t>
            </a:r>
            <a:r>
              <a:rPr lang="en-US" sz="3200" dirty="0" err="1"/>
              <a:t>ứng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r>
              <a:rPr lang="en-US" sz="3200" dirty="0"/>
              <a:t> </a:t>
            </a:r>
            <a:r>
              <a:rPr lang="en-US" sz="3200" dirty="0" err="1"/>
              <a:t>trị</a:t>
            </a:r>
            <a:r>
              <a:rPr lang="en-US" sz="3200" dirty="0"/>
              <a:t>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mã</a:t>
            </a:r>
            <a:r>
              <a:rPr lang="en-US" sz="3200" dirty="0"/>
              <a:t> ASCII. </a:t>
            </a:r>
          </a:p>
          <a:p>
            <a:pPr algn="just"/>
            <a:r>
              <a:rPr lang="en-US" sz="3200" dirty="0" err="1"/>
              <a:t>Mỗi</a:t>
            </a:r>
            <a:r>
              <a:rPr lang="en-US" sz="3200" dirty="0"/>
              <a:t> </a:t>
            </a:r>
            <a:r>
              <a:rPr lang="en-US" sz="3200" dirty="0" err="1"/>
              <a:t>ký</a:t>
            </a:r>
            <a:r>
              <a:rPr lang="en-US" sz="3200" dirty="0"/>
              <a:t> </a:t>
            </a:r>
            <a:r>
              <a:rPr lang="en-US" sz="3200" dirty="0" err="1"/>
              <a:t>tự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bao</a:t>
            </a:r>
            <a:r>
              <a:rPr lang="en-US" sz="3200" dirty="0"/>
              <a:t> </a:t>
            </a:r>
            <a:r>
              <a:rPr lang="en-US" sz="3200" dirty="0" err="1"/>
              <a:t>bằng</a:t>
            </a:r>
            <a:r>
              <a:rPr lang="en-US" sz="3200" dirty="0"/>
              <a:t> </a:t>
            </a:r>
            <a:r>
              <a:rPr lang="en-US" sz="3200" dirty="0" err="1"/>
              <a:t>dấu</a:t>
            </a:r>
            <a:r>
              <a:rPr lang="en-US" sz="3200" dirty="0"/>
              <a:t> </a:t>
            </a:r>
            <a:r>
              <a:rPr lang="en-US" sz="3200" dirty="0" err="1"/>
              <a:t>nháy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, </a:t>
            </a:r>
            <a:r>
              <a:rPr lang="en-US" sz="3200" dirty="0" err="1"/>
              <a:t>ví</a:t>
            </a:r>
            <a:r>
              <a:rPr lang="en-US" sz="3200" dirty="0"/>
              <a:t> </a:t>
            </a:r>
            <a:r>
              <a:rPr lang="en-US" sz="3200" dirty="0" err="1"/>
              <a:t>dụ</a:t>
            </a:r>
            <a:r>
              <a:rPr lang="en-US" sz="3200" dirty="0"/>
              <a:t> ‘a’, ‘A’,’1’,’2’,..và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dạng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>
                <a:solidFill>
                  <a:srgbClr val="FFC000"/>
                </a:solidFill>
              </a:rPr>
              <a:t>%c</a:t>
            </a:r>
            <a:r>
              <a:rPr lang="en-US" sz="3200" dirty="0"/>
              <a:t>.</a:t>
            </a:r>
          </a:p>
          <a:p>
            <a:pPr algn="just"/>
            <a:r>
              <a:rPr lang="en-US" sz="3200" dirty="0" err="1"/>
              <a:t>Ngoài</a:t>
            </a:r>
            <a:r>
              <a:rPr lang="en-US" sz="3200" dirty="0"/>
              <a:t> </a:t>
            </a:r>
            <a:r>
              <a:rPr lang="en-US" sz="3200" dirty="0" err="1"/>
              <a:t>ra</a:t>
            </a:r>
            <a:r>
              <a:rPr lang="en-US" sz="3200" dirty="0"/>
              <a:t>, </a:t>
            </a:r>
            <a:r>
              <a:rPr lang="en-US" sz="3200" dirty="0" err="1"/>
              <a:t>cũng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/>
              <a:t>dùng</a:t>
            </a:r>
            <a:r>
              <a:rPr lang="en-US" sz="3200" dirty="0"/>
              <a:t> </a:t>
            </a:r>
            <a:r>
              <a:rPr lang="en-US" sz="3200" dirty="0" err="1"/>
              <a:t>kiểu</a:t>
            </a:r>
            <a:r>
              <a:rPr lang="en-US" sz="3200" dirty="0"/>
              <a:t> </a:t>
            </a:r>
            <a:r>
              <a:rPr lang="en-US" sz="3200" dirty="0" err="1"/>
              <a:t>ký</a:t>
            </a:r>
            <a:r>
              <a:rPr lang="en-US" sz="3200" dirty="0"/>
              <a:t> </a:t>
            </a:r>
            <a:r>
              <a:rPr lang="en-US" sz="3200" dirty="0" err="1"/>
              <a:t>tự</a:t>
            </a:r>
            <a:r>
              <a:rPr lang="en-US" sz="3200" dirty="0"/>
              <a:t> </a:t>
            </a:r>
            <a:r>
              <a:rPr lang="en-US" sz="3200" dirty="0" err="1"/>
              <a:t>để</a:t>
            </a:r>
            <a:r>
              <a:rPr lang="en-US" sz="3200" dirty="0"/>
              <a:t> </a:t>
            </a:r>
            <a:r>
              <a:rPr lang="en-US" sz="3200" dirty="0" err="1"/>
              <a:t>biểu</a:t>
            </a:r>
            <a:r>
              <a:rPr lang="en-US" sz="3200" dirty="0"/>
              <a:t> </a:t>
            </a:r>
            <a:r>
              <a:rPr lang="en-US" sz="3200" dirty="0" err="1"/>
              <a:t>diễn</a:t>
            </a:r>
            <a:r>
              <a:rPr lang="en-US" sz="3200" dirty="0"/>
              <a:t>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 smtClean="0"/>
              <a:t>nguyên</a:t>
            </a:r>
            <a:endParaRPr lang="en-US" sz="3200" dirty="0"/>
          </a:p>
          <a:p>
            <a:pPr algn="just"/>
            <a:endParaRPr lang="en-US" sz="3100" dirty="0">
              <a:solidFill>
                <a:srgbClr val="FFC000"/>
              </a:solidFill>
            </a:endParaRPr>
          </a:p>
          <a:p>
            <a:pPr algn="just"/>
            <a:endParaRPr lang="en-US" sz="32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20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n-US" sz="3100" dirty="0">
              <a:solidFill>
                <a:srgbClr val="FFC000"/>
              </a:solidFill>
            </a:endParaRPr>
          </a:p>
          <a:p>
            <a:pPr algn="just"/>
            <a:endParaRPr lang="en-US" sz="3200" dirty="0"/>
          </a:p>
          <a:p>
            <a:pPr algn="l">
              <a:defRPr/>
            </a:pPr>
            <a:r>
              <a:rPr lang="en-US" sz="2900" dirty="0" smtClean="0">
                <a:solidFill>
                  <a:srgbClr val="FFC000"/>
                </a:solidFill>
              </a:rPr>
              <a:t>1.2.1.2</a:t>
            </a:r>
            <a:r>
              <a:rPr lang="en-US" sz="2900" dirty="0">
                <a:solidFill>
                  <a:srgbClr val="FFC000"/>
                </a:solidFill>
              </a:rPr>
              <a:t>. </a:t>
            </a:r>
            <a:r>
              <a:rPr lang="en-US" sz="2900" dirty="0" err="1">
                <a:solidFill>
                  <a:srgbClr val="FFC000"/>
                </a:solidFill>
              </a:rPr>
              <a:t>Kiểu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số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nguyên</a:t>
            </a:r>
            <a:r>
              <a:rPr lang="en-US" sz="2900" dirty="0">
                <a:solidFill>
                  <a:srgbClr val="FFC000"/>
                </a:solidFill>
              </a:rPr>
              <a:t> (integer number)</a:t>
            </a: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5983362"/>
              </p:ext>
            </p:extLst>
          </p:nvPr>
        </p:nvGraphicFramePr>
        <p:xfrm>
          <a:off x="395534" y="692696"/>
          <a:ext cx="8064897" cy="13328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6539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97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33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735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143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288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Kiểu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Số byte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Minimum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Maximum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Định dạng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498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char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-128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127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%d, %i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498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unsigned char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255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%d, %i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2954679"/>
              </p:ext>
            </p:extLst>
          </p:nvPr>
        </p:nvGraphicFramePr>
        <p:xfrm>
          <a:off x="381000" y="2616676"/>
          <a:ext cx="8079432" cy="412429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3336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03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138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261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55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111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Kiểu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Số byte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Minimum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Maximum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Định dạng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short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-32.768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32.767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%hi, %</a:t>
                      </a: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hd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11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unsigned short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65.535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hu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int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2400" b="1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-2.147.483.648</a:t>
                      </a:r>
                      <a:endParaRPr lang="en-US" sz="2400" b="1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2.147.483.647</a:t>
                      </a:r>
                      <a:endParaRPr lang="en-US" sz="2400" b="1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en-US" sz="2400" b="1" kern="1200" dirty="0">
                          <a:solidFill>
                            <a:schemeClr val="lt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%i, %d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unsigned </a:t>
                      </a: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int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4.294.967.296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long 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-2.147.483.648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2.147.483.647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%li, %ld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unsigned long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4.294.967.245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%lu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long long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Arial" pitchFamily="34" charset="0"/>
                          <a:cs typeface="Arial" pitchFamily="34" charset="0"/>
                        </a:rPr>
                        <a:t>-9.223.372.036.854.775.808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Arial" pitchFamily="34" charset="0"/>
                          <a:cs typeface="Arial" pitchFamily="34" charset="0"/>
                        </a:rPr>
                        <a:t>9223372036854775807 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%lld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11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unsigned long long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18446744073709551616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llu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0605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en-US" sz="2900" dirty="0" smtClean="0">
                <a:solidFill>
                  <a:srgbClr val="FFC000"/>
                </a:solidFill>
              </a:rPr>
              <a:t>1.2.1.2</a:t>
            </a:r>
            <a:r>
              <a:rPr lang="en-US" sz="2900" dirty="0">
                <a:solidFill>
                  <a:srgbClr val="FFC000"/>
                </a:solidFill>
              </a:rPr>
              <a:t>. </a:t>
            </a:r>
            <a:r>
              <a:rPr lang="en-US" sz="2900" dirty="0" err="1">
                <a:solidFill>
                  <a:srgbClr val="FFC000"/>
                </a:solidFill>
              </a:rPr>
              <a:t>Kiểu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số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 smtClean="0">
                <a:solidFill>
                  <a:srgbClr val="FFC000"/>
                </a:solidFill>
              </a:rPr>
              <a:t>thực</a:t>
            </a:r>
            <a:r>
              <a:rPr lang="en-US" sz="2900" dirty="0" smtClean="0">
                <a:solidFill>
                  <a:srgbClr val="FFC000"/>
                </a:solidFill>
              </a:rPr>
              <a:t> (real </a:t>
            </a:r>
            <a:r>
              <a:rPr lang="en-US" sz="2900" dirty="0">
                <a:solidFill>
                  <a:srgbClr val="FFC000"/>
                </a:solidFill>
              </a:rPr>
              <a:t>number)</a:t>
            </a: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758666"/>
              </p:ext>
            </p:extLst>
          </p:nvPr>
        </p:nvGraphicFramePr>
        <p:xfrm>
          <a:off x="368924" y="2060848"/>
          <a:ext cx="8307531" cy="37607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4069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90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54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423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936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2120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Kiểu</a:t>
                      </a:r>
                      <a:endParaRPr lang="en-US" sz="2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Số byte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Minimum</a:t>
                      </a:r>
                      <a:endParaRPr lang="en-US" sz="2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Maximum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Định dạng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299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float</a:t>
                      </a:r>
                      <a:endParaRPr lang="en-US" sz="3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3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 -3.4x10</a:t>
                      </a:r>
                      <a:r>
                        <a:rPr lang="en-US" sz="32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3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3.4x10</a:t>
                      </a:r>
                      <a:r>
                        <a:rPr lang="en-US" sz="32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  <a:endParaRPr lang="en-US" sz="3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%f, %e, %g</a:t>
                      </a:r>
                      <a:endParaRPr lang="en-US" sz="3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299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double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-1.7x10</a:t>
                      </a:r>
                      <a:r>
                        <a:rPr lang="en-US" sz="24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308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1.7x10</a:t>
                      </a:r>
                      <a:r>
                        <a:rPr lang="en-US" sz="24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308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%lf, %le, %lg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2120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long double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 -3.4x10</a:t>
                      </a:r>
                      <a:r>
                        <a:rPr lang="en-US" sz="24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4932</a:t>
                      </a: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3.4x10</a:t>
                      </a:r>
                      <a:r>
                        <a:rPr lang="en-US" sz="2400" baseline="30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4932</a:t>
                      </a:r>
                      <a:endParaRPr lang="en-US" sz="2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%Lf, %Le, %</a:t>
                      </a:r>
                      <a:r>
                        <a:rPr lang="en-US" sz="24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Lg</a:t>
                      </a:r>
                      <a:endParaRPr lang="en-US" sz="2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8810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fontScale="925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1.2.2. KHÁI NIỆM VỀ HẰNG VÀ </a:t>
            </a:r>
            <a:r>
              <a:rPr lang="en-US" sz="3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BIẾN</a:t>
            </a:r>
            <a:endParaRPr lang="en-US" sz="30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900" dirty="0">
                <a:solidFill>
                  <a:srgbClr val="FFC000"/>
                </a:solidFill>
              </a:rPr>
              <a:t>1.2.2.1. </a:t>
            </a:r>
            <a:r>
              <a:rPr lang="en-US" sz="2900" dirty="0" err="1">
                <a:solidFill>
                  <a:srgbClr val="FFC000"/>
                </a:solidFill>
              </a:rPr>
              <a:t>Hằng</a:t>
            </a:r>
            <a:r>
              <a:rPr lang="en-US" sz="2900" dirty="0">
                <a:solidFill>
                  <a:srgbClr val="FFC000"/>
                </a:solidFill>
              </a:rPr>
              <a:t> (</a:t>
            </a:r>
            <a:r>
              <a:rPr lang="en-US" sz="2900" dirty="0" smtClean="0">
                <a:solidFill>
                  <a:srgbClr val="FFC000"/>
                </a:solidFill>
              </a:rPr>
              <a:t>Constant)</a:t>
            </a:r>
          </a:p>
          <a:p>
            <a:pPr algn="just"/>
            <a:r>
              <a:rPr lang="en-US" sz="3200" dirty="0" err="1" smtClean="0"/>
              <a:t>Một</a:t>
            </a:r>
            <a:r>
              <a:rPr lang="en-US" sz="3200" dirty="0" smtClean="0"/>
              <a:t> </a:t>
            </a:r>
            <a:r>
              <a:rPr lang="en-US" sz="3200" dirty="0" err="1"/>
              <a:t>hằng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 smtClean="0"/>
              <a:t>là</a:t>
            </a:r>
            <a:r>
              <a:rPr lang="en-US" sz="3200" dirty="0" smtClean="0"/>
              <a:t> </a:t>
            </a:r>
            <a:r>
              <a:rPr lang="en-US" sz="3200" dirty="0" err="1" smtClean="0"/>
              <a:t>một</a:t>
            </a:r>
            <a:r>
              <a:rPr lang="en-US" sz="3200" dirty="0" smtClean="0"/>
              <a:t> </a:t>
            </a:r>
            <a:r>
              <a:rPr lang="en-US" sz="3200" dirty="0" err="1" smtClean="0"/>
              <a:t>ký</a:t>
            </a:r>
            <a:r>
              <a:rPr lang="en-US" sz="3200" dirty="0" smtClean="0"/>
              <a:t> </a:t>
            </a:r>
            <a:r>
              <a:rPr lang="en-US" sz="3200" dirty="0" err="1"/>
              <a:t>tự</a:t>
            </a:r>
            <a:r>
              <a:rPr lang="en-US" sz="3200" dirty="0"/>
              <a:t>,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/>
              <a:t>nguyên</a:t>
            </a:r>
            <a:r>
              <a:rPr lang="en-US" sz="3200" dirty="0"/>
              <a:t>,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trị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</a:t>
            </a:r>
            <a:r>
              <a:rPr lang="en-US" sz="3200" dirty="0" err="1"/>
              <a:t>hằng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 smtClean="0"/>
              <a:t>thay</a:t>
            </a:r>
            <a:r>
              <a:rPr lang="en-US" sz="3200" dirty="0" smtClean="0"/>
              <a:t> </a:t>
            </a:r>
            <a:r>
              <a:rPr lang="en-US" sz="3200" dirty="0" err="1"/>
              <a:t>đổi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phạm</a:t>
            </a:r>
            <a:r>
              <a:rPr lang="en-US" sz="3200" dirty="0"/>
              <a:t> vi </a:t>
            </a:r>
            <a:r>
              <a:rPr lang="en-US" sz="3200" dirty="0" err="1"/>
              <a:t>mà</a:t>
            </a:r>
            <a:r>
              <a:rPr lang="en-US" sz="3200" dirty="0"/>
              <a:t> </a:t>
            </a:r>
            <a:r>
              <a:rPr lang="en-US" sz="3200" dirty="0" err="1"/>
              <a:t>hằng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nghĩa</a:t>
            </a:r>
            <a:r>
              <a:rPr lang="en-US" sz="3200" dirty="0"/>
              <a:t>. </a:t>
            </a:r>
          </a:p>
          <a:p>
            <a:pPr algn="just"/>
            <a:endParaRPr lang="en-US" sz="2900" dirty="0" smtClean="0"/>
          </a:p>
          <a:p>
            <a:pPr algn="just"/>
            <a:r>
              <a:rPr lang="en-US" sz="2900" dirty="0" err="1" smtClean="0"/>
              <a:t>Khai</a:t>
            </a:r>
            <a:r>
              <a:rPr lang="en-US" sz="2900" dirty="0" smtClean="0"/>
              <a:t> </a:t>
            </a:r>
            <a:r>
              <a:rPr lang="en-US" sz="2900" dirty="0" err="1"/>
              <a:t>báo</a:t>
            </a:r>
            <a:r>
              <a:rPr lang="en-US" sz="2900" dirty="0"/>
              <a:t> </a:t>
            </a:r>
            <a:r>
              <a:rPr lang="en-US" sz="2900" dirty="0" err="1"/>
              <a:t>hằng</a:t>
            </a:r>
            <a:r>
              <a:rPr lang="en-US" sz="2900" dirty="0" smtClean="0"/>
              <a:t>:</a:t>
            </a:r>
          </a:p>
          <a:p>
            <a:pPr algn="just"/>
            <a:endParaRPr lang="en-US" sz="2400" b="1" i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#define &lt;</a:t>
            </a:r>
            <a:r>
              <a:rPr lang="en-US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hằng</a:t>
            </a:r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&lt;</a:t>
            </a:r>
            <a:r>
              <a:rPr lang="en-US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giá</a:t>
            </a:r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trị</a:t>
            </a:r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</a:t>
            </a:r>
          </a:p>
          <a:p>
            <a:pPr algn="just"/>
            <a:r>
              <a:rPr lang="en-US" sz="2900" dirty="0"/>
              <a:t>(</a:t>
            </a:r>
            <a:r>
              <a:rPr lang="en-US" sz="2900" dirty="0" err="1"/>
              <a:t>Không</a:t>
            </a:r>
            <a:r>
              <a:rPr lang="en-US" sz="2900" dirty="0"/>
              <a:t> </a:t>
            </a:r>
            <a:r>
              <a:rPr lang="en-US" sz="2900" dirty="0" err="1"/>
              <a:t>có</a:t>
            </a:r>
            <a:r>
              <a:rPr lang="en-US" sz="2900" dirty="0"/>
              <a:t> “;” ở </a:t>
            </a:r>
            <a:r>
              <a:rPr lang="en-US" sz="2900" dirty="0" err="1"/>
              <a:t>cuối</a:t>
            </a:r>
            <a:r>
              <a:rPr lang="en-US" sz="2900" dirty="0"/>
              <a:t> </a:t>
            </a:r>
            <a:r>
              <a:rPr lang="en-US" sz="2900" dirty="0" err="1"/>
              <a:t>câu</a:t>
            </a:r>
            <a:r>
              <a:rPr lang="en-US" sz="2900" dirty="0"/>
              <a:t> </a:t>
            </a:r>
            <a:r>
              <a:rPr lang="en-US" sz="2900" dirty="0" err="1"/>
              <a:t>lệnh</a:t>
            </a:r>
            <a:r>
              <a:rPr lang="en-US" sz="2900" dirty="0"/>
              <a:t>)</a:t>
            </a:r>
          </a:p>
          <a:p>
            <a:pPr algn="just"/>
            <a:endParaRPr lang="en-US" b="1" i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900" dirty="0" err="1"/>
              <a:t>Ví</a:t>
            </a:r>
            <a:r>
              <a:rPr lang="en-US" sz="2900" dirty="0"/>
              <a:t> </a:t>
            </a:r>
            <a:r>
              <a:rPr lang="en-US" sz="2900" dirty="0" err="1"/>
              <a:t>dụ</a:t>
            </a:r>
            <a:r>
              <a:rPr lang="en-US" sz="2900" dirty="0"/>
              <a:t>: </a:t>
            </a:r>
            <a:r>
              <a:rPr lang="en-US" sz="2900" dirty="0" err="1"/>
              <a:t>Khai</a:t>
            </a:r>
            <a:r>
              <a:rPr lang="en-US" sz="2900" dirty="0"/>
              <a:t> </a:t>
            </a:r>
            <a:r>
              <a:rPr lang="en-US" sz="2900" dirty="0" err="1"/>
              <a:t>báo</a:t>
            </a:r>
            <a:r>
              <a:rPr lang="en-US" sz="2900" dirty="0"/>
              <a:t> </a:t>
            </a:r>
            <a:r>
              <a:rPr lang="en-US" sz="2900" dirty="0" err="1"/>
              <a:t>hằng</a:t>
            </a:r>
            <a:r>
              <a:rPr lang="en-US" sz="2900" dirty="0"/>
              <a:t> </a:t>
            </a:r>
            <a:r>
              <a:rPr lang="en-US" sz="2900" dirty="0" err="1"/>
              <a:t>hằng</a:t>
            </a:r>
            <a:r>
              <a:rPr lang="en-US" sz="2900" dirty="0"/>
              <a:t> PI </a:t>
            </a:r>
            <a:r>
              <a:rPr lang="en-US" sz="2900" dirty="0" err="1"/>
              <a:t>có</a:t>
            </a:r>
            <a:r>
              <a:rPr lang="en-US" sz="2900" dirty="0"/>
              <a:t> </a:t>
            </a:r>
            <a:r>
              <a:rPr lang="en-US" sz="2900" dirty="0" err="1"/>
              <a:t>giá</a:t>
            </a:r>
            <a:r>
              <a:rPr lang="en-US" sz="2900" dirty="0"/>
              <a:t> </a:t>
            </a:r>
            <a:r>
              <a:rPr lang="en-US" sz="2900" dirty="0" err="1"/>
              <a:t>trị</a:t>
            </a:r>
            <a:r>
              <a:rPr lang="en-US" sz="2900" dirty="0"/>
              <a:t> </a:t>
            </a:r>
            <a:r>
              <a:rPr lang="en-US" sz="2900" dirty="0" err="1"/>
              <a:t>là</a:t>
            </a:r>
            <a:r>
              <a:rPr lang="en-US" sz="2900" dirty="0"/>
              <a:t> </a:t>
            </a:r>
            <a:r>
              <a:rPr lang="en-US" sz="2900" dirty="0" smtClean="0"/>
              <a:t>3.14159</a:t>
            </a:r>
          </a:p>
          <a:p>
            <a:pPr algn="just"/>
            <a:endParaRPr lang="en-US" sz="2900" dirty="0"/>
          </a:p>
          <a:p>
            <a:pPr algn="just"/>
            <a:r>
              <a:rPr lang="en-US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#define PI 3.14159 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endParaRPr lang="en-US" sz="2000" b="1" i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sz="30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574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548680"/>
            <a:ext cx="8638728" cy="6009456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700" dirty="0" smtClean="0">
                <a:solidFill>
                  <a:srgbClr val="FFC000"/>
                </a:solidFill>
              </a:rPr>
              <a:t>2.2.2.2</a:t>
            </a:r>
            <a:r>
              <a:rPr lang="en-US" sz="2700" dirty="0">
                <a:solidFill>
                  <a:srgbClr val="FFC000"/>
                </a:solidFill>
              </a:rPr>
              <a:t>. </a:t>
            </a:r>
            <a:r>
              <a:rPr lang="en-US" sz="2700" dirty="0" err="1">
                <a:solidFill>
                  <a:srgbClr val="FFC000"/>
                </a:solidFill>
              </a:rPr>
              <a:t>Biến</a:t>
            </a:r>
            <a:r>
              <a:rPr lang="en-US" sz="2700" dirty="0">
                <a:solidFill>
                  <a:srgbClr val="FFC000"/>
                </a:solidFill>
              </a:rPr>
              <a:t> (Variable)</a:t>
            </a:r>
          </a:p>
          <a:p>
            <a:pPr algn="just"/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tên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đại</a:t>
            </a:r>
            <a:r>
              <a:rPr lang="en-US" dirty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nhớ</a:t>
            </a:r>
            <a:r>
              <a:rPr lang="en-US" dirty="0" smtClean="0"/>
              <a:t>.</a:t>
            </a:r>
          </a:p>
          <a:p>
            <a:pPr lvl="0" algn="just"/>
            <a:r>
              <a:rPr lang="en-US" dirty="0" err="1" smtClean="0"/>
              <a:t>Biến</a:t>
            </a:r>
            <a:r>
              <a:rPr lang="en-US" dirty="0" smtClean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khai</a:t>
            </a:r>
            <a:r>
              <a:rPr lang="en-US" dirty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thuộc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kiểu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 smtClean="0"/>
              <a:t>định</a:t>
            </a:r>
            <a:endParaRPr lang="en-US" dirty="0"/>
          </a:p>
          <a:p>
            <a:pPr algn="just"/>
            <a:endParaRPr lang="en-US" dirty="0" smtClean="0"/>
          </a:p>
          <a:p>
            <a:pPr algn="just"/>
            <a:r>
              <a:rPr lang="en-US" dirty="0" err="1" smtClean="0"/>
              <a:t>Khai</a:t>
            </a:r>
            <a:r>
              <a:rPr lang="en-US" dirty="0" smtClean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 smtClean="0"/>
              <a:t>:</a:t>
            </a:r>
          </a:p>
          <a:p>
            <a:pPr algn="just"/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Kiểu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 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biến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</a:t>
            </a:r>
          </a:p>
          <a:p>
            <a:pPr algn="just"/>
            <a:r>
              <a:rPr lang="fr-FR" sz="2400" dirty="0" err="1"/>
              <a:t>Ví</a:t>
            </a:r>
            <a:r>
              <a:rPr lang="fr-FR" sz="2400" dirty="0"/>
              <a:t> </a:t>
            </a:r>
            <a:r>
              <a:rPr lang="fr-FR" sz="2400" dirty="0" err="1"/>
              <a:t>dụ</a:t>
            </a:r>
            <a:r>
              <a:rPr lang="fr-FR" sz="2400" dirty="0"/>
              <a:t>: </a:t>
            </a:r>
            <a:endParaRPr lang="fr-FR" sz="2400" dirty="0" smtClean="0"/>
          </a:p>
          <a:p>
            <a:pPr algn="just"/>
            <a:r>
              <a:rPr lang="fr-FR" sz="2400" b="1" i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2400" b="1" i="1" dirty="0">
                <a:latin typeface="Courier New" pitchFamily="49" charset="0"/>
                <a:cs typeface="Courier New" pitchFamily="49" charset="0"/>
              </a:rPr>
              <a:t> n;</a:t>
            </a:r>
            <a:endParaRPr lang="en-US" sz="2400" b="1" i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Kiểu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 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Danh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sách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biến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</a:t>
            </a:r>
          </a:p>
          <a:p>
            <a:pPr algn="just"/>
            <a:r>
              <a:rPr lang="fr-FR" sz="2400" dirty="0" err="1"/>
              <a:t>Ví</a:t>
            </a:r>
            <a:r>
              <a:rPr lang="fr-FR" sz="2400" dirty="0"/>
              <a:t> </a:t>
            </a:r>
            <a:r>
              <a:rPr lang="fr-FR" sz="2400" dirty="0" err="1"/>
              <a:t>dụ</a:t>
            </a:r>
            <a:r>
              <a:rPr lang="fr-FR" sz="2400" dirty="0"/>
              <a:t>: </a:t>
            </a:r>
            <a:endParaRPr lang="fr-FR" sz="2400" dirty="0" smtClean="0"/>
          </a:p>
          <a:p>
            <a:pPr algn="just"/>
            <a:r>
              <a:rPr lang="fr-FR" sz="2400" b="1" i="1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i="1" dirty="0" err="1" smtClean="0">
                <a:latin typeface="Courier New" pitchFamily="49" charset="0"/>
                <a:cs typeface="Courier New" pitchFamily="49" charset="0"/>
              </a:rPr>
              <a:t>x,y</a:t>
            </a:r>
            <a:r>
              <a:rPr lang="fr-FR" sz="2400" b="1" i="1" dirty="0" smtClean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algn="just"/>
            <a:r>
              <a:rPr lang="fr-FR" sz="2400" dirty="0" smtClean="0"/>
              <a:t>//</a:t>
            </a:r>
            <a:r>
              <a:rPr lang="fr-FR" sz="2400" b="1" i="1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i="1" dirty="0" err="1" smtClean="0">
                <a:latin typeface="Courier New" pitchFamily="49" charset="0"/>
                <a:cs typeface="Courier New" pitchFamily="49" charset="0"/>
              </a:rPr>
              <a:t>x;float</a:t>
            </a:r>
            <a:r>
              <a:rPr lang="fr-FR" sz="2400" b="1" i="1" dirty="0" smtClean="0">
                <a:latin typeface="Courier New" pitchFamily="49" charset="0"/>
                <a:cs typeface="Courier New" pitchFamily="49" charset="0"/>
              </a:rPr>
              <a:t> y;</a:t>
            </a:r>
            <a:endParaRPr lang="en-US" sz="2400" b="1" i="1" dirty="0" smtClean="0">
              <a:latin typeface="Courier New" pitchFamily="49" charset="0"/>
              <a:cs typeface="Courier New" pitchFamily="49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806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869504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n-US" sz="2400" b="1" i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18" y="1772816"/>
            <a:ext cx="8617419" cy="430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799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476672"/>
            <a:ext cx="8638728" cy="6081464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5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1.3. </a:t>
            </a:r>
            <a:r>
              <a:rPr lang="fr-FR" sz="35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BIỂU THỨC – TÓAN TỬ – CÂU LỆNH</a:t>
            </a:r>
            <a:endParaRPr lang="en-US" sz="3500" b="1" dirty="0">
              <a:solidFill>
                <a:schemeClr val="accent3">
                  <a:tint val="90000"/>
                  <a:satMod val="120000"/>
                </a:schemeClr>
              </a:solidFill>
              <a:latin typeface="+mj-lt"/>
              <a:ea typeface="+mj-ea"/>
              <a:cs typeface="+mj-cs"/>
            </a:endParaRPr>
          </a:p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1.3.1. </a:t>
            </a:r>
            <a:r>
              <a:rPr lang="fr-FR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BIỂU THỨC VÀ TÓAN TỬ </a:t>
            </a:r>
          </a:p>
          <a:p>
            <a:pPr algn="just"/>
            <a:r>
              <a:rPr lang="en-US" sz="2700" dirty="0">
                <a:solidFill>
                  <a:srgbClr val="FFC000"/>
                </a:solidFill>
              </a:rPr>
              <a:t>1.3.1.1. </a:t>
            </a:r>
            <a:r>
              <a:rPr lang="fr-FR" sz="2700" dirty="0" err="1">
                <a:solidFill>
                  <a:srgbClr val="FFC000"/>
                </a:solidFill>
              </a:rPr>
              <a:t>Khái</a:t>
            </a:r>
            <a:r>
              <a:rPr lang="fr-FR" sz="2700" dirty="0">
                <a:solidFill>
                  <a:srgbClr val="FFC000"/>
                </a:solidFill>
              </a:rPr>
              <a:t> </a:t>
            </a:r>
            <a:r>
              <a:rPr lang="fr-FR" sz="2700" dirty="0" err="1">
                <a:solidFill>
                  <a:srgbClr val="FFC000"/>
                </a:solidFill>
              </a:rPr>
              <a:t>niệm</a:t>
            </a:r>
            <a:r>
              <a:rPr lang="fr-FR" sz="2700" dirty="0">
                <a:solidFill>
                  <a:srgbClr val="FFC000"/>
                </a:solidFill>
              </a:rPr>
              <a:t> </a:t>
            </a:r>
            <a:r>
              <a:rPr lang="fr-FR" sz="2700" dirty="0" err="1">
                <a:solidFill>
                  <a:srgbClr val="FFC000"/>
                </a:solidFill>
              </a:rPr>
              <a:t>về</a:t>
            </a:r>
            <a:r>
              <a:rPr lang="fr-FR" sz="2700" dirty="0">
                <a:solidFill>
                  <a:srgbClr val="FFC000"/>
                </a:solidFill>
              </a:rPr>
              <a:t> </a:t>
            </a:r>
            <a:r>
              <a:rPr lang="fr-FR" sz="2700" dirty="0" err="1">
                <a:solidFill>
                  <a:srgbClr val="FFC000"/>
                </a:solidFill>
              </a:rPr>
              <a:t>biểu</a:t>
            </a:r>
            <a:r>
              <a:rPr lang="fr-FR" sz="2700" dirty="0">
                <a:solidFill>
                  <a:srgbClr val="FFC000"/>
                </a:solidFill>
              </a:rPr>
              <a:t> </a:t>
            </a:r>
            <a:r>
              <a:rPr lang="fr-FR" sz="2700" dirty="0" err="1" smtClean="0">
                <a:solidFill>
                  <a:srgbClr val="FFC000"/>
                </a:solidFill>
              </a:rPr>
              <a:t>thức</a:t>
            </a:r>
            <a:endParaRPr lang="fr-FR" sz="2700" dirty="0" smtClean="0">
              <a:solidFill>
                <a:srgbClr val="FFC000"/>
              </a:solidFill>
            </a:endParaRPr>
          </a:p>
          <a:p>
            <a:pPr algn="just"/>
            <a:r>
              <a:rPr lang="fr-FR" dirty="0" err="1" smtClean="0"/>
              <a:t>Biểu</a:t>
            </a:r>
            <a:r>
              <a:rPr lang="fr-FR" dirty="0" smtClean="0"/>
              <a:t> </a:t>
            </a:r>
            <a:r>
              <a:rPr lang="fr-FR" dirty="0" err="1"/>
              <a:t>thức</a:t>
            </a:r>
            <a:r>
              <a:rPr lang="fr-FR" dirty="0"/>
              <a:t> là </a:t>
            </a:r>
            <a:r>
              <a:rPr lang="fr-FR" dirty="0" err="1"/>
              <a:t>một</a:t>
            </a:r>
            <a:r>
              <a:rPr lang="fr-FR" dirty="0"/>
              <a:t> </a:t>
            </a:r>
            <a:r>
              <a:rPr lang="fr-FR" dirty="0" err="1"/>
              <a:t>công</a:t>
            </a:r>
            <a:r>
              <a:rPr lang="fr-FR" dirty="0"/>
              <a:t> </a:t>
            </a:r>
            <a:r>
              <a:rPr lang="fr-FR" dirty="0" err="1"/>
              <a:t>thức</a:t>
            </a:r>
            <a:r>
              <a:rPr lang="fr-FR" dirty="0"/>
              <a:t> </a:t>
            </a:r>
            <a:r>
              <a:rPr lang="fr-FR" dirty="0" err="1"/>
              <a:t>tính</a:t>
            </a:r>
            <a:r>
              <a:rPr lang="fr-FR" dirty="0"/>
              <a:t> </a:t>
            </a:r>
            <a:r>
              <a:rPr lang="fr-FR" dirty="0" err="1"/>
              <a:t>toán</a:t>
            </a:r>
            <a:r>
              <a:rPr lang="fr-FR" dirty="0"/>
              <a:t> </a:t>
            </a:r>
            <a:r>
              <a:rPr lang="fr-FR" dirty="0" err="1"/>
              <a:t>bao</a:t>
            </a:r>
            <a:r>
              <a:rPr lang="fr-FR" dirty="0"/>
              <a:t> </a:t>
            </a:r>
            <a:r>
              <a:rPr lang="fr-FR" dirty="0" err="1"/>
              <a:t>gồm</a:t>
            </a:r>
            <a:r>
              <a:rPr lang="fr-FR" dirty="0"/>
              <a:t> </a:t>
            </a:r>
            <a:r>
              <a:rPr lang="fr-FR" dirty="0" err="1"/>
              <a:t>các</a:t>
            </a:r>
            <a:r>
              <a:rPr lang="fr-FR" dirty="0"/>
              <a:t> </a:t>
            </a:r>
            <a:r>
              <a:rPr lang="fr-FR" dirty="0" err="1"/>
              <a:t>phép</a:t>
            </a:r>
            <a:r>
              <a:rPr lang="fr-FR" dirty="0"/>
              <a:t> </a:t>
            </a:r>
            <a:r>
              <a:rPr lang="fr-FR" dirty="0" err="1"/>
              <a:t>toán</a:t>
            </a:r>
            <a:r>
              <a:rPr lang="fr-FR" dirty="0"/>
              <a:t>, </a:t>
            </a:r>
            <a:r>
              <a:rPr lang="fr-FR" dirty="0" err="1"/>
              <a:t>hằng</a:t>
            </a:r>
            <a:r>
              <a:rPr lang="fr-FR" dirty="0"/>
              <a:t>, </a:t>
            </a:r>
            <a:r>
              <a:rPr lang="fr-FR" dirty="0" err="1"/>
              <a:t>biến</a:t>
            </a:r>
            <a:r>
              <a:rPr lang="fr-FR" dirty="0"/>
              <a:t>, </a:t>
            </a:r>
            <a:r>
              <a:rPr lang="fr-FR" dirty="0" err="1"/>
              <a:t>hàm</a:t>
            </a:r>
            <a:r>
              <a:rPr lang="fr-FR" dirty="0"/>
              <a:t>, </a:t>
            </a:r>
            <a:r>
              <a:rPr lang="fr-FR" dirty="0" err="1"/>
              <a:t>và</a:t>
            </a:r>
            <a:r>
              <a:rPr lang="fr-FR" dirty="0"/>
              <a:t> </a:t>
            </a:r>
            <a:r>
              <a:rPr lang="fr-FR" dirty="0" err="1"/>
              <a:t>các</a:t>
            </a:r>
            <a:r>
              <a:rPr lang="fr-FR" dirty="0"/>
              <a:t> </a:t>
            </a:r>
            <a:r>
              <a:rPr lang="fr-FR" dirty="0" err="1"/>
              <a:t>dấu</a:t>
            </a:r>
            <a:r>
              <a:rPr lang="fr-FR" dirty="0"/>
              <a:t> </a:t>
            </a:r>
            <a:r>
              <a:rPr lang="fr-FR" dirty="0" err="1"/>
              <a:t>ngoặc</a:t>
            </a:r>
            <a:r>
              <a:rPr lang="fr-FR" dirty="0"/>
              <a:t>. </a:t>
            </a:r>
            <a:endParaRPr lang="en-US" dirty="0"/>
          </a:p>
          <a:p>
            <a:pPr algn="just"/>
            <a:r>
              <a:rPr lang="en-US" dirty="0"/>
              <a:t>T</a:t>
            </a:r>
            <a:r>
              <a:rPr lang="fr-FR" dirty="0" err="1" smtClean="0"/>
              <a:t>hứ</a:t>
            </a:r>
            <a:r>
              <a:rPr lang="fr-FR" dirty="0" smtClean="0"/>
              <a:t> </a:t>
            </a:r>
            <a:r>
              <a:rPr lang="fr-FR" dirty="0" err="1"/>
              <a:t>tự</a:t>
            </a:r>
            <a:r>
              <a:rPr lang="fr-FR" dirty="0"/>
              <a:t> </a:t>
            </a:r>
            <a:r>
              <a:rPr lang="fr-FR" dirty="0" err="1"/>
              <a:t>ưu</a:t>
            </a:r>
            <a:r>
              <a:rPr lang="fr-FR" dirty="0"/>
              <a:t> </a:t>
            </a:r>
            <a:r>
              <a:rPr lang="fr-FR" dirty="0" err="1"/>
              <a:t>tiên</a:t>
            </a:r>
            <a:r>
              <a:rPr lang="fr-FR" dirty="0" smtClean="0"/>
              <a:t>:</a:t>
            </a:r>
            <a:endParaRPr lang="en-US" dirty="0"/>
          </a:p>
          <a:p>
            <a:pPr algn="just"/>
            <a:r>
              <a:rPr lang="en-US" dirty="0" smtClean="0"/>
              <a:t>1. </a:t>
            </a:r>
            <a:r>
              <a:rPr lang="fr-FR" dirty="0" err="1" smtClean="0"/>
              <a:t>Biểu</a:t>
            </a:r>
            <a:r>
              <a:rPr lang="fr-FR" dirty="0" smtClean="0"/>
              <a:t> </a:t>
            </a:r>
            <a:r>
              <a:rPr lang="fr-FR" dirty="0" err="1"/>
              <a:t>thức</a:t>
            </a:r>
            <a:r>
              <a:rPr lang="fr-FR" dirty="0"/>
              <a:t> </a:t>
            </a:r>
            <a:r>
              <a:rPr lang="fr-FR" dirty="0" err="1"/>
              <a:t>trong</a:t>
            </a:r>
            <a:r>
              <a:rPr lang="fr-FR" dirty="0"/>
              <a:t> </a:t>
            </a:r>
            <a:r>
              <a:rPr lang="fr-FR" dirty="0" err="1"/>
              <a:t>ngoặc</a:t>
            </a:r>
            <a:r>
              <a:rPr lang="fr-FR" dirty="0"/>
              <a:t>, </a:t>
            </a:r>
            <a:r>
              <a:rPr lang="fr-FR" dirty="0" err="1"/>
              <a:t>phép</a:t>
            </a:r>
            <a:r>
              <a:rPr lang="fr-FR" dirty="0"/>
              <a:t> </a:t>
            </a:r>
            <a:r>
              <a:rPr lang="fr-FR" dirty="0" err="1"/>
              <a:t>gọi</a:t>
            </a:r>
            <a:r>
              <a:rPr lang="fr-FR" dirty="0"/>
              <a:t> </a:t>
            </a:r>
            <a:r>
              <a:rPr lang="fr-FR" dirty="0" err="1"/>
              <a:t>hàm</a:t>
            </a:r>
            <a:r>
              <a:rPr lang="fr-FR" dirty="0"/>
              <a:t>, </a:t>
            </a:r>
            <a:endParaRPr lang="en-US" b="1" i="1" u="dbl" dirty="0"/>
          </a:p>
          <a:p>
            <a:pPr lvl="0" algn="just"/>
            <a:r>
              <a:rPr lang="en-US" dirty="0" smtClean="0"/>
              <a:t>2. !</a:t>
            </a:r>
            <a:endParaRPr lang="en-US" b="1" i="1" u="dbl" dirty="0"/>
          </a:p>
          <a:p>
            <a:pPr lvl="0" algn="just"/>
            <a:r>
              <a:rPr lang="en-US" dirty="0" smtClean="0"/>
              <a:t>3. / </a:t>
            </a:r>
            <a:r>
              <a:rPr lang="en-US" dirty="0"/>
              <a:t>, *,  \,  %,  &amp;&amp;</a:t>
            </a:r>
            <a:endParaRPr lang="en-US" b="1" i="1" u="dbl" dirty="0"/>
          </a:p>
          <a:p>
            <a:pPr lvl="0" algn="just"/>
            <a:r>
              <a:rPr lang="en-US" dirty="0" smtClean="0"/>
              <a:t>4. + </a:t>
            </a:r>
            <a:r>
              <a:rPr lang="en-US" dirty="0"/>
              <a:t>, -,  ||</a:t>
            </a:r>
            <a:endParaRPr lang="en-US" b="1" i="1" u="dbl" dirty="0"/>
          </a:p>
          <a:p>
            <a:pPr lvl="0" algn="just"/>
            <a:r>
              <a:rPr lang="en-US" dirty="0" smtClean="0"/>
              <a:t>5. &lt;,  </a:t>
            </a:r>
            <a:r>
              <a:rPr lang="en-US" dirty="0"/>
              <a:t>&gt;,  ==,  &lt;= , &gt;=,  </a:t>
            </a:r>
            <a:r>
              <a:rPr lang="en-US" dirty="0" smtClean="0"/>
              <a:t>!=</a:t>
            </a: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856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476672"/>
            <a:ext cx="8638728" cy="6081464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b="1" dirty="0" err="1" smtClean="0"/>
              <a:t>Ví</a:t>
            </a:r>
            <a:r>
              <a:rPr lang="en-US" b="1" dirty="0" smtClean="0"/>
              <a:t> </a:t>
            </a:r>
            <a:r>
              <a:rPr lang="en-US" b="1" dirty="0" err="1"/>
              <a:t>dụ</a:t>
            </a:r>
            <a:r>
              <a:rPr lang="en-US" b="1" dirty="0"/>
              <a:t> </a:t>
            </a:r>
            <a:r>
              <a:rPr lang="en-US" b="1" dirty="0" smtClean="0"/>
              <a:t>: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dirty="0" err="1">
                <a:latin typeface="Arial" pitchFamily="34" charset="0"/>
                <a:cs typeface="Arial" pitchFamily="34" charset="0"/>
              </a:rPr>
              <a:t>Nếu</a:t>
            </a:r>
            <a:r>
              <a:rPr lang="en-US" dirty="0">
                <a:latin typeface="Arial" pitchFamily="34" charset="0"/>
                <a:cs typeface="Arial" pitchFamily="34" charset="0"/>
              </a:rPr>
              <a:t> a=3, b=5, c= 2 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/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fr-FR" dirty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fr-FR" dirty="0">
                <a:latin typeface="Arial" pitchFamily="34" charset="0"/>
                <a:cs typeface="Arial" pitchFamily="34" charset="0"/>
              </a:rPr>
              <a:t> : a + b * c  </a:t>
            </a:r>
            <a:endParaRPr lang="fr-FR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fr-FR" dirty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fr-FR" dirty="0">
                <a:latin typeface="Arial" pitchFamily="34" charset="0"/>
                <a:cs typeface="Arial" pitchFamily="34" charset="0"/>
              </a:rPr>
              <a:t> là </a:t>
            </a:r>
            <a:r>
              <a:rPr lang="fr-FR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13</a:t>
            </a:r>
          </a:p>
          <a:p>
            <a:pPr algn="just"/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fr-FR" dirty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fr-FR" dirty="0">
                <a:latin typeface="Arial" pitchFamily="34" charset="0"/>
                <a:cs typeface="Arial" pitchFamily="34" charset="0"/>
              </a:rPr>
              <a:t>: (b * b – 4 * a * c) / (2 * a) </a:t>
            </a:r>
            <a:endParaRPr lang="fr-FR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>
                <a:latin typeface="Arial" pitchFamily="34" charset="0"/>
                <a:cs typeface="Arial" pitchFamily="34" charset="0"/>
              </a:rPr>
              <a:t>c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ó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giá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trị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là </a:t>
            </a:r>
            <a:r>
              <a:rPr lang="fr-FR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1/6</a:t>
            </a:r>
          </a:p>
          <a:p>
            <a:pPr algn="just"/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fr-FR" dirty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fr-FR" dirty="0">
                <a:latin typeface="Arial" pitchFamily="34" charset="0"/>
                <a:cs typeface="Arial" pitchFamily="34" charset="0"/>
              </a:rPr>
              <a:t>:  (a % 2) != 0 </a:t>
            </a:r>
            <a:endParaRPr lang="fr-FR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giá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trị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là </a:t>
            </a:r>
            <a:r>
              <a:rPr lang="fr-FR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en-US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805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476672"/>
            <a:ext cx="4319364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r-FR" sz="2000" dirty="0"/>
              <a:t>1.3.1.2. </a:t>
            </a:r>
            <a:r>
              <a:rPr lang="en-US" sz="2000" dirty="0" err="1"/>
              <a:t>Tóan</a:t>
            </a:r>
            <a:r>
              <a:rPr lang="en-US" sz="2000" dirty="0"/>
              <a:t> </a:t>
            </a:r>
            <a:r>
              <a:rPr lang="en-US" sz="2000" dirty="0" err="1"/>
              <a:t>tử</a:t>
            </a:r>
            <a:r>
              <a:rPr lang="en-US" sz="2000" dirty="0"/>
              <a:t> </a:t>
            </a:r>
          </a:p>
          <a:p>
            <a:pPr algn="just"/>
            <a:r>
              <a:rPr lang="fr-FR" sz="2000" dirty="0" err="1" smtClean="0">
                <a:solidFill>
                  <a:srgbClr val="FFC000"/>
                </a:solidFill>
              </a:rPr>
              <a:t>Toán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en-US" sz="2000" dirty="0" err="1">
                <a:solidFill>
                  <a:srgbClr val="FFC000"/>
                </a:solidFill>
              </a:rPr>
              <a:t>tử</a:t>
            </a:r>
            <a:r>
              <a:rPr lang="en-US" sz="2000" dirty="0">
                <a:solidFill>
                  <a:srgbClr val="FFC000"/>
                </a:solidFill>
              </a:rPr>
              <a:t> </a:t>
            </a:r>
            <a:r>
              <a:rPr lang="en-US" sz="2000" dirty="0" err="1">
                <a:solidFill>
                  <a:srgbClr val="FFC000"/>
                </a:solidFill>
              </a:rPr>
              <a:t>số</a:t>
            </a:r>
            <a:r>
              <a:rPr lang="en-US" sz="2000" dirty="0">
                <a:solidFill>
                  <a:srgbClr val="FFC000"/>
                </a:solidFill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</a:rPr>
              <a:t>học</a:t>
            </a:r>
            <a:r>
              <a:rPr lang="en-US" sz="2000" dirty="0" smtClean="0">
                <a:solidFill>
                  <a:srgbClr val="FFC000"/>
                </a:solidFill>
              </a:rPr>
              <a:t>: </a:t>
            </a:r>
          </a:p>
          <a:p>
            <a:pPr algn="just"/>
            <a:r>
              <a:rPr lang="en-US" sz="2000" dirty="0" smtClean="0"/>
              <a:t>+, -, *, /, % (chia </a:t>
            </a:r>
            <a:r>
              <a:rPr lang="en-US" sz="2000" dirty="0" err="1" smtClean="0"/>
              <a:t>lấy</a:t>
            </a:r>
            <a:r>
              <a:rPr lang="en-US" sz="2000" dirty="0" smtClean="0"/>
              <a:t> </a:t>
            </a:r>
            <a:r>
              <a:rPr lang="en-US" sz="2000" dirty="0" err="1" smtClean="0"/>
              <a:t>dư</a:t>
            </a:r>
            <a:r>
              <a:rPr lang="en-US" sz="2000" dirty="0" smtClean="0"/>
              <a:t>)</a:t>
            </a:r>
          </a:p>
          <a:p>
            <a:pPr algn="just"/>
            <a:r>
              <a:rPr lang="en-US" sz="2000" b="1" dirty="0" err="1" smtClean="0"/>
              <a:t>Ví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dụ</a:t>
            </a:r>
            <a:r>
              <a:rPr lang="en-US" sz="2000" b="1" dirty="0" smtClean="0"/>
              <a:t>: </a:t>
            </a:r>
            <a:endParaRPr lang="en-US" sz="2000" b="1" dirty="0"/>
          </a:p>
          <a:p>
            <a:pPr algn="just"/>
            <a:r>
              <a:rPr lang="en-US" sz="2000" b="1" dirty="0" err="1"/>
              <a:t>int</a:t>
            </a:r>
            <a:r>
              <a:rPr lang="en-US" sz="2000" b="1" dirty="0"/>
              <a:t> a = 5, b = 2; </a:t>
            </a:r>
          </a:p>
          <a:p>
            <a:pPr algn="just"/>
            <a:r>
              <a:rPr lang="en-US" sz="2000" b="1" dirty="0"/>
              <a:t>float x = 11;</a:t>
            </a:r>
          </a:p>
          <a:p>
            <a:pPr algn="just"/>
            <a:r>
              <a:rPr lang="en-US" sz="2000" b="1" dirty="0"/>
              <a:t>char  c = ‘m’;</a:t>
            </a:r>
          </a:p>
          <a:p>
            <a:pPr algn="just" fontAlgn="ctr"/>
            <a:endParaRPr lang="en-US" sz="2000" dirty="0" smtClean="0"/>
          </a:p>
          <a:p>
            <a:pPr algn="just" fontAlgn="ctr"/>
            <a:r>
              <a:rPr lang="en-US" sz="2000" b="1" dirty="0" err="1" smtClean="0">
                <a:solidFill>
                  <a:srgbClr val="FFC000"/>
                </a:solidFill>
              </a:rPr>
              <a:t>a+b</a:t>
            </a:r>
            <a:r>
              <a:rPr lang="en-US" sz="2000" b="1" dirty="0" smtClean="0">
                <a:solidFill>
                  <a:srgbClr val="FFC000"/>
                </a:solidFill>
              </a:rPr>
              <a:t> </a:t>
            </a:r>
          </a:p>
          <a:p>
            <a:pPr algn="just" fontAlgn="ctr"/>
            <a:r>
              <a:rPr lang="en-US" sz="2000" b="1" dirty="0" err="1" smtClean="0"/>
              <a:t>có</a:t>
            </a:r>
            <a:r>
              <a:rPr lang="en-US" sz="2000" b="1" dirty="0" smtClean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7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(c+1</a:t>
            </a:r>
            <a:r>
              <a:rPr lang="en-US" sz="2000" b="1" dirty="0" smtClean="0">
                <a:solidFill>
                  <a:srgbClr val="FFC000"/>
                </a:solidFill>
              </a:rPr>
              <a:t>)</a:t>
            </a:r>
          </a:p>
          <a:p>
            <a:pPr algn="just" fontAlgn="ctr"/>
            <a:r>
              <a:rPr lang="en-US" sz="2000" b="1" dirty="0" smtClean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’n’ </a:t>
            </a:r>
            <a:endParaRPr lang="en-US" sz="2000" dirty="0">
              <a:solidFill>
                <a:srgbClr val="FFC000"/>
              </a:solidFill>
            </a:endParaRPr>
          </a:p>
          <a:p>
            <a:pPr algn="just"/>
            <a:endParaRPr lang="en-US" sz="2000" dirty="0"/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a-b </a:t>
            </a:r>
            <a:endParaRPr lang="en-US" sz="2000" b="1" dirty="0" smtClean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 err="1" smtClean="0"/>
              <a:t>có</a:t>
            </a:r>
            <a:r>
              <a:rPr lang="en-US" sz="2000" b="1" dirty="0" smtClean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3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(c - 2</a:t>
            </a:r>
            <a:r>
              <a:rPr lang="en-US" sz="2000" b="1" dirty="0" smtClean="0">
                <a:solidFill>
                  <a:srgbClr val="FFC000"/>
                </a:solidFill>
              </a:rPr>
              <a:t>)</a:t>
            </a:r>
          </a:p>
          <a:p>
            <a:pPr algn="just" fontAlgn="ctr"/>
            <a:r>
              <a:rPr lang="en-US" sz="2000" b="1" dirty="0" smtClean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 </a:t>
            </a:r>
            <a:r>
              <a:rPr lang="en-US" sz="2000" b="1" dirty="0">
                <a:solidFill>
                  <a:srgbClr val="FFC000"/>
                </a:solidFill>
              </a:rPr>
              <a:t>‘k’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endParaRPr lang="en-US" sz="2000" b="1" dirty="0" smtClean="0"/>
          </a:p>
          <a:p>
            <a:pPr algn="just"/>
            <a:endParaRPr lang="en-US" sz="2000" dirty="0">
              <a:solidFill>
                <a:srgbClr val="FFC000"/>
              </a:solidFill>
            </a:endParaRPr>
          </a:p>
          <a:p>
            <a:pPr algn="just"/>
            <a:r>
              <a:rPr lang="en-US" sz="2000" dirty="0" smtClean="0">
                <a:solidFill>
                  <a:srgbClr val="FFC000"/>
                </a:solidFill>
              </a:rPr>
              <a:t> </a:t>
            </a:r>
            <a:endParaRPr lang="en-US" sz="2000" dirty="0">
              <a:solidFill>
                <a:srgbClr val="FFC000"/>
              </a:solidFill>
            </a:endParaRPr>
          </a:p>
          <a:p>
            <a:pPr algn="just"/>
            <a:endParaRPr lang="en-US" sz="20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39952" y="1268760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a*b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10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char (c*2)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‘</a:t>
            </a:r>
            <a:r>
              <a:rPr lang="en-US" sz="2000" b="1" dirty="0">
                <a:solidFill>
                  <a:srgbClr val="FFC000"/>
                </a:solidFill>
                <a:sym typeface="Symbol"/>
              </a:rPr>
              <a:t></a:t>
            </a:r>
            <a:r>
              <a:rPr lang="en-US" sz="2000" b="1" dirty="0">
                <a:solidFill>
                  <a:srgbClr val="FFC000"/>
                </a:solidFill>
              </a:rPr>
              <a:t>’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dirty="0"/>
              <a:t> </a:t>
            </a: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a / b </a:t>
            </a:r>
          </a:p>
          <a:p>
            <a:pPr algn="just" fontAlgn="ctr"/>
            <a:r>
              <a:rPr lang="en-US" sz="2000" b="1" dirty="0" err="1" smtClean="0"/>
              <a:t>có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giá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trị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là</a:t>
            </a:r>
            <a:r>
              <a:rPr lang="en-US" sz="2000" b="1" dirty="0" smtClean="0"/>
              <a:t>  </a:t>
            </a:r>
            <a:r>
              <a:rPr lang="en-US" sz="2000" b="1" dirty="0">
                <a:solidFill>
                  <a:srgbClr val="FFC000"/>
                </a:solidFill>
              </a:rPr>
              <a:t>2</a:t>
            </a: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x/b</a:t>
            </a:r>
            <a:r>
              <a:rPr lang="en-US" sz="2000" b="1" dirty="0"/>
              <a:t>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 </a:t>
            </a:r>
            <a:r>
              <a:rPr lang="en-US" sz="2000" b="1" dirty="0">
                <a:solidFill>
                  <a:srgbClr val="FFC000"/>
                </a:solidFill>
              </a:rPr>
              <a:t>5.5</a:t>
            </a:r>
          </a:p>
          <a:p>
            <a:pPr algn="just" fontAlgn="ctr"/>
            <a:r>
              <a:rPr lang="en-US" sz="2000" b="1" dirty="0" err="1">
                <a:solidFill>
                  <a:srgbClr val="FFC000"/>
                </a:solidFill>
              </a:rPr>
              <a:t>int</a:t>
            </a:r>
            <a:r>
              <a:rPr lang="en-US" sz="2000" b="1" dirty="0">
                <a:solidFill>
                  <a:srgbClr val="FFC000"/>
                </a:solidFill>
              </a:rPr>
              <a:t> (c/2)</a:t>
            </a:r>
          </a:p>
          <a:p>
            <a:pPr algn="just" fontAlgn="ctr"/>
            <a:r>
              <a:rPr lang="en-US" sz="2000" b="1" dirty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54</a:t>
            </a:r>
          </a:p>
          <a:p>
            <a:pPr algn="just" fontAlgn="ctr"/>
            <a:endParaRPr lang="en-US" sz="2000" dirty="0"/>
          </a:p>
          <a:p>
            <a:pPr algn="just" fontAlgn="ctr"/>
            <a:r>
              <a:rPr lang="en-US" sz="2000" b="1" dirty="0" err="1">
                <a:solidFill>
                  <a:srgbClr val="FFC000"/>
                </a:solidFill>
              </a:rPr>
              <a:t>a%b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1</a:t>
            </a:r>
          </a:p>
          <a:p>
            <a:pPr algn="just" fontAlgn="ctr"/>
            <a:r>
              <a:rPr lang="en-US" sz="2000" b="1" dirty="0" err="1">
                <a:solidFill>
                  <a:srgbClr val="FFC000"/>
                </a:solidFill>
              </a:rPr>
              <a:t>c%b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1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 err="1">
                <a:solidFill>
                  <a:srgbClr val="FFC000"/>
                </a:solidFill>
              </a:rPr>
              <a:t>x%b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</a:p>
          <a:p>
            <a:pPr algn="just" fontAlgn="ctr"/>
            <a:r>
              <a:rPr lang="en-US" sz="2000" b="1" dirty="0">
                <a:sym typeface="Symbol"/>
              </a:rPr>
              <a:t></a:t>
            </a:r>
            <a:r>
              <a:rPr lang="en-US" sz="2000" b="1" dirty="0"/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lỗi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endParaRPr lang="en-US" sz="2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840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rmAutofit fontScale="850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r-FR" sz="2400" dirty="0" err="1" smtClean="0">
                <a:solidFill>
                  <a:srgbClr val="FFC000"/>
                </a:solidFill>
              </a:rPr>
              <a:t>T</a:t>
            </a:r>
            <a:r>
              <a:rPr lang="fr-FR" dirty="0" err="1" smtClean="0">
                <a:solidFill>
                  <a:srgbClr val="FFC000"/>
                </a:solidFill>
              </a:rPr>
              <a:t>oán</a:t>
            </a:r>
            <a:r>
              <a:rPr lang="en-US" dirty="0" smtClean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tử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 smtClean="0">
                <a:solidFill>
                  <a:srgbClr val="FFC000"/>
                </a:solidFill>
              </a:rPr>
              <a:t>quan</a:t>
            </a:r>
            <a:r>
              <a:rPr lang="en-US" dirty="0" smtClean="0">
                <a:solidFill>
                  <a:srgbClr val="FFC000"/>
                </a:solidFill>
              </a:rPr>
              <a:t> </a:t>
            </a:r>
            <a:r>
              <a:rPr lang="en-US" dirty="0" err="1" smtClean="0">
                <a:solidFill>
                  <a:srgbClr val="FFC000"/>
                </a:solidFill>
              </a:rPr>
              <a:t>hệ</a:t>
            </a:r>
            <a:r>
              <a:rPr lang="en-US" dirty="0" smtClean="0">
                <a:solidFill>
                  <a:srgbClr val="FFC000"/>
                </a:solidFill>
              </a:rPr>
              <a:t> (so </a:t>
            </a:r>
            <a:r>
              <a:rPr lang="en-US" dirty="0" err="1" smtClean="0">
                <a:solidFill>
                  <a:srgbClr val="FFC000"/>
                </a:solidFill>
              </a:rPr>
              <a:t>sánh</a:t>
            </a:r>
            <a:r>
              <a:rPr lang="en-US" dirty="0" smtClean="0">
                <a:solidFill>
                  <a:srgbClr val="FFC000"/>
                </a:solidFill>
              </a:rPr>
              <a:t>): </a:t>
            </a:r>
          </a:p>
          <a:p>
            <a:pPr algn="just"/>
            <a:r>
              <a:rPr lang="en-US" dirty="0" smtClean="0"/>
              <a:t>==, &lt;, &lt;=, &gt;,&gt;=, != (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)</a:t>
            </a:r>
          </a:p>
          <a:p>
            <a:pPr algn="just"/>
            <a:r>
              <a:rPr lang="en-US" dirty="0" err="1"/>
              <a:t>K</a:t>
            </a:r>
            <a:r>
              <a:rPr lang="en-US" dirty="0" err="1" smtClean="0"/>
              <a:t>ết</a:t>
            </a:r>
            <a:r>
              <a:rPr lang="en-US" dirty="0" smtClean="0"/>
              <a:t> </a:t>
            </a:r>
            <a:r>
              <a:rPr lang="en-US" dirty="0" err="1"/>
              <a:t>quả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so </a:t>
            </a:r>
            <a:r>
              <a:rPr lang="en-US" dirty="0" err="1"/>
              <a:t>sánh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logic true  (=1) </a:t>
            </a:r>
            <a:r>
              <a:rPr lang="en-US" dirty="0" err="1"/>
              <a:t>hoặc</a:t>
            </a:r>
            <a:r>
              <a:rPr lang="en-US" dirty="0"/>
              <a:t> false (=0)</a:t>
            </a:r>
          </a:p>
          <a:p>
            <a:pPr algn="just"/>
            <a:endParaRPr lang="en-US" b="1" dirty="0" smtClean="0"/>
          </a:p>
          <a:p>
            <a:pPr algn="just"/>
            <a:r>
              <a:rPr lang="en-US" b="1" dirty="0" err="1" smtClean="0"/>
              <a:t>Ví</a:t>
            </a:r>
            <a:r>
              <a:rPr lang="en-US" b="1" dirty="0" smtClean="0"/>
              <a:t> </a:t>
            </a:r>
            <a:r>
              <a:rPr lang="en-US" b="1" dirty="0" err="1" smtClean="0"/>
              <a:t>dụ</a:t>
            </a:r>
            <a:r>
              <a:rPr lang="en-US" b="1" dirty="0" smtClean="0"/>
              <a:t>: </a:t>
            </a:r>
            <a:endParaRPr lang="en-US" b="1" dirty="0"/>
          </a:p>
          <a:p>
            <a:pPr algn="just"/>
            <a:r>
              <a:rPr lang="en-US" b="1" dirty="0" err="1"/>
              <a:t>int</a:t>
            </a:r>
            <a:r>
              <a:rPr lang="en-US" b="1" dirty="0"/>
              <a:t> a = 5, b = 2; </a:t>
            </a:r>
          </a:p>
          <a:p>
            <a:pPr algn="just" fontAlgn="ctr"/>
            <a:endParaRPr lang="en-US" dirty="0" smtClean="0"/>
          </a:p>
          <a:p>
            <a:pPr algn="just" fontAlgn="ctr"/>
            <a:r>
              <a:rPr lang="en-US" b="1" dirty="0" smtClean="0">
                <a:solidFill>
                  <a:srgbClr val="FFC000"/>
                </a:solidFill>
              </a:rPr>
              <a:t>a==b </a:t>
            </a:r>
          </a:p>
          <a:p>
            <a:pPr algn="just" fontAlgn="ctr"/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/>
              <a:t>giá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smtClean="0">
                <a:solidFill>
                  <a:srgbClr val="FFC000"/>
                </a:solidFill>
              </a:rPr>
              <a:t>false</a:t>
            </a:r>
          </a:p>
          <a:p>
            <a:pPr algn="just" fontAlgn="ctr"/>
            <a:endParaRPr lang="en-US" dirty="0">
              <a:solidFill>
                <a:srgbClr val="FFC000"/>
              </a:solidFill>
            </a:endParaRPr>
          </a:p>
          <a:p>
            <a:pPr algn="just" fontAlgn="ctr"/>
            <a:r>
              <a:rPr lang="en-US" b="1" dirty="0">
                <a:solidFill>
                  <a:srgbClr val="FFC000"/>
                </a:solidFill>
              </a:rPr>
              <a:t>a</a:t>
            </a:r>
            <a:r>
              <a:rPr lang="en-US" b="1" dirty="0" smtClean="0">
                <a:solidFill>
                  <a:srgbClr val="FFC000"/>
                </a:solidFill>
              </a:rPr>
              <a:t>&gt;b</a:t>
            </a:r>
          </a:p>
          <a:p>
            <a:pPr algn="just" fontAlgn="ctr"/>
            <a:r>
              <a:rPr lang="en-US" b="1" dirty="0" smtClean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giá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smtClean="0">
                <a:solidFill>
                  <a:srgbClr val="FFC000"/>
                </a:solidFill>
              </a:rPr>
              <a:t>true</a:t>
            </a:r>
            <a:endParaRPr lang="en-US" dirty="0">
              <a:solidFill>
                <a:srgbClr val="FFC000"/>
              </a:solidFill>
            </a:endParaRPr>
          </a:p>
          <a:p>
            <a:pPr algn="just"/>
            <a:endParaRPr lang="en-US" dirty="0"/>
          </a:p>
          <a:p>
            <a:pPr algn="just" fontAlgn="ctr"/>
            <a:r>
              <a:rPr lang="en-US" b="1" dirty="0">
                <a:solidFill>
                  <a:srgbClr val="FFC000"/>
                </a:solidFill>
              </a:rPr>
              <a:t>a</a:t>
            </a:r>
            <a:r>
              <a:rPr lang="en-US" b="1" dirty="0" smtClean="0">
                <a:solidFill>
                  <a:srgbClr val="FFC000"/>
                </a:solidFill>
              </a:rPr>
              <a:t>&gt;=b </a:t>
            </a:r>
          </a:p>
          <a:p>
            <a:pPr algn="just" fontAlgn="ctr"/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/>
              <a:t>giá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smtClean="0">
                <a:solidFill>
                  <a:srgbClr val="FFC000"/>
                </a:solidFill>
              </a:rPr>
              <a:t>true</a:t>
            </a:r>
          </a:p>
          <a:p>
            <a:pPr algn="just" fontAlgn="ctr"/>
            <a:endParaRPr lang="en-US" dirty="0">
              <a:solidFill>
                <a:srgbClr val="FFC000"/>
              </a:solidFill>
            </a:endParaRPr>
          </a:p>
          <a:p>
            <a:pPr algn="just" fontAlgn="ctr"/>
            <a:r>
              <a:rPr lang="en-US" b="1" dirty="0" smtClean="0">
                <a:solidFill>
                  <a:srgbClr val="FFC000"/>
                </a:solidFill>
              </a:rPr>
              <a:t>a!=b</a:t>
            </a:r>
          </a:p>
          <a:p>
            <a:pPr algn="just" fontAlgn="ctr"/>
            <a:r>
              <a:rPr lang="en-US" b="1" dirty="0" smtClean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giá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 </a:t>
            </a:r>
            <a:r>
              <a:rPr lang="en-US" b="1" dirty="0" smtClean="0">
                <a:solidFill>
                  <a:srgbClr val="FFC000"/>
                </a:solidFill>
              </a:rPr>
              <a:t>true</a:t>
            </a:r>
            <a:endParaRPr lang="en-US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21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r-FR" sz="2400" dirty="0" err="1" smtClean="0">
                <a:solidFill>
                  <a:srgbClr val="FFC000"/>
                </a:solidFill>
              </a:rPr>
              <a:t>Toán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tử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smtClean="0">
                <a:solidFill>
                  <a:srgbClr val="FFC000"/>
                </a:solidFill>
              </a:rPr>
              <a:t>logic: </a:t>
            </a:r>
            <a:r>
              <a:rPr lang="en-US" sz="2400" dirty="0" smtClean="0"/>
              <a:t>! (NOT), &amp;&amp; (AND), || (OR)</a:t>
            </a:r>
          </a:p>
          <a:p>
            <a:pPr algn="just"/>
            <a:r>
              <a:rPr lang="en-US" sz="2400" dirty="0" err="1" smtClean="0"/>
              <a:t>Kết</a:t>
            </a:r>
            <a:r>
              <a:rPr lang="en-US" sz="2400" dirty="0" smtClean="0"/>
              <a:t> </a:t>
            </a:r>
            <a:r>
              <a:rPr lang="en-US" sz="2400" dirty="0" err="1"/>
              <a:t>quả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phép</a:t>
            </a:r>
            <a:r>
              <a:rPr lang="en-US" sz="2400" dirty="0"/>
              <a:t> </a:t>
            </a:r>
            <a:r>
              <a:rPr lang="en-US" sz="2400" dirty="0" err="1"/>
              <a:t>tóan</a:t>
            </a:r>
            <a:r>
              <a:rPr lang="en-US" sz="2400" dirty="0"/>
              <a:t> logic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r>
              <a:rPr lang="en-US" sz="2400" dirty="0"/>
              <a:t> logic true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smtClean="0"/>
              <a:t>false.)</a:t>
            </a:r>
            <a:endParaRPr lang="en-US" sz="2400" dirty="0"/>
          </a:p>
          <a:p>
            <a:pPr algn="just"/>
            <a:endParaRPr lang="en-US" sz="2400" b="1" dirty="0" smtClean="0"/>
          </a:p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:</a:t>
            </a:r>
          </a:p>
          <a:p>
            <a:pPr algn="just"/>
            <a:r>
              <a:rPr lang="en-US" sz="2400" b="1" dirty="0" smtClean="0"/>
              <a:t>a </a:t>
            </a:r>
            <a:r>
              <a:rPr lang="en-US" sz="2400" b="1" dirty="0"/>
              <a:t>= </a:t>
            </a:r>
            <a:r>
              <a:rPr lang="en-US" sz="2400" b="1" dirty="0" smtClean="0"/>
              <a:t>true, </a:t>
            </a:r>
            <a:r>
              <a:rPr lang="en-US" sz="2400" b="1" dirty="0"/>
              <a:t>b = </a:t>
            </a:r>
            <a:r>
              <a:rPr lang="en-US" sz="2400" b="1" dirty="0" smtClean="0"/>
              <a:t>false; </a:t>
            </a:r>
            <a:endParaRPr lang="en-US" sz="2400" b="1" dirty="0"/>
          </a:p>
          <a:p>
            <a:pPr algn="just" fontAlgn="ctr"/>
            <a:endParaRPr lang="en-US" sz="2400" dirty="0"/>
          </a:p>
          <a:p>
            <a:pPr algn="just" fontAlgn="ctr"/>
            <a:r>
              <a:rPr lang="en-US" sz="2400" b="1" dirty="0">
                <a:solidFill>
                  <a:srgbClr val="FFC000"/>
                </a:solidFill>
              </a:rPr>
              <a:t>a</a:t>
            </a:r>
            <a:r>
              <a:rPr lang="en-US" sz="2400" b="1" dirty="0" smtClean="0">
                <a:solidFill>
                  <a:srgbClr val="FFC000"/>
                </a:solidFill>
              </a:rPr>
              <a:t>&amp;&amp;b 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giá</a:t>
            </a:r>
            <a:r>
              <a:rPr lang="en-US" sz="2400" b="1" dirty="0"/>
              <a:t> </a:t>
            </a:r>
            <a:r>
              <a:rPr lang="en-US" sz="2400" b="1" dirty="0" err="1"/>
              <a:t>trị</a:t>
            </a:r>
            <a:r>
              <a:rPr lang="en-US" sz="2400" b="1" dirty="0"/>
              <a:t> </a:t>
            </a:r>
            <a:r>
              <a:rPr lang="en-US" sz="2400" b="1" dirty="0" err="1"/>
              <a:t>là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FFC000"/>
                </a:solidFill>
              </a:rPr>
              <a:t>false</a:t>
            </a:r>
          </a:p>
          <a:p>
            <a:pPr algn="just" fontAlgn="ctr"/>
            <a:r>
              <a:rPr lang="en-US" sz="2400" b="1" dirty="0" smtClean="0">
                <a:solidFill>
                  <a:srgbClr val="FFC000"/>
                </a:solidFill>
              </a:rPr>
              <a:t>a||b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/>
              <a:t> </a:t>
            </a:r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giá</a:t>
            </a:r>
            <a:r>
              <a:rPr lang="en-US" sz="2400" b="1" dirty="0"/>
              <a:t> </a:t>
            </a:r>
            <a:r>
              <a:rPr lang="en-US" sz="2400" b="1" dirty="0" err="1"/>
              <a:t>trị</a:t>
            </a:r>
            <a:r>
              <a:rPr lang="en-US" sz="2400" b="1" dirty="0"/>
              <a:t> </a:t>
            </a:r>
            <a:r>
              <a:rPr lang="en-US" sz="2400" b="1" dirty="0" err="1"/>
              <a:t>là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FFC000"/>
                </a:solidFill>
              </a:rPr>
              <a:t>true</a:t>
            </a:r>
            <a:endParaRPr lang="en-US" sz="24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smtClean="0">
                <a:solidFill>
                  <a:srgbClr val="FFC000"/>
                </a:solidFill>
              </a:rPr>
              <a:t>!b 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giá</a:t>
            </a:r>
            <a:r>
              <a:rPr lang="en-US" sz="2400" b="1" dirty="0"/>
              <a:t> </a:t>
            </a:r>
            <a:r>
              <a:rPr lang="en-US" sz="2400" b="1" dirty="0" err="1"/>
              <a:t>trị</a:t>
            </a:r>
            <a:r>
              <a:rPr lang="en-US" sz="2400" b="1" dirty="0"/>
              <a:t> </a:t>
            </a:r>
            <a:r>
              <a:rPr lang="en-US" sz="2400" b="1" dirty="0" err="1"/>
              <a:t>là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FFC000"/>
                </a:solidFill>
              </a:rPr>
              <a:t>true</a:t>
            </a:r>
            <a:endParaRPr lang="en-US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6593496"/>
              </p:ext>
            </p:extLst>
          </p:nvPr>
        </p:nvGraphicFramePr>
        <p:xfrm>
          <a:off x="4382286" y="1844824"/>
          <a:ext cx="3965529" cy="136815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3218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18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18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881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&amp;&amp;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66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466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893513"/>
              </p:ext>
            </p:extLst>
          </p:nvPr>
        </p:nvGraphicFramePr>
        <p:xfrm>
          <a:off x="4374258" y="3861048"/>
          <a:ext cx="4014165" cy="151216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3380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80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80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536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||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36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143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7836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r-FR" sz="2400" dirty="0" err="1" smtClean="0">
                <a:solidFill>
                  <a:srgbClr val="FFC000"/>
                </a:solidFill>
              </a:rPr>
              <a:t>Toán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tử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tăng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giảm</a:t>
            </a:r>
            <a:r>
              <a:rPr lang="en-US" sz="2400" dirty="0" smtClean="0">
                <a:solidFill>
                  <a:srgbClr val="FFC000"/>
                </a:solidFill>
              </a:rPr>
              <a:t>: </a:t>
            </a:r>
            <a:r>
              <a:rPr lang="en-US" sz="2400" dirty="0" smtClean="0"/>
              <a:t>++, --</a:t>
            </a:r>
          </a:p>
          <a:p>
            <a:pPr algn="just"/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tóan</a:t>
            </a:r>
            <a:r>
              <a:rPr lang="en-US" sz="2400" dirty="0"/>
              <a:t> </a:t>
            </a:r>
            <a:r>
              <a:rPr lang="en-US" sz="2400" dirty="0" err="1"/>
              <a:t>tử</a:t>
            </a:r>
            <a:r>
              <a:rPr lang="en-US" sz="2400" dirty="0"/>
              <a:t> </a:t>
            </a:r>
            <a:r>
              <a:rPr lang="en-US" sz="2400" dirty="0" err="1"/>
              <a:t>này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tăng</a:t>
            </a:r>
            <a:r>
              <a:rPr lang="en-US" sz="2400" dirty="0"/>
              <a:t> </a:t>
            </a:r>
            <a:r>
              <a:rPr lang="en-US" sz="2400" dirty="0" smtClean="0"/>
              <a:t>(++) hay </a:t>
            </a:r>
            <a:r>
              <a:rPr lang="en-US" sz="2400" dirty="0" err="1" smtClean="0"/>
              <a:t>giảm</a:t>
            </a:r>
            <a:r>
              <a:rPr lang="en-US" sz="2400" dirty="0" smtClean="0"/>
              <a:t> (--) </a:t>
            </a:r>
            <a:r>
              <a:rPr lang="en-US" sz="2400" dirty="0" err="1" smtClean="0"/>
              <a:t>giá</a:t>
            </a:r>
            <a:r>
              <a:rPr lang="en-US" sz="2400" dirty="0" smtClean="0"/>
              <a:t> </a:t>
            </a:r>
            <a:r>
              <a:rPr lang="en-US" sz="2400" dirty="0" err="1"/>
              <a:t>trị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biến</a:t>
            </a:r>
            <a:r>
              <a:rPr lang="en-US" sz="2400" dirty="0"/>
              <a:t> hay </a:t>
            </a:r>
            <a:r>
              <a:rPr lang="en-US" sz="2400" dirty="0" err="1"/>
              <a:t>biểu</a:t>
            </a:r>
            <a:r>
              <a:rPr lang="en-US" sz="2400" dirty="0"/>
              <a:t> </a:t>
            </a:r>
            <a:r>
              <a:rPr lang="en-US" sz="2400" dirty="0" err="1"/>
              <a:t>thức</a:t>
            </a:r>
            <a:r>
              <a:rPr lang="en-US" sz="2400" dirty="0"/>
              <a:t> 1 </a:t>
            </a:r>
            <a:r>
              <a:rPr lang="en-US" sz="2400" dirty="0" err="1"/>
              <a:t>đơn</a:t>
            </a:r>
            <a:r>
              <a:rPr lang="en-US" sz="2400" dirty="0"/>
              <a:t> </a:t>
            </a:r>
            <a:r>
              <a:rPr lang="en-US" sz="2400" dirty="0" err="1"/>
              <a:t>vị</a:t>
            </a:r>
            <a:r>
              <a:rPr lang="en-US" sz="2400" dirty="0"/>
              <a:t>.</a:t>
            </a:r>
          </a:p>
          <a:p>
            <a:pPr algn="just"/>
            <a:endParaRPr lang="en-US" sz="2400" dirty="0"/>
          </a:p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:</a:t>
            </a:r>
          </a:p>
          <a:p>
            <a:pPr algn="just"/>
            <a:r>
              <a:rPr lang="en-US" sz="2400" b="1" dirty="0" err="1"/>
              <a:t>i</a:t>
            </a:r>
            <a:r>
              <a:rPr lang="en-US" sz="2400" b="1" dirty="0" err="1" smtClean="0"/>
              <a:t>nt</a:t>
            </a:r>
            <a:r>
              <a:rPr lang="en-US" sz="2400" b="1" dirty="0" smtClean="0"/>
              <a:t> a </a:t>
            </a:r>
            <a:r>
              <a:rPr lang="en-US" sz="2400" b="1" dirty="0"/>
              <a:t>= </a:t>
            </a:r>
            <a:r>
              <a:rPr lang="en-US" sz="2400" b="1" dirty="0" smtClean="0"/>
              <a:t>5, b=9, c=7;</a:t>
            </a:r>
            <a:endParaRPr lang="en-US" sz="2400" b="1" dirty="0"/>
          </a:p>
          <a:p>
            <a:pPr algn="just" fontAlgn="ctr"/>
            <a:r>
              <a:rPr lang="en-US" sz="2400" b="1" dirty="0"/>
              <a:t>a++ </a:t>
            </a:r>
            <a:r>
              <a:rPr lang="en-US" sz="2400" b="1" dirty="0" smtClean="0"/>
              <a:t>; //a=6</a:t>
            </a:r>
          </a:p>
          <a:p>
            <a:pPr algn="just" fontAlgn="ctr"/>
            <a:r>
              <a:rPr lang="en-US" sz="2400" b="1" dirty="0" smtClean="0"/>
              <a:t>b--; // b=8</a:t>
            </a:r>
            <a:endParaRPr lang="en-US" sz="2400" b="1" dirty="0"/>
          </a:p>
          <a:p>
            <a:pPr algn="just" fontAlgn="ctr"/>
            <a:r>
              <a:rPr lang="en-US" sz="2400" b="1" dirty="0" err="1">
                <a:solidFill>
                  <a:srgbClr val="FFC000"/>
                </a:solidFill>
              </a:rPr>
              <a:t>p</a:t>
            </a:r>
            <a:r>
              <a:rPr lang="en-US" sz="2400" b="1" dirty="0" err="1" smtClean="0">
                <a:solidFill>
                  <a:srgbClr val="FFC000"/>
                </a:solidFill>
              </a:rPr>
              <a:t>rintf</a:t>
            </a:r>
            <a:r>
              <a:rPr lang="en-US" sz="2400" b="1" dirty="0" smtClean="0">
                <a:solidFill>
                  <a:srgbClr val="FFC000"/>
                </a:solidFill>
              </a:rPr>
              <a:t>(“%d”, a++) ; 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err="1"/>
              <a:t>x</a:t>
            </a:r>
            <a:r>
              <a:rPr lang="en-US" sz="2400" b="1" dirty="0" err="1" smtClean="0"/>
              <a:t>uất</a:t>
            </a:r>
            <a:r>
              <a:rPr lang="en-US" sz="2400" b="1" dirty="0" smtClean="0"/>
              <a:t>  </a:t>
            </a:r>
            <a:r>
              <a:rPr lang="en-US" sz="2400" b="1" dirty="0" err="1" smtClean="0"/>
              <a:t>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màn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hình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5 </a:t>
            </a:r>
            <a:r>
              <a:rPr lang="en-US" sz="2400" b="1" dirty="0" err="1" smtClean="0"/>
              <a:t>rồi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mới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tăng</a:t>
            </a:r>
            <a:r>
              <a:rPr lang="en-US" sz="2400" b="1" dirty="0" smtClean="0"/>
              <a:t> a </a:t>
            </a:r>
            <a:r>
              <a:rPr lang="en-US" sz="2400" b="1" dirty="0" err="1" smtClean="0"/>
              <a:t>lên</a:t>
            </a:r>
            <a:r>
              <a:rPr lang="en-US" sz="2400" b="1" dirty="0" smtClean="0"/>
              <a:t> 6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err="1">
                <a:solidFill>
                  <a:srgbClr val="FFC000"/>
                </a:solidFill>
              </a:rPr>
              <a:t>printf</a:t>
            </a:r>
            <a:r>
              <a:rPr lang="en-US" sz="2400" b="1" dirty="0">
                <a:solidFill>
                  <a:srgbClr val="FFC000"/>
                </a:solidFill>
              </a:rPr>
              <a:t>(“%d”, </a:t>
            </a:r>
            <a:r>
              <a:rPr lang="en-US" sz="2400" b="1" dirty="0" smtClean="0">
                <a:solidFill>
                  <a:srgbClr val="FFC000"/>
                </a:solidFill>
              </a:rPr>
              <a:t>++b) </a:t>
            </a:r>
            <a:r>
              <a:rPr lang="en-US" sz="2400" b="1" dirty="0">
                <a:solidFill>
                  <a:srgbClr val="FFC000"/>
                </a:solidFill>
              </a:rPr>
              <a:t>; </a:t>
            </a:r>
          </a:p>
          <a:p>
            <a:pPr algn="just" fontAlgn="ctr"/>
            <a:r>
              <a:rPr lang="en-US" sz="2400" b="1" dirty="0" err="1" smtClean="0"/>
              <a:t>tăng</a:t>
            </a:r>
            <a:r>
              <a:rPr lang="en-US" sz="2400" b="1" dirty="0" smtClean="0"/>
              <a:t> b </a:t>
            </a:r>
            <a:r>
              <a:rPr lang="en-US" sz="2400" b="1" dirty="0" err="1"/>
              <a:t>lên</a:t>
            </a:r>
            <a:r>
              <a:rPr lang="en-US" sz="2400" b="1" dirty="0"/>
              <a:t> </a:t>
            </a:r>
            <a:r>
              <a:rPr lang="en-US" sz="2400" b="1" dirty="0" smtClean="0"/>
              <a:t>10 </a:t>
            </a:r>
            <a:r>
              <a:rPr lang="en-US" sz="2400" b="1" dirty="0" err="1" smtClean="0"/>
              <a:t>rồi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xuất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màn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hình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b (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10)</a:t>
            </a:r>
          </a:p>
          <a:p>
            <a:pPr algn="just" fontAlgn="ctr"/>
            <a:r>
              <a:rPr lang="en-US" sz="2400" b="1" dirty="0" err="1">
                <a:solidFill>
                  <a:srgbClr val="FFC000"/>
                </a:solidFill>
              </a:rPr>
              <a:t>printf</a:t>
            </a:r>
            <a:r>
              <a:rPr lang="en-US" sz="2400" b="1" dirty="0">
                <a:solidFill>
                  <a:srgbClr val="FFC000"/>
                </a:solidFill>
              </a:rPr>
              <a:t>(“%</a:t>
            </a:r>
            <a:r>
              <a:rPr lang="en-US" sz="2400" b="1" dirty="0" err="1" smtClean="0">
                <a:solidFill>
                  <a:srgbClr val="FFC000"/>
                </a:solidFill>
              </a:rPr>
              <a:t>d%d</a:t>
            </a:r>
            <a:r>
              <a:rPr lang="en-US" sz="2400" b="1" dirty="0" smtClean="0">
                <a:solidFill>
                  <a:srgbClr val="FFC000"/>
                </a:solidFill>
              </a:rPr>
              <a:t>”, </a:t>
            </a:r>
            <a:r>
              <a:rPr lang="en-US" sz="2400" b="1" dirty="0" err="1" smtClean="0">
                <a:solidFill>
                  <a:srgbClr val="FFC000"/>
                </a:solidFill>
              </a:rPr>
              <a:t>c++</a:t>
            </a:r>
            <a:r>
              <a:rPr lang="en-US" sz="2400" b="1" dirty="0" smtClean="0">
                <a:solidFill>
                  <a:srgbClr val="FFC000"/>
                </a:solidFill>
              </a:rPr>
              <a:t>,--c) </a:t>
            </a:r>
            <a:r>
              <a:rPr lang="en-US" sz="2400" b="1" dirty="0">
                <a:solidFill>
                  <a:srgbClr val="FFC000"/>
                </a:solidFill>
              </a:rPr>
              <a:t>; </a:t>
            </a:r>
          </a:p>
          <a:p>
            <a:pPr algn="just" fontAlgn="ctr"/>
            <a:r>
              <a:rPr lang="en-US" sz="2400" b="1" dirty="0" smtClean="0"/>
              <a:t>in </a:t>
            </a:r>
            <a:r>
              <a:rPr lang="en-US" sz="2400" b="1" dirty="0" err="1" smtClean="0"/>
              <a:t>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màn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hình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</a:t>
            </a:r>
            <a:r>
              <a:rPr lang="en-US" sz="4000" dirty="0" smtClean="0">
                <a:solidFill>
                  <a:srgbClr val="FFC000"/>
                </a:solidFill>
              </a:rPr>
              <a:t>77</a:t>
            </a:r>
            <a:endParaRPr lang="en-US" sz="4000" dirty="0">
              <a:solidFill>
                <a:srgbClr val="FFC000"/>
              </a:solidFill>
            </a:endParaRPr>
          </a:p>
          <a:p>
            <a:pPr algn="just" fontAlgn="ctr"/>
            <a:endParaRPr lang="en-US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32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1.3.2.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Lệnh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khối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lệnh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2400" dirty="0" err="1" smtClean="0">
                <a:solidFill>
                  <a:srgbClr val="FFC000"/>
                </a:solidFill>
              </a:rPr>
              <a:t>Lệnh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đơn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 smtClean="0"/>
              <a:t>là</a:t>
            </a:r>
            <a:r>
              <a:rPr lang="en-US" sz="2400" dirty="0" smtClean="0"/>
              <a:t> </a:t>
            </a:r>
            <a:r>
              <a:rPr lang="en-US" sz="2400" dirty="0" err="1" smtClean="0"/>
              <a:t>một</a:t>
            </a:r>
            <a:r>
              <a:rPr lang="en-US" sz="2400" dirty="0" smtClean="0"/>
              <a:t>  </a:t>
            </a:r>
            <a:r>
              <a:rPr lang="en-US" sz="2400" dirty="0" err="1"/>
              <a:t>khai</a:t>
            </a:r>
            <a:r>
              <a:rPr lang="en-US" sz="2400" dirty="0"/>
              <a:t> </a:t>
            </a:r>
            <a:r>
              <a:rPr lang="en-US" sz="2400" dirty="0" err="1"/>
              <a:t>báo</a:t>
            </a:r>
            <a:r>
              <a:rPr lang="en-US" sz="2400" dirty="0"/>
              <a:t> hay 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ghi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1 </a:t>
            </a:r>
            <a:r>
              <a:rPr lang="en-US" sz="2400" dirty="0" err="1"/>
              <a:t>dòng</a:t>
            </a:r>
            <a:r>
              <a:rPr lang="en-US" sz="2400" dirty="0"/>
              <a:t> </a:t>
            </a:r>
            <a:r>
              <a:rPr lang="en-US" sz="2400" dirty="0" smtClean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kết</a:t>
            </a:r>
            <a:r>
              <a:rPr lang="en-US" sz="2400" dirty="0"/>
              <a:t> </a:t>
            </a:r>
            <a:r>
              <a:rPr lang="en-US" sz="2400" dirty="0" err="1"/>
              <a:t>thúc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</a:t>
            </a:r>
            <a:r>
              <a:rPr lang="en-US" sz="2400" dirty="0" err="1"/>
              <a:t>dấu</a:t>
            </a:r>
            <a:r>
              <a:rPr lang="en-US" sz="2400" dirty="0"/>
              <a:t> </a:t>
            </a:r>
            <a:r>
              <a:rPr lang="en-US" sz="2400" dirty="0" err="1"/>
              <a:t>chấm</a:t>
            </a:r>
            <a:r>
              <a:rPr lang="en-US" sz="2400" dirty="0"/>
              <a:t> </a:t>
            </a:r>
            <a:r>
              <a:rPr lang="en-US" sz="2400" dirty="0" err="1"/>
              <a:t>phẩy</a:t>
            </a:r>
            <a:r>
              <a:rPr lang="en-US" sz="2400" dirty="0"/>
              <a:t> (;). </a:t>
            </a:r>
          </a:p>
          <a:p>
            <a:pPr lvl="0" algn="just"/>
            <a:r>
              <a:rPr lang="en-US" sz="2400" dirty="0" err="1" smtClean="0">
                <a:solidFill>
                  <a:srgbClr val="FFC000"/>
                </a:solidFill>
              </a:rPr>
              <a:t>Khối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lệnh</a:t>
            </a:r>
            <a:r>
              <a:rPr lang="en-US" sz="2400" dirty="0"/>
              <a:t>  </a:t>
            </a:r>
            <a:r>
              <a:rPr lang="en-US" sz="2400" dirty="0" err="1" smtClean="0"/>
              <a:t>là</a:t>
            </a:r>
            <a:r>
              <a:rPr lang="en-US" sz="2400" dirty="0" smtClean="0"/>
              <a:t> </a:t>
            </a:r>
            <a:r>
              <a:rPr lang="en-US" sz="2400" dirty="0" err="1" smtClean="0"/>
              <a:t>tập</a:t>
            </a:r>
            <a:r>
              <a:rPr lang="en-US" sz="2400" dirty="0" smtClean="0"/>
              <a:t> </a:t>
            </a:r>
            <a:r>
              <a:rPr lang="en-US" sz="2400" dirty="0" err="1" smtClean="0"/>
              <a:t>hợp</a:t>
            </a:r>
            <a:r>
              <a:rPr lang="en-US" sz="2400" dirty="0" smtClean="0"/>
              <a:t> 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 smtClean="0"/>
              <a:t>lệnh</a:t>
            </a:r>
            <a:r>
              <a:rPr lang="en-US" sz="2400" dirty="0" smtClean="0"/>
              <a:t> </a:t>
            </a:r>
            <a:r>
              <a:rPr lang="en-US" sz="2400" dirty="0" err="1" smtClean="0"/>
              <a:t>đơn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được</a:t>
            </a:r>
            <a:r>
              <a:rPr lang="en-US" sz="2400" dirty="0" smtClean="0"/>
              <a:t> </a:t>
            </a:r>
            <a:r>
              <a:rPr lang="en-US" sz="2400" dirty="0" err="1" smtClean="0"/>
              <a:t>bao</a:t>
            </a:r>
            <a:r>
              <a:rPr lang="en-US" sz="2400" dirty="0" smtClean="0"/>
              <a:t> </a:t>
            </a:r>
            <a:r>
              <a:rPr lang="en-US" sz="2400" dirty="0" err="1" smtClean="0"/>
              <a:t>trong</a:t>
            </a:r>
            <a:r>
              <a:rPr lang="en-US" sz="2400" dirty="0" smtClean="0"/>
              <a:t> </a:t>
            </a:r>
            <a:r>
              <a:rPr lang="en-US" sz="2400" dirty="0" err="1"/>
              <a:t>cặp</a:t>
            </a:r>
            <a:r>
              <a:rPr lang="en-US" sz="2400" dirty="0"/>
              <a:t> </a:t>
            </a:r>
            <a:r>
              <a:rPr lang="en-US" sz="2400" dirty="0" err="1"/>
              <a:t>ngoặc</a:t>
            </a:r>
            <a:r>
              <a:rPr lang="en-US" sz="2400" dirty="0"/>
              <a:t> </a:t>
            </a:r>
            <a:r>
              <a:rPr lang="en-US" sz="2400" dirty="0" err="1"/>
              <a:t>nhọn</a:t>
            </a:r>
            <a:r>
              <a:rPr lang="en-US" sz="2400" dirty="0"/>
              <a:t> ({}) </a:t>
            </a:r>
            <a:r>
              <a:rPr lang="en-US" sz="2400" dirty="0" smtClean="0"/>
              <a:t>.</a:t>
            </a:r>
            <a:endParaRPr lang="en-US" sz="2400" dirty="0"/>
          </a:p>
          <a:p>
            <a:pPr algn="just" fontAlgn="ctr"/>
            <a:endParaRPr lang="en-US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54" y="2675897"/>
            <a:ext cx="7822078" cy="4161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8925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1.3.3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Chuyển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đổi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kiểu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dữ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liệu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(&lt;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Kiểu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đích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 &lt;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thức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</a:t>
            </a:r>
            <a:endParaRPr lang="en-US" sz="2800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400" b="1" dirty="0" err="1"/>
              <a:t>Ví</a:t>
            </a:r>
            <a:r>
              <a:rPr lang="en-US" sz="2400" b="1" dirty="0"/>
              <a:t> </a:t>
            </a:r>
            <a:r>
              <a:rPr lang="en-US" sz="2400" b="1" dirty="0" err="1"/>
              <a:t>dụ</a:t>
            </a:r>
            <a:r>
              <a:rPr lang="en-US" sz="2400" b="1" dirty="0"/>
              <a:t>:</a:t>
            </a:r>
          </a:p>
          <a:p>
            <a:pPr algn="just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a = 5,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b=10;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 fontAlgn="ctr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a/b 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; </a:t>
            </a:r>
          </a:p>
          <a:p>
            <a:pPr algn="just" fontAlgn="ctr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có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giá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trị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là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0</a:t>
            </a:r>
          </a:p>
          <a:p>
            <a:pPr algn="just" fontAlgn="ctr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(float) a/b;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 fontAlgn="ctr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có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giá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trị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là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0,5</a:t>
            </a:r>
            <a:endParaRPr lang="en-US" sz="2400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037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915" y="1772816"/>
            <a:ext cx="7851648" cy="1828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33400" y="533400"/>
            <a:ext cx="8153400" cy="1524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lnSpcReduction="1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vi-VN" sz="3600" dirty="0" smtClean="0"/>
              <a:t>CHƯƠNG </a:t>
            </a:r>
            <a:r>
              <a:rPr lang="en-US" sz="3600" dirty="0" smtClean="0"/>
              <a:t>2</a:t>
            </a:r>
            <a:r>
              <a:rPr lang="vi-VN" sz="3600" dirty="0" smtClean="0"/>
              <a:t/>
            </a:r>
            <a:br>
              <a:rPr lang="vi-VN" sz="3600" dirty="0" smtClean="0"/>
            </a:br>
            <a:r>
              <a:rPr lang="en-US" sz="3600" dirty="0" smtClean="0"/>
              <a:t>CÁC HÀM NHẬP XUẤT</a:t>
            </a:r>
            <a:endParaRPr lang="en-US" sz="3600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2362200"/>
            <a:ext cx="8458200" cy="3581400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3600" dirty="0" smtClean="0"/>
          </a:p>
          <a:p>
            <a:pPr algn="l"/>
            <a:endParaRPr lang="en-US" sz="3600" dirty="0" smtClean="0"/>
          </a:p>
          <a:p>
            <a:pPr algn="just"/>
            <a:r>
              <a:rPr lang="en-US" sz="3600" dirty="0" smtClean="0"/>
              <a:t>2.1. HÀM </a:t>
            </a:r>
            <a:r>
              <a:rPr lang="en-US" sz="3600" dirty="0" err="1" smtClean="0"/>
              <a:t>printf</a:t>
            </a:r>
            <a:r>
              <a:rPr lang="en-US" sz="3600" dirty="0" smtClean="0"/>
              <a:t>() &amp; </a:t>
            </a:r>
            <a:r>
              <a:rPr lang="en-US" sz="3600" dirty="0" err="1" smtClean="0"/>
              <a:t>scanf</a:t>
            </a:r>
            <a:r>
              <a:rPr lang="en-US" sz="3600" dirty="0" smtClean="0"/>
              <a:t>()</a:t>
            </a:r>
          </a:p>
          <a:p>
            <a:pPr algn="just"/>
            <a:r>
              <a:rPr lang="en-US" sz="3600" dirty="0" smtClean="0"/>
              <a:t>2.2. </a:t>
            </a:r>
            <a:r>
              <a:rPr lang="en-US" sz="3600" dirty="0"/>
              <a:t>HÀM </a:t>
            </a:r>
            <a:r>
              <a:rPr lang="en-US" sz="3600" dirty="0" err="1" smtClean="0"/>
              <a:t>getche</a:t>
            </a:r>
            <a:r>
              <a:rPr lang="en-US" sz="3600" dirty="0" smtClean="0"/>
              <a:t>() </a:t>
            </a:r>
            <a:r>
              <a:rPr lang="en-US" sz="3600" dirty="0"/>
              <a:t>&amp; </a:t>
            </a:r>
            <a:r>
              <a:rPr lang="en-US" sz="3600" dirty="0" err="1" smtClean="0"/>
              <a:t>getch</a:t>
            </a:r>
            <a:r>
              <a:rPr lang="en-US" sz="3600" dirty="0" smtClean="0"/>
              <a:t>()</a:t>
            </a:r>
            <a:endParaRPr lang="en-US" sz="3600" dirty="0"/>
          </a:p>
          <a:p>
            <a:pPr algn="just"/>
            <a:endParaRPr lang="en-US" sz="3600" dirty="0" smtClean="0"/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857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3738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2.1. HÀM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printf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&amp;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scanf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</a:t>
            </a:r>
          </a:p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2.1.1.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printf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(#include &lt;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stdio.h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&gt;)</a:t>
            </a:r>
          </a:p>
          <a:p>
            <a:pPr algn="just"/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</a:t>
            </a:r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ịnh_dạng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&gt;”,&lt;</a:t>
            </a:r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Các_biến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&gt;); </a:t>
            </a:r>
          </a:p>
          <a:p>
            <a:pPr algn="just"/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Công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dụng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Xuất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ra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màn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hình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358288"/>
              </p:ext>
            </p:extLst>
          </p:nvPr>
        </p:nvGraphicFramePr>
        <p:xfrm>
          <a:off x="1043607" y="2420888"/>
          <a:ext cx="7574097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97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743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Kiểủ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định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dạng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Ý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nghĩa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%c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Định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dạng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ký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tự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%d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Định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dạng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số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nguyên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%f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Định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dạng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số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thực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\t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Cách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khoảng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tab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\n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Xuống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dòng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nd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Dành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n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vị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trí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để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in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số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nguyên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%.nf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In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số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thực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với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n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số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lẻ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093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00396"/>
            <a:ext cx="8424936" cy="6102602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err="1" smtClean="0"/>
              <a:t>Ví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dụ</a:t>
            </a:r>
            <a:r>
              <a:rPr lang="en-US" sz="2800" b="1" dirty="0" smtClean="0"/>
              <a:t> 1:</a:t>
            </a:r>
            <a:endParaRPr lang="en-US" sz="2800" b="1" dirty="0"/>
          </a:p>
          <a:p>
            <a:pPr algn="just"/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x=1234.567;</a:t>
            </a:r>
            <a:endParaRPr lang="en-US" sz="28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800" b="1" dirty="0" err="1">
                <a:latin typeface="Courier New" pitchFamily="49" charset="0"/>
                <a:cs typeface="Courier New" pitchFamily="49" charset="0"/>
              </a:rPr>
              <a:t>",x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); // in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biến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x</a:t>
            </a:r>
          </a:p>
          <a:p>
            <a:pPr algn="just"/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1234.567000</a:t>
            </a:r>
            <a:endParaRPr lang="en-US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800" b="1" dirty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800" b="1" dirty="0">
                <a:latin typeface="Courier New" pitchFamily="49" charset="0"/>
                <a:cs typeface="Courier New" pitchFamily="49" charset="0"/>
              </a:rPr>
              <a:t>",x); 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//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Dành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12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vị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trí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để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in x</a:t>
            </a:r>
          </a:p>
          <a:p>
            <a:pPr algn="just"/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_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1234.567000</a:t>
            </a:r>
            <a:endParaRPr lang="fr-FR" sz="28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.</a:t>
            </a:r>
            <a:r>
              <a:rPr lang="fr-FR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800" b="1" dirty="0">
                <a:latin typeface="Courier New" pitchFamily="49" charset="0"/>
                <a:cs typeface="Courier New" pitchFamily="49" charset="0"/>
              </a:rPr>
              <a:t>",x); 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//in x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với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1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số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lẻ</a:t>
            </a:r>
            <a:endParaRPr lang="fr-FR" sz="28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1234.6</a:t>
            </a:r>
            <a:endParaRPr lang="fr-FR" sz="28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800" b="1" dirty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12.2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800" b="1" dirty="0">
                <a:latin typeface="Courier New" pitchFamily="49" charset="0"/>
                <a:cs typeface="Courier New" pitchFamily="49" charset="0"/>
              </a:rPr>
              <a:t>",x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);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/>
              <a:t>	</a:t>
            </a:r>
            <a:endParaRPr lang="en-US" sz="2800" dirty="0" smtClean="0"/>
          </a:p>
          <a:p>
            <a:pPr algn="just"/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_ _ _ _ _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1234.57</a:t>
            </a:r>
          </a:p>
          <a:p>
            <a:pPr algn="just"/>
            <a:r>
              <a:rPr lang="fr-FR" sz="28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("Ly Tu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Trong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");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/>
              <a:t>	</a:t>
            </a:r>
          </a:p>
          <a:p>
            <a:pPr algn="just"/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Ly Tu </a:t>
            </a:r>
            <a:r>
              <a:rPr lang="fr-FR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Trong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19414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21534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 2:</a:t>
            </a:r>
            <a:endParaRPr lang="en-US" sz="2400" b="1" dirty="0"/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a=2, b=3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("a=%d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\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b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=%d",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a,b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 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a=2   b=3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("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a=%d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\n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b=%d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",a,b); 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a=2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b=3</a:t>
            </a:r>
          </a:p>
          <a:p>
            <a:pPr algn="just"/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5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d%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5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d",b,a); </a:t>
            </a:r>
            <a:endParaRPr lang="fr-FR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_ _ _ _3_ _ _ _2</a:t>
            </a:r>
          </a:p>
          <a:p>
            <a:pPr algn="just"/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5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d%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5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d\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nTong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=%d",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a,b,a+b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 </a:t>
            </a:r>
            <a:endParaRPr lang="fr-FR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  _ _ _ _2_ _ _ _3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Tong=5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13620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21534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2.1.1.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scanf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(#include &lt;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stdio.h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&gt;)</a:t>
            </a:r>
          </a:p>
          <a:p>
            <a:pPr algn="just"/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scanf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</a:t>
            </a:r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ịnh_dạng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&gt;”,&lt;</a:t>
            </a:r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Địa_chỉ_các_biến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&gt;);</a:t>
            </a:r>
          </a:p>
          <a:p>
            <a:pPr algn="just"/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Công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dụng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Nhập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từ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bàn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phím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 1:</a:t>
            </a:r>
            <a:endParaRPr lang="en-US" sz="2400" b="1" dirty="0"/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x;int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n;</a:t>
            </a:r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f",&amp;x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);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d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",&amp;n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 </a:t>
            </a:r>
            <a:endParaRPr lang="fr-FR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Có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thể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dùng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(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nhưng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không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khuyến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khích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!):</a:t>
            </a:r>
          </a:p>
          <a:p>
            <a:pPr algn="just"/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f%d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",&amp;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x,&amp;n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 </a:t>
            </a:r>
          </a:p>
          <a:p>
            <a:pPr algn="just"/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Không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được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để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khoảng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trắng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trước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định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dạng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biến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nhập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</a:t>
            </a:r>
            <a:endParaRPr lang="fr-FR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 %</a:t>
            </a:r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",&amp;x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);//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phải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nhập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khoảng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trắng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trước</a:t>
            </a:r>
            <a:endParaRPr lang="fr-FR" sz="24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Nên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xuất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câu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thông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báo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trước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khi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yêu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cầu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người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dùng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nhập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liệu</a:t>
            </a:r>
            <a:endParaRPr lang="fr-FR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"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số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thực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x:")scanf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("%f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",&amp;x);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224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21534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rgbClr val="0BD0D9"/>
              </a:buClr>
            </a:pPr>
            <a:r>
              <a:rPr lang="en-US" sz="2400" b="1" dirty="0" err="1" smtClean="0">
                <a:solidFill>
                  <a:prstClr val="white"/>
                </a:solidFill>
              </a:rPr>
              <a:t>Bài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tập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áp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dụng</a:t>
            </a:r>
            <a:r>
              <a:rPr lang="en-US" sz="2400" b="1" dirty="0" smtClean="0">
                <a:solidFill>
                  <a:prstClr val="white"/>
                </a:solidFill>
              </a:rPr>
              <a:t>:</a:t>
            </a:r>
          </a:p>
          <a:p>
            <a:pPr algn="just">
              <a:buClr>
                <a:srgbClr val="0BD0D9"/>
              </a:buClr>
            </a:pPr>
            <a:r>
              <a:rPr lang="en-US" sz="2400" b="1" dirty="0" err="1" smtClean="0">
                <a:solidFill>
                  <a:prstClr val="white"/>
                </a:solidFill>
              </a:rPr>
              <a:t>Viết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chương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trình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cho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phép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người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dùng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nhập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kích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thước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của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một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hình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chữ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nhật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và</a:t>
            </a:r>
            <a:r>
              <a:rPr lang="en-US" sz="2400" b="1" dirty="0" smtClean="0">
                <a:solidFill>
                  <a:prstClr val="white"/>
                </a:solidFill>
              </a:rPr>
              <a:t> in </a:t>
            </a:r>
            <a:r>
              <a:rPr lang="en-US" sz="2400" b="1" dirty="0" err="1" smtClean="0">
                <a:solidFill>
                  <a:prstClr val="white"/>
                </a:solidFill>
              </a:rPr>
              <a:t>ra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diện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tích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hình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chữ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nhập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đó</a:t>
            </a:r>
            <a:r>
              <a:rPr lang="en-US" sz="2400" b="1" dirty="0" smtClean="0">
                <a:solidFill>
                  <a:prstClr val="white"/>
                </a:solidFill>
              </a:rPr>
              <a:t>.</a:t>
            </a:r>
          </a:p>
          <a:p>
            <a:pPr algn="just">
              <a:buClr>
                <a:srgbClr val="0BD0D9"/>
              </a:buClr>
            </a:pPr>
            <a:r>
              <a:rPr lang="en-US" sz="2400" b="1" dirty="0" err="1" smtClean="0">
                <a:solidFill>
                  <a:prstClr val="white"/>
                </a:solidFill>
              </a:rPr>
              <a:t>Màn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hình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khi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chạy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chương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trình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có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dạng</a:t>
            </a:r>
            <a:r>
              <a:rPr lang="en-US" sz="2400" b="1" dirty="0" smtClean="0">
                <a:solidFill>
                  <a:prstClr val="white"/>
                </a:solidFill>
              </a:rPr>
              <a:t>:</a:t>
            </a:r>
          </a:p>
          <a:p>
            <a:pPr algn="just">
              <a:buClr>
                <a:srgbClr val="0BD0D9"/>
              </a:buClr>
            </a:pPr>
            <a:endParaRPr lang="en-US" sz="2400" b="1" dirty="0" smtClean="0">
              <a:solidFill>
                <a:prstClr val="white"/>
              </a:solidFill>
            </a:endParaRPr>
          </a:p>
          <a:p>
            <a:pPr algn="just">
              <a:buClr>
                <a:srgbClr val="0BD0D9"/>
              </a:buClr>
            </a:pPr>
            <a:endParaRPr lang="en-US" sz="2400" b="1" dirty="0">
              <a:solidFill>
                <a:prstClr val="white"/>
              </a:solidFill>
            </a:endParaRPr>
          </a:p>
          <a:p>
            <a:pPr algn="just">
              <a:buClr>
                <a:srgbClr val="0BD0D9"/>
              </a:buClr>
            </a:pPr>
            <a:r>
              <a:rPr lang="fr-FR" sz="2400" b="1" dirty="0" smtClean="0">
                <a:solidFill>
                  <a:prstClr val="white"/>
                </a:solidFill>
                <a:latin typeface="Courier New" pitchFamily="49" charset="0"/>
                <a:cs typeface="Courier New" pitchFamily="49" charset="0"/>
              </a:rPr>
              <a:t> </a:t>
            </a:r>
          </a:p>
          <a:p>
            <a:pPr algn="just">
              <a:buClr>
                <a:srgbClr val="0BD0D9"/>
              </a:buClr>
            </a:pPr>
            <a:endParaRPr lang="fr-FR" sz="2400" b="1" dirty="0">
              <a:solidFill>
                <a:prstClr val="white"/>
              </a:solidFill>
              <a:latin typeface="Courier New" pitchFamily="49" charset="0"/>
              <a:cs typeface="Courier New" pitchFamily="49" charset="0"/>
            </a:endParaRPr>
          </a:p>
          <a:p>
            <a:pPr algn="just">
              <a:buClr>
                <a:srgbClr val="0BD0D9"/>
              </a:buClr>
            </a:pPr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2708920"/>
            <a:ext cx="7776864" cy="1200329"/>
          </a:xfrm>
          <a:prstGeom prst="rect">
            <a:avLst/>
          </a:prstGeom>
          <a:pattFill prst="pct5">
            <a:fgClr>
              <a:schemeClr val="bg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chieu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dai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 3 </a:t>
            </a:r>
          </a:p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chieu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rong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 2</a:t>
            </a:r>
          </a:p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Dien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tich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HCN=6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4581128"/>
            <a:ext cx="7776864" cy="1200329"/>
          </a:xfrm>
          <a:prstGeom prst="rect">
            <a:avLst/>
          </a:prstGeom>
          <a:pattFill prst="pct5">
            <a:fgClr>
              <a:schemeClr val="bg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chieu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dai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 5.5 </a:t>
            </a:r>
          </a:p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chieu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rong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 4</a:t>
            </a:r>
          </a:p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Dien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tich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HCN=22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528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2.2. HÀM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getche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getch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</a:t>
            </a:r>
          </a:p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2.2.1.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getche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(#include 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800" b="1" dirty="0" err="1" smtClean="0">
                <a:latin typeface="Courier New" pitchFamily="49" charset="0"/>
                <a:cs typeface="Courier New" pitchFamily="49" charset="0"/>
              </a:rPr>
              <a:t>conio.h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&gt;)</a:t>
            </a:r>
          </a:p>
          <a:p>
            <a:pPr algn="just"/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Công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dụng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Dùng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để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đọc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một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ký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tự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từ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bàn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phím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và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trả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về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ký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tự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đó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.(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ký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tự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nhập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sẽ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xuất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hiện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trên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màn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hình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tại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vị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trí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con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trỏ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)</a:t>
            </a:r>
          </a:p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 1:</a:t>
            </a:r>
            <a:endParaRPr lang="en-US" sz="2400" b="1" dirty="0"/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"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ky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tu bat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ky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: ");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char k =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getche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(); </a:t>
            </a:r>
          </a:p>
          <a:p>
            <a:pPr algn="just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//k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sẽ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lưu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ký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tự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mà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người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dùng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nhập</a:t>
            </a:r>
            <a:endParaRPr lang="fr-FR" sz="24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endParaRPr lang="fr-FR" sz="24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Cách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khác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không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khuyến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khích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c",&amp;k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644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2.2. HÀM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getche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getch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</a:t>
            </a:r>
          </a:p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2.2.1.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getch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(#include 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800" b="1" dirty="0" err="1" smtClean="0">
                <a:latin typeface="Courier New" pitchFamily="49" charset="0"/>
                <a:cs typeface="Courier New" pitchFamily="49" charset="0"/>
              </a:rPr>
              <a:t>conio.h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&gt;)</a:t>
            </a:r>
          </a:p>
          <a:p>
            <a:pPr algn="just"/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Công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dụng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Dùng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để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đọc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một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ký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tự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từ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bàn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phím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và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trả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về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ký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tự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đó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.(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ký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tự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nhập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sẽ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KHÔNG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xuất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hiện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trên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màn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hình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tại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vị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trí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con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trỏ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)</a:t>
            </a:r>
          </a:p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 1:</a:t>
            </a:r>
            <a:endParaRPr lang="en-US" sz="2400" b="1" dirty="0"/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main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()</a:t>
            </a:r>
          </a:p>
          <a:p>
            <a:pPr algn="just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{ ….</a:t>
            </a:r>
          </a:p>
          <a:p>
            <a:pPr algn="just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getch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(); </a:t>
            </a:r>
          </a:p>
          <a:p>
            <a:pPr algn="just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return 0;</a:t>
            </a: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}</a:t>
            </a:r>
          </a:p>
          <a:p>
            <a:pPr algn="just"/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Dùng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getch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() ở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cuối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hàm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main()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để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chờ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người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dùng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nhấn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phím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bất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kỳ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rồi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mới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thực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hiện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lệnh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return 0;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để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thoát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khỏi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chương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trình</a:t>
            </a:r>
            <a:endParaRPr lang="fr-FR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509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915" y="1772816"/>
            <a:ext cx="7851648" cy="1828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33400" y="533400"/>
            <a:ext cx="8153400" cy="1524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lnSpcReduction="1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vi-VN" sz="3600" dirty="0" smtClean="0"/>
              <a:t>CHƯƠNG </a:t>
            </a:r>
            <a:r>
              <a:rPr lang="en-US" sz="3600" dirty="0" smtClean="0"/>
              <a:t>3</a:t>
            </a:r>
            <a:r>
              <a:rPr lang="vi-VN" sz="3600" dirty="0" smtClean="0"/>
              <a:t/>
            </a:r>
            <a:br>
              <a:rPr lang="vi-VN" sz="3600" dirty="0" smtClean="0"/>
            </a:br>
            <a:r>
              <a:rPr lang="en-US" sz="3600" dirty="0"/>
              <a:t>CẤU TRÚC ĐIỀU KHIỂN</a:t>
            </a:r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2362200"/>
            <a:ext cx="8458200" cy="3581400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3600" dirty="0" smtClean="0"/>
          </a:p>
          <a:p>
            <a:pPr algn="l"/>
            <a:endParaRPr lang="en-US" sz="3600" dirty="0" smtClean="0"/>
          </a:p>
          <a:p>
            <a:pPr algn="just"/>
            <a:r>
              <a:rPr lang="en-US" sz="3600" dirty="0" smtClean="0"/>
              <a:t>3.1. </a:t>
            </a:r>
            <a:r>
              <a:rPr lang="en-US" sz="3600" dirty="0" err="1" smtClean="0"/>
              <a:t>Cấu</a:t>
            </a:r>
            <a:r>
              <a:rPr lang="en-US" sz="3600" dirty="0" smtClean="0"/>
              <a:t> </a:t>
            </a:r>
            <a:r>
              <a:rPr lang="en-US" sz="3600" dirty="0" err="1" smtClean="0"/>
              <a:t>trúc</a:t>
            </a:r>
            <a:r>
              <a:rPr lang="en-US" sz="3600" dirty="0" smtClean="0"/>
              <a:t> </a:t>
            </a:r>
            <a:r>
              <a:rPr lang="en-US" sz="3600" dirty="0" err="1" smtClean="0"/>
              <a:t>rẽ</a:t>
            </a:r>
            <a:r>
              <a:rPr lang="en-US" sz="3600" dirty="0" smtClean="0"/>
              <a:t> </a:t>
            </a:r>
            <a:r>
              <a:rPr lang="en-US" sz="3600" dirty="0" err="1" smtClean="0"/>
              <a:t>nhánh</a:t>
            </a:r>
            <a:endParaRPr lang="en-US" sz="3600" dirty="0" smtClean="0"/>
          </a:p>
          <a:p>
            <a:pPr algn="just"/>
            <a:r>
              <a:rPr lang="en-US" sz="3600" dirty="0"/>
              <a:t>3.2. </a:t>
            </a:r>
            <a:r>
              <a:rPr lang="en-US" sz="3600" dirty="0" err="1" smtClean="0"/>
              <a:t>Vòng</a:t>
            </a:r>
            <a:r>
              <a:rPr lang="en-US" sz="3600" dirty="0" smtClean="0"/>
              <a:t> </a:t>
            </a:r>
            <a:r>
              <a:rPr lang="en-US" sz="3600" dirty="0" err="1" smtClean="0"/>
              <a:t>lặp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221014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3.1. CẤU TRÚC RẼ NHÁNH</a:t>
            </a:r>
          </a:p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3.1.1.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Lệnh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if…else</a:t>
            </a:r>
          </a:p>
          <a:p>
            <a:pPr algn="l"/>
            <a:r>
              <a:rPr lang="en-US" sz="2400" dirty="0"/>
              <a:t>3.1.1.1. </a:t>
            </a:r>
            <a:r>
              <a:rPr lang="en-US" sz="2400" dirty="0" err="1"/>
              <a:t>Cú</a:t>
            </a:r>
            <a:r>
              <a:rPr lang="en-US" sz="2400" dirty="0"/>
              <a:t> </a:t>
            </a:r>
            <a:r>
              <a:rPr lang="en-US" sz="2400" dirty="0" err="1"/>
              <a:t>pháp</a:t>
            </a:r>
            <a:endParaRPr lang="en-US" sz="2400" dirty="0"/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if(&lt;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điều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kiện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	&lt;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phát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;</a:t>
            </a: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if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(&lt;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điều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kiện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 </a:t>
            </a:r>
          </a:p>
          <a:p>
            <a:pPr algn="just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&lt;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phát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1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else</a:t>
            </a:r>
          </a:p>
          <a:p>
            <a:pPr algn="just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&lt;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phát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2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&gt;;}</a:t>
            </a:r>
          </a:p>
          <a:p>
            <a:pPr algn="just"/>
            <a:endParaRPr lang="en-US" sz="2400" dirty="0"/>
          </a:p>
          <a:p>
            <a:pPr algn="just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427983" y="1916832"/>
            <a:ext cx="4608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Nếu</a:t>
            </a:r>
            <a:r>
              <a:rPr lang="en-US" sz="2400" dirty="0"/>
              <a:t> &lt;</a:t>
            </a:r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en-US" sz="2400" dirty="0" err="1"/>
              <a:t>kiện</a:t>
            </a:r>
            <a:r>
              <a:rPr lang="en-US" sz="2400" dirty="0"/>
              <a:t>&gt;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r>
              <a:rPr lang="en-US" sz="2400" dirty="0"/>
              <a:t> true </a:t>
            </a:r>
            <a:r>
              <a:rPr lang="en-US" sz="2400" dirty="0" err="1"/>
              <a:t>thì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&lt;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&gt;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27983" y="3717032"/>
            <a:ext cx="47160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Nếu</a:t>
            </a:r>
            <a:r>
              <a:rPr lang="en-US" sz="2400" dirty="0"/>
              <a:t> &lt;</a:t>
            </a:r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en-US" sz="2400" dirty="0" err="1"/>
              <a:t>kiện</a:t>
            </a:r>
            <a:r>
              <a:rPr lang="en-US" sz="2400" dirty="0"/>
              <a:t>&gt;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r>
              <a:rPr lang="en-US" sz="2400" dirty="0"/>
              <a:t> true </a:t>
            </a:r>
            <a:r>
              <a:rPr lang="en-US" sz="2400" dirty="0" err="1"/>
              <a:t>thì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&lt;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 1&gt;, </a:t>
            </a:r>
            <a:r>
              <a:rPr lang="en-US" sz="2400" dirty="0" err="1"/>
              <a:t>ngược</a:t>
            </a:r>
            <a:r>
              <a:rPr lang="en-US" sz="2400" dirty="0"/>
              <a:t> </a:t>
            </a:r>
            <a:r>
              <a:rPr lang="en-US" sz="2400" dirty="0" err="1"/>
              <a:t>lại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&lt;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 2&gt;</a:t>
            </a:r>
          </a:p>
        </p:txBody>
      </p:sp>
    </p:spTree>
    <p:extLst>
      <p:ext uri="{BB962C8B-B14F-4D97-AF65-F5344CB8AC3E}">
        <p14:creationId xmlns:p14="http://schemas.microsoft.com/office/powerpoint/2010/main" val="2234767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dirty="0" err="1"/>
              <a:t>Ví</a:t>
            </a:r>
            <a:r>
              <a:rPr lang="en-US" sz="2400" dirty="0"/>
              <a:t> </a:t>
            </a:r>
            <a:r>
              <a:rPr lang="en-US" sz="2400" dirty="0" err="1" smtClean="0"/>
              <a:t>dụ</a:t>
            </a:r>
            <a:r>
              <a:rPr lang="en-US" sz="2400" dirty="0" smtClean="0"/>
              <a:t>: </a:t>
            </a:r>
            <a:r>
              <a:rPr lang="en-US" sz="2400" dirty="0" err="1" smtClean="0"/>
              <a:t>Chương</a:t>
            </a:r>
            <a:r>
              <a:rPr lang="en-US" sz="2400" dirty="0" smtClean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phép</a:t>
            </a:r>
            <a:r>
              <a:rPr lang="en-US" sz="2400" dirty="0"/>
              <a:t> </a:t>
            </a:r>
            <a:r>
              <a:rPr lang="en-US" sz="2400" dirty="0" err="1"/>
              <a:t>nhập</a:t>
            </a:r>
            <a:r>
              <a:rPr lang="en-US" sz="2400" dirty="0"/>
              <a:t> 2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in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lớn</a:t>
            </a:r>
            <a:r>
              <a:rPr lang="en-US" sz="2400" dirty="0"/>
              <a:t> </a:t>
            </a:r>
            <a:r>
              <a:rPr lang="en-US" sz="2400" dirty="0" err="1"/>
              <a:t>hơn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main()</a:t>
            </a: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{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a,b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("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2 so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nguyen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bat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ky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: ");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scanf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("%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d%d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", &amp;a, &amp;b);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if(a&gt;b)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("max(%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d,%d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)=%d\n", a, b, a);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else</a:t>
            </a:r>
          </a:p>
          <a:p>
            <a:pPr algn="just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("max(%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d,%d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)=%d\n", a, b, b);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getch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();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return 0;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}</a:t>
            </a:r>
          </a:p>
          <a:p>
            <a:pPr algn="l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99069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07473" y="54868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3.1.2.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Lệnh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switch…case</a:t>
            </a:r>
          </a:p>
          <a:p>
            <a:pPr algn="l"/>
            <a:r>
              <a:rPr lang="en-US" sz="2400" dirty="0" smtClean="0"/>
              <a:t>3.1.2.1</a:t>
            </a:r>
            <a:r>
              <a:rPr lang="en-US" sz="2400" dirty="0"/>
              <a:t>. </a:t>
            </a:r>
            <a:r>
              <a:rPr lang="en-US" sz="2400" dirty="0" err="1"/>
              <a:t>Cú</a:t>
            </a:r>
            <a:r>
              <a:rPr lang="en-US" sz="2400" dirty="0"/>
              <a:t> </a:t>
            </a:r>
            <a:r>
              <a:rPr lang="en-US" sz="2400" dirty="0" err="1"/>
              <a:t>pháp</a:t>
            </a:r>
            <a:endParaRPr lang="en-US" sz="2400" dirty="0"/>
          </a:p>
          <a:p>
            <a:pPr algn="just"/>
            <a:r>
              <a:rPr lang="en-US" sz="2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switch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(&lt;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thức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&gt;)</a:t>
            </a:r>
          </a:p>
          <a:p>
            <a:pPr algn="just"/>
            <a:r>
              <a:rPr lang="en-US" sz="2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just"/>
            <a:r>
              <a:rPr lang="en-US" sz="2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case 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hằng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 1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&gt;:</a:t>
            </a:r>
          </a:p>
          <a:p>
            <a:pPr algn="just"/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khối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lệnh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 1&gt;;</a:t>
            </a:r>
          </a:p>
          <a:p>
            <a:pPr algn="just"/>
            <a:r>
              <a:rPr lang="en-US" sz="20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[break;]</a:t>
            </a:r>
            <a:endParaRPr lang="en-US" sz="20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case 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hằng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 2&gt;:</a:t>
            </a:r>
          </a:p>
          <a:p>
            <a:pPr algn="just"/>
            <a:r>
              <a:rPr lang="en-US" sz="2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khối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lệnh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 2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&gt;;</a:t>
            </a:r>
          </a:p>
          <a:p>
            <a:pPr algn="just"/>
            <a:r>
              <a:rPr lang="en-US" sz="20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[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break;]</a:t>
            </a:r>
          </a:p>
          <a:p>
            <a:pPr algn="just"/>
            <a:r>
              <a:rPr lang="en-US" sz="2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…</a:t>
            </a:r>
          </a:p>
          <a:p>
            <a:pPr algn="just"/>
            <a:r>
              <a:rPr lang="en-US" sz="2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case 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hằng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n&gt;:</a:t>
            </a:r>
            <a:endParaRPr lang="en-US" sz="20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khối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lệnh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n&gt;;</a:t>
            </a:r>
            <a:endParaRPr lang="en-US" sz="20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000" b="1" dirty="0">
                <a:latin typeface="Courier New" pitchFamily="49" charset="0"/>
                <a:cs typeface="Courier New" pitchFamily="49" charset="0"/>
              </a:rPr>
              <a:t>	[break;]</a:t>
            </a:r>
            <a:endParaRPr lang="en-US" sz="20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[default: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khối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lệnh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 default&gt;;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]</a:t>
            </a:r>
            <a:endParaRPr lang="en-US" sz="20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		</a:t>
            </a:r>
            <a:r>
              <a:rPr lang="en-US" sz="2400" i="1" dirty="0"/>
              <a:t>		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625" y="1052513"/>
            <a:ext cx="5438775" cy="475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6309320"/>
            <a:ext cx="8676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</a:rPr>
              <a:t>Lưu</a:t>
            </a:r>
            <a:r>
              <a:rPr lang="en-US" sz="2400" dirty="0" smtClean="0">
                <a:solidFill>
                  <a:srgbClr val="FF0000"/>
                </a:solidFill>
              </a:rPr>
              <a:t> ý: &lt;</a:t>
            </a:r>
            <a:r>
              <a:rPr lang="en-US" sz="2400" dirty="0" err="1" smtClean="0">
                <a:solidFill>
                  <a:srgbClr val="FF0000"/>
                </a:solidFill>
              </a:rPr>
              <a:t>biểu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thức</a:t>
            </a:r>
            <a:r>
              <a:rPr lang="en-US" sz="2400" dirty="0" smtClean="0">
                <a:solidFill>
                  <a:srgbClr val="FF0000"/>
                </a:solidFill>
              </a:rPr>
              <a:t>&gt; </a:t>
            </a:r>
            <a:r>
              <a:rPr lang="en-US" sz="2400" dirty="0" err="1" smtClean="0">
                <a:solidFill>
                  <a:srgbClr val="FF0000"/>
                </a:solidFill>
              </a:rPr>
              <a:t>có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giá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trị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là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số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nguyên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hoặc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ký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tự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976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07473" y="400396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:</a:t>
            </a:r>
            <a:r>
              <a:rPr lang="en-US" sz="2400" dirty="0" smtClean="0"/>
              <a:t> </a:t>
            </a:r>
            <a:r>
              <a:rPr lang="en-US" sz="2400" dirty="0" err="1" smtClean="0"/>
              <a:t>Viết</a:t>
            </a:r>
            <a:r>
              <a:rPr lang="en-US" sz="2400" dirty="0" smtClean="0"/>
              <a:t> </a:t>
            </a:r>
            <a:r>
              <a:rPr lang="en-US" sz="2400" dirty="0" err="1" smtClean="0"/>
              <a:t>đoạn</a:t>
            </a:r>
            <a:r>
              <a:rPr lang="en-US" sz="2400" dirty="0" smtClean="0"/>
              <a:t> </a:t>
            </a:r>
            <a:r>
              <a:rPr lang="en-US" sz="2400" dirty="0" err="1" smtClean="0"/>
              <a:t>chương</a:t>
            </a:r>
            <a:r>
              <a:rPr lang="en-US" sz="2400" dirty="0" smtClean="0"/>
              <a:t> </a:t>
            </a:r>
            <a:r>
              <a:rPr lang="en-US" sz="2400" dirty="0" err="1" smtClean="0"/>
              <a:t>trình</a:t>
            </a:r>
            <a:r>
              <a:rPr lang="en-US" sz="2400" dirty="0" smtClean="0"/>
              <a:t> </a:t>
            </a:r>
            <a:r>
              <a:rPr lang="en-US" sz="2400" dirty="0" err="1" smtClean="0"/>
              <a:t>để</a:t>
            </a:r>
            <a:r>
              <a:rPr lang="en-US" sz="2400" dirty="0" smtClean="0"/>
              <a:t> </a:t>
            </a:r>
            <a:r>
              <a:rPr lang="en-US" sz="2400" dirty="0" err="1" smtClean="0"/>
              <a:t>tìm</a:t>
            </a:r>
            <a:r>
              <a:rPr lang="en-US" sz="2400" dirty="0" smtClean="0"/>
              <a:t> </a:t>
            </a:r>
            <a:r>
              <a:rPr lang="en-US" sz="2400" dirty="0" err="1" smtClean="0"/>
              <a:t>số</a:t>
            </a:r>
            <a:r>
              <a:rPr lang="en-US" sz="2400" dirty="0" smtClean="0"/>
              <a:t> </a:t>
            </a:r>
            <a:r>
              <a:rPr lang="en-US" sz="2400" dirty="0" err="1" smtClean="0"/>
              <a:t>ngày</a:t>
            </a:r>
            <a:r>
              <a:rPr lang="en-US" sz="2400" dirty="0" smtClean="0"/>
              <a:t> </a:t>
            </a:r>
            <a:r>
              <a:rPr lang="en-US" sz="2400" dirty="0" err="1" smtClean="0"/>
              <a:t>lớn</a:t>
            </a:r>
            <a:r>
              <a:rPr lang="en-US" sz="2400" dirty="0" smtClean="0"/>
              <a:t> </a:t>
            </a:r>
            <a:r>
              <a:rPr lang="en-US" sz="2400" dirty="0" err="1" smtClean="0"/>
              <a:t>nhất</a:t>
            </a:r>
            <a:r>
              <a:rPr lang="en-US" sz="2400" dirty="0" smtClean="0"/>
              <a:t> </a:t>
            </a:r>
            <a:r>
              <a:rPr lang="en-US" sz="2400" dirty="0" err="1" smtClean="0"/>
              <a:t>trong</a:t>
            </a:r>
            <a:r>
              <a:rPr lang="en-US" sz="2400" dirty="0" smtClean="0"/>
              <a:t> </a:t>
            </a:r>
            <a:r>
              <a:rPr lang="en-US" sz="2400" dirty="0" err="1" smtClean="0"/>
              <a:t>tháng</a:t>
            </a:r>
            <a:r>
              <a:rPr lang="en-US" sz="2400" dirty="0" smtClean="0"/>
              <a:t>.</a:t>
            </a:r>
          </a:p>
          <a:p>
            <a:pPr algn="l"/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8" y="1412776"/>
            <a:ext cx="4931861" cy="4693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switch(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month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)</a:t>
            </a:r>
            <a:endParaRPr lang="en-US" sz="23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{</a:t>
            </a:r>
            <a:endParaRPr lang="en-US" sz="23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case </a:t>
            </a:r>
            <a:r>
              <a:rPr lang="en-US" sz="23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4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300" b="1" dirty="0" err="1" smtClean="0">
                <a:latin typeface="Courier New" pitchFamily="49" charset="0"/>
                <a:cs typeface="Courier New" pitchFamily="49" charset="0"/>
              </a:rPr>
              <a:t>maxDay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=30;break</a:t>
            </a:r>
            <a:r>
              <a:rPr lang="en-US" sz="23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case </a:t>
            </a:r>
            <a:r>
              <a:rPr lang="en-US" sz="23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6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300" b="1" dirty="0" err="1" smtClean="0">
                <a:latin typeface="Courier New" pitchFamily="49" charset="0"/>
                <a:cs typeface="Courier New" pitchFamily="49" charset="0"/>
              </a:rPr>
              <a:t>maxDay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=30;break</a:t>
            </a:r>
            <a:r>
              <a:rPr lang="en-US" sz="23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case </a:t>
            </a:r>
            <a:r>
              <a:rPr lang="en-US" sz="23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9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300" b="1" dirty="0" err="1" smtClean="0">
                <a:latin typeface="Courier New" pitchFamily="49" charset="0"/>
                <a:cs typeface="Courier New" pitchFamily="49" charset="0"/>
              </a:rPr>
              <a:t>maxDay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=30;break</a:t>
            </a:r>
            <a:r>
              <a:rPr lang="en-US" sz="23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case 11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:maxDay=30;break</a:t>
            </a:r>
            <a:r>
              <a:rPr lang="en-US" sz="23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case </a:t>
            </a:r>
            <a:r>
              <a:rPr lang="en-US" sz="23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2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</a:t>
            </a:r>
          </a:p>
          <a:p>
            <a:r>
              <a:rPr lang="en-US" sz="23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    if(year%4</a:t>
            </a:r>
            <a:r>
              <a:rPr lang="en-US" sz="2300" b="1" dirty="0">
                <a:latin typeface="Courier New" pitchFamily="49" charset="0"/>
                <a:cs typeface="Courier New" pitchFamily="49" charset="0"/>
              </a:rPr>
              <a:t>==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0)     </a:t>
            </a:r>
          </a:p>
          <a:p>
            <a:r>
              <a:rPr lang="en-US" sz="23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       </a:t>
            </a:r>
            <a:r>
              <a:rPr lang="en-US" sz="2300" b="1" dirty="0" err="1" smtClean="0">
                <a:latin typeface="Courier New" pitchFamily="49" charset="0"/>
                <a:cs typeface="Courier New" pitchFamily="49" charset="0"/>
              </a:rPr>
              <a:t>maxDay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=29</a:t>
            </a:r>
            <a:r>
              <a:rPr lang="en-US" sz="23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     else </a:t>
            </a:r>
            <a:r>
              <a:rPr lang="en-US" sz="2300" b="1" dirty="0" err="1" smtClean="0">
                <a:latin typeface="Courier New" pitchFamily="49" charset="0"/>
                <a:cs typeface="Courier New" pitchFamily="49" charset="0"/>
              </a:rPr>
              <a:t>maxDay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=28; </a:t>
            </a:r>
          </a:p>
          <a:p>
            <a:r>
              <a:rPr lang="en-US" sz="23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    break;</a:t>
            </a:r>
          </a:p>
          <a:p>
            <a:r>
              <a:rPr lang="en-US" sz="23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default: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300" b="1" dirty="0" err="1" smtClean="0">
                <a:latin typeface="Courier New" pitchFamily="49" charset="0"/>
                <a:cs typeface="Courier New" pitchFamily="49" charset="0"/>
              </a:rPr>
              <a:t>maxDay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=31;</a:t>
            </a:r>
            <a:endParaRPr lang="en-US" sz="23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}</a:t>
            </a:r>
            <a:endParaRPr lang="en-US" sz="23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32040" y="1412776"/>
            <a:ext cx="4211960" cy="4893647"/>
          </a:xfrm>
          <a:prstGeom prst="rect">
            <a:avLst/>
          </a:prstGeom>
          <a:noFill/>
          <a:ln w="25400">
            <a:solidFill>
              <a:schemeClr val="bg1">
                <a:alpha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maxDay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=31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switch(month)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{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 case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4:</a:t>
            </a:r>
          </a:p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 case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6:</a:t>
            </a:r>
          </a:p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 case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9:</a:t>
            </a:r>
          </a:p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 case 11:</a:t>
            </a: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  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maxDay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=30;break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 case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2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</a:t>
            </a: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   if(year%4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==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0)     </a:t>
            </a: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     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maxDay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=29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    else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maxDay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=28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}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4950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07473" y="332656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tabLst>
                <a:tab pos="225425" algn="l"/>
              </a:tabLst>
            </a:pPr>
            <a:r>
              <a:rPr lang="en-US" sz="2400" b="1" dirty="0" err="1"/>
              <a:t>Bài</a:t>
            </a:r>
            <a:r>
              <a:rPr lang="en-US" sz="2400" b="1" dirty="0"/>
              <a:t> </a:t>
            </a:r>
            <a:r>
              <a:rPr lang="en-US" sz="2400" b="1" dirty="0" err="1"/>
              <a:t>tập</a:t>
            </a:r>
            <a:r>
              <a:rPr lang="en-US" sz="2400" b="1" dirty="0"/>
              <a:t> </a:t>
            </a:r>
            <a:r>
              <a:rPr lang="en-US" sz="2400" b="1" dirty="0" smtClean="0"/>
              <a:t>: </a:t>
            </a:r>
            <a:r>
              <a:rPr lang="en-US" sz="2400" dirty="0" err="1"/>
              <a:t>Viết</a:t>
            </a:r>
            <a:r>
              <a:rPr lang="en-US" sz="2400" dirty="0"/>
              <a:t> </a:t>
            </a:r>
            <a:r>
              <a:rPr lang="en-US" sz="2400" dirty="0" err="1"/>
              <a:t>chượng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menu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phép</a:t>
            </a:r>
            <a:r>
              <a:rPr lang="en-US" sz="2400" dirty="0"/>
              <a:t>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dùng</a:t>
            </a:r>
            <a:r>
              <a:rPr lang="en-US" sz="2400" dirty="0"/>
              <a:t> </a:t>
            </a:r>
            <a:r>
              <a:rPr lang="en-US" sz="2400" dirty="0" err="1"/>
              <a:t>chọn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diện</a:t>
            </a:r>
            <a:r>
              <a:rPr lang="en-US" sz="2400" dirty="0"/>
              <a:t> </a:t>
            </a:r>
            <a:r>
              <a:rPr lang="en-US" sz="2400" dirty="0" err="1"/>
              <a:t>tích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chu</a:t>
            </a:r>
            <a:r>
              <a:rPr lang="en-US" sz="2400" dirty="0"/>
              <a:t> vi tam </a:t>
            </a:r>
            <a:r>
              <a:rPr lang="en-US" sz="2400" dirty="0" err="1"/>
              <a:t>giac</a:t>
            </a:r>
            <a:r>
              <a:rPr lang="en-US" sz="2400" dirty="0"/>
              <a:t>  </a:t>
            </a:r>
            <a:r>
              <a:rPr lang="en-US" sz="2400" dirty="0" err="1"/>
              <a:t>như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 smtClean="0"/>
              <a:t>:</a:t>
            </a:r>
          </a:p>
          <a:p>
            <a:pPr algn="l">
              <a:tabLst>
                <a:tab pos="225425" algn="l"/>
              </a:tabLst>
            </a:pPr>
            <a:endParaRPr lang="en-US" sz="2400" dirty="0" smtClean="0"/>
          </a:p>
          <a:p>
            <a:r>
              <a:rPr lang="en-US" sz="2300" dirty="0"/>
              <a:t> </a:t>
            </a:r>
          </a:p>
          <a:p>
            <a:r>
              <a:rPr lang="en-US" sz="2300" dirty="0"/>
              <a:t>   </a:t>
            </a:r>
          </a:p>
          <a:p>
            <a:r>
              <a:rPr lang="en-US" sz="2300" dirty="0"/>
              <a:t> </a:t>
            </a:r>
          </a:p>
          <a:p>
            <a:r>
              <a:rPr lang="en-US" sz="2400" dirty="0"/>
              <a:t> </a:t>
            </a:r>
          </a:p>
          <a:p>
            <a:r>
              <a:rPr lang="en-US" sz="2400" dirty="0"/>
              <a:t> </a:t>
            </a:r>
          </a:p>
          <a:p>
            <a:endParaRPr lang="en-US" sz="2400" dirty="0" smtClean="0"/>
          </a:p>
          <a:p>
            <a:endParaRPr lang="en-US" sz="2400" dirty="0"/>
          </a:p>
          <a:p>
            <a:endParaRPr lang="en-US" sz="2400" dirty="0" smtClean="0"/>
          </a:p>
          <a:p>
            <a:r>
              <a:rPr lang="en-US" sz="2400" dirty="0"/>
              <a:t> </a:t>
            </a:r>
          </a:p>
          <a:p>
            <a:r>
              <a:rPr lang="en-US" sz="2400" dirty="0"/>
              <a:t> </a:t>
            </a:r>
          </a:p>
          <a:p>
            <a:r>
              <a:rPr lang="en-US" sz="2400" dirty="0" err="1">
                <a:solidFill>
                  <a:srgbClr val="FFC000"/>
                </a:solidFill>
              </a:rPr>
              <a:t>Hoàn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thiện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chương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trình</a:t>
            </a:r>
            <a:r>
              <a:rPr lang="en-US" sz="2400" dirty="0">
                <a:solidFill>
                  <a:srgbClr val="FFC000"/>
                </a:solidFill>
              </a:rPr>
              <a:t>: </a:t>
            </a:r>
            <a:r>
              <a:rPr lang="en-US" sz="2400" dirty="0" err="1">
                <a:solidFill>
                  <a:srgbClr val="FFC000"/>
                </a:solidFill>
              </a:rPr>
              <a:t>Kiểm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tra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dữ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liệu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nhập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phải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là</a:t>
            </a:r>
            <a:r>
              <a:rPr lang="en-US" sz="2400" dirty="0">
                <a:solidFill>
                  <a:srgbClr val="FFC000"/>
                </a:solidFill>
              </a:rPr>
              <a:t> 3 </a:t>
            </a:r>
            <a:r>
              <a:rPr lang="en-US" sz="2400" dirty="0" err="1">
                <a:solidFill>
                  <a:srgbClr val="FFC000"/>
                </a:solidFill>
              </a:rPr>
              <a:t>cạnh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của</a:t>
            </a:r>
            <a:r>
              <a:rPr lang="en-US" sz="2400" dirty="0">
                <a:solidFill>
                  <a:srgbClr val="FFC000"/>
                </a:solidFill>
              </a:rPr>
              <a:t> tam </a:t>
            </a:r>
            <a:r>
              <a:rPr lang="en-US" sz="2400" dirty="0" err="1">
                <a:solidFill>
                  <a:srgbClr val="FFC000"/>
                </a:solidFill>
              </a:rPr>
              <a:t>giác</a:t>
            </a:r>
            <a:r>
              <a:rPr lang="en-US" sz="2400" dirty="0">
                <a:solidFill>
                  <a:srgbClr val="FFC000"/>
                </a:solidFill>
              </a:rPr>
              <a:t>.</a:t>
            </a:r>
          </a:p>
          <a:p>
            <a:r>
              <a:rPr lang="en-US" sz="2400" dirty="0"/>
              <a:t> </a:t>
            </a:r>
          </a:p>
          <a:p>
            <a:r>
              <a:rPr lang="en-US" sz="2400" dirty="0"/>
              <a:t/>
            </a:r>
            <a:br>
              <a:rPr lang="en-US" sz="2400" dirty="0"/>
            </a:br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7473" y="1340768"/>
            <a:ext cx="8657015" cy="4585871"/>
          </a:xfrm>
          <a:prstGeom prst="rect">
            <a:avLst/>
          </a:prstGeom>
          <a:solidFill>
            <a:schemeClr val="accent1"/>
          </a:solidFill>
          <a:ln w="25400">
            <a:solidFill>
              <a:schemeClr val="bg1">
                <a:alpha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CHUONG TRINH TINH DIEN TICH VA CHU VI TAM GIAC</a:t>
            </a:r>
          </a:p>
          <a:p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do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dai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3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canh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cua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tam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giac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:</a:t>
            </a: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a = 3</a:t>
            </a: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b = 4</a:t>
            </a: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c = 5</a:t>
            </a: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Ban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muon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thuc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hien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chuc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nang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nào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sau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day: </a:t>
            </a: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1.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Kiem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tra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xem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tam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giac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vuong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/can/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deu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2.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Tinh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chu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vi tam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giac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3.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Tinh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dien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tich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tam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giac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0.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Thoat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Ban chon</a:t>
            </a:r>
            <a:r>
              <a:rPr lang="en-US" sz="2400" b="1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400" b="1" smtClean="0">
                <a:latin typeface="Courier New" pitchFamily="49" charset="0"/>
                <a:cs typeface="Courier New" pitchFamily="49" charset="0"/>
              </a:rPr>
              <a:t>2 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800" b="1" dirty="0">
                <a:latin typeface="Courier New" pitchFamily="49" charset="0"/>
                <a:cs typeface="Courier New" pitchFamily="49" charset="0"/>
              </a:rPr>
              <a:t>Chu vi tam </a:t>
            </a:r>
            <a:r>
              <a:rPr lang="en-US" sz="2800" b="1" dirty="0" err="1">
                <a:latin typeface="Courier New" pitchFamily="49" charset="0"/>
                <a:cs typeface="Courier New" pitchFamily="49" charset="0"/>
              </a:rPr>
              <a:t>giac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 = 12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075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3.2. VÒNG LẶP</a:t>
            </a:r>
          </a:p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3.2.1.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Vòng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lặp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for</a:t>
            </a:r>
          </a:p>
          <a:p>
            <a:pPr algn="l"/>
            <a:r>
              <a:rPr lang="en-US" sz="2900" dirty="0" smtClean="0"/>
              <a:t>3.2.1.1</a:t>
            </a:r>
            <a:r>
              <a:rPr lang="en-US" sz="2900" dirty="0"/>
              <a:t>. </a:t>
            </a:r>
            <a:r>
              <a:rPr lang="en-US" sz="2900" dirty="0" err="1"/>
              <a:t>Cú</a:t>
            </a:r>
            <a:r>
              <a:rPr lang="en-US" sz="2900" dirty="0"/>
              <a:t> </a:t>
            </a:r>
            <a:r>
              <a:rPr lang="en-US" sz="2900" dirty="0" err="1"/>
              <a:t>pháp</a:t>
            </a:r>
            <a:endParaRPr lang="en-US" sz="2900" dirty="0"/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for (&lt;BT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khởi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tạo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&gt;;&lt;BT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điều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kiện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&gt;;&lt;BT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lặp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 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	</a:t>
            </a: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Phát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;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780928"/>
            <a:ext cx="3125713" cy="3929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4355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292214" y="400396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/>
              <a:t>dụ</a:t>
            </a:r>
            <a:r>
              <a:rPr lang="en-US" sz="2400" b="1" dirty="0"/>
              <a:t> </a:t>
            </a:r>
            <a:r>
              <a:rPr lang="en-US" sz="2400" b="1" dirty="0" smtClean="0"/>
              <a:t>:</a:t>
            </a:r>
            <a:r>
              <a:rPr lang="en-US" sz="2400" dirty="0" smtClean="0"/>
              <a:t> In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màn</a:t>
            </a:r>
            <a:r>
              <a:rPr lang="en-US" sz="2400" dirty="0"/>
              <a:t>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từ</a:t>
            </a:r>
            <a:r>
              <a:rPr lang="en-US" sz="2400" dirty="0"/>
              <a:t> 0 </a:t>
            </a:r>
            <a:r>
              <a:rPr lang="en-US" sz="2400" dirty="0" err="1"/>
              <a:t>đến</a:t>
            </a:r>
            <a:r>
              <a:rPr lang="en-US" sz="2400" dirty="0"/>
              <a:t> 100</a:t>
            </a:r>
            <a:r>
              <a:rPr lang="en-US" sz="2400" dirty="0" smtClean="0"/>
              <a:t>.</a:t>
            </a:r>
          </a:p>
          <a:p>
            <a:pPr algn="l"/>
            <a:endParaRPr lang="en-US" sz="2400" dirty="0"/>
          </a:p>
          <a:p>
            <a:pPr algn="l"/>
            <a:r>
              <a:rPr lang="nn-NO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for(i=0</a:t>
            </a:r>
            <a:r>
              <a:rPr lang="nn-NO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; i&lt;=100; i++)</a:t>
            </a:r>
          </a:p>
          <a:p>
            <a:pPr algn="l"/>
            <a:r>
              <a:rPr lang="nn-NO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printf</a:t>
            </a:r>
            <a:r>
              <a:rPr lang="nn-NO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("%6d", i);</a:t>
            </a: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636912"/>
            <a:ext cx="3185145" cy="4179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1369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3.2. VÒNG LẶP</a:t>
            </a:r>
          </a:p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3.2.2.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Vòng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lặp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while</a:t>
            </a:r>
          </a:p>
          <a:p>
            <a:pPr algn="l"/>
            <a:r>
              <a:rPr lang="en-US" sz="2900" dirty="0" smtClean="0"/>
              <a:t>3.2.2.1</a:t>
            </a:r>
            <a:r>
              <a:rPr lang="en-US" sz="2900" dirty="0"/>
              <a:t>. </a:t>
            </a:r>
            <a:r>
              <a:rPr lang="en-US" sz="2900" dirty="0" err="1"/>
              <a:t>Cú</a:t>
            </a:r>
            <a:r>
              <a:rPr lang="en-US" sz="2900" dirty="0"/>
              <a:t> </a:t>
            </a:r>
            <a:r>
              <a:rPr lang="en-US" sz="2900" dirty="0" err="1"/>
              <a:t>pháp</a:t>
            </a:r>
            <a:endParaRPr lang="en-US" sz="2900" dirty="0"/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while(&lt;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Điều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kiện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 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	</a:t>
            </a: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Phát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;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996" y="1438095"/>
            <a:ext cx="4212468" cy="4873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092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err="1"/>
              <a:t>Ví</a:t>
            </a:r>
            <a:r>
              <a:rPr lang="en-US" sz="2800" b="1" dirty="0"/>
              <a:t> </a:t>
            </a:r>
            <a:r>
              <a:rPr lang="en-US" sz="2800" b="1" dirty="0" err="1"/>
              <a:t>dụ</a:t>
            </a:r>
            <a:r>
              <a:rPr lang="en-US" sz="2800" b="1" dirty="0"/>
              <a:t> :</a:t>
            </a:r>
            <a:r>
              <a:rPr lang="en-US" sz="2800" dirty="0"/>
              <a:t> In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màn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0 </a:t>
            </a:r>
            <a:r>
              <a:rPr lang="en-US" sz="2800" dirty="0" err="1"/>
              <a:t>đến</a:t>
            </a:r>
            <a:r>
              <a:rPr lang="en-US" sz="2800" dirty="0"/>
              <a:t> 100.</a:t>
            </a:r>
          </a:p>
          <a:p>
            <a:pPr algn="l"/>
            <a:endParaRPr lang="nn-NO" sz="28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nn-NO" sz="2800" b="1" dirty="0" smtClean="0">
                <a:latin typeface="Courier New" pitchFamily="49" charset="0"/>
                <a:cs typeface="Courier New" pitchFamily="49" charset="0"/>
              </a:rPr>
              <a:t>for(i=0</a:t>
            </a:r>
            <a:r>
              <a:rPr lang="nn-NO" sz="2800" b="1" dirty="0">
                <a:latin typeface="Courier New" pitchFamily="49" charset="0"/>
                <a:cs typeface="Courier New" pitchFamily="49" charset="0"/>
              </a:rPr>
              <a:t>; i&lt;=100; i++)</a:t>
            </a:r>
          </a:p>
          <a:p>
            <a:pPr algn="l"/>
            <a:r>
              <a:rPr lang="nn-NO" sz="2800" b="1" dirty="0">
                <a:latin typeface="Courier New" pitchFamily="49" charset="0"/>
                <a:cs typeface="Courier New" pitchFamily="49" charset="0"/>
              </a:rPr>
              <a:t>	printf("%6d", i);</a:t>
            </a: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423865"/>
              </p:ext>
            </p:extLst>
          </p:nvPr>
        </p:nvGraphicFramePr>
        <p:xfrm>
          <a:off x="107504" y="3190330"/>
          <a:ext cx="8856984" cy="288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38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331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80320">
                <a:tc>
                  <a:txBody>
                    <a:bodyPr/>
                    <a:lstStyle/>
                    <a:p>
                      <a:pPr algn="l"/>
                      <a:r>
                        <a:rPr lang="it-IT" sz="2400" b="1" dirty="0" smtClean="0">
                          <a:solidFill>
                            <a:srgbClr val="FFC000"/>
                          </a:solidFill>
                          <a:latin typeface="Courier New" pitchFamily="49" charset="0"/>
                          <a:cs typeface="Courier New" pitchFamily="49" charset="0"/>
                        </a:rPr>
                        <a:t>int</a:t>
                      </a:r>
                      <a:r>
                        <a:rPr lang="en-US" sz="2400" b="1" dirty="0" smtClean="0">
                          <a:solidFill>
                            <a:srgbClr val="FFC000"/>
                          </a:solidFill>
                          <a:latin typeface="Courier New" pitchFamily="49" charset="0"/>
                          <a:cs typeface="Courier New" pitchFamily="49" charset="0"/>
                        </a:rPr>
                        <a:t> i=0;</a:t>
                      </a:r>
                    </a:p>
                    <a:p>
                      <a:pPr algn="l"/>
                      <a:r>
                        <a:rPr lang="en-GB" sz="2400" b="1" dirty="0" smtClean="0">
                          <a:solidFill>
                            <a:srgbClr val="FFC000"/>
                          </a:solidFill>
                          <a:latin typeface="Courier New" pitchFamily="49" charset="0"/>
                          <a:cs typeface="Courier New" pitchFamily="49" charset="0"/>
                        </a:rPr>
                        <a:t>while</a:t>
                      </a:r>
                      <a:r>
                        <a:rPr lang="en-US" sz="2400" b="1" dirty="0" smtClean="0">
                          <a:solidFill>
                            <a:srgbClr val="FFC000"/>
                          </a:solidFill>
                          <a:latin typeface="Courier New" pitchFamily="49" charset="0"/>
                          <a:cs typeface="Courier New" pitchFamily="49" charset="0"/>
                        </a:rPr>
                        <a:t>(i&lt;=100)</a:t>
                      </a:r>
                    </a:p>
                    <a:p>
                      <a:pPr algn="l"/>
                      <a:r>
                        <a:rPr lang="en-US" sz="2400" b="1" dirty="0" smtClean="0">
                          <a:solidFill>
                            <a:srgbClr val="FFC000"/>
                          </a:solidFill>
                          <a:latin typeface="Courier New" pitchFamily="49" charset="0"/>
                          <a:cs typeface="Courier New" pitchFamily="49" charset="0"/>
                        </a:rPr>
                        <a:t>{</a:t>
                      </a:r>
                    </a:p>
                    <a:p>
                      <a:pPr algn="l"/>
                      <a:r>
                        <a:rPr lang="en-US" sz="2400" b="1" dirty="0" smtClean="0">
                          <a:solidFill>
                            <a:srgbClr val="FFC000"/>
                          </a:solidFill>
                          <a:latin typeface="Courier New" pitchFamily="49" charset="0"/>
                          <a:cs typeface="Courier New" pitchFamily="49" charset="0"/>
                        </a:rPr>
                        <a:t>   </a:t>
                      </a:r>
                      <a:r>
                        <a:rPr lang="en-US" sz="2400" b="1" dirty="0" err="1" smtClean="0">
                          <a:solidFill>
                            <a:srgbClr val="FFC000"/>
                          </a:solidFill>
                          <a:latin typeface="Courier New" pitchFamily="49" charset="0"/>
                          <a:cs typeface="Courier New" pitchFamily="49" charset="0"/>
                        </a:rPr>
                        <a:t>printf</a:t>
                      </a:r>
                      <a:r>
                        <a:rPr lang="en-US" sz="2400" b="1" dirty="0" smtClean="0">
                          <a:solidFill>
                            <a:srgbClr val="FFC000"/>
                          </a:solidFill>
                          <a:latin typeface="Courier New" pitchFamily="49" charset="0"/>
                          <a:cs typeface="Courier New" pitchFamily="49" charset="0"/>
                        </a:rPr>
                        <a:t>("%6d", i);</a:t>
                      </a:r>
                    </a:p>
                    <a:p>
                      <a:pPr algn="l"/>
                      <a:r>
                        <a:rPr lang="en-US" sz="2400" b="1" dirty="0" smtClean="0">
                          <a:solidFill>
                            <a:srgbClr val="FFC000"/>
                          </a:solidFill>
                          <a:latin typeface="Courier New" pitchFamily="49" charset="0"/>
                          <a:cs typeface="Courier New" pitchFamily="49" charset="0"/>
                        </a:rPr>
                        <a:t>   i++;</a:t>
                      </a:r>
                    </a:p>
                    <a:p>
                      <a:pPr algn="l"/>
                      <a:r>
                        <a:rPr lang="en-US" sz="2400" b="1" dirty="0" smtClean="0">
                          <a:solidFill>
                            <a:srgbClr val="FFC000"/>
                          </a:solidFill>
                          <a:latin typeface="Courier New" pitchFamily="49" charset="0"/>
                          <a:cs typeface="Courier New" pitchFamily="49" charset="0"/>
                        </a:rPr>
                        <a:t>}</a:t>
                      </a:r>
                    </a:p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it-IT" sz="2400" b="1" kern="1200" dirty="0" smtClean="0">
                          <a:solidFill>
                            <a:srgbClr val="FFC000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int</a:t>
                      </a:r>
                      <a:r>
                        <a:rPr kumimoji="0" lang="en-US" sz="2400" b="1" kern="1200" dirty="0" smtClean="0">
                          <a:solidFill>
                            <a:srgbClr val="FFC000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 i=0;</a:t>
                      </a:r>
                    </a:p>
                    <a:p>
                      <a:pPr algn="l"/>
                      <a:r>
                        <a:rPr kumimoji="0" lang="en-GB" sz="2400" b="1" kern="1200" dirty="0" smtClean="0">
                          <a:solidFill>
                            <a:srgbClr val="FFC000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while</a:t>
                      </a:r>
                      <a:r>
                        <a:rPr kumimoji="0" lang="en-US" sz="2400" b="1" kern="1200" dirty="0" smtClean="0">
                          <a:solidFill>
                            <a:srgbClr val="FFC000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(i&lt;=100)</a:t>
                      </a:r>
                    </a:p>
                    <a:p>
                      <a:pPr algn="l"/>
                      <a:r>
                        <a:rPr kumimoji="0" lang="en-US" sz="2400" b="1" kern="1200" dirty="0" smtClean="0">
                          <a:solidFill>
                            <a:srgbClr val="FFC000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   </a:t>
                      </a:r>
                      <a:r>
                        <a:rPr kumimoji="0" lang="en-US" sz="2400" b="1" kern="1200" dirty="0" err="1" smtClean="0">
                          <a:solidFill>
                            <a:srgbClr val="FFC000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printf</a:t>
                      </a:r>
                      <a:r>
                        <a:rPr kumimoji="0" lang="en-US" sz="2400" b="1" kern="1200" dirty="0" smtClean="0">
                          <a:solidFill>
                            <a:srgbClr val="FFC000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("%6d", i++);</a:t>
                      </a:r>
                    </a:p>
                    <a:p>
                      <a:pPr algn="l"/>
                      <a:r>
                        <a:rPr kumimoji="0" lang="en-US" sz="2400" b="1" kern="1200" dirty="0" smtClean="0">
                          <a:solidFill>
                            <a:srgbClr val="FFC000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	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4539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3.2. VÒNG LẶP</a:t>
            </a:r>
          </a:p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3.2.3.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Vòng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lặp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do…while</a:t>
            </a:r>
          </a:p>
          <a:p>
            <a:pPr algn="l"/>
            <a:r>
              <a:rPr lang="en-US" sz="2900" dirty="0" smtClean="0"/>
              <a:t>3.2.3.1</a:t>
            </a:r>
            <a:r>
              <a:rPr lang="en-US" sz="2900" dirty="0"/>
              <a:t>. </a:t>
            </a:r>
            <a:r>
              <a:rPr lang="en-US" sz="2900" dirty="0" err="1"/>
              <a:t>Cú</a:t>
            </a:r>
            <a:r>
              <a:rPr lang="en-US" sz="2900" dirty="0"/>
              <a:t> </a:t>
            </a:r>
            <a:r>
              <a:rPr lang="en-US" sz="2900" dirty="0" err="1" smtClean="0"/>
              <a:t>pháp</a:t>
            </a:r>
            <a:endParaRPr lang="en-US" sz="2900" dirty="0" smtClean="0"/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do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&lt;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Phát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;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}while(&lt;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Điều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kiện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&gt;);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522818"/>
            <a:ext cx="4593214" cy="4990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3296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b="1" dirty="0" err="1"/>
              <a:t>Ví</a:t>
            </a:r>
            <a:r>
              <a:rPr lang="en-US" sz="2400" b="1" dirty="0"/>
              <a:t> </a:t>
            </a:r>
            <a:r>
              <a:rPr lang="en-US" sz="2400" b="1" dirty="0" err="1"/>
              <a:t>dụ</a:t>
            </a:r>
            <a:r>
              <a:rPr lang="en-US" sz="2400" b="1" dirty="0"/>
              <a:t> :</a:t>
            </a:r>
            <a:r>
              <a:rPr lang="en-US" sz="2400" dirty="0"/>
              <a:t> </a:t>
            </a:r>
            <a:r>
              <a:rPr lang="en-US" sz="2400" dirty="0" err="1" smtClean="0"/>
              <a:t>Yêu</a:t>
            </a:r>
            <a:r>
              <a:rPr lang="en-US" sz="2400" dirty="0" smtClean="0"/>
              <a:t> </a:t>
            </a:r>
            <a:r>
              <a:rPr lang="en-US" sz="2400" dirty="0" err="1" smtClean="0"/>
              <a:t>cầu</a:t>
            </a:r>
            <a:r>
              <a:rPr lang="en-US" sz="2400" dirty="0" smtClean="0"/>
              <a:t> </a:t>
            </a:r>
            <a:r>
              <a:rPr lang="en-US" sz="2400" dirty="0" err="1" smtClean="0"/>
              <a:t>người</a:t>
            </a:r>
            <a:r>
              <a:rPr lang="en-US" sz="2400" dirty="0" smtClean="0"/>
              <a:t> dung </a:t>
            </a:r>
            <a:r>
              <a:rPr lang="en-US" sz="2400" dirty="0" err="1" smtClean="0"/>
              <a:t>nhập</a:t>
            </a:r>
            <a:r>
              <a:rPr lang="en-US" sz="2400" dirty="0" smtClean="0"/>
              <a:t> </a:t>
            </a:r>
            <a:r>
              <a:rPr lang="en-US" sz="2400" dirty="0" err="1" smtClean="0"/>
              <a:t>số</a:t>
            </a:r>
            <a:r>
              <a:rPr lang="en-US" sz="2400" dirty="0" smtClean="0"/>
              <a:t> </a:t>
            </a:r>
            <a:r>
              <a:rPr lang="en-US" sz="2400" dirty="0" err="1" smtClean="0"/>
              <a:t>nguyên</a:t>
            </a:r>
            <a:r>
              <a:rPr lang="en-US" sz="2400" dirty="0" smtClean="0"/>
              <a:t> </a:t>
            </a:r>
            <a:r>
              <a:rPr lang="en-US" sz="2400" dirty="0" err="1" smtClean="0"/>
              <a:t>dương</a:t>
            </a:r>
            <a:r>
              <a:rPr lang="en-US" sz="2400" dirty="0" smtClean="0"/>
              <a:t>. </a:t>
            </a:r>
            <a:r>
              <a:rPr lang="en-US" sz="2400" dirty="0" err="1" smtClean="0"/>
              <a:t>Nếu</a:t>
            </a:r>
            <a:r>
              <a:rPr lang="en-US" sz="2400" dirty="0" smtClean="0"/>
              <a:t> </a:t>
            </a:r>
            <a:r>
              <a:rPr lang="en-US" sz="2400" dirty="0" err="1" smtClean="0"/>
              <a:t>người</a:t>
            </a:r>
            <a:r>
              <a:rPr lang="en-US" sz="2400" dirty="0" smtClean="0"/>
              <a:t> </a:t>
            </a:r>
            <a:r>
              <a:rPr lang="en-US" sz="2400" dirty="0" err="1" smtClean="0"/>
              <a:t>dùng</a:t>
            </a:r>
            <a:r>
              <a:rPr lang="en-US" sz="2400" dirty="0" smtClean="0"/>
              <a:t> </a:t>
            </a:r>
            <a:r>
              <a:rPr lang="en-US" sz="2400" dirty="0" err="1" smtClean="0"/>
              <a:t>nhập</a:t>
            </a:r>
            <a:r>
              <a:rPr lang="en-US" sz="2400" dirty="0" smtClean="0"/>
              <a:t> </a:t>
            </a:r>
            <a:r>
              <a:rPr lang="en-US" sz="2400" dirty="0" err="1" smtClean="0"/>
              <a:t>sai</a:t>
            </a:r>
            <a:r>
              <a:rPr lang="en-US" sz="2400" dirty="0" smtClean="0"/>
              <a:t> </a:t>
            </a:r>
            <a:r>
              <a:rPr lang="en-US" sz="2400" dirty="0" err="1" smtClean="0"/>
              <a:t>thì</a:t>
            </a:r>
            <a:r>
              <a:rPr lang="en-US" sz="2400" dirty="0" smtClean="0"/>
              <a:t> </a:t>
            </a:r>
            <a:r>
              <a:rPr lang="en-US" sz="2400" dirty="0" err="1" smtClean="0"/>
              <a:t>bắt</a:t>
            </a:r>
            <a:r>
              <a:rPr lang="en-US" sz="2400" dirty="0" smtClean="0"/>
              <a:t> </a:t>
            </a:r>
            <a:r>
              <a:rPr lang="en-US" sz="2400" dirty="0" err="1" smtClean="0"/>
              <a:t>nhập</a:t>
            </a:r>
            <a:r>
              <a:rPr lang="en-US" sz="2400" dirty="0" smtClean="0"/>
              <a:t> </a:t>
            </a:r>
            <a:r>
              <a:rPr lang="en-US" sz="2400" dirty="0" err="1" smtClean="0"/>
              <a:t>lại</a:t>
            </a:r>
            <a:r>
              <a:rPr lang="en-US" sz="2400" dirty="0" smtClean="0"/>
              <a:t>:</a:t>
            </a:r>
          </a:p>
          <a:p>
            <a:pPr algn="l"/>
            <a:r>
              <a:rPr lang="en-US" sz="2400" dirty="0" smtClean="0"/>
              <a:t> 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do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	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("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so mot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nguyen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duong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:");</a:t>
            </a: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(“%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d”,&amp;n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while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(n&lt;=0);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325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33400" y="533400"/>
            <a:ext cx="8153400" cy="1524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lnSpcReduction="1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vi-VN" sz="3600" dirty="0" smtClean="0"/>
              <a:t>CHƯƠNG </a:t>
            </a:r>
            <a:r>
              <a:rPr lang="en-US" sz="3600" dirty="0" smtClean="0"/>
              <a:t>4</a:t>
            </a:r>
            <a:r>
              <a:rPr lang="vi-VN" sz="3600" dirty="0" smtClean="0"/>
              <a:t/>
            </a:r>
            <a:br>
              <a:rPr lang="vi-VN" sz="3600" dirty="0" smtClean="0"/>
            </a:br>
            <a:r>
              <a:rPr lang="en-US" sz="3600" dirty="0" smtClean="0"/>
              <a:t>HÀM</a:t>
            </a:r>
            <a:endParaRPr lang="en-US" sz="3600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2362200"/>
            <a:ext cx="8458200" cy="3581400"/>
          </a:xfrm>
          <a:prstGeom prst="rect">
            <a:avLst/>
          </a:prstGeom>
        </p:spPr>
        <p:txBody>
          <a:bodyPr vert="horz" lIns="0" rIns="18288">
            <a:normAutofit fontScale="925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3600" dirty="0" smtClean="0"/>
          </a:p>
          <a:p>
            <a:pPr algn="l"/>
            <a:endParaRPr lang="en-US" sz="3600" dirty="0" smtClean="0"/>
          </a:p>
          <a:p>
            <a:pPr algn="just"/>
            <a:r>
              <a:rPr lang="en-US" sz="3600" dirty="0" smtClean="0"/>
              <a:t>4.1. </a:t>
            </a:r>
            <a:r>
              <a:rPr lang="en-US" sz="3600" dirty="0" err="1" smtClean="0"/>
              <a:t>Tổng</a:t>
            </a:r>
            <a:r>
              <a:rPr lang="en-US" sz="3600" dirty="0" smtClean="0"/>
              <a:t> </a:t>
            </a:r>
            <a:r>
              <a:rPr lang="en-US" sz="3600" dirty="0" err="1" smtClean="0"/>
              <a:t>quan</a:t>
            </a:r>
            <a:r>
              <a:rPr lang="en-US" sz="3600" dirty="0" smtClean="0"/>
              <a:t> </a:t>
            </a:r>
            <a:r>
              <a:rPr lang="en-US" sz="3600" dirty="0" err="1" smtClean="0"/>
              <a:t>về</a:t>
            </a:r>
            <a:r>
              <a:rPr lang="en-US" sz="3600" dirty="0" smtClean="0"/>
              <a:t> </a:t>
            </a:r>
            <a:r>
              <a:rPr lang="en-US" sz="3600" dirty="0" err="1" smtClean="0"/>
              <a:t>hàm</a:t>
            </a:r>
            <a:r>
              <a:rPr lang="en-US" sz="3600" dirty="0" smtClean="0"/>
              <a:t> </a:t>
            </a:r>
            <a:r>
              <a:rPr lang="en-US" sz="3600" dirty="0" err="1" smtClean="0"/>
              <a:t>trong</a:t>
            </a:r>
            <a:r>
              <a:rPr lang="en-US" sz="3600" dirty="0" smtClean="0"/>
              <a:t> C/C++</a:t>
            </a:r>
          </a:p>
          <a:p>
            <a:pPr algn="just"/>
            <a:r>
              <a:rPr lang="en-US" sz="3600" dirty="0" smtClean="0"/>
              <a:t>4.2. </a:t>
            </a:r>
            <a:r>
              <a:rPr lang="en-US" sz="3600" dirty="0" err="1" smtClean="0"/>
              <a:t>Tầm</a:t>
            </a:r>
            <a:r>
              <a:rPr lang="en-US" sz="3600" dirty="0" smtClean="0"/>
              <a:t> </a:t>
            </a:r>
            <a:r>
              <a:rPr lang="en-US" sz="3600" dirty="0" err="1" smtClean="0"/>
              <a:t>vực</a:t>
            </a:r>
            <a:endParaRPr lang="en-US" sz="3600" dirty="0" smtClean="0"/>
          </a:p>
          <a:p>
            <a:pPr algn="just"/>
            <a:r>
              <a:rPr lang="en-US" sz="3600" dirty="0"/>
              <a:t>4.3. </a:t>
            </a:r>
            <a:r>
              <a:rPr lang="en-US" sz="3600" dirty="0" err="1" smtClean="0"/>
              <a:t>Đệ</a:t>
            </a:r>
            <a:r>
              <a:rPr lang="en-US" sz="3600" dirty="0" smtClean="0"/>
              <a:t> </a:t>
            </a:r>
            <a:r>
              <a:rPr lang="en-US" sz="3600" dirty="0" err="1" smtClean="0"/>
              <a:t>quy</a:t>
            </a:r>
            <a:endParaRPr lang="en-US" sz="3600" dirty="0"/>
          </a:p>
          <a:p>
            <a:pPr algn="just"/>
            <a:endParaRPr lang="en-US" sz="3600" dirty="0" smtClean="0"/>
          </a:p>
          <a:p>
            <a:pPr algn="just"/>
            <a:r>
              <a:rPr lang="en-US" sz="36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51759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4.1. TỔNG QUAN VỀ HÀM TRONG C/C++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4.1.1.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Khái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niệm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(function)</a:t>
            </a:r>
          </a:p>
          <a:p>
            <a:pPr algn="l"/>
            <a:r>
              <a:rPr lang="en-US" sz="2900" dirty="0" smtClean="0"/>
              <a:t>4.1.1.1</a:t>
            </a:r>
            <a:r>
              <a:rPr lang="en-US" sz="2900" dirty="0"/>
              <a:t>. </a:t>
            </a:r>
            <a:r>
              <a:rPr lang="en-US" sz="2900" dirty="0" err="1" smtClean="0"/>
              <a:t>Khái</a:t>
            </a:r>
            <a:r>
              <a:rPr lang="en-US" sz="2900" dirty="0" smtClean="0"/>
              <a:t> </a:t>
            </a:r>
            <a:r>
              <a:rPr lang="en-US" sz="2900" dirty="0" err="1" smtClean="0"/>
              <a:t>niệm</a:t>
            </a:r>
            <a:endParaRPr lang="en-US" sz="2900" dirty="0" smtClean="0"/>
          </a:p>
          <a:p>
            <a:pPr algn="l"/>
            <a:endParaRPr lang="en-US" sz="2900" dirty="0" smtClean="0"/>
          </a:p>
          <a:p>
            <a:pPr algn="l"/>
            <a:r>
              <a:rPr lang="vi-VN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Hàm </a:t>
            </a:r>
            <a:r>
              <a:rPr lang="vi-VN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là </a:t>
            </a:r>
            <a:r>
              <a:rPr lang="vi-VN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một chương trình con </a:t>
            </a:r>
            <a:r>
              <a:rPr lang="vi-VN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cho </a:t>
            </a:r>
            <a:r>
              <a:rPr lang="vi-VN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phép định nghĩa trước các phát biểu cần thực hiện nhằm giải quyết một nhiệm vụ xác định</a:t>
            </a:r>
            <a:r>
              <a:rPr lang="vi-VN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.</a:t>
            </a:r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vi-VN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vi-VN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Trong một chương trình C, tối thiểu phải có một hàm, đó là hàm main(). </a:t>
            </a:r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508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dirty="0"/>
              <a:t>4.1.1.2. 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dụng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 smtClean="0"/>
              <a:t>hàm</a:t>
            </a:r>
            <a:endParaRPr lang="en-US" sz="32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32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- </a:t>
            </a:r>
            <a:r>
              <a:rPr lang="en-US" sz="32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Là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cho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việc</a:t>
            </a:r>
            <a:r>
              <a:rPr lang="vi-VN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vi-VN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phân tích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,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sửa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lỗi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,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nâng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cấp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chương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trình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thuận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tiện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hơn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. </a:t>
            </a:r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-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Tiết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kiệm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được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thời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gian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lập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trình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do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một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hàm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có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thể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được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gọi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tới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nhiều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lần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trong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một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chương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trình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và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có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thể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được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dùng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trong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các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chương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trình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khác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nhau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.</a:t>
            </a:r>
          </a:p>
          <a:p>
            <a:pPr algn="l"/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-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Dễ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dàng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phân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công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công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việc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cho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các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lập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trình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viên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cùng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tham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gia</a:t>
            </a:r>
            <a:endParaRPr lang="vi-VN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2604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394339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4.1.2.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trúc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l"/>
            <a:r>
              <a:rPr lang="en-US" sz="2900" dirty="0" smtClean="0"/>
              <a:t>4.1.2.1. </a:t>
            </a:r>
            <a:r>
              <a:rPr lang="en-US" sz="2900" dirty="0" err="1" smtClean="0"/>
              <a:t>Cấu</a:t>
            </a:r>
            <a:r>
              <a:rPr lang="en-US" sz="2900" dirty="0" smtClean="0"/>
              <a:t> </a:t>
            </a:r>
            <a:r>
              <a:rPr lang="en-US" sz="2900" dirty="0" err="1" smtClean="0"/>
              <a:t>trúc</a:t>
            </a:r>
            <a:endParaRPr lang="en-US" sz="2900" dirty="0" smtClean="0"/>
          </a:p>
          <a:p>
            <a:pPr algn="l"/>
            <a:r>
              <a:rPr lang="vi-VN" sz="2400" b="1" dirty="0" smtClean="0">
                <a:latin typeface="Courier New" pitchFamily="49" charset="0"/>
                <a:cs typeface="Courier New" pitchFamily="49" charset="0"/>
              </a:rPr>
              <a:t>Phần </a:t>
            </a:r>
            <a:r>
              <a:rPr lang="vi-VN" sz="2400" b="1" dirty="0">
                <a:latin typeface="Courier New" pitchFamily="49" charset="0"/>
                <a:cs typeface="Courier New" pitchFamily="49" charset="0"/>
              </a:rPr>
              <a:t>khai báo và mô tả hàm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vi-VN" sz="2400" b="1" dirty="0" smtClean="0">
                <a:latin typeface="Courier New" pitchFamily="49" charset="0"/>
                <a:cs typeface="Courier New" pitchFamily="49" charset="0"/>
              </a:rPr>
              <a:t>prototype)</a:t>
            </a:r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vi-VN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vi-VN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Kiểu DL trả về&gt;  &lt;Tên hàm&gt; ([&lt;</a:t>
            </a:r>
            <a:r>
              <a:rPr lang="vi-VN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</a:t>
            </a:r>
            <a:r>
              <a:rPr lang="vi-VN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vi-VN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tham số&gt;]);</a:t>
            </a:r>
          </a:p>
          <a:p>
            <a:pPr algn="l"/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Ví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dụ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Prototype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của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hàm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tính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Chu vi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hinh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tròn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</a:t>
            </a:r>
          </a:p>
          <a:p>
            <a:pPr algn="l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float</a:t>
            </a:r>
            <a:r>
              <a:rPr lang="vi-VN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ChuViHinhTron</a:t>
            </a:r>
            <a:r>
              <a:rPr lang="vi-VN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(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float r</a:t>
            </a:r>
            <a:r>
              <a:rPr lang="vi-VN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);</a:t>
            </a:r>
            <a:endParaRPr lang="vi-VN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dirty="0" smtClean="0"/>
              <a:t>4.1.2.2.  </a:t>
            </a:r>
            <a:r>
              <a:rPr lang="en-US" sz="2400" dirty="0" err="1" smtClean="0"/>
              <a:t>Cách</a:t>
            </a:r>
            <a:r>
              <a:rPr lang="en-US" sz="2400" dirty="0" smtClean="0"/>
              <a:t> </a:t>
            </a:r>
            <a:r>
              <a:rPr lang="en-US" sz="2400" dirty="0" err="1" smtClean="0"/>
              <a:t>trình</a:t>
            </a:r>
            <a:r>
              <a:rPr lang="en-US" sz="2400" dirty="0" smtClean="0"/>
              <a:t> </a:t>
            </a:r>
            <a:r>
              <a:rPr lang="en-US" sz="2400" dirty="0" err="1" smtClean="0"/>
              <a:t>bày</a:t>
            </a:r>
            <a:r>
              <a:rPr lang="en-US" sz="2400" dirty="0" smtClean="0"/>
              <a:t> </a:t>
            </a:r>
            <a:r>
              <a:rPr lang="en-US" sz="2400" dirty="0" err="1" smtClean="0"/>
              <a:t>phần</a:t>
            </a:r>
            <a:r>
              <a:rPr lang="en-US" sz="2400" dirty="0" smtClean="0"/>
              <a:t> </a:t>
            </a:r>
            <a:r>
              <a:rPr lang="en-US" sz="2400" dirty="0" err="1" smtClean="0"/>
              <a:t>khai</a:t>
            </a:r>
            <a:r>
              <a:rPr lang="en-US" sz="2400" dirty="0" smtClean="0"/>
              <a:t> </a:t>
            </a:r>
            <a:r>
              <a:rPr lang="en-US" sz="2400" dirty="0" err="1" smtClean="0"/>
              <a:t>báo</a:t>
            </a:r>
            <a:r>
              <a:rPr lang="en-US" sz="2400" dirty="0" smtClean="0"/>
              <a:t> 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cài</a:t>
            </a:r>
            <a:r>
              <a:rPr lang="en-US" sz="2400" dirty="0" smtClean="0"/>
              <a:t> </a:t>
            </a:r>
            <a:r>
              <a:rPr lang="en-US" sz="2400" dirty="0" err="1" smtClean="0"/>
              <a:t>đặt</a:t>
            </a:r>
            <a:r>
              <a:rPr lang="en-US" sz="2400" dirty="0" smtClean="0"/>
              <a:t> </a:t>
            </a:r>
            <a:r>
              <a:rPr lang="en-US" sz="2400" dirty="0" err="1" smtClean="0"/>
              <a:t>hàm</a:t>
            </a:r>
            <a:endParaRPr lang="en-US" sz="2400" dirty="0" smtClean="0"/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Kiểu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DL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tra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̉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vê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̀&gt; &lt;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hàm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&gt;([&lt;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DS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tham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sô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́&gt;])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&lt;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Thân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hàm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595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33157" y="461024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Phần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cài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đặt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hàm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(</a:t>
            </a:r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Implementation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)  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fr-FR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Kiểu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DL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trả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vê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̀&gt; &lt;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hàm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&gt;([&lt;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DS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tham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sô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́&gt;])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&lt;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Thân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hàm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Ví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dụ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Hàm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tính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Chu vi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hinh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tròn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</a:t>
            </a: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float</a:t>
            </a:r>
            <a:r>
              <a:rPr lang="vi-VN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ChuViHinhTron</a:t>
            </a:r>
            <a:r>
              <a:rPr lang="vi-VN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(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float r</a:t>
            </a:r>
            <a:r>
              <a:rPr lang="vi-VN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</a:t>
            </a:r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return 2*Pi*r;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6158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33157" y="217516"/>
            <a:ext cx="8424936" cy="6324972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dirty="0" smtClean="0"/>
              <a:t>4.1.2.2.  </a:t>
            </a:r>
            <a:r>
              <a:rPr lang="en-US" sz="2400" dirty="0" err="1" smtClean="0"/>
              <a:t>Cách</a:t>
            </a:r>
            <a:r>
              <a:rPr lang="en-US" sz="2400" dirty="0" smtClean="0"/>
              <a:t> </a:t>
            </a:r>
            <a:r>
              <a:rPr lang="en-US" sz="2400" dirty="0" err="1" smtClean="0"/>
              <a:t>trình</a:t>
            </a:r>
            <a:r>
              <a:rPr lang="en-US" sz="2400" dirty="0" smtClean="0"/>
              <a:t> </a:t>
            </a:r>
            <a:r>
              <a:rPr lang="en-US" sz="2400" dirty="0" err="1" smtClean="0"/>
              <a:t>bày</a:t>
            </a:r>
            <a:r>
              <a:rPr lang="en-US" sz="2400" dirty="0" smtClean="0"/>
              <a:t> </a:t>
            </a:r>
            <a:r>
              <a:rPr lang="en-US" sz="2400" dirty="0" err="1" smtClean="0"/>
              <a:t>phần</a:t>
            </a:r>
            <a:r>
              <a:rPr lang="en-US" sz="2400" dirty="0" smtClean="0"/>
              <a:t> </a:t>
            </a:r>
            <a:r>
              <a:rPr lang="en-US" sz="2400" dirty="0" err="1" smtClean="0"/>
              <a:t>khai</a:t>
            </a:r>
            <a:r>
              <a:rPr lang="en-US" sz="2400" dirty="0" smtClean="0"/>
              <a:t> </a:t>
            </a:r>
            <a:r>
              <a:rPr lang="en-US" sz="2400" dirty="0" err="1" smtClean="0"/>
              <a:t>báo</a:t>
            </a:r>
            <a:r>
              <a:rPr lang="en-US" sz="2400" dirty="0" smtClean="0"/>
              <a:t> 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cài</a:t>
            </a:r>
            <a:r>
              <a:rPr lang="en-US" sz="2400" dirty="0" smtClean="0"/>
              <a:t> </a:t>
            </a:r>
            <a:r>
              <a:rPr lang="en-US" sz="2400" dirty="0" err="1" smtClean="0"/>
              <a:t>đặt</a:t>
            </a:r>
            <a:r>
              <a:rPr lang="en-US" sz="2400" dirty="0" smtClean="0"/>
              <a:t> </a:t>
            </a:r>
            <a:r>
              <a:rPr lang="en-US" sz="2400" dirty="0" err="1" smtClean="0"/>
              <a:t>hàm</a:t>
            </a:r>
            <a:endParaRPr lang="en-US" sz="2400" dirty="0" smtClean="0"/>
          </a:p>
          <a:p>
            <a:pPr algn="l"/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Cách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1:</a:t>
            </a:r>
          </a:p>
          <a:p>
            <a:pPr algn="l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vi-VN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ChuViHinhTron</a:t>
            </a:r>
            <a:r>
              <a:rPr lang="vi-VN" sz="2400" b="1" dirty="0">
                <a:latin typeface="Courier New" pitchFamily="49" charset="0"/>
                <a:cs typeface="Courier New" pitchFamily="49" charset="0"/>
              </a:rPr>
              <a:t> (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float r</a:t>
            </a:r>
            <a:r>
              <a:rPr lang="vi-VN" sz="2400" b="1" dirty="0">
                <a:latin typeface="Courier New" pitchFamily="49" charset="0"/>
                <a:cs typeface="Courier New" pitchFamily="49" charset="0"/>
              </a:rPr>
              <a:t>)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l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return 2*Pi*r;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}</a:t>
            </a:r>
          </a:p>
          <a:p>
            <a:pPr algn="l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main()</a:t>
            </a:r>
          </a:p>
          <a:p>
            <a:pPr algn="l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l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r;</a:t>
            </a:r>
          </a:p>
          <a:p>
            <a:pPr algn="l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(«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ban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kinh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: »);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	</a:t>
            </a:r>
            <a:endParaRPr lang="fr-FR" sz="24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(«%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f»,&amp;r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(«Chu vi=%.1f»,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ChuViHinhTron(r)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r>
              <a:rPr lang="fr-FR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getch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();</a:t>
            </a:r>
          </a:p>
          <a:p>
            <a:pPr algn="l"/>
            <a:r>
              <a:rPr lang="fr-FR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return 0;</a:t>
            </a:r>
          </a:p>
          <a:p>
            <a:pPr algn="l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}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	</a:t>
            </a:r>
            <a:endParaRPr lang="fr-FR" sz="24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fr-FR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129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7650" y="0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33157" y="217516"/>
            <a:ext cx="8424936" cy="6324972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Cách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2:</a:t>
            </a:r>
          </a:p>
          <a:p>
            <a:pPr algn="l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vi-VN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ChuViHinhTron</a:t>
            </a:r>
            <a:r>
              <a:rPr lang="vi-VN" sz="2400" b="1" dirty="0" smtClean="0">
                <a:latin typeface="Courier New" pitchFamily="49" charset="0"/>
                <a:cs typeface="Courier New" pitchFamily="49" charset="0"/>
              </a:rPr>
              <a:t> (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float r</a:t>
            </a:r>
            <a:r>
              <a:rPr lang="vi-VN" sz="2400" b="1" dirty="0" smtClean="0">
                <a:latin typeface="Courier New" pitchFamily="49" charset="0"/>
                <a:cs typeface="Courier New" pitchFamily="49" charset="0"/>
              </a:rPr>
              <a:t>)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algn="l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main()</a:t>
            </a:r>
          </a:p>
          <a:p>
            <a:pPr algn="l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l"/>
            <a:r>
              <a:rPr lang="fr-FR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…</a:t>
            </a:r>
          </a:p>
          <a:p>
            <a:pPr algn="l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(«Chu vi=%.1f»,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ChuViHinhTron(r)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r>
              <a:rPr lang="fr-FR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…</a:t>
            </a:r>
          </a:p>
          <a:p>
            <a:pPr algn="l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}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	</a:t>
            </a:r>
            <a:endParaRPr lang="fr-FR" sz="24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float</a:t>
            </a:r>
            <a:r>
              <a:rPr lang="vi-VN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ChuViHinhTron</a:t>
            </a:r>
            <a:r>
              <a:rPr lang="vi-VN" sz="2400" b="1" dirty="0">
                <a:latin typeface="Courier New" pitchFamily="49" charset="0"/>
                <a:cs typeface="Courier New" pitchFamily="49" charset="0"/>
              </a:rPr>
              <a:t> (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float r</a:t>
            </a:r>
            <a:r>
              <a:rPr lang="vi-VN" sz="2400" b="1" dirty="0">
                <a:latin typeface="Courier New" pitchFamily="49" charset="0"/>
                <a:cs typeface="Courier New" pitchFamily="49" charset="0"/>
              </a:rPr>
              <a:t>)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  return 2*Pi*r;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}</a:t>
            </a:r>
            <a:endParaRPr lang="fr-FR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76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251520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900" b="1" dirty="0" smtClean="0"/>
              <a:t>4.1.2.3</a:t>
            </a:r>
            <a:r>
              <a:rPr lang="en-US" sz="2900" b="1" dirty="0"/>
              <a:t>. </a:t>
            </a:r>
            <a:r>
              <a:rPr lang="en-US" sz="2900" b="1" dirty="0" err="1"/>
              <a:t>Lệnh</a:t>
            </a:r>
            <a:r>
              <a:rPr lang="en-US" sz="2900" b="1" dirty="0"/>
              <a:t> </a:t>
            </a:r>
            <a:r>
              <a:rPr lang="en-US" sz="2900" b="1" i="1" dirty="0"/>
              <a:t>return</a:t>
            </a:r>
            <a:r>
              <a:rPr lang="en-US" sz="2900" b="1" dirty="0"/>
              <a:t> </a:t>
            </a:r>
            <a:r>
              <a:rPr lang="en-US" sz="2900" b="1" dirty="0" err="1"/>
              <a:t>và</a:t>
            </a:r>
            <a:r>
              <a:rPr lang="en-US" sz="2900" b="1" dirty="0"/>
              <a:t> </a:t>
            </a:r>
            <a:r>
              <a:rPr lang="en-US" sz="2900" b="1" i="1" dirty="0" smtClean="0"/>
              <a:t>exit</a:t>
            </a:r>
          </a:p>
          <a:p>
            <a:pPr algn="l"/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Lệnh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return</a:t>
            </a:r>
          </a:p>
          <a:p>
            <a:pPr algn="l"/>
            <a:r>
              <a:rPr lang="en-US" sz="2900" b="1" dirty="0">
                <a:latin typeface="Courier New" pitchFamily="49" charset="0"/>
                <a:cs typeface="Courier New" pitchFamily="49" charset="0"/>
              </a:rPr>
              <a:t>return 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[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Biểu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thức</a:t>
            </a:r>
            <a:r>
              <a:rPr lang="en-US" sz="2900" b="1" dirty="0" smtClean="0">
                <a:latin typeface="Courier New" pitchFamily="49" charset="0"/>
                <a:cs typeface="Courier New" pitchFamily="49" charset="0"/>
              </a:rPr>
              <a:t>&gt;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]</a:t>
            </a:r>
            <a:r>
              <a:rPr lang="en-US" sz="2900" b="1" dirty="0" smtClean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algn="l"/>
            <a:endParaRPr lang="en-US" sz="29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Lưu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ý: </a:t>
            </a:r>
          </a:p>
          <a:p>
            <a:pPr lvl="0" algn="l"/>
            <a:r>
              <a:rPr lang="en-US" sz="2900" b="1" dirty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thức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&gt;: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Co</a:t>
            </a:r>
            <a:r>
              <a:rPr lang="vi-VN" sz="2900" dirty="0">
                <a:latin typeface="Arial" pitchFamily="34" charset="0"/>
                <a:cs typeface="Arial" pitchFamily="34" charset="0"/>
              </a:rPr>
              <a:t>́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thuộc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kiểu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trả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của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hàm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 algn="l"/>
            <a:endParaRPr lang="en-US" sz="2900" b="1" dirty="0" smtClean="0">
              <a:latin typeface="Arial" pitchFamily="34" charset="0"/>
              <a:cs typeface="Arial" pitchFamily="34" charset="0"/>
            </a:endParaRPr>
          </a:p>
          <a:p>
            <a:pPr lvl="0" algn="l"/>
            <a:r>
              <a:rPr lang="en-US" sz="2900" dirty="0" err="1">
                <a:latin typeface="Arial" pitchFamily="34" charset="0"/>
                <a:cs typeface="Arial" pitchFamily="34" charset="0"/>
              </a:rPr>
              <a:t>Hàm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trả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hàm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luôn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câu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lệnh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: </a:t>
            </a:r>
            <a:endParaRPr lang="en-US" sz="2900" dirty="0" smtClean="0">
              <a:latin typeface="Arial" pitchFamily="34" charset="0"/>
              <a:cs typeface="Arial" pitchFamily="34" charset="0"/>
            </a:endParaRPr>
          </a:p>
          <a:p>
            <a:pPr lvl="0" algn="l"/>
            <a:r>
              <a:rPr lang="en-US" sz="2900" b="1" dirty="0">
                <a:latin typeface="Courier New" pitchFamily="49" charset="0"/>
                <a:cs typeface="Courier New" pitchFamily="49" charset="0"/>
              </a:rPr>
              <a:t>return &lt;</a:t>
            </a:r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thức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&gt;;</a:t>
            </a:r>
          </a:p>
          <a:p>
            <a:pPr algn="l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047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251520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900" b="1" dirty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59" y="1988840"/>
            <a:ext cx="8890038" cy="4048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0489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251520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900" b="1" dirty="0" smtClean="0"/>
              <a:t>4.1.2.3</a:t>
            </a:r>
            <a:r>
              <a:rPr lang="en-US" sz="2900" b="1" dirty="0"/>
              <a:t>. </a:t>
            </a:r>
            <a:r>
              <a:rPr lang="en-US" sz="2900" b="1" dirty="0" err="1"/>
              <a:t>Lệnh</a:t>
            </a:r>
            <a:r>
              <a:rPr lang="en-US" sz="2900" b="1" dirty="0"/>
              <a:t> </a:t>
            </a:r>
            <a:r>
              <a:rPr lang="en-US" sz="2900" b="1" i="1" dirty="0"/>
              <a:t>return</a:t>
            </a:r>
            <a:r>
              <a:rPr lang="en-US" sz="2900" b="1" dirty="0"/>
              <a:t> </a:t>
            </a:r>
            <a:r>
              <a:rPr lang="en-US" sz="2900" b="1" dirty="0" err="1"/>
              <a:t>và</a:t>
            </a:r>
            <a:r>
              <a:rPr lang="en-US" sz="2900" b="1" dirty="0"/>
              <a:t> </a:t>
            </a:r>
            <a:r>
              <a:rPr lang="en-US" sz="2900" b="1" i="1" dirty="0" smtClean="0"/>
              <a:t>exit</a:t>
            </a:r>
          </a:p>
          <a:p>
            <a:pPr algn="l"/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Hàm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exit()</a:t>
            </a:r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Dùng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đê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̉</a:t>
            </a:r>
            <a:r>
              <a:rPr lang="en-US" sz="29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kết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thúc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chương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trình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. </a:t>
            </a:r>
            <a:endParaRPr lang="en-US" sz="29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900" b="1" dirty="0" err="1" smtClean="0">
                <a:latin typeface="Arial" pitchFamily="34" charset="0"/>
                <a:cs typeface="Arial" pitchFamily="34" charset="0"/>
              </a:rPr>
              <a:t>Thư</a:t>
            </a:r>
            <a:r>
              <a:rPr lang="en-US" sz="29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b="1" dirty="0" err="1" smtClean="0">
                <a:latin typeface="Arial" pitchFamily="34" charset="0"/>
                <a:cs typeface="Arial" pitchFamily="34" charset="0"/>
              </a:rPr>
              <a:t>viện</a:t>
            </a:r>
            <a:r>
              <a:rPr lang="en-US" sz="29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b="1" dirty="0" err="1" smtClean="0">
                <a:latin typeface="Arial" pitchFamily="34" charset="0"/>
                <a:cs typeface="Arial" pitchFamily="34" charset="0"/>
              </a:rPr>
              <a:t>chứa</a:t>
            </a:r>
            <a:r>
              <a:rPr lang="en-US" sz="29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b="1" dirty="0" err="1" smtClean="0">
                <a:latin typeface="Arial" pitchFamily="34" charset="0"/>
                <a:cs typeface="Arial" pitchFamily="34" charset="0"/>
              </a:rPr>
              <a:t>hàm</a:t>
            </a:r>
            <a:r>
              <a:rPr lang="en-US" sz="2900" b="1" dirty="0" smtClean="0">
                <a:latin typeface="Arial" pitchFamily="34" charset="0"/>
                <a:cs typeface="Arial" pitchFamily="34" charset="0"/>
              </a:rPr>
              <a:t> &lt;</a:t>
            </a:r>
            <a:r>
              <a:rPr lang="en-US" sz="2900" b="1" dirty="0" err="1">
                <a:latin typeface="Arial" pitchFamily="34" charset="0"/>
                <a:cs typeface="Arial" pitchFamily="34" charset="0"/>
              </a:rPr>
              <a:t>stdlib.h</a:t>
            </a:r>
            <a:r>
              <a:rPr lang="en-US" sz="2900" b="1" dirty="0">
                <a:latin typeface="Arial" pitchFamily="34" charset="0"/>
                <a:cs typeface="Arial" pitchFamily="34" charset="0"/>
              </a:rPr>
              <a:t>&gt;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endParaRPr lang="en-US" sz="2900" dirty="0" smtClean="0">
              <a:latin typeface="Arial" pitchFamily="34" charset="0"/>
              <a:cs typeface="Arial" pitchFamily="34" charset="0"/>
            </a:endParaRPr>
          </a:p>
          <a:p>
            <a:pPr algn="l"/>
            <a:endParaRPr lang="en-US" sz="2900" b="1" i="1" dirty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exit(&lt;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trạng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thái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&gt;);</a:t>
            </a:r>
          </a:p>
          <a:p>
            <a:pPr algn="l"/>
            <a:r>
              <a:rPr lang="en-US" sz="2900" b="1" dirty="0" smtClean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trạng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thái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&gt; </a:t>
            </a:r>
            <a:r>
              <a:rPr lang="en-US" sz="2900" b="1" dirty="0" smtClean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Trạng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thái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kết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thúc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quá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trình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0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nếu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lỗi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ngược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lại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0 .</a:t>
            </a:r>
          </a:p>
          <a:p>
            <a:pPr algn="l"/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507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251520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900" b="1" dirty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" y="908720"/>
            <a:ext cx="8987151" cy="5400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9794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429530"/>
            <a:ext cx="8568952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4.1.3.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Sử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l"/>
            <a:r>
              <a:rPr lang="en-US" sz="2900" dirty="0" smtClean="0"/>
              <a:t>4.1.3.1. </a:t>
            </a:r>
            <a:r>
              <a:rPr lang="en-US" sz="2900" dirty="0" err="1" smtClean="0"/>
              <a:t>Hàm</a:t>
            </a:r>
            <a:r>
              <a:rPr lang="en-US" sz="2900" dirty="0" smtClean="0"/>
              <a:t> </a:t>
            </a:r>
            <a:r>
              <a:rPr lang="en-US" sz="2900" dirty="0" err="1" smtClean="0"/>
              <a:t>không</a:t>
            </a:r>
            <a:r>
              <a:rPr lang="en-US" sz="2900" dirty="0" smtClean="0"/>
              <a:t> </a:t>
            </a:r>
            <a:r>
              <a:rPr lang="en-US" sz="2900" dirty="0" err="1" smtClean="0"/>
              <a:t>trả</a:t>
            </a:r>
            <a:r>
              <a:rPr lang="en-US" sz="2900" dirty="0" smtClean="0"/>
              <a:t> </a:t>
            </a:r>
            <a:r>
              <a:rPr lang="en-US" sz="2900" dirty="0" err="1" smtClean="0"/>
              <a:t>về</a:t>
            </a:r>
            <a:r>
              <a:rPr lang="en-US" sz="2900" dirty="0" smtClean="0"/>
              <a:t> </a:t>
            </a:r>
            <a:r>
              <a:rPr lang="en-US" sz="2900" dirty="0" err="1" smtClean="0"/>
              <a:t>giá</a:t>
            </a:r>
            <a:r>
              <a:rPr lang="en-US" sz="2900" dirty="0" smtClean="0"/>
              <a:t> </a:t>
            </a:r>
            <a:r>
              <a:rPr lang="en-US" sz="2900" dirty="0" err="1" smtClean="0"/>
              <a:t>trị</a:t>
            </a:r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900" b="1" dirty="0" err="1" smtClean="0">
                <a:latin typeface="Courier New" pitchFamily="49" charset="0"/>
                <a:cs typeface="Courier New" pitchFamily="49" charset="0"/>
              </a:rPr>
              <a:t>Cách</a:t>
            </a:r>
            <a:r>
              <a:rPr lang="en-US" sz="29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latin typeface="Courier New" pitchFamily="49" charset="0"/>
                <a:cs typeface="Courier New" pitchFamily="49" charset="0"/>
              </a:rPr>
              <a:t>gọi</a:t>
            </a:r>
            <a:r>
              <a:rPr lang="en-US" sz="2900" b="1" dirty="0" smtClean="0">
                <a:latin typeface="Courier New" pitchFamily="49" charset="0"/>
                <a:cs typeface="Courier New" pitchFamily="49" charset="0"/>
              </a:rPr>
              <a:t>:</a:t>
            </a:r>
          </a:p>
          <a:p>
            <a:pPr algn="l"/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hàm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(&lt;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các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tham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số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&gt;);</a:t>
            </a:r>
          </a:p>
          <a:p>
            <a:pPr algn="l"/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Ví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latin typeface="Courier New" pitchFamily="49" charset="0"/>
                <a:cs typeface="Courier New" pitchFamily="49" charset="0"/>
              </a:rPr>
              <a:t>dụ:Với</a:t>
            </a:r>
            <a:r>
              <a:rPr lang="en-US" sz="29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hàm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 </a:t>
            </a:r>
            <a:endParaRPr lang="en-US" sz="29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void Swap(float 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&amp;a, 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float 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&amp;b);</a:t>
            </a:r>
          </a:p>
          <a:p>
            <a:pPr algn="l"/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Cách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gọi</a:t>
            </a:r>
            <a:r>
              <a:rPr lang="en-US" sz="2900" b="1" dirty="0" smtClean="0">
                <a:latin typeface="Courier New" pitchFamily="49" charset="0"/>
                <a:cs typeface="Courier New" pitchFamily="49" charset="0"/>
              </a:rPr>
              <a:t>:</a:t>
            </a:r>
          </a:p>
          <a:p>
            <a:pPr algn="l"/>
            <a:r>
              <a:rPr lang="en-US" sz="2900" b="1" dirty="0" smtClean="0">
                <a:latin typeface="Courier New" pitchFamily="49" charset="0"/>
                <a:cs typeface="Courier New" pitchFamily="49" charset="0"/>
              </a:rPr>
              <a:t>float a=2,b=3,c=4,d=5;</a:t>
            </a:r>
            <a:endParaRPr lang="en-US" sz="2900" b="1" dirty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Swap(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a,b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Swap(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c,d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Swap(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b,a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);</a:t>
            </a:r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dirty="0" smtClean="0"/>
              <a:t>4.1.3.2. </a:t>
            </a:r>
            <a:r>
              <a:rPr lang="en-US" sz="2400" dirty="0" err="1"/>
              <a:t>Hàm</a:t>
            </a:r>
            <a:r>
              <a:rPr lang="en-US" sz="2400" dirty="0"/>
              <a:t> </a:t>
            </a:r>
            <a:r>
              <a:rPr lang="en-US" sz="2400" dirty="0" err="1" smtClean="0"/>
              <a:t>trả</a:t>
            </a:r>
            <a:r>
              <a:rPr lang="en-US" sz="2400" dirty="0" smtClean="0"/>
              <a:t> </a:t>
            </a:r>
            <a:r>
              <a:rPr lang="en-US" sz="2400" dirty="0" err="1"/>
              <a:t>về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1889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429530"/>
            <a:ext cx="8568952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900" dirty="0" smtClean="0"/>
              <a:t>4.1.3.2. </a:t>
            </a:r>
            <a:r>
              <a:rPr lang="en-US" sz="2900" dirty="0" err="1" smtClean="0"/>
              <a:t>Hàm</a:t>
            </a:r>
            <a:r>
              <a:rPr lang="en-US" sz="2900" dirty="0" smtClean="0"/>
              <a:t> </a:t>
            </a:r>
            <a:r>
              <a:rPr lang="en-US" sz="2900" dirty="0" err="1" smtClean="0"/>
              <a:t>trả</a:t>
            </a:r>
            <a:r>
              <a:rPr lang="en-US" sz="2900" dirty="0" smtClean="0"/>
              <a:t> </a:t>
            </a:r>
            <a:r>
              <a:rPr lang="en-US" sz="2900" dirty="0" err="1" smtClean="0"/>
              <a:t>về</a:t>
            </a:r>
            <a:r>
              <a:rPr lang="en-US" sz="2900" dirty="0" smtClean="0"/>
              <a:t> </a:t>
            </a:r>
            <a:r>
              <a:rPr lang="en-US" sz="2900" dirty="0" err="1" smtClean="0"/>
              <a:t>giá</a:t>
            </a:r>
            <a:r>
              <a:rPr lang="en-US" sz="2900" dirty="0" smtClean="0"/>
              <a:t> </a:t>
            </a:r>
            <a:r>
              <a:rPr lang="en-US" sz="2900" dirty="0" err="1" smtClean="0"/>
              <a:t>trị</a:t>
            </a:r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dirty="0" err="1"/>
              <a:t>Cách</a:t>
            </a:r>
            <a:r>
              <a:rPr lang="en-US" sz="2400" dirty="0"/>
              <a:t> 1: </a:t>
            </a:r>
            <a:r>
              <a:rPr lang="en-US" sz="2400" dirty="0" err="1">
                <a:solidFill>
                  <a:srgbClr val="FFC000"/>
                </a:solidFill>
              </a:rPr>
              <a:t>Gọi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hàm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trong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câu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lệnh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smtClean="0">
                <a:solidFill>
                  <a:srgbClr val="FFC000"/>
                </a:solidFill>
              </a:rPr>
              <a:t>if, </a:t>
            </a:r>
            <a:r>
              <a:rPr lang="en-US" sz="2400" dirty="0" err="1" smtClean="0">
                <a:solidFill>
                  <a:srgbClr val="FFC000"/>
                </a:solidFill>
              </a:rPr>
              <a:t>printf</a:t>
            </a:r>
            <a:r>
              <a:rPr lang="en-US" sz="2400" dirty="0">
                <a:solidFill>
                  <a:srgbClr val="FFC000"/>
                </a:solidFill>
              </a:rPr>
              <a:t>() hay </a:t>
            </a:r>
            <a:r>
              <a:rPr lang="en-US" sz="2400" dirty="0" err="1">
                <a:solidFill>
                  <a:srgbClr val="FFC000"/>
                </a:solidFill>
              </a:rPr>
              <a:t>cout</a:t>
            </a:r>
            <a:endParaRPr lang="en-US" sz="2400" dirty="0">
              <a:solidFill>
                <a:srgbClr val="FFC000"/>
              </a:solidFill>
            </a:endParaRPr>
          </a:p>
          <a:p>
            <a:pPr algn="l"/>
            <a:r>
              <a:rPr lang="en-US" sz="2400" dirty="0" err="1"/>
              <a:t>Ví</a:t>
            </a:r>
            <a:r>
              <a:rPr lang="en-US" sz="2400" dirty="0"/>
              <a:t> </a:t>
            </a:r>
            <a:r>
              <a:rPr lang="en-US" sz="2400" dirty="0" err="1"/>
              <a:t>dụ</a:t>
            </a:r>
            <a:r>
              <a:rPr lang="en-US" sz="2400" dirty="0"/>
              <a:t>:</a:t>
            </a:r>
          </a:p>
          <a:p>
            <a:pPr algn="l"/>
            <a:r>
              <a:rPr lang="en-US" sz="22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2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2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KiemTraTamGiac</a:t>
            </a:r>
            <a:r>
              <a:rPr lang="en-US" sz="22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(float a, float b, float c);</a:t>
            </a:r>
            <a:endParaRPr lang="en-US" sz="22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2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float </a:t>
            </a:r>
            <a:r>
              <a:rPr lang="en-US" sz="22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DienTichTamGiac</a:t>
            </a:r>
            <a:r>
              <a:rPr lang="en-US" sz="22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(float a, float b, float c);</a:t>
            </a:r>
          </a:p>
          <a:p>
            <a:pPr algn="l"/>
            <a:endParaRPr lang="en-US" sz="22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dirty="0" err="1"/>
              <a:t>Goi</a:t>
            </a:r>
            <a:r>
              <a:rPr lang="en-US" sz="2400" dirty="0"/>
              <a:t> </a:t>
            </a:r>
            <a:r>
              <a:rPr lang="en-US" sz="2400" dirty="0" err="1" smtClean="0"/>
              <a:t>hàm</a:t>
            </a:r>
            <a:r>
              <a:rPr lang="en-US" sz="2400" dirty="0" smtClean="0"/>
              <a:t> </a:t>
            </a:r>
            <a:r>
              <a:rPr lang="en-US" sz="2400" dirty="0" err="1" smtClean="0"/>
              <a:t>cách</a:t>
            </a:r>
            <a:r>
              <a:rPr lang="en-US" sz="2400" dirty="0" smtClean="0"/>
              <a:t> 1: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if 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KiemTraTamGiac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a,b,c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)==1)</a:t>
            </a: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(“S =%.1f”,DienTichTamGiac(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a,b,c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));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else 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(“Day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khong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la 3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canh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cua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tam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giac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”);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178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429530"/>
            <a:ext cx="8568952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dirty="0" err="1" smtClean="0"/>
              <a:t>Cách</a:t>
            </a:r>
            <a:r>
              <a:rPr lang="en-US" sz="2400" dirty="0" smtClean="0"/>
              <a:t> 2: </a:t>
            </a:r>
            <a:r>
              <a:rPr lang="en-US" sz="2400" dirty="0" err="1" smtClean="0">
                <a:solidFill>
                  <a:srgbClr val="FFC000"/>
                </a:solidFill>
              </a:rPr>
              <a:t>Gán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giá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trị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trả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về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của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hàm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vào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biến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tạm</a:t>
            </a:r>
            <a:endParaRPr lang="en-US" sz="2400" dirty="0">
              <a:solidFill>
                <a:srgbClr val="FFC000"/>
              </a:solidFill>
            </a:endParaRPr>
          </a:p>
          <a:p>
            <a:pPr algn="l"/>
            <a:r>
              <a:rPr lang="en-US" sz="2400" dirty="0" err="1" smtClean="0"/>
              <a:t>Ví</a:t>
            </a:r>
            <a:r>
              <a:rPr lang="en-US" sz="2400" dirty="0" smtClean="0"/>
              <a:t> </a:t>
            </a:r>
            <a:r>
              <a:rPr lang="en-US" sz="2400" dirty="0" err="1"/>
              <a:t>dụ</a:t>
            </a:r>
            <a:r>
              <a:rPr lang="en-US" sz="2400" dirty="0"/>
              <a:t>:</a:t>
            </a:r>
          </a:p>
          <a:p>
            <a:pPr algn="l"/>
            <a:r>
              <a:rPr lang="en-US" sz="2400" dirty="0" err="1" smtClean="0"/>
              <a:t>Goi</a:t>
            </a:r>
            <a:r>
              <a:rPr lang="en-US" sz="2400" dirty="0" smtClean="0"/>
              <a:t> </a:t>
            </a:r>
            <a:r>
              <a:rPr lang="en-US" sz="2400" dirty="0" err="1" smtClean="0"/>
              <a:t>hàm</a:t>
            </a:r>
            <a:r>
              <a:rPr lang="en-US" sz="2400" dirty="0"/>
              <a:t> </a:t>
            </a:r>
            <a:r>
              <a:rPr lang="en-US" sz="2400" dirty="0" err="1" smtClean="0"/>
              <a:t>cách</a:t>
            </a:r>
            <a:r>
              <a:rPr lang="en-US" sz="2400" dirty="0" smtClean="0"/>
              <a:t> 2:</a:t>
            </a:r>
          </a:p>
          <a:p>
            <a:pPr algn="l"/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t=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KiemTraTamGiac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a,b,c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loat S=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DienTichTamGiac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a,b,c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if (t==1)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(“S =%.1f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”,S);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else </a:t>
            </a: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(“Day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khong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la 3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canh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cua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tam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giac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”);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0779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04559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4.1.4.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Truyền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số</a:t>
            </a:r>
            <a:endParaRPr lang="en-US" sz="28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fr-FR" sz="2800" dirty="0" err="1" smtClean="0"/>
              <a:t>Tham</a:t>
            </a:r>
            <a:r>
              <a:rPr lang="fr-FR" sz="2800" dirty="0" smtClean="0"/>
              <a:t> </a:t>
            </a:r>
            <a:r>
              <a:rPr lang="fr-FR" sz="2800" dirty="0" err="1"/>
              <a:t>số</a:t>
            </a:r>
            <a:r>
              <a:rPr lang="fr-FR" sz="2800" dirty="0"/>
              <a:t> (</a:t>
            </a:r>
            <a:r>
              <a:rPr lang="fr-FR" sz="2800" dirty="0" err="1" smtClean="0"/>
              <a:t>parameter</a:t>
            </a:r>
            <a:r>
              <a:rPr lang="fr-FR" sz="2800" dirty="0" smtClean="0"/>
              <a:t>/argument): là </a:t>
            </a:r>
            <a:r>
              <a:rPr lang="fr-FR" sz="2800" dirty="0" err="1" smtClean="0"/>
              <a:t>biến</a:t>
            </a:r>
            <a:r>
              <a:rPr lang="fr-FR" sz="2800" dirty="0" smtClean="0"/>
              <a:t> </a:t>
            </a:r>
            <a:r>
              <a:rPr lang="fr-FR" sz="2800" dirty="0" err="1" smtClean="0"/>
              <a:t>hay</a:t>
            </a:r>
            <a:r>
              <a:rPr lang="fr-FR" sz="2800" dirty="0" smtClean="0"/>
              <a:t> </a:t>
            </a:r>
            <a:r>
              <a:rPr lang="fr-FR" sz="2800" dirty="0" err="1" smtClean="0"/>
              <a:t>giá</a:t>
            </a:r>
            <a:r>
              <a:rPr lang="fr-FR" sz="2800" dirty="0" smtClean="0"/>
              <a:t> </a:t>
            </a:r>
            <a:r>
              <a:rPr lang="fr-FR" sz="2800" dirty="0" err="1" smtClean="0"/>
              <a:t>trị</a:t>
            </a:r>
            <a:r>
              <a:rPr lang="fr-FR" sz="2800" dirty="0" smtClean="0"/>
              <a:t> </a:t>
            </a:r>
            <a:r>
              <a:rPr lang="fr-FR" sz="2800" dirty="0" err="1" smtClean="0"/>
              <a:t>cần</a:t>
            </a:r>
            <a:r>
              <a:rPr lang="fr-FR" sz="2800" dirty="0" smtClean="0"/>
              <a:t> </a:t>
            </a:r>
            <a:r>
              <a:rPr lang="fr-FR" sz="2800" dirty="0" err="1" smtClean="0"/>
              <a:t>truyền</a:t>
            </a:r>
            <a:r>
              <a:rPr lang="fr-FR" sz="2800" dirty="0" smtClean="0"/>
              <a:t> </a:t>
            </a:r>
            <a:r>
              <a:rPr lang="fr-FR" sz="2800" dirty="0" err="1"/>
              <a:t>cho</a:t>
            </a:r>
            <a:r>
              <a:rPr lang="fr-FR" sz="2800" dirty="0"/>
              <a:t> </a:t>
            </a:r>
            <a:r>
              <a:rPr lang="fr-FR" sz="2800" dirty="0" err="1"/>
              <a:t>hàm</a:t>
            </a:r>
            <a:r>
              <a:rPr lang="fr-FR" sz="2800" dirty="0"/>
              <a:t> </a:t>
            </a:r>
            <a:r>
              <a:rPr lang="fr-FR" sz="2800" dirty="0" err="1" smtClean="0"/>
              <a:t>để</a:t>
            </a:r>
            <a:r>
              <a:rPr lang="fr-FR" sz="2800" dirty="0" smtClean="0"/>
              <a:t> </a:t>
            </a:r>
            <a:r>
              <a:rPr lang="fr-FR" sz="2800" dirty="0" err="1" smtClean="0"/>
              <a:t>hàm</a:t>
            </a:r>
            <a:r>
              <a:rPr lang="fr-FR" sz="2800" dirty="0" smtClean="0"/>
              <a:t> </a:t>
            </a:r>
            <a:r>
              <a:rPr lang="fr-FR" sz="2800" dirty="0" err="1" smtClean="0"/>
              <a:t>xử</a:t>
            </a:r>
            <a:r>
              <a:rPr lang="fr-FR" sz="2800" dirty="0" smtClean="0"/>
              <a:t> </a:t>
            </a:r>
            <a:r>
              <a:rPr lang="fr-FR" sz="2800" dirty="0" err="1" smtClean="0"/>
              <a:t>lý</a:t>
            </a:r>
            <a:r>
              <a:rPr lang="fr-FR" sz="2800" dirty="0" smtClean="0"/>
              <a:t>, </a:t>
            </a:r>
            <a:r>
              <a:rPr lang="fr-FR" sz="2800" dirty="0" err="1" smtClean="0"/>
              <a:t>tính</a:t>
            </a:r>
            <a:r>
              <a:rPr lang="fr-FR" sz="2800" dirty="0" smtClean="0"/>
              <a:t> </a:t>
            </a:r>
            <a:r>
              <a:rPr lang="fr-FR" sz="2800" dirty="0" err="1" smtClean="0"/>
              <a:t>toán</a:t>
            </a:r>
            <a:endParaRPr lang="en-US" sz="28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900" b="1" dirty="0" smtClean="0"/>
              <a:t>4.1.4.1. </a:t>
            </a:r>
            <a:r>
              <a:rPr lang="en-US" sz="2900" b="1" dirty="0" err="1" smtClean="0"/>
              <a:t>Tham</a:t>
            </a:r>
            <a:r>
              <a:rPr lang="en-US" sz="2900" b="1" dirty="0" smtClean="0"/>
              <a:t> </a:t>
            </a:r>
            <a:r>
              <a:rPr lang="en-US" sz="2900" b="1" dirty="0" err="1" smtClean="0"/>
              <a:t>số</a:t>
            </a:r>
            <a:r>
              <a:rPr lang="en-US" sz="2900" b="1" dirty="0" smtClean="0"/>
              <a:t> </a:t>
            </a:r>
            <a:r>
              <a:rPr lang="en-US" sz="2900" b="1" dirty="0" err="1" smtClean="0"/>
              <a:t>thực</a:t>
            </a:r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dirty="0" err="1">
                <a:solidFill>
                  <a:srgbClr val="FFC000"/>
                </a:solidFill>
              </a:rPr>
              <a:t>Là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tham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số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được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truyền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thực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sự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cho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hàm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thông</a:t>
            </a:r>
            <a:r>
              <a:rPr lang="en-US" sz="2400" dirty="0">
                <a:solidFill>
                  <a:srgbClr val="FFC000"/>
                </a:solidFill>
              </a:rPr>
              <a:t> qua </a:t>
            </a:r>
            <a:r>
              <a:rPr lang="en-US" sz="2400" dirty="0" err="1">
                <a:solidFill>
                  <a:srgbClr val="FFC000"/>
                </a:solidFill>
              </a:rPr>
              <a:t>lời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gọi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hàm</a:t>
            </a:r>
            <a:r>
              <a:rPr lang="en-US" sz="2400" dirty="0">
                <a:solidFill>
                  <a:srgbClr val="FFC000"/>
                </a:solidFill>
              </a:rPr>
              <a:t>. </a:t>
            </a:r>
          </a:p>
          <a:p>
            <a:pPr algn="l"/>
            <a:endParaRPr lang="en-US" sz="2400" dirty="0" smtClean="0">
              <a:solidFill>
                <a:srgbClr val="FFC000"/>
              </a:solidFill>
            </a:endParaRPr>
          </a:p>
          <a:p>
            <a:pPr algn="l"/>
            <a:r>
              <a:rPr lang="en-US" sz="2900" b="1" dirty="0" smtClean="0"/>
              <a:t>4.1.4.2</a:t>
            </a:r>
            <a:r>
              <a:rPr lang="en-US" sz="2900" b="1" dirty="0"/>
              <a:t>. </a:t>
            </a:r>
            <a:r>
              <a:rPr lang="en-US" sz="2900" b="1" dirty="0" err="1" smtClean="0"/>
              <a:t>Tham</a:t>
            </a:r>
            <a:r>
              <a:rPr lang="en-US" sz="2900" b="1" dirty="0" smtClean="0"/>
              <a:t> </a:t>
            </a:r>
            <a:r>
              <a:rPr lang="en-US" sz="2900" b="1" dirty="0" err="1" smtClean="0"/>
              <a:t>số</a:t>
            </a:r>
            <a:r>
              <a:rPr lang="en-US" sz="2900" b="1" dirty="0" smtClean="0"/>
              <a:t> </a:t>
            </a:r>
            <a:r>
              <a:rPr lang="en-US" sz="2900" b="1" dirty="0" err="1" smtClean="0"/>
              <a:t>hình</a:t>
            </a:r>
            <a:r>
              <a:rPr lang="en-US" sz="2900" b="1" dirty="0" smtClean="0"/>
              <a:t> </a:t>
            </a:r>
            <a:r>
              <a:rPr lang="en-US" sz="2900" b="1" dirty="0" err="1" smtClean="0"/>
              <a:t>thức</a:t>
            </a:r>
            <a:endParaRPr lang="en-US" sz="2900" b="1" dirty="0"/>
          </a:p>
          <a:p>
            <a:pPr algn="l"/>
            <a:r>
              <a:rPr lang="en-US" sz="2400" dirty="0" err="1">
                <a:solidFill>
                  <a:srgbClr val="FFC000"/>
                </a:solidFill>
              </a:rPr>
              <a:t>Là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tham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số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được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khai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báo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trong</a:t>
            </a:r>
            <a:r>
              <a:rPr lang="en-US" sz="2400" dirty="0">
                <a:solidFill>
                  <a:srgbClr val="FFC000"/>
                </a:solidFill>
              </a:rPr>
              <a:t> prototype </a:t>
            </a:r>
            <a:r>
              <a:rPr lang="en-US" sz="2400" dirty="0" err="1">
                <a:solidFill>
                  <a:srgbClr val="FFC000"/>
                </a:solidFill>
              </a:rPr>
              <a:t>mô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tả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hàm</a:t>
            </a:r>
            <a:r>
              <a:rPr lang="en-US" sz="2400" dirty="0">
                <a:solidFill>
                  <a:srgbClr val="FFC000"/>
                </a:solidFill>
              </a:rPr>
              <a:t>. </a:t>
            </a:r>
            <a:endParaRPr lang="en-US" sz="2400" dirty="0" smtClean="0">
              <a:solidFill>
                <a:srgbClr val="FFC000"/>
              </a:solidFill>
            </a:endParaRPr>
          </a:p>
          <a:p>
            <a:pPr algn="l"/>
            <a:r>
              <a:rPr lang="en-US" sz="2400" dirty="0" smtClean="0"/>
              <a:t>- </a:t>
            </a:r>
            <a:r>
              <a:rPr lang="en-US" sz="2400" dirty="0" err="1" smtClean="0"/>
              <a:t>Tên</a:t>
            </a:r>
            <a:r>
              <a:rPr lang="en-US" sz="2400" dirty="0" smtClean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tham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 smtClean="0"/>
              <a:t>chỉ</a:t>
            </a:r>
            <a:r>
              <a:rPr lang="en-US" sz="2400" dirty="0" smtClean="0"/>
              <a:t> </a:t>
            </a:r>
            <a:r>
              <a:rPr lang="en-US" sz="2400" dirty="0" err="1" smtClean="0"/>
              <a:t>là</a:t>
            </a:r>
            <a:r>
              <a:rPr lang="en-US" sz="2400" dirty="0" smtClean="0"/>
              <a:t> </a:t>
            </a:r>
            <a:r>
              <a:rPr lang="en-US" sz="2400" dirty="0" err="1" smtClean="0"/>
              <a:t>tên</a:t>
            </a:r>
            <a:r>
              <a:rPr lang="en-US" sz="2400" dirty="0" smtClean="0"/>
              <a:t> </a:t>
            </a:r>
            <a:r>
              <a:rPr lang="en-US" sz="2400" dirty="0" err="1" smtClean="0"/>
              <a:t>hình</a:t>
            </a:r>
            <a:r>
              <a:rPr lang="en-US" sz="2400" dirty="0" smtClean="0"/>
              <a:t> </a:t>
            </a:r>
            <a:r>
              <a:rPr lang="en-US" sz="2400" dirty="0" err="1" smtClean="0"/>
              <a:t>thức</a:t>
            </a:r>
            <a:r>
              <a:rPr lang="en-US" sz="2400" dirty="0" smtClean="0"/>
              <a:t> </a:t>
            </a:r>
            <a:r>
              <a:rPr lang="en-US" sz="2400" dirty="0" err="1" smtClean="0"/>
              <a:t>nên</a:t>
            </a:r>
            <a:r>
              <a:rPr lang="en-US" sz="2400" dirty="0" smtClean="0"/>
              <a:t> </a:t>
            </a:r>
            <a:r>
              <a:rPr lang="en-US" sz="2400" dirty="0" err="1" smtClean="0"/>
              <a:t>có</a:t>
            </a:r>
            <a:r>
              <a:rPr lang="en-US" sz="2400" dirty="0" smtClean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khác</a:t>
            </a:r>
            <a:r>
              <a:rPr lang="en-US" sz="2400" dirty="0"/>
              <a:t> </a:t>
            </a:r>
            <a:r>
              <a:rPr lang="en-US" sz="2400" dirty="0" err="1"/>
              <a:t>tên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tham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 smtClean="0"/>
              <a:t>thực</a:t>
            </a:r>
            <a:r>
              <a:rPr lang="en-US" sz="2400" dirty="0" smtClean="0"/>
              <a:t>.</a:t>
            </a:r>
            <a:endParaRPr lang="en-US" sz="2400" dirty="0"/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0532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" y="451675"/>
            <a:ext cx="9143821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void Sub (float &amp;a, float b);</a:t>
            </a:r>
          </a:p>
          <a:p>
            <a:pPr algn="l"/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main()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float x=5,y=7;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Sub (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x,y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(“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nx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=%.1f\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ty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=%.1f”,x,y);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getch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(); 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return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0;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}</a:t>
            </a: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5" name="Rectangular Callout 4"/>
          <p:cNvSpPr/>
          <p:nvPr/>
        </p:nvSpPr>
        <p:spPr>
          <a:xfrm>
            <a:off x="1845045" y="3492407"/>
            <a:ext cx="2969363" cy="449219"/>
          </a:xfrm>
          <a:prstGeom prst="wedgeRectCallout">
            <a:avLst>
              <a:gd name="adj1" fmla="val -43814"/>
              <a:gd name="adj2" fmla="val 7465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err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x,y</a:t>
            </a:r>
            <a:r>
              <a:rPr lang="en-US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: </a:t>
            </a:r>
            <a:r>
              <a:rPr lang="en-US" b="1" dirty="0" err="1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tham</a:t>
            </a:r>
            <a:r>
              <a:rPr lang="en-US" b="1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sô</a:t>
            </a:r>
            <a:r>
              <a:rPr lang="en-US" b="1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́ </a:t>
            </a:r>
            <a:r>
              <a:rPr lang="en-US" b="1" dirty="0" err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thực</a:t>
            </a:r>
            <a:endParaRPr lang="en-US" dirty="0"/>
          </a:p>
        </p:txBody>
      </p:sp>
      <p:sp>
        <p:nvSpPr>
          <p:cNvPr id="8" name="Rectangular Callout 7"/>
          <p:cNvSpPr/>
          <p:nvPr/>
        </p:nvSpPr>
        <p:spPr>
          <a:xfrm>
            <a:off x="2915816" y="217516"/>
            <a:ext cx="3797185" cy="429768"/>
          </a:xfrm>
          <a:prstGeom prst="wedgeRectCallout">
            <a:avLst>
              <a:gd name="adj1" fmla="val -45633"/>
              <a:gd name="adj2" fmla="val 10259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err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a,b</a:t>
            </a:r>
            <a:r>
              <a:rPr lang="en-US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: </a:t>
            </a:r>
            <a:r>
              <a:rPr lang="en-US" b="1" dirty="0" err="1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tham</a:t>
            </a:r>
            <a:r>
              <a:rPr lang="en-US" b="1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sô</a:t>
            </a:r>
            <a:r>
              <a:rPr lang="en-US" b="1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́ </a:t>
            </a:r>
            <a:r>
              <a:rPr lang="en-US" b="1" dirty="0" err="1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hình</a:t>
            </a:r>
            <a:r>
              <a:rPr lang="en-US" b="1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thức</a:t>
            </a:r>
            <a:endParaRPr lang="en-US" dirty="0"/>
          </a:p>
        </p:txBody>
      </p:sp>
      <p:sp>
        <p:nvSpPr>
          <p:cNvPr id="10" name="Rectangular Callout 9"/>
          <p:cNvSpPr/>
          <p:nvPr/>
        </p:nvSpPr>
        <p:spPr>
          <a:xfrm>
            <a:off x="1126089" y="1580157"/>
            <a:ext cx="3797185" cy="306324"/>
          </a:xfrm>
          <a:prstGeom prst="wedgeRectCallout">
            <a:avLst>
              <a:gd name="adj1" fmla="val 2171"/>
              <a:gd name="adj2" fmla="val -11348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a</a:t>
            </a:r>
            <a:r>
              <a:rPr lang="en-US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tham</a:t>
            </a:r>
            <a:r>
              <a:rPr lang="en-US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sô</a:t>
            </a:r>
            <a:r>
              <a:rPr lang="en-US" b="1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́ </a:t>
            </a:r>
            <a:r>
              <a:rPr lang="en-US" b="1" dirty="0" err="1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hình</a:t>
            </a:r>
            <a:r>
              <a:rPr lang="en-US" b="1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thức</a:t>
            </a:r>
            <a:r>
              <a:rPr lang="en-US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biến</a:t>
            </a:r>
            <a:endParaRPr lang="en-US" dirty="0"/>
          </a:p>
        </p:txBody>
      </p:sp>
      <p:sp>
        <p:nvSpPr>
          <p:cNvPr id="12" name="Rectangular Callout 11"/>
          <p:cNvSpPr/>
          <p:nvPr/>
        </p:nvSpPr>
        <p:spPr>
          <a:xfrm>
            <a:off x="5076056" y="1566866"/>
            <a:ext cx="3797185" cy="319615"/>
          </a:xfrm>
          <a:prstGeom prst="wedgeRectCallout">
            <a:avLst>
              <a:gd name="adj1" fmla="val -58212"/>
              <a:gd name="adj2" fmla="val -10903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b </a:t>
            </a:r>
            <a:r>
              <a:rPr lang="en-US" b="1" dirty="0" err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tham</a:t>
            </a:r>
            <a:r>
              <a:rPr lang="en-US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sô</a:t>
            </a:r>
            <a:r>
              <a:rPr lang="en-US" b="1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́ </a:t>
            </a:r>
            <a:r>
              <a:rPr lang="en-US" b="1" dirty="0" err="1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hình</a:t>
            </a:r>
            <a:r>
              <a:rPr lang="en-US" b="1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thức</a:t>
            </a:r>
            <a:r>
              <a:rPr lang="en-US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trị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704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0" grpId="0" animBg="1"/>
      <p:bldP spid="12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295219" y="400396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b="1" dirty="0" err="1" smtClean="0"/>
              <a:t>Tham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hình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thức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trị</a:t>
            </a:r>
            <a:r>
              <a:rPr lang="en-US" sz="2400" b="1" dirty="0" smtClean="0"/>
              <a:t>:</a:t>
            </a:r>
            <a:endParaRPr lang="en-US" sz="2400" b="1" dirty="0"/>
          </a:p>
          <a:p>
            <a:pPr algn="l">
              <a:tabLst>
                <a:tab pos="465138" algn="l"/>
              </a:tabLst>
            </a:pPr>
            <a:r>
              <a:rPr lang="en-US" sz="2400" dirty="0" smtClean="0">
                <a:solidFill>
                  <a:srgbClr val="FFC000"/>
                </a:solidFill>
              </a:rPr>
              <a:t>	-</a:t>
            </a:r>
            <a:r>
              <a:rPr lang="en-US" sz="2400" dirty="0" err="1" smtClean="0">
                <a:solidFill>
                  <a:srgbClr val="FFC000"/>
                </a:solidFill>
              </a:rPr>
              <a:t>Là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tham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sô</a:t>
            </a:r>
            <a:r>
              <a:rPr lang="en-US" sz="2400" dirty="0">
                <a:solidFill>
                  <a:srgbClr val="FFC000"/>
                </a:solidFill>
              </a:rPr>
              <a:t>́ </a:t>
            </a:r>
            <a:r>
              <a:rPr lang="en-US" sz="2400" dirty="0" err="1">
                <a:solidFill>
                  <a:srgbClr val="FFC000"/>
                </a:solidFill>
              </a:rPr>
              <a:t>được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truyền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cho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hàm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bằng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giá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trị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của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tham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số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thực</a:t>
            </a:r>
            <a:r>
              <a:rPr lang="en-US" sz="2400" dirty="0">
                <a:solidFill>
                  <a:srgbClr val="FFC000"/>
                </a:solidFill>
              </a:rPr>
              <a:t>. </a:t>
            </a:r>
            <a:endParaRPr lang="en-US" sz="2400" dirty="0" smtClean="0">
              <a:solidFill>
                <a:srgbClr val="FFC000"/>
              </a:solidFill>
            </a:endParaRPr>
          </a:p>
          <a:p>
            <a:pPr algn="l">
              <a:tabLst>
                <a:tab pos="465138" algn="l"/>
              </a:tabLst>
            </a:pPr>
            <a:r>
              <a:rPr lang="en-US" sz="2400" dirty="0" smtClean="0"/>
              <a:t>	</a:t>
            </a:r>
            <a:r>
              <a:rPr lang="en-US" sz="2400" dirty="0" err="1" smtClean="0"/>
              <a:t>Khi</a:t>
            </a:r>
            <a:r>
              <a:rPr lang="en-US" sz="2400" dirty="0" smtClean="0"/>
              <a:t> </a:t>
            </a:r>
            <a:r>
              <a:rPr lang="en-US" sz="2400" dirty="0" err="1"/>
              <a:t>đo</a:t>
            </a:r>
            <a:r>
              <a:rPr lang="en-US" sz="2400" dirty="0"/>
              <a:t>́ </a:t>
            </a: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thay</a:t>
            </a:r>
            <a:r>
              <a:rPr lang="en-US" sz="2400" dirty="0"/>
              <a:t> </a:t>
            </a:r>
            <a:r>
              <a:rPr lang="en-US" sz="2400" dirty="0" err="1"/>
              <a:t>đổi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r>
              <a:rPr lang="en-US" sz="2400" dirty="0"/>
              <a:t> </a:t>
            </a:r>
            <a:r>
              <a:rPr lang="en-US" sz="2400" dirty="0" err="1"/>
              <a:t>của</a:t>
            </a:r>
            <a:r>
              <a:rPr lang="en-US" sz="2400" dirty="0"/>
              <a:t> </a:t>
            </a:r>
            <a:r>
              <a:rPr lang="en-US" sz="2400" dirty="0" err="1"/>
              <a:t>tham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hàm</a:t>
            </a:r>
            <a:r>
              <a:rPr lang="en-US" sz="2400" dirty="0"/>
              <a:t> </a:t>
            </a:r>
            <a:r>
              <a:rPr lang="en-US" sz="2400" dirty="0" err="1"/>
              <a:t>nếu</a:t>
            </a:r>
            <a:r>
              <a:rPr lang="en-US" sz="2400" dirty="0"/>
              <a:t> có </a:t>
            </a:r>
            <a:r>
              <a:rPr lang="en-US" sz="2400" dirty="0" err="1"/>
              <a:t>sẽ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thay</a:t>
            </a:r>
            <a:r>
              <a:rPr lang="en-US" sz="2400" dirty="0"/>
              <a:t> </a:t>
            </a:r>
            <a:r>
              <a:rPr lang="en-US" sz="2400" dirty="0" err="1"/>
              <a:t>đổi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tham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đó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hàm</a:t>
            </a:r>
            <a:r>
              <a:rPr lang="en-US" sz="2400" dirty="0"/>
              <a:t> </a:t>
            </a:r>
            <a:r>
              <a:rPr lang="en-US" sz="2400" dirty="0" err="1"/>
              <a:t>gọi</a:t>
            </a:r>
            <a:r>
              <a:rPr lang="en-US" sz="2400" dirty="0"/>
              <a:t>.  </a:t>
            </a:r>
            <a:endParaRPr lang="en-US" sz="2400" dirty="0" smtClean="0"/>
          </a:p>
          <a:p>
            <a:pPr marL="342900" indent="-342900" algn="l">
              <a:buFontTx/>
              <a:buChar char="-"/>
            </a:pPr>
            <a:endParaRPr lang="en-US" sz="2400" dirty="0"/>
          </a:p>
          <a:p>
            <a:pPr algn="l"/>
            <a:r>
              <a:rPr lang="en-US" sz="2400" b="1" dirty="0" err="1"/>
              <a:t>Tham</a:t>
            </a:r>
            <a:r>
              <a:rPr lang="en-US" sz="2400" b="1" dirty="0"/>
              <a:t> </a:t>
            </a:r>
            <a:r>
              <a:rPr lang="en-US" sz="2400" b="1" dirty="0" err="1"/>
              <a:t>số</a:t>
            </a:r>
            <a:r>
              <a:rPr lang="en-US" sz="2400" b="1" dirty="0"/>
              <a:t> </a:t>
            </a:r>
            <a:r>
              <a:rPr lang="en-US" sz="2400" b="1" dirty="0" err="1"/>
              <a:t>hình</a:t>
            </a:r>
            <a:r>
              <a:rPr lang="en-US" sz="2400" b="1" dirty="0"/>
              <a:t> </a:t>
            </a:r>
            <a:r>
              <a:rPr lang="en-US" sz="2400" b="1" dirty="0" err="1"/>
              <a:t>thức</a:t>
            </a:r>
            <a:r>
              <a:rPr lang="en-US" sz="2400" b="1" dirty="0"/>
              <a:t> </a:t>
            </a:r>
            <a:r>
              <a:rPr lang="en-US" sz="2400" b="1" dirty="0" err="1" smtClean="0"/>
              <a:t>biến</a:t>
            </a:r>
            <a:r>
              <a:rPr lang="en-US" sz="2400" b="1" dirty="0" smtClean="0"/>
              <a:t>:</a:t>
            </a:r>
          </a:p>
          <a:p>
            <a:pPr marL="0" lvl="1" indent="457200" algn="l"/>
            <a:r>
              <a:rPr lang="en-US" dirty="0" smtClean="0">
                <a:solidFill>
                  <a:srgbClr val="FFC000"/>
                </a:solidFill>
              </a:rPr>
              <a:t>- </a:t>
            </a:r>
            <a:r>
              <a:rPr lang="en-US" dirty="0" err="1" smtClean="0">
                <a:solidFill>
                  <a:srgbClr val="FFC000"/>
                </a:solidFill>
              </a:rPr>
              <a:t>Là</a:t>
            </a:r>
            <a:r>
              <a:rPr lang="en-US" dirty="0" smtClean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tham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sô</a:t>
            </a:r>
            <a:r>
              <a:rPr lang="en-US" dirty="0">
                <a:solidFill>
                  <a:srgbClr val="FFC000"/>
                </a:solidFill>
              </a:rPr>
              <a:t>́ </a:t>
            </a:r>
            <a:r>
              <a:rPr lang="en-US" dirty="0" err="1">
                <a:solidFill>
                  <a:srgbClr val="FFC000"/>
                </a:solidFill>
              </a:rPr>
              <a:t>được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truyền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cho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hàm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bằng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địa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chỉ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của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tham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số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thực</a:t>
            </a:r>
            <a:r>
              <a:rPr lang="en-US" dirty="0">
                <a:solidFill>
                  <a:srgbClr val="FFC000"/>
                </a:solidFill>
              </a:rPr>
              <a:t>. </a:t>
            </a:r>
          </a:p>
          <a:p>
            <a:pPr indent="347663" algn="l">
              <a:buFontTx/>
              <a:buChar char="-"/>
            </a:pP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đo</a:t>
            </a:r>
            <a:r>
              <a:rPr lang="en-US" sz="2400" dirty="0"/>
              <a:t>́ </a:t>
            </a: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thay</a:t>
            </a:r>
            <a:r>
              <a:rPr lang="en-US" sz="2400" dirty="0"/>
              <a:t> </a:t>
            </a:r>
            <a:r>
              <a:rPr lang="en-US" sz="2400" dirty="0" err="1"/>
              <a:t>đổi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r>
              <a:rPr lang="en-US" sz="2400" dirty="0"/>
              <a:t> </a:t>
            </a:r>
            <a:r>
              <a:rPr lang="en-US" sz="2400" dirty="0" err="1"/>
              <a:t>tương</a:t>
            </a:r>
            <a:r>
              <a:rPr lang="en-US" sz="2400" dirty="0"/>
              <a:t> </a:t>
            </a:r>
            <a:r>
              <a:rPr lang="en-US" sz="2400" dirty="0" err="1"/>
              <a:t>ứng</a:t>
            </a:r>
            <a:r>
              <a:rPr lang="en-US" sz="2400" dirty="0"/>
              <a:t> </a:t>
            </a:r>
            <a:r>
              <a:rPr lang="en-US" sz="2400" dirty="0" err="1"/>
              <a:t>của</a:t>
            </a:r>
            <a:r>
              <a:rPr lang="en-US" sz="2400" dirty="0"/>
              <a:t> </a:t>
            </a:r>
            <a:r>
              <a:rPr lang="en-US" sz="2400" dirty="0" err="1"/>
              <a:t>tham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hàm</a:t>
            </a:r>
            <a:r>
              <a:rPr lang="en-US" sz="2400" dirty="0"/>
              <a:t> (</a:t>
            </a:r>
            <a:r>
              <a:rPr lang="en-US" sz="2400" dirty="0" err="1"/>
              <a:t>nếu</a:t>
            </a:r>
            <a:r>
              <a:rPr lang="en-US" sz="2400" dirty="0"/>
              <a:t> có) </a:t>
            </a:r>
            <a:r>
              <a:rPr lang="en-US" sz="2400" dirty="0" err="1"/>
              <a:t>sẽ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thay</a:t>
            </a:r>
            <a:r>
              <a:rPr lang="en-US" sz="2400" dirty="0"/>
              <a:t> </a:t>
            </a:r>
            <a:r>
              <a:rPr lang="en-US" sz="2400" dirty="0" err="1"/>
              <a:t>đổi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tham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đó</a:t>
            </a:r>
            <a:r>
              <a:rPr lang="en-US" sz="2400" dirty="0"/>
              <a:t> ở </a:t>
            </a:r>
            <a:r>
              <a:rPr lang="en-US" sz="2400" dirty="0" err="1"/>
              <a:t>ngoài</a:t>
            </a:r>
            <a:r>
              <a:rPr lang="en-US" sz="2400" dirty="0"/>
              <a:t> </a:t>
            </a:r>
            <a:r>
              <a:rPr lang="en-US" sz="2400" dirty="0" err="1" smtClean="0"/>
              <a:t>hàm</a:t>
            </a:r>
            <a:r>
              <a:rPr lang="en-US" sz="2400" dirty="0" smtClean="0"/>
              <a:t>.</a:t>
            </a:r>
          </a:p>
          <a:p>
            <a:pPr marL="342900" indent="-342900" algn="l">
              <a:buFontTx/>
              <a:buChar char="-"/>
            </a:pP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8849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295219" y="400396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4.2. 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VẤN ĐỀ TẦM VỰC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4.2.1.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Khái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niệm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tầm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vực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400" dirty="0" smtClean="0"/>
              <a:t>- </a:t>
            </a:r>
            <a:r>
              <a:rPr lang="en-US" sz="2400" dirty="0" err="1" smtClean="0">
                <a:solidFill>
                  <a:srgbClr val="FFC000"/>
                </a:solidFill>
              </a:rPr>
              <a:t>Tầm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vực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của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một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đối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tượng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là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phạm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smtClean="0">
                <a:solidFill>
                  <a:srgbClr val="FFC000"/>
                </a:solidFill>
              </a:rPr>
              <a:t>vi </a:t>
            </a:r>
            <a:r>
              <a:rPr lang="en-US" sz="2400" dirty="0" err="1" smtClean="0">
                <a:solidFill>
                  <a:srgbClr val="FFC000"/>
                </a:solidFill>
              </a:rPr>
              <a:t>mà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đối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tượng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đó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được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biết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đến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và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có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thể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sử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dụng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được</a:t>
            </a:r>
            <a:r>
              <a:rPr lang="en-US" sz="2400" dirty="0" smtClean="0">
                <a:solidFill>
                  <a:srgbClr val="FFC000"/>
                </a:solidFill>
              </a:rPr>
              <a:t>. </a:t>
            </a:r>
            <a:endParaRPr lang="en-US" sz="2400" dirty="0">
              <a:solidFill>
                <a:srgbClr val="FFC000"/>
              </a:solidFill>
            </a:endParaRPr>
          </a:p>
          <a:p>
            <a:pPr marL="342900" indent="-342900" algn="l">
              <a:buFontTx/>
              <a:buChar char="-"/>
            </a:pPr>
            <a:endParaRPr lang="en-US" sz="2400" dirty="0"/>
          </a:p>
          <a:p>
            <a:pPr algn="l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4.2.2. Qui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tắc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bản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tầm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vực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800" b="1" dirty="0">
                <a:latin typeface="Arial" pitchFamily="34" charset="0"/>
                <a:cs typeface="Arial" pitchFamily="34" charset="0"/>
              </a:rPr>
              <a:t>4.2.2.1.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Tầm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vực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hàm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FontTx/>
              <a:buChar char="-"/>
            </a:pPr>
            <a:r>
              <a:rPr lang="en-US" sz="2400" dirty="0" err="1">
                <a:solidFill>
                  <a:srgbClr val="FFC000"/>
                </a:solidFill>
              </a:rPr>
              <a:t>Khi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một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hàm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được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mô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tả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trong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trong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một</a:t>
            </a:r>
            <a:r>
              <a:rPr lang="en-US" sz="2400" dirty="0">
                <a:solidFill>
                  <a:srgbClr val="FFC000"/>
                </a:solidFill>
              </a:rPr>
              <a:t> file  (.</a:t>
            </a:r>
            <a:r>
              <a:rPr lang="en-US" sz="2400" dirty="0" err="1">
                <a:solidFill>
                  <a:srgbClr val="FFC000"/>
                </a:solidFill>
              </a:rPr>
              <a:t>cpp</a:t>
            </a:r>
            <a:r>
              <a:rPr lang="en-US" sz="2400" dirty="0">
                <a:solidFill>
                  <a:srgbClr val="FFC000"/>
                </a:solidFill>
              </a:rPr>
              <a:t> hay .h) </a:t>
            </a:r>
            <a:r>
              <a:rPr lang="en-US" sz="2400" dirty="0" err="1">
                <a:solidFill>
                  <a:srgbClr val="FFC000"/>
                </a:solidFill>
              </a:rPr>
              <a:t>thì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tầm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vực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của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hàm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này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là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chính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nó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và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tất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cả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các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hàm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nằm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sau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phần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khai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báo</a:t>
            </a:r>
            <a:r>
              <a:rPr lang="en-US" sz="2400" dirty="0">
                <a:solidFill>
                  <a:srgbClr val="FFC000"/>
                </a:solidFill>
              </a:rPr>
              <a:t> hay </a:t>
            </a:r>
            <a:r>
              <a:rPr lang="en-US" sz="2400" dirty="0" err="1">
                <a:solidFill>
                  <a:srgbClr val="FFC000"/>
                </a:solidFill>
              </a:rPr>
              <a:t>cài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đặt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của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hàm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này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trong</a:t>
            </a:r>
            <a:r>
              <a:rPr lang="en-US" sz="2400" dirty="0">
                <a:solidFill>
                  <a:srgbClr val="FFC000"/>
                </a:solidFill>
              </a:rPr>
              <a:t> file </a:t>
            </a:r>
            <a:r>
              <a:rPr lang="en-US" sz="2400" dirty="0" err="1">
                <a:solidFill>
                  <a:srgbClr val="FFC000"/>
                </a:solidFill>
              </a:rPr>
              <a:t>đó</a:t>
            </a:r>
            <a:r>
              <a:rPr lang="en-US" sz="2400" dirty="0">
                <a:solidFill>
                  <a:srgbClr val="FFC000"/>
                </a:solidFill>
              </a:rPr>
              <a:t>. </a:t>
            </a:r>
            <a:endParaRPr lang="en-US" sz="2400" dirty="0" smtClean="0">
              <a:solidFill>
                <a:srgbClr val="FFC000"/>
              </a:solidFill>
            </a:endParaRPr>
          </a:p>
          <a:p>
            <a:pPr marL="342900" indent="-342900" algn="l">
              <a:buFontTx/>
              <a:buChar char="-"/>
            </a:pPr>
            <a:endParaRPr lang="en-US" sz="2400" dirty="0">
              <a:solidFill>
                <a:srgbClr val="FFC000"/>
              </a:solidFill>
            </a:endParaRPr>
          </a:p>
          <a:p>
            <a:pPr marL="342900" indent="-342900" algn="l">
              <a:buFontTx/>
              <a:buChar char="-"/>
            </a:pPr>
            <a:r>
              <a:rPr lang="en-US" sz="2400" dirty="0" err="1">
                <a:solidFill>
                  <a:srgbClr val="FFC000"/>
                </a:solidFill>
              </a:rPr>
              <a:t>Nếu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hàm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được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mô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tả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trong</a:t>
            </a:r>
            <a:r>
              <a:rPr lang="en-US" sz="2400" dirty="0">
                <a:solidFill>
                  <a:srgbClr val="FFC000"/>
                </a:solidFill>
              </a:rPr>
              <a:t> file .h </a:t>
            </a:r>
            <a:r>
              <a:rPr lang="en-US" sz="2400" dirty="0" err="1">
                <a:solidFill>
                  <a:srgbClr val="FFC000"/>
                </a:solidFill>
              </a:rPr>
              <a:t>thì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tầm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vực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của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hàm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này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bao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gồm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cả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các</a:t>
            </a:r>
            <a:r>
              <a:rPr lang="en-US" sz="2400" dirty="0">
                <a:solidFill>
                  <a:srgbClr val="FFC000"/>
                </a:solidFill>
              </a:rPr>
              <a:t> file </a:t>
            </a:r>
            <a:r>
              <a:rPr lang="en-US" sz="2400" dirty="0" err="1">
                <a:solidFill>
                  <a:srgbClr val="FFC000"/>
                </a:solidFill>
              </a:rPr>
              <a:t>có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dẫn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hướng</a:t>
            </a:r>
            <a:r>
              <a:rPr lang="en-US" sz="2400" dirty="0">
                <a:solidFill>
                  <a:srgbClr val="FFC000"/>
                </a:solidFill>
              </a:rPr>
              <a:t>  #include </a:t>
            </a:r>
            <a:r>
              <a:rPr lang="en-US" sz="2400" dirty="0" err="1">
                <a:solidFill>
                  <a:srgbClr val="FFC000"/>
                </a:solidFill>
              </a:rPr>
              <a:t>tới</a:t>
            </a:r>
            <a:r>
              <a:rPr lang="en-US" sz="2400" dirty="0">
                <a:solidFill>
                  <a:srgbClr val="FFC000"/>
                </a:solidFill>
              </a:rPr>
              <a:t> file </a:t>
            </a:r>
            <a:r>
              <a:rPr lang="en-US" sz="2400" dirty="0" err="1">
                <a:solidFill>
                  <a:srgbClr val="FFC000"/>
                </a:solidFill>
              </a:rPr>
              <a:t>chứa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hàm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này</a:t>
            </a:r>
            <a:r>
              <a:rPr lang="en-US" sz="2400" dirty="0">
                <a:solidFill>
                  <a:srgbClr val="FFC000"/>
                </a:solidFill>
              </a:rPr>
              <a:t>.</a:t>
            </a:r>
          </a:p>
          <a:p>
            <a:pPr algn="l"/>
            <a:endParaRPr lang="en-US" sz="2800" b="1" dirty="0"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FontTx/>
              <a:buChar char="-"/>
            </a:pP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2436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295219" y="400396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Tx/>
              <a:buChar char="-"/>
            </a:pP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480" y="353770"/>
            <a:ext cx="8048520" cy="6478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12436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467544" y="476672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900" b="1" dirty="0"/>
              <a:t>4.2.2.2. </a:t>
            </a:r>
            <a:r>
              <a:rPr lang="en-US" sz="2900" b="1" dirty="0" err="1"/>
              <a:t>Tầm</a:t>
            </a:r>
            <a:r>
              <a:rPr lang="en-US" sz="2900" b="1" dirty="0"/>
              <a:t> </a:t>
            </a:r>
            <a:r>
              <a:rPr lang="en-US" sz="2900" b="1" dirty="0" err="1"/>
              <a:t>vực</a:t>
            </a:r>
            <a:r>
              <a:rPr lang="en-US" sz="2900" b="1" dirty="0"/>
              <a:t> </a:t>
            </a:r>
            <a:r>
              <a:rPr lang="en-US" sz="2900" b="1" dirty="0" err="1"/>
              <a:t>của</a:t>
            </a:r>
            <a:r>
              <a:rPr lang="en-US" sz="2900" b="1" dirty="0"/>
              <a:t> </a:t>
            </a:r>
            <a:r>
              <a:rPr lang="en-US" sz="2900" b="1" dirty="0" err="1"/>
              <a:t>biến</a:t>
            </a:r>
            <a:r>
              <a:rPr lang="en-US" sz="2900" b="1" dirty="0"/>
              <a:t>:</a:t>
            </a:r>
            <a:r>
              <a:rPr lang="en-US" sz="2900" dirty="0"/>
              <a:t> </a:t>
            </a:r>
          </a:p>
          <a:p>
            <a:pPr algn="l"/>
            <a:r>
              <a:rPr lang="en-US" sz="2900" b="1" dirty="0" err="1">
                <a:solidFill>
                  <a:srgbClr val="FFC000"/>
                </a:solidFill>
              </a:rPr>
              <a:t>Biến</a:t>
            </a:r>
            <a:r>
              <a:rPr lang="en-US" sz="2900" b="1" dirty="0">
                <a:solidFill>
                  <a:srgbClr val="FFC000"/>
                </a:solidFill>
              </a:rPr>
              <a:t> </a:t>
            </a:r>
            <a:r>
              <a:rPr lang="en-US" sz="2900" b="1" dirty="0" err="1">
                <a:solidFill>
                  <a:srgbClr val="FFC000"/>
                </a:solidFill>
              </a:rPr>
              <a:t>cục</a:t>
            </a:r>
            <a:r>
              <a:rPr lang="en-US" sz="2900" b="1" dirty="0">
                <a:solidFill>
                  <a:srgbClr val="FFC000"/>
                </a:solidFill>
              </a:rPr>
              <a:t> </a:t>
            </a:r>
            <a:r>
              <a:rPr lang="en-US" sz="2900" b="1" dirty="0" err="1">
                <a:solidFill>
                  <a:srgbClr val="FFC000"/>
                </a:solidFill>
              </a:rPr>
              <a:t>bô</a:t>
            </a:r>
            <a:r>
              <a:rPr lang="en-US" sz="2900" b="1" dirty="0">
                <a:solidFill>
                  <a:srgbClr val="FFC000"/>
                </a:solidFill>
              </a:rPr>
              <a:t>̣ </a:t>
            </a:r>
            <a:r>
              <a:rPr lang="en-US" sz="2900" b="1" dirty="0" smtClean="0"/>
              <a:t>: </a:t>
            </a:r>
          </a:p>
          <a:p>
            <a:pPr algn="l"/>
            <a:r>
              <a:rPr lang="en-US" sz="2900" b="1" dirty="0" smtClean="0"/>
              <a:t>- </a:t>
            </a:r>
            <a:r>
              <a:rPr lang="en-US" sz="2900" dirty="0" err="1" smtClean="0"/>
              <a:t>Biến</a:t>
            </a:r>
            <a:r>
              <a:rPr lang="en-US" sz="2900" dirty="0" smtClean="0"/>
              <a:t> </a:t>
            </a:r>
            <a:r>
              <a:rPr lang="en-US" sz="2900" dirty="0" err="1"/>
              <a:t>được</a:t>
            </a:r>
            <a:r>
              <a:rPr lang="en-US" sz="2900" dirty="0"/>
              <a:t> </a:t>
            </a:r>
            <a:r>
              <a:rPr lang="en-US" sz="2900" dirty="0" err="1"/>
              <a:t>khai</a:t>
            </a:r>
            <a:r>
              <a:rPr lang="en-US" sz="2900" dirty="0"/>
              <a:t> </a:t>
            </a:r>
            <a:r>
              <a:rPr lang="en-US" sz="2900" dirty="0" err="1"/>
              <a:t>báo</a:t>
            </a:r>
            <a:r>
              <a:rPr lang="en-US" sz="2900" dirty="0"/>
              <a:t> </a:t>
            </a:r>
            <a:r>
              <a:rPr lang="en-US" sz="2900" dirty="0" err="1"/>
              <a:t>trong</a:t>
            </a:r>
            <a:r>
              <a:rPr lang="en-US" sz="2900" dirty="0"/>
              <a:t> </a:t>
            </a:r>
            <a:r>
              <a:rPr lang="en-US" sz="2900" dirty="0" err="1"/>
              <a:t>một</a:t>
            </a:r>
            <a:r>
              <a:rPr lang="en-US" sz="2900" dirty="0"/>
              <a:t> </a:t>
            </a:r>
            <a:r>
              <a:rPr lang="en-US" sz="2900" dirty="0" err="1"/>
              <a:t>cấu</a:t>
            </a:r>
            <a:r>
              <a:rPr lang="en-US" sz="2900" dirty="0"/>
              <a:t> </a:t>
            </a:r>
            <a:r>
              <a:rPr lang="en-US" sz="2900" dirty="0" err="1"/>
              <a:t>trúc</a:t>
            </a:r>
            <a:r>
              <a:rPr lang="en-US" sz="2900" dirty="0"/>
              <a:t> </a:t>
            </a:r>
            <a:r>
              <a:rPr lang="en-US" sz="2900" dirty="0" err="1"/>
              <a:t>điều</a:t>
            </a:r>
            <a:r>
              <a:rPr lang="en-US" sz="2900" dirty="0"/>
              <a:t> </a:t>
            </a:r>
            <a:r>
              <a:rPr lang="en-US" sz="2900" dirty="0" err="1"/>
              <a:t>khiển</a:t>
            </a:r>
            <a:r>
              <a:rPr lang="en-US" sz="2900" dirty="0"/>
              <a:t> hay </a:t>
            </a:r>
            <a:r>
              <a:rPr lang="en-US" sz="2900" dirty="0" err="1"/>
              <a:t>hàm</a:t>
            </a:r>
            <a:r>
              <a:rPr lang="en-US" sz="2900" dirty="0"/>
              <a:t>. </a:t>
            </a:r>
            <a:endParaRPr lang="en-US" sz="2900" dirty="0" smtClean="0"/>
          </a:p>
          <a:p>
            <a:pPr algn="l"/>
            <a:r>
              <a:rPr lang="en-US" sz="2900" dirty="0" smtClean="0"/>
              <a:t>- </a:t>
            </a:r>
            <a:r>
              <a:rPr lang="en-US" sz="2900" dirty="0" err="1" smtClean="0"/>
              <a:t>Tầm</a:t>
            </a:r>
            <a:r>
              <a:rPr lang="en-US" sz="2900" dirty="0" smtClean="0"/>
              <a:t> </a:t>
            </a:r>
            <a:r>
              <a:rPr lang="en-US" sz="2900" dirty="0" err="1"/>
              <a:t>vực</a:t>
            </a:r>
            <a:r>
              <a:rPr lang="en-US" sz="2900" dirty="0"/>
              <a:t> </a:t>
            </a:r>
            <a:r>
              <a:rPr lang="en-US" sz="2900" dirty="0" err="1"/>
              <a:t>của</a:t>
            </a:r>
            <a:r>
              <a:rPr lang="en-US" sz="2900" dirty="0"/>
              <a:t> </a:t>
            </a:r>
            <a:r>
              <a:rPr lang="en-US" sz="2900" dirty="0" err="1"/>
              <a:t>biến</a:t>
            </a:r>
            <a:r>
              <a:rPr lang="en-US" sz="2900" dirty="0"/>
              <a:t> </a:t>
            </a:r>
            <a:r>
              <a:rPr lang="en-US" sz="2900" dirty="0" err="1"/>
              <a:t>cục</a:t>
            </a:r>
            <a:r>
              <a:rPr lang="en-US" sz="2900" dirty="0"/>
              <a:t> </a:t>
            </a:r>
            <a:r>
              <a:rPr lang="en-US" sz="2900" dirty="0" err="1"/>
              <a:t>bô</a:t>
            </a:r>
            <a:r>
              <a:rPr lang="en-US" sz="2900" dirty="0"/>
              <a:t>̣ là </a:t>
            </a:r>
            <a:r>
              <a:rPr lang="en-US" sz="2900" dirty="0" err="1"/>
              <a:t>phạm</a:t>
            </a:r>
            <a:r>
              <a:rPr lang="en-US" sz="2900" dirty="0"/>
              <a:t> vi </a:t>
            </a:r>
            <a:r>
              <a:rPr lang="en-US" sz="2900" dirty="0" err="1"/>
              <a:t>của</a:t>
            </a:r>
            <a:r>
              <a:rPr lang="en-US" sz="2900" dirty="0"/>
              <a:t> </a:t>
            </a:r>
            <a:r>
              <a:rPr lang="en-US" sz="2900" dirty="0" err="1"/>
              <a:t>cấu</a:t>
            </a:r>
            <a:r>
              <a:rPr lang="en-US" sz="2900" dirty="0"/>
              <a:t> </a:t>
            </a:r>
            <a:r>
              <a:rPr lang="en-US" sz="2900" dirty="0" err="1"/>
              <a:t>trúc</a:t>
            </a:r>
            <a:r>
              <a:rPr lang="en-US" sz="2900" dirty="0"/>
              <a:t> </a:t>
            </a:r>
            <a:r>
              <a:rPr lang="en-US" sz="2900" dirty="0" err="1"/>
              <a:t>điều</a:t>
            </a:r>
            <a:r>
              <a:rPr lang="en-US" sz="2900" dirty="0"/>
              <a:t> </a:t>
            </a:r>
            <a:r>
              <a:rPr lang="en-US" sz="2900" dirty="0" err="1"/>
              <a:t>khiển</a:t>
            </a:r>
            <a:r>
              <a:rPr lang="en-US" sz="2900" dirty="0"/>
              <a:t> hay </a:t>
            </a:r>
            <a:r>
              <a:rPr lang="en-US" sz="2900" dirty="0" err="1"/>
              <a:t>hàm</a:t>
            </a:r>
            <a:r>
              <a:rPr lang="en-US" sz="2900" dirty="0"/>
              <a:t> </a:t>
            </a:r>
            <a:r>
              <a:rPr lang="en-US" sz="2900" dirty="0" err="1"/>
              <a:t>đó</a:t>
            </a:r>
            <a:r>
              <a:rPr lang="en-US" sz="2900" dirty="0" smtClean="0"/>
              <a:t>.</a:t>
            </a:r>
          </a:p>
          <a:p>
            <a:pPr algn="l"/>
            <a:r>
              <a:rPr lang="en-US" sz="2900" b="1" dirty="0" err="1" smtClean="0">
                <a:solidFill>
                  <a:srgbClr val="FFC000"/>
                </a:solidFill>
              </a:rPr>
              <a:t>Biến</a:t>
            </a:r>
            <a:r>
              <a:rPr lang="en-US" sz="2900" b="1" dirty="0" smtClean="0">
                <a:solidFill>
                  <a:srgbClr val="FFC000"/>
                </a:solidFill>
              </a:rPr>
              <a:t> </a:t>
            </a:r>
            <a:r>
              <a:rPr lang="en-US" sz="2900" b="1" dirty="0" err="1">
                <a:solidFill>
                  <a:srgbClr val="FFC000"/>
                </a:solidFill>
              </a:rPr>
              <a:t>toàn</a:t>
            </a:r>
            <a:r>
              <a:rPr lang="en-US" sz="2900" b="1" dirty="0">
                <a:solidFill>
                  <a:srgbClr val="FFC000"/>
                </a:solidFill>
              </a:rPr>
              <a:t> </a:t>
            </a:r>
            <a:r>
              <a:rPr lang="en-US" sz="2900" b="1" dirty="0" err="1">
                <a:solidFill>
                  <a:srgbClr val="FFC000"/>
                </a:solidFill>
              </a:rPr>
              <a:t>cục</a:t>
            </a:r>
            <a:r>
              <a:rPr lang="en-US" sz="2900" b="1" dirty="0">
                <a:solidFill>
                  <a:srgbClr val="FFC000"/>
                </a:solidFill>
              </a:rPr>
              <a:t> </a:t>
            </a:r>
            <a:r>
              <a:rPr lang="en-US" sz="2900" b="1" dirty="0" smtClean="0"/>
              <a:t>:</a:t>
            </a:r>
            <a:r>
              <a:rPr lang="en-US" sz="2900" dirty="0" smtClean="0"/>
              <a:t> </a:t>
            </a:r>
          </a:p>
          <a:p>
            <a:pPr algn="l"/>
            <a:r>
              <a:rPr lang="en-US" sz="2900" dirty="0" smtClean="0"/>
              <a:t>- </a:t>
            </a:r>
            <a:r>
              <a:rPr lang="en-US" sz="2900" dirty="0" err="1" smtClean="0"/>
              <a:t>Biến</a:t>
            </a:r>
            <a:r>
              <a:rPr lang="en-US" sz="2900" dirty="0" smtClean="0"/>
              <a:t> </a:t>
            </a:r>
            <a:r>
              <a:rPr lang="en-US" sz="2900" dirty="0" err="1"/>
              <a:t>được</a:t>
            </a:r>
            <a:r>
              <a:rPr lang="en-US" sz="2900" dirty="0"/>
              <a:t> </a:t>
            </a:r>
            <a:r>
              <a:rPr lang="en-US" sz="2900" dirty="0" err="1"/>
              <a:t>khai</a:t>
            </a:r>
            <a:r>
              <a:rPr lang="en-US" sz="2900" dirty="0"/>
              <a:t> </a:t>
            </a:r>
            <a:r>
              <a:rPr lang="en-US" sz="2900" dirty="0" err="1"/>
              <a:t>báo</a:t>
            </a:r>
            <a:r>
              <a:rPr lang="en-US" sz="2900" dirty="0"/>
              <a:t> </a:t>
            </a:r>
            <a:r>
              <a:rPr lang="en-US" sz="2900" dirty="0" err="1"/>
              <a:t>bên</a:t>
            </a:r>
            <a:r>
              <a:rPr lang="en-US" sz="2900" dirty="0"/>
              <a:t> </a:t>
            </a:r>
            <a:r>
              <a:rPr lang="en-US" sz="2900" dirty="0" err="1"/>
              <a:t>ngoài</a:t>
            </a:r>
            <a:r>
              <a:rPr lang="en-US" sz="2900" dirty="0"/>
              <a:t> </a:t>
            </a:r>
            <a:r>
              <a:rPr lang="en-US" sz="2900" dirty="0" err="1"/>
              <a:t>tất</a:t>
            </a:r>
            <a:r>
              <a:rPr lang="en-US" sz="2900" dirty="0"/>
              <a:t> </a:t>
            </a:r>
            <a:r>
              <a:rPr lang="en-US" sz="2900" dirty="0" err="1"/>
              <a:t>ca</a:t>
            </a:r>
            <a:r>
              <a:rPr lang="en-US" sz="2900" dirty="0"/>
              <a:t>̉ </a:t>
            </a:r>
            <a:r>
              <a:rPr lang="en-US" sz="2900" dirty="0" err="1"/>
              <a:t>các</a:t>
            </a:r>
            <a:r>
              <a:rPr lang="en-US" sz="2900" dirty="0"/>
              <a:t> </a:t>
            </a:r>
            <a:r>
              <a:rPr lang="en-US" sz="2900" dirty="0" err="1"/>
              <a:t>hàm</a:t>
            </a:r>
            <a:r>
              <a:rPr lang="en-US" sz="2900" dirty="0"/>
              <a:t>. </a:t>
            </a:r>
            <a:endParaRPr lang="en-US" sz="2900" dirty="0" smtClean="0"/>
          </a:p>
          <a:p>
            <a:pPr algn="l"/>
            <a:r>
              <a:rPr lang="en-US" sz="2900" dirty="0" smtClean="0"/>
              <a:t>- </a:t>
            </a:r>
            <a:r>
              <a:rPr lang="en-US" sz="2900" dirty="0" err="1" smtClean="0"/>
              <a:t>Tầm</a:t>
            </a:r>
            <a:r>
              <a:rPr lang="en-US" sz="2900" dirty="0" smtClean="0"/>
              <a:t> </a:t>
            </a:r>
            <a:r>
              <a:rPr lang="en-US" sz="2900" dirty="0" err="1"/>
              <a:t>vực</a:t>
            </a:r>
            <a:r>
              <a:rPr lang="en-US" sz="2900" dirty="0"/>
              <a:t> </a:t>
            </a:r>
            <a:r>
              <a:rPr lang="en-US" sz="2900" dirty="0" err="1"/>
              <a:t>của</a:t>
            </a:r>
            <a:r>
              <a:rPr lang="en-US" sz="2900" dirty="0"/>
              <a:t> </a:t>
            </a:r>
            <a:r>
              <a:rPr lang="en-US" sz="2900" dirty="0" err="1"/>
              <a:t>biến</a:t>
            </a:r>
            <a:r>
              <a:rPr lang="en-US" sz="2900" dirty="0"/>
              <a:t> </a:t>
            </a:r>
            <a:r>
              <a:rPr lang="en-US" sz="2900" dirty="0" err="1"/>
              <a:t>toàn</a:t>
            </a:r>
            <a:r>
              <a:rPr lang="en-US" sz="2900" dirty="0"/>
              <a:t> </a:t>
            </a:r>
            <a:r>
              <a:rPr lang="en-US" sz="2900" dirty="0" err="1"/>
              <a:t>cục</a:t>
            </a:r>
            <a:r>
              <a:rPr lang="en-US" sz="2900" dirty="0"/>
              <a:t> là </a:t>
            </a:r>
            <a:r>
              <a:rPr lang="en-US" sz="2900" dirty="0" err="1"/>
              <a:t>toàn</a:t>
            </a:r>
            <a:r>
              <a:rPr lang="en-US" sz="2900" dirty="0"/>
              <a:t> </a:t>
            </a:r>
            <a:r>
              <a:rPr lang="en-US" sz="2900" dirty="0" err="1"/>
              <a:t>bộ</a:t>
            </a:r>
            <a:r>
              <a:rPr lang="en-US" sz="2900" dirty="0"/>
              <a:t> file </a:t>
            </a:r>
            <a:r>
              <a:rPr lang="en-US" sz="2900" dirty="0" err="1"/>
              <a:t>chứa</a:t>
            </a:r>
            <a:r>
              <a:rPr lang="en-US" sz="2900" dirty="0"/>
              <a:t> </a:t>
            </a:r>
            <a:r>
              <a:rPr lang="en-US" sz="2900" dirty="0" err="1"/>
              <a:t>khai</a:t>
            </a:r>
            <a:r>
              <a:rPr lang="en-US" sz="2900" dirty="0"/>
              <a:t> </a:t>
            </a:r>
            <a:r>
              <a:rPr lang="en-US" sz="2900" dirty="0" err="1"/>
              <a:t>báo</a:t>
            </a:r>
            <a:r>
              <a:rPr lang="en-US" sz="2900" dirty="0"/>
              <a:t> </a:t>
            </a:r>
            <a:r>
              <a:rPr lang="en-US" sz="2900" dirty="0" err="1"/>
              <a:t>đó</a:t>
            </a:r>
            <a:r>
              <a:rPr lang="en-US" sz="2900" dirty="0"/>
              <a:t>. </a:t>
            </a:r>
            <a:endParaRPr lang="en-US" sz="2900" dirty="0" smtClean="0"/>
          </a:p>
          <a:p>
            <a:pPr algn="l"/>
            <a:r>
              <a:rPr lang="en-US" sz="2900" dirty="0" smtClean="0"/>
              <a:t>- </a:t>
            </a:r>
            <a:r>
              <a:rPr lang="en-US" sz="2900" dirty="0" err="1" smtClean="0"/>
              <a:t>Nếu</a:t>
            </a:r>
            <a:r>
              <a:rPr lang="en-US" sz="2900" dirty="0" smtClean="0"/>
              <a:t> </a:t>
            </a:r>
            <a:r>
              <a:rPr lang="en-US" sz="2900" dirty="0" err="1" smtClean="0"/>
              <a:t>biến</a:t>
            </a:r>
            <a:r>
              <a:rPr lang="en-US" sz="2900" dirty="0" smtClean="0"/>
              <a:t> </a:t>
            </a:r>
            <a:r>
              <a:rPr lang="en-US" sz="2900" dirty="0" err="1"/>
              <a:t>cục</a:t>
            </a:r>
            <a:r>
              <a:rPr lang="en-US" sz="2900" dirty="0"/>
              <a:t> </a:t>
            </a:r>
            <a:r>
              <a:rPr lang="en-US" sz="2900" dirty="0" err="1"/>
              <a:t>bô</a:t>
            </a:r>
            <a:r>
              <a:rPr lang="en-US" sz="2900" dirty="0"/>
              <a:t>̣ </a:t>
            </a:r>
            <a:r>
              <a:rPr lang="en-US" sz="2900" dirty="0" err="1" smtClean="0"/>
              <a:t>trùng</a:t>
            </a:r>
            <a:r>
              <a:rPr lang="en-US" sz="2900" dirty="0" smtClean="0"/>
              <a:t> </a:t>
            </a:r>
            <a:r>
              <a:rPr lang="en-US" sz="2900" dirty="0" err="1" smtClean="0"/>
              <a:t>tên</a:t>
            </a:r>
            <a:r>
              <a:rPr lang="en-US" sz="2900" dirty="0" smtClean="0"/>
              <a:t> </a:t>
            </a:r>
            <a:r>
              <a:rPr lang="en-US" sz="2900" dirty="0" err="1" smtClean="0"/>
              <a:t>với</a:t>
            </a:r>
            <a:r>
              <a:rPr lang="en-US" sz="2900" dirty="0" smtClean="0"/>
              <a:t> </a:t>
            </a:r>
            <a:r>
              <a:rPr lang="en-US" sz="2900" dirty="0" err="1" smtClean="0"/>
              <a:t>biến</a:t>
            </a:r>
            <a:r>
              <a:rPr lang="en-US" sz="2900" dirty="0" smtClean="0"/>
              <a:t> </a:t>
            </a:r>
            <a:r>
              <a:rPr lang="en-US" sz="2900" dirty="0" err="1" smtClean="0"/>
              <a:t>toàn</a:t>
            </a:r>
            <a:r>
              <a:rPr lang="en-US" sz="2900" dirty="0" smtClean="0"/>
              <a:t> </a:t>
            </a:r>
            <a:r>
              <a:rPr lang="en-US" sz="2900" dirty="0" err="1" smtClean="0"/>
              <a:t>cục</a:t>
            </a:r>
            <a:r>
              <a:rPr lang="en-US" sz="2900" dirty="0" smtClean="0"/>
              <a:t> </a:t>
            </a:r>
            <a:r>
              <a:rPr lang="en-US" sz="2900" dirty="0" err="1" smtClean="0"/>
              <a:t>thì</a:t>
            </a:r>
            <a:r>
              <a:rPr lang="en-US" sz="2900" dirty="0" smtClean="0"/>
              <a:t> </a:t>
            </a:r>
            <a:r>
              <a:rPr lang="en-US" sz="2900" dirty="0" err="1"/>
              <a:t>biến</a:t>
            </a:r>
            <a:r>
              <a:rPr lang="en-US" sz="2900" dirty="0"/>
              <a:t> </a:t>
            </a:r>
            <a:r>
              <a:rPr lang="en-US" sz="2900" dirty="0" err="1"/>
              <a:t>tòan</a:t>
            </a:r>
            <a:r>
              <a:rPr lang="en-US" sz="2900" dirty="0"/>
              <a:t> </a:t>
            </a:r>
            <a:r>
              <a:rPr lang="en-US" sz="2900" dirty="0" err="1"/>
              <a:t>cục</a:t>
            </a:r>
            <a:r>
              <a:rPr lang="en-US" sz="2900" dirty="0"/>
              <a:t> </a:t>
            </a:r>
            <a:r>
              <a:rPr lang="en-US" sz="2900" dirty="0" err="1" smtClean="0"/>
              <a:t>cùng</a:t>
            </a:r>
            <a:r>
              <a:rPr lang="en-US" sz="2900" dirty="0" smtClean="0"/>
              <a:t> </a:t>
            </a:r>
            <a:r>
              <a:rPr lang="en-US" sz="2900" dirty="0" err="1" smtClean="0"/>
              <a:t>tên</a:t>
            </a:r>
            <a:r>
              <a:rPr lang="en-US" sz="2900" dirty="0" smtClean="0"/>
              <a:t> </a:t>
            </a:r>
            <a:r>
              <a:rPr lang="en-US" sz="2900" dirty="0" err="1" smtClean="0"/>
              <a:t>sẽ</a:t>
            </a:r>
            <a:r>
              <a:rPr lang="en-US" sz="2900" dirty="0" smtClean="0"/>
              <a:t> </a:t>
            </a:r>
            <a:r>
              <a:rPr lang="en-US" sz="2900" dirty="0" err="1"/>
              <a:t>bị</a:t>
            </a:r>
            <a:r>
              <a:rPr lang="en-US" sz="2900" dirty="0"/>
              <a:t> "</a:t>
            </a:r>
            <a:r>
              <a:rPr lang="en-US" sz="2900" b="1" dirty="0" err="1"/>
              <a:t>che</a:t>
            </a:r>
            <a:r>
              <a:rPr lang="en-US" sz="2900" dirty="0"/>
              <a:t>", </a:t>
            </a:r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2436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9512" y="400396"/>
            <a:ext cx="896448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n=100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;	   </a:t>
            </a:r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void sub(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a,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&amp;b )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{</a:t>
            </a: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a=b;</a:t>
            </a: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b=n;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}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main()</a:t>
            </a: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{</a:t>
            </a: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a,b,n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=4;</a:t>
            </a: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a=n;</a:t>
            </a: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b=2*a;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sub(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a,b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);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(“a=%d\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tb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=%d”,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a,b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);	</a:t>
            </a: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getch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();</a:t>
            </a: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	return 0;</a:t>
            </a: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}</a:t>
            </a:r>
          </a:p>
        </p:txBody>
      </p:sp>
      <p:sp>
        <p:nvSpPr>
          <p:cNvPr id="5" name="Rectangular Callout 4"/>
          <p:cNvSpPr/>
          <p:nvPr/>
        </p:nvSpPr>
        <p:spPr>
          <a:xfrm>
            <a:off x="2282241" y="54032"/>
            <a:ext cx="1898592" cy="429768"/>
          </a:xfrm>
          <a:prstGeom prst="wedgeRectCallout">
            <a:avLst>
              <a:gd name="adj1" fmla="val -79346"/>
              <a:gd name="adj2" fmla="val 8132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rgbClr val="FF0000"/>
                </a:solidFill>
              </a:rPr>
              <a:t>n: </a:t>
            </a:r>
            <a:r>
              <a:rPr lang="en-US" dirty="0" err="1" smtClean="0">
                <a:solidFill>
                  <a:srgbClr val="FF0000"/>
                </a:solidFill>
              </a:rPr>
              <a:t>biến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toàn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cục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ular Callout 6"/>
          <p:cNvSpPr/>
          <p:nvPr/>
        </p:nvSpPr>
        <p:spPr>
          <a:xfrm>
            <a:off x="3231536" y="2564904"/>
            <a:ext cx="2780623" cy="429768"/>
          </a:xfrm>
          <a:prstGeom prst="wedgeRectCallout">
            <a:avLst>
              <a:gd name="adj1" fmla="val -76135"/>
              <a:gd name="adj2" fmla="val 148698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rgbClr val="FF0000"/>
                </a:solidFill>
              </a:rPr>
              <a:t>a, b, n: </a:t>
            </a:r>
            <a:r>
              <a:rPr lang="en-US" dirty="0" err="1" smtClean="0">
                <a:solidFill>
                  <a:srgbClr val="FF0000"/>
                </a:solidFill>
              </a:rPr>
              <a:t>biến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cục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bộ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372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09880" y="463024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4.3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ĐỆ QUY</a:t>
            </a:r>
          </a:p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4.3.1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kha</a:t>
            </a:r>
            <a:r>
              <a:rPr lang="vi-VN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́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i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niê</a:t>
            </a:r>
            <a:r>
              <a:rPr lang="vi-VN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̣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 </a:t>
            </a:r>
          </a:p>
          <a:p>
            <a:pPr algn="l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4.3.1.1.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Khái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niệm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vê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̀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đê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̣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quy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900" dirty="0" err="1" smtClean="0">
                <a:solidFill>
                  <a:srgbClr val="FFC000"/>
                </a:solidFill>
              </a:rPr>
              <a:t>Hàm</a:t>
            </a:r>
            <a:r>
              <a:rPr lang="en-US" sz="2900" dirty="0" smtClean="0">
                <a:solidFill>
                  <a:srgbClr val="FFC000"/>
                </a:solidFill>
              </a:rPr>
              <a:t> </a:t>
            </a:r>
            <a:r>
              <a:rPr lang="en-US" sz="2900" dirty="0" err="1" smtClean="0">
                <a:solidFill>
                  <a:srgbClr val="FFC000"/>
                </a:solidFill>
              </a:rPr>
              <a:t>đệ</a:t>
            </a:r>
            <a:r>
              <a:rPr lang="en-US" sz="2900" dirty="0" smtClean="0">
                <a:solidFill>
                  <a:srgbClr val="FFC000"/>
                </a:solidFill>
              </a:rPr>
              <a:t> </a:t>
            </a:r>
            <a:r>
              <a:rPr lang="en-US" sz="2900" dirty="0" err="1" smtClean="0">
                <a:solidFill>
                  <a:srgbClr val="FFC000"/>
                </a:solidFill>
              </a:rPr>
              <a:t>quy</a:t>
            </a:r>
            <a:r>
              <a:rPr lang="en-US" sz="2900" dirty="0" smtClean="0">
                <a:solidFill>
                  <a:srgbClr val="FFC000"/>
                </a:solidFill>
              </a:rPr>
              <a:t> </a:t>
            </a:r>
            <a:r>
              <a:rPr lang="en-US" sz="2900" dirty="0" err="1" smtClean="0">
                <a:solidFill>
                  <a:srgbClr val="FFC000"/>
                </a:solidFill>
              </a:rPr>
              <a:t>là</a:t>
            </a:r>
            <a:r>
              <a:rPr lang="en-US" sz="2900" dirty="0" smtClean="0">
                <a:solidFill>
                  <a:srgbClr val="FFC000"/>
                </a:solidFill>
              </a:rPr>
              <a:t> </a:t>
            </a:r>
            <a:r>
              <a:rPr lang="en-US" sz="2900" dirty="0" err="1" smtClean="0">
                <a:solidFill>
                  <a:srgbClr val="FFC000"/>
                </a:solidFill>
              </a:rPr>
              <a:t>hàm</a:t>
            </a:r>
            <a:r>
              <a:rPr lang="en-US" sz="2900" dirty="0" smtClean="0">
                <a:solidFill>
                  <a:srgbClr val="FFC000"/>
                </a:solidFill>
              </a:rPr>
              <a:t> </a:t>
            </a:r>
            <a:r>
              <a:rPr lang="en-US" sz="2900" dirty="0" err="1" smtClean="0">
                <a:solidFill>
                  <a:srgbClr val="FFC000"/>
                </a:solidFill>
              </a:rPr>
              <a:t>mà</a:t>
            </a:r>
            <a:r>
              <a:rPr lang="en-US" sz="2900" dirty="0" smtClean="0">
                <a:solidFill>
                  <a:srgbClr val="FFC000"/>
                </a:solidFill>
              </a:rPr>
              <a:t> </a:t>
            </a:r>
            <a:r>
              <a:rPr lang="en-US" sz="2900" dirty="0" err="1" smtClean="0">
                <a:solidFill>
                  <a:srgbClr val="FFC000"/>
                </a:solidFill>
              </a:rPr>
              <a:t>trong</a:t>
            </a:r>
            <a:r>
              <a:rPr lang="en-US" sz="2900" dirty="0" smtClean="0">
                <a:solidFill>
                  <a:srgbClr val="FFC000"/>
                </a:solidFill>
              </a:rPr>
              <a:t> </a:t>
            </a:r>
            <a:r>
              <a:rPr lang="en-US" sz="2900" dirty="0" err="1" smtClean="0">
                <a:solidFill>
                  <a:srgbClr val="FFC000"/>
                </a:solidFill>
              </a:rPr>
              <a:t>thân</a:t>
            </a:r>
            <a:r>
              <a:rPr lang="en-US" sz="2900" dirty="0" smtClean="0">
                <a:solidFill>
                  <a:srgbClr val="FFC000"/>
                </a:solidFill>
              </a:rPr>
              <a:t> </a:t>
            </a:r>
            <a:r>
              <a:rPr lang="en-US" sz="2900" dirty="0" err="1" smtClean="0">
                <a:solidFill>
                  <a:srgbClr val="FFC000"/>
                </a:solidFill>
              </a:rPr>
              <a:t>hàm</a:t>
            </a:r>
            <a:r>
              <a:rPr lang="en-US" sz="2900" dirty="0" smtClean="0">
                <a:solidFill>
                  <a:srgbClr val="FFC000"/>
                </a:solidFill>
              </a:rPr>
              <a:t>  </a:t>
            </a:r>
            <a:r>
              <a:rPr lang="en-US" sz="2900" dirty="0" err="1" smtClean="0">
                <a:solidFill>
                  <a:srgbClr val="FFC000"/>
                </a:solidFill>
              </a:rPr>
              <a:t>này</a:t>
            </a:r>
            <a:r>
              <a:rPr lang="en-US" sz="2900" dirty="0" smtClean="0">
                <a:solidFill>
                  <a:srgbClr val="FFC000"/>
                </a:solidFill>
              </a:rPr>
              <a:t>  </a:t>
            </a:r>
            <a:r>
              <a:rPr lang="en-US" sz="2900" dirty="0" err="1" smtClean="0">
                <a:solidFill>
                  <a:srgbClr val="FFC000"/>
                </a:solidFill>
              </a:rPr>
              <a:t>có</a:t>
            </a:r>
            <a:r>
              <a:rPr lang="en-US" sz="2900" dirty="0" smtClean="0">
                <a:solidFill>
                  <a:srgbClr val="FFC000"/>
                </a:solidFill>
              </a:rPr>
              <a:t> </a:t>
            </a:r>
            <a:r>
              <a:rPr lang="en-US" sz="2900" dirty="0" err="1" smtClean="0">
                <a:solidFill>
                  <a:srgbClr val="FFC000"/>
                </a:solidFill>
              </a:rPr>
              <a:t>lời</a:t>
            </a:r>
            <a:r>
              <a:rPr lang="en-US" sz="2900" dirty="0" smtClean="0">
                <a:solidFill>
                  <a:srgbClr val="FFC000"/>
                </a:solidFill>
              </a:rPr>
              <a:t> </a:t>
            </a:r>
            <a:r>
              <a:rPr lang="en-US" sz="2900" dirty="0" err="1" smtClean="0">
                <a:solidFill>
                  <a:srgbClr val="FFC000"/>
                </a:solidFill>
              </a:rPr>
              <a:t>gọi</a:t>
            </a:r>
            <a:r>
              <a:rPr lang="en-US" sz="2900" dirty="0" smtClean="0">
                <a:solidFill>
                  <a:srgbClr val="FFC000"/>
                </a:solidFill>
              </a:rPr>
              <a:t> </a:t>
            </a:r>
            <a:r>
              <a:rPr lang="en-US" sz="2900" dirty="0" err="1" smtClean="0">
                <a:solidFill>
                  <a:srgbClr val="FFC000"/>
                </a:solidFill>
              </a:rPr>
              <a:t>hàm</a:t>
            </a:r>
            <a:r>
              <a:rPr lang="en-US" sz="2900" dirty="0" smtClean="0">
                <a:solidFill>
                  <a:srgbClr val="FFC000"/>
                </a:solidFill>
              </a:rPr>
              <a:t> </a:t>
            </a:r>
            <a:r>
              <a:rPr lang="en-US" sz="2900" dirty="0" err="1" smtClean="0">
                <a:solidFill>
                  <a:srgbClr val="FFC000"/>
                </a:solidFill>
              </a:rPr>
              <a:t>tới</a:t>
            </a:r>
            <a:r>
              <a:rPr lang="en-US" sz="2900" dirty="0" smtClean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chính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smtClean="0">
                <a:solidFill>
                  <a:srgbClr val="FFC000"/>
                </a:solidFill>
              </a:rPr>
              <a:t>nó</a:t>
            </a:r>
            <a:r>
              <a:rPr lang="en-US" sz="2900" dirty="0" smtClean="0">
                <a:solidFill>
                  <a:srgbClr val="FFC000"/>
                </a:solidFill>
              </a:rPr>
              <a:t>.</a:t>
            </a:r>
          </a:p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4.3.1.2.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trúc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đê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̣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quy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400" dirty="0" err="1" smtClean="0"/>
              <a:t>Ví</a:t>
            </a:r>
            <a:r>
              <a:rPr lang="en-US" sz="2400" dirty="0" smtClean="0"/>
              <a:t> </a:t>
            </a:r>
            <a:r>
              <a:rPr lang="en-US" sz="2400" dirty="0" err="1" smtClean="0"/>
              <a:t>dụ</a:t>
            </a:r>
            <a:r>
              <a:rPr lang="en-US" sz="2400" dirty="0" smtClean="0"/>
              <a:t>: </a:t>
            </a:r>
            <a:r>
              <a:rPr lang="en-US" sz="2400" dirty="0" err="1" smtClean="0"/>
              <a:t>Hàm</a:t>
            </a:r>
            <a:r>
              <a:rPr lang="en-US" sz="2400" dirty="0" smtClean="0"/>
              <a:t> </a:t>
            </a:r>
            <a:r>
              <a:rPr lang="en-US" sz="2400" dirty="0" err="1" smtClean="0"/>
              <a:t>tính</a:t>
            </a:r>
            <a:r>
              <a:rPr lang="en-US" sz="2400" dirty="0" smtClean="0"/>
              <a:t> n! </a:t>
            </a:r>
            <a:r>
              <a:rPr lang="en-US" sz="2400" dirty="0" err="1" smtClean="0"/>
              <a:t>dùng</a:t>
            </a:r>
            <a:r>
              <a:rPr lang="en-US" sz="2400" dirty="0" smtClean="0"/>
              <a:t> </a:t>
            </a:r>
            <a:r>
              <a:rPr lang="en-US" sz="2400" dirty="0" err="1" smtClean="0"/>
              <a:t>phương</a:t>
            </a:r>
            <a:r>
              <a:rPr lang="en-US" sz="2400" dirty="0" smtClean="0"/>
              <a:t> </a:t>
            </a:r>
            <a:r>
              <a:rPr lang="en-US" sz="2400" dirty="0" err="1" smtClean="0"/>
              <a:t>pháp</a:t>
            </a:r>
            <a:r>
              <a:rPr lang="en-US" sz="2400" dirty="0" smtClean="0"/>
              <a:t> </a:t>
            </a:r>
            <a:r>
              <a:rPr lang="en-US" sz="2400" dirty="0" err="1" smtClean="0"/>
              <a:t>đệ</a:t>
            </a:r>
            <a:r>
              <a:rPr lang="en-US" sz="2400" dirty="0" smtClean="0"/>
              <a:t> </a:t>
            </a:r>
            <a:r>
              <a:rPr lang="en-US" sz="2400" dirty="0" err="1" smtClean="0"/>
              <a:t>quy</a:t>
            </a:r>
            <a:endParaRPr lang="en-US" sz="2400" dirty="0" smtClean="0"/>
          </a:p>
          <a:p>
            <a:pPr algn="l"/>
            <a:endParaRPr lang="en-US" sz="2400" dirty="0"/>
          </a:p>
        </p:txBody>
      </p:sp>
      <p:sp>
        <p:nvSpPr>
          <p:cNvPr id="2" name="Rectangle 1"/>
          <p:cNvSpPr/>
          <p:nvPr/>
        </p:nvSpPr>
        <p:spPr>
          <a:xfrm>
            <a:off x="305987" y="4005064"/>
            <a:ext cx="88204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b="1" dirty="0">
                <a:latin typeface="Courier New" pitchFamily="49" charset="0"/>
                <a:cs typeface="Courier New" pitchFamily="49" charset="0"/>
              </a:rPr>
              <a:t>long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GiaiThua</a:t>
            </a:r>
            <a:r>
              <a:rPr lang="vi-VN" sz="2400" b="1" dirty="0" smtClean="0">
                <a:latin typeface="Courier New" pitchFamily="49" charset="0"/>
                <a:cs typeface="Courier New" pitchFamily="49" charset="0"/>
              </a:rPr>
              <a:t>(int </a:t>
            </a:r>
            <a:r>
              <a:rPr lang="vi-VN" sz="2400" b="1" dirty="0">
                <a:latin typeface="Courier New" pitchFamily="49" charset="0"/>
                <a:cs typeface="Courier New" pitchFamily="49" charset="0"/>
              </a:rPr>
              <a:t>n)</a:t>
            </a:r>
          </a:p>
          <a:p>
            <a:r>
              <a:rPr lang="vi-VN" sz="2400" b="1" dirty="0">
                <a:latin typeface="Courier New" pitchFamily="49" charset="0"/>
                <a:cs typeface="Courier New" pitchFamily="49" charset="0"/>
              </a:rPr>
              <a:t>{</a:t>
            </a:r>
          </a:p>
          <a:p>
            <a:r>
              <a:rPr lang="vi-VN" sz="2400" b="1" dirty="0">
                <a:latin typeface="Courier New" pitchFamily="49" charset="0"/>
                <a:cs typeface="Courier New" pitchFamily="49" charset="0"/>
              </a:rPr>
              <a:t>	if(n==0) return 1;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		</a:t>
            </a:r>
            <a:r>
              <a:rPr lang="vi-VN" sz="2400" b="1" dirty="0" smtClean="0">
                <a:latin typeface="Courier New" pitchFamily="49" charset="0"/>
                <a:cs typeface="Courier New" pitchFamily="49" charset="0"/>
              </a:rPr>
              <a:t>// </a:t>
            </a:r>
            <a:r>
              <a:rPr lang="en-US" sz="2400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P</a:t>
            </a:r>
            <a:r>
              <a:rPr lang="vi-VN" sz="2400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hần </a:t>
            </a:r>
            <a:r>
              <a:rPr lang="vi-VN" sz="2400" b="1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dừng</a:t>
            </a:r>
          </a:p>
          <a:p>
            <a:r>
              <a:rPr lang="vi-VN" sz="2400" b="1" dirty="0">
                <a:latin typeface="Courier New" pitchFamily="49" charset="0"/>
                <a:cs typeface="Courier New" pitchFamily="49" charset="0"/>
              </a:rPr>
              <a:t>	return </a:t>
            </a:r>
            <a:r>
              <a:rPr lang="vi-VN" sz="2400" b="1" dirty="0" smtClean="0">
                <a:latin typeface="Courier New" pitchFamily="49" charset="0"/>
                <a:cs typeface="Courier New" pitchFamily="49" charset="0"/>
              </a:rPr>
              <a:t>n*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GiaiThua</a:t>
            </a:r>
            <a:r>
              <a:rPr lang="vi-VN" sz="2400" b="1" dirty="0" smtClean="0">
                <a:latin typeface="Courier New" pitchFamily="49" charset="0"/>
                <a:cs typeface="Courier New" pitchFamily="49" charset="0"/>
              </a:rPr>
              <a:t>(n-1</a:t>
            </a:r>
            <a:r>
              <a:rPr lang="vi-VN" sz="2400" b="1" dirty="0">
                <a:latin typeface="Courier New" pitchFamily="49" charset="0"/>
                <a:cs typeface="Courier New" pitchFamily="49" charset="0"/>
              </a:rPr>
              <a:t>); 	// </a:t>
            </a:r>
            <a:r>
              <a:rPr lang="en-US" sz="2400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P</a:t>
            </a:r>
            <a:r>
              <a:rPr lang="vi-VN" sz="2400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hần </a:t>
            </a:r>
            <a:r>
              <a:rPr lang="vi-VN" sz="2400" b="1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đệ qui</a:t>
            </a:r>
          </a:p>
          <a:p>
            <a:r>
              <a:rPr lang="vi-VN" sz="2400" b="1" dirty="0">
                <a:latin typeface="Courier New" pitchFamily="49" charset="0"/>
                <a:cs typeface="Courier New" pitchFamily="49" charset="0"/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3763491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09880" y="463024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000" b="1" dirty="0" err="1" smtClean="0">
                <a:latin typeface="Courier New" pitchFamily="49" charset="0"/>
                <a:cs typeface="Courier New" pitchFamily="49" charset="0"/>
              </a:rPr>
              <a:t>GiaiThua</a:t>
            </a:r>
            <a:r>
              <a:rPr lang="en-US" sz="3000" b="1" dirty="0" smtClean="0">
                <a:latin typeface="Courier New" pitchFamily="49" charset="0"/>
                <a:cs typeface="Courier New" pitchFamily="49" charset="0"/>
              </a:rPr>
              <a:t>(5)= </a:t>
            </a:r>
            <a:r>
              <a:rPr lang="en-US" sz="3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5*</a:t>
            </a:r>
            <a:r>
              <a:rPr lang="en-US" sz="30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GiaiThua</a:t>
            </a:r>
            <a:r>
              <a:rPr lang="en-US" sz="3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(4</a:t>
            </a:r>
            <a:r>
              <a:rPr lang="en-US" sz="3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 algn="l"/>
            <a:r>
              <a:rPr lang="en-US" sz="3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3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3000" b="1" dirty="0" smtClean="0">
                <a:latin typeface="Courier New" pitchFamily="49" charset="0"/>
                <a:cs typeface="Courier New" pitchFamily="49" charset="0"/>
              </a:rPr>
              <a:t>= 5*</a:t>
            </a:r>
            <a:r>
              <a:rPr lang="en-US" sz="3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4*</a:t>
            </a:r>
            <a:r>
              <a:rPr lang="en-US" sz="30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GiaiThua</a:t>
            </a:r>
            <a:r>
              <a:rPr lang="en-US" sz="3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(3</a:t>
            </a:r>
            <a:r>
              <a:rPr lang="en-US" sz="3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 algn="l"/>
            <a:r>
              <a:rPr lang="en-US" sz="3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3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3000" b="1" dirty="0" smtClean="0">
                <a:latin typeface="Courier New" pitchFamily="49" charset="0"/>
                <a:cs typeface="Courier New" pitchFamily="49" charset="0"/>
              </a:rPr>
              <a:t>= 5*4*</a:t>
            </a:r>
            <a:r>
              <a:rPr lang="en-US" sz="3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3*</a:t>
            </a:r>
            <a:r>
              <a:rPr lang="en-US" sz="30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GiaiThua</a:t>
            </a:r>
            <a:r>
              <a:rPr lang="en-US" sz="3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(2</a:t>
            </a:r>
            <a:r>
              <a:rPr lang="en-US" sz="3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 algn="l"/>
            <a:r>
              <a:rPr lang="en-US" sz="3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3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3000" b="1" dirty="0" smtClean="0">
                <a:latin typeface="Courier New" pitchFamily="49" charset="0"/>
                <a:cs typeface="Courier New" pitchFamily="49" charset="0"/>
              </a:rPr>
              <a:t>= 5*4*3*</a:t>
            </a:r>
            <a:r>
              <a:rPr lang="en-US" sz="3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2*</a:t>
            </a:r>
            <a:r>
              <a:rPr lang="en-US" sz="30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GiaiThua</a:t>
            </a:r>
            <a:r>
              <a:rPr lang="en-US" sz="3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(1</a:t>
            </a:r>
            <a:r>
              <a:rPr lang="en-US" sz="3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 algn="l"/>
            <a:r>
              <a:rPr lang="en-US" sz="3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3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	</a:t>
            </a:r>
            <a:r>
              <a:rPr lang="fr-FR" sz="3000" b="1" dirty="0" smtClean="0">
                <a:latin typeface="Courier New" pitchFamily="49" charset="0"/>
                <a:cs typeface="Courier New" pitchFamily="49" charset="0"/>
              </a:rPr>
              <a:t>= 5*4*3*2</a:t>
            </a:r>
            <a:r>
              <a:rPr lang="fr-FR" sz="3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*1*</a:t>
            </a:r>
            <a:r>
              <a:rPr lang="en-US" sz="30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GiaiThua</a:t>
            </a:r>
            <a:r>
              <a:rPr lang="en-US" sz="3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fr-FR" sz="3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0</a:t>
            </a:r>
            <a:r>
              <a:rPr lang="fr-FR" sz="3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</a:t>
            </a:r>
            <a:endParaRPr lang="en-US" sz="30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3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fr-FR" sz="3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fr-FR" sz="3000" b="1" dirty="0" smtClean="0">
                <a:latin typeface="Courier New" pitchFamily="49" charset="0"/>
                <a:cs typeface="Courier New" pitchFamily="49" charset="0"/>
              </a:rPr>
              <a:t>	=</a:t>
            </a:r>
            <a:r>
              <a:rPr lang="fr-FR" sz="30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3000" b="1" dirty="0" smtClean="0">
                <a:latin typeface="Courier New" pitchFamily="49" charset="0"/>
                <a:cs typeface="Courier New" pitchFamily="49" charset="0"/>
              </a:rPr>
              <a:t>5*4*3*2*1</a:t>
            </a:r>
            <a:r>
              <a:rPr lang="fr-FR" sz="3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*1</a:t>
            </a:r>
            <a:endParaRPr lang="en-US" sz="30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3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	</a:t>
            </a:r>
            <a:r>
              <a:rPr lang="fr-FR" sz="3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= 5</a:t>
            </a:r>
            <a:endParaRPr lang="en-US" sz="30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r>
              <a:rPr lang="en-US" sz="2800" dirty="0"/>
              <a:t> </a:t>
            </a:r>
          </a:p>
          <a:p>
            <a:pPr algn="l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14597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33400" y="533400"/>
            <a:ext cx="8153400" cy="1524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lnSpcReduction="1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vi-VN" sz="3600" dirty="0" smtClean="0"/>
              <a:t>CHƯƠNG </a:t>
            </a:r>
            <a:r>
              <a:rPr lang="en-US" sz="3600" dirty="0" smtClean="0"/>
              <a:t>5</a:t>
            </a:r>
            <a:r>
              <a:rPr lang="vi-VN" sz="3600" dirty="0" smtClean="0"/>
              <a:t/>
            </a:r>
            <a:br>
              <a:rPr lang="vi-VN" sz="3600" dirty="0" smtClean="0"/>
            </a:br>
            <a:r>
              <a:rPr lang="en-US" sz="3600" dirty="0" smtClean="0"/>
              <a:t>MẢNG VÀ CHUỖI</a:t>
            </a:r>
            <a:endParaRPr lang="en-US" sz="3600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2362200"/>
            <a:ext cx="8458200" cy="3581400"/>
          </a:xfrm>
          <a:prstGeom prst="rect">
            <a:avLst/>
          </a:prstGeom>
        </p:spPr>
        <p:txBody>
          <a:bodyPr vert="horz" lIns="0" rIns="18288">
            <a:normAutofit fontScale="92500"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3600" dirty="0" smtClean="0"/>
          </a:p>
          <a:p>
            <a:pPr algn="l"/>
            <a:endParaRPr lang="en-US" sz="3600" dirty="0" smtClean="0"/>
          </a:p>
          <a:p>
            <a:pPr algn="just"/>
            <a:r>
              <a:rPr lang="en-US" sz="3600" dirty="0" smtClean="0"/>
              <a:t>5.1. </a:t>
            </a:r>
            <a:r>
              <a:rPr lang="en-US" sz="3600" dirty="0" err="1" smtClean="0"/>
              <a:t>Mảng</a:t>
            </a:r>
            <a:endParaRPr lang="en-US" sz="3600" dirty="0" smtClean="0"/>
          </a:p>
          <a:p>
            <a:pPr algn="just"/>
            <a:r>
              <a:rPr lang="en-US" sz="3600" dirty="0" smtClean="0"/>
              <a:t>5.2. </a:t>
            </a:r>
            <a:r>
              <a:rPr lang="en-US" sz="3600" dirty="0" err="1" smtClean="0"/>
              <a:t>Chuỗi</a:t>
            </a:r>
            <a:endParaRPr lang="en-US" sz="3600" dirty="0" smtClean="0"/>
          </a:p>
          <a:p>
            <a:pPr algn="just"/>
            <a:endParaRPr lang="en-US" sz="3600" dirty="0" smtClean="0"/>
          </a:p>
          <a:p>
            <a:pPr algn="just"/>
            <a:r>
              <a:rPr lang="en-US" sz="36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88533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09880" y="463024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5.1. MẢNG</a:t>
            </a:r>
          </a:p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5.1.1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ha</a:t>
            </a:r>
            <a:r>
              <a:rPr lang="vi-VN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́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i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niê</a:t>
            </a:r>
            <a:r>
              <a:rPr lang="vi-VN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̣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 </a:t>
            </a:r>
          </a:p>
          <a:p>
            <a:pPr algn="l"/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900" dirty="0" err="1" smtClean="0">
                <a:solidFill>
                  <a:srgbClr val="FFC000"/>
                </a:solidFill>
              </a:rPr>
              <a:t>Mảng</a:t>
            </a:r>
            <a:r>
              <a:rPr lang="en-US" sz="2900" dirty="0" smtClean="0">
                <a:solidFill>
                  <a:srgbClr val="FFC000"/>
                </a:solidFill>
              </a:rPr>
              <a:t> </a:t>
            </a:r>
            <a:r>
              <a:rPr lang="en-US" sz="2900" dirty="0" err="1" smtClean="0">
                <a:solidFill>
                  <a:srgbClr val="FFC000"/>
                </a:solidFill>
              </a:rPr>
              <a:t>là</a:t>
            </a:r>
            <a:r>
              <a:rPr lang="en-US" sz="2900" dirty="0" smtClean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một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tập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hợp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 smtClean="0">
                <a:solidFill>
                  <a:srgbClr val="FFC000"/>
                </a:solidFill>
              </a:rPr>
              <a:t>các</a:t>
            </a:r>
            <a:r>
              <a:rPr lang="en-US" sz="2900" dirty="0" smtClean="0">
                <a:solidFill>
                  <a:srgbClr val="FFC000"/>
                </a:solidFill>
              </a:rPr>
              <a:t> </a:t>
            </a:r>
            <a:r>
              <a:rPr lang="en-US" sz="2900" dirty="0" err="1" smtClean="0">
                <a:solidFill>
                  <a:srgbClr val="FFC000"/>
                </a:solidFill>
              </a:rPr>
              <a:t>phần</a:t>
            </a:r>
            <a:r>
              <a:rPr lang="en-US" sz="2900" dirty="0" smtClean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tử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 smtClean="0">
                <a:solidFill>
                  <a:srgbClr val="FFC000"/>
                </a:solidFill>
              </a:rPr>
              <a:t>có</a:t>
            </a:r>
            <a:r>
              <a:rPr lang="en-US" sz="2900" dirty="0" smtClean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cùng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một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kiểu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dữ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liệu</a:t>
            </a:r>
            <a:r>
              <a:rPr lang="en-US" sz="2900" dirty="0">
                <a:solidFill>
                  <a:srgbClr val="FFC000"/>
                </a:solidFill>
              </a:rPr>
              <a:t>. </a:t>
            </a:r>
            <a:endParaRPr lang="en-US" sz="2900" dirty="0" smtClean="0">
              <a:solidFill>
                <a:srgbClr val="FFC000"/>
              </a:solidFill>
            </a:endParaRPr>
          </a:p>
          <a:p>
            <a:pPr algn="l"/>
            <a:r>
              <a:rPr lang="en-US" sz="2900" dirty="0" err="1"/>
              <a:t>Trong</a:t>
            </a:r>
            <a:r>
              <a:rPr lang="en-US" sz="2900" dirty="0"/>
              <a:t> C/C++, </a:t>
            </a:r>
            <a:r>
              <a:rPr lang="en-US" sz="2900" dirty="0" err="1"/>
              <a:t>một</a:t>
            </a:r>
            <a:r>
              <a:rPr lang="en-US" sz="2900" dirty="0"/>
              <a:t> </a:t>
            </a:r>
            <a:r>
              <a:rPr lang="en-US" sz="2900" dirty="0" err="1"/>
              <a:t>mảng</a:t>
            </a:r>
            <a:r>
              <a:rPr lang="en-US" sz="2900" dirty="0"/>
              <a:t> </a:t>
            </a:r>
            <a:r>
              <a:rPr lang="en-US" sz="2900" dirty="0" err="1"/>
              <a:t>khi</a:t>
            </a:r>
            <a:r>
              <a:rPr lang="en-US" sz="2900" dirty="0"/>
              <a:t> </a:t>
            </a:r>
            <a:r>
              <a:rPr lang="en-US" sz="2900" dirty="0" err="1"/>
              <a:t>được</a:t>
            </a:r>
            <a:r>
              <a:rPr lang="en-US" sz="2900" dirty="0"/>
              <a:t> </a:t>
            </a:r>
            <a:r>
              <a:rPr lang="en-US" sz="2900" dirty="0" err="1"/>
              <a:t>khai</a:t>
            </a:r>
            <a:r>
              <a:rPr lang="en-US" sz="2900" dirty="0"/>
              <a:t> </a:t>
            </a:r>
            <a:r>
              <a:rPr lang="en-US" sz="2900" dirty="0" err="1"/>
              <a:t>báo</a:t>
            </a:r>
            <a:r>
              <a:rPr lang="en-US" sz="2900" dirty="0"/>
              <a:t> </a:t>
            </a:r>
            <a:r>
              <a:rPr lang="en-US" sz="2900" dirty="0" err="1"/>
              <a:t>sẽ</a:t>
            </a:r>
            <a:r>
              <a:rPr lang="en-US" sz="2900" dirty="0"/>
              <a:t> </a:t>
            </a:r>
            <a:r>
              <a:rPr lang="en-US" sz="2900" dirty="0" err="1"/>
              <a:t>được</a:t>
            </a:r>
            <a:r>
              <a:rPr lang="en-US" sz="2900" dirty="0"/>
              <a:t> </a:t>
            </a:r>
            <a:r>
              <a:rPr lang="en-US" sz="2900" dirty="0" err="1"/>
              <a:t>cấp</a:t>
            </a:r>
            <a:r>
              <a:rPr lang="en-US" sz="2900" dirty="0"/>
              <a:t> </a:t>
            </a:r>
            <a:r>
              <a:rPr lang="en-US" sz="2900" dirty="0" err="1"/>
              <a:t>một</a:t>
            </a:r>
            <a:r>
              <a:rPr lang="en-US" sz="2900" dirty="0"/>
              <a:t> </a:t>
            </a:r>
            <a:r>
              <a:rPr lang="en-US" sz="2900" dirty="0" err="1"/>
              <a:t>khối</a:t>
            </a:r>
            <a:r>
              <a:rPr lang="en-US" sz="2900" dirty="0"/>
              <a:t> </a:t>
            </a:r>
            <a:r>
              <a:rPr lang="en-US" sz="2900" dirty="0" err="1"/>
              <a:t>bộ</a:t>
            </a:r>
            <a:r>
              <a:rPr lang="en-US" sz="2900" dirty="0"/>
              <a:t> </a:t>
            </a:r>
            <a:r>
              <a:rPr lang="en-US" sz="2900" dirty="0" err="1"/>
              <a:t>nhớ</a:t>
            </a:r>
            <a:r>
              <a:rPr lang="en-US" sz="2900" dirty="0"/>
              <a:t> </a:t>
            </a:r>
            <a:r>
              <a:rPr lang="en-US" sz="2900" dirty="0" err="1"/>
              <a:t>liên</a:t>
            </a:r>
            <a:r>
              <a:rPr lang="en-US" sz="2900" dirty="0"/>
              <a:t> </a:t>
            </a:r>
            <a:r>
              <a:rPr lang="en-US" sz="2900" dirty="0" err="1"/>
              <a:t>tục</a:t>
            </a:r>
            <a:r>
              <a:rPr lang="en-US" sz="2900" dirty="0"/>
              <a:t>. </a:t>
            </a:r>
            <a:endParaRPr lang="en-US" sz="2900" dirty="0" smtClean="0"/>
          </a:p>
          <a:p>
            <a:pPr algn="l"/>
            <a:endParaRPr lang="en-US" sz="2900" dirty="0" smtClean="0">
              <a:solidFill>
                <a:srgbClr val="FFC000"/>
              </a:solidFill>
            </a:endParaRPr>
          </a:p>
          <a:p>
            <a:pPr algn="l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20282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217516"/>
            <a:ext cx="8458200" cy="5726084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dirty="0" smtClean="0">
                <a:solidFill>
                  <a:srgbClr val="FFC000"/>
                </a:solidFill>
              </a:rPr>
              <a:t>5.1.2</a:t>
            </a:r>
            <a:r>
              <a:rPr lang="en-US" sz="2800" dirty="0">
                <a:solidFill>
                  <a:srgbClr val="FFC000"/>
                </a:solidFill>
              </a:rPr>
              <a:t>. </a:t>
            </a:r>
            <a:r>
              <a:rPr lang="en-US" sz="2800" dirty="0" err="1" smtClean="0">
                <a:solidFill>
                  <a:srgbClr val="FFC000"/>
                </a:solidFill>
              </a:rPr>
              <a:t>Mảng</a:t>
            </a:r>
            <a:r>
              <a:rPr lang="en-US" sz="2800" dirty="0" smtClean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một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chiều</a:t>
            </a:r>
            <a:endParaRPr lang="en-US" sz="2800" dirty="0">
              <a:solidFill>
                <a:srgbClr val="FFC000"/>
              </a:solidFill>
            </a:endParaRPr>
          </a:p>
          <a:p>
            <a:pPr algn="l"/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danh</a:t>
            </a:r>
            <a:r>
              <a:rPr lang="en-US" sz="2800" dirty="0" smtClean="0"/>
              <a:t> </a:t>
            </a:r>
            <a:r>
              <a:rPr lang="en-US" sz="2800" dirty="0" err="1"/>
              <a:t>sách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tử</a:t>
            </a:r>
            <a:r>
              <a:rPr lang="en-US" sz="2800" dirty="0"/>
              <a:t> </a:t>
            </a:r>
            <a:r>
              <a:rPr lang="en-US" sz="2800" dirty="0" err="1"/>
              <a:t>sắp</a:t>
            </a:r>
            <a:r>
              <a:rPr lang="en-US" sz="2800" dirty="0"/>
              <a:t>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tục</a:t>
            </a:r>
            <a:r>
              <a:rPr lang="en-US" sz="2800" dirty="0"/>
              <a:t> </a:t>
            </a:r>
            <a:r>
              <a:rPr lang="en-US" sz="2800" dirty="0" err="1"/>
              <a:t>sao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tử</a:t>
            </a:r>
            <a:r>
              <a:rPr lang="en-US" sz="2800" dirty="0"/>
              <a:t> </a:t>
            </a:r>
            <a:r>
              <a:rPr lang="en-US" sz="2800" dirty="0" err="1"/>
              <a:t>ứng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1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mảng</a:t>
            </a:r>
            <a:r>
              <a:rPr lang="en-US" sz="2800" dirty="0"/>
              <a:t> </a:t>
            </a:r>
            <a:r>
              <a:rPr lang="en-US" sz="2800" dirty="0" err="1"/>
              <a:t>gọi</a:t>
            </a:r>
            <a:r>
              <a:rPr lang="en-US" sz="2800" dirty="0"/>
              <a:t> là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sô</a:t>
            </a:r>
            <a:r>
              <a:rPr lang="en-US" sz="2800" dirty="0"/>
              <a:t>́ hay chỉ </a:t>
            </a:r>
            <a:r>
              <a:rPr lang="en-US" sz="2800" dirty="0" err="1"/>
              <a:t>mục</a:t>
            </a:r>
            <a:r>
              <a:rPr lang="en-US" sz="2800" dirty="0"/>
              <a:t> </a:t>
            </a:r>
            <a:r>
              <a:rPr lang="en-US" sz="2800" dirty="0" smtClean="0"/>
              <a:t>. </a:t>
            </a:r>
          </a:p>
          <a:p>
            <a:pPr algn="l"/>
            <a:r>
              <a:rPr lang="en-US" sz="2800" dirty="0" smtClean="0"/>
              <a:t>Chỉ </a:t>
            </a:r>
            <a:r>
              <a:rPr lang="en-US" sz="2800" dirty="0" err="1"/>
              <a:t>sô</a:t>
            </a:r>
            <a:r>
              <a:rPr lang="en-US" sz="2800" dirty="0"/>
              <a:t>́ </a:t>
            </a:r>
            <a:r>
              <a:rPr lang="en-US" sz="2800" dirty="0" err="1"/>
              <a:t>của</a:t>
            </a:r>
            <a:r>
              <a:rPr lang="en-US" sz="2800" dirty="0"/>
              <a:t> </a:t>
            </a:r>
            <a:r>
              <a:rPr lang="en-US" sz="2800" dirty="0" err="1"/>
              <a:t>mảng</a:t>
            </a:r>
            <a:r>
              <a:rPr lang="en-US" sz="2800" dirty="0"/>
              <a:t> </a:t>
            </a:r>
            <a:r>
              <a:rPr lang="en-US" sz="2800" dirty="0" err="1"/>
              <a:t>luôn</a:t>
            </a:r>
            <a:r>
              <a:rPr lang="en-US" sz="2800" dirty="0"/>
              <a:t> </a:t>
            </a:r>
            <a:r>
              <a:rPr lang="en-US" sz="2800" dirty="0" err="1"/>
              <a:t>được</a:t>
            </a:r>
            <a:r>
              <a:rPr lang="en-US" sz="2800" dirty="0"/>
              <a:t> </a:t>
            </a:r>
            <a:r>
              <a:rPr lang="en-US" sz="2800" dirty="0" err="1"/>
              <a:t>đánh</a:t>
            </a:r>
            <a:r>
              <a:rPr lang="en-US" sz="2800" dirty="0"/>
              <a:t> </a:t>
            </a:r>
            <a:r>
              <a:rPr lang="en-US" sz="2800" dirty="0" err="1"/>
              <a:t>sô</a:t>
            </a:r>
            <a:r>
              <a:rPr lang="en-US" sz="2800" dirty="0"/>
              <a:t>́ </a:t>
            </a:r>
            <a:r>
              <a:rPr lang="en-US" sz="2800" dirty="0" err="1"/>
              <a:t>tư</a:t>
            </a:r>
            <a:r>
              <a:rPr lang="en-US" sz="2800" dirty="0"/>
              <a:t>̀ 0.</a:t>
            </a:r>
          </a:p>
          <a:p>
            <a:pPr algn="l"/>
            <a:endParaRPr lang="en-US" sz="2800" dirty="0" smtClean="0"/>
          </a:p>
          <a:p>
            <a:pPr algn="just"/>
            <a:endParaRPr lang="en-US" sz="2800" dirty="0" smtClean="0"/>
          </a:p>
          <a:p>
            <a:pPr algn="just"/>
            <a:r>
              <a:rPr lang="en-US" sz="3600" dirty="0" smtClean="0"/>
              <a:t>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1" y="3212976"/>
            <a:ext cx="8458199" cy="3413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8185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217516"/>
            <a:ext cx="8458200" cy="5726084"/>
          </a:xfrm>
          <a:prstGeom prst="rect">
            <a:avLst/>
          </a:prstGeom>
        </p:spPr>
        <p:txBody>
          <a:bodyPr vert="horz" lIns="0" rIns="18288">
            <a:normAutofit fontScale="92500"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dirty="0" smtClean="0"/>
              <a:t>5.1.2.1</a:t>
            </a:r>
            <a:r>
              <a:rPr lang="en-US" sz="2800" dirty="0"/>
              <a:t>.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mảng</a:t>
            </a:r>
            <a:r>
              <a:rPr lang="en-US" sz="2800" dirty="0"/>
              <a:t> 1 </a:t>
            </a:r>
            <a:r>
              <a:rPr lang="en-US" sz="2800" dirty="0" err="1" smtClean="0"/>
              <a:t>chiều</a:t>
            </a:r>
            <a:endParaRPr lang="en-US" sz="2800" dirty="0" smtClean="0"/>
          </a:p>
          <a:p>
            <a:pPr algn="l"/>
            <a:r>
              <a:rPr lang="en-US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Kiểu</a:t>
            </a:r>
            <a:r>
              <a:rPr lang="en-US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liệu</a:t>
            </a:r>
            <a:r>
              <a:rPr lang="en-US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&lt;</a:t>
            </a:r>
            <a:r>
              <a:rPr lang="en-US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Tên_mảng</a:t>
            </a:r>
            <a:r>
              <a:rPr lang="en-US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&gt;[&lt;</a:t>
            </a:r>
            <a:r>
              <a:rPr lang="en-US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Kích</a:t>
            </a:r>
            <a:r>
              <a:rPr lang="en-US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thước</a:t>
            </a:r>
            <a:r>
              <a:rPr lang="en-US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&gt;];</a:t>
            </a:r>
          </a:p>
          <a:p>
            <a:pPr algn="l"/>
            <a:endParaRPr lang="en-US" sz="2800" dirty="0"/>
          </a:p>
          <a:p>
            <a:pPr algn="l"/>
            <a:r>
              <a:rPr lang="en-US" sz="2800" dirty="0"/>
              <a:t>Ví dụ </a:t>
            </a:r>
            <a:r>
              <a:rPr lang="en-US" sz="2800" dirty="0" smtClean="0"/>
              <a:t>5.2:</a:t>
            </a:r>
            <a:r>
              <a:rPr lang="en-US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endParaRPr lang="en-US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a[100]; </a:t>
            </a:r>
            <a:endParaRPr lang="en-US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float </a:t>
            </a:r>
            <a:r>
              <a:rPr lang="en-US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b[50</a:t>
            </a:r>
            <a:r>
              <a:rPr lang="en-US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];</a:t>
            </a:r>
          </a:p>
          <a:p>
            <a:pPr algn="l"/>
            <a:endParaRPr lang="en-US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c[]={</a:t>
            </a:r>
            <a:r>
              <a:rPr lang="en-US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1,5,7</a:t>
            </a:r>
            <a:r>
              <a:rPr lang="en-US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};</a:t>
            </a:r>
          </a:p>
          <a:p>
            <a:pPr algn="l"/>
            <a:r>
              <a:rPr lang="en-US" sz="2800" dirty="0" smtClean="0"/>
              <a:t>(</a:t>
            </a:r>
            <a:r>
              <a:rPr lang="en-US" sz="2800" dirty="0" err="1"/>
              <a:t>Mảng</a:t>
            </a:r>
            <a:r>
              <a:rPr lang="en-US" sz="2800" dirty="0"/>
              <a:t> </a:t>
            </a:r>
            <a:r>
              <a:rPr lang="en-US" sz="2800" dirty="0" smtClean="0"/>
              <a:t>c ban </a:t>
            </a:r>
            <a:r>
              <a:rPr lang="en-US" sz="2800" dirty="0" err="1"/>
              <a:t>đầu</a:t>
            </a:r>
            <a:r>
              <a:rPr lang="en-US" sz="2800" dirty="0"/>
              <a:t> có 3 </a:t>
            </a:r>
            <a:r>
              <a:rPr lang="en-US" sz="2800" dirty="0" err="1"/>
              <a:t>phần</a:t>
            </a:r>
            <a:r>
              <a:rPr lang="en-US" sz="2800" dirty="0"/>
              <a:t> </a:t>
            </a:r>
            <a:r>
              <a:rPr lang="en-US" sz="2800" dirty="0" err="1"/>
              <a:t>tư</a:t>
            </a:r>
            <a:r>
              <a:rPr lang="en-US" sz="2800" dirty="0"/>
              <a:t>̉ là 1,5,7)</a:t>
            </a:r>
          </a:p>
          <a:p>
            <a:pPr algn="l"/>
            <a:endParaRPr lang="en-US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36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1629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251520" y="238220"/>
            <a:ext cx="8458200" cy="6359132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dirty="0" smtClean="0"/>
              <a:t>5.1.2.3</a:t>
            </a:r>
            <a:r>
              <a:rPr lang="en-US" sz="2800" dirty="0"/>
              <a:t>. </a:t>
            </a:r>
            <a:r>
              <a:rPr lang="en-US" sz="2800" dirty="0" err="1"/>
              <a:t>Truy</a:t>
            </a:r>
            <a:r>
              <a:rPr lang="en-US" sz="2800" dirty="0"/>
              <a:t> </a:t>
            </a:r>
            <a:r>
              <a:rPr lang="en-US" sz="2800" dirty="0" err="1"/>
              <a:t>xuất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tử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mảng</a:t>
            </a:r>
            <a:endParaRPr lang="en-US" sz="2800" dirty="0"/>
          </a:p>
          <a:p>
            <a:pPr algn="l"/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mảng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&gt;[&lt;Chỉ </a:t>
            </a:r>
            <a:r>
              <a:rPr lang="en-US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sô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́&gt;]</a:t>
            </a:r>
          </a:p>
          <a:p>
            <a:pPr algn="l"/>
            <a:endParaRPr lang="en-US" sz="28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800" b="1" dirty="0" smtClean="0"/>
              <a:t>Ví dụ 5.4: </a:t>
            </a:r>
          </a:p>
          <a:p>
            <a:pPr algn="l"/>
            <a:r>
              <a:rPr lang="en-US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a[100]; </a:t>
            </a:r>
          </a:p>
          <a:p>
            <a:pPr lvl="0" algn="l"/>
            <a:r>
              <a:rPr lang="en-US" sz="2800" dirty="0" err="1" smtClean="0"/>
              <a:t>Gán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trị</a:t>
            </a:r>
            <a:r>
              <a:rPr lang="en-US" sz="2800" dirty="0" smtClean="0"/>
              <a:t> 20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tử</a:t>
            </a:r>
            <a:r>
              <a:rPr lang="en-US" sz="2800" dirty="0" smtClean="0"/>
              <a:t> a[2]:</a:t>
            </a:r>
            <a:r>
              <a:rPr lang="en-US" sz="2800" b="1" dirty="0" smtClean="0"/>
              <a:t> </a:t>
            </a:r>
          </a:p>
          <a:p>
            <a:pPr lvl="0" algn="l"/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a[2]=20;</a:t>
            </a:r>
          </a:p>
          <a:p>
            <a:pPr lvl="0" algn="l"/>
            <a:r>
              <a:rPr lang="en-US" sz="2800" dirty="0" smtClean="0"/>
              <a:t>In </a:t>
            </a:r>
            <a:r>
              <a:rPr lang="en-US" sz="2800" dirty="0" err="1" smtClean="0"/>
              <a:t>phần</a:t>
            </a:r>
            <a:r>
              <a:rPr lang="en-US" sz="2800" dirty="0" smtClean="0"/>
              <a:t> </a:t>
            </a:r>
            <a:r>
              <a:rPr lang="en-US" sz="2800" dirty="0" err="1" smtClean="0"/>
              <a:t>tư</a:t>
            </a:r>
            <a:r>
              <a:rPr lang="en-US" sz="2800" dirty="0" smtClean="0"/>
              <a:t>̉ </a:t>
            </a:r>
            <a:r>
              <a:rPr lang="en-US" sz="2800" dirty="0" err="1" smtClean="0"/>
              <a:t>thư</a:t>
            </a:r>
            <a:r>
              <a:rPr lang="en-US" sz="2800" dirty="0" smtClean="0"/>
              <a:t>́ i: </a:t>
            </a:r>
          </a:p>
          <a:p>
            <a:pPr lvl="0" algn="l"/>
            <a:r>
              <a:rPr lang="en-US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(“%</a:t>
            </a:r>
            <a:r>
              <a:rPr lang="en-US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d”,a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[i]);</a:t>
            </a:r>
          </a:p>
          <a:p>
            <a:pPr lvl="0" algn="l"/>
            <a:r>
              <a:rPr lang="en-US" sz="2800" dirty="0" err="1" smtClean="0"/>
              <a:t>Nhập</a:t>
            </a:r>
            <a:r>
              <a:rPr lang="en-US" sz="2800" dirty="0" smtClean="0"/>
              <a:t> </a:t>
            </a:r>
            <a:r>
              <a:rPr lang="en-US" sz="2800" dirty="0" err="1" smtClean="0"/>
              <a:t>phần</a:t>
            </a:r>
            <a:r>
              <a:rPr lang="en-US" sz="2800" dirty="0" smtClean="0"/>
              <a:t> </a:t>
            </a:r>
            <a:r>
              <a:rPr lang="en-US" sz="2800" dirty="0" err="1" smtClean="0"/>
              <a:t>tư</a:t>
            </a:r>
            <a:r>
              <a:rPr lang="en-US" sz="2800" dirty="0" smtClean="0"/>
              <a:t>̉ </a:t>
            </a:r>
            <a:r>
              <a:rPr lang="en-US" sz="2800" dirty="0" err="1" smtClean="0"/>
              <a:t>thư</a:t>
            </a:r>
            <a:r>
              <a:rPr lang="en-US" sz="2800" dirty="0" smtClean="0"/>
              <a:t>́ i: </a:t>
            </a:r>
          </a:p>
          <a:p>
            <a:pPr algn="l"/>
            <a:r>
              <a:rPr lang="en-US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scanf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(“%</a:t>
            </a:r>
            <a:r>
              <a:rPr lang="en-US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d”,&amp;a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[i]);</a:t>
            </a:r>
          </a:p>
          <a:p>
            <a:pPr algn="l"/>
            <a:endParaRPr lang="en-US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8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75328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251520" y="238220"/>
            <a:ext cx="8458200" cy="6359132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void </a:t>
            </a:r>
            <a:r>
              <a:rPr lang="en-US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NhapMang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(float 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a[], 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&amp;n)	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endParaRPr lang="en-US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800" b="1" dirty="0"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l"/>
            <a:r>
              <a:rPr lang="en-US" sz="28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8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(“</a:t>
            </a:r>
            <a:r>
              <a:rPr lang="en-US" sz="2800" b="1" dirty="0" err="1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so </a:t>
            </a:r>
            <a:r>
              <a:rPr lang="en-US" sz="2800" b="1" dirty="0" err="1">
                <a:latin typeface="Courier New" pitchFamily="49" charset="0"/>
                <a:cs typeface="Courier New" pitchFamily="49" charset="0"/>
              </a:rPr>
              <a:t>phan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>
                <a:latin typeface="Courier New" pitchFamily="49" charset="0"/>
                <a:cs typeface="Courier New" pitchFamily="49" charset="0"/>
              </a:rPr>
              <a:t>tu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: “); 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  </a:t>
            </a:r>
          </a:p>
          <a:p>
            <a:pPr algn="l"/>
            <a:r>
              <a:rPr lang="en-US" sz="28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800" b="1" dirty="0" err="1" smtClean="0">
                <a:latin typeface="Courier New" pitchFamily="49" charset="0"/>
                <a:cs typeface="Courier New" pitchFamily="49" charset="0"/>
              </a:rPr>
              <a:t>scanf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(“%</a:t>
            </a:r>
            <a:r>
              <a:rPr lang="en-US" sz="2800" b="1" dirty="0" err="1">
                <a:latin typeface="Courier New" pitchFamily="49" charset="0"/>
                <a:cs typeface="Courier New" pitchFamily="49" charset="0"/>
              </a:rPr>
              <a:t>d”,&amp;n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r>
              <a:rPr lang="en-US" sz="2800" b="1" dirty="0">
                <a:latin typeface="Courier New" pitchFamily="49" charset="0"/>
                <a:cs typeface="Courier New" pitchFamily="49" charset="0"/>
              </a:rPr>
              <a:t>	for(</a:t>
            </a:r>
            <a:r>
              <a:rPr lang="en-US" sz="2800" b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 i=0; i&lt;n; i++)</a:t>
            </a:r>
          </a:p>
          <a:p>
            <a:pPr algn="l"/>
            <a:r>
              <a:rPr lang="en-US" sz="2800" b="1" dirty="0">
                <a:latin typeface="Courier New" pitchFamily="49" charset="0"/>
                <a:cs typeface="Courier New" pitchFamily="49" charset="0"/>
              </a:rPr>
              <a:t>	{</a:t>
            </a:r>
          </a:p>
          <a:p>
            <a:pPr algn="l"/>
            <a:r>
              <a:rPr lang="en-US" sz="2800" b="1" dirty="0"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28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(“a[%d] = ”, i);	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			</a:t>
            </a:r>
            <a:r>
              <a:rPr lang="en-US" sz="2800" b="1" dirty="0" err="1" smtClean="0">
                <a:latin typeface="Courier New" pitchFamily="49" charset="0"/>
                <a:cs typeface="Courier New" pitchFamily="49" charset="0"/>
              </a:rPr>
              <a:t>scanf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(“%f”, &amp;a[i]);</a:t>
            </a:r>
          </a:p>
          <a:p>
            <a:pPr algn="l"/>
            <a:r>
              <a:rPr lang="en-US" sz="2800" b="1" dirty="0">
                <a:latin typeface="Courier New" pitchFamily="49" charset="0"/>
                <a:cs typeface="Courier New" pitchFamily="49" charset="0"/>
              </a:rPr>
              <a:t>	}</a:t>
            </a:r>
          </a:p>
          <a:p>
            <a:pPr algn="l"/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}</a:t>
            </a:r>
            <a:endParaRPr lang="en-US" sz="2800" b="1" dirty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8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77161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251520" y="238220"/>
            <a:ext cx="8458200" cy="6359132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void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XuatMang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(float 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a[],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n) </a:t>
            </a:r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{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for(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i=0; i&lt;n; i++)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(“%.1f\t”, a[i]);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(“\n”);</a:t>
            </a:r>
          </a:p>
          <a:p>
            <a:pPr algn="l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}</a:t>
            </a:r>
          </a:p>
          <a:p>
            <a:pPr algn="l"/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main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()</a:t>
            </a:r>
          </a:p>
          <a:p>
            <a:pPr algn="l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{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float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a[100];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n;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NhapMang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a,n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XuatMang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a,n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getch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();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return 0;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}</a:t>
            </a:r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91464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217516"/>
            <a:ext cx="8458200" cy="572608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/>
              <a:t>5.1.3. </a:t>
            </a:r>
            <a:r>
              <a:rPr lang="en-US" sz="2800" b="1" dirty="0" err="1" smtClean="0"/>
              <a:t>Mảng</a:t>
            </a:r>
            <a:r>
              <a:rPr lang="en-US" sz="2800" b="1" dirty="0" smtClean="0"/>
              <a:t> 2 </a:t>
            </a:r>
            <a:r>
              <a:rPr lang="en-US" sz="2800" b="1" dirty="0" err="1" smtClean="0"/>
              <a:t>chiều</a:t>
            </a:r>
            <a:endParaRPr lang="en-US" sz="2800" b="1" dirty="0" smtClean="0"/>
          </a:p>
          <a:p>
            <a:pPr algn="l"/>
            <a:r>
              <a:rPr lang="en-US" sz="2800" dirty="0" err="1" smtClean="0"/>
              <a:t>Mảng</a:t>
            </a:r>
            <a:r>
              <a:rPr lang="en-US" sz="2800" dirty="0" smtClean="0"/>
              <a:t> </a:t>
            </a:r>
            <a:r>
              <a:rPr lang="en-US" sz="2800" dirty="0"/>
              <a:t>2 </a:t>
            </a:r>
            <a:r>
              <a:rPr lang="en-US" sz="2800" dirty="0" err="1"/>
              <a:t>chiều</a:t>
            </a:r>
            <a:r>
              <a:rPr lang="en-US" sz="2800" dirty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dữ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smtClean="0"/>
              <a:t>ma </a:t>
            </a:r>
            <a:r>
              <a:rPr lang="en-US" sz="2800" dirty="0" err="1"/>
              <a:t>trận</a:t>
            </a:r>
            <a:r>
              <a:rPr lang="en-US" sz="2800" dirty="0"/>
              <a:t>. </a:t>
            </a:r>
          </a:p>
          <a:p>
            <a:pPr algn="l"/>
            <a:r>
              <a:rPr lang="en-US" sz="2800" dirty="0" err="1" smtClean="0"/>
              <a:t>Nói</a:t>
            </a:r>
            <a:r>
              <a:rPr lang="en-US" sz="2800" dirty="0" smtClean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mảng</a:t>
            </a:r>
            <a:r>
              <a:rPr lang="en-US" sz="2800" dirty="0"/>
              <a:t> 2 </a:t>
            </a:r>
            <a:r>
              <a:rPr lang="en-US" sz="2800" dirty="0" err="1"/>
              <a:t>chiều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m</a:t>
            </a:r>
            <a:r>
              <a:rPr lang="en-US" sz="2800" dirty="0" smtClean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smtClean="0"/>
              <a:t>n </a:t>
            </a:r>
            <a:r>
              <a:rPr lang="en-US" sz="2800" dirty="0" err="1" smtClean="0"/>
              <a:t>cột</a:t>
            </a:r>
            <a:r>
              <a:rPr lang="en-US" sz="2800" dirty="0"/>
              <a:t>.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mảng</a:t>
            </a:r>
            <a:r>
              <a:rPr lang="en-US" sz="2800" dirty="0"/>
              <a:t> 2 </a:t>
            </a:r>
            <a:r>
              <a:rPr lang="en-US" sz="2800" dirty="0" err="1"/>
              <a:t>chiều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mảng</a:t>
            </a:r>
            <a:r>
              <a:rPr lang="en-US" sz="2800" dirty="0"/>
              <a:t> 1 </a:t>
            </a:r>
            <a:r>
              <a:rPr lang="en-US" sz="2800" dirty="0" err="1"/>
              <a:t>chiều</a:t>
            </a:r>
            <a:r>
              <a:rPr lang="en-US" sz="2800" dirty="0"/>
              <a:t>. </a:t>
            </a:r>
          </a:p>
          <a:p>
            <a:pPr algn="l"/>
            <a:r>
              <a:rPr lang="en-US" sz="2800" dirty="0" smtClean="0"/>
              <a:t>5.1.3.1</a:t>
            </a:r>
            <a:r>
              <a:rPr lang="en-US" sz="2800" dirty="0"/>
              <a:t>.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mảng</a:t>
            </a:r>
            <a:r>
              <a:rPr lang="en-US" sz="2800" dirty="0"/>
              <a:t> </a:t>
            </a:r>
            <a:r>
              <a:rPr lang="en-US" sz="2800" dirty="0" smtClean="0"/>
              <a:t>2 </a:t>
            </a:r>
            <a:r>
              <a:rPr lang="en-US" sz="2800" dirty="0" err="1" smtClean="0"/>
              <a:t>chiều</a:t>
            </a:r>
            <a:endParaRPr lang="en-US" sz="2800" dirty="0" smtClean="0"/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Kiểu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DL&gt; 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mảng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&gt;[&lt;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Sô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́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dòng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&gt;][&lt;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Sô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́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cột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&gt;];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800" dirty="0" smtClean="0"/>
              <a:t>Ví </a:t>
            </a:r>
            <a:r>
              <a:rPr lang="en-US" sz="2800" dirty="0"/>
              <a:t>dụ </a:t>
            </a:r>
            <a:r>
              <a:rPr lang="en-US" sz="2800" dirty="0" smtClean="0"/>
              <a:t>: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endParaRPr lang="en-US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a[100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][100]; </a:t>
            </a:r>
          </a:p>
          <a:p>
            <a:pPr algn="l"/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float b[10][20];</a:t>
            </a:r>
          </a:p>
          <a:p>
            <a:pPr algn="l"/>
            <a:endParaRPr lang="en-US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8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50450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46364" y="217516"/>
            <a:ext cx="8458200" cy="572608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char DS[10][20];</a:t>
            </a:r>
          </a:p>
          <a:p>
            <a:pPr algn="l"/>
            <a:endParaRPr lang="en-US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8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8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8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a[4][5];</a:t>
            </a:r>
          </a:p>
          <a:p>
            <a:pPr algn="just"/>
            <a:r>
              <a:rPr lang="en-US" sz="2800" dirty="0" smtClean="0"/>
              <a:t> 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1905418"/>
              </p:ext>
            </p:extLst>
          </p:nvPr>
        </p:nvGraphicFramePr>
        <p:xfrm>
          <a:off x="409993" y="1052736"/>
          <a:ext cx="6095997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Ds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3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4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5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…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19</a:t>
                      </a:r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L 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y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T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u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L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e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L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o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i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…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/>
                        <a:t>9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815924"/>
            <a:ext cx="2881480" cy="2781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0161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393825"/>
            <a:ext cx="8712968" cy="572608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/>
              <a:t>5.1.3. </a:t>
            </a:r>
            <a:r>
              <a:rPr lang="en-US" sz="2800" b="1" dirty="0" err="1" smtClean="0"/>
              <a:t>Tham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khảo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phần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tử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của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mảng</a:t>
            </a:r>
            <a:r>
              <a:rPr lang="en-US" sz="2800" b="1" dirty="0" smtClean="0"/>
              <a:t> 2 </a:t>
            </a:r>
            <a:r>
              <a:rPr lang="en-US" sz="2800" b="1" dirty="0" err="1" smtClean="0"/>
              <a:t>chiều</a:t>
            </a:r>
            <a:endParaRPr lang="en-US" sz="2800" b="1" dirty="0" smtClean="0"/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vi-VN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&lt;Tên mảng&gt;[&lt;Chỉ số dòng][&lt;Chỉ số cột&gt;];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Ví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dụ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 Cho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mảng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a[]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như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hình</a:t>
            </a:r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pPr lvl="0" algn="l"/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pPr lvl="0" algn="l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Ta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có : </a:t>
            </a:r>
            <a:r>
              <a:rPr lang="en-US" sz="2400" b="1">
                <a:latin typeface="Courier New" pitchFamily="49" charset="0"/>
                <a:cs typeface="Courier New" pitchFamily="49" charset="0"/>
              </a:rPr>
              <a:t>a[1</a:t>
            </a:r>
            <a:r>
              <a:rPr lang="en-US" sz="2400" b="1" smtClean="0">
                <a:latin typeface="Courier New" pitchFamily="49" charset="0"/>
                <a:cs typeface="Courier New" pitchFamily="49" charset="0"/>
              </a:rPr>
              <a:t>][2]=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0</a:t>
            </a:r>
          </a:p>
          <a:p>
            <a:pPr lvl="0" algn="l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lvl="0" algn="l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Gán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giá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trị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2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cho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phần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tử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a[2][3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]:</a:t>
            </a:r>
          </a:p>
          <a:p>
            <a:pPr lvl="0"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a[2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][3]=2;</a:t>
            </a:r>
          </a:p>
          <a:p>
            <a:pPr lvl="0" algn="l"/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pPr lvl="0" algn="l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In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phần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tư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̉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dòng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i,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cột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j: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(“%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d”,a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[i][j]);</a:t>
            </a:r>
          </a:p>
          <a:p>
            <a:pPr lvl="0" algn="l"/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pPr lvl="0" algn="l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Nhập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phần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tư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̉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dòng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i,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cột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j: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scanf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(“%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d”,&amp;a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[i][j]);</a:t>
            </a:r>
          </a:p>
          <a:p>
            <a:pPr algn="just"/>
            <a:endParaRPr lang="en-US" sz="2800" dirty="0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100" y="3717032"/>
            <a:ext cx="2882900" cy="2779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7212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251520" y="620688"/>
            <a:ext cx="8892480" cy="59766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void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NhapMaTran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(float a[10][20],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&amp;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m,int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&amp;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n)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("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vao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so dong:");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scanf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("%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d",&amp;m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("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vao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so cot:");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scanf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("%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d",&amp;n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for(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i=0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; i&lt;m; i++)</a:t>
            </a: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   for(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j=0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; j&lt;n; j++)</a:t>
            </a: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   {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     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("a[%d][%d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] = 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", i, j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      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scanf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("%f", &amp;a[i][j]);</a:t>
            </a: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}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76268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2744" y="400396"/>
            <a:ext cx="8856984" cy="1220688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550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en-US" sz="6400" dirty="0" smtClean="0">
                <a:effectLst/>
              </a:rPr>
              <a:t>5.2.CHUỖI (STRING)</a:t>
            </a:r>
            <a:endParaRPr lang="en-US" sz="6400" i="1" u="dbl" dirty="0" smtClean="0">
              <a:effectLst/>
            </a:endParaRPr>
          </a:p>
          <a:p>
            <a:pPr algn="ctr">
              <a:defRPr/>
            </a:pPr>
            <a:r>
              <a:rPr lang="vi-VN" sz="3600" dirty="0" smtClean="0"/>
              <a:t/>
            </a:r>
            <a:br>
              <a:rPr lang="vi-VN" sz="3600" dirty="0" smtClean="0"/>
            </a:br>
            <a:endParaRPr lang="en-US" sz="3600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1412776"/>
            <a:ext cx="8638728" cy="2232248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5.2.1. KHÁI NIỆM</a:t>
            </a:r>
            <a:endParaRPr lang="en-US" sz="2800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Chuỗi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mảng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ký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l"/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Chuỗi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thúc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bằng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ký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tự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'\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0'</a:t>
            </a:r>
          </a:p>
          <a:p>
            <a:pPr algn="just"/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sp>
        <p:nvSpPr>
          <p:cNvPr id="7" name="Rectangle 7"/>
          <p:cNvSpPr txBox="1">
            <a:spLocks noChangeArrowheads="1"/>
          </p:cNvSpPr>
          <p:nvPr/>
        </p:nvSpPr>
        <p:spPr>
          <a:xfrm>
            <a:off x="374073" y="3645024"/>
            <a:ext cx="8638728" cy="2987677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en-US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5.2.2</a:t>
            </a:r>
            <a:r>
              <a:rPr lang="en-U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KHAI BÁO CHUỖI</a:t>
            </a:r>
            <a:endParaRPr lang="en-US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>
              <a:defRPr/>
            </a:pP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char &lt;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Tên_chuỗi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&gt; [&lt;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Độ_dài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&gt;];</a:t>
            </a:r>
          </a:p>
          <a:p>
            <a:pPr algn="l">
              <a:defRPr/>
            </a:pP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Ví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dụ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: char  s[100];</a:t>
            </a:r>
          </a:p>
          <a:p>
            <a:pPr algn="l">
              <a:defRPr/>
            </a:pPr>
            <a:r>
              <a:rPr lang="en-US" sz="20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Khai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báo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và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gán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giá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trị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ban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đầu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 </a:t>
            </a:r>
          </a:p>
          <a:p>
            <a:pPr algn="l">
              <a:defRPr/>
            </a:pP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char 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s[100]={’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K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’,’h’,’o’,’a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’,’ ’,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’C’,’N’,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’T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’,’T’,’\0’};</a:t>
            </a:r>
          </a:p>
          <a:p>
            <a:pPr algn="l">
              <a:defRPr/>
            </a:pP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char s[100]=“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Khoa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 CNTT”;</a:t>
            </a:r>
          </a:p>
          <a:p>
            <a:pPr algn="l">
              <a:defRPr/>
            </a:pP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char s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[]=“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Khoa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CNTT”;</a:t>
            </a: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662988"/>
              </p:ext>
            </p:extLst>
          </p:nvPr>
        </p:nvGraphicFramePr>
        <p:xfrm>
          <a:off x="1043608" y="2996952"/>
          <a:ext cx="60960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139040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K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h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o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Arial" pitchFamily="34" charset="0"/>
                          <a:cs typeface="Arial" pitchFamily="34" charset="0"/>
                        </a:rPr>
                        <a:t>\0</a:t>
                      </a:r>
                      <a:endParaRPr lang="en-US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605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/>
      <p:bldP spid="7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476672"/>
            <a:ext cx="8638728" cy="5904656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5.2.3. CÁC HÀM  XỬ LÝ CHUỖI</a:t>
            </a:r>
          </a:p>
          <a:p>
            <a:pPr algn="l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5.2.3.1.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Hàm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nhập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chuỗi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gets(&lt;</a:t>
            </a:r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biến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_</a:t>
            </a:r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chuỗi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&gt;);	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// &lt;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stdio.h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&gt;</a:t>
            </a:r>
          </a:p>
          <a:p>
            <a:pPr algn="l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Ví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dụ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: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char name[50]; </a:t>
            </a:r>
          </a:p>
          <a:p>
            <a:pPr algn="just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("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chuoi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ho ten: "); </a:t>
            </a:r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gets(name);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Lưu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ý: </a:t>
            </a: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1.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trước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hàm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gets()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hàm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scanf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()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hay 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cin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sạch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bộ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đệm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bàn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phím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bằng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câu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lệnh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</a:t>
            </a:r>
          </a:p>
          <a:p>
            <a:pPr marL="342900" indent="-342900" algn="just">
              <a:buFontTx/>
              <a:buChar char="-"/>
            </a:pP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fflush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stdin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	//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stdlib.h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&gt;</a:t>
            </a:r>
          </a:p>
          <a:p>
            <a:pPr algn="just"/>
            <a:r>
              <a:rPr lang="en-US" sz="2400" b="1" dirty="0">
                <a:latin typeface="Arial" pitchFamily="34" charset="0"/>
                <a:cs typeface="Arial" pitchFamily="34" charset="0"/>
              </a:rPr>
              <a:t>2.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Nếu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dùng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scanf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("%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s",name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); 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hay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cin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&gt;&gt;name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;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sẽ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nhận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chuỗi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khoảng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latin typeface="Arial" pitchFamily="34" charset="0"/>
                <a:cs typeface="Arial" pitchFamily="34" charset="0"/>
              </a:rPr>
              <a:t>trắng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736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489604"/>
            <a:ext cx="8638728" cy="5904656"/>
          </a:xfrm>
          <a:prstGeom prst="rect">
            <a:avLst/>
          </a:prstGeom>
        </p:spPr>
        <p:txBody>
          <a:bodyPr vert="horz" lIns="0" rIns="18288">
            <a:normAutofit fontScale="925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5.2.3.2.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Hàm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xuất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chuỗi</a:t>
            </a:r>
            <a:endParaRPr lang="en-US" sz="28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puts(&lt;</a:t>
            </a:r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chuỗi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&gt;);	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// &lt;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stdio.h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&gt;</a:t>
            </a:r>
          </a:p>
          <a:p>
            <a:pPr algn="l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Ví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dụ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: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char name[50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]=“Ly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Trong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”; </a:t>
            </a:r>
          </a:p>
          <a:p>
            <a:pPr algn="just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Cách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1:</a:t>
            </a: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puts(name); </a:t>
            </a:r>
          </a:p>
          <a:p>
            <a:pPr algn="just"/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Cách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2:</a:t>
            </a:r>
          </a:p>
          <a:p>
            <a:pPr algn="just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rintf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(“%s”, name);</a:t>
            </a:r>
          </a:p>
          <a:p>
            <a:pPr algn="just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Lưu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ý: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Sau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khi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xuất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xong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puts()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tư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̣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động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xuống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dòng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3795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46364" y="523706"/>
            <a:ext cx="8638728" cy="5904656"/>
          </a:xfrm>
          <a:prstGeom prst="rect">
            <a:avLst/>
          </a:prstGeom>
        </p:spPr>
        <p:txBody>
          <a:bodyPr vert="horz" lIns="0" rIns="18288">
            <a:normAutofit fontScale="92500"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5.2.3.3.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Hàm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dài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chuỗi</a:t>
            </a:r>
            <a:endParaRPr lang="en-US" sz="28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int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strlen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(&lt;</a:t>
            </a:r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chuỗi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&gt;);	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//&lt;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string.h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&gt;</a:t>
            </a:r>
          </a:p>
          <a:p>
            <a:pPr algn="l"/>
            <a:r>
              <a:rPr lang="en-US" sz="2400" i="1" dirty="0" err="1"/>
              <a:t>Trả</a:t>
            </a:r>
            <a:r>
              <a:rPr lang="en-US" sz="2400" i="1" dirty="0"/>
              <a:t> </a:t>
            </a:r>
            <a:r>
              <a:rPr lang="en-US" sz="2400" i="1" dirty="0" err="1"/>
              <a:t>về</a:t>
            </a:r>
            <a:r>
              <a:rPr lang="en-US" sz="2400" i="1" dirty="0"/>
              <a:t> </a:t>
            </a:r>
            <a:r>
              <a:rPr lang="en-US" sz="2400" i="1" dirty="0" err="1"/>
              <a:t>chiều</a:t>
            </a:r>
            <a:r>
              <a:rPr lang="en-US" sz="2400" i="1" dirty="0"/>
              <a:t> </a:t>
            </a:r>
            <a:r>
              <a:rPr lang="en-US" sz="2400" i="1" dirty="0" err="1"/>
              <a:t>dài</a:t>
            </a:r>
            <a:r>
              <a:rPr lang="en-US" sz="2400" i="1" dirty="0"/>
              <a:t> </a:t>
            </a:r>
            <a:r>
              <a:rPr lang="en-US" sz="2400" i="1" dirty="0" err="1"/>
              <a:t>chuỗi</a:t>
            </a:r>
            <a:endParaRPr lang="en-US" sz="2400" i="1" dirty="0"/>
          </a:p>
          <a:p>
            <a:pPr algn="l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Ví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dụ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char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name[50]="Ly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Tu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Trong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”; </a:t>
            </a:r>
          </a:p>
          <a:p>
            <a:pPr algn="just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len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=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strlen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(name);	</a:t>
            </a:r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  <a:sym typeface="Wingdings"/>
              </a:rPr>
              <a:t>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len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= 11</a:t>
            </a:r>
          </a:p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5.2.3.4.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Hàm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sao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chép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chuỗi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strcpy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(&lt;</a:t>
            </a:r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chuỗi_đích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&gt;,&lt;</a:t>
            </a:r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chuỗi_nguồn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&gt;);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//&lt;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string.h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&gt;</a:t>
            </a:r>
          </a:p>
          <a:p>
            <a:pPr algn="just"/>
            <a:r>
              <a:rPr lang="en-US" sz="2400" i="1" dirty="0" err="1" smtClean="0"/>
              <a:t>Chép</a:t>
            </a:r>
            <a:r>
              <a:rPr lang="en-US" sz="2400" i="1" dirty="0" smtClean="0"/>
              <a:t> </a:t>
            </a:r>
            <a:r>
              <a:rPr lang="en-US" sz="2400" i="1" dirty="0"/>
              <a:t>&lt;</a:t>
            </a:r>
            <a:r>
              <a:rPr lang="en-US" sz="2400" i="1" dirty="0" err="1" smtClean="0"/>
              <a:t>chuỗi_nguồn</a:t>
            </a:r>
            <a:r>
              <a:rPr lang="en-US" sz="2400" i="1" dirty="0"/>
              <a:t>&gt; </a:t>
            </a:r>
            <a:r>
              <a:rPr lang="en-US" sz="2400" i="1" dirty="0" err="1" smtClean="0"/>
              <a:t>vào</a:t>
            </a:r>
            <a:r>
              <a:rPr lang="en-US" sz="2400" i="1" dirty="0" smtClean="0"/>
              <a:t> &lt;</a:t>
            </a:r>
            <a:r>
              <a:rPr lang="en-US" sz="2400" i="1" dirty="0" err="1" smtClean="0"/>
              <a:t>chuỗi</a:t>
            </a:r>
            <a:r>
              <a:rPr lang="en-US" sz="2400" i="1" dirty="0" smtClean="0"/>
              <a:t>_ </a:t>
            </a:r>
            <a:r>
              <a:rPr lang="en-US" sz="2400" i="1" dirty="0" err="1" smtClean="0"/>
              <a:t>đích</a:t>
            </a:r>
            <a:r>
              <a:rPr lang="en-US" sz="2400" i="1" dirty="0" smtClean="0"/>
              <a:t>&gt;</a:t>
            </a:r>
          </a:p>
          <a:p>
            <a:pPr algn="just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Ví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dụ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:</a:t>
            </a: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char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s1[]="Hello, World!", s2[30];</a:t>
            </a:r>
          </a:p>
          <a:p>
            <a:pPr algn="just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strcpy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(s2, s1);</a:t>
            </a:r>
          </a:p>
          <a:p>
            <a:pPr algn="just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("%s”, s2);	</a:t>
            </a:r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  <a:sym typeface="Wingdings"/>
              </a:rPr>
              <a:t>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s2 = "Hello, World!"</a:t>
            </a:r>
          </a:p>
          <a:p>
            <a:pPr algn="just"/>
            <a:endParaRPr lang="en-US" sz="2400" dirty="0"/>
          </a:p>
          <a:p>
            <a:pPr algn="just"/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999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46364" y="523706"/>
            <a:ext cx="8638728" cy="5904656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5.2.3.5.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Hàm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nối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chuỗi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strcat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(&lt;</a:t>
            </a:r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chuỗi_đích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&gt;,&lt;</a:t>
            </a:r>
            <a:r>
              <a:rPr lang="en-US" sz="2400" b="1" dirty="0" err="1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chuỗi_nguồn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&gt;);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//&lt;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string.h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&gt;</a:t>
            </a:r>
          </a:p>
          <a:p>
            <a:pPr algn="just"/>
            <a:r>
              <a:rPr lang="en-US" sz="2400" i="1" dirty="0" err="1" smtClean="0"/>
              <a:t>Nối</a:t>
            </a:r>
            <a:r>
              <a:rPr lang="en-US" sz="2400" i="1" dirty="0" smtClean="0"/>
              <a:t> </a:t>
            </a:r>
            <a:r>
              <a:rPr lang="en-US" sz="2400" i="1" dirty="0"/>
              <a:t>&lt;</a:t>
            </a:r>
            <a:r>
              <a:rPr lang="en-US" sz="2400" i="1" dirty="0" err="1" smtClean="0"/>
              <a:t>chuỗi_nguồn</a:t>
            </a:r>
            <a:r>
              <a:rPr lang="en-US" sz="2400" i="1" dirty="0"/>
              <a:t>&gt; </a:t>
            </a:r>
            <a:r>
              <a:rPr lang="en-US" sz="2400" i="1" dirty="0" err="1" smtClean="0"/>
              <a:t>vào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cuối</a:t>
            </a:r>
            <a:r>
              <a:rPr lang="en-US" sz="2400" i="1" dirty="0" smtClean="0"/>
              <a:t> &lt;</a:t>
            </a:r>
            <a:r>
              <a:rPr lang="en-US" sz="2400" i="1" dirty="0" err="1" smtClean="0"/>
              <a:t>chuỗi</a:t>
            </a:r>
            <a:r>
              <a:rPr lang="en-US" sz="2400" i="1" dirty="0" smtClean="0"/>
              <a:t>_ </a:t>
            </a:r>
            <a:r>
              <a:rPr lang="en-US" sz="2400" i="1" dirty="0" err="1" smtClean="0"/>
              <a:t>đích</a:t>
            </a:r>
            <a:r>
              <a:rPr lang="en-US" sz="2400" i="1" dirty="0" smtClean="0"/>
              <a:t>&gt;</a:t>
            </a:r>
          </a:p>
          <a:p>
            <a:pPr algn="just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Ví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dụ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:</a:t>
            </a:r>
          </a:p>
          <a:p>
            <a:pPr algn="l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char s1[30]="Hello ", s2[]="World!"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strcat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(s1,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s2);</a:t>
            </a: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  <a:sym typeface="Wingdings"/>
              </a:rPr>
              <a:t>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s1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= "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Hello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World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!"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5.2.3.6.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Hàm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so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sánh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chuỗi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int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strcmp</a:t>
            </a:r>
            <a:r>
              <a:rPr lang="en-US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(s1,s2); 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//&lt;</a:t>
            </a:r>
            <a:r>
              <a:rPr lang="en-US" sz="24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string.h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&gt;</a:t>
            </a: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-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Trả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về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0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nếu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s1 =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s2 </a:t>
            </a: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-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Trả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về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số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dương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nếu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s1 &gt;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s2</a:t>
            </a: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-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Trả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về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số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âm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nếu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s1 &lt; s2</a:t>
            </a:r>
          </a:p>
          <a:p>
            <a:pPr algn="just"/>
            <a:endParaRPr lang="en-US" sz="2400" b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429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1253" y="557415"/>
            <a:ext cx="8638728" cy="5904656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err="1" smtClean="0">
                <a:latin typeface="Courier New" pitchFamily="49" charset="0"/>
                <a:cs typeface="Courier New" pitchFamily="49" charset="0"/>
              </a:rPr>
              <a:t>Ví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>
                <a:latin typeface="Courier New" pitchFamily="49" charset="0"/>
                <a:cs typeface="Courier New" pitchFamily="49" charset="0"/>
              </a:rPr>
              <a:t>dụ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:</a:t>
            </a:r>
          </a:p>
          <a:p>
            <a:pPr algn="just"/>
            <a:r>
              <a:rPr lang="en-US" sz="2800" b="1" dirty="0" err="1" smtClean="0">
                <a:latin typeface="Courier New" pitchFamily="49" charset="0"/>
                <a:cs typeface="Courier New" pitchFamily="49" charset="0"/>
              </a:rPr>
              <a:t>strcmp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(“Ly </a:t>
            </a:r>
            <a:r>
              <a:rPr lang="en-US" sz="2800" b="1" dirty="0" err="1" smtClean="0">
                <a:latin typeface="Courier New" pitchFamily="49" charset="0"/>
                <a:cs typeface="Courier New" pitchFamily="49" charset="0"/>
              </a:rPr>
              <a:t>Tu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 smtClean="0">
                <a:latin typeface="Courier New" pitchFamily="49" charset="0"/>
                <a:cs typeface="Courier New" pitchFamily="49" charset="0"/>
              </a:rPr>
              <a:t>Trong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”,”</a:t>
            </a:r>
            <a:r>
              <a:rPr lang="en-US" sz="2800" b="1" dirty="0" err="1" smtClean="0">
                <a:latin typeface="Courier New" pitchFamily="49" charset="0"/>
                <a:cs typeface="Courier New" pitchFamily="49" charset="0"/>
              </a:rPr>
              <a:t>ly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 smtClean="0">
                <a:latin typeface="Courier New" pitchFamily="49" charset="0"/>
                <a:cs typeface="Courier New" pitchFamily="49" charset="0"/>
              </a:rPr>
              <a:t>tu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 smtClean="0">
                <a:latin typeface="Courier New" pitchFamily="49" charset="0"/>
                <a:cs typeface="Courier New" pitchFamily="49" charset="0"/>
              </a:rPr>
              <a:t>trong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”)&lt;0</a:t>
            </a:r>
            <a:endParaRPr lang="en-US" sz="28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800" b="1" dirty="0" err="1">
                <a:latin typeface="Courier New" pitchFamily="49" charset="0"/>
                <a:cs typeface="Courier New" pitchFamily="49" charset="0"/>
              </a:rPr>
              <a:t>strcmp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(“Ly </a:t>
            </a:r>
            <a:r>
              <a:rPr lang="en-US" sz="2800" b="1" dirty="0" err="1">
                <a:latin typeface="Courier New" pitchFamily="49" charset="0"/>
                <a:cs typeface="Courier New" pitchFamily="49" charset="0"/>
              </a:rPr>
              <a:t>Tu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>
                <a:latin typeface="Courier New" pitchFamily="49" charset="0"/>
                <a:cs typeface="Courier New" pitchFamily="49" charset="0"/>
              </a:rPr>
              <a:t>Trong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”,”</a:t>
            </a:r>
            <a:r>
              <a:rPr lang="en-US" sz="2800" b="1" dirty="0" err="1" smtClean="0">
                <a:latin typeface="Courier New" pitchFamily="49" charset="0"/>
                <a:cs typeface="Courier New" pitchFamily="49" charset="0"/>
              </a:rPr>
              <a:t>Tu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>
                <a:latin typeface="Courier New" pitchFamily="49" charset="0"/>
                <a:cs typeface="Courier New" pitchFamily="49" charset="0"/>
              </a:rPr>
              <a:t>trong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”)&lt;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0</a:t>
            </a:r>
          </a:p>
          <a:p>
            <a:pPr algn="l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5.2.3.7.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đổi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chuỗi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sang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chư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̃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hoa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8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strupr</a:t>
            </a:r>
            <a:r>
              <a:rPr lang="en-US" sz="28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(&lt;</a:t>
            </a:r>
            <a:r>
              <a:rPr lang="en-US" sz="28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chuỗi</a:t>
            </a:r>
            <a:r>
              <a:rPr lang="en-US" sz="28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&gt;); </a:t>
            </a:r>
            <a:endParaRPr lang="en-US" sz="2800" b="1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800" i="1" dirty="0" err="1" smtClean="0"/>
              <a:t>Đổi</a:t>
            </a:r>
            <a:r>
              <a:rPr lang="en-US" sz="2800" i="1" dirty="0" smtClean="0"/>
              <a:t> </a:t>
            </a:r>
            <a:r>
              <a:rPr lang="en-US" sz="2800" i="1" dirty="0" err="1"/>
              <a:t>các</a:t>
            </a:r>
            <a:r>
              <a:rPr lang="en-US" sz="2800" i="1" dirty="0"/>
              <a:t> </a:t>
            </a:r>
            <a:r>
              <a:rPr lang="en-US" sz="2800" i="1" dirty="0" err="1"/>
              <a:t>ký</a:t>
            </a:r>
            <a:r>
              <a:rPr lang="en-US" sz="2800" i="1" dirty="0"/>
              <a:t> </a:t>
            </a:r>
            <a:r>
              <a:rPr lang="en-US" sz="2800" i="1" dirty="0" err="1"/>
              <a:t>tự</a:t>
            </a:r>
            <a:r>
              <a:rPr lang="en-US" sz="2800" i="1" dirty="0"/>
              <a:t> </a:t>
            </a:r>
            <a:r>
              <a:rPr lang="en-US" sz="2800" i="1" dirty="0" err="1"/>
              <a:t>trong</a:t>
            </a:r>
            <a:r>
              <a:rPr lang="en-US" sz="2800" i="1" dirty="0"/>
              <a:t>  &lt;</a:t>
            </a:r>
            <a:r>
              <a:rPr lang="en-US" sz="2800" i="1" dirty="0" err="1"/>
              <a:t>chuỗi</a:t>
            </a:r>
            <a:r>
              <a:rPr lang="en-US" sz="2800" i="1" dirty="0"/>
              <a:t>&gt; sang </a:t>
            </a:r>
            <a:r>
              <a:rPr lang="en-US" sz="2800" i="1" dirty="0" err="1"/>
              <a:t>dạng</a:t>
            </a:r>
            <a:r>
              <a:rPr lang="en-US" sz="2800" i="1" dirty="0"/>
              <a:t> </a:t>
            </a:r>
            <a:r>
              <a:rPr lang="en-US" sz="2800" i="1" dirty="0" err="1"/>
              <a:t>viết</a:t>
            </a:r>
            <a:r>
              <a:rPr lang="en-US" sz="2800" i="1" dirty="0"/>
              <a:t> </a:t>
            </a:r>
            <a:r>
              <a:rPr lang="en-US" sz="2800" i="1" dirty="0" err="1"/>
              <a:t>hoa</a:t>
            </a:r>
            <a:r>
              <a:rPr lang="en-US" sz="2800" i="1" dirty="0" smtClean="0"/>
              <a:t>.</a:t>
            </a:r>
          </a:p>
          <a:p>
            <a:pPr algn="l"/>
            <a:endParaRPr lang="en-US" sz="2800" dirty="0"/>
          </a:p>
          <a:p>
            <a:pPr algn="l"/>
            <a:r>
              <a:rPr lang="en-US" sz="2800" b="1" dirty="0" err="1"/>
              <a:t>Ví</a:t>
            </a:r>
            <a:r>
              <a:rPr lang="en-US" sz="2800" b="1" dirty="0"/>
              <a:t> </a:t>
            </a:r>
            <a:r>
              <a:rPr lang="en-US" sz="2800" b="1" dirty="0" err="1"/>
              <a:t>dụ</a:t>
            </a:r>
            <a:r>
              <a:rPr lang="en-US" sz="2800" b="1" dirty="0"/>
              <a:t> </a:t>
            </a:r>
            <a:r>
              <a:rPr lang="en-US" sz="2800" b="1" dirty="0" smtClean="0"/>
              <a:t>:</a:t>
            </a:r>
            <a:endParaRPr lang="en-US" sz="2800" dirty="0"/>
          </a:p>
          <a:p>
            <a:pPr algn="l"/>
            <a:r>
              <a:rPr lang="en-US" sz="2800" b="1" dirty="0"/>
              <a:t>char name[]="Ly TU </a:t>
            </a:r>
            <a:r>
              <a:rPr lang="en-US" sz="2800" b="1" dirty="0" err="1"/>
              <a:t>Trong</a:t>
            </a:r>
            <a:r>
              <a:rPr lang="en-US" sz="2800" b="1" dirty="0"/>
              <a:t>";</a:t>
            </a:r>
            <a:endParaRPr lang="en-US" sz="2800" dirty="0"/>
          </a:p>
          <a:p>
            <a:pPr algn="l"/>
            <a:r>
              <a:rPr lang="en-US" sz="2800" b="1" dirty="0" err="1"/>
              <a:t>strupr</a:t>
            </a:r>
            <a:r>
              <a:rPr lang="en-US" sz="2800" b="1" dirty="0"/>
              <a:t>(name);</a:t>
            </a:r>
            <a:endParaRPr lang="en-US" sz="2800" dirty="0"/>
          </a:p>
          <a:p>
            <a:pPr algn="l"/>
            <a:endParaRPr lang="en-US" sz="2800" b="1" dirty="0" smtClean="0">
              <a:sym typeface="Wingdings"/>
            </a:endParaRPr>
          </a:p>
          <a:p>
            <a:pPr algn="l"/>
            <a:r>
              <a:rPr lang="en-US" sz="2800" b="1" dirty="0" smtClean="0">
                <a:sym typeface="Wingdings"/>
              </a:rPr>
              <a:t></a:t>
            </a:r>
            <a:r>
              <a:rPr lang="en-US" sz="2800" b="1" dirty="0" smtClean="0"/>
              <a:t>  </a:t>
            </a:r>
            <a:r>
              <a:rPr lang="en-US" sz="2800" b="1" dirty="0"/>
              <a:t>name =  “LY TU TRONG”</a:t>
            </a:r>
            <a:endParaRPr lang="en-US" sz="2800" dirty="0"/>
          </a:p>
          <a:p>
            <a:r>
              <a:rPr lang="en-US" sz="2800" b="1" dirty="0"/>
              <a:t> </a:t>
            </a:r>
            <a:endParaRPr lang="en-US" sz="2800" dirty="0"/>
          </a:p>
          <a:p>
            <a:r>
              <a:rPr lang="en-US" sz="2800" b="1" dirty="0"/>
              <a:t> </a:t>
            </a:r>
            <a:endParaRPr lang="en-US" sz="2800" dirty="0"/>
          </a:p>
          <a:p>
            <a:pPr algn="l"/>
            <a:endParaRPr lang="en-US" sz="2800" b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0767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46364" y="523706"/>
            <a:ext cx="8638728" cy="5904656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5.2.3.8.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đổi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chuỗi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sang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chư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̃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thường</a:t>
            </a:r>
            <a:endParaRPr lang="en-US" sz="28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8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strlwr</a:t>
            </a:r>
            <a:r>
              <a:rPr lang="en-US" sz="28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(&lt;</a:t>
            </a:r>
            <a:r>
              <a:rPr lang="en-US" sz="28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chuỗi</a:t>
            </a:r>
            <a:r>
              <a:rPr lang="en-US" sz="28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&gt;);</a:t>
            </a:r>
          </a:p>
          <a:p>
            <a:pPr algn="l"/>
            <a:r>
              <a:rPr lang="en-US" sz="2800" i="1" dirty="0" err="1" smtClean="0"/>
              <a:t>Đổi</a:t>
            </a:r>
            <a:r>
              <a:rPr lang="en-US" sz="2800" i="1" dirty="0" smtClean="0"/>
              <a:t> </a:t>
            </a:r>
            <a:r>
              <a:rPr lang="en-US" sz="2800" i="1" dirty="0" err="1"/>
              <a:t>các</a:t>
            </a:r>
            <a:r>
              <a:rPr lang="en-US" sz="2800" i="1" dirty="0"/>
              <a:t> </a:t>
            </a:r>
            <a:r>
              <a:rPr lang="en-US" sz="2800" i="1" dirty="0" err="1"/>
              <a:t>ký</a:t>
            </a:r>
            <a:r>
              <a:rPr lang="en-US" sz="2800" i="1" dirty="0"/>
              <a:t> </a:t>
            </a:r>
            <a:r>
              <a:rPr lang="en-US" sz="2800" i="1" dirty="0" err="1"/>
              <a:t>tự</a:t>
            </a:r>
            <a:r>
              <a:rPr lang="en-US" sz="2800" i="1" dirty="0"/>
              <a:t> </a:t>
            </a:r>
            <a:r>
              <a:rPr lang="en-US" sz="2800" i="1" dirty="0" err="1"/>
              <a:t>trong</a:t>
            </a:r>
            <a:r>
              <a:rPr lang="en-US" sz="2800" i="1" dirty="0"/>
              <a:t> &lt;</a:t>
            </a:r>
            <a:r>
              <a:rPr lang="en-US" sz="2800" i="1" dirty="0" err="1"/>
              <a:t>chuỗi</a:t>
            </a:r>
            <a:r>
              <a:rPr lang="en-US" sz="2800" i="1" dirty="0"/>
              <a:t>&gt;  sang </a:t>
            </a:r>
            <a:r>
              <a:rPr lang="en-US" sz="2800" i="1" dirty="0" err="1"/>
              <a:t>dạng</a:t>
            </a:r>
            <a:r>
              <a:rPr lang="en-US" sz="2800" i="1" dirty="0"/>
              <a:t> </a:t>
            </a:r>
            <a:r>
              <a:rPr lang="en-US" sz="2800" i="1" dirty="0" err="1"/>
              <a:t>viết</a:t>
            </a:r>
            <a:r>
              <a:rPr lang="en-US" sz="2800" i="1" dirty="0"/>
              <a:t> </a:t>
            </a:r>
            <a:r>
              <a:rPr lang="en-US" sz="2800" i="1" dirty="0" err="1"/>
              <a:t>thường</a:t>
            </a:r>
            <a:r>
              <a:rPr lang="en-US" sz="2800" i="1" dirty="0" smtClean="0"/>
              <a:t>.</a:t>
            </a:r>
          </a:p>
          <a:p>
            <a:pPr algn="l"/>
            <a:endParaRPr lang="en-US" sz="2800" i="1" dirty="0"/>
          </a:p>
          <a:p>
            <a:pPr algn="l"/>
            <a:r>
              <a:rPr lang="en-US" sz="2800" b="1" dirty="0" err="1"/>
              <a:t>Ví</a:t>
            </a:r>
            <a:r>
              <a:rPr lang="en-US" sz="2800" b="1" dirty="0"/>
              <a:t> </a:t>
            </a:r>
            <a:r>
              <a:rPr lang="en-US" sz="2800" b="1" dirty="0" err="1"/>
              <a:t>dụ</a:t>
            </a:r>
            <a:r>
              <a:rPr lang="en-US" sz="2800" b="1" dirty="0"/>
              <a:t> </a:t>
            </a:r>
            <a:r>
              <a:rPr lang="en-US" sz="2800" b="1" dirty="0" smtClean="0"/>
              <a:t>:</a:t>
            </a:r>
            <a:endParaRPr lang="en-US" sz="2800" b="1" dirty="0"/>
          </a:p>
          <a:p>
            <a:pPr algn="l"/>
            <a:r>
              <a:rPr lang="en-US" sz="2800" b="1" dirty="0">
                <a:latin typeface="Courier New" pitchFamily="49" charset="0"/>
                <a:cs typeface="Courier New" pitchFamily="49" charset="0"/>
              </a:rPr>
              <a:t>char name[]="Ly TU </a:t>
            </a:r>
            <a:r>
              <a:rPr lang="en-US" sz="2800" b="1" dirty="0" err="1">
                <a:latin typeface="Courier New" pitchFamily="49" charset="0"/>
                <a:cs typeface="Courier New" pitchFamily="49" charset="0"/>
              </a:rPr>
              <a:t>Trong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";</a:t>
            </a:r>
          </a:p>
          <a:p>
            <a:pPr algn="l"/>
            <a:r>
              <a:rPr lang="en-US" sz="2800" b="1" dirty="0" err="1">
                <a:latin typeface="Courier New" pitchFamily="49" charset="0"/>
                <a:cs typeface="Courier New" pitchFamily="49" charset="0"/>
              </a:rPr>
              <a:t>strlwr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(name);</a:t>
            </a:r>
          </a:p>
          <a:p>
            <a:pPr algn="l"/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 </a:t>
            </a:r>
            <a:r>
              <a:rPr lang="en-US" sz="2800" dirty="0"/>
              <a:t>name =  "</a:t>
            </a:r>
            <a:r>
              <a:rPr lang="en-US" sz="2800" dirty="0" err="1"/>
              <a:t>ly</a:t>
            </a:r>
            <a:r>
              <a:rPr lang="en-US" sz="2800" dirty="0"/>
              <a:t> </a:t>
            </a:r>
            <a:r>
              <a:rPr lang="en-US" sz="2800" dirty="0" err="1"/>
              <a:t>tu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"</a:t>
            </a:r>
          </a:p>
          <a:p>
            <a:pPr algn="l"/>
            <a:endParaRPr lang="en-US" sz="3000" dirty="0"/>
          </a:p>
          <a:p>
            <a:pPr algn="just"/>
            <a:endParaRPr lang="en-US" sz="2400" b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2177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33400" y="533400"/>
            <a:ext cx="8153400" cy="1524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lnSpcReduction="1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vi-VN" sz="3600" dirty="0" smtClean="0"/>
              <a:t>CHƯƠNG </a:t>
            </a:r>
            <a:r>
              <a:rPr lang="en-US" sz="3600" dirty="0" smtClean="0"/>
              <a:t>6</a:t>
            </a:r>
            <a:r>
              <a:rPr lang="vi-VN" sz="3600" dirty="0" smtClean="0"/>
              <a:t/>
            </a:r>
            <a:br>
              <a:rPr lang="vi-VN" sz="3600" dirty="0" smtClean="0"/>
            </a:br>
            <a:r>
              <a:rPr lang="en-US" sz="3600" dirty="0" smtClean="0"/>
              <a:t>CON </a:t>
            </a:r>
            <a:r>
              <a:rPr lang="en-US" sz="3600" dirty="0"/>
              <a:t>TRỎ</a:t>
            </a:r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2362200"/>
            <a:ext cx="8458200" cy="3581400"/>
          </a:xfrm>
          <a:prstGeom prst="rect">
            <a:avLst/>
          </a:prstGeom>
        </p:spPr>
        <p:txBody>
          <a:bodyPr vert="horz" lIns="0" rIns="18288">
            <a:normAutofit fontScale="550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51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6.1. KHÁI QUÁT VỀ CON TRỎ</a:t>
            </a:r>
          </a:p>
          <a:p>
            <a:pPr algn="l"/>
            <a:r>
              <a:rPr lang="en-US" sz="51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6.1.1</a:t>
            </a:r>
            <a:r>
              <a:rPr lang="en-US" sz="5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5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khái</a:t>
            </a:r>
            <a:r>
              <a:rPr lang="en-US" sz="5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5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niệm</a:t>
            </a:r>
            <a:endParaRPr lang="en-US" sz="51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5100" dirty="0" smtClean="0"/>
              <a:t>Con </a:t>
            </a:r>
            <a:r>
              <a:rPr lang="en-US" sz="5100" dirty="0" err="1"/>
              <a:t>trỏ</a:t>
            </a:r>
            <a:r>
              <a:rPr lang="en-US" sz="5100" dirty="0"/>
              <a:t> </a:t>
            </a:r>
            <a:r>
              <a:rPr lang="en-US" sz="5100" dirty="0" err="1" smtClean="0"/>
              <a:t>là</a:t>
            </a:r>
            <a:r>
              <a:rPr lang="en-US" sz="5100" dirty="0" smtClean="0"/>
              <a:t> </a:t>
            </a:r>
            <a:r>
              <a:rPr lang="en-US" sz="5100" dirty="0" err="1"/>
              <a:t>biến</a:t>
            </a:r>
            <a:r>
              <a:rPr lang="en-US" sz="5100" dirty="0"/>
              <a:t> </a:t>
            </a:r>
            <a:r>
              <a:rPr lang="en-US" sz="5100" dirty="0" err="1" smtClean="0"/>
              <a:t>lưu</a:t>
            </a:r>
            <a:r>
              <a:rPr lang="en-US" sz="5100" dirty="0" smtClean="0"/>
              <a:t> </a:t>
            </a:r>
            <a:r>
              <a:rPr lang="en-US" sz="5100" dirty="0" err="1"/>
              <a:t>địa</a:t>
            </a:r>
            <a:r>
              <a:rPr lang="en-US" sz="5100" dirty="0"/>
              <a:t> </a:t>
            </a:r>
            <a:r>
              <a:rPr lang="en-US" sz="5100" dirty="0" err="1"/>
              <a:t>chỉ</a:t>
            </a:r>
            <a:r>
              <a:rPr lang="en-US" sz="5100" dirty="0"/>
              <a:t> </a:t>
            </a:r>
            <a:r>
              <a:rPr lang="en-US" sz="5100" dirty="0" err="1"/>
              <a:t>bộ</a:t>
            </a:r>
            <a:r>
              <a:rPr lang="en-US" sz="5100" dirty="0"/>
              <a:t> </a:t>
            </a:r>
            <a:r>
              <a:rPr lang="en-US" sz="5100" dirty="0" err="1"/>
              <a:t>nhớ</a:t>
            </a:r>
            <a:r>
              <a:rPr lang="en-US" sz="5100" dirty="0"/>
              <a:t> </a:t>
            </a:r>
            <a:r>
              <a:rPr lang="en-US" sz="5100" dirty="0" smtClean="0"/>
              <a:t> </a:t>
            </a:r>
            <a:r>
              <a:rPr lang="en-US" sz="5100" dirty="0" err="1" smtClean="0"/>
              <a:t>của</a:t>
            </a:r>
            <a:r>
              <a:rPr lang="en-US" sz="5100" dirty="0" smtClean="0"/>
              <a:t> </a:t>
            </a:r>
            <a:r>
              <a:rPr lang="en-US" sz="5100" dirty="0" err="1" smtClean="0"/>
              <a:t>một</a:t>
            </a:r>
            <a:r>
              <a:rPr lang="en-US" sz="5100" dirty="0" smtClean="0"/>
              <a:t> </a:t>
            </a:r>
            <a:r>
              <a:rPr lang="en-US" sz="5100" dirty="0" err="1" smtClean="0"/>
              <a:t>dữ</a:t>
            </a:r>
            <a:r>
              <a:rPr lang="en-US" sz="5100" dirty="0" smtClean="0"/>
              <a:t> </a:t>
            </a:r>
            <a:r>
              <a:rPr lang="en-US" sz="5100" dirty="0" err="1" smtClean="0"/>
              <a:t>liệu</a:t>
            </a:r>
            <a:r>
              <a:rPr lang="en-US" sz="5100" dirty="0" smtClean="0"/>
              <a:t> </a:t>
            </a:r>
            <a:r>
              <a:rPr lang="en-US" sz="5100" dirty="0" err="1"/>
              <a:t>nào</a:t>
            </a:r>
            <a:r>
              <a:rPr lang="en-US" sz="5100" dirty="0"/>
              <a:t> </a:t>
            </a:r>
            <a:r>
              <a:rPr lang="en-US" sz="5100" dirty="0" err="1"/>
              <a:t>đó</a:t>
            </a:r>
            <a:r>
              <a:rPr lang="en-US" sz="5100" dirty="0"/>
              <a:t>. </a:t>
            </a:r>
            <a:endParaRPr lang="en-US" sz="5100" dirty="0" smtClean="0"/>
          </a:p>
          <a:p>
            <a:pPr algn="l"/>
            <a:r>
              <a:rPr lang="en-US" sz="5100" dirty="0" err="1" smtClean="0"/>
              <a:t>Dùng</a:t>
            </a:r>
            <a:r>
              <a:rPr lang="en-US" sz="5100" dirty="0" smtClean="0"/>
              <a:t> </a:t>
            </a:r>
            <a:r>
              <a:rPr lang="en-US" sz="5100" dirty="0"/>
              <a:t>con </a:t>
            </a:r>
            <a:r>
              <a:rPr lang="en-US" sz="5100" dirty="0" err="1"/>
              <a:t>trỏ</a:t>
            </a:r>
            <a:r>
              <a:rPr lang="en-US" sz="5100" dirty="0"/>
              <a:t> ta </a:t>
            </a:r>
            <a:r>
              <a:rPr lang="en-US" sz="5100" dirty="0" err="1"/>
              <a:t>có</a:t>
            </a:r>
            <a:r>
              <a:rPr lang="en-US" sz="5100" dirty="0"/>
              <a:t> </a:t>
            </a:r>
            <a:r>
              <a:rPr lang="en-US" sz="5100" dirty="0" err="1"/>
              <a:t>thể</a:t>
            </a:r>
            <a:r>
              <a:rPr lang="en-US" sz="5100" dirty="0"/>
              <a:t> </a:t>
            </a:r>
            <a:r>
              <a:rPr lang="en-US" sz="5100" dirty="0" err="1"/>
              <a:t>truy</a:t>
            </a:r>
            <a:r>
              <a:rPr lang="en-US" sz="5100" dirty="0"/>
              <a:t> </a:t>
            </a:r>
            <a:r>
              <a:rPr lang="en-US" sz="5100" dirty="0" err="1"/>
              <a:t>cập</a:t>
            </a:r>
            <a:r>
              <a:rPr lang="en-US" sz="5100" dirty="0"/>
              <a:t> </a:t>
            </a:r>
            <a:r>
              <a:rPr lang="en-US" sz="5100" dirty="0" err="1"/>
              <a:t>biến</a:t>
            </a:r>
            <a:r>
              <a:rPr lang="en-US" sz="5100" dirty="0"/>
              <a:t> </a:t>
            </a:r>
            <a:r>
              <a:rPr lang="en-US" sz="5100" dirty="0" err="1"/>
              <a:t>thông</a:t>
            </a:r>
            <a:r>
              <a:rPr lang="en-US" sz="5100" dirty="0"/>
              <a:t> qua </a:t>
            </a:r>
            <a:r>
              <a:rPr lang="en-US" sz="5100" dirty="0" err="1"/>
              <a:t>địa</a:t>
            </a:r>
            <a:r>
              <a:rPr lang="en-US" sz="5100" dirty="0"/>
              <a:t> </a:t>
            </a:r>
            <a:r>
              <a:rPr lang="en-US" sz="5100" dirty="0" err="1"/>
              <a:t>chỉ</a:t>
            </a:r>
            <a:r>
              <a:rPr lang="en-US" sz="5100" dirty="0"/>
              <a:t> </a:t>
            </a:r>
            <a:r>
              <a:rPr lang="en-US" sz="5100" dirty="0" err="1"/>
              <a:t>của</a:t>
            </a:r>
            <a:r>
              <a:rPr lang="en-US" sz="5100" dirty="0"/>
              <a:t> </a:t>
            </a:r>
            <a:r>
              <a:rPr lang="en-US" sz="5100" dirty="0" err="1"/>
              <a:t>biến</a:t>
            </a:r>
            <a:r>
              <a:rPr lang="en-US" sz="5100" dirty="0"/>
              <a:t>.</a:t>
            </a:r>
          </a:p>
          <a:p>
            <a:pPr algn="l"/>
            <a:endParaRPr lang="en-US" sz="5100" dirty="0"/>
          </a:p>
          <a:p>
            <a:pPr algn="l"/>
            <a:r>
              <a:rPr lang="en-US" sz="5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34311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557033"/>
            <a:ext cx="8659688" cy="5394920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6.1.2.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ý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do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con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trỏ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400" dirty="0"/>
              <a:t>- </a:t>
            </a:r>
            <a:r>
              <a:rPr lang="en-US" sz="2800" dirty="0" err="1"/>
              <a:t>Giúp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nhớ</a:t>
            </a:r>
            <a:r>
              <a:rPr lang="en-US" sz="2800" dirty="0"/>
              <a:t> </a:t>
            </a:r>
            <a:r>
              <a:rPr lang="en-US" sz="2800" dirty="0" err="1"/>
              <a:t>tối</a:t>
            </a:r>
            <a:r>
              <a:rPr lang="en-US" sz="2800" dirty="0"/>
              <a:t> </a:t>
            </a:r>
            <a:r>
              <a:rPr lang="en-US" sz="2800" dirty="0" err="1"/>
              <a:t>ưu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.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 smtClean="0"/>
              <a:t>biến</a:t>
            </a:r>
            <a:r>
              <a:rPr lang="en-US" sz="2800" dirty="0" smtClean="0"/>
              <a:t> con </a:t>
            </a:r>
            <a:r>
              <a:rPr lang="en-US" sz="2800" dirty="0" err="1" smtClean="0"/>
              <a:t>trỏ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vùng</a:t>
            </a:r>
            <a:r>
              <a:rPr lang="en-US" sz="2800" dirty="0"/>
              <a:t> </a:t>
            </a:r>
            <a:r>
              <a:rPr lang="en-US" sz="2800" dirty="0" err="1"/>
              <a:t>nhớ</a:t>
            </a:r>
            <a:r>
              <a:rPr lang="en-US" sz="2800" dirty="0"/>
              <a:t> heap.</a:t>
            </a:r>
          </a:p>
          <a:p>
            <a:pPr algn="l"/>
            <a:endParaRPr lang="en-US" sz="2800" dirty="0"/>
          </a:p>
          <a:p>
            <a:pPr algn="l"/>
            <a:r>
              <a:rPr lang="en-US" sz="2800" dirty="0" smtClean="0"/>
              <a:t>-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/>
              <a:t>dùng</a:t>
            </a:r>
            <a:r>
              <a:rPr lang="en-US" sz="2800" dirty="0"/>
              <a:t> con </a:t>
            </a:r>
            <a:r>
              <a:rPr lang="en-US" sz="2800" dirty="0" err="1"/>
              <a:t>trỏ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mảng</a:t>
            </a:r>
            <a:r>
              <a:rPr lang="en-US" sz="2800" dirty="0"/>
              <a:t> </a:t>
            </a:r>
            <a:r>
              <a:rPr lang="en-US" sz="2800" dirty="0" smtClean="0"/>
              <a:t>, </a:t>
            </a:r>
            <a:r>
              <a:rPr lang="en-US" sz="2800" dirty="0" err="1"/>
              <a:t>chuỗi</a:t>
            </a:r>
            <a:r>
              <a:rPr lang="en-US" sz="2800" dirty="0"/>
              <a:t> </a:t>
            </a:r>
            <a:r>
              <a:rPr lang="en-US" sz="2800" dirty="0" smtClean="0"/>
              <a:t>, </a:t>
            </a:r>
            <a:r>
              <a:rPr lang="en-US" sz="2800" dirty="0" err="1" smtClean="0"/>
              <a:t>cấu</a:t>
            </a:r>
            <a:r>
              <a:rPr lang="en-US" sz="2800" dirty="0" smtClean="0"/>
              <a:t> </a:t>
            </a:r>
            <a:r>
              <a:rPr lang="en-US" sz="2800" dirty="0" err="1"/>
              <a:t>trúc</a:t>
            </a:r>
            <a:r>
              <a:rPr lang="en-US" sz="2800" dirty="0"/>
              <a:t> </a:t>
            </a:r>
            <a:r>
              <a:rPr lang="en-US" sz="2800" dirty="0" smtClean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dễ</a:t>
            </a:r>
            <a:r>
              <a:rPr lang="en-US" sz="2800" dirty="0"/>
              <a:t> </a:t>
            </a:r>
            <a:r>
              <a:rPr lang="en-US" sz="2800" dirty="0" err="1"/>
              <a:t>dàng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linh</a:t>
            </a:r>
            <a:r>
              <a:rPr lang="en-US" sz="2800" dirty="0"/>
              <a:t> </a:t>
            </a:r>
            <a:r>
              <a:rPr lang="en-US" sz="2800" dirty="0" err="1"/>
              <a:t>họat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. </a:t>
            </a:r>
            <a:endParaRPr lang="en-US" sz="2800" dirty="0" smtClean="0"/>
          </a:p>
          <a:p>
            <a:pPr marL="457200" indent="-457200" algn="l">
              <a:buFontTx/>
              <a:buChar char="-"/>
            </a:pPr>
            <a:endParaRPr lang="en-US" sz="2800" dirty="0"/>
          </a:p>
          <a:p>
            <a:pPr algn="l"/>
            <a:r>
              <a:rPr lang="en-US" sz="2800" dirty="0"/>
              <a:t>-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cấu</a:t>
            </a:r>
            <a:r>
              <a:rPr lang="en-US" sz="2800" dirty="0"/>
              <a:t> </a:t>
            </a:r>
            <a:r>
              <a:rPr lang="en-US" sz="2800" dirty="0" err="1"/>
              <a:t>trúc</a:t>
            </a:r>
            <a:r>
              <a:rPr lang="en-US" sz="2800" dirty="0"/>
              <a:t> </a:t>
            </a:r>
            <a:r>
              <a:rPr lang="en-US" sz="2800" dirty="0" err="1"/>
              <a:t>dữ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phức</a:t>
            </a:r>
            <a:r>
              <a:rPr lang="en-US" sz="2800" dirty="0"/>
              <a:t> </a:t>
            </a:r>
            <a:r>
              <a:rPr lang="en-US" sz="2800" dirty="0" err="1"/>
              <a:t>tạp</a:t>
            </a:r>
            <a:r>
              <a:rPr lang="en-US" sz="2800" dirty="0"/>
              <a:t> </a:t>
            </a:r>
            <a:r>
              <a:rPr lang="en-US" sz="2800" dirty="0" err="1"/>
              <a:t>cao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danh</a:t>
            </a:r>
            <a:r>
              <a:rPr lang="en-US" sz="2800" dirty="0"/>
              <a:t> </a:t>
            </a:r>
            <a:r>
              <a:rPr lang="en-US" sz="2800" dirty="0" err="1"/>
              <a:t>sách</a:t>
            </a:r>
            <a:r>
              <a:rPr lang="en-US" sz="2800" dirty="0"/>
              <a:t> 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/>
              <a:t>cây</a:t>
            </a:r>
            <a:r>
              <a:rPr lang="en-US" sz="2800" dirty="0"/>
              <a:t> </a:t>
            </a:r>
            <a:r>
              <a:rPr lang="en-US" sz="2800" dirty="0" smtClean="0"/>
              <a:t> </a:t>
            </a:r>
            <a:r>
              <a:rPr lang="en-US" sz="2800" dirty="0" err="1" smtClean="0"/>
              <a:t>bắt</a:t>
            </a:r>
            <a:r>
              <a:rPr lang="en-US" sz="2800" dirty="0" smtClean="0"/>
              <a:t> </a:t>
            </a:r>
            <a:r>
              <a:rPr lang="en-US" sz="2800" dirty="0" err="1" smtClean="0"/>
              <a:t>buộc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/>
              <a:t>con </a:t>
            </a:r>
            <a:r>
              <a:rPr lang="en-US" sz="2800" dirty="0" err="1" smtClean="0"/>
              <a:t>trỏ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06041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65060" y="400396"/>
            <a:ext cx="8659688" cy="5788216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6.1.3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vi-VN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vi-VN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hai </a:t>
            </a:r>
            <a:r>
              <a:rPr lang="vi-VN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báo biến con </a:t>
            </a:r>
            <a:r>
              <a:rPr lang="vi-VN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trỏ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vi-VN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&lt;Kiểu </a:t>
            </a:r>
            <a:r>
              <a:rPr lang="vi-VN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 liệu&gt; *&lt;Tên biến con trỏ&gt;;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vi-VN" sz="2800" b="1" dirty="0"/>
              <a:t>Ví dụ </a:t>
            </a:r>
            <a:r>
              <a:rPr lang="vi-VN" sz="2800" b="1" dirty="0" smtClean="0"/>
              <a:t>:</a:t>
            </a:r>
            <a:endParaRPr lang="en-US" sz="2800" dirty="0"/>
          </a:p>
          <a:p>
            <a:pPr algn="l"/>
            <a:r>
              <a:rPr lang="vi-VN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 *x,*y;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vi-VN" sz="2800" dirty="0" smtClean="0"/>
              <a:t>//</a:t>
            </a:r>
            <a:r>
              <a:rPr lang="vi-VN" sz="2800" dirty="0"/>
              <a:t>x,y là con trỏ lưu địa chỉ của một số nguyên </a:t>
            </a:r>
            <a:endParaRPr lang="en-US" sz="2800" dirty="0"/>
          </a:p>
          <a:p>
            <a:pPr algn="l"/>
            <a:r>
              <a:rPr lang="vi-VN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float *z; 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	 </a:t>
            </a:r>
            <a:r>
              <a:rPr lang="vi-VN" sz="2800" dirty="0" smtClean="0"/>
              <a:t>//</a:t>
            </a:r>
            <a:r>
              <a:rPr lang="vi-VN" sz="2800" dirty="0"/>
              <a:t>z là con trỏ lưu địa chỉ của một số thực</a:t>
            </a:r>
            <a:endParaRPr lang="en-US" sz="2800" dirty="0"/>
          </a:p>
          <a:p>
            <a:pPr algn="l"/>
            <a:r>
              <a:rPr lang="vi-VN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char *s; 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	 </a:t>
            </a:r>
            <a:r>
              <a:rPr lang="vi-VN" sz="2800" dirty="0" smtClean="0"/>
              <a:t>//</a:t>
            </a:r>
            <a:r>
              <a:rPr lang="vi-VN" sz="2800" dirty="0"/>
              <a:t>s là con trỏ lưu địa chỉ của một </a:t>
            </a:r>
            <a:r>
              <a:rPr lang="vi-VN" sz="2800" dirty="0" smtClean="0"/>
              <a:t>ký tự</a:t>
            </a:r>
            <a:endParaRPr lang="en-US" sz="2800" dirty="0" smtClean="0"/>
          </a:p>
          <a:p>
            <a:pPr algn="l"/>
            <a:endParaRPr lang="en-US" sz="2800" dirty="0" smtClean="0"/>
          </a:p>
          <a:p>
            <a:pPr algn="l"/>
            <a:r>
              <a:rPr lang="vi-VN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6.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</a:t>
            </a:r>
            <a:r>
              <a:rPr lang="vi-VN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vi-VN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ử </a:t>
            </a:r>
            <a:r>
              <a:rPr lang="vi-VN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dụng biến con trỏ trong các biểu thức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vi-VN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*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800" dirty="0" smtClean="0"/>
              <a:t>(</a:t>
            </a:r>
            <a:r>
              <a:rPr lang="vi-VN" sz="2800" dirty="0"/>
              <a:t>Tóan tử gián </a:t>
            </a:r>
            <a:r>
              <a:rPr lang="vi-VN" sz="2800" dirty="0" smtClean="0"/>
              <a:t>tiếp</a:t>
            </a:r>
            <a:r>
              <a:rPr lang="en-US" sz="2800" dirty="0" smtClean="0"/>
              <a:t>)</a:t>
            </a:r>
            <a:r>
              <a:rPr lang="vi-VN" sz="2800" dirty="0" smtClean="0"/>
              <a:t> </a:t>
            </a:r>
            <a:r>
              <a:rPr lang="en-US" sz="2800" dirty="0" smtClean="0"/>
              <a:t>: G</a:t>
            </a:r>
            <a:r>
              <a:rPr lang="vi-VN" sz="2800" dirty="0" smtClean="0"/>
              <a:t>iá </a:t>
            </a:r>
            <a:r>
              <a:rPr lang="vi-VN" sz="2800" dirty="0"/>
              <a:t>trị của ô nhớ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biến</a:t>
            </a:r>
            <a:r>
              <a:rPr lang="en-US" sz="2800" dirty="0" smtClean="0"/>
              <a:t> con </a:t>
            </a:r>
            <a:r>
              <a:rPr lang="en-US" sz="2800" dirty="0" err="1" smtClean="0"/>
              <a:t>trỏ</a:t>
            </a:r>
            <a:r>
              <a:rPr lang="en-US" sz="2800" dirty="0" smtClean="0"/>
              <a:t> </a:t>
            </a:r>
            <a:r>
              <a:rPr lang="en-US" sz="2800" dirty="0" err="1" smtClean="0"/>
              <a:t>lưu</a:t>
            </a:r>
            <a:r>
              <a:rPr lang="en-US" sz="2800" dirty="0" smtClean="0"/>
              <a:t> </a:t>
            </a:r>
            <a:r>
              <a:rPr lang="en-US" sz="2800" dirty="0" err="1" smtClean="0"/>
              <a:t>địa</a:t>
            </a:r>
            <a:r>
              <a:rPr lang="en-US" sz="2800" dirty="0" smtClean="0"/>
              <a:t> </a:t>
            </a:r>
            <a:r>
              <a:rPr lang="en-US" sz="2800" dirty="0" err="1" smtClean="0"/>
              <a:t>chì</a:t>
            </a:r>
            <a:endParaRPr lang="en-US" sz="2800" dirty="0" smtClean="0"/>
          </a:p>
          <a:p>
            <a:pPr algn="l"/>
            <a:r>
              <a:rPr lang="vi-VN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&amp;</a:t>
            </a:r>
            <a:r>
              <a:rPr lang="en-US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800" dirty="0"/>
              <a:t>(</a:t>
            </a:r>
            <a:r>
              <a:rPr lang="vi-VN" sz="2800" dirty="0"/>
              <a:t>Tóan tử địa chỉ </a:t>
            </a:r>
            <a:r>
              <a:rPr lang="en-US" sz="2800" dirty="0" smtClean="0"/>
              <a:t>): </a:t>
            </a:r>
            <a:r>
              <a:rPr lang="vi-VN" sz="2800" dirty="0" smtClean="0"/>
              <a:t> </a:t>
            </a:r>
            <a:r>
              <a:rPr lang="en-US" sz="2800" dirty="0" err="1" smtClean="0"/>
              <a:t>Địa</a:t>
            </a:r>
            <a:r>
              <a:rPr lang="en-US" sz="2800" dirty="0" smtClean="0"/>
              <a:t> </a:t>
            </a:r>
            <a:r>
              <a:rPr lang="vi-VN" sz="2800" dirty="0" smtClean="0"/>
              <a:t>chỉ </a:t>
            </a:r>
            <a:r>
              <a:rPr lang="vi-VN" sz="2800" dirty="0"/>
              <a:t>của </a:t>
            </a:r>
            <a:r>
              <a:rPr lang="vi-VN" sz="2800" dirty="0" smtClean="0"/>
              <a:t>biến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thường</a:t>
            </a:r>
            <a:endParaRPr lang="en-US" sz="2800" dirty="0"/>
          </a:p>
          <a:p>
            <a:pPr algn="l"/>
            <a:endParaRPr lang="en-US" sz="2800" dirty="0"/>
          </a:p>
          <a:p>
            <a:pPr algn="l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167890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utoUpdateAnimBg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65421"/>
            <a:ext cx="7536309" cy="6288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106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548680"/>
            <a:ext cx="7854696" cy="6192688"/>
          </a:xfrm>
        </p:spPr>
        <p:txBody>
          <a:bodyPr>
            <a:normAutofit/>
          </a:bodyPr>
          <a:lstStyle/>
          <a:p>
            <a:pPr algn="l"/>
            <a:r>
              <a:rPr lang="vi-VN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6.1.5.  Cấp phát và giải phóng vùng nhớ</a:t>
            </a:r>
          </a:p>
          <a:p>
            <a:pPr algn="l"/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nhớ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&lt;Bien con </a:t>
            </a:r>
            <a:r>
              <a:rPr lang="en-US" dirty="0" err="1"/>
              <a:t>trỏ</a:t>
            </a:r>
            <a:r>
              <a:rPr lang="en-US" dirty="0"/>
              <a:t>&gt;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Biến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con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trỏ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= new &lt;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Kiểu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</a:t>
            </a:r>
          </a:p>
          <a:p>
            <a:pPr algn="l"/>
            <a:endParaRPr lang="en-US" dirty="0" smtClean="0"/>
          </a:p>
          <a:p>
            <a:pPr algn="l"/>
            <a:r>
              <a:rPr lang="en-US" dirty="0" err="1"/>
              <a:t>Giải</a:t>
            </a:r>
            <a:r>
              <a:rPr lang="en-US" dirty="0"/>
              <a:t> </a:t>
            </a:r>
            <a:r>
              <a:rPr lang="en-US" dirty="0" err="1"/>
              <a:t>phóng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nhớ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&lt;Bien con </a:t>
            </a:r>
            <a:r>
              <a:rPr lang="en-US" dirty="0" err="1"/>
              <a:t>trỏ</a:t>
            </a:r>
            <a:r>
              <a:rPr lang="en-US" dirty="0"/>
              <a:t>&gt;</a:t>
            </a: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delete &lt;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Biến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con 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trỏ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</a:t>
            </a:r>
          </a:p>
          <a:p>
            <a:pPr algn="l"/>
            <a:endParaRPr lang="en-US" dirty="0" smtClean="0"/>
          </a:p>
          <a:p>
            <a:pPr algn="l"/>
            <a:r>
              <a:rPr lang="en-US" dirty="0" err="1" smtClean="0"/>
              <a:t>Ví</a:t>
            </a:r>
            <a:r>
              <a:rPr lang="en-US" dirty="0" smtClean="0"/>
              <a:t> </a:t>
            </a:r>
            <a:r>
              <a:rPr lang="en-US" dirty="0" err="1" smtClean="0"/>
              <a:t>dụ</a:t>
            </a:r>
            <a:r>
              <a:rPr lang="en-US" dirty="0" smtClean="0"/>
              <a:t>:</a:t>
            </a:r>
          </a:p>
          <a:p>
            <a:pPr algn="l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*p;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p=new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algn="l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…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d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elete p;</a:t>
            </a:r>
          </a:p>
          <a:p>
            <a:pPr algn="l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682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548680"/>
            <a:ext cx="7854696" cy="6192688"/>
          </a:xfrm>
        </p:spPr>
        <p:txBody>
          <a:bodyPr>
            <a:normAutofit/>
          </a:bodyPr>
          <a:lstStyle/>
          <a:p>
            <a:pPr algn="l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main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()</a:t>
            </a:r>
          </a:p>
          <a:p>
            <a:pPr algn="l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{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i=2;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*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p, *q;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p = &amp;i;	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q = new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*q =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3; 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("*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p=%d\n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",*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p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	i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=*q;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("*p=%d\n",*p);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delete q;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getch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();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return 0;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}</a:t>
            </a:r>
          </a:p>
          <a:p>
            <a:pPr algn="l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908720"/>
            <a:ext cx="4133159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0746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400396"/>
            <a:ext cx="7854696" cy="6340972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6.2. 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ỨNG DỤNG CỦA CON TRỎ</a:t>
            </a:r>
          </a:p>
          <a:p>
            <a:pPr algn="l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6.2.1.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con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trỏ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7504" y="1772816"/>
            <a:ext cx="619268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void add(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&amp;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num1,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num2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 num1 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= num1 + num2;</a:t>
            </a:r>
          </a:p>
          <a:p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</a:p>
          <a:p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main()</a:t>
            </a:r>
          </a:p>
          <a:p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n1=5, n2=3;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add(n1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, n2);</a:t>
            </a:r>
          </a:p>
          <a:p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("n1=%d, n2=%d\n", n1, n2);</a:t>
            </a:r>
          </a:p>
          <a:p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getch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() ;</a:t>
            </a:r>
          </a:p>
          <a:p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return 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0 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4" y="1556792"/>
            <a:ext cx="8208912" cy="526297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void add(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*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num1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,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num2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2400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*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num1 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= </a:t>
            </a:r>
            <a:r>
              <a:rPr lang="en-US" sz="2400" b="1" dirty="0" smtClean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*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num1 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+ num2;</a:t>
            </a:r>
          </a:p>
          <a:p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</a:p>
          <a:p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main()</a:t>
            </a:r>
          </a:p>
          <a:p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*n1, n2=3;</a:t>
            </a:r>
          </a:p>
          <a:p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n1=new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 *n1=5; 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</a:p>
          <a:p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add(n1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, n2);</a:t>
            </a:r>
          </a:p>
          <a:p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("n1=%d, n2=%d\n", n1, n2);</a:t>
            </a:r>
          </a:p>
          <a:p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getch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() ;</a:t>
            </a:r>
          </a:p>
          <a:p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return 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0 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2866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8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548680"/>
            <a:ext cx="7854696" cy="6192688"/>
          </a:xfrm>
        </p:spPr>
        <p:txBody>
          <a:bodyPr>
            <a:normAutofit/>
          </a:bodyPr>
          <a:lstStyle/>
          <a:p>
            <a:pPr algn="l"/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76" y="1556792"/>
            <a:ext cx="8666937" cy="4738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037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400396"/>
            <a:ext cx="7854696" cy="6340972"/>
          </a:xfrm>
        </p:spPr>
        <p:txBody>
          <a:bodyPr>
            <a:normAutofit/>
          </a:bodyPr>
          <a:lstStyle/>
          <a:p>
            <a:pPr algn="l"/>
            <a:r>
              <a:rPr lang="fr-FR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6.2.2</a:t>
            </a:r>
            <a:r>
              <a:rPr lang="fr-FR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fr-FR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Con </a:t>
            </a:r>
            <a:r>
              <a:rPr lang="fr-FR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trỏ</a:t>
            </a:r>
            <a:r>
              <a:rPr lang="fr-FR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fr-FR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fr-FR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mảng</a:t>
            </a:r>
            <a:r>
              <a:rPr lang="fr-FR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/>
            <a:r>
              <a:rPr lang="fr-FR" dirty="0" err="1"/>
              <a:t>Ví</a:t>
            </a:r>
            <a:r>
              <a:rPr lang="fr-FR" dirty="0"/>
              <a:t> </a:t>
            </a:r>
            <a:r>
              <a:rPr lang="fr-FR" dirty="0" err="1"/>
              <a:t>dụ</a:t>
            </a:r>
            <a:r>
              <a:rPr lang="fr-FR" dirty="0"/>
              <a:t>: </a:t>
            </a:r>
          </a:p>
          <a:p>
            <a:pPr algn="l"/>
            <a:r>
              <a:rPr lang="en-US" dirty="0" err="1"/>
              <a:t>Khai</a:t>
            </a:r>
            <a:r>
              <a:rPr lang="en-US" dirty="0"/>
              <a:t> </a:t>
            </a:r>
            <a:r>
              <a:rPr lang="en-US" dirty="0" err="1" smtClean="0"/>
              <a:t>báo</a:t>
            </a:r>
            <a:r>
              <a:rPr lang="en-US" dirty="0" smtClean="0"/>
              <a:t> </a:t>
            </a:r>
            <a:r>
              <a:rPr lang="en-US" dirty="0" err="1" smtClean="0"/>
              <a:t>mảng</a:t>
            </a:r>
            <a:r>
              <a:rPr lang="en-US" dirty="0" smtClean="0"/>
              <a:t> </a:t>
            </a:r>
            <a:r>
              <a:rPr lang="en-US" dirty="0" err="1" smtClean="0"/>
              <a:t>thông</a:t>
            </a:r>
            <a:r>
              <a:rPr lang="en-US" dirty="0" smtClean="0"/>
              <a:t> </a:t>
            </a:r>
            <a:r>
              <a:rPr lang="en-US" dirty="0" err="1" smtClean="0"/>
              <a:t>thường</a:t>
            </a:r>
            <a:r>
              <a:rPr lang="en-US" dirty="0" smtClean="0"/>
              <a:t>:</a:t>
            </a:r>
          </a:p>
          <a:p>
            <a:pPr algn="l"/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a[100];</a:t>
            </a:r>
          </a:p>
          <a:p>
            <a:pPr algn="l"/>
            <a:r>
              <a:rPr lang="en-US" dirty="0" err="1"/>
              <a:t>Khai</a:t>
            </a:r>
            <a:r>
              <a:rPr lang="en-US" dirty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mảng</a:t>
            </a:r>
            <a:r>
              <a:rPr lang="en-US" dirty="0"/>
              <a:t> </a:t>
            </a:r>
            <a:r>
              <a:rPr lang="en-US" dirty="0" err="1" smtClean="0"/>
              <a:t>dùng</a:t>
            </a:r>
            <a:r>
              <a:rPr lang="en-US" dirty="0" smtClean="0"/>
              <a:t> con </a:t>
            </a:r>
            <a:r>
              <a:rPr lang="en-US" dirty="0" err="1" smtClean="0"/>
              <a:t>trỏ</a:t>
            </a:r>
            <a:r>
              <a:rPr lang="en-US" dirty="0" smtClean="0"/>
              <a:t>:</a:t>
            </a:r>
          </a:p>
          <a:p>
            <a:pPr algn="l"/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*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a, n=100;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a= new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[n];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1744680"/>
              </p:ext>
            </p:extLst>
          </p:nvPr>
        </p:nvGraphicFramePr>
        <p:xfrm>
          <a:off x="0" y="3759932"/>
          <a:ext cx="9109686" cy="32918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845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625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625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9657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 err="1">
                          <a:effectLst/>
                        </a:rPr>
                        <a:t>Thao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tác</a:t>
                      </a:r>
                      <a:endParaRPr lang="en-US" sz="2400" dirty="0">
                        <a:effectLst/>
                        <a:latin typeface="Courier New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 err="1">
                          <a:effectLst/>
                        </a:rPr>
                        <a:t>Ky</a:t>
                      </a:r>
                      <a:r>
                        <a:rPr lang="en-US" sz="2400" dirty="0">
                          <a:effectLst/>
                        </a:rPr>
                        <a:t>́ </a:t>
                      </a:r>
                      <a:r>
                        <a:rPr lang="en-US" sz="2400" dirty="0" err="1">
                          <a:effectLst/>
                        </a:rPr>
                        <a:t>hiệu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thông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thường</a:t>
                      </a:r>
                      <a:endParaRPr lang="en-US" sz="2400" dirty="0">
                        <a:effectLst/>
                        <a:latin typeface="Courier New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US" sz="2400">
                          <a:effectLst/>
                        </a:rPr>
                        <a:t>Sử dụng con trỏ</a:t>
                      </a:r>
                      <a:endParaRPr lang="en-US" sz="2400">
                        <a:effectLst/>
                        <a:latin typeface="Courier New"/>
                        <a:ea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5585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tabLst>
                          <a:tab pos="180340" algn="l"/>
                          <a:tab pos="360680" algn="l"/>
                          <a:tab pos="541020" algn="l"/>
                          <a:tab pos="721360" algn="l"/>
                          <a:tab pos="901700" algn="l"/>
                          <a:tab pos="1082040" algn="l"/>
                        </a:tabLst>
                      </a:pPr>
                      <a:r>
                        <a:rPr lang="en-US" sz="2400" dirty="0" err="1">
                          <a:effectLst/>
                        </a:rPr>
                        <a:t>Tham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khảo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địa</a:t>
                      </a:r>
                      <a:r>
                        <a:rPr lang="en-US" sz="2400" dirty="0">
                          <a:effectLst/>
                        </a:rPr>
                        <a:t> chỉ </a:t>
                      </a:r>
                      <a:r>
                        <a:rPr lang="en-US" sz="2400" dirty="0" err="1">
                          <a:effectLst/>
                        </a:rPr>
                        <a:t>phần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tư</a:t>
                      </a:r>
                      <a:r>
                        <a:rPr lang="en-US" sz="2400" dirty="0">
                          <a:effectLst/>
                        </a:rPr>
                        <a:t>̉</a:t>
                      </a:r>
                      <a:endParaRPr lang="en-US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tabLst>
                          <a:tab pos="180340" algn="l"/>
                          <a:tab pos="360680" algn="l"/>
                          <a:tab pos="541020" algn="l"/>
                          <a:tab pos="721360" algn="l"/>
                          <a:tab pos="901700" algn="l"/>
                          <a:tab pos="1082040" algn="l"/>
                        </a:tabLst>
                      </a:pPr>
                      <a:r>
                        <a:rPr lang="fr-FR" sz="3200" b="1" dirty="0" smtClean="0">
                          <a:effectLst/>
                          <a:latin typeface="Courier New" pitchFamily="49" charset="0"/>
                          <a:cs typeface="Courier New" pitchFamily="49" charset="0"/>
                        </a:rPr>
                        <a:t>&amp;a[i]</a:t>
                      </a:r>
                      <a:endParaRPr lang="en-US" sz="3200" b="1" dirty="0">
                        <a:effectLst/>
                        <a:latin typeface="Courier New" pitchFamily="49" charset="0"/>
                        <a:ea typeface="Times New Roman"/>
                        <a:cs typeface="Courier New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fr-FR" sz="3200" b="1" dirty="0" err="1">
                          <a:solidFill>
                            <a:srgbClr val="FF0000"/>
                          </a:solidFill>
                          <a:effectLst/>
                          <a:latin typeface="Courier New" pitchFamily="49" charset="0"/>
                          <a:cs typeface="Courier New" pitchFamily="49" charset="0"/>
                        </a:rPr>
                        <a:t>a+i</a:t>
                      </a:r>
                      <a:endParaRPr lang="en-US" sz="3200" b="1" dirty="0">
                        <a:solidFill>
                          <a:srgbClr val="FF0000"/>
                        </a:solidFill>
                        <a:effectLst/>
                        <a:latin typeface="Courier New" pitchFamily="49" charset="0"/>
                        <a:ea typeface="Times New Roman"/>
                        <a:cs typeface="Courier New" pitchFamily="49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5585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tabLst>
                          <a:tab pos="180340" algn="l"/>
                          <a:tab pos="360680" algn="l"/>
                          <a:tab pos="541020" algn="l"/>
                          <a:tab pos="721360" algn="l"/>
                          <a:tab pos="901700" algn="l"/>
                          <a:tab pos="1082040" algn="l"/>
                        </a:tabLst>
                      </a:pPr>
                      <a:r>
                        <a:rPr lang="fr-FR" sz="2400">
                          <a:effectLst/>
                        </a:rPr>
                        <a:t>Tham khảo nội dung phần tử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tabLst>
                          <a:tab pos="180340" algn="l"/>
                          <a:tab pos="360680" algn="l"/>
                          <a:tab pos="541020" algn="l"/>
                          <a:tab pos="721360" algn="l"/>
                          <a:tab pos="901700" algn="l"/>
                          <a:tab pos="1082040" algn="l"/>
                        </a:tabLst>
                      </a:pPr>
                      <a:r>
                        <a:rPr lang="fr-FR" sz="3200" b="1" dirty="0">
                          <a:effectLst/>
                          <a:latin typeface="Courier New" pitchFamily="49" charset="0"/>
                          <a:cs typeface="Courier New" pitchFamily="49" charset="0"/>
                        </a:rPr>
                        <a:t>a[i]</a:t>
                      </a:r>
                      <a:endParaRPr lang="en-US" sz="3200" b="1" dirty="0">
                        <a:effectLst/>
                        <a:latin typeface="Courier New" pitchFamily="49" charset="0"/>
                        <a:ea typeface="Times New Roman"/>
                        <a:cs typeface="Courier New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fr-FR" sz="3200" b="1" dirty="0">
                          <a:solidFill>
                            <a:srgbClr val="FF0000"/>
                          </a:solidFill>
                          <a:effectLst/>
                          <a:latin typeface="Courier New" pitchFamily="49" charset="0"/>
                          <a:cs typeface="Courier New" pitchFamily="49" charset="0"/>
                        </a:rPr>
                        <a:t>*(</a:t>
                      </a:r>
                      <a:r>
                        <a:rPr lang="fr-FR" sz="3200" b="1" dirty="0" err="1">
                          <a:solidFill>
                            <a:srgbClr val="FF0000"/>
                          </a:solidFill>
                          <a:effectLst/>
                          <a:latin typeface="Courier New" pitchFamily="49" charset="0"/>
                          <a:cs typeface="Courier New" pitchFamily="49" charset="0"/>
                        </a:rPr>
                        <a:t>a+i</a:t>
                      </a:r>
                      <a:r>
                        <a:rPr lang="fr-FR" sz="3200" b="1" dirty="0">
                          <a:solidFill>
                            <a:srgbClr val="FF0000"/>
                          </a:solidFill>
                          <a:effectLst/>
                          <a:latin typeface="Courier New" pitchFamily="49" charset="0"/>
                          <a:cs typeface="Courier New" pitchFamily="49" charset="0"/>
                        </a:rPr>
                        <a:t>)</a:t>
                      </a:r>
                      <a:endParaRPr lang="en-US" sz="3200" b="1" dirty="0">
                        <a:solidFill>
                          <a:srgbClr val="FF0000"/>
                        </a:solidFill>
                        <a:effectLst/>
                        <a:latin typeface="Courier New" pitchFamily="49" charset="0"/>
                        <a:ea typeface="Times New Roman"/>
                        <a:cs typeface="Courier New" pitchFamily="49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9046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400396"/>
            <a:ext cx="7854696" cy="6340972"/>
          </a:xfrm>
        </p:spPr>
        <p:txBody>
          <a:bodyPr>
            <a:normAutofit lnSpcReduction="10000"/>
          </a:bodyPr>
          <a:lstStyle/>
          <a:p>
            <a:pPr algn="l"/>
            <a:r>
              <a:rPr lang="fr-FR" sz="2800" dirty="0" err="1"/>
              <a:t>Ví</a:t>
            </a:r>
            <a:r>
              <a:rPr lang="fr-FR" sz="2800" dirty="0"/>
              <a:t> </a:t>
            </a:r>
            <a:r>
              <a:rPr lang="fr-FR" sz="2800" dirty="0" err="1"/>
              <a:t>dụ</a:t>
            </a:r>
            <a:r>
              <a:rPr lang="fr-FR" sz="2800" dirty="0"/>
              <a:t>: </a:t>
            </a:r>
          </a:p>
          <a:p>
            <a:pPr algn="l"/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void 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Input(float </a:t>
            </a:r>
            <a:r>
              <a:rPr lang="en-US" sz="2800" b="1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*&amp;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a, 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&amp;n)	</a:t>
            </a:r>
            <a:endParaRPr lang="en-US" sz="28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  <a:endParaRPr lang="en-US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vao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so 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phan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tu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 ”); </a:t>
            </a: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scanf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(“%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d”,&amp;n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800" b="1" dirty="0">
                <a:solidFill>
                  <a:srgbClr val="FF0000"/>
                </a:solidFill>
                <a:latin typeface="Courier New" pitchFamily="49" charset="0"/>
                <a:cs typeface="Courier New" pitchFamily="49" charset="0"/>
              </a:rPr>
              <a:t>a = new float[n];</a:t>
            </a: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for(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i=0; i&lt;n; i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++)</a:t>
            </a: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  <a:endParaRPr lang="en-US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(“a[%d] =”, i);	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scanf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(“%f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”,(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a+i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));</a:t>
            </a: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//</a:t>
            </a:r>
            <a:r>
              <a:rPr lang="en-US" sz="2800" b="1" dirty="0" err="1" smtClean="0">
                <a:latin typeface="Courier New" pitchFamily="49" charset="0"/>
                <a:cs typeface="Courier New" pitchFamily="49" charset="0"/>
              </a:rPr>
              <a:t>scanf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“%</a:t>
            </a:r>
            <a:r>
              <a:rPr lang="en-US" sz="2800" b="1" dirty="0" err="1">
                <a:latin typeface="Courier New" pitchFamily="49" charset="0"/>
                <a:cs typeface="Courier New" pitchFamily="49" charset="0"/>
              </a:rPr>
              <a:t>f</a:t>
            </a:r>
            <a:r>
              <a:rPr lang="en-US" sz="2800" b="1" dirty="0" err="1" smtClean="0">
                <a:latin typeface="Courier New" pitchFamily="49" charset="0"/>
                <a:cs typeface="Courier New" pitchFamily="49" charset="0"/>
              </a:rPr>
              <a:t>”,&amp;a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[i]);</a:t>
            </a:r>
            <a:endParaRPr lang="en-US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}</a:t>
            </a: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  <a:endParaRPr lang="fr-FR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567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426423"/>
            <a:ext cx="8784976" cy="6340972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US" sz="3600" b="1" dirty="0"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CHƯƠNG 7: KIỂU DỮ LIỆU DO NGƯỜI DÙNG ĐỊNH </a:t>
            </a:r>
            <a:r>
              <a:rPr lang="en-US" sz="3600" b="1" dirty="0" smtClean="0"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NGHĨA</a:t>
            </a:r>
          </a:p>
          <a:p>
            <a:pPr algn="ctr"/>
            <a:endParaRPr lang="en-US" sz="3600" b="1" dirty="0">
              <a:solidFill>
                <a:schemeClr val="accent3">
                  <a:tint val="90000"/>
                  <a:satMod val="120000"/>
                </a:schemeClr>
              </a:solidFill>
              <a:effectLst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algn="l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7.1.  KIỂU CẤU TRÚC 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struct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</a:p>
          <a:p>
            <a:pPr marL="342900" indent="-342900" algn="just">
              <a:buFontTx/>
              <a:buChar char="-"/>
            </a:pPr>
            <a:r>
              <a:rPr lang="en-US" sz="2800" dirty="0" err="1"/>
              <a:t>s</a:t>
            </a:r>
            <a:r>
              <a:rPr lang="en-US" sz="2800" dirty="0" err="1" smtClean="0"/>
              <a:t>truct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kiểu</a:t>
            </a:r>
            <a:r>
              <a:rPr lang="en-US" sz="2800" dirty="0" smtClean="0"/>
              <a:t> </a:t>
            </a:r>
            <a:r>
              <a:rPr lang="en-US" sz="2800" dirty="0" err="1" smtClean="0"/>
              <a:t>dữ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gồm</a:t>
            </a:r>
            <a:r>
              <a:rPr lang="en-US" sz="2800" dirty="0" smtClean="0"/>
              <a:t> </a:t>
            </a:r>
            <a:r>
              <a:rPr lang="en-US" sz="2800" dirty="0" err="1" smtClean="0"/>
              <a:t>nhiều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phần</a:t>
            </a:r>
            <a:r>
              <a:rPr lang="en-US" sz="2800" dirty="0" smtClean="0"/>
              <a:t>, </a:t>
            </a:r>
            <a:r>
              <a:rPr lang="en-US" sz="2800" dirty="0" err="1" smtClean="0"/>
              <a:t>mỗi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kiểu</a:t>
            </a:r>
            <a:r>
              <a:rPr lang="en-US" sz="2800" dirty="0" smtClean="0"/>
              <a:t> </a:t>
            </a:r>
            <a:r>
              <a:rPr lang="en-US" sz="2800" dirty="0" err="1" smtClean="0"/>
              <a:t>dữ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r>
              <a:rPr lang="en-US" sz="2800" dirty="0" smtClean="0"/>
              <a:t>.</a:t>
            </a:r>
          </a:p>
          <a:p>
            <a:pPr algn="l"/>
            <a:endParaRPr lang="en-US" sz="28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7.1.1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Khai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báo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cấu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trúc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dư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̃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liệu</a:t>
            </a:r>
            <a:endParaRPr lang="en-US" sz="28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typedef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struct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&lt;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kiểu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</a:t>
            </a: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&lt;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Mô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tả 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các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thành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phần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</a:t>
            </a: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};</a:t>
            </a:r>
          </a:p>
          <a:p>
            <a:pPr algn="l"/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400" b="1" dirty="0" smtClean="0"/>
              <a:t> </a:t>
            </a:r>
            <a:endParaRPr lang="en-US" sz="2400" dirty="0"/>
          </a:p>
          <a:p>
            <a:pPr marL="342900" indent="-342900" algn="just">
              <a:buFontTx/>
              <a:buChar char="-"/>
            </a:pPr>
            <a:endParaRPr lang="en-US" sz="2400" dirty="0"/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063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426423"/>
            <a:ext cx="8784976" cy="6340972"/>
          </a:xfrm>
        </p:spPr>
        <p:txBody>
          <a:bodyPr>
            <a:normAutofit/>
          </a:bodyPr>
          <a:lstStyle/>
          <a:p>
            <a:pPr algn="l"/>
            <a:r>
              <a:rPr lang="en-US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typedef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struct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SV</a:t>
            </a: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l"/>
            <a:r>
              <a:rPr lang="en-US" sz="28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char  </a:t>
            </a:r>
            <a:r>
              <a:rPr lang="en-US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maSV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[10];</a:t>
            </a:r>
            <a:endParaRPr lang="en-US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char 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tenSV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[50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];</a:t>
            </a: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  NS;</a:t>
            </a: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float  Diem;   </a:t>
            </a:r>
            <a:endParaRPr lang="en-US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};</a:t>
            </a:r>
          </a:p>
          <a:p>
            <a:pPr algn="l"/>
            <a:r>
              <a:rPr lang="en-US" sz="2800" b="1" dirty="0" err="1" smtClean="0">
                <a:latin typeface="Courier New" pitchFamily="49" charset="0"/>
                <a:cs typeface="Courier New" pitchFamily="49" charset="0"/>
              </a:rPr>
              <a:t>Khai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>
                <a:latin typeface="Courier New" pitchFamily="49" charset="0"/>
                <a:cs typeface="Courier New" pitchFamily="49" charset="0"/>
              </a:rPr>
              <a:t>báo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>
                <a:latin typeface="Courier New" pitchFamily="49" charset="0"/>
                <a:cs typeface="Courier New" pitchFamily="49" charset="0"/>
              </a:rPr>
              <a:t>biến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>
                <a:latin typeface="Courier New" pitchFamily="49" charset="0"/>
                <a:cs typeface="Courier New" pitchFamily="49" charset="0"/>
              </a:rPr>
              <a:t>kiểu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 SV:</a:t>
            </a: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SV t;</a:t>
            </a: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SV *p;</a:t>
            </a:r>
          </a:p>
          <a:p>
            <a:pPr algn="l"/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SV a[100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];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959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400396"/>
            <a:ext cx="8784976" cy="6340972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U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7.1.2. </a:t>
            </a:r>
            <a:r>
              <a:rPr lang="en-US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khảo</a:t>
            </a:r>
            <a:r>
              <a:rPr lang="en-U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các</a:t>
            </a:r>
            <a:r>
              <a:rPr lang="en-U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thành</a:t>
            </a:r>
            <a:r>
              <a:rPr lang="en-U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phần</a:t>
            </a:r>
            <a:r>
              <a:rPr lang="en-U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của</a:t>
            </a:r>
            <a:r>
              <a:rPr lang="en-U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struct</a:t>
            </a:r>
            <a:endParaRPr lang="en-US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thường</a:t>
            </a:r>
            <a:r>
              <a:rPr lang="en-US" dirty="0"/>
              <a:t>: </a:t>
            </a:r>
          </a:p>
          <a:p>
            <a:pPr algn="l"/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biến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&gt;.&lt;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Thành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phần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</a:t>
            </a:r>
          </a:p>
          <a:p>
            <a:pPr algn="l"/>
            <a:r>
              <a:rPr lang="en-US" dirty="0" err="1"/>
              <a:t>Nếu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con </a:t>
            </a:r>
            <a:r>
              <a:rPr lang="en-US" dirty="0" err="1" smtClean="0"/>
              <a:t>trỏ</a:t>
            </a:r>
            <a:r>
              <a:rPr lang="en-US" dirty="0" smtClean="0"/>
              <a:t>: </a:t>
            </a:r>
            <a:endParaRPr lang="en-US" dirty="0"/>
          </a:p>
          <a:p>
            <a:pPr algn="l"/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biến</a:t>
            </a:r>
            <a:r>
              <a:rPr lang="en-US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-&gt; &lt;</a:t>
            </a:r>
            <a:r>
              <a:rPr lang="en-US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Thành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phần</a:t>
            </a:r>
            <a:r>
              <a:rPr lang="en-US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 </a:t>
            </a:r>
          </a:p>
          <a:p>
            <a:pPr algn="l"/>
            <a:r>
              <a:rPr lang="en-US" dirty="0" err="1"/>
              <a:t>Ví</a:t>
            </a:r>
            <a:r>
              <a:rPr lang="en-US" dirty="0"/>
              <a:t> </a:t>
            </a:r>
            <a:r>
              <a:rPr lang="en-US" dirty="0" err="1"/>
              <a:t>dụ</a:t>
            </a:r>
            <a:r>
              <a:rPr lang="en-US" dirty="0"/>
              <a:t>:</a:t>
            </a:r>
          </a:p>
          <a:p>
            <a:pPr algn="l"/>
            <a:r>
              <a:rPr lang="en-US" sz="2800" b="1" dirty="0">
                <a:latin typeface="Courier New" pitchFamily="49" charset="0"/>
                <a:cs typeface="Courier New" pitchFamily="49" charset="0"/>
              </a:rPr>
              <a:t>SV x,*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p;</a:t>
            </a:r>
            <a:endParaRPr lang="en-US" sz="2800" b="1" dirty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800" b="1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x.Diem</a:t>
            </a:r>
            <a:r>
              <a:rPr lang="en-US" sz="2800" b="1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=1</a:t>
            </a:r>
            <a:r>
              <a:rPr lang="en-US" sz="28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;</a:t>
            </a:r>
          </a:p>
          <a:p>
            <a:pPr algn="l"/>
            <a:r>
              <a:rPr lang="en-US" sz="2800" b="1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strcpy</a:t>
            </a:r>
            <a:r>
              <a:rPr lang="en-US" sz="2800" b="1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en-US" sz="2800" b="1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x.tenSV</a:t>
            </a:r>
            <a:r>
              <a:rPr lang="en-US" sz="2800" b="1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, "</a:t>
            </a:r>
            <a:r>
              <a:rPr lang="en-US" sz="2800" b="1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Phan</a:t>
            </a:r>
            <a:r>
              <a:rPr lang="en-US" sz="28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Khang</a:t>
            </a:r>
            <a:r>
              <a:rPr lang="en-US" sz="28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");</a:t>
            </a:r>
          </a:p>
          <a:p>
            <a:pPr algn="l"/>
            <a:r>
              <a:rPr lang="en-US" sz="2800" b="1" dirty="0" err="1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x.NS</a:t>
            </a:r>
            <a:r>
              <a:rPr lang="en-US" sz="2800" b="1" dirty="0" smtClean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=1992</a:t>
            </a:r>
            <a:r>
              <a:rPr lang="en-US" sz="2800" b="1" dirty="0">
                <a:solidFill>
                  <a:srgbClr val="FFFF00"/>
                </a:solidFill>
                <a:latin typeface="Courier New" pitchFamily="49" charset="0"/>
                <a:cs typeface="Courier New" pitchFamily="49" charset="0"/>
              </a:rPr>
              <a:t>;</a:t>
            </a:r>
          </a:p>
          <a:p>
            <a:pPr algn="l"/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p=new SV;</a:t>
            </a:r>
            <a:endParaRPr lang="en-US" sz="2800" b="1" dirty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800" b="1" dirty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p-</a:t>
            </a:r>
            <a:r>
              <a:rPr lang="en-US" sz="2800" b="1" dirty="0" smtClean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&gt;Diem=2</a:t>
            </a:r>
            <a:r>
              <a:rPr lang="en-US" sz="2800" b="1" dirty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;</a:t>
            </a:r>
          </a:p>
          <a:p>
            <a:pPr algn="l"/>
            <a:r>
              <a:rPr lang="en-US" sz="2800" b="1" dirty="0" err="1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strcpy</a:t>
            </a:r>
            <a:r>
              <a:rPr lang="en-US" sz="2800" b="1" dirty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(p-&gt;</a:t>
            </a:r>
            <a:r>
              <a:rPr lang="en-US" sz="2800" b="1" dirty="0" err="1" smtClean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tenSV</a:t>
            </a:r>
            <a:r>
              <a:rPr lang="en-US" sz="2800" b="1" dirty="0" smtClean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, "</a:t>
            </a:r>
            <a:r>
              <a:rPr lang="en-US" sz="2800" b="1" dirty="0" err="1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Phan</a:t>
            </a:r>
            <a:r>
              <a:rPr lang="en-US" sz="2800" b="1" dirty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dirty="0" err="1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Thi</a:t>
            </a:r>
            <a:r>
              <a:rPr lang="en-US" sz="2800" b="1" dirty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 An");</a:t>
            </a:r>
          </a:p>
          <a:p>
            <a:pPr algn="l"/>
            <a:r>
              <a:rPr lang="en-US" sz="2800" b="1" dirty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p-</a:t>
            </a:r>
            <a:r>
              <a:rPr lang="en-US" sz="2800" b="1" dirty="0" smtClean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&gt;NS=1991</a:t>
            </a:r>
            <a:r>
              <a:rPr lang="en-US" sz="2800" b="1" dirty="0">
                <a:solidFill>
                  <a:srgbClr val="C00000"/>
                </a:solidFill>
                <a:latin typeface="Courier New" pitchFamily="49" charset="0"/>
                <a:cs typeface="Courier New" pitchFamily="49" charset="0"/>
              </a:rPr>
              <a:t>;</a:t>
            </a:r>
          </a:p>
          <a:p>
            <a:pPr algn="l"/>
            <a:endParaRPr lang="en-US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376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426423"/>
            <a:ext cx="8784976" cy="6340972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en-US" sz="9600" dirty="0">
                <a:solidFill>
                  <a:srgbClr val="FFC000"/>
                </a:solidFill>
              </a:rPr>
              <a:t>void Input(SV a</a:t>
            </a:r>
            <a:r>
              <a:rPr lang="en-US" sz="9600" dirty="0" smtClean="0">
                <a:solidFill>
                  <a:srgbClr val="FFC000"/>
                </a:solidFill>
              </a:rPr>
              <a:t>[], </a:t>
            </a:r>
            <a:r>
              <a:rPr lang="en-US" sz="9600" dirty="0" err="1" smtClean="0">
                <a:solidFill>
                  <a:srgbClr val="FFC000"/>
                </a:solidFill>
              </a:rPr>
              <a:t>int</a:t>
            </a:r>
            <a:r>
              <a:rPr lang="en-US" sz="9600" dirty="0" smtClean="0">
                <a:solidFill>
                  <a:srgbClr val="FFC000"/>
                </a:solidFill>
              </a:rPr>
              <a:t> </a:t>
            </a:r>
            <a:r>
              <a:rPr lang="en-US" sz="9600" dirty="0">
                <a:solidFill>
                  <a:srgbClr val="FF0000"/>
                </a:solidFill>
              </a:rPr>
              <a:t>&amp;</a:t>
            </a:r>
            <a:r>
              <a:rPr lang="en-US" sz="9600" dirty="0">
                <a:solidFill>
                  <a:srgbClr val="FFC000"/>
                </a:solidFill>
              </a:rPr>
              <a:t>n)</a:t>
            </a:r>
          </a:p>
          <a:p>
            <a:pPr algn="l"/>
            <a:r>
              <a:rPr lang="en-US" sz="9600" dirty="0">
                <a:solidFill>
                  <a:srgbClr val="FFC000"/>
                </a:solidFill>
              </a:rPr>
              <a:t>{</a:t>
            </a:r>
          </a:p>
          <a:p>
            <a:pPr algn="l"/>
            <a:r>
              <a:rPr lang="en-US" sz="9600" dirty="0">
                <a:solidFill>
                  <a:srgbClr val="FFC000"/>
                </a:solidFill>
              </a:rPr>
              <a:t>	</a:t>
            </a:r>
            <a:r>
              <a:rPr lang="en-US" sz="9600" dirty="0" err="1">
                <a:solidFill>
                  <a:srgbClr val="FFC000"/>
                </a:solidFill>
              </a:rPr>
              <a:t>printf</a:t>
            </a:r>
            <a:r>
              <a:rPr lang="en-US" sz="9600" dirty="0">
                <a:solidFill>
                  <a:srgbClr val="FFC000"/>
                </a:solidFill>
              </a:rPr>
              <a:t>("</a:t>
            </a:r>
            <a:r>
              <a:rPr lang="en-US" sz="9600" dirty="0" err="1">
                <a:solidFill>
                  <a:srgbClr val="FFC000"/>
                </a:solidFill>
              </a:rPr>
              <a:t>Nhap</a:t>
            </a:r>
            <a:r>
              <a:rPr lang="en-US" sz="9600" dirty="0">
                <a:solidFill>
                  <a:srgbClr val="FFC000"/>
                </a:solidFill>
              </a:rPr>
              <a:t> so </a:t>
            </a:r>
            <a:r>
              <a:rPr lang="en-US" sz="9600" dirty="0" err="1">
                <a:solidFill>
                  <a:srgbClr val="FFC000"/>
                </a:solidFill>
              </a:rPr>
              <a:t>sinh</a:t>
            </a:r>
            <a:r>
              <a:rPr lang="en-US" sz="9600" dirty="0">
                <a:solidFill>
                  <a:srgbClr val="FFC000"/>
                </a:solidFill>
              </a:rPr>
              <a:t> </a:t>
            </a:r>
            <a:r>
              <a:rPr lang="en-US" sz="9600" dirty="0" err="1">
                <a:solidFill>
                  <a:srgbClr val="FFC000"/>
                </a:solidFill>
              </a:rPr>
              <a:t>vien</a:t>
            </a:r>
            <a:r>
              <a:rPr lang="en-US" sz="9600" dirty="0">
                <a:solidFill>
                  <a:srgbClr val="FFC000"/>
                </a:solidFill>
              </a:rPr>
              <a:t>:"); </a:t>
            </a:r>
            <a:r>
              <a:rPr lang="en-US" sz="9600" dirty="0" err="1">
                <a:solidFill>
                  <a:srgbClr val="FFC000"/>
                </a:solidFill>
              </a:rPr>
              <a:t>scanf</a:t>
            </a:r>
            <a:r>
              <a:rPr lang="en-US" sz="9600" dirty="0">
                <a:solidFill>
                  <a:srgbClr val="FFC000"/>
                </a:solidFill>
              </a:rPr>
              <a:t>("%</a:t>
            </a:r>
            <a:r>
              <a:rPr lang="en-US" sz="9600" dirty="0" err="1">
                <a:solidFill>
                  <a:srgbClr val="FFC000"/>
                </a:solidFill>
              </a:rPr>
              <a:t>d",&amp;n</a:t>
            </a:r>
            <a:r>
              <a:rPr lang="en-US" sz="9600" dirty="0">
                <a:solidFill>
                  <a:srgbClr val="FFC000"/>
                </a:solidFill>
              </a:rPr>
              <a:t>);</a:t>
            </a:r>
          </a:p>
          <a:p>
            <a:pPr algn="l"/>
            <a:r>
              <a:rPr lang="en-US" sz="9600" dirty="0">
                <a:solidFill>
                  <a:srgbClr val="FFC000"/>
                </a:solidFill>
              </a:rPr>
              <a:t>	for(</a:t>
            </a:r>
            <a:r>
              <a:rPr lang="en-US" sz="9600" dirty="0" err="1">
                <a:solidFill>
                  <a:srgbClr val="FFC000"/>
                </a:solidFill>
              </a:rPr>
              <a:t>int</a:t>
            </a:r>
            <a:r>
              <a:rPr lang="en-US" sz="9600" dirty="0">
                <a:solidFill>
                  <a:srgbClr val="FFC000"/>
                </a:solidFill>
              </a:rPr>
              <a:t> i=0; i&lt;n; i++)</a:t>
            </a:r>
          </a:p>
          <a:p>
            <a:pPr algn="l"/>
            <a:r>
              <a:rPr lang="en-US" sz="9600" dirty="0">
                <a:solidFill>
                  <a:srgbClr val="FFC000"/>
                </a:solidFill>
              </a:rPr>
              <a:t>	{</a:t>
            </a:r>
          </a:p>
          <a:p>
            <a:pPr algn="l"/>
            <a:r>
              <a:rPr lang="en-US" sz="9600" dirty="0">
                <a:solidFill>
                  <a:srgbClr val="FFC000"/>
                </a:solidFill>
              </a:rPr>
              <a:t>		</a:t>
            </a:r>
            <a:r>
              <a:rPr lang="en-US" sz="9600" dirty="0" err="1">
                <a:solidFill>
                  <a:srgbClr val="FFC000"/>
                </a:solidFill>
              </a:rPr>
              <a:t>printf</a:t>
            </a:r>
            <a:r>
              <a:rPr lang="en-US" sz="9600" dirty="0">
                <a:solidFill>
                  <a:srgbClr val="FFC000"/>
                </a:solidFill>
              </a:rPr>
              <a:t>("\</a:t>
            </a:r>
            <a:r>
              <a:rPr lang="en-US" sz="9600" dirty="0" err="1">
                <a:solidFill>
                  <a:srgbClr val="FFC000"/>
                </a:solidFill>
              </a:rPr>
              <a:t>nSV</a:t>
            </a:r>
            <a:r>
              <a:rPr lang="en-US" sz="9600" dirty="0">
                <a:solidFill>
                  <a:srgbClr val="FFC000"/>
                </a:solidFill>
              </a:rPr>
              <a:t> </a:t>
            </a:r>
            <a:r>
              <a:rPr lang="en-US" sz="9600" dirty="0" err="1">
                <a:solidFill>
                  <a:srgbClr val="FFC000"/>
                </a:solidFill>
              </a:rPr>
              <a:t>thu</a:t>
            </a:r>
            <a:r>
              <a:rPr lang="en-US" sz="9600" dirty="0">
                <a:solidFill>
                  <a:srgbClr val="FFC000"/>
                </a:solidFill>
              </a:rPr>
              <a:t> %d:\n", i+1);</a:t>
            </a:r>
          </a:p>
          <a:p>
            <a:pPr algn="l"/>
            <a:r>
              <a:rPr lang="en-US" sz="9600" dirty="0">
                <a:solidFill>
                  <a:srgbClr val="FFC000"/>
                </a:solidFill>
              </a:rPr>
              <a:t>		</a:t>
            </a:r>
            <a:r>
              <a:rPr lang="en-US" sz="9600" dirty="0" err="1">
                <a:solidFill>
                  <a:srgbClr val="FFC000"/>
                </a:solidFill>
              </a:rPr>
              <a:t>printf</a:t>
            </a:r>
            <a:r>
              <a:rPr lang="en-US" sz="9600" dirty="0">
                <a:solidFill>
                  <a:srgbClr val="FFC000"/>
                </a:solidFill>
              </a:rPr>
              <a:t>("Ma SV: ");</a:t>
            </a:r>
          </a:p>
          <a:p>
            <a:pPr algn="l"/>
            <a:r>
              <a:rPr lang="en-US" sz="9600" dirty="0">
                <a:solidFill>
                  <a:srgbClr val="FFC000"/>
                </a:solidFill>
              </a:rPr>
              <a:t>		</a:t>
            </a:r>
            <a:r>
              <a:rPr lang="en-US" sz="9600" dirty="0" err="1" smtClean="0">
                <a:solidFill>
                  <a:srgbClr val="FF0000"/>
                </a:solidFill>
              </a:rPr>
              <a:t>fflush</a:t>
            </a:r>
            <a:r>
              <a:rPr lang="en-US" sz="9600" dirty="0" smtClean="0">
                <a:solidFill>
                  <a:srgbClr val="FF0000"/>
                </a:solidFill>
              </a:rPr>
              <a:t>(</a:t>
            </a:r>
            <a:r>
              <a:rPr lang="en-US" sz="9600" dirty="0" err="1" smtClean="0">
                <a:solidFill>
                  <a:srgbClr val="FF0000"/>
                </a:solidFill>
              </a:rPr>
              <a:t>stdin</a:t>
            </a:r>
            <a:r>
              <a:rPr lang="en-US" sz="9600" dirty="0" smtClean="0">
                <a:solidFill>
                  <a:srgbClr val="FF0000"/>
                </a:solidFill>
              </a:rPr>
              <a:t>)</a:t>
            </a:r>
            <a:r>
              <a:rPr lang="en-US" sz="9600" dirty="0" smtClean="0">
                <a:solidFill>
                  <a:srgbClr val="FFC000"/>
                </a:solidFill>
              </a:rPr>
              <a:t>; </a:t>
            </a:r>
          </a:p>
          <a:p>
            <a:pPr algn="l"/>
            <a:r>
              <a:rPr lang="en-US" sz="9600" dirty="0">
                <a:solidFill>
                  <a:srgbClr val="FFC000"/>
                </a:solidFill>
              </a:rPr>
              <a:t>	</a:t>
            </a:r>
            <a:r>
              <a:rPr lang="en-US" sz="9600" dirty="0" smtClean="0">
                <a:solidFill>
                  <a:srgbClr val="FFC000"/>
                </a:solidFill>
              </a:rPr>
              <a:t>	gets(a[i].</a:t>
            </a:r>
            <a:r>
              <a:rPr lang="en-US" sz="9600" dirty="0" err="1" smtClean="0">
                <a:solidFill>
                  <a:srgbClr val="FFC000"/>
                </a:solidFill>
              </a:rPr>
              <a:t>maSV</a:t>
            </a:r>
            <a:r>
              <a:rPr lang="en-US" sz="9600" dirty="0" smtClean="0">
                <a:solidFill>
                  <a:srgbClr val="FFC000"/>
                </a:solidFill>
              </a:rPr>
              <a:t>);</a:t>
            </a:r>
            <a:endParaRPr lang="en-US" sz="9600" dirty="0">
              <a:solidFill>
                <a:srgbClr val="FFC000"/>
              </a:solidFill>
            </a:endParaRPr>
          </a:p>
          <a:p>
            <a:pPr algn="l"/>
            <a:r>
              <a:rPr lang="en-US" sz="9600" dirty="0">
                <a:solidFill>
                  <a:srgbClr val="FFC000"/>
                </a:solidFill>
              </a:rPr>
              <a:t>		</a:t>
            </a:r>
            <a:r>
              <a:rPr lang="en-US" sz="9600" dirty="0" err="1">
                <a:solidFill>
                  <a:srgbClr val="FFC000"/>
                </a:solidFill>
              </a:rPr>
              <a:t>printf</a:t>
            </a:r>
            <a:r>
              <a:rPr lang="en-US" sz="9600" dirty="0">
                <a:solidFill>
                  <a:srgbClr val="FFC000"/>
                </a:solidFill>
              </a:rPr>
              <a:t>("Ho Ten: "); </a:t>
            </a:r>
          </a:p>
          <a:p>
            <a:pPr algn="l"/>
            <a:r>
              <a:rPr lang="en-US" sz="9600" dirty="0">
                <a:solidFill>
                  <a:srgbClr val="FFC000"/>
                </a:solidFill>
              </a:rPr>
              <a:t>		</a:t>
            </a:r>
            <a:r>
              <a:rPr lang="en-US" sz="9600" dirty="0" smtClean="0">
                <a:solidFill>
                  <a:srgbClr val="FFC000"/>
                </a:solidFill>
              </a:rPr>
              <a:t>gets(a[i</a:t>
            </a:r>
            <a:r>
              <a:rPr lang="en-US" sz="9600" dirty="0">
                <a:solidFill>
                  <a:srgbClr val="FFC000"/>
                </a:solidFill>
              </a:rPr>
              <a:t>].</a:t>
            </a:r>
            <a:r>
              <a:rPr lang="en-US" sz="9600" dirty="0" err="1" smtClean="0">
                <a:solidFill>
                  <a:srgbClr val="FFC000"/>
                </a:solidFill>
              </a:rPr>
              <a:t>tenSV</a:t>
            </a:r>
            <a:r>
              <a:rPr lang="en-US" sz="9600" dirty="0" smtClean="0">
                <a:solidFill>
                  <a:srgbClr val="FFC000"/>
                </a:solidFill>
              </a:rPr>
              <a:t>);</a:t>
            </a:r>
            <a:endParaRPr lang="en-US" sz="9600" dirty="0">
              <a:solidFill>
                <a:srgbClr val="FFC000"/>
              </a:solidFill>
            </a:endParaRPr>
          </a:p>
          <a:p>
            <a:pPr algn="l"/>
            <a:r>
              <a:rPr lang="en-US" sz="9600" dirty="0">
                <a:solidFill>
                  <a:srgbClr val="FFC000"/>
                </a:solidFill>
              </a:rPr>
              <a:t>		</a:t>
            </a:r>
            <a:r>
              <a:rPr lang="en-US" sz="9600" dirty="0" err="1">
                <a:solidFill>
                  <a:srgbClr val="FFC000"/>
                </a:solidFill>
              </a:rPr>
              <a:t>printf</a:t>
            </a:r>
            <a:r>
              <a:rPr lang="en-US" sz="9600" dirty="0">
                <a:solidFill>
                  <a:srgbClr val="FFC000"/>
                </a:solidFill>
              </a:rPr>
              <a:t>("Nam </a:t>
            </a:r>
            <a:r>
              <a:rPr lang="en-US" sz="9600" dirty="0" err="1">
                <a:solidFill>
                  <a:srgbClr val="FFC000"/>
                </a:solidFill>
              </a:rPr>
              <a:t>sinh</a:t>
            </a:r>
            <a:r>
              <a:rPr lang="en-US" sz="9600" dirty="0">
                <a:solidFill>
                  <a:srgbClr val="FFC000"/>
                </a:solidFill>
              </a:rPr>
              <a:t> : "); </a:t>
            </a:r>
            <a:r>
              <a:rPr lang="en-US" sz="9600" dirty="0" err="1">
                <a:solidFill>
                  <a:srgbClr val="FFC000"/>
                </a:solidFill>
              </a:rPr>
              <a:t>scanf</a:t>
            </a:r>
            <a:r>
              <a:rPr lang="en-US" sz="9600" dirty="0">
                <a:solidFill>
                  <a:srgbClr val="FFC000"/>
                </a:solidFill>
              </a:rPr>
              <a:t>("%d", &amp;a[i</a:t>
            </a:r>
            <a:r>
              <a:rPr lang="en-US" sz="9600" dirty="0" smtClean="0">
                <a:solidFill>
                  <a:srgbClr val="FFC000"/>
                </a:solidFill>
              </a:rPr>
              <a:t>].NS);</a:t>
            </a:r>
          </a:p>
          <a:p>
            <a:pPr algn="l"/>
            <a:r>
              <a:rPr lang="en-US" sz="9600" dirty="0" smtClean="0">
                <a:solidFill>
                  <a:srgbClr val="FFC000"/>
                </a:solidFill>
              </a:rPr>
              <a:t>		…</a:t>
            </a:r>
            <a:endParaRPr lang="en-US" sz="9600" dirty="0">
              <a:solidFill>
                <a:srgbClr val="FFC000"/>
              </a:solidFill>
            </a:endParaRPr>
          </a:p>
          <a:p>
            <a:pPr algn="l"/>
            <a:r>
              <a:rPr lang="en-US" sz="9600" dirty="0">
                <a:solidFill>
                  <a:srgbClr val="FFC000"/>
                </a:solidFill>
              </a:rPr>
              <a:t>	}</a:t>
            </a:r>
          </a:p>
          <a:p>
            <a:pPr algn="l"/>
            <a:r>
              <a:rPr lang="en-US" sz="9600" dirty="0">
                <a:solidFill>
                  <a:srgbClr val="FFC000"/>
                </a:solidFill>
              </a:rPr>
              <a:t>}	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376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426423"/>
            <a:ext cx="8784976" cy="6340972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US" sz="24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tập vận </a:t>
            </a:r>
            <a:r>
              <a:rPr lang="en-US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dụng </a:t>
            </a:r>
            <a:r>
              <a:rPr lang="en-US" sz="24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mảng</a:t>
            </a:r>
            <a:r>
              <a:rPr lang="en-US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struct</a:t>
            </a:r>
            <a:r>
              <a:rPr lang="en-US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Viết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chương trình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phép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người dùng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thực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hiện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các công việc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sau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1. Nhập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danh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sách các mặt hàng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(MH)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gồm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mã hàng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MaMH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tên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hàng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TenMH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tính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(DVT)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số lượng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tồn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(SL)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giá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là 1.000 đ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2. Xuất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danh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sách các mặt hàng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dạng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bảng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như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sau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STT 	Ma hang	Ten Hang	DVT	SL	</a:t>
            </a:r>
            <a:r>
              <a:rPr lang="en-US" sz="20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</a:t>
            </a:r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	Thanh Tien</a:t>
            </a:r>
          </a:p>
          <a:p>
            <a:pPr algn="l"/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------------------------------------------------------------------------------------------------------</a:t>
            </a:r>
          </a:p>
          <a:p>
            <a:pPr algn="l"/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	MH01		Duong </a:t>
            </a:r>
            <a:r>
              <a:rPr lang="en-US" sz="20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kg	100	20	2000</a:t>
            </a:r>
          </a:p>
          <a:p>
            <a:pPr algn="l"/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	MH02		</a:t>
            </a:r>
            <a:r>
              <a:rPr lang="en-US" sz="20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Dau</a:t>
            </a:r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		lit	</a:t>
            </a:r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30	</a:t>
            </a:r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6000</a:t>
            </a:r>
            <a:endParaRPr lang="en-US" sz="2000" dirty="0" smtClean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	MH03</a:t>
            </a:r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Gao </a:t>
            </a:r>
            <a:r>
              <a:rPr lang="en-US" sz="20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thom</a:t>
            </a:r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kg	</a:t>
            </a:r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25	</a:t>
            </a:r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2500</a:t>
            </a:r>
          </a:p>
          <a:p>
            <a:pPr algn="l"/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r>
              <a:rPr lang="en-US" sz="2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3. Xuất các mặt hàng có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tính là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“kg”</a:t>
            </a:r>
          </a:p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4. Tính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tổng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giá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trị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tồn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của các mặt hàng có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tính là </a:t>
            </a:r>
            <a:r>
              <a:rPr lang="en-US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“kg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  <a:p>
            <a:pPr algn="l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Giảm giá 10%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tất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cả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các mặt hàng có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tính là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“kg”</a:t>
            </a:r>
            <a:endParaRPr lang="en-US" sz="24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6. Tìm mặt hàng có số lượng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tồn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nhỏ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nhất</a:t>
            </a:r>
          </a:p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7. Tìm mặt hàng có thành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tiền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lớn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nhất</a:t>
            </a:r>
          </a:p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8. Xóa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tất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cả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các mặt hàng có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số lượng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tồn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bằng 0</a:t>
            </a: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24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376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426423"/>
            <a:ext cx="8784976" cy="6340972"/>
          </a:xfrm>
        </p:spPr>
        <p:txBody>
          <a:bodyPr>
            <a:normAutofit/>
          </a:bodyPr>
          <a:lstStyle/>
          <a:p>
            <a:pPr algn="l"/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Khai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báo cấu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trúc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dữ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liệu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algn="l"/>
            <a:r>
              <a:rPr lang="en-US" sz="2000" b="1" dirty="0" err="1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ypedef</a:t>
            </a:r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struct</a:t>
            </a:r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MH</a:t>
            </a:r>
          </a:p>
          <a:p>
            <a:pPr algn="l"/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{</a:t>
            </a:r>
          </a:p>
          <a:p>
            <a:pPr algn="l"/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char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MaMH</a:t>
            </a:r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[10];</a:t>
            </a:r>
          </a:p>
          <a:p>
            <a:pPr algn="l"/>
            <a:r>
              <a:rPr lang="en-US" sz="2000" b="1" dirty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char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TenMH</a:t>
            </a:r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[50];</a:t>
            </a:r>
          </a:p>
          <a:p>
            <a:pPr algn="l"/>
            <a:r>
              <a:rPr lang="en-US" sz="2000" b="1" dirty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char DVT[10];</a:t>
            </a:r>
          </a:p>
          <a:p>
            <a:pPr algn="l"/>
            <a:r>
              <a:rPr lang="en-US" sz="2000" b="1" dirty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int</a:t>
            </a:r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SL;</a:t>
            </a:r>
          </a:p>
          <a:p>
            <a:pPr algn="l"/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float </a:t>
            </a:r>
            <a:r>
              <a:rPr lang="en-US" sz="2000" b="1" dirty="0" err="1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</a:p>
          <a:p>
            <a:pPr algn="l"/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};</a:t>
            </a:r>
          </a:p>
          <a:p>
            <a:pPr algn="l"/>
            <a:r>
              <a:rPr lang="en-US" sz="2000" b="1" dirty="0" smtClean="0"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MH a[100];</a:t>
            </a:r>
            <a:endParaRPr lang="en-US" sz="2000" b="1" dirty="0">
              <a:solidFill>
                <a:srgbClr val="FFC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l"/>
            <a:endParaRPr lang="en-US" sz="24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336620"/>
              </p:ext>
            </p:extLst>
          </p:nvPr>
        </p:nvGraphicFramePr>
        <p:xfrm>
          <a:off x="323528" y="4653137"/>
          <a:ext cx="8424935" cy="160401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182203">
                  <a:extLst>
                    <a:ext uri="{9D8B030D-6E8A-4147-A177-3AD203B41FA5}">
                      <a16:colId xmlns:a16="http://schemas.microsoft.com/office/drawing/2014/main" val="3432744626"/>
                    </a:ext>
                  </a:extLst>
                </a:gridCol>
                <a:gridCol w="1386222">
                  <a:extLst>
                    <a:ext uri="{9D8B030D-6E8A-4147-A177-3AD203B41FA5}">
                      <a16:colId xmlns:a16="http://schemas.microsoft.com/office/drawing/2014/main" val="225270009"/>
                    </a:ext>
                  </a:extLst>
                </a:gridCol>
                <a:gridCol w="2575411">
                  <a:extLst>
                    <a:ext uri="{9D8B030D-6E8A-4147-A177-3AD203B41FA5}">
                      <a16:colId xmlns:a16="http://schemas.microsoft.com/office/drawing/2014/main" val="3357776661"/>
                    </a:ext>
                  </a:extLst>
                </a:gridCol>
                <a:gridCol w="990758">
                  <a:extLst>
                    <a:ext uri="{9D8B030D-6E8A-4147-A177-3AD203B41FA5}">
                      <a16:colId xmlns:a16="http://schemas.microsoft.com/office/drawing/2014/main" val="2525596130"/>
                    </a:ext>
                  </a:extLst>
                </a:gridCol>
                <a:gridCol w="1386222">
                  <a:extLst>
                    <a:ext uri="{9D8B030D-6E8A-4147-A177-3AD203B41FA5}">
                      <a16:colId xmlns:a16="http://schemas.microsoft.com/office/drawing/2014/main" val="4209673090"/>
                    </a:ext>
                  </a:extLst>
                </a:gridCol>
                <a:gridCol w="904119">
                  <a:extLst>
                    <a:ext uri="{9D8B030D-6E8A-4147-A177-3AD203B41FA5}">
                      <a16:colId xmlns:a16="http://schemas.microsoft.com/office/drawing/2014/main" val="933635969"/>
                    </a:ext>
                  </a:extLst>
                </a:gridCol>
              </a:tblGrid>
              <a:tr h="3093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a[0]</a:t>
                      </a:r>
                      <a:endParaRPr lang="en-US" sz="2000" b="1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MH01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Duong </a:t>
                      </a:r>
                      <a:r>
                        <a:rPr lang="en-US" sz="2000" dirty="0" err="1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trang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kg</a:t>
                      </a:r>
                      <a:endParaRPr lang="en-US" sz="200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100</a:t>
                      </a:r>
                      <a:endParaRPr lang="en-US" sz="200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20</a:t>
                      </a:r>
                      <a:endParaRPr lang="en-US" sz="200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23601"/>
                  </a:ext>
                </a:extLst>
              </a:tr>
              <a:tr h="3093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a[1]</a:t>
                      </a:r>
                      <a:endParaRPr lang="en-US" sz="2000" b="1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MH02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Dau</a:t>
                      </a: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 an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lit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200</a:t>
                      </a:r>
                      <a:endParaRPr lang="en-US" sz="200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30</a:t>
                      </a:r>
                      <a:endParaRPr lang="en-US" sz="200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1260568"/>
                  </a:ext>
                </a:extLst>
              </a:tr>
              <a:tr h="3093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a[2]</a:t>
                      </a:r>
                      <a:endParaRPr lang="en-US" sz="2000" b="1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MH03</a:t>
                      </a:r>
                      <a:endParaRPr lang="en-US" sz="200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Gao </a:t>
                      </a:r>
                      <a:r>
                        <a:rPr lang="en-US" sz="2000" dirty="0" err="1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thom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kg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100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25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013365"/>
                  </a:ext>
                </a:extLst>
              </a:tr>
              <a:tr h="3093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…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Courier New" panose="02070309020205020404" pitchFamily="49" charset="0"/>
                          <a:cs typeface="Courier New" panose="02070309020205020404" pitchFamily="49" charset="0"/>
                        </a:rPr>
                        <a:t> 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8520206"/>
                  </a:ext>
                </a:extLst>
              </a:tr>
              <a:tr h="3093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b="1" dirty="0" smtClean="0">
                          <a:effectLst/>
                          <a:latin typeface="Courier New" panose="02070309020205020404" pitchFamily="49" charset="0"/>
                          <a:ea typeface="Calibri" panose="020F0502020204030204" pitchFamily="34" charset="0"/>
                          <a:cs typeface="Courier New" panose="02070309020205020404" pitchFamily="49" charset="0"/>
                        </a:rPr>
                        <a:t>a[n-1]</a:t>
                      </a:r>
                      <a:endParaRPr lang="en-US" sz="2000" b="1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ourier New" panose="02070309020205020404" pitchFamily="49" charset="0"/>
                          <a:ea typeface="Calibri" panose="020F0502020204030204" pitchFamily="34" charset="0"/>
                          <a:cs typeface="Courier New" panose="02070309020205020404" pitchFamily="49" charset="0"/>
                        </a:rPr>
                        <a:t>MH05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ourier New" panose="02070309020205020404" pitchFamily="49" charset="0"/>
                          <a:ea typeface="Calibri" panose="020F0502020204030204" pitchFamily="34" charset="0"/>
                          <a:cs typeface="Courier New" panose="02070309020205020404" pitchFamily="49" charset="0"/>
                        </a:rPr>
                        <a:t>Nuoc</a:t>
                      </a:r>
                      <a:r>
                        <a:rPr lang="en-US" sz="2000" dirty="0" smtClean="0">
                          <a:effectLst/>
                          <a:latin typeface="Courier New" panose="02070309020205020404" pitchFamily="49" charset="0"/>
                          <a:ea typeface="Calibri" panose="020F0502020204030204" pitchFamily="34" charset="0"/>
                          <a:cs typeface="Courier New" panose="02070309020205020404" pitchFamily="49" charset="0"/>
                        </a:rPr>
                        <a:t> mam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ourier New" panose="02070309020205020404" pitchFamily="49" charset="0"/>
                          <a:ea typeface="Calibri" panose="020F0502020204030204" pitchFamily="34" charset="0"/>
                          <a:cs typeface="Courier New" panose="02070309020205020404" pitchFamily="49" charset="0"/>
                        </a:rPr>
                        <a:t>chai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ourier New" panose="02070309020205020404" pitchFamily="49" charset="0"/>
                          <a:ea typeface="Calibri" panose="020F0502020204030204" pitchFamily="34" charset="0"/>
                          <a:cs typeface="Courier New" panose="02070309020205020404" pitchFamily="49" charset="0"/>
                        </a:rPr>
                        <a:t>0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ourier New" panose="02070309020205020404" pitchFamily="49" charset="0"/>
                          <a:ea typeface="Calibri" panose="020F0502020204030204" pitchFamily="34" charset="0"/>
                          <a:cs typeface="Courier New" panose="02070309020205020404" pitchFamily="49" charset="0"/>
                        </a:rPr>
                        <a:t>50</a:t>
                      </a:r>
                      <a:endParaRPr lang="en-US" sz="2000" dirty="0">
                        <a:effectLst/>
                        <a:latin typeface="Courier New" panose="02070309020205020404" pitchFamily="49" charset="0"/>
                        <a:ea typeface="Calibri" panose="020F0502020204030204" pitchFamily="34" charset="0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18187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1659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586" y="391819"/>
            <a:ext cx="8784976" cy="6340972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1. Nhập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danh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sách các mặt hàng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(MH)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gồm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mã hàng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MaMH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tên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hàng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TenMH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tính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(DVT)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số lượng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tồn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(SL)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giá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là 1.000 đ 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dirty="0" err="1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</a:t>
            </a:r>
            <a:r>
              <a:rPr lang="en-US" sz="24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24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94646" y="1988840"/>
            <a:ext cx="7704856" cy="45243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Nhap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so mat hang: 5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-------------------------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Mat hang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thu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1: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Ma mat hang: MH01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Ten mat hang: Duong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trang</a:t>
            </a:r>
            <a:endParaRPr lang="en-US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Don vi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tinh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: kg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So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luong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: 100</a:t>
            </a:r>
          </a:p>
          <a:p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: 20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-------------------------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Mat hang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thu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2: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Ma mat hang: 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MH02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Ten mat hang: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Dau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an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Don vi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tinh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 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lit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So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luong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 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200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: 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30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…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8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586" y="391819"/>
            <a:ext cx="8784976" cy="6340972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Xuất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danh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sách các mặt hàng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theo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dạng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bảng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sz="24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1052736"/>
            <a:ext cx="9036318" cy="20313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STT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Ma hang	Ten Hang	DVT	SL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	Thanh Tien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---------------------------------------------------------------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1	MH01		Duong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trang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kg	100	20	2000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2	MH02	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Dau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an		lit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200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30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6000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3	MH03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	Gao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thom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kg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100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25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2500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4	MH04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Sua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	hop	0	100	0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5	MH05		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Nuoc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mam	chai	0	50	0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420" y="3539652"/>
            <a:ext cx="87635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Xuất các mặt hàng có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đơn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vị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tính là </a:t>
            </a:r>
            <a:r>
              <a:rPr lang="en-US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“kg”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855" y="4081499"/>
            <a:ext cx="9036318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STT 	Ma hang	Ten Hang	DVT	SL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	Thanh Tien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---------------------------------------------------------------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1	MH01		Duong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trang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kg	100	20	2000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MH03		Gao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thom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kg	200	25	5000	</a:t>
            </a:r>
          </a:p>
        </p:txBody>
      </p:sp>
      <p:sp>
        <p:nvSpPr>
          <p:cNvPr id="9" name="Rectangle 8"/>
          <p:cNvSpPr/>
          <p:nvPr/>
        </p:nvSpPr>
        <p:spPr>
          <a:xfrm>
            <a:off x="-28473" y="5643020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vi-VN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Tính 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tổng giá trị tồn kho của các mặt hàng có đơn vị tính là </a:t>
            </a:r>
            <a:r>
              <a:rPr lang="vi-VN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“kg”</a:t>
            </a:r>
            <a:endParaRPr lang="en-US" sz="24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209" y="6184868"/>
            <a:ext cx="903631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tri ton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kho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cua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cac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mat hang DVT la kg: 4500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725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 animBg="1"/>
      <p:bldP spid="5" grpId="0"/>
      <p:bldP spid="6" grpId="0" animBg="1"/>
      <p:bldP spid="9" grpId="0"/>
      <p:bldP spid="10" grpId="0" animBg="1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586" y="391819"/>
            <a:ext cx="8784976" cy="6340972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Giảm giá 10% tất cả các mặt hàng có đơn vị tính là </a:t>
            </a:r>
            <a:r>
              <a:rPr lang="vi-VN" sz="2400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“kg”</a:t>
            </a:r>
          </a:p>
          <a:p>
            <a:pPr algn="l"/>
            <a:endParaRPr lang="en-US" sz="24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1052736"/>
            <a:ext cx="9036318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STT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Ma hang	Ten Hang	DVT	SL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	Thanh Tien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---------------------------------------------------------------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1	MH01		Duong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trang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kg	100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18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1800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2	MH02	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Dau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an		lit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200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30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6000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3	MH03		Gao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thom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kg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100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22.5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2250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</a:p>
        </p:txBody>
      </p:sp>
      <p:sp>
        <p:nvSpPr>
          <p:cNvPr id="5" name="Rectangle 4"/>
          <p:cNvSpPr/>
          <p:nvPr/>
        </p:nvSpPr>
        <p:spPr>
          <a:xfrm>
            <a:off x="56893" y="2702580"/>
            <a:ext cx="876357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vi-VN" sz="2400" dirty="0">
                <a:latin typeface="Arial" panose="020B0604020202020204" pitchFamily="34" charset="0"/>
                <a:cs typeface="Arial" panose="020B0604020202020204" pitchFamily="34" charset="0"/>
              </a:rPr>
              <a:t>Tìm mặt hàng có số lượng tồn kho nhỏ nhất</a:t>
            </a:r>
            <a:endParaRPr lang="en-US" sz="24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4805948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7. Tìm mặt hàng có thành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tiền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lớn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nhất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0" y="3244219"/>
            <a:ext cx="9036318" cy="14773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STT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Ma hang	Ten Hang	DVT	SL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	Thanh Tien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---------------------------------------------------------------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MH04	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Sua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	hop	0	100	0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MH05	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Nuoc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mam	chai	0	50	0</a:t>
            </a:r>
          </a:p>
          <a:p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484" y="5255463"/>
            <a:ext cx="9036318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STT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Ma hang	Ten Hang	DVT	SL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	Thanh Tien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---------------------------------------------------------------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MH02	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Dau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an		lit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200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30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6000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41325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 animBg="1"/>
      <p:bldP spid="5" grpId="0"/>
      <p:bldP spid="9" grpId="0"/>
      <p:bldP spid="11" grpId="0" animBg="1"/>
      <p:bldP spid="12" grpId="0" animBg="1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586" y="391819"/>
            <a:ext cx="8784976" cy="6340972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8. Xóa các mặt hàng có số lượng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tồn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kho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bằng 0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0" y="1052736"/>
            <a:ext cx="9036318" cy="20313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STT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Ma hang	Ten Hang	DVT	SL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	Thanh Tien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---------------------------------------------------------------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1	MH01		Duong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trang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kg	100	20	2000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2	MH02	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Dau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an		lit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200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30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6000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3	MH03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	Gao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thom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kg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100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25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2500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4	MH04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Sua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		hop	0	100	0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5	MH05		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Nuoc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mam	chai	0	50	0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8915" y="1049218"/>
            <a:ext cx="9036318" cy="20313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STT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Ma hang	Ten Hang	DVT	SL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Gia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 	Thanh Tien</a:t>
            </a: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---------------------------------------------------------------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1	MH01		Duong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trang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kg	100	20	2000</a:t>
            </a:r>
          </a:p>
          <a:p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2	MH02		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Dau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an		lit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200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30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6000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3	MH03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	Gao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thom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kg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100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	25	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2500</a:t>
            </a:r>
          </a:p>
          <a:p>
            <a:endParaRPr lang="en-US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044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 animBg="1"/>
      <p:bldP spid="11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4999</TotalTime>
  <Words>5619</Words>
  <Application>Microsoft Office PowerPoint</Application>
  <PresentationFormat>On-screen Show (4:3)</PresentationFormat>
  <Paragraphs>1375</Paragraphs>
  <Slides>108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108</vt:i4>
      </vt:variant>
    </vt:vector>
  </HeadingPairs>
  <TitlesOfParts>
    <vt:vector size="120" baseType="lpstr">
      <vt:lpstr>.VnTime</vt:lpstr>
      <vt:lpstr>.VnTimeH</vt:lpstr>
      <vt:lpstr>Arial</vt:lpstr>
      <vt:lpstr>Calibri</vt:lpstr>
      <vt:lpstr>Constantia</vt:lpstr>
      <vt:lpstr>Courier New</vt:lpstr>
      <vt:lpstr>Symbol</vt:lpstr>
      <vt:lpstr>Times New Roman</vt:lpstr>
      <vt:lpstr>Wingdings</vt:lpstr>
      <vt:lpstr>Wingdings 2</vt:lpstr>
      <vt:lpstr>Flow</vt:lpstr>
      <vt:lpstr>1_Flow</vt:lpstr>
      <vt:lpstr>KỸ THUẬT LẬP TRÌNH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KỸ THUẬT LẬP TRÌNH 1</dc:title>
  <dc:creator>giang</dc:creator>
  <cp:lastModifiedBy>Stefan</cp:lastModifiedBy>
  <cp:revision>225</cp:revision>
  <dcterms:created xsi:type="dcterms:W3CDTF">2020-05-10T08:10:25Z</dcterms:created>
  <dcterms:modified xsi:type="dcterms:W3CDTF">2020-12-27T14:21:58Z</dcterms:modified>
</cp:coreProperties>
</file>