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9">
  <p:sldMasterIdLst>
    <p:sldMasterId id="2147483648" r:id="rId1"/>
    <p:sldMasterId id="2147483660" r:id="rId2"/>
  </p:sldMasterIdLst>
  <p:sldIdLst>
    <p:sldId id="256" r:id="rId3"/>
    <p:sldId id="258" r:id="rId4"/>
    <p:sldId id="261" r:id="rId5"/>
    <p:sldId id="276" r:id="rId6"/>
    <p:sldId id="265" r:id="rId7"/>
    <p:sldId id="286" r:id="rId8"/>
    <p:sldId id="285" r:id="rId9"/>
    <p:sldId id="266" r:id="rId10"/>
    <p:sldId id="267" r:id="rId11"/>
    <p:sldId id="287" r:id="rId12"/>
    <p:sldId id="288" r:id="rId13"/>
    <p:sldId id="289" r:id="rId14"/>
    <p:sldId id="290" r:id="rId15"/>
    <p:sldId id="292" r:id="rId16"/>
    <p:sldId id="293" r:id="rId17"/>
    <p:sldId id="269" r:id="rId18"/>
    <p:sldId id="294" r:id="rId19"/>
    <p:sldId id="295" r:id="rId20"/>
    <p:sldId id="296" r:id="rId21"/>
    <p:sldId id="297" r:id="rId22"/>
    <p:sldId id="279" r:id="rId23"/>
    <p:sldId id="298" r:id="rId24"/>
    <p:sldId id="299" r:id="rId25"/>
    <p:sldId id="300" r:id="rId26"/>
    <p:sldId id="301" r:id="rId27"/>
    <p:sldId id="302" r:id="rId28"/>
    <p:sldId id="303" r:id="rId29"/>
    <p:sldId id="304" r:id="rId30"/>
    <p:sldId id="306" r:id="rId31"/>
    <p:sldId id="307" r:id="rId32"/>
    <p:sldId id="308" r:id="rId33"/>
    <p:sldId id="309" r:id="rId34"/>
    <p:sldId id="310" r:id="rId35"/>
    <p:sldId id="311" r:id="rId36"/>
    <p:sldId id="312" r:id="rId37"/>
    <p:sldId id="31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14" autoAdjust="0"/>
    <p:restoredTop sz="94671" autoAdjust="0"/>
  </p:normalViewPr>
  <p:slideViewPr>
    <p:cSldViewPr snapToGrid="0">
      <p:cViewPr>
        <p:scale>
          <a:sx n="60" d="100"/>
          <a:sy n="60" d="100"/>
        </p:scale>
        <p:origin x="-1050" y="-4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harts/_rels/chart1.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D:\1\xong\TR&#431;&#7900;NG\&#273;&#7873;%20t&#224;i\th&#7883;nh\s&#7889;%20li&#7879;u.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0"/>
              <c:layout>
                <c:manualLayout>
                  <c:x val="-5.8350847489020287E-2"/>
                  <c:y val="-0.189877899465274"/>
                </c:manualLayout>
              </c:layout>
              <c:tx>
                <c:rich>
                  <a:bodyPr/>
                  <a:lstStyle/>
                  <a:p>
                    <a:r>
                      <a:rPr lang="en-US" sz="2000">
                        <a:latin typeface="Times New Roman" panose="02020603050405020304" pitchFamily="18" charset="0"/>
                        <a:cs typeface="Times New Roman" panose="02020603050405020304" pitchFamily="18" charset="0"/>
                      </a:rPr>
                      <a:t>81%</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19%</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bieudo!$I$1:$I$2</c:f>
              <c:strCache>
                <c:ptCount val="2"/>
                <c:pt idx="0">
                  <c:v>Có</c:v>
                </c:pt>
                <c:pt idx="1">
                  <c:v>Không</c:v>
                </c:pt>
              </c:strCache>
            </c:strRef>
          </c:cat>
          <c:val>
            <c:numRef>
              <c:f>bieudo!$J$1:$J$2</c:f>
              <c:numCache>
                <c:formatCode>General</c:formatCode>
                <c:ptCount val="2"/>
                <c:pt idx="0">
                  <c:v>95.2</c:v>
                </c:pt>
                <c:pt idx="1">
                  <c:v>4.8</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0"/>
              <c:layout/>
              <c:tx>
                <c:rich>
                  <a:bodyPr/>
                  <a:lstStyle/>
                  <a:p>
                    <a:r>
                      <a:rPr lang="en-US" sz="2000">
                        <a:latin typeface="Times New Roman" panose="02020603050405020304" pitchFamily="18" charset="0"/>
                        <a:cs typeface="Times New Roman" panose="02020603050405020304" pitchFamily="18" charset="0"/>
                      </a:rPr>
                      <a:t>95.2%</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4.8%</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bieudo!$I$1:$I$2</c:f>
              <c:strCache>
                <c:ptCount val="2"/>
                <c:pt idx="0">
                  <c:v>Có</c:v>
                </c:pt>
                <c:pt idx="1">
                  <c:v>Không</c:v>
                </c:pt>
              </c:strCache>
            </c:strRef>
          </c:cat>
          <c:val>
            <c:numRef>
              <c:f>bieudo!$J$1:$J$2</c:f>
              <c:numCache>
                <c:formatCode>General</c:formatCode>
                <c:ptCount val="2"/>
                <c:pt idx="0">
                  <c:v>95.2</c:v>
                </c:pt>
                <c:pt idx="1">
                  <c:v>4.8</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1"/>
            <c:bubble3D val="0"/>
            <c:spPr>
              <a:solidFill>
                <a:srgbClr val="C00000"/>
              </a:solidFill>
            </c:spPr>
          </c:dPt>
          <c:dLbls>
            <c:dLbl>
              <c:idx val="0"/>
              <c:layout/>
              <c:tx>
                <c:rich>
                  <a:bodyPr/>
                  <a:lstStyle/>
                  <a:p>
                    <a:r>
                      <a:rPr lang="en-US" sz="2000">
                        <a:latin typeface="Times New Roman" panose="02020603050405020304" pitchFamily="18" charset="0"/>
                        <a:cs typeface="Times New Roman" panose="02020603050405020304" pitchFamily="18" charset="0"/>
                      </a:rPr>
                      <a:t>61.9%</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38.1%</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bieudo!$I$11:$I$12</c:f>
              <c:strCache>
                <c:ptCount val="2"/>
                <c:pt idx="0">
                  <c:v>Có</c:v>
                </c:pt>
                <c:pt idx="1">
                  <c:v>Không</c:v>
                </c:pt>
              </c:strCache>
            </c:strRef>
          </c:cat>
          <c:val>
            <c:numRef>
              <c:f>bieudo!$J$11:$J$12</c:f>
              <c:numCache>
                <c:formatCode>General</c:formatCode>
                <c:ptCount val="2"/>
                <c:pt idx="0">
                  <c:v>61.9</c:v>
                </c:pt>
                <c:pt idx="1">
                  <c:v>38.1</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pPr>
          <a:endParaRPr lang="en-US"/>
        </a:p>
      </c:txPr>
    </c:legend>
    <c:plotVisOnly val="1"/>
    <c:dispBlanksAs val="gap"/>
    <c:showDLblsOverMax val="0"/>
  </c:chart>
  <c:spPr>
    <a:ln w="12700"/>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1"/>
            <c:bubble3D val="0"/>
            <c:spPr>
              <a:solidFill>
                <a:srgbClr val="92D050"/>
              </a:solidFill>
            </c:spPr>
          </c:dPt>
          <c:dLbls>
            <c:dLbl>
              <c:idx val="0"/>
              <c:layout/>
              <c:tx>
                <c:rich>
                  <a:bodyPr/>
                  <a:lstStyle/>
                  <a:p>
                    <a:r>
                      <a:rPr lang="en-US" sz="2000"/>
                      <a:t>95.2%</a:t>
                    </a:r>
                    <a:endParaRPr lang="en-US"/>
                  </a:p>
                </c:rich>
              </c:tx>
              <c:showLegendKey val="0"/>
              <c:showVal val="1"/>
              <c:showCatName val="0"/>
              <c:showSerName val="0"/>
              <c:showPercent val="0"/>
              <c:showBubbleSize val="0"/>
            </c:dLbl>
            <c:dLbl>
              <c:idx val="1"/>
              <c:layout/>
              <c:tx>
                <c:rich>
                  <a:bodyPr/>
                  <a:lstStyle/>
                  <a:p>
                    <a:r>
                      <a:rPr lang="en-US" sz="2000"/>
                      <a:t>4.8%</a:t>
                    </a:r>
                    <a:endParaRPr lang="en-US"/>
                  </a:p>
                </c:rich>
              </c:tx>
              <c:showLegendKey val="0"/>
              <c:showVal val="1"/>
              <c:showCatName val="0"/>
              <c:showSerName val="0"/>
              <c:showPercent val="0"/>
              <c:showBubbleSize val="0"/>
            </c:dLbl>
            <c:txPr>
              <a:bodyPr/>
              <a:lstStyle/>
              <a:p>
                <a:pPr>
                  <a:defRPr sz="2000"/>
                </a:pPr>
                <a:endParaRPr lang="en-US"/>
              </a:p>
            </c:txPr>
            <c:showLegendKey val="0"/>
            <c:showVal val="1"/>
            <c:showCatName val="0"/>
            <c:showSerName val="0"/>
            <c:showPercent val="0"/>
            <c:showBubbleSize val="0"/>
            <c:showLeaderLines val="1"/>
          </c:dLbls>
          <c:cat>
            <c:strRef>
              <c:f>bieudo!$I$1:$I$2</c:f>
              <c:strCache>
                <c:ptCount val="2"/>
                <c:pt idx="0">
                  <c:v>Có</c:v>
                </c:pt>
                <c:pt idx="1">
                  <c:v>Không</c:v>
                </c:pt>
              </c:strCache>
            </c:strRef>
          </c:cat>
          <c:val>
            <c:numRef>
              <c:f>bieudo!$J$1:$J$2</c:f>
              <c:numCache>
                <c:formatCode>General</c:formatCode>
                <c:ptCount val="2"/>
                <c:pt idx="0">
                  <c:v>95.2</c:v>
                </c:pt>
                <c:pt idx="1">
                  <c:v>4.8</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1"/>
            <c:bubble3D val="0"/>
            <c:spPr>
              <a:solidFill>
                <a:srgbClr val="FF0000"/>
              </a:solidFill>
              <a:ln w="19050" cap="flat" cmpd="sng" algn="ctr">
                <a:solidFill>
                  <a:schemeClr val="lt1"/>
                </a:solidFill>
                <a:prstDash val="solid"/>
                <a:miter lim="800000"/>
              </a:ln>
              <a:effectLst/>
            </c:spPr>
          </c:dPt>
          <c:dLbls>
            <c:dLbl>
              <c:idx val="0"/>
              <c:layout>
                <c:manualLayout>
                  <c:x val="-0.13111679790026246"/>
                  <c:y val="-0.16632327209098863"/>
                </c:manualLayout>
              </c:layout>
              <c:tx>
                <c:rich>
                  <a:bodyPr/>
                  <a:lstStyle/>
                  <a:p>
                    <a:r>
                      <a:rPr lang="en-US" sz="2000">
                        <a:latin typeface="Times New Roman" panose="02020603050405020304" pitchFamily="18" charset="0"/>
                        <a:cs typeface="Times New Roman" panose="02020603050405020304" pitchFamily="18" charset="0"/>
                      </a:rPr>
                      <a:t>76.2%</a:t>
                    </a:r>
                    <a:endParaRPr lang="en-US"/>
                  </a:p>
                </c:rich>
              </c:tx>
              <c:showLegendKey val="0"/>
              <c:showVal val="1"/>
              <c:showCatName val="0"/>
              <c:showSerName val="0"/>
              <c:showPercent val="0"/>
              <c:showBubbleSize val="0"/>
            </c:dLbl>
            <c:dLbl>
              <c:idx val="1"/>
              <c:layout>
                <c:manualLayout>
                  <c:x val="9.9294947506561676E-2"/>
                  <c:y val="0.14991178186060075"/>
                </c:manualLayout>
              </c:layout>
              <c:tx>
                <c:rich>
                  <a:bodyPr/>
                  <a:lstStyle/>
                  <a:p>
                    <a:r>
                      <a:rPr lang="en-US" sz="2000">
                        <a:latin typeface="Times New Roman" panose="02020603050405020304" pitchFamily="18" charset="0"/>
                        <a:cs typeface="Times New Roman" panose="02020603050405020304" pitchFamily="18" charset="0"/>
                      </a:rPr>
                      <a:t>23.8%</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bieudo!$I$11:$I$12</c:f>
              <c:strCache>
                <c:ptCount val="2"/>
                <c:pt idx="0">
                  <c:v>Có</c:v>
                </c:pt>
                <c:pt idx="1">
                  <c:v>Không</c:v>
                </c:pt>
              </c:strCache>
            </c:strRef>
          </c:cat>
          <c:val>
            <c:numRef>
              <c:f>bieudo!$J$11:$J$12</c:f>
              <c:numCache>
                <c:formatCode>General</c:formatCode>
                <c:ptCount val="2"/>
                <c:pt idx="0">
                  <c:v>76.2</c:v>
                </c:pt>
                <c:pt idx="1">
                  <c:v>23.8</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0"/>
            <c:bubble3D val="0"/>
            <c:spPr>
              <a:solidFill>
                <a:srgbClr val="7030A0"/>
              </a:solidFill>
            </c:spPr>
          </c:dPt>
          <c:dLbls>
            <c:dLbl>
              <c:idx val="0"/>
              <c:layout>
                <c:manualLayout>
                  <c:x val="-5.8350847489020287E-2"/>
                  <c:y val="-0.189877899465274"/>
                </c:manualLayout>
              </c:layout>
              <c:tx>
                <c:rich>
                  <a:bodyPr/>
                  <a:lstStyle/>
                  <a:p>
                    <a:r>
                      <a:rPr lang="en-US" sz="2000">
                        <a:latin typeface="Times New Roman" panose="02020603050405020304" pitchFamily="18" charset="0"/>
                        <a:cs typeface="Times New Roman" panose="02020603050405020304" pitchFamily="18" charset="0"/>
                      </a:rPr>
                      <a:t>81%</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19%</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bieudo!$I$1:$I$2</c:f>
              <c:strCache>
                <c:ptCount val="2"/>
                <c:pt idx="0">
                  <c:v>Có</c:v>
                </c:pt>
                <c:pt idx="1">
                  <c:v>Không</c:v>
                </c:pt>
              </c:strCache>
            </c:strRef>
          </c:cat>
          <c:val>
            <c:numRef>
              <c:f>bieudo!$J$1:$J$2</c:f>
              <c:numCache>
                <c:formatCode>General</c:formatCode>
                <c:ptCount val="2"/>
                <c:pt idx="0">
                  <c:v>95.2</c:v>
                </c:pt>
                <c:pt idx="1">
                  <c:v>4.8</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20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spPr>
    <a:noFill/>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0"/>
              <c:layout>
                <c:manualLayout>
                  <c:x val="-8.4529862576268253E-2"/>
                  <c:y val="-0.12601475553148464"/>
                </c:manualLayout>
              </c:layout>
              <c:tx>
                <c:rich>
                  <a:bodyPr/>
                  <a:lstStyle/>
                  <a:p>
                    <a:r>
                      <a:rPr lang="en-US" sz="2000">
                        <a:latin typeface="Times New Roman" panose="02020603050405020304" pitchFamily="18" charset="0"/>
                        <a:cs typeface="Times New Roman" panose="02020603050405020304" pitchFamily="18" charset="0"/>
                      </a:rPr>
                      <a:t>71.5%</a:t>
                    </a:r>
                    <a:endParaRPr lang="en-US"/>
                  </a:p>
                </c:rich>
              </c:tx>
              <c:showLegendKey val="0"/>
              <c:showVal val="1"/>
              <c:showCatName val="0"/>
              <c:showSerName val="0"/>
              <c:showPercent val="0"/>
              <c:showBubbleSize val="0"/>
            </c:dLbl>
            <c:dLbl>
              <c:idx val="1"/>
              <c:layout>
                <c:manualLayout>
                  <c:x val="5.7305778978492372E-2"/>
                  <c:y val="9.7206809973597263E-2"/>
                </c:manualLayout>
              </c:layout>
              <c:tx>
                <c:rich>
                  <a:bodyPr/>
                  <a:lstStyle/>
                  <a:p>
                    <a:r>
                      <a:rPr lang="en-US" sz="2000">
                        <a:latin typeface="Times New Roman" panose="02020603050405020304" pitchFamily="18" charset="0"/>
                        <a:cs typeface="Times New Roman" panose="02020603050405020304" pitchFamily="18" charset="0"/>
                      </a:rPr>
                      <a:t>19%</a:t>
                    </a:r>
                    <a:endParaRPr lang="en-US"/>
                  </a:p>
                </c:rich>
              </c:tx>
              <c:showLegendKey val="0"/>
              <c:showVal val="1"/>
              <c:showCatName val="0"/>
              <c:showSerName val="0"/>
              <c:showPercent val="0"/>
              <c:showBubbleSize val="0"/>
            </c:dLbl>
            <c:dLbl>
              <c:idx val="2"/>
              <c:layout>
                <c:manualLayout>
                  <c:x val="4.0964652310092872E-2"/>
                  <c:y val="0.14914514757003211"/>
                </c:manualLayout>
              </c:layout>
              <c:tx>
                <c:rich>
                  <a:bodyPr/>
                  <a:lstStyle/>
                  <a:p>
                    <a:r>
                      <a:rPr lang="en-US" sz="2000">
                        <a:latin typeface="Times New Roman" panose="02020603050405020304" pitchFamily="18" charset="0"/>
                        <a:cs typeface="Times New Roman" panose="02020603050405020304" pitchFamily="18" charset="0"/>
                      </a:rPr>
                      <a:t>9.5%</a:t>
                    </a:r>
                    <a:endParaRPr lang="en-US"/>
                  </a:p>
                </c:rich>
              </c:tx>
              <c:showLegendKey val="0"/>
              <c:showVal val="1"/>
              <c:showCatName val="0"/>
              <c:showSerName val="0"/>
              <c:showPercent val="0"/>
              <c:showBubbleSize val="0"/>
            </c:dLbl>
            <c:dLbl>
              <c:idx val="3"/>
              <c:layout>
                <c:manualLayout>
                  <c:x val="-7.2679795987516074E-2"/>
                  <c:y val="1.1681830357011453E-3"/>
                </c:manualLayout>
              </c:layout>
              <c:tx>
                <c:rich>
                  <a:bodyPr/>
                  <a:lstStyle/>
                  <a:p>
                    <a:r>
                      <a:rPr lang="en-US" sz="2000">
                        <a:latin typeface="Times New Roman" panose="02020603050405020304" pitchFamily="18" charset="0"/>
                        <a:cs typeface="Times New Roman" panose="02020603050405020304" pitchFamily="18" charset="0"/>
                      </a:rPr>
                      <a:t>0%</a:t>
                    </a:r>
                    <a:endParaRPr lang="en-US"/>
                  </a:p>
                </c:rich>
              </c:tx>
              <c:showLegendKey val="0"/>
              <c:showVal val="1"/>
              <c:showCatName val="0"/>
              <c:showSerName val="0"/>
              <c:showPercent val="0"/>
              <c:showBubbleSize val="0"/>
            </c:dLbl>
            <c:txPr>
              <a:bodyPr/>
              <a:lstStyle/>
              <a:p>
                <a:pPr>
                  <a:defRPr sz="20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bieudo!$A$34:$A$37</c:f>
              <c:strCache>
                <c:ptCount val="4"/>
                <c:pt idx="0">
                  <c:v>Phương pháp tuyển chọn theo kinh nghiệm</c:v>
                </c:pt>
                <c:pt idx="1">
                  <c:v>Phương pháp tuyển chọn theo tiêu chuẩn mô hình</c:v>
                </c:pt>
                <c:pt idx="2">
                  <c:v>Phương pháp tuyển chọn theo khoa học</c:v>
                </c:pt>
                <c:pt idx="3">
                  <c:v>Phương pháp khác</c:v>
                </c:pt>
              </c:strCache>
            </c:strRef>
          </c:cat>
          <c:val>
            <c:numRef>
              <c:f>bieudo!$B$34:$B$37</c:f>
              <c:numCache>
                <c:formatCode>General</c:formatCode>
                <c:ptCount val="4"/>
                <c:pt idx="0">
                  <c:v>71.5</c:v>
                </c:pt>
                <c:pt idx="1">
                  <c:v>19</c:v>
                </c:pt>
                <c:pt idx="2">
                  <c:v>9.5</c:v>
                </c:pt>
                <c:pt idx="3">
                  <c:v>0</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51358796863418377"/>
          <c:y val="0.12276039995643689"/>
          <c:w val="0.32182868453319263"/>
          <c:h val="0.82924291437199948"/>
        </c:manualLayout>
      </c:layout>
      <c:overlay val="0"/>
      <c:txPr>
        <a:bodyPr/>
        <a:lstStyle/>
        <a:p>
          <a:pPr>
            <a:defRPr sz="20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607174103237096E-2"/>
          <c:y val="8.3807961504811887E-2"/>
          <c:w val="0.74817913385826773"/>
          <c:h val="0.74370771361913091"/>
        </c:manualLayout>
      </c:layout>
      <c:barChart>
        <c:barDir val="col"/>
        <c:grouping val="clustered"/>
        <c:varyColors val="0"/>
        <c:ser>
          <c:idx val="0"/>
          <c:order val="0"/>
          <c:tx>
            <c:strRef>
              <c:f>bieudo!$D$44</c:f>
              <c:strCache>
                <c:ptCount val="1"/>
                <c:pt idx="0">
                  <c:v>Có</c:v>
                </c:pt>
              </c:strCache>
            </c:strRef>
          </c:tx>
          <c:invertIfNegative val="0"/>
          <c:dLbls>
            <c:dLbl>
              <c:idx val="0"/>
              <c:layout/>
              <c:tx>
                <c:rich>
                  <a:bodyPr/>
                  <a:lstStyle/>
                  <a:p>
                    <a:r>
                      <a:rPr lang="en-US" sz="2000">
                        <a:latin typeface="Times New Roman" panose="02020603050405020304" pitchFamily="18" charset="0"/>
                        <a:cs typeface="Times New Roman" panose="02020603050405020304" pitchFamily="18" charset="0"/>
                      </a:rPr>
                      <a:t>90.5%</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90.5%</a:t>
                    </a:r>
                    <a:endParaRPr lang="en-US"/>
                  </a:p>
                </c:rich>
              </c:tx>
              <c:showLegendKey val="0"/>
              <c:showVal val="1"/>
              <c:showCatName val="0"/>
              <c:showSerName val="0"/>
              <c:showPercent val="0"/>
              <c:showBubbleSize val="0"/>
            </c:dLbl>
            <c:dLbl>
              <c:idx val="2"/>
              <c:layout/>
              <c:tx>
                <c:rich>
                  <a:bodyPr/>
                  <a:lstStyle/>
                  <a:p>
                    <a:r>
                      <a:rPr lang="en-US" sz="2000">
                        <a:latin typeface="Times New Roman" panose="02020603050405020304" pitchFamily="18" charset="0"/>
                        <a:cs typeface="Times New Roman" panose="02020603050405020304" pitchFamily="18" charset="0"/>
                      </a:rPr>
                      <a:t>100%</a:t>
                    </a:r>
                    <a:endParaRPr lang="en-US"/>
                  </a:p>
                </c:rich>
              </c:tx>
              <c:showLegendKey val="0"/>
              <c:showVal val="1"/>
              <c:showCatName val="0"/>
              <c:showSerName val="0"/>
              <c:showPercent val="0"/>
              <c:showBubbleSize val="0"/>
            </c:dLbl>
            <c:dLbl>
              <c:idx val="3"/>
              <c:layout/>
              <c:tx>
                <c:rich>
                  <a:bodyPr/>
                  <a:lstStyle/>
                  <a:p>
                    <a:r>
                      <a:rPr lang="en-US" sz="2000">
                        <a:latin typeface="Times New Roman" panose="02020603050405020304" pitchFamily="18" charset="0"/>
                        <a:cs typeface="Times New Roman" panose="02020603050405020304" pitchFamily="18" charset="0"/>
                      </a:rPr>
                      <a:t>100%</a:t>
                    </a:r>
                    <a:endParaRPr lang="en-US"/>
                  </a:p>
                </c:rich>
              </c:tx>
              <c:showLegendKey val="0"/>
              <c:showVal val="1"/>
              <c:showCatName val="0"/>
              <c:showSerName val="0"/>
              <c:showPercent val="0"/>
              <c:showBubbleSize val="0"/>
            </c:dLbl>
            <c:showLegendKey val="0"/>
            <c:showVal val="1"/>
            <c:showCatName val="0"/>
            <c:showSerName val="0"/>
            <c:showPercent val="0"/>
            <c:showBubbleSize val="0"/>
            <c:showLeaderLines val="0"/>
          </c:dLbls>
          <c:cat>
            <c:strRef>
              <c:f>bieudo!$C$45:$C$48</c:f>
              <c:strCache>
                <c:ptCount val="4"/>
                <c:pt idx="0">
                  <c:v>Chỉ tiêu về hình thái.</c:v>
                </c:pt>
                <c:pt idx="1">
                  <c:v>Chỉ tiêu về chức năng.</c:v>
                </c:pt>
                <c:pt idx="2">
                  <c:v>Chỉ tiêu về thể lực.</c:v>
                </c:pt>
                <c:pt idx="3">
                  <c:v>Chỉ tiêu về kỹ thuật.</c:v>
                </c:pt>
              </c:strCache>
            </c:strRef>
          </c:cat>
          <c:val>
            <c:numRef>
              <c:f>bieudo!$D$45:$D$48</c:f>
              <c:numCache>
                <c:formatCode>General</c:formatCode>
                <c:ptCount val="4"/>
                <c:pt idx="0">
                  <c:v>90.5</c:v>
                </c:pt>
                <c:pt idx="1">
                  <c:v>90.5</c:v>
                </c:pt>
                <c:pt idx="2">
                  <c:v>100</c:v>
                </c:pt>
                <c:pt idx="3">
                  <c:v>100</c:v>
                </c:pt>
              </c:numCache>
            </c:numRef>
          </c:val>
        </c:ser>
        <c:ser>
          <c:idx val="1"/>
          <c:order val="1"/>
          <c:tx>
            <c:strRef>
              <c:f>bieudo!$E$44</c:f>
              <c:strCache>
                <c:ptCount val="1"/>
                <c:pt idx="0">
                  <c:v>Không</c:v>
                </c:pt>
              </c:strCache>
            </c:strRef>
          </c:tx>
          <c:invertIfNegative val="0"/>
          <c:dLbls>
            <c:dLbl>
              <c:idx val="0"/>
              <c:layout/>
              <c:tx>
                <c:rich>
                  <a:bodyPr/>
                  <a:lstStyle/>
                  <a:p>
                    <a:r>
                      <a:rPr lang="en-US" sz="2000">
                        <a:latin typeface="Times New Roman" panose="02020603050405020304" pitchFamily="18" charset="0"/>
                        <a:cs typeface="Times New Roman" panose="02020603050405020304" pitchFamily="18" charset="0"/>
                      </a:rPr>
                      <a:t>9.5%</a:t>
                    </a:r>
                    <a:endParaRPr lang="en-US"/>
                  </a:p>
                </c:rich>
              </c:tx>
              <c:showLegendKey val="0"/>
              <c:showVal val="1"/>
              <c:showCatName val="0"/>
              <c:showSerName val="0"/>
              <c:showPercent val="0"/>
              <c:showBubbleSize val="0"/>
            </c:dLbl>
            <c:dLbl>
              <c:idx val="1"/>
              <c:layout/>
              <c:tx>
                <c:rich>
                  <a:bodyPr/>
                  <a:lstStyle/>
                  <a:p>
                    <a:r>
                      <a:rPr lang="en-US" sz="2000">
                        <a:latin typeface="Times New Roman" panose="02020603050405020304" pitchFamily="18" charset="0"/>
                        <a:cs typeface="Times New Roman" panose="02020603050405020304" pitchFamily="18" charset="0"/>
                      </a:rPr>
                      <a:t>9.5%</a:t>
                    </a:r>
                    <a:endParaRPr lang="en-US"/>
                  </a:p>
                </c:rich>
              </c:tx>
              <c:showLegendKey val="0"/>
              <c:showVal val="1"/>
              <c:showCatName val="0"/>
              <c:showSerName val="0"/>
              <c:showPercent val="0"/>
              <c:showBubbleSize val="0"/>
            </c:dLbl>
            <c:showLegendKey val="0"/>
            <c:showVal val="1"/>
            <c:showCatName val="0"/>
            <c:showSerName val="0"/>
            <c:showPercent val="0"/>
            <c:showBubbleSize val="0"/>
            <c:showLeaderLines val="0"/>
          </c:dLbls>
          <c:cat>
            <c:strRef>
              <c:f>bieudo!$C$45:$C$48</c:f>
              <c:strCache>
                <c:ptCount val="4"/>
                <c:pt idx="0">
                  <c:v>Chỉ tiêu về hình thái.</c:v>
                </c:pt>
                <c:pt idx="1">
                  <c:v>Chỉ tiêu về chức năng.</c:v>
                </c:pt>
                <c:pt idx="2">
                  <c:v>Chỉ tiêu về thể lực.</c:v>
                </c:pt>
                <c:pt idx="3">
                  <c:v>Chỉ tiêu về kỹ thuật.</c:v>
                </c:pt>
              </c:strCache>
            </c:strRef>
          </c:cat>
          <c:val>
            <c:numRef>
              <c:f>bieudo!$E$45:$E$48</c:f>
              <c:numCache>
                <c:formatCode>General</c:formatCode>
                <c:ptCount val="4"/>
                <c:pt idx="0">
                  <c:v>9.5</c:v>
                </c:pt>
                <c:pt idx="1">
                  <c:v>9.5</c:v>
                </c:pt>
              </c:numCache>
            </c:numRef>
          </c:val>
        </c:ser>
        <c:dLbls>
          <c:showLegendKey val="0"/>
          <c:showVal val="0"/>
          <c:showCatName val="0"/>
          <c:showSerName val="0"/>
          <c:showPercent val="0"/>
          <c:showBubbleSize val="0"/>
        </c:dLbls>
        <c:gapWidth val="150"/>
        <c:axId val="71215744"/>
        <c:axId val="71229824"/>
      </c:barChart>
      <c:catAx>
        <c:axId val="71215744"/>
        <c:scaling>
          <c:orientation val="minMax"/>
        </c:scaling>
        <c:delete val="0"/>
        <c:axPos val="b"/>
        <c:majorTickMark val="out"/>
        <c:minorTickMark val="none"/>
        <c:tickLblPos val="nextTo"/>
        <c:crossAx val="71229824"/>
        <c:crosses val="autoZero"/>
        <c:auto val="1"/>
        <c:lblAlgn val="ctr"/>
        <c:lblOffset val="100"/>
        <c:noMultiLvlLbl val="0"/>
      </c:catAx>
      <c:valAx>
        <c:axId val="71229824"/>
        <c:scaling>
          <c:orientation val="minMax"/>
        </c:scaling>
        <c:delete val="0"/>
        <c:axPos val="l"/>
        <c:majorGridlines/>
        <c:numFmt formatCode="General" sourceLinked="1"/>
        <c:majorTickMark val="out"/>
        <c:minorTickMark val="none"/>
        <c:tickLblPos val="nextTo"/>
        <c:crossAx val="71215744"/>
        <c:crosses val="autoZero"/>
        <c:crossBetween val="between"/>
      </c:valAx>
    </c:plotArea>
    <c:legend>
      <c:legendPos val="r"/>
      <c:layout/>
      <c:overlay val="0"/>
    </c:legend>
    <c:plotVisOnly val="1"/>
    <c:dispBlanksAs val="gap"/>
    <c:showDLblsOverMax val="0"/>
  </c:chart>
  <c:txPr>
    <a:bodyPr/>
    <a:lstStyle/>
    <a:p>
      <a:pPr>
        <a:defRPr sz="2000">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c:spPr>
          <c:invertIfNegative val="0"/>
          <c:dLbls>
            <c:txPr>
              <a:bodyPr/>
              <a:lstStyle/>
              <a:p>
                <a:pPr>
                  <a:defRPr sz="16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0"/>
          </c:dLbls>
          <c:cat>
            <c:strRef>
              <c:f>gốc!$B$113:$B$132</c:f>
              <c:strCache>
                <c:ptCount val="20"/>
                <c:pt idx="0">
                  <c:v>Huỳnh Đ. T. Sang</c:v>
                </c:pt>
                <c:pt idx="1">
                  <c:v>Lê Minh Trương</c:v>
                </c:pt>
                <c:pt idx="2">
                  <c:v>Lê Vĩnh Hưng</c:v>
                </c:pt>
                <c:pt idx="3">
                  <c:v>Võ Tuấn Anh</c:v>
                </c:pt>
                <c:pt idx="4">
                  <c:v>Nguyễn P. T.Lộc</c:v>
                </c:pt>
                <c:pt idx="5">
                  <c:v>Nguyễn N. K.Tài</c:v>
                </c:pt>
                <c:pt idx="6">
                  <c:v>Nguyễn Phi Hùng</c:v>
                </c:pt>
                <c:pt idx="7">
                  <c:v>Nguyễn Thanh Tú</c:v>
                </c:pt>
                <c:pt idx="8">
                  <c:v>Nguyễn Hoàng Phúc</c:v>
                </c:pt>
                <c:pt idx="9">
                  <c:v>Lê Quang Nhật</c:v>
                </c:pt>
                <c:pt idx="10">
                  <c:v>Nguyễn T. Phong</c:v>
                </c:pt>
                <c:pt idx="11">
                  <c:v>Nguyễn N. Thiệu</c:v>
                </c:pt>
                <c:pt idx="12">
                  <c:v>Nguyễn Thanh Dũng</c:v>
                </c:pt>
                <c:pt idx="13">
                  <c:v>Huỳnh T. Trọng</c:v>
                </c:pt>
                <c:pt idx="14">
                  <c:v>Huỳnh Tấn Thành</c:v>
                </c:pt>
                <c:pt idx="15">
                  <c:v>Lê Minh Sang</c:v>
                </c:pt>
                <c:pt idx="16">
                  <c:v>Đỗ Đình Hưng</c:v>
                </c:pt>
                <c:pt idx="17">
                  <c:v>Lê Công Thành</c:v>
                </c:pt>
                <c:pt idx="18">
                  <c:v>Ngô Tấn Trọng</c:v>
                </c:pt>
                <c:pt idx="19">
                  <c:v>Nguyễn H. M Khánh</c:v>
                </c:pt>
              </c:strCache>
            </c:strRef>
          </c:cat>
          <c:val>
            <c:numRef>
              <c:f>gốc!$C$113:$C$132</c:f>
              <c:numCache>
                <c:formatCode>General</c:formatCode>
                <c:ptCount val="20"/>
                <c:pt idx="0">
                  <c:v>77</c:v>
                </c:pt>
                <c:pt idx="1">
                  <c:v>82</c:v>
                </c:pt>
                <c:pt idx="2">
                  <c:v>82</c:v>
                </c:pt>
                <c:pt idx="3">
                  <c:v>31</c:v>
                </c:pt>
                <c:pt idx="4">
                  <c:v>73</c:v>
                </c:pt>
                <c:pt idx="5">
                  <c:v>53</c:v>
                </c:pt>
                <c:pt idx="6">
                  <c:v>37</c:v>
                </c:pt>
                <c:pt idx="7">
                  <c:v>36</c:v>
                </c:pt>
                <c:pt idx="8">
                  <c:v>54</c:v>
                </c:pt>
                <c:pt idx="9">
                  <c:v>75</c:v>
                </c:pt>
                <c:pt idx="10">
                  <c:v>51</c:v>
                </c:pt>
                <c:pt idx="11">
                  <c:v>36</c:v>
                </c:pt>
                <c:pt idx="12">
                  <c:v>99</c:v>
                </c:pt>
                <c:pt idx="13">
                  <c:v>71</c:v>
                </c:pt>
                <c:pt idx="14">
                  <c:v>62</c:v>
                </c:pt>
                <c:pt idx="15">
                  <c:v>69</c:v>
                </c:pt>
                <c:pt idx="16">
                  <c:v>62</c:v>
                </c:pt>
                <c:pt idx="17">
                  <c:v>61</c:v>
                </c:pt>
                <c:pt idx="18">
                  <c:v>66</c:v>
                </c:pt>
                <c:pt idx="19">
                  <c:v>112</c:v>
                </c:pt>
              </c:numCache>
            </c:numRef>
          </c:val>
        </c:ser>
        <c:dLbls>
          <c:showLegendKey val="0"/>
          <c:showVal val="0"/>
          <c:showCatName val="0"/>
          <c:showSerName val="0"/>
          <c:showPercent val="0"/>
          <c:showBubbleSize val="0"/>
        </c:dLbls>
        <c:gapWidth val="150"/>
        <c:axId val="71296896"/>
        <c:axId val="71298432"/>
      </c:barChart>
      <c:catAx>
        <c:axId val="71296896"/>
        <c:scaling>
          <c:orientation val="minMax"/>
        </c:scaling>
        <c:delete val="0"/>
        <c:axPos val="b"/>
        <c:majorTickMark val="out"/>
        <c:minorTickMark val="none"/>
        <c:tickLblPos val="nextTo"/>
        <c:txPr>
          <a:bodyPr/>
          <a:lstStyle/>
          <a:p>
            <a:pPr>
              <a:defRPr sz="1600"/>
            </a:pPr>
            <a:endParaRPr lang="en-US"/>
          </a:p>
        </c:txPr>
        <c:crossAx val="71298432"/>
        <c:crosses val="autoZero"/>
        <c:auto val="1"/>
        <c:lblAlgn val="ctr"/>
        <c:lblOffset val="100"/>
        <c:noMultiLvlLbl val="0"/>
      </c:catAx>
      <c:valAx>
        <c:axId val="71298432"/>
        <c:scaling>
          <c:orientation val="minMax"/>
        </c:scaling>
        <c:delete val="0"/>
        <c:axPos val="l"/>
        <c:majorGridlines/>
        <c:numFmt formatCode="General" sourceLinked="1"/>
        <c:majorTickMark val="out"/>
        <c:minorTickMark val="none"/>
        <c:tickLblPos val="nextTo"/>
        <c:txPr>
          <a:bodyPr/>
          <a:lstStyle/>
          <a:p>
            <a:pPr>
              <a:defRPr sz="1600"/>
            </a:pPr>
            <a:endParaRPr lang="en-US"/>
          </a:p>
        </c:txPr>
        <c:crossAx val="71296896"/>
        <c:crosses val="autoZero"/>
        <c:crossBetween val="between"/>
      </c:valAx>
    </c:plotArea>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1"/>
              <c:layout>
                <c:manualLayout>
                  <c:x val="-5.5898719856047774E-2"/>
                  <c:y val="0.22127187226596676"/>
                </c:manualLayout>
              </c:layout>
              <c:tx>
                <c:rich>
                  <a:bodyPr/>
                  <a:lstStyle/>
                  <a:p>
                    <a:r>
                      <a:rPr lang="en-US" sz="1800">
                        <a:latin typeface="Times New Roman" panose="02020603050405020304" pitchFamily="18" charset="0"/>
                        <a:cs typeface="Times New Roman" panose="02020603050405020304" pitchFamily="18" charset="0"/>
                      </a:rPr>
                      <a:t>10%</a:t>
                    </a:r>
                    <a:endParaRPr lang="en-US"/>
                  </a:p>
                </c:rich>
              </c:tx>
              <c:showLegendKey val="0"/>
              <c:showVal val="1"/>
              <c:showCatName val="0"/>
              <c:showSerName val="0"/>
              <c:showPercent val="0"/>
              <c:showBubbleSize val="0"/>
            </c:dLbl>
            <c:dLbl>
              <c:idx val="2"/>
              <c:layout>
                <c:manualLayout>
                  <c:x val="-0.14586286089238845"/>
                  <c:y val="-5.7651283172936718E-2"/>
                </c:manualLayout>
              </c:layout>
              <c:tx>
                <c:rich>
                  <a:bodyPr/>
                  <a:lstStyle/>
                  <a:p>
                    <a:r>
                      <a:rPr lang="en-US" sz="1800">
                        <a:latin typeface="Times New Roman" panose="02020603050405020304" pitchFamily="18" charset="0"/>
                        <a:cs typeface="Times New Roman" panose="02020603050405020304" pitchFamily="18" charset="0"/>
                      </a:rPr>
                      <a:t>40%</a:t>
                    </a:r>
                    <a:endParaRPr lang="en-US"/>
                  </a:p>
                </c:rich>
              </c:tx>
              <c:showLegendKey val="0"/>
              <c:showVal val="1"/>
              <c:showCatName val="0"/>
              <c:showSerName val="0"/>
              <c:showPercent val="0"/>
              <c:showBubbleSize val="0"/>
            </c:dLbl>
            <c:dLbl>
              <c:idx val="3"/>
              <c:layout>
                <c:manualLayout>
                  <c:x val="0.12132524059492564"/>
                  <c:y val="-0.15724154272382618"/>
                </c:manualLayout>
              </c:layout>
              <c:tx>
                <c:rich>
                  <a:bodyPr/>
                  <a:lstStyle/>
                  <a:p>
                    <a:r>
                      <a:rPr lang="en-US" sz="1800">
                        <a:latin typeface="Times New Roman" panose="02020603050405020304" pitchFamily="18" charset="0"/>
                        <a:cs typeface="Times New Roman" panose="02020603050405020304" pitchFamily="18" charset="0"/>
                      </a:rPr>
                      <a:t>30%</a:t>
                    </a:r>
                    <a:endParaRPr lang="en-US"/>
                  </a:p>
                </c:rich>
              </c:tx>
              <c:showLegendKey val="0"/>
              <c:showVal val="1"/>
              <c:showCatName val="0"/>
              <c:showSerName val="0"/>
              <c:showPercent val="0"/>
              <c:showBubbleSize val="0"/>
            </c:dLbl>
            <c:dLbl>
              <c:idx val="4"/>
              <c:layout>
                <c:manualLayout>
                  <c:x val="7.851596675415573E-2"/>
                  <c:y val="0.16069480898221056"/>
                </c:manualLayout>
              </c:layout>
              <c:tx>
                <c:rich>
                  <a:bodyPr/>
                  <a:lstStyle/>
                  <a:p>
                    <a:r>
                      <a:rPr lang="en-US" sz="1800">
                        <a:latin typeface="Times New Roman" panose="02020603050405020304" pitchFamily="18" charset="0"/>
                        <a:cs typeface="Times New Roman" panose="02020603050405020304" pitchFamily="18" charset="0"/>
                      </a:rPr>
                      <a:t>20%</a:t>
                    </a:r>
                    <a:endParaRPr lang="en-US"/>
                  </a:p>
                </c:rich>
              </c:tx>
              <c:showLegendKey val="0"/>
              <c:showVal val="1"/>
              <c:showCatName val="0"/>
              <c:showSerName val="0"/>
              <c:showPercent val="0"/>
              <c:showBubbleSize val="0"/>
            </c:dLbl>
            <c:txPr>
              <a:bodyPr/>
              <a:lstStyle/>
              <a:p>
                <a:pPr>
                  <a:defRPr sz="1800">
                    <a:latin typeface="Times New Roman" panose="02020603050405020304" pitchFamily="18" charset="0"/>
                    <a:cs typeface="Times New Roman" panose="02020603050405020304" pitchFamily="18" charset="0"/>
                  </a:defRPr>
                </a:pPr>
                <a:endParaRPr lang="en-US"/>
              </a:p>
            </c:txPr>
            <c:showLegendKey val="0"/>
            <c:showVal val="1"/>
            <c:showCatName val="0"/>
            <c:showSerName val="0"/>
            <c:showPercent val="0"/>
            <c:showBubbleSize val="0"/>
            <c:showLeaderLines val="1"/>
          </c:dLbls>
          <c:cat>
            <c:strRef>
              <c:f>gốc!$AH$100:$AH$104</c:f>
              <c:strCache>
                <c:ptCount val="5"/>
                <c:pt idx="0">
                  <c:v>Giỏi</c:v>
                </c:pt>
                <c:pt idx="1">
                  <c:v>Khá</c:v>
                </c:pt>
                <c:pt idx="2">
                  <c:v>Trung bình</c:v>
                </c:pt>
                <c:pt idx="3">
                  <c:v>Yếu </c:v>
                </c:pt>
                <c:pt idx="4">
                  <c:v>Kém</c:v>
                </c:pt>
              </c:strCache>
            </c:strRef>
          </c:cat>
          <c:val>
            <c:numRef>
              <c:f>gốc!$AI$100:$AI$104</c:f>
              <c:numCache>
                <c:formatCode>General</c:formatCode>
                <c:ptCount val="5"/>
                <c:pt idx="0">
                  <c:v>0</c:v>
                </c:pt>
                <c:pt idx="1">
                  <c:v>10</c:v>
                </c:pt>
                <c:pt idx="2">
                  <c:v>40</c:v>
                </c:pt>
                <c:pt idx="3">
                  <c:v>30</c:v>
                </c:pt>
                <c:pt idx="4">
                  <c:v>20</c:v>
                </c:pt>
              </c:numCache>
            </c:numRef>
          </c:val>
        </c:ser>
        <c:dLbls>
          <c:showLegendKey val="0"/>
          <c:showVal val="0"/>
          <c:showCatName val="0"/>
          <c:showSerName val="0"/>
          <c:showPercent val="0"/>
          <c:showBubbleSize val="0"/>
          <c:showLeaderLines val="1"/>
        </c:dLbls>
        <c:firstSliceAng val="0"/>
      </c:pieChart>
    </c:plotArea>
    <c:legend>
      <c:legendPos val="r"/>
      <c:overlay val="0"/>
      <c:txPr>
        <a:bodyPr/>
        <a:lstStyle/>
        <a:p>
          <a:pPr>
            <a:defRPr sz="18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51B3BF-E7E0-47D2-A322-2BA41DC8D8D1}" type="doc">
      <dgm:prSet loTypeId="urn:microsoft.com/office/officeart/2005/8/layout/cycle8" loCatId="cycle" qsTypeId="urn:microsoft.com/office/officeart/2005/8/quickstyle/simple5" qsCatId="simple" csTypeId="urn:microsoft.com/office/officeart/2005/8/colors/colorful5" csCatId="colorful" phldr="1"/>
      <dgm:spPr/>
      <dgm:t>
        <a:bodyPr/>
        <a:lstStyle/>
        <a:p>
          <a:endParaRPr lang="en-US"/>
        </a:p>
      </dgm:t>
    </dgm:pt>
    <dgm:pt modelId="{62D7CB9E-333B-4BB6-87E7-F4D67DA73788}">
      <dgm:prSet phldrT="[Text]" custT="1"/>
      <dgm:spPr/>
      <dgm:t>
        <a:bodyPr/>
        <a:lstStyle/>
        <a:p>
          <a:pPr algn="ctr">
            <a:lnSpc>
              <a:spcPct val="150000"/>
            </a:lnSpc>
          </a:pPr>
          <a:r>
            <a:rPr lang="vi-VN" sz="2000" b="1" dirty="0" smtClean="0">
              <a:latin typeface="Times New Roman" panose="02020603050405020304" pitchFamily="18" charset="0"/>
              <a:cs typeface="Times New Roman" panose="02020603050405020304" pitchFamily="18" charset="0"/>
            </a:rPr>
            <a:t>CHƯƠNG II</a:t>
          </a:r>
          <a:endParaRPr lang="en-US" sz="2000" dirty="0" smtClean="0">
            <a:latin typeface="Times New Roman" panose="02020603050405020304" pitchFamily="18" charset="0"/>
            <a:cs typeface="Times New Roman" panose="02020603050405020304" pitchFamily="18" charset="0"/>
          </a:endParaRPr>
        </a:p>
        <a:p>
          <a:pPr algn="ctr">
            <a:lnSpc>
              <a:spcPct val="150000"/>
            </a:lnSpc>
          </a:pPr>
          <a:r>
            <a:rPr lang="vi-VN" sz="2000" b="1" dirty="0" smtClean="0">
              <a:latin typeface="Times New Roman" panose="02020603050405020304" pitchFamily="18" charset="0"/>
              <a:cs typeface="Times New Roman" panose="02020603050405020304" pitchFamily="18" charset="0"/>
            </a:rPr>
            <a:t>PHƯƠNG PHÁP VÀ TỔ CHỨC </a:t>
          </a:r>
          <a:r>
            <a:rPr lang="en-US" sz="2000" b="1" dirty="0" smtClean="0">
              <a:latin typeface="Times New Roman" panose="02020603050405020304" pitchFamily="18" charset="0"/>
              <a:cs typeface="Times New Roman" panose="02020603050405020304" pitchFamily="18" charset="0"/>
            </a:rPr>
            <a:t>  </a:t>
          </a:r>
          <a:r>
            <a:rPr lang="vi-VN" sz="2000" b="1" dirty="0" smtClean="0">
              <a:latin typeface="Times New Roman" panose="02020603050405020304" pitchFamily="18" charset="0"/>
              <a:cs typeface="Times New Roman" panose="02020603050405020304" pitchFamily="18" charset="0"/>
            </a:rPr>
            <a:t>NGHIÊN CỨU</a:t>
          </a:r>
          <a:endParaRPr lang="en-US" sz="2000" b="1" dirty="0">
            <a:latin typeface="Times New Roman" panose="02020603050405020304" pitchFamily="18" charset="0"/>
            <a:cs typeface="Times New Roman" panose="02020603050405020304" pitchFamily="18" charset="0"/>
          </a:endParaRPr>
        </a:p>
      </dgm:t>
    </dgm:pt>
    <dgm:pt modelId="{DF316983-CF1B-4D49-9ED3-859C49B5BFEC}" type="parTrans" cxnId="{405C51C9-3C79-4CBE-AF0F-3E34F7E2E2D3}">
      <dgm:prSet/>
      <dgm:spPr/>
      <dgm:t>
        <a:bodyPr/>
        <a:lstStyle/>
        <a:p>
          <a:endParaRPr lang="en-US"/>
        </a:p>
      </dgm:t>
    </dgm:pt>
    <dgm:pt modelId="{0574A784-1DD0-4C3D-825E-43834B12DA27}" type="sibTrans" cxnId="{405C51C9-3C79-4CBE-AF0F-3E34F7E2E2D3}">
      <dgm:prSet/>
      <dgm:spPr/>
      <dgm:t>
        <a:bodyPr/>
        <a:lstStyle/>
        <a:p>
          <a:endParaRPr lang="en-US"/>
        </a:p>
      </dgm:t>
    </dgm:pt>
    <dgm:pt modelId="{6515038B-072D-4E5B-A481-D846BBF7F8A7}">
      <dgm:prSet phldrT="[Text]" custT="1"/>
      <dgm:spPr/>
      <dgm:t>
        <a:bodyPr/>
        <a:lstStyle/>
        <a:p>
          <a:r>
            <a:rPr lang="en-US" sz="2000" b="1" dirty="0" smtClean="0">
              <a:latin typeface="Times New Roman" panose="02020603050405020304" pitchFamily="18" charset="0"/>
              <a:cs typeface="Times New Roman" panose="02020603050405020304" pitchFamily="18" charset="0"/>
            </a:rPr>
            <a:t>CHƯƠNG III</a:t>
          </a:r>
        </a:p>
        <a:p>
          <a:r>
            <a:rPr lang="en-US" sz="2000" b="1" dirty="0" smtClean="0">
              <a:latin typeface="Times New Roman" panose="02020603050405020304" pitchFamily="18" charset="0"/>
              <a:cs typeface="Times New Roman" panose="02020603050405020304" pitchFamily="18" charset="0"/>
            </a:rPr>
            <a:t>KẾT QUẢ NGHIÊN CỨU VÀ BÀN LUẬN</a:t>
          </a:r>
          <a:endParaRPr lang="en-US" sz="2000" b="1" dirty="0">
            <a:latin typeface="Times New Roman" panose="02020603050405020304" pitchFamily="18" charset="0"/>
            <a:cs typeface="Times New Roman" panose="02020603050405020304" pitchFamily="18" charset="0"/>
          </a:endParaRPr>
        </a:p>
      </dgm:t>
    </dgm:pt>
    <dgm:pt modelId="{C3E61290-0BE8-4775-B71F-B38FD7F77DCE}" type="parTrans" cxnId="{BDF5D9A8-34F6-4A69-B69C-C96420E5AC93}">
      <dgm:prSet/>
      <dgm:spPr/>
      <dgm:t>
        <a:bodyPr/>
        <a:lstStyle/>
        <a:p>
          <a:endParaRPr lang="en-US"/>
        </a:p>
      </dgm:t>
    </dgm:pt>
    <dgm:pt modelId="{5BFBCDA7-1E06-461C-9869-37F6A8834CDC}" type="sibTrans" cxnId="{BDF5D9A8-34F6-4A69-B69C-C96420E5AC93}">
      <dgm:prSet/>
      <dgm:spPr/>
      <dgm:t>
        <a:bodyPr/>
        <a:lstStyle/>
        <a:p>
          <a:endParaRPr lang="en-US"/>
        </a:p>
      </dgm:t>
    </dgm:pt>
    <dgm:pt modelId="{0B9E0676-4E47-4547-AB8A-53E873B12AF0}">
      <dgm:prSet phldrT="[Text]" custT="1"/>
      <dgm:spPr/>
      <dgm:t>
        <a:bodyPr/>
        <a:lstStyle/>
        <a:p>
          <a:pPr>
            <a:lnSpc>
              <a:spcPct val="150000"/>
            </a:lnSpc>
          </a:pPr>
          <a:r>
            <a:rPr lang="en-US" sz="2000" b="1" dirty="0" smtClean="0">
              <a:latin typeface="Times New Roman" panose="02020603050405020304" pitchFamily="18" charset="0"/>
              <a:cs typeface="Times New Roman" panose="02020603050405020304" pitchFamily="18" charset="0"/>
            </a:rPr>
            <a:t>CHƯƠNG I</a:t>
          </a:r>
          <a:endParaRPr lang="en-US" sz="2000" dirty="0" smtClean="0">
            <a:latin typeface="Times New Roman" panose="02020603050405020304" pitchFamily="18" charset="0"/>
            <a:cs typeface="Times New Roman" panose="02020603050405020304" pitchFamily="18" charset="0"/>
          </a:endParaRPr>
        </a:p>
        <a:p>
          <a:pPr>
            <a:lnSpc>
              <a:spcPct val="150000"/>
            </a:lnSpc>
          </a:pPr>
          <a:r>
            <a:rPr lang="en-US" sz="2000" b="1" dirty="0" smtClean="0">
              <a:latin typeface="Times New Roman" panose="02020603050405020304" pitchFamily="18" charset="0"/>
              <a:cs typeface="Times New Roman" panose="02020603050405020304" pitchFamily="18" charset="0"/>
            </a:rPr>
            <a:t>TỔNG QUAN VỀ VẤN ĐỀ NGHIÊN CỨU</a:t>
          </a:r>
          <a:endParaRPr lang="en-US" sz="2000" b="1" dirty="0">
            <a:latin typeface="Times New Roman" panose="02020603050405020304" pitchFamily="18" charset="0"/>
            <a:cs typeface="Times New Roman" panose="02020603050405020304" pitchFamily="18" charset="0"/>
          </a:endParaRPr>
        </a:p>
      </dgm:t>
    </dgm:pt>
    <dgm:pt modelId="{CD1AD21D-DCCC-4944-8DC0-3EB43A97B958}" type="parTrans" cxnId="{00269A2D-8A49-48ED-9B5D-C344CF7783B2}">
      <dgm:prSet/>
      <dgm:spPr/>
      <dgm:t>
        <a:bodyPr/>
        <a:lstStyle/>
        <a:p>
          <a:endParaRPr lang="en-US"/>
        </a:p>
      </dgm:t>
    </dgm:pt>
    <dgm:pt modelId="{FB6D65D4-03A8-4C0D-9FEC-884461F5669B}" type="sibTrans" cxnId="{00269A2D-8A49-48ED-9B5D-C344CF7783B2}">
      <dgm:prSet/>
      <dgm:spPr/>
      <dgm:t>
        <a:bodyPr/>
        <a:lstStyle/>
        <a:p>
          <a:endParaRPr lang="en-US"/>
        </a:p>
      </dgm:t>
    </dgm:pt>
    <dgm:pt modelId="{2CAAFFA2-4F0C-454E-ACAC-B77D66B6EC4A}" type="pres">
      <dgm:prSet presAssocID="{0551B3BF-E7E0-47D2-A322-2BA41DC8D8D1}" presName="compositeShape" presStyleCnt="0">
        <dgm:presLayoutVars>
          <dgm:chMax val="7"/>
          <dgm:dir/>
          <dgm:resizeHandles val="exact"/>
        </dgm:presLayoutVars>
      </dgm:prSet>
      <dgm:spPr/>
      <dgm:t>
        <a:bodyPr/>
        <a:lstStyle/>
        <a:p>
          <a:endParaRPr lang="en-US"/>
        </a:p>
      </dgm:t>
    </dgm:pt>
    <dgm:pt modelId="{C206891C-B89D-4224-9EAB-41EC8F57A191}" type="pres">
      <dgm:prSet presAssocID="{0551B3BF-E7E0-47D2-A322-2BA41DC8D8D1}" presName="wedge1" presStyleLbl="node1" presStyleIdx="0" presStyleCnt="3" custScaleX="104164" custScaleY="105949"/>
      <dgm:spPr/>
      <dgm:t>
        <a:bodyPr/>
        <a:lstStyle/>
        <a:p>
          <a:endParaRPr lang="en-US"/>
        </a:p>
      </dgm:t>
    </dgm:pt>
    <dgm:pt modelId="{F96146DD-3243-4979-92A4-D7F6459F34CD}" type="pres">
      <dgm:prSet presAssocID="{0551B3BF-E7E0-47D2-A322-2BA41DC8D8D1}" presName="dummy1a" presStyleCnt="0"/>
      <dgm:spPr/>
    </dgm:pt>
    <dgm:pt modelId="{793FDC12-1CA8-4430-B437-EA978C19BAE1}" type="pres">
      <dgm:prSet presAssocID="{0551B3BF-E7E0-47D2-A322-2BA41DC8D8D1}" presName="dummy1b" presStyleCnt="0"/>
      <dgm:spPr/>
    </dgm:pt>
    <dgm:pt modelId="{73A66890-0C90-4B77-8EDE-959F4E54C0DB}" type="pres">
      <dgm:prSet presAssocID="{0551B3BF-E7E0-47D2-A322-2BA41DC8D8D1}" presName="wedge1Tx" presStyleLbl="node1" presStyleIdx="0" presStyleCnt="3">
        <dgm:presLayoutVars>
          <dgm:chMax val="0"/>
          <dgm:chPref val="0"/>
          <dgm:bulletEnabled val="1"/>
        </dgm:presLayoutVars>
      </dgm:prSet>
      <dgm:spPr/>
      <dgm:t>
        <a:bodyPr/>
        <a:lstStyle/>
        <a:p>
          <a:endParaRPr lang="en-US"/>
        </a:p>
      </dgm:t>
    </dgm:pt>
    <dgm:pt modelId="{D73E3F2B-ADFF-405F-ADAF-1CDB91A36DB2}" type="pres">
      <dgm:prSet presAssocID="{0551B3BF-E7E0-47D2-A322-2BA41DC8D8D1}" presName="wedge2" presStyleLbl="node1" presStyleIdx="1" presStyleCnt="3"/>
      <dgm:spPr/>
      <dgm:t>
        <a:bodyPr/>
        <a:lstStyle/>
        <a:p>
          <a:endParaRPr lang="en-US"/>
        </a:p>
      </dgm:t>
    </dgm:pt>
    <dgm:pt modelId="{EBC5B57B-57A1-4BD2-849E-43767D4AFFB2}" type="pres">
      <dgm:prSet presAssocID="{0551B3BF-E7E0-47D2-A322-2BA41DC8D8D1}" presName="dummy2a" presStyleCnt="0"/>
      <dgm:spPr/>
    </dgm:pt>
    <dgm:pt modelId="{3D7FE513-076C-42EC-9A9A-2A4644622216}" type="pres">
      <dgm:prSet presAssocID="{0551B3BF-E7E0-47D2-A322-2BA41DC8D8D1}" presName="dummy2b" presStyleCnt="0"/>
      <dgm:spPr/>
    </dgm:pt>
    <dgm:pt modelId="{4C4938F5-C693-4B99-81D5-B3D1B9E61099}" type="pres">
      <dgm:prSet presAssocID="{0551B3BF-E7E0-47D2-A322-2BA41DC8D8D1}" presName="wedge2Tx" presStyleLbl="node1" presStyleIdx="1" presStyleCnt="3">
        <dgm:presLayoutVars>
          <dgm:chMax val="0"/>
          <dgm:chPref val="0"/>
          <dgm:bulletEnabled val="1"/>
        </dgm:presLayoutVars>
      </dgm:prSet>
      <dgm:spPr/>
      <dgm:t>
        <a:bodyPr/>
        <a:lstStyle/>
        <a:p>
          <a:endParaRPr lang="en-US"/>
        </a:p>
      </dgm:t>
    </dgm:pt>
    <dgm:pt modelId="{8F4C3BFC-2852-45EF-B404-5615BFC38280}" type="pres">
      <dgm:prSet presAssocID="{0551B3BF-E7E0-47D2-A322-2BA41DC8D8D1}" presName="wedge3" presStyleLbl="node1" presStyleIdx="2" presStyleCnt="3"/>
      <dgm:spPr/>
      <dgm:t>
        <a:bodyPr/>
        <a:lstStyle/>
        <a:p>
          <a:endParaRPr lang="en-US"/>
        </a:p>
      </dgm:t>
    </dgm:pt>
    <dgm:pt modelId="{19B45817-AAC4-4716-8F51-00CD8D57BEBC}" type="pres">
      <dgm:prSet presAssocID="{0551B3BF-E7E0-47D2-A322-2BA41DC8D8D1}" presName="dummy3a" presStyleCnt="0"/>
      <dgm:spPr/>
    </dgm:pt>
    <dgm:pt modelId="{ECEA2F88-E9EA-4093-835A-202A3756FAEE}" type="pres">
      <dgm:prSet presAssocID="{0551B3BF-E7E0-47D2-A322-2BA41DC8D8D1}" presName="dummy3b" presStyleCnt="0"/>
      <dgm:spPr/>
    </dgm:pt>
    <dgm:pt modelId="{2761F9BE-6614-490A-A1C4-C8B5714BB166}" type="pres">
      <dgm:prSet presAssocID="{0551B3BF-E7E0-47D2-A322-2BA41DC8D8D1}" presName="wedge3Tx" presStyleLbl="node1" presStyleIdx="2" presStyleCnt="3">
        <dgm:presLayoutVars>
          <dgm:chMax val="0"/>
          <dgm:chPref val="0"/>
          <dgm:bulletEnabled val="1"/>
        </dgm:presLayoutVars>
      </dgm:prSet>
      <dgm:spPr/>
      <dgm:t>
        <a:bodyPr/>
        <a:lstStyle/>
        <a:p>
          <a:endParaRPr lang="en-US"/>
        </a:p>
      </dgm:t>
    </dgm:pt>
    <dgm:pt modelId="{002A3745-1B72-4554-987F-27C4BFAE0CF6}" type="pres">
      <dgm:prSet presAssocID="{0574A784-1DD0-4C3D-825E-43834B12DA27}" presName="arrowWedge1" presStyleLbl="fgSibTrans2D1" presStyleIdx="0" presStyleCnt="3" custLinFactNeighborX="1620" custLinFactNeighborY="-972"/>
      <dgm:spPr/>
    </dgm:pt>
    <dgm:pt modelId="{91AFEFB5-3896-43F1-908A-A68A33F2396D}" type="pres">
      <dgm:prSet presAssocID="{5BFBCDA7-1E06-461C-9869-37F6A8834CDC}" presName="arrowWedge2" presStyleLbl="fgSibTrans2D1" presStyleIdx="1" presStyleCnt="3"/>
      <dgm:spPr/>
    </dgm:pt>
    <dgm:pt modelId="{DD60568C-EEF4-47FE-973A-79934BF0E411}" type="pres">
      <dgm:prSet presAssocID="{FB6D65D4-03A8-4C0D-9FEC-884461F5669B}" presName="arrowWedge3" presStyleLbl="fgSibTrans2D1" presStyleIdx="2" presStyleCnt="3"/>
      <dgm:spPr/>
    </dgm:pt>
  </dgm:ptLst>
  <dgm:cxnLst>
    <dgm:cxn modelId="{C4EC65B5-B445-4184-B9A8-3865B2EFAEA0}" type="presOf" srcId="{6515038B-072D-4E5B-A481-D846BBF7F8A7}" destId="{4C4938F5-C693-4B99-81D5-B3D1B9E61099}" srcOrd="1" destOrd="0" presId="urn:microsoft.com/office/officeart/2005/8/layout/cycle8"/>
    <dgm:cxn modelId="{E952F385-7EA5-4CF9-AE8D-7E32654D43F8}" type="presOf" srcId="{0551B3BF-E7E0-47D2-A322-2BA41DC8D8D1}" destId="{2CAAFFA2-4F0C-454E-ACAC-B77D66B6EC4A}" srcOrd="0" destOrd="0" presId="urn:microsoft.com/office/officeart/2005/8/layout/cycle8"/>
    <dgm:cxn modelId="{00269A2D-8A49-48ED-9B5D-C344CF7783B2}" srcId="{0551B3BF-E7E0-47D2-A322-2BA41DC8D8D1}" destId="{0B9E0676-4E47-4547-AB8A-53E873B12AF0}" srcOrd="2" destOrd="0" parTransId="{CD1AD21D-DCCC-4944-8DC0-3EB43A97B958}" sibTransId="{FB6D65D4-03A8-4C0D-9FEC-884461F5669B}"/>
    <dgm:cxn modelId="{BDF5D9A8-34F6-4A69-B69C-C96420E5AC93}" srcId="{0551B3BF-E7E0-47D2-A322-2BA41DC8D8D1}" destId="{6515038B-072D-4E5B-A481-D846BBF7F8A7}" srcOrd="1" destOrd="0" parTransId="{C3E61290-0BE8-4775-B71F-B38FD7F77DCE}" sibTransId="{5BFBCDA7-1E06-461C-9869-37F6A8834CDC}"/>
    <dgm:cxn modelId="{CE0A6FD9-F164-4F66-A3B1-121411810F58}" type="presOf" srcId="{62D7CB9E-333B-4BB6-87E7-F4D67DA73788}" destId="{C206891C-B89D-4224-9EAB-41EC8F57A191}" srcOrd="0" destOrd="0" presId="urn:microsoft.com/office/officeart/2005/8/layout/cycle8"/>
    <dgm:cxn modelId="{21904C79-B363-45BA-BD54-79DA32FF536A}" type="presOf" srcId="{0B9E0676-4E47-4547-AB8A-53E873B12AF0}" destId="{8F4C3BFC-2852-45EF-B404-5615BFC38280}" srcOrd="0" destOrd="0" presId="urn:microsoft.com/office/officeart/2005/8/layout/cycle8"/>
    <dgm:cxn modelId="{405C51C9-3C79-4CBE-AF0F-3E34F7E2E2D3}" srcId="{0551B3BF-E7E0-47D2-A322-2BA41DC8D8D1}" destId="{62D7CB9E-333B-4BB6-87E7-F4D67DA73788}" srcOrd="0" destOrd="0" parTransId="{DF316983-CF1B-4D49-9ED3-859C49B5BFEC}" sibTransId="{0574A784-1DD0-4C3D-825E-43834B12DA27}"/>
    <dgm:cxn modelId="{87239E4E-C921-4254-98FA-2AF56B0A307F}" type="presOf" srcId="{0B9E0676-4E47-4547-AB8A-53E873B12AF0}" destId="{2761F9BE-6614-490A-A1C4-C8B5714BB166}" srcOrd="1" destOrd="0" presId="urn:microsoft.com/office/officeart/2005/8/layout/cycle8"/>
    <dgm:cxn modelId="{966A40FF-B8F3-4E0B-8E10-4FC6D3ADDBFD}" type="presOf" srcId="{62D7CB9E-333B-4BB6-87E7-F4D67DA73788}" destId="{73A66890-0C90-4B77-8EDE-959F4E54C0DB}" srcOrd="1" destOrd="0" presId="urn:microsoft.com/office/officeart/2005/8/layout/cycle8"/>
    <dgm:cxn modelId="{87BC4F5F-AB57-4FF3-A086-C34B340349E7}" type="presOf" srcId="{6515038B-072D-4E5B-A481-D846BBF7F8A7}" destId="{D73E3F2B-ADFF-405F-ADAF-1CDB91A36DB2}" srcOrd="0" destOrd="0" presId="urn:microsoft.com/office/officeart/2005/8/layout/cycle8"/>
    <dgm:cxn modelId="{2B754D31-B979-4D03-982C-97551FE90A93}" type="presParOf" srcId="{2CAAFFA2-4F0C-454E-ACAC-B77D66B6EC4A}" destId="{C206891C-B89D-4224-9EAB-41EC8F57A191}" srcOrd="0" destOrd="0" presId="urn:microsoft.com/office/officeart/2005/8/layout/cycle8"/>
    <dgm:cxn modelId="{3CA23BC0-84B1-4223-A1C3-9913EC0D35C6}" type="presParOf" srcId="{2CAAFFA2-4F0C-454E-ACAC-B77D66B6EC4A}" destId="{F96146DD-3243-4979-92A4-D7F6459F34CD}" srcOrd="1" destOrd="0" presId="urn:microsoft.com/office/officeart/2005/8/layout/cycle8"/>
    <dgm:cxn modelId="{06F21D38-CD9A-44BD-B97A-D57A76873B15}" type="presParOf" srcId="{2CAAFFA2-4F0C-454E-ACAC-B77D66B6EC4A}" destId="{793FDC12-1CA8-4430-B437-EA978C19BAE1}" srcOrd="2" destOrd="0" presId="urn:microsoft.com/office/officeart/2005/8/layout/cycle8"/>
    <dgm:cxn modelId="{1D320AB5-E425-44BD-811F-16DEB6494A53}" type="presParOf" srcId="{2CAAFFA2-4F0C-454E-ACAC-B77D66B6EC4A}" destId="{73A66890-0C90-4B77-8EDE-959F4E54C0DB}" srcOrd="3" destOrd="0" presId="urn:microsoft.com/office/officeart/2005/8/layout/cycle8"/>
    <dgm:cxn modelId="{66FF1263-D7FF-4545-9186-D8F5B9FC33C4}" type="presParOf" srcId="{2CAAFFA2-4F0C-454E-ACAC-B77D66B6EC4A}" destId="{D73E3F2B-ADFF-405F-ADAF-1CDB91A36DB2}" srcOrd="4" destOrd="0" presId="urn:microsoft.com/office/officeart/2005/8/layout/cycle8"/>
    <dgm:cxn modelId="{A0D69439-FC81-428E-BB69-71E3ADFBBFC9}" type="presParOf" srcId="{2CAAFFA2-4F0C-454E-ACAC-B77D66B6EC4A}" destId="{EBC5B57B-57A1-4BD2-849E-43767D4AFFB2}" srcOrd="5" destOrd="0" presId="urn:microsoft.com/office/officeart/2005/8/layout/cycle8"/>
    <dgm:cxn modelId="{C221545C-833E-45F4-9382-CFB6ECCC5C21}" type="presParOf" srcId="{2CAAFFA2-4F0C-454E-ACAC-B77D66B6EC4A}" destId="{3D7FE513-076C-42EC-9A9A-2A4644622216}" srcOrd="6" destOrd="0" presId="urn:microsoft.com/office/officeart/2005/8/layout/cycle8"/>
    <dgm:cxn modelId="{C50FDA65-8340-4C4C-8E5C-D47A1E9BA4E8}" type="presParOf" srcId="{2CAAFFA2-4F0C-454E-ACAC-B77D66B6EC4A}" destId="{4C4938F5-C693-4B99-81D5-B3D1B9E61099}" srcOrd="7" destOrd="0" presId="urn:microsoft.com/office/officeart/2005/8/layout/cycle8"/>
    <dgm:cxn modelId="{8BC00A65-78CE-47A5-8C81-D0CE18E3FC9A}" type="presParOf" srcId="{2CAAFFA2-4F0C-454E-ACAC-B77D66B6EC4A}" destId="{8F4C3BFC-2852-45EF-B404-5615BFC38280}" srcOrd="8" destOrd="0" presId="urn:microsoft.com/office/officeart/2005/8/layout/cycle8"/>
    <dgm:cxn modelId="{B113ACD3-6E56-473D-BC0E-EED0FA64B632}" type="presParOf" srcId="{2CAAFFA2-4F0C-454E-ACAC-B77D66B6EC4A}" destId="{19B45817-AAC4-4716-8F51-00CD8D57BEBC}" srcOrd="9" destOrd="0" presId="urn:microsoft.com/office/officeart/2005/8/layout/cycle8"/>
    <dgm:cxn modelId="{617140F1-4F07-47A0-AD0A-A4564ACE688E}" type="presParOf" srcId="{2CAAFFA2-4F0C-454E-ACAC-B77D66B6EC4A}" destId="{ECEA2F88-E9EA-4093-835A-202A3756FAEE}" srcOrd="10" destOrd="0" presId="urn:microsoft.com/office/officeart/2005/8/layout/cycle8"/>
    <dgm:cxn modelId="{D81F829E-5178-4926-8BEB-31BD6BFAB7EB}" type="presParOf" srcId="{2CAAFFA2-4F0C-454E-ACAC-B77D66B6EC4A}" destId="{2761F9BE-6614-490A-A1C4-C8B5714BB166}" srcOrd="11" destOrd="0" presId="urn:microsoft.com/office/officeart/2005/8/layout/cycle8"/>
    <dgm:cxn modelId="{B8F86929-F2B2-4C84-91F8-95B014C27B76}" type="presParOf" srcId="{2CAAFFA2-4F0C-454E-ACAC-B77D66B6EC4A}" destId="{002A3745-1B72-4554-987F-27C4BFAE0CF6}" srcOrd="12" destOrd="0" presId="urn:microsoft.com/office/officeart/2005/8/layout/cycle8"/>
    <dgm:cxn modelId="{8DC29240-1C6B-4F46-9B34-80FCED965F88}" type="presParOf" srcId="{2CAAFFA2-4F0C-454E-ACAC-B77D66B6EC4A}" destId="{91AFEFB5-3896-43F1-908A-A68A33F2396D}" srcOrd="13" destOrd="0" presId="urn:microsoft.com/office/officeart/2005/8/layout/cycle8"/>
    <dgm:cxn modelId="{4794DD31-975E-4517-88A3-18BCD26E730A}" type="presParOf" srcId="{2CAAFFA2-4F0C-454E-ACAC-B77D66B6EC4A}" destId="{DD60568C-EEF4-47FE-973A-79934BF0E411}"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D0F99-5851-4E50-B010-3E8C23513AA2}" type="doc">
      <dgm:prSet loTypeId="urn:microsoft.com/office/officeart/2008/layout/RadialCluster" loCatId="cycle" qsTypeId="urn:microsoft.com/office/officeart/2005/8/quickstyle/simple1" qsCatId="simple" csTypeId="urn:microsoft.com/office/officeart/2005/8/colors/colorful3" csCatId="colorful" phldr="1"/>
      <dgm:spPr/>
      <dgm:t>
        <a:bodyPr/>
        <a:lstStyle/>
        <a:p>
          <a:endParaRPr lang="en-US"/>
        </a:p>
      </dgm:t>
    </dgm:pt>
    <dgm:pt modelId="{EDC39142-C28C-40E5-A241-EA65371E7FA1}">
      <dgm:prSet phldrT="[Text]" custT="1">
        <dgm:style>
          <a:lnRef idx="1">
            <a:schemeClr val="accent2"/>
          </a:lnRef>
          <a:fillRef idx="2">
            <a:schemeClr val="accent2"/>
          </a:fillRef>
          <a:effectRef idx="1">
            <a:schemeClr val="accent2"/>
          </a:effectRef>
          <a:fontRef idx="minor">
            <a:schemeClr val="dk1"/>
          </a:fontRef>
        </dgm:style>
      </dgm:prSet>
      <dgm:spPr/>
      <dgm:t>
        <a:bodyPr/>
        <a:lstStyle/>
        <a:p>
          <a:pPr algn="ctr">
            <a:lnSpc>
              <a:spcPct val="150000"/>
            </a:lnSpc>
          </a:pPr>
          <a:r>
            <a:rPr lang="en-US" sz="2800" b="1" dirty="0" err="1" smtClean="0">
              <a:latin typeface="Times New Roman" panose="02020603050405020304" pitchFamily="18" charset="0"/>
              <a:cs typeface="Times New Roman" panose="02020603050405020304" pitchFamily="18" charset="0"/>
            </a:rPr>
            <a:t>Mục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đích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nghiên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cứu</a:t>
          </a:r>
          <a:r>
            <a:rPr lang="en-US" sz="2800" b="1"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algn="ctr">
            <a:lnSpc>
              <a:spcPct val="150000"/>
            </a:lnSpc>
          </a:pPr>
          <a:r>
            <a:rPr lang="pt-BR" sz="2800" smtClean="0">
              <a:latin typeface="Times New Roman" pitchFamily="18" charset="0"/>
              <a:cs typeface="Times New Roman" pitchFamily="18" charset="0"/>
            </a:rPr>
            <a:t>Mục đích chúng tôi thực hiện đề tài này là đánh giá trình độ phát triển thể lực chuyên môn và kỹ thuật cơ bản của đội tuyển bóng chuyền nam Trường Cao đẳng Lý Tự Trọng TP.Hồ Chí Minh góp phần nâng cao </a:t>
          </a:r>
          <a:r>
            <a:rPr lang="pt-BR" sz="2800" smtClean="0"/>
            <a:t>chất lượng và hiệu quả trong huấn luyện.</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0E74AE56-8AB8-41F6-A7EE-75F66D7E6271}" type="parTrans" cxnId="{332CFED6-71C4-4941-880A-08395E8D4DCA}">
      <dgm:prSet/>
      <dgm:spPr/>
      <dgm:t>
        <a:bodyPr/>
        <a:lstStyle/>
        <a:p>
          <a:endParaRPr lang="en-US"/>
        </a:p>
      </dgm:t>
    </dgm:pt>
    <dgm:pt modelId="{65AA143A-EE97-4153-A851-ECEB836B27C0}" type="sibTrans" cxnId="{332CFED6-71C4-4941-880A-08395E8D4DCA}">
      <dgm:prSet/>
      <dgm:spPr/>
      <dgm:t>
        <a:bodyPr/>
        <a:lstStyle/>
        <a:p>
          <a:endParaRPr lang="en-US"/>
        </a:p>
      </dgm:t>
    </dgm:pt>
    <dgm:pt modelId="{3F2B7366-A4D1-4614-8AE2-165AB9825412}">
      <dgm:prSet phldrT="[Text]" custT="1">
        <dgm:style>
          <a:lnRef idx="1">
            <a:schemeClr val="accent6"/>
          </a:lnRef>
          <a:fillRef idx="2">
            <a:schemeClr val="accent6"/>
          </a:fillRef>
          <a:effectRef idx="1">
            <a:schemeClr val="accent6"/>
          </a:effectRef>
          <a:fontRef idx="minor">
            <a:schemeClr val="dk1"/>
          </a:fontRef>
        </dgm:style>
      </dgm:prSet>
      <dgm:spPr/>
      <dgm:t>
        <a:bodyPr/>
        <a:lstStyle/>
        <a:p>
          <a:pPr algn="ctr">
            <a:lnSpc>
              <a:spcPct val="150000"/>
            </a:lnSpc>
          </a:pPr>
          <a:endParaRPr lang="pt-BR" sz="2800" b="1" smtClean="0">
            <a:latin typeface="Times New Roman" pitchFamily="18" charset="0"/>
            <a:cs typeface="Times New Roman" pitchFamily="18" charset="0"/>
          </a:endParaRPr>
        </a:p>
        <a:p>
          <a:pPr algn="ctr">
            <a:lnSpc>
              <a:spcPct val="150000"/>
            </a:lnSpc>
          </a:pPr>
          <a:r>
            <a:rPr lang="pt-BR" sz="2800" b="1" smtClean="0">
              <a:latin typeface="Times New Roman" pitchFamily="18" charset="0"/>
              <a:cs typeface="Times New Roman" pitchFamily="18" charset="0"/>
            </a:rPr>
            <a:t>Mục tiêu 1. Xác định các test đánh giá thể lực chuyên môn và kỹ thuật c</a:t>
          </a:r>
        </a:p>
        <a:p>
          <a:pPr algn="ctr">
            <a:lnSpc>
              <a:spcPct val="150000"/>
            </a:lnSpc>
          </a:pPr>
          <a:r>
            <a:rPr lang="pt-BR" sz="2800" b="1" smtClean="0">
              <a:latin typeface="Times New Roman" pitchFamily="18" charset="0"/>
              <a:cs typeface="Times New Roman" pitchFamily="18" charset="0"/>
            </a:rPr>
            <a:t>ơ bản cho đội tuyển bóng chuyền nam Trường Cao đẳng Lý Tự Trọng TP.Hồ Chí Minh.</a:t>
          </a:r>
          <a:endParaRPr lang="en-US" sz="2800" b="1" dirty="0">
            <a:latin typeface="Times New Roman" panose="02020603050405020304" pitchFamily="18" charset="0"/>
            <a:cs typeface="Times New Roman" panose="02020603050405020304" pitchFamily="18" charset="0"/>
          </a:endParaRPr>
        </a:p>
      </dgm:t>
    </dgm:pt>
    <dgm:pt modelId="{EB904463-2E1F-4993-8C7B-79F266455335}" type="parTrans" cxnId="{A14377D3-2345-47DF-A8CD-5C7D8E4F41C5}">
      <dgm:prSet/>
      <dgm:spPr/>
      <dgm:t>
        <a:bodyPr/>
        <a:lstStyle/>
        <a:p>
          <a:endParaRPr lang="en-US"/>
        </a:p>
      </dgm:t>
    </dgm:pt>
    <dgm:pt modelId="{83DA4648-FDA9-49CC-9AAE-0CBF41CE762C}" type="sibTrans" cxnId="{A14377D3-2345-47DF-A8CD-5C7D8E4F41C5}">
      <dgm:prSet/>
      <dgm:spPr/>
      <dgm:t>
        <a:bodyPr/>
        <a:lstStyle/>
        <a:p>
          <a:endParaRPr lang="en-US"/>
        </a:p>
      </dgm:t>
    </dgm:pt>
    <dgm:pt modelId="{987A5EF8-741A-4FF2-90E9-0766D55ABF04}">
      <dgm:prSet phldrT="[Text]" custT="1">
        <dgm:style>
          <a:lnRef idx="1">
            <a:schemeClr val="accent1"/>
          </a:lnRef>
          <a:fillRef idx="2">
            <a:schemeClr val="accent1"/>
          </a:fillRef>
          <a:effectRef idx="1">
            <a:schemeClr val="accent1"/>
          </a:effectRef>
          <a:fontRef idx="minor">
            <a:schemeClr val="dk1"/>
          </a:fontRef>
        </dgm:style>
      </dgm:prSet>
      <dgm:spPr/>
      <dgm:t>
        <a:bodyPr/>
        <a:lstStyle/>
        <a:p>
          <a:pPr>
            <a:lnSpc>
              <a:spcPct val="150000"/>
            </a:lnSpc>
          </a:pPr>
          <a:r>
            <a:rPr lang="pt-BR" sz="2800" b="1" smtClean="0">
              <a:latin typeface="Times New Roman" pitchFamily="18" charset="0"/>
              <a:cs typeface="Times New Roman" pitchFamily="18" charset="0"/>
            </a:rPr>
            <a:t>Mục tiêu 3. Xây dựng tiêu </a:t>
          </a:r>
          <a:r>
            <a:rPr lang="pt-BR" sz="2400" b="1" smtClean="0">
              <a:latin typeface="Times New Roman" pitchFamily="18" charset="0"/>
              <a:cs typeface="Times New Roman" pitchFamily="18" charset="0"/>
            </a:rPr>
            <a:t>chuẩn đánh giá trình độ phát triển thể lực chuyên môn và kỹ thuật cơ bản của đội tuyển bóng chuyền nam Trường Cao đẳng Lý Tự Trọng TP.Hồ Chí Minh.</a:t>
          </a:r>
          <a:r>
            <a:rPr lang="en-US" sz="240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dgm:t>
    </dgm:pt>
    <dgm:pt modelId="{E8FAE2D9-A06E-4792-9BDF-8321AE51A4E0}" type="parTrans" cxnId="{A5B2945E-6EE9-4DCD-A185-0E26DBD13275}">
      <dgm:prSet/>
      <dgm:spPr/>
      <dgm:t>
        <a:bodyPr/>
        <a:lstStyle/>
        <a:p>
          <a:endParaRPr lang="en-US"/>
        </a:p>
      </dgm:t>
    </dgm:pt>
    <dgm:pt modelId="{84CA9DF0-2FC5-4144-BDF1-39BF57239719}" type="sibTrans" cxnId="{A5B2945E-6EE9-4DCD-A185-0E26DBD13275}">
      <dgm:prSet/>
      <dgm:spPr/>
      <dgm:t>
        <a:bodyPr/>
        <a:lstStyle/>
        <a:p>
          <a:endParaRPr lang="en-US"/>
        </a:p>
      </dgm:t>
    </dgm:pt>
    <dgm:pt modelId="{6901E460-9951-435F-B40D-CF3830050557}">
      <dgm:prSet phldrT="[Text]" custT="1">
        <dgm:style>
          <a:lnRef idx="1">
            <a:schemeClr val="accent4"/>
          </a:lnRef>
          <a:fillRef idx="2">
            <a:schemeClr val="accent4"/>
          </a:fillRef>
          <a:effectRef idx="1">
            <a:schemeClr val="accent4"/>
          </a:effectRef>
          <a:fontRef idx="minor">
            <a:schemeClr val="dk1"/>
          </a:fontRef>
        </dgm:style>
      </dgm:prSet>
      <dgm:spPr/>
      <dgm:t>
        <a:bodyPr/>
        <a:lstStyle/>
        <a:p>
          <a:pPr>
            <a:lnSpc>
              <a:spcPct val="150000"/>
            </a:lnSpc>
          </a:pPr>
          <a:r>
            <a:rPr lang="pt-BR" sz="2800" b="1" smtClean="0">
              <a:latin typeface="Times New Roman" pitchFamily="18" charset="0"/>
              <a:cs typeface="Times New Roman" pitchFamily="18" charset="0"/>
            </a:rPr>
            <a:t>Mục tiêu 2. Đánh giá sự phát triển đánh giá thể lực chuyên môn và kỹ thuật cơ bản của đội tuyển bóng chuyền nam Trường Cao đẳng Lý Tự Trọng TP.Hồ Chí Minh</a:t>
          </a:r>
          <a:endParaRPr lang="en-US" sz="2800" b="1" dirty="0">
            <a:latin typeface="Times New Roman" panose="02020603050405020304" pitchFamily="18" charset="0"/>
            <a:cs typeface="Times New Roman" panose="02020603050405020304" pitchFamily="18" charset="0"/>
          </a:endParaRPr>
        </a:p>
      </dgm:t>
    </dgm:pt>
    <dgm:pt modelId="{78AF1D57-715F-46D8-B8C0-2E9432C70699}" type="parTrans" cxnId="{19EAEDB7-C00D-4DE2-81DE-5E099EF219D8}">
      <dgm:prSet/>
      <dgm:spPr/>
      <dgm:t>
        <a:bodyPr/>
        <a:lstStyle/>
        <a:p>
          <a:endParaRPr lang="en-US"/>
        </a:p>
      </dgm:t>
    </dgm:pt>
    <dgm:pt modelId="{0E7702C8-B406-4B1E-B2F0-32C16FB09425}" type="sibTrans" cxnId="{19EAEDB7-C00D-4DE2-81DE-5E099EF219D8}">
      <dgm:prSet/>
      <dgm:spPr/>
      <dgm:t>
        <a:bodyPr/>
        <a:lstStyle/>
        <a:p>
          <a:endParaRPr lang="en-US"/>
        </a:p>
      </dgm:t>
    </dgm:pt>
    <dgm:pt modelId="{C3C280A4-7800-48F5-957E-89A477FAB041}" type="pres">
      <dgm:prSet presAssocID="{612D0F99-5851-4E50-B010-3E8C23513AA2}" presName="Name0" presStyleCnt="0">
        <dgm:presLayoutVars>
          <dgm:chMax val="1"/>
          <dgm:chPref val="1"/>
          <dgm:dir/>
          <dgm:animOne val="branch"/>
          <dgm:animLvl val="lvl"/>
        </dgm:presLayoutVars>
      </dgm:prSet>
      <dgm:spPr/>
      <dgm:t>
        <a:bodyPr/>
        <a:lstStyle/>
        <a:p>
          <a:endParaRPr lang="en-US"/>
        </a:p>
      </dgm:t>
    </dgm:pt>
    <dgm:pt modelId="{B4B71174-F536-4915-8FEB-38387E9CA4AF}" type="pres">
      <dgm:prSet presAssocID="{EDC39142-C28C-40E5-A241-EA65371E7FA1}" presName="singleCycle" presStyleCnt="0"/>
      <dgm:spPr/>
    </dgm:pt>
    <dgm:pt modelId="{5B0958B4-45CE-4030-957F-0FAD01423D55}" type="pres">
      <dgm:prSet presAssocID="{EDC39142-C28C-40E5-A241-EA65371E7FA1}" presName="singleCenter" presStyleLbl="node1" presStyleIdx="0" presStyleCnt="4" custScaleX="460839" custScaleY="103343" custLinFactNeighborX="-1375" custLinFactNeighborY="-44334">
        <dgm:presLayoutVars>
          <dgm:chMax val="7"/>
          <dgm:chPref val="7"/>
        </dgm:presLayoutVars>
      </dgm:prSet>
      <dgm:spPr/>
      <dgm:t>
        <a:bodyPr/>
        <a:lstStyle/>
        <a:p>
          <a:endParaRPr lang="en-US"/>
        </a:p>
      </dgm:t>
    </dgm:pt>
    <dgm:pt modelId="{DBEAC485-3098-4EA6-9645-81882F3DD176}" type="pres">
      <dgm:prSet presAssocID="{EB904463-2E1F-4993-8C7B-79F266455335}" presName="Name56" presStyleLbl="parChTrans1D2" presStyleIdx="0" presStyleCnt="3"/>
      <dgm:spPr/>
      <dgm:t>
        <a:bodyPr/>
        <a:lstStyle/>
        <a:p>
          <a:endParaRPr lang="en-US"/>
        </a:p>
      </dgm:t>
    </dgm:pt>
    <dgm:pt modelId="{D8DE50BD-D9A0-4FA2-A2FF-62DFD6273781}" type="pres">
      <dgm:prSet presAssocID="{3F2B7366-A4D1-4614-8AE2-165AB9825412}" presName="text0" presStyleLbl="node1" presStyleIdx="1" presStyleCnt="4" custScaleX="696956" custScaleY="135790" custRadScaleRad="31358" custRadScaleInc="72721">
        <dgm:presLayoutVars>
          <dgm:bulletEnabled val="1"/>
        </dgm:presLayoutVars>
      </dgm:prSet>
      <dgm:spPr/>
      <dgm:t>
        <a:bodyPr/>
        <a:lstStyle/>
        <a:p>
          <a:endParaRPr lang="en-US"/>
        </a:p>
      </dgm:t>
    </dgm:pt>
    <dgm:pt modelId="{DE89F87A-ACAA-4F26-B5FB-2B9A18B2F3F1}" type="pres">
      <dgm:prSet presAssocID="{E8FAE2D9-A06E-4792-9BDF-8321AE51A4E0}" presName="Name56" presStyleLbl="parChTrans1D2" presStyleIdx="1" presStyleCnt="3"/>
      <dgm:spPr/>
      <dgm:t>
        <a:bodyPr/>
        <a:lstStyle/>
        <a:p>
          <a:endParaRPr lang="en-US"/>
        </a:p>
      </dgm:t>
    </dgm:pt>
    <dgm:pt modelId="{262A46D5-17CC-4EE2-9C0B-9DBFC44791A4}" type="pres">
      <dgm:prSet presAssocID="{987A5EF8-741A-4FF2-90E9-0766D55ABF04}" presName="text0" presStyleLbl="node1" presStyleIdx="2" presStyleCnt="4" custScaleX="331711" custScaleY="190962" custRadScaleRad="122621" custRadScaleInc="-11202">
        <dgm:presLayoutVars>
          <dgm:bulletEnabled val="1"/>
        </dgm:presLayoutVars>
      </dgm:prSet>
      <dgm:spPr/>
      <dgm:t>
        <a:bodyPr/>
        <a:lstStyle/>
        <a:p>
          <a:endParaRPr lang="en-US"/>
        </a:p>
      </dgm:t>
    </dgm:pt>
    <dgm:pt modelId="{C217A664-7D1F-4450-9A4A-6C9113C98E4C}" type="pres">
      <dgm:prSet presAssocID="{78AF1D57-715F-46D8-B8C0-2E9432C70699}" presName="Name56" presStyleLbl="parChTrans1D2" presStyleIdx="2" presStyleCnt="3"/>
      <dgm:spPr/>
      <dgm:t>
        <a:bodyPr/>
        <a:lstStyle/>
        <a:p>
          <a:endParaRPr lang="en-US"/>
        </a:p>
      </dgm:t>
    </dgm:pt>
    <dgm:pt modelId="{F0B7D482-A49D-42FC-A1F5-1396C3CF5651}" type="pres">
      <dgm:prSet presAssocID="{6901E460-9951-435F-B40D-CF3830050557}" presName="text0" presStyleLbl="node1" presStyleIdx="3" presStyleCnt="4" custScaleX="364964" custScaleY="209088" custRadScaleRad="93558" custRadScaleInc="-3386">
        <dgm:presLayoutVars>
          <dgm:bulletEnabled val="1"/>
        </dgm:presLayoutVars>
      </dgm:prSet>
      <dgm:spPr/>
      <dgm:t>
        <a:bodyPr/>
        <a:lstStyle/>
        <a:p>
          <a:endParaRPr lang="en-US"/>
        </a:p>
      </dgm:t>
    </dgm:pt>
  </dgm:ptLst>
  <dgm:cxnLst>
    <dgm:cxn modelId="{0F9E5781-7FF7-4960-B667-D25AE8A48321}" type="presOf" srcId="{EDC39142-C28C-40E5-A241-EA65371E7FA1}" destId="{5B0958B4-45CE-4030-957F-0FAD01423D55}" srcOrd="0" destOrd="0" presId="urn:microsoft.com/office/officeart/2008/layout/RadialCluster"/>
    <dgm:cxn modelId="{0B3C7091-52C0-4D42-BBB4-DDE4792136C8}" type="presOf" srcId="{E8FAE2D9-A06E-4792-9BDF-8321AE51A4E0}" destId="{DE89F87A-ACAA-4F26-B5FB-2B9A18B2F3F1}" srcOrd="0" destOrd="0" presId="urn:microsoft.com/office/officeart/2008/layout/RadialCluster"/>
    <dgm:cxn modelId="{D73CF64C-F7DB-4E42-BF38-02660F1D8625}" type="presOf" srcId="{78AF1D57-715F-46D8-B8C0-2E9432C70699}" destId="{C217A664-7D1F-4450-9A4A-6C9113C98E4C}" srcOrd="0" destOrd="0" presId="urn:microsoft.com/office/officeart/2008/layout/RadialCluster"/>
    <dgm:cxn modelId="{D4AE6E75-9613-4F42-A149-75ABA5C334AB}" type="presOf" srcId="{EB904463-2E1F-4993-8C7B-79F266455335}" destId="{DBEAC485-3098-4EA6-9645-81882F3DD176}" srcOrd="0" destOrd="0" presId="urn:microsoft.com/office/officeart/2008/layout/RadialCluster"/>
    <dgm:cxn modelId="{DD3B9299-5AAF-4B6B-BFA4-639BB1DBE414}" type="presOf" srcId="{6901E460-9951-435F-B40D-CF3830050557}" destId="{F0B7D482-A49D-42FC-A1F5-1396C3CF5651}" srcOrd="0" destOrd="0" presId="urn:microsoft.com/office/officeart/2008/layout/RadialCluster"/>
    <dgm:cxn modelId="{19EAEDB7-C00D-4DE2-81DE-5E099EF219D8}" srcId="{EDC39142-C28C-40E5-A241-EA65371E7FA1}" destId="{6901E460-9951-435F-B40D-CF3830050557}" srcOrd="2" destOrd="0" parTransId="{78AF1D57-715F-46D8-B8C0-2E9432C70699}" sibTransId="{0E7702C8-B406-4B1E-B2F0-32C16FB09425}"/>
    <dgm:cxn modelId="{25E05377-F52E-4454-B4B1-9AEEF100F298}" type="presOf" srcId="{987A5EF8-741A-4FF2-90E9-0766D55ABF04}" destId="{262A46D5-17CC-4EE2-9C0B-9DBFC44791A4}" srcOrd="0" destOrd="0" presId="urn:microsoft.com/office/officeart/2008/layout/RadialCluster"/>
    <dgm:cxn modelId="{CF0FD5BE-8031-4AF6-871B-FEEC7A437BC1}" type="presOf" srcId="{612D0F99-5851-4E50-B010-3E8C23513AA2}" destId="{C3C280A4-7800-48F5-957E-89A477FAB041}" srcOrd="0" destOrd="0" presId="urn:microsoft.com/office/officeart/2008/layout/RadialCluster"/>
    <dgm:cxn modelId="{ED178335-756A-4D60-A3FB-2A90DAA222C8}" type="presOf" srcId="{3F2B7366-A4D1-4614-8AE2-165AB9825412}" destId="{D8DE50BD-D9A0-4FA2-A2FF-62DFD6273781}" srcOrd="0" destOrd="0" presId="urn:microsoft.com/office/officeart/2008/layout/RadialCluster"/>
    <dgm:cxn modelId="{A14377D3-2345-47DF-A8CD-5C7D8E4F41C5}" srcId="{EDC39142-C28C-40E5-A241-EA65371E7FA1}" destId="{3F2B7366-A4D1-4614-8AE2-165AB9825412}" srcOrd="0" destOrd="0" parTransId="{EB904463-2E1F-4993-8C7B-79F266455335}" sibTransId="{83DA4648-FDA9-49CC-9AAE-0CBF41CE762C}"/>
    <dgm:cxn modelId="{332CFED6-71C4-4941-880A-08395E8D4DCA}" srcId="{612D0F99-5851-4E50-B010-3E8C23513AA2}" destId="{EDC39142-C28C-40E5-A241-EA65371E7FA1}" srcOrd="0" destOrd="0" parTransId="{0E74AE56-8AB8-41F6-A7EE-75F66D7E6271}" sibTransId="{65AA143A-EE97-4153-A851-ECEB836B27C0}"/>
    <dgm:cxn modelId="{A5B2945E-6EE9-4DCD-A185-0E26DBD13275}" srcId="{EDC39142-C28C-40E5-A241-EA65371E7FA1}" destId="{987A5EF8-741A-4FF2-90E9-0766D55ABF04}" srcOrd="1" destOrd="0" parTransId="{E8FAE2D9-A06E-4792-9BDF-8321AE51A4E0}" sibTransId="{84CA9DF0-2FC5-4144-BDF1-39BF57239719}"/>
    <dgm:cxn modelId="{E9A31B54-66D9-4DBD-80D8-CD9300F9D866}" type="presParOf" srcId="{C3C280A4-7800-48F5-957E-89A477FAB041}" destId="{B4B71174-F536-4915-8FEB-38387E9CA4AF}" srcOrd="0" destOrd="0" presId="urn:microsoft.com/office/officeart/2008/layout/RadialCluster"/>
    <dgm:cxn modelId="{D8587D89-99E1-4D07-A431-01B7B0EDBBD9}" type="presParOf" srcId="{B4B71174-F536-4915-8FEB-38387E9CA4AF}" destId="{5B0958B4-45CE-4030-957F-0FAD01423D55}" srcOrd="0" destOrd="0" presId="urn:microsoft.com/office/officeart/2008/layout/RadialCluster"/>
    <dgm:cxn modelId="{A2CC2508-AD3A-4490-8A54-7BDE96FE3FA1}" type="presParOf" srcId="{B4B71174-F536-4915-8FEB-38387E9CA4AF}" destId="{DBEAC485-3098-4EA6-9645-81882F3DD176}" srcOrd="1" destOrd="0" presId="urn:microsoft.com/office/officeart/2008/layout/RadialCluster"/>
    <dgm:cxn modelId="{AAFF9879-CF3A-41C2-890A-1A76D52FD289}" type="presParOf" srcId="{B4B71174-F536-4915-8FEB-38387E9CA4AF}" destId="{D8DE50BD-D9A0-4FA2-A2FF-62DFD6273781}" srcOrd="2" destOrd="0" presId="urn:microsoft.com/office/officeart/2008/layout/RadialCluster"/>
    <dgm:cxn modelId="{9D14AF8F-C388-40D8-93A2-057159ACEAF5}" type="presParOf" srcId="{B4B71174-F536-4915-8FEB-38387E9CA4AF}" destId="{DE89F87A-ACAA-4F26-B5FB-2B9A18B2F3F1}" srcOrd="3" destOrd="0" presId="urn:microsoft.com/office/officeart/2008/layout/RadialCluster"/>
    <dgm:cxn modelId="{92252077-94BB-4962-A945-1FBD20501251}" type="presParOf" srcId="{B4B71174-F536-4915-8FEB-38387E9CA4AF}" destId="{262A46D5-17CC-4EE2-9C0B-9DBFC44791A4}" srcOrd="4" destOrd="0" presId="urn:microsoft.com/office/officeart/2008/layout/RadialCluster"/>
    <dgm:cxn modelId="{23898155-01E4-4A14-B3FF-2DCD037F934D}" type="presParOf" srcId="{B4B71174-F536-4915-8FEB-38387E9CA4AF}" destId="{C217A664-7D1F-4450-9A4A-6C9113C98E4C}" srcOrd="5" destOrd="0" presId="urn:microsoft.com/office/officeart/2008/layout/RadialCluster"/>
    <dgm:cxn modelId="{32D6DCF3-9635-4310-B21D-3F75F2DA2428}" type="presParOf" srcId="{B4B71174-F536-4915-8FEB-38387E9CA4AF}" destId="{F0B7D482-A49D-42FC-A1F5-1396C3CF5651}"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2D0F99-5851-4E50-B010-3E8C23513AA2}" type="doc">
      <dgm:prSet loTypeId="urn:microsoft.com/office/officeart/2008/layout/RadialCluster" loCatId="cycle" qsTypeId="urn:microsoft.com/office/officeart/2005/8/quickstyle/simple1" qsCatId="simple" csTypeId="urn:microsoft.com/office/officeart/2005/8/colors/colorful3" csCatId="colorful" phldr="1"/>
      <dgm:spPr/>
      <dgm:t>
        <a:bodyPr/>
        <a:lstStyle/>
        <a:p>
          <a:endParaRPr lang="en-US"/>
        </a:p>
      </dgm:t>
    </dgm:pt>
    <dgm:pt modelId="{EDC39142-C28C-40E5-A241-EA65371E7FA1}">
      <dgm:prSet phldrT="[Text]" custT="1">
        <dgm:style>
          <a:lnRef idx="1">
            <a:schemeClr val="accent2"/>
          </a:lnRef>
          <a:fillRef idx="2">
            <a:schemeClr val="accent2"/>
          </a:fillRef>
          <a:effectRef idx="1">
            <a:schemeClr val="accent2"/>
          </a:effectRef>
          <a:fontRef idx="minor">
            <a:schemeClr val="dk1"/>
          </a:fontRef>
        </dgm:style>
      </dgm:prSet>
      <dgm:spPr/>
      <dgm:t>
        <a:bodyPr/>
        <a:lstStyle/>
        <a:p>
          <a:pPr algn="ctr">
            <a:lnSpc>
              <a:spcPct val="100000"/>
            </a:lnSpc>
          </a:pPr>
          <a:r>
            <a:rPr lang="vi-VN" sz="2200" b="1" dirty="0" smtClean="0">
              <a:latin typeface="Times New Roman" panose="02020603050405020304" pitchFamily="18" charset="0"/>
              <a:cs typeface="Times New Roman" panose="02020603050405020304" pitchFamily="18" charset="0"/>
            </a:rPr>
            <a:t>CHƯƠNG II</a:t>
          </a:r>
          <a:r>
            <a:rPr lang="en-US" sz="2200" b="1" dirty="0" smtClean="0">
              <a:latin typeface="Times New Roman" panose="02020603050405020304" pitchFamily="18" charset="0"/>
              <a:cs typeface="Times New Roman" panose="02020603050405020304" pitchFamily="18" charset="0"/>
            </a:rPr>
            <a:t>:</a:t>
          </a:r>
        </a:p>
        <a:p>
          <a:pPr algn="ctr">
            <a:lnSpc>
              <a:spcPct val="100000"/>
            </a:lnSpc>
          </a:pPr>
          <a:r>
            <a:rPr lang="vi-VN" sz="2200" b="1" dirty="0" smtClean="0">
              <a:solidFill>
                <a:schemeClr val="tx1"/>
              </a:solidFill>
              <a:latin typeface="Times New Roman" panose="02020603050405020304" pitchFamily="18" charset="0"/>
              <a:cs typeface="Times New Roman" panose="02020603050405020304" pitchFamily="18" charset="0"/>
            </a:rPr>
            <a:t>PHƯƠNG PHÁP </a:t>
          </a:r>
          <a:r>
            <a:rPr lang="vi-VN" sz="2200" b="1" dirty="0" smtClean="0">
              <a:latin typeface="Times New Roman" panose="02020603050405020304" pitchFamily="18" charset="0"/>
              <a:cs typeface="Times New Roman" panose="02020603050405020304" pitchFamily="18" charset="0"/>
            </a:rPr>
            <a:t>VÀ TỔ CHỨC </a:t>
          </a:r>
          <a:r>
            <a:rPr lang="vi-VN" sz="2200" b="1" dirty="0" smtClean="0">
              <a:solidFill>
                <a:schemeClr val="tx1"/>
              </a:solidFill>
              <a:latin typeface="Times New Roman" panose="02020603050405020304" pitchFamily="18" charset="0"/>
              <a:cs typeface="Times New Roman" panose="02020603050405020304" pitchFamily="18" charset="0"/>
            </a:rPr>
            <a:t>NGHIÊN CỨU</a:t>
          </a:r>
          <a:endParaRPr lang="en-US" sz="2200" b="1" dirty="0" smtClean="0">
            <a:solidFill>
              <a:schemeClr val="tx1"/>
            </a:solidFill>
            <a:latin typeface="Times New Roman" panose="02020603050405020304" pitchFamily="18" charset="0"/>
            <a:cs typeface="Times New Roman" panose="02020603050405020304" pitchFamily="18" charset="0"/>
          </a:endParaRPr>
        </a:p>
        <a:p>
          <a:pPr algn="ctr">
            <a:lnSpc>
              <a:spcPct val="100000"/>
            </a:lnSpc>
          </a:pPr>
          <a:r>
            <a:rPr lang="en-US" sz="3600" b="1" dirty="0" smtClean="0">
              <a:solidFill>
                <a:srgbClr val="FF0000"/>
              </a:solidFill>
              <a:latin typeface="Times New Roman" panose="02020603050405020304" pitchFamily="18" charset="0"/>
              <a:cs typeface="Times New Roman" panose="02020603050405020304" pitchFamily="18" charset="0"/>
            </a:rPr>
            <a:t>2.1 </a:t>
          </a:r>
          <a:r>
            <a:rPr lang="vi-VN" sz="3600" b="1" dirty="0" smtClean="0">
              <a:solidFill>
                <a:srgbClr val="FF0000"/>
              </a:solidFill>
              <a:latin typeface="Times New Roman" panose="02020603050405020304" pitchFamily="18" charset="0"/>
              <a:cs typeface="Times New Roman" panose="02020603050405020304" pitchFamily="18" charset="0"/>
            </a:rPr>
            <a:t>Phương pháp nghiên cứu</a:t>
          </a:r>
          <a:endParaRPr lang="en-US" sz="3600" b="1" dirty="0">
            <a:solidFill>
              <a:srgbClr val="FF0000"/>
            </a:solidFill>
            <a:latin typeface="Times New Roman" panose="02020603050405020304" pitchFamily="18" charset="0"/>
            <a:cs typeface="Times New Roman" panose="02020603050405020304" pitchFamily="18" charset="0"/>
          </a:endParaRPr>
        </a:p>
      </dgm:t>
    </dgm:pt>
    <dgm:pt modelId="{0E74AE56-8AB8-41F6-A7EE-75F66D7E6271}" type="parTrans" cxnId="{332CFED6-71C4-4941-880A-08395E8D4DCA}">
      <dgm:prSet/>
      <dgm:spPr/>
      <dgm:t>
        <a:bodyPr/>
        <a:lstStyle/>
        <a:p>
          <a:endParaRPr lang="en-US"/>
        </a:p>
      </dgm:t>
    </dgm:pt>
    <dgm:pt modelId="{65AA143A-EE97-4153-A851-ECEB836B27C0}" type="sibTrans" cxnId="{332CFED6-71C4-4941-880A-08395E8D4DCA}">
      <dgm:prSet/>
      <dgm:spPr/>
      <dgm:t>
        <a:bodyPr/>
        <a:lstStyle/>
        <a:p>
          <a:endParaRPr lang="en-US"/>
        </a:p>
      </dgm:t>
    </dgm:pt>
    <dgm:pt modelId="{3F2B7366-A4D1-4614-8AE2-165AB9825412}">
      <dgm:prSet phldrT="[Text]" custT="1">
        <dgm:style>
          <a:lnRef idx="1">
            <a:schemeClr val="accent6"/>
          </a:lnRef>
          <a:fillRef idx="2">
            <a:schemeClr val="accent6"/>
          </a:fillRef>
          <a:effectRef idx="1">
            <a:schemeClr val="accent6"/>
          </a:effectRef>
          <a:fontRef idx="minor">
            <a:schemeClr val="dk1"/>
          </a:fontRef>
        </dgm:style>
      </dgm:prSet>
      <dgm:spPr/>
      <dgm:t>
        <a:bodyPr/>
        <a:lstStyle/>
        <a:p>
          <a:pPr algn="ctr">
            <a:lnSpc>
              <a:spcPct val="100000"/>
            </a:lnSpc>
          </a:pPr>
          <a:r>
            <a:rPr lang="en-US" sz="2800" dirty="0" smtClean="0">
              <a:latin typeface="Times New Roman" panose="02020603050405020304" pitchFamily="18" charset="0"/>
              <a:cs typeface="Times New Roman" panose="02020603050405020304" pitchFamily="18" charset="0"/>
            </a:rPr>
            <a:t>2.1.1 </a:t>
          </a:r>
          <a:r>
            <a:rPr lang="en-US" sz="2800" dirty="0" err="1" smtClean="0">
              <a:latin typeface="Times New Roman" panose="02020603050405020304" pitchFamily="18" charset="0"/>
              <a:cs typeface="Times New Roman" panose="02020603050405020304" pitchFamily="18" charset="0"/>
            </a:rPr>
            <a:t>Phương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tích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tổng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endParaRPr lang="en-US" sz="2800" b="1" dirty="0">
            <a:latin typeface="Times New Roman" panose="02020603050405020304" pitchFamily="18" charset="0"/>
            <a:cs typeface="Times New Roman" panose="02020603050405020304" pitchFamily="18" charset="0"/>
          </a:endParaRPr>
        </a:p>
      </dgm:t>
    </dgm:pt>
    <dgm:pt modelId="{EB904463-2E1F-4993-8C7B-79F266455335}" type="parTrans" cxnId="{A14377D3-2345-47DF-A8CD-5C7D8E4F41C5}">
      <dgm:prSet/>
      <dgm:spPr/>
      <dgm:t>
        <a:bodyPr/>
        <a:lstStyle/>
        <a:p>
          <a:endParaRPr lang="en-US"/>
        </a:p>
      </dgm:t>
    </dgm:pt>
    <dgm:pt modelId="{83DA4648-FDA9-49CC-9AAE-0CBF41CE762C}" type="sibTrans" cxnId="{A14377D3-2345-47DF-A8CD-5C7D8E4F41C5}">
      <dgm:prSet/>
      <dgm:spPr/>
      <dgm:t>
        <a:bodyPr/>
        <a:lstStyle/>
        <a:p>
          <a:endParaRPr lang="en-US"/>
        </a:p>
      </dgm:t>
    </dgm:pt>
    <dgm:pt modelId="{987A5EF8-741A-4FF2-90E9-0766D55ABF04}">
      <dgm:prSet phldrT="[Text]" custT="1">
        <dgm:style>
          <a:lnRef idx="1">
            <a:schemeClr val="accent1"/>
          </a:lnRef>
          <a:fillRef idx="2">
            <a:schemeClr val="accent1"/>
          </a:fillRef>
          <a:effectRef idx="1">
            <a:schemeClr val="accent1"/>
          </a:effectRef>
          <a:fontRef idx="minor">
            <a:schemeClr val="dk1"/>
          </a:fontRef>
        </dgm:style>
      </dgm:prSet>
      <dgm:spPr>
        <a:solidFill>
          <a:srgbClr val="92D050"/>
        </a:solidFill>
      </dgm:spPr>
      <dgm:t>
        <a:bodyPr/>
        <a:lstStyle/>
        <a:p>
          <a:pPr algn="ctr"/>
          <a:r>
            <a:rPr lang="en-US" sz="2800" b="0" dirty="0" smtClean="0">
              <a:latin typeface="Times New Roman" panose="02020603050405020304" pitchFamily="18" charset="0"/>
              <a:cs typeface="Times New Roman" panose="02020603050405020304" pitchFamily="18" charset="0"/>
            </a:rPr>
            <a:t>2.1.3 </a:t>
          </a:r>
          <a:r>
            <a:rPr lang="en-US" sz="2800" b="0" dirty="0" err="1" smtClean="0">
              <a:latin typeface="Times New Roman" panose="02020603050405020304" pitchFamily="18" charset="0"/>
              <a:cs typeface="Times New Roman" panose="02020603050405020304" pitchFamily="18" charset="0"/>
            </a:rPr>
            <a:t>Phương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pháp</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kiểm</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tra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sư</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phạm</a:t>
          </a:r>
          <a:endParaRPr lang="en-US" sz="2800" b="1" dirty="0">
            <a:latin typeface="Times New Roman" panose="02020603050405020304" pitchFamily="18" charset="0"/>
            <a:cs typeface="Times New Roman" panose="02020603050405020304" pitchFamily="18" charset="0"/>
          </a:endParaRPr>
        </a:p>
      </dgm:t>
    </dgm:pt>
    <dgm:pt modelId="{E8FAE2D9-A06E-4792-9BDF-8321AE51A4E0}" type="parTrans" cxnId="{A5B2945E-6EE9-4DCD-A185-0E26DBD13275}">
      <dgm:prSet/>
      <dgm:spPr/>
      <dgm:t>
        <a:bodyPr/>
        <a:lstStyle/>
        <a:p>
          <a:endParaRPr lang="en-US"/>
        </a:p>
      </dgm:t>
    </dgm:pt>
    <dgm:pt modelId="{84CA9DF0-2FC5-4144-BDF1-39BF57239719}" type="sibTrans" cxnId="{A5B2945E-6EE9-4DCD-A185-0E26DBD13275}">
      <dgm:prSet/>
      <dgm:spPr/>
      <dgm:t>
        <a:bodyPr/>
        <a:lstStyle/>
        <a:p>
          <a:endParaRPr lang="en-US"/>
        </a:p>
      </dgm:t>
    </dgm:pt>
    <dgm:pt modelId="{6901E460-9951-435F-B40D-CF3830050557}">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2.1.4</a:t>
          </a:r>
        </a:p>
        <a:p>
          <a:r>
            <a:rPr lang="en-US" sz="2800" smtClean="0">
              <a:latin typeface="Times New Roman" panose="02020603050405020304" pitchFamily="18" charset="0"/>
              <a:cs typeface="Times New Roman" panose="02020603050405020304" pitchFamily="18" charset="0"/>
            </a:rPr>
            <a:t>Phương pháp toán thống kê</a:t>
          </a:r>
          <a:endParaRPr lang="en-US" sz="2800" b="1" dirty="0">
            <a:latin typeface="Times New Roman" panose="02020603050405020304" pitchFamily="18" charset="0"/>
            <a:cs typeface="Times New Roman" panose="02020603050405020304" pitchFamily="18" charset="0"/>
          </a:endParaRPr>
        </a:p>
      </dgm:t>
    </dgm:pt>
    <dgm:pt modelId="{78AF1D57-715F-46D8-B8C0-2E9432C70699}" type="parTrans" cxnId="{19EAEDB7-C00D-4DE2-81DE-5E099EF219D8}">
      <dgm:prSet/>
      <dgm:spPr/>
      <dgm:t>
        <a:bodyPr/>
        <a:lstStyle/>
        <a:p>
          <a:endParaRPr lang="en-US"/>
        </a:p>
      </dgm:t>
    </dgm:pt>
    <dgm:pt modelId="{0E7702C8-B406-4B1E-B2F0-32C16FB09425}" type="sibTrans" cxnId="{19EAEDB7-C00D-4DE2-81DE-5E099EF219D8}">
      <dgm:prSet/>
      <dgm:spPr/>
      <dgm:t>
        <a:bodyPr/>
        <a:lstStyle/>
        <a:p>
          <a:endParaRPr lang="en-US"/>
        </a:p>
      </dgm:t>
    </dgm:pt>
    <dgm:pt modelId="{C3C280A4-7800-48F5-957E-89A477FAB041}" type="pres">
      <dgm:prSet presAssocID="{612D0F99-5851-4E50-B010-3E8C23513AA2}" presName="Name0" presStyleCnt="0">
        <dgm:presLayoutVars>
          <dgm:chMax val="1"/>
          <dgm:chPref val="1"/>
          <dgm:dir/>
          <dgm:animOne val="branch"/>
          <dgm:animLvl val="lvl"/>
        </dgm:presLayoutVars>
      </dgm:prSet>
      <dgm:spPr/>
      <dgm:t>
        <a:bodyPr/>
        <a:lstStyle/>
        <a:p>
          <a:endParaRPr lang="en-US"/>
        </a:p>
      </dgm:t>
    </dgm:pt>
    <dgm:pt modelId="{B4B71174-F536-4915-8FEB-38387E9CA4AF}" type="pres">
      <dgm:prSet presAssocID="{EDC39142-C28C-40E5-A241-EA65371E7FA1}" presName="singleCycle" presStyleCnt="0"/>
      <dgm:spPr/>
      <dgm:t>
        <a:bodyPr/>
        <a:lstStyle/>
        <a:p>
          <a:endParaRPr lang="en-US"/>
        </a:p>
      </dgm:t>
    </dgm:pt>
    <dgm:pt modelId="{5B0958B4-45CE-4030-957F-0FAD01423D55}" type="pres">
      <dgm:prSet presAssocID="{EDC39142-C28C-40E5-A241-EA65371E7FA1}" presName="singleCenter" presStyleLbl="node1" presStyleIdx="0" presStyleCnt="4" custScaleX="320035" custScaleY="138566" custLinFactNeighborX="-11731" custLinFactNeighborY="-7711">
        <dgm:presLayoutVars>
          <dgm:chMax val="7"/>
          <dgm:chPref val="7"/>
        </dgm:presLayoutVars>
      </dgm:prSet>
      <dgm:spPr/>
      <dgm:t>
        <a:bodyPr/>
        <a:lstStyle/>
        <a:p>
          <a:endParaRPr lang="en-US"/>
        </a:p>
      </dgm:t>
    </dgm:pt>
    <dgm:pt modelId="{DBEAC485-3098-4EA6-9645-81882F3DD176}" type="pres">
      <dgm:prSet presAssocID="{EB904463-2E1F-4993-8C7B-79F266455335}" presName="Name56" presStyleLbl="parChTrans1D2" presStyleIdx="0" presStyleCnt="3"/>
      <dgm:spPr/>
      <dgm:t>
        <a:bodyPr/>
        <a:lstStyle/>
        <a:p>
          <a:endParaRPr lang="en-US"/>
        </a:p>
      </dgm:t>
    </dgm:pt>
    <dgm:pt modelId="{D8DE50BD-D9A0-4FA2-A2FF-62DFD6273781}" type="pres">
      <dgm:prSet presAssocID="{3F2B7366-A4D1-4614-8AE2-165AB9825412}" presName="text0" presStyleLbl="node1" presStyleIdx="1" presStyleCnt="4" custScaleX="406213" custScaleY="120102" custRadScaleRad="144651" custRadScaleInc="-86131">
        <dgm:presLayoutVars>
          <dgm:bulletEnabled val="1"/>
        </dgm:presLayoutVars>
      </dgm:prSet>
      <dgm:spPr/>
      <dgm:t>
        <a:bodyPr/>
        <a:lstStyle/>
        <a:p>
          <a:endParaRPr lang="en-US"/>
        </a:p>
      </dgm:t>
    </dgm:pt>
    <dgm:pt modelId="{DE89F87A-ACAA-4F26-B5FB-2B9A18B2F3F1}" type="pres">
      <dgm:prSet presAssocID="{E8FAE2D9-A06E-4792-9BDF-8321AE51A4E0}" presName="Name56" presStyleLbl="parChTrans1D2" presStyleIdx="1" presStyleCnt="3"/>
      <dgm:spPr/>
      <dgm:t>
        <a:bodyPr/>
        <a:lstStyle/>
        <a:p>
          <a:endParaRPr lang="en-US"/>
        </a:p>
      </dgm:t>
    </dgm:pt>
    <dgm:pt modelId="{262A46D5-17CC-4EE2-9C0B-9DBFC44791A4}" type="pres">
      <dgm:prSet presAssocID="{987A5EF8-741A-4FF2-90E9-0766D55ABF04}" presName="text0" presStyleLbl="node1" presStyleIdx="2" presStyleCnt="4" custScaleX="153418" custScaleY="235802" custRadScaleRad="134765" custRadScaleInc="304">
        <dgm:presLayoutVars>
          <dgm:bulletEnabled val="1"/>
        </dgm:presLayoutVars>
      </dgm:prSet>
      <dgm:spPr/>
      <dgm:t>
        <a:bodyPr/>
        <a:lstStyle/>
        <a:p>
          <a:endParaRPr lang="en-US"/>
        </a:p>
      </dgm:t>
    </dgm:pt>
    <dgm:pt modelId="{C217A664-7D1F-4450-9A4A-6C9113C98E4C}" type="pres">
      <dgm:prSet presAssocID="{78AF1D57-715F-46D8-B8C0-2E9432C70699}" presName="Name56" presStyleLbl="parChTrans1D2" presStyleIdx="2" presStyleCnt="3"/>
      <dgm:spPr/>
      <dgm:t>
        <a:bodyPr/>
        <a:lstStyle/>
        <a:p>
          <a:endParaRPr lang="en-US"/>
        </a:p>
      </dgm:t>
    </dgm:pt>
    <dgm:pt modelId="{F0B7D482-A49D-42FC-A1F5-1396C3CF5651}" type="pres">
      <dgm:prSet presAssocID="{6901E460-9951-435F-B40D-CF3830050557}" presName="text0" presStyleLbl="node1" presStyleIdx="3" presStyleCnt="4" custScaleX="416759" custScaleY="140701" custRadScaleRad="131053" custRadScaleInc="98">
        <dgm:presLayoutVars>
          <dgm:bulletEnabled val="1"/>
        </dgm:presLayoutVars>
      </dgm:prSet>
      <dgm:spPr/>
      <dgm:t>
        <a:bodyPr/>
        <a:lstStyle/>
        <a:p>
          <a:endParaRPr lang="en-US"/>
        </a:p>
      </dgm:t>
    </dgm:pt>
  </dgm:ptLst>
  <dgm:cxnLst>
    <dgm:cxn modelId="{68F78112-EF34-4E5F-8079-039B9014093C}" type="presOf" srcId="{78AF1D57-715F-46D8-B8C0-2E9432C70699}" destId="{C217A664-7D1F-4450-9A4A-6C9113C98E4C}" srcOrd="0" destOrd="0" presId="urn:microsoft.com/office/officeart/2008/layout/RadialCluster"/>
    <dgm:cxn modelId="{8AC7C151-A2D2-4B89-8376-E3FF7DD2EC90}" type="presOf" srcId="{612D0F99-5851-4E50-B010-3E8C23513AA2}" destId="{C3C280A4-7800-48F5-957E-89A477FAB041}" srcOrd="0" destOrd="0" presId="urn:microsoft.com/office/officeart/2008/layout/RadialCluster"/>
    <dgm:cxn modelId="{19EAEDB7-C00D-4DE2-81DE-5E099EF219D8}" srcId="{EDC39142-C28C-40E5-A241-EA65371E7FA1}" destId="{6901E460-9951-435F-B40D-CF3830050557}" srcOrd="2" destOrd="0" parTransId="{78AF1D57-715F-46D8-B8C0-2E9432C70699}" sibTransId="{0E7702C8-B406-4B1E-B2F0-32C16FB09425}"/>
    <dgm:cxn modelId="{E7CB2B86-72EC-4E42-AB00-41F8B9773E97}" type="presOf" srcId="{6901E460-9951-435F-B40D-CF3830050557}" destId="{F0B7D482-A49D-42FC-A1F5-1396C3CF5651}" srcOrd="0" destOrd="0" presId="urn:microsoft.com/office/officeart/2008/layout/RadialCluster"/>
    <dgm:cxn modelId="{A14377D3-2345-47DF-A8CD-5C7D8E4F41C5}" srcId="{EDC39142-C28C-40E5-A241-EA65371E7FA1}" destId="{3F2B7366-A4D1-4614-8AE2-165AB9825412}" srcOrd="0" destOrd="0" parTransId="{EB904463-2E1F-4993-8C7B-79F266455335}" sibTransId="{83DA4648-FDA9-49CC-9AAE-0CBF41CE762C}"/>
    <dgm:cxn modelId="{8AA5DD45-DDE8-4F51-BD78-F0F0A13974B0}" type="presOf" srcId="{E8FAE2D9-A06E-4792-9BDF-8321AE51A4E0}" destId="{DE89F87A-ACAA-4F26-B5FB-2B9A18B2F3F1}" srcOrd="0" destOrd="0" presId="urn:microsoft.com/office/officeart/2008/layout/RadialCluster"/>
    <dgm:cxn modelId="{332CFED6-71C4-4941-880A-08395E8D4DCA}" srcId="{612D0F99-5851-4E50-B010-3E8C23513AA2}" destId="{EDC39142-C28C-40E5-A241-EA65371E7FA1}" srcOrd="0" destOrd="0" parTransId="{0E74AE56-8AB8-41F6-A7EE-75F66D7E6271}" sibTransId="{65AA143A-EE97-4153-A851-ECEB836B27C0}"/>
    <dgm:cxn modelId="{99BE2D21-9CD0-4700-B879-91E1875ECCDE}" type="presOf" srcId="{EDC39142-C28C-40E5-A241-EA65371E7FA1}" destId="{5B0958B4-45CE-4030-957F-0FAD01423D55}" srcOrd="0" destOrd="0" presId="urn:microsoft.com/office/officeart/2008/layout/RadialCluster"/>
    <dgm:cxn modelId="{73ED04A8-4654-49E3-BEDD-AAA85490C70E}" type="presOf" srcId="{3F2B7366-A4D1-4614-8AE2-165AB9825412}" destId="{D8DE50BD-D9A0-4FA2-A2FF-62DFD6273781}" srcOrd="0" destOrd="0" presId="urn:microsoft.com/office/officeart/2008/layout/RadialCluster"/>
    <dgm:cxn modelId="{A5B2945E-6EE9-4DCD-A185-0E26DBD13275}" srcId="{EDC39142-C28C-40E5-A241-EA65371E7FA1}" destId="{987A5EF8-741A-4FF2-90E9-0766D55ABF04}" srcOrd="1" destOrd="0" parTransId="{E8FAE2D9-A06E-4792-9BDF-8321AE51A4E0}" sibTransId="{84CA9DF0-2FC5-4144-BDF1-39BF57239719}"/>
    <dgm:cxn modelId="{8E13B074-3BB7-45E0-BAB6-3D77E04CFA95}" type="presOf" srcId="{EB904463-2E1F-4993-8C7B-79F266455335}" destId="{DBEAC485-3098-4EA6-9645-81882F3DD176}" srcOrd="0" destOrd="0" presId="urn:microsoft.com/office/officeart/2008/layout/RadialCluster"/>
    <dgm:cxn modelId="{96F686DB-D6FF-41D1-878B-8CF6678D0A6B}" type="presOf" srcId="{987A5EF8-741A-4FF2-90E9-0766D55ABF04}" destId="{262A46D5-17CC-4EE2-9C0B-9DBFC44791A4}" srcOrd="0" destOrd="0" presId="urn:microsoft.com/office/officeart/2008/layout/RadialCluster"/>
    <dgm:cxn modelId="{7536A525-16DF-4665-9D4C-EB4AE83E7087}" type="presParOf" srcId="{C3C280A4-7800-48F5-957E-89A477FAB041}" destId="{B4B71174-F536-4915-8FEB-38387E9CA4AF}" srcOrd="0" destOrd="0" presId="urn:microsoft.com/office/officeart/2008/layout/RadialCluster"/>
    <dgm:cxn modelId="{F930E16D-3188-47A1-8C30-4618508A9A5E}" type="presParOf" srcId="{B4B71174-F536-4915-8FEB-38387E9CA4AF}" destId="{5B0958B4-45CE-4030-957F-0FAD01423D55}" srcOrd="0" destOrd="0" presId="urn:microsoft.com/office/officeart/2008/layout/RadialCluster"/>
    <dgm:cxn modelId="{12F9EAF4-CFE6-4313-BAE5-2492AD680C72}" type="presParOf" srcId="{B4B71174-F536-4915-8FEB-38387E9CA4AF}" destId="{DBEAC485-3098-4EA6-9645-81882F3DD176}" srcOrd="1" destOrd="0" presId="urn:microsoft.com/office/officeart/2008/layout/RadialCluster"/>
    <dgm:cxn modelId="{4FAB6F4A-3F63-4934-9460-F70645C5A26F}" type="presParOf" srcId="{B4B71174-F536-4915-8FEB-38387E9CA4AF}" destId="{D8DE50BD-D9A0-4FA2-A2FF-62DFD6273781}" srcOrd="2" destOrd="0" presId="urn:microsoft.com/office/officeart/2008/layout/RadialCluster"/>
    <dgm:cxn modelId="{8988E825-7CD0-4213-A5C7-3603FAFC3C0B}" type="presParOf" srcId="{B4B71174-F536-4915-8FEB-38387E9CA4AF}" destId="{DE89F87A-ACAA-4F26-B5FB-2B9A18B2F3F1}" srcOrd="3" destOrd="0" presId="urn:microsoft.com/office/officeart/2008/layout/RadialCluster"/>
    <dgm:cxn modelId="{368B63D1-FEF4-4E2C-A224-0CF1793D6D2D}" type="presParOf" srcId="{B4B71174-F536-4915-8FEB-38387E9CA4AF}" destId="{262A46D5-17CC-4EE2-9C0B-9DBFC44791A4}" srcOrd="4" destOrd="0" presId="urn:microsoft.com/office/officeart/2008/layout/RadialCluster"/>
    <dgm:cxn modelId="{CB04DF71-D8AD-44BB-AA16-0ED23F36CA48}" type="presParOf" srcId="{B4B71174-F536-4915-8FEB-38387E9CA4AF}" destId="{C217A664-7D1F-4450-9A4A-6C9113C98E4C}" srcOrd="5" destOrd="0" presId="urn:microsoft.com/office/officeart/2008/layout/RadialCluster"/>
    <dgm:cxn modelId="{6669C592-FF22-4435-8862-74104E732E07}" type="presParOf" srcId="{B4B71174-F536-4915-8FEB-38387E9CA4AF}" destId="{F0B7D482-A49D-42FC-A1F5-1396C3CF5651}"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06891C-B89D-4224-9EAB-41EC8F57A191}">
      <dsp:nvSpPr>
        <dsp:cNvPr id="0" name=""/>
        <dsp:cNvSpPr/>
      </dsp:nvSpPr>
      <dsp:spPr>
        <a:xfrm>
          <a:off x="3662057" y="320409"/>
          <a:ext cx="5339305" cy="5430802"/>
        </a:xfrm>
        <a:prstGeom prst="pie">
          <a:avLst>
            <a:gd name="adj1" fmla="val 16200000"/>
            <a:gd name="adj2" fmla="val 18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150000"/>
            </a:lnSpc>
            <a:spcBef>
              <a:spcPct val="0"/>
            </a:spcBef>
            <a:spcAft>
              <a:spcPct val="35000"/>
            </a:spcAft>
          </a:pPr>
          <a:r>
            <a:rPr lang="vi-VN" sz="2000" b="1" kern="1200" dirty="0" smtClean="0">
              <a:latin typeface="Times New Roman" panose="02020603050405020304" pitchFamily="18" charset="0"/>
              <a:cs typeface="Times New Roman" panose="02020603050405020304" pitchFamily="18" charset="0"/>
            </a:rPr>
            <a:t>CHƯƠNG II</a:t>
          </a:r>
          <a:endParaRPr lang="en-US" sz="2000" kern="1200" dirty="0" smtClean="0">
            <a:latin typeface="Times New Roman" panose="02020603050405020304" pitchFamily="18" charset="0"/>
            <a:cs typeface="Times New Roman" panose="02020603050405020304" pitchFamily="18" charset="0"/>
          </a:endParaRPr>
        </a:p>
        <a:p>
          <a:pPr lvl="0" algn="ctr" defTabSz="889000">
            <a:lnSpc>
              <a:spcPct val="150000"/>
            </a:lnSpc>
            <a:spcBef>
              <a:spcPct val="0"/>
            </a:spcBef>
            <a:spcAft>
              <a:spcPct val="35000"/>
            </a:spcAft>
          </a:pPr>
          <a:r>
            <a:rPr lang="vi-VN" sz="2000" b="1" kern="1200" dirty="0" smtClean="0">
              <a:latin typeface="Times New Roman" panose="02020603050405020304" pitchFamily="18" charset="0"/>
              <a:cs typeface="Times New Roman" panose="02020603050405020304" pitchFamily="18" charset="0"/>
            </a:rPr>
            <a:t>PHƯƠNG PHÁP VÀ TỔ CHỨC </a:t>
          </a:r>
          <a:r>
            <a:rPr lang="en-US" sz="2000" b="1" kern="1200" dirty="0" smtClean="0">
              <a:latin typeface="Times New Roman" panose="02020603050405020304" pitchFamily="18" charset="0"/>
              <a:cs typeface="Times New Roman" panose="02020603050405020304" pitchFamily="18" charset="0"/>
            </a:rPr>
            <a:t>  </a:t>
          </a:r>
          <a:r>
            <a:rPr lang="vi-VN" sz="2000" b="1" kern="1200" dirty="0" smtClean="0">
              <a:latin typeface="Times New Roman" panose="02020603050405020304" pitchFamily="18" charset="0"/>
              <a:cs typeface="Times New Roman" panose="02020603050405020304" pitchFamily="18" charset="0"/>
            </a:rPr>
            <a:t>NGHIÊN CỨU</a:t>
          </a:r>
          <a:endParaRPr lang="en-US" sz="2000" b="1" kern="1200" dirty="0">
            <a:latin typeface="Times New Roman" panose="02020603050405020304" pitchFamily="18" charset="0"/>
            <a:cs typeface="Times New Roman" panose="02020603050405020304" pitchFamily="18" charset="0"/>
          </a:endParaRPr>
        </a:p>
      </dsp:txBody>
      <dsp:txXfrm>
        <a:off x="6475998" y="1471222"/>
        <a:ext cx="1906894" cy="1616310"/>
      </dsp:txXfrm>
    </dsp:sp>
    <dsp:sp modelId="{D73E3F2B-ADFF-405F-ADAF-1CDB91A36DB2}">
      <dsp:nvSpPr>
        <dsp:cNvPr id="0" name=""/>
        <dsp:cNvSpPr/>
      </dsp:nvSpPr>
      <dsp:spPr>
        <a:xfrm>
          <a:off x="3663209" y="655945"/>
          <a:ext cx="5125864" cy="5125864"/>
        </a:xfrm>
        <a:prstGeom prst="pie">
          <a:avLst>
            <a:gd name="adj1" fmla="val 1800000"/>
            <a:gd name="adj2" fmla="val 9000000"/>
          </a:avLst>
        </a:prstGeom>
        <a:gradFill rotWithShape="0">
          <a:gsLst>
            <a:gs pos="0">
              <a:schemeClr val="accent5">
                <a:hueOff val="-3676673"/>
                <a:satOff val="-5114"/>
                <a:lumOff val="-1961"/>
                <a:alphaOff val="0"/>
                <a:satMod val="103000"/>
                <a:lumMod val="102000"/>
                <a:tint val="94000"/>
              </a:schemeClr>
            </a:gs>
            <a:gs pos="50000">
              <a:schemeClr val="accent5">
                <a:hueOff val="-3676673"/>
                <a:satOff val="-5114"/>
                <a:lumOff val="-1961"/>
                <a:alphaOff val="0"/>
                <a:satMod val="110000"/>
                <a:lumMod val="100000"/>
                <a:shade val="100000"/>
              </a:schemeClr>
            </a:gs>
            <a:gs pos="100000">
              <a:schemeClr val="accent5">
                <a:hueOff val="-3676673"/>
                <a:satOff val="-5114"/>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anose="02020603050405020304" pitchFamily="18" charset="0"/>
              <a:cs typeface="Times New Roman" panose="02020603050405020304" pitchFamily="18" charset="0"/>
            </a:rPr>
            <a:t>CHƯƠNG III</a:t>
          </a:r>
        </a:p>
        <a:p>
          <a:pPr lvl="0" algn="ctr" defTabSz="889000">
            <a:lnSpc>
              <a:spcPct val="90000"/>
            </a:lnSpc>
            <a:spcBef>
              <a:spcPct val="0"/>
            </a:spcBef>
            <a:spcAft>
              <a:spcPct val="35000"/>
            </a:spcAft>
          </a:pPr>
          <a:r>
            <a:rPr lang="en-US" sz="2000" b="1" kern="1200" dirty="0" smtClean="0">
              <a:latin typeface="Times New Roman" panose="02020603050405020304" pitchFamily="18" charset="0"/>
              <a:cs typeface="Times New Roman" panose="02020603050405020304" pitchFamily="18" charset="0"/>
            </a:rPr>
            <a:t>KẾT QUẢ NGHIÊN CỨU VÀ BÀN LUẬN</a:t>
          </a:r>
          <a:endParaRPr lang="en-US" sz="2000" b="1" kern="1200" dirty="0">
            <a:latin typeface="Times New Roman" panose="02020603050405020304" pitchFamily="18" charset="0"/>
            <a:cs typeface="Times New Roman" panose="02020603050405020304" pitchFamily="18" charset="0"/>
          </a:endParaRPr>
        </a:p>
      </dsp:txBody>
      <dsp:txXfrm>
        <a:off x="4883653" y="3981655"/>
        <a:ext cx="2745999" cy="1342488"/>
      </dsp:txXfrm>
    </dsp:sp>
    <dsp:sp modelId="{8F4C3BFC-2852-45EF-B404-5615BFC38280}">
      <dsp:nvSpPr>
        <dsp:cNvPr id="0" name=""/>
        <dsp:cNvSpPr/>
      </dsp:nvSpPr>
      <dsp:spPr>
        <a:xfrm>
          <a:off x="3557640" y="472878"/>
          <a:ext cx="5125864" cy="5125864"/>
        </a:xfrm>
        <a:prstGeom prst="pie">
          <a:avLst>
            <a:gd name="adj1" fmla="val 9000000"/>
            <a:gd name="adj2" fmla="val 16200000"/>
          </a:avLst>
        </a:prstGeom>
        <a:gradFill rotWithShape="0">
          <a:gsLst>
            <a:gs pos="0">
              <a:schemeClr val="accent5">
                <a:hueOff val="-7353345"/>
                <a:satOff val="-10228"/>
                <a:lumOff val="-3922"/>
                <a:alphaOff val="0"/>
                <a:satMod val="103000"/>
                <a:lumMod val="102000"/>
                <a:tint val="94000"/>
              </a:schemeClr>
            </a:gs>
            <a:gs pos="50000">
              <a:schemeClr val="accent5">
                <a:hueOff val="-7353345"/>
                <a:satOff val="-10228"/>
                <a:lumOff val="-3922"/>
                <a:alphaOff val="0"/>
                <a:satMod val="110000"/>
                <a:lumMod val="100000"/>
                <a:shade val="100000"/>
              </a:schemeClr>
            </a:gs>
            <a:gs pos="100000">
              <a:schemeClr val="accent5">
                <a:hueOff val="-7353345"/>
                <a:satOff val="-10228"/>
                <a:lumOff val="-392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150000"/>
            </a:lnSpc>
            <a:spcBef>
              <a:spcPct val="0"/>
            </a:spcBef>
            <a:spcAft>
              <a:spcPct val="35000"/>
            </a:spcAft>
          </a:pPr>
          <a:r>
            <a:rPr lang="en-US" sz="2000" b="1" kern="1200" dirty="0" smtClean="0">
              <a:latin typeface="Times New Roman" panose="02020603050405020304" pitchFamily="18" charset="0"/>
              <a:cs typeface="Times New Roman" panose="02020603050405020304" pitchFamily="18" charset="0"/>
            </a:rPr>
            <a:t>CHƯƠNG I</a:t>
          </a:r>
          <a:endParaRPr lang="en-US" sz="2000" kern="1200" dirty="0" smtClean="0">
            <a:latin typeface="Times New Roman" panose="02020603050405020304" pitchFamily="18" charset="0"/>
            <a:cs typeface="Times New Roman" panose="02020603050405020304" pitchFamily="18" charset="0"/>
          </a:endParaRPr>
        </a:p>
        <a:p>
          <a:pPr lvl="0" algn="ctr" defTabSz="889000">
            <a:lnSpc>
              <a:spcPct val="150000"/>
            </a:lnSpc>
            <a:spcBef>
              <a:spcPct val="0"/>
            </a:spcBef>
            <a:spcAft>
              <a:spcPct val="35000"/>
            </a:spcAft>
          </a:pPr>
          <a:r>
            <a:rPr lang="en-US" sz="2000" b="1" kern="1200" dirty="0" smtClean="0">
              <a:latin typeface="Times New Roman" panose="02020603050405020304" pitchFamily="18" charset="0"/>
              <a:cs typeface="Times New Roman" panose="02020603050405020304" pitchFamily="18" charset="0"/>
            </a:rPr>
            <a:t>TỔNG QUAN VỀ VẤN ĐỀ NGHIÊN CỨU</a:t>
          </a:r>
          <a:endParaRPr lang="en-US" sz="2000" b="1" kern="1200" dirty="0">
            <a:latin typeface="Times New Roman" panose="02020603050405020304" pitchFamily="18" charset="0"/>
            <a:cs typeface="Times New Roman" panose="02020603050405020304" pitchFamily="18" charset="0"/>
          </a:endParaRPr>
        </a:p>
      </dsp:txBody>
      <dsp:txXfrm>
        <a:off x="4151386" y="1559073"/>
        <a:ext cx="1830666" cy="1525555"/>
      </dsp:txXfrm>
    </dsp:sp>
    <dsp:sp modelId="{002A3745-1B72-4554-987F-27C4BFAE0CF6}">
      <dsp:nvSpPr>
        <dsp:cNvPr id="0" name=""/>
        <dsp:cNvSpPr/>
      </dsp:nvSpPr>
      <dsp:spPr>
        <a:xfrm>
          <a:off x="3544424" y="98436"/>
          <a:ext cx="5760495" cy="5760495"/>
        </a:xfrm>
        <a:prstGeom prst="circularArrow">
          <a:avLst>
            <a:gd name="adj1" fmla="val 5085"/>
            <a:gd name="adj2" fmla="val 327528"/>
            <a:gd name="adj3" fmla="val 1472472"/>
            <a:gd name="adj4" fmla="val 16199432"/>
            <a:gd name="adj5" fmla="val 5932"/>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AFEFB5-3896-43F1-908A-A68A33F2396D}">
      <dsp:nvSpPr>
        <dsp:cNvPr id="0" name=""/>
        <dsp:cNvSpPr/>
      </dsp:nvSpPr>
      <dsp:spPr>
        <a:xfrm>
          <a:off x="3345893" y="338305"/>
          <a:ext cx="5760495" cy="5760495"/>
        </a:xfrm>
        <a:prstGeom prst="circularArrow">
          <a:avLst>
            <a:gd name="adj1" fmla="val 5085"/>
            <a:gd name="adj2" fmla="val 327528"/>
            <a:gd name="adj3" fmla="val 8671970"/>
            <a:gd name="adj4" fmla="val 1800502"/>
            <a:gd name="adj5" fmla="val 5932"/>
          </a:avLst>
        </a:prstGeom>
        <a:gradFill rotWithShape="0">
          <a:gsLst>
            <a:gs pos="0">
              <a:schemeClr val="accent5">
                <a:hueOff val="-3676673"/>
                <a:satOff val="-5114"/>
                <a:lumOff val="-1961"/>
                <a:alphaOff val="0"/>
                <a:satMod val="103000"/>
                <a:lumMod val="102000"/>
                <a:tint val="94000"/>
              </a:schemeClr>
            </a:gs>
            <a:gs pos="50000">
              <a:schemeClr val="accent5">
                <a:hueOff val="-3676673"/>
                <a:satOff val="-5114"/>
                <a:lumOff val="-1961"/>
                <a:alphaOff val="0"/>
                <a:satMod val="110000"/>
                <a:lumMod val="100000"/>
                <a:shade val="100000"/>
              </a:schemeClr>
            </a:gs>
            <a:gs pos="100000">
              <a:schemeClr val="accent5">
                <a:hueOff val="-3676673"/>
                <a:satOff val="-5114"/>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D60568C-EEF4-47FE-973A-79934BF0E411}">
      <dsp:nvSpPr>
        <dsp:cNvPr id="0" name=""/>
        <dsp:cNvSpPr/>
      </dsp:nvSpPr>
      <dsp:spPr>
        <a:xfrm>
          <a:off x="3239902" y="155563"/>
          <a:ext cx="5760495" cy="5760495"/>
        </a:xfrm>
        <a:prstGeom prst="circularArrow">
          <a:avLst>
            <a:gd name="adj1" fmla="val 5085"/>
            <a:gd name="adj2" fmla="val 327528"/>
            <a:gd name="adj3" fmla="val 15873039"/>
            <a:gd name="adj4" fmla="val 9000000"/>
            <a:gd name="adj5" fmla="val 5932"/>
          </a:avLst>
        </a:prstGeom>
        <a:gradFill rotWithShape="0">
          <a:gsLst>
            <a:gs pos="0">
              <a:schemeClr val="accent5">
                <a:hueOff val="-7353345"/>
                <a:satOff val="-10228"/>
                <a:lumOff val="-3922"/>
                <a:alphaOff val="0"/>
                <a:satMod val="103000"/>
                <a:lumMod val="102000"/>
                <a:tint val="94000"/>
              </a:schemeClr>
            </a:gs>
            <a:gs pos="50000">
              <a:schemeClr val="accent5">
                <a:hueOff val="-7353345"/>
                <a:satOff val="-10228"/>
                <a:lumOff val="-3922"/>
                <a:alphaOff val="0"/>
                <a:satMod val="110000"/>
                <a:lumMod val="100000"/>
                <a:shade val="100000"/>
              </a:schemeClr>
            </a:gs>
            <a:gs pos="100000">
              <a:schemeClr val="accent5">
                <a:hueOff val="-7353345"/>
                <a:satOff val="-10228"/>
                <a:lumOff val="-392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0958B4-45CE-4030-957F-0FAD01423D55}">
      <dsp:nvSpPr>
        <dsp:cNvPr id="0" name=""/>
        <dsp:cNvSpPr/>
      </dsp:nvSpPr>
      <dsp:spPr>
        <a:xfrm>
          <a:off x="141891" y="157647"/>
          <a:ext cx="14843139" cy="3328569"/>
        </a:xfrm>
        <a:prstGeom prst="round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50000"/>
            </a:lnSpc>
            <a:spcBef>
              <a:spcPct val="0"/>
            </a:spcBef>
            <a:spcAft>
              <a:spcPct val="35000"/>
            </a:spcAft>
          </a:pPr>
          <a:r>
            <a:rPr lang="en-US" sz="2800" b="1" kern="1200" dirty="0" err="1" smtClean="0">
              <a:latin typeface="Times New Roman" panose="02020603050405020304" pitchFamily="18" charset="0"/>
              <a:cs typeface="Times New Roman" panose="02020603050405020304" pitchFamily="18" charset="0"/>
            </a:rPr>
            <a:t>Mục</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đích</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nghiên</a:t>
          </a:r>
          <a:r>
            <a:rPr lang="en-US" sz="2800" b="1" kern="1200" dirty="0" smtClean="0">
              <a:latin typeface="Times New Roman" panose="02020603050405020304" pitchFamily="18" charset="0"/>
              <a:cs typeface="Times New Roman" panose="02020603050405020304" pitchFamily="18" charset="0"/>
            </a:rPr>
            <a:t> </a:t>
          </a:r>
          <a:r>
            <a:rPr lang="en-US" sz="2800" b="1" kern="1200" dirty="0" err="1" smtClean="0">
              <a:latin typeface="Times New Roman" panose="02020603050405020304" pitchFamily="18" charset="0"/>
              <a:cs typeface="Times New Roman" panose="02020603050405020304" pitchFamily="18" charset="0"/>
            </a:rPr>
            <a:t>cứu</a:t>
          </a:r>
          <a:r>
            <a:rPr lang="en-US" sz="2800" b="1" kern="1200" dirty="0" smtClean="0">
              <a:latin typeface="Times New Roman" panose="02020603050405020304" pitchFamily="18" charset="0"/>
              <a:cs typeface="Times New Roman" panose="02020603050405020304" pitchFamily="18" charset="0"/>
            </a:rPr>
            <a:t>:</a:t>
          </a:r>
          <a:endParaRPr lang="en-US" sz="2800" kern="1200" dirty="0" smtClean="0">
            <a:latin typeface="Times New Roman" panose="02020603050405020304" pitchFamily="18" charset="0"/>
            <a:cs typeface="Times New Roman" panose="02020603050405020304" pitchFamily="18" charset="0"/>
          </a:endParaRPr>
        </a:p>
        <a:p>
          <a:pPr lvl="0" algn="ctr" defTabSz="1244600">
            <a:lnSpc>
              <a:spcPct val="150000"/>
            </a:lnSpc>
            <a:spcBef>
              <a:spcPct val="0"/>
            </a:spcBef>
            <a:spcAft>
              <a:spcPct val="35000"/>
            </a:spcAft>
          </a:pPr>
          <a:r>
            <a:rPr lang="pt-BR" sz="2800" kern="1200" smtClean="0">
              <a:latin typeface="Times New Roman" pitchFamily="18" charset="0"/>
              <a:cs typeface="Times New Roman" pitchFamily="18" charset="0"/>
            </a:rPr>
            <a:t>Mục đích chúng tôi thực hiện đề tài này là đánh giá trình độ phát triển thể lực chuyên môn và kỹ thuật cơ bản của đội tuyển bóng chuyền nam Trường Cao đẳng Lý Tự Trọng TP.Hồ Chí Minh góp phần nâng cao </a:t>
          </a:r>
          <a:r>
            <a:rPr lang="pt-BR" sz="2800" kern="1200" smtClean="0"/>
            <a:t>chất lượng và hiệu quả trong huấn luyện.</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304378" y="320134"/>
        <a:ext cx="14518165" cy="3003595"/>
      </dsp:txXfrm>
    </dsp:sp>
    <dsp:sp modelId="{DBEAC485-3098-4EA6-9645-81882F3DD176}">
      <dsp:nvSpPr>
        <dsp:cNvPr id="0" name=""/>
        <dsp:cNvSpPr/>
      </dsp:nvSpPr>
      <dsp:spPr>
        <a:xfrm rot="5256782">
          <a:off x="7567931" y="3553882"/>
          <a:ext cx="135448" cy="0"/>
        </a:xfrm>
        <a:custGeom>
          <a:avLst/>
          <a:gdLst/>
          <a:ahLst/>
          <a:cxnLst/>
          <a:rect l="0" t="0" r="0" b="0"/>
          <a:pathLst>
            <a:path>
              <a:moveTo>
                <a:pt x="0" y="0"/>
              </a:moveTo>
              <a:lnTo>
                <a:pt x="135448"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DE50BD-D9A0-4FA2-A2FF-62DFD6273781}">
      <dsp:nvSpPr>
        <dsp:cNvPr id="0" name=""/>
        <dsp:cNvSpPr/>
      </dsp:nvSpPr>
      <dsp:spPr>
        <a:xfrm>
          <a:off x="179398" y="3621547"/>
          <a:ext cx="15040307" cy="2930347"/>
        </a:xfrm>
        <a:prstGeom prst="round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50000"/>
            </a:lnSpc>
            <a:spcBef>
              <a:spcPct val="0"/>
            </a:spcBef>
            <a:spcAft>
              <a:spcPct val="35000"/>
            </a:spcAft>
          </a:pPr>
          <a:endParaRPr lang="pt-BR" sz="2800" b="1" kern="1200" smtClean="0">
            <a:latin typeface="Times New Roman" pitchFamily="18" charset="0"/>
            <a:cs typeface="Times New Roman" pitchFamily="18" charset="0"/>
          </a:endParaRPr>
        </a:p>
        <a:p>
          <a:pPr lvl="0" algn="ctr" defTabSz="1244600">
            <a:lnSpc>
              <a:spcPct val="150000"/>
            </a:lnSpc>
            <a:spcBef>
              <a:spcPct val="0"/>
            </a:spcBef>
            <a:spcAft>
              <a:spcPct val="35000"/>
            </a:spcAft>
          </a:pPr>
          <a:r>
            <a:rPr lang="pt-BR" sz="2800" b="1" kern="1200" smtClean="0">
              <a:latin typeface="Times New Roman" pitchFamily="18" charset="0"/>
              <a:cs typeface="Times New Roman" pitchFamily="18" charset="0"/>
            </a:rPr>
            <a:t>Mục tiêu 1. Xác định các test đánh giá thể lực chuyên môn và kỹ thuật c</a:t>
          </a:r>
        </a:p>
        <a:p>
          <a:pPr lvl="0" algn="ctr" defTabSz="1244600">
            <a:lnSpc>
              <a:spcPct val="150000"/>
            </a:lnSpc>
            <a:spcBef>
              <a:spcPct val="0"/>
            </a:spcBef>
            <a:spcAft>
              <a:spcPct val="35000"/>
            </a:spcAft>
          </a:pPr>
          <a:r>
            <a:rPr lang="pt-BR" sz="2800" b="1" kern="1200" smtClean="0">
              <a:latin typeface="Times New Roman" pitchFamily="18" charset="0"/>
              <a:cs typeface="Times New Roman" pitchFamily="18" charset="0"/>
            </a:rPr>
            <a:t>ơ bản cho đội tuyển bóng chuyền nam Trường Cao đẳng Lý Tự Trọng TP.Hồ Chí Minh.</a:t>
          </a:r>
          <a:endParaRPr lang="en-US" sz="2800" b="1" kern="1200" dirty="0">
            <a:latin typeface="Times New Roman" panose="02020603050405020304" pitchFamily="18" charset="0"/>
            <a:cs typeface="Times New Roman" panose="02020603050405020304" pitchFamily="18" charset="0"/>
          </a:endParaRPr>
        </a:p>
      </dsp:txBody>
      <dsp:txXfrm>
        <a:off x="322446" y="3764595"/>
        <a:ext cx="14754211" cy="2644251"/>
      </dsp:txXfrm>
    </dsp:sp>
    <dsp:sp modelId="{DE89F87A-ACAA-4F26-B5FB-2B9A18B2F3F1}">
      <dsp:nvSpPr>
        <dsp:cNvPr id="0" name=""/>
        <dsp:cNvSpPr/>
      </dsp:nvSpPr>
      <dsp:spPr>
        <a:xfrm rot="3414711">
          <a:off x="7818322" y="5016922"/>
          <a:ext cx="3653969" cy="0"/>
        </a:xfrm>
        <a:custGeom>
          <a:avLst/>
          <a:gdLst/>
          <a:ahLst/>
          <a:cxnLst/>
          <a:rect l="0" t="0" r="0" b="0"/>
          <a:pathLst>
            <a:path>
              <a:moveTo>
                <a:pt x="0" y="0"/>
              </a:moveTo>
              <a:lnTo>
                <a:pt x="3653969"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2A46D5-17CC-4EE2-9C0B-9DBFC44791A4}">
      <dsp:nvSpPr>
        <dsp:cNvPr id="0" name=""/>
        <dsp:cNvSpPr/>
      </dsp:nvSpPr>
      <dsp:spPr>
        <a:xfrm>
          <a:off x="8406152" y="6547628"/>
          <a:ext cx="7158321" cy="4120959"/>
        </a:xfrm>
        <a:prstGeom prst="round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50000"/>
            </a:lnSpc>
            <a:spcBef>
              <a:spcPct val="0"/>
            </a:spcBef>
            <a:spcAft>
              <a:spcPct val="35000"/>
            </a:spcAft>
          </a:pPr>
          <a:r>
            <a:rPr lang="pt-BR" sz="2800" b="1" kern="1200" smtClean="0">
              <a:latin typeface="Times New Roman" pitchFamily="18" charset="0"/>
              <a:cs typeface="Times New Roman" pitchFamily="18" charset="0"/>
            </a:rPr>
            <a:t>Mục tiêu 3. Xây dựng tiêu </a:t>
          </a:r>
          <a:r>
            <a:rPr lang="pt-BR" sz="2400" b="1" kern="1200" smtClean="0">
              <a:latin typeface="Times New Roman" pitchFamily="18" charset="0"/>
              <a:cs typeface="Times New Roman" pitchFamily="18" charset="0"/>
            </a:rPr>
            <a:t>chuẩn đánh giá trình độ phát triển thể lực chuyên môn và kỹ thuật cơ bản của đội tuyển bóng chuyền nam Trường Cao đẳng Lý Tự Trọng TP.Hồ Chí Minh.</a:t>
          </a:r>
          <a:r>
            <a:rPr lang="en-US" sz="2400" kern="1200" smtClean="0">
              <a:latin typeface="Times New Roman" panose="02020603050405020304" pitchFamily="18" charset="0"/>
              <a:cs typeface="Times New Roman" panose="02020603050405020304" pitchFamily="18" charset="0"/>
            </a:rPr>
            <a:t>.</a:t>
          </a:r>
          <a:endParaRPr lang="en-US" sz="2400" b="1" kern="1200" dirty="0">
            <a:latin typeface="Times New Roman" panose="02020603050405020304" pitchFamily="18" charset="0"/>
            <a:cs typeface="Times New Roman" panose="02020603050405020304" pitchFamily="18" charset="0"/>
          </a:endParaRPr>
        </a:p>
      </dsp:txBody>
      <dsp:txXfrm>
        <a:off x="8607321" y="6748797"/>
        <a:ext cx="6755983" cy="3718621"/>
      </dsp:txXfrm>
    </dsp:sp>
    <dsp:sp modelId="{C217A664-7D1F-4450-9A4A-6C9113C98E4C}">
      <dsp:nvSpPr>
        <dsp:cNvPr id="0" name=""/>
        <dsp:cNvSpPr/>
      </dsp:nvSpPr>
      <dsp:spPr>
        <a:xfrm rot="7138268">
          <a:off x="4162060" y="4947870"/>
          <a:ext cx="3341443" cy="0"/>
        </a:xfrm>
        <a:custGeom>
          <a:avLst/>
          <a:gdLst/>
          <a:ahLst/>
          <a:cxnLst/>
          <a:rect l="0" t="0" r="0" b="0"/>
          <a:pathLst>
            <a:path>
              <a:moveTo>
                <a:pt x="0" y="0"/>
              </a:moveTo>
              <a:lnTo>
                <a:pt x="3341443"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B7D482-A49D-42FC-A1F5-1396C3CF5651}">
      <dsp:nvSpPr>
        <dsp:cNvPr id="0" name=""/>
        <dsp:cNvSpPr/>
      </dsp:nvSpPr>
      <dsp:spPr>
        <a:xfrm>
          <a:off x="-163492" y="6409524"/>
          <a:ext cx="7875921" cy="4512118"/>
        </a:xfrm>
        <a:prstGeom prst="round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50000"/>
            </a:lnSpc>
            <a:spcBef>
              <a:spcPct val="0"/>
            </a:spcBef>
            <a:spcAft>
              <a:spcPct val="35000"/>
            </a:spcAft>
          </a:pPr>
          <a:r>
            <a:rPr lang="pt-BR" sz="2800" b="1" kern="1200" smtClean="0">
              <a:latin typeface="Times New Roman" pitchFamily="18" charset="0"/>
              <a:cs typeface="Times New Roman" pitchFamily="18" charset="0"/>
            </a:rPr>
            <a:t>Mục tiêu 2. Đánh giá sự phát triển đánh giá thể lực chuyên môn và kỹ thuật cơ bản của đội tuyển bóng chuyền nam Trường Cao đẳng Lý Tự Trọng TP.Hồ Chí Minh</a:t>
          </a:r>
          <a:endParaRPr lang="en-US" sz="2800" b="1" kern="1200" dirty="0">
            <a:latin typeface="Times New Roman" panose="02020603050405020304" pitchFamily="18" charset="0"/>
            <a:cs typeface="Times New Roman" panose="02020603050405020304" pitchFamily="18" charset="0"/>
          </a:endParaRPr>
        </a:p>
      </dsp:txBody>
      <dsp:txXfrm>
        <a:off x="56771" y="6629787"/>
        <a:ext cx="7435395" cy="40715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0958B4-45CE-4030-957F-0FAD01423D55}">
      <dsp:nvSpPr>
        <dsp:cNvPr id="0" name=""/>
        <dsp:cNvSpPr/>
      </dsp:nvSpPr>
      <dsp:spPr>
        <a:xfrm>
          <a:off x="2908691" y="1907623"/>
          <a:ext cx="6584401" cy="2850857"/>
        </a:xfrm>
        <a:prstGeom prst="round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100000"/>
            </a:lnSpc>
            <a:spcBef>
              <a:spcPct val="0"/>
            </a:spcBef>
            <a:spcAft>
              <a:spcPct val="35000"/>
            </a:spcAft>
          </a:pPr>
          <a:r>
            <a:rPr lang="vi-VN" sz="2200" b="1" kern="1200" dirty="0" smtClean="0">
              <a:latin typeface="Times New Roman" panose="02020603050405020304" pitchFamily="18" charset="0"/>
              <a:cs typeface="Times New Roman" panose="02020603050405020304" pitchFamily="18" charset="0"/>
            </a:rPr>
            <a:t>CHƯƠNG II</a:t>
          </a:r>
          <a:r>
            <a:rPr lang="en-US" sz="2200" b="1" kern="1200" dirty="0" smtClean="0">
              <a:latin typeface="Times New Roman" panose="02020603050405020304" pitchFamily="18" charset="0"/>
              <a:cs typeface="Times New Roman" panose="02020603050405020304" pitchFamily="18" charset="0"/>
            </a:rPr>
            <a:t>:</a:t>
          </a:r>
        </a:p>
        <a:p>
          <a:pPr lvl="0" algn="ctr" defTabSz="977900">
            <a:lnSpc>
              <a:spcPct val="100000"/>
            </a:lnSpc>
            <a:spcBef>
              <a:spcPct val="0"/>
            </a:spcBef>
            <a:spcAft>
              <a:spcPct val="35000"/>
            </a:spcAft>
          </a:pPr>
          <a:r>
            <a:rPr lang="vi-VN" sz="2200" b="1" kern="1200" dirty="0" smtClean="0">
              <a:solidFill>
                <a:schemeClr val="tx1"/>
              </a:solidFill>
              <a:latin typeface="Times New Roman" panose="02020603050405020304" pitchFamily="18" charset="0"/>
              <a:cs typeface="Times New Roman" panose="02020603050405020304" pitchFamily="18" charset="0"/>
            </a:rPr>
            <a:t>PHƯƠNG PHÁP </a:t>
          </a:r>
          <a:r>
            <a:rPr lang="vi-VN" sz="2200" b="1" kern="1200" dirty="0" smtClean="0">
              <a:latin typeface="Times New Roman" panose="02020603050405020304" pitchFamily="18" charset="0"/>
              <a:cs typeface="Times New Roman" panose="02020603050405020304" pitchFamily="18" charset="0"/>
            </a:rPr>
            <a:t>VÀ TỔ CHỨC </a:t>
          </a:r>
          <a:r>
            <a:rPr lang="vi-VN" sz="2200" b="1" kern="1200" dirty="0" smtClean="0">
              <a:solidFill>
                <a:schemeClr val="tx1"/>
              </a:solidFill>
              <a:latin typeface="Times New Roman" panose="02020603050405020304" pitchFamily="18" charset="0"/>
              <a:cs typeface="Times New Roman" panose="02020603050405020304" pitchFamily="18" charset="0"/>
            </a:rPr>
            <a:t>NGHIÊN CỨU</a:t>
          </a:r>
          <a:endParaRPr lang="en-US" sz="2200" b="1" kern="1200" dirty="0" smtClean="0">
            <a:solidFill>
              <a:schemeClr val="tx1"/>
            </a:solidFill>
            <a:latin typeface="Times New Roman" panose="02020603050405020304" pitchFamily="18" charset="0"/>
            <a:cs typeface="Times New Roman" panose="02020603050405020304" pitchFamily="18" charset="0"/>
          </a:endParaRPr>
        </a:p>
        <a:p>
          <a:pPr lvl="0" algn="ctr" defTabSz="977900">
            <a:lnSpc>
              <a:spcPct val="100000"/>
            </a:lnSpc>
            <a:spcBef>
              <a:spcPct val="0"/>
            </a:spcBef>
            <a:spcAft>
              <a:spcPct val="35000"/>
            </a:spcAft>
          </a:pPr>
          <a:r>
            <a:rPr lang="en-US" sz="3600" b="1" kern="1200" dirty="0" smtClean="0">
              <a:solidFill>
                <a:srgbClr val="FF0000"/>
              </a:solidFill>
              <a:latin typeface="Times New Roman" panose="02020603050405020304" pitchFamily="18" charset="0"/>
              <a:cs typeface="Times New Roman" panose="02020603050405020304" pitchFamily="18" charset="0"/>
            </a:rPr>
            <a:t>2.1 </a:t>
          </a:r>
          <a:r>
            <a:rPr lang="vi-VN" sz="3600" b="1" kern="1200" dirty="0" smtClean="0">
              <a:solidFill>
                <a:srgbClr val="FF0000"/>
              </a:solidFill>
              <a:latin typeface="Times New Roman" panose="02020603050405020304" pitchFamily="18" charset="0"/>
              <a:cs typeface="Times New Roman" panose="02020603050405020304" pitchFamily="18" charset="0"/>
            </a:rPr>
            <a:t>Phương pháp nghiên cứu</a:t>
          </a:r>
          <a:endParaRPr lang="en-US" sz="3600" b="1" kern="1200" dirty="0">
            <a:solidFill>
              <a:srgbClr val="FF0000"/>
            </a:solidFill>
            <a:latin typeface="Times New Roman" panose="02020603050405020304" pitchFamily="18" charset="0"/>
            <a:cs typeface="Times New Roman" panose="02020603050405020304" pitchFamily="18" charset="0"/>
          </a:endParaRPr>
        </a:p>
      </dsp:txBody>
      <dsp:txXfrm>
        <a:off x="3047858" y="2046790"/>
        <a:ext cx="6306067" cy="2572523"/>
      </dsp:txXfrm>
    </dsp:sp>
    <dsp:sp modelId="{DBEAC485-3098-4EA6-9645-81882F3DD176}">
      <dsp:nvSpPr>
        <dsp:cNvPr id="0" name=""/>
        <dsp:cNvSpPr/>
      </dsp:nvSpPr>
      <dsp:spPr>
        <a:xfrm rot="13171424">
          <a:off x="4341491" y="1860316"/>
          <a:ext cx="148671" cy="0"/>
        </a:xfrm>
        <a:custGeom>
          <a:avLst/>
          <a:gdLst/>
          <a:ahLst/>
          <a:cxnLst/>
          <a:rect l="0" t="0" r="0" b="0"/>
          <a:pathLst>
            <a:path>
              <a:moveTo>
                <a:pt x="0" y="0"/>
              </a:moveTo>
              <a:lnTo>
                <a:pt x="148671"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DE50BD-D9A0-4FA2-A2FF-62DFD6273781}">
      <dsp:nvSpPr>
        <dsp:cNvPr id="0" name=""/>
        <dsp:cNvSpPr/>
      </dsp:nvSpPr>
      <dsp:spPr>
        <a:xfrm>
          <a:off x="555421" y="157453"/>
          <a:ext cx="5599476" cy="1655555"/>
        </a:xfrm>
        <a:prstGeom prst="round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10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2.1.1 </a:t>
          </a:r>
          <a:r>
            <a:rPr lang="en-US" sz="2800" kern="1200" dirty="0" err="1" smtClean="0">
              <a:latin typeface="Times New Roman" panose="02020603050405020304" pitchFamily="18" charset="0"/>
              <a:cs typeface="Times New Roman" panose="02020603050405020304" pitchFamily="18" charset="0"/>
            </a:rPr>
            <a:t>Phương</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pháp</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phân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tích</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và</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tổng</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hợp</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tài</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liệu</a:t>
          </a:r>
          <a:endParaRPr lang="en-US" sz="2800" b="1" kern="1200" dirty="0">
            <a:latin typeface="Times New Roman" panose="02020603050405020304" pitchFamily="18" charset="0"/>
            <a:cs typeface="Times New Roman" panose="02020603050405020304" pitchFamily="18" charset="0"/>
          </a:endParaRPr>
        </a:p>
      </dsp:txBody>
      <dsp:txXfrm>
        <a:off x="636239" y="238271"/>
        <a:ext cx="5437840" cy="1493919"/>
      </dsp:txXfrm>
    </dsp:sp>
    <dsp:sp modelId="{DE89F87A-ACAA-4F26-B5FB-2B9A18B2F3F1}">
      <dsp:nvSpPr>
        <dsp:cNvPr id="0" name=""/>
        <dsp:cNvSpPr/>
      </dsp:nvSpPr>
      <dsp:spPr>
        <a:xfrm rot="1503208">
          <a:off x="9233819" y="4832659"/>
          <a:ext cx="350340" cy="0"/>
        </a:xfrm>
        <a:custGeom>
          <a:avLst/>
          <a:gdLst/>
          <a:ahLst/>
          <a:cxnLst/>
          <a:rect l="0" t="0" r="0" b="0"/>
          <a:pathLst>
            <a:path>
              <a:moveTo>
                <a:pt x="0" y="0"/>
              </a:moveTo>
              <a:lnTo>
                <a:pt x="350340"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2A46D5-17CC-4EE2-9C0B-9DBFC44791A4}">
      <dsp:nvSpPr>
        <dsp:cNvPr id="0" name=""/>
        <dsp:cNvSpPr/>
      </dsp:nvSpPr>
      <dsp:spPr>
        <a:xfrm>
          <a:off x="9567678" y="3775897"/>
          <a:ext cx="2114803" cy="3250432"/>
        </a:xfrm>
        <a:prstGeom prst="roundRect">
          <a:avLst/>
        </a:prstGeom>
        <a:solidFill>
          <a:srgbClr val="92D05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kern="1200" dirty="0" smtClean="0">
              <a:latin typeface="Times New Roman" panose="02020603050405020304" pitchFamily="18" charset="0"/>
              <a:cs typeface="Times New Roman" panose="02020603050405020304" pitchFamily="18" charset="0"/>
            </a:rPr>
            <a:t>2.1.3 </a:t>
          </a:r>
          <a:r>
            <a:rPr lang="en-US" sz="2800" b="0" kern="1200" dirty="0" err="1" smtClean="0">
              <a:latin typeface="Times New Roman" panose="02020603050405020304" pitchFamily="18" charset="0"/>
              <a:cs typeface="Times New Roman" panose="02020603050405020304" pitchFamily="18" charset="0"/>
            </a:rPr>
            <a:t>Phương</a:t>
          </a:r>
          <a:r>
            <a:rPr lang="en-US" sz="2800" b="0" kern="1200" dirty="0" smtClean="0">
              <a:latin typeface="Times New Roman" panose="02020603050405020304" pitchFamily="18" charset="0"/>
              <a:cs typeface="Times New Roman" panose="02020603050405020304" pitchFamily="18" charset="0"/>
            </a:rPr>
            <a:t> </a:t>
          </a:r>
          <a:r>
            <a:rPr lang="en-US" sz="2800" b="0" kern="1200" dirty="0" err="1" smtClean="0">
              <a:latin typeface="Times New Roman" panose="02020603050405020304" pitchFamily="18" charset="0"/>
              <a:cs typeface="Times New Roman" panose="02020603050405020304" pitchFamily="18" charset="0"/>
            </a:rPr>
            <a:t>pháp</a:t>
          </a:r>
          <a:r>
            <a:rPr lang="en-US" sz="2800" b="0" kern="1200" dirty="0" smtClean="0">
              <a:latin typeface="Times New Roman" panose="02020603050405020304" pitchFamily="18" charset="0"/>
              <a:cs typeface="Times New Roman" panose="02020603050405020304" pitchFamily="18" charset="0"/>
            </a:rPr>
            <a:t> </a:t>
          </a:r>
          <a:r>
            <a:rPr lang="en-US" sz="2800" b="0" kern="1200" dirty="0" err="1" smtClean="0">
              <a:latin typeface="Times New Roman" panose="02020603050405020304" pitchFamily="18" charset="0"/>
              <a:cs typeface="Times New Roman" panose="02020603050405020304" pitchFamily="18" charset="0"/>
            </a:rPr>
            <a:t>kiểm</a:t>
          </a:r>
          <a:r>
            <a:rPr lang="en-US" sz="2800" b="0" kern="1200" dirty="0" smtClean="0">
              <a:latin typeface="Times New Roman" panose="02020603050405020304" pitchFamily="18" charset="0"/>
              <a:cs typeface="Times New Roman" panose="02020603050405020304" pitchFamily="18" charset="0"/>
            </a:rPr>
            <a:t> </a:t>
          </a:r>
          <a:r>
            <a:rPr lang="en-US" sz="2800" b="0" kern="1200" dirty="0" err="1" smtClean="0">
              <a:latin typeface="Times New Roman" panose="02020603050405020304" pitchFamily="18" charset="0"/>
              <a:cs typeface="Times New Roman" panose="02020603050405020304" pitchFamily="18" charset="0"/>
            </a:rPr>
            <a:t>tra</a:t>
          </a:r>
          <a:r>
            <a:rPr lang="en-US" sz="2800" b="0" kern="1200" dirty="0" smtClean="0">
              <a:latin typeface="Times New Roman" panose="02020603050405020304" pitchFamily="18" charset="0"/>
              <a:cs typeface="Times New Roman" panose="02020603050405020304" pitchFamily="18" charset="0"/>
            </a:rPr>
            <a:t> </a:t>
          </a:r>
          <a:r>
            <a:rPr lang="en-US" sz="2800" b="0" kern="1200" dirty="0" err="1" smtClean="0">
              <a:latin typeface="Times New Roman" panose="02020603050405020304" pitchFamily="18" charset="0"/>
              <a:cs typeface="Times New Roman" panose="02020603050405020304" pitchFamily="18" charset="0"/>
            </a:rPr>
            <a:t>sư</a:t>
          </a:r>
          <a:r>
            <a:rPr lang="en-US" sz="2800" b="0" kern="1200" dirty="0" smtClean="0">
              <a:latin typeface="Times New Roman" panose="02020603050405020304" pitchFamily="18" charset="0"/>
              <a:cs typeface="Times New Roman" panose="02020603050405020304" pitchFamily="18" charset="0"/>
            </a:rPr>
            <a:t> </a:t>
          </a:r>
          <a:r>
            <a:rPr lang="en-US" sz="2800" b="0" kern="1200" dirty="0" err="1" smtClean="0">
              <a:latin typeface="Times New Roman" panose="02020603050405020304" pitchFamily="18" charset="0"/>
              <a:cs typeface="Times New Roman" panose="02020603050405020304" pitchFamily="18" charset="0"/>
            </a:rPr>
            <a:t>phạm</a:t>
          </a:r>
          <a:endParaRPr lang="en-US" sz="2800" b="1" kern="1200" dirty="0">
            <a:latin typeface="Times New Roman" panose="02020603050405020304" pitchFamily="18" charset="0"/>
            <a:cs typeface="Times New Roman" panose="02020603050405020304" pitchFamily="18" charset="0"/>
          </a:endParaRPr>
        </a:p>
      </dsp:txBody>
      <dsp:txXfrm>
        <a:off x="9670914" y="3879133"/>
        <a:ext cx="1908331" cy="3043960"/>
      </dsp:txXfrm>
    </dsp:sp>
    <dsp:sp modelId="{C217A664-7D1F-4450-9A4A-6C9113C98E4C}">
      <dsp:nvSpPr>
        <dsp:cNvPr id="0" name=""/>
        <dsp:cNvSpPr/>
      </dsp:nvSpPr>
      <dsp:spPr>
        <a:xfrm rot="8286222">
          <a:off x="4403038" y="4838484"/>
          <a:ext cx="239608" cy="0"/>
        </a:xfrm>
        <a:custGeom>
          <a:avLst/>
          <a:gdLst/>
          <a:ahLst/>
          <a:cxnLst/>
          <a:rect l="0" t="0" r="0" b="0"/>
          <a:pathLst>
            <a:path>
              <a:moveTo>
                <a:pt x="0" y="0"/>
              </a:moveTo>
              <a:lnTo>
                <a:pt x="239608"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B7D482-A49D-42FC-A1F5-1396C3CF5651}">
      <dsp:nvSpPr>
        <dsp:cNvPr id="0" name=""/>
        <dsp:cNvSpPr/>
      </dsp:nvSpPr>
      <dsp:spPr>
        <a:xfrm>
          <a:off x="480294" y="4918488"/>
          <a:ext cx="5744848" cy="1939504"/>
        </a:xfrm>
        <a:prstGeom prst="round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2.1.4</a:t>
          </a:r>
        </a:p>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Phương pháp toán thống kê</a:t>
          </a:r>
          <a:endParaRPr lang="en-US" sz="2800" b="1" kern="1200" dirty="0">
            <a:latin typeface="Times New Roman" panose="02020603050405020304" pitchFamily="18" charset="0"/>
            <a:cs typeface="Times New Roman" panose="02020603050405020304" pitchFamily="18" charset="0"/>
          </a:endParaRPr>
        </a:p>
      </dsp:txBody>
      <dsp:txXfrm>
        <a:off x="574973" y="5013167"/>
        <a:ext cx="5555490" cy="1750146"/>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36E2173-28DD-4306-A9BF-4F006ADC07B6}"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225867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E2173-28DD-4306-A9BF-4F006ADC07B6}"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1690524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36E2173-28DD-4306-A9BF-4F006ADC07B6}"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455084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36E2173-28DD-4306-A9BF-4F006ADC07B6}"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314512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36E2173-28DD-4306-A9BF-4F006ADC07B6}" type="datetimeFigureOut">
              <a:rPr lang="en-US" smtClean="0"/>
              <a:t>12/14/2020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708786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6E2173-28DD-4306-A9BF-4F006ADC07B6}" type="datetimeFigureOut">
              <a:rPr lang="en-US" smtClean="0"/>
              <a:t>12/14/2020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050360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6E2173-28DD-4306-A9BF-4F006ADC07B6}" type="datetimeFigureOut">
              <a:rPr lang="en-US" smtClean="0"/>
              <a:t>12/14/2020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531746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36E2173-28DD-4306-A9BF-4F006ADC07B6}"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2998483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36E2173-28DD-4306-A9BF-4F006ADC07B6}"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204175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E2173-28DD-4306-A9BF-4F006ADC07B6}"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002199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6E2173-28DD-4306-A9BF-4F006ADC07B6}"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781F02-3965-469F-9E4F-3D1845B6BFBA}" type="slidenum">
              <a:rPr lang="en-US" smtClean="0"/>
              <a:t>‹#›</a:t>
            </a:fld>
            <a:endParaRPr lang="en-US"/>
          </a:p>
        </p:txBody>
      </p:sp>
    </p:spTree>
    <p:extLst>
      <p:ext uri="{BB962C8B-B14F-4D97-AF65-F5344CB8AC3E}">
        <p14:creationId xmlns:p14="http://schemas.microsoft.com/office/powerpoint/2010/main" val="346427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2803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71445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961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1743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915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3373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12863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3451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59353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1529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9676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6E2173-28DD-4306-A9BF-4F006ADC07B6}" type="datetimeFigureOut">
              <a:rPr lang="en-US" smtClean="0"/>
              <a:t>12/14/2020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781F02-3965-469F-9E4F-3D1845B6BFBA}" type="slidenum">
              <a:rPr lang="en-US" smtClean="0"/>
              <a:t>‹#›</a:t>
            </a:fld>
            <a:endParaRPr lang="en-US"/>
          </a:p>
        </p:txBody>
      </p:sp>
    </p:spTree>
    <p:extLst>
      <p:ext uri="{BB962C8B-B14F-4D97-AF65-F5344CB8AC3E}">
        <p14:creationId xmlns:p14="http://schemas.microsoft.com/office/powerpoint/2010/main" val="4256201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9FD7859-8837-4315-AECD-0FC62BDD5F8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12/14/2020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61B9C4E-95A2-45B5-9B62-6C0866CF00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26495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2661313" y="546943"/>
            <a:ext cx="7656393" cy="523220"/>
          </a:xfrm>
          <a:prstGeom prst="rect">
            <a:avLst/>
          </a:prstGeom>
          <a:noFill/>
        </p:spPr>
        <p:txBody>
          <a:bodyPr wrap="square" rtlCol="0">
            <a:spAutoFit/>
          </a:bodyPr>
          <a:lstStyle>
            <a:defPPr>
              <a:defRPr lang="en-US"/>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a:lstStyle>
          <a:p>
            <a:r>
              <a:rPr lang="en-US" sz="2800" b="1" dirty="0">
                <a:solidFill>
                  <a:srgbClr val="7030A0"/>
                </a:solidFill>
                <a:latin typeface="Times New Roman" panose="02020603050405020304" pitchFamily="18" charset="0"/>
                <a:cs typeface="Times New Roman" panose="02020603050405020304" pitchFamily="18" charset="0"/>
              </a:rPr>
              <a:t>LUẬN VĂN THẠC SĨ KHOA HỌC GIÁO DỤC</a:t>
            </a:r>
          </a:p>
        </p:txBody>
      </p:sp>
      <p:sp>
        <p:nvSpPr>
          <p:cNvPr id="8" name="Rectangle 7"/>
          <p:cNvSpPr/>
          <p:nvPr/>
        </p:nvSpPr>
        <p:spPr>
          <a:xfrm>
            <a:off x="1801504" y="1791455"/>
            <a:ext cx="8782636" cy="26867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b="1">
                <a:solidFill>
                  <a:srgbClr val="002060"/>
                </a:solidFill>
                <a:latin typeface="Times New Roman" pitchFamily="18" charset="0"/>
                <a:cs typeface="Times New Roman" pitchFamily="18" charset="0"/>
              </a:rPr>
              <a:t>ĐÁNH GIÁ TRÌNH ĐỘ PHÁT TRIỂN THỂ LỰC CHUYÊN MÔN VÀ KỸ THUẬT CƠ BẢN CỦA ĐỘI TUYỂN BÓNG CHUYỀN NAM TRƯỜNG CAO ĐẲNG </a:t>
            </a:r>
            <a:r>
              <a:rPr lang="en-US" sz="3200" b="1" smtClean="0">
                <a:solidFill>
                  <a:srgbClr val="002060"/>
                </a:solidFill>
                <a:latin typeface="Times New Roman" pitchFamily="18" charset="0"/>
                <a:cs typeface="Times New Roman" pitchFamily="18" charset="0"/>
              </a:rPr>
              <a:t>   LÝ </a:t>
            </a:r>
            <a:r>
              <a:rPr lang="en-US" sz="3200" b="1">
                <a:solidFill>
                  <a:srgbClr val="002060"/>
                </a:solidFill>
                <a:latin typeface="Times New Roman" pitchFamily="18" charset="0"/>
                <a:cs typeface="Times New Roman" pitchFamily="18" charset="0"/>
              </a:rPr>
              <a:t>TỰ TRỌNG THÀNH PHỐ HỒ CHÍ MINH</a:t>
            </a:r>
            <a:endParaRPr lang="en-US" sz="3200">
              <a:solidFill>
                <a:srgbClr val="002060"/>
              </a:solidFill>
              <a:latin typeface="Times New Roman" pitchFamily="18" charset="0"/>
              <a:cs typeface="Times New Roman" pitchFamily="18" charset="0"/>
            </a:endParaRPr>
          </a:p>
        </p:txBody>
      </p:sp>
      <p:sp>
        <p:nvSpPr>
          <p:cNvPr id="11" name="Rounded Rectangle 10"/>
          <p:cNvSpPr/>
          <p:nvPr/>
        </p:nvSpPr>
        <p:spPr>
          <a:xfrm>
            <a:off x="6808237" y="4478215"/>
            <a:ext cx="5156723" cy="181994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200" b="1" dirty="0" err="1" smtClean="0">
                <a:latin typeface="Times New Roman" panose="02020603050405020304" pitchFamily="18" charset="0"/>
                <a:cs typeface="Times New Roman" panose="02020603050405020304" pitchFamily="18" charset="0"/>
              </a:rPr>
              <a:t>Học</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viên</a:t>
            </a:r>
            <a:r>
              <a:rPr lang="en-US" sz="2200" b="1" dirty="0" smtClean="0">
                <a:latin typeface="Times New Roman" panose="02020603050405020304" pitchFamily="18" charset="0"/>
                <a:cs typeface="Times New Roman" panose="02020603050405020304" pitchFamily="18" charset="0"/>
              </a:rPr>
              <a:t>:</a:t>
            </a:r>
          </a:p>
          <a:p>
            <a:pPr algn="ctr"/>
            <a:r>
              <a:rPr lang="en-US" sz="2200" b="1" err="1" smtClean="0">
                <a:solidFill>
                  <a:srgbClr val="FF0000"/>
                </a:solidFill>
                <a:latin typeface="Times New Roman" panose="02020603050405020304" pitchFamily="18" charset="0"/>
                <a:cs typeface="Times New Roman" panose="02020603050405020304" pitchFamily="18" charset="0"/>
              </a:rPr>
              <a:t>Nguyễn</a:t>
            </a:r>
            <a:r>
              <a:rPr lang="en-US" sz="2200" b="1" smtClean="0">
                <a:solidFill>
                  <a:srgbClr val="FF0000"/>
                </a:solidFill>
                <a:latin typeface="Times New Roman" panose="02020603050405020304" pitchFamily="18" charset="0"/>
                <a:cs typeface="Times New Roman" panose="02020603050405020304" pitchFamily="18" charset="0"/>
              </a:rPr>
              <a:t> Phú Tân</a:t>
            </a:r>
            <a:endParaRPr lang="vi-VN" sz="2200" b="1" dirty="0">
              <a:solidFill>
                <a:srgbClr val="FF0000"/>
              </a:solidFill>
              <a:latin typeface="Times New Roman" panose="02020603050405020304" pitchFamily="18" charset="0"/>
              <a:cs typeface="Times New Roman" panose="02020603050405020304" pitchFamily="18" charset="0"/>
            </a:endParaRPr>
          </a:p>
          <a:p>
            <a:pPr algn="ctr"/>
            <a:r>
              <a:rPr lang="en-US" sz="2200" b="1" dirty="0" err="1" smtClean="0">
                <a:latin typeface="Times New Roman" panose="02020603050405020304" pitchFamily="18" charset="0"/>
                <a:cs typeface="Times New Roman" panose="02020603050405020304" pitchFamily="18" charset="0"/>
              </a:rPr>
              <a:t>Giảng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viên</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hướng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dẫn</a:t>
            </a:r>
            <a:r>
              <a:rPr lang="en-US" sz="2200" b="1" dirty="0" smtClean="0">
                <a:latin typeface="Times New Roman" panose="02020603050405020304" pitchFamily="18" charset="0"/>
                <a:cs typeface="Times New Roman" panose="02020603050405020304" pitchFamily="18" charset="0"/>
              </a:rPr>
              <a:t>: </a:t>
            </a:r>
          </a:p>
          <a:p>
            <a:pPr algn="ctr"/>
            <a:r>
              <a:rPr lang="en-US" sz="2200" dirty="0" smtClean="0">
                <a:solidFill>
                  <a:srgbClr val="00B050"/>
                </a:solidFill>
                <a:latin typeface="Times New Roman" panose="02020603050405020304" pitchFamily="18" charset="0"/>
                <a:cs typeface="Times New Roman" panose="02020603050405020304" pitchFamily="18" charset="0"/>
              </a:rPr>
              <a:t>TS</a:t>
            </a:r>
            <a:r>
              <a:rPr lang="en-US" sz="2200" smtClean="0">
                <a:solidFill>
                  <a:srgbClr val="00B050"/>
                </a:solidFill>
                <a:latin typeface="Times New Roman" panose="02020603050405020304" pitchFamily="18" charset="0"/>
                <a:cs typeface="Times New Roman" panose="02020603050405020304" pitchFamily="18" charset="0"/>
              </a:rPr>
              <a:t>. Dương Ngọc Trường</a:t>
            </a:r>
            <a:endParaRPr lang="en-US" sz="2200" dirty="0">
              <a:solidFill>
                <a:srgbClr val="00B05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4140" y="136931"/>
            <a:ext cx="1531167" cy="164323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801504" cy="1780160"/>
          </a:xfrm>
          <a:prstGeom prst="rect">
            <a:avLst/>
          </a:prstGeom>
        </p:spPr>
      </p:pic>
    </p:spTree>
    <p:extLst>
      <p:ext uri="{BB962C8B-B14F-4D97-AF65-F5344CB8AC3E}">
        <p14:creationId xmlns:p14="http://schemas.microsoft.com/office/powerpoint/2010/main" val="30601573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067604984"/>
              </p:ext>
            </p:extLst>
          </p:nvPr>
        </p:nvGraphicFramePr>
        <p:xfrm>
          <a:off x="0" y="886408"/>
          <a:ext cx="12559004" cy="610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le 4"/>
          <p:cNvSpPr/>
          <p:nvPr/>
        </p:nvSpPr>
        <p:spPr>
          <a:xfrm>
            <a:off x="4056484" y="130629"/>
            <a:ext cx="4819261" cy="95172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NỘI </a:t>
            </a:r>
            <a:r>
              <a:rPr lang="en-US" sz="2800" b="1" dirty="0" smtClean="0">
                <a:latin typeface="Times New Roman" panose="02020603050405020304" pitchFamily="18" charset="0"/>
                <a:cs typeface="Times New Roman" panose="02020603050405020304" pitchFamily="18" charset="0"/>
              </a:rPr>
              <a:t>DUNG</a:t>
            </a:r>
            <a:r>
              <a:rPr lang="vi-VN" sz="28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LUẬN VĂN</a:t>
            </a:r>
            <a:endParaRPr lang="vi-VN" sz="2800" b="1" dirty="0">
              <a:latin typeface="Times New Roman" panose="02020603050405020304" pitchFamily="18" charset="0"/>
              <a:cs typeface="Times New Roman" panose="02020603050405020304" pitchFamily="18" charset="0"/>
            </a:endParaRPr>
          </a:p>
        </p:txBody>
      </p:sp>
      <p:sp>
        <p:nvSpPr>
          <p:cNvPr id="3" name="Right Arrow 2"/>
          <p:cNvSpPr/>
          <p:nvPr/>
        </p:nvSpPr>
        <p:spPr>
          <a:xfrm>
            <a:off x="641445" y="3275463"/>
            <a:ext cx="2647665" cy="17605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ĐẶT VẤN ĐỀ</a:t>
            </a:r>
          </a:p>
        </p:txBody>
      </p:sp>
      <p:sp>
        <p:nvSpPr>
          <p:cNvPr id="7" name="Oval Callout 6"/>
          <p:cNvSpPr/>
          <p:nvPr/>
        </p:nvSpPr>
        <p:spPr>
          <a:xfrm>
            <a:off x="9171296" y="2599898"/>
            <a:ext cx="2756847" cy="1555845"/>
          </a:xfrm>
          <a:prstGeom prst="wedgeEllipse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000" b="1" dirty="0">
                <a:latin typeface="Times New Roman" panose="02020603050405020304" pitchFamily="18" charset="0"/>
                <a:cs typeface="Times New Roman" panose="02020603050405020304" pitchFamily="18" charset="0"/>
              </a:rPr>
              <a:t>KẾT LUẬN VÀ KIẾN NGHỊ</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43244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Rectangle 2"/>
          <p:cNvSpPr/>
          <p:nvPr/>
        </p:nvSpPr>
        <p:spPr>
          <a:xfrm>
            <a:off x="1" y="1654142"/>
            <a:ext cx="12191999" cy="5209118"/>
          </a:xfrm>
          <a:prstGeom prst="rect">
            <a:avLst/>
          </a:prstGeom>
        </p:spPr>
        <p:txBody>
          <a:bodyPr wrap="square">
            <a:spAutoFit/>
          </a:bodyPr>
          <a:lstStyle/>
          <a:p>
            <a:r>
              <a:rPr lang="pt-BR" sz="2800" smtClean="0">
                <a:latin typeface="Times New Roman" pitchFamily="18" charset="0"/>
                <a:cs typeface="Times New Roman" pitchFamily="18" charset="0"/>
              </a:rPr>
              <a:t>	Thể </a:t>
            </a:r>
            <a:r>
              <a:rPr lang="pt-BR" sz="2800">
                <a:latin typeface="Times New Roman" pitchFamily="18" charset="0"/>
                <a:cs typeface="Times New Roman" pitchFamily="18" charset="0"/>
              </a:rPr>
              <a:t>dục thể thao là một bộ phận của nền văn hóa xã hội, nó được hình thành và phát triển trong cuộc sống lao động sản xuất và chiến đấu nên Đảng và nhà nước ta luôn quan tâm đến thể dục thể thao đặc biệt là trong sự rèn luyện sức khỏe và nâng cao thể lực</a:t>
            </a:r>
            <a:r>
              <a:rPr lang="pt-BR" sz="2800" smtClean="0">
                <a:latin typeface="Times New Roman" pitchFamily="18" charset="0"/>
                <a:cs typeface="Times New Roman" pitchFamily="18" charset="0"/>
              </a:rPr>
              <a:t>.</a:t>
            </a:r>
          </a:p>
          <a:p>
            <a:r>
              <a:rPr lang="pt-BR" sz="2800">
                <a:latin typeface="Times New Roman" pitchFamily="18" charset="0"/>
                <a:cs typeface="Times New Roman" pitchFamily="18" charset="0"/>
              </a:rPr>
              <a:t>	</a:t>
            </a:r>
            <a:r>
              <a:rPr lang="pt-BR" sz="2800" smtClean="0"/>
              <a:t> </a:t>
            </a:r>
            <a:r>
              <a:rPr lang="pt-BR" sz="2800">
                <a:latin typeface="Times New Roman" pitchFamily="18" charset="0"/>
                <a:cs typeface="Times New Roman" pitchFamily="18" charset="0"/>
              </a:rPr>
              <a:t>Môn bóng chuyền là một trong những môn thể thao phong trào phát triển rất mạnh, có mặt tất cả mọi nơi trong nước và thế giới và văn hóa thể thao của tuổi trẻ góp phần giáo dục người tập về các mặt: đạo đức, ý chí, thẩm mỹ, tính trung thực và lòng dũng cảm, đặc biệt là nâng cao tinh thần đoàn kết, tính trách nhiệm, tính tập thể gắn bó.</a:t>
            </a:r>
            <a:endParaRPr lang="en-US" sz="2800">
              <a:latin typeface="Times New Roman" pitchFamily="18" charset="0"/>
              <a:cs typeface="Times New Roman" pitchFamily="18" charset="0"/>
            </a:endParaRPr>
          </a:p>
          <a:p>
            <a:endParaRPr lang="en-US" sz="2800">
              <a:latin typeface="Times New Roman" pitchFamily="18" charset="0"/>
              <a:cs typeface="Times New Roman" pitchFamily="18" charset="0"/>
            </a:endParaRPr>
          </a:p>
          <a:p>
            <a:pPr indent="457200" algn="just">
              <a:lnSpc>
                <a:spcPct val="150000"/>
              </a:lnSpc>
            </a:pPr>
            <a:endParaRPr lang="vi-VN" sz="3500" dirty="0" smtClean="0">
              <a:latin typeface="+mj-lt"/>
            </a:endParaRPr>
          </a:p>
        </p:txBody>
      </p:sp>
      <p:sp>
        <p:nvSpPr>
          <p:cNvPr id="2" name="Rectangle 1"/>
          <p:cNvSpPr/>
          <p:nvPr/>
        </p:nvSpPr>
        <p:spPr>
          <a:xfrm>
            <a:off x="1" y="0"/>
            <a:ext cx="12192000" cy="15554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vi-VN" sz="3400" b="1" dirty="0" smtClean="0">
                <a:latin typeface="Times New Roman" panose="02020603050405020304" pitchFamily="18" charset="0"/>
                <a:cs typeface="Times New Roman" panose="02020603050405020304" pitchFamily="18" charset="0"/>
              </a:rPr>
              <a:t>ĐẶT VẤN ĐỀ </a:t>
            </a:r>
            <a:endParaRPr lang="en-US" sz="3400" b="1"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4140" y="136931"/>
            <a:ext cx="1531167" cy="164323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801504" cy="1780160"/>
          </a:xfrm>
          <a:prstGeom prst="rect">
            <a:avLst/>
          </a:prstGeom>
        </p:spPr>
      </p:pic>
    </p:spTree>
    <p:extLst>
      <p:ext uri="{BB962C8B-B14F-4D97-AF65-F5344CB8AC3E}">
        <p14:creationId xmlns:p14="http://schemas.microsoft.com/office/powerpoint/2010/main" val="4055112090"/>
      </p:ext>
    </p:extLst>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1" y="0"/>
            <a:ext cx="12192000" cy="15554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3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ĐẶT VẤN ĐỀ </a:t>
            </a:r>
            <a:endParaRPr kumimoji="0" lang="en-US" sz="3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Rectangle 6"/>
          <p:cNvSpPr/>
          <p:nvPr/>
        </p:nvSpPr>
        <p:spPr>
          <a:xfrm>
            <a:off x="141890" y="1844567"/>
            <a:ext cx="11761076" cy="3970318"/>
          </a:xfrm>
          <a:prstGeom prst="rect">
            <a:avLst/>
          </a:prstGeom>
        </p:spPr>
        <p:txBody>
          <a:bodyPr wrap="square">
            <a:spAutoFit/>
          </a:bodyPr>
          <a:lstStyle/>
          <a:p>
            <a:r>
              <a:rPr lang="en-US" sz="2800" smtClean="0">
                <a:latin typeface="Times New Roman" pitchFamily="18" charset="0"/>
                <a:cs typeface="Times New Roman" pitchFamily="18" charset="0"/>
              </a:rPr>
              <a:t>	</a:t>
            </a:r>
            <a:r>
              <a:rPr lang="vi-VN" sz="2800">
                <a:latin typeface="+mj-lt"/>
              </a:rPr>
              <a:t>Trước tình hình trên, bộ môn Giáo dục Thể chất Trường Cao đẳng Lý Tự Trọng TP.Hồ Chí Minh đã có nhiều kế hoạch nhằm từng bước ổn định và phát triển môn bóng chuyền cho đội tuyển của trường</a:t>
            </a:r>
            <a:endParaRPr lang="en-US" sz="2800" smtClean="0">
              <a:latin typeface="+mj-lt"/>
              <a:cs typeface="Times New Roman" pitchFamily="18" charset="0"/>
            </a:endParaRPr>
          </a:p>
          <a:p>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Tuy </a:t>
            </a:r>
            <a:r>
              <a:rPr lang="vi-VN" sz="2800">
                <a:latin typeface="Times New Roman" pitchFamily="18" charset="0"/>
                <a:cs typeface="Times New Roman" pitchFamily="18" charset="0"/>
              </a:rPr>
              <a:t>nhiên, ở Trường vẫn chưa có công trình nào nghiên cứu xây dựng các chỉ tiêu đánh giá trình độ thể lực và kỹ thuật của đội tuyển bóng chuyền nam Trường Cao đẳng Lý Tự Trọng TP.Hồ Chí Minh.</a:t>
            </a:r>
            <a:endParaRPr lang="en-US" sz="2800">
              <a:latin typeface="Times New Roman" pitchFamily="18" charset="0"/>
              <a:cs typeface="Times New Roman" pitchFamily="18" charset="0"/>
            </a:endParaRPr>
          </a:p>
          <a:p>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Xuất </a:t>
            </a:r>
            <a:r>
              <a:rPr lang="vi-VN" sz="2800">
                <a:latin typeface="Times New Roman" pitchFamily="18" charset="0"/>
                <a:cs typeface="Times New Roman" pitchFamily="18" charset="0"/>
              </a:rPr>
              <a:t>phát từ những lý do đó, chúng tôi mạnh dạn chọn đề </a:t>
            </a:r>
            <a:r>
              <a:rPr lang="vi-VN" sz="2800" i="1">
                <a:latin typeface="Times New Roman" pitchFamily="18" charset="0"/>
                <a:cs typeface="Times New Roman" pitchFamily="18" charset="0"/>
              </a:rPr>
              <a:t>tài </a:t>
            </a:r>
            <a:r>
              <a:rPr lang="vi-VN" sz="2800" b="1" i="1">
                <a:latin typeface="Times New Roman" pitchFamily="18" charset="0"/>
                <a:cs typeface="Times New Roman" pitchFamily="18" charset="0"/>
              </a:rPr>
              <a:t>“Đánh giá trình độ phát triển thể lực chuyên môn và kỹ thuật cơ bản của đội tuyển bóng chuyền nam Trường Cao đẳng Lý Tự Trọng TP.Hồ Chí Minh</a:t>
            </a:r>
            <a:r>
              <a:rPr lang="vi-VN" sz="2800" b="1" i="1" smtClean="0">
                <a:latin typeface="Times New Roman" pitchFamily="18" charset="0"/>
                <a:cs typeface="Times New Roman" pitchFamily="18" charset="0"/>
              </a:rPr>
              <a:t>”</a:t>
            </a:r>
            <a:r>
              <a:rPr lang="vi-VN" sz="2800" i="1" smtClean="0">
                <a:latin typeface="Times New Roman" pitchFamily="18" charset="0"/>
                <a:cs typeface="Times New Roman" pitchFamily="18" charset="0"/>
              </a:rPr>
              <a:t>.</a:t>
            </a:r>
            <a:endParaRPr lang="en-US" sz="2800">
              <a:latin typeface="Times New Roman" pitchFamily="18" charset="0"/>
              <a:cs typeface="Times New Roman" pitchFamily="18"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4140" y="136931"/>
            <a:ext cx="1531167" cy="164323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801504" cy="1780160"/>
          </a:xfrm>
          <a:prstGeom prst="rect">
            <a:avLst/>
          </a:prstGeom>
        </p:spPr>
      </p:pic>
    </p:spTree>
    <p:extLst>
      <p:ext uri="{BB962C8B-B14F-4D97-AF65-F5344CB8AC3E}">
        <p14:creationId xmlns:p14="http://schemas.microsoft.com/office/powerpoint/2010/main" val="445582304"/>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28183587"/>
              </p:ext>
            </p:extLst>
          </p:nvPr>
        </p:nvGraphicFramePr>
        <p:xfrm>
          <a:off x="-141890" y="-977461"/>
          <a:ext cx="15040304" cy="107363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02724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1654142"/>
            <a:ext cx="12192000" cy="54784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150000"/>
              </a:lnSpc>
            </a:pPr>
            <a:r>
              <a:rPr lang="en-US" sz="2800" dirty="0">
                <a:solidFill>
                  <a:srgbClr val="002060"/>
                </a:solidFill>
                <a:latin typeface="Times New Roman" panose="02020603050405020304" pitchFamily="18" charset="0"/>
                <a:cs typeface="Times New Roman" panose="02020603050405020304" pitchFamily="18" charset="0"/>
              </a:rPr>
              <a:t>1.1 </a:t>
            </a:r>
            <a:r>
              <a:rPr lang="en-US" sz="2800" dirty="0" err="1">
                <a:solidFill>
                  <a:srgbClr val="002060"/>
                </a:solidFill>
                <a:latin typeface="Times New Roman" panose="02020603050405020304" pitchFamily="18" charset="0"/>
                <a:cs typeface="Times New Roman" panose="02020603050405020304" pitchFamily="18" charset="0"/>
              </a:rPr>
              <a:t>Quan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điểm</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err="1">
                <a:solidFill>
                  <a:srgbClr val="002060"/>
                </a:solidFill>
                <a:latin typeface="Times New Roman" panose="02020603050405020304" pitchFamily="18" charset="0"/>
                <a:cs typeface="Times New Roman" panose="02020603050405020304" pitchFamily="18" charset="0"/>
              </a:rPr>
              <a:t>Đường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lối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của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Đảng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Nhà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nước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về</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tác</a:t>
            </a:r>
            <a:r>
              <a:rPr lang="en-US" sz="2800" dirty="0">
                <a:solidFill>
                  <a:srgbClr val="002060"/>
                </a:solidFill>
                <a:latin typeface="Times New Roman" panose="02020603050405020304" pitchFamily="18" charset="0"/>
                <a:cs typeface="Times New Roman" panose="02020603050405020304" pitchFamily="18" charset="0"/>
              </a:rPr>
              <a:t> TDTT</a:t>
            </a:r>
            <a:endParaRPr lang="en-US" sz="2800" b="1" dirty="0">
              <a:solidFill>
                <a:srgbClr val="002060"/>
              </a:solidFill>
              <a:latin typeface="Times New Roman" panose="02020603050405020304" pitchFamily="18" charset="0"/>
              <a:cs typeface="Times New Roman" panose="02020603050405020304" pitchFamily="18" charset="0"/>
            </a:endParaRPr>
          </a:p>
          <a:p>
            <a:r>
              <a:rPr lang="nl-NL" sz="2800" cap="all" smtClean="0">
                <a:solidFill>
                  <a:srgbClr val="002060"/>
                </a:solidFill>
                <a:latin typeface="Times New Roman" panose="02020603050405020304" pitchFamily="18" charset="0"/>
                <a:cs typeface="Times New Roman" panose="02020603050405020304" pitchFamily="18" charset="0"/>
              </a:rPr>
              <a:t>1.2.</a:t>
            </a:r>
            <a:r>
              <a:rPr lang="pt-BR" sz="2800" smtClean="0">
                <a:solidFill>
                  <a:srgbClr val="002060"/>
                </a:solidFill>
                <a:latin typeface="Times New Roman" pitchFamily="18" charset="0"/>
                <a:cs typeface="Times New Roman" pitchFamily="18" charset="0"/>
              </a:rPr>
              <a:t>Đặc </a:t>
            </a:r>
            <a:r>
              <a:rPr lang="pt-BR" sz="2800">
                <a:solidFill>
                  <a:srgbClr val="002060"/>
                </a:solidFill>
                <a:latin typeface="Times New Roman" pitchFamily="18" charset="0"/>
                <a:cs typeface="Times New Roman" pitchFamily="18" charset="0"/>
              </a:rPr>
              <a:t>điểm môn bóng chuyền</a:t>
            </a:r>
            <a:endParaRPr lang="en-US" sz="2800" b="1">
              <a:solidFill>
                <a:srgbClr val="002060"/>
              </a:solidFill>
              <a:latin typeface="Times New Roman" pitchFamily="18" charset="0"/>
              <a:cs typeface="Times New Roman" pitchFamily="18" charset="0"/>
            </a:endParaRPr>
          </a:p>
          <a:p>
            <a:r>
              <a:rPr lang="pt-BR" sz="2800">
                <a:solidFill>
                  <a:srgbClr val="002060"/>
                </a:solidFill>
                <a:latin typeface="Times New Roman" pitchFamily="18" charset="0"/>
                <a:cs typeface="Times New Roman" pitchFamily="18" charset="0"/>
              </a:rPr>
              <a:t>1.3. Giảng dạy và huấn luyện bóng chuyền</a:t>
            </a:r>
            <a:endParaRPr lang="en-US" sz="2800" b="1">
              <a:solidFill>
                <a:srgbClr val="002060"/>
              </a:solidFill>
              <a:latin typeface="Times New Roman" pitchFamily="18" charset="0"/>
              <a:cs typeface="Times New Roman" pitchFamily="18" charset="0"/>
            </a:endParaRPr>
          </a:p>
          <a:p>
            <a:pPr>
              <a:lnSpc>
                <a:spcPct val="150000"/>
              </a:lnSpc>
            </a:pPr>
            <a:r>
              <a:rPr lang="en-US" sz="2800" smtClean="0">
                <a:solidFill>
                  <a:srgbClr val="002060"/>
                </a:solidFill>
                <a:latin typeface="Times New Roman" panose="02020603050405020304" pitchFamily="18" charset="0"/>
                <a:cs typeface="Times New Roman" panose="02020603050405020304" pitchFamily="18" charset="0"/>
              </a:rPr>
              <a:t>1.4. </a:t>
            </a:r>
            <a:r>
              <a:rPr lang="pt-BR" sz="2800">
                <a:solidFill>
                  <a:srgbClr val="002060"/>
                </a:solidFill>
                <a:latin typeface="Times New Roman" pitchFamily="18" charset="0"/>
                <a:cs typeface="Times New Roman" pitchFamily="18" charset="0"/>
              </a:rPr>
              <a:t>Vai trò của thể lực và kỹ thuật trong việc đánh giá trình độ tập luyện của vận động viên</a:t>
            </a:r>
            <a:r>
              <a:rPr lang="pt-BR" sz="2800" smtClean="0">
                <a:solidFill>
                  <a:srgbClr val="002060"/>
                </a:solidFill>
                <a:latin typeface="Times New Roman" pitchFamily="18" charset="0"/>
                <a:cs typeface="Times New Roman" pitchFamily="18" charset="0"/>
              </a:rPr>
              <a:t>.</a:t>
            </a:r>
          </a:p>
          <a:p>
            <a:pPr>
              <a:lnSpc>
                <a:spcPct val="150000"/>
              </a:lnSpc>
            </a:pPr>
            <a:r>
              <a:rPr lang="nb-NO" sz="2800">
                <a:solidFill>
                  <a:srgbClr val="002060"/>
                </a:solidFill>
                <a:latin typeface="Times New Roman" pitchFamily="18" charset="0"/>
                <a:cs typeface="Times New Roman" pitchFamily="18" charset="0"/>
              </a:rPr>
              <a:t>1.5. Đặc điểm tâm-sinh lý của sinh viên (18-25 tuổi</a:t>
            </a:r>
            <a:r>
              <a:rPr lang="nb-NO" sz="2800" b="1" smtClean="0">
                <a:solidFill>
                  <a:srgbClr val="002060"/>
                </a:solidFill>
                <a:latin typeface="Times New Roman" pitchFamily="18" charset="0"/>
                <a:cs typeface="Times New Roman" pitchFamily="18" charset="0"/>
              </a:rPr>
              <a:t>).</a:t>
            </a:r>
            <a:br>
              <a:rPr lang="nb-NO" sz="2800" b="1" smtClean="0">
                <a:solidFill>
                  <a:srgbClr val="002060"/>
                </a:solidFill>
                <a:latin typeface="Times New Roman" pitchFamily="18" charset="0"/>
                <a:cs typeface="Times New Roman" pitchFamily="18" charset="0"/>
              </a:rPr>
            </a:br>
            <a:r>
              <a:rPr lang="nb-NO" sz="2800">
                <a:solidFill>
                  <a:srgbClr val="002060"/>
                </a:solidFill>
                <a:latin typeface="Times New Roman" pitchFamily="18" charset="0"/>
                <a:cs typeface="Times New Roman" pitchFamily="18" charset="0"/>
              </a:rPr>
              <a:t>1.6. Một số công trình nghiên cứu có liên quan</a:t>
            </a:r>
            <a:endParaRPr lang="en-US" sz="2800">
              <a:solidFill>
                <a:srgbClr val="002060"/>
              </a:solidFill>
              <a:latin typeface="Times New Roman" pitchFamily="18" charset="0"/>
              <a:cs typeface="Times New Roman" pitchFamily="18" charset="0"/>
            </a:endParaRPr>
          </a:p>
          <a:p>
            <a:pPr>
              <a:lnSpc>
                <a:spcPct val="150000"/>
              </a:lnSpc>
            </a:pPr>
            <a:endParaRPr lang="en-US" sz="2800" b="1">
              <a:latin typeface="Times New Roman" pitchFamily="18" charset="0"/>
              <a:cs typeface="Times New Roman" pitchFamily="18" charset="0"/>
            </a:endParaRPr>
          </a:p>
          <a:p>
            <a:pPr>
              <a:lnSpc>
                <a:spcPct val="150000"/>
              </a:lnSpc>
            </a:pPr>
            <a:endParaRPr lang="vi-VN" sz="2800" dirty="0" smtClean="0">
              <a:latin typeface="Times New Roman" pitchFamily="18" charset="0"/>
              <a:cs typeface="Times New Roman" pitchFamily="18" charset="0"/>
            </a:endParaRPr>
          </a:p>
        </p:txBody>
      </p:sp>
      <p:sp>
        <p:nvSpPr>
          <p:cNvPr id="2" name="Rectangle 1"/>
          <p:cNvSpPr/>
          <p:nvPr/>
        </p:nvSpPr>
        <p:spPr>
          <a:xfrm>
            <a:off x="1" y="0"/>
            <a:ext cx="12192000" cy="15554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600" b="1" dirty="0"/>
              <a:t>CHƯƠNG I</a:t>
            </a:r>
            <a:endParaRPr lang="en-US" sz="3600" dirty="0"/>
          </a:p>
          <a:p>
            <a:pPr algn="ctr"/>
            <a:r>
              <a:rPr lang="en-US" sz="3600" b="1" dirty="0"/>
              <a:t>TỔNG QUAN VỀ VẤN ĐỀ NGHIÊN CỨU</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4139" y="10912"/>
            <a:ext cx="1531167" cy="164323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801504" cy="1780160"/>
          </a:xfrm>
          <a:prstGeom prst="rect">
            <a:avLst/>
          </a:prstGeom>
        </p:spPr>
      </p:pic>
    </p:spTree>
    <p:extLst>
      <p:ext uri="{BB962C8B-B14F-4D97-AF65-F5344CB8AC3E}">
        <p14:creationId xmlns:p14="http://schemas.microsoft.com/office/powerpoint/2010/main" val="567058333"/>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18679179"/>
              </p:ext>
            </p:extLst>
          </p:nvPr>
        </p:nvGraphicFramePr>
        <p:xfrm>
          <a:off x="1" y="0"/>
          <a:ext cx="12070080" cy="6858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ounded Rectangle 2"/>
          <p:cNvSpPr/>
          <p:nvPr/>
        </p:nvSpPr>
        <p:spPr>
          <a:xfrm>
            <a:off x="6595872" y="0"/>
            <a:ext cx="5596128" cy="165506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Times New Roman" panose="02020603050405020304" pitchFamily="18" charset="0"/>
                <a:cs typeface="Times New Roman" panose="02020603050405020304" pitchFamily="18" charset="0"/>
              </a:rPr>
              <a:t>2.1.2 </a:t>
            </a:r>
            <a:r>
              <a:rPr lang="en-US" sz="2800" dirty="0" err="1" smtClean="0">
                <a:latin typeface="Times New Roman" panose="02020603050405020304" pitchFamily="18" charset="0"/>
                <a:cs typeface="Times New Roman" panose="02020603050405020304" pitchFamily="18" charset="0"/>
              </a:rPr>
              <a:t>Phương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phỏng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Anket</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493234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61697"/>
            <a:ext cx="12192000" cy="1756213"/>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lnSpc>
                <a:spcPct val="100000"/>
              </a:lnSpc>
            </a:pPr>
            <a:r>
              <a:rPr lang="vi-VN" sz="2800" b="1" dirty="0">
                <a:solidFill>
                  <a:schemeClr val="tx1"/>
                </a:solidFill>
                <a:latin typeface="Times New Roman" panose="02020603050405020304" pitchFamily="18" charset="0"/>
                <a:cs typeface="Times New Roman" panose="02020603050405020304" pitchFamily="18" charset="0"/>
              </a:rPr>
              <a:t>CHƯƠNG II</a:t>
            </a:r>
            <a:r>
              <a:rPr lang="en-US" sz="2800" b="1" dirty="0">
                <a:solidFill>
                  <a:schemeClr val="tx1"/>
                </a:solidFill>
                <a:latin typeface="Times New Roman" panose="02020603050405020304" pitchFamily="18" charset="0"/>
                <a:cs typeface="Times New Roman" panose="02020603050405020304" pitchFamily="18" charset="0"/>
              </a:rPr>
              <a:t>:</a:t>
            </a:r>
          </a:p>
          <a:p>
            <a:pPr lvl="0" algn="ctr">
              <a:lnSpc>
                <a:spcPct val="100000"/>
              </a:lnSpc>
            </a:pPr>
            <a:r>
              <a:rPr lang="vi-VN" sz="2800" b="1" dirty="0">
                <a:solidFill>
                  <a:schemeClr val="tx1"/>
                </a:solidFill>
                <a:latin typeface="Times New Roman" panose="02020603050405020304" pitchFamily="18" charset="0"/>
                <a:cs typeface="Times New Roman" panose="02020603050405020304" pitchFamily="18" charset="0"/>
              </a:rPr>
              <a:t>PHƯƠNG PHÁP VÀ TỔ CHỨC NGHIÊN CỨU</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0" y="1652539"/>
            <a:ext cx="12122788" cy="58785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3200" b="1" dirty="0">
                <a:solidFill>
                  <a:srgbClr val="FF0000"/>
                </a:solidFill>
                <a:latin typeface="Times New Roman" panose="02020603050405020304" pitchFamily="18" charset="0"/>
                <a:cs typeface="Times New Roman" panose="02020603050405020304" pitchFamily="18" charset="0"/>
              </a:rPr>
              <a:t>2.2 </a:t>
            </a:r>
            <a:r>
              <a:rPr lang="en-US" sz="3200" b="1" dirty="0" err="1">
                <a:solidFill>
                  <a:srgbClr val="FF0000"/>
                </a:solidFill>
                <a:latin typeface="Times New Roman" panose="02020603050405020304" pitchFamily="18" charset="0"/>
                <a:cs typeface="Times New Roman" panose="02020603050405020304" pitchFamily="18" charset="0"/>
              </a:rPr>
              <a:t>Tổ</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chức</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nghiên</a:t>
            </a:r>
            <a:r>
              <a:rPr lang="en-US" sz="3200" b="1" dirty="0">
                <a:solidFill>
                  <a:srgbClr val="FF0000"/>
                </a:solidFill>
                <a:latin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cs typeface="Times New Roman" panose="02020603050405020304" pitchFamily="18" charset="0"/>
              </a:rPr>
              <a:t>cứu</a:t>
            </a:r>
            <a:r>
              <a:rPr lang="en-US" sz="3200" b="1" dirty="0">
                <a:solidFill>
                  <a:srgbClr val="FF0000"/>
                </a:solidFill>
                <a:latin typeface="Times New Roman" panose="02020603050405020304" pitchFamily="18" charset="0"/>
                <a:cs typeface="Times New Roman" panose="02020603050405020304" pitchFamily="18" charset="0"/>
              </a:rPr>
              <a:t>:</a:t>
            </a:r>
            <a:endParaRPr lang="en-US" sz="3200" dirty="0">
              <a:solidFill>
                <a:srgbClr val="FF0000"/>
              </a:solidFill>
              <a:latin typeface="Times New Roman" panose="02020603050405020304" pitchFamily="18" charset="0"/>
              <a:cs typeface="Times New Roman" panose="02020603050405020304" pitchFamily="18" charset="0"/>
            </a:endParaRPr>
          </a:p>
          <a:p>
            <a:r>
              <a:rPr lang="en-US" sz="3200" b="1" dirty="0">
                <a:solidFill>
                  <a:schemeClr val="tx1"/>
                </a:solidFill>
                <a:latin typeface="Times New Roman" panose="02020603050405020304" pitchFamily="18" charset="0"/>
                <a:cs typeface="Times New Roman" panose="02020603050405020304" pitchFamily="18" charset="0"/>
              </a:rPr>
              <a:t>2.2.1 </a:t>
            </a:r>
            <a:r>
              <a:rPr lang="vi-VN" sz="3200" b="1" dirty="0">
                <a:solidFill>
                  <a:schemeClr val="tx1"/>
                </a:solidFill>
                <a:latin typeface="Times New Roman" panose="02020603050405020304" pitchFamily="18" charset="0"/>
                <a:cs typeface="Times New Roman" panose="02020603050405020304" pitchFamily="18" charset="0"/>
              </a:rPr>
              <a:t>Đối tượng </a:t>
            </a:r>
            <a:r>
              <a:rPr lang="en-US" sz="3200" b="1" dirty="0" err="1">
                <a:solidFill>
                  <a:schemeClr val="tx1"/>
                </a:solidFill>
                <a:latin typeface="Times New Roman" panose="02020603050405020304" pitchFamily="18" charset="0"/>
                <a:cs typeface="Times New Roman" panose="02020603050405020304" pitchFamily="18" charset="0"/>
              </a:rPr>
              <a:t>nghiên</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smtClean="0">
                <a:solidFill>
                  <a:schemeClr val="tx1"/>
                </a:solidFill>
                <a:latin typeface="Times New Roman" panose="02020603050405020304" pitchFamily="18" charset="0"/>
                <a:cs typeface="Times New Roman" panose="02020603050405020304" pitchFamily="18" charset="0"/>
              </a:rPr>
              <a:t>cứu</a:t>
            </a:r>
            <a:r>
              <a:rPr lang="en-US" sz="3200" b="1" smtClean="0">
                <a:solidFill>
                  <a:schemeClr val="tx1"/>
                </a:solidFill>
                <a:latin typeface="Times New Roman" panose="02020603050405020304" pitchFamily="18" charset="0"/>
                <a:cs typeface="Times New Roman" panose="02020603050405020304" pitchFamily="18" charset="0"/>
              </a:rPr>
              <a:t>: </a:t>
            </a:r>
            <a:r>
              <a:rPr lang="en-US" sz="2800">
                <a:latin typeface="Times New Roman" pitchFamily="18" charset="0"/>
                <a:cs typeface="Times New Roman" pitchFamily="18" charset="0"/>
              </a:rPr>
              <a:t>Trình độ phát triển đánh giá thể lực chuyên môn và kỹ thuật cơ bản của đội tuyển bóng chuyền nam Trường Cao đẳng Lý Tự Trọng TP.Hồ Chí </a:t>
            </a:r>
            <a:r>
              <a:rPr lang="en-US" sz="2800" smtClean="0">
                <a:latin typeface="Times New Roman" pitchFamily="18" charset="0"/>
                <a:cs typeface="Times New Roman" pitchFamily="18" charset="0"/>
              </a:rPr>
              <a:t>Minh</a:t>
            </a:r>
          </a:p>
          <a:p>
            <a:r>
              <a:rPr lang="en-US" sz="3200" b="1" smtClean="0">
                <a:latin typeface="Times New Roman" panose="02020603050405020304" pitchFamily="18" charset="0"/>
                <a:cs typeface="Times New Roman" panose="02020603050405020304" pitchFamily="18" charset="0"/>
              </a:rPr>
              <a:t>2.2.2 </a:t>
            </a:r>
            <a:r>
              <a:rPr lang="en-US" sz="3200" b="1" dirty="0">
                <a:latin typeface="Times New Roman" panose="02020603050405020304" pitchFamily="18" charset="0"/>
                <a:cs typeface="Times New Roman" panose="02020603050405020304" pitchFamily="18" charset="0"/>
              </a:rPr>
              <a:t>K</a:t>
            </a:r>
            <a:r>
              <a:rPr lang="vi-VN" sz="3200" b="1" dirty="0">
                <a:latin typeface="Times New Roman" panose="02020603050405020304" pitchFamily="18" charset="0"/>
                <a:cs typeface="Times New Roman" panose="02020603050405020304" pitchFamily="18" charset="0"/>
              </a:rPr>
              <a:t>hách thể nghiên </a:t>
            </a:r>
            <a:r>
              <a:rPr lang="vi-VN" sz="3200" b="1" dirty="0" smtClean="0">
                <a:latin typeface="Times New Roman" panose="02020603050405020304" pitchFamily="18" charset="0"/>
                <a:cs typeface="Times New Roman" panose="02020603050405020304" pitchFamily="18" charset="0"/>
              </a:rPr>
              <a:t>cứu</a:t>
            </a:r>
            <a:r>
              <a:rPr lang="en-US" sz="3200" b="1"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30 </a:t>
            </a:r>
            <a:r>
              <a:rPr lang="en-US" sz="3200" dirty="0" err="1">
                <a:latin typeface="Times New Roman" panose="02020603050405020304" pitchFamily="18" charset="0"/>
                <a:cs typeface="Times New Roman" panose="02020603050405020304" pitchFamily="18" charset="0"/>
              </a:rPr>
              <a:t>huấn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luyện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chuyên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giảng</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viên</a:t>
            </a:r>
            <a:r>
              <a:rPr lang="en-US" sz="3200" smtClean="0">
                <a:latin typeface="Times New Roman" panose="02020603050405020304" pitchFamily="18" charset="0"/>
                <a:cs typeface="Times New Roman" panose="02020603050405020304" pitchFamily="18" charset="0"/>
              </a:rPr>
              <a:t>. 15 </a:t>
            </a:r>
            <a:r>
              <a:rPr lang="en-US" sz="3200" dirty="0" err="1">
                <a:latin typeface="Times New Roman" panose="02020603050405020304" pitchFamily="18" charset="0"/>
                <a:cs typeface="Times New Roman" panose="02020603050405020304" pitchFamily="18" charset="0"/>
              </a:rPr>
              <a:t>nam</a:t>
            </a:r>
            <a:r>
              <a:rPr lang="en-US" sz="3200" dirty="0">
                <a:latin typeface="Times New Roman" panose="02020603050405020304" pitchFamily="18" charset="0"/>
                <a:cs typeface="Times New Roman" panose="02020603050405020304" pitchFamily="18" charset="0"/>
              </a:rPr>
              <a:t> VĐV </a:t>
            </a:r>
            <a:r>
              <a:rPr lang="en-US" sz="3200" err="1">
                <a:latin typeface="Times New Roman" panose="02020603050405020304" pitchFamily="18" charset="0"/>
                <a:cs typeface="Times New Roman" panose="02020603050405020304" pitchFamily="18" charset="0"/>
              </a:rPr>
              <a:t>đội</a:t>
            </a:r>
            <a:r>
              <a:rPr lang="en-US" sz="320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tuyển bóng chuyền nam trường CĐ Lý Tự Trọng </a:t>
            </a:r>
            <a:r>
              <a:rPr lang="en-US" sz="3200" dirty="0" err="1">
                <a:latin typeface="Times New Roman" panose="02020603050405020304" pitchFamily="18" charset="0"/>
                <a:cs typeface="Times New Roman" panose="02020603050405020304" pitchFamily="18" charset="0"/>
              </a:rPr>
              <a:t>Thành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Hồ</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Chí</a:t>
            </a:r>
            <a:r>
              <a:rPr lang="en-US" sz="3200" dirty="0">
                <a:latin typeface="Times New Roman" panose="02020603050405020304" pitchFamily="18" charset="0"/>
                <a:cs typeface="Times New Roman" panose="02020603050405020304" pitchFamily="18" charset="0"/>
              </a:rPr>
              <a:t> Minh</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2.2.3. </a:t>
            </a:r>
            <a:r>
              <a:rPr lang="en-US" sz="3200" b="1" dirty="0" err="1">
                <a:latin typeface="Times New Roman" panose="02020603050405020304" pitchFamily="18" charset="0"/>
                <a:cs typeface="Times New Roman" panose="02020603050405020304" pitchFamily="18" charset="0"/>
              </a:rPr>
              <a:t>Địa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điểm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nghiên</a:t>
            </a:r>
            <a:r>
              <a:rPr lang="en-US" sz="3200" b="1" dirty="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cứu</a:t>
            </a:r>
            <a:r>
              <a:rPr lang="en-US" sz="3200" b="1" smtClean="0">
                <a:latin typeface="Times New Roman" panose="02020603050405020304" pitchFamily="18" charset="0"/>
                <a:cs typeface="Times New Roman" panose="02020603050405020304" pitchFamily="18" charset="0"/>
              </a:rPr>
              <a:t>: </a:t>
            </a:r>
          </a:p>
          <a:p>
            <a:r>
              <a:rPr lang="en-US" sz="2800" smtClean="0">
                <a:latin typeface="Times New Roman" pitchFamily="18" charset="0"/>
                <a:cs typeface="Times New Roman" pitchFamily="18" charset="0"/>
              </a:rPr>
              <a:t>- </a:t>
            </a:r>
            <a:r>
              <a:rPr lang="en-US" sz="2800">
                <a:latin typeface="Times New Roman" pitchFamily="18" charset="0"/>
                <a:cs typeface="Times New Roman" pitchFamily="18" charset="0"/>
              </a:rPr>
              <a:t>Trường Đại học Sư phạm Thể dục Thể thao TP. Hồ Chí Minh. </a:t>
            </a:r>
          </a:p>
          <a:p>
            <a:r>
              <a:rPr lang="en-US" sz="2800">
                <a:latin typeface="Times New Roman" pitchFamily="18" charset="0"/>
                <a:cs typeface="Times New Roman" pitchFamily="18" charset="0"/>
              </a:rPr>
              <a:t>- Trường Cao đẳng Lý Tự Trọng TP.Hồ Chí Minh</a:t>
            </a:r>
            <a:r>
              <a:rPr lang="en-US" sz="2800" b="1">
                <a:latin typeface="Times New Roman" pitchFamily="18" charset="0"/>
                <a:cs typeface="Times New Roman" pitchFamily="18" charset="0"/>
              </a:rPr>
              <a:t>. </a:t>
            </a:r>
            <a:endParaRPr lang="en-US" sz="2800">
              <a:latin typeface="Times New Roman" pitchFamily="18" charset="0"/>
              <a:cs typeface="Times New Roman" pitchFamily="18" charset="0"/>
            </a:endParaRPr>
          </a:p>
          <a:p>
            <a:r>
              <a:rPr lang="vi-VN" sz="3200" b="1" smtClean="0">
                <a:latin typeface="Times New Roman" panose="02020603050405020304" pitchFamily="18" charset="0"/>
                <a:cs typeface="Times New Roman" panose="02020603050405020304" pitchFamily="18" charset="0"/>
              </a:rPr>
              <a:t>2.2.</a:t>
            </a:r>
            <a:r>
              <a:rPr lang="en-US" sz="3200" b="1" dirty="0">
                <a:latin typeface="Times New Roman" panose="02020603050405020304" pitchFamily="18" charset="0"/>
                <a:cs typeface="Times New Roman" panose="02020603050405020304" pitchFamily="18" charset="0"/>
              </a:rPr>
              <a:t>4</a:t>
            </a:r>
            <a:r>
              <a:rPr lang="vi-VN" sz="3200" b="1" dirty="0">
                <a:latin typeface="Times New Roman" panose="02020603050405020304" pitchFamily="18" charset="0"/>
                <a:cs typeface="Times New Roman" panose="02020603050405020304" pitchFamily="18" charset="0"/>
              </a:rPr>
              <a:t>.  Tiến độ nghiên </a:t>
            </a:r>
            <a:r>
              <a:rPr lang="vi-VN" sz="3200" b="1" dirty="0" smtClean="0">
                <a:latin typeface="Times New Roman" panose="02020603050405020304" pitchFamily="18" charset="0"/>
                <a:cs typeface="Times New Roman" panose="02020603050405020304" pitchFamily="18" charset="0"/>
              </a:rPr>
              <a:t>cứu</a:t>
            </a:r>
            <a:r>
              <a:rPr lang="en-US" sz="3200" b="1"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mời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quý</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thầy</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cô</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theo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dõi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bảng</a:t>
            </a:r>
            <a:r>
              <a:rPr lang="en-US" sz="3200" dirty="0" smtClean="0">
                <a:latin typeface="Times New Roman" panose="02020603050405020304" pitchFamily="18" charset="0"/>
                <a:cs typeface="Times New Roman" panose="02020603050405020304" pitchFamily="18" charset="0"/>
              </a:rPr>
              <a:t> 2.1</a:t>
            </a:r>
            <a:endParaRPr lang="en-US" sz="3200"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2.2.5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trù</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kinh</a:t>
            </a:r>
            <a:r>
              <a:rPr lang="en-US" sz="3200" b="1" dirty="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phí</a:t>
            </a:r>
            <a:r>
              <a:rPr lang="en-US" sz="3200" b="1" dirty="0" smtClean="0">
                <a:latin typeface="Times New Roman" panose="02020603050405020304" pitchFamily="18" charset="0"/>
                <a:cs typeface="Times New Roman" panose="02020603050405020304" pitchFamily="18" charset="0"/>
              </a:rPr>
              <a:t>: </a:t>
            </a:r>
            <a:endParaRPr lang="en-US" sz="32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608083" cy="1589031"/>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2443" y="10912"/>
            <a:ext cx="1412863" cy="1516268"/>
          </a:xfrm>
          <a:prstGeom prst="rect">
            <a:avLst/>
          </a:prstGeom>
        </p:spPr>
      </p:pic>
    </p:spTree>
    <p:extLst>
      <p:ext uri="{BB962C8B-B14F-4D97-AF65-F5344CB8AC3E}">
        <p14:creationId xmlns:p14="http://schemas.microsoft.com/office/powerpoint/2010/main" val="4062777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986116"/>
            <a:ext cx="12192000" cy="581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150" algn="l"/>
              </a:tabLst>
              <a:defRPr>
                <a:solidFill>
                  <a:schemeClr val="tx1"/>
                </a:solidFill>
                <a:latin typeface="Arial" panose="020B0604020202020204" pitchFamily="34" charset="0"/>
              </a:defRPr>
            </a:lvl1pPr>
            <a:lvl2pPr eaLnBrk="0" fontAlgn="base" hangingPunct="0">
              <a:spcBef>
                <a:spcPct val="0"/>
              </a:spcBef>
              <a:spcAft>
                <a:spcPct val="0"/>
              </a:spcAft>
              <a:tabLst>
                <a:tab pos="57150" algn="l"/>
              </a:tabLst>
              <a:defRPr>
                <a:solidFill>
                  <a:schemeClr val="tx1"/>
                </a:solidFill>
                <a:latin typeface="Arial" panose="020B0604020202020204" pitchFamily="34" charset="0"/>
              </a:defRPr>
            </a:lvl2pPr>
            <a:lvl3pPr eaLnBrk="0" fontAlgn="base" hangingPunct="0">
              <a:spcBef>
                <a:spcPct val="0"/>
              </a:spcBef>
              <a:spcAft>
                <a:spcPct val="0"/>
              </a:spcAft>
              <a:tabLst>
                <a:tab pos="57150" algn="l"/>
              </a:tabLst>
              <a:defRPr>
                <a:solidFill>
                  <a:schemeClr val="tx1"/>
                </a:solidFill>
                <a:latin typeface="Arial" panose="020B0604020202020204" pitchFamily="34" charset="0"/>
              </a:defRPr>
            </a:lvl3pPr>
            <a:lvl4pPr eaLnBrk="0" fontAlgn="base" hangingPunct="0">
              <a:spcBef>
                <a:spcPct val="0"/>
              </a:spcBef>
              <a:spcAft>
                <a:spcPct val="0"/>
              </a:spcAft>
              <a:tabLst>
                <a:tab pos="57150" algn="l"/>
              </a:tabLst>
              <a:defRPr>
                <a:solidFill>
                  <a:schemeClr val="tx1"/>
                </a:solidFill>
                <a:latin typeface="Arial" panose="020B0604020202020204" pitchFamily="34" charset="0"/>
              </a:defRPr>
            </a:lvl4pPr>
            <a:lvl5pPr eaLnBrk="0" fontAlgn="base" hangingPunct="0">
              <a:spcBef>
                <a:spcPct val="0"/>
              </a:spcBef>
              <a:spcAft>
                <a:spcPct val="0"/>
              </a:spcAft>
              <a:tabLst>
                <a:tab pos="57150" algn="l"/>
              </a:tabLst>
              <a:defRPr>
                <a:solidFill>
                  <a:schemeClr val="tx1"/>
                </a:solidFill>
                <a:latin typeface="Arial" panose="020B0604020202020204" pitchFamily="34" charset="0"/>
              </a:defRPr>
            </a:lvl5pPr>
            <a:lvl6pPr eaLnBrk="0" fontAlgn="base" hangingPunct="0">
              <a:spcBef>
                <a:spcPct val="0"/>
              </a:spcBef>
              <a:spcAft>
                <a:spcPct val="0"/>
              </a:spcAft>
              <a:tabLst>
                <a:tab pos="57150" algn="l"/>
              </a:tabLst>
              <a:defRPr>
                <a:solidFill>
                  <a:schemeClr val="tx1"/>
                </a:solidFill>
                <a:latin typeface="Arial" panose="020B0604020202020204" pitchFamily="34" charset="0"/>
              </a:defRPr>
            </a:lvl6pPr>
            <a:lvl7pPr eaLnBrk="0" fontAlgn="base" hangingPunct="0">
              <a:spcBef>
                <a:spcPct val="0"/>
              </a:spcBef>
              <a:spcAft>
                <a:spcPct val="0"/>
              </a:spcAft>
              <a:tabLst>
                <a:tab pos="57150" algn="l"/>
              </a:tabLst>
              <a:defRPr>
                <a:solidFill>
                  <a:schemeClr val="tx1"/>
                </a:solidFill>
                <a:latin typeface="Arial" panose="020B0604020202020204" pitchFamily="34" charset="0"/>
              </a:defRPr>
            </a:lvl7pPr>
            <a:lvl8pPr eaLnBrk="0" fontAlgn="base" hangingPunct="0">
              <a:spcBef>
                <a:spcPct val="0"/>
              </a:spcBef>
              <a:spcAft>
                <a:spcPct val="0"/>
              </a:spcAft>
              <a:tabLst>
                <a:tab pos="57150" algn="l"/>
              </a:tabLst>
              <a:defRPr>
                <a:solidFill>
                  <a:schemeClr val="tx1"/>
                </a:solidFill>
                <a:latin typeface="Arial" panose="020B0604020202020204" pitchFamily="34" charset="0"/>
              </a:defRPr>
            </a:lvl8pPr>
            <a:lvl9pPr eaLnBrk="0" fontAlgn="base" hangingPunct="0">
              <a:spcBef>
                <a:spcPct val="0"/>
              </a:spcBef>
              <a:spcAft>
                <a:spcPct val="0"/>
              </a:spcAft>
              <a:tabLst>
                <a:tab pos="57150" algn="l"/>
              </a:tabLst>
              <a:defRPr>
                <a:solidFill>
                  <a:schemeClr val="tx1"/>
                </a:solidFill>
                <a:latin typeface="Arial" panose="020B0604020202020204" pitchFamily="34" charset="0"/>
              </a:defRPr>
            </a:lvl9pPr>
          </a:lstStyle>
          <a:p>
            <a:r>
              <a:rPr lang="en-US" sz="2300" b="1" i="1" dirty="0">
                <a:latin typeface="Times New Roman" pitchFamily="18" charset="0"/>
                <a:cs typeface="Times New Roman" panose="02020603050405020304" pitchFamily="18" charset="0"/>
              </a:rPr>
              <a:t>3.1</a:t>
            </a:r>
            <a:r>
              <a:rPr lang="en-US" sz="2300" b="1" i="1">
                <a:latin typeface="Times New Roman" panose="02020603050405020304" pitchFamily="18" charset="0"/>
                <a:cs typeface="Times New Roman" panose="02020603050405020304" pitchFamily="18" charset="0"/>
              </a:rPr>
              <a:t>. </a:t>
            </a:r>
            <a:r>
              <a:rPr lang="en-US" sz="2800">
                <a:latin typeface="Times New Roman" pitchFamily="18" charset="0"/>
                <a:cs typeface="Times New Roman" pitchFamily="18" charset="0"/>
              </a:rPr>
              <a:t>Xác định các test đánh giá thể lực chuyên môn và kỹ thuật cơ bản cho đội tuyển bóng chuyền nam Trường Cao đẳng Lý Tự Trọng thành phố Hồ Chí Minh</a:t>
            </a:r>
            <a:r>
              <a:rPr lang="en-US" sz="2400">
                <a:latin typeface="Times New Roman" pitchFamily="18" charset="0"/>
                <a:cs typeface="Times New Roman" pitchFamily="18" charset="0"/>
              </a:rPr>
              <a:t>.</a:t>
            </a:r>
            <a:endParaRPr lang="en-US" sz="2300" b="1" dirty="0">
              <a:latin typeface="Times New Roman" panose="02020603050405020304" pitchFamily="18" charset="0"/>
              <a:cs typeface="Times New Roman" panose="02020603050405020304" pitchFamily="18" charset="0"/>
            </a:endParaRPr>
          </a:p>
          <a:p>
            <a:r>
              <a:rPr lang="en-US" sz="2300" b="1" dirty="0">
                <a:latin typeface="Times New Roman" panose="02020603050405020304" pitchFamily="18" charset="0"/>
                <a:cs typeface="Times New Roman" panose="02020603050405020304" pitchFamily="18" charset="0"/>
              </a:rPr>
              <a:t>3.1.1</a:t>
            </a:r>
            <a:r>
              <a:rPr lang="en-US" sz="2300" b="1">
                <a:latin typeface="Times New Roman" panose="02020603050405020304" pitchFamily="18" charset="0"/>
                <a:cs typeface="Times New Roman" panose="02020603050405020304" pitchFamily="18" charset="0"/>
              </a:rPr>
              <a:t>. </a:t>
            </a:r>
            <a:r>
              <a:rPr lang="nl-NL" b="1" smtClean="0">
                <a:latin typeface="Times New Roman" pitchFamily="18" charset="0"/>
                <a:cs typeface="Times New Roman" pitchFamily="18" charset="0"/>
              </a:rPr>
              <a:t>Tổng </a:t>
            </a:r>
            <a:r>
              <a:rPr lang="nl-NL" b="1">
                <a:latin typeface="Times New Roman" pitchFamily="18" charset="0"/>
                <a:cs typeface="Times New Roman" pitchFamily="18" charset="0"/>
              </a:rPr>
              <a:t>hợp các test đánh giá thể lực chuyên môn và kỹ thuật cơ bản cho nam vận động viên bóng chuyền của các tác giả trong và ngoài nước.</a:t>
            </a:r>
            <a:endParaRPr lang="en-US" b="1">
              <a:latin typeface="Times New Roman" pitchFamily="18" charset="0"/>
              <a:cs typeface="Times New Roman" pitchFamily="18" charset="0"/>
            </a:endParaRPr>
          </a:p>
          <a:p>
            <a:r>
              <a:rPr lang="nl-NL">
                <a:latin typeface="Times New Roman" pitchFamily="18" charset="0"/>
                <a:cs typeface="Times New Roman" pitchFamily="18" charset="0"/>
              </a:rPr>
              <a:t>Qua tham khảo các tài liệu có các test đánh giá thể lực chuyên môn và kỹ thuật cơ bản cho vận động viên bóng chuyền của các tác giả như: </a:t>
            </a:r>
            <a:r>
              <a:rPr lang="pt-BR">
                <a:latin typeface="Times New Roman" pitchFamily="18" charset="0"/>
                <a:cs typeface="Times New Roman" pitchFamily="18" charset="0"/>
              </a:rPr>
              <a:t>Lê Nguyệt Nga, PGS.TS Nguyễn Quang Vinh, TS. Nguyễn Thanh Đề,</a:t>
            </a:r>
            <a:r>
              <a:rPr lang="pt-BR" i="1">
                <a:latin typeface="Times New Roman" pitchFamily="18" charset="0"/>
                <a:cs typeface="Times New Roman" pitchFamily="18" charset="0"/>
              </a:rPr>
              <a:t>“Khoa học tuyển chọn tài năng thể thao”; </a:t>
            </a:r>
            <a:r>
              <a:rPr lang="pt-BR">
                <a:latin typeface="Times New Roman" pitchFamily="18" charset="0"/>
                <a:cs typeface="Times New Roman" pitchFamily="18" charset="0"/>
              </a:rPr>
              <a:t> Phạm Thế Vượng, </a:t>
            </a:r>
            <a:r>
              <a:rPr lang="pt-BR" i="1">
                <a:latin typeface="Times New Roman" pitchFamily="18" charset="0"/>
                <a:cs typeface="Times New Roman" pitchFamily="18" charset="0"/>
              </a:rPr>
              <a:t>“Xác định tiêu chí đánh giá và giải pháp chuyên môn nhằm nâng cao trình độ kỹ thuật cơ bản ở hai năm đầu cho sinh viên chuyên sâu bóng chuyền”; </a:t>
            </a:r>
            <a:r>
              <a:rPr lang="pt-BR">
                <a:latin typeface="Times New Roman" pitchFamily="18" charset="0"/>
                <a:cs typeface="Times New Roman" pitchFamily="18" charset="0"/>
              </a:rPr>
              <a:t>Đinh Lẫm - Nguyễn Bình, </a:t>
            </a:r>
            <a:r>
              <a:rPr lang="pt-BR" i="1">
                <a:latin typeface="Times New Roman" pitchFamily="18" charset="0"/>
                <a:cs typeface="Times New Roman" pitchFamily="18" charset="0"/>
              </a:rPr>
              <a:t>“Huấn luyện bóng chuyền”;</a:t>
            </a:r>
            <a:r>
              <a:rPr lang="pt-BR">
                <a:latin typeface="Times New Roman" pitchFamily="18" charset="0"/>
                <a:cs typeface="Times New Roman" pitchFamily="18" charset="0"/>
              </a:rPr>
              <a:t> Nguyễn Đình Phát, </a:t>
            </a:r>
            <a:r>
              <a:rPr lang="pt-BR" i="1">
                <a:latin typeface="Times New Roman" pitchFamily="18" charset="0"/>
                <a:cs typeface="Times New Roman" pitchFamily="18" charset="0"/>
              </a:rPr>
              <a:t>“Hệ thống test đánh giá trình độ kỹ thuật cho sinh viên chuyên sâu bóng chuyền trường ĐH Sư Phạm TP HCM”; </a:t>
            </a:r>
            <a:r>
              <a:rPr lang="pt-BR">
                <a:latin typeface="Times New Roman" pitchFamily="18" charset="0"/>
                <a:cs typeface="Times New Roman" pitchFamily="18" charset="0"/>
              </a:rPr>
              <a:t>Lâm Văn Sang, </a:t>
            </a:r>
            <a:r>
              <a:rPr lang="pt-BR" i="1">
                <a:latin typeface="Times New Roman" pitchFamily="18" charset="0"/>
                <a:cs typeface="Times New Roman" pitchFamily="18" charset="0"/>
              </a:rPr>
              <a:t>“Nghiên cứu lựa chọn các bài tập nâng cao hiệu quả kỹ thuật bóng chuyền cho đội tuyển Bóng chuyền nam sinh viên trường Đại học Bạc Liêu qua một năm tập luyện”; </a:t>
            </a:r>
            <a:r>
              <a:rPr lang="pt-BR">
                <a:latin typeface="Times New Roman" pitchFamily="18" charset="0"/>
                <a:cs typeface="Times New Roman" pitchFamily="18" charset="0"/>
              </a:rPr>
              <a:t>Nguyễn Hữu Tín,  </a:t>
            </a:r>
            <a:r>
              <a:rPr lang="pt-BR" i="1">
                <a:latin typeface="Times New Roman" pitchFamily="18" charset="0"/>
                <a:cs typeface="Times New Roman" pitchFamily="18" charset="0"/>
              </a:rPr>
              <a:t>“Nghiên cứu sự phát triển về thể lực và kỹ thuật của VĐV bóng chuyền nam năng khiếu Thành phố Hồ Chí Minh lứa tuổi 15 – 18 sau một năm tập luyện”</a:t>
            </a:r>
            <a:r>
              <a:rPr lang="pt-BR">
                <a:latin typeface="Times New Roman" pitchFamily="18" charset="0"/>
                <a:cs typeface="Times New Roman" pitchFamily="18" charset="0"/>
              </a:rPr>
              <a:t>; Nguyễn Văn Trương, </a:t>
            </a:r>
            <a:r>
              <a:rPr lang="pt-BR" i="1">
                <a:latin typeface="Times New Roman" pitchFamily="18" charset="0"/>
                <a:cs typeface="Times New Roman" pitchFamily="18" charset="0"/>
              </a:rPr>
              <a:t>“Nghiên cứu sự phát triển thể lực chuyên môn và kỹ thuật của nam sinh viên chuyên sâu bóng chuyền ngành giáo dục thể chất trường Đại học Phạm Văn Đồng tỉnh Quảng Ngãi”; </a:t>
            </a:r>
            <a:r>
              <a:rPr lang="pt-BR">
                <a:latin typeface="Times New Roman" pitchFamily="18" charset="0"/>
                <a:cs typeface="Times New Roman" pitchFamily="18" charset="0"/>
              </a:rPr>
              <a:t>Nguyễn Ngọc Cang </a:t>
            </a:r>
            <a:r>
              <a:rPr lang="pt-BR" i="1">
                <a:latin typeface="Times New Roman" pitchFamily="18" charset="0"/>
                <a:cs typeface="Times New Roman" pitchFamily="18" charset="0"/>
              </a:rPr>
              <a:t>“Nghiên cứu lựa chọn một số bài tập phát triển kỹ thuật cho nữ vận động viên đội tuyển bóng chuyền trường Đại học Phạm Văn Đồng – Quảng Ngãi</a:t>
            </a:r>
            <a:r>
              <a:rPr lang="pt-BR">
                <a:latin typeface="Times New Roman" pitchFamily="18" charset="0"/>
                <a:cs typeface="Times New Roman" pitchFamily="18" charset="0"/>
              </a:rPr>
              <a:t>”, Hà Quang Ánh, </a:t>
            </a:r>
            <a:r>
              <a:rPr lang="pt-BR" i="1">
                <a:latin typeface="Times New Roman" pitchFamily="18" charset="0"/>
                <a:cs typeface="Times New Roman" pitchFamily="18" charset="0"/>
              </a:rPr>
              <a:t>“Nghiên cứu đánh giá trình độ phát triển kỹ thuật và thể lực chuyên môn cho sinh viên nam lớp chuyên sâu bóng chuyền trường Đại học Đồng Nai”</a:t>
            </a:r>
            <a:r>
              <a:rPr lang="pt-BR">
                <a:latin typeface="Times New Roman" pitchFamily="18" charset="0"/>
                <a:cs typeface="Times New Roman" pitchFamily="18" charset="0"/>
              </a:rPr>
              <a:t>. </a:t>
            </a:r>
            <a:r>
              <a:rPr lang="nb-NO">
                <a:latin typeface="Times New Roman" pitchFamily="18" charset="0"/>
                <a:cs typeface="Times New Roman" pitchFamily="18" charset="0"/>
              </a:rPr>
              <a:t>Nguyễn Hữu Phong, </a:t>
            </a:r>
            <a:r>
              <a:rPr lang="nb-NO" i="1">
                <a:latin typeface="Times New Roman" pitchFamily="18" charset="0"/>
                <a:cs typeface="Times New Roman" pitchFamily="18" charset="0"/>
              </a:rPr>
              <a:t>“Nghiên cứu sự phát triển về thể lực và kỹ thuật cơ bản của vận động viên bóng chuyền nam tỉnh Bình Dương sau 6 tháng tập luyện”</a:t>
            </a:r>
            <a:r>
              <a:rPr lang="nb-NO">
                <a:latin typeface="Times New Roman" pitchFamily="18" charset="0"/>
                <a:cs typeface="Times New Roman" pitchFamily="18" charset="0"/>
              </a:rPr>
              <a:t>; Nguyễn Hữu Rành, </a:t>
            </a:r>
            <a:r>
              <a:rPr lang="nb-NO" i="1">
                <a:latin typeface="Times New Roman" pitchFamily="18" charset="0"/>
                <a:cs typeface="Times New Roman" pitchFamily="18" charset="0"/>
              </a:rPr>
              <a:t>“Đánh giá sự phát triển thể lực chuyên môn và kỹ thuật cơ bản của nam sinh viên đội tuyển bóng chuyền Trường Đại học Sài Gòn”</a:t>
            </a:r>
            <a:r>
              <a:rPr lang="pt-BR">
                <a:latin typeface="Times New Roman" pitchFamily="18" charset="0"/>
                <a:cs typeface="Times New Roman" pitchFamily="18" charset="0"/>
              </a:rPr>
              <a:t>…</a:t>
            </a:r>
            <a:endParaRPr lang="en-US" dirty="0">
              <a:latin typeface="Times New Roman" panose="02020603050405020304" pitchFamily="18" charset="0"/>
              <a:cs typeface="Times New Roman" panose="02020603050405020304" pitchFamily="18" charset="0"/>
            </a:endParaRPr>
          </a:p>
        </p:txBody>
      </p:sp>
      <p:sp>
        <p:nvSpPr>
          <p:cNvPr id="8" name="Rectangle 7"/>
          <p:cNvSpPr/>
          <p:nvPr/>
        </p:nvSpPr>
        <p:spPr>
          <a:xfrm>
            <a:off x="-562777" y="-2285755"/>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1" i="0" u="none" strike="noStrike" kern="1200" cap="none" spc="0" normalizeH="0" baseline="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KẾT</a:t>
            </a:r>
            <a:r>
              <a:rPr kumimoji="0" lang="vi-VN" sz="4000" b="1" i="0" u="none" strike="noStrike" kern="1200" cap="none" spc="0" normalizeH="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 QUẢ NGHIÊN CỨU</a:t>
            </a:r>
            <a:r>
              <a:rPr kumimoji="0" lang="en-US" sz="4000" b="1" i="0" u="none" strike="noStrike" kern="1200" cap="none" spc="0" normalizeH="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 VÀ BÀN LUẬN</a:t>
            </a:r>
            <a:endParaRPr kumimoji="0" lang="en-US" sz="4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480"/>
            <a:ext cx="1375834" cy="97141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3140" y="10912"/>
            <a:ext cx="972166" cy="1043317"/>
          </a:xfrm>
          <a:prstGeom prst="rect">
            <a:avLst/>
          </a:prstGeom>
        </p:spPr>
      </p:pic>
    </p:spTree>
    <p:extLst>
      <p:ext uri="{BB962C8B-B14F-4D97-AF65-F5344CB8AC3E}">
        <p14:creationId xmlns:p14="http://schemas.microsoft.com/office/powerpoint/2010/main" val="30472928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2001778"/>
            <a:ext cx="12192000" cy="3785652"/>
          </a:xfrm>
          <a:prstGeom prst="rect">
            <a:avLst/>
          </a:prstGeom>
          <a:ln/>
          <a:ex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150" algn="l"/>
              </a:tabLst>
              <a:defRPr>
                <a:solidFill>
                  <a:schemeClr val="tx1"/>
                </a:solidFill>
                <a:latin typeface="Arial" panose="020B0604020202020204" pitchFamily="34" charset="0"/>
              </a:defRPr>
            </a:lvl1pPr>
            <a:lvl2pPr eaLnBrk="0" fontAlgn="base" hangingPunct="0">
              <a:spcBef>
                <a:spcPct val="0"/>
              </a:spcBef>
              <a:spcAft>
                <a:spcPct val="0"/>
              </a:spcAft>
              <a:tabLst>
                <a:tab pos="57150" algn="l"/>
              </a:tabLst>
              <a:defRPr>
                <a:solidFill>
                  <a:schemeClr val="tx1"/>
                </a:solidFill>
                <a:latin typeface="Arial" panose="020B0604020202020204" pitchFamily="34" charset="0"/>
              </a:defRPr>
            </a:lvl2pPr>
            <a:lvl3pPr eaLnBrk="0" fontAlgn="base" hangingPunct="0">
              <a:spcBef>
                <a:spcPct val="0"/>
              </a:spcBef>
              <a:spcAft>
                <a:spcPct val="0"/>
              </a:spcAft>
              <a:tabLst>
                <a:tab pos="57150" algn="l"/>
              </a:tabLst>
              <a:defRPr>
                <a:solidFill>
                  <a:schemeClr val="tx1"/>
                </a:solidFill>
                <a:latin typeface="Arial" panose="020B0604020202020204" pitchFamily="34" charset="0"/>
              </a:defRPr>
            </a:lvl3pPr>
            <a:lvl4pPr eaLnBrk="0" fontAlgn="base" hangingPunct="0">
              <a:spcBef>
                <a:spcPct val="0"/>
              </a:spcBef>
              <a:spcAft>
                <a:spcPct val="0"/>
              </a:spcAft>
              <a:tabLst>
                <a:tab pos="57150" algn="l"/>
              </a:tabLst>
              <a:defRPr>
                <a:solidFill>
                  <a:schemeClr val="tx1"/>
                </a:solidFill>
                <a:latin typeface="Arial" panose="020B0604020202020204" pitchFamily="34" charset="0"/>
              </a:defRPr>
            </a:lvl4pPr>
            <a:lvl5pPr eaLnBrk="0" fontAlgn="base" hangingPunct="0">
              <a:spcBef>
                <a:spcPct val="0"/>
              </a:spcBef>
              <a:spcAft>
                <a:spcPct val="0"/>
              </a:spcAft>
              <a:tabLst>
                <a:tab pos="57150" algn="l"/>
              </a:tabLst>
              <a:defRPr>
                <a:solidFill>
                  <a:schemeClr val="tx1"/>
                </a:solidFill>
                <a:latin typeface="Arial" panose="020B0604020202020204" pitchFamily="34" charset="0"/>
              </a:defRPr>
            </a:lvl5pPr>
            <a:lvl6pPr eaLnBrk="0" fontAlgn="base" hangingPunct="0">
              <a:spcBef>
                <a:spcPct val="0"/>
              </a:spcBef>
              <a:spcAft>
                <a:spcPct val="0"/>
              </a:spcAft>
              <a:tabLst>
                <a:tab pos="57150" algn="l"/>
              </a:tabLst>
              <a:defRPr>
                <a:solidFill>
                  <a:schemeClr val="tx1"/>
                </a:solidFill>
                <a:latin typeface="Arial" panose="020B0604020202020204" pitchFamily="34" charset="0"/>
              </a:defRPr>
            </a:lvl6pPr>
            <a:lvl7pPr eaLnBrk="0" fontAlgn="base" hangingPunct="0">
              <a:spcBef>
                <a:spcPct val="0"/>
              </a:spcBef>
              <a:spcAft>
                <a:spcPct val="0"/>
              </a:spcAft>
              <a:tabLst>
                <a:tab pos="57150" algn="l"/>
              </a:tabLst>
              <a:defRPr>
                <a:solidFill>
                  <a:schemeClr val="tx1"/>
                </a:solidFill>
                <a:latin typeface="Arial" panose="020B0604020202020204" pitchFamily="34" charset="0"/>
              </a:defRPr>
            </a:lvl7pPr>
            <a:lvl8pPr eaLnBrk="0" fontAlgn="base" hangingPunct="0">
              <a:spcBef>
                <a:spcPct val="0"/>
              </a:spcBef>
              <a:spcAft>
                <a:spcPct val="0"/>
              </a:spcAft>
              <a:tabLst>
                <a:tab pos="57150" algn="l"/>
              </a:tabLst>
              <a:defRPr>
                <a:solidFill>
                  <a:schemeClr val="tx1"/>
                </a:solidFill>
                <a:latin typeface="Arial" panose="020B0604020202020204" pitchFamily="34" charset="0"/>
              </a:defRPr>
            </a:lvl8pPr>
            <a:lvl9pPr eaLnBrk="0" fontAlgn="base" hangingPunct="0">
              <a:spcBef>
                <a:spcPct val="0"/>
              </a:spcBef>
              <a:spcAft>
                <a:spcPct val="0"/>
              </a:spcAft>
              <a:tabLst>
                <a:tab pos="57150" algn="l"/>
              </a:tabLst>
              <a:defRPr>
                <a:solidFill>
                  <a:schemeClr val="tx1"/>
                </a:solidFill>
                <a:latin typeface="Arial" panose="020B0604020202020204" pitchFamily="34" charset="0"/>
              </a:defRPr>
            </a:lvl9pPr>
          </a:lstStyle>
          <a:p>
            <a:r>
              <a:rPr lang="nl-NL" sz="2400" b="1">
                <a:latin typeface="Times New Roman" pitchFamily="18" charset="0"/>
                <a:cs typeface="Times New Roman" pitchFamily="18" charset="0"/>
              </a:rPr>
              <a:t>3.1.2 Phỏng vấn lựa chọn các test đánh giá thể lực chuyên môn và kỹ thuật cơ bản cho đội tuyển bóng chuyền nam Trường Cao đẳng Lý Tự Trọng TP.Hồ Chí Minh.</a:t>
            </a:r>
            <a:endParaRPr lang="en-US" sz="2400" b="1">
              <a:latin typeface="Times New Roman" pitchFamily="18" charset="0"/>
              <a:cs typeface="Times New Roman" pitchFamily="18" charset="0"/>
            </a:endParaRPr>
          </a:p>
          <a:p>
            <a:r>
              <a:rPr lang="nl-NL" sz="2800">
                <a:latin typeface="Times New Roman" pitchFamily="18" charset="0"/>
                <a:cs typeface="Times New Roman" pitchFamily="18" charset="0"/>
              </a:rPr>
              <a:t>Lần 1: Gửi </a:t>
            </a:r>
            <a:r>
              <a:rPr lang="vi-VN" sz="2800">
                <a:latin typeface="Times New Roman" pitchFamily="18" charset="0"/>
                <a:cs typeface="Times New Roman" pitchFamily="18" charset="0"/>
              </a:rPr>
              <a:t>30</a:t>
            </a:r>
            <a:r>
              <a:rPr lang="nl-NL" sz="2800">
                <a:latin typeface="Times New Roman" pitchFamily="18" charset="0"/>
                <a:cs typeface="Times New Roman" pitchFamily="18" charset="0"/>
              </a:rPr>
              <a:t> phiếu đến </a:t>
            </a:r>
            <a:r>
              <a:rPr lang="vi-VN" sz="2800" smtClean="0">
                <a:latin typeface="Times New Roman" pitchFamily="18" charset="0"/>
                <a:cs typeface="Times New Roman" pitchFamily="18" charset="0"/>
              </a:rPr>
              <a:t>30</a:t>
            </a:r>
            <a:r>
              <a:rPr lang="en-US" sz="2800" smtClean="0">
                <a:latin typeface="Times New Roman" pitchFamily="18" charset="0"/>
                <a:cs typeface="Times New Roman" pitchFamily="18" charset="0"/>
              </a:rPr>
              <a:t> các nhà</a:t>
            </a:r>
            <a:r>
              <a:rPr lang="nl-NL" sz="2800" smtClean="0">
                <a:latin typeface="Times New Roman" pitchFamily="18" charset="0"/>
                <a:cs typeface="Times New Roman" pitchFamily="18" charset="0"/>
              </a:rPr>
              <a:t> chuyên môn để </a:t>
            </a:r>
            <a:r>
              <a:rPr lang="nl-NL" sz="2800">
                <a:latin typeface="Times New Roman" pitchFamily="18" charset="0"/>
                <a:cs typeface="Times New Roman" pitchFamily="18" charset="0"/>
              </a:rPr>
              <a:t>xin ý kiến lựa chọn </a:t>
            </a:r>
            <a:r>
              <a:rPr lang="vi-VN" sz="2800">
                <a:latin typeface="Times New Roman" pitchFamily="18" charset="0"/>
                <a:cs typeface="Times New Roman" pitchFamily="18" charset="0"/>
              </a:rPr>
              <a:t>test đánh giá thể lực chuyên môn và kỹ thuật cơ bản cho đội tuyển bóng chuyền nam Trường Cao đẳng Lý Tự Trọng TP.Hồ Chí Minh</a:t>
            </a:r>
            <a:r>
              <a:rPr lang="nl-NL" sz="2800">
                <a:latin typeface="Times New Roman" pitchFamily="18" charset="0"/>
                <a:cs typeface="Times New Roman" pitchFamily="18" charset="0"/>
              </a:rPr>
              <a:t> và nhận lại được 30 phiếu hợp lệ. </a:t>
            </a:r>
            <a:endParaRPr lang="en-US" sz="2800">
              <a:latin typeface="Times New Roman" pitchFamily="18" charset="0"/>
              <a:cs typeface="Times New Roman" pitchFamily="18" charset="0"/>
            </a:endParaRPr>
          </a:p>
          <a:p>
            <a:r>
              <a:rPr lang="nl-NL" sz="2800">
                <a:latin typeface="Times New Roman" pitchFamily="18" charset="0"/>
                <a:cs typeface="Times New Roman" pitchFamily="18" charset="0"/>
              </a:rPr>
              <a:t>Lần 2: Gửi 30 phiếu đến </a:t>
            </a:r>
            <a:r>
              <a:rPr lang="nl-NL" sz="2800" smtClean="0">
                <a:latin typeface="Times New Roman" pitchFamily="18" charset="0"/>
                <a:cs typeface="Times New Roman" pitchFamily="18" charset="0"/>
              </a:rPr>
              <a:t>30 các nhà chuyên môn để </a:t>
            </a:r>
            <a:r>
              <a:rPr lang="nl-NL" sz="2800">
                <a:latin typeface="Times New Roman" pitchFamily="18" charset="0"/>
                <a:cs typeface="Times New Roman" pitchFamily="18" charset="0"/>
              </a:rPr>
              <a:t>xin ý kiến lựa chọn test đánh giá thể lực chuyên môn và kỹ thuật cơ bản cho đội tuyển bóng chuyền nam Trường Cao đẳng Lý Tự Trọng TP.Hồ Chí Minh và nhận lại được 30 phiếu hợp lệ. </a:t>
            </a:r>
            <a:endParaRPr lang="en-US" sz="280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1" i="0" u="none" strike="noStrike" kern="1200" cap="none" spc="0" normalizeH="0" baseline="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KẾT</a:t>
            </a:r>
            <a:r>
              <a:rPr kumimoji="0" lang="vi-VN" sz="4000" b="1" i="0" u="none" strike="noStrike" kern="1200" cap="none" spc="0" normalizeH="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 QUẢ NGHIÊN CỨU</a:t>
            </a:r>
            <a:r>
              <a:rPr kumimoji="0" lang="en-US" sz="4000" b="1" i="0" u="none" strike="noStrike" kern="1200" cap="none" spc="0" normalizeH="0" noProof="0" dirty="0" smtClean="0">
                <a:ln>
                  <a:noFill/>
                </a:ln>
                <a:solidFill>
                  <a:schemeClr val="bg1"/>
                </a:solidFill>
                <a:effectLst/>
                <a:uLnTx/>
                <a:uFillTx/>
                <a:latin typeface="Times New Roman" panose="02020603050405020304" pitchFamily="18" charset="0"/>
                <a:ea typeface="+mn-ea"/>
                <a:cs typeface="Times New Roman" panose="02020603050405020304" pitchFamily="18" charset="0"/>
              </a:rPr>
              <a:t> VÀ BÀN LUẬN</a:t>
            </a:r>
            <a:endParaRPr kumimoji="0" lang="en-US" sz="4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36324752"/>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defRPr/>
            </a:pP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lvl="0" algn="ctr">
              <a:defRPr/>
            </a:pPr>
            <a:r>
              <a:rPr lang="en-US" sz="2800" b="1" dirty="0" err="1" smtClean="0">
                <a:latin typeface="Times New Roman" panose="02020603050405020304" pitchFamily="18" charset="0"/>
                <a:cs typeface="Times New Roman" panose="02020603050405020304" pitchFamily="18" charset="0"/>
              </a:rPr>
              <a:t>Vovinam</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graphicFrame>
        <p:nvGraphicFramePr>
          <p:cNvPr id="13" name="Chart 12"/>
          <p:cNvGraphicFramePr/>
          <p:nvPr>
            <p:extLst>
              <p:ext uri="{D42A27DB-BD31-4B8C-83A1-F6EECF244321}">
                <p14:modId xmlns:p14="http://schemas.microsoft.com/office/powerpoint/2010/main" val="3979975752"/>
              </p:ext>
            </p:extLst>
          </p:nvPr>
        </p:nvGraphicFramePr>
        <p:xfrm>
          <a:off x="58189" y="1137265"/>
          <a:ext cx="5491274" cy="408112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Chart 13"/>
          <p:cNvGraphicFramePr/>
          <p:nvPr>
            <p:extLst>
              <p:ext uri="{D42A27DB-BD31-4B8C-83A1-F6EECF244321}">
                <p14:modId xmlns:p14="http://schemas.microsoft.com/office/powerpoint/2010/main" val="3153231448"/>
              </p:ext>
            </p:extLst>
          </p:nvPr>
        </p:nvGraphicFramePr>
        <p:xfrm>
          <a:off x="6096000" y="1137264"/>
          <a:ext cx="6096000" cy="4081122"/>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6369268" y="5510075"/>
            <a:ext cx="5179779" cy="1384995"/>
          </a:xfrm>
          <a:prstGeom prst="rect">
            <a:avLst/>
          </a:prstGeom>
        </p:spPr>
        <p:txBody>
          <a:bodyPr wrap="square">
            <a:spAutoFit/>
          </a:bodyPr>
          <a:lstStyle/>
          <a:p>
            <a:pPr algn="ctr"/>
            <a:r>
              <a:rPr lang="en-US" sz="2800" b="1" dirty="0" err="1" smtClean="0">
                <a:latin typeface="Times New Roman" panose="02020603050405020304" pitchFamily="18" charset="0"/>
                <a:cs typeface="Times New Roman" panose="02020603050405020304" pitchFamily="18" charset="0"/>
              </a:rPr>
              <a:t>Biểu</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đồ</a:t>
            </a:r>
            <a:r>
              <a:rPr lang="en-US" sz="2800" b="1" dirty="0">
                <a:latin typeface="Times New Roman" panose="02020603050405020304" pitchFamily="18" charset="0"/>
                <a:cs typeface="Times New Roman" panose="02020603050405020304" pitchFamily="18" charset="0"/>
              </a:rPr>
              <a:t> 3.4 :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việc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tâm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đến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để</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có</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xếp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tuyến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hợp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lý</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58189" y="5544260"/>
            <a:ext cx="6096000" cy="1384995"/>
          </a:xfrm>
          <a:prstGeom prst="rect">
            <a:avLst/>
          </a:prstGeom>
        </p:spPr>
        <p:txBody>
          <a:bodyPr>
            <a:spAutoFit/>
          </a:bodyPr>
          <a:lstStyle/>
          <a:p>
            <a:pPr algn="ctr"/>
            <a:r>
              <a:rPr lang="en-US" sz="2800" b="1" dirty="0" err="1">
                <a:latin typeface="Times New Roman" panose="02020603050405020304" pitchFamily="18" charset="0"/>
                <a:cs typeface="Times New Roman" panose="02020603050405020304" pitchFamily="18" charset="0"/>
              </a:rPr>
              <a:t>Biểu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đồ</a:t>
            </a:r>
            <a:r>
              <a:rPr lang="en-US" sz="2800" b="1" dirty="0">
                <a:latin typeface="Times New Roman" panose="02020603050405020304" pitchFamily="18" charset="0"/>
                <a:cs typeface="Times New Roman" panose="02020603050405020304" pitchFamily="18" charset="0"/>
              </a:rPr>
              <a:t> 3.3: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việc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điều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về</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gia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đình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dòng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họ</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lịch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đối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tượng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9330965"/>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defRPr/>
            </a:pP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lvl="0" algn="ctr">
              <a:defRPr/>
            </a:pPr>
            <a:r>
              <a:rPr lang="en-US" sz="2800" b="1" dirty="0" err="1" smtClean="0">
                <a:latin typeface="Times New Roman" panose="02020603050405020304" pitchFamily="18" charset="0"/>
                <a:cs typeface="Times New Roman" panose="02020603050405020304" pitchFamily="18" charset="0"/>
              </a:rPr>
              <a:t>Vovinam</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7" name="Rectangle 6"/>
          <p:cNvSpPr/>
          <p:nvPr/>
        </p:nvSpPr>
        <p:spPr>
          <a:xfrm>
            <a:off x="184312" y="1256039"/>
            <a:ext cx="11892073" cy="5016758"/>
          </a:xfrm>
          <a:prstGeom prst="rect">
            <a:avLst/>
          </a:prstGeom>
          <a:solidFill>
            <a:srgbClr val="FFC000"/>
          </a:solidFill>
        </p:spPr>
        <p:style>
          <a:lnRef idx="3">
            <a:schemeClr val="lt1"/>
          </a:lnRef>
          <a:fillRef idx="1">
            <a:schemeClr val="accent2"/>
          </a:fillRef>
          <a:effectRef idx="1">
            <a:schemeClr val="accent2"/>
          </a:effectRef>
          <a:fontRef idx="minor">
            <a:schemeClr val="lt1"/>
          </a:fontRef>
        </p:style>
        <p:txBody>
          <a:bodyPr wrap="square">
            <a:spAutoFit/>
          </a:bodyPr>
          <a:lstStyle/>
          <a:p>
            <a:pPr algn="just"/>
            <a:r>
              <a:rPr lang="en-US" sz="3200" dirty="0" err="1">
                <a:solidFill>
                  <a:schemeClr val="tx1"/>
                </a:solidFill>
                <a:latin typeface="Times New Roman" panose="02020603050405020304" pitchFamily="18" charset="0"/>
                <a:cs typeface="Times New Roman" panose="02020603050405020304" pitchFamily="18" charset="0"/>
              </a:rPr>
              <a:t>Căn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cứ</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triển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ổn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quá</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luyện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ít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huấn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luyện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chiếm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lệ</a:t>
            </a:r>
            <a:r>
              <a:rPr lang="en-US" sz="3200" dirty="0">
                <a:solidFill>
                  <a:schemeClr val="tx1"/>
                </a:solidFill>
                <a:latin typeface="Times New Roman" panose="02020603050405020304" pitchFamily="18" charset="0"/>
                <a:cs typeface="Times New Roman" panose="02020603050405020304" pitchFamily="18" charset="0"/>
              </a:rPr>
              <a:t> 61.9% ,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đến</a:t>
            </a:r>
            <a:r>
              <a:rPr lang="en-US" sz="3200" dirty="0">
                <a:solidFill>
                  <a:schemeClr val="tx1"/>
                </a:solidFill>
                <a:latin typeface="Times New Roman" panose="02020603050405020304" pitchFamily="18" charset="0"/>
                <a:cs typeface="Times New Roman" panose="02020603050405020304" pitchFamily="18" charset="0"/>
              </a:rPr>
              <a:t> 38.1%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xin</a:t>
            </a:r>
            <a:r>
              <a:rPr lang="en-US" sz="3200" dirty="0">
                <a:solidFill>
                  <a:schemeClr val="tx1"/>
                </a:solidFill>
                <a:latin typeface="Times New Roman" panose="02020603050405020304" pitchFamily="18" charset="0"/>
                <a:cs typeface="Times New Roman" panose="02020603050405020304" pitchFamily="18" charset="0"/>
              </a:rPr>
              <a:t> ý </a:t>
            </a:r>
            <a:r>
              <a:rPr lang="en-US" sz="3200" dirty="0" err="1">
                <a:solidFill>
                  <a:schemeClr val="tx1"/>
                </a:solidFill>
                <a:latin typeface="Times New Roman" panose="02020603050405020304" pitchFamily="18" charset="0"/>
                <a:cs typeface="Times New Roman" panose="02020603050405020304" pitchFamily="18" charset="0"/>
              </a:rPr>
              <a:t>kiến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cứ</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triển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ổn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quá</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luyện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chọn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nam</a:t>
            </a:r>
            <a:r>
              <a:rPr lang="en-US" sz="3200" dirty="0">
                <a:solidFill>
                  <a:schemeClr val="tx1"/>
                </a:solidFill>
                <a:latin typeface="Times New Roman" panose="02020603050405020304" pitchFamily="18" charset="0"/>
                <a:cs typeface="Times New Roman" panose="02020603050405020304" pitchFamily="18" charset="0"/>
              </a:rPr>
              <a:t> VĐV </a:t>
            </a:r>
            <a:r>
              <a:rPr lang="en-US" sz="3200" dirty="0" err="1">
                <a:solidFill>
                  <a:schemeClr val="tx1"/>
                </a:solidFill>
                <a:latin typeface="Times New Roman" panose="02020603050405020304" pitchFamily="18" charset="0"/>
                <a:cs typeface="Times New Roman" panose="02020603050405020304" pitchFamily="18" charset="0"/>
              </a:rPr>
              <a:t>đội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Vovinam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tuổi</a:t>
            </a:r>
            <a:r>
              <a:rPr lang="en-US" sz="3200" dirty="0">
                <a:solidFill>
                  <a:schemeClr val="tx1"/>
                </a:solidFill>
                <a:latin typeface="Times New Roman" panose="02020603050405020304" pitchFamily="18" charset="0"/>
                <a:cs typeface="Times New Roman" panose="02020603050405020304" pitchFamily="18" charset="0"/>
              </a:rPr>
              <a:t> 12 – 14 </a:t>
            </a:r>
            <a:r>
              <a:rPr lang="en-US" sz="3200" dirty="0" err="1">
                <a:solidFill>
                  <a:schemeClr val="tx1"/>
                </a:solidFill>
                <a:latin typeface="Times New Roman" panose="02020603050405020304" pitchFamily="18" charset="0"/>
                <a:cs typeface="Times New Roman" panose="02020603050405020304" pitchFamily="18" charset="0"/>
              </a:rPr>
              <a:t>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Hồ</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Chí</a:t>
            </a:r>
            <a:r>
              <a:rPr lang="en-US" sz="3200" dirty="0">
                <a:solidFill>
                  <a:schemeClr val="tx1"/>
                </a:solidFill>
                <a:latin typeface="Times New Roman" panose="02020603050405020304" pitchFamily="18" charset="0"/>
                <a:cs typeface="Times New Roman" panose="02020603050405020304" pitchFamily="18" charset="0"/>
              </a:rPr>
              <a:t> Minh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qua </a:t>
            </a:r>
            <a:r>
              <a:rPr lang="en-US" sz="3200" dirty="0" err="1">
                <a:solidFill>
                  <a:schemeClr val="tx1"/>
                </a:solidFill>
                <a:latin typeface="Times New Roman" panose="02020603050405020304" pitchFamily="18" charset="0"/>
                <a:cs typeface="Times New Roman" panose="02020603050405020304" pitchFamily="18" charset="0"/>
              </a:rPr>
              <a:t>biểu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đồ</a:t>
            </a:r>
            <a:r>
              <a:rPr lang="en-US" sz="3200" dirty="0">
                <a:solidFill>
                  <a:schemeClr val="tx1"/>
                </a:solidFill>
                <a:latin typeface="Times New Roman" panose="02020603050405020304" pitchFamily="18" charset="0"/>
                <a:cs typeface="Times New Roman" panose="02020603050405020304" pitchFamily="18" charset="0"/>
              </a:rPr>
              <a:t> 3.5. </a:t>
            </a:r>
          </a:p>
          <a:p>
            <a:pPr algn="just"/>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95.2% </a:t>
            </a:r>
            <a:r>
              <a:rPr lang="en-US" sz="3200" dirty="0" err="1">
                <a:solidFill>
                  <a:schemeClr val="tx1"/>
                </a:solidFill>
                <a:latin typeface="Times New Roman" panose="02020603050405020304" pitchFamily="18" charset="0"/>
                <a:cs typeface="Times New Roman" panose="02020603050405020304" pitchFamily="18" charset="0"/>
              </a:rPr>
              <a:t>huấn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luyện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cứ</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tích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chọn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nam</a:t>
            </a:r>
            <a:r>
              <a:rPr lang="en-US" sz="3200" dirty="0">
                <a:solidFill>
                  <a:schemeClr val="tx1"/>
                </a:solidFill>
                <a:latin typeface="Times New Roman" panose="02020603050405020304" pitchFamily="18" charset="0"/>
                <a:cs typeface="Times New Roman" panose="02020603050405020304" pitchFamily="18" charset="0"/>
              </a:rPr>
              <a:t> VĐV </a:t>
            </a:r>
            <a:r>
              <a:rPr lang="en-US" sz="3200" dirty="0" err="1">
                <a:solidFill>
                  <a:schemeClr val="tx1"/>
                </a:solidFill>
                <a:latin typeface="Times New Roman" panose="02020603050405020304" pitchFamily="18" charset="0"/>
                <a:cs typeface="Times New Roman" panose="02020603050405020304" pitchFamily="18" charset="0"/>
              </a:rPr>
              <a:t>đội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Vovinam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tuổi</a:t>
            </a:r>
            <a:r>
              <a:rPr lang="en-US" sz="3200" dirty="0">
                <a:solidFill>
                  <a:schemeClr val="tx1"/>
                </a:solidFill>
                <a:latin typeface="Times New Roman" panose="02020603050405020304" pitchFamily="18" charset="0"/>
                <a:cs typeface="Times New Roman" panose="02020603050405020304" pitchFamily="18" charset="0"/>
              </a:rPr>
              <a:t> 12 – 14 </a:t>
            </a:r>
            <a:r>
              <a:rPr lang="en-US" sz="3200" dirty="0" err="1">
                <a:solidFill>
                  <a:schemeClr val="tx1"/>
                </a:solidFill>
                <a:latin typeface="Times New Roman" panose="02020603050405020304" pitchFamily="18" charset="0"/>
                <a:cs typeface="Times New Roman" panose="02020603050405020304" pitchFamily="18" charset="0"/>
              </a:rPr>
              <a:t>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Hồ</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Chí</a:t>
            </a:r>
            <a:r>
              <a:rPr lang="en-US" sz="3200" dirty="0">
                <a:solidFill>
                  <a:schemeClr val="tx1"/>
                </a:solidFill>
                <a:latin typeface="Times New Roman" panose="02020603050405020304" pitchFamily="18" charset="0"/>
                <a:cs typeface="Times New Roman" panose="02020603050405020304" pitchFamily="18" charset="0"/>
              </a:rPr>
              <a:t> Minh,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4.8%  </a:t>
            </a:r>
            <a:r>
              <a:rPr lang="en-US" sz="3200" dirty="0" err="1">
                <a:solidFill>
                  <a:schemeClr val="tx1"/>
                </a:solidFill>
                <a:latin typeface="Times New Roman" panose="02020603050405020304" pitchFamily="18" charset="0"/>
                <a:cs typeface="Times New Roman" panose="02020603050405020304" pitchFamily="18" charset="0"/>
              </a:rPr>
              <a:t>huấn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luyện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cứ</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tích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chọn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ở </a:t>
            </a:r>
            <a:r>
              <a:rPr lang="en-US" sz="3200" dirty="0" err="1">
                <a:solidFill>
                  <a:schemeClr val="tx1"/>
                </a:solidFill>
                <a:latin typeface="Times New Roman" panose="02020603050405020304" pitchFamily="18" charset="0"/>
                <a:cs typeface="Times New Roman" panose="02020603050405020304" pitchFamily="18" charset="0"/>
              </a:rPr>
              <a:t>biểu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đồ</a:t>
            </a:r>
            <a:r>
              <a:rPr lang="en-US" sz="3200" dirty="0">
                <a:solidFill>
                  <a:schemeClr val="tx1"/>
                </a:solidFill>
                <a:latin typeface="Times New Roman" panose="02020603050405020304" pitchFamily="18" charset="0"/>
                <a:cs typeface="Times New Roman" panose="02020603050405020304" pitchFamily="18" charset="0"/>
              </a:rPr>
              <a:t> 3.6 </a:t>
            </a:r>
          </a:p>
        </p:txBody>
      </p:sp>
    </p:spTree>
    <p:extLst>
      <p:ext uri="{BB962C8B-B14F-4D97-AF65-F5344CB8AC3E}">
        <p14:creationId xmlns:p14="http://schemas.microsoft.com/office/powerpoint/2010/main" val="12919603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defRPr/>
            </a:pP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lvl="0" algn="ctr">
              <a:defRPr/>
            </a:pPr>
            <a:r>
              <a:rPr lang="en-US" sz="2800" b="1" dirty="0" err="1" smtClean="0">
                <a:latin typeface="Times New Roman" panose="02020603050405020304" pitchFamily="18" charset="0"/>
                <a:cs typeface="Times New Roman" panose="02020603050405020304" pitchFamily="18" charset="0"/>
              </a:rPr>
              <a:t>Vovinam</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6" name="Rectangle 5"/>
          <p:cNvSpPr/>
          <p:nvPr/>
        </p:nvSpPr>
        <p:spPr>
          <a:xfrm>
            <a:off x="6369268" y="5510075"/>
            <a:ext cx="5179779" cy="1384995"/>
          </a:xfrm>
          <a:prstGeom prst="rect">
            <a:avLst/>
          </a:prstGeom>
        </p:spPr>
        <p:txBody>
          <a:bodyPr wrap="square">
            <a:spAutoFit/>
          </a:bodyPr>
          <a:lstStyle/>
          <a:p>
            <a:pPr algn="ctr"/>
            <a:r>
              <a:rPr lang="en-US" sz="2800" b="1" dirty="0" err="1"/>
              <a:t>Biểu</a:t>
            </a:r>
            <a:r>
              <a:rPr lang="en-US" sz="2800" b="1" dirty="0"/>
              <a:t> </a:t>
            </a:r>
            <a:r>
              <a:rPr lang="en-US" sz="2800" b="1" dirty="0" err="1"/>
              <a:t>đồ</a:t>
            </a:r>
            <a:r>
              <a:rPr lang="en-US" sz="2800" b="1" dirty="0"/>
              <a:t> 3.6 : </a:t>
            </a:r>
            <a:r>
              <a:rPr lang="en-US" sz="2800" b="1" dirty="0" err="1"/>
              <a:t>Thực</a:t>
            </a:r>
            <a:r>
              <a:rPr lang="en-US" sz="2800" b="1" dirty="0"/>
              <a:t> </a:t>
            </a:r>
            <a:r>
              <a:rPr lang="en-US" sz="2800" b="1" dirty="0" err="1"/>
              <a:t>trạng</a:t>
            </a:r>
            <a:r>
              <a:rPr lang="en-US" sz="2800" b="1" dirty="0"/>
              <a:t> </a:t>
            </a:r>
            <a:r>
              <a:rPr lang="en-US" sz="2800" b="1" dirty="0" err="1"/>
              <a:t>tuyển</a:t>
            </a:r>
            <a:r>
              <a:rPr lang="en-US" sz="2800" b="1" dirty="0"/>
              <a:t> </a:t>
            </a:r>
            <a:r>
              <a:rPr lang="en-US" sz="2800" b="1" dirty="0" err="1"/>
              <a:t>chọn</a:t>
            </a:r>
            <a:r>
              <a:rPr lang="en-US" sz="2800" b="1" dirty="0"/>
              <a:t> </a:t>
            </a:r>
            <a:r>
              <a:rPr lang="en-US" sz="2800" b="1" dirty="0" err="1"/>
              <a:t>căn</a:t>
            </a:r>
            <a:r>
              <a:rPr lang="en-US" sz="2800" b="1" dirty="0"/>
              <a:t> </a:t>
            </a:r>
            <a:r>
              <a:rPr lang="en-US" sz="2800" b="1" dirty="0" err="1"/>
              <a:t>cứ</a:t>
            </a:r>
            <a:r>
              <a:rPr lang="en-US" sz="2800" b="1" dirty="0"/>
              <a:t> </a:t>
            </a:r>
            <a:r>
              <a:rPr lang="en-US" sz="2800" b="1" dirty="0" err="1"/>
              <a:t>vào</a:t>
            </a:r>
            <a:r>
              <a:rPr lang="en-US" sz="2800" b="1" dirty="0"/>
              <a:t> </a:t>
            </a:r>
            <a:r>
              <a:rPr lang="en-US" sz="2800" b="1" dirty="0" err="1"/>
              <a:t>thành</a:t>
            </a:r>
            <a:r>
              <a:rPr lang="en-US" sz="2800" b="1" dirty="0"/>
              <a:t> </a:t>
            </a:r>
            <a:r>
              <a:rPr lang="en-US" sz="2800" b="1" dirty="0" err="1"/>
              <a:t>tích</a:t>
            </a:r>
            <a:r>
              <a:rPr lang="en-US" sz="2800" b="1" dirty="0"/>
              <a:t> </a:t>
            </a:r>
            <a:r>
              <a:rPr lang="en-US" sz="2800" b="1" dirty="0" err="1"/>
              <a:t>thực</a:t>
            </a:r>
            <a:r>
              <a:rPr lang="en-US" sz="2800" b="1" dirty="0"/>
              <a:t> </a:t>
            </a:r>
            <a:r>
              <a:rPr lang="en-US" sz="2800" b="1" dirty="0" err="1"/>
              <a:t>tế</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58189" y="5544260"/>
            <a:ext cx="6096000" cy="1384995"/>
          </a:xfrm>
          <a:prstGeom prst="rect">
            <a:avLst/>
          </a:prstGeom>
        </p:spPr>
        <p:txBody>
          <a:bodyPr>
            <a:spAutoFit/>
          </a:bodyPr>
          <a:lstStyle/>
          <a:p>
            <a:pPr algn="ctr"/>
            <a:r>
              <a:rPr lang="en-US" sz="2800" b="1" dirty="0" err="1">
                <a:latin typeface="Times New Roman" panose="02020603050405020304" pitchFamily="18" charset="0"/>
                <a:cs typeface="Times New Roman" panose="02020603050405020304" pitchFamily="18" charset="0"/>
              </a:rPr>
              <a:t>Biểu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đồ</a:t>
            </a:r>
            <a:r>
              <a:rPr lang="en-US" sz="2800" b="1" dirty="0">
                <a:latin typeface="Times New Roman" panose="02020603050405020304" pitchFamily="18" charset="0"/>
                <a:cs typeface="Times New Roman" panose="02020603050405020304" pitchFamily="18" charset="0"/>
              </a:rPr>
              <a:t> 3.5 :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cứ</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triển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ổn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định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trong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quá</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trình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tập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luyện</a:t>
            </a:r>
            <a:endParaRPr lang="en-US" sz="2800" dirty="0">
              <a:latin typeface="Times New Roman" panose="02020603050405020304" pitchFamily="18" charset="0"/>
              <a:cs typeface="Times New Roman" panose="02020603050405020304" pitchFamily="18" charset="0"/>
            </a:endParaRPr>
          </a:p>
        </p:txBody>
      </p:sp>
      <p:graphicFrame>
        <p:nvGraphicFramePr>
          <p:cNvPr id="7" name="Chart 6"/>
          <p:cNvGraphicFramePr/>
          <p:nvPr>
            <p:extLst>
              <p:ext uri="{D42A27DB-BD31-4B8C-83A1-F6EECF244321}">
                <p14:modId xmlns:p14="http://schemas.microsoft.com/office/powerpoint/2010/main" val="2428754758"/>
              </p:ext>
            </p:extLst>
          </p:nvPr>
        </p:nvGraphicFramePr>
        <p:xfrm>
          <a:off x="281834" y="1169878"/>
          <a:ext cx="5648709" cy="415366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p:cNvGraphicFramePr/>
          <p:nvPr>
            <p:extLst>
              <p:ext uri="{D42A27DB-BD31-4B8C-83A1-F6EECF244321}">
                <p14:modId xmlns:p14="http://schemas.microsoft.com/office/powerpoint/2010/main" val="3642177480"/>
              </p:ext>
            </p:extLst>
          </p:nvPr>
        </p:nvGraphicFramePr>
        <p:xfrm>
          <a:off x="6369268" y="1232940"/>
          <a:ext cx="5706515" cy="38750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75189728"/>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defRPr/>
            </a:pP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lvl="0" algn="ctr">
              <a:defRPr/>
            </a:pPr>
            <a:r>
              <a:rPr lang="en-US" sz="2800" b="1" dirty="0" err="1" smtClean="0">
                <a:latin typeface="Times New Roman" panose="02020603050405020304" pitchFamily="18" charset="0"/>
                <a:cs typeface="Times New Roman" panose="02020603050405020304" pitchFamily="18" charset="0"/>
              </a:rPr>
              <a:t>Vovinam</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7" name="Rectangle 6"/>
          <p:cNvSpPr/>
          <p:nvPr/>
        </p:nvSpPr>
        <p:spPr>
          <a:xfrm>
            <a:off x="184312" y="1256039"/>
            <a:ext cx="11892073" cy="3970318"/>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en-US" sz="2800" dirty="0">
                <a:solidFill>
                  <a:schemeClr val="tx1"/>
                </a:solidFill>
                <a:latin typeface="Times New Roman" panose="02020603050405020304" pitchFamily="18" charset="0"/>
                <a:cs typeface="Times New Roman" panose="02020603050405020304" pitchFamily="18" charset="0"/>
              </a:rPr>
              <a:t>Qua </a:t>
            </a:r>
            <a:r>
              <a:rPr lang="en-US" sz="2800" dirty="0" err="1">
                <a:solidFill>
                  <a:schemeClr val="tx1"/>
                </a:solidFill>
                <a:latin typeface="Times New Roman" panose="02020603050405020304" pitchFamily="18" charset="0"/>
                <a:cs typeface="Times New Roman" panose="02020603050405020304" pitchFamily="18" charset="0"/>
              </a:rPr>
              <a:t>biểu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đồ</a:t>
            </a:r>
            <a:r>
              <a:rPr lang="en-US" sz="2800" dirty="0">
                <a:solidFill>
                  <a:schemeClr val="tx1"/>
                </a:solidFill>
                <a:latin typeface="Times New Roman" panose="02020603050405020304" pitchFamily="18" charset="0"/>
                <a:cs typeface="Times New Roman" panose="02020603050405020304" pitchFamily="18" charset="0"/>
              </a:rPr>
              <a:t> 3.7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81%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huấn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luyện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dựa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Huyện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Câu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tượng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chọn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chiếm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a:t>
            </a:r>
            <a:r>
              <a:rPr lang="en-US" sz="2800" dirty="0">
                <a:solidFill>
                  <a:schemeClr val="tx1"/>
                </a:solidFill>
                <a:latin typeface="Times New Roman" panose="02020603050405020304" pitchFamily="18" charset="0"/>
                <a:cs typeface="Times New Roman" panose="02020603050405020304" pitchFamily="18" charset="0"/>
              </a:rPr>
              <a:t> 19%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Dựa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Huyện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Câu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r>
              <a:rPr lang="en-US" sz="2800" dirty="0">
                <a:solidFill>
                  <a:schemeClr val="tx1"/>
                </a:solidFill>
                <a:latin typeface="Times New Roman" panose="02020603050405020304" pitchFamily="18" charset="0"/>
                <a:cs typeface="Times New Roman" panose="02020603050405020304" pitchFamily="18" charset="0"/>
              </a:rPr>
              <a:t>…) </a:t>
            </a:r>
          </a:p>
          <a:p>
            <a:pPr algn="just"/>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chọn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nam</a:t>
            </a:r>
            <a:r>
              <a:rPr lang="en-US" sz="2800" dirty="0">
                <a:solidFill>
                  <a:schemeClr val="tx1"/>
                </a:solidFill>
                <a:latin typeface="Times New Roman" panose="02020603050405020304" pitchFamily="18" charset="0"/>
                <a:cs typeface="Times New Roman" panose="02020603050405020304" pitchFamily="18" charset="0"/>
              </a:rPr>
              <a:t> VĐV </a:t>
            </a:r>
            <a:r>
              <a:rPr lang="en-US" sz="2800" dirty="0" err="1">
                <a:solidFill>
                  <a:schemeClr val="tx1"/>
                </a:solidFill>
                <a:latin typeface="Times New Roman" panose="02020603050405020304" pitchFamily="18" charset="0"/>
                <a:cs typeface="Times New Roman" panose="02020603050405020304" pitchFamily="18" charset="0"/>
              </a:rPr>
              <a:t>đội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Vovinam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tuổi</a:t>
            </a:r>
            <a:r>
              <a:rPr lang="en-US" sz="2800" dirty="0">
                <a:solidFill>
                  <a:schemeClr val="tx1"/>
                </a:solidFill>
                <a:latin typeface="Times New Roman" panose="02020603050405020304" pitchFamily="18" charset="0"/>
                <a:cs typeface="Times New Roman" panose="02020603050405020304" pitchFamily="18" charset="0"/>
              </a:rPr>
              <a:t> 12 – 14 </a:t>
            </a:r>
            <a:r>
              <a:rPr lang="en-US" sz="2800" dirty="0" err="1">
                <a:solidFill>
                  <a:schemeClr val="tx1"/>
                </a:solidFill>
                <a:latin typeface="Times New Roman" panose="02020603050405020304" pitchFamily="18" charset="0"/>
                <a:cs typeface="Times New Roman" panose="02020603050405020304" pitchFamily="18" charset="0"/>
              </a:rPr>
              <a:t>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Hồ</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a:t>
            </a:r>
            <a:r>
              <a:rPr lang="en-US" sz="2800" dirty="0">
                <a:solidFill>
                  <a:schemeClr val="tx1"/>
                </a:solidFill>
                <a:latin typeface="Times New Roman" panose="02020603050405020304" pitchFamily="18" charset="0"/>
                <a:cs typeface="Times New Roman" panose="02020603050405020304" pitchFamily="18" charset="0"/>
              </a:rPr>
              <a:t> Minh  </a:t>
            </a:r>
            <a:r>
              <a:rPr lang="en-US" sz="2800" dirty="0" err="1">
                <a:solidFill>
                  <a:schemeClr val="tx1"/>
                </a:solidFill>
                <a:latin typeface="Times New Roman" panose="02020603050405020304" pitchFamily="18" charset="0"/>
                <a:cs typeface="Times New Roman" panose="02020603050405020304" pitchFamily="18" charset="0"/>
              </a:rPr>
              <a:t>dựa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Khoa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học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chọn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76.2% </a:t>
            </a:r>
            <a:r>
              <a:rPr lang="en-US" sz="2800" dirty="0" err="1">
                <a:solidFill>
                  <a:schemeClr val="tx1"/>
                </a:solidFill>
                <a:latin typeface="Times New Roman" panose="02020603050405020304" pitchFamily="18" charset="0"/>
                <a:cs typeface="Times New Roman" panose="02020603050405020304" pitchFamily="18" charset="0"/>
              </a:rPr>
              <a:t>huấn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luyện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còn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chiếm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a:t>
            </a:r>
            <a:r>
              <a:rPr lang="en-US" sz="2800" dirty="0">
                <a:solidFill>
                  <a:schemeClr val="tx1"/>
                </a:solidFill>
                <a:latin typeface="Times New Roman" panose="02020603050405020304" pitchFamily="18" charset="0"/>
                <a:cs typeface="Times New Roman" panose="02020603050405020304" pitchFamily="18" charset="0"/>
              </a:rPr>
              <a:t> 23.8% </a:t>
            </a:r>
            <a:r>
              <a:rPr lang="en-US" sz="2800" dirty="0" err="1">
                <a:solidFill>
                  <a:schemeClr val="tx1"/>
                </a:solidFill>
                <a:latin typeface="Times New Roman" panose="02020603050405020304" pitchFamily="18" charset="0"/>
                <a:cs typeface="Times New Roman" panose="02020603050405020304" pitchFamily="18" charset="0"/>
              </a:rPr>
              <a:t>thì</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Khoa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học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chọn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chọn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qua </a:t>
            </a:r>
            <a:r>
              <a:rPr lang="en-US" sz="2800" dirty="0" err="1">
                <a:solidFill>
                  <a:schemeClr val="tx1"/>
                </a:solidFill>
                <a:latin typeface="Times New Roman" panose="02020603050405020304" pitchFamily="18" charset="0"/>
                <a:cs typeface="Times New Roman" panose="02020603050405020304" pitchFamily="18" charset="0"/>
              </a:rPr>
              <a:t>biểu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đồ</a:t>
            </a:r>
            <a:r>
              <a:rPr lang="en-US" sz="2800" dirty="0">
                <a:solidFill>
                  <a:schemeClr val="tx1"/>
                </a:solidFill>
                <a:latin typeface="Times New Roman" panose="02020603050405020304" pitchFamily="18" charset="0"/>
                <a:cs typeface="Times New Roman" panose="02020603050405020304" pitchFamily="18" charset="0"/>
              </a:rPr>
              <a:t> 3.8 </a:t>
            </a:r>
          </a:p>
        </p:txBody>
      </p:sp>
    </p:spTree>
    <p:extLst>
      <p:ext uri="{BB962C8B-B14F-4D97-AF65-F5344CB8AC3E}">
        <p14:creationId xmlns:p14="http://schemas.microsoft.com/office/powerpoint/2010/main" val="18285935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2"/>
            <a:ext cx="12192000" cy="1038987"/>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lvl="0" algn="ctr">
              <a:defRPr/>
            </a:pP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pPr lvl="0" algn="ctr">
              <a:defRPr/>
            </a:pPr>
            <a:r>
              <a:rPr lang="en-US" sz="2800" b="1" dirty="0" err="1" smtClean="0">
                <a:latin typeface="Times New Roman" panose="02020603050405020304" pitchFamily="18" charset="0"/>
                <a:cs typeface="Times New Roman" panose="02020603050405020304" pitchFamily="18" charset="0"/>
              </a:rPr>
              <a:t>Vovinam</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kumimoji="0" lang="en-US" sz="28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6" name="Rectangle 5"/>
          <p:cNvSpPr/>
          <p:nvPr/>
        </p:nvSpPr>
        <p:spPr>
          <a:xfrm>
            <a:off x="6369268" y="5510075"/>
            <a:ext cx="5179779" cy="1384995"/>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Biểu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đồ</a:t>
            </a:r>
            <a:r>
              <a:rPr lang="en-US" sz="2800" b="1" dirty="0">
                <a:latin typeface="Times New Roman" panose="02020603050405020304" pitchFamily="18" charset="0"/>
                <a:cs typeface="Times New Roman" panose="02020603050405020304" pitchFamily="18" charset="0"/>
              </a:rPr>
              <a:t> 3.8 :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trên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Khoa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học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tài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năng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thể</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thao</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0" y="5323542"/>
            <a:ext cx="6311079" cy="1292662"/>
          </a:xfrm>
          <a:prstGeom prst="rect">
            <a:avLst/>
          </a:prstGeom>
        </p:spPr>
        <p:txBody>
          <a:bodyPr wrap="square">
            <a:spAutoFit/>
          </a:bodyPr>
          <a:lstStyle/>
          <a:p>
            <a:pPr algn="ctr"/>
            <a:r>
              <a:rPr lang="en-US" sz="2600" b="1" dirty="0" err="1">
                <a:latin typeface="Times New Roman" panose="02020603050405020304" pitchFamily="18" charset="0"/>
                <a:cs typeface="Times New Roman" panose="02020603050405020304" pitchFamily="18" charset="0"/>
              </a:rPr>
              <a:t>Biểu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đồ</a:t>
            </a:r>
            <a:r>
              <a:rPr lang="en-US" sz="2600" b="1" dirty="0">
                <a:latin typeface="Times New Roman" panose="02020603050405020304" pitchFamily="18" charset="0"/>
                <a:cs typeface="Times New Roman" panose="02020603050405020304" pitchFamily="18" charset="0"/>
              </a:rPr>
              <a:t> 3.7:Thực </a:t>
            </a:r>
            <a:r>
              <a:rPr lang="en-US" sz="2600" b="1" dirty="0" err="1">
                <a:latin typeface="Times New Roman" panose="02020603050405020304" pitchFamily="18" charset="0"/>
                <a:cs typeface="Times New Roman" panose="02020603050405020304" pitchFamily="18" charset="0"/>
              </a:rPr>
              <a:t>trạng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tuyển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chọn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dựa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vào</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yếu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tố</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xã</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hội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khu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vực</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hành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chính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Quận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Huyện</a:t>
            </a:r>
            <a:r>
              <a:rPr lang="en-US" sz="2600" b="1" dirty="0">
                <a:latin typeface="Times New Roman" panose="02020603050405020304" pitchFamily="18" charset="0"/>
                <a:cs typeface="Times New Roman" panose="02020603050405020304" pitchFamily="18" charset="0"/>
              </a:rPr>
              <a:t>, CLB…)</a:t>
            </a:r>
            <a:r>
              <a:rPr lang="en-US" sz="2600" b="1" dirty="0" err="1">
                <a:latin typeface="Times New Roman" panose="02020603050405020304" pitchFamily="18" charset="0"/>
                <a:cs typeface="Times New Roman" panose="02020603050405020304" pitchFamily="18" charset="0"/>
              </a:rPr>
              <a:t>của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đối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tượng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tuyển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chọn</a:t>
            </a:r>
            <a:endParaRPr lang="en-US" sz="2600" dirty="0">
              <a:latin typeface="Times New Roman" panose="02020603050405020304" pitchFamily="18" charset="0"/>
              <a:cs typeface="Times New Roman" panose="02020603050405020304" pitchFamily="18" charset="0"/>
            </a:endParaRPr>
          </a:p>
        </p:txBody>
      </p:sp>
      <p:graphicFrame>
        <p:nvGraphicFramePr>
          <p:cNvPr id="10" name="Chart 9"/>
          <p:cNvGraphicFramePr/>
          <p:nvPr>
            <p:extLst>
              <p:ext uri="{D42A27DB-BD31-4B8C-83A1-F6EECF244321}">
                <p14:modId xmlns:p14="http://schemas.microsoft.com/office/powerpoint/2010/main" val="3176863144"/>
              </p:ext>
            </p:extLst>
          </p:nvPr>
        </p:nvGraphicFramePr>
        <p:xfrm>
          <a:off x="6369268" y="1054229"/>
          <a:ext cx="5691353" cy="445584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Chart 10"/>
          <p:cNvGraphicFramePr/>
          <p:nvPr>
            <p:extLst>
              <p:ext uri="{D42A27DB-BD31-4B8C-83A1-F6EECF244321}">
                <p14:modId xmlns:p14="http://schemas.microsoft.com/office/powerpoint/2010/main" val="2357694036"/>
              </p:ext>
            </p:extLst>
          </p:nvPr>
        </p:nvGraphicFramePr>
        <p:xfrm>
          <a:off x="58189" y="1223732"/>
          <a:ext cx="5901177" cy="412077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669608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3940"/>
            <a:ext cx="12191999" cy="95410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sz="2800" b="1" dirty="0">
                <a:latin typeface="Times New Roman" panose="02020603050405020304" pitchFamily="18" charset="0"/>
                <a:cs typeface="Times New Roman" panose="02020603050405020304" pitchFamily="18" charset="0"/>
              </a:rPr>
              <a:t>3.1.3. </a:t>
            </a:r>
            <a:r>
              <a:rPr lang="en-US" sz="2800" b="1" dirty="0" err="1">
                <a:latin typeface="Times New Roman" panose="02020603050405020304" pitchFamily="18" charset="0"/>
                <a:cs typeface="Times New Roman" panose="02020603050405020304" pitchFamily="18" charset="0"/>
              </a:rPr>
              <a:t>Tìm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hiểu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trình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nội</a:t>
            </a:r>
            <a:r>
              <a:rPr lang="en-US" sz="2800" b="1" dirty="0">
                <a:latin typeface="Times New Roman" panose="02020603050405020304" pitchFamily="18" charset="0"/>
                <a:cs typeface="Times New Roman" panose="02020603050405020304" pitchFamily="18" charset="0"/>
              </a:rPr>
              <a:t> dung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Vovinam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346841" y="2253153"/>
            <a:ext cx="11524593" cy="397031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US" sz="2800" dirty="0" err="1" smtClean="0">
                <a:latin typeface="Times New Roman" panose="02020603050405020304" pitchFamily="18" charset="0"/>
                <a:cs typeface="Times New Roman" panose="02020603050405020304" pitchFamily="18" charset="0"/>
              </a:rPr>
              <a:t>Quá</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chiếm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71.5%,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chuẩn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chiếm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19%,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9.5%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3. 4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3.10, </a:t>
            </a:r>
            <a:r>
              <a:rPr lang="en-US" sz="2800" dirty="0" err="1" smtClean="0">
                <a:latin typeface="Times New Roman" panose="02020603050405020304" pitchFamily="18" charset="0"/>
                <a:cs typeface="Times New Roman" panose="02020603050405020304" pitchFamily="18" charset="0"/>
              </a:rPr>
              <a:t>thực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chọn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muốn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bổ</a:t>
            </a:r>
            <a:r>
              <a:rPr lang="en-US" sz="2800" dirty="0" smtClean="0">
                <a:latin typeface="Times New Roman" panose="02020603050405020304" pitchFamily="18" charset="0"/>
                <a:cs typeface="Times New Roman" panose="02020603050405020304" pitchFamily="18" charset="0"/>
              </a:rPr>
              <a:t> sung </a:t>
            </a:r>
            <a:r>
              <a:rPr lang="en-US" sz="2800" dirty="0" err="1" smtClean="0">
                <a:latin typeface="Times New Roman" panose="02020603050405020304" pitchFamily="18" charset="0"/>
                <a:cs typeface="Times New Roman" panose="02020603050405020304" pitchFamily="18" charset="0"/>
              </a:rPr>
              <a:t>hỗ</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lý</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487736"/>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731743961"/>
              </p:ext>
            </p:extLst>
          </p:nvPr>
        </p:nvGraphicFramePr>
        <p:xfrm>
          <a:off x="236484" y="1101299"/>
          <a:ext cx="11698014" cy="2717896"/>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3"/>
          <p:cNvSpPr>
            <a:spLocks noChangeArrowheads="1"/>
          </p:cNvSpPr>
          <p:nvPr/>
        </p:nvSpPr>
        <p:spPr bwMode="auto">
          <a:xfrm>
            <a:off x="0" y="270302"/>
            <a:ext cx="1187143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Biểu</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đồ</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3.10 :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Thực</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trạng</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phương</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pháp</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tuyển</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chọn</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nam</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vận</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động</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viên</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đội</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dự</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tuyển</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Vovinam</a:t>
            </a:r>
            <a:r>
              <a:rPr lang="en-US" altLang="en-US" sz="2400" b="1" dirty="0">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lứa</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cs typeface="Times New Roman" pitchFamily="18" charset="0"/>
              </a:rPr>
              <a:t>tuổi</a:t>
            </a:r>
            <a:r>
              <a:rPr kumimoji="0" lang="en-US" altLang="en-US" sz="2400" b="1" i="0" u="none" strike="noStrike" cap="none" normalizeH="0" baseline="0" dirty="0" smtClean="0">
                <a:ln>
                  <a:noFill/>
                </a:ln>
                <a:solidFill>
                  <a:schemeClr val="tx1"/>
                </a:solidFill>
                <a:effectLst/>
                <a:latin typeface="Times New Roman" pitchFamily="18" charset="0"/>
                <a:cs typeface="Times New Roman" pitchFamily="18" charset="0"/>
              </a:rPr>
              <a:t> 12 – 14 TP.HCM</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9"/>
          <p:cNvSpPr/>
          <p:nvPr/>
        </p:nvSpPr>
        <p:spPr>
          <a:xfrm>
            <a:off x="1" y="3819195"/>
            <a:ext cx="12191999" cy="830997"/>
          </a:xfrm>
          <a:prstGeom prst="rect">
            <a:avLst/>
          </a:prstGeom>
        </p:spPr>
        <p:style>
          <a:lnRef idx="3">
            <a:schemeClr val="lt1"/>
          </a:lnRef>
          <a:fillRef idx="1001">
            <a:schemeClr val="lt1"/>
          </a:fillRef>
          <a:effectRef idx="1">
            <a:schemeClr val="accent6"/>
          </a:effectRef>
          <a:fontRef idx="minor">
            <a:schemeClr val="lt1"/>
          </a:fontRef>
        </p:style>
        <p:txBody>
          <a:bodyPr wrap="square">
            <a:spAutoFit/>
          </a:bodyPr>
          <a:lstStyle/>
          <a:p>
            <a:pPr algn="ctr"/>
            <a:r>
              <a:rPr lang="en-US" sz="2400" b="1" dirty="0" err="1">
                <a:solidFill>
                  <a:schemeClr val="tx1"/>
                </a:solidFill>
                <a:latin typeface="Times New Roman" panose="02020603050405020304" pitchFamily="18" charset="0"/>
                <a:cs typeface="Times New Roman" panose="02020603050405020304" pitchFamily="18" charset="0"/>
              </a:rPr>
              <a:t>Bảng</a:t>
            </a:r>
            <a:r>
              <a:rPr lang="en-US" sz="2400" b="1" dirty="0">
                <a:solidFill>
                  <a:schemeClr val="tx1"/>
                </a:solidFill>
                <a:latin typeface="Times New Roman" panose="02020603050405020304" pitchFamily="18" charset="0"/>
                <a:cs typeface="Times New Roman" panose="02020603050405020304" pitchFamily="18" charset="0"/>
              </a:rPr>
              <a:t> 3.4 : </a:t>
            </a:r>
            <a:r>
              <a:rPr lang="en-US" sz="2400" b="1" dirty="0" err="1">
                <a:solidFill>
                  <a:schemeClr val="tx1"/>
                </a:solidFill>
                <a:latin typeface="Times New Roman" panose="02020603050405020304" pitchFamily="18" charset="0"/>
                <a:cs typeface="Times New Roman" panose="02020603050405020304" pitchFamily="18" charset="0"/>
              </a:rPr>
              <a:t>Thực</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trạng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phương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pháp</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tuyển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chọn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nam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vận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động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viên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đội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dự</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tuyển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Vovinam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lứa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tuổi</a:t>
            </a:r>
            <a:r>
              <a:rPr lang="en-US" sz="2400" b="1" dirty="0">
                <a:solidFill>
                  <a:schemeClr val="tx1"/>
                </a:solidFill>
                <a:latin typeface="Times New Roman" panose="02020603050405020304" pitchFamily="18" charset="0"/>
                <a:cs typeface="Times New Roman" panose="02020603050405020304" pitchFamily="18" charset="0"/>
              </a:rPr>
              <a:t> 12 – 14 </a:t>
            </a:r>
            <a:r>
              <a:rPr lang="en-US" sz="2400" b="1" dirty="0" err="1">
                <a:solidFill>
                  <a:schemeClr val="tx1"/>
                </a:solidFill>
                <a:latin typeface="Times New Roman" panose="02020603050405020304" pitchFamily="18" charset="0"/>
                <a:cs typeface="Times New Roman" panose="02020603050405020304" pitchFamily="18" charset="0"/>
              </a:rPr>
              <a:t>Thành</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phố</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Hồ</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Chí</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smtClean="0">
                <a:solidFill>
                  <a:schemeClr val="tx1"/>
                </a:solidFill>
                <a:latin typeface="Times New Roman" panose="02020603050405020304" pitchFamily="18" charset="0"/>
                <a:cs typeface="Times New Roman" panose="02020603050405020304" pitchFamily="18" charset="0"/>
              </a:rPr>
              <a:t>Minh</a:t>
            </a:r>
            <a:endParaRPr lang="en-US" sz="2400" dirty="0">
              <a:solidFill>
                <a:schemeClr val="tx1"/>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244717131"/>
              </p:ext>
            </p:extLst>
          </p:nvPr>
        </p:nvGraphicFramePr>
        <p:xfrm>
          <a:off x="346840" y="4650193"/>
          <a:ext cx="11713782" cy="2097450"/>
        </p:xfrm>
        <a:graphic>
          <a:graphicData uri="http://schemas.openxmlformats.org/drawingml/2006/table">
            <a:tbl>
              <a:tblPr firstRow="1" firstCol="1" bandRow="1">
                <a:tableStyleId>{5C22544A-7EE6-4342-B048-85BDC9FD1C3A}</a:tableStyleId>
              </a:tblPr>
              <a:tblGrid>
                <a:gridCol w="8538251"/>
                <a:gridCol w="1016883"/>
                <a:gridCol w="2158648"/>
              </a:tblGrid>
              <a:tr h="419490">
                <a:tc>
                  <a:txBody>
                    <a:bodyPr/>
                    <a:lstStyle/>
                    <a:p>
                      <a:pPr marL="38100" marR="38100" algn="ctr">
                        <a:lnSpc>
                          <a:spcPts val="1700"/>
                        </a:lnSpc>
                        <a:spcAft>
                          <a:spcPts val="0"/>
                        </a:spcAft>
                      </a:pPr>
                      <a:r>
                        <a:rPr lang="en-US" sz="2000" dirty="0" err="1">
                          <a:effectLst/>
                          <a:latin typeface="Times New Roman" panose="02020603050405020304" pitchFamily="18" charset="0"/>
                          <a:cs typeface="Times New Roman" panose="02020603050405020304" pitchFamily="18" charset="0"/>
                        </a:rPr>
                        <a:t>Nội</a:t>
                      </a:r>
                      <a:r>
                        <a:rPr lang="en-US" sz="2000" dirty="0">
                          <a:effectLst/>
                          <a:latin typeface="Times New Roman" panose="02020603050405020304" pitchFamily="18" charset="0"/>
                          <a:cs typeface="Times New Roman" panose="02020603050405020304" pitchFamily="18" charset="0"/>
                        </a:rPr>
                        <a:t> dung</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solidFill>
                      <a:srgbClr val="00B050"/>
                    </a:solidFill>
                  </a:tcPr>
                </a:tc>
                <a:tc>
                  <a:txBody>
                    <a:bodyPr/>
                    <a:lstStyle/>
                    <a:p>
                      <a:pPr marL="38100" marR="38100" algn="ctr">
                        <a:lnSpc>
                          <a:spcPts val="1700"/>
                        </a:lnSpc>
                        <a:spcAft>
                          <a:spcPts val="0"/>
                        </a:spcAft>
                      </a:pPr>
                      <a:r>
                        <a:rPr lang="en-US" sz="2000" dirty="0">
                          <a:effectLst/>
                          <a:latin typeface="Times New Roman" panose="02020603050405020304" pitchFamily="18" charset="0"/>
                          <a:cs typeface="Times New Roman" panose="02020603050405020304" pitchFamily="18" charset="0"/>
                        </a:rPr>
                        <a:t>n</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00B050"/>
                    </a:solidFill>
                  </a:tcPr>
                </a:tc>
                <a:tc>
                  <a:txBody>
                    <a:bodyPr/>
                    <a:lstStyle/>
                    <a:p>
                      <a:pPr marL="38100" marR="38100" algn="ctr">
                        <a:lnSpc>
                          <a:spcPts val="1700"/>
                        </a:lnSpc>
                        <a:spcAft>
                          <a:spcPts val="0"/>
                        </a:spcAft>
                      </a:pPr>
                      <a:r>
                        <a:rPr lang="en-US" sz="2000" dirty="0" err="1">
                          <a:effectLst/>
                          <a:latin typeface="Times New Roman" panose="02020603050405020304" pitchFamily="18" charset="0"/>
                          <a:cs typeface="Times New Roman" panose="02020603050405020304" pitchFamily="18" charset="0"/>
                        </a:rPr>
                        <a:t>Tỷ</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lệ</a:t>
                      </a:r>
                      <a:r>
                        <a:rPr lang="en-US" sz="2000" dirty="0">
                          <a:effectLst/>
                          <a:latin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00B050"/>
                    </a:solidFill>
                  </a:tcPr>
                </a:tc>
              </a:tr>
              <a:tr h="419490">
                <a:tc>
                  <a:txBody>
                    <a:bodyPr/>
                    <a:lstStyle/>
                    <a:p>
                      <a:pPr marL="38100" marR="38100">
                        <a:lnSpc>
                          <a:spcPts val="1700"/>
                        </a:lnSpc>
                        <a:spcAft>
                          <a:spcPts val="0"/>
                        </a:spcAft>
                      </a:pPr>
                      <a:r>
                        <a:rPr lang="en-US" sz="2000" dirty="0" err="1">
                          <a:effectLst/>
                          <a:latin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pháp</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tuyển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chọn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theo</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kinh</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nghiệm</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a:effectLst/>
                          <a:latin typeface="Times New Roman" panose="02020603050405020304" pitchFamily="18" charset="0"/>
                          <a:cs typeface="Times New Roman" panose="02020603050405020304" pitchFamily="18" charset="0"/>
                        </a:rPr>
                        <a:t>15</a:t>
                      </a:r>
                      <a:endParaRPr lang="en-US" sz="200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a:effectLst/>
                          <a:latin typeface="Times New Roman" panose="02020603050405020304" pitchFamily="18" charset="0"/>
                          <a:cs typeface="Times New Roman" panose="02020603050405020304" pitchFamily="18" charset="0"/>
                        </a:rPr>
                        <a:t>71.5%</a:t>
                      </a:r>
                      <a:endParaRPr lang="en-US" sz="2000">
                        <a:effectLst/>
                        <a:latin typeface="Times New Roman" panose="02020603050405020304" pitchFamily="18" charset="0"/>
                        <a:ea typeface="Calibri"/>
                        <a:cs typeface="Times New Roman" panose="02020603050405020304" pitchFamily="18" charset="0"/>
                      </a:endParaRPr>
                    </a:p>
                  </a:txBody>
                  <a:tcPr marL="68580" marR="68580" marT="0" marB="0" anchor="ctr"/>
                </a:tc>
              </a:tr>
              <a:tr h="419490">
                <a:tc>
                  <a:txBody>
                    <a:bodyPr/>
                    <a:lstStyle/>
                    <a:p>
                      <a:pPr marL="38100" marR="38100">
                        <a:lnSpc>
                          <a:spcPts val="1700"/>
                        </a:lnSpc>
                        <a:spcAft>
                          <a:spcPts val="0"/>
                        </a:spcAft>
                      </a:pPr>
                      <a:r>
                        <a:rPr lang="en-US" sz="2000" dirty="0" err="1">
                          <a:effectLst/>
                          <a:latin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pháp</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tuyển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chọn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theo</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tiêu</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chuẩn</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mô</a:t>
                      </a:r>
                      <a:r>
                        <a:rPr lang="en-US" sz="2000" dirty="0">
                          <a:effectLst/>
                          <a:latin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cs typeface="Times New Roman" panose="02020603050405020304" pitchFamily="18" charset="0"/>
                        </a:rPr>
                        <a:t>hình</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dirty="0">
                          <a:effectLst/>
                          <a:latin typeface="Times New Roman" panose="02020603050405020304" pitchFamily="18" charset="0"/>
                          <a:cs typeface="Times New Roman" panose="02020603050405020304" pitchFamily="18" charset="0"/>
                        </a:rPr>
                        <a:t>4</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dirty="0">
                          <a:effectLst/>
                          <a:latin typeface="Times New Roman" panose="02020603050405020304" pitchFamily="18" charset="0"/>
                          <a:cs typeface="Times New Roman" panose="02020603050405020304" pitchFamily="18" charset="0"/>
                        </a:rPr>
                        <a:t>19.0%</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r>
              <a:tr h="419490">
                <a:tc>
                  <a:txBody>
                    <a:bodyPr/>
                    <a:lstStyle/>
                    <a:p>
                      <a:pPr marL="38100" marR="38100">
                        <a:lnSpc>
                          <a:spcPts val="1700"/>
                        </a:lnSpc>
                        <a:spcAft>
                          <a:spcPts val="0"/>
                        </a:spcAft>
                      </a:pPr>
                      <a:r>
                        <a:rPr lang="en-US" sz="2000">
                          <a:effectLst/>
                          <a:latin typeface="Times New Roman" panose="02020603050405020304" pitchFamily="18" charset="0"/>
                          <a:cs typeface="Times New Roman" panose="02020603050405020304" pitchFamily="18" charset="0"/>
                        </a:rPr>
                        <a:t>Phương pháp tuyển chọn theo khoa học</a:t>
                      </a:r>
                      <a:endParaRPr lang="en-US" sz="200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a:effectLst/>
                          <a:latin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dirty="0">
                          <a:effectLst/>
                          <a:latin typeface="Times New Roman" panose="02020603050405020304" pitchFamily="18" charset="0"/>
                          <a:cs typeface="Times New Roman" panose="02020603050405020304" pitchFamily="18" charset="0"/>
                        </a:rPr>
                        <a:t>9.5%</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r>
              <a:tr h="419490">
                <a:tc>
                  <a:txBody>
                    <a:bodyPr/>
                    <a:lstStyle/>
                    <a:p>
                      <a:pPr marL="38100" marR="38100" algn="ctr">
                        <a:lnSpc>
                          <a:spcPts val="1700"/>
                        </a:lnSpc>
                        <a:spcAft>
                          <a:spcPts val="0"/>
                        </a:spcAft>
                      </a:pPr>
                      <a:r>
                        <a:rPr lang="en-US" sz="2000" dirty="0" err="1">
                          <a:effectLst/>
                          <a:latin typeface="Times New Roman" panose="02020603050405020304" pitchFamily="18" charset="0"/>
                          <a:cs typeface="Times New Roman" panose="02020603050405020304" pitchFamily="18" charset="0"/>
                        </a:rPr>
                        <a:t>Tổng</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a:effectLst/>
                          <a:latin typeface="Times New Roman" panose="02020603050405020304" pitchFamily="18" charset="0"/>
                          <a:cs typeface="Times New Roman" panose="02020603050405020304" pitchFamily="18" charset="0"/>
                        </a:rPr>
                        <a:t>21</a:t>
                      </a:r>
                      <a:endParaRPr lang="en-US" sz="2000">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38100" marR="38100" algn="ctr">
                        <a:lnSpc>
                          <a:spcPts val="1700"/>
                        </a:lnSpc>
                        <a:spcAft>
                          <a:spcPts val="0"/>
                        </a:spcAft>
                      </a:pPr>
                      <a:r>
                        <a:rPr lang="en-US" sz="2000" dirty="0">
                          <a:effectLst/>
                          <a:latin typeface="Times New Roman" panose="02020603050405020304" pitchFamily="18" charset="0"/>
                          <a:cs typeface="Times New Roman" panose="02020603050405020304" pitchFamily="18" charset="0"/>
                        </a:rPr>
                        <a:t>100.0%</a:t>
                      </a:r>
                      <a:endParaRPr lang="en-US" sz="2000" dirty="0">
                        <a:effectLst/>
                        <a:latin typeface="Times New Roman" panose="02020603050405020304" pitchFamily="18" charset="0"/>
                        <a:ea typeface="Calibri"/>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817404278"/>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3940"/>
            <a:ext cx="12191999" cy="954107"/>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US" sz="2800" b="1" dirty="0">
                <a:latin typeface="Times New Roman" panose="02020603050405020304" pitchFamily="18" charset="0"/>
                <a:cs typeface="Times New Roman" panose="02020603050405020304" pitchFamily="18" charset="0"/>
              </a:rPr>
              <a:t>3.1.3. </a:t>
            </a:r>
            <a:r>
              <a:rPr lang="en-US" sz="2800" b="1" dirty="0" err="1">
                <a:latin typeface="Times New Roman" panose="02020603050405020304" pitchFamily="18" charset="0"/>
                <a:cs typeface="Times New Roman" panose="02020603050405020304" pitchFamily="18" charset="0"/>
              </a:rPr>
              <a:t>Tìm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hiểu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trình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nội</a:t>
            </a:r>
            <a:r>
              <a:rPr lang="en-US" sz="2800" b="1" dirty="0">
                <a:latin typeface="Times New Roman" panose="02020603050405020304" pitchFamily="18" charset="0"/>
                <a:cs typeface="Times New Roman" panose="02020603050405020304" pitchFamily="18" charset="0"/>
              </a:rPr>
              <a:t> dung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Vovinam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141891" y="1308538"/>
            <a:ext cx="11729544" cy="397031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US" sz="2800" dirty="0" err="1">
                <a:latin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nghiệm</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chiếm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71.4%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đúng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khoa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học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tuyển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chọn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năng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thể</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thao</a:t>
            </a:r>
            <a:r>
              <a:rPr lang="en-US" sz="2800" i="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3.4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còn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nặng</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qua 2 </a:t>
            </a:r>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chiếm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23.8%, </a:t>
            </a:r>
            <a:r>
              <a:rPr lang="en-US" sz="2800" dirty="0" err="1">
                <a:latin typeface="Times New Roman" panose="02020603050405020304" pitchFamily="18" charset="0"/>
                <a:cs typeface="Times New Roman" panose="02020603050405020304" pitchFamily="18" charset="0"/>
              </a:rPr>
              <a:t>còn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qua 3 </a:t>
            </a:r>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4.8%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qua 4 </a:t>
            </a:r>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3.5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3.11. </a:t>
            </a:r>
            <a:endParaRPr lang="en-US" sz="28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7469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9"/>
          <p:cNvSpPr/>
          <p:nvPr/>
        </p:nvSpPr>
        <p:spPr>
          <a:xfrm>
            <a:off x="536028" y="457200"/>
            <a:ext cx="11351172" cy="830997"/>
          </a:xfrm>
          <a:prstGeom prst="rect">
            <a:avLst/>
          </a:prstGeom>
        </p:spPr>
        <p:style>
          <a:lnRef idx="3">
            <a:schemeClr val="lt1"/>
          </a:lnRef>
          <a:fillRef idx="1001">
            <a:schemeClr val="lt1"/>
          </a:fillRef>
          <a:effectRef idx="1">
            <a:schemeClr val="accent6"/>
          </a:effectRef>
          <a:fontRef idx="minor">
            <a:schemeClr val="lt1"/>
          </a:fontRef>
        </p:style>
        <p:txBody>
          <a:bodyPr wrap="square">
            <a:spAutoFit/>
          </a:bodyPr>
          <a:lstStyle/>
          <a:p>
            <a:pPr algn="ctr"/>
            <a:r>
              <a:rPr lang="en-US" sz="2400" b="1" dirty="0" err="1">
                <a:solidFill>
                  <a:schemeClr val="tx1"/>
                </a:solidFill>
                <a:latin typeface="Times New Roman" panose="02020603050405020304" pitchFamily="18" charset="0"/>
                <a:cs typeface="Times New Roman" panose="02020603050405020304" pitchFamily="18" charset="0"/>
              </a:rPr>
              <a:t>Bảng</a:t>
            </a:r>
            <a:r>
              <a:rPr lang="en-US" sz="2400" b="1" dirty="0">
                <a:solidFill>
                  <a:schemeClr val="tx1"/>
                </a:solidFill>
                <a:latin typeface="Times New Roman" panose="02020603050405020304" pitchFamily="18" charset="0"/>
                <a:cs typeface="Times New Roman" panose="02020603050405020304" pitchFamily="18" charset="0"/>
              </a:rPr>
              <a:t> 3.5  : </a:t>
            </a:r>
            <a:r>
              <a:rPr lang="en-US" sz="2400" b="1" dirty="0" err="1">
                <a:solidFill>
                  <a:schemeClr val="tx1"/>
                </a:solidFill>
                <a:latin typeface="Times New Roman" panose="02020603050405020304" pitchFamily="18" charset="0"/>
                <a:cs typeface="Times New Roman" panose="02020603050405020304" pitchFamily="18" charset="0"/>
              </a:rPr>
              <a:t>Thực</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trạng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quy</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trình</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tuyển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chọn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nam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vận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động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viên</a:t>
            </a:r>
            <a:r>
              <a:rPr lang="en-US" sz="2400" b="1" dirty="0">
                <a:solidFill>
                  <a:schemeClr val="tx1"/>
                </a:solidFill>
                <a:latin typeface="Times New Roman" panose="02020603050405020304" pitchFamily="18" charset="0"/>
                <a:cs typeface="Times New Roman" panose="02020603050405020304" pitchFamily="18" charset="0"/>
              </a:rPr>
              <a:t> </a:t>
            </a:r>
            <a:endParaRPr lang="en-US" sz="2400" b="1" dirty="0" smtClean="0">
              <a:solidFill>
                <a:schemeClr val="tx1"/>
              </a:solidFill>
              <a:latin typeface="Times New Roman" panose="02020603050405020304" pitchFamily="18" charset="0"/>
              <a:cs typeface="Times New Roman" panose="02020603050405020304" pitchFamily="18" charset="0"/>
            </a:endParaRPr>
          </a:p>
          <a:p>
            <a:pPr algn="ctr"/>
            <a:r>
              <a:rPr lang="en-US" sz="2400" b="1" dirty="0" err="1" smtClean="0">
                <a:solidFill>
                  <a:schemeClr val="tx1"/>
                </a:solidFill>
                <a:latin typeface="Times New Roman" panose="02020603050405020304" pitchFamily="18" charset="0"/>
                <a:cs typeface="Times New Roman" panose="02020603050405020304" pitchFamily="18" charset="0"/>
              </a:rPr>
              <a:t>đội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dự</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tuyển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Vovinam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lứa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tuổi</a:t>
            </a:r>
            <a:r>
              <a:rPr lang="en-US" sz="2400" b="1" dirty="0">
                <a:solidFill>
                  <a:schemeClr val="tx1"/>
                </a:solidFill>
                <a:latin typeface="Times New Roman" panose="02020603050405020304" pitchFamily="18" charset="0"/>
                <a:cs typeface="Times New Roman" panose="02020603050405020304" pitchFamily="18" charset="0"/>
              </a:rPr>
              <a:t> 12 – 14 </a:t>
            </a:r>
            <a:r>
              <a:rPr lang="en-US" sz="2400" b="1" dirty="0" err="1">
                <a:solidFill>
                  <a:schemeClr val="tx1"/>
                </a:solidFill>
                <a:latin typeface="Times New Roman" panose="02020603050405020304" pitchFamily="18" charset="0"/>
                <a:cs typeface="Times New Roman" panose="02020603050405020304" pitchFamily="18" charset="0"/>
              </a:rPr>
              <a:t>Thành</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phố</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Hồ</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Chí</a:t>
            </a:r>
            <a:r>
              <a:rPr lang="en-US" sz="2400" b="1" dirty="0">
                <a:solidFill>
                  <a:schemeClr val="tx1"/>
                </a:solidFill>
                <a:latin typeface="Times New Roman" panose="02020603050405020304" pitchFamily="18" charset="0"/>
                <a:cs typeface="Times New Roman" panose="02020603050405020304" pitchFamily="18" charset="0"/>
              </a:rPr>
              <a:t> Minh</a:t>
            </a:r>
            <a:endParaRPr lang="en-US" sz="2400" dirty="0">
              <a:solidFill>
                <a:schemeClr val="tx1"/>
              </a:solidFill>
              <a:effectLst/>
              <a:latin typeface="Times New Roman" panose="02020603050405020304" pitchFamily="18" charset="0"/>
              <a:cs typeface="Times New Roman" panose="02020603050405020304" pitchFamily="18" charset="0"/>
            </a:endParaRPr>
          </a:p>
        </p:txBody>
      </p:sp>
      <p:sp>
        <p:nvSpPr>
          <p:cNvPr id="6"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Table 8"/>
          <p:cNvGraphicFramePr>
            <a:graphicFrameLocks noGrp="1"/>
          </p:cNvGraphicFramePr>
          <p:nvPr>
            <p:extLst>
              <p:ext uri="{D42A27DB-BD31-4B8C-83A1-F6EECF244321}">
                <p14:modId xmlns:p14="http://schemas.microsoft.com/office/powerpoint/2010/main" val="3413087986"/>
              </p:ext>
            </p:extLst>
          </p:nvPr>
        </p:nvGraphicFramePr>
        <p:xfrm>
          <a:off x="227941" y="1592319"/>
          <a:ext cx="11736111" cy="5217712"/>
        </p:xfrm>
        <a:graphic>
          <a:graphicData uri="http://schemas.openxmlformats.org/drawingml/2006/table">
            <a:tbl>
              <a:tblPr firstRow="1" firstCol="1" bandRow="1">
                <a:tableStyleId>{5C22544A-7EE6-4342-B048-85BDC9FD1C3A}</a:tableStyleId>
              </a:tblPr>
              <a:tblGrid>
                <a:gridCol w="3177411"/>
                <a:gridCol w="6679315"/>
                <a:gridCol w="716076"/>
                <a:gridCol w="1163309"/>
              </a:tblGrid>
              <a:tr h="479548">
                <a:tc>
                  <a:txBody>
                    <a:bodyPr/>
                    <a:lstStyle/>
                    <a:p>
                      <a:pPr algn="ctr">
                        <a:lnSpc>
                          <a:spcPts val="1700"/>
                        </a:lnSpc>
                        <a:spcAft>
                          <a:spcPts val="0"/>
                        </a:spcAft>
                      </a:pPr>
                      <a:r>
                        <a:rPr lang="en-US" sz="1600" dirty="0" err="1">
                          <a:effectLst/>
                          <a:latin typeface="Times New Roman" panose="02020603050405020304" pitchFamily="18" charset="0"/>
                          <a:cs typeface="Times New Roman" panose="02020603050405020304" pitchFamily="18" charset="0"/>
                        </a:rPr>
                        <a:t>Quy</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trình</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92D050"/>
                    </a:solidFill>
                  </a:tcPr>
                </a:tc>
                <a:tc>
                  <a:txBody>
                    <a:bodyPr/>
                    <a:lstStyle/>
                    <a:p>
                      <a:pPr algn="ctr">
                        <a:lnSpc>
                          <a:spcPts val="1700"/>
                        </a:lnSpc>
                        <a:spcAft>
                          <a:spcPts val="0"/>
                        </a:spcAft>
                      </a:pPr>
                      <a:r>
                        <a:rPr lang="en-US" sz="1600" dirty="0" err="1">
                          <a:effectLst/>
                          <a:latin typeface="Times New Roman" panose="02020603050405020304" pitchFamily="18" charset="0"/>
                          <a:cs typeface="Times New Roman" panose="02020603050405020304" pitchFamily="18" charset="0"/>
                        </a:rPr>
                        <a:t>Nội</a:t>
                      </a:r>
                      <a:r>
                        <a:rPr lang="en-US" sz="1600" dirty="0">
                          <a:effectLst/>
                          <a:latin typeface="Times New Roman" panose="02020603050405020304" pitchFamily="18" charset="0"/>
                          <a:cs typeface="Times New Roman" panose="02020603050405020304" pitchFamily="18" charset="0"/>
                        </a:rPr>
                        <a:t> dung</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92D050"/>
                    </a:solidFill>
                  </a:tcPr>
                </a:tc>
                <a:tc>
                  <a:txBody>
                    <a:bodyPr/>
                    <a:lstStyle/>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n</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92D050"/>
                    </a:solidFill>
                  </a:tcPr>
                </a:tc>
                <a:tc>
                  <a:txBody>
                    <a:bodyPr/>
                    <a:lstStyle/>
                    <a:p>
                      <a:pPr marL="38100" marR="38100" algn="ctr">
                        <a:lnSpc>
                          <a:spcPts val="1700"/>
                        </a:lnSpc>
                        <a:spcAft>
                          <a:spcPts val="0"/>
                        </a:spcAft>
                      </a:pPr>
                      <a:r>
                        <a:rPr lang="en-US" sz="1600" dirty="0" err="1">
                          <a:effectLst/>
                          <a:latin typeface="Times New Roman" panose="02020603050405020304" pitchFamily="18" charset="0"/>
                          <a:cs typeface="Times New Roman" panose="02020603050405020304" pitchFamily="18" charset="0"/>
                        </a:rPr>
                        <a:t>Tỷ</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lệ</a:t>
                      </a: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92D050"/>
                    </a:solidFill>
                  </a:tcPr>
                </a:tc>
              </a:tr>
              <a:tr h="388010">
                <a:tc>
                  <a:txBody>
                    <a:bodyPr/>
                    <a:lstStyle/>
                    <a:p>
                      <a:pPr algn="ctr">
                        <a:lnSpc>
                          <a:spcPts val="1700"/>
                        </a:lnSpc>
                        <a:spcAft>
                          <a:spcPts val="0"/>
                        </a:spcAft>
                      </a:pPr>
                      <a:r>
                        <a:rPr lang="en-US" sz="1600" dirty="0" err="1">
                          <a:effectLst/>
                          <a:latin typeface="Times New Roman" panose="02020603050405020304" pitchFamily="18" charset="0"/>
                          <a:cs typeface="Times New Roman" panose="02020603050405020304" pitchFamily="18" charset="0"/>
                        </a:rPr>
                        <a:t>Không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có</a:t>
                      </a: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solidFill>
                      <a:srgbClr val="7030A0"/>
                    </a:solidFill>
                  </a:tcPr>
                </a:tc>
                <a:tc>
                  <a:txBody>
                    <a:bodyPr/>
                    <a:lstStyle/>
                    <a:p>
                      <a:pPr>
                        <a:lnSpc>
                          <a:spcPts val="1700"/>
                        </a:lnSpc>
                        <a:spcAft>
                          <a:spcPts val="0"/>
                        </a:spcAft>
                      </a:pPr>
                      <a:r>
                        <a:rPr lang="en-US" sz="1600" dirty="0">
                          <a:effectLst/>
                          <a:latin typeface="Times New Roman" panose="02020603050405020304" pitchFamily="18" charset="0"/>
                          <a:cs typeface="Times New Roman" panose="02020603050405020304" pitchFamily="18" charset="0"/>
                        </a:rPr>
                        <a:t> Theo </a:t>
                      </a:r>
                      <a:r>
                        <a:rPr lang="en-US" sz="1600" dirty="0" err="1">
                          <a:effectLst/>
                          <a:latin typeface="Times New Roman" panose="02020603050405020304" pitchFamily="18" charset="0"/>
                          <a:cs typeface="Times New Roman" panose="02020603050405020304" pitchFamily="18" charset="0"/>
                        </a:rPr>
                        <a:t>kinh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nghiệm</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nhân</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marL="38100" marR="38100"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15</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c>
                  <a:txBody>
                    <a:bodyPr/>
                    <a:lstStyle/>
                    <a:p>
                      <a:pPr marL="38100" marR="38100" algn="ctr">
                        <a:lnSpc>
                          <a:spcPts val="1700"/>
                        </a:lnSpc>
                        <a:spcAft>
                          <a:spcPts val="0"/>
                        </a:spcAft>
                      </a:pPr>
                      <a:r>
                        <a:rPr lang="en-US" sz="1600">
                          <a:effectLst/>
                          <a:latin typeface="Times New Roman" panose="02020603050405020304" pitchFamily="18" charset="0"/>
                          <a:cs typeface="Times New Roman" panose="02020603050405020304" pitchFamily="18" charset="0"/>
                        </a:rPr>
                        <a:t>71.4</a:t>
                      </a:r>
                      <a:endParaRPr lang="en-US" sz="160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r>
              <a:tr h="388010">
                <a:tc rowSpan="2">
                  <a:txBody>
                    <a:bodyPr/>
                    <a:lstStyle/>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2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endParaRPr lang="en-US" sz="1600" dirty="0">
                        <a:effectLst/>
                        <a:latin typeface="Times New Roman" panose="02020603050405020304" pitchFamily="18" charset="0"/>
                        <a:cs typeface="Times New Roman" panose="02020603050405020304" pitchFamily="18" charset="0"/>
                      </a:endParaRPr>
                    </a:p>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7030A0"/>
                    </a:solidFill>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1: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sở</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và</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cấp</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ban </a:t>
                      </a:r>
                      <a:r>
                        <a:rPr lang="en-US" sz="1600" dirty="0" err="1">
                          <a:effectLst/>
                          <a:latin typeface="Times New Roman" panose="02020603050405020304" pitchFamily="18" charset="0"/>
                          <a:cs typeface="Times New Roman" panose="02020603050405020304" pitchFamily="18" charset="0"/>
                        </a:rPr>
                        <a:t>đầu</a:t>
                      </a: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rowSpan="2">
                  <a:txBody>
                    <a:bodyPr/>
                    <a:lstStyle/>
                    <a:p>
                      <a:pPr marL="38100" marR="38100"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5</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c rowSpan="2">
                  <a:txBody>
                    <a:bodyPr/>
                    <a:lstStyle/>
                    <a:p>
                      <a:pPr marL="38100" marR="38100"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23.8</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r>
              <a:tr h="426264">
                <a:tc vMerge="1">
                  <a:txBody>
                    <a:bodyPr/>
                    <a:lstStyle/>
                    <a:p>
                      <a:endParaRPr lang="en-US"/>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2: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trung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và</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cấp</a:t>
                      </a:r>
                      <a:r>
                        <a:rPr lang="en-US" sz="1600" dirty="0">
                          <a:effectLst/>
                          <a:latin typeface="Times New Roman" panose="02020603050405020304" pitchFamily="18" charset="0"/>
                          <a:cs typeface="Times New Roman" panose="02020603050405020304" pitchFamily="18" charset="0"/>
                        </a:rPr>
                        <a:t> (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chuyên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nghiệp</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388010">
                <a:tc rowSpan="3">
                  <a:txBody>
                    <a:bodyPr/>
                    <a:lstStyle/>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3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endParaRPr lang="en-US" sz="1600" dirty="0">
                        <a:effectLst/>
                        <a:latin typeface="Times New Roman" panose="02020603050405020304" pitchFamily="18" charset="0"/>
                        <a:cs typeface="Times New Roman" panose="02020603050405020304" pitchFamily="18" charset="0"/>
                      </a:endParaRPr>
                    </a:p>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7030A0"/>
                    </a:solidFill>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1: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bộ</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rowSpan="3">
                  <a:txBody>
                    <a:bodyPr/>
                    <a:lstStyle/>
                    <a:p>
                      <a:pPr marL="38100" marR="38100" algn="ctr">
                        <a:lnSpc>
                          <a:spcPts val="1700"/>
                        </a:lnSpc>
                        <a:spcAft>
                          <a:spcPts val="0"/>
                        </a:spcAft>
                      </a:pPr>
                      <a:r>
                        <a:rPr lang="en-US" sz="16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c rowSpan="3">
                  <a:txBody>
                    <a:bodyPr/>
                    <a:lstStyle/>
                    <a:p>
                      <a:pPr marL="38100" marR="38100"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4.8</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r>
              <a:tr h="388010">
                <a:tc vMerge="1">
                  <a:txBody>
                    <a:bodyPr/>
                    <a:lstStyle/>
                    <a:p>
                      <a:endParaRPr lang="en-US"/>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2: </a:t>
                      </a:r>
                      <a:r>
                        <a:rPr lang="en-US" sz="1600" dirty="0" err="1">
                          <a:effectLst/>
                          <a:latin typeface="Times New Roman" panose="02020603050405020304" pitchFamily="18" charset="0"/>
                          <a:cs typeface="Times New Roman" panose="02020603050405020304" pitchFamily="18" charset="0"/>
                        </a:rPr>
                        <a:t>Kiểm</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tra</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đối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tượng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lựa</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388010">
                <a:tc vMerge="1">
                  <a:txBody>
                    <a:bodyPr/>
                    <a:lstStyle/>
                    <a:p>
                      <a:endParaRPr lang="en-US"/>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3: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định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hướng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thể</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thao</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388010">
                <a:tc rowSpan="4">
                  <a:txBody>
                    <a:bodyPr/>
                    <a:lstStyle/>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4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endParaRPr lang="en-US" sz="1600" dirty="0">
                        <a:effectLst/>
                        <a:latin typeface="Times New Roman" panose="02020603050405020304" pitchFamily="18" charset="0"/>
                        <a:cs typeface="Times New Roman" panose="02020603050405020304" pitchFamily="18" charset="0"/>
                      </a:endParaRPr>
                    </a:p>
                    <a:p>
                      <a:pPr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7030A0"/>
                    </a:solidFill>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1: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bắt</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đầu</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rowSpan="4">
                  <a:txBody>
                    <a:bodyPr/>
                    <a:lstStyle/>
                    <a:p>
                      <a:pPr marL="38100" marR="38100" algn="ctr">
                        <a:lnSpc>
                          <a:spcPts val="1700"/>
                        </a:lnSpc>
                        <a:spcAft>
                          <a:spcPts val="0"/>
                        </a:spcAft>
                      </a:pPr>
                      <a:r>
                        <a:rPr lang="en-US" sz="1600">
                          <a:effectLst/>
                          <a:latin typeface="Times New Roman" panose="02020603050405020304" pitchFamily="18" charset="0"/>
                          <a:cs typeface="Times New Roman" panose="02020603050405020304" pitchFamily="18" charset="0"/>
                        </a:rPr>
                        <a:t>0</a:t>
                      </a:r>
                      <a:endParaRPr lang="en-US" sz="160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c rowSpan="4">
                  <a:txBody>
                    <a:bodyPr/>
                    <a:lstStyle/>
                    <a:p>
                      <a:pPr marL="38100" marR="38100" algn="ctr">
                        <a:lnSpc>
                          <a:spcPts val="1700"/>
                        </a:lnSpc>
                        <a:spcAft>
                          <a:spcPts val="0"/>
                        </a:spcAft>
                      </a:pPr>
                      <a:r>
                        <a:rPr lang="en-US" sz="1600" dirty="0">
                          <a:effectLst/>
                          <a:latin typeface="Times New Roman" panose="02020603050405020304" pitchFamily="18" charset="0"/>
                          <a:cs typeface="Times New Roman" panose="02020603050405020304" pitchFamily="18" charset="0"/>
                        </a:rPr>
                        <a:t>0.0</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chemeClr val="accent4">
                        <a:lumMod val="60000"/>
                        <a:lumOff val="40000"/>
                      </a:schemeClr>
                    </a:solidFill>
                  </a:tcPr>
                </a:tc>
              </a:tr>
              <a:tr h="388010">
                <a:tc vMerge="1">
                  <a:txBody>
                    <a:bodyPr/>
                    <a:lstStyle/>
                    <a:p>
                      <a:endParaRPr lang="en-US"/>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2: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chặt</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chẽ</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814274">
                <a:tc vMerge="1">
                  <a:txBody>
                    <a:bodyPr/>
                    <a:lstStyle/>
                    <a:p>
                      <a:endParaRPr lang="en-US"/>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3: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dự</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báo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hoàn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thiện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tài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năng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thể</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và</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chuyên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môn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hẹp</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388010">
                <a:tc vMerge="1">
                  <a:txBody>
                    <a:bodyPr/>
                    <a:lstStyle/>
                    <a:p>
                      <a:endParaRPr lang="en-US" dirty="0"/>
                    </a:p>
                  </a:txBody>
                  <a:tcPr/>
                </a:tc>
                <a:tc>
                  <a:txBody>
                    <a:bodyPr/>
                    <a:lstStyle/>
                    <a:p>
                      <a:pPr>
                        <a:lnSpc>
                          <a:spcPts val="1700"/>
                        </a:lnSpc>
                        <a:spcAft>
                          <a:spcPts val="0"/>
                        </a:spcAft>
                      </a:pPr>
                      <a:r>
                        <a:rPr lang="en-US" sz="1600" dirty="0" err="1">
                          <a:effectLst/>
                          <a:latin typeface="Times New Roman" panose="02020603050405020304" pitchFamily="18" charset="0"/>
                          <a:cs typeface="Times New Roman" panose="02020603050405020304" pitchFamily="18" charset="0"/>
                        </a:rPr>
                        <a:t>Giai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đoạn</a:t>
                      </a:r>
                      <a:r>
                        <a:rPr lang="en-US" sz="1600" dirty="0">
                          <a:effectLst/>
                          <a:latin typeface="Times New Roman" panose="02020603050405020304" pitchFamily="18" charset="0"/>
                          <a:cs typeface="Times New Roman" panose="02020603050405020304" pitchFamily="18" charset="0"/>
                        </a:rPr>
                        <a:t> 4: </a:t>
                      </a:r>
                      <a:r>
                        <a:rPr lang="en-US" sz="1600" dirty="0" err="1">
                          <a:effectLst/>
                          <a:latin typeface="Times New Roman" panose="02020603050405020304" pitchFamily="18" charset="0"/>
                          <a:cs typeface="Times New Roman" panose="02020603050405020304" pitchFamily="18" charset="0"/>
                        </a:rPr>
                        <a:t>Tuyển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chọn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chiến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thuật</a:t>
                      </a:r>
                      <a:endParaRPr lang="en-US" sz="1600" dirty="0">
                        <a:effectLst/>
                        <a:latin typeface="Times New Roman" panose="02020603050405020304" pitchFamily="18" charset="0"/>
                        <a:ea typeface="Calibri"/>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388010">
                <a:tc gridSpan="2">
                  <a:txBody>
                    <a:bodyPr/>
                    <a:lstStyle/>
                    <a:p>
                      <a:pPr algn="ctr">
                        <a:lnSpc>
                          <a:spcPts val="1700"/>
                        </a:lnSpc>
                        <a:spcAft>
                          <a:spcPts val="0"/>
                        </a:spcAft>
                      </a:pPr>
                      <a:r>
                        <a:rPr lang="en-US" sz="1100" dirty="0" err="1">
                          <a:effectLst/>
                          <a:latin typeface="Times New Roman" panose="02020603050405020304" pitchFamily="18" charset="0"/>
                          <a:cs typeface="Times New Roman" panose="02020603050405020304" pitchFamily="18" charset="0"/>
                        </a:rPr>
                        <a:t>Tổng</a:t>
                      </a:r>
                      <a:endParaRPr lang="en-US" sz="1100" dirty="0">
                        <a:effectLst/>
                        <a:latin typeface="Times New Roman" panose="02020603050405020304" pitchFamily="18" charset="0"/>
                        <a:ea typeface="Calibri"/>
                        <a:cs typeface="Times New Roman" panose="02020603050405020304" pitchFamily="18" charset="0"/>
                      </a:endParaRPr>
                    </a:p>
                  </a:txBody>
                  <a:tcPr marL="68580" marR="68580" marT="0" marB="0">
                    <a:solidFill>
                      <a:srgbClr val="FF0000"/>
                    </a:solidFill>
                  </a:tcPr>
                </a:tc>
                <a:tc hMerge="1">
                  <a:txBody>
                    <a:bodyPr/>
                    <a:lstStyle/>
                    <a:p>
                      <a:endParaRPr lang="en-US"/>
                    </a:p>
                  </a:txBody>
                  <a:tcPr/>
                </a:tc>
                <a:tc>
                  <a:txBody>
                    <a:bodyPr/>
                    <a:lstStyle/>
                    <a:p>
                      <a:pPr marL="38100" marR="38100" algn="ctr">
                        <a:lnSpc>
                          <a:spcPts val="1700"/>
                        </a:lnSpc>
                        <a:spcAft>
                          <a:spcPts val="0"/>
                        </a:spcAft>
                      </a:pPr>
                      <a:r>
                        <a:rPr lang="en-US" sz="1100" dirty="0">
                          <a:effectLst/>
                          <a:latin typeface="Times New Roman" panose="02020603050405020304" pitchFamily="18" charset="0"/>
                          <a:cs typeface="Times New Roman" panose="02020603050405020304" pitchFamily="18" charset="0"/>
                        </a:rPr>
                        <a:t>21</a:t>
                      </a:r>
                      <a:endParaRPr lang="en-US" sz="11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FF0000"/>
                    </a:solidFill>
                  </a:tcPr>
                </a:tc>
                <a:tc>
                  <a:txBody>
                    <a:bodyPr/>
                    <a:lstStyle/>
                    <a:p>
                      <a:pPr marL="38100" marR="38100" algn="ctr">
                        <a:lnSpc>
                          <a:spcPts val="1700"/>
                        </a:lnSpc>
                        <a:spcAft>
                          <a:spcPts val="0"/>
                        </a:spcAft>
                      </a:pPr>
                      <a:r>
                        <a:rPr lang="en-US" sz="1100" dirty="0">
                          <a:effectLst/>
                          <a:latin typeface="Times New Roman" panose="02020603050405020304" pitchFamily="18" charset="0"/>
                          <a:cs typeface="Times New Roman" panose="02020603050405020304" pitchFamily="18" charset="0"/>
                        </a:rPr>
                        <a:t>100.0</a:t>
                      </a:r>
                      <a:endParaRPr lang="en-US" sz="1100" dirty="0">
                        <a:effectLst/>
                        <a:latin typeface="Times New Roman" panose="02020603050405020304" pitchFamily="18" charset="0"/>
                        <a:ea typeface="Calibri"/>
                        <a:cs typeface="Times New Roman" panose="02020603050405020304" pitchFamily="18" charset="0"/>
                      </a:endParaRPr>
                    </a:p>
                  </a:txBody>
                  <a:tcPr marL="68580" marR="68580" marT="0" marB="0" anchor="ctr">
                    <a:solidFill>
                      <a:srgbClr val="FF0000"/>
                    </a:solidFill>
                  </a:tcPr>
                </a:tc>
              </a:tr>
            </a:tbl>
          </a:graphicData>
        </a:graphic>
      </p:graphicFrame>
    </p:spTree>
    <p:extLst>
      <p:ext uri="{BB962C8B-B14F-4D97-AF65-F5344CB8AC3E}">
        <p14:creationId xmlns:p14="http://schemas.microsoft.com/office/powerpoint/2010/main" val="271901062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Chart 7"/>
          <p:cNvGraphicFramePr/>
          <p:nvPr>
            <p:extLst>
              <p:ext uri="{D42A27DB-BD31-4B8C-83A1-F6EECF244321}">
                <p14:modId xmlns:p14="http://schemas.microsoft.com/office/powerpoint/2010/main" val="3849093150"/>
              </p:ext>
            </p:extLst>
          </p:nvPr>
        </p:nvGraphicFramePr>
        <p:xfrm>
          <a:off x="173420" y="-2"/>
          <a:ext cx="11666483" cy="5218388"/>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3"/>
          <p:cNvSpPr>
            <a:spLocks noChangeArrowheads="1"/>
          </p:cNvSpPr>
          <p:nvPr/>
        </p:nvSpPr>
        <p:spPr bwMode="auto">
          <a:xfrm>
            <a:off x="204952" y="5532824"/>
            <a:ext cx="1166648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Calibri" pitchFamily="34" charset="0"/>
                <a:cs typeface="Times New Roman" pitchFamily="18" charset="0"/>
              </a:rPr>
              <a:t>Biểu</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đồ</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3.11: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Thực</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trạng</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sử</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dụng</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chỉ</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tiêu</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trong</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quá</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trình</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tuyển</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chọn</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nam</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vận</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động</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viên</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đội</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dự</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tuyển</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Vovinam</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lứa</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tuổi</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12 – 14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phố</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Hồ</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en-US"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Chí</a:t>
            </a:r>
            <a:r>
              <a:rPr kumimoji="0" lang="en-US" altLang="en-US"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Minh</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557047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458615" y="0"/>
            <a:ext cx="11561588" cy="623096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n-US" sz="2800" b="1" i="1" dirty="0">
                <a:latin typeface="Times New Roman" panose="02020603050405020304" pitchFamily="18" charset="0"/>
                <a:cs typeface="Times New Roman" panose="02020603050405020304" pitchFamily="18" charset="0"/>
              </a:rPr>
              <a:t>3.2. </a:t>
            </a:r>
            <a:r>
              <a:rPr lang="en-US" sz="2800" b="1" dirty="0" err="1">
                <a:latin typeface="Times New Roman" panose="02020603050405020304" pitchFamily="18" charset="0"/>
                <a:cs typeface="Times New Roman" panose="02020603050405020304" pitchFamily="18" charset="0"/>
              </a:rPr>
              <a:t>Nghiên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cứu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lựa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tiêu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chuẩn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Vovinam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r>
              <a:rPr lang="en-US" sz="2800" b="1" i="1" dirty="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3.2.1 </a:t>
            </a:r>
            <a:r>
              <a:rPr lang="en-US" sz="2800" b="1" dirty="0" err="1">
                <a:latin typeface="Times New Roman" panose="02020603050405020304" pitchFamily="18" charset="0"/>
                <a:cs typeface="Times New Roman" panose="02020603050405020304" pitchFamily="18" charset="0"/>
              </a:rPr>
              <a:t>Tổng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hợp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tiêu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chuẩn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nam</a:t>
            </a:r>
            <a:r>
              <a:rPr lang="en-US" sz="2800" b="1" dirty="0">
                <a:latin typeface="Times New Roman" panose="02020603050405020304" pitchFamily="18" charset="0"/>
                <a:cs typeface="Times New Roman" panose="02020603050405020304" pitchFamily="18" charset="0"/>
              </a:rPr>
              <a:t> VĐV </a:t>
            </a:r>
            <a:r>
              <a:rPr lang="en-US" sz="2800" b="1" dirty="0" err="1">
                <a:latin typeface="Times New Roman" panose="02020603050405020304" pitchFamily="18" charset="0"/>
                <a:cs typeface="Times New Roman" panose="02020603050405020304" pitchFamily="18" charset="0"/>
              </a:rPr>
              <a:t>đội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tuyển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Vovinam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lứa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tuổi</a:t>
            </a:r>
            <a:r>
              <a:rPr lang="en-US" sz="2800" b="1" dirty="0">
                <a:latin typeface="Times New Roman" panose="02020603050405020304" pitchFamily="18" charset="0"/>
                <a:cs typeface="Times New Roman" panose="02020603050405020304" pitchFamily="18" charset="0"/>
              </a:rPr>
              <a:t> 12 – 14 </a:t>
            </a:r>
            <a:r>
              <a:rPr lang="en-US" sz="2800" b="1" dirty="0" err="1">
                <a:latin typeface="Times New Roman" panose="02020603050405020304" pitchFamily="18" charset="0"/>
                <a:cs typeface="Times New Roman" panose="02020603050405020304" pitchFamily="18" charset="0"/>
              </a:rPr>
              <a:t>Thành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phố</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Hồ</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a:t>
            </a:r>
            <a:r>
              <a:rPr lang="en-US" sz="2800" b="1" dirty="0">
                <a:latin typeface="Times New Roman" panose="02020603050405020304" pitchFamily="18" charset="0"/>
                <a:cs typeface="Times New Roman" panose="02020603050405020304" pitchFamily="18" charset="0"/>
              </a:rPr>
              <a:t> Minh.</a:t>
            </a:r>
          </a:p>
          <a:p>
            <a:r>
              <a:rPr lang="vi-VN" sz="2800" dirty="0">
                <a:latin typeface="Times New Roman" panose="02020603050405020304" pitchFamily="18" charset="0"/>
                <a:cs typeface="Times New Roman" panose="02020603050405020304" pitchFamily="18" charset="0"/>
              </a:rPr>
              <a:t>Căn cứ vào các tài liệu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vi-VN" sz="2800" dirty="0">
                <a:latin typeface="Times New Roman" panose="02020603050405020304" pitchFamily="18" charset="0"/>
                <a:cs typeface="Times New Roman" panose="02020603050405020304" pitchFamily="18" charset="0"/>
              </a:rPr>
              <a:t> các nhà chuyên môn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Khoa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học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tuyển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chọn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tài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năng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thể</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thao</a:t>
            </a:r>
            <a:r>
              <a:rPr lang="en-US" sz="2800" i="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GS. </a:t>
            </a:r>
            <a:r>
              <a:rPr lang="en-US" sz="2800" dirty="0" err="1">
                <a:latin typeface="Times New Roman" panose="02020603050405020304" pitchFamily="18" charset="0"/>
                <a:cs typeface="Times New Roman" panose="02020603050405020304" pitchFamily="18" charset="0"/>
              </a:rPr>
              <a:t>Lê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Nguyệt</a:t>
            </a:r>
            <a:r>
              <a:rPr lang="en-US" sz="2800" dirty="0">
                <a:latin typeface="Times New Roman" panose="02020603050405020304" pitchFamily="18" charset="0"/>
                <a:cs typeface="Times New Roman" panose="02020603050405020304" pitchFamily="18" charset="0"/>
              </a:rPr>
              <a:t> Nga, PGS.TS </a:t>
            </a:r>
            <a:r>
              <a:rPr lang="en-US" sz="2800" dirty="0" err="1">
                <a:latin typeface="Times New Roman" panose="02020603050405020304" pitchFamily="18" charset="0"/>
                <a:cs typeface="Times New Roman" panose="02020603050405020304" pitchFamily="18" charset="0"/>
              </a:rPr>
              <a:t>Nguyễn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Vinh</a:t>
            </a:r>
            <a:r>
              <a:rPr lang="en-US" sz="2800" dirty="0">
                <a:latin typeface="Times New Roman" panose="02020603050405020304" pitchFamily="18" charset="0"/>
                <a:cs typeface="Times New Roman" panose="02020603050405020304" pitchFamily="18" charset="0"/>
              </a:rPr>
              <a:t>, TS. </a:t>
            </a:r>
            <a:r>
              <a:rPr lang="en-US" sz="2800" dirty="0" err="1">
                <a:latin typeface="Times New Roman" panose="02020603050405020304" pitchFamily="18" charset="0"/>
                <a:cs typeface="Times New Roman" panose="02020603050405020304" pitchFamily="18" charset="0"/>
              </a:rPr>
              <a:t>Nguyễn</a:t>
            </a:r>
            <a:r>
              <a:rPr lang="en-US" sz="2800" dirty="0">
                <a:latin typeface="Times New Roman" panose="02020603050405020304" pitchFamily="18" charset="0"/>
                <a:cs typeface="Times New Roman" panose="02020603050405020304" pitchFamily="18" charset="0"/>
              </a:rPr>
              <a:t> Thanh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a:t>
            </a:r>
            <a:r>
              <a:rPr lang="en-US" sz="2800" i="1" dirty="0" err="1">
                <a:latin typeface="Times New Roman" panose="02020603050405020304" pitchFamily="18" charset="0"/>
                <a:cs typeface="Times New Roman" panose="02020603050405020304" pitchFamily="18" charset="0"/>
              </a:rPr>
              <a:t>Tuyển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chọn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Vận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động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viên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Thể</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thao</a:t>
            </a:r>
            <a:r>
              <a:rPr lang="en-US" sz="2800" i="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TS. </a:t>
            </a:r>
            <a:r>
              <a:rPr lang="en-US" sz="2800" dirty="0" err="1">
                <a:latin typeface="Times New Roman" panose="02020603050405020304" pitchFamily="18" charset="0"/>
                <a:cs typeface="Times New Roman" panose="02020603050405020304" pitchFamily="18" charset="0"/>
              </a:rPr>
              <a:t>Bùi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Hải</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kinh nghiệm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huấn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luyện</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thực tế</a:t>
            </a:r>
            <a:r>
              <a:rPr lang="en-US" sz="2800" dirty="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 điều kiện cơ sở vật chất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đặc điểm 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a:t>
            </a:r>
            <a:r>
              <a:rPr lang="vi-VN" sz="2800" dirty="0">
                <a:latin typeface="Times New Roman" panose="02020603050405020304" pitchFamily="18" charset="0"/>
                <a:cs typeface="Times New Roman" panose="02020603050405020304" pitchFamily="18" charset="0"/>
              </a:rPr>
              <a:t>, đề tài đã tổng hợp và lựa chọn các test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25 test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 </a:t>
            </a:r>
          </a:p>
          <a:p>
            <a:pPr algn="just"/>
            <a:endParaRPr lang="en-US" dirty="0"/>
          </a:p>
        </p:txBody>
      </p:sp>
    </p:spTree>
    <p:extLst>
      <p:ext uri="{BB962C8B-B14F-4D97-AF65-F5344CB8AC3E}">
        <p14:creationId xmlns:p14="http://schemas.microsoft.com/office/powerpoint/2010/main" val="415044558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41890" y="0"/>
            <a:ext cx="5770179" cy="666881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buFont typeface="Wingdings" panose="05000000000000000000" pitchFamily="2" charset="2"/>
              <a:buChar char="q"/>
            </a:pP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test </a:t>
            </a:r>
            <a:r>
              <a:rPr lang="en-US" sz="2200" dirty="0" err="1">
                <a:latin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hình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thái</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Chiều</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đứng</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Cân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nặng</a:t>
            </a:r>
            <a:r>
              <a:rPr lang="en-US" sz="2200" dirty="0">
                <a:latin typeface="Times New Roman" panose="02020603050405020304" pitchFamily="18" charset="0"/>
                <a:cs typeface="Times New Roman" panose="02020603050405020304" pitchFamily="18" charset="0"/>
              </a:rPr>
              <a:t> (kg)</a:t>
            </a:r>
          </a:p>
          <a:p>
            <a:pPr lvl="1"/>
            <a:r>
              <a:rPr lang="en-US" sz="2200" dirty="0" smtClean="0">
                <a:latin typeface="Times New Roman" panose="02020603050405020304" pitchFamily="18" charset="0"/>
                <a:cs typeface="Times New Roman" panose="02020603050405020304" pitchFamily="18" charset="0"/>
              </a:rPr>
              <a:t>-</a:t>
            </a:r>
            <a:r>
              <a:rPr lang="en-US" sz="2200" dirty="0" err="1" smtClean="0">
                <a:latin typeface="Times New Roman" panose="02020603050405020304" pitchFamily="18" charset="0"/>
                <a:cs typeface="Times New Roman" panose="02020603050405020304" pitchFamily="18" charset="0"/>
              </a:rPr>
              <a:t>Vòng</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ngực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trung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bình</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Dài</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sải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tay</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Dài</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chi </a:t>
            </a:r>
            <a:r>
              <a:rPr lang="en-US" sz="2200" dirty="0" err="1">
                <a:latin typeface="Times New Roman" panose="02020603050405020304" pitchFamily="18" charset="0"/>
                <a:cs typeface="Times New Roman" panose="02020603050405020304" pitchFamily="18" charset="0"/>
              </a:rPr>
              <a:t>dưới</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Chỉ</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Quetelet</a:t>
            </a:r>
            <a:r>
              <a:rPr lang="en-US" sz="2200" dirty="0">
                <a:latin typeface="Times New Roman" panose="02020603050405020304" pitchFamily="18" charset="0"/>
                <a:cs typeface="Times New Roman" panose="02020603050405020304" pitchFamily="18" charset="0"/>
              </a:rPr>
              <a:t> (g/cm).</a:t>
            </a:r>
          </a:p>
          <a:p>
            <a:pPr marL="342900" lvl="0" indent="-342900">
              <a:buFont typeface="Wingdings" panose="05000000000000000000" pitchFamily="2" charset="2"/>
              <a:buChar char="q"/>
            </a:pP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test </a:t>
            </a:r>
            <a:r>
              <a:rPr lang="en-US" sz="2200" dirty="0" err="1">
                <a:latin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chức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năng</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Phản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xạ</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đơn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mắt-chân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ms</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Dung </a:t>
            </a:r>
            <a:r>
              <a:rPr lang="en-US" sz="2200" dirty="0" err="1">
                <a:latin typeface="Times New Roman" panose="02020603050405020304" pitchFamily="18" charset="0"/>
                <a:cs typeface="Times New Roman" panose="02020603050405020304" pitchFamily="18" charset="0"/>
              </a:rPr>
              <a:t>tích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lít</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Công</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năng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Hw</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Chỉ</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Vo2 max</a:t>
            </a:r>
          </a:p>
          <a:p>
            <a:pPr marL="342900" lvl="0" indent="-342900">
              <a:buFont typeface="Wingdings" panose="05000000000000000000" pitchFamily="2" charset="2"/>
              <a:buChar char="q"/>
            </a:pP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test </a:t>
            </a:r>
            <a:r>
              <a:rPr lang="en-US" sz="2200" dirty="0" err="1">
                <a:latin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lực</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Chạy</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30m </a:t>
            </a:r>
            <a:r>
              <a:rPr lang="en-US" sz="2200" dirty="0" err="1">
                <a:latin typeface="Times New Roman" panose="02020603050405020304" pitchFamily="18" charset="0"/>
                <a:cs typeface="Times New Roman" panose="02020603050405020304" pitchFamily="18" charset="0"/>
              </a:rPr>
              <a:t>xuất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phát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giây</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Lực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bóp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tay</a:t>
            </a:r>
            <a:r>
              <a:rPr lang="en-US" sz="2200" dirty="0">
                <a:latin typeface="Times New Roman" panose="02020603050405020304" pitchFamily="18" charset="0"/>
                <a:cs typeface="Times New Roman" panose="02020603050405020304" pitchFamily="18" charset="0"/>
              </a:rPr>
              <a:t> (kg)</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Bật</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Dẻo</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gập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thân</a:t>
            </a:r>
            <a:r>
              <a:rPr lang="en-US" sz="2200" dirty="0">
                <a:latin typeface="Times New Roman" panose="02020603050405020304" pitchFamily="18" charset="0"/>
                <a:cs typeface="Times New Roman" panose="02020603050405020304" pitchFamily="18" charset="0"/>
              </a:rPr>
              <a:t> (cm)</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Chạy</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800m (</a:t>
            </a:r>
            <a:r>
              <a:rPr lang="en-US" sz="2200" dirty="0" err="1">
                <a:latin typeface="Times New Roman" panose="02020603050405020304" pitchFamily="18" charset="0"/>
                <a:cs typeface="Times New Roman" panose="02020603050405020304" pitchFamily="18" charset="0"/>
              </a:rPr>
              <a:t>giây</a:t>
            </a:r>
            <a:r>
              <a:rPr lang="en-US" sz="2200" dirty="0">
                <a:latin typeface="Times New Roman" panose="02020603050405020304" pitchFamily="18" charset="0"/>
                <a:cs typeface="Times New Roman" panose="02020603050405020304" pitchFamily="18" charset="0"/>
              </a:rPr>
              <a:t>)</a:t>
            </a:r>
          </a:p>
        </p:txBody>
      </p:sp>
      <p:sp>
        <p:nvSpPr>
          <p:cNvPr id="3" name="Rounded Rectangle 2"/>
          <p:cNvSpPr/>
          <p:nvPr/>
        </p:nvSpPr>
        <p:spPr>
          <a:xfrm>
            <a:off x="6286601" y="1"/>
            <a:ext cx="5453454" cy="63996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buFont typeface="Wingdings" panose="05000000000000000000" pitchFamily="2" charset="2"/>
              <a:buChar char="q"/>
            </a:pP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test </a:t>
            </a:r>
            <a:r>
              <a:rPr lang="en-US" sz="2200" dirty="0" err="1">
                <a:latin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kỹ</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thuật</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Đấm</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thẳng</a:t>
            </a:r>
            <a:r>
              <a:rPr lang="en-US" sz="2200" dirty="0">
                <a:latin typeface="Times New Roman" panose="02020603050405020304" pitchFamily="18" charset="0"/>
                <a:cs typeface="Times New Roman" panose="02020603050405020304" pitchFamily="18" charset="0"/>
              </a:rPr>
              <a:t> 2 </a:t>
            </a:r>
            <a:r>
              <a:rPr lang="en-US" sz="2200" dirty="0" err="1">
                <a:latin typeface="Times New Roman" panose="02020603050405020304" pitchFamily="18" charset="0"/>
                <a:cs typeface="Times New Roman" panose="02020603050405020304" pitchFamily="18" charset="0"/>
              </a:rPr>
              <a:t>tay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Đấm</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móc</a:t>
            </a:r>
            <a:r>
              <a:rPr lang="en-US" sz="2200" dirty="0">
                <a:latin typeface="Times New Roman" panose="02020603050405020304" pitchFamily="18" charset="0"/>
                <a:cs typeface="Times New Roman" panose="02020603050405020304" pitchFamily="18" charset="0"/>
              </a:rPr>
              <a:t> 2 </a:t>
            </a:r>
            <a:r>
              <a:rPr lang="en-US" sz="2200" dirty="0" err="1">
                <a:latin typeface="Times New Roman" panose="02020603050405020304" pitchFamily="18" charset="0"/>
                <a:cs typeface="Times New Roman" panose="02020603050405020304" pitchFamily="18" charset="0"/>
              </a:rPr>
              <a:t>tay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liên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tục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Rút</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gối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thuận</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a:t>
            </a:r>
            <a:r>
              <a:rPr lang="en-US" sz="2200" dirty="0" err="1">
                <a:latin typeface="Times New Roman" panose="02020603050405020304" pitchFamily="18" charset="0"/>
                <a:cs typeface="Times New Roman" panose="02020603050405020304" pitchFamily="18" charset="0"/>
              </a:rPr>
              <a:t>lần</a:t>
            </a:r>
            <a:endParaRPr lang="en-US" sz="2200" dirty="0">
              <a:latin typeface="Times New Roman" panose="02020603050405020304" pitchFamily="18" charset="0"/>
              <a:cs typeface="Times New Roman" panose="02020603050405020304" pitchFamily="18" charset="0"/>
            </a:endParaRP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bụng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bụng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nghịch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nghịch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nghịch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bụng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chỗ</a:t>
            </a:r>
            <a:r>
              <a:rPr lang="en-US" sz="2200" dirty="0">
                <a:latin typeface="Times New Roman" panose="02020603050405020304" pitchFamily="18" charset="0"/>
                <a:cs typeface="Times New Roman" panose="02020603050405020304" pitchFamily="18" charset="0"/>
              </a:rPr>
              <a:t> 10s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a:p>
            <a:pPr lvl="1"/>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Đá</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2 </a:t>
            </a:r>
            <a:r>
              <a:rPr lang="en-US" sz="2200" dirty="0" err="1">
                <a:latin typeface="Times New Roman" panose="02020603050405020304" pitchFamily="18" charset="0"/>
                <a:cs typeface="Times New Roman" panose="02020603050405020304" pitchFamily="18" charset="0"/>
              </a:rPr>
              <a:t>chân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bụng</a:t>
            </a:r>
            <a:r>
              <a:rPr lang="en-US" sz="2200" dirty="0">
                <a:latin typeface="Times New Roman" panose="02020603050405020304" pitchFamily="18" charset="0"/>
                <a:cs typeface="Times New Roman" panose="02020603050405020304" pitchFamily="18" charset="0"/>
              </a:rPr>
              <a:t> 30s (</a:t>
            </a:r>
            <a:r>
              <a:rPr lang="en-US" sz="2200" dirty="0" err="1">
                <a:latin typeface="Times New Roman" panose="02020603050405020304" pitchFamily="18" charset="0"/>
                <a:cs typeface="Times New Roman" panose="02020603050405020304" pitchFamily="18" charset="0"/>
              </a:rPr>
              <a:t>lần</a:t>
            </a:r>
            <a:r>
              <a:rPr lang="en-US" sz="2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301681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3724096"/>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3.2.2 </a:t>
            </a:r>
            <a:r>
              <a:rPr lang="en-US" sz="2400" b="1" dirty="0" err="1">
                <a:latin typeface="Times New Roman" panose="02020603050405020304" pitchFamily="18" charset="0"/>
                <a:cs typeface="Times New Roman" panose="02020603050405020304" pitchFamily="18" charset="0"/>
              </a:rPr>
              <a:t>Phỏng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vấn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chuyên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chuyên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môn</a:t>
            </a:r>
            <a:r>
              <a:rPr lang="en-US" sz="2400" b="1" dirty="0" smtClean="0">
                <a:latin typeface="Times New Roman" panose="02020603050405020304" pitchFamily="18" charset="0"/>
                <a:cs typeface="Times New Roman" panose="02020603050405020304" pitchFamily="18" charset="0"/>
              </a:rPr>
              <a:t>.</a:t>
            </a:r>
          </a:p>
          <a:p>
            <a:r>
              <a:rPr lang="pt-BR" sz="2400" dirty="0">
                <a:latin typeface="Times New Roman" panose="02020603050405020304" pitchFamily="18" charset="0"/>
                <a:cs typeface="Times New Roman" panose="02020603050405020304" pitchFamily="18" charset="0"/>
              </a:rPr>
              <a:t>Đề tài tiến hành phỏng vấn 2 lần bằng phiếu cùng 1 cách đánh giá, trên cùng một hệ thống các test. Kết quả cuối cùng của phỏng vấn là kết quả tối ưu nhất nếu giữa 2 lần phỏng vấn có sự đồng thuận cao (cả 2 lần phỏng vấn, các chỉ tiêu đều đạt 75% ý kiến tán đồng trở lên</a:t>
            </a:r>
            <a:r>
              <a:rPr lang="pt-BR" sz="2400"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cs typeface="Times New Roman" panose="02020603050405020304" pitchFamily="18" charset="0"/>
              </a:rPr>
              <a:t>kiến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thiệu</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3.8.</a:t>
            </a:r>
          </a:p>
          <a:p>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đinh</a:t>
            </a:r>
            <a:r>
              <a:rPr lang="en-US" sz="2400" dirty="0">
                <a:latin typeface="Times New Roman" panose="02020603050405020304" pitchFamily="18" charset="0"/>
                <a:cs typeface="Times New Roman" panose="02020603050405020304" pitchFamily="18" charset="0"/>
              </a:rPr>
              <a:t> Wilcoxon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cs typeface="Times New Roman" panose="02020603050405020304" pitchFamily="18" charset="0"/>
              </a:rPr>
              <a:t>kiến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bày</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3.9.</a:t>
            </a:r>
          </a:p>
          <a:p>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rút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Wilcoxon,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3144422" y="3611461"/>
            <a:ext cx="6843925" cy="400110"/>
          </a:xfrm>
          <a:prstGeom prst="rect">
            <a:avLst/>
          </a:prstGeom>
        </p:spPr>
        <p:txBody>
          <a:bodyPr wrap="none">
            <a:spAutoFit/>
          </a:bodyPr>
          <a:lstStyle/>
          <a:p>
            <a:r>
              <a:rPr lang="en-US" sz="2000" b="1" dirty="0" err="1">
                <a:latin typeface="Times New Roman" panose="02020603050405020304" pitchFamily="18" charset="0"/>
                <a:cs typeface="Times New Roman" panose="02020603050405020304" pitchFamily="18" charset="0"/>
              </a:rPr>
              <a:t>Bảng</a:t>
            </a:r>
            <a:r>
              <a:rPr lang="en-US" sz="2000" b="1" dirty="0">
                <a:latin typeface="Times New Roman" panose="02020603050405020304" pitchFamily="18" charset="0"/>
                <a:cs typeface="Times New Roman" panose="02020603050405020304" pitchFamily="18" charset="0"/>
              </a:rPr>
              <a:t> 3.9:  </a:t>
            </a:r>
            <a:r>
              <a:rPr lang="en-US" sz="2000" b="1" dirty="0" err="1">
                <a:latin typeface="Times New Roman" panose="02020603050405020304" pitchFamily="18" charset="0"/>
                <a:cs typeface="Times New Roman" panose="02020603050405020304" pitchFamily="18" charset="0"/>
              </a:rPr>
              <a:t>Kết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quả</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kiểm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đinh</a:t>
            </a:r>
            <a:r>
              <a:rPr lang="en-US" sz="2000" b="1" dirty="0">
                <a:latin typeface="Times New Roman" panose="02020603050405020304" pitchFamily="18" charset="0"/>
                <a:cs typeface="Times New Roman" panose="02020603050405020304" pitchFamily="18" charset="0"/>
              </a:rPr>
              <a:t> Wilcoxon </a:t>
            </a:r>
            <a:r>
              <a:rPr lang="en-US" sz="2000" b="1" dirty="0" err="1">
                <a:latin typeface="Times New Roman" panose="02020603050405020304" pitchFamily="18" charset="0"/>
                <a:cs typeface="Times New Roman" panose="02020603050405020304" pitchFamily="18" charset="0"/>
              </a:rPr>
              <a:t>giữa</a:t>
            </a:r>
            <a:r>
              <a:rPr lang="en-US" sz="2000" b="1" dirty="0">
                <a:latin typeface="Times New Roman" panose="02020603050405020304" pitchFamily="18" charset="0"/>
                <a:cs typeface="Times New Roman" panose="02020603050405020304" pitchFamily="18" charset="0"/>
              </a:rPr>
              <a:t> 2 </a:t>
            </a:r>
            <a:r>
              <a:rPr lang="en-US" sz="2000" b="1" dirty="0" err="1">
                <a:latin typeface="Times New Roman" panose="02020603050405020304" pitchFamily="18" charset="0"/>
                <a:cs typeface="Times New Roman" panose="02020603050405020304" pitchFamily="18" charset="0"/>
              </a:rPr>
              <a:t>lần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phỏng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vấn</a:t>
            </a:r>
            <a:endParaRPr lang="en-US" sz="2000" b="1" i="1" dirty="0">
              <a:latin typeface="Times New Roman" panose="02020603050405020304" pitchFamily="18"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00245145"/>
              </p:ext>
            </p:extLst>
          </p:nvPr>
        </p:nvGraphicFramePr>
        <p:xfrm>
          <a:off x="126124" y="4225160"/>
          <a:ext cx="11950261" cy="2489194"/>
        </p:xfrm>
        <a:graphic>
          <a:graphicData uri="http://schemas.openxmlformats.org/drawingml/2006/table">
            <a:tbl>
              <a:tblPr firstRow="1" firstCol="1" bandRow="1">
                <a:tableStyleId>{5C22544A-7EE6-4342-B048-85BDC9FD1C3A}</a:tableStyleId>
              </a:tblPr>
              <a:tblGrid>
                <a:gridCol w="7628707"/>
                <a:gridCol w="4321554"/>
              </a:tblGrid>
              <a:tr h="492385">
                <a:tc gridSpan="2">
                  <a:txBody>
                    <a:bodyPr/>
                    <a:lstStyle/>
                    <a:p>
                      <a:pPr marL="38100" marR="38100" algn="ctr">
                        <a:lnSpc>
                          <a:spcPts val="1600"/>
                        </a:lnSpc>
                        <a:spcAft>
                          <a:spcPts val="0"/>
                        </a:spcAft>
                      </a:pPr>
                      <a:r>
                        <a:rPr lang="en-US" sz="2400" dirty="0">
                          <a:effectLst/>
                          <a:latin typeface="Times New Roman" panose="02020603050405020304" pitchFamily="18" charset="0"/>
                          <a:cs typeface="Times New Roman" panose="02020603050405020304" pitchFamily="18" charset="0"/>
                        </a:rPr>
                        <a:t>Test </a:t>
                      </a:r>
                      <a:r>
                        <a:rPr lang="en-US" sz="2400" dirty="0" err="1">
                          <a:effectLst/>
                          <a:latin typeface="Times New Roman" panose="02020603050405020304" pitchFamily="18" charset="0"/>
                          <a:cs typeface="Times New Roman" panose="02020603050405020304" pitchFamily="18" charset="0"/>
                        </a:rPr>
                        <a:t>Statistics</a:t>
                      </a:r>
                      <a:r>
                        <a:rPr lang="en-US" sz="2400" baseline="30000" dirty="0" err="1">
                          <a:effectLst/>
                          <a:latin typeface="Times New Roman" panose="02020603050405020304" pitchFamily="18" charset="0"/>
                          <a:cs typeface="Times New Roman" panose="02020603050405020304" pitchFamily="18" charset="0"/>
                        </a:rPr>
                        <a:t>a</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tc>
                <a:tc hMerge="1">
                  <a:txBody>
                    <a:bodyPr/>
                    <a:lstStyle/>
                    <a:p>
                      <a:endParaRPr lang="en-US"/>
                    </a:p>
                  </a:txBody>
                  <a:tcPr/>
                </a:tc>
              </a:tr>
              <a:tr h="969619">
                <a:tc>
                  <a:txBody>
                    <a:bodyPr/>
                    <a:lstStyle/>
                    <a:p>
                      <a:pPr marR="38100">
                        <a:lnSpc>
                          <a:spcPts val="1600"/>
                        </a:lnSpc>
                        <a:spcAft>
                          <a:spcPts val="0"/>
                        </a:spcAft>
                      </a:pPr>
                      <a:r>
                        <a:rPr lang="en-US" sz="2800" dirty="0">
                          <a:effectLst/>
                          <a:latin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cs typeface="Times New Roman" panose="02020603050405020304" pitchFamily="18" charset="0"/>
                      </a:endParaRPr>
                    </a:p>
                    <a:p>
                      <a:pPr marR="38100">
                        <a:lnSpc>
                          <a:spcPts val="1600"/>
                        </a:lnSpc>
                        <a:spcAft>
                          <a:spcPts val="0"/>
                        </a:spcAft>
                      </a:pPr>
                      <a:r>
                        <a:rPr lang="en-US" sz="2800" dirty="0">
                          <a:effectLst/>
                          <a:latin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tc>
                <a:tc>
                  <a:txBody>
                    <a:bodyPr/>
                    <a:lstStyle/>
                    <a:p>
                      <a:pPr marL="38100" marR="38100" algn="ctr">
                        <a:lnSpc>
                          <a:spcPts val="1600"/>
                        </a:lnSpc>
                        <a:spcAft>
                          <a:spcPts val="0"/>
                        </a:spcAft>
                      </a:pPr>
                      <a:r>
                        <a:rPr lang="en-US" sz="2400" dirty="0">
                          <a:effectLst/>
                          <a:latin typeface="Times New Roman" panose="02020603050405020304" pitchFamily="18" charset="0"/>
                          <a:cs typeface="Times New Roman" panose="02020603050405020304" pitchFamily="18" charset="0"/>
                        </a:rPr>
                        <a:t>lan2 - lan1</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tc>
              </a:tr>
              <a:tr h="513595">
                <a:tc>
                  <a:txBody>
                    <a:bodyPr/>
                    <a:lstStyle/>
                    <a:p>
                      <a:pPr marL="38100" marR="38100">
                        <a:lnSpc>
                          <a:spcPts val="1600"/>
                        </a:lnSpc>
                        <a:spcAft>
                          <a:spcPts val="0"/>
                        </a:spcAft>
                      </a:pPr>
                      <a:r>
                        <a:rPr lang="en-US" sz="2400">
                          <a:effectLst/>
                          <a:latin typeface="Times New Roman" panose="02020603050405020304" pitchFamily="18" charset="0"/>
                          <a:cs typeface="Times New Roman" panose="02020603050405020304" pitchFamily="18" charset="0"/>
                        </a:rPr>
                        <a:t>Z</a:t>
                      </a:r>
                      <a:endParaRPr lang="en-US" sz="2400">
                        <a:effectLst/>
                        <a:latin typeface="Times New Roman" panose="02020603050405020304" pitchFamily="18" charset="0"/>
                        <a:ea typeface="Times New Roman"/>
                        <a:cs typeface="Times New Roman" panose="02020603050405020304" pitchFamily="18" charset="0"/>
                      </a:endParaRPr>
                    </a:p>
                  </a:txBody>
                  <a:tcPr marL="0" marR="0" marT="0" marB="0" anchor="ctr"/>
                </a:tc>
                <a:tc>
                  <a:txBody>
                    <a:bodyPr/>
                    <a:lstStyle/>
                    <a:p>
                      <a:pPr marL="38100" marR="38100" algn="r">
                        <a:lnSpc>
                          <a:spcPts val="1600"/>
                        </a:lnSpc>
                        <a:spcAft>
                          <a:spcPts val="0"/>
                        </a:spcAft>
                      </a:pPr>
                      <a:r>
                        <a:rPr lang="en-US" sz="2400" dirty="0">
                          <a:effectLst/>
                          <a:latin typeface="Times New Roman" panose="02020603050405020304" pitchFamily="18" charset="0"/>
                          <a:cs typeface="Times New Roman" panose="02020603050405020304" pitchFamily="18" charset="0"/>
                        </a:rPr>
                        <a:t>-1.033</a:t>
                      </a:r>
                      <a:r>
                        <a:rPr lang="en-US" sz="2400" baseline="30000" dirty="0">
                          <a:effectLst/>
                          <a:latin typeface="Times New Roman" panose="02020603050405020304" pitchFamily="18" charset="0"/>
                          <a:cs typeface="Times New Roman" panose="02020603050405020304" pitchFamily="18" charset="0"/>
                        </a:rPr>
                        <a:t>b</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nchor="ctr"/>
                </a:tc>
              </a:tr>
              <a:tr h="513595">
                <a:tc>
                  <a:txBody>
                    <a:bodyPr/>
                    <a:lstStyle/>
                    <a:p>
                      <a:pPr marL="38100" marR="38100">
                        <a:lnSpc>
                          <a:spcPts val="1600"/>
                        </a:lnSpc>
                        <a:spcAft>
                          <a:spcPts val="0"/>
                        </a:spcAft>
                      </a:pPr>
                      <a:r>
                        <a:rPr lang="en-US" sz="2400" dirty="0" err="1">
                          <a:effectLst/>
                          <a:latin typeface="Times New Roman" panose="02020603050405020304" pitchFamily="18" charset="0"/>
                          <a:cs typeface="Times New Roman" panose="02020603050405020304" pitchFamily="18" charset="0"/>
                        </a:rPr>
                        <a:t>Asymp</a:t>
                      </a:r>
                      <a:r>
                        <a:rPr lang="en-US" sz="2400" dirty="0">
                          <a:effectLst/>
                          <a:latin typeface="Times New Roman" panose="02020603050405020304" pitchFamily="18" charset="0"/>
                          <a:cs typeface="Times New Roman" panose="02020603050405020304" pitchFamily="18" charset="0"/>
                        </a:rPr>
                        <a:t>. Sig. (2-tailed)</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nchor="ctr"/>
                </a:tc>
                <a:tc>
                  <a:txBody>
                    <a:bodyPr/>
                    <a:lstStyle/>
                    <a:p>
                      <a:pPr marL="38100" marR="38100" algn="r">
                        <a:lnSpc>
                          <a:spcPts val="1600"/>
                        </a:lnSpc>
                        <a:spcAft>
                          <a:spcPts val="0"/>
                        </a:spcAft>
                      </a:pPr>
                      <a:r>
                        <a:rPr lang="en-US" sz="2400" dirty="0">
                          <a:effectLst/>
                          <a:latin typeface="Times New Roman" panose="02020603050405020304" pitchFamily="18" charset="0"/>
                          <a:cs typeface="Times New Roman" panose="02020603050405020304" pitchFamily="18" charset="0"/>
                        </a:rPr>
                        <a:t>.302</a:t>
                      </a:r>
                      <a:endParaRPr lang="en-US" sz="2400" dirty="0">
                        <a:effectLst/>
                        <a:latin typeface="Times New Roman" panose="02020603050405020304" pitchFamily="18" charset="0"/>
                        <a:ea typeface="Times New Roman"/>
                        <a:cs typeface="Times New Roman" panose="02020603050405020304" pitchFamily="18" charset="0"/>
                      </a:endParaRPr>
                    </a:p>
                  </a:txBody>
                  <a:tcPr marL="0" marR="0" marT="0" marB="0" anchor="ctr"/>
                </a:tc>
              </a:tr>
            </a:tbl>
          </a:graphicData>
        </a:graphic>
      </p:graphicFrame>
    </p:spTree>
    <p:extLst>
      <p:ext uri="{BB962C8B-B14F-4D97-AF65-F5344CB8AC3E}">
        <p14:creationId xmlns:p14="http://schemas.microsoft.com/office/powerpoint/2010/main" val="224548746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4462760"/>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3.2.2 </a:t>
            </a:r>
            <a:r>
              <a:rPr lang="en-US" sz="2400" b="1" dirty="0" err="1">
                <a:latin typeface="Times New Roman" panose="02020603050405020304" pitchFamily="18" charset="0"/>
                <a:cs typeface="Times New Roman" panose="02020603050405020304" pitchFamily="18" charset="0"/>
              </a:rPr>
              <a:t>Phỏng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vấn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chuyên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nhà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chuyên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môn</a:t>
            </a:r>
            <a:r>
              <a:rPr lang="en-US" sz="2400" b="1" dirty="0" smtClean="0">
                <a:latin typeface="Times New Roman" panose="02020603050405020304" pitchFamily="18" charset="0"/>
                <a:cs typeface="Times New Roman" panose="02020603050405020304" pitchFamily="18" charset="0"/>
              </a:rPr>
              <a:t>.</a:t>
            </a:r>
          </a:p>
          <a:p>
            <a:r>
              <a:rPr lang="pt-BR" sz="2400" dirty="0">
                <a:latin typeface="Times New Roman" panose="02020603050405020304" pitchFamily="18" charset="0"/>
                <a:cs typeface="Times New Roman" panose="02020603050405020304" pitchFamily="18" charset="0"/>
              </a:rPr>
              <a:t>Đề tài tiến hành phỏng vấn 2 lần bằng phiếu cùng 1 cách đánh giá, trên cùng một hệ thống các test. Kết quả cuối cùng của phỏng vấn là kết quả tối ưu nhất nếu giữa 2 lần phỏng vấn có sự đồng thuận cao (cả 2 lần phỏng vấn, các chỉ tiêu đều đạt 75% ý kiến tán đồng trở lên</a:t>
            </a:r>
            <a:r>
              <a:rPr lang="pt-BR" sz="2400"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cs typeface="Times New Roman" panose="02020603050405020304" pitchFamily="18" charset="0"/>
              </a:rPr>
              <a:t>kiến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thiệu</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3.8.</a:t>
            </a:r>
          </a:p>
          <a:p>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đinh</a:t>
            </a:r>
            <a:r>
              <a:rPr lang="en-US" sz="2400" dirty="0">
                <a:latin typeface="Times New Roman" panose="02020603050405020304" pitchFamily="18" charset="0"/>
                <a:cs typeface="Times New Roman" panose="02020603050405020304" pitchFamily="18" charset="0"/>
              </a:rPr>
              <a:t> Wilcoxon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cs typeface="Times New Roman" panose="02020603050405020304" pitchFamily="18" charset="0"/>
              </a:rPr>
              <a:t>kiến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bày</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3.9.</a:t>
            </a:r>
          </a:p>
          <a:p>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rút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Wilcoxon,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vậy</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tắc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13 test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Minh:</a:t>
            </a:r>
          </a:p>
          <a:p>
            <a:endParaRPr lang="en-US" sz="2000" dirty="0">
              <a:latin typeface="Times New Roman" panose="02020603050405020304" pitchFamily="18" charset="0"/>
              <a:cs typeface="Times New Roman" panose="02020603050405020304" pitchFamily="18" charset="0"/>
            </a:endParaRPr>
          </a:p>
        </p:txBody>
      </p:sp>
      <p:sp>
        <p:nvSpPr>
          <p:cNvPr id="3" name="Rectangle 2"/>
          <p:cNvSpPr/>
          <p:nvPr/>
        </p:nvSpPr>
        <p:spPr>
          <a:xfrm>
            <a:off x="5076497" y="4180344"/>
            <a:ext cx="7057696" cy="2677656"/>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7/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bóp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a:t>
            </a:r>
            <a:r>
              <a:rPr lang="en-US" sz="2400" dirty="0">
                <a:latin typeface="Times New Roman" panose="02020603050405020304" pitchFamily="18" charset="0"/>
                <a:cs typeface="Times New Roman" panose="02020603050405020304" pitchFamily="18" charset="0"/>
              </a:rPr>
              <a:t> (kg)</a:t>
            </a:r>
          </a:p>
          <a:p>
            <a:r>
              <a:rPr lang="en-US" sz="2400" dirty="0">
                <a:latin typeface="Times New Roman" panose="02020603050405020304" pitchFamily="18" charset="0"/>
                <a:cs typeface="Times New Roman" panose="02020603050405020304" pitchFamily="18" charset="0"/>
              </a:rPr>
              <a:t>8/ </a:t>
            </a:r>
            <a:r>
              <a:rPr lang="en-US" sz="2400" dirty="0" err="1">
                <a:latin typeface="Times New Roman" panose="02020603050405020304" pitchFamily="18" charset="0"/>
                <a:cs typeface="Times New Roman" panose="02020603050405020304" pitchFamily="18" charset="0"/>
              </a:rPr>
              <a:t>Dẻo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thân</a:t>
            </a:r>
            <a:r>
              <a:rPr lang="en-US" sz="2400" dirty="0">
                <a:latin typeface="Times New Roman" panose="02020603050405020304" pitchFamily="18" charset="0"/>
                <a:cs typeface="Times New Roman" panose="02020603050405020304" pitchFamily="18" charset="0"/>
              </a:rPr>
              <a:t> (cm)</a:t>
            </a:r>
          </a:p>
          <a:p>
            <a:r>
              <a:rPr lang="en-US" sz="2400" dirty="0">
                <a:latin typeface="Times New Roman" panose="02020603050405020304" pitchFamily="18" charset="0"/>
                <a:cs typeface="Times New Roman" panose="02020603050405020304" pitchFamily="18" charset="0"/>
              </a:rPr>
              <a:t>9/ </a:t>
            </a:r>
            <a:r>
              <a:rPr lang="en-US" sz="2400" dirty="0" err="1">
                <a:latin typeface="Times New Roman" panose="02020603050405020304" pitchFamily="18" charset="0"/>
                <a:cs typeface="Times New Roman" panose="02020603050405020304" pitchFamily="18" charset="0"/>
              </a:rPr>
              <a:t>Đấm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thẳng</a:t>
            </a:r>
            <a:r>
              <a:rPr lang="en-US" sz="2400" dirty="0">
                <a:latin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cs typeface="Times New Roman" panose="02020603050405020304" pitchFamily="18" charset="0"/>
              </a:rPr>
              <a:t>tay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10s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10/ </a:t>
            </a:r>
            <a:r>
              <a:rPr lang="en-US" sz="2400" dirty="0" err="1">
                <a:latin typeface="Times New Roman" panose="02020603050405020304" pitchFamily="18" charset="0"/>
                <a:cs typeface="Times New Roman" panose="02020603050405020304" pitchFamily="18" charset="0"/>
              </a:rPr>
              <a:t>Đá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chỗ</a:t>
            </a:r>
            <a:r>
              <a:rPr lang="en-US" sz="2400" dirty="0">
                <a:latin typeface="Times New Roman" panose="02020603050405020304" pitchFamily="18" charset="0"/>
                <a:cs typeface="Times New Roman" panose="02020603050405020304" pitchFamily="18" charset="0"/>
              </a:rPr>
              <a:t> 10s(</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11/ </a:t>
            </a:r>
            <a:r>
              <a:rPr lang="en-US" sz="2400" dirty="0" err="1">
                <a:latin typeface="Times New Roman" panose="02020603050405020304" pitchFamily="18" charset="0"/>
                <a:cs typeface="Times New Roman" panose="02020603050405020304" pitchFamily="18" charset="0"/>
              </a:rPr>
              <a:t>Đá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chỗ</a:t>
            </a:r>
            <a:r>
              <a:rPr lang="en-US" sz="2400" dirty="0">
                <a:latin typeface="Times New Roman" panose="02020603050405020304" pitchFamily="18" charset="0"/>
                <a:cs typeface="Times New Roman" panose="02020603050405020304" pitchFamily="18" charset="0"/>
              </a:rPr>
              <a:t> 10s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12/ </a:t>
            </a:r>
            <a:r>
              <a:rPr lang="en-US" sz="2400" dirty="0" err="1">
                <a:latin typeface="Times New Roman" panose="02020603050405020304" pitchFamily="18" charset="0"/>
                <a:cs typeface="Times New Roman" panose="02020603050405020304" pitchFamily="18" charset="0"/>
              </a:rPr>
              <a:t>Đá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nghịch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chỗ</a:t>
            </a:r>
            <a:r>
              <a:rPr lang="en-US" sz="2400" dirty="0">
                <a:latin typeface="Times New Roman" panose="02020603050405020304" pitchFamily="18" charset="0"/>
                <a:cs typeface="Times New Roman" panose="02020603050405020304" pitchFamily="18" charset="0"/>
              </a:rPr>
              <a:t> 10s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13/ </a:t>
            </a:r>
            <a:r>
              <a:rPr lang="en-US" sz="2400" dirty="0" err="1">
                <a:latin typeface="Times New Roman" panose="02020603050405020304" pitchFamily="18" charset="0"/>
                <a:cs typeface="Times New Roman" panose="02020603050405020304" pitchFamily="18" charset="0"/>
              </a:rPr>
              <a:t>Đá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nghịch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chỗ</a:t>
            </a:r>
            <a:r>
              <a:rPr lang="en-US" sz="2400" dirty="0">
                <a:latin typeface="Times New Roman" panose="02020603050405020304" pitchFamily="18" charset="0"/>
                <a:cs typeface="Times New Roman" panose="02020603050405020304" pitchFamily="18" charset="0"/>
              </a:rPr>
              <a:t> 10s (</a:t>
            </a:r>
            <a:r>
              <a:rPr lang="en-US" sz="2400" dirty="0" err="1">
                <a:latin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cs typeface="Times New Roman" panose="02020603050405020304" pitchFamily="18" charset="0"/>
              </a:rPr>
              <a:t>)</a:t>
            </a:r>
          </a:p>
        </p:txBody>
      </p:sp>
      <p:sp>
        <p:nvSpPr>
          <p:cNvPr id="4" name="Rectangle 3"/>
          <p:cNvSpPr/>
          <p:nvPr/>
        </p:nvSpPr>
        <p:spPr>
          <a:xfrm>
            <a:off x="1" y="4200963"/>
            <a:ext cx="5218386"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1/ </a:t>
            </a:r>
            <a:r>
              <a:rPr lang="en-US" sz="2400" dirty="0" err="1">
                <a:latin typeface="Times New Roman" panose="02020603050405020304" pitchFamily="18" charset="0"/>
                <a:cs typeface="Times New Roman" panose="02020603050405020304" pitchFamily="18" charset="0"/>
              </a:rPr>
              <a:t>Chiều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đứng</a:t>
            </a:r>
            <a:r>
              <a:rPr lang="en-US" sz="2400" dirty="0">
                <a:latin typeface="Times New Roman" panose="02020603050405020304" pitchFamily="18" charset="0"/>
                <a:cs typeface="Times New Roman" panose="02020603050405020304" pitchFamily="18" charset="0"/>
              </a:rPr>
              <a:t> (cm) </a:t>
            </a:r>
          </a:p>
          <a:p>
            <a:r>
              <a:rPr lang="en-US" sz="2400" dirty="0">
                <a:latin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Quetelet</a:t>
            </a:r>
            <a:r>
              <a:rPr lang="en-US" sz="2400" dirty="0">
                <a:latin typeface="Times New Roman" panose="02020603050405020304" pitchFamily="18" charset="0"/>
                <a:cs typeface="Times New Roman" panose="02020603050405020304" pitchFamily="18" charset="0"/>
              </a:rPr>
              <a:t> (g/cm)</a:t>
            </a:r>
          </a:p>
          <a:p>
            <a:r>
              <a:rPr lang="en-US" sz="2400" dirty="0">
                <a:latin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mắt-chân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ms</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4/ Dung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5/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Hw</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6/ </a:t>
            </a:r>
            <a:r>
              <a:rPr lang="en-US" sz="2400" dirty="0" err="1">
                <a:latin typeface="Times New Roman" panose="02020603050405020304" pitchFamily="18" charset="0"/>
                <a:cs typeface="Times New Roman" panose="02020603050405020304" pitchFamily="18" charset="0"/>
              </a:rPr>
              <a:t>Chạy</a:t>
            </a:r>
            <a:r>
              <a:rPr lang="en-US" sz="2400" dirty="0">
                <a:latin typeface="Times New Roman" panose="02020603050405020304" pitchFamily="18" charset="0"/>
                <a:cs typeface="Times New Roman" panose="02020603050405020304" pitchFamily="18" charset="0"/>
              </a:rPr>
              <a:t> 30m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giây</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52629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5463034"/>
          </a:xfrm>
          <a:prstGeom prst="rect">
            <a:avLst/>
          </a:prstGeom>
        </p:spPr>
        <p:txBody>
          <a:bodyPr wrap="square">
            <a:spAutoFit/>
          </a:bodyPr>
          <a:lstStyle/>
          <a:p>
            <a:r>
              <a:rPr lang="en-US" sz="2500" b="1" dirty="0">
                <a:latin typeface="Times New Roman" panose="02020603050405020304" pitchFamily="18" charset="0"/>
                <a:cs typeface="Times New Roman" panose="02020603050405020304" pitchFamily="18" charset="0"/>
              </a:rPr>
              <a:t>3.2.3 </a:t>
            </a:r>
            <a:r>
              <a:rPr lang="en-US" sz="2500" b="1" dirty="0" err="1">
                <a:latin typeface="Times New Roman" panose="02020603050405020304" pitchFamily="18" charset="0"/>
                <a:cs typeface="Times New Roman" panose="02020603050405020304" pitchFamily="18" charset="0"/>
              </a:rPr>
              <a:t>Xác</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định</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độ</a:t>
            </a:r>
            <a:r>
              <a:rPr lang="en-US" sz="2500" b="1" dirty="0">
                <a:latin typeface="Times New Roman" panose="02020603050405020304" pitchFamily="18" charset="0"/>
                <a:cs typeface="Times New Roman" panose="02020603050405020304" pitchFamily="18" charset="0"/>
              </a:rPr>
              <a:t> tin </a:t>
            </a:r>
            <a:r>
              <a:rPr lang="en-US" sz="2500" b="1" dirty="0" err="1">
                <a:latin typeface="Times New Roman" panose="02020603050405020304" pitchFamily="18" charset="0"/>
                <a:cs typeface="Times New Roman" panose="02020603050405020304" pitchFamily="18" charset="0"/>
              </a:rPr>
              <a:t>cậy</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của</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các</a:t>
            </a:r>
            <a:r>
              <a:rPr lang="en-US" sz="2500" b="1" dirty="0">
                <a:latin typeface="Times New Roman" panose="02020603050405020304" pitchFamily="18" charset="0"/>
                <a:cs typeface="Times New Roman" panose="02020603050405020304" pitchFamily="18" charset="0"/>
              </a:rPr>
              <a:t> test </a:t>
            </a:r>
            <a:r>
              <a:rPr lang="en-US" sz="2500" b="1" dirty="0" err="1">
                <a:latin typeface="Times New Roman" panose="02020603050405020304" pitchFamily="18" charset="0"/>
                <a:cs typeface="Times New Roman" panose="02020603050405020304" pitchFamily="18" charset="0"/>
              </a:rPr>
              <a:t>tuyển</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chọn</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nam</a:t>
            </a:r>
            <a:r>
              <a:rPr lang="en-US" sz="2500" b="1" dirty="0">
                <a:latin typeface="Times New Roman" panose="02020603050405020304" pitchFamily="18" charset="0"/>
                <a:cs typeface="Times New Roman" panose="02020603050405020304" pitchFamily="18" charset="0"/>
              </a:rPr>
              <a:t> VĐV </a:t>
            </a:r>
            <a:r>
              <a:rPr lang="en-US" sz="2500" b="1" dirty="0" err="1">
                <a:latin typeface="Times New Roman" panose="02020603050405020304" pitchFamily="18" charset="0"/>
                <a:cs typeface="Times New Roman" panose="02020603050405020304" pitchFamily="18" charset="0"/>
              </a:rPr>
              <a:t>đội</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dự</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tuyển</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Vovinam</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lứa</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tuổi</a:t>
            </a:r>
            <a:r>
              <a:rPr lang="en-US" sz="2500" b="1" dirty="0">
                <a:latin typeface="Times New Roman" panose="02020603050405020304" pitchFamily="18" charset="0"/>
                <a:cs typeface="Times New Roman" panose="02020603050405020304" pitchFamily="18" charset="0"/>
              </a:rPr>
              <a:t> 12 – 14 </a:t>
            </a:r>
            <a:r>
              <a:rPr lang="en-US" sz="2500" b="1" dirty="0" err="1">
                <a:latin typeface="Times New Roman" panose="02020603050405020304" pitchFamily="18" charset="0"/>
                <a:cs typeface="Times New Roman" panose="02020603050405020304" pitchFamily="18" charset="0"/>
              </a:rPr>
              <a:t>Thành</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phố</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Hồ</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Chí</a:t>
            </a:r>
            <a:r>
              <a:rPr lang="en-US" sz="2500" b="1" dirty="0">
                <a:latin typeface="Times New Roman" panose="02020603050405020304" pitchFamily="18" charset="0"/>
                <a:cs typeface="Times New Roman" panose="02020603050405020304" pitchFamily="18" charset="0"/>
              </a:rPr>
              <a:t> </a:t>
            </a:r>
            <a:r>
              <a:rPr lang="en-US" sz="2500" b="1" dirty="0" smtClean="0">
                <a:latin typeface="Times New Roman" panose="02020603050405020304" pitchFamily="18" charset="0"/>
                <a:cs typeface="Times New Roman" panose="02020603050405020304" pitchFamily="18" charset="0"/>
              </a:rPr>
              <a:t>Minh</a:t>
            </a:r>
          </a:p>
          <a:p>
            <a:r>
              <a:rPr lang="en-US" sz="2500" dirty="0" err="1">
                <a:latin typeface="Times New Roman" panose="02020603050405020304" pitchFamily="18" charset="0"/>
                <a:cs typeface="Times New Roman" panose="02020603050405020304" pitchFamily="18" charset="0"/>
              </a:rPr>
              <a:t>Để</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xác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định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độ</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của</a:t>
            </a:r>
            <a:r>
              <a:rPr lang="en-US" sz="2500" dirty="0">
                <a:latin typeface="Times New Roman" panose="02020603050405020304" pitchFamily="18" charset="0"/>
                <a:cs typeface="Times New Roman" panose="02020603050405020304" pitchFamily="18" charset="0"/>
              </a:rPr>
              <a:t> 13 test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chọn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nam</a:t>
            </a:r>
            <a:r>
              <a:rPr lang="en-US" sz="2500" dirty="0">
                <a:latin typeface="Times New Roman" panose="02020603050405020304" pitchFamily="18" charset="0"/>
                <a:cs typeface="Times New Roman" panose="02020603050405020304" pitchFamily="18" charset="0"/>
              </a:rPr>
              <a:t> VĐV </a:t>
            </a:r>
            <a:r>
              <a:rPr lang="en-US" sz="2500" dirty="0" err="1">
                <a:latin typeface="Times New Roman" panose="02020603050405020304" pitchFamily="18" charset="0"/>
                <a:cs typeface="Times New Roman" panose="02020603050405020304" pitchFamily="18" charset="0"/>
              </a:rPr>
              <a:t>đội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dự</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Vovinam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lứa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tuổi</a:t>
            </a:r>
            <a:r>
              <a:rPr lang="en-US" sz="2500" dirty="0">
                <a:latin typeface="Times New Roman" panose="02020603050405020304" pitchFamily="18" charset="0"/>
                <a:cs typeface="Times New Roman" panose="02020603050405020304" pitchFamily="18" charset="0"/>
              </a:rPr>
              <a:t> 12 – 14 </a:t>
            </a:r>
            <a:r>
              <a:rPr lang="en-US" sz="2500" dirty="0" err="1">
                <a:latin typeface="Times New Roman" panose="02020603050405020304" pitchFamily="18" charset="0"/>
                <a:cs typeface="Times New Roman" panose="02020603050405020304" pitchFamily="18" charset="0"/>
              </a:rPr>
              <a:t>Thành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phố</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Hồ</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Chí</a:t>
            </a:r>
            <a:r>
              <a:rPr lang="en-US" sz="2500" dirty="0">
                <a:latin typeface="Times New Roman" panose="02020603050405020304" pitchFamily="18" charset="0"/>
                <a:cs typeface="Times New Roman" panose="02020603050405020304" pitchFamily="18" charset="0"/>
              </a:rPr>
              <a:t> Minh. </a:t>
            </a:r>
            <a:r>
              <a:rPr lang="en-US" sz="2500" dirty="0" err="1">
                <a:latin typeface="Times New Roman" panose="02020603050405020304" pitchFamily="18" charset="0"/>
                <a:cs typeface="Times New Roman" panose="02020603050405020304" pitchFamily="18" charset="0"/>
              </a:rPr>
              <a:t>Chúng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tôi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tiến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hành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kiểm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khách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thể</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nghiên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cứu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kiểm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tra</a:t>
            </a:r>
            <a:r>
              <a:rPr lang="en-US" sz="2500" dirty="0">
                <a:latin typeface="Times New Roman" panose="02020603050405020304" pitchFamily="18" charset="0"/>
                <a:cs typeface="Times New Roman" panose="02020603050405020304" pitchFamily="18" charset="0"/>
              </a:rPr>
              <a:t> 2 </a:t>
            </a:r>
            <a:r>
              <a:rPr lang="en-US" sz="2500" dirty="0" err="1">
                <a:latin typeface="Times New Roman" panose="02020603050405020304" pitchFamily="18" charset="0"/>
                <a:cs typeface="Times New Roman" panose="02020603050405020304" pitchFamily="18" charset="0"/>
              </a:rPr>
              <a:t>lần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trong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vòng</a:t>
            </a:r>
            <a:r>
              <a:rPr lang="en-US" sz="2500" dirty="0">
                <a:latin typeface="Times New Roman" panose="02020603050405020304" pitchFamily="18" charset="0"/>
                <a:cs typeface="Times New Roman" panose="02020603050405020304" pitchFamily="18" charset="0"/>
              </a:rPr>
              <a:t> 07 </a:t>
            </a:r>
            <a:r>
              <a:rPr lang="en-US" sz="2500" dirty="0" err="1">
                <a:latin typeface="Times New Roman" panose="02020603050405020304" pitchFamily="18" charset="0"/>
                <a:cs typeface="Times New Roman" panose="02020603050405020304" pitchFamily="18" charset="0"/>
              </a:rPr>
              <a:t>ngày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các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điều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kiện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kiểm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giữa</a:t>
            </a:r>
            <a:r>
              <a:rPr lang="en-US" sz="2500" dirty="0">
                <a:latin typeface="Times New Roman" panose="02020603050405020304" pitchFamily="18" charset="0"/>
                <a:cs typeface="Times New Roman" panose="02020603050405020304" pitchFamily="18" charset="0"/>
              </a:rPr>
              <a:t> 2 </a:t>
            </a:r>
            <a:r>
              <a:rPr lang="en-US" sz="2500" dirty="0" err="1">
                <a:latin typeface="Times New Roman" panose="02020603050405020304" pitchFamily="18" charset="0"/>
                <a:cs typeface="Times New Roman" panose="02020603050405020304" pitchFamily="18" charset="0"/>
              </a:rPr>
              <a:t>lần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là</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như</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nhau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Kết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quả</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kiểm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độ</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của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các</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được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giới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thiệu</a:t>
            </a:r>
            <a:r>
              <a:rPr lang="en-US" sz="2500" dirty="0">
                <a:latin typeface="Times New Roman" panose="02020603050405020304" pitchFamily="18" charset="0"/>
                <a:cs typeface="Times New Roman" panose="02020603050405020304" pitchFamily="18" charset="0"/>
              </a:rPr>
              <a:t> ở </a:t>
            </a:r>
            <a:r>
              <a:rPr lang="en-US" sz="2500" dirty="0" err="1">
                <a:latin typeface="Times New Roman" panose="02020603050405020304" pitchFamily="18" charset="0"/>
                <a:cs typeface="Times New Roman" panose="02020603050405020304" pitchFamily="18" charset="0"/>
              </a:rPr>
              <a:t>bảng</a:t>
            </a:r>
            <a:r>
              <a:rPr lang="en-US" sz="2500" dirty="0">
                <a:latin typeface="Times New Roman" panose="02020603050405020304" pitchFamily="18" charset="0"/>
                <a:cs typeface="Times New Roman" panose="02020603050405020304" pitchFamily="18" charset="0"/>
              </a:rPr>
              <a:t> 3.11</a:t>
            </a:r>
            <a:r>
              <a:rPr lang="en-US" sz="2500" dirty="0" smtClean="0">
                <a:latin typeface="Times New Roman" panose="02020603050405020304" pitchFamily="18" charset="0"/>
                <a:cs typeface="Times New Roman" panose="02020603050405020304" pitchFamily="18" charset="0"/>
              </a:rPr>
              <a:t>. </a:t>
            </a:r>
          </a:p>
          <a:p>
            <a:r>
              <a:rPr lang="en-US" sz="2500" dirty="0" err="1" smtClean="0">
                <a:latin typeface="Times New Roman" panose="02020603050405020304" pitchFamily="18" charset="0"/>
                <a:cs typeface="Times New Roman" panose="02020603050405020304" pitchFamily="18" charset="0"/>
              </a:rPr>
              <a:t>Nếu</a:t>
            </a:r>
            <a:r>
              <a:rPr lang="en-US" sz="2500" dirty="0" smtClean="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hệ</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số</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tương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quan</a:t>
            </a:r>
            <a:r>
              <a:rPr lang="en-US" sz="2500" dirty="0">
                <a:latin typeface="Times New Roman" panose="02020603050405020304" pitchFamily="18" charset="0"/>
                <a:cs typeface="Times New Roman" panose="02020603050405020304" pitchFamily="18" charset="0"/>
              </a:rPr>
              <a:t> r ≥ 0.8, P &lt; 0.05 </a:t>
            </a:r>
            <a:r>
              <a:rPr lang="en-US" sz="2500" dirty="0" err="1">
                <a:latin typeface="Times New Roman" panose="02020603050405020304" pitchFamily="18" charset="0"/>
                <a:cs typeface="Times New Roman" panose="02020603050405020304" pitchFamily="18" charset="0"/>
              </a:rPr>
              <a:t>thì</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có</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độ</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a:latin typeface="Times New Roman" panose="02020603050405020304" pitchFamily="18" charset="0"/>
                <a:cs typeface="Times New Roman" panose="02020603050405020304" pitchFamily="18" charset="0"/>
              </a:rPr>
              <a:t>.</a:t>
            </a:r>
          </a:p>
          <a:p>
            <a:r>
              <a:rPr lang="en-US" sz="2500" dirty="0" err="1">
                <a:latin typeface="Times New Roman" panose="02020603050405020304" pitchFamily="18" charset="0"/>
                <a:cs typeface="Times New Roman" panose="02020603050405020304" pitchFamily="18" charset="0"/>
              </a:rPr>
              <a:t>Nếu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hệ</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số</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tương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quan</a:t>
            </a:r>
            <a:r>
              <a:rPr lang="en-US" sz="2500" dirty="0">
                <a:latin typeface="Times New Roman" panose="02020603050405020304" pitchFamily="18" charset="0"/>
                <a:cs typeface="Times New Roman" panose="02020603050405020304" pitchFamily="18" charset="0"/>
              </a:rPr>
              <a:t> r &lt; 0.8, P &gt; 0.05 </a:t>
            </a:r>
            <a:r>
              <a:rPr lang="en-US" sz="2500" dirty="0" err="1">
                <a:latin typeface="Times New Roman" panose="02020603050405020304" pitchFamily="18" charset="0"/>
                <a:cs typeface="Times New Roman" panose="02020603050405020304" pitchFamily="18" charset="0"/>
              </a:rPr>
              <a:t>thì</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không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có</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độ</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smtClean="0">
                <a:latin typeface="Times New Roman" panose="02020603050405020304" pitchFamily="18" charset="0"/>
                <a:cs typeface="Times New Roman" panose="02020603050405020304" pitchFamily="18" charset="0"/>
              </a:rPr>
              <a:t>.</a:t>
            </a:r>
            <a:endParaRPr lang="en-US" sz="2500" dirty="0">
              <a:latin typeface="Times New Roman" panose="02020603050405020304" pitchFamily="18" charset="0"/>
              <a:cs typeface="Times New Roman" panose="02020603050405020304" pitchFamily="18" charset="0"/>
            </a:endParaRPr>
          </a:p>
          <a:p>
            <a:r>
              <a:rPr lang="en-US" sz="2500" dirty="0">
                <a:latin typeface="Times New Roman" panose="02020603050405020304" pitchFamily="18" charset="0"/>
                <a:cs typeface="Times New Roman" panose="02020603050405020304" pitchFamily="18" charset="0"/>
              </a:rPr>
              <a:t>Qua </a:t>
            </a:r>
            <a:r>
              <a:rPr lang="en-US" sz="2500" dirty="0" err="1">
                <a:latin typeface="Times New Roman" panose="02020603050405020304" pitchFamily="18" charset="0"/>
                <a:cs typeface="Times New Roman" panose="02020603050405020304" pitchFamily="18" charset="0"/>
              </a:rPr>
              <a:t>bảng</a:t>
            </a:r>
            <a:r>
              <a:rPr lang="en-US" sz="2500" dirty="0">
                <a:latin typeface="Times New Roman" panose="02020603050405020304" pitchFamily="18" charset="0"/>
                <a:cs typeface="Times New Roman" panose="02020603050405020304" pitchFamily="18" charset="0"/>
              </a:rPr>
              <a:t>  3.11  </a:t>
            </a:r>
            <a:r>
              <a:rPr lang="en-US" sz="2500" dirty="0" err="1">
                <a:latin typeface="Times New Roman" panose="02020603050405020304" pitchFamily="18" charset="0"/>
                <a:cs typeface="Times New Roman" panose="02020603050405020304" pitchFamily="18" charset="0"/>
              </a:rPr>
              <a:t>cho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thấy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hệ</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số</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giữa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lần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kiểm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các</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chọn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nam</a:t>
            </a:r>
            <a:r>
              <a:rPr lang="en-US" sz="2500" dirty="0">
                <a:latin typeface="Times New Roman" panose="02020603050405020304" pitchFamily="18" charset="0"/>
                <a:cs typeface="Times New Roman" panose="02020603050405020304" pitchFamily="18" charset="0"/>
              </a:rPr>
              <a:t> VĐV </a:t>
            </a:r>
            <a:r>
              <a:rPr lang="en-US" sz="2500" dirty="0" err="1">
                <a:latin typeface="Times New Roman" panose="02020603050405020304" pitchFamily="18" charset="0"/>
                <a:cs typeface="Times New Roman" panose="02020603050405020304" pitchFamily="18" charset="0"/>
              </a:rPr>
              <a:t>đội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dự</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Vovinam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lứa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tuổi</a:t>
            </a:r>
            <a:r>
              <a:rPr lang="en-US" sz="2500" dirty="0">
                <a:latin typeface="Times New Roman" panose="02020603050405020304" pitchFamily="18" charset="0"/>
                <a:cs typeface="Times New Roman" panose="02020603050405020304" pitchFamily="18" charset="0"/>
              </a:rPr>
              <a:t> 12 – 14 </a:t>
            </a:r>
            <a:r>
              <a:rPr lang="en-US" sz="2500" dirty="0" err="1">
                <a:latin typeface="Times New Roman" panose="02020603050405020304" pitchFamily="18" charset="0"/>
                <a:cs typeface="Times New Roman" panose="02020603050405020304" pitchFamily="18" charset="0"/>
              </a:rPr>
              <a:t>Thành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phố</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Hồ</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Chí</a:t>
            </a:r>
            <a:r>
              <a:rPr lang="en-US" sz="2500" dirty="0">
                <a:latin typeface="Times New Roman" panose="02020603050405020304" pitchFamily="18" charset="0"/>
                <a:cs typeface="Times New Roman" panose="02020603050405020304" pitchFamily="18" charset="0"/>
              </a:rPr>
              <a:t> Minh </a:t>
            </a:r>
            <a:r>
              <a:rPr lang="en-US" sz="2500" dirty="0" err="1">
                <a:latin typeface="Times New Roman" panose="02020603050405020304" pitchFamily="18" charset="0"/>
                <a:cs typeface="Times New Roman" panose="02020603050405020304" pitchFamily="18" charset="0"/>
              </a:rPr>
              <a:t>có</a:t>
            </a:r>
            <a:r>
              <a:rPr lang="en-US" sz="2500" dirty="0">
                <a:latin typeface="Times New Roman" panose="02020603050405020304" pitchFamily="18" charset="0"/>
                <a:cs typeface="Times New Roman" panose="02020603050405020304" pitchFamily="18" charset="0"/>
              </a:rPr>
              <a:t> r </a:t>
            </a:r>
            <a:r>
              <a:rPr lang="en-US" sz="2500" baseline="30000" dirty="0" err="1">
                <a:latin typeface="Times New Roman" panose="02020603050405020304" pitchFamily="18" charset="0"/>
                <a:cs typeface="Times New Roman" panose="02020603050405020304" pitchFamily="18" charset="0"/>
              </a:rPr>
              <a:t>tính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từ</a:t>
            </a:r>
            <a:r>
              <a:rPr lang="en-US" sz="2500" dirty="0">
                <a:latin typeface="Times New Roman" panose="02020603050405020304" pitchFamily="18" charset="0"/>
                <a:cs typeface="Times New Roman" panose="02020603050405020304" pitchFamily="18" charset="0"/>
              </a:rPr>
              <a:t> 0.81 </a:t>
            </a:r>
            <a:r>
              <a:rPr lang="en-US" sz="2500" dirty="0" err="1">
                <a:latin typeface="Times New Roman" panose="02020603050405020304" pitchFamily="18" charset="0"/>
                <a:cs typeface="Times New Roman" panose="02020603050405020304" pitchFamily="18" charset="0"/>
              </a:rPr>
              <a:t>đến</a:t>
            </a:r>
            <a:r>
              <a:rPr lang="en-US" sz="2500" dirty="0">
                <a:latin typeface="Times New Roman" panose="02020603050405020304" pitchFamily="18" charset="0"/>
                <a:cs typeface="Times New Roman" panose="02020603050405020304" pitchFamily="18" charset="0"/>
              </a:rPr>
              <a:t> 0.99 (</a:t>
            </a:r>
            <a:r>
              <a:rPr lang="en-US" sz="2500" dirty="0" err="1">
                <a:latin typeface="Times New Roman" panose="02020603050405020304" pitchFamily="18" charset="0"/>
                <a:cs typeface="Times New Roman" panose="02020603050405020304" pitchFamily="18" charset="0"/>
              </a:rPr>
              <a:t>với</a:t>
            </a:r>
            <a:r>
              <a:rPr lang="en-US" sz="2500" dirty="0">
                <a:latin typeface="Times New Roman" panose="02020603050405020304" pitchFamily="18" charset="0"/>
                <a:cs typeface="Times New Roman" panose="02020603050405020304" pitchFamily="18" charset="0"/>
              </a:rPr>
              <a:t> P&lt;0.05). </a:t>
            </a:r>
            <a:r>
              <a:rPr lang="en-US" sz="2500" dirty="0" err="1">
                <a:latin typeface="Times New Roman" panose="02020603050405020304" pitchFamily="18" charset="0"/>
                <a:cs typeface="Times New Roman" panose="02020603050405020304" pitchFamily="18" charset="0"/>
              </a:rPr>
              <a:t>Như</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vậy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các</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chọn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có</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độ</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cậy</a:t>
            </a:r>
            <a:r>
              <a:rPr lang="en-US" sz="2500" dirty="0">
                <a:latin typeface="Times New Roman" panose="02020603050405020304" pitchFamily="18" charset="0"/>
                <a:cs typeface="Times New Roman" panose="02020603050405020304" pitchFamily="18" charset="0"/>
              </a:rPr>
              <a:t> ở </a:t>
            </a:r>
            <a:r>
              <a:rPr lang="en-US" sz="2500" dirty="0" err="1">
                <a:latin typeface="Times New Roman" panose="02020603050405020304" pitchFamily="18" charset="0"/>
                <a:cs typeface="Times New Roman" panose="02020603050405020304" pitchFamily="18" charset="0"/>
              </a:rPr>
              <a:t>mức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cao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rất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cao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Điều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thấy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hê</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thống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các</a:t>
            </a:r>
            <a:r>
              <a:rPr lang="en-US" sz="2500" dirty="0">
                <a:latin typeface="Times New Roman" panose="02020603050405020304" pitchFamily="18" charset="0"/>
                <a:cs typeface="Times New Roman" panose="02020603050405020304" pitchFamily="18" charset="0"/>
              </a:rPr>
              <a:t> test </a:t>
            </a:r>
            <a:r>
              <a:rPr lang="en-US" sz="2500" dirty="0" err="1">
                <a:latin typeface="Times New Roman" panose="02020603050405020304" pitchFamily="18" charset="0"/>
                <a:cs typeface="Times New Roman" panose="02020603050405020304" pitchFamily="18" charset="0"/>
              </a:rPr>
              <a:t>trên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điều</a:t>
            </a:r>
            <a:r>
              <a:rPr lang="en-US" sz="2500" dirty="0">
                <a:latin typeface="Times New Roman" panose="02020603050405020304" pitchFamily="18" charset="0"/>
                <a:cs typeface="Times New Roman" panose="02020603050405020304" pitchFamily="18" charset="0"/>
              </a:rPr>
              <a:t> có </a:t>
            </a:r>
            <a:r>
              <a:rPr lang="en-US" sz="2500" dirty="0" err="1">
                <a:latin typeface="Times New Roman" panose="02020603050405020304" pitchFamily="18" charset="0"/>
                <a:cs typeface="Times New Roman" panose="02020603050405020304" pitchFamily="18" charset="0"/>
              </a:rPr>
              <a:t>đu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đô</a:t>
            </a:r>
            <a:r>
              <a:rPr lang="en-US" sz="2500" dirty="0">
                <a:latin typeface="Times New Roman" panose="02020603050405020304" pitchFamily="18" charset="0"/>
                <a:cs typeface="Times New Roman" panose="02020603050405020304" pitchFamily="18" charset="0"/>
              </a:rPr>
              <a:t>̣ tin </a:t>
            </a:r>
            <a:r>
              <a:rPr lang="en-US" sz="2500" dirty="0" err="1">
                <a:latin typeface="Times New Roman" panose="02020603050405020304" pitchFamily="18" charset="0"/>
                <a:cs typeface="Times New Roman" panose="02020603050405020304" pitchFamily="18" charset="0"/>
              </a:rPr>
              <a:t>cậy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có </a:t>
            </a:r>
            <a:r>
              <a:rPr lang="en-US" sz="2500" dirty="0" err="1">
                <a:latin typeface="Times New Roman" panose="02020603050405020304" pitchFamily="18" charset="0"/>
                <a:cs typeface="Times New Roman" panose="02020603050405020304" pitchFamily="18" charset="0"/>
              </a:rPr>
              <a:t>tính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đê</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chọn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nam</a:t>
            </a:r>
            <a:r>
              <a:rPr lang="en-US" sz="2500" dirty="0">
                <a:latin typeface="Times New Roman" panose="02020603050405020304" pitchFamily="18" charset="0"/>
                <a:cs typeface="Times New Roman" panose="02020603050405020304" pitchFamily="18" charset="0"/>
              </a:rPr>
              <a:t> VĐV </a:t>
            </a:r>
            <a:r>
              <a:rPr lang="en-US" sz="2500" dirty="0" err="1">
                <a:latin typeface="Times New Roman" panose="02020603050405020304" pitchFamily="18" charset="0"/>
                <a:cs typeface="Times New Roman" panose="02020603050405020304" pitchFamily="18" charset="0"/>
              </a:rPr>
              <a:t>đội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dự</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tuyển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Vovinam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lứa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tuổi</a:t>
            </a:r>
            <a:r>
              <a:rPr lang="en-US" sz="2500" dirty="0">
                <a:latin typeface="Times New Roman" panose="02020603050405020304" pitchFamily="18" charset="0"/>
                <a:cs typeface="Times New Roman" panose="02020603050405020304" pitchFamily="18" charset="0"/>
              </a:rPr>
              <a:t> 12 – 14 </a:t>
            </a:r>
            <a:r>
              <a:rPr lang="en-US" sz="2500" dirty="0" err="1">
                <a:latin typeface="Times New Roman" panose="02020603050405020304" pitchFamily="18" charset="0"/>
                <a:cs typeface="Times New Roman" panose="02020603050405020304" pitchFamily="18" charset="0"/>
              </a:rPr>
              <a:t>Thành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phố</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Hồ</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Chí</a:t>
            </a:r>
            <a:r>
              <a:rPr lang="en-US" sz="2500" dirty="0">
                <a:latin typeface="Times New Roman" panose="02020603050405020304" pitchFamily="18" charset="0"/>
                <a:cs typeface="Times New Roman" panose="02020603050405020304" pitchFamily="18" charset="0"/>
              </a:rPr>
              <a:t> Minh.</a:t>
            </a:r>
          </a:p>
          <a:p>
            <a:endParaRPr lang="en-US" sz="2400" dirty="0" smtClean="0"/>
          </a:p>
        </p:txBody>
      </p:sp>
    </p:spTree>
    <p:extLst>
      <p:ext uri="{BB962C8B-B14F-4D97-AF65-F5344CB8AC3E}">
        <p14:creationId xmlns:p14="http://schemas.microsoft.com/office/powerpoint/2010/main" val="1432748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 name="Table 2"/>
              <p:cNvGraphicFramePr>
                <a:graphicFrameLocks noGrp="1"/>
              </p:cNvGraphicFramePr>
              <p:nvPr>
                <p:extLst>
                  <p:ext uri="{D42A27DB-BD31-4B8C-83A1-F6EECF244321}">
                    <p14:modId xmlns:p14="http://schemas.microsoft.com/office/powerpoint/2010/main" val="59607487"/>
                  </p:ext>
                </p:extLst>
              </p:nvPr>
            </p:nvGraphicFramePr>
            <p:xfrm>
              <a:off x="0" y="614852"/>
              <a:ext cx="12192000" cy="6353239"/>
            </p:xfrm>
            <a:graphic>
              <a:graphicData uri="http://schemas.openxmlformats.org/drawingml/2006/table">
                <a:tbl>
                  <a:tblPr firstRow="1" firstCol="1" bandRow="1">
                    <a:tableStyleId>{5C22544A-7EE6-4342-B048-85BDC9FD1C3A}</a:tableStyleId>
                  </a:tblPr>
                  <a:tblGrid>
                    <a:gridCol w="969820"/>
                    <a:gridCol w="5080425"/>
                    <a:gridCol w="1039726"/>
                    <a:gridCol w="1082942"/>
                    <a:gridCol w="1082942"/>
                    <a:gridCol w="808394"/>
                    <a:gridCol w="894825"/>
                    <a:gridCol w="1232926"/>
                  </a:tblGrid>
                  <a:tr h="477002">
                    <a:tc rowSpan="2">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STT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rowSpan="2">
                      <a:txBody>
                        <a:bodyPr/>
                        <a:lstStyle/>
                        <a:p>
                          <a:pPr algn="ct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tiêu</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grid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Ban đầu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hMerge="1">
                      <a:txBody>
                        <a:bodyPr/>
                        <a:lstStyle/>
                        <a:p>
                          <a:endParaRPr lang="en-US"/>
                        </a:p>
                      </a:txBody>
                      <a:tcPr/>
                    </a:tc>
                    <a:tc grid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Retest</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(lần 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hMerge="1">
                      <a:txBody>
                        <a:bodyPr/>
                        <a:lstStyle/>
                        <a:p>
                          <a:endParaRPr lang="en-US"/>
                        </a:p>
                      </a:txBody>
                      <a:tcPr/>
                    </a:tc>
                    <a:tc row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r</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row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P</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354654">
                    <a:tc vMerge="1">
                      <a:txBody>
                        <a:bodyPr/>
                        <a:lstStyle/>
                        <a:p>
                          <a:endParaRPr lang="en-US"/>
                        </a:p>
                      </a:txBody>
                      <a:tcPr/>
                    </a:tc>
                    <a:tc vMerge="1">
                      <a:txBody>
                        <a:bodyPr/>
                        <a:lstStyle/>
                        <a:p>
                          <a:endParaRPr lang="en-US"/>
                        </a:p>
                      </a:txBody>
                      <a:tcPr/>
                    </a:tc>
                    <a:tc>
                      <a:txBody>
                        <a:bodyPr/>
                        <a:lstStyle/>
                        <a:p>
                          <a:pPr algn="ctr">
                            <a:lnSpc>
                              <a:spcPct val="150000"/>
                            </a:lnSpc>
                            <a:spcBef>
                              <a:spcPts val="600"/>
                            </a:spcBef>
                            <a:spcAft>
                              <a:spcPts val="0"/>
                            </a:spcAft>
                          </a:pPr>
                          <a14:m>
                            <m:oMathPara xmlns:m="http://schemas.openxmlformats.org/officeDocument/2006/math">
                              <m:oMathParaPr>
                                <m:jc m:val="centerGroup"/>
                              </m:oMathParaPr>
                              <m:oMath xmlns:m="http://schemas.openxmlformats.org/officeDocument/2006/math">
                                <m:acc>
                                  <m:accPr>
                                    <m:chr m:val="̅"/>
                                    <m:ctrlPr>
                                      <a:rPr lang="en-US" sz="1600" i="1">
                                        <a:effectLst/>
                                        <a:latin typeface="Cambria Math"/>
                                      </a:rPr>
                                    </m:ctrlPr>
                                  </m:accPr>
                                  <m:e>
                                    <m:r>
                                      <a:rPr lang="en-US" sz="1600">
                                        <a:effectLst/>
                                        <a:latin typeface="Cambria Math"/>
                                      </a:rPr>
                                      <m:t>𝑿</m:t>
                                    </m:r>
                                  </m:e>
                                </m:acc>
                              </m:oMath>
                            </m:oMathPara>
                          </a14:m>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50000"/>
                            </a:lnSpc>
                            <a:spcBef>
                              <a:spcPts val="600"/>
                            </a:spcBef>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50000"/>
                            </a:lnSpc>
                            <a:spcBef>
                              <a:spcPts val="600"/>
                            </a:spcBef>
                            <a:spcAft>
                              <a:spcPts val="0"/>
                            </a:spcAft>
                          </a:pPr>
                          <a14:m>
                            <m:oMathPara xmlns:m="http://schemas.openxmlformats.org/officeDocument/2006/math">
                              <m:oMathParaPr>
                                <m:jc m:val="centerGroup"/>
                              </m:oMathParaPr>
                              <m:oMath xmlns:m="http://schemas.openxmlformats.org/officeDocument/2006/math">
                                <m:acc>
                                  <m:accPr>
                                    <m:chr m:val="̅"/>
                                    <m:ctrlPr>
                                      <a:rPr lang="en-US" sz="1600" i="1">
                                        <a:effectLst/>
                                        <a:latin typeface="Cambria Math"/>
                                      </a:rPr>
                                    </m:ctrlPr>
                                  </m:accPr>
                                  <m:e>
                                    <m:r>
                                      <a:rPr lang="en-US" sz="1600">
                                        <a:effectLst/>
                                        <a:latin typeface="Cambria Math"/>
                                      </a:rPr>
                                      <m:t>𝑿</m:t>
                                    </m:r>
                                  </m:e>
                                </m:acc>
                              </m:oMath>
                            </m:oMathPara>
                          </a14:m>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50000"/>
                            </a:lnSpc>
                            <a:spcBef>
                              <a:spcPts val="600"/>
                            </a:spcBef>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vMerge="1">
                      <a:txBody>
                        <a:bodyPr/>
                        <a:lstStyle/>
                        <a:p>
                          <a:endParaRPr lang="en-US"/>
                        </a:p>
                      </a:txBody>
                      <a:tcPr/>
                    </a:tc>
                    <a:tc vMerge="1">
                      <a:txBody>
                        <a:bodyPr/>
                        <a:lstStyle/>
                        <a:p>
                          <a:endParaRPr lang="en-US"/>
                        </a:p>
                      </a:txBody>
                      <a:tcP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Chiều</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đứng</a:t>
                          </a:r>
                          <a:r>
                            <a:rPr lang="en-US" sz="1600" dirty="0">
                              <a:effectLst/>
                              <a:latin typeface="Times New Roman" panose="02020603050405020304" pitchFamily="18" charset="0"/>
                              <a:cs typeface="Times New Roman" panose="02020603050405020304" pitchFamily="18" charset="0"/>
                            </a:rPr>
                            <a:t> (cm)</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4770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Quetelet</a:t>
                          </a:r>
                          <a:r>
                            <a:rPr lang="en-US" sz="1600" dirty="0">
                              <a:effectLst/>
                              <a:latin typeface="Times New Roman" panose="02020603050405020304" pitchFamily="18" charset="0"/>
                              <a:cs typeface="Times New Roman" panose="02020603050405020304" pitchFamily="18" charset="0"/>
                            </a:rPr>
                            <a:t> (g/cm).</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327,2</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31,3</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326,2</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4770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Phản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xạ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mắt-chân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ms</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279,6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26,6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280</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26,0</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0,85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83723">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just">
                            <a:lnSpc>
                              <a:spcPct val="115000"/>
                            </a:lnSpc>
                            <a:spcAft>
                              <a:spcPts val="0"/>
                            </a:spcAft>
                          </a:pPr>
                          <a:r>
                            <a:rPr lang="en-US" sz="1600" dirty="0">
                              <a:effectLst/>
                              <a:latin typeface="Times New Roman" panose="02020603050405020304" pitchFamily="18" charset="0"/>
                              <a:cs typeface="Times New Roman" panose="02020603050405020304" pitchFamily="18" charset="0"/>
                            </a:rPr>
                            <a:t>Dung </a:t>
                          </a:r>
                          <a:r>
                            <a:rPr lang="en-US" sz="1600" dirty="0" err="1">
                              <a:effectLst/>
                              <a:latin typeface="Times New Roman" panose="02020603050405020304" pitchFamily="18" charset="0"/>
                              <a:cs typeface="Times New Roman" panose="02020603050405020304" pitchFamily="18" charset="0"/>
                            </a:rPr>
                            <a:t>tích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lít</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0,85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Công năng tim (Hw)</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Chạy 30m xuất phát cao (giây)</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Lực bóp tay (kg)</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41,35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Dẻo gập thân (cm)</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b"/>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Đấm thẳng 2 tay vùng mặt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3.8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thuận vùng mặt tại chỗ 10s(lần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18,4</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2,0</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18,7</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0,86</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thuận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nghịch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16,45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nghịch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15,1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14,9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bl>
              </a:graphicData>
            </a:graphic>
          </p:graphicFrame>
        </mc:Choice>
        <mc:Fallback xmlns="">
          <p:graphicFrame>
            <p:nvGraphicFramePr>
              <p:cNvPr id="3" name="Table 2"/>
              <p:cNvGraphicFramePr>
                <a:graphicFrameLocks noGrp="1"/>
              </p:cNvGraphicFramePr>
              <p:nvPr>
                <p:extLst>
                  <p:ext uri="{D42A27DB-BD31-4B8C-83A1-F6EECF244321}">
                    <p14:modId xmlns:p14="http://schemas.microsoft.com/office/powerpoint/2010/main" val="59607487"/>
                  </p:ext>
                </p:extLst>
              </p:nvPr>
            </p:nvGraphicFramePr>
            <p:xfrm>
              <a:off x="0" y="614852"/>
              <a:ext cx="12192000" cy="6315605"/>
            </p:xfrm>
            <a:graphic>
              <a:graphicData uri="http://schemas.openxmlformats.org/drawingml/2006/table">
                <a:tbl>
                  <a:tblPr firstRow="1" firstCol="1" bandRow="1">
                    <a:tableStyleId>{5C22544A-7EE6-4342-B048-85BDC9FD1C3A}</a:tableStyleId>
                  </a:tblPr>
                  <a:tblGrid>
                    <a:gridCol w="969820"/>
                    <a:gridCol w="5080425"/>
                    <a:gridCol w="1039726"/>
                    <a:gridCol w="1082942"/>
                    <a:gridCol w="1082942"/>
                    <a:gridCol w="808394"/>
                    <a:gridCol w="894825"/>
                    <a:gridCol w="1232926"/>
                  </a:tblGrid>
                  <a:tr h="538353">
                    <a:tc rowSpan="2">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STT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rowSpan="2">
                      <a:txBody>
                        <a:bodyPr/>
                        <a:lstStyle/>
                        <a:p>
                          <a:pPr algn="ct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tiêu</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grid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Ban đầu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hMerge="1">
                      <a:txBody>
                        <a:bodyPr/>
                        <a:lstStyle/>
                        <a:p>
                          <a:endParaRPr lang="en-US"/>
                        </a:p>
                      </a:txBody>
                      <a:tcPr/>
                    </a:tc>
                    <a:tc grid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Retest</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(lần 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hMerge="1">
                      <a:txBody>
                        <a:bodyPr/>
                        <a:lstStyle/>
                        <a:p>
                          <a:endParaRPr lang="en-US"/>
                        </a:p>
                      </a:txBody>
                      <a:tcPr/>
                    </a:tc>
                    <a:tc row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r</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rowSpan="2">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P</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365760">
                    <a:tc vMerge="1">
                      <a:txBody>
                        <a:bodyPr/>
                        <a:lstStyle/>
                        <a:p>
                          <a:endParaRPr lang="en-US"/>
                        </a:p>
                      </a:txBody>
                      <a:tcPr/>
                    </a:tc>
                    <a:tc vMerge="1">
                      <a:txBody>
                        <a:bodyPr/>
                        <a:lstStyle/>
                        <a:p>
                          <a:endParaRPr lang="en-US"/>
                        </a:p>
                      </a:txBody>
                      <a:tcPr/>
                    </a:tc>
                    <a:tc>
                      <a:txBody>
                        <a:bodyPr/>
                        <a:lstStyle/>
                        <a:p>
                          <a:endParaRPr lang="en-US"/>
                        </a:p>
                      </a:txBody>
                      <a:tcPr marL="54205" marR="54205" marT="0" marB="0" anchor="ctr">
                        <a:blipFill rotWithShape="1">
                          <a:blip r:embed="rId2"/>
                          <a:stretch>
                            <a:fillRect l="-580117" t="-160000" r="-489474" b="-1480000"/>
                          </a:stretch>
                        </a:blipFill>
                      </a:tcPr>
                    </a:tc>
                    <a:tc>
                      <a:txBody>
                        <a:bodyPr/>
                        <a:lstStyle/>
                        <a:p>
                          <a:pPr algn="ctr">
                            <a:lnSpc>
                              <a:spcPct val="150000"/>
                            </a:lnSpc>
                            <a:spcBef>
                              <a:spcPts val="600"/>
                            </a:spcBef>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endParaRPr lang="en-US"/>
                        </a:p>
                      </a:txBody>
                      <a:tcPr marL="54205" marR="54205" marT="0" marB="0" anchor="ctr">
                        <a:blipFill rotWithShape="1">
                          <a:blip r:embed="rId2"/>
                          <a:stretch>
                            <a:fillRect l="-757627" t="-160000" r="-272316" b="-1480000"/>
                          </a:stretch>
                        </a:blipFill>
                      </a:tcPr>
                    </a:tc>
                    <a:tc>
                      <a:txBody>
                        <a:bodyPr/>
                        <a:lstStyle/>
                        <a:p>
                          <a:pPr algn="ctr">
                            <a:lnSpc>
                              <a:spcPct val="150000"/>
                            </a:lnSpc>
                            <a:spcBef>
                              <a:spcPts val="600"/>
                            </a:spcBef>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vMerge="1">
                      <a:txBody>
                        <a:bodyPr/>
                        <a:lstStyle/>
                        <a:p>
                          <a:endParaRPr lang="en-US"/>
                        </a:p>
                      </a:txBody>
                      <a:tcPr/>
                    </a:tc>
                    <a:tc vMerge="1">
                      <a:txBody>
                        <a:bodyPr/>
                        <a:lstStyle/>
                        <a:p>
                          <a:endParaRPr lang="en-US"/>
                        </a:p>
                      </a:txBody>
                      <a:tcP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Chiều</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đứng</a:t>
                          </a:r>
                          <a:r>
                            <a:rPr lang="en-US" sz="1600" dirty="0">
                              <a:effectLst/>
                              <a:latin typeface="Times New Roman" panose="02020603050405020304" pitchFamily="18" charset="0"/>
                              <a:cs typeface="Times New Roman" panose="02020603050405020304" pitchFamily="18" charset="0"/>
                            </a:rPr>
                            <a:t> (cm)</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4770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Quetelet</a:t>
                          </a:r>
                          <a:r>
                            <a:rPr lang="en-US" sz="1600" dirty="0">
                              <a:effectLst/>
                              <a:latin typeface="Times New Roman" panose="02020603050405020304" pitchFamily="18" charset="0"/>
                              <a:cs typeface="Times New Roman" panose="02020603050405020304" pitchFamily="18" charset="0"/>
                            </a:rPr>
                            <a:t> (g/cm).</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327,2</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31,3</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326,2</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4770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Phản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xạ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đơn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mắt-chân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ms</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279,6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26,6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280</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26,0</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0,85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83723">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just">
                            <a:lnSpc>
                              <a:spcPct val="115000"/>
                            </a:lnSpc>
                            <a:spcAft>
                              <a:spcPts val="0"/>
                            </a:spcAft>
                          </a:pPr>
                          <a:r>
                            <a:rPr lang="en-US" sz="1600" dirty="0">
                              <a:effectLst/>
                              <a:latin typeface="Times New Roman" panose="02020603050405020304" pitchFamily="18" charset="0"/>
                              <a:cs typeface="Times New Roman" panose="02020603050405020304" pitchFamily="18" charset="0"/>
                            </a:rPr>
                            <a:t>Dung </a:t>
                          </a:r>
                          <a:r>
                            <a:rPr lang="en-US" sz="1600" dirty="0" err="1">
                              <a:effectLst/>
                              <a:latin typeface="Times New Roman" panose="02020603050405020304" pitchFamily="18" charset="0"/>
                              <a:cs typeface="Times New Roman" panose="02020603050405020304" pitchFamily="18" charset="0"/>
                            </a:rPr>
                            <a:t>tích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lít</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0,85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Công năng tim (Hw)</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Chạy 30m xuất phát cao (giây)</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&lt; 0.05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Lực bóp tay (kg)</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41,35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27825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Dẻo gập thân (cm)</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b"/>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Đấm thẳng 2 tay vùng mặt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3.8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0,84</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thuận vùng mặt tại chỗ 10s(lần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18,4</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2,0</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18,7</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0,86</a:t>
                          </a:r>
                        </a:p>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thuận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nghịch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16,7</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16,45</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0,93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r h="556502">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nghịch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15,1</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14,9</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0,88</a:t>
                          </a:r>
                          <a:endParaRPr lang="en-US" sz="1600">
                            <a:effectLst/>
                            <a:latin typeface="Times New Roman" panose="02020603050405020304" pitchFamily="18" charset="0"/>
                            <a:ea typeface="Times New Roman"/>
                            <a:cs typeface="Times New Roman" panose="02020603050405020304" pitchFamily="18" charset="0"/>
                          </a:endParaRPr>
                        </a:p>
                      </a:txBody>
                      <a:tcPr marL="54205" marR="54205"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&lt; 0.05</a:t>
                          </a:r>
                          <a:endParaRPr lang="en-US" sz="1600" dirty="0">
                            <a:effectLst/>
                            <a:latin typeface="Times New Roman" panose="02020603050405020304" pitchFamily="18" charset="0"/>
                            <a:ea typeface="Times New Roman"/>
                            <a:cs typeface="Times New Roman" panose="02020603050405020304" pitchFamily="18" charset="0"/>
                          </a:endParaRPr>
                        </a:p>
                      </a:txBody>
                      <a:tcPr marL="54205" marR="54205" marT="0" marB="0" anchor="ctr"/>
                    </a:tc>
                  </a:tr>
                </a:tbl>
              </a:graphicData>
            </a:graphic>
          </p:graphicFrame>
        </mc:Fallback>
      </mc:AlternateContent>
      <p:sp>
        <p:nvSpPr>
          <p:cNvPr id="4" name="Rectangle 1"/>
          <p:cNvSpPr>
            <a:spLocks noChangeArrowheads="1"/>
          </p:cNvSpPr>
          <p:nvPr/>
        </p:nvSpPr>
        <p:spPr bwMode="auto">
          <a:xfrm>
            <a:off x="481001" y="26123"/>
            <a:ext cx="11229998" cy="46166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wrap="non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Bảng</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3.11: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Kết</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quả</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kiểm</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tin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cậy</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test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thông</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qua test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lặp</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lại</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(Retest)</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3754289"/>
      </p:ext>
    </p:extLst>
  </p:cSld>
  <p:clrMapOvr>
    <a:masterClrMapping/>
  </p:clrMapOvr>
  <p:transition spd="slow">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2308324"/>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3.3  </a:t>
            </a:r>
            <a:r>
              <a:rPr lang="en-US" sz="2400" b="1" dirty="0" err="1">
                <a:latin typeface="Times New Roman" panose="02020603050405020304" pitchFamily="18" charset="0"/>
                <a:cs typeface="Times New Roman" panose="02020603050405020304" pitchFamily="18" charset="0"/>
              </a:rPr>
              <a:t>Xây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dựng</a:t>
            </a:r>
            <a:r>
              <a:rPr lang="en-US" sz="2400" b="1" dirty="0">
                <a:latin typeface="Times New Roman" panose="02020603050405020304" pitchFamily="18" charset="0"/>
                <a:cs typeface="Times New Roman" panose="02020603050405020304" pitchFamily="18" charset="0"/>
              </a:rPr>
              <a:t> thang </a:t>
            </a:r>
            <a:r>
              <a:rPr lang="en-US" sz="2400" b="1" dirty="0" err="1">
                <a:latin typeface="Times New Roman" panose="02020603050405020304" pitchFamily="18" charset="0"/>
                <a:cs typeface="Times New Roman" panose="02020603050405020304" pitchFamily="18" charset="0"/>
              </a:rPr>
              <a:t>điểm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qua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tiêu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chuẩn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3.3.1 </a:t>
            </a:r>
            <a:r>
              <a:rPr lang="en-US" sz="2400" b="1" dirty="0" err="1">
                <a:latin typeface="Times New Roman" panose="02020603050405020304" pitchFamily="18" charset="0"/>
                <a:cs typeface="Times New Roman" panose="02020603050405020304" pitchFamily="18" charset="0"/>
              </a:rPr>
              <a:t>Thực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 </a:t>
            </a:r>
          </a:p>
          <a:p>
            <a:r>
              <a:rPr lang="en-US" sz="2400" dirty="0" err="1">
                <a:latin typeface="Times New Roman" panose="02020603050405020304" pitchFamily="18" charset="0"/>
                <a:cs typeface="Times New Roman" panose="02020603050405020304" pitchFamily="18" charset="0"/>
              </a:rPr>
              <a:t>Chúng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tôi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cs typeface="Times New Roman" panose="02020603050405020304" pitchFamily="18" charset="0"/>
              </a:rPr>
              <a:t> 13 Test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3.12</a:t>
            </a:r>
          </a:p>
          <a:p>
            <a:pPr algn="ctr"/>
            <a:r>
              <a:rPr lang="en-US" sz="2400" b="1" dirty="0" err="1">
                <a:latin typeface="Times New Roman" panose="02020603050405020304" pitchFamily="18" charset="0"/>
                <a:cs typeface="Times New Roman" panose="02020603050405020304" pitchFamily="18" charset="0"/>
              </a:rPr>
              <a:t>Bảng</a:t>
            </a:r>
            <a:r>
              <a:rPr lang="en-US" sz="2400" b="1" dirty="0">
                <a:latin typeface="Times New Roman" panose="02020603050405020304" pitchFamily="18" charset="0"/>
                <a:cs typeface="Times New Roman" panose="02020603050405020304" pitchFamily="18" charset="0"/>
              </a:rPr>
              <a:t> 3.12 </a:t>
            </a:r>
            <a:r>
              <a:rPr lang="en-US" sz="2400" b="1" dirty="0" err="1">
                <a:latin typeface="Times New Roman" panose="02020603050405020304" pitchFamily="18" charset="0"/>
                <a:cs typeface="Times New Roman" panose="02020603050405020304" pitchFamily="18" charset="0"/>
              </a:rPr>
              <a:t>Thực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Minh</a:t>
            </a:r>
          </a:p>
        </p:txBody>
      </p:sp>
      <mc:AlternateContent xmlns:mc="http://schemas.openxmlformats.org/markup-compatibility/2006" xmlns:a14="http://schemas.microsoft.com/office/drawing/2010/main">
        <mc:Choice Requires="a14">
          <p:graphicFrame>
            <p:nvGraphicFramePr>
              <p:cNvPr id="3" name="Table 2"/>
              <p:cNvGraphicFramePr>
                <a:graphicFrameLocks noGrp="1"/>
              </p:cNvGraphicFramePr>
              <p:nvPr>
                <p:extLst>
                  <p:ext uri="{D42A27DB-BD31-4B8C-83A1-F6EECF244321}">
                    <p14:modId xmlns:p14="http://schemas.microsoft.com/office/powerpoint/2010/main" val="3703561249"/>
                  </p:ext>
                </p:extLst>
              </p:nvPr>
            </p:nvGraphicFramePr>
            <p:xfrm>
              <a:off x="0" y="2308320"/>
              <a:ext cx="12076386" cy="4746562"/>
            </p:xfrm>
            <a:graphic>
              <a:graphicData uri="http://schemas.openxmlformats.org/drawingml/2006/table">
                <a:tbl>
                  <a:tblPr firstRow="1" firstCol="1" bandRow="1">
                    <a:tableStyleId>{5C22544A-7EE6-4342-B048-85BDC9FD1C3A}</a:tableStyleId>
                  </a:tblPr>
                  <a:tblGrid>
                    <a:gridCol w="582640"/>
                    <a:gridCol w="6308798"/>
                    <a:gridCol w="1336326"/>
                    <a:gridCol w="1282874"/>
                    <a:gridCol w="1282874"/>
                    <a:gridCol w="1282874"/>
                  </a:tblGrid>
                  <a:tr h="520742">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STT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Test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50000"/>
                            </a:lnSpc>
                            <a:spcBef>
                              <a:spcPts val="600"/>
                            </a:spcBef>
                            <a:spcAft>
                              <a:spcPts val="0"/>
                            </a:spcAft>
                          </a:pPr>
                          <a14:m>
                            <m:oMathPara xmlns:m="http://schemas.openxmlformats.org/officeDocument/2006/math">
                              <m:oMathParaPr>
                                <m:jc m:val="centerGroup"/>
                              </m:oMathParaPr>
                              <m:oMath xmlns:m="http://schemas.openxmlformats.org/officeDocument/2006/math">
                                <m:acc>
                                  <m:accPr>
                                    <m:chr m:val="̅"/>
                                    <m:ctrlPr>
                                      <a:rPr lang="en-US" sz="1600" i="1">
                                        <a:effectLst/>
                                        <a:latin typeface="Cambria Math"/>
                                      </a:rPr>
                                    </m:ctrlPr>
                                  </m:accPr>
                                  <m:e>
                                    <m:r>
                                      <a:rPr lang="en-US" sz="1600">
                                        <a:effectLst/>
                                        <a:latin typeface="Cambria Math"/>
                                      </a:rPr>
                                      <m:t>𝑿</m:t>
                                    </m:r>
                                  </m:e>
                                </m:acc>
                              </m:oMath>
                            </m:oMathPara>
                          </a14:m>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Cv%</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3200" dirty="0" smtClean="0">
                              <a:effectLst/>
                              <a:latin typeface="Times New Roman" panose="02020603050405020304" pitchFamily="18" charset="0"/>
                              <a:ea typeface="Times New Roman"/>
                              <a:cs typeface="Times New Roman" panose="02020603050405020304" pitchFamily="18" charset="0"/>
                            </a:rPr>
                            <a:t>ɛ</a:t>
                          </a:r>
                          <a:endParaRPr lang="en-US" sz="3200" dirty="0">
                            <a:effectLst/>
                            <a:latin typeface="Times New Roman" panose="02020603050405020304" pitchFamily="18" charset="0"/>
                            <a:ea typeface="Times New Roman"/>
                            <a:cs typeface="Times New Roman" panose="02020603050405020304" pitchFamily="18" charset="0"/>
                          </a:endParaRPr>
                        </a:p>
                      </a:txBody>
                      <a:tcPr marL="60319" marR="60319" marT="0" marB="0"/>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Chiều</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đứng</a:t>
                          </a:r>
                          <a:r>
                            <a:rPr lang="en-US" sz="1600" dirty="0">
                              <a:effectLst/>
                              <a:latin typeface="Times New Roman" panose="02020603050405020304" pitchFamily="18" charset="0"/>
                              <a:cs typeface="Times New Roman" panose="02020603050405020304" pitchFamily="18" charset="0"/>
                            </a:rPr>
                            <a:t> (cm)</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322318">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Quetelet</a:t>
                          </a:r>
                          <a:r>
                            <a:rPr lang="en-US" sz="1600" dirty="0">
                              <a:effectLst/>
                              <a:latin typeface="Times New Roman" panose="02020603050405020304" pitchFamily="18" charset="0"/>
                              <a:cs typeface="Times New Roman" panose="02020603050405020304" pitchFamily="18" charset="0"/>
                            </a:rPr>
                            <a:t> (g/cm).</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327,2</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31,3</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Phản xạ đơn mắt-chân (ms)</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279,6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26,6</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9,5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Dung tích sống (lít)</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5,8</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Công năng tim (Hw)</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9,6</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Chạy 30m xuất phát cao (giây)</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6,7</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Lực bóp tay (kg)</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41,35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0,03</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Dẻo gập thân (cm)</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0,04</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Đấm thẳng 2 tay vùng mặt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thuận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thuận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nghịch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Đá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đạp</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chân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nghịch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vùng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bụng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tại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chỗ</a:t>
                          </a:r>
                          <a:r>
                            <a:rPr lang="en-US" sz="1600" dirty="0">
                              <a:effectLst/>
                              <a:latin typeface="Times New Roman" panose="02020603050405020304" pitchFamily="18" charset="0"/>
                              <a:cs typeface="Times New Roman" panose="02020603050405020304" pitchFamily="18" charset="0"/>
                            </a:rPr>
                            <a:t> 10s (</a:t>
                          </a:r>
                          <a:r>
                            <a:rPr lang="en-US" sz="1600" dirty="0" err="1">
                              <a:effectLst/>
                              <a:latin typeface="Times New Roman" panose="02020603050405020304" pitchFamily="18" charset="0"/>
                              <a:cs typeface="Times New Roman" panose="02020603050405020304" pitchFamily="18" charset="0"/>
                            </a:rPr>
                            <a:t>lần</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15,1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bl>
              </a:graphicData>
            </a:graphic>
          </p:graphicFrame>
        </mc:Choice>
        <mc:Fallback xmlns="">
          <p:graphicFrame>
            <p:nvGraphicFramePr>
              <p:cNvPr id="3" name="Table 2"/>
              <p:cNvGraphicFramePr>
                <a:graphicFrameLocks noGrp="1"/>
              </p:cNvGraphicFramePr>
              <p:nvPr>
                <p:extLst>
                  <p:ext uri="{D42A27DB-BD31-4B8C-83A1-F6EECF244321}">
                    <p14:modId xmlns:p14="http://schemas.microsoft.com/office/powerpoint/2010/main" val="3703561249"/>
                  </p:ext>
                </p:extLst>
              </p:nvPr>
            </p:nvGraphicFramePr>
            <p:xfrm>
              <a:off x="0" y="2308320"/>
              <a:ext cx="12076386" cy="4549680"/>
            </p:xfrm>
            <a:graphic>
              <a:graphicData uri="http://schemas.openxmlformats.org/drawingml/2006/table">
                <a:tbl>
                  <a:tblPr firstRow="1" firstCol="1" bandRow="1">
                    <a:tableStyleId>{5C22544A-7EE6-4342-B048-85BDC9FD1C3A}</a:tableStyleId>
                  </a:tblPr>
                  <a:tblGrid>
                    <a:gridCol w="582640"/>
                    <a:gridCol w="6308798"/>
                    <a:gridCol w="1336326"/>
                    <a:gridCol w="1282874"/>
                    <a:gridCol w="1282874"/>
                    <a:gridCol w="1282874"/>
                  </a:tblGrid>
                  <a:tr h="520742">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STT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a:effectLst/>
                              <a:latin typeface="Times New Roman" panose="02020603050405020304" pitchFamily="18" charset="0"/>
                              <a:cs typeface="Times New Roman" panose="02020603050405020304" pitchFamily="18" charset="0"/>
                            </a:rPr>
                            <a:t>Test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endParaRPr lang="en-US"/>
                        </a:p>
                      </a:txBody>
                      <a:tcPr marL="60319" marR="60319" marT="0" marB="0" anchor="ctr">
                        <a:blipFill rotWithShape="1">
                          <a:blip r:embed="rId3"/>
                          <a:stretch>
                            <a:fillRect l="-513636" t="-20000" r="-287273" b="-788235"/>
                          </a:stretch>
                        </a:blipFill>
                      </a:tcP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δ</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Cv%</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3200" dirty="0" smtClean="0">
                              <a:effectLst/>
                              <a:latin typeface="Times New Roman" panose="02020603050405020304" pitchFamily="18" charset="0"/>
                              <a:ea typeface="Times New Roman"/>
                              <a:cs typeface="Times New Roman" panose="02020603050405020304" pitchFamily="18" charset="0"/>
                            </a:rPr>
                            <a:t>ɛ</a:t>
                          </a:r>
                          <a:endParaRPr lang="en-US" sz="3200" dirty="0">
                            <a:effectLst/>
                            <a:latin typeface="Times New Roman" panose="02020603050405020304" pitchFamily="18" charset="0"/>
                            <a:ea typeface="Times New Roman"/>
                            <a:cs typeface="Times New Roman" panose="02020603050405020304" pitchFamily="18" charset="0"/>
                          </a:endParaRPr>
                        </a:p>
                      </a:txBody>
                      <a:tcPr marL="60319" marR="60319" marT="0" marB="0"/>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Chiều</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cao</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đứng</a:t>
                          </a:r>
                          <a:r>
                            <a:rPr lang="en-US" sz="1600" dirty="0">
                              <a:effectLst/>
                              <a:latin typeface="Times New Roman" panose="02020603050405020304" pitchFamily="18" charset="0"/>
                              <a:cs typeface="Times New Roman" panose="02020603050405020304" pitchFamily="18" charset="0"/>
                            </a:rPr>
                            <a:t> (cm)</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322318">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Chỉ</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số</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Quetelet</a:t>
                          </a:r>
                          <a:r>
                            <a:rPr lang="en-US" sz="1600" dirty="0">
                              <a:effectLst/>
                              <a:latin typeface="Times New Roman" panose="02020603050405020304" pitchFamily="18" charset="0"/>
                              <a:cs typeface="Times New Roman" panose="02020603050405020304" pitchFamily="18" charset="0"/>
                            </a:rPr>
                            <a:t> (g/cm).</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327,2</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31,3</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Phản xạ đơn mắt-chân (ms)</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279,6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26,6</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9,5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Dung tích sống (lít)</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5,8</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Công năng tim (Hw)</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9,6</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Chạy 30m xuất phát cao (giây)</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6,7</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0,03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Lực bóp tay (kg)</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41,35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7,1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0,03</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Dẻo gập thân (cm)</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18,35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0,04</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260817">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Đấm thẳng 2 tay vùng mặt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36.2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3.8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thuận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18,4</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2,0</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10,6</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đạp chân thuận vùng bụng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12</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a:effectLst/>
                              <a:latin typeface="Times New Roman" panose="02020603050405020304" pitchFamily="18" charset="0"/>
                              <a:cs typeface="Times New Roman" panose="02020603050405020304" pitchFamily="18" charset="0"/>
                            </a:rPr>
                            <a:t>Đá vòng cầu chân nghịch vùng mặt tại chỗ 10s (lần)</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16,7</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11,5</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r h="405021">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13</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nSpc>
                              <a:spcPct val="115000"/>
                            </a:lnSpc>
                            <a:spcAft>
                              <a:spcPts val="0"/>
                            </a:spcAft>
                          </a:pPr>
                          <a:r>
                            <a:rPr lang="en-US" sz="1600" dirty="0" err="1">
                              <a:effectLst/>
                              <a:latin typeface="Times New Roman" panose="02020603050405020304" pitchFamily="18" charset="0"/>
                              <a:cs typeface="Times New Roman" panose="02020603050405020304" pitchFamily="18" charset="0"/>
                            </a:rPr>
                            <a:t>Đá</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đạp</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chân</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nghịch</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vùng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bụng</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tại</a:t>
                          </a:r>
                          <a:r>
                            <a:rPr lang="en-US" sz="1600" dirty="0">
                              <a:effectLst/>
                              <a:latin typeface="Times New Roman" panose="02020603050405020304" pitchFamily="18" charset="0"/>
                              <a:cs typeface="Times New Roman" panose="02020603050405020304" pitchFamily="18" charset="0"/>
                            </a:rPr>
                            <a:t> </a:t>
                          </a:r>
                          <a:r>
                            <a:rPr lang="en-US" sz="1600" dirty="0" err="1">
                              <a:effectLst/>
                              <a:latin typeface="Times New Roman" panose="02020603050405020304" pitchFamily="18" charset="0"/>
                              <a:cs typeface="Times New Roman" panose="02020603050405020304" pitchFamily="18" charset="0"/>
                            </a:rPr>
                            <a:t>chỗ</a:t>
                          </a:r>
                          <a:r>
                            <a:rPr lang="en-US" sz="1600" dirty="0">
                              <a:effectLst/>
                              <a:latin typeface="Times New Roman" panose="02020603050405020304" pitchFamily="18" charset="0"/>
                              <a:cs typeface="Times New Roman" panose="02020603050405020304" pitchFamily="18" charset="0"/>
                            </a:rPr>
                            <a:t> 10s (</a:t>
                          </a:r>
                          <a:r>
                            <a:rPr lang="en-US" sz="1600" dirty="0" err="1">
                              <a:effectLst/>
                              <a:latin typeface="Times New Roman" panose="02020603050405020304" pitchFamily="18" charset="0"/>
                              <a:cs typeface="Times New Roman" panose="02020603050405020304" pitchFamily="18" charset="0"/>
                            </a:rPr>
                            <a:t>lần</a:t>
                          </a:r>
                          <a:r>
                            <a:rPr lang="en-US" sz="1600" dirty="0">
                              <a:effectLst/>
                              <a:latin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15,1</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1,8</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a:effectLst/>
                              <a:latin typeface="Times New Roman" panose="02020603050405020304" pitchFamily="18" charset="0"/>
                              <a:cs typeface="Times New Roman" panose="02020603050405020304" pitchFamily="18" charset="0"/>
                            </a:rPr>
                            <a:t>11,9</a:t>
                          </a:r>
                          <a:endParaRPr lang="en-US" sz="1600">
                            <a:effectLst/>
                            <a:latin typeface="Times New Roman" panose="02020603050405020304" pitchFamily="18" charset="0"/>
                            <a:ea typeface="Times New Roman"/>
                            <a:cs typeface="Times New Roman" panose="02020603050405020304" pitchFamily="18" charset="0"/>
                          </a:endParaRPr>
                        </a:p>
                      </a:txBody>
                      <a:tcPr marL="60319" marR="60319" marT="0" marB="0" anchor="ctr"/>
                    </a:tc>
                    <a:tc>
                      <a:txBody>
                        <a:bodyPr/>
                        <a:lstStyle/>
                        <a:p>
                          <a:pPr algn="ctr">
                            <a:lnSpc>
                              <a:spcPct val="115000"/>
                            </a:lnSpc>
                            <a:spcAft>
                              <a:spcPts val="0"/>
                            </a:spcAft>
                          </a:pPr>
                          <a:r>
                            <a:rPr lang="en-US" sz="1600" dirty="0">
                              <a:effectLst/>
                              <a:latin typeface="Times New Roman" panose="02020603050405020304" pitchFamily="18" charset="0"/>
                              <a:cs typeface="Times New Roman" panose="02020603050405020304" pitchFamily="18" charset="0"/>
                            </a:rPr>
                            <a:t>0,05</a:t>
                          </a:r>
                          <a:endParaRPr lang="en-US" sz="1600" dirty="0">
                            <a:effectLst/>
                            <a:latin typeface="Times New Roman" panose="02020603050405020304" pitchFamily="18" charset="0"/>
                            <a:ea typeface="Times New Roman"/>
                            <a:cs typeface="Times New Roman" panose="02020603050405020304" pitchFamily="18" charset="0"/>
                          </a:endParaRPr>
                        </a:p>
                      </a:txBody>
                      <a:tcPr marL="60319" marR="60319" marT="0" marB="0" anchor="ctr"/>
                    </a:tc>
                  </a:tr>
                </a:tbl>
              </a:graphicData>
            </a:graphic>
          </p:graphicFrame>
        </mc:Fallback>
      </mc:AlternateContent>
      <p:graphicFrame>
        <p:nvGraphicFramePr>
          <p:cNvPr id="4" name="Object 3"/>
          <p:cNvGraphicFramePr>
            <a:graphicFrameLocks noChangeAspect="1"/>
          </p:cNvGraphicFramePr>
          <p:nvPr/>
        </p:nvGraphicFramePr>
        <p:xfrm>
          <a:off x="3571875" y="1814513"/>
          <a:ext cx="190500" cy="238125"/>
        </p:xfrm>
        <a:graphic>
          <a:graphicData uri="http://schemas.openxmlformats.org/presentationml/2006/ole">
            <mc:AlternateContent xmlns:mc="http://schemas.openxmlformats.org/markup-compatibility/2006">
              <mc:Choice xmlns:v="urn:schemas-microsoft-com:vml" Requires="v">
                <p:oleObj spid="_x0000_s3102" r:id="rId4" imgW="126835" imgH="139518" progId="Equation.3">
                  <p:embed/>
                </p:oleObj>
              </mc:Choice>
              <mc:Fallback>
                <p:oleObj r:id="rId4" imgW="126835" imgH="139518"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875" y="1814513"/>
                        <a:ext cx="190500" cy="238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05186229"/>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3046988"/>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3.3.2  </a:t>
            </a:r>
            <a:r>
              <a:rPr lang="en-US" sz="2400" b="1" dirty="0" err="1">
                <a:latin typeface="Times New Roman" panose="02020603050405020304" pitchFamily="18" charset="0"/>
                <a:cs typeface="Times New Roman" panose="02020603050405020304" pitchFamily="18" charset="0"/>
              </a:rPr>
              <a:t>Xây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dựng</a:t>
            </a:r>
            <a:r>
              <a:rPr lang="en-US" sz="2400" b="1" dirty="0">
                <a:latin typeface="Times New Roman" panose="02020603050405020304" pitchFamily="18" charset="0"/>
                <a:cs typeface="Times New Roman" panose="02020603050405020304" pitchFamily="18" charset="0"/>
              </a:rPr>
              <a:t> thang </a:t>
            </a:r>
            <a:r>
              <a:rPr lang="en-US" sz="2400" b="1" dirty="0" err="1">
                <a:latin typeface="Times New Roman" panose="02020603050405020304" pitchFamily="18" charset="0"/>
                <a:cs typeface="Times New Roman" panose="02020603050405020304" pitchFamily="18" charset="0"/>
              </a:rPr>
              <a:t>điểm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a:t>
            </a:r>
            <a:r>
              <a:rPr lang="en-US" sz="2400" b="1" dirty="0" smtClean="0">
                <a:latin typeface="Times New Roman" panose="02020603050405020304" pitchFamily="18" charset="0"/>
                <a:cs typeface="Times New Roman" panose="02020603050405020304" pitchFamily="18" charset="0"/>
              </a:rPr>
              <a:t>.</a:t>
            </a:r>
          </a:p>
          <a:p>
            <a:r>
              <a:rPr lang="nl-NL" sz="2400" dirty="0">
                <a:latin typeface="Times New Roman" panose="02020603050405020304" pitchFamily="18" charset="0"/>
                <a:cs typeface="Times New Roman" panose="02020603050405020304" pitchFamily="18" charset="0"/>
              </a:rPr>
              <a:t>Chúng tôi sử dụng phương pháp tính điểm theo thang độ C (thang điểm 10</a:t>
            </a:r>
            <a:r>
              <a:rPr lang="nl-NL" sz="2400" dirty="0" smtClean="0">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Dựa vào kết quả kiểm tra và công thức tính điểm đã nêu ở chương 2, qua xác định các test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a:t>
            </a:r>
            <a:r>
              <a:rPr lang="nl-NL" sz="2400" dirty="0">
                <a:latin typeface="Times New Roman" panose="02020603050405020304" pitchFamily="18" charset="0"/>
                <a:cs typeface="Times New Roman" panose="02020603050405020304" pitchFamily="18" charset="0"/>
              </a:rPr>
              <a:t>, luận văn tiến hành lập thang điểm cho các test trên kết quả thu được ở bảng </a:t>
            </a:r>
            <a:r>
              <a:rPr lang="nl-NL" sz="2400" dirty="0" smtClean="0">
                <a:latin typeface="Times New Roman" panose="02020603050405020304" pitchFamily="18" charset="0"/>
                <a:cs typeface="Times New Roman" panose="02020603050405020304" pitchFamily="18" charset="0"/>
              </a:rPr>
              <a:t>3.13</a:t>
            </a:r>
          </a:p>
          <a:p>
            <a:pPr algn="ctr"/>
            <a:r>
              <a:rPr lang="en-US" sz="2200" b="1" dirty="0" err="1">
                <a:latin typeface="Times New Roman" panose="02020603050405020304" pitchFamily="18" charset="0"/>
                <a:cs typeface="Times New Roman" panose="02020603050405020304" pitchFamily="18" charset="0"/>
              </a:rPr>
              <a:t>Bảng</a:t>
            </a:r>
            <a:r>
              <a:rPr lang="en-US" sz="2200" b="1" dirty="0">
                <a:latin typeface="Times New Roman" panose="02020603050405020304" pitchFamily="18" charset="0"/>
                <a:cs typeface="Times New Roman" panose="02020603050405020304" pitchFamily="18" charset="0"/>
              </a:rPr>
              <a:t> 3.13: Thang </a:t>
            </a:r>
            <a:r>
              <a:rPr lang="en-US" sz="2200" b="1" dirty="0" err="1">
                <a:latin typeface="Times New Roman" panose="02020603050405020304" pitchFamily="18" charset="0"/>
                <a:cs typeface="Times New Roman" panose="02020603050405020304" pitchFamily="18" charset="0"/>
              </a:rPr>
              <a:t>điểm</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tuyển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chọn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nam</a:t>
            </a:r>
            <a:r>
              <a:rPr lang="en-US" sz="2200" b="1" dirty="0">
                <a:latin typeface="Times New Roman" panose="02020603050405020304" pitchFamily="18" charset="0"/>
                <a:cs typeface="Times New Roman" panose="02020603050405020304" pitchFamily="18" charset="0"/>
              </a:rPr>
              <a:t> VĐV </a:t>
            </a:r>
            <a:r>
              <a:rPr lang="en-US" sz="2200" b="1" dirty="0" err="1">
                <a:latin typeface="Times New Roman" panose="02020603050405020304" pitchFamily="18" charset="0"/>
                <a:cs typeface="Times New Roman" panose="02020603050405020304" pitchFamily="18" charset="0"/>
              </a:rPr>
              <a:t>đội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dự</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tuyển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Vovinam</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lứa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tuổi</a:t>
            </a:r>
            <a:r>
              <a:rPr lang="en-US" sz="2200" b="1" dirty="0">
                <a:latin typeface="Times New Roman" panose="02020603050405020304" pitchFamily="18" charset="0"/>
                <a:cs typeface="Times New Roman" panose="02020603050405020304" pitchFamily="18" charset="0"/>
              </a:rPr>
              <a:t> 12 – 14 TP. </a:t>
            </a:r>
            <a:r>
              <a:rPr lang="en-US" sz="2200" b="1" dirty="0" err="1">
                <a:latin typeface="Times New Roman" panose="02020603050405020304" pitchFamily="18" charset="0"/>
                <a:cs typeface="Times New Roman" panose="02020603050405020304" pitchFamily="18" charset="0"/>
              </a:rPr>
              <a:t>Hồ</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Chí</a:t>
            </a:r>
            <a:r>
              <a:rPr lang="en-US" sz="2200" b="1" dirty="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Minh</a:t>
            </a:r>
            <a:endParaRPr lang="en-US" sz="2200" dirty="0">
              <a:latin typeface="Times New Roman" panose="02020603050405020304" pitchFamily="18"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699504471"/>
              </p:ext>
            </p:extLst>
          </p:nvPr>
        </p:nvGraphicFramePr>
        <p:xfrm>
          <a:off x="0" y="2921616"/>
          <a:ext cx="12076386" cy="4146618"/>
        </p:xfrm>
        <a:graphic>
          <a:graphicData uri="http://schemas.openxmlformats.org/drawingml/2006/table">
            <a:tbl>
              <a:tblPr>
                <a:tableStyleId>{5C22544A-7EE6-4342-B048-85BDC9FD1C3A}</a:tableStyleId>
              </a:tblPr>
              <a:tblGrid>
                <a:gridCol w="2565186"/>
                <a:gridCol w="961421"/>
                <a:gridCol w="961421"/>
                <a:gridCol w="961421"/>
                <a:gridCol w="961421"/>
                <a:gridCol w="961421"/>
                <a:gridCol w="961421"/>
                <a:gridCol w="961421"/>
                <a:gridCol w="961421"/>
                <a:gridCol w="961421"/>
                <a:gridCol w="858411"/>
              </a:tblGrid>
              <a:tr h="138042">
                <a:tc rowSpan="2">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TEST</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nchor="b"/>
                </a:tc>
                <a:tc gridSpan="10">
                  <a:txBody>
                    <a:bodyPr/>
                    <a:lstStyle/>
                    <a:p>
                      <a:pPr algn="ctr">
                        <a:lnSpc>
                          <a:spcPct val="115000"/>
                        </a:lnSpc>
                        <a:spcAft>
                          <a:spcPts val="0"/>
                        </a:spcAft>
                      </a:pPr>
                      <a:r>
                        <a:rPr lang="en-US" sz="900" dirty="0">
                          <a:effectLst/>
                        </a:rPr>
                        <a:t>ĐIỂM </a:t>
                      </a:r>
                      <a:endParaRPr lang="en-US" sz="900" dirty="0">
                        <a:effectLst/>
                        <a:latin typeface="Times New Roman"/>
                        <a:ea typeface="Times New Roman"/>
                      </a:endParaRPr>
                    </a:p>
                  </a:txBody>
                  <a:tcPr marL="49211" marR="49211"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0694">
                <a:tc vMerge="1">
                  <a:txBody>
                    <a:bodyPr/>
                    <a:lstStyle/>
                    <a:p>
                      <a:endParaRPr lang="en-US"/>
                    </a:p>
                  </a:txBody>
                  <a:tcPr/>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5</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6</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dirty="0" err="1">
                          <a:effectLst/>
                          <a:latin typeface="Times New Roman" panose="02020603050405020304" pitchFamily="18" charset="0"/>
                          <a:cs typeface="Times New Roman" panose="02020603050405020304" pitchFamily="18" charset="0"/>
                        </a:rPr>
                        <a:t>Chiều</a:t>
                      </a:r>
                      <a:r>
                        <a:rPr lang="en-US" sz="1200" dirty="0">
                          <a:effectLst/>
                          <a:latin typeface="Times New Roman" panose="02020603050405020304" pitchFamily="18" charset="0"/>
                          <a:cs typeface="Times New Roman" panose="02020603050405020304" pitchFamily="18" charset="0"/>
                        </a:rPr>
                        <a:t> </a:t>
                      </a:r>
                      <a:r>
                        <a:rPr lang="en-US" sz="1200" dirty="0" err="1">
                          <a:effectLst/>
                          <a:latin typeface="Times New Roman" panose="02020603050405020304" pitchFamily="18" charset="0"/>
                          <a:cs typeface="Times New Roman" panose="02020603050405020304" pitchFamily="18" charset="0"/>
                        </a:rPr>
                        <a:t>cao</a:t>
                      </a:r>
                      <a:r>
                        <a:rPr lang="en-US" sz="1200" dirty="0">
                          <a:effectLst/>
                          <a:latin typeface="Times New Roman" panose="02020603050405020304" pitchFamily="18" charset="0"/>
                          <a:cs typeface="Times New Roman" panose="02020603050405020304" pitchFamily="18" charset="0"/>
                        </a:rPr>
                        <a:t> </a:t>
                      </a:r>
                      <a:r>
                        <a:rPr lang="en-US" sz="1200" dirty="0" err="1">
                          <a:effectLst/>
                          <a:latin typeface="Times New Roman" panose="02020603050405020304" pitchFamily="18" charset="0"/>
                          <a:cs typeface="Times New Roman" panose="02020603050405020304" pitchFamily="18" charset="0"/>
                        </a:rPr>
                        <a:t>đứng</a:t>
                      </a:r>
                      <a:r>
                        <a:rPr lang="en-US" sz="1200" dirty="0">
                          <a:effectLst/>
                          <a:latin typeface="Times New Roman" panose="02020603050405020304" pitchFamily="18" charset="0"/>
                          <a:cs typeface="Times New Roman" panose="02020603050405020304" pitchFamily="18" charset="0"/>
                        </a:rPr>
                        <a:t> (cm)</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152</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164</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174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Chỉ số Quetelet (g/cm).</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265</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280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296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311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327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343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358</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374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390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405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278068">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Phản xạ đơn mắt-chân (ms)</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333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320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306</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293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280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266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253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240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226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213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Dung tích sống (lít)</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2,8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3,4</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3,7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Công năng tim (Hw)</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11,9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11,4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10,9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10,4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10,0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9,5</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9,0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8,5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8,1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7,6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278068">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Chạy 30m xuất phát cao (giây)</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5,0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3,7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Lực bóp tay (kg)</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35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46</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49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180694">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Dẻo gập thân (cm)</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21,8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20,9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20,1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19,2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18,4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15,8</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14,9</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14,0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278068">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Đấm thẳng 2 tay vùng mặt 10s (lần)</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29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38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40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42</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44</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46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r>
              <a:tr h="417103">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Đá vòng cầu chân thuận vùng mặt tại chỗ 10s (lần)</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22</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23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r>
              <a:tr h="377169">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Đá đạp chân thuận vùng bụng tại chỗ 10s (lần)</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21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r>
              <a:tr h="417103">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Đá vòng cầu chân nghịch vùng mặt tại chỗ 10s (lần)</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13</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20</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21</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22</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r>
              <a:tr h="417103">
                <a:tc>
                  <a:txBody>
                    <a:bodyPr/>
                    <a:lstStyle/>
                    <a:p>
                      <a:pPr>
                        <a:lnSpc>
                          <a:spcPct val="115000"/>
                        </a:lnSpc>
                        <a:spcAft>
                          <a:spcPts val="0"/>
                        </a:spcAft>
                      </a:pPr>
                      <a:r>
                        <a:rPr lang="en-US" sz="1200">
                          <a:effectLst/>
                          <a:latin typeface="Times New Roman" panose="02020603050405020304" pitchFamily="18" charset="0"/>
                          <a:cs typeface="Times New Roman" panose="02020603050405020304" pitchFamily="18" charset="0"/>
                        </a:rPr>
                        <a:t>Đá đạp chân nghịch vùng bụng tại chỗ 10s (lần)</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nchor="ctr"/>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 11</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12</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13</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14</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15</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16</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17</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18</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a:effectLst/>
                          <a:latin typeface="Times New Roman" panose="02020603050405020304" pitchFamily="18" charset="0"/>
                          <a:cs typeface="Times New Roman" panose="02020603050405020304" pitchFamily="18" charset="0"/>
                        </a:rPr>
                        <a:t>19</a:t>
                      </a:r>
                      <a:endParaRPr lang="en-US" sz="1200">
                        <a:effectLst/>
                        <a:latin typeface="Times New Roman" panose="02020603050405020304" pitchFamily="18" charset="0"/>
                        <a:ea typeface="Times New Roman"/>
                        <a:cs typeface="Times New Roman" panose="02020603050405020304" pitchFamily="18" charset="0"/>
                      </a:endParaRPr>
                    </a:p>
                  </a:txBody>
                  <a:tcPr marL="49211" marR="49211" marT="0" marB="0"/>
                </a:tc>
                <a:tc>
                  <a:txBody>
                    <a:bodyPr/>
                    <a:lstStyle/>
                    <a:p>
                      <a:pPr algn="ctr">
                        <a:lnSpc>
                          <a:spcPct val="115000"/>
                        </a:lnSpc>
                        <a:spcAft>
                          <a:spcPts val="0"/>
                        </a:spcAft>
                      </a:pPr>
                      <a:r>
                        <a:rPr lang="en-US" sz="1200" dirty="0">
                          <a:effectLst/>
                          <a:latin typeface="Times New Roman" panose="02020603050405020304" pitchFamily="18" charset="0"/>
                          <a:cs typeface="Times New Roman" panose="02020603050405020304" pitchFamily="18" charset="0"/>
                        </a:rPr>
                        <a:t>≥ 20</a:t>
                      </a:r>
                      <a:endParaRPr lang="en-US" sz="1200" dirty="0">
                        <a:effectLst/>
                        <a:latin typeface="Times New Roman" panose="02020603050405020304" pitchFamily="18" charset="0"/>
                        <a:ea typeface="Times New Roman"/>
                        <a:cs typeface="Times New Roman" panose="02020603050405020304" pitchFamily="18" charset="0"/>
                      </a:endParaRPr>
                    </a:p>
                  </a:txBody>
                  <a:tcPr marL="49211" marR="49211" marT="0" marB="0"/>
                </a:tc>
              </a:tr>
            </a:tbl>
          </a:graphicData>
        </a:graphic>
      </p:graphicFrame>
    </p:spTree>
    <p:extLst>
      <p:ext uri="{BB962C8B-B14F-4D97-AF65-F5344CB8AC3E}">
        <p14:creationId xmlns:p14="http://schemas.microsoft.com/office/powerpoint/2010/main" val="302257611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3785652"/>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3.3.3 </a:t>
            </a:r>
            <a:r>
              <a:rPr lang="en-US" sz="2400" b="1" dirty="0" err="1">
                <a:latin typeface="Times New Roman" panose="02020603050405020304" pitchFamily="18" charset="0"/>
                <a:cs typeface="Times New Roman" panose="02020603050405020304" pitchFamily="18" charset="0"/>
              </a:rPr>
              <a:t>Xây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tiêu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chuẩn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loại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Giỏi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trung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yếu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kém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chuẩn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sánh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Minh.</a:t>
            </a:r>
          </a:p>
          <a:p>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13 test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mỗi</a:t>
            </a:r>
            <a:r>
              <a:rPr lang="en-US" sz="2400" dirty="0">
                <a:latin typeface="Times New Roman" panose="02020603050405020304" pitchFamily="18" charset="0"/>
                <a:cs typeface="Times New Roman" panose="02020603050405020304" pitchFamily="18" charset="0"/>
              </a:rPr>
              <a:t> test </a:t>
            </a:r>
            <a:r>
              <a:rPr lang="en-US" sz="2400" dirty="0" err="1">
                <a:solidFill>
                  <a:srgbClr val="FF0000"/>
                </a:solidFill>
                <a:latin typeface="Times New Roman" panose="02020603050405020304" pitchFamily="18" charset="0"/>
                <a:cs typeface="Times New Roman" panose="02020603050405020304" pitchFamily="18" charset="0"/>
              </a:rPr>
              <a:t>là</a:t>
            </a:r>
            <a:r>
              <a:rPr lang="en-US" sz="2400" dirty="0">
                <a:solidFill>
                  <a:srgbClr val="FF0000"/>
                </a:solidFill>
                <a:latin typeface="Times New Roman" panose="02020603050405020304" pitchFamily="18" charset="0"/>
                <a:cs typeface="Times New Roman" panose="02020603050405020304" pitchFamily="18" charset="0"/>
              </a:rPr>
              <a:t> 10 </a:t>
            </a:r>
            <a:r>
              <a:rPr lang="en-US" sz="2400" dirty="0" err="1">
                <a:solidFill>
                  <a:srgbClr val="FF0000"/>
                </a:solidFill>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a:t>
            </a:r>
            <a:r>
              <a:rPr lang="en-US" sz="2400" dirty="0">
                <a:latin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cs typeface="Times New Roman" panose="02020603050405020304" pitchFamily="18" charset="0"/>
              </a:rPr>
              <a:t>là</a:t>
            </a:r>
            <a:r>
              <a:rPr lang="en-US" sz="2400" dirty="0">
                <a:solidFill>
                  <a:srgbClr val="FF0000"/>
                </a:solidFill>
                <a:latin typeface="Times New Roman" panose="02020603050405020304" pitchFamily="18" charset="0"/>
                <a:cs typeface="Times New Roman" panose="02020603050405020304" pitchFamily="18" charset="0"/>
              </a:rPr>
              <a:t> 130 </a:t>
            </a:r>
            <a:r>
              <a:rPr lang="en-US" sz="2400" dirty="0" err="1" smtClean="0">
                <a:solidFill>
                  <a:srgbClr val="FF0000"/>
                </a:solidFill>
                <a:latin typeface="Times New Roman" panose="02020603050405020304" pitchFamily="18" charset="0"/>
                <a:cs typeface="Times New Roman" panose="02020603050405020304" pitchFamily="18" charset="0"/>
              </a:rPr>
              <a:t>điểm</a:t>
            </a:r>
            <a:endParaRPr lang="en-US" sz="2400" dirty="0" smtClean="0">
              <a:solidFill>
                <a:srgbClr val="FF0000"/>
              </a:solidFill>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5 </a:t>
            </a:r>
            <a:r>
              <a:rPr lang="en-US" sz="2400" dirty="0" err="1">
                <a:latin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Giỏi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Kém</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từng</a:t>
            </a:r>
            <a:r>
              <a:rPr lang="en-US" sz="2400" dirty="0" smtClean="0">
                <a:latin typeface="Times New Roman" panose="02020603050405020304" pitchFamily="18" charset="0"/>
                <a:cs typeface="Times New Roman" panose="02020603050405020304" pitchFamily="18" charset="0"/>
              </a:rPr>
              <a:t> VĐV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bảng</a:t>
            </a:r>
            <a:r>
              <a:rPr lang="en-US" sz="2400" dirty="0" smtClean="0">
                <a:latin typeface="Times New Roman" panose="02020603050405020304" pitchFamily="18" charset="0"/>
                <a:cs typeface="Times New Roman" panose="02020603050405020304" pitchFamily="18" charset="0"/>
              </a:rPr>
              <a:t> 3.15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đồ</a:t>
            </a:r>
            <a:r>
              <a:rPr lang="en-US" sz="2400" dirty="0" smtClean="0">
                <a:latin typeface="Times New Roman" panose="02020603050405020304" pitchFamily="18" charset="0"/>
                <a:cs typeface="Times New Roman" panose="02020603050405020304" pitchFamily="18" charset="0"/>
              </a:rPr>
              <a:t> 3.14</a:t>
            </a:r>
            <a:endParaRPr lang="en-US" sz="2400" b="1" dirty="0">
              <a:solidFill>
                <a:srgbClr val="FF0000"/>
              </a:solidFill>
              <a:latin typeface="Times New Roman" panose="02020603050405020304" pitchFamily="18" charset="0"/>
              <a:cs typeface="Times New Roman" panose="02020603050405020304" pitchFamily="18" charset="0"/>
            </a:endParaRPr>
          </a:p>
          <a:p>
            <a:pPr algn="ctr"/>
            <a:r>
              <a:rPr lang="vi-VN" sz="2400" b="1" dirty="0">
                <a:latin typeface="Times New Roman" panose="02020603050405020304" pitchFamily="18" charset="0"/>
                <a:cs typeface="Times New Roman" panose="02020603050405020304" pitchFamily="18" charset="0"/>
              </a:rPr>
              <a:t>Bảng 3.</a:t>
            </a:r>
            <a:r>
              <a:rPr lang="en-US" sz="2400" b="1" dirty="0">
                <a:latin typeface="Times New Roman" panose="02020603050405020304" pitchFamily="18" charset="0"/>
                <a:cs typeface="Times New Roman" panose="02020603050405020304" pitchFamily="18" charset="0"/>
              </a:rPr>
              <a:t>14</a:t>
            </a:r>
            <a:r>
              <a:rPr lang="vi-VN" sz="2400" b="1" dirty="0">
                <a:latin typeface="Times New Roman" panose="02020603050405020304" pitchFamily="18" charset="0"/>
                <a:cs typeface="Times New Roman" panose="02020603050405020304" pitchFamily="18" charset="0"/>
              </a:rPr>
              <a:t> Tiêu chuẩn phân loại </a:t>
            </a:r>
            <a:r>
              <a:rPr lang="en-US" sz="2400" b="1" dirty="0">
                <a:latin typeface="Times New Roman" panose="02020603050405020304" pitchFamily="18" charset="0"/>
                <a:cs typeface="Times New Roman" panose="02020603050405020304" pitchFamily="18" charset="0"/>
              </a:rPr>
              <a:t>5</a:t>
            </a:r>
            <a:r>
              <a:rPr lang="vi-VN" sz="2400" b="1" dirty="0">
                <a:latin typeface="Times New Roman" panose="02020603050405020304" pitchFamily="18" charset="0"/>
                <a:cs typeface="Times New Roman" panose="02020603050405020304" pitchFamily="18" charset="0"/>
              </a:rPr>
              <a:t> mức theo thang </a:t>
            </a:r>
            <a:r>
              <a:rPr lang="vi-VN" sz="2400" b="1" dirty="0" smtClean="0">
                <a:latin typeface="Times New Roman" panose="02020603050405020304" pitchFamily="18" charset="0"/>
                <a:cs typeface="Times New Roman" panose="02020603050405020304" pitchFamily="18" charset="0"/>
              </a:rPr>
              <a:t>điểm</a:t>
            </a:r>
            <a:endParaRPr lang="en-US" sz="2400"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43577833"/>
              </p:ext>
            </p:extLst>
          </p:nvPr>
        </p:nvGraphicFramePr>
        <p:xfrm>
          <a:off x="57807" y="3785654"/>
          <a:ext cx="12076386" cy="3072342"/>
        </p:xfrm>
        <a:graphic>
          <a:graphicData uri="http://schemas.openxmlformats.org/drawingml/2006/table">
            <a:tbl>
              <a:tblPr firstRow="1" firstCol="1" bandRow="1">
                <a:tableStyleId>{5C22544A-7EE6-4342-B048-85BDC9FD1C3A}</a:tableStyleId>
              </a:tblPr>
              <a:tblGrid>
                <a:gridCol w="970435"/>
                <a:gridCol w="2013324"/>
                <a:gridCol w="4378239"/>
                <a:gridCol w="2187932"/>
                <a:gridCol w="2526456"/>
              </a:tblGrid>
              <a:tr h="514177">
                <a:tc>
                  <a:txBody>
                    <a:bodyPr/>
                    <a:lstStyle/>
                    <a:p>
                      <a:pPr algn="ctr">
                        <a:lnSpc>
                          <a:spcPct val="115000"/>
                        </a:lnSpc>
                      </a:pPr>
                      <a:r>
                        <a:rPr lang="en-US" sz="2400" dirty="0">
                          <a:effectLst/>
                          <a:latin typeface="Times New Roman" panose="02020603050405020304" pitchFamily="18" charset="0"/>
                          <a:cs typeface="Times New Roman" panose="02020603050405020304" pitchFamily="18" charset="0"/>
                        </a:rPr>
                        <a:t>TT</a:t>
                      </a:r>
                    </a:p>
                  </a:txBody>
                  <a:tcPr marL="68580" marR="68580" marT="0" marB="0" anchor="ctr"/>
                </a:tc>
                <a:tc>
                  <a:txBody>
                    <a:bodyPr/>
                    <a:lstStyle/>
                    <a:p>
                      <a:pPr algn="ctr">
                        <a:lnSpc>
                          <a:spcPct val="115000"/>
                        </a:lnSpc>
                      </a:pPr>
                      <a:r>
                        <a:rPr lang="en-US" sz="2400" dirty="0" err="1">
                          <a:effectLst/>
                          <a:latin typeface="Times New Roman" panose="02020603050405020304" pitchFamily="18" charset="0"/>
                          <a:cs typeface="Times New Roman" panose="02020603050405020304" pitchFamily="18" charset="0"/>
                        </a:rPr>
                        <a:t>Xếp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loại</a:t>
                      </a:r>
                      <a:endParaRPr lang="en-US" sz="2400" dirty="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pPr>
                      <a:r>
                        <a:rPr lang="en-US" sz="2400" dirty="0" err="1">
                          <a:effectLst/>
                          <a:latin typeface="Times New Roman" panose="02020603050405020304" pitchFamily="18" charset="0"/>
                          <a:cs typeface="Times New Roman" panose="02020603050405020304" pitchFamily="18" charset="0"/>
                        </a:rPr>
                        <a:t>Kết</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quả</a:t>
                      </a:r>
                      <a:r>
                        <a:rPr lang="en-US" sz="2400" dirty="0">
                          <a:effectLst/>
                          <a:latin typeface="Times New Roman" panose="02020603050405020304" pitchFamily="18" charset="0"/>
                          <a:cs typeface="Times New Roman" panose="02020603050405020304" pitchFamily="18" charset="0"/>
                        </a:rPr>
                        <a:t> test</a:t>
                      </a:r>
                    </a:p>
                  </a:txBody>
                  <a:tcPr marL="68580" marR="68580" marT="0" marB="0" anchor="ctr"/>
                </a:tc>
                <a:tc>
                  <a:txBody>
                    <a:bodyPr/>
                    <a:lstStyle/>
                    <a:p>
                      <a:pPr algn="ctr">
                        <a:lnSpc>
                          <a:spcPct val="115000"/>
                        </a:lnSpc>
                      </a:pPr>
                      <a:r>
                        <a:rPr lang="en-US" sz="2400">
                          <a:effectLst/>
                          <a:latin typeface="Times New Roman" panose="02020603050405020304" pitchFamily="18" charset="0"/>
                          <a:cs typeface="Times New Roman" panose="02020603050405020304" pitchFamily="18" charset="0"/>
                        </a:rPr>
                        <a:t>Điểm test</a:t>
                      </a:r>
                    </a:p>
                  </a:txBody>
                  <a:tcPr marL="68580" marR="68580" marT="0" marB="0" anchor="ctr"/>
                </a:tc>
                <a:tc>
                  <a:txBody>
                    <a:bodyPr/>
                    <a:lstStyle/>
                    <a:p>
                      <a:pPr algn="ctr">
                        <a:lnSpc>
                          <a:spcPct val="115000"/>
                        </a:lnSpc>
                      </a:pPr>
                      <a:r>
                        <a:rPr lang="en-US" sz="2400">
                          <a:effectLst/>
                          <a:latin typeface="Times New Roman" panose="02020603050405020304" pitchFamily="18" charset="0"/>
                          <a:cs typeface="Times New Roman" panose="02020603050405020304" pitchFamily="18" charset="0"/>
                        </a:rPr>
                        <a:t>Tổng điểm</a:t>
                      </a:r>
                    </a:p>
                  </a:txBody>
                  <a:tcPr marL="68580" marR="68580" marT="0" marB="0" anchor="ctr"/>
                </a:tc>
              </a:tr>
              <a:tr h="511633">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1</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err="1">
                          <a:effectLst/>
                          <a:latin typeface="Times New Roman" panose="02020603050405020304" pitchFamily="18" charset="0"/>
                          <a:cs typeface="Times New Roman" panose="02020603050405020304" pitchFamily="18" charset="0"/>
                        </a:rPr>
                        <a:t>Giỏi</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  + 2S</a:t>
                      </a:r>
                      <a:r>
                        <a:rPr lang="en-US" sz="2400" baseline="-25000" dirty="0">
                          <a:effectLst/>
                          <a:latin typeface="Times New Roman" panose="02020603050405020304" pitchFamily="18" charset="0"/>
                          <a:cs typeface="Times New Roman" panose="02020603050405020304" pitchFamily="18" charset="0"/>
                        </a:rPr>
                        <a:t>X</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 9</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 117</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11633">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2</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Khá</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 S</a:t>
                      </a:r>
                      <a:r>
                        <a:rPr lang="en-US" sz="2400" baseline="-25000" dirty="0">
                          <a:effectLst/>
                          <a:latin typeface="Times New Roman" panose="02020603050405020304" pitchFamily="18" charset="0"/>
                          <a:cs typeface="Times New Roman" panose="02020603050405020304" pitchFamily="18" charset="0"/>
                        </a:rPr>
                        <a:t>X</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cận</a:t>
                      </a:r>
                      <a:r>
                        <a:rPr lang="en-US" sz="2400" dirty="0">
                          <a:effectLst/>
                          <a:latin typeface="Times New Roman" panose="02020603050405020304" pitchFamily="18" charset="0"/>
                          <a:cs typeface="Times New Roman" panose="02020603050405020304" pitchFamily="18" charset="0"/>
                        </a:rPr>
                        <a:t> + 2S</a:t>
                      </a:r>
                      <a:r>
                        <a:rPr lang="en-US" sz="2400" baseline="-25000" dirty="0">
                          <a:effectLst/>
                          <a:latin typeface="Times New Roman" panose="02020603050405020304" pitchFamily="18" charset="0"/>
                          <a:cs typeface="Times New Roman" panose="02020603050405020304" pitchFamily="18" charset="0"/>
                        </a:rPr>
                        <a:t>X</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7 </a:t>
                      </a:r>
                      <a:r>
                        <a:rPr lang="en-US" sz="2400" dirty="0" err="1">
                          <a:effectLst/>
                          <a:latin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cận</a:t>
                      </a:r>
                      <a:r>
                        <a:rPr lang="en-US" sz="2400" dirty="0">
                          <a:effectLst/>
                          <a:latin typeface="Times New Roman" panose="02020603050405020304" pitchFamily="18" charset="0"/>
                          <a:cs typeface="Times New Roman" panose="02020603050405020304" pitchFamily="18" charset="0"/>
                        </a:rPr>
                        <a:t> 9</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91 đến cận 117</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11633">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3</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Trung bình</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 S</a:t>
                      </a:r>
                      <a:r>
                        <a:rPr lang="en-US" sz="2400" baseline="-25000">
                          <a:effectLst/>
                          <a:latin typeface="Times New Roman" panose="02020603050405020304" pitchFamily="18" charset="0"/>
                          <a:cs typeface="Times New Roman" panose="02020603050405020304" pitchFamily="18" charset="0"/>
                        </a:rPr>
                        <a:t>X</a:t>
                      </a:r>
                      <a:r>
                        <a:rPr lang="en-US" sz="2400">
                          <a:effectLst/>
                          <a:latin typeface="Times New Roman" panose="02020603050405020304" pitchFamily="18" charset="0"/>
                          <a:cs typeface="Times New Roman" panose="02020603050405020304" pitchFamily="18" charset="0"/>
                        </a:rPr>
                        <a:t> đến cận + S</a:t>
                      </a:r>
                      <a:r>
                        <a:rPr lang="en-US" sz="2400" baseline="-25000">
                          <a:effectLst/>
                          <a:latin typeface="Times New Roman" panose="02020603050405020304" pitchFamily="18" charset="0"/>
                          <a:cs typeface="Times New Roman" panose="02020603050405020304" pitchFamily="18" charset="0"/>
                        </a:rPr>
                        <a:t>X</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5 </a:t>
                      </a:r>
                      <a:r>
                        <a:rPr lang="en-US" sz="2400" dirty="0" err="1">
                          <a:effectLst/>
                          <a:latin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cận</a:t>
                      </a:r>
                      <a:r>
                        <a:rPr lang="en-US" sz="2400" dirty="0">
                          <a:effectLst/>
                          <a:latin typeface="Times New Roman" panose="02020603050405020304" pitchFamily="18" charset="0"/>
                          <a:cs typeface="Times New Roman" panose="02020603050405020304" pitchFamily="18" charset="0"/>
                        </a:rPr>
                        <a:t> 7</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65 </a:t>
                      </a:r>
                      <a:r>
                        <a:rPr lang="en-US" sz="2400" dirty="0" err="1">
                          <a:effectLst/>
                          <a:latin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cận</a:t>
                      </a:r>
                      <a:r>
                        <a:rPr lang="en-US" sz="2400" dirty="0">
                          <a:effectLst/>
                          <a:latin typeface="Times New Roman" panose="02020603050405020304" pitchFamily="18" charset="0"/>
                          <a:cs typeface="Times New Roman" panose="02020603050405020304" pitchFamily="18" charset="0"/>
                        </a:rPr>
                        <a:t> 91</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11633">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4</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Yếu </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- 2S</a:t>
                      </a:r>
                      <a:r>
                        <a:rPr lang="en-US" sz="2400" baseline="-25000">
                          <a:effectLst/>
                          <a:latin typeface="Times New Roman" panose="02020603050405020304" pitchFamily="18" charset="0"/>
                          <a:cs typeface="Times New Roman" panose="02020603050405020304" pitchFamily="18" charset="0"/>
                        </a:rPr>
                        <a:t>X</a:t>
                      </a:r>
                      <a:r>
                        <a:rPr lang="en-US" sz="2400">
                          <a:effectLst/>
                          <a:latin typeface="Times New Roman" panose="02020603050405020304" pitchFamily="18" charset="0"/>
                          <a:cs typeface="Times New Roman" panose="02020603050405020304" pitchFamily="18" charset="0"/>
                        </a:rPr>
                        <a:t> đến cận - S</a:t>
                      </a:r>
                      <a:r>
                        <a:rPr lang="en-US" sz="2400" baseline="-25000">
                          <a:effectLst/>
                          <a:latin typeface="Times New Roman" panose="02020603050405020304" pitchFamily="18" charset="0"/>
                          <a:cs typeface="Times New Roman" panose="02020603050405020304" pitchFamily="18" charset="0"/>
                        </a:rPr>
                        <a:t>X</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3 đến cận 5</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39 </a:t>
                      </a:r>
                      <a:r>
                        <a:rPr lang="en-US" sz="2400" dirty="0" err="1">
                          <a:effectLst/>
                          <a:latin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cận</a:t>
                      </a:r>
                      <a:r>
                        <a:rPr lang="en-US" sz="2400" dirty="0">
                          <a:effectLst/>
                          <a:latin typeface="Times New Roman" panose="02020603050405020304" pitchFamily="18" charset="0"/>
                          <a:cs typeface="Times New Roman" panose="02020603050405020304" pitchFamily="18" charset="0"/>
                        </a:rPr>
                        <a:t> 65</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11633">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5</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Kém</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 - 2S</a:t>
                      </a:r>
                      <a:r>
                        <a:rPr lang="en-US" sz="2400" baseline="-25000" dirty="0">
                          <a:effectLst/>
                          <a:latin typeface="Times New Roman" panose="02020603050405020304" pitchFamily="18" charset="0"/>
                          <a:cs typeface="Times New Roman" panose="02020603050405020304" pitchFamily="18" charset="0"/>
                        </a:rPr>
                        <a:t>X</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a:effectLst/>
                          <a:latin typeface="Times New Roman" panose="02020603050405020304" pitchFamily="18" charset="0"/>
                          <a:cs typeface="Times New Roman" panose="02020603050405020304" pitchFamily="18" charset="0"/>
                        </a:rPr>
                        <a:t>≤ 3</a:t>
                      </a:r>
                      <a:endParaRPr lang="en-US" sz="24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400" dirty="0">
                          <a:effectLst/>
                          <a:latin typeface="Times New Roman" panose="02020603050405020304" pitchFamily="18" charset="0"/>
                          <a:cs typeface="Times New Roman" panose="02020603050405020304" pitchFamily="18" charset="0"/>
                        </a:rPr>
                        <a:t>≤ 39</a:t>
                      </a:r>
                      <a:endParaRPr lang="en-US" sz="24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797291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807" y="0"/>
            <a:ext cx="12076386" cy="830997"/>
          </a:xfrm>
          <a:prstGeom prst="rect">
            <a:avLst/>
          </a:prstGeom>
        </p:spPr>
        <p:txBody>
          <a:bodyPr wrap="square">
            <a:spAutoFit/>
          </a:bodyPr>
          <a:lstStyle/>
          <a:p>
            <a:pPr algn="ctr"/>
            <a:r>
              <a:rPr lang="vi-VN" sz="2400" b="1" dirty="0">
                <a:latin typeface="Times New Roman" panose="02020603050405020304" pitchFamily="18" charset="0"/>
                <a:cs typeface="Times New Roman" panose="02020603050405020304" pitchFamily="18" charset="0"/>
              </a:rPr>
              <a:t>Bảng 3.</a:t>
            </a:r>
            <a:r>
              <a:rPr lang="en-US" sz="2400" b="1" dirty="0">
                <a:latin typeface="Times New Roman" panose="02020603050405020304" pitchFamily="18" charset="0"/>
                <a:cs typeface="Times New Roman" panose="02020603050405020304" pitchFamily="18" charset="0"/>
              </a:rPr>
              <a:t>15  </a:t>
            </a:r>
            <a:r>
              <a:rPr lang="vi-VN" sz="2400" b="1" dirty="0">
                <a:latin typeface="Times New Roman" panose="02020603050405020304" pitchFamily="18" charset="0"/>
                <a:cs typeface="Times New Roman" panose="02020603050405020304" pitchFamily="18" charset="0"/>
              </a:rPr>
              <a:t>Phân loại tổng điểm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loại</a:t>
            </a:r>
            <a:r>
              <a:rPr lang="en-US" sz="2400" b="1" dirty="0">
                <a:latin typeface="Times New Roman" panose="02020603050405020304" pitchFamily="18" charset="0"/>
                <a:cs typeface="Times New Roman" panose="02020603050405020304" pitchFamily="18" charset="0"/>
              </a:rPr>
              <a:t> VĐV qua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865331677"/>
              </p:ext>
            </p:extLst>
          </p:nvPr>
        </p:nvGraphicFramePr>
        <p:xfrm>
          <a:off x="134008" y="899160"/>
          <a:ext cx="11923984" cy="5958840"/>
        </p:xfrm>
        <a:graphic>
          <a:graphicData uri="http://schemas.openxmlformats.org/drawingml/2006/table">
            <a:tbl>
              <a:tblPr firstRow="1" firstCol="1" bandRow="1">
                <a:tableStyleId>{5C22544A-7EE6-4342-B048-85BDC9FD1C3A}</a:tableStyleId>
              </a:tblPr>
              <a:tblGrid>
                <a:gridCol w="634740"/>
                <a:gridCol w="1906012"/>
                <a:gridCol w="560433"/>
                <a:gridCol w="560433"/>
                <a:gridCol w="560433"/>
                <a:gridCol w="560433"/>
                <a:gridCol w="560433"/>
                <a:gridCol w="560433"/>
                <a:gridCol w="560433"/>
                <a:gridCol w="560433"/>
                <a:gridCol w="564015"/>
                <a:gridCol w="564015"/>
                <a:gridCol w="606988"/>
                <a:gridCol w="606988"/>
                <a:gridCol w="564015"/>
                <a:gridCol w="688456"/>
                <a:gridCol w="1305291"/>
              </a:tblGrid>
              <a:tr h="254106">
                <a:tc rowSpan="2">
                  <a:txBody>
                    <a:bodyPr/>
                    <a:lstStyle/>
                    <a:p>
                      <a:pPr algn="ctr">
                        <a:spcAft>
                          <a:spcPts val="0"/>
                        </a:spcAft>
                      </a:pPr>
                      <a:r>
                        <a:rPr lang="fr-FR" sz="1700" dirty="0">
                          <a:effectLst/>
                          <a:latin typeface="Times New Roman" panose="02020603050405020304" pitchFamily="18" charset="0"/>
                          <a:cs typeface="Times New Roman" panose="02020603050405020304" pitchFamily="18" charset="0"/>
                        </a:rPr>
                        <a:t>STT</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rowSpan="2">
                  <a:txBody>
                    <a:bodyPr/>
                    <a:lstStyle/>
                    <a:p>
                      <a:pPr algn="ctr">
                        <a:spcAft>
                          <a:spcPts val="0"/>
                        </a:spcAft>
                      </a:pPr>
                      <a:r>
                        <a:rPr lang="fr-FR" sz="1700" dirty="0" err="1">
                          <a:effectLst/>
                          <a:latin typeface="Times New Roman" panose="02020603050405020304" pitchFamily="18" charset="0"/>
                          <a:cs typeface="Times New Roman" panose="02020603050405020304" pitchFamily="18" charset="0"/>
                        </a:rPr>
                        <a:t>Họ</a:t>
                      </a:r>
                      <a:r>
                        <a:rPr lang="fr-FR" sz="1700" dirty="0">
                          <a:effectLst/>
                          <a:latin typeface="Times New Roman" panose="02020603050405020304" pitchFamily="18" charset="0"/>
                          <a:cs typeface="Times New Roman" panose="02020603050405020304" pitchFamily="18" charset="0"/>
                        </a:rPr>
                        <a:t> </a:t>
                      </a:r>
                      <a:r>
                        <a:rPr lang="fr-FR" sz="1700" dirty="0" err="1">
                          <a:effectLst/>
                          <a:latin typeface="Times New Roman" panose="02020603050405020304" pitchFamily="18" charset="0"/>
                          <a:cs typeface="Times New Roman" panose="02020603050405020304" pitchFamily="18" charset="0"/>
                        </a:rPr>
                        <a:t>và</a:t>
                      </a:r>
                      <a:r>
                        <a:rPr lang="fr-FR" sz="1700" dirty="0">
                          <a:effectLst/>
                          <a:latin typeface="Times New Roman" panose="02020603050405020304" pitchFamily="18" charset="0"/>
                          <a:cs typeface="Times New Roman" panose="02020603050405020304" pitchFamily="18" charset="0"/>
                        </a:rPr>
                        <a:t> </a:t>
                      </a:r>
                      <a:r>
                        <a:rPr lang="fr-FR" sz="1700" dirty="0" err="1">
                          <a:effectLst/>
                          <a:latin typeface="Times New Roman" panose="02020603050405020304" pitchFamily="18" charset="0"/>
                          <a:cs typeface="Times New Roman" panose="02020603050405020304" pitchFamily="18" charset="0"/>
                        </a:rPr>
                        <a:t>Tên</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gridSpan="13">
                  <a:txBody>
                    <a:bodyPr/>
                    <a:lstStyle/>
                    <a:p>
                      <a:pPr algn="ctr">
                        <a:spcAft>
                          <a:spcPts val="0"/>
                        </a:spcAft>
                      </a:pPr>
                      <a:r>
                        <a:rPr lang="fr-FR" sz="1700" dirty="0" err="1">
                          <a:effectLst/>
                          <a:latin typeface="Times New Roman" panose="02020603050405020304" pitchFamily="18" charset="0"/>
                          <a:cs typeface="Times New Roman" panose="02020603050405020304" pitchFamily="18" charset="0"/>
                        </a:rPr>
                        <a:t>Tên</a:t>
                      </a:r>
                      <a:r>
                        <a:rPr lang="fr-FR" sz="1700" dirty="0">
                          <a:effectLst/>
                          <a:latin typeface="Times New Roman" panose="02020603050405020304" pitchFamily="18" charset="0"/>
                          <a:cs typeface="Times New Roman" panose="02020603050405020304" pitchFamily="18" charset="0"/>
                        </a:rPr>
                        <a:t> test</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algn="ctr">
                        <a:spcAft>
                          <a:spcPts val="0"/>
                        </a:spcAft>
                      </a:pPr>
                      <a:r>
                        <a:rPr lang="en-US" sz="1700">
                          <a:effectLst/>
                          <a:latin typeface="Times New Roman" panose="02020603050405020304" pitchFamily="18" charset="0"/>
                          <a:cs typeface="Times New Roman" panose="02020603050405020304" pitchFamily="18" charset="0"/>
                        </a:rPr>
                        <a:t>Tổng điểm</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rowSpan="2">
                  <a:txBody>
                    <a:bodyPr/>
                    <a:lstStyle/>
                    <a:p>
                      <a:pPr algn="ctr">
                        <a:spcAft>
                          <a:spcPts val="0"/>
                        </a:spcAft>
                      </a:pPr>
                      <a:r>
                        <a:rPr lang="en-US" sz="1700">
                          <a:effectLst/>
                          <a:latin typeface="Times New Roman" panose="02020603050405020304" pitchFamily="18" charset="0"/>
                          <a:cs typeface="Times New Roman" panose="02020603050405020304" pitchFamily="18" charset="0"/>
                        </a:rPr>
                        <a:t>Xếp loại</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vMerge="1">
                  <a:txBody>
                    <a:bodyPr/>
                    <a:lstStyle/>
                    <a:p>
                      <a:endParaRPr lang="en-US"/>
                    </a:p>
                  </a:txBody>
                  <a:tcPr/>
                </a:tc>
                <a:tc vMerge="1">
                  <a:txBody>
                    <a:bodyPr/>
                    <a:lstStyle/>
                    <a:p>
                      <a:endParaRPr lang="en-US"/>
                    </a:p>
                  </a:txBody>
                  <a:tcPr/>
                </a:tc>
                <a:tc>
                  <a:txBody>
                    <a:bodyPr/>
                    <a:lstStyle/>
                    <a:p>
                      <a:pPr algn="ctr">
                        <a:spcAft>
                          <a:spcPts val="0"/>
                        </a:spcAft>
                      </a:pPr>
                      <a:r>
                        <a:rPr lang="en-US" sz="1700" dirty="0">
                          <a:effectLst/>
                          <a:latin typeface="Times New Roman" panose="02020603050405020304" pitchFamily="18" charset="0"/>
                          <a:cs typeface="Times New Roman" panose="02020603050405020304" pitchFamily="18" charset="0"/>
                        </a:rPr>
                        <a:t>A1</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dirty="0">
                          <a:effectLst/>
                          <a:latin typeface="Times New Roman" panose="02020603050405020304" pitchFamily="18" charset="0"/>
                          <a:cs typeface="Times New Roman" panose="02020603050405020304" pitchFamily="18" charset="0"/>
                        </a:rPr>
                        <a:t>A5</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A10</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A11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A12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A13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tc>
                <a:tc vMerge="1">
                  <a:txBody>
                    <a:bodyPr/>
                    <a:lstStyle/>
                    <a:p>
                      <a:endParaRPr lang="en-US"/>
                    </a:p>
                  </a:txBody>
                  <a:tcPr/>
                </a:tc>
                <a:tc vMerge="1">
                  <a:txBody>
                    <a:bodyPr/>
                    <a:lstStyle/>
                    <a:p>
                      <a:endParaRPr lang="en-US"/>
                    </a:p>
                  </a:txBody>
                  <a:tcP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Huỳnh Đ. T. Sang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5</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6</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a:effectLst/>
                          <a:latin typeface="Times New Roman" panose="02020603050405020304" pitchFamily="18" charset="0"/>
                          <a:cs typeface="Times New Roman" panose="02020603050405020304" pitchFamily="18" charset="0"/>
                        </a:rPr>
                        <a:t>Trung bình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Lê Minh Trương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5</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6</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Lê Vĩnh Hưng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6</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82</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Võ Tuấn Anh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0</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2</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2</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2</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31</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Kém</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P. T. Lộc</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5</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N. K. Tài</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Yếu</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Phi Hùng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2</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37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a:effectLst/>
                          <a:latin typeface="Times New Roman" panose="02020603050405020304" pitchFamily="18" charset="0"/>
                          <a:cs typeface="Times New Roman" panose="02020603050405020304" pitchFamily="18" charset="0"/>
                        </a:rPr>
                        <a:t>Kém</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Thanh Tú</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3</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36</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Kém</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H.Phúc</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54</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a:effectLst/>
                          <a:latin typeface="Times New Roman" panose="02020603050405020304" pitchFamily="18" charset="0"/>
                          <a:cs typeface="Times New Roman" panose="02020603050405020304" pitchFamily="18" charset="0"/>
                        </a:rPr>
                        <a:t>Yếu</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10</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Lê Quang Nhật</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5</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a:effectLst/>
                          <a:latin typeface="Times New Roman" panose="02020603050405020304" pitchFamily="18" charset="0"/>
                          <a:cs typeface="Times New Roman" panose="02020603050405020304" pitchFamily="18" charset="0"/>
                        </a:rPr>
                        <a:t>Trung bình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T. Phong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Yếu</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N. Thiệu</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Kém</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T. Dũng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8</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Khá</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Huỳnh T. Trọng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Huỳnh Tấn Thành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Yếu</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Lê Minh Sang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17</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Đỗ Đình Hưng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Yếu</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Lê Công Thành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3</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61</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Yếu</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254106">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19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Ngô Tấn Trọng</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5</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4</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66</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Trung</a:t>
                      </a:r>
                      <a:r>
                        <a:rPr lang="en-US" sz="1700" dirty="0">
                          <a:effectLst/>
                          <a:latin typeface="Times New Roman" panose="02020603050405020304" pitchFamily="18" charset="0"/>
                          <a:cs typeface="Times New Roman" panose="02020603050405020304" pitchFamily="18" charset="0"/>
                        </a:rPr>
                        <a:t> </a:t>
                      </a:r>
                      <a:r>
                        <a:rPr lang="en-US" sz="1700" dirty="0" err="1">
                          <a:effectLst/>
                          <a:latin typeface="Times New Roman" panose="02020603050405020304" pitchFamily="18" charset="0"/>
                          <a:cs typeface="Times New Roman" panose="02020603050405020304" pitchFamily="18" charset="0"/>
                        </a:rPr>
                        <a:t>bình</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08211">
                <a:tc>
                  <a:txBody>
                    <a:bodyPr/>
                    <a:lstStyle/>
                    <a:p>
                      <a:pPr algn="ctr">
                        <a:spcAft>
                          <a:spcPts val="0"/>
                        </a:spcAft>
                      </a:pPr>
                      <a:r>
                        <a:rPr lang="en-US" sz="1700">
                          <a:effectLst/>
                          <a:latin typeface="Times New Roman" panose="02020603050405020304" pitchFamily="18" charset="0"/>
                          <a:cs typeface="Times New Roman" panose="02020603050405020304" pitchFamily="18" charset="0"/>
                        </a:rPr>
                        <a:t>20</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spcAft>
                          <a:spcPts val="0"/>
                        </a:spcAft>
                      </a:pPr>
                      <a:r>
                        <a:rPr lang="en-US" sz="1700">
                          <a:effectLst/>
                          <a:latin typeface="Times New Roman" panose="02020603050405020304" pitchFamily="18" charset="0"/>
                          <a:cs typeface="Times New Roman" panose="02020603050405020304" pitchFamily="18" charset="0"/>
                        </a:rPr>
                        <a:t>Nguyễn H.M. Khánh</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10</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dirty="0">
                          <a:effectLst/>
                          <a:latin typeface="Times New Roman" panose="02020603050405020304" pitchFamily="18" charset="0"/>
                          <a:cs typeface="Times New Roman" panose="02020603050405020304" pitchFamily="18" charset="0"/>
                        </a:rPr>
                        <a:t>7</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8</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9</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r">
                        <a:spcAft>
                          <a:spcPts val="0"/>
                        </a:spcAft>
                      </a:pPr>
                      <a:r>
                        <a:rPr lang="en-US" sz="1700">
                          <a:effectLst/>
                          <a:latin typeface="Times New Roman" panose="02020603050405020304" pitchFamily="18" charset="0"/>
                          <a:cs typeface="Times New Roman" panose="02020603050405020304" pitchFamily="18" charset="0"/>
                        </a:rPr>
                        <a:t>112</a:t>
                      </a:r>
                      <a:endParaRPr lang="en-US" sz="1700">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a:spcAft>
                          <a:spcPts val="0"/>
                        </a:spcAft>
                      </a:pPr>
                      <a:r>
                        <a:rPr lang="en-US" sz="1700" dirty="0" err="1">
                          <a:effectLst/>
                          <a:latin typeface="Times New Roman" panose="02020603050405020304" pitchFamily="18" charset="0"/>
                          <a:cs typeface="Times New Roman" panose="02020603050405020304" pitchFamily="18" charset="0"/>
                        </a:rPr>
                        <a:t>Khá</a:t>
                      </a:r>
                      <a:endParaRPr lang="en-US" sz="170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6128830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9186" y="5861355"/>
            <a:ext cx="12002814" cy="830997"/>
          </a:xfrm>
          <a:prstGeom prst="rect">
            <a:avLst/>
          </a:prstGeom>
        </p:spPr>
        <p:txBody>
          <a:bodyPr wrap="square">
            <a:spAutoFit/>
          </a:bodyPr>
          <a:lstStyle/>
          <a:p>
            <a:pPr algn="ctr"/>
            <a:r>
              <a:rPr lang="en-US" sz="2400" b="1" dirty="0" err="1">
                <a:latin typeface="Times New Roman" panose="02020603050405020304" pitchFamily="18" charset="0"/>
                <a:cs typeface="Times New Roman" panose="02020603050405020304" pitchFamily="18" charset="0"/>
              </a:rPr>
              <a:t>Biểu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đồ</a:t>
            </a:r>
            <a:r>
              <a:rPr lang="en-US" sz="2400" b="1" dirty="0">
                <a:latin typeface="Times New Roman" panose="02020603050405020304" pitchFamily="18" charset="0"/>
                <a:cs typeface="Times New Roman" panose="02020603050405020304" pitchFamily="18" charset="0"/>
              </a:rPr>
              <a:t> 3.14: T</a:t>
            </a:r>
            <a:r>
              <a:rPr lang="vi-VN" sz="2400" b="1" dirty="0">
                <a:latin typeface="Times New Roman" panose="02020603050405020304" pitchFamily="18" charset="0"/>
                <a:cs typeface="Times New Roman" panose="02020603050405020304" pitchFamily="18" charset="0"/>
              </a:rPr>
              <a:t>ổng điểm </a:t>
            </a:r>
            <a:r>
              <a:rPr lang="en-US" sz="2400" b="1" dirty="0">
                <a:latin typeface="Times New Roman" panose="02020603050405020304" pitchFamily="18" charset="0"/>
                <a:cs typeface="Times New Roman" panose="02020603050405020304" pitchFamily="18" charset="0"/>
              </a:rPr>
              <a:t>VĐV qua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a:t>
            </a:r>
            <a:r>
              <a:rPr lang="en-US" sz="2400" b="1" dirty="0" smtClean="0">
                <a:latin typeface="Times New Roman" panose="02020603050405020304" pitchFamily="18" charset="0"/>
                <a:cs typeface="Times New Roman" panose="02020603050405020304" pitchFamily="18" charset="0"/>
              </a:rPr>
              <a:t>14</a:t>
            </a:r>
            <a:r>
              <a:rPr lang="en-US" sz="2400"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Thành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graphicFrame>
        <p:nvGraphicFramePr>
          <p:cNvPr id="5" name="Chart 4"/>
          <p:cNvGraphicFramePr/>
          <p:nvPr>
            <p:extLst>
              <p:ext uri="{D42A27DB-BD31-4B8C-83A1-F6EECF244321}">
                <p14:modId xmlns:p14="http://schemas.microsoft.com/office/powerpoint/2010/main" val="634602133"/>
              </p:ext>
            </p:extLst>
          </p:nvPr>
        </p:nvGraphicFramePr>
        <p:xfrm>
          <a:off x="126124" y="4075"/>
          <a:ext cx="11918731" cy="58572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42466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
            <a:ext cx="12192000" cy="3416320"/>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3.3.4 </a:t>
            </a:r>
            <a:r>
              <a:rPr lang="en-US" sz="2400" b="1" dirty="0" err="1">
                <a:latin typeface="Times New Roman" panose="02020603050405020304" pitchFamily="18" charset="0"/>
                <a:cs typeface="Times New Roman" panose="02020603050405020304" pitchFamily="18" charset="0"/>
              </a:rPr>
              <a:t>Kiểm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chứng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tính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phù</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hợp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thang </a:t>
            </a:r>
            <a:r>
              <a:rPr lang="en-US" sz="2400" b="1" dirty="0" err="1">
                <a:latin typeface="Times New Roman" panose="02020603050405020304" pitchFamily="18" charset="0"/>
                <a:cs typeface="Times New Roman" panose="02020603050405020304" pitchFamily="18" charset="0"/>
              </a:rPr>
              <a:t>điểm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Minh</a:t>
            </a:r>
          </a:p>
          <a:p>
            <a:r>
              <a:rPr lang="vi-VN" sz="2400" dirty="0">
                <a:latin typeface="Times New Roman" panose="02020603050405020304" pitchFamily="18" charset="0"/>
                <a:cs typeface="Times New Roman" panose="02020603050405020304" pitchFamily="18" charset="0"/>
              </a:rPr>
              <a:t>Phân loại tổng 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VĐV qua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test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vi-VN" sz="2400" dirty="0">
                <a:latin typeface="Times New Roman" panose="02020603050405020304" pitchFamily="18" charset="0"/>
                <a:cs typeface="Times New Roman" panose="02020603050405020304" pitchFamily="18" charset="0"/>
              </a:rPr>
              <a:t>có nhiều mức độ </a:t>
            </a:r>
            <a:r>
              <a:rPr lang="en-US" sz="2400" dirty="0">
                <a:latin typeface="Times New Roman" panose="02020603050405020304" pitchFamily="18" charset="0"/>
                <a:cs typeface="Times New Roman" panose="02020603050405020304" pitchFamily="18" charset="0"/>
              </a:rPr>
              <a:t>k</a:t>
            </a:r>
            <a:r>
              <a:rPr lang="vi-VN" sz="2400" dirty="0">
                <a:latin typeface="Times New Roman" panose="02020603050405020304" pitchFamily="18" charset="0"/>
                <a:cs typeface="Times New Roman" panose="02020603050405020304" pitchFamily="18" charset="0"/>
              </a:rPr>
              <a:t>h</a:t>
            </a:r>
            <a:r>
              <a:rPr lang="en-US" sz="2400" dirty="0" err="1">
                <a:latin typeface="Times New Roman" panose="02020603050405020304" pitchFamily="18" charset="0"/>
                <a:cs typeface="Times New Roman" panose="02020603050405020304" pitchFamily="18" charset="0"/>
              </a:rPr>
              <a:t>ác</a:t>
            </a:r>
            <a:r>
              <a:rPr lang="vi-VN" sz="2400" dirty="0">
                <a:latin typeface="Times New Roman" panose="02020603050405020304" pitchFamily="18" charset="0"/>
                <a:cs typeface="Times New Roman" panose="02020603050405020304" pitchFamily="18" charset="0"/>
              </a:rPr>
              <a:t> nhau: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có VĐV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“Giỏi” chiếm tỷ lệ </a:t>
            </a:r>
            <a:r>
              <a:rPr lang="en-US" sz="2400" dirty="0">
                <a:latin typeface="Times New Roman" panose="02020603050405020304" pitchFamily="18" charset="0"/>
                <a:cs typeface="Times New Roman" panose="02020603050405020304" pitchFamily="18" charset="0"/>
              </a:rPr>
              <a:t>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“Kh</a:t>
            </a:r>
            <a:r>
              <a:rPr lang="en-US" sz="2400" dirty="0">
                <a:latin typeface="Times New Roman" panose="02020603050405020304" pitchFamily="18" charset="0"/>
                <a:cs typeface="Times New Roman" panose="02020603050405020304" pitchFamily="18" charset="0"/>
              </a:rPr>
              <a:t>á</a:t>
            </a:r>
            <a:r>
              <a:rPr lang="vi-VN" sz="2400" dirty="0">
                <a:latin typeface="Times New Roman" panose="02020603050405020304" pitchFamily="18" charset="0"/>
                <a:cs typeface="Times New Roman" panose="02020603050405020304" pitchFamily="18" charset="0"/>
              </a:rPr>
              <a:t>” có </a:t>
            </a:r>
            <a:r>
              <a:rPr lang="en-US" sz="24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10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“Trung bình” có </a:t>
            </a:r>
            <a:r>
              <a:rPr lang="en-US" sz="2400" dirty="0">
                <a:latin typeface="Times New Roman" panose="02020603050405020304" pitchFamily="18" charset="0"/>
                <a:cs typeface="Times New Roman" panose="02020603050405020304" pitchFamily="18" charset="0"/>
              </a:rPr>
              <a:t>8</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40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“Yếu” có </a:t>
            </a:r>
            <a:r>
              <a:rPr lang="en-US" sz="2400" dirty="0">
                <a:latin typeface="Times New Roman" panose="02020603050405020304" pitchFamily="18" charset="0"/>
                <a:cs typeface="Times New Roman" panose="02020603050405020304" pitchFamily="18" charset="0"/>
              </a:rPr>
              <a:t>6</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30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có </a:t>
            </a:r>
            <a:r>
              <a:rPr lang="en-US" sz="2400" dirty="0">
                <a:latin typeface="Times New Roman" panose="02020603050405020304" pitchFamily="18" charset="0"/>
                <a:cs typeface="Times New Roman" panose="02020603050405020304" pitchFamily="18" charset="0"/>
              </a:rPr>
              <a:t>4 </a:t>
            </a:r>
            <a:r>
              <a:rPr lang="vi-VN" sz="2400" dirty="0">
                <a:latin typeface="Times New Roman" panose="02020603050405020304" pitchFamily="18" charset="0"/>
                <a:cs typeface="Times New Roman" panose="02020603050405020304" pitchFamily="18" charset="0"/>
              </a:rPr>
              <a:t>VĐV </a:t>
            </a:r>
            <a:r>
              <a:rPr lang="en-US" sz="2400" dirty="0" err="1">
                <a:latin typeface="Times New Roman" panose="02020603050405020304" pitchFamily="18" charset="0"/>
                <a:cs typeface="Times New Roman" panose="02020603050405020304" pitchFamily="18" charset="0"/>
              </a:rPr>
              <a:t>xếp</a:t>
            </a:r>
            <a:r>
              <a:rPr lang="vi-VN" sz="2400" dirty="0">
                <a:latin typeface="Times New Roman" panose="02020603050405020304" pitchFamily="18" charset="0"/>
                <a:cs typeface="Times New Roman" panose="02020603050405020304" pitchFamily="18" charset="0"/>
              </a:rPr>
              <a:t> loại “K</a:t>
            </a:r>
            <a:r>
              <a:rPr lang="en-US" sz="2400" dirty="0" err="1">
                <a:latin typeface="Times New Roman" panose="02020603050405020304" pitchFamily="18" charset="0"/>
                <a:cs typeface="Times New Roman" panose="02020603050405020304" pitchFamily="18" charset="0"/>
              </a:rPr>
              <a:t>ém</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tỷ</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a:t>
            </a:r>
            <a:r>
              <a:rPr lang="en-US" sz="2400" dirty="0">
                <a:latin typeface="Times New Roman" panose="02020603050405020304" pitchFamily="18" charset="0"/>
                <a:cs typeface="Times New Roman" panose="02020603050405020304" pitchFamily="18" charset="0"/>
              </a:rPr>
              <a:t> 20%. </a:t>
            </a:r>
            <a:r>
              <a:rPr lang="vi-VN" sz="2400" dirty="0">
                <a:latin typeface="Times New Roman" panose="02020603050405020304" pitchFamily="18" charset="0"/>
                <a:cs typeface="Times New Roman" panose="02020603050405020304" pitchFamily="18" charset="0"/>
              </a:rPr>
              <a:t>Điều đó cho thấy </a:t>
            </a:r>
            <a:r>
              <a:rPr lang="en-US" sz="2400" dirty="0">
                <a:latin typeface="Times New Roman" panose="02020603050405020304" pitchFamily="18" charset="0"/>
                <a:cs typeface="Times New Roman" panose="02020603050405020304" pitchFamily="18" charset="0"/>
              </a:rPr>
              <a:t>p</a:t>
            </a:r>
            <a:r>
              <a:rPr lang="vi-VN" sz="2400" dirty="0">
                <a:latin typeface="Times New Roman" panose="02020603050405020304" pitchFamily="18" charset="0"/>
                <a:cs typeface="Times New Roman" panose="02020603050405020304" pitchFamily="18" charset="0"/>
              </a:rPr>
              <a:t>hân loại tổng 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VĐV qua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test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luyện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a:t>thể</a:t>
            </a:r>
            <a:r>
              <a:rPr lang="en-US" sz="2400" dirty="0"/>
              <a:t> </a:t>
            </a:r>
            <a:r>
              <a:rPr lang="en-US" sz="2400" dirty="0" err="1"/>
              <a:t>hiện</a:t>
            </a:r>
            <a:r>
              <a:rPr lang="en-US" sz="2400" dirty="0"/>
              <a:t> qua </a:t>
            </a:r>
            <a:r>
              <a:rPr lang="en-US" sz="2400" dirty="0" err="1"/>
              <a:t>biểu</a:t>
            </a:r>
            <a:r>
              <a:rPr lang="en-US" sz="2400" dirty="0"/>
              <a:t> </a:t>
            </a:r>
            <a:r>
              <a:rPr lang="en-US" sz="2400" dirty="0" err="1"/>
              <a:t>đồ</a:t>
            </a:r>
            <a:r>
              <a:rPr lang="en-US" sz="2400" dirty="0"/>
              <a:t> 3.15</a:t>
            </a:r>
            <a:r>
              <a:rPr lang="en-US" sz="2400"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graphicFrame>
        <p:nvGraphicFramePr>
          <p:cNvPr id="6" name="Chart 5"/>
          <p:cNvGraphicFramePr/>
          <p:nvPr>
            <p:extLst>
              <p:ext uri="{D42A27DB-BD31-4B8C-83A1-F6EECF244321}">
                <p14:modId xmlns:p14="http://schemas.microsoft.com/office/powerpoint/2010/main" val="172482229"/>
              </p:ext>
            </p:extLst>
          </p:nvPr>
        </p:nvGraphicFramePr>
        <p:xfrm>
          <a:off x="3408997" y="3331155"/>
          <a:ext cx="5374005"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angle 3"/>
          <p:cNvSpPr/>
          <p:nvPr/>
        </p:nvSpPr>
        <p:spPr>
          <a:xfrm>
            <a:off x="0" y="6074355"/>
            <a:ext cx="12192000" cy="830997"/>
          </a:xfrm>
          <a:prstGeom prst="rect">
            <a:avLst/>
          </a:prstGeom>
        </p:spPr>
        <p:txBody>
          <a:bodyPr wrap="square">
            <a:spAutoFit/>
          </a:bodyPr>
          <a:lstStyle/>
          <a:p>
            <a:pPr algn="ctr"/>
            <a:r>
              <a:rPr lang="en-US" sz="2400" b="1" dirty="0" err="1">
                <a:latin typeface="Times New Roman" panose="02020603050405020304" pitchFamily="18" charset="0"/>
                <a:cs typeface="Times New Roman" panose="02020603050405020304" pitchFamily="18" charset="0"/>
              </a:rPr>
              <a:t>Biểu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đồ</a:t>
            </a:r>
            <a:r>
              <a:rPr lang="en-US" sz="2400" b="1" dirty="0">
                <a:latin typeface="Times New Roman" panose="02020603050405020304" pitchFamily="18" charset="0"/>
                <a:cs typeface="Times New Roman" panose="02020603050405020304" pitchFamily="18" charset="0"/>
              </a:rPr>
              <a:t> 3.15 :  </a:t>
            </a:r>
            <a:r>
              <a:rPr lang="en-US" sz="2400" b="1" dirty="0" err="1">
                <a:latin typeface="Times New Roman" panose="02020603050405020304" pitchFamily="18" charset="0"/>
                <a:cs typeface="Times New Roman" panose="02020603050405020304" pitchFamily="18" charset="0"/>
              </a:rPr>
              <a:t>Kết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quả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loại</a:t>
            </a:r>
            <a:r>
              <a:rPr lang="en-US" sz="2400" b="1" dirty="0">
                <a:latin typeface="Times New Roman" panose="02020603050405020304" pitchFamily="18" charset="0"/>
                <a:cs typeface="Times New Roman" panose="02020603050405020304" pitchFamily="18" charset="0"/>
              </a:rPr>
              <a:t> VĐV qua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chọn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nam</a:t>
            </a:r>
            <a:r>
              <a:rPr lang="en-US" sz="2400" b="1" dirty="0">
                <a:latin typeface="Times New Roman" panose="02020603050405020304" pitchFamily="18" charset="0"/>
                <a:cs typeface="Times New Roman" panose="02020603050405020304" pitchFamily="18" charset="0"/>
              </a:rPr>
              <a:t> VĐV </a:t>
            </a:r>
            <a:r>
              <a:rPr lang="en-US" sz="2400" b="1" dirty="0" err="1">
                <a:latin typeface="Times New Roman" panose="02020603050405020304" pitchFamily="18" charset="0"/>
                <a:cs typeface="Times New Roman" panose="02020603050405020304" pitchFamily="18" charset="0"/>
              </a:rPr>
              <a:t>đội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dự</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tuyển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Vovinam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lứa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tuổi</a:t>
            </a:r>
            <a:r>
              <a:rPr lang="en-US" sz="2400" b="1" dirty="0">
                <a:latin typeface="Times New Roman" panose="02020603050405020304" pitchFamily="18" charset="0"/>
                <a:cs typeface="Times New Roman" panose="02020603050405020304" pitchFamily="18" charset="0"/>
              </a:rPr>
              <a:t> 12 – 14 </a:t>
            </a:r>
            <a:r>
              <a:rPr lang="en-US" sz="2400" b="1" dirty="0" err="1">
                <a:latin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a:t>
            </a:r>
            <a:r>
              <a:rPr lang="en-US" sz="2400" b="1" dirty="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46860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
            <a:ext cx="12192000" cy="461665"/>
          </a:xfrm>
          <a:prstGeom prst="rect">
            <a:avLst/>
          </a:prstGeom>
          <a:solidFill>
            <a:srgbClr val="7030A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en-US" sz="2400" b="1" dirty="0">
                <a:latin typeface="Times New Roman" panose="02020603050405020304" pitchFamily="18" charset="0"/>
                <a:cs typeface="Times New Roman" panose="02020603050405020304" pitchFamily="18" charset="0"/>
              </a:rPr>
              <a:t>KẾT </a:t>
            </a:r>
            <a:r>
              <a:rPr lang="en-US" sz="2400" b="1" dirty="0" smtClean="0">
                <a:latin typeface="Times New Roman" panose="02020603050405020304" pitchFamily="18" charset="0"/>
                <a:cs typeface="Times New Roman" panose="02020603050405020304" pitchFamily="18" charset="0"/>
              </a:rPr>
              <a:t>LUẬN</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 y="476441"/>
            <a:ext cx="6211615" cy="5262979"/>
          </a:xfrm>
          <a:prstGeom prst="rect">
            <a:avLst/>
          </a:prstGeom>
          <a:solidFill>
            <a:schemeClr val="accent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chọn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nam</a:t>
            </a:r>
            <a:r>
              <a:rPr lang="en-US" sz="2400" dirty="0" smtClean="0">
                <a:latin typeface="Times New Roman" panose="02020603050405020304" pitchFamily="18" charset="0"/>
                <a:cs typeface="Times New Roman" panose="02020603050405020304" pitchFamily="18" charset="0"/>
              </a:rPr>
              <a:t> VĐV </a:t>
            </a:r>
            <a:r>
              <a:rPr lang="en-US" sz="2400" dirty="0" err="1" smtClean="0">
                <a:latin typeface="Times New Roman" panose="02020603050405020304" pitchFamily="18" charset="0"/>
                <a:cs typeface="Times New Roman" panose="02020603050405020304" pitchFamily="18" charset="0"/>
              </a:rPr>
              <a:t>đội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Vovinam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tuổi</a:t>
            </a:r>
            <a:r>
              <a:rPr lang="en-US" sz="2400" dirty="0" smtClean="0">
                <a:latin typeface="Times New Roman" panose="02020603050405020304" pitchFamily="18" charset="0"/>
                <a:cs typeface="Times New Roman" panose="02020603050405020304" pitchFamily="18" charset="0"/>
              </a:rPr>
              <a:t> 12 – 14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tổng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còn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tồn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a:t>
            </a: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chọn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chỉ</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chọn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Vovinam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tuổi</a:t>
            </a:r>
            <a:r>
              <a:rPr lang="en-US" sz="2400" dirty="0" smtClean="0">
                <a:latin typeface="Times New Roman" panose="02020603050405020304" pitchFamily="18" charset="0"/>
                <a:cs typeface="Times New Roman" panose="02020603050405020304" pitchFamily="18" charset="0"/>
              </a:rPr>
              <a:t> 12 – 14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chọn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Vovinam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tuổi</a:t>
            </a:r>
            <a:r>
              <a:rPr lang="en-US" sz="2400" dirty="0" smtClean="0">
                <a:latin typeface="Times New Roman" panose="02020603050405020304" pitchFamily="18" charset="0"/>
                <a:cs typeface="Times New Roman" panose="02020603050405020304" pitchFamily="18" charset="0"/>
              </a:rPr>
              <a:t> 12 – 14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nội</a:t>
            </a:r>
            <a:r>
              <a:rPr lang="en-US" sz="2400" dirty="0" smtClean="0">
                <a:latin typeface="Times New Roman" panose="02020603050405020304" pitchFamily="18" charset="0"/>
                <a:cs typeface="Times New Roman" panose="02020603050405020304" pitchFamily="18" charset="0"/>
              </a:rPr>
              <a:t> dung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chọn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nam</a:t>
            </a:r>
            <a:r>
              <a:rPr lang="en-US" sz="2400" dirty="0" smtClean="0">
                <a:latin typeface="Times New Roman" panose="02020603050405020304" pitchFamily="18" charset="0"/>
                <a:cs typeface="Times New Roman" panose="02020603050405020304" pitchFamily="18" charset="0"/>
              </a:rPr>
              <a:t> VĐV </a:t>
            </a:r>
            <a:r>
              <a:rPr lang="en-US" sz="2400" dirty="0" err="1" smtClean="0">
                <a:latin typeface="Times New Roman" panose="02020603050405020304" pitchFamily="18" charset="0"/>
                <a:cs typeface="Times New Roman" panose="02020603050405020304" pitchFamily="18" charset="0"/>
              </a:rPr>
              <a:t>đội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Vovinam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tuổi</a:t>
            </a:r>
            <a:r>
              <a:rPr lang="en-US" sz="2400" dirty="0" smtClean="0">
                <a:latin typeface="Times New Roman" panose="02020603050405020304" pitchFamily="18" charset="0"/>
                <a:cs typeface="Times New Roman" panose="02020603050405020304" pitchFamily="18" charset="0"/>
              </a:rPr>
              <a:t> 12 – 14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6211615" y="476441"/>
            <a:ext cx="2270234" cy="563231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r>
              <a:rPr lang="en-US" sz="2400" dirty="0">
                <a:latin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lập</a:t>
            </a:r>
            <a:r>
              <a:rPr lang="en-US" sz="2400" dirty="0">
                <a:latin typeface="Times New Roman" panose="02020603050405020304" pitchFamily="18" charset="0"/>
                <a:cs typeface="Times New Roman" panose="02020603050405020304" pitchFamily="18" charset="0"/>
              </a:rPr>
              <a:t> test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vấn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13 test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VĐV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p>
        </p:txBody>
      </p:sp>
      <p:sp>
        <p:nvSpPr>
          <p:cNvPr id="7" name="Rectangle 6"/>
          <p:cNvSpPr/>
          <p:nvPr/>
        </p:nvSpPr>
        <p:spPr>
          <a:xfrm>
            <a:off x="8481849" y="476441"/>
            <a:ext cx="3710152" cy="6001643"/>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en-US" sz="2400" dirty="0">
                <a:latin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chuẩn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(thang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Vovinam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tuổi</a:t>
            </a:r>
            <a:r>
              <a:rPr lang="en-US" sz="2400" dirty="0">
                <a:latin typeface="Times New Roman" panose="02020603050405020304" pitchFamily="18" charset="0"/>
                <a:cs typeface="Times New Roman" panose="02020603050405020304" pitchFamily="18" charset="0"/>
              </a:rPr>
              <a:t> 12 – 14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có VĐV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“Giỏi” chiếm tỷ lệ </a:t>
            </a:r>
            <a:r>
              <a:rPr lang="en-US" sz="2400" dirty="0">
                <a:latin typeface="Times New Roman" panose="02020603050405020304" pitchFamily="18" charset="0"/>
                <a:cs typeface="Times New Roman" panose="02020603050405020304" pitchFamily="18" charset="0"/>
              </a:rPr>
              <a:t>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“Kh</a:t>
            </a:r>
            <a:r>
              <a:rPr lang="en-US" sz="2400" dirty="0">
                <a:latin typeface="Times New Roman" panose="02020603050405020304" pitchFamily="18" charset="0"/>
                <a:cs typeface="Times New Roman" panose="02020603050405020304" pitchFamily="18" charset="0"/>
              </a:rPr>
              <a:t>á</a:t>
            </a:r>
            <a:r>
              <a:rPr lang="vi-VN" sz="2400" dirty="0">
                <a:latin typeface="Times New Roman" panose="02020603050405020304" pitchFamily="18" charset="0"/>
                <a:cs typeface="Times New Roman" panose="02020603050405020304" pitchFamily="18" charset="0"/>
              </a:rPr>
              <a:t>” có </a:t>
            </a:r>
            <a:r>
              <a:rPr lang="en-US" sz="24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10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“Trung bình” có </a:t>
            </a:r>
            <a:r>
              <a:rPr lang="en-US" sz="2400" dirty="0">
                <a:latin typeface="Times New Roman" panose="02020603050405020304" pitchFamily="18" charset="0"/>
                <a:cs typeface="Times New Roman" panose="02020603050405020304" pitchFamily="18" charset="0"/>
              </a:rPr>
              <a:t>8</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40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xếp</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loại “Yếu” có </a:t>
            </a:r>
            <a:r>
              <a:rPr lang="en-US" sz="2400" dirty="0">
                <a:latin typeface="Times New Roman" panose="02020603050405020304" pitchFamily="18" charset="0"/>
                <a:cs typeface="Times New Roman" panose="02020603050405020304" pitchFamily="18" charset="0"/>
              </a:rPr>
              <a:t>6</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20</a:t>
            </a:r>
            <a:r>
              <a:rPr lang="vi-VN" sz="2400" dirty="0">
                <a:latin typeface="Times New Roman" panose="02020603050405020304" pitchFamily="18" charset="0"/>
                <a:cs typeface="Times New Roman" panose="02020603050405020304" pitchFamily="18" charset="0"/>
              </a:rPr>
              <a:t> VĐV chiếm tỷ lệ </a:t>
            </a:r>
            <a:r>
              <a:rPr lang="en-US" sz="2400" dirty="0">
                <a:latin typeface="Times New Roman" panose="02020603050405020304" pitchFamily="18" charset="0"/>
                <a:cs typeface="Times New Roman" panose="02020603050405020304" pitchFamily="18" charset="0"/>
              </a:rPr>
              <a:t>30</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có </a:t>
            </a:r>
            <a:r>
              <a:rPr lang="en-US" sz="2400" dirty="0">
                <a:latin typeface="Times New Roman" panose="02020603050405020304" pitchFamily="18" charset="0"/>
                <a:cs typeface="Times New Roman" panose="02020603050405020304" pitchFamily="18" charset="0"/>
              </a:rPr>
              <a:t>4 </a:t>
            </a:r>
            <a:r>
              <a:rPr lang="vi-VN" sz="2400" dirty="0">
                <a:latin typeface="Times New Roman" panose="02020603050405020304" pitchFamily="18" charset="0"/>
                <a:cs typeface="Times New Roman" panose="02020603050405020304" pitchFamily="18" charset="0"/>
              </a:rPr>
              <a:t>VĐV </a:t>
            </a:r>
            <a:r>
              <a:rPr lang="en-US" sz="2400" dirty="0" err="1">
                <a:latin typeface="Times New Roman" panose="02020603050405020304" pitchFamily="18" charset="0"/>
                <a:cs typeface="Times New Roman" panose="02020603050405020304" pitchFamily="18" charset="0"/>
              </a:rPr>
              <a:t>xếp</a:t>
            </a:r>
            <a:r>
              <a:rPr lang="vi-VN" sz="2400" dirty="0">
                <a:latin typeface="Times New Roman" panose="02020603050405020304" pitchFamily="18" charset="0"/>
                <a:cs typeface="Times New Roman" panose="02020603050405020304" pitchFamily="18" charset="0"/>
              </a:rPr>
              <a:t> loại “K</a:t>
            </a:r>
            <a:r>
              <a:rPr lang="en-US" sz="2400" dirty="0" err="1">
                <a:latin typeface="Times New Roman" panose="02020603050405020304" pitchFamily="18" charset="0"/>
                <a:cs typeface="Times New Roman" panose="02020603050405020304" pitchFamily="18" charset="0"/>
              </a:rPr>
              <a:t>ém</a:t>
            </a:r>
            <a:r>
              <a:rPr lang="vi-VN"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tỷ</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a:t>
            </a:r>
            <a:r>
              <a:rPr lang="en-US" sz="2400" dirty="0">
                <a:latin typeface="Times New Roman" panose="02020603050405020304" pitchFamily="18" charset="0"/>
                <a:cs typeface="Times New Roman" panose="02020603050405020304" pitchFamily="18" charset="0"/>
              </a:rPr>
              <a:t> 20%. </a:t>
            </a:r>
          </a:p>
        </p:txBody>
      </p:sp>
    </p:spTree>
    <p:extLst>
      <p:ext uri="{BB962C8B-B14F-4D97-AF65-F5344CB8AC3E}">
        <p14:creationId xmlns:p14="http://schemas.microsoft.com/office/powerpoint/2010/main" val="34985451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wn Arrow Callout 3"/>
          <p:cNvSpPr/>
          <p:nvPr/>
        </p:nvSpPr>
        <p:spPr>
          <a:xfrm>
            <a:off x="0" y="0"/>
            <a:ext cx="12060621" cy="1032641"/>
          </a:xfrm>
          <a:prstGeom prst="downArrowCallout">
            <a:avLst>
              <a:gd name="adj1" fmla="val 26527"/>
              <a:gd name="adj2" fmla="val 23473"/>
              <a:gd name="adj3" fmla="val 25000"/>
              <a:gd name="adj4" fmla="val 6497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latin typeface="Times New Roman" panose="02020603050405020304" pitchFamily="18" charset="0"/>
                <a:cs typeface="Times New Roman" panose="02020603050405020304" pitchFamily="18" charset="0"/>
              </a:rPr>
              <a:t>KIẾN NGHỊ</a:t>
            </a:r>
          </a:p>
        </p:txBody>
      </p:sp>
      <p:sp>
        <p:nvSpPr>
          <p:cNvPr id="6" name="Down Arrow Callout 5"/>
          <p:cNvSpPr/>
          <p:nvPr/>
        </p:nvSpPr>
        <p:spPr>
          <a:xfrm>
            <a:off x="-3" y="3909849"/>
            <a:ext cx="12192003" cy="2948152"/>
          </a:xfrm>
          <a:prstGeom prst="downArrow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Muốn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ban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đòi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hỏi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nỗ</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tâm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huyết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nâng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huấn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luyện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Huấn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luyện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a:t>
            </a:r>
          </a:p>
        </p:txBody>
      </p:sp>
      <p:sp>
        <p:nvSpPr>
          <p:cNvPr id="8" name="Down Arrow Callout 7"/>
          <p:cNvSpPr/>
          <p:nvPr/>
        </p:nvSpPr>
        <p:spPr>
          <a:xfrm>
            <a:off x="0" y="1032641"/>
            <a:ext cx="12192000" cy="287720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VĐV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tin </a:t>
            </a:r>
            <a:r>
              <a:rPr lang="en-US" sz="2800" dirty="0" err="1">
                <a:latin typeface="Times New Roman" panose="02020603050405020304" pitchFamily="18" charset="0"/>
                <a:cs typeface="Times New Roman" panose="02020603050405020304" pitchFamily="18" charset="0"/>
              </a:rPr>
              <a:t>cậy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chiếu</a:t>
            </a:r>
            <a:r>
              <a:rPr lang="en-US" sz="2800" dirty="0">
                <a:latin typeface="Times New Roman" panose="02020603050405020304" pitchFamily="18" charset="0"/>
                <a:cs typeface="Times New Roman" panose="02020603050405020304" pitchFamily="18" charset="0"/>
              </a:rPr>
              <a:t>, so </a:t>
            </a:r>
            <a:r>
              <a:rPr lang="en-US" sz="2800" dirty="0" err="1">
                <a:latin typeface="Times New Roman" panose="02020603050405020304" pitchFamily="18" charset="0"/>
                <a:cs typeface="Times New Roman" panose="02020603050405020304" pitchFamily="18" charset="0"/>
              </a:rPr>
              <a:t>sánh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giữa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796322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wn Arrow Callout 7"/>
          <p:cNvSpPr/>
          <p:nvPr/>
        </p:nvSpPr>
        <p:spPr>
          <a:xfrm>
            <a:off x="0" y="157653"/>
            <a:ext cx="12192000" cy="287720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latin typeface="Times New Roman" panose="02020603050405020304" pitchFamily="18" charset="0"/>
                <a:cs typeface="Times New Roman" panose="02020603050405020304" pitchFamily="18" charset="0"/>
              </a:rPr>
              <a:t>3/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thức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đánh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tiêu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chuẩn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chọn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được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cứu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tiễn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chọn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nam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dự</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Vovinam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tuổi</a:t>
            </a:r>
            <a:r>
              <a:rPr lang="en-US" sz="2800" dirty="0" smtClean="0">
                <a:latin typeface="Times New Roman" panose="02020603050405020304" pitchFamily="18" charset="0"/>
                <a:cs typeface="Times New Roman" panose="02020603050405020304" pitchFamily="18" charset="0"/>
              </a:rPr>
              <a:t> 12 – 14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Chí</a:t>
            </a:r>
            <a:r>
              <a:rPr lang="en-US" sz="2800" dirty="0" smtClean="0">
                <a:latin typeface="Times New Roman" panose="02020603050405020304" pitchFamily="18" charset="0"/>
                <a:cs typeface="Times New Roman" panose="02020603050405020304" pitchFamily="18" charset="0"/>
              </a:rPr>
              <a:t> Minh.</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 y="3042744"/>
            <a:ext cx="12081641" cy="59909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latin typeface="Times New Roman" panose="02020603050405020304" pitchFamily="18" charset="0"/>
                <a:cs typeface="Times New Roman" panose="02020603050405020304" pitchFamily="18" charset="0"/>
              </a:rPr>
              <a:t>KIẾN NGHỊ</a:t>
            </a:r>
          </a:p>
        </p:txBody>
      </p:sp>
      <p:sp>
        <p:nvSpPr>
          <p:cNvPr id="3" name="Up Arrow Callout 2"/>
          <p:cNvSpPr/>
          <p:nvPr/>
        </p:nvSpPr>
        <p:spPr>
          <a:xfrm>
            <a:off x="0" y="3641835"/>
            <a:ext cx="12081641" cy="3216166"/>
          </a:xfrm>
          <a:prstGeom prst="upArrowCallou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4/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sâu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Vovinam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tuổi</a:t>
            </a:r>
            <a:r>
              <a:rPr lang="en-US" sz="2800" dirty="0">
                <a:latin typeface="Times New Roman" panose="02020603050405020304" pitchFamily="18" charset="0"/>
                <a:cs typeface="Times New Roman" panose="02020603050405020304" pitchFamily="18" charset="0"/>
              </a:rPr>
              <a:t> 12 – 14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nữ</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a:t>
            </a:r>
            <a:r>
              <a:rPr lang="en-US" sz="2800" dirty="0">
                <a:latin typeface="Times New Roman" panose="02020603050405020304" pitchFamily="18" charset="0"/>
                <a:cs typeface="Times New Roman" panose="02020603050405020304" pitchFamily="18" charset="0"/>
              </a:rPr>
              <a:t> Minh. </a:t>
            </a:r>
          </a:p>
        </p:txBody>
      </p:sp>
    </p:spTree>
    <p:extLst>
      <p:ext uri="{BB962C8B-B14F-4D97-AF65-F5344CB8AC3E}">
        <p14:creationId xmlns:p14="http://schemas.microsoft.com/office/powerpoint/2010/main" val="692875153"/>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890" y="1962150"/>
            <a:ext cx="11729544" cy="4762500"/>
          </a:xfrm>
          <a:prstGeom prst="rect">
            <a:avLst/>
          </a:prstGeom>
        </p:spPr>
      </p:pic>
      <p:sp>
        <p:nvSpPr>
          <p:cNvPr id="14" name="Rectangle 13"/>
          <p:cNvSpPr/>
          <p:nvPr/>
        </p:nvSpPr>
        <p:spPr>
          <a:xfrm>
            <a:off x="300286" y="523680"/>
            <a:ext cx="11181523" cy="923330"/>
          </a:xfrm>
          <a:prstGeom prst="rect">
            <a:avLst/>
          </a:prstGeom>
          <a:noFill/>
        </p:spPr>
        <p:txBody>
          <a:bodyPr wrap="none" lIns="91440" tIns="45720" rIns="91440" bIns="45720">
            <a:prstTxWarp prst="textCanDown">
              <a:avLst/>
            </a:prstTxWarp>
            <a:spAutoFit/>
          </a:bodyPr>
          <a:lstStyle/>
          <a:p>
            <a:pPr algn="ctr"/>
            <a:r>
              <a:rPr lang="en-US" sz="5400" b="1" cap="none" spc="50" dirty="0" smtClean="0">
                <a:ln w="12700" cmpd="sng">
                  <a:solidFill>
                    <a:schemeClr val="accent6">
                      <a:satMod val="120000"/>
                      <a:shade val="80000"/>
                    </a:schemeClr>
                  </a:solidFill>
                  <a:prstDash val="solid"/>
                </a:ln>
                <a:solidFill>
                  <a:srgbClr val="92D050"/>
                </a:solidFill>
                <a:effectLst>
                  <a:glow rad="53100">
                    <a:schemeClr val="accent6">
                      <a:satMod val="180000"/>
                      <a:alpha val="30000"/>
                    </a:schemeClr>
                  </a:glow>
                </a:effectLst>
                <a:latin typeface="Times New Roman" panose="02020603050405020304" pitchFamily="18" charset="0"/>
                <a:cs typeface="Times New Roman" panose="02020603050405020304" pitchFamily="18" charset="0"/>
              </a:rPr>
              <a:t>EM XIN CẢM ƠN QUÝ THẦY CÔ </a:t>
            </a:r>
            <a:endParaRPr lang="en-US" sz="5400" b="1" cap="none" spc="50" dirty="0">
              <a:ln w="12700" cmpd="sng">
                <a:solidFill>
                  <a:schemeClr val="accent6">
                    <a:satMod val="120000"/>
                    <a:shade val="80000"/>
                  </a:schemeClr>
                </a:solidFill>
                <a:prstDash val="solid"/>
              </a:ln>
              <a:solidFill>
                <a:srgbClr val="92D050"/>
              </a:solidFill>
              <a:effectLst>
                <a:glow rad="53100">
                  <a:schemeClr val="accent6">
                    <a:satMod val="180000"/>
                    <a:alpha val="30000"/>
                  </a:schemeClr>
                </a:glow>
              </a:effectLst>
            </a:endParaRPr>
          </a:p>
        </p:txBody>
      </p:sp>
    </p:spTree>
    <p:extLst>
      <p:ext uri="{BB962C8B-B14F-4D97-AF65-F5344CB8AC3E}">
        <p14:creationId xmlns:p14="http://schemas.microsoft.com/office/powerpoint/2010/main" val="16511474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1213</TotalTime>
  <Words>6100</Words>
  <Application>Microsoft Office PowerPoint</Application>
  <PresentationFormat>Custom</PresentationFormat>
  <Paragraphs>1013</Paragraphs>
  <Slides>36</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36</vt:i4>
      </vt:variant>
    </vt:vector>
  </HeadingPairs>
  <TitlesOfParts>
    <vt:vector size="39" baseType="lpstr">
      <vt:lpstr>Office Theme</vt:lpstr>
      <vt:lpstr>1_Office Theme</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GhostViet</cp:lastModifiedBy>
  <cp:revision>105</cp:revision>
  <dcterms:created xsi:type="dcterms:W3CDTF">2019-05-13T06:03:09Z</dcterms:created>
  <dcterms:modified xsi:type="dcterms:W3CDTF">2020-12-14T13:18:15Z</dcterms:modified>
</cp:coreProperties>
</file>