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1"/>
  </p:sldMasterIdLst>
  <p:notesMasterIdLst>
    <p:notesMasterId r:id="rId125"/>
  </p:notesMasterIdLst>
  <p:sldIdLst>
    <p:sldId id="256" r:id="rId2"/>
    <p:sldId id="312" r:id="rId3"/>
    <p:sldId id="313" r:id="rId4"/>
    <p:sldId id="257" r:id="rId5"/>
    <p:sldId id="314"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41" r:id="rId30"/>
    <p:sldId id="340" r:id="rId31"/>
    <p:sldId id="345" r:id="rId32"/>
    <p:sldId id="349" r:id="rId33"/>
    <p:sldId id="347" r:id="rId34"/>
    <p:sldId id="352" r:id="rId35"/>
    <p:sldId id="353" r:id="rId36"/>
    <p:sldId id="354" r:id="rId37"/>
    <p:sldId id="356" r:id="rId38"/>
    <p:sldId id="357" r:id="rId39"/>
    <p:sldId id="358" r:id="rId40"/>
    <p:sldId id="359" r:id="rId41"/>
    <p:sldId id="362" r:id="rId42"/>
    <p:sldId id="360" r:id="rId43"/>
    <p:sldId id="361" r:id="rId44"/>
    <p:sldId id="363" r:id="rId45"/>
    <p:sldId id="364" r:id="rId46"/>
    <p:sldId id="365" r:id="rId47"/>
    <p:sldId id="366" r:id="rId48"/>
    <p:sldId id="367" r:id="rId49"/>
    <p:sldId id="368" r:id="rId50"/>
    <p:sldId id="369" r:id="rId51"/>
    <p:sldId id="370" r:id="rId52"/>
    <p:sldId id="371" r:id="rId53"/>
    <p:sldId id="372" r:id="rId54"/>
    <p:sldId id="373" r:id="rId55"/>
    <p:sldId id="374" r:id="rId56"/>
    <p:sldId id="375" r:id="rId57"/>
    <p:sldId id="379" r:id="rId58"/>
    <p:sldId id="381" r:id="rId59"/>
    <p:sldId id="378" r:id="rId60"/>
    <p:sldId id="377" r:id="rId61"/>
    <p:sldId id="376" r:id="rId62"/>
    <p:sldId id="382" r:id="rId63"/>
    <p:sldId id="385" r:id="rId64"/>
    <p:sldId id="386" r:id="rId65"/>
    <p:sldId id="384" r:id="rId66"/>
    <p:sldId id="383" r:id="rId67"/>
    <p:sldId id="387" r:id="rId68"/>
    <p:sldId id="388" r:id="rId69"/>
    <p:sldId id="390" r:id="rId70"/>
    <p:sldId id="391" r:id="rId71"/>
    <p:sldId id="392" r:id="rId72"/>
    <p:sldId id="394" r:id="rId73"/>
    <p:sldId id="395" r:id="rId74"/>
    <p:sldId id="396" r:id="rId75"/>
    <p:sldId id="398" r:id="rId76"/>
    <p:sldId id="400" r:id="rId77"/>
    <p:sldId id="401" r:id="rId78"/>
    <p:sldId id="402" r:id="rId79"/>
    <p:sldId id="404" r:id="rId80"/>
    <p:sldId id="405" r:id="rId81"/>
    <p:sldId id="406" r:id="rId82"/>
    <p:sldId id="407" r:id="rId83"/>
    <p:sldId id="408" r:id="rId84"/>
    <p:sldId id="409" r:id="rId85"/>
    <p:sldId id="410" r:id="rId86"/>
    <p:sldId id="411" r:id="rId87"/>
    <p:sldId id="412" r:id="rId88"/>
    <p:sldId id="413" r:id="rId89"/>
    <p:sldId id="414" r:id="rId90"/>
    <p:sldId id="415" r:id="rId91"/>
    <p:sldId id="417" r:id="rId92"/>
    <p:sldId id="418" r:id="rId93"/>
    <p:sldId id="421" r:id="rId94"/>
    <p:sldId id="423" r:id="rId95"/>
    <p:sldId id="442" r:id="rId96"/>
    <p:sldId id="443" r:id="rId97"/>
    <p:sldId id="444" r:id="rId98"/>
    <p:sldId id="445" r:id="rId99"/>
    <p:sldId id="424" r:id="rId100"/>
    <p:sldId id="429" r:id="rId101"/>
    <p:sldId id="430" r:id="rId102"/>
    <p:sldId id="425" r:id="rId103"/>
    <p:sldId id="431" r:id="rId104"/>
    <p:sldId id="446" r:id="rId105"/>
    <p:sldId id="454" r:id="rId106"/>
    <p:sldId id="453" r:id="rId107"/>
    <p:sldId id="456" r:id="rId108"/>
    <p:sldId id="458" r:id="rId109"/>
    <p:sldId id="455" r:id="rId110"/>
    <p:sldId id="451" r:id="rId111"/>
    <p:sldId id="450" r:id="rId112"/>
    <p:sldId id="449" r:id="rId113"/>
    <p:sldId id="448" r:id="rId114"/>
    <p:sldId id="447" r:id="rId115"/>
    <p:sldId id="433" r:id="rId116"/>
    <p:sldId id="435" r:id="rId117"/>
    <p:sldId id="436" r:id="rId118"/>
    <p:sldId id="437" r:id="rId119"/>
    <p:sldId id="438" r:id="rId120"/>
    <p:sldId id="439" r:id="rId121"/>
    <p:sldId id="440" r:id="rId122"/>
    <p:sldId id="441" r:id="rId123"/>
    <p:sldId id="432" r:id="rId12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663300"/>
    <a:srgbClr val="FF00FF"/>
    <a:srgbClr val="0000FF"/>
    <a:srgbClr val="008000"/>
    <a:srgbClr val="000066"/>
    <a:srgbClr val="3333FF"/>
    <a:srgbClr val="FFFFFF"/>
    <a:srgbClr val="996633"/>
    <a:srgbClr val="F1C2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A5E0CC-6AB0-491E-9BDC-49CFD51F8CC7}">
  <a:tblStyle styleId="{B0A5E0CC-6AB0-491E-9BDC-49CFD51F8CC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726"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31CD0-AA67-4326-89C3-5C5E0E426059}"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01C4EFC0-9205-4B0B-AEC4-65E5A1A4EE7F}">
      <dgm:prSet phldrT="[Text]" phldr="1"/>
      <dgm:spPr>
        <a:solidFill>
          <a:srgbClr val="FF0000"/>
        </a:solidFill>
      </dgm:spPr>
      <dgm:t>
        <a:bodyPr/>
        <a:lstStyle/>
        <a:p>
          <a:endParaRPr lang="en-US" dirty="0"/>
        </a:p>
      </dgm:t>
    </dgm:pt>
    <dgm:pt modelId="{EA009506-9158-4E2C-BAF3-8954161F0C6E}" type="parTrans" cxnId="{DCF2F9DB-89AE-40AB-8CB5-16A2F3CBCD7A}">
      <dgm:prSet/>
      <dgm:spPr/>
      <dgm:t>
        <a:bodyPr/>
        <a:lstStyle/>
        <a:p>
          <a:endParaRPr lang="en-US"/>
        </a:p>
      </dgm:t>
    </dgm:pt>
    <dgm:pt modelId="{259F4672-0588-4693-9BB3-7583A3213E9E}" type="sibTrans" cxnId="{DCF2F9DB-89AE-40AB-8CB5-16A2F3CBCD7A}">
      <dgm:prSet/>
      <dgm:spPr/>
      <dgm:t>
        <a:bodyPr/>
        <a:lstStyle/>
        <a:p>
          <a:endParaRPr lang="en-US"/>
        </a:p>
      </dgm:t>
    </dgm:pt>
    <dgm:pt modelId="{CD337453-1E1B-48FA-B49B-3515E9031B29}">
      <dgm:prSet phldrT="[Text]" custT="1"/>
      <dgm:spPr>
        <a:solidFill>
          <a:srgbClr val="CC0099"/>
        </a:solidFill>
      </dgm:spPr>
      <dgm:t>
        <a:bodyPr/>
        <a:lstStyle/>
        <a:p>
          <a:r>
            <a:rPr lang="nl-NL" sz="1400" dirty="0" smtClean="0"/>
            <a:t>Khai thác hiệu quả </a:t>
          </a:r>
          <a:r>
            <a:rPr lang="nl-NL" sz="1400" dirty="0" smtClean="0">
              <a:latin typeface="Arial" panose="020B0604020202020204" pitchFamily="34" charset="0"/>
              <a:cs typeface="Arial" panose="020B0604020202020204" pitchFamily="34" charset="0"/>
            </a:rPr>
            <a:t>các cơ chế hợp tác quốc tế, các nguồn lực bên </a:t>
          </a:r>
          <a:r>
            <a:rPr lang="nl-NL" sz="1400" dirty="0" smtClean="0"/>
            <a:t>ngoài </a:t>
          </a:r>
          <a:endParaRPr lang="en-US" sz="1400" dirty="0"/>
        </a:p>
      </dgm:t>
    </dgm:pt>
    <dgm:pt modelId="{0F7FFAB2-6C74-4C7B-A33B-DC9E4F88D7B5}" type="parTrans" cxnId="{14424562-4EE4-47FE-B588-F9D721436A3E}">
      <dgm:prSet/>
      <dgm:spPr/>
      <dgm:t>
        <a:bodyPr/>
        <a:lstStyle/>
        <a:p>
          <a:endParaRPr lang="en-US"/>
        </a:p>
      </dgm:t>
    </dgm:pt>
    <dgm:pt modelId="{0D411947-0BD3-4DA6-9FD2-831F9E633AF9}" type="sibTrans" cxnId="{14424562-4EE4-47FE-B588-F9D721436A3E}">
      <dgm:prSet/>
      <dgm:spPr/>
      <dgm:t>
        <a:bodyPr/>
        <a:lstStyle/>
        <a:p>
          <a:endParaRPr lang="en-US"/>
        </a:p>
      </dgm:t>
    </dgm:pt>
    <dgm:pt modelId="{C44515CD-FEB6-48EF-94DD-902F868EBF6C}">
      <dgm:prSet phldrT="[Text]" custT="1"/>
      <dgm:spPr>
        <a:solidFill>
          <a:srgbClr val="808000"/>
        </a:solidFill>
      </dgm:spPr>
      <dgm:t>
        <a:bodyPr/>
        <a:lstStyle/>
        <a:p>
          <a:r>
            <a:rPr lang="nl-NL" sz="1400" dirty="0" smtClean="0">
              <a:latin typeface="Arial" panose="020B0604020202020204" pitchFamily="34" charset="0"/>
              <a:cs typeface="Arial" panose="020B0604020202020204" pitchFamily="34" charset="0"/>
            </a:rPr>
            <a:t>Nâng cao năng lực cạnh tranh của nền kinh tế</a:t>
          </a:r>
          <a:endParaRPr lang="en-US" sz="1400" dirty="0">
            <a:latin typeface="Arial" panose="020B0604020202020204" pitchFamily="34" charset="0"/>
            <a:cs typeface="Arial" panose="020B0604020202020204" pitchFamily="34" charset="0"/>
          </a:endParaRPr>
        </a:p>
      </dgm:t>
    </dgm:pt>
    <dgm:pt modelId="{6105CDFA-BDC8-46A8-A062-03652A4321A6}" type="parTrans" cxnId="{1A21AD7D-2AD6-4604-A999-A13D6047E79F}">
      <dgm:prSet/>
      <dgm:spPr/>
      <dgm:t>
        <a:bodyPr/>
        <a:lstStyle/>
        <a:p>
          <a:endParaRPr lang="en-US"/>
        </a:p>
      </dgm:t>
    </dgm:pt>
    <dgm:pt modelId="{B05B1D08-82A2-4AA3-B323-0AA2D4757D2F}" type="sibTrans" cxnId="{1A21AD7D-2AD6-4604-A999-A13D6047E79F}">
      <dgm:prSet/>
      <dgm:spPr/>
      <dgm:t>
        <a:bodyPr/>
        <a:lstStyle/>
        <a:p>
          <a:endParaRPr lang="en-US"/>
        </a:p>
      </dgm:t>
    </dgm:pt>
    <dgm:pt modelId="{DC6D56EC-C4D5-487D-8B22-18246A63AFE8}">
      <dgm:prSet phldrT="[Text]" custT="1"/>
      <dgm:spPr>
        <a:solidFill>
          <a:srgbClr val="000099"/>
        </a:solidFill>
      </dgm:spPr>
      <dgm:t>
        <a:bodyPr/>
        <a:lstStyle/>
        <a:p>
          <a:r>
            <a:rPr lang="nl-NL" sz="1800" dirty="0" smtClean="0">
              <a:latin typeface="Arial" panose="020B0604020202020204" pitchFamily="34" charset="0"/>
              <a:cs typeface="Arial" panose="020B0604020202020204" pitchFamily="34" charset="0"/>
            </a:rPr>
            <a:t>Tìm kiếm và mở rộng các đối tác</a:t>
          </a:r>
          <a:endParaRPr lang="en-US" sz="1800" dirty="0">
            <a:latin typeface="Arial" panose="020B0604020202020204" pitchFamily="34" charset="0"/>
            <a:cs typeface="Arial" panose="020B0604020202020204" pitchFamily="34" charset="0"/>
          </a:endParaRPr>
        </a:p>
      </dgm:t>
    </dgm:pt>
    <dgm:pt modelId="{DE7CAF9C-7C5F-4E56-B281-6CAE1BCE3F2D}" type="parTrans" cxnId="{BD13B6AE-5C62-46AC-8AB3-1436B4405651}">
      <dgm:prSet/>
      <dgm:spPr/>
      <dgm:t>
        <a:bodyPr/>
        <a:lstStyle/>
        <a:p>
          <a:endParaRPr lang="en-US"/>
        </a:p>
      </dgm:t>
    </dgm:pt>
    <dgm:pt modelId="{6B978A55-A8A0-420A-B4C5-1C5B5407F764}" type="sibTrans" cxnId="{BD13B6AE-5C62-46AC-8AB3-1436B4405651}">
      <dgm:prSet/>
      <dgm:spPr/>
      <dgm:t>
        <a:bodyPr/>
        <a:lstStyle/>
        <a:p>
          <a:endParaRPr lang="en-US"/>
        </a:p>
      </dgm:t>
    </dgm:pt>
    <dgm:pt modelId="{7CA7C92E-37D1-4AD8-93CC-FE31C4650B8A}">
      <dgm:prSet phldrT="[Text]" custT="1"/>
      <dgm:spPr>
        <a:solidFill>
          <a:srgbClr val="006600"/>
        </a:solidFill>
      </dgm:spPr>
      <dgm:t>
        <a:bodyPr/>
        <a:lstStyle/>
        <a:p>
          <a:r>
            <a:rPr lang="nl-NL" sz="1400" dirty="0" smtClean="0">
              <a:latin typeface="Arial" panose="020B0604020202020204" pitchFamily="34" charset="0"/>
              <a:cs typeface="Arial" panose="020B0604020202020204" pitchFamily="34" charset="0"/>
            </a:rPr>
            <a:t>Đẩy mạnh các hoạt động xúc tiến thương mại và đầu tư, mở rộng thị trường trong và ngoài nước. </a:t>
          </a:r>
          <a:endParaRPr lang="en-US" sz="1400" dirty="0">
            <a:latin typeface="Arial" panose="020B0604020202020204" pitchFamily="34" charset="0"/>
            <a:cs typeface="Arial" panose="020B0604020202020204" pitchFamily="34" charset="0"/>
          </a:endParaRPr>
        </a:p>
      </dgm:t>
    </dgm:pt>
    <dgm:pt modelId="{3DBD89A3-2835-4189-8146-231A546BAB45}" type="parTrans" cxnId="{E1AC47E2-EF91-4154-AC49-6BA3036060C5}">
      <dgm:prSet/>
      <dgm:spPr/>
      <dgm:t>
        <a:bodyPr/>
        <a:lstStyle/>
        <a:p>
          <a:endParaRPr lang="en-US"/>
        </a:p>
      </dgm:t>
    </dgm:pt>
    <dgm:pt modelId="{EAB7AAA3-4F10-4ADC-930D-10C2C31AD6F4}" type="sibTrans" cxnId="{E1AC47E2-EF91-4154-AC49-6BA3036060C5}">
      <dgm:prSet/>
      <dgm:spPr/>
      <dgm:t>
        <a:bodyPr/>
        <a:lstStyle/>
        <a:p>
          <a:endParaRPr lang="en-US"/>
        </a:p>
      </dgm:t>
    </dgm:pt>
    <dgm:pt modelId="{DC9607C9-2C17-4E39-965A-175B908888BF}" type="pres">
      <dgm:prSet presAssocID="{FAD31CD0-AA67-4326-89C3-5C5E0E426059}" presName="cycle" presStyleCnt="0">
        <dgm:presLayoutVars>
          <dgm:chMax val="1"/>
          <dgm:dir/>
          <dgm:animLvl val="ctr"/>
          <dgm:resizeHandles val="exact"/>
        </dgm:presLayoutVars>
      </dgm:prSet>
      <dgm:spPr/>
      <dgm:t>
        <a:bodyPr/>
        <a:lstStyle/>
        <a:p>
          <a:endParaRPr lang="en-US"/>
        </a:p>
      </dgm:t>
    </dgm:pt>
    <dgm:pt modelId="{0B98687A-E70E-4967-A38B-B149FCBF1CE2}" type="pres">
      <dgm:prSet presAssocID="{01C4EFC0-9205-4B0B-AEC4-65E5A1A4EE7F}" presName="centerShape" presStyleLbl="node0" presStyleIdx="0" presStyleCnt="1" custScaleX="59473" custScaleY="55778"/>
      <dgm:spPr/>
      <dgm:t>
        <a:bodyPr/>
        <a:lstStyle/>
        <a:p>
          <a:endParaRPr lang="en-US"/>
        </a:p>
      </dgm:t>
    </dgm:pt>
    <dgm:pt modelId="{9B9A77CA-BDDE-4C75-9548-4397FDC4991F}" type="pres">
      <dgm:prSet presAssocID="{0F7FFAB2-6C74-4C7B-A33B-DC9E4F88D7B5}" presName="Name9" presStyleLbl="parChTrans1D2" presStyleIdx="0" presStyleCnt="4"/>
      <dgm:spPr/>
      <dgm:t>
        <a:bodyPr/>
        <a:lstStyle/>
        <a:p>
          <a:endParaRPr lang="en-US"/>
        </a:p>
      </dgm:t>
    </dgm:pt>
    <dgm:pt modelId="{E627BFF1-D0EA-4DB2-A916-22C9431AC1E7}" type="pres">
      <dgm:prSet presAssocID="{0F7FFAB2-6C74-4C7B-A33B-DC9E4F88D7B5}" presName="connTx" presStyleLbl="parChTrans1D2" presStyleIdx="0" presStyleCnt="4"/>
      <dgm:spPr/>
      <dgm:t>
        <a:bodyPr/>
        <a:lstStyle/>
        <a:p>
          <a:endParaRPr lang="en-US"/>
        </a:p>
      </dgm:t>
    </dgm:pt>
    <dgm:pt modelId="{9E80D77D-1D4F-46D8-8428-547D7AD85369}" type="pres">
      <dgm:prSet presAssocID="{CD337453-1E1B-48FA-B49B-3515E9031B29}" presName="node" presStyleLbl="node1" presStyleIdx="0" presStyleCnt="4" custScaleX="203939" custScaleY="129436" custRadScaleRad="83035" custRadScaleInc="-2480">
        <dgm:presLayoutVars>
          <dgm:bulletEnabled val="1"/>
        </dgm:presLayoutVars>
      </dgm:prSet>
      <dgm:spPr/>
      <dgm:t>
        <a:bodyPr/>
        <a:lstStyle/>
        <a:p>
          <a:endParaRPr lang="en-US"/>
        </a:p>
      </dgm:t>
    </dgm:pt>
    <dgm:pt modelId="{8E3AA0D5-0990-4ECB-B2B0-BB6728C251FE}" type="pres">
      <dgm:prSet presAssocID="{6105CDFA-BDC8-46A8-A062-03652A4321A6}" presName="Name9" presStyleLbl="parChTrans1D2" presStyleIdx="1" presStyleCnt="4"/>
      <dgm:spPr/>
      <dgm:t>
        <a:bodyPr/>
        <a:lstStyle/>
        <a:p>
          <a:endParaRPr lang="en-US"/>
        </a:p>
      </dgm:t>
    </dgm:pt>
    <dgm:pt modelId="{59E4E97B-D4AE-47F2-B955-70A95D3A2F30}" type="pres">
      <dgm:prSet presAssocID="{6105CDFA-BDC8-46A8-A062-03652A4321A6}" presName="connTx" presStyleLbl="parChTrans1D2" presStyleIdx="1" presStyleCnt="4"/>
      <dgm:spPr/>
      <dgm:t>
        <a:bodyPr/>
        <a:lstStyle/>
        <a:p>
          <a:endParaRPr lang="en-US"/>
        </a:p>
      </dgm:t>
    </dgm:pt>
    <dgm:pt modelId="{8EB4F8C7-DBA5-42F3-A0C5-6F44427F0E89}" type="pres">
      <dgm:prSet presAssocID="{C44515CD-FEB6-48EF-94DD-902F868EBF6C}" presName="node" presStyleLbl="node1" presStyleIdx="1" presStyleCnt="4" custScaleX="193543" custScaleY="152599" custRadScaleRad="160646">
        <dgm:presLayoutVars>
          <dgm:bulletEnabled val="1"/>
        </dgm:presLayoutVars>
      </dgm:prSet>
      <dgm:spPr/>
      <dgm:t>
        <a:bodyPr/>
        <a:lstStyle/>
        <a:p>
          <a:endParaRPr lang="en-US"/>
        </a:p>
      </dgm:t>
    </dgm:pt>
    <dgm:pt modelId="{5F5B5281-EB04-433D-9538-5D256BF9C133}" type="pres">
      <dgm:prSet presAssocID="{DE7CAF9C-7C5F-4E56-B281-6CAE1BCE3F2D}" presName="Name9" presStyleLbl="parChTrans1D2" presStyleIdx="2" presStyleCnt="4"/>
      <dgm:spPr/>
      <dgm:t>
        <a:bodyPr/>
        <a:lstStyle/>
        <a:p>
          <a:endParaRPr lang="en-US"/>
        </a:p>
      </dgm:t>
    </dgm:pt>
    <dgm:pt modelId="{DBB643C7-9A52-4927-9A2B-AA9CC181D7E5}" type="pres">
      <dgm:prSet presAssocID="{DE7CAF9C-7C5F-4E56-B281-6CAE1BCE3F2D}" presName="connTx" presStyleLbl="parChTrans1D2" presStyleIdx="2" presStyleCnt="4"/>
      <dgm:spPr/>
      <dgm:t>
        <a:bodyPr/>
        <a:lstStyle/>
        <a:p>
          <a:endParaRPr lang="en-US"/>
        </a:p>
      </dgm:t>
    </dgm:pt>
    <dgm:pt modelId="{CA8420DD-8510-4575-B8C5-A6B20E8C797F}" type="pres">
      <dgm:prSet presAssocID="{DC6D56EC-C4D5-487D-8B22-18246A63AFE8}" presName="node" presStyleLbl="node1" presStyleIdx="2" presStyleCnt="4" custScaleX="215229" custScaleY="122431" custRadScaleRad="94343" custRadScaleInc="1091">
        <dgm:presLayoutVars>
          <dgm:bulletEnabled val="1"/>
        </dgm:presLayoutVars>
      </dgm:prSet>
      <dgm:spPr/>
      <dgm:t>
        <a:bodyPr/>
        <a:lstStyle/>
        <a:p>
          <a:endParaRPr lang="en-US"/>
        </a:p>
      </dgm:t>
    </dgm:pt>
    <dgm:pt modelId="{EFADCD9C-1B4B-4917-88FF-5E557D850782}" type="pres">
      <dgm:prSet presAssocID="{3DBD89A3-2835-4189-8146-231A546BAB45}" presName="Name9" presStyleLbl="parChTrans1D2" presStyleIdx="3" presStyleCnt="4"/>
      <dgm:spPr/>
      <dgm:t>
        <a:bodyPr/>
        <a:lstStyle/>
        <a:p>
          <a:endParaRPr lang="en-US"/>
        </a:p>
      </dgm:t>
    </dgm:pt>
    <dgm:pt modelId="{E47A5545-5296-43D3-BB85-D609DA502A3E}" type="pres">
      <dgm:prSet presAssocID="{3DBD89A3-2835-4189-8146-231A546BAB45}" presName="connTx" presStyleLbl="parChTrans1D2" presStyleIdx="3" presStyleCnt="4"/>
      <dgm:spPr/>
      <dgm:t>
        <a:bodyPr/>
        <a:lstStyle/>
        <a:p>
          <a:endParaRPr lang="en-US"/>
        </a:p>
      </dgm:t>
    </dgm:pt>
    <dgm:pt modelId="{A2817301-6327-4AD5-A101-5E0005284F4D}" type="pres">
      <dgm:prSet presAssocID="{7CA7C92E-37D1-4AD8-93CC-FE31C4650B8A}" presName="node" presStyleLbl="node1" presStyleIdx="3" presStyleCnt="4" custScaleX="209305" custScaleY="145577" custRadScaleRad="174820" custRadScaleInc="1178">
        <dgm:presLayoutVars>
          <dgm:bulletEnabled val="1"/>
        </dgm:presLayoutVars>
      </dgm:prSet>
      <dgm:spPr/>
      <dgm:t>
        <a:bodyPr/>
        <a:lstStyle/>
        <a:p>
          <a:endParaRPr lang="en-US"/>
        </a:p>
      </dgm:t>
    </dgm:pt>
  </dgm:ptLst>
  <dgm:cxnLst>
    <dgm:cxn modelId="{E1AC47E2-EF91-4154-AC49-6BA3036060C5}" srcId="{01C4EFC0-9205-4B0B-AEC4-65E5A1A4EE7F}" destId="{7CA7C92E-37D1-4AD8-93CC-FE31C4650B8A}" srcOrd="3" destOrd="0" parTransId="{3DBD89A3-2835-4189-8146-231A546BAB45}" sibTransId="{EAB7AAA3-4F10-4ADC-930D-10C2C31AD6F4}"/>
    <dgm:cxn modelId="{DCF2F9DB-89AE-40AB-8CB5-16A2F3CBCD7A}" srcId="{FAD31CD0-AA67-4326-89C3-5C5E0E426059}" destId="{01C4EFC0-9205-4B0B-AEC4-65E5A1A4EE7F}" srcOrd="0" destOrd="0" parTransId="{EA009506-9158-4E2C-BAF3-8954161F0C6E}" sibTransId="{259F4672-0588-4693-9BB3-7583A3213E9E}"/>
    <dgm:cxn modelId="{1A21AD7D-2AD6-4604-A999-A13D6047E79F}" srcId="{01C4EFC0-9205-4B0B-AEC4-65E5A1A4EE7F}" destId="{C44515CD-FEB6-48EF-94DD-902F868EBF6C}" srcOrd="1" destOrd="0" parTransId="{6105CDFA-BDC8-46A8-A062-03652A4321A6}" sibTransId="{B05B1D08-82A2-4AA3-B323-0AA2D4757D2F}"/>
    <dgm:cxn modelId="{39663E5A-2EC0-4D96-9450-D21E1EF5460A}" type="presOf" srcId="{C44515CD-FEB6-48EF-94DD-902F868EBF6C}" destId="{8EB4F8C7-DBA5-42F3-A0C5-6F44427F0E89}" srcOrd="0" destOrd="0" presId="urn:microsoft.com/office/officeart/2005/8/layout/radial1"/>
    <dgm:cxn modelId="{2CECE429-C40B-40F5-A6D9-CA6886BB559B}" type="presOf" srcId="{3DBD89A3-2835-4189-8146-231A546BAB45}" destId="{E47A5545-5296-43D3-BB85-D609DA502A3E}" srcOrd="1" destOrd="0" presId="urn:microsoft.com/office/officeart/2005/8/layout/radial1"/>
    <dgm:cxn modelId="{5646A666-59C9-47DE-B506-B8519CB0CC17}" type="presOf" srcId="{0F7FFAB2-6C74-4C7B-A33B-DC9E4F88D7B5}" destId="{E627BFF1-D0EA-4DB2-A916-22C9431AC1E7}" srcOrd="1" destOrd="0" presId="urn:microsoft.com/office/officeart/2005/8/layout/radial1"/>
    <dgm:cxn modelId="{BD13B6AE-5C62-46AC-8AB3-1436B4405651}" srcId="{01C4EFC0-9205-4B0B-AEC4-65E5A1A4EE7F}" destId="{DC6D56EC-C4D5-487D-8B22-18246A63AFE8}" srcOrd="2" destOrd="0" parTransId="{DE7CAF9C-7C5F-4E56-B281-6CAE1BCE3F2D}" sibTransId="{6B978A55-A8A0-420A-B4C5-1C5B5407F764}"/>
    <dgm:cxn modelId="{FF93B6C0-01FE-48A3-97F6-0E02C3C1A9DF}" type="presOf" srcId="{DE7CAF9C-7C5F-4E56-B281-6CAE1BCE3F2D}" destId="{5F5B5281-EB04-433D-9538-5D256BF9C133}" srcOrd="0" destOrd="0" presId="urn:microsoft.com/office/officeart/2005/8/layout/radial1"/>
    <dgm:cxn modelId="{2E729C16-9C2C-4E0B-8AED-D2DD5B4C8410}" type="presOf" srcId="{6105CDFA-BDC8-46A8-A062-03652A4321A6}" destId="{59E4E97B-D4AE-47F2-B955-70A95D3A2F30}" srcOrd="1" destOrd="0" presId="urn:microsoft.com/office/officeart/2005/8/layout/radial1"/>
    <dgm:cxn modelId="{C0DBA336-BAD2-485B-A6C2-651A4E243EE9}" type="presOf" srcId="{3DBD89A3-2835-4189-8146-231A546BAB45}" destId="{EFADCD9C-1B4B-4917-88FF-5E557D850782}" srcOrd="0" destOrd="0" presId="urn:microsoft.com/office/officeart/2005/8/layout/radial1"/>
    <dgm:cxn modelId="{D9DDFC7C-7EBF-47FB-8505-F51F75C32125}" type="presOf" srcId="{6105CDFA-BDC8-46A8-A062-03652A4321A6}" destId="{8E3AA0D5-0990-4ECB-B2B0-BB6728C251FE}" srcOrd="0" destOrd="0" presId="urn:microsoft.com/office/officeart/2005/8/layout/radial1"/>
    <dgm:cxn modelId="{17519B8F-92CC-4B98-B0D5-3F157ED237B0}" type="presOf" srcId="{DC6D56EC-C4D5-487D-8B22-18246A63AFE8}" destId="{CA8420DD-8510-4575-B8C5-A6B20E8C797F}" srcOrd="0" destOrd="0" presId="urn:microsoft.com/office/officeart/2005/8/layout/radial1"/>
    <dgm:cxn modelId="{00600A7E-718D-48EC-BB9C-2BB8AE81BADA}" type="presOf" srcId="{01C4EFC0-9205-4B0B-AEC4-65E5A1A4EE7F}" destId="{0B98687A-E70E-4967-A38B-B149FCBF1CE2}" srcOrd="0" destOrd="0" presId="urn:microsoft.com/office/officeart/2005/8/layout/radial1"/>
    <dgm:cxn modelId="{E018B0DA-DE65-4C51-B029-B00ECCFB271E}" type="presOf" srcId="{DE7CAF9C-7C5F-4E56-B281-6CAE1BCE3F2D}" destId="{DBB643C7-9A52-4927-9A2B-AA9CC181D7E5}" srcOrd="1" destOrd="0" presId="urn:microsoft.com/office/officeart/2005/8/layout/radial1"/>
    <dgm:cxn modelId="{14424562-4EE4-47FE-B588-F9D721436A3E}" srcId="{01C4EFC0-9205-4B0B-AEC4-65E5A1A4EE7F}" destId="{CD337453-1E1B-48FA-B49B-3515E9031B29}" srcOrd="0" destOrd="0" parTransId="{0F7FFAB2-6C74-4C7B-A33B-DC9E4F88D7B5}" sibTransId="{0D411947-0BD3-4DA6-9FD2-831F9E633AF9}"/>
    <dgm:cxn modelId="{EC6B4BAE-CC95-4FB3-87E4-A51E1F452F1E}" type="presOf" srcId="{FAD31CD0-AA67-4326-89C3-5C5E0E426059}" destId="{DC9607C9-2C17-4E39-965A-175B908888BF}" srcOrd="0" destOrd="0" presId="urn:microsoft.com/office/officeart/2005/8/layout/radial1"/>
    <dgm:cxn modelId="{A606FAF0-B934-4D7E-8CD3-706229683529}" type="presOf" srcId="{0F7FFAB2-6C74-4C7B-A33B-DC9E4F88D7B5}" destId="{9B9A77CA-BDDE-4C75-9548-4397FDC4991F}" srcOrd="0" destOrd="0" presId="urn:microsoft.com/office/officeart/2005/8/layout/radial1"/>
    <dgm:cxn modelId="{61D3E41D-A1C2-45C9-99B4-71C71F54FC87}" type="presOf" srcId="{7CA7C92E-37D1-4AD8-93CC-FE31C4650B8A}" destId="{A2817301-6327-4AD5-A101-5E0005284F4D}" srcOrd="0" destOrd="0" presId="urn:microsoft.com/office/officeart/2005/8/layout/radial1"/>
    <dgm:cxn modelId="{FE185E66-72E3-474D-B0D9-55E52D291BF6}" type="presOf" srcId="{CD337453-1E1B-48FA-B49B-3515E9031B29}" destId="{9E80D77D-1D4F-46D8-8428-547D7AD85369}" srcOrd="0" destOrd="0" presId="urn:microsoft.com/office/officeart/2005/8/layout/radial1"/>
    <dgm:cxn modelId="{90698BFC-0F9D-4EC9-B448-7207D2F25495}" type="presParOf" srcId="{DC9607C9-2C17-4E39-965A-175B908888BF}" destId="{0B98687A-E70E-4967-A38B-B149FCBF1CE2}" srcOrd="0" destOrd="0" presId="urn:microsoft.com/office/officeart/2005/8/layout/radial1"/>
    <dgm:cxn modelId="{0B6F979A-E39F-4ED8-B46B-9E2863E10CCA}" type="presParOf" srcId="{DC9607C9-2C17-4E39-965A-175B908888BF}" destId="{9B9A77CA-BDDE-4C75-9548-4397FDC4991F}" srcOrd="1" destOrd="0" presId="urn:microsoft.com/office/officeart/2005/8/layout/radial1"/>
    <dgm:cxn modelId="{8DA05621-13AA-45A2-9DF4-660A4E897187}" type="presParOf" srcId="{9B9A77CA-BDDE-4C75-9548-4397FDC4991F}" destId="{E627BFF1-D0EA-4DB2-A916-22C9431AC1E7}" srcOrd="0" destOrd="0" presId="urn:microsoft.com/office/officeart/2005/8/layout/radial1"/>
    <dgm:cxn modelId="{1CDF8258-0702-479A-AEA8-670C824E3839}" type="presParOf" srcId="{DC9607C9-2C17-4E39-965A-175B908888BF}" destId="{9E80D77D-1D4F-46D8-8428-547D7AD85369}" srcOrd="2" destOrd="0" presId="urn:microsoft.com/office/officeart/2005/8/layout/radial1"/>
    <dgm:cxn modelId="{F287EF14-1A0E-4387-9946-71B61E49A67A}" type="presParOf" srcId="{DC9607C9-2C17-4E39-965A-175B908888BF}" destId="{8E3AA0D5-0990-4ECB-B2B0-BB6728C251FE}" srcOrd="3" destOrd="0" presId="urn:microsoft.com/office/officeart/2005/8/layout/radial1"/>
    <dgm:cxn modelId="{5E1FFF5F-516D-4C04-B65C-CD49D9B7D8CB}" type="presParOf" srcId="{8E3AA0D5-0990-4ECB-B2B0-BB6728C251FE}" destId="{59E4E97B-D4AE-47F2-B955-70A95D3A2F30}" srcOrd="0" destOrd="0" presId="urn:microsoft.com/office/officeart/2005/8/layout/radial1"/>
    <dgm:cxn modelId="{096BF0D9-8987-4AFC-85C8-E8584B066378}" type="presParOf" srcId="{DC9607C9-2C17-4E39-965A-175B908888BF}" destId="{8EB4F8C7-DBA5-42F3-A0C5-6F44427F0E89}" srcOrd="4" destOrd="0" presId="urn:microsoft.com/office/officeart/2005/8/layout/radial1"/>
    <dgm:cxn modelId="{7BD0F6B0-51AB-45A9-BBD6-6CDB8C1855BB}" type="presParOf" srcId="{DC9607C9-2C17-4E39-965A-175B908888BF}" destId="{5F5B5281-EB04-433D-9538-5D256BF9C133}" srcOrd="5" destOrd="0" presId="urn:microsoft.com/office/officeart/2005/8/layout/radial1"/>
    <dgm:cxn modelId="{26CFDF6C-1086-4D89-9BB0-B4EF01000F5A}" type="presParOf" srcId="{5F5B5281-EB04-433D-9538-5D256BF9C133}" destId="{DBB643C7-9A52-4927-9A2B-AA9CC181D7E5}" srcOrd="0" destOrd="0" presId="urn:microsoft.com/office/officeart/2005/8/layout/radial1"/>
    <dgm:cxn modelId="{AA97A6A7-B622-4E8F-B8C5-D9D9AF61D53F}" type="presParOf" srcId="{DC9607C9-2C17-4E39-965A-175B908888BF}" destId="{CA8420DD-8510-4575-B8C5-A6B20E8C797F}" srcOrd="6" destOrd="0" presId="urn:microsoft.com/office/officeart/2005/8/layout/radial1"/>
    <dgm:cxn modelId="{C02FE36B-09D1-448D-B867-7EB4A6A34108}" type="presParOf" srcId="{DC9607C9-2C17-4E39-965A-175B908888BF}" destId="{EFADCD9C-1B4B-4917-88FF-5E557D850782}" srcOrd="7" destOrd="0" presId="urn:microsoft.com/office/officeart/2005/8/layout/radial1"/>
    <dgm:cxn modelId="{9B59DF6D-5348-4338-9F92-B72DD856A716}" type="presParOf" srcId="{EFADCD9C-1B4B-4917-88FF-5E557D850782}" destId="{E47A5545-5296-43D3-BB85-D609DA502A3E}" srcOrd="0" destOrd="0" presId="urn:microsoft.com/office/officeart/2005/8/layout/radial1"/>
    <dgm:cxn modelId="{2F87487F-49FB-4321-889C-B2FA5383F6A8}" type="presParOf" srcId="{DC9607C9-2C17-4E39-965A-175B908888BF}" destId="{A2817301-6327-4AD5-A101-5E0005284F4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8687A-E70E-4967-A38B-B149FCBF1CE2}">
      <dsp:nvSpPr>
        <dsp:cNvPr id="0" name=""/>
        <dsp:cNvSpPr/>
      </dsp:nvSpPr>
      <dsp:spPr>
        <a:xfrm>
          <a:off x="3401661" y="1607426"/>
          <a:ext cx="615167" cy="576947"/>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en-US" sz="1300" kern="1200" dirty="0"/>
        </a:p>
      </dsp:txBody>
      <dsp:txXfrm>
        <a:off x="3491750" y="1691918"/>
        <a:ext cx="434989" cy="407963"/>
      </dsp:txXfrm>
    </dsp:sp>
    <dsp:sp modelId="{9B9A77CA-BDDE-4C75-9548-4397FDC4991F}">
      <dsp:nvSpPr>
        <dsp:cNvPr id="0" name=""/>
        <dsp:cNvSpPr/>
      </dsp:nvSpPr>
      <dsp:spPr>
        <a:xfrm rot="16133040">
          <a:off x="3622147" y="1514879"/>
          <a:ext cx="159843" cy="25376"/>
        </a:xfrm>
        <a:custGeom>
          <a:avLst/>
          <a:gdLst/>
          <a:ahLst/>
          <a:cxnLst/>
          <a:rect l="0" t="0" r="0" b="0"/>
          <a:pathLst>
            <a:path>
              <a:moveTo>
                <a:pt x="0" y="12688"/>
              </a:moveTo>
              <a:lnTo>
                <a:pt x="159843"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698073" y="1523571"/>
        <a:ext cx="7992" cy="7992"/>
      </dsp:txXfrm>
    </dsp:sp>
    <dsp:sp modelId="{9E80D77D-1D4F-46D8-8428-547D7AD85369}">
      <dsp:nvSpPr>
        <dsp:cNvPr id="0" name=""/>
        <dsp:cNvSpPr/>
      </dsp:nvSpPr>
      <dsp:spPr>
        <a:xfrm>
          <a:off x="2632737" y="108871"/>
          <a:ext cx="2109472" cy="1338840"/>
        </a:xfrm>
        <a:prstGeom prst="ellipse">
          <a:avLst/>
        </a:prstGeom>
        <a:solidFill>
          <a:srgbClr val="CC00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t>Khai thác hiệu quả </a:t>
          </a:r>
          <a:r>
            <a:rPr lang="nl-NL" sz="1400" kern="1200" dirty="0" smtClean="0">
              <a:latin typeface="Arial" panose="020B0604020202020204" pitchFamily="34" charset="0"/>
              <a:cs typeface="Arial" panose="020B0604020202020204" pitchFamily="34" charset="0"/>
            </a:rPr>
            <a:t>các cơ chế hợp tác quốc tế, các nguồn lực bên </a:t>
          </a:r>
          <a:r>
            <a:rPr lang="nl-NL" sz="1400" kern="1200" dirty="0" smtClean="0"/>
            <a:t>ngoài </a:t>
          </a:r>
          <a:endParaRPr lang="en-US" sz="1400" kern="1200" dirty="0"/>
        </a:p>
      </dsp:txBody>
      <dsp:txXfrm>
        <a:off x="2941662" y="304940"/>
        <a:ext cx="1491622" cy="946702"/>
      </dsp:txXfrm>
    </dsp:sp>
    <dsp:sp modelId="{8E3AA0D5-0990-4ECB-B2B0-BB6728C251FE}">
      <dsp:nvSpPr>
        <dsp:cNvPr id="0" name=""/>
        <dsp:cNvSpPr/>
      </dsp:nvSpPr>
      <dsp:spPr>
        <a:xfrm>
          <a:off x="4016828" y="1883212"/>
          <a:ext cx="854068" cy="25376"/>
        </a:xfrm>
        <a:custGeom>
          <a:avLst/>
          <a:gdLst/>
          <a:ahLst/>
          <a:cxnLst/>
          <a:rect l="0" t="0" r="0" b="0"/>
          <a:pathLst>
            <a:path>
              <a:moveTo>
                <a:pt x="0" y="12688"/>
              </a:moveTo>
              <a:lnTo>
                <a:pt x="854068"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422511" y="1874548"/>
        <a:ext cx="42703" cy="42703"/>
      </dsp:txXfrm>
    </dsp:sp>
    <dsp:sp modelId="{8EB4F8C7-DBA5-42F3-A0C5-6F44427F0E89}">
      <dsp:nvSpPr>
        <dsp:cNvPr id="0" name=""/>
        <dsp:cNvSpPr/>
      </dsp:nvSpPr>
      <dsp:spPr>
        <a:xfrm>
          <a:off x="4870897" y="1106685"/>
          <a:ext cx="2001940" cy="1578430"/>
        </a:xfrm>
        <a:prstGeom prst="ellipse">
          <a:avLst/>
        </a:prstGeom>
        <a:solidFill>
          <a:srgbClr val="808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latin typeface="Arial" panose="020B0604020202020204" pitchFamily="34" charset="0"/>
              <a:cs typeface="Arial" panose="020B0604020202020204" pitchFamily="34" charset="0"/>
            </a:rPr>
            <a:t>Nâng cao năng lực cạnh tranh của nền kinh tế</a:t>
          </a:r>
          <a:endParaRPr lang="en-US" sz="1400" kern="1200" dirty="0">
            <a:latin typeface="Arial" panose="020B0604020202020204" pitchFamily="34" charset="0"/>
            <a:cs typeface="Arial" panose="020B0604020202020204" pitchFamily="34" charset="0"/>
          </a:endParaRPr>
        </a:p>
      </dsp:txBody>
      <dsp:txXfrm>
        <a:off x="5164074" y="1337841"/>
        <a:ext cx="1415586" cy="1116118"/>
      </dsp:txXfrm>
    </dsp:sp>
    <dsp:sp modelId="{5F5B5281-EB04-433D-9538-5D256BF9C133}">
      <dsp:nvSpPr>
        <dsp:cNvPr id="0" name=""/>
        <dsp:cNvSpPr/>
      </dsp:nvSpPr>
      <dsp:spPr>
        <a:xfrm rot="5429457">
          <a:off x="3531097" y="2345853"/>
          <a:ext cx="348366" cy="25376"/>
        </a:xfrm>
        <a:custGeom>
          <a:avLst/>
          <a:gdLst/>
          <a:ahLst/>
          <a:cxnLst/>
          <a:rect l="0" t="0" r="0" b="0"/>
          <a:pathLst>
            <a:path>
              <a:moveTo>
                <a:pt x="0" y="12688"/>
              </a:moveTo>
              <a:lnTo>
                <a:pt x="348366"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696571" y="2349832"/>
        <a:ext cx="17418" cy="17418"/>
      </dsp:txXfrm>
    </dsp:sp>
    <dsp:sp modelId="{CA8420DD-8510-4575-B8C5-A6B20E8C797F}">
      <dsp:nvSpPr>
        <dsp:cNvPr id="0" name=""/>
        <dsp:cNvSpPr/>
      </dsp:nvSpPr>
      <dsp:spPr>
        <a:xfrm>
          <a:off x="2585236" y="2532711"/>
          <a:ext cx="2226252" cy="1266382"/>
        </a:xfrm>
        <a:prstGeom prst="ellipse">
          <a:avLst/>
        </a:prstGeom>
        <a:solidFill>
          <a:srgbClr val="0000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nl-NL" sz="1800" kern="1200" dirty="0" smtClean="0">
              <a:latin typeface="Arial" panose="020B0604020202020204" pitchFamily="34" charset="0"/>
              <a:cs typeface="Arial" panose="020B0604020202020204" pitchFamily="34" charset="0"/>
            </a:rPr>
            <a:t>Tìm kiếm và mở rộng các đối tác</a:t>
          </a:r>
          <a:endParaRPr lang="en-US" sz="1800" kern="1200" dirty="0">
            <a:latin typeface="Arial" panose="020B0604020202020204" pitchFamily="34" charset="0"/>
            <a:cs typeface="Arial" panose="020B0604020202020204" pitchFamily="34" charset="0"/>
          </a:endParaRPr>
        </a:p>
      </dsp:txBody>
      <dsp:txXfrm>
        <a:off x="2911263" y="2718168"/>
        <a:ext cx="1574198" cy="895468"/>
      </dsp:txXfrm>
    </dsp:sp>
    <dsp:sp modelId="{EFADCD9C-1B4B-4917-88FF-5E557D850782}">
      <dsp:nvSpPr>
        <dsp:cNvPr id="0" name=""/>
        <dsp:cNvSpPr/>
      </dsp:nvSpPr>
      <dsp:spPr>
        <a:xfrm rot="10831806">
          <a:off x="2438284" y="1875909"/>
          <a:ext cx="963412" cy="25376"/>
        </a:xfrm>
        <a:custGeom>
          <a:avLst/>
          <a:gdLst/>
          <a:ahLst/>
          <a:cxnLst/>
          <a:rect l="0" t="0" r="0" b="0"/>
          <a:pathLst>
            <a:path>
              <a:moveTo>
                <a:pt x="0" y="12688"/>
              </a:moveTo>
              <a:lnTo>
                <a:pt x="963412"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2895905" y="1864512"/>
        <a:ext cx="48170" cy="48170"/>
      </dsp:txXfrm>
    </dsp:sp>
    <dsp:sp modelId="{A2817301-6327-4AD5-A101-5E0005284F4D}">
      <dsp:nvSpPr>
        <dsp:cNvPr id="0" name=""/>
        <dsp:cNvSpPr/>
      </dsp:nvSpPr>
      <dsp:spPr>
        <a:xfrm>
          <a:off x="273423" y="1121228"/>
          <a:ext cx="2164976" cy="1505796"/>
        </a:xfrm>
        <a:prstGeom prst="ellipse">
          <a:avLst/>
        </a:prstGeom>
        <a:solidFill>
          <a:srgbClr val="00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latin typeface="Arial" panose="020B0604020202020204" pitchFamily="34" charset="0"/>
              <a:cs typeface="Arial" panose="020B0604020202020204" pitchFamily="34" charset="0"/>
            </a:rPr>
            <a:t>Đẩy mạnh các hoạt động xúc tiến thương mại và đầu tư, mở rộng thị trường trong và ngoài nước. </a:t>
          </a:r>
          <a:endParaRPr lang="en-US" sz="1400" kern="1200" dirty="0">
            <a:latin typeface="Arial" panose="020B0604020202020204" pitchFamily="34" charset="0"/>
            <a:cs typeface="Arial" panose="020B0604020202020204" pitchFamily="34" charset="0"/>
          </a:endParaRPr>
        </a:p>
      </dsp:txBody>
      <dsp:txXfrm>
        <a:off x="590476" y="1341747"/>
        <a:ext cx="1530870" cy="1064758"/>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3654517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389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xfrm>
            <a:off x="3884613" y="8685213"/>
            <a:ext cx="29718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AD0E006-9555-45A8-B785-028B5C5C062B}" type="slidenum">
              <a:rPr lang="en-US" altLang="en-US" smtClean="0"/>
              <a:pPr>
                <a:spcBef>
                  <a:spcPct val="0"/>
                </a:spcBef>
              </a:pPr>
              <a:t>2</a:t>
            </a:fld>
            <a:endParaRPr lang="en-US" altLang="en-US" smtClean="0"/>
          </a:p>
        </p:txBody>
      </p:sp>
      <p:sp>
        <p:nvSpPr>
          <p:cNvPr id="22531" name="Rectangle 2"/>
          <p:cNvSpPr>
            <a:spLocks noGrp="1" noRot="1" noChangeAspect="1" noChangeArrowheads="1" noTextEdit="1"/>
          </p:cNvSpPr>
          <p:nvPr>
            <p:ph type="sldImg"/>
          </p:nvPr>
        </p:nvSpPr>
        <p:spPr>
          <a:xfrm>
            <a:off x="381000" y="685800"/>
            <a:ext cx="6096000" cy="3429000"/>
          </a:xfrm>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5927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Google Shape;4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 name="Google Shape;4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65891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853034354b_0_247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853034354b_0_247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32645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0" name="Google Shape;10;p2"/>
          <p:cNvPicPr preferRelativeResize="0"/>
          <p:nvPr/>
        </p:nvPicPr>
        <p:blipFill rotWithShape="1">
          <a:blip r:embed="rId3">
            <a:alphaModFix/>
          </a:blip>
          <a:srcRect b="61089"/>
          <a:stretch/>
        </p:blipFill>
        <p:spPr>
          <a:xfrm rot="-620881">
            <a:off x="1853551" y="40483"/>
            <a:ext cx="2068426" cy="1772790"/>
          </a:xfrm>
          <a:prstGeom prst="rect">
            <a:avLst/>
          </a:prstGeom>
          <a:noFill/>
          <a:ln>
            <a:noFill/>
          </a:ln>
        </p:spPr>
      </p:pic>
      <p:pic>
        <p:nvPicPr>
          <p:cNvPr id="11" name="Google Shape;11;p2"/>
          <p:cNvPicPr preferRelativeResize="0"/>
          <p:nvPr/>
        </p:nvPicPr>
        <p:blipFill rotWithShape="1">
          <a:blip r:embed="rId4">
            <a:alphaModFix/>
          </a:blip>
          <a:srcRect r="1545" b="6838"/>
          <a:stretch/>
        </p:blipFill>
        <p:spPr>
          <a:xfrm>
            <a:off x="1047887" y="524012"/>
            <a:ext cx="7048226" cy="4102024"/>
          </a:xfrm>
          <a:prstGeom prst="rect">
            <a:avLst/>
          </a:prstGeom>
          <a:noFill/>
          <a:ln>
            <a:noFill/>
          </a:ln>
        </p:spPr>
      </p:pic>
      <p:pic>
        <p:nvPicPr>
          <p:cNvPr id="12" name="Google Shape;12;p2"/>
          <p:cNvPicPr preferRelativeResize="0"/>
          <p:nvPr/>
        </p:nvPicPr>
        <p:blipFill>
          <a:blip r:embed="rId5">
            <a:alphaModFix/>
          </a:blip>
          <a:stretch>
            <a:fillRect/>
          </a:stretch>
        </p:blipFill>
        <p:spPr>
          <a:xfrm>
            <a:off x="1593925" y="2989525"/>
            <a:ext cx="1584774" cy="1852801"/>
          </a:xfrm>
          <a:prstGeom prst="rect">
            <a:avLst/>
          </a:prstGeom>
          <a:noFill/>
          <a:ln>
            <a:noFill/>
          </a:ln>
          <a:effectLst>
            <a:outerShdw blurRad="57150" dist="19050" dir="3300000" algn="bl" rotWithShape="0">
              <a:srgbClr val="000000">
                <a:alpha val="34000"/>
              </a:srgbClr>
            </a:outerShdw>
          </a:effectLst>
        </p:spPr>
      </p:pic>
      <p:sp>
        <p:nvSpPr>
          <p:cNvPr id="13" name="Google Shape;13;p2"/>
          <p:cNvSpPr txBox="1">
            <a:spLocks noGrp="1"/>
          </p:cNvSpPr>
          <p:nvPr>
            <p:ph type="ctrTitle"/>
          </p:nvPr>
        </p:nvSpPr>
        <p:spPr>
          <a:xfrm>
            <a:off x="1532100" y="1728423"/>
            <a:ext cx="6079800" cy="16551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a:endParaRPr/>
          </a:p>
        </p:txBody>
      </p:sp>
      <p:sp>
        <p:nvSpPr>
          <p:cNvPr id="14" name="Google Shape;14;p2"/>
          <p:cNvSpPr txBox="1">
            <a:spLocks noGrp="1"/>
          </p:cNvSpPr>
          <p:nvPr>
            <p:ph type="subTitle" idx="1"/>
          </p:nvPr>
        </p:nvSpPr>
        <p:spPr>
          <a:xfrm>
            <a:off x="1672763" y="3769325"/>
            <a:ext cx="1427100" cy="792600"/>
          </a:xfrm>
          <a:prstGeom prst="rect">
            <a:avLst/>
          </a:prstGeom>
        </p:spPr>
        <p:txBody>
          <a:bodyPr spcFirstLastPara="1" wrap="square" lIns="91425" tIns="91425" rIns="91425" bIns="91425" anchor="t" anchorCtr="0">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pic>
        <p:nvPicPr>
          <p:cNvPr id="22" name="Google Shape;22;p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23" name="Google Shape;23;p4"/>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
        <p:nvSpPr>
          <p:cNvPr id="24" name="Google Shape;24;p4"/>
          <p:cNvSpPr txBox="1">
            <a:spLocks noGrp="1"/>
          </p:cNvSpPr>
          <p:nvPr>
            <p:ph type="title"/>
          </p:nvPr>
        </p:nvSpPr>
        <p:spPr>
          <a:xfrm>
            <a:off x="1836900" y="711175"/>
            <a:ext cx="5470200" cy="572700"/>
          </a:xfrm>
          <a:prstGeom prst="rect">
            <a:avLst/>
          </a:prstGeom>
        </p:spPr>
        <p:txBody>
          <a:bodyPr spcFirstLastPara="1" wrap="square" lIns="91425" tIns="91425" rIns="91425" bIns="91425" anchor="t" anchorCtr="0">
            <a:noAutofit/>
          </a:bodyPr>
          <a:lstStyle>
            <a:lvl1pPr lvl="0" algn="ctr"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
        <p:nvSpPr>
          <p:cNvPr id="25" name="Google Shape;25;p4"/>
          <p:cNvSpPr txBox="1">
            <a:spLocks noGrp="1"/>
          </p:cNvSpPr>
          <p:nvPr>
            <p:ph type="body" idx="1"/>
          </p:nvPr>
        </p:nvSpPr>
        <p:spPr>
          <a:xfrm>
            <a:off x="1398275" y="1249425"/>
            <a:ext cx="6963300" cy="2836500"/>
          </a:xfrm>
          <a:prstGeom prst="rect">
            <a:avLst/>
          </a:prstGeom>
        </p:spPr>
        <p:txBody>
          <a:bodyPr spcFirstLastPara="1" wrap="square" lIns="91425" tIns="91425" rIns="91425" bIns="91425" anchor="t" anchorCtr="0">
            <a:noAutofit/>
          </a:bodyPr>
          <a:lstStyle>
            <a:lvl1pPr marL="457200" lvl="0" indent="-288925">
              <a:spcBef>
                <a:spcPts val="0"/>
              </a:spcBef>
              <a:spcAft>
                <a:spcPts val="0"/>
              </a:spcAft>
              <a:buClr>
                <a:schemeClr val="dk2"/>
              </a:buClr>
              <a:buSzPts val="950"/>
              <a:buChar char="●"/>
              <a:defRPr sz="950">
                <a:solidFill>
                  <a:schemeClr val="dk2"/>
                </a:solidFill>
              </a:defRPr>
            </a:lvl1pPr>
            <a:lvl2pPr marL="914400" lvl="1" indent="-288925">
              <a:spcBef>
                <a:spcPts val="1600"/>
              </a:spcBef>
              <a:spcAft>
                <a:spcPts val="0"/>
              </a:spcAft>
              <a:buClr>
                <a:schemeClr val="dk2"/>
              </a:buClr>
              <a:buSzPts val="950"/>
              <a:buChar char="○"/>
              <a:defRPr sz="950">
                <a:solidFill>
                  <a:schemeClr val="dk2"/>
                </a:solidFill>
              </a:defRPr>
            </a:lvl2pPr>
            <a:lvl3pPr marL="1371600" lvl="2" indent="-288925">
              <a:spcBef>
                <a:spcPts val="1600"/>
              </a:spcBef>
              <a:spcAft>
                <a:spcPts val="0"/>
              </a:spcAft>
              <a:buClr>
                <a:schemeClr val="dk2"/>
              </a:buClr>
              <a:buSzPts val="950"/>
              <a:buChar char="■"/>
              <a:defRPr sz="950">
                <a:solidFill>
                  <a:schemeClr val="dk2"/>
                </a:solidFill>
              </a:defRPr>
            </a:lvl3pPr>
            <a:lvl4pPr marL="1828800" lvl="3" indent="-288925">
              <a:spcBef>
                <a:spcPts val="1600"/>
              </a:spcBef>
              <a:spcAft>
                <a:spcPts val="0"/>
              </a:spcAft>
              <a:buClr>
                <a:schemeClr val="dk2"/>
              </a:buClr>
              <a:buSzPts val="950"/>
              <a:buChar char="●"/>
              <a:defRPr sz="950">
                <a:solidFill>
                  <a:schemeClr val="dk2"/>
                </a:solidFill>
              </a:defRPr>
            </a:lvl4pPr>
            <a:lvl5pPr marL="2286000" lvl="4" indent="-288925">
              <a:spcBef>
                <a:spcPts val="1600"/>
              </a:spcBef>
              <a:spcAft>
                <a:spcPts val="0"/>
              </a:spcAft>
              <a:buClr>
                <a:schemeClr val="dk2"/>
              </a:buClr>
              <a:buSzPts val="950"/>
              <a:buChar char="○"/>
              <a:defRPr sz="950">
                <a:solidFill>
                  <a:schemeClr val="dk2"/>
                </a:solidFill>
              </a:defRPr>
            </a:lvl5pPr>
            <a:lvl6pPr marL="2743200" lvl="5" indent="-288925">
              <a:spcBef>
                <a:spcPts val="1600"/>
              </a:spcBef>
              <a:spcAft>
                <a:spcPts val="0"/>
              </a:spcAft>
              <a:buClr>
                <a:schemeClr val="dk2"/>
              </a:buClr>
              <a:buSzPts val="950"/>
              <a:buChar char="■"/>
              <a:defRPr sz="950">
                <a:solidFill>
                  <a:schemeClr val="dk2"/>
                </a:solidFill>
              </a:defRPr>
            </a:lvl6pPr>
            <a:lvl7pPr marL="3200400" lvl="6" indent="-288925">
              <a:spcBef>
                <a:spcPts val="1600"/>
              </a:spcBef>
              <a:spcAft>
                <a:spcPts val="0"/>
              </a:spcAft>
              <a:buClr>
                <a:schemeClr val="dk2"/>
              </a:buClr>
              <a:buSzPts val="950"/>
              <a:buChar char="●"/>
              <a:defRPr sz="950">
                <a:solidFill>
                  <a:schemeClr val="dk2"/>
                </a:solidFill>
              </a:defRPr>
            </a:lvl7pPr>
            <a:lvl8pPr marL="3657600" lvl="7" indent="-288925">
              <a:spcBef>
                <a:spcPts val="1600"/>
              </a:spcBef>
              <a:spcAft>
                <a:spcPts val="0"/>
              </a:spcAft>
              <a:buClr>
                <a:schemeClr val="dk2"/>
              </a:buClr>
              <a:buSzPts val="950"/>
              <a:buChar char="○"/>
              <a:defRPr sz="950">
                <a:solidFill>
                  <a:schemeClr val="dk2"/>
                </a:solidFill>
              </a:defRPr>
            </a:lvl8pPr>
            <a:lvl9pPr marL="4114800" lvl="8" indent="-288925">
              <a:spcBef>
                <a:spcPts val="1600"/>
              </a:spcBef>
              <a:spcAft>
                <a:spcPts val="1600"/>
              </a:spcAft>
              <a:buClr>
                <a:schemeClr val="dk2"/>
              </a:buClr>
              <a:buSzPts val="950"/>
              <a:buChar char="■"/>
              <a:defRPr sz="950">
                <a:solidFill>
                  <a:schemeClr val="dk2"/>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6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p:cSld name="BLANK_1">
    <p:spTree>
      <p:nvGrpSpPr>
        <p:cNvPr id="1" name="Shape 157"/>
        <p:cNvGrpSpPr/>
        <p:nvPr/>
      </p:nvGrpSpPr>
      <p:grpSpPr>
        <a:xfrm>
          <a:off x="0" y="0"/>
          <a:ext cx="0" cy="0"/>
          <a:chOff x="0" y="0"/>
          <a:chExt cx="0" cy="0"/>
        </a:xfrm>
      </p:grpSpPr>
      <p:pic>
        <p:nvPicPr>
          <p:cNvPr id="158" name="Google Shape;158;p23"/>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1">
  <p:cSld name="CAPTION_ONLY_1_1">
    <p:spTree>
      <p:nvGrpSpPr>
        <p:cNvPr id="1" name="Shape 159"/>
        <p:cNvGrpSpPr/>
        <p:nvPr/>
      </p:nvGrpSpPr>
      <p:grpSpPr>
        <a:xfrm>
          <a:off x="0" y="0"/>
          <a:ext cx="0" cy="0"/>
          <a:chOff x="0" y="0"/>
          <a:chExt cx="0" cy="0"/>
        </a:xfrm>
      </p:grpSpPr>
      <p:pic>
        <p:nvPicPr>
          <p:cNvPr id="160" name="Google Shape;160;p2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1" name="Google Shape;161;p24"/>
          <p:cNvPicPr preferRelativeResize="0"/>
          <p:nvPr/>
        </p:nvPicPr>
        <p:blipFill>
          <a:blip r:embed="rId3">
            <a:alphaModFix/>
          </a:blip>
          <a:stretch>
            <a:fillRect/>
          </a:stretch>
        </p:blipFill>
        <p:spPr>
          <a:xfrm>
            <a:off x="255775" y="186275"/>
            <a:ext cx="8632448" cy="477094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2">
  <p:cSld name="SECTION_TITLE_AND_DESCRIPTION_1_1_3_1">
    <p:spTree>
      <p:nvGrpSpPr>
        <p:cNvPr id="1" name="Shape 162"/>
        <p:cNvGrpSpPr/>
        <p:nvPr/>
      </p:nvGrpSpPr>
      <p:grpSpPr>
        <a:xfrm>
          <a:off x="0" y="0"/>
          <a:ext cx="0" cy="0"/>
          <a:chOff x="0" y="0"/>
          <a:chExt cx="0" cy="0"/>
        </a:xfrm>
      </p:grpSpPr>
      <p:pic>
        <p:nvPicPr>
          <p:cNvPr id="163" name="Google Shape;163;p25"/>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4" name="Google Shape;164;p25"/>
          <p:cNvPicPr preferRelativeResize="0"/>
          <p:nvPr/>
        </p:nvPicPr>
        <p:blipFill>
          <a:blip r:embed="rId3">
            <a:alphaModFix/>
          </a:blip>
          <a:stretch>
            <a:fillRect/>
          </a:stretch>
        </p:blipFill>
        <p:spPr>
          <a:xfrm>
            <a:off x="254425" y="201113"/>
            <a:ext cx="8635149" cy="474127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3">
  <p:cSld name="BIG_NUMBER_1_1_2">
    <p:spTree>
      <p:nvGrpSpPr>
        <p:cNvPr id="1" name="Shape 165"/>
        <p:cNvGrpSpPr/>
        <p:nvPr/>
      </p:nvGrpSpPr>
      <p:grpSpPr>
        <a:xfrm>
          <a:off x="0" y="0"/>
          <a:ext cx="0" cy="0"/>
          <a:chOff x="0" y="0"/>
          <a:chExt cx="0" cy="0"/>
        </a:xfrm>
      </p:grpSpPr>
      <p:pic>
        <p:nvPicPr>
          <p:cNvPr id="166" name="Google Shape;166;p26"/>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7" name="Google Shape;167;p26"/>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800" y="1991813"/>
            <a:ext cx="7772400" cy="11598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Tree>
    <p:extLst>
      <p:ext uri="{BB962C8B-B14F-4D97-AF65-F5344CB8AC3E}">
        <p14:creationId xmlns:p14="http://schemas.microsoft.com/office/powerpoint/2010/main" val="154076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727825" y="4806554"/>
            <a:ext cx="1919288" cy="273844"/>
          </a:xfrm>
          <a:prstGeom prst="rect">
            <a:avLst/>
          </a:prstGeom>
        </p:spPr>
        <p:txBody>
          <a:bodyPr/>
          <a:lstStyle>
            <a:lvl1pPr fontAlgn="base">
              <a:spcBef>
                <a:spcPct val="0"/>
              </a:spcBef>
              <a:spcAft>
                <a:spcPct val="0"/>
              </a:spcAft>
              <a:defRPr>
                <a:latin typeface="Times New Roman" pitchFamily="18" charset="0"/>
              </a:defRPr>
            </a:lvl1pPr>
          </a:lstStyle>
          <a:p>
            <a:pPr>
              <a:defRPr/>
            </a:pPr>
            <a:fld id="{3FFDADED-92AB-4956-AC6E-5A1BB8EE7BCB}" type="datetimeFigureOut">
              <a:rPr lang="en-US"/>
              <a:pPr>
                <a:defRPr/>
              </a:pPr>
              <a:t>1/7/2021</a:t>
            </a:fld>
            <a:endParaRPr lang="en-US"/>
          </a:p>
        </p:txBody>
      </p:sp>
      <p:sp>
        <p:nvSpPr>
          <p:cNvPr id="5" name="Footer Placeholder 4"/>
          <p:cNvSpPr>
            <a:spLocks noGrp="1"/>
          </p:cNvSpPr>
          <p:nvPr>
            <p:ph type="ftr" sz="quarter" idx="11"/>
          </p:nvPr>
        </p:nvSpPr>
        <p:spPr>
          <a:xfrm>
            <a:off x="4379913" y="4806554"/>
            <a:ext cx="2351087" cy="273844"/>
          </a:xfrm>
          <a:prstGeom prst="rect">
            <a:avLst/>
          </a:prstGeom>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a:xfrm>
            <a:off x="8647113" y="4806554"/>
            <a:ext cx="366712" cy="273844"/>
          </a:xfrm>
          <a:prstGeom prst="rect">
            <a:avLst/>
          </a:prstGeom>
        </p:spPr>
        <p:txBody>
          <a:bodyPr/>
          <a:lstStyle>
            <a:lvl1pPr>
              <a:defRPr>
                <a:latin typeface="Times New Roman" panose="02020603050405020304" pitchFamily="18" charset="0"/>
              </a:defRPr>
            </a:lvl1pPr>
          </a:lstStyle>
          <a:p>
            <a:pPr>
              <a:defRPr/>
            </a:pPr>
            <a:fld id="{BEFC0608-767E-4BF7-AF7A-BA2521D6DCEF}" type="slidenum">
              <a:rPr lang="en-US"/>
              <a:pPr>
                <a:defRPr/>
              </a:pPr>
              <a:t>‹#›</a:t>
            </a:fld>
            <a:endParaRPr lang="en-US"/>
          </a:p>
        </p:txBody>
      </p:sp>
    </p:spTree>
    <p:extLst>
      <p:ext uri="{BB962C8B-B14F-4D97-AF65-F5344CB8AC3E}">
        <p14:creationId xmlns:p14="http://schemas.microsoft.com/office/powerpoint/2010/main" val="2426915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2"/>
              </a:buClr>
              <a:buSzPts val="2800"/>
              <a:buFont typeface="Concert One"/>
              <a:buNone/>
              <a:defRPr sz="2800" b="1">
                <a:solidFill>
                  <a:schemeClr val="accent2"/>
                </a:solidFill>
                <a:latin typeface="Concert One"/>
                <a:ea typeface="Concert One"/>
                <a:cs typeface="Concert One"/>
                <a:sym typeface="Concert One"/>
              </a:defRPr>
            </a:lvl1pPr>
            <a:lvl2pPr lvl="1">
              <a:spcBef>
                <a:spcPts val="0"/>
              </a:spcBef>
              <a:spcAft>
                <a:spcPts val="0"/>
              </a:spcAft>
              <a:buClr>
                <a:schemeClr val="accent2"/>
              </a:buClr>
              <a:buSzPts val="2800"/>
              <a:buNone/>
              <a:defRPr sz="2800">
                <a:solidFill>
                  <a:schemeClr val="accent2"/>
                </a:solidFill>
              </a:defRPr>
            </a:lvl2pPr>
            <a:lvl3pPr lvl="2">
              <a:spcBef>
                <a:spcPts val="0"/>
              </a:spcBef>
              <a:spcAft>
                <a:spcPts val="0"/>
              </a:spcAft>
              <a:buClr>
                <a:schemeClr val="accent2"/>
              </a:buClr>
              <a:buSzPts val="2800"/>
              <a:buNone/>
              <a:defRPr sz="2800">
                <a:solidFill>
                  <a:schemeClr val="accent2"/>
                </a:solidFill>
              </a:defRPr>
            </a:lvl3pPr>
            <a:lvl4pPr lvl="3">
              <a:spcBef>
                <a:spcPts val="0"/>
              </a:spcBef>
              <a:spcAft>
                <a:spcPts val="0"/>
              </a:spcAft>
              <a:buClr>
                <a:schemeClr val="accent2"/>
              </a:buClr>
              <a:buSzPts val="2800"/>
              <a:buNone/>
              <a:defRPr sz="2800">
                <a:solidFill>
                  <a:schemeClr val="accent2"/>
                </a:solidFill>
              </a:defRPr>
            </a:lvl4pPr>
            <a:lvl5pPr lvl="4">
              <a:spcBef>
                <a:spcPts val="0"/>
              </a:spcBef>
              <a:spcAft>
                <a:spcPts val="0"/>
              </a:spcAft>
              <a:buClr>
                <a:schemeClr val="accent2"/>
              </a:buClr>
              <a:buSzPts val="2800"/>
              <a:buNone/>
              <a:defRPr sz="2800">
                <a:solidFill>
                  <a:schemeClr val="accent2"/>
                </a:solidFill>
              </a:defRPr>
            </a:lvl5pPr>
            <a:lvl6pPr lvl="5">
              <a:spcBef>
                <a:spcPts val="0"/>
              </a:spcBef>
              <a:spcAft>
                <a:spcPts val="0"/>
              </a:spcAft>
              <a:buClr>
                <a:schemeClr val="accent2"/>
              </a:buClr>
              <a:buSzPts val="2800"/>
              <a:buNone/>
              <a:defRPr sz="2800">
                <a:solidFill>
                  <a:schemeClr val="accent2"/>
                </a:solidFill>
              </a:defRPr>
            </a:lvl6pPr>
            <a:lvl7pPr lvl="6">
              <a:spcBef>
                <a:spcPts val="0"/>
              </a:spcBef>
              <a:spcAft>
                <a:spcPts val="0"/>
              </a:spcAft>
              <a:buClr>
                <a:schemeClr val="accent2"/>
              </a:buClr>
              <a:buSzPts val="2800"/>
              <a:buNone/>
              <a:defRPr sz="2800">
                <a:solidFill>
                  <a:schemeClr val="accent2"/>
                </a:solidFill>
              </a:defRPr>
            </a:lvl7pPr>
            <a:lvl8pPr lvl="7">
              <a:spcBef>
                <a:spcPts val="0"/>
              </a:spcBef>
              <a:spcAft>
                <a:spcPts val="0"/>
              </a:spcAft>
              <a:buClr>
                <a:schemeClr val="accent2"/>
              </a:buClr>
              <a:buSzPts val="2800"/>
              <a:buNone/>
              <a:defRPr sz="2800">
                <a:solidFill>
                  <a:schemeClr val="accent2"/>
                </a:solidFill>
              </a:defRPr>
            </a:lvl8pPr>
            <a:lvl9pPr lvl="8">
              <a:spcBef>
                <a:spcPts val="0"/>
              </a:spcBef>
              <a:spcAft>
                <a:spcPts val="0"/>
              </a:spcAft>
              <a:buClr>
                <a:schemeClr val="accent2"/>
              </a:buClr>
              <a:buSzPts val="2800"/>
              <a:buNone/>
              <a:defRPr sz="2800">
                <a:solidFill>
                  <a:schemeClr val="accent2"/>
                </a:solidFill>
              </a:defRPr>
            </a:lvl9pPr>
          </a:lstStyle>
          <a:p>
            <a:endParaRPr/>
          </a:p>
        </p:txBody>
      </p:sp>
      <p:sp>
        <p:nvSpPr>
          <p:cNvPr id="7" name="Google Shape;7;p1"/>
          <p:cNvSpPr txBox="1">
            <a:spLocks noGrp="1"/>
          </p:cNvSpPr>
          <p:nvPr>
            <p:ph type="body" idx="1"/>
          </p:nvPr>
        </p:nvSpPr>
        <p:spPr>
          <a:xfrm>
            <a:off x="311700" y="1124900"/>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accent2"/>
              </a:buClr>
              <a:buSzPts val="1800"/>
              <a:buFont typeface="Roboto Mono Regular"/>
              <a:buChar char="●"/>
              <a:defRPr sz="1800">
                <a:solidFill>
                  <a:schemeClr val="accent2"/>
                </a:solidFill>
                <a:latin typeface="Roboto Mono Regular"/>
                <a:ea typeface="Roboto Mono Regular"/>
                <a:cs typeface="Roboto Mono Regular"/>
                <a:sym typeface="Roboto Mono Regular"/>
              </a:defRPr>
            </a:lvl1pPr>
            <a:lvl2pPr marL="914400" lvl="1"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2pPr>
            <a:lvl3pPr marL="1371600" lvl="2"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3pPr>
            <a:lvl4pPr marL="1828800" lvl="3"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4pPr>
            <a:lvl5pPr marL="2286000" lvl="4"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5pPr>
            <a:lvl6pPr marL="2743200" lvl="5"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6pPr>
            <a:lvl7pPr marL="3200400" lvl="6"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7pPr>
            <a:lvl8pPr marL="3657600" lvl="7"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8pPr>
            <a:lvl9pPr marL="4114800" lvl="8" indent="-317500">
              <a:lnSpc>
                <a:spcPct val="100000"/>
              </a:lnSpc>
              <a:spcBef>
                <a:spcPts val="1600"/>
              </a:spcBef>
              <a:spcAft>
                <a:spcPts val="160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8" r:id="rId3"/>
    <p:sldLayoutId id="2147483669" r:id="rId4"/>
    <p:sldLayoutId id="2147483670" r:id="rId5"/>
    <p:sldLayoutId id="2147483671" r:id="rId6"/>
    <p:sldLayoutId id="2147483672" r:id="rId7"/>
    <p:sldLayoutId id="2147483676" r:id="rId8"/>
    <p:sldLayoutId id="214748367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w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wmf"/><Relationship Id="rId5" Type="http://schemas.openxmlformats.org/officeDocument/2006/relationships/image" Target="../media/image9.wmf"/><Relationship Id="rId4" Type="http://schemas.openxmlformats.org/officeDocument/2006/relationships/image" Target="../media/image8.wmf"/></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95.gi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9.xml"/><Relationship Id="rId4" Type="http://schemas.openxmlformats.org/officeDocument/2006/relationships/image" Target="../media/image116.emf"/></Relationships>
</file>

<file path=ppt/slides/_rels/slide94.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2.xml"/><Relationship Id="rId4" Type="http://schemas.openxmlformats.org/officeDocument/2006/relationships/image" Target="../media/image137.jpeg"/></Relationships>
</file>

<file path=ppt/slides/_rels/slide113.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2.xml"/><Relationship Id="rId5" Type="http://schemas.openxmlformats.org/officeDocument/2006/relationships/image" Target="../media/image143.jpeg"/><Relationship Id="rId4" Type="http://schemas.openxmlformats.org/officeDocument/2006/relationships/image" Target="../media/image142.jpe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2.xml"/><Relationship Id="rId5" Type="http://schemas.openxmlformats.org/officeDocument/2006/relationships/image" Target="../media/image150.jpeg"/><Relationship Id="rId4" Type="http://schemas.openxmlformats.org/officeDocument/2006/relationships/image" Target="../media/image149.jpeg"/></Relationships>
</file>

<file path=ppt/slides/_rels/slide121.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8" name="Google Shape;178;p29"/>
          <p:cNvSpPr/>
          <p:nvPr/>
        </p:nvSpPr>
        <p:spPr>
          <a:xfrm>
            <a:off x="2640700" y="2929265"/>
            <a:ext cx="617075" cy="15875"/>
          </a:xfrm>
          <a:custGeom>
            <a:avLst/>
            <a:gdLst/>
            <a:ahLst/>
            <a:cxnLst/>
            <a:rect l="l" t="t" r="r" b="b"/>
            <a:pathLst>
              <a:path w="24683" h="635" extrusionOk="0">
                <a:moveTo>
                  <a:pt x="0" y="635"/>
                </a:moveTo>
                <a:cubicBezTo>
                  <a:pt x="8115" y="-719"/>
                  <a:pt x="16455" y="635"/>
                  <a:pt x="24683" y="635"/>
                </a:cubicBezTo>
              </a:path>
            </a:pathLst>
          </a:custGeom>
          <a:noFill/>
          <a:ln w="76200" cap="flat" cmpd="sng">
            <a:solidFill>
              <a:schemeClr val="accent1"/>
            </a:solidFill>
            <a:prstDash val="solid"/>
            <a:round/>
            <a:headEnd type="none" w="med" len="med"/>
            <a:tailEnd type="none" w="med" len="med"/>
          </a:ln>
        </p:spPr>
      </p:sp>
      <p:sp>
        <p:nvSpPr>
          <p:cNvPr id="179" name="Google Shape;179;p29"/>
          <p:cNvSpPr/>
          <p:nvPr/>
        </p:nvSpPr>
        <p:spPr>
          <a:xfrm>
            <a:off x="5925524" y="2892874"/>
            <a:ext cx="613650" cy="13775"/>
          </a:xfrm>
          <a:custGeom>
            <a:avLst/>
            <a:gdLst/>
            <a:ahLst/>
            <a:cxnLst/>
            <a:rect l="l" t="t" r="r" b="b"/>
            <a:pathLst>
              <a:path w="24546" h="551" extrusionOk="0">
                <a:moveTo>
                  <a:pt x="0" y="551"/>
                </a:moveTo>
                <a:cubicBezTo>
                  <a:pt x="8133" y="-353"/>
                  <a:pt x="16363" y="137"/>
                  <a:pt x="24546" y="137"/>
                </a:cubicBezTo>
              </a:path>
            </a:pathLst>
          </a:custGeom>
          <a:noFill/>
          <a:ln w="76200" cap="flat" cmpd="sng">
            <a:solidFill>
              <a:schemeClr val="accent1"/>
            </a:solidFill>
            <a:prstDash val="solid"/>
            <a:round/>
            <a:headEnd type="none" w="med" len="med"/>
            <a:tailEnd type="none" w="med" len="med"/>
          </a:ln>
        </p:spPr>
      </p:sp>
      <p:sp>
        <p:nvSpPr>
          <p:cNvPr id="180" name="Google Shape;180;p29"/>
          <p:cNvSpPr/>
          <p:nvPr/>
        </p:nvSpPr>
        <p:spPr>
          <a:xfrm>
            <a:off x="1889899" y="4058474"/>
            <a:ext cx="4649275" cy="457630"/>
          </a:xfrm>
          <a:custGeom>
            <a:avLst/>
            <a:gdLst/>
            <a:ahLst/>
            <a:cxnLst/>
            <a:rect l="l" t="t" r="r" b="b"/>
            <a:pathLst>
              <a:path w="39714" h="4104" extrusionOk="0">
                <a:moveTo>
                  <a:pt x="0" y="4104"/>
                </a:moveTo>
                <a:cubicBezTo>
                  <a:pt x="11382" y="-2730"/>
                  <a:pt x="26437" y="1070"/>
                  <a:pt x="39714" y="1070"/>
                </a:cubicBezTo>
              </a:path>
            </a:pathLst>
          </a:custGeom>
          <a:noFill/>
          <a:ln w="28575" cap="flat" cmpd="sng">
            <a:solidFill>
              <a:schemeClr val="accent4"/>
            </a:solidFill>
            <a:prstDash val="solid"/>
            <a:round/>
            <a:headEnd type="none" w="med" len="med"/>
            <a:tailEnd type="none" w="med" len="med"/>
          </a:ln>
        </p:spPr>
      </p:sp>
      <p:sp>
        <p:nvSpPr>
          <p:cNvPr id="3" name="Rectangle 2"/>
          <p:cNvSpPr/>
          <p:nvPr/>
        </p:nvSpPr>
        <p:spPr>
          <a:xfrm>
            <a:off x="5410728" y="3259993"/>
            <a:ext cx="2148469" cy="978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 y="0"/>
            <a:ext cx="7389420" cy="1027113"/>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sp>
        <p:nvSpPr>
          <p:cNvPr id="16" name="Rectangle 15"/>
          <p:cNvSpPr>
            <a:spLocks noChangeArrowheads="1"/>
          </p:cNvSpPr>
          <p:nvPr/>
        </p:nvSpPr>
        <p:spPr bwMode="auto">
          <a:xfrm>
            <a:off x="0" y="1117982"/>
            <a:ext cx="874395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lnSpc>
                <a:spcPct val="115000"/>
              </a:lnSpc>
              <a:spcBef>
                <a:spcPts val="300"/>
              </a:spcBef>
              <a:spcAft>
                <a:spcPts val="1000"/>
              </a:spcAft>
              <a:buFontTx/>
              <a:buNone/>
            </a:pP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04800" y="1628321"/>
            <a:ext cx="8712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spcBef>
                <a:spcPct val="0"/>
              </a:spcBef>
              <a:buFontTx/>
              <a:buNone/>
            </a:pPr>
            <a:r>
              <a:rPr lang="en-US" altLang="en-US" sz="4000" b="1" dirty="0">
                <a:solidFill>
                  <a:srgbClr val="008000"/>
                </a:solidFill>
                <a:cs typeface="Arial" panose="020B0604020202020204" pitchFamily="34" charset="0"/>
              </a:rPr>
              <a:t>GIÁO DỤC CHÍNH TRỊ</a:t>
            </a:r>
            <a:endParaRPr lang="en-US" altLang="en-US" sz="4000" dirty="0">
              <a:solidFill>
                <a:srgbClr val="008000"/>
              </a:solidFill>
              <a:cs typeface="Arial" panose="020B0604020202020204" pitchFamily="34" charset="0"/>
            </a:endParaRPr>
          </a:p>
        </p:txBody>
      </p:sp>
      <p:sp>
        <p:nvSpPr>
          <p:cNvPr id="18" name="WordArt 4"/>
          <p:cNvSpPr>
            <a:spLocks noChangeArrowheads="1" noChangeShapeType="1" noTextEdit="1"/>
          </p:cNvSpPr>
          <p:nvPr/>
        </p:nvSpPr>
        <p:spPr bwMode="auto">
          <a:xfrm>
            <a:off x="5410728" y="3463316"/>
            <a:ext cx="2428828" cy="569812"/>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HOÀNG THỊ TRANG</a:t>
            </a:r>
            <a:endParaRPr lang="en-US" sz="3600" kern="10" dirty="0">
              <a:ln w="9525">
                <a:solidFill>
                  <a:srgbClr val="000000"/>
                </a:solidFill>
                <a:round/>
                <a:headEnd/>
                <a:tailEnd/>
              </a:ln>
              <a:solidFill>
                <a:srgbClr val="00FF00"/>
              </a:solidFill>
              <a:latin typeface="Arial Đen"/>
            </a:endParaRPr>
          </a:p>
        </p:txBody>
      </p:sp>
      <p:grpSp>
        <p:nvGrpSpPr>
          <p:cNvPr id="19" name="Group 11"/>
          <p:cNvGrpSpPr>
            <a:grpSpLocks/>
          </p:cNvGrpSpPr>
          <p:nvPr/>
        </p:nvGrpSpPr>
        <p:grpSpPr bwMode="auto">
          <a:xfrm>
            <a:off x="1515743" y="3041150"/>
            <a:ext cx="2419259" cy="1890445"/>
            <a:chOff x="5225" y="9335"/>
            <a:chExt cx="2520" cy="1750"/>
          </a:xfrm>
        </p:grpSpPr>
        <p:sp>
          <p:nvSpPr>
            <p:cNvPr id="2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pic>
          <p:nvPicPr>
            <p:cNvPr id="21"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2" y="9336"/>
              <a:ext cx="925"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cs typeface="Arial" panose="020B0604020202020204" pitchFamily="34" charset="0"/>
              </a:endParaRPr>
            </a:p>
          </p:txBody>
        </p:sp>
        <p:sp>
          <p:nvSpPr>
            <p:cNvPr id="2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sp>
          <p:nvSpPr>
            <p:cNvPr id="2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dirty="0">
                  <a:solidFill>
                    <a:srgbClr val="FFFFFF"/>
                  </a:solidFill>
                  <a:latin typeface="VNbritannic"/>
                </a:rPr>
                <a:t>NÀM </a:t>
              </a:r>
            </a:p>
          </p:txBody>
        </p:sp>
        <p:sp>
          <p:nvSpPr>
            <p:cNvPr id="2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grpSp>
      <p:pic>
        <p:nvPicPr>
          <p:cNvPr id="29" name="Picture 2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9420" y="-30658"/>
            <a:ext cx="1754580"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42"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500"/>
                                        <p:tgtEl>
                                          <p:spTgt spid="29"/>
                                        </p:tgtEl>
                                      </p:cBhvr>
                                    </p:animEffect>
                                    <p:anim calcmode="lin" valueType="num">
                                      <p:cBhvr>
                                        <p:cTn id="28" dur="1500" fill="hold"/>
                                        <p:tgtEl>
                                          <p:spTgt spid="29"/>
                                        </p:tgtEl>
                                        <p:attrNameLst>
                                          <p:attrName>ppt_x</p:attrName>
                                        </p:attrNameLst>
                                      </p:cBhvr>
                                      <p:tavLst>
                                        <p:tav tm="0">
                                          <p:val>
                                            <p:strVal val="#ppt_x"/>
                                          </p:val>
                                        </p:tav>
                                        <p:tav tm="100000">
                                          <p:val>
                                            <p:strVal val="#ppt_x"/>
                                          </p:val>
                                        </p:tav>
                                      </p:tavLst>
                                    </p:anim>
                                    <p:anim calcmode="lin" valueType="num">
                                      <p:cBhvr>
                                        <p:cTn id="29" dur="1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1508" name="Picture 6" descr="Image result for PHÁT TRIỂN KINH TẾ, XÃ HỘI, VĂN HÓA, CON NGƯỜI Ở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49010"/>
            <a:ext cx="9144000" cy="3694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0" y="9035"/>
            <a:ext cx="9144001" cy="1513189"/>
          </a:xfrm>
          <a:prstGeom prst="rect">
            <a:avLst/>
          </a:prstGeom>
          <a:solidFill>
            <a:srgbClr val="333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27590" y="525680"/>
            <a:ext cx="8888819" cy="923330"/>
          </a:xfrm>
          <a:prstGeom prst="rect">
            <a:avLst/>
          </a:prstGeom>
        </p:spPr>
        <p:txBody>
          <a:bodyPr wrap="square">
            <a:spAutoFit/>
          </a:bodyPr>
          <a:lstStyle/>
          <a:p>
            <a:pPr algn="ctr" eaLnBrk="1" hangingPunct="1">
              <a:defRPr/>
            </a:pPr>
            <a:r>
              <a:rPr lang="nl-NL" sz="2700" b="1" dirty="0">
                <a:solidFill>
                  <a:srgbClr val="FFFFFF"/>
                </a:solidFill>
                <a:latin typeface="+mj-lt"/>
              </a:rPr>
              <a:t>PHÁT TRIỂN KINH TẾ, XÃ HỘI, </a:t>
            </a:r>
            <a:r>
              <a:rPr lang="nl-NL" sz="2700" b="1" dirty="0" smtClean="0">
                <a:solidFill>
                  <a:srgbClr val="FFFFFF"/>
                </a:solidFill>
                <a:latin typeface="+mj-lt"/>
              </a:rPr>
              <a:t>VĂN HÓA</a:t>
            </a:r>
            <a:r>
              <a:rPr lang="nl-NL" sz="2700" b="1" dirty="0">
                <a:solidFill>
                  <a:srgbClr val="FFFFFF"/>
                </a:solidFill>
                <a:latin typeface="+mj-lt"/>
              </a:rPr>
              <a:t>, </a:t>
            </a:r>
            <a:endParaRPr lang="nl-NL" sz="2700" b="1" dirty="0" smtClean="0">
              <a:solidFill>
                <a:srgbClr val="FFFFFF"/>
              </a:solidFill>
              <a:latin typeface="+mj-lt"/>
            </a:endParaRPr>
          </a:p>
          <a:p>
            <a:pPr algn="ctr" eaLnBrk="1" hangingPunct="1">
              <a:defRPr/>
            </a:pPr>
            <a:r>
              <a:rPr lang="nl-NL" sz="2700" b="1" dirty="0" smtClean="0">
                <a:solidFill>
                  <a:srgbClr val="FFFFFF"/>
                </a:solidFill>
                <a:latin typeface="+mj-lt"/>
              </a:rPr>
              <a:t>CON </a:t>
            </a:r>
            <a:r>
              <a:rPr lang="nl-NL" sz="2700" b="1" dirty="0">
                <a:solidFill>
                  <a:srgbClr val="FFFFFF"/>
                </a:solidFill>
                <a:latin typeface="+mj-lt"/>
              </a:rPr>
              <a:t>NGƯỜI Ở VIỆT NAM </a:t>
            </a:r>
            <a:endParaRPr lang="en-US" sz="2700" b="1" dirty="0">
              <a:solidFill>
                <a:srgbClr val="FFFFFF"/>
              </a:solidFill>
              <a:latin typeface="+mj-lt"/>
            </a:endParaRPr>
          </a:p>
        </p:txBody>
      </p:sp>
      <p:sp>
        <p:nvSpPr>
          <p:cNvPr id="8" name="Rectangle 7"/>
          <p:cNvSpPr/>
          <p:nvPr/>
        </p:nvSpPr>
        <p:spPr>
          <a:xfrm>
            <a:off x="3765753" y="82029"/>
            <a:ext cx="1056700" cy="461665"/>
          </a:xfrm>
          <a:prstGeom prst="rect">
            <a:avLst/>
          </a:prstGeom>
        </p:spPr>
        <p:txBody>
          <a:bodyPr wrap="none">
            <a:spAutoFit/>
          </a:bodyPr>
          <a:lstStyle/>
          <a:p>
            <a:pPr>
              <a:defRPr/>
            </a:pPr>
            <a:r>
              <a:rPr lang="nl-NL" sz="2400" b="1" dirty="0">
                <a:solidFill>
                  <a:srgbClr val="FFFFFF"/>
                </a:solidFill>
                <a:latin typeface="+mj-lt"/>
              </a:rPr>
              <a:t>BÀI 4 </a:t>
            </a:r>
            <a:endParaRPr lang="en-US" sz="2400" dirty="0">
              <a:solidFill>
                <a:srgbClr val="FFFFFF"/>
              </a:solidFill>
              <a:latin typeface="+mj-lt"/>
            </a:endParaRPr>
          </a:p>
        </p:txBody>
      </p:sp>
    </p:spTree>
    <p:extLst>
      <p:ext uri="{BB962C8B-B14F-4D97-AF65-F5344CB8AC3E}">
        <p14:creationId xmlns:p14="http://schemas.microsoft.com/office/powerpoint/2010/main" val="3744137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grpSp>
        <p:nvGrpSpPr>
          <p:cNvPr id="48" name="Google Shape;48;p11"/>
          <p:cNvGrpSpPr/>
          <p:nvPr/>
        </p:nvGrpSpPr>
        <p:grpSpPr>
          <a:xfrm rot="4610519">
            <a:off x="-192295" y="2850658"/>
            <a:ext cx="1890066" cy="988093"/>
            <a:chOff x="238125" y="1918825"/>
            <a:chExt cx="1042450" cy="660400"/>
          </a:xfrm>
        </p:grpSpPr>
        <p:sp>
          <p:nvSpPr>
            <p:cNvPr id="49" name="Google Shape;49;p11"/>
            <p:cNvSpPr/>
            <p:nvPr/>
          </p:nvSpPr>
          <p:spPr>
            <a:xfrm>
              <a:off x="238125" y="1918825"/>
              <a:ext cx="966975" cy="660400"/>
            </a:xfrm>
            <a:custGeom>
              <a:avLst/>
              <a:gdLst/>
              <a:ahLst/>
              <a:cxnLst/>
              <a:rect l="l" t="t" r="r" b="b"/>
              <a:pathLst>
                <a:path w="38679" h="26416" extrusionOk="0">
                  <a:moveTo>
                    <a:pt x="377" y="7642"/>
                  </a:moveTo>
                  <a:lnTo>
                    <a:pt x="377" y="7925"/>
                  </a:lnTo>
                  <a:lnTo>
                    <a:pt x="472" y="7642"/>
                  </a:lnTo>
                  <a:close/>
                  <a:moveTo>
                    <a:pt x="33584" y="19246"/>
                  </a:moveTo>
                  <a:lnTo>
                    <a:pt x="33396" y="19434"/>
                  </a:lnTo>
                  <a:lnTo>
                    <a:pt x="33396" y="19623"/>
                  </a:lnTo>
                  <a:lnTo>
                    <a:pt x="33584" y="19246"/>
                  </a:lnTo>
                  <a:close/>
                  <a:moveTo>
                    <a:pt x="24434" y="24151"/>
                  </a:moveTo>
                  <a:lnTo>
                    <a:pt x="24339" y="24245"/>
                  </a:lnTo>
                  <a:lnTo>
                    <a:pt x="24434" y="24340"/>
                  </a:lnTo>
                  <a:lnTo>
                    <a:pt x="24434" y="24245"/>
                  </a:lnTo>
                  <a:lnTo>
                    <a:pt x="24434" y="24151"/>
                  </a:lnTo>
                  <a:close/>
                  <a:moveTo>
                    <a:pt x="14717" y="24434"/>
                  </a:moveTo>
                  <a:lnTo>
                    <a:pt x="14764" y="24481"/>
                  </a:lnTo>
                  <a:lnTo>
                    <a:pt x="14764" y="24481"/>
                  </a:lnTo>
                  <a:lnTo>
                    <a:pt x="14811" y="24434"/>
                  </a:lnTo>
                  <a:close/>
                  <a:moveTo>
                    <a:pt x="2924" y="1"/>
                  </a:moveTo>
                  <a:lnTo>
                    <a:pt x="2641" y="95"/>
                  </a:lnTo>
                  <a:lnTo>
                    <a:pt x="2547" y="378"/>
                  </a:lnTo>
                  <a:lnTo>
                    <a:pt x="2547" y="189"/>
                  </a:lnTo>
                  <a:lnTo>
                    <a:pt x="2453" y="378"/>
                  </a:lnTo>
                  <a:lnTo>
                    <a:pt x="2358" y="567"/>
                  </a:lnTo>
                  <a:lnTo>
                    <a:pt x="2453" y="944"/>
                  </a:lnTo>
                  <a:lnTo>
                    <a:pt x="2358" y="850"/>
                  </a:lnTo>
                  <a:lnTo>
                    <a:pt x="2170" y="944"/>
                  </a:lnTo>
                  <a:lnTo>
                    <a:pt x="2358" y="944"/>
                  </a:lnTo>
                  <a:lnTo>
                    <a:pt x="2453" y="1133"/>
                  </a:lnTo>
                  <a:lnTo>
                    <a:pt x="2264" y="1227"/>
                  </a:lnTo>
                  <a:lnTo>
                    <a:pt x="2170" y="1227"/>
                  </a:lnTo>
                  <a:lnTo>
                    <a:pt x="2170" y="1604"/>
                  </a:lnTo>
                  <a:lnTo>
                    <a:pt x="2075" y="1887"/>
                  </a:lnTo>
                  <a:lnTo>
                    <a:pt x="1792" y="2453"/>
                  </a:lnTo>
                  <a:lnTo>
                    <a:pt x="1415" y="3019"/>
                  </a:lnTo>
                  <a:lnTo>
                    <a:pt x="1321" y="3397"/>
                  </a:lnTo>
                  <a:lnTo>
                    <a:pt x="1321" y="3680"/>
                  </a:lnTo>
                  <a:lnTo>
                    <a:pt x="1226" y="3774"/>
                  </a:lnTo>
                  <a:lnTo>
                    <a:pt x="1226" y="3963"/>
                  </a:lnTo>
                  <a:lnTo>
                    <a:pt x="1321" y="4529"/>
                  </a:lnTo>
                  <a:lnTo>
                    <a:pt x="1226" y="4529"/>
                  </a:lnTo>
                  <a:lnTo>
                    <a:pt x="1132" y="4435"/>
                  </a:lnTo>
                  <a:lnTo>
                    <a:pt x="1038" y="4340"/>
                  </a:lnTo>
                  <a:lnTo>
                    <a:pt x="943" y="4340"/>
                  </a:lnTo>
                  <a:lnTo>
                    <a:pt x="1038" y="4435"/>
                  </a:lnTo>
                  <a:lnTo>
                    <a:pt x="1132" y="4623"/>
                  </a:lnTo>
                  <a:lnTo>
                    <a:pt x="1038" y="4812"/>
                  </a:lnTo>
                  <a:lnTo>
                    <a:pt x="849" y="4906"/>
                  </a:lnTo>
                  <a:lnTo>
                    <a:pt x="943" y="4906"/>
                  </a:lnTo>
                  <a:lnTo>
                    <a:pt x="943" y="5001"/>
                  </a:lnTo>
                  <a:lnTo>
                    <a:pt x="943" y="5189"/>
                  </a:lnTo>
                  <a:lnTo>
                    <a:pt x="755" y="5284"/>
                  </a:lnTo>
                  <a:lnTo>
                    <a:pt x="566" y="5378"/>
                  </a:lnTo>
                  <a:lnTo>
                    <a:pt x="566" y="5472"/>
                  </a:lnTo>
                  <a:lnTo>
                    <a:pt x="755" y="5567"/>
                  </a:lnTo>
                  <a:lnTo>
                    <a:pt x="849" y="5661"/>
                  </a:lnTo>
                  <a:lnTo>
                    <a:pt x="755" y="5755"/>
                  </a:lnTo>
                  <a:lnTo>
                    <a:pt x="472" y="5755"/>
                  </a:lnTo>
                  <a:lnTo>
                    <a:pt x="566" y="6604"/>
                  </a:lnTo>
                  <a:lnTo>
                    <a:pt x="566" y="7076"/>
                  </a:lnTo>
                  <a:lnTo>
                    <a:pt x="566" y="7265"/>
                  </a:lnTo>
                  <a:lnTo>
                    <a:pt x="755" y="7265"/>
                  </a:lnTo>
                  <a:lnTo>
                    <a:pt x="849" y="7359"/>
                  </a:lnTo>
                  <a:lnTo>
                    <a:pt x="849" y="7453"/>
                  </a:lnTo>
                  <a:lnTo>
                    <a:pt x="755" y="7548"/>
                  </a:lnTo>
                  <a:lnTo>
                    <a:pt x="566" y="7453"/>
                  </a:lnTo>
                  <a:lnTo>
                    <a:pt x="566" y="7736"/>
                  </a:lnTo>
                  <a:lnTo>
                    <a:pt x="566" y="8114"/>
                  </a:lnTo>
                  <a:lnTo>
                    <a:pt x="472" y="8019"/>
                  </a:lnTo>
                  <a:lnTo>
                    <a:pt x="472" y="7925"/>
                  </a:lnTo>
                  <a:lnTo>
                    <a:pt x="472" y="7831"/>
                  </a:lnTo>
                  <a:lnTo>
                    <a:pt x="377" y="7925"/>
                  </a:lnTo>
                  <a:lnTo>
                    <a:pt x="377" y="8680"/>
                  </a:lnTo>
                  <a:lnTo>
                    <a:pt x="283" y="8868"/>
                  </a:lnTo>
                  <a:lnTo>
                    <a:pt x="189" y="8963"/>
                  </a:lnTo>
                  <a:lnTo>
                    <a:pt x="94" y="8963"/>
                  </a:lnTo>
                  <a:lnTo>
                    <a:pt x="0" y="9151"/>
                  </a:lnTo>
                  <a:lnTo>
                    <a:pt x="94" y="9340"/>
                  </a:lnTo>
                  <a:lnTo>
                    <a:pt x="189" y="9434"/>
                  </a:lnTo>
                  <a:lnTo>
                    <a:pt x="283" y="9623"/>
                  </a:lnTo>
                  <a:lnTo>
                    <a:pt x="283" y="9812"/>
                  </a:lnTo>
                  <a:lnTo>
                    <a:pt x="94" y="9717"/>
                  </a:lnTo>
                  <a:lnTo>
                    <a:pt x="94" y="9906"/>
                  </a:lnTo>
                  <a:lnTo>
                    <a:pt x="189" y="10000"/>
                  </a:lnTo>
                  <a:lnTo>
                    <a:pt x="283" y="10095"/>
                  </a:lnTo>
                  <a:lnTo>
                    <a:pt x="283" y="10378"/>
                  </a:lnTo>
                  <a:lnTo>
                    <a:pt x="94" y="10095"/>
                  </a:lnTo>
                  <a:lnTo>
                    <a:pt x="94" y="10283"/>
                  </a:lnTo>
                  <a:lnTo>
                    <a:pt x="94" y="10566"/>
                  </a:lnTo>
                  <a:lnTo>
                    <a:pt x="94" y="11510"/>
                  </a:lnTo>
                  <a:lnTo>
                    <a:pt x="189" y="12453"/>
                  </a:lnTo>
                  <a:lnTo>
                    <a:pt x="377" y="13208"/>
                  </a:lnTo>
                  <a:lnTo>
                    <a:pt x="566" y="13680"/>
                  </a:lnTo>
                  <a:lnTo>
                    <a:pt x="849" y="14340"/>
                  </a:lnTo>
                  <a:lnTo>
                    <a:pt x="1132" y="14906"/>
                  </a:lnTo>
                  <a:lnTo>
                    <a:pt x="1226" y="15189"/>
                  </a:lnTo>
                  <a:lnTo>
                    <a:pt x="1132" y="15378"/>
                  </a:lnTo>
                  <a:lnTo>
                    <a:pt x="1321" y="15944"/>
                  </a:lnTo>
                  <a:lnTo>
                    <a:pt x="1698" y="16510"/>
                  </a:lnTo>
                  <a:lnTo>
                    <a:pt x="2453" y="17736"/>
                  </a:lnTo>
                  <a:lnTo>
                    <a:pt x="3019" y="18491"/>
                  </a:lnTo>
                  <a:lnTo>
                    <a:pt x="3679" y="19057"/>
                  </a:lnTo>
                  <a:lnTo>
                    <a:pt x="3491" y="19246"/>
                  </a:lnTo>
                  <a:lnTo>
                    <a:pt x="3774" y="19434"/>
                  </a:lnTo>
                  <a:lnTo>
                    <a:pt x="3868" y="19434"/>
                  </a:lnTo>
                  <a:lnTo>
                    <a:pt x="4151" y="19623"/>
                  </a:lnTo>
                  <a:lnTo>
                    <a:pt x="4245" y="19906"/>
                  </a:lnTo>
                  <a:lnTo>
                    <a:pt x="4434" y="20189"/>
                  </a:lnTo>
                  <a:lnTo>
                    <a:pt x="4717" y="20378"/>
                  </a:lnTo>
                  <a:lnTo>
                    <a:pt x="4623" y="20472"/>
                  </a:lnTo>
                  <a:lnTo>
                    <a:pt x="4717" y="20472"/>
                  </a:lnTo>
                  <a:lnTo>
                    <a:pt x="4811" y="20566"/>
                  </a:lnTo>
                  <a:lnTo>
                    <a:pt x="5566" y="21321"/>
                  </a:lnTo>
                  <a:lnTo>
                    <a:pt x="5849" y="21604"/>
                  </a:lnTo>
                  <a:lnTo>
                    <a:pt x="6415" y="22076"/>
                  </a:lnTo>
                  <a:lnTo>
                    <a:pt x="6415" y="21887"/>
                  </a:lnTo>
                  <a:lnTo>
                    <a:pt x="6604" y="21793"/>
                  </a:lnTo>
                  <a:lnTo>
                    <a:pt x="6604" y="21793"/>
                  </a:lnTo>
                  <a:lnTo>
                    <a:pt x="6509" y="21981"/>
                  </a:lnTo>
                  <a:lnTo>
                    <a:pt x="6604" y="21887"/>
                  </a:lnTo>
                  <a:lnTo>
                    <a:pt x="6698" y="21887"/>
                  </a:lnTo>
                  <a:lnTo>
                    <a:pt x="6698" y="22076"/>
                  </a:lnTo>
                  <a:lnTo>
                    <a:pt x="6509" y="22076"/>
                  </a:lnTo>
                  <a:lnTo>
                    <a:pt x="7075" y="22547"/>
                  </a:lnTo>
                  <a:lnTo>
                    <a:pt x="7924" y="23113"/>
                  </a:lnTo>
                  <a:lnTo>
                    <a:pt x="8773" y="23585"/>
                  </a:lnTo>
                  <a:lnTo>
                    <a:pt x="9245" y="23679"/>
                  </a:lnTo>
                  <a:lnTo>
                    <a:pt x="9622" y="23679"/>
                  </a:lnTo>
                  <a:lnTo>
                    <a:pt x="9528" y="23868"/>
                  </a:lnTo>
                  <a:lnTo>
                    <a:pt x="9622" y="23962"/>
                  </a:lnTo>
                  <a:lnTo>
                    <a:pt x="10094" y="24151"/>
                  </a:lnTo>
                  <a:lnTo>
                    <a:pt x="10660" y="24151"/>
                  </a:lnTo>
                  <a:lnTo>
                    <a:pt x="11226" y="24340"/>
                  </a:lnTo>
                  <a:lnTo>
                    <a:pt x="11981" y="24811"/>
                  </a:lnTo>
                  <a:lnTo>
                    <a:pt x="13113" y="25377"/>
                  </a:lnTo>
                  <a:lnTo>
                    <a:pt x="13490" y="25377"/>
                  </a:lnTo>
                  <a:lnTo>
                    <a:pt x="13868" y="25472"/>
                  </a:lnTo>
                  <a:lnTo>
                    <a:pt x="14811" y="25660"/>
                  </a:lnTo>
                  <a:lnTo>
                    <a:pt x="16320" y="26226"/>
                  </a:lnTo>
                  <a:lnTo>
                    <a:pt x="16415" y="26132"/>
                  </a:lnTo>
                  <a:lnTo>
                    <a:pt x="16604" y="26038"/>
                  </a:lnTo>
                  <a:lnTo>
                    <a:pt x="17264" y="26132"/>
                  </a:lnTo>
                  <a:lnTo>
                    <a:pt x="18490" y="26321"/>
                  </a:lnTo>
                  <a:lnTo>
                    <a:pt x="19056" y="26415"/>
                  </a:lnTo>
                  <a:lnTo>
                    <a:pt x="19811" y="26415"/>
                  </a:lnTo>
                  <a:lnTo>
                    <a:pt x="19905" y="26226"/>
                  </a:lnTo>
                  <a:lnTo>
                    <a:pt x="20094" y="26132"/>
                  </a:lnTo>
                  <a:lnTo>
                    <a:pt x="20283" y="26132"/>
                  </a:lnTo>
                  <a:lnTo>
                    <a:pt x="20188" y="26321"/>
                  </a:lnTo>
                  <a:lnTo>
                    <a:pt x="20754" y="26226"/>
                  </a:lnTo>
                  <a:lnTo>
                    <a:pt x="21415" y="26132"/>
                  </a:lnTo>
                  <a:lnTo>
                    <a:pt x="21981" y="26038"/>
                  </a:lnTo>
                  <a:lnTo>
                    <a:pt x="22641" y="25849"/>
                  </a:lnTo>
                  <a:lnTo>
                    <a:pt x="22641" y="25943"/>
                  </a:lnTo>
                  <a:lnTo>
                    <a:pt x="23113" y="25943"/>
                  </a:lnTo>
                  <a:lnTo>
                    <a:pt x="23679" y="25849"/>
                  </a:lnTo>
                  <a:lnTo>
                    <a:pt x="24151" y="25566"/>
                  </a:lnTo>
                  <a:lnTo>
                    <a:pt x="24811" y="25283"/>
                  </a:lnTo>
                  <a:lnTo>
                    <a:pt x="25943" y="24906"/>
                  </a:lnTo>
                  <a:lnTo>
                    <a:pt x="26603" y="24717"/>
                  </a:lnTo>
                  <a:lnTo>
                    <a:pt x="27358" y="24340"/>
                  </a:lnTo>
                  <a:lnTo>
                    <a:pt x="28113" y="23962"/>
                  </a:lnTo>
                  <a:lnTo>
                    <a:pt x="28867" y="23396"/>
                  </a:lnTo>
                  <a:lnTo>
                    <a:pt x="28867" y="23491"/>
                  </a:lnTo>
                  <a:lnTo>
                    <a:pt x="28773" y="23585"/>
                  </a:lnTo>
                  <a:lnTo>
                    <a:pt x="28679" y="23679"/>
                  </a:lnTo>
                  <a:lnTo>
                    <a:pt x="28490" y="23868"/>
                  </a:lnTo>
                  <a:lnTo>
                    <a:pt x="28396" y="23868"/>
                  </a:lnTo>
                  <a:lnTo>
                    <a:pt x="28490" y="23962"/>
                  </a:lnTo>
                  <a:lnTo>
                    <a:pt x="29056" y="23302"/>
                  </a:lnTo>
                  <a:lnTo>
                    <a:pt x="29433" y="23113"/>
                  </a:lnTo>
                  <a:lnTo>
                    <a:pt x="29528" y="23113"/>
                  </a:lnTo>
                  <a:lnTo>
                    <a:pt x="29528" y="23208"/>
                  </a:lnTo>
                  <a:lnTo>
                    <a:pt x="30094" y="22736"/>
                  </a:lnTo>
                  <a:lnTo>
                    <a:pt x="30377" y="22547"/>
                  </a:lnTo>
                  <a:lnTo>
                    <a:pt x="30660" y="22264"/>
                  </a:lnTo>
                  <a:lnTo>
                    <a:pt x="30754" y="22264"/>
                  </a:lnTo>
                  <a:lnTo>
                    <a:pt x="30754" y="22170"/>
                  </a:lnTo>
                  <a:lnTo>
                    <a:pt x="30754" y="21981"/>
                  </a:lnTo>
                  <a:lnTo>
                    <a:pt x="30754" y="21793"/>
                  </a:lnTo>
                  <a:lnTo>
                    <a:pt x="31132" y="21793"/>
                  </a:lnTo>
                  <a:lnTo>
                    <a:pt x="31226" y="21981"/>
                  </a:lnTo>
                  <a:lnTo>
                    <a:pt x="31415" y="21604"/>
                  </a:lnTo>
                  <a:lnTo>
                    <a:pt x="31509" y="21510"/>
                  </a:lnTo>
                  <a:lnTo>
                    <a:pt x="31603" y="21510"/>
                  </a:lnTo>
                  <a:lnTo>
                    <a:pt x="31698" y="21227"/>
                  </a:lnTo>
                  <a:lnTo>
                    <a:pt x="31886" y="21038"/>
                  </a:lnTo>
                  <a:lnTo>
                    <a:pt x="32264" y="20566"/>
                  </a:lnTo>
                  <a:lnTo>
                    <a:pt x="33207" y="20000"/>
                  </a:lnTo>
                  <a:lnTo>
                    <a:pt x="33018" y="20000"/>
                  </a:lnTo>
                  <a:lnTo>
                    <a:pt x="33396" y="19434"/>
                  </a:lnTo>
                  <a:lnTo>
                    <a:pt x="33584" y="18963"/>
                  </a:lnTo>
                  <a:lnTo>
                    <a:pt x="33679" y="18679"/>
                  </a:lnTo>
                  <a:lnTo>
                    <a:pt x="33962" y="18491"/>
                  </a:lnTo>
                  <a:lnTo>
                    <a:pt x="34150" y="18679"/>
                  </a:lnTo>
                  <a:lnTo>
                    <a:pt x="34339" y="18019"/>
                  </a:lnTo>
                  <a:lnTo>
                    <a:pt x="34433" y="18113"/>
                  </a:lnTo>
                  <a:lnTo>
                    <a:pt x="34528" y="18019"/>
                  </a:lnTo>
                  <a:lnTo>
                    <a:pt x="34622" y="17736"/>
                  </a:lnTo>
                  <a:lnTo>
                    <a:pt x="34716" y="17642"/>
                  </a:lnTo>
                  <a:lnTo>
                    <a:pt x="34905" y="17359"/>
                  </a:lnTo>
                  <a:lnTo>
                    <a:pt x="35282" y="16887"/>
                  </a:lnTo>
                  <a:lnTo>
                    <a:pt x="35282" y="16981"/>
                  </a:lnTo>
                  <a:lnTo>
                    <a:pt x="35282" y="17076"/>
                  </a:lnTo>
                  <a:lnTo>
                    <a:pt x="35282" y="17170"/>
                  </a:lnTo>
                  <a:lnTo>
                    <a:pt x="35377" y="17170"/>
                  </a:lnTo>
                  <a:lnTo>
                    <a:pt x="35565" y="16510"/>
                  </a:lnTo>
                  <a:lnTo>
                    <a:pt x="35754" y="16132"/>
                  </a:lnTo>
                  <a:lnTo>
                    <a:pt x="35943" y="15755"/>
                  </a:lnTo>
                  <a:lnTo>
                    <a:pt x="36226" y="15189"/>
                  </a:lnTo>
                  <a:lnTo>
                    <a:pt x="36698" y="14340"/>
                  </a:lnTo>
                  <a:lnTo>
                    <a:pt x="37075" y="13114"/>
                  </a:lnTo>
                  <a:lnTo>
                    <a:pt x="37358" y="12359"/>
                  </a:lnTo>
                  <a:lnTo>
                    <a:pt x="37452" y="12170"/>
                  </a:lnTo>
                  <a:lnTo>
                    <a:pt x="37641" y="11887"/>
                  </a:lnTo>
                  <a:lnTo>
                    <a:pt x="37641" y="11982"/>
                  </a:lnTo>
                  <a:lnTo>
                    <a:pt x="37641" y="12076"/>
                  </a:lnTo>
                  <a:lnTo>
                    <a:pt x="37735" y="11604"/>
                  </a:lnTo>
                  <a:lnTo>
                    <a:pt x="37547" y="11699"/>
                  </a:lnTo>
                  <a:lnTo>
                    <a:pt x="37452" y="11416"/>
                  </a:lnTo>
                  <a:lnTo>
                    <a:pt x="37547" y="11416"/>
                  </a:lnTo>
                  <a:lnTo>
                    <a:pt x="37641" y="11321"/>
                  </a:lnTo>
                  <a:lnTo>
                    <a:pt x="37735" y="11321"/>
                  </a:lnTo>
                  <a:lnTo>
                    <a:pt x="37735" y="11227"/>
                  </a:lnTo>
                  <a:lnTo>
                    <a:pt x="37641" y="10944"/>
                  </a:lnTo>
                  <a:lnTo>
                    <a:pt x="37735" y="10472"/>
                  </a:lnTo>
                  <a:lnTo>
                    <a:pt x="37924" y="10661"/>
                  </a:lnTo>
                  <a:lnTo>
                    <a:pt x="37830" y="10378"/>
                  </a:lnTo>
                  <a:lnTo>
                    <a:pt x="37924" y="10095"/>
                  </a:lnTo>
                  <a:lnTo>
                    <a:pt x="37924" y="10283"/>
                  </a:lnTo>
                  <a:lnTo>
                    <a:pt x="38018" y="10283"/>
                  </a:lnTo>
                  <a:lnTo>
                    <a:pt x="38207" y="9906"/>
                  </a:lnTo>
                  <a:lnTo>
                    <a:pt x="38301" y="9812"/>
                  </a:lnTo>
                  <a:lnTo>
                    <a:pt x="38113" y="9623"/>
                  </a:lnTo>
                  <a:lnTo>
                    <a:pt x="38113" y="9434"/>
                  </a:lnTo>
                  <a:lnTo>
                    <a:pt x="38113" y="9246"/>
                  </a:lnTo>
                  <a:lnTo>
                    <a:pt x="38018" y="8963"/>
                  </a:lnTo>
                  <a:lnTo>
                    <a:pt x="38207" y="9151"/>
                  </a:lnTo>
                  <a:lnTo>
                    <a:pt x="38301" y="9057"/>
                  </a:lnTo>
                  <a:lnTo>
                    <a:pt x="38490" y="8680"/>
                  </a:lnTo>
                  <a:lnTo>
                    <a:pt x="38679" y="8302"/>
                  </a:lnTo>
                  <a:lnTo>
                    <a:pt x="38490" y="8302"/>
                  </a:lnTo>
                  <a:lnTo>
                    <a:pt x="38490" y="8114"/>
                  </a:lnTo>
                  <a:lnTo>
                    <a:pt x="38490" y="7831"/>
                  </a:lnTo>
                  <a:lnTo>
                    <a:pt x="38584" y="7642"/>
                  </a:lnTo>
                  <a:lnTo>
                    <a:pt x="38584" y="7359"/>
                  </a:lnTo>
                  <a:lnTo>
                    <a:pt x="38396" y="6793"/>
                  </a:lnTo>
                  <a:lnTo>
                    <a:pt x="38207" y="6321"/>
                  </a:lnTo>
                  <a:lnTo>
                    <a:pt x="38301" y="6321"/>
                  </a:lnTo>
                  <a:lnTo>
                    <a:pt x="38396" y="6416"/>
                  </a:lnTo>
                  <a:lnTo>
                    <a:pt x="38396" y="6133"/>
                  </a:lnTo>
                  <a:lnTo>
                    <a:pt x="38490" y="5850"/>
                  </a:lnTo>
                  <a:lnTo>
                    <a:pt x="38490" y="5567"/>
                  </a:lnTo>
                  <a:lnTo>
                    <a:pt x="38584" y="5567"/>
                  </a:lnTo>
                  <a:lnTo>
                    <a:pt x="38679" y="5661"/>
                  </a:lnTo>
                  <a:lnTo>
                    <a:pt x="38490" y="5189"/>
                  </a:lnTo>
                  <a:lnTo>
                    <a:pt x="38679" y="5284"/>
                  </a:lnTo>
                  <a:lnTo>
                    <a:pt x="38584" y="5001"/>
                  </a:lnTo>
                  <a:lnTo>
                    <a:pt x="38490" y="5095"/>
                  </a:lnTo>
                  <a:lnTo>
                    <a:pt x="38396" y="5095"/>
                  </a:lnTo>
                  <a:lnTo>
                    <a:pt x="38396" y="5001"/>
                  </a:lnTo>
                  <a:lnTo>
                    <a:pt x="38301" y="5095"/>
                  </a:lnTo>
                  <a:lnTo>
                    <a:pt x="38207" y="5189"/>
                  </a:lnTo>
                  <a:lnTo>
                    <a:pt x="38301" y="5378"/>
                  </a:lnTo>
                  <a:lnTo>
                    <a:pt x="38396" y="5755"/>
                  </a:lnTo>
                  <a:lnTo>
                    <a:pt x="38396" y="5755"/>
                  </a:lnTo>
                  <a:lnTo>
                    <a:pt x="38207" y="5661"/>
                  </a:lnTo>
                  <a:lnTo>
                    <a:pt x="38396" y="5944"/>
                  </a:lnTo>
                  <a:lnTo>
                    <a:pt x="38207" y="6038"/>
                  </a:lnTo>
                  <a:lnTo>
                    <a:pt x="38113" y="5944"/>
                  </a:lnTo>
                  <a:lnTo>
                    <a:pt x="38113" y="6038"/>
                  </a:lnTo>
                  <a:lnTo>
                    <a:pt x="38113" y="6133"/>
                  </a:lnTo>
                  <a:lnTo>
                    <a:pt x="38113" y="6416"/>
                  </a:lnTo>
                  <a:lnTo>
                    <a:pt x="38018" y="6416"/>
                  </a:lnTo>
                  <a:lnTo>
                    <a:pt x="38018" y="6887"/>
                  </a:lnTo>
                  <a:lnTo>
                    <a:pt x="38018" y="7076"/>
                  </a:lnTo>
                  <a:lnTo>
                    <a:pt x="38113" y="7170"/>
                  </a:lnTo>
                  <a:lnTo>
                    <a:pt x="38207" y="7170"/>
                  </a:lnTo>
                  <a:lnTo>
                    <a:pt x="38301" y="7359"/>
                  </a:lnTo>
                  <a:lnTo>
                    <a:pt x="37830" y="7548"/>
                  </a:lnTo>
                  <a:lnTo>
                    <a:pt x="38018" y="7642"/>
                  </a:lnTo>
                  <a:lnTo>
                    <a:pt x="38113" y="8019"/>
                  </a:lnTo>
                  <a:lnTo>
                    <a:pt x="38113" y="8302"/>
                  </a:lnTo>
                  <a:lnTo>
                    <a:pt x="38018" y="8397"/>
                  </a:lnTo>
                  <a:lnTo>
                    <a:pt x="37830" y="8397"/>
                  </a:lnTo>
                  <a:lnTo>
                    <a:pt x="37924" y="8585"/>
                  </a:lnTo>
                  <a:lnTo>
                    <a:pt x="38018" y="8774"/>
                  </a:lnTo>
                  <a:lnTo>
                    <a:pt x="37924" y="8963"/>
                  </a:lnTo>
                  <a:lnTo>
                    <a:pt x="37830" y="8774"/>
                  </a:lnTo>
                  <a:lnTo>
                    <a:pt x="37641" y="8868"/>
                  </a:lnTo>
                  <a:lnTo>
                    <a:pt x="37735" y="8963"/>
                  </a:lnTo>
                  <a:lnTo>
                    <a:pt x="37735" y="9246"/>
                  </a:lnTo>
                  <a:lnTo>
                    <a:pt x="37641" y="9812"/>
                  </a:lnTo>
                  <a:lnTo>
                    <a:pt x="37358" y="10378"/>
                  </a:lnTo>
                  <a:lnTo>
                    <a:pt x="37169" y="10755"/>
                  </a:lnTo>
                  <a:lnTo>
                    <a:pt x="37358" y="11038"/>
                  </a:lnTo>
                  <a:lnTo>
                    <a:pt x="37264" y="11321"/>
                  </a:lnTo>
                  <a:lnTo>
                    <a:pt x="37075" y="11227"/>
                  </a:lnTo>
                  <a:lnTo>
                    <a:pt x="37075" y="11321"/>
                  </a:lnTo>
                  <a:lnTo>
                    <a:pt x="37075" y="11604"/>
                  </a:lnTo>
                  <a:lnTo>
                    <a:pt x="36981" y="11510"/>
                  </a:lnTo>
                  <a:lnTo>
                    <a:pt x="36886" y="11887"/>
                  </a:lnTo>
                  <a:lnTo>
                    <a:pt x="36792" y="12265"/>
                  </a:lnTo>
                  <a:lnTo>
                    <a:pt x="36886" y="12359"/>
                  </a:lnTo>
                  <a:lnTo>
                    <a:pt x="37169" y="12359"/>
                  </a:lnTo>
                  <a:lnTo>
                    <a:pt x="37264" y="12548"/>
                  </a:lnTo>
                  <a:lnTo>
                    <a:pt x="37075" y="12453"/>
                  </a:lnTo>
                  <a:lnTo>
                    <a:pt x="36981" y="12548"/>
                  </a:lnTo>
                  <a:lnTo>
                    <a:pt x="36886" y="12359"/>
                  </a:lnTo>
                  <a:lnTo>
                    <a:pt x="36981" y="12642"/>
                  </a:lnTo>
                  <a:lnTo>
                    <a:pt x="36981" y="12642"/>
                  </a:lnTo>
                  <a:lnTo>
                    <a:pt x="36886" y="12548"/>
                  </a:lnTo>
                  <a:lnTo>
                    <a:pt x="36792" y="12453"/>
                  </a:lnTo>
                  <a:lnTo>
                    <a:pt x="36414" y="13114"/>
                  </a:lnTo>
                  <a:lnTo>
                    <a:pt x="36320" y="13491"/>
                  </a:lnTo>
                  <a:lnTo>
                    <a:pt x="36320" y="13868"/>
                  </a:lnTo>
                  <a:lnTo>
                    <a:pt x="35754" y="15095"/>
                  </a:lnTo>
                  <a:lnTo>
                    <a:pt x="35377" y="15755"/>
                  </a:lnTo>
                  <a:lnTo>
                    <a:pt x="34999" y="16227"/>
                  </a:lnTo>
                  <a:lnTo>
                    <a:pt x="34999" y="16038"/>
                  </a:lnTo>
                  <a:lnTo>
                    <a:pt x="34716" y="16321"/>
                  </a:lnTo>
                  <a:lnTo>
                    <a:pt x="34528" y="16698"/>
                  </a:lnTo>
                  <a:lnTo>
                    <a:pt x="34528" y="16698"/>
                  </a:lnTo>
                  <a:lnTo>
                    <a:pt x="34716" y="16604"/>
                  </a:lnTo>
                  <a:lnTo>
                    <a:pt x="34150" y="17170"/>
                  </a:lnTo>
                  <a:lnTo>
                    <a:pt x="33584" y="17736"/>
                  </a:lnTo>
                  <a:lnTo>
                    <a:pt x="33679" y="17830"/>
                  </a:lnTo>
                  <a:lnTo>
                    <a:pt x="33773" y="17736"/>
                  </a:lnTo>
                  <a:lnTo>
                    <a:pt x="33867" y="17736"/>
                  </a:lnTo>
                  <a:lnTo>
                    <a:pt x="33867" y="17830"/>
                  </a:lnTo>
                  <a:lnTo>
                    <a:pt x="33679" y="17925"/>
                  </a:lnTo>
                  <a:lnTo>
                    <a:pt x="33490" y="18019"/>
                  </a:lnTo>
                  <a:lnTo>
                    <a:pt x="33396" y="18113"/>
                  </a:lnTo>
                  <a:lnTo>
                    <a:pt x="33207" y="18208"/>
                  </a:lnTo>
                  <a:lnTo>
                    <a:pt x="33113" y="18585"/>
                  </a:lnTo>
                  <a:lnTo>
                    <a:pt x="33207" y="18679"/>
                  </a:lnTo>
                  <a:lnTo>
                    <a:pt x="33207" y="18774"/>
                  </a:lnTo>
                  <a:lnTo>
                    <a:pt x="33018" y="18963"/>
                  </a:lnTo>
                  <a:lnTo>
                    <a:pt x="32924" y="18963"/>
                  </a:lnTo>
                  <a:lnTo>
                    <a:pt x="32924" y="18868"/>
                  </a:lnTo>
                  <a:lnTo>
                    <a:pt x="32924" y="18679"/>
                  </a:lnTo>
                  <a:lnTo>
                    <a:pt x="32735" y="18868"/>
                  </a:lnTo>
                  <a:lnTo>
                    <a:pt x="32641" y="18963"/>
                  </a:lnTo>
                  <a:lnTo>
                    <a:pt x="32547" y="18963"/>
                  </a:lnTo>
                  <a:lnTo>
                    <a:pt x="32547" y="19057"/>
                  </a:lnTo>
                  <a:lnTo>
                    <a:pt x="32735" y="18963"/>
                  </a:lnTo>
                  <a:lnTo>
                    <a:pt x="32735" y="18963"/>
                  </a:lnTo>
                  <a:lnTo>
                    <a:pt x="32075" y="19717"/>
                  </a:lnTo>
                  <a:lnTo>
                    <a:pt x="31698" y="20000"/>
                  </a:lnTo>
                  <a:lnTo>
                    <a:pt x="31603" y="20000"/>
                  </a:lnTo>
                  <a:lnTo>
                    <a:pt x="31603" y="19906"/>
                  </a:lnTo>
                  <a:lnTo>
                    <a:pt x="31320" y="20095"/>
                  </a:lnTo>
                  <a:lnTo>
                    <a:pt x="31037" y="20283"/>
                  </a:lnTo>
                  <a:lnTo>
                    <a:pt x="31132" y="20095"/>
                  </a:lnTo>
                  <a:lnTo>
                    <a:pt x="30943" y="20283"/>
                  </a:lnTo>
                  <a:lnTo>
                    <a:pt x="31132" y="20378"/>
                  </a:lnTo>
                  <a:lnTo>
                    <a:pt x="31037" y="20661"/>
                  </a:lnTo>
                  <a:lnTo>
                    <a:pt x="30849" y="20849"/>
                  </a:lnTo>
                  <a:lnTo>
                    <a:pt x="30754" y="20944"/>
                  </a:lnTo>
                  <a:lnTo>
                    <a:pt x="30660" y="20849"/>
                  </a:lnTo>
                  <a:lnTo>
                    <a:pt x="30849" y="20755"/>
                  </a:lnTo>
                  <a:lnTo>
                    <a:pt x="30754" y="20755"/>
                  </a:lnTo>
                  <a:lnTo>
                    <a:pt x="30754" y="20661"/>
                  </a:lnTo>
                  <a:lnTo>
                    <a:pt x="30754" y="20566"/>
                  </a:lnTo>
                  <a:lnTo>
                    <a:pt x="30660" y="20661"/>
                  </a:lnTo>
                  <a:lnTo>
                    <a:pt x="30471" y="20849"/>
                  </a:lnTo>
                  <a:lnTo>
                    <a:pt x="30094" y="21038"/>
                  </a:lnTo>
                  <a:lnTo>
                    <a:pt x="30188" y="21038"/>
                  </a:lnTo>
                  <a:lnTo>
                    <a:pt x="30188" y="21227"/>
                  </a:lnTo>
                  <a:lnTo>
                    <a:pt x="29905" y="21604"/>
                  </a:lnTo>
                  <a:lnTo>
                    <a:pt x="30188" y="21415"/>
                  </a:lnTo>
                  <a:lnTo>
                    <a:pt x="29905" y="21793"/>
                  </a:lnTo>
                  <a:lnTo>
                    <a:pt x="29905" y="21698"/>
                  </a:lnTo>
                  <a:lnTo>
                    <a:pt x="29811" y="21793"/>
                  </a:lnTo>
                  <a:lnTo>
                    <a:pt x="29716" y="21887"/>
                  </a:lnTo>
                  <a:lnTo>
                    <a:pt x="29339" y="21981"/>
                  </a:lnTo>
                  <a:lnTo>
                    <a:pt x="28867" y="21981"/>
                  </a:lnTo>
                  <a:lnTo>
                    <a:pt x="28773" y="22076"/>
                  </a:lnTo>
                  <a:lnTo>
                    <a:pt x="28584" y="22170"/>
                  </a:lnTo>
                  <a:lnTo>
                    <a:pt x="28679" y="22264"/>
                  </a:lnTo>
                  <a:lnTo>
                    <a:pt x="28679" y="22453"/>
                  </a:lnTo>
                  <a:lnTo>
                    <a:pt x="28962" y="22076"/>
                  </a:lnTo>
                  <a:lnTo>
                    <a:pt x="28867" y="22453"/>
                  </a:lnTo>
                  <a:lnTo>
                    <a:pt x="29150" y="22264"/>
                  </a:lnTo>
                  <a:lnTo>
                    <a:pt x="29150" y="22359"/>
                  </a:lnTo>
                  <a:lnTo>
                    <a:pt x="28679" y="22642"/>
                  </a:lnTo>
                  <a:lnTo>
                    <a:pt x="28490" y="22547"/>
                  </a:lnTo>
                  <a:lnTo>
                    <a:pt x="28396" y="22453"/>
                  </a:lnTo>
                  <a:lnTo>
                    <a:pt x="28301" y="22453"/>
                  </a:lnTo>
                  <a:lnTo>
                    <a:pt x="28207" y="22547"/>
                  </a:lnTo>
                  <a:lnTo>
                    <a:pt x="27924" y="22736"/>
                  </a:lnTo>
                  <a:lnTo>
                    <a:pt x="27641" y="22925"/>
                  </a:lnTo>
                  <a:lnTo>
                    <a:pt x="27735" y="22925"/>
                  </a:lnTo>
                  <a:lnTo>
                    <a:pt x="26886" y="23491"/>
                  </a:lnTo>
                  <a:lnTo>
                    <a:pt x="26132" y="23962"/>
                  </a:lnTo>
                  <a:lnTo>
                    <a:pt x="26132" y="23774"/>
                  </a:lnTo>
                  <a:lnTo>
                    <a:pt x="26226" y="23585"/>
                  </a:lnTo>
                  <a:lnTo>
                    <a:pt x="25754" y="23868"/>
                  </a:lnTo>
                  <a:lnTo>
                    <a:pt x="25471" y="24151"/>
                  </a:lnTo>
                  <a:lnTo>
                    <a:pt x="25377" y="24245"/>
                  </a:lnTo>
                  <a:lnTo>
                    <a:pt x="25471" y="24340"/>
                  </a:lnTo>
                  <a:lnTo>
                    <a:pt x="25188" y="24245"/>
                  </a:lnTo>
                  <a:lnTo>
                    <a:pt x="24905" y="24245"/>
                  </a:lnTo>
                  <a:lnTo>
                    <a:pt x="24434" y="24340"/>
                  </a:lnTo>
                  <a:lnTo>
                    <a:pt x="23585" y="24811"/>
                  </a:lnTo>
                  <a:lnTo>
                    <a:pt x="23207" y="24906"/>
                  </a:lnTo>
                  <a:lnTo>
                    <a:pt x="22924" y="25000"/>
                  </a:lnTo>
                  <a:lnTo>
                    <a:pt x="22830" y="24906"/>
                  </a:lnTo>
                  <a:lnTo>
                    <a:pt x="22924" y="24811"/>
                  </a:lnTo>
                  <a:lnTo>
                    <a:pt x="22830" y="24717"/>
                  </a:lnTo>
                  <a:lnTo>
                    <a:pt x="21886" y="24717"/>
                  </a:lnTo>
                  <a:lnTo>
                    <a:pt x="21509" y="24906"/>
                  </a:lnTo>
                  <a:lnTo>
                    <a:pt x="21037" y="25189"/>
                  </a:lnTo>
                  <a:lnTo>
                    <a:pt x="20660" y="25283"/>
                  </a:lnTo>
                  <a:lnTo>
                    <a:pt x="20754" y="25189"/>
                  </a:lnTo>
                  <a:lnTo>
                    <a:pt x="20754" y="25094"/>
                  </a:lnTo>
                  <a:lnTo>
                    <a:pt x="20471" y="25283"/>
                  </a:lnTo>
                  <a:lnTo>
                    <a:pt x="20377" y="25377"/>
                  </a:lnTo>
                  <a:lnTo>
                    <a:pt x="20188" y="25094"/>
                  </a:lnTo>
                  <a:lnTo>
                    <a:pt x="20471" y="25094"/>
                  </a:lnTo>
                  <a:lnTo>
                    <a:pt x="20094" y="25000"/>
                  </a:lnTo>
                  <a:lnTo>
                    <a:pt x="19339" y="25094"/>
                  </a:lnTo>
                  <a:lnTo>
                    <a:pt x="18019" y="25377"/>
                  </a:lnTo>
                  <a:lnTo>
                    <a:pt x="18019" y="25377"/>
                  </a:lnTo>
                  <a:lnTo>
                    <a:pt x="18679" y="25000"/>
                  </a:lnTo>
                  <a:lnTo>
                    <a:pt x="18396" y="25000"/>
                  </a:lnTo>
                  <a:lnTo>
                    <a:pt x="18113" y="25094"/>
                  </a:lnTo>
                  <a:lnTo>
                    <a:pt x="17830" y="25094"/>
                  </a:lnTo>
                  <a:lnTo>
                    <a:pt x="17075" y="25000"/>
                  </a:lnTo>
                  <a:lnTo>
                    <a:pt x="15943" y="24717"/>
                  </a:lnTo>
                  <a:lnTo>
                    <a:pt x="15094" y="24623"/>
                  </a:lnTo>
                  <a:lnTo>
                    <a:pt x="14811" y="24528"/>
                  </a:lnTo>
                  <a:lnTo>
                    <a:pt x="14764" y="24481"/>
                  </a:lnTo>
                  <a:lnTo>
                    <a:pt x="14764" y="24481"/>
                  </a:lnTo>
                  <a:lnTo>
                    <a:pt x="14717" y="24528"/>
                  </a:lnTo>
                  <a:lnTo>
                    <a:pt x="14339" y="24340"/>
                  </a:lnTo>
                  <a:lnTo>
                    <a:pt x="13868" y="24057"/>
                  </a:lnTo>
                  <a:lnTo>
                    <a:pt x="13868" y="24057"/>
                  </a:lnTo>
                  <a:lnTo>
                    <a:pt x="14056" y="24245"/>
                  </a:lnTo>
                  <a:lnTo>
                    <a:pt x="13868" y="24245"/>
                  </a:lnTo>
                  <a:lnTo>
                    <a:pt x="13679" y="24151"/>
                  </a:lnTo>
                  <a:lnTo>
                    <a:pt x="13585" y="23962"/>
                  </a:lnTo>
                  <a:lnTo>
                    <a:pt x="13396" y="23962"/>
                  </a:lnTo>
                  <a:lnTo>
                    <a:pt x="13490" y="23868"/>
                  </a:lnTo>
                  <a:lnTo>
                    <a:pt x="12924" y="23868"/>
                  </a:lnTo>
                  <a:lnTo>
                    <a:pt x="12170" y="23679"/>
                  </a:lnTo>
                  <a:lnTo>
                    <a:pt x="11509" y="23491"/>
                  </a:lnTo>
                  <a:lnTo>
                    <a:pt x="11226" y="23302"/>
                  </a:lnTo>
                  <a:lnTo>
                    <a:pt x="11132" y="23113"/>
                  </a:lnTo>
                  <a:lnTo>
                    <a:pt x="10755" y="23113"/>
                  </a:lnTo>
                  <a:lnTo>
                    <a:pt x="10472" y="22925"/>
                  </a:lnTo>
                  <a:lnTo>
                    <a:pt x="10566" y="22925"/>
                  </a:lnTo>
                  <a:lnTo>
                    <a:pt x="10094" y="22736"/>
                  </a:lnTo>
                  <a:lnTo>
                    <a:pt x="9717" y="22642"/>
                  </a:lnTo>
                  <a:lnTo>
                    <a:pt x="9339" y="22642"/>
                  </a:lnTo>
                  <a:lnTo>
                    <a:pt x="9339" y="22453"/>
                  </a:lnTo>
                  <a:lnTo>
                    <a:pt x="9339" y="22264"/>
                  </a:lnTo>
                  <a:lnTo>
                    <a:pt x="9056" y="21981"/>
                  </a:lnTo>
                  <a:lnTo>
                    <a:pt x="7924" y="21321"/>
                  </a:lnTo>
                  <a:lnTo>
                    <a:pt x="7453" y="21038"/>
                  </a:lnTo>
                  <a:lnTo>
                    <a:pt x="6887" y="20566"/>
                  </a:lnTo>
                  <a:lnTo>
                    <a:pt x="6132" y="19906"/>
                  </a:lnTo>
                  <a:lnTo>
                    <a:pt x="5755" y="19717"/>
                  </a:lnTo>
                  <a:lnTo>
                    <a:pt x="5660" y="19623"/>
                  </a:lnTo>
                  <a:lnTo>
                    <a:pt x="5472" y="19623"/>
                  </a:lnTo>
                  <a:lnTo>
                    <a:pt x="5283" y="19246"/>
                  </a:lnTo>
                  <a:lnTo>
                    <a:pt x="4906" y="18774"/>
                  </a:lnTo>
                  <a:lnTo>
                    <a:pt x="4528" y="18302"/>
                  </a:lnTo>
                  <a:lnTo>
                    <a:pt x="4151" y="18019"/>
                  </a:lnTo>
                  <a:lnTo>
                    <a:pt x="4151" y="17736"/>
                  </a:lnTo>
                  <a:lnTo>
                    <a:pt x="4057" y="17547"/>
                  </a:lnTo>
                  <a:lnTo>
                    <a:pt x="3679" y="17076"/>
                  </a:lnTo>
                  <a:lnTo>
                    <a:pt x="3868" y="17076"/>
                  </a:lnTo>
                  <a:lnTo>
                    <a:pt x="3113" y="16887"/>
                  </a:lnTo>
                  <a:lnTo>
                    <a:pt x="3207" y="16604"/>
                  </a:lnTo>
                  <a:lnTo>
                    <a:pt x="3113" y="16227"/>
                  </a:lnTo>
                  <a:lnTo>
                    <a:pt x="2924" y="15849"/>
                  </a:lnTo>
                  <a:lnTo>
                    <a:pt x="2641" y="15661"/>
                  </a:lnTo>
                  <a:lnTo>
                    <a:pt x="2736" y="15566"/>
                  </a:lnTo>
                  <a:lnTo>
                    <a:pt x="2641" y="15472"/>
                  </a:lnTo>
                  <a:lnTo>
                    <a:pt x="2453" y="15095"/>
                  </a:lnTo>
                  <a:lnTo>
                    <a:pt x="1981" y="14529"/>
                  </a:lnTo>
                  <a:lnTo>
                    <a:pt x="2170" y="14434"/>
                  </a:lnTo>
                  <a:lnTo>
                    <a:pt x="1981" y="14340"/>
                  </a:lnTo>
                  <a:lnTo>
                    <a:pt x="1887" y="14246"/>
                  </a:lnTo>
                  <a:lnTo>
                    <a:pt x="1792" y="14151"/>
                  </a:lnTo>
                  <a:lnTo>
                    <a:pt x="1604" y="13680"/>
                  </a:lnTo>
                  <a:lnTo>
                    <a:pt x="1698" y="13774"/>
                  </a:lnTo>
                  <a:lnTo>
                    <a:pt x="1698" y="13774"/>
                  </a:lnTo>
                  <a:lnTo>
                    <a:pt x="1509" y="13302"/>
                  </a:lnTo>
                  <a:lnTo>
                    <a:pt x="1321" y="12831"/>
                  </a:lnTo>
                  <a:lnTo>
                    <a:pt x="1226" y="12453"/>
                  </a:lnTo>
                  <a:lnTo>
                    <a:pt x="1226" y="12170"/>
                  </a:lnTo>
                  <a:lnTo>
                    <a:pt x="1321" y="11982"/>
                  </a:lnTo>
                  <a:lnTo>
                    <a:pt x="1415" y="12453"/>
                  </a:lnTo>
                  <a:lnTo>
                    <a:pt x="1509" y="12359"/>
                  </a:lnTo>
                  <a:lnTo>
                    <a:pt x="1792" y="12359"/>
                  </a:lnTo>
                  <a:lnTo>
                    <a:pt x="1604" y="12170"/>
                  </a:lnTo>
                  <a:lnTo>
                    <a:pt x="1604" y="11887"/>
                  </a:lnTo>
                  <a:lnTo>
                    <a:pt x="1509" y="11227"/>
                  </a:lnTo>
                  <a:lnTo>
                    <a:pt x="1415" y="11132"/>
                  </a:lnTo>
                  <a:lnTo>
                    <a:pt x="1415" y="10944"/>
                  </a:lnTo>
                  <a:lnTo>
                    <a:pt x="1321" y="10849"/>
                  </a:lnTo>
                  <a:lnTo>
                    <a:pt x="1226" y="10849"/>
                  </a:lnTo>
                  <a:lnTo>
                    <a:pt x="1226" y="11038"/>
                  </a:lnTo>
                  <a:lnTo>
                    <a:pt x="1321" y="11321"/>
                  </a:lnTo>
                  <a:lnTo>
                    <a:pt x="1132" y="11227"/>
                  </a:lnTo>
                  <a:lnTo>
                    <a:pt x="1132" y="11132"/>
                  </a:lnTo>
                  <a:lnTo>
                    <a:pt x="1132" y="11038"/>
                  </a:lnTo>
                  <a:lnTo>
                    <a:pt x="943" y="10849"/>
                  </a:lnTo>
                  <a:lnTo>
                    <a:pt x="1038" y="10661"/>
                  </a:lnTo>
                  <a:lnTo>
                    <a:pt x="1132" y="10378"/>
                  </a:lnTo>
                  <a:lnTo>
                    <a:pt x="1226" y="9812"/>
                  </a:lnTo>
                  <a:lnTo>
                    <a:pt x="1132" y="9340"/>
                  </a:lnTo>
                  <a:lnTo>
                    <a:pt x="1132" y="9151"/>
                  </a:lnTo>
                  <a:lnTo>
                    <a:pt x="1226" y="9057"/>
                  </a:lnTo>
                  <a:lnTo>
                    <a:pt x="1226" y="8491"/>
                  </a:lnTo>
                  <a:lnTo>
                    <a:pt x="1321" y="7831"/>
                  </a:lnTo>
                  <a:lnTo>
                    <a:pt x="1604" y="6416"/>
                  </a:lnTo>
                  <a:lnTo>
                    <a:pt x="1981" y="4906"/>
                  </a:lnTo>
                  <a:lnTo>
                    <a:pt x="2453" y="3302"/>
                  </a:lnTo>
                  <a:lnTo>
                    <a:pt x="2736" y="2359"/>
                  </a:lnTo>
                  <a:lnTo>
                    <a:pt x="2924" y="1887"/>
                  </a:lnTo>
                  <a:lnTo>
                    <a:pt x="3019" y="1416"/>
                  </a:lnTo>
                  <a:lnTo>
                    <a:pt x="3302" y="1133"/>
                  </a:lnTo>
                  <a:lnTo>
                    <a:pt x="3491" y="755"/>
                  </a:lnTo>
                  <a:lnTo>
                    <a:pt x="3585" y="567"/>
                  </a:lnTo>
                  <a:lnTo>
                    <a:pt x="3585" y="472"/>
                  </a:lnTo>
                  <a:lnTo>
                    <a:pt x="3491" y="378"/>
                  </a:lnTo>
                  <a:lnTo>
                    <a:pt x="3302" y="284"/>
                  </a:lnTo>
                  <a:lnTo>
                    <a:pt x="3207" y="95"/>
                  </a:lnTo>
                  <a:lnTo>
                    <a:pt x="311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50;p11"/>
            <p:cNvSpPr/>
            <p:nvPr/>
          </p:nvSpPr>
          <p:spPr>
            <a:xfrm>
              <a:off x="1091875" y="1951850"/>
              <a:ext cx="188700" cy="136800"/>
            </a:xfrm>
            <a:custGeom>
              <a:avLst/>
              <a:gdLst/>
              <a:ahLst/>
              <a:cxnLst/>
              <a:rect l="l" t="t" r="r" b="b"/>
              <a:pathLst>
                <a:path w="7548" h="5472" extrusionOk="0">
                  <a:moveTo>
                    <a:pt x="5000" y="0"/>
                  </a:moveTo>
                  <a:lnTo>
                    <a:pt x="4812" y="95"/>
                  </a:lnTo>
                  <a:lnTo>
                    <a:pt x="4717" y="95"/>
                  </a:lnTo>
                  <a:lnTo>
                    <a:pt x="4340" y="472"/>
                  </a:lnTo>
                  <a:lnTo>
                    <a:pt x="4057" y="566"/>
                  </a:lnTo>
                  <a:lnTo>
                    <a:pt x="3774" y="566"/>
                  </a:lnTo>
                  <a:lnTo>
                    <a:pt x="3397" y="378"/>
                  </a:lnTo>
                  <a:lnTo>
                    <a:pt x="3208" y="944"/>
                  </a:lnTo>
                  <a:lnTo>
                    <a:pt x="2548" y="1887"/>
                  </a:lnTo>
                  <a:lnTo>
                    <a:pt x="2170" y="2359"/>
                  </a:lnTo>
                  <a:lnTo>
                    <a:pt x="1793" y="2736"/>
                  </a:lnTo>
                  <a:lnTo>
                    <a:pt x="1415" y="2925"/>
                  </a:lnTo>
                  <a:lnTo>
                    <a:pt x="1321" y="2925"/>
                  </a:lnTo>
                  <a:lnTo>
                    <a:pt x="1227" y="2831"/>
                  </a:lnTo>
                  <a:lnTo>
                    <a:pt x="1321" y="3114"/>
                  </a:lnTo>
                  <a:lnTo>
                    <a:pt x="1132" y="3114"/>
                  </a:lnTo>
                  <a:lnTo>
                    <a:pt x="1227" y="3302"/>
                  </a:lnTo>
                  <a:lnTo>
                    <a:pt x="1227" y="3208"/>
                  </a:lnTo>
                  <a:lnTo>
                    <a:pt x="1321" y="3302"/>
                  </a:lnTo>
                  <a:lnTo>
                    <a:pt x="1510" y="3491"/>
                  </a:lnTo>
                  <a:lnTo>
                    <a:pt x="1321" y="3397"/>
                  </a:lnTo>
                  <a:lnTo>
                    <a:pt x="1132" y="3491"/>
                  </a:lnTo>
                  <a:lnTo>
                    <a:pt x="755" y="3963"/>
                  </a:lnTo>
                  <a:lnTo>
                    <a:pt x="472" y="4529"/>
                  </a:lnTo>
                  <a:lnTo>
                    <a:pt x="283" y="4623"/>
                  </a:lnTo>
                  <a:lnTo>
                    <a:pt x="0" y="4623"/>
                  </a:lnTo>
                  <a:lnTo>
                    <a:pt x="378" y="5095"/>
                  </a:lnTo>
                  <a:lnTo>
                    <a:pt x="944" y="5472"/>
                  </a:lnTo>
                  <a:lnTo>
                    <a:pt x="849" y="5378"/>
                  </a:lnTo>
                  <a:lnTo>
                    <a:pt x="944" y="5283"/>
                  </a:lnTo>
                  <a:lnTo>
                    <a:pt x="1132" y="5189"/>
                  </a:lnTo>
                  <a:lnTo>
                    <a:pt x="1321" y="5000"/>
                  </a:lnTo>
                  <a:lnTo>
                    <a:pt x="1321" y="4812"/>
                  </a:lnTo>
                  <a:lnTo>
                    <a:pt x="1227" y="4623"/>
                  </a:lnTo>
                  <a:lnTo>
                    <a:pt x="1227" y="4623"/>
                  </a:lnTo>
                  <a:lnTo>
                    <a:pt x="1510" y="4812"/>
                  </a:lnTo>
                  <a:lnTo>
                    <a:pt x="1415" y="4717"/>
                  </a:lnTo>
                  <a:lnTo>
                    <a:pt x="1415" y="4717"/>
                  </a:lnTo>
                  <a:lnTo>
                    <a:pt x="1604" y="4812"/>
                  </a:lnTo>
                  <a:lnTo>
                    <a:pt x="1698" y="4906"/>
                  </a:lnTo>
                  <a:lnTo>
                    <a:pt x="1604" y="4717"/>
                  </a:lnTo>
                  <a:lnTo>
                    <a:pt x="1415" y="4151"/>
                  </a:lnTo>
                  <a:lnTo>
                    <a:pt x="1510" y="4340"/>
                  </a:lnTo>
                  <a:lnTo>
                    <a:pt x="1887" y="4529"/>
                  </a:lnTo>
                  <a:lnTo>
                    <a:pt x="4812" y="1321"/>
                  </a:lnTo>
                  <a:lnTo>
                    <a:pt x="4812" y="1415"/>
                  </a:lnTo>
                  <a:lnTo>
                    <a:pt x="4812" y="1510"/>
                  </a:lnTo>
                  <a:lnTo>
                    <a:pt x="5095" y="1510"/>
                  </a:lnTo>
                  <a:lnTo>
                    <a:pt x="5000" y="1604"/>
                  </a:lnTo>
                  <a:lnTo>
                    <a:pt x="5000" y="1698"/>
                  </a:lnTo>
                  <a:lnTo>
                    <a:pt x="5189" y="1981"/>
                  </a:lnTo>
                  <a:lnTo>
                    <a:pt x="5472" y="2264"/>
                  </a:lnTo>
                  <a:lnTo>
                    <a:pt x="5661" y="2264"/>
                  </a:lnTo>
                  <a:lnTo>
                    <a:pt x="5944" y="2170"/>
                  </a:lnTo>
                  <a:lnTo>
                    <a:pt x="5661" y="2359"/>
                  </a:lnTo>
                  <a:lnTo>
                    <a:pt x="5566" y="2453"/>
                  </a:lnTo>
                  <a:lnTo>
                    <a:pt x="5566" y="2642"/>
                  </a:lnTo>
                  <a:lnTo>
                    <a:pt x="5661" y="2736"/>
                  </a:lnTo>
                  <a:lnTo>
                    <a:pt x="5944" y="2831"/>
                  </a:lnTo>
                  <a:lnTo>
                    <a:pt x="6132" y="2831"/>
                  </a:lnTo>
                  <a:lnTo>
                    <a:pt x="6227" y="3114"/>
                  </a:lnTo>
                  <a:lnTo>
                    <a:pt x="6415" y="3585"/>
                  </a:lnTo>
                  <a:lnTo>
                    <a:pt x="6698" y="4057"/>
                  </a:lnTo>
                  <a:lnTo>
                    <a:pt x="6887" y="4151"/>
                  </a:lnTo>
                  <a:lnTo>
                    <a:pt x="7076" y="4151"/>
                  </a:lnTo>
                  <a:lnTo>
                    <a:pt x="6887" y="4340"/>
                  </a:lnTo>
                  <a:lnTo>
                    <a:pt x="6793" y="4434"/>
                  </a:lnTo>
                  <a:lnTo>
                    <a:pt x="6887" y="4529"/>
                  </a:lnTo>
                  <a:lnTo>
                    <a:pt x="7076" y="4717"/>
                  </a:lnTo>
                  <a:lnTo>
                    <a:pt x="7453" y="4812"/>
                  </a:lnTo>
                  <a:lnTo>
                    <a:pt x="7264" y="5000"/>
                  </a:lnTo>
                  <a:lnTo>
                    <a:pt x="7076" y="5095"/>
                  </a:lnTo>
                  <a:lnTo>
                    <a:pt x="7359" y="5095"/>
                  </a:lnTo>
                  <a:lnTo>
                    <a:pt x="7547" y="4717"/>
                  </a:lnTo>
                  <a:lnTo>
                    <a:pt x="7453" y="4623"/>
                  </a:lnTo>
                  <a:lnTo>
                    <a:pt x="7264" y="4717"/>
                  </a:lnTo>
                  <a:lnTo>
                    <a:pt x="7453" y="4434"/>
                  </a:lnTo>
                  <a:lnTo>
                    <a:pt x="7453" y="4340"/>
                  </a:lnTo>
                  <a:lnTo>
                    <a:pt x="7453" y="4151"/>
                  </a:lnTo>
                  <a:lnTo>
                    <a:pt x="7170" y="3963"/>
                  </a:lnTo>
                  <a:lnTo>
                    <a:pt x="6793" y="3868"/>
                  </a:lnTo>
                  <a:lnTo>
                    <a:pt x="6981" y="3774"/>
                  </a:lnTo>
                  <a:lnTo>
                    <a:pt x="7264" y="3585"/>
                  </a:lnTo>
                  <a:lnTo>
                    <a:pt x="6981" y="3114"/>
                  </a:lnTo>
                  <a:lnTo>
                    <a:pt x="6698" y="2831"/>
                  </a:lnTo>
                  <a:lnTo>
                    <a:pt x="6415" y="2642"/>
                  </a:lnTo>
                  <a:lnTo>
                    <a:pt x="6604" y="2264"/>
                  </a:lnTo>
                  <a:lnTo>
                    <a:pt x="6887" y="1981"/>
                  </a:lnTo>
                  <a:lnTo>
                    <a:pt x="6415" y="2076"/>
                  </a:lnTo>
                  <a:lnTo>
                    <a:pt x="6604" y="1887"/>
                  </a:lnTo>
                  <a:lnTo>
                    <a:pt x="6227" y="1887"/>
                  </a:lnTo>
                  <a:lnTo>
                    <a:pt x="6415" y="1698"/>
                  </a:lnTo>
                  <a:lnTo>
                    <a:pt x="6510" y="1604"/>
                  </a:lnTo>
                  <a:lnTo>
                    <a:pt x="6510" y="1510"/>
                  </a:lnTo>
                  <a:lnTo>
                    <a:pt x="6227" y="1604"/>
                  </a:lnTo>
                  <a:lnTo>
                    <a:pt x="6132" y="1793"/>
                  </a:lnTo>
                  <a:lnTo>
                    <a:pt x="6132" y="1510"/>
                  </a:lnTo>
                  <a:lnTo>
                    <a:pt x="6038" y="1321"/>
                  </a:lnTo>
                  <a:lnTo>
                    <a:pt x="5755" y="944"/>
                  </a:lnTo>
                  <a:lnTo>
                    <a:pt x="5283" y="566"/>
                  </a:lnTo>
                  <a:lnTo>
                    <a:pt x="5095" y="283"/>
                  </a:lnTo>
                  <a:lnTo>
                    <a:pt x="500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1" name="AutoShape 30"/>
          <p:cNvSpPr>
            <a:spLocks noChangeArrowheads="1"/>
          </p:cNvSpPr>
          <p:nvPr/>
        </p:nvSpPr>
        <p:spPr bwMode="auto">
          <a:xfrm>
            <a:off x="189139" y="753662"/>
            <a:ext cx="1639661" cy="3448050"/>
          </a:xfrm>
          <a:prstGeom prst="octagon">
            <a:avLst>
              <a:gd name="adj" fmla="val 29287"/>
            </a:avLst>
          </a:prstGeom>
          <a:gradFill rotWithShape="1">
            <a:gsLst>
              <a:gs pos="0">
                <a:srgbClr val="006A96"/>
              </a:gs>
              <a:gs pos="50000">
                <a:srgbClr val="009AD9"/>
              </a:gs>
              <a:gs pos="100000">
                <a:srgbClr val="00B8FF"/>
              </a:gs>
            </a:gsLst>
            <a:lin ang="5400000" scaled="1"/>
          </a:gradFill>
          <a:ln w="9525">
            <a:solidFill>
              <a:srgbClr val="FFFFFF"/>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b="1" dirty="0" smtClean="0">
              <a:solidFill>
                <a:schemeClr val="bg1"/>
              </a:solidFill>
              <a:latin typeface="Times New Roman" pitchFamily="18" charset="0"/>
            </a:endParaRPr>
          </a:p>
          <a:p>
            <a:pPr algn="ctr" eaLnBrk="1" hangingPunct="1">
              <a:spcBef>
                <a:spcPct val="0"/>
              </a:spcBef>
              <a:buFontTx/>
              <a:buNone/>
              <a:defRPr/>
            </a:pPr>
            <a:r>
              <a:rPr lang="en-US" altLang="en-US" sz="2800" b="1" dirty="0" err="1" smtClean="0">
                <a:solidFill>
                  <a:srgbClr val="FFFFFF"/>
                </a:solidFill>
                <a:latin typeface="+mj-lt"/>
              </a:rPr>
              <a:t>Nội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smtClean="0">
                <a:solidFill>
                  <a:srgbClr val="FFFFFF"/>
                </a:solidFill>
                <a:latin typeface="+mj-lt"/>
              </a:rPr>
              <a:t>dung</a:t>
            </a:r>
          </a:p>
          <a:p>
            <a:pPr algn="ctr" eaLnBrk="1" hangingPunct="1">
              <a:spcBef>
                <a:spcPct val="0"/>
              </a:spcBef>
              <a:buFontTx/>
              <a:buNone/>
              <a:defRPr/>
            </a:pPr>
            <a:r>
              <a:rPr lang="en-US" altLang="en-US" sz="2800" b="1" dirty="0" smtClean="0">
                <a:solidFill>
                  <a:srgbClr val="FFFFFF"/>
                </a:solidFill>
                <a:latin typeface="+mj-lt"/>
              </a:rPr>
              <a:t> </a:t>
            </a:r>
            <a:r>
              <a:rPr lang="en-US" altLang="en-US" sz="2800" b="1" dirty="0" err="1" smtClean="0">
                <a:solidFill>
                  <a:srgbClr val="FFFFFF"/>
                </a:solidFill>
                <a:latin typeface="+mj-lt"/>
              </a:rPr>
              <a:t>bài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err="1" smtClean="0">
                <a:solidFill>
                  <a:srgbClr val="FFFFFF"/>
                </a:solidFill>
                <a:latin typeface="+mj-lt"/>
              </a:rPr>
              <a:t>học</a:t>
            </a:r>
            <a:endParaRPr lang="en-US" altLang="en-US" sz="2800" b="1" dirty="0" smtClean="0">
              <a:solidFill>
                <a:srgbClr val="FFFFFF"/>
              </a:solidFill>
              <a:latin typeface="+mj-lt"/>
            </a:endParaRPr>
          </a:p>
          <a:p>
            <a:pPr algn="ctr" eaLnBrk="1" hangingPunct="1">
              <a:spcBef>
                <a:spcPct val="0"/>
              </a:spcBef>
              <a:buFontTx/>
              <a:buNone/>
              <a:defRPr/>
            </a:pPr>
            <a:r>
              <a:rPr lang="en-US" altLang="en-US" sz="2800" b="1" dirty="0" smtClean="0">
                <a:solidFill>
                  <a:srgbClr val="FFFFFF"/>
                </a:solidFill>
                <a:latin typeface="+mj-lt"/>
              </a:rPr>
              <a:t> </a:t>
            </a:r>
          </a:p>
          <a:p>
            <a:pPr algn="ctr" eaLnBrk="1" hangingPunct="1">
              <a:spcBef>
                <a:spcPct val="0"/>
              </a:spcBef>
              <a:buFontTx/>
              <a:buNone/>
              <a:defRPr/>
            </a:pPr>
            <a:endParaRPr lang="en-US" altLang="en-US" sz="2000" dirty="0" smtClean="0">
              <a:solidFill>
                <a:schemeClr val="bg1"/>
              </a:solidFill>
              <a:latin typeface="Times New Roman" pitchFamily="18" charset="0"/>
            </a:endParaRPr>
          </a:p>
        </p:txBody>
      </p:sp>
      <p:sp>
        <p:nvSpPr>
          <p:cNvPr id="12" name="AutoShape 32"/>
          <p:cNvSpPr>
            <a:spLocks noChangeArrowheads="1"/>
          </p:cNvSpPr>
          <p:nvPr/>
        </p:nvSpPr>
        <p:spPr bwMode="auto">
          <a:xfrm>
            <a:off x="3147237" y="274638"/>
            <a:ext cx="5667155" cy="1734915"/>
          </a:xfrm>
          <a:prstGeom prst="octagon">
            <a:avLst>
              <a:gd name="adj" fmla="val 29287"/>
            </a:avLst>
          </a:prstGeom>
          <a:solidFill>
            <a:srgbClr val="006600"/>
          </a:solidFill>
          <a:ln w="9525">
            <a:solidFill>
              <a:srgbClr val="FFFFFF"/>
            </a:solidFill>
            <a:miter lim="800000"/>
            <a:headEnd/>
            <a:tailEnd/>
          </a:ln>
        </p:spPr>
        <p:txBody>
          <a:bodyPr wrap="none" anchor="ctr"/>
          <a:lstStyle/>
          <a:p>
            <a:pPr algn="ctr" eaLnBrk="1" hangingPunct="1">
              <a:defRPr/>
            </a:pPr>
            <a:r>
              <a:rPr lang="nl-NL" sz="2000" b="1" dirty="0">
                <a:solidFill>
                  <a:srgbClr val="FFFFFF"/>
                </a:solidFill>
                <a:latin typeface="+mj-lt"/>
              </a:rPr>
              <a:t>I</a:t>
            </a:r>
            <a:r>
              <a:rPr lang="nl-NL" sz="2000" b="1" dirty="0" smtClean="0">
                <a:solidFill>
                  <a:srgbClr val="FFFFFF"/>
                </a:solidFill>
                <a:latin typeface="+mj-lt"/>
              </a:rPr>
              <a:t>. Nội dung </a:t>
            </a:r>
            <a:r>
              <a:rPr lang="nl-NL" sz="2000" b="1" dirty="0">
                <a:solidFill>
                  <a:srgbClr val="FFFFFF"/>
                </a:solidFill>
                <a:latin typeface="+mj-lt"/>
              </a:rPr>
              <a:t>của </a:t>
            </a:r>
            <a:r>
              <a:rPr lang="nl-NL" sz="2000" b="1" dirty="0" smtClean="0">
                <a:solidFill>
                  <a:srgbClr val="FFFFFF"/>
                </a:solidFill>
                <a:latin typeface="+mj-lt"/>
              </a:rPr>
              <a:t>chủ trương </a:t>
            </a:r>
            <a:r>
              <a:rPr lang="nl-NL" sz="2000" b="1" dirty="0">
                <a:solidFill>
                  <a:srgbClr val="FFFFFF"/>
                </a:solidFill>
                <a:latin typeface="+mj-lt"/>
              </a:rPr>
              <a:t>phát triển</a:t>
            </a:r>
          </a:p>
          <a:p>
            <a:pPr algn="ctr" eaLnBrk="1" hangingPunct="1">
              <a:defRPr/>
            </a:pPr>
            <a:r>
              <a:rPr lang="nl-NL" sz="2000" b="1" dirty="0">
                <a:solidFill>
                  <a:srgbClr val="FFFFFF"/>
                </a:solidFill>
                <a:latin typeface="+mj-lt"/>
              </a:rPr>
              <a:t> kinh tế, xã hội, </a:t>
            </a:r>
            <a:r>
              <a:rPr lang="nl-NL" sz="2000" b="1" dirty="0" smtClean="0">
                <a:solidFill>
                  <a:srgbClr val="FFFFFF"/>
                </a:solidFill>
                <a:latin typeface="+mj-lt"/>
              </a:rPr>
              <a:t>văn </a:t>
            </a:r>
            <a:r>
              <a:rPr lang="nl-NL" sz="2000" b="1" dirty="0">
                <a:solidFill>
                  <a:srgbClr val="FFFFFF"/>
                </a:solidFill>
                <a:latin typeface="+mj-lt"/>
              </a:rPr>
              <a:t>hóa, con người</a:t>
            </a:r>
          </a:p>
          <a:p>
            <a:pPr algn="ctr" eaLnBrk="1" hangingPunct="1">
              <a:defRPr/>
            </a:pPr>
            <a:r>
              <a:rPr lang="nl-NL" sz="2000" b="1" dirty="0">
                <a:solidFill>
                  <a:srgbClr val="FFFFFF"/>
                </a:solidFill>
                <a:latin typeface="+mj-lt"/>
              </a:rPr>
              <a:t> ở Việt </a:t>
            </a:r>
            <a:r>
              <a:rPr lang="nl-NL" sz="2000" b="1" dirty="0" smtClean="0">
                <a:solidFill>
                  <a:srgbClr val="FFFFFF"/>
                </a:solidFill>
                <a:latin typeface="+mj-lt"/>
              </a:rPr>
              <a:t>Nam hiện </a:t>
            </a:r>
            <a:r>
              <a:rPr lang="nl-NL" sz="2000" b="1" dirty="0">
                <a:solidFill>
                  <a:srgbClr val="FFFFFF"/>
                </a:solidFill>
                <a:latin typeface="+mj-lt"/>
              </a:rPr>
              <a:t>nay</a:t>
            </a:r>
            <a:endParaRPr lang="en-US" altLang="en-US" sz="2000" b="1" dirty="0">
              <a:solidFill>
                <a:srgbClr val="FFFFFF"/>
              </a:solidFill>
              <a:latin typeface="+mj-lt"/>
            </a:endParaRPr>
          </a:p>
        </p:txBody>
      </p:sp>
      <p:sp>
        <p:nvSpPr>
          <p:cNvPr id="13" name="AutoShape 38"/>
          <p:cNvSpPr>
            <a:spLocks noChangeArrowheads="1"/>
          </p:cNvSpPr>
          <p:nvPr/>
        </p:nvSpPr>
        <p:spPr bwMode="auto">
          <a:xfrm>
            <a:off x="3147238" y="2806995"/>
            <a:ext cx="5667154" cy="1690577"/>
          </a:xfrm>
          <a:prstGeom prst="octagon">
            <a:avLst>
              <a:gd name="adj" fmla="val 29287"/>
            </a:avLst>
          </a:prstGeom>
          <a:solidFill>
            <a:srgbClr val="800080"/>
          </a:solidFill>
          <a:ln w="9525">
            <a:solidFill>
              <a:srgbClr val="FFFFFF"/>
            </a:solidFill>
            <a:miter lim="800000"/>
            <a:headEnd/>
            <a:tailEnd/>
          </a:ln>
        </p:spPr>
        <p:txBody>
          <a:bodyPr wrap="none" anchor="ctr"/>
          <a:lstStyle/>
          <a:p>
            <a:pPr algn="ctr" eaLnBrk="1" hangingPunct="1">
              <a:defRPr/>
            </a:pPr>
            <a:r>
              <a:rPr lang="en-US" sz="2000" b="1" dirty="0" smtClean="0">
                <a:solidFill>
                  <a:srgbClr val="FFFFFF"/>
                </a:solidFill>
                <a:latin typeface="+mj-lt"/>
              </a:rPr>
              <a:t>II.</a:t>
            </a:r>
            <a:r>
              <a:rPr lang="nl-NL" sz="2000" b="1" dirty="0" smtClean="0">
                <a:solidFill>
                  <a:srgbClr val="FFFFFF"/>
                </a:solidFill>
                <a:latin typeface="+mj-lt"/>
              </a:rPr>
              <a:t> </a:t>
            </a:r>
            <a:r>
              <a:rPr lang="nl-NL" sz="2000" b="1" dirty="0">
                <a:solidFill>
                  <a:srgbClr val="FFFFFF"/>
                </a:solidFill>
                <a:latin typeface="+mj-lt"/>
              </a:rPr>
              <a:t>Giải </a:t>
            </a:r>
            <a:r>
              <a:rPr lang="nl-NL" sz="2000" b="1" dirty="0" smtClean="0">
                <a:solidFill>
                  <a:srgbClr val="FFFFFF"/>
                </a:solidFill>
                <a:latin typeface="+mj-lt"/>
              </a:rPr>
              <a:t>pháp phát triển kinh </a:t>
            </a:r>
            <a:r>
              <a:rPr lang="nl-NL" sz="2000" b="1" dirty="0">
                <a:solidFill>
                  <a:srgbClr val="FFFFFF"/>
                </a:solidFill>
                <a:latin typeface="+mj-lt"/>
              </a:rPr>
              <a:t>tế, xã hội, </a:t>
            </a:r>
          </a:p>
          <a:p>
            <a:pPr algn="ctr" eaLnBrk="1" hangingPunct="1">
              <a:defRPr/>
            </a:pPr>
            <a:r>
              <a:rPr lang="nl-NL" sz="2000" b="1" dirty="0">
                <a:solidFill>
                  <a:srgbClr val="FFFFFF"/>
                </a:solidFill>
                <a:latin typeface="+mj-lt"/>
              </a:rPr>
              <a:t>văn hóa, </a:t>
            </a:r>
            <a:r>
              <a:rPr lang="nl-NL" sz="2000" b="1" dirty="0" smtClean="0">
                <a:solidFill>
                  <a:srgbClr val="FFFFFF"/>
                </a:solidFill>
                <a:latin typeface="+mj-lt"/>
              </a:rPr>
              <a:t>con </a:t>
            </a:r>
            <a:r>
              <a:rPr lang="nl-NL" sz="2000" b="1" dirty="0">
                <a:solidFill>
                  <a:srgbClr val="FFFFFF"/>
                </a:solidFill>
                <a:latin typeface="+mj-lt"/>
              </a:rPr>
              <a:t>người </a:t>
            </a:r>
            <a:r>
              <a:rPr lang="nl-NL" sz="2000" b="1" dirty="0" smtClean="0">
                <a:solidFill>
                  <a:srgbClr val="FFFFFF"/>
                </a:solidFill>
                <a:latin typeface="+mj-lt"/>
              </a:rPr>
              <a:t>ở </a:t>
            </a:r>
            <a:r>
              <a:rPr lang="nl-NL" sz="2000" b="1" dirty="0">
                <a:solidFill>
                  <a:srgbClr val="FFFFFF"/>
                </a:solidFill>
                <a:latin typeface="+mj-lt"/>
              </a:rPr>
              <a:t>Việt Nam </a:t>
            </a:r>
            <a:r>
              <a:rPr lang="nl-NL" sz="2000" b="1" dirty="0" smtClean="0">
                <a:solidFill>
                  <a:srgbClr val="FFFFFF"/>
                </a:solidFill>
                <a:latin typeface="+mj-lt"/>
              </a:rPr>
              <a:t>hiện </a:t>
            </a:r>
            <a:r>
              <a:rPr lang="nl-NL" sz="2000" b="1" dirty="0">
                <a:solidFill>
                  <a:srgbClr val="FFFFFF"/>
                </a:solidFill>
                <a:latin typeface="+mj-lt"/>
              </a:rPr>
              <a:t>nay</a:t>
            </a:r>
            <a:endParaRPr lang="en-US" sz="2000" b="1" dirty="0">
              <a:solidFill>
                <a:srgbClr val="FFFFFF"/>
              </a:solidFill>
              <a:latin typeface="+mj-lt"/>
            </a:endParaRPr>
          </a:p>
          <a:p>
            <a:pPr algn="ctr" eaLnBrk="1" hangingPunct="1">
              <a:defRPr/>
            </a:pPr>
            <a:endParaRPr lang="en-US" sz="2000" b="1" dirty="0">
              <a:solidFill>
                <a:schemeClr val="bg1"/>
              </a:solidFill>
            </a:endParaRPr>
          </a:p>
        </p:txBody>
      </p:sp>
      <p:cxnSp>
        <p:nvCxnSpPr>
          <p:cNvPr id="3" name="Straight Arrow Connector 2"/>
          <p:cNvCxnSpPr/>
          <p:nvPr/>
        </p:nvCxnSpPr>
        <p:spPr>
          <a:xfrm flipV="1">
            <a:off x="1828800" y="1148316"/>
            <a:ext cx="1318438" cy="116370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1828800" y="2312018"/>
            <a:ext cx="1318437" cy="134558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910693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9" name="Google Shape;189;p30"/>
          <p:cNvSpPr txBox="1"/>
          <p:nvPr/>
        </p:nvSpPr>
        <p:spPr>
          <a:xfrm>
            <a:off x="1405150" y="4312435"/>
            <a:ext cx="5478600" cy="21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 sz="1200" smtClean="0">
                <a:solidFill>
                  <a:schemeClr val="accent2"/>
                </a:solidFill>
                <a:latin typeface="Concert One"/>
                <a:ea typeface="Concert One"/>
                <a:cs typeface="Concert One"/>
                <a:sym typeface="Concert One"/>
              </a:rPr>
              <a:t>.</a:t>
            </a:r>
            <a:endParaRPr sz="1200">
              <a:solidFill>
                <a:schemeClr val="accent2"/>
              </a:solidFill>
              <a:latin typeface="Concert One"/>
              <a:ea typeface="Concert One"/>
              <a:cs typeface="Concert One"/>
              <a:sym typeface="Concert One"/>
            </a:endParaRPr>
          </a:p>
        </p:txBody>
      </p:sp>
      <p:grpSp>
        <p:nvGrpSpPr>
          <p:cNvPr id="6" name="Group 21"/>
          <p:cNvGrpSpPr>
            <a:grpSpLocks/>
          </p:cNvGrpSpPr>
          <p:nvPr/>
        </p:nvGrpSpPr>
        <p:grpSpPr bwMode="auto">
          <a:xfrm>
            <a:off x="1297172" y="1461827"/>
            <a:ext cx="7378995" cy="45719"/>
            <a:chOff x="240" y="576"/>
            <a:chExt cx="5298" cy="0"/>
          </a:xfrm>
        </p:grpSpPr>
        <p:sp>
          <p:nvSpPr>
            <p:cNvPr id="7"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8"/>
            <p:cNvSpPr>
              <a:spLocks noChangeShapeType="1"/>
            </p:cNvSpPr>
            <p:nvPr/>
          </p:nvSpPr>
          <p:spPr bwMode="auto">
            <a:xfrm>
              <a:off x="240" y="576"/>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1"/>
          <p:cNvSpPr>
            <a:spLocks noChangeArrowheads="1"/>
          </p:cNvSpPr>
          <p:nvPr/>
        </p:nvSpPr>
        <p:spPr bwMode="auto">
          <a:xfrm>
            <a:off x="1297172" y="505379"/>
            <a:ext cx="70174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000" b="1" dirty="0" smtClean="0">
                <a:solidFill>
                  <a:srgbClr val="3333FF"/>
                </a:solidFill>
                <a:latin typeface="Arial" panose="020B0604020202020204" pitchFamily="34" charset="0"/>
                <a:cs typeface="Arial" panose="020B0604020202020204" pitchFamily="34" charset="0"/>
              </a:rPr>
              <a:t>I. </a:t>
            </a:r>
            <a:r>
              <a:rPr lang="nl-NL" altLang="en-US" sz="2000" b="1" dirty="0">
                <a:solidFill>
                  <a:srgbClr val="3333FF"/>
                </a:solidFill>
                <a:latin typeface="Arial" panose="020B0604020202020204" pitchFamily="34" charset="0"/>
                <a:cs typeface="Arial" panose="020B0604020202020204" pitchFamily="34" charset="0"/>
              </a:rPr>
              <a:t>Nội dung của chủ trương phát triển kinh tế, xã hội, văn hóa, con người ở Việt Nam hiện nay</a:t>
            </a:r>
            <a:endParaRPr lang="en-US" altLang="en-US" sz="2000" dirty="0">
              <a:solidFill>
                <a:srgbClr val="3333FF"/>
              </a:solidFill>
              <a:latin typeface="Arial" panose="020B0604020202020204" pitchFamily="34" charset="0"/>
              <a:cs typeface="Arial" panose="020B0604020202020204" pitchFamily="34" charset="0"/>
            </a:endParaRPr>
          </a:p>
        </p:txBody>
      </p:sp>
      <p:sp>
        <p:nvSpPr>
          <p:cNvPr id="5" name="Rectangle 4"/>
          <p:cNvSpPr/>
          <p:nvPr/>
        </p:nvSpPr>
        <p:spPr>
          <a:xfrm>
            <a:off x="1294762" y="2118274"/>
            <a:ext cx="538320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Chủ trương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294762" y="3152005"/>
            <a:ext cx="6067687" cy="335989"/>
          </a:xfrm>
          <a:prstGeom prst="rect">
            <a:avLst/>
          </a:prstGeom>
        </p:spPr>
        <p:txBody>
          <a:bodyPr wrap="none">
            <a:spAutoFit/>
          </a:bodyPr>
          <a:lstStyle/>
          <a:p>
            <a:pPr indent="457200" algn="just">
              <a:lnSpc>
                <a:spcPts val="1900"/>
              </a:lnSpc>
              <a:spcBef>
                <a:spcPts val="600"/>
              </a:spcBef>
              <a:spcAft>
                <a:spcPts val="600"/>
              </a:spcAft>
            </a:pPr>
            <a:r>
              <a:rPr lang="vi-VN" sz="2000" b="1" dirty="0">
                <a:solidFill>
                  <a:srgbClr val="006600"/>
                </a:solidFill>
                <a:latin typeface="+mn-lt"/>
                <a:ea typeface="Times New Roman" panose="02020603050405020304" pitchFamily="18" charset="0"/>
              </a:rPr>
              <a:t>2. Chủ trương phát triển văn hóa, con người</a:t>
            </a:r>
            <a:endParaRPr lang="en-US" sz="2000" dirty="0">
              <a:solidFill>
                <a:srgbClr val="006600"/>
              </a:solidFill>
              <a:latin typeface="+mn-lt"/>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7345" y="408115"/>
            <a:ext cx="6113123" cy="347211"/>
          </a:xfrm>
          <a:prstGeom prst="rect">
            <a:avLst/>
          </a:prstGeom>
        </p:spPr>
        <p:txBody>
          <a:bodyPr wrap="square">
            <a:spAutoFit/>
          </a:bodyPr>
          <a:lstStyle/>
          <a:p>
            <a:pPr indent="457200">
              <a:lnSpc>
                <a:spcPts val="1900"/>
              </a:lnSpc>
              <a:spcBef>
                <a:spcPts val="600"/>
              </a:spcBef>
              <a:spcAft>
                <a:spcPts val="600"/>
              </a:spcAft>
            </a:pPr>
            <a:r>
              <a:rPr lang="nl-NL" sz="2400" b="1" dirty="0">
                <a:solidFill>
                  <a:srgbClr val="660066"/>
                </a:solidFill>
                <a:latin typeface="Times New Roman" panose="02020603050405020304" pitchFamily="18" charset="0"/>
                <a:ea typeface="Times New Roman" panose="02020603050405020304" pitchFamily="18" charset="0"/>
              </a:rPr>
              <a:t>1. Chủ trương phát triển kinh tế, xã hội</a:t>
            </a:r>
            <a:endParaRPr lang="en-US" sz="2400" dirty="0">
              <a:solidFill>
                <a:srgbClr val="660066"/>
              </a:solidFill>
              <a:latin typeface="Times New Roman" panose="02020603050405020304" pitchFamily="18" charset="0"/>
              <a:ea typeface="Times New Roman" panose="02020603050405020304" pitchFamily="18" charset="0"/>
            </a:endParaRPr>
          </a:p>
        </p:txBody>
      </p:sp>
      <p:sp>
        <p:nvSpPr>
          <p:cNvPr id="5" name="Rectangle 4"/>
          <p:cNvSpPr/>
          <p:nvPr/>
        </p:nvSpPr>
        <p:spPr>
          <a:xfrm>
            <a:off x="837345" y="892186"/>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6" name="Rectangle 5"/>
          <p:cNvSpPr/>
          <p:nvPr/>
        </p:nvSpPr>
        <p:spPr>
          <a:xfrm>
            <a:off x="1433239" y="1346988"/>
            <a:ext cx="6621695" cy="335989"/>
          </a:xfrm>
          <a:prstGeom prst="rect">
            <a:avLst/>
          </a:prstGeom>
        </p:spPr>
        <p:txBody>
          <a:bodyPr wrap="square">
            <a:spAutoFit/>
          </a:bodyPr>
          <a:lstStyle/>
          <a:p>
            <a:pPr marL="285750" indent="-285750" algn="just">
              <a:lnSpc>
                <a:spcPts val="1900"/>
              </a:lnSpc>
              <a:spcBef>
                <a:spcPts val="600"/>
              </a:spcBef>
              <a:spcAft>
                <a:spcPts val="600"/>
              </a:spcAft>
              <a:buFont typeface="Wingdings" panose="05000000000000000000" pitchFamily="2" charset="2"/>
              <a:buChar char="ü"/>
            </a:pPr>
            <a:r>
              <a:rPr lang="nl-NL" sz="1600" b="1" i="1" dirty="0">
                <a:solidFill>
                  <a:srgbClr val="FF00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 </a:t>
            </a:r>
            <a:r>
              <a:rPr lang="nl-NL" sz="1600" i="1" dirty="0">
                <a:solidFill>
                  <a:srgbClr val="3333FF"/>
                </a:solidFill>
                <a:latin typeface="Times New Roman" panose="02020603050405020304" pitchFamily="18" charset="0"/>
                <a:ea typeface="Times New Roman" panose="02020603050405020304" pitchFamily="18" charset="0"/>
              </a:rPr>
              <a:t>p</a:t>
            </a:r>
            <a:r>
              <a:rPr lang="vi-VN" sz="1600" i="1" dirty="0">
                <a:solidFill>
                  <a:srgbClr val="3333FF"/>
                </a:solidFill>
                <a:latin typeface="Times New Roman" panose="02020603050405020304" pitchFamily="18" charset="0"/>
                <a:ea typeface="Times New Roman" panose="02020603050405020304" pitchFamily="18" charset="0"/>
              </a:rPr>
              <a:t>hát triển nhanh gắn liền với phát triển bền vững</a:t>
            </a:r>
            <a:r>
              <a:rPr lang="nl-NL" sz="1600" dirty="0">
                <a:solidFill>
                  <a:srgbClr val="3333FF"/>
                </a:solidFill>
                <a:latin typeface="Times New Roman" panose="02020603050405020304" pitchFamily="18" charset="0"/>
                <a:ea typeface="Times New Roman" panose="02020603050405020304" pitchFamily="18" charset="0"/>
              </a:rPr>
              <a:t>. </a:t>
            </a:r>
            <a:endParaRPr lang="en-US" sz="1600" dirty="0">
              <a:solidFill>
                <a:srgbClr val="3333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1433239" y="1746207"/>
            <a:ext cx="6755262"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Hai là, </a:t>
            </a:r>
            <a:r>
              <a:rPr lang="vi-VN" sz="1600" i="1" dirty="0">
                <a:solidFill>
                  <a:schemeClr val="accent2"/>
                </a:solidFill>
                <a:latin typeface="Times New Roman" panose="02020603050405020304" pitchFamily="18" charset="0"/>
                <a:ea typeface="Times New Roman" panose="02020603050405020304" pitchFamily="18" charset="0"/>
              </a:rPr>
              <a:t>đổi mới đồng bộ, phù hợp về kinh tế và chính trị vì mục tiêu xây dựng nước Việt Nam xã hội chủ nghĩa dân giàu, nước mạnh, dân chủ, công bằng, văn minh.</a:t>
            </a:r>
            <a:r>
              <a:rPr lang="vi-VN" sz="1600" dirty="0">
                <a:solidFill>
                  <a:schemeClr val="accent2"/>
                </a:solidFill>
                <a:latin typeface="Times New Roman" panose="02020603050405020304" pitchFamily="18" charset="0"/>
                <a:ea typeface="Times New Roman" panose="02020603050405020304" pitchFamily="18" charset="0"/>
              </a:rPr>
              <a:t> </a:t>
            </a:r>
            <a:endParaRPr lang="en-US" sz="1600" dirty="0">
              <a:solidFill>
                <a:schemeClr val="accent2"/>
              </a:solidFill>
              <a:latin typeface="Times New Roman" panose="02020603050405020304" pitchFamily="18" charset="0"/>
              <a:ea typeface="Times New Roman" panose="02020603050405020304" pitchFamily="18" charset="0"/>
            </a:endParaRPr>
          </a:p>
        </p:txBody>
      </p:sp>
      <p:sp>
        <p:nvSpPr>
          <p:cNvPr id="8" name="Rectangle 7"/>
          <p:cNvSpPr/>
          <p:nvPr/>
        </p:nvSpPr>
        <p:spPr>
          <a:xfrm>
            <a:off x="1433239" y="2577204"/>
            <a:ext cx="6755263"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Ba là, </a:t>
            </a:r>
            <a:r>
              <a:rPr lang="vi-VN" sz="1600" i="1" dirty="0">
                <a:solidFill>
                  <a:srgbClr val="006600"/>
                </a:solidFill>
                <a:latin typeface="Times New Roman" panose="02020603050405020304" pitchFamily="18" charset="0"/>
                <a:ea typeface="Times New Roman" panose="02020603050405020304" pitchFamily="18" charset="0"/>
              </a:rPr>
              <a:t>mở rộng dân chủ, phát huy tối đa nhân tố con người; coi con người là chủ thể, nguồn lực chủ yếu và là mục tiêu của sự phát triển.</a:t>
            </a:r>
            <a:endParaRPr lang="en-US" sz="1600" dirty="0">
              <a:solidFill>
                <a:srgbClr val="006600"/>
              </a:solidFill>
              <a:latin typeface="Times New Roman" panose="02020603050405020304" pitchFamily="18" charset="0"/>
              <a:ea typeface="Times New Roman" panose="02020603050405020304" pitchFamily="18" charset="0"/>
            </a:endParaRPr>
          </a:p>
        </p:txBody>
      </p:sp>
      <p:sp>
        <p:nvSpPr>
          <p:cNvPr id="9" name="Rectangle 8"/>
          <p:cNvSpPr/>
          <p:nvPr/>
        </p:nvSpPr>
        <p:spPr>
          <a:xfrm>
            <a:off x="1433239" y="3161979"/>
            <a:ext cx="6909377"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Bốn là</a:t>
            </a:r>
            <a:r>
              <a:rPr lang="vi-VN" sz="1600" b="1" dirty="0">
                <a:solidFill>
                  <a:srgbClr val="FF0000"/>
                </a:solidFill>
                <a:latin typeface="Times New Roman" panose="02020603050405020304" pitchFamily="18" charset="0"/>
                <a:ea typeface="Times New Roman" panose="02020603050405020304" pitchFamily="18" charset="0"/>
              </a:rPr>
              <a:t>, </a:t>
            </a:r>
            <a:r>
              <a:rPr lang="vi-VN" sz="1600" i="1" dirty="0">
                <a:latin typeface="Times New Roman" panose="02020603050405020304" pitchFamily="18" charset="0"/>
                <a:ea typeface="Times New Roman" panose="02020603050405020304" pitchFamily="18" charset="0"/>
              </a:rPr>
              <a:t>phát triển mạnh mẽ lực lượng sản xuất với trình độ khoa học, công nghệ ngày càng cao; đồng thời hoàn thiện quan hệ sản xuất trong nền kinh tế thị trường định hướng xã hội chủ nghĩa.</a:t>
            </a:r>
            <a:endParaRPr lang="en-US" sz="1600" dirty="0">
              <a:latin typeface="Times New Roman" panose="02020603050405020304" pitchFamily="18" charset="0"/>
              <a:ea typeface="Times New Roman" panose="02020603050405020304" pitchFamily="18" charset="0"/>
            </a:endParaRPr>
          </a:p>
        </p:txBody>
      </p:sp>
      <p:sp>
        <p:nvSpPr>
          <p:cNvPr id="10" name="Rectangle 9"/>
          <p:cNvSpPr/>
          <p:nvPr/>
        </p:nvSpPr>
        <p:spPr>
          <a:xfrm>
            <a:off x="1433239" y="3953023"/>
            <a:ext cx="6960741"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Năm là, </a:t>
            </a:r>
            <a:r>
              <a:rPr lang="vi-VN" sz="1600" i="1" dirty="0">
                <a:solidFill>
                  <a:srgbClr val="663300"/>
                </a:solidFill>
                <a:latin typeface="Times New Roman" panose="02020603050405020304" pitchFamily="18" charset="0"/>
                <a:ea typeface="Times New Roman" panose="02020603050405020304" pitchFamily="18" charset="0"/>
              </a:rPr>
              <a:t>xây dựng nền kinh tế độc lập, tự chủ ngày càng cao trong điều kiện hội nhập quốc tế ngày càng sâu rộng.</a:t>
            </a:r>
            <a:endParaRPr lang="en-US" sz="1600" dirty="0">
              <a:solidFill>
                <a:srgbClr val="663300"/>
              </a:solidFill>
              <a:latin typeface="Times New Roman" panose="02020603050405020304" pitchFamily="18" charset="0"/>
              <a:ea typeface="Times New Roman" panose="02020603050405020304" pitchFamily="18" charset="0"/>
            </a:endParaRPr>
          </a:p>
        </p:txBody>
      </p:sp>
      <p:grpSp>
        <p:nvGrpSpPr>
          <p:cNvPr id="11" name="Group 21"/>
          <p:cNvGrpSpPr>
            <a:grpSpLocks/>
          </p:cNvGrpSpPr>
          <p:nvPr/>
        </p:nvGrpSpPr>
        <p:grpSpPr bwMode="auto">
          <a:xfrm>
            <a:off x="1317721" y="755326"/>
            <a:ext cx="6634478" cy="63230"/>
            <a:chOff x="240" y="-46264"/>
            <a:chExt cx="5298" cy="63230"/>
          </a:xfrm>
        </p:grpSpPr>
        <p:sp>
          <p:nvSpPr>
            <p:cNvPr id="12"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Line 8"/>
            <p:cNvSpPr>
              <a:spLocks noChangeShapeType="1"/>
            </p:cNvSpPr>
            <p:nvPr/>
          </p:nvSpPr>
          <p:spPr bwMode="auto">
            <a:xfrm flipV="1">
              <a:off x="240" y="-46264"/>
              <a:ext cx="5298" cy="6323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31362985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75035" y="399027"/>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5" name="Rectangle 4"/>
          <p:cNvSpPr/>
          <p:nvPr/>
        </p:nvSpPr>
        <p:spPr>
          <a:xfrm>
            <a:off x="1481652" y="884651"/>
            <a:ext cx="6449997" cy="830997"/>
          </a:xfrm>
          <a:prstGeom prst="rect">
            <a:avLst/>
          </a:prstGeom>
        </p:spPr>
        <p:txBody>
          <a:bodyPr wrap="square">
            <a:spAutoFit/>
          </a:bodyPr>
          <a:lstStyle/>
          <a:p>
            <a:pPr algn="ctr"/>
            <a:r>
              <a:rPr lang="nl-NL" sz="2400" b="1" i="1" dirty="0">
                <a:solidFill>
                  <a:srgbClr val="FF0000"/>
                </a:solidFill>
                <a:latin typeface="Times New Roman" panose="02020603050405020304" pitchFamily="18" charset="0"/>
                <a:ea typeface="Times New Roman" panose="02020603050405020304" pitchFamily="18" charset="0"/>
              </a:rPr>
              <a:t>Một là</a:t>
            </a:r>
            <a:r>
              <a:rPr lang="nl-NL" sz="2400" i="1" dirty="0">
                <a:latin typeface="Times New Roman" panose="02020603050405020304" pitchFamily="18" charset="0"/>
                <a:ea typeface="Times New Roman" panose="02020603050405020304" pitchFamily="18" charset="0"/>
              </a:rPr>
              <a:t>, </a:t>
            </a:r>
            <a:r>
              <a:rPr lang="nl-NL" sz="2400" b="1" i="1" dirty="0">
                <a:solidFill>
                  <a:srgbClr val="006600"/>
                </a:solidFill>
                <a:latin typeface="Times New Roman" panose="02020603050405020304" pitchFamily="18" charset="0"/>
                <a:ea typeface="Times New Roman" panose="02020603050405020304" pitchFamily="18" charset="0"/>
              </a:rPr>
              <a:t>p</a:t>
            </a:r>
            <a:r>
              <a:rPr lang="vi-VN" sz="2400" b="1" i="1" dirty="0">
                <a:solidFill>
                  <a:srgbClr val="006600"/>
                </a:solidFill>
                <a:latin typeface="Times New Roman" panose="02020603050405020304" pitchFamily="18" charset="0"/>
                <a:ea typeface="Times New Roman" panose="02020603050405020304" pitchFamily="18" charset="0"/>
              </a:rPr>
              <a:t>hát triển nhanh</a:t>
            </a:r>
            <a:r>
              <a:rPr lang="vi-VN" sz="2400" i="1" dirty="0">
                <a:solidFill>
                  <a:srgbClr val="3333FF"/>
                </a:solidFill>
                <a:latin typeface="Times New Roman" panose="02020603050405020304" pitchFamily="18" charset="0"/>
                <a:ea typeface="Times New Roman" panose="02020603050405020304" pitchFamily="18" charset="0"/>
              </a:rPr>
              <a:t> </a:t>
            </a:r>
            <a:r>
              <a:rPr lang="vi-VN" sz="2400" b="1" i="1" u="sng" dirty="0">
                <a:solidFill>
                  <a:srgbClr val="660066"/>
                </a:solidFill>
                <a:latin typeface="Times New Roman" panose="02020603050405020304" pitchFamily="18" charset="0"/>
                <a:ea typeface="Times New Roman" panose="02020603050405020304" pitchFamily="18" charset="0"/>
              </a:rPr>
              <a:t>gắn liền với </a:t>
            </a:r>
            <a:r>
              <a:rPr lang="vi-VN" sz="2400" b="1" i="1" dirty="0">
                <a:solidFill>
                  <a:srgbClr val="006600"/>
                </a:solidFill>
                <a:latin typeface="Times New Roman" panose="02020603050405020304" pitchFamily="18" charset="0"/>
                <a:ea typeface="Times New Roman" panose="02020603050405020304" pitchFamily="18" charset="0"/>
              </a:rPr>
              <a:t>phát triển bền </a:t>
            </a:r>
            <a:r>
              <a:rPr lang="vi-VN" sz="2400" b="1" i="1" dirty="0" smtClean="0">
                <a:solidFill>
                  <a:srgbClr val="006600"/>
                </a:solidFill>
                <a:latin typeface="Times New Roman" panose="02020603050405020304" pitchFamily="18" charset="0"/>
                <a:ea typeface="Times New Roman" panose="02020603050405020304" pitchFamily="18" charset="0"/>
              </a:rPr>
              <a:t>vững</a:t>
            </a:r>
            <a:r>
              <a:rPr lang="nl-NL" sz="2400" b="1" dirty="0" smtClean="0">
                <a:solidFill>
                  <a:srgbClr val="006600"/>
                </a:solidFill>
                <a:latin typeface="Times New Roman" panose="02020603050405020304" pitchFamily="18" charset="0"/>
                <a:ea typeface="Times New Roman" panose="02020603050405020304" pitchFamily="18" charset="0"/>
              </a:rPr>
              <a:t> </a:t>
            </a:r>
            <a:endParaRPr lang="en-US" sz="2400" b="1" dirty="0">
              <a:solidFill>
                <a:srgbClr val="0066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1652" y="1865283"/>
            <a:ext cx="6809588" cy="2634798"/>
          </a:xfrm>
          <a:prstGeom prst="rect">
            <a:avLst/>
          </a:prstGeom>
        </p:spPr>
      </p:pic>
    </p:spTree>
    <p:extLst>
      <p:ext uri="{BB962C8B-B14F-4D97-AF65-F5344CB8AC3E}">
        <p14:creationId xmlns:p14="http://schemas.microsoft.com/office/powerpoint/2010/main" val="230853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ô hình phát triển bền vững của EU và OECD và hàm ý chính sách phát triển  bền vữ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1232900"/>
            <a:ext cx="6769208" cy="29792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387011" y="441946"/>
            <a:ext cx="6565187" cy="707886"/>
          </a:xfrm>
          <a:prstGeom prst="rect">
            <a:avLst/>
          </a:prstGeom>
        </p:spPr>
        <p:txBody>
          <a:bodyPr wrap="square">
            <a:spAutoFit/>
          </a:bodyPr>
          <a:lstStyle/>
          <a:p>
            <a:pPr marL="342900" indent="-342900" algn="just">
              <a:buFont typeface="Wingdings" panose="05000000000000000000" pitchFamily="2" charset="2"/>
              <a:buChar char="Ø"/>
            </a:pPr>
            <a:r>
              <a:rPr lang="en-US" sz="2000" b="1" u="sng" dirty="0" err="1" smtClean="0">
                <a:solidFill>
                  <a:srgbClr val="FF0000"/>
                </a:solidFill>
                <a:latin typeface="+mn-lt"/>
                <a:ea typeface="Times New Roman" panose="02020603050405020304" pitchFamily="18" charset="0"/>
              </a:rPr>
              <a:t>Một</a:t>
            </a:r>
            <a:r>
              <a:rPr lang="en-US" sz="2000" b="1" u="sng" dirty="0" smtClean="0">
                <a:solidFill>
                  <a:srgbClr val="FF0000"/>
                </a:solidFill>
                <a:latin typeface="+mn-lt"/>
                <a:ea typeface="Times New Roman" panose="02020603050405020304" pitchFamily="18" charset="0"/>
              </a:rPr>
              <a:t> </a:t>
            </a:r>
            <a:r>
              <a:rPr lang="en-US" sz="2000" b="1" u="sng" dirty="0" err="1" smtClean="0">
                <a:solidFill>
                  <a:srgbClr val="FF0000"/>
                </a:solidFill>
                <a:latin typeface="+mn-lt"/>
                <a:ea typeface="Times New Roman" panose="02020603050405020304" pitchFamily="18" charset="0"/>
              </a:rPr>
              <a:t>là</a:t>
            </a:r>
            <a:r>
              <a:rPr lang="en-US" sz="2000" b="1" dirty="0" smtClean="0">
                <a:solidFill>
                  <a:srgbClr val="FF0000"/>
                </a:solidFill>
                <a:latin typeface="+mn-lt"/>
                <a:ea typeface="Times New Roman" panose="02020603050405020304" pitchFamily="18" charset="0"/>
              </a:rPr>
              <a:t>:</a:t>
            </a:r>
            <a:r>
              <a:rPr lang="en-US" sz="2000" b="1" dirty="0" smtClean="0">
                <a:solidFill>
                  <a:srgbClr val="3333FF"/>
                </a:solidFill>
                <a:latin typeface="+mn-lt"/>
                <a:ea typeface="Times New Roman" panose="02020603050405020304" pitchFamily="18" charset="0"/>
              </a:rPr>
              <a:t> </a:t>
            </a:r>
            <a:r>
              <a:rPr lang="vi-VN" sz="2000" b="1" dirty="0" smtClean="0">
                <a:solidFill>
                  <a:srgbClr val="3333FF"/>
                </a:solidFill>
                <a:latin typeface="+mn-lt"/>
                <a:ea typeface="Times New Roman" panose="02020603050405020304" pitchFamily="18" charset="0"/>
              </a:rPr>
              <a:t>Phát </a:t>
            </a:r>
            <a:r>
              <a:rPr lang="vi-VN" sz="2000" b="1" dirty="0">
                <a:solidFill>
                  <a:srgbClr val="3333FF"/>
                </a:solidFill>
                <a:latin typeface="+mn-lt"/>
                <a:ea typeface="Times New Roman" panose="02020603050405020304" pitchFamily="18" charset="0"/>
              </a:rPr>
              <a:t>triển bền vững </a:t>
            </a:r>
            <a:r>
              <a:rPr lang="vi-VN" sz="2000" dirty="0">
                <a:solidFill>
                  <a:srgbClr val="660066"/>
                </a:solidFill>
                <a:latin typeface="+mn-lt"/>
                <a:ea typeface="Times New Roman" panose="02020603050405020304" pitchFamily="18" charset="0"/>
              </a:rPr>
              <a:t>về kinh tế, </a:t>
            </a:r>
            <a:r>
              <a:rPr lang="vi-VN" sz="2000" b="1" dirty="0">
                <a:solidFill>
                  <a:srgbClr val="3333FF"/>
                </a:solidFill>
                <a:latin typeface="+mn-lt"/>
                <a:ea typeface="Times New Roman" panose="02020603050405020304" pitchFamily="18" charset="0"/>
              </a:rPr>
              <a:t>giữ vững ổn định </a:t>
            </a:r>
            <a:r>
              <a:rPr lang="vi-VN" sz="2000" dirty="0">
                <a:solidFill>
                  <a:srgbClr val="660066"/>
                </a:solidFill>
                <a:latin typeface="+mn-lt"/>
                <a:ea typeface="Times New Roman" panose="02020603050405020304" pitchFamily="18" charset="0"/>
              </a:rPr>
              <a:t>kinh tế vĩ mô, </a:t>
            </a:r>
            <a:r>
              <a:rPr lang="vi-VN" sz="2000" b="1" dirty="0">
                <a:solidFill>
                  <a:srgbClr val="3333FF"/>
                </a:solidFill>
                <a:latin typeface="+mn-lt"/>
                <a:ea typeface="Times New Roman" panose="02020603050405020304" pitchFamily="18" charset="0"/>
              </a:rPr>
              <a:t>bảo đảm an ninh </a:t>
            </a:r>
            <a:r>
              <a:rPr lang="vi-VN" sz="2000" dirty="0">
                <a:solidFill>
                  <a:srgbClr val="660066"/>
                </a:solidFill>
                <a:latin typeface="+mn-lt"/>
                <a:ea typeface="Times New Roman" panose="02020603050405020304" pitchFamily="18" charset="0"/>
              </a:rPr>
              <a:t>kinh tế. </a:t>
            </a:r>
            <a:endParaRPr lang="en-US" sz="2000" dirty="0">
              <a:solidFill>
                <a:srgbClr val="660066"/>
              </a:solidFill>
              <a:latin typeface="+mn-lt"/>
            </a:endParaRPr>
          </a:p>
        </p:txBody>
      </p:sp>
    </p:spTree>
    <p:extLst>
      <p:ext uri="{BB962C8B-B14F-4D97-AF65-F5344CB8AC3E}">
        <p14:creationId xmlns:p14="http://schemas.microsoft.com/office/powerpoint/2010/main" val="1090115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7" y="455543"/>
            <a:ext cx="6241552"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FF0000"/>
                </a:solidFill>
                <a:latin typeface="+mn-lt"/>
                <a:ea typeface="Times New Roman" panose="02020603050405020304" pitchFamily="18" charset="0"/>
              </a:rPr>
              <a:t>Đẩy mạnh </a:t>
            </a:r>
            <a:r>
              <a:rPr lang="vi-VN" sz="2000" b="1" dirty="0">
                <a:solidFill>
                  <a:srgbClr val="660066"/>
                </a:solidFill>
                <a:latin typeface="+mn-lt"/>
                <a:ea typeface="Times New Roman" panose="02020603050405020304" pitchFamily="18" charset="0"/>
              </a:rPr>
              <a:t>chuyển dịch cơ cấu</a:t>
            </a:r>
            <a:r>
              <a:rPr lang="vi-VN" sz="2000" dirty="0">
                <a:solidFill>
                  <a:srgbClr val="FF0000"/>
                </a:solidFill>
                <a:latin typeface="+mn-lt"/>
                <a:ea typeface="Times New Roman" panose="02020603050405020304" pitchFamily="18" charset="0"/>
              </a:rPr>
              <a:t> kinh tế, </a:t>
            </a:r>
            <a:r>
              <a:rPr lang="vi-VN" sz="2000" b="1" dirty="0">
                <a:solidFill>
                  <a:srgbClr val="660066"/>
                </a:solidFill>
                <a:latin typeface="+mn-lt"/>
                <a:ea typeface="Times New Roman" panose="02020603050405020304" pitchFamily="18" charset="0"/>
              </a:rPr>
              <a:t>chuyển đổi mô hình tăng </a:t>
            </a:r>
            <a:r>
              <a:rPr lang="vi-VN" sz="2000" b="1" dirty="0" smtClean="0">
                <a:solidFill>
                  <a:srgbClr val="660066"/>
                </a:solidFill>
                <a:latin typeface="+mn-lt"/>
                <a:ea typeface="Times New Roman" panose="02020603050405020304" pitchFamily="18" charset="0"/>
              </a:rPr>
              <a:t>trưởng</a:t>
            </a:r>
            <a:r>
              <a:rPr lang="en-US" sz="2000" dirty="0" smtClean="0">
                <a:solidFill>
                  <a:srgbClr val="FF0000"/>
                </a:solidFill>
                <a:latin typeface="+mn-lt"/>
                <a:ea typeface="Times New Roman" panose="02020603050405020304" pitchFamily="18" charset="0"/>
              </a:rPr>
              <a:t>.</a:t>
            </a:r>
            <a:endParaRPr lang="en-US" sz="2000" dirty="0">
              <a:solidFill>
                <a:srgbClr val="FF0000"/>
              </a:solidFill>
              <a:latin typeface="+mn-lt"/>
            </a:endParaRPr>
          </a:p>
        </p:txBody>
      </p:sp>
      <p:pic>
        <p:nvPicPr>
          <p:cNvPr id="7172" name="Picture 4" descr="Chuyển dịch cơ cấu và phát triển kinh tế vĩ mô củ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7" y="1594866"/>
            <a:ext cx="2902451" cy="295658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Để đổi mới mô hình tăng trưởng kinh tế ở Việt Nam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1594866"/>
            <a:ext cx="3810000" cy="2956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637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8" y="420617"/>
            <a:ext cx="6118263" cy="707886"/>
          </a:xfrm>
          <a:prstGeom prst="rect">
            <a:avLst/>
          </a:prstGeom>
        </p:spPr>
        <p:txBody>
          <a:bodyPr wrap="square">
            <a:spAutoFit/>
          </a:bodyPr>
          <a:lstStyle/>
          <a:p>
            <a:pPr marL="342900" indent="-342900" algn="ctr">
              <a:buFont typeface="Wingdings" panose="05000000000000000000" pitchFamily="2" charset="2"/>
              <a:buChar char="Ø"/>
            </a:pPr>
            <a:r>
              <a:rPr lang="en-US" sz="2000" dirty="0" smtClean="0">
                <a:solidFill>
                  <a:srgbClr val="006600"/>
                </a:solidFill>
                <a:latin typeface="+mn-lt"/>
                <a:ea typeface="Times New Roman" panose="02020603050405020304" pitchFamily="18" charset="0"/>
              </a:rPr>
              <a:t>C</a:t>
            </a:r>
            <a:r>
              <a:rPr lang="vi-VN" sz="2000" dirty="0" smtClean="0">
                <a:solidFill>
                  <a:srgbClr val="006600"/>
                </a:solidFill>
                <a:latin typeface="+mn-lt"/>
                <a:ea typeface="Times New Roman" panose="02020603050405020304" pitchFamily="18" charset="0"/>
              </a:rPr>
              <a:t>oi </a:t>
            </a:r>
            <a:r>
              <a:rPr lang="vi-VN" sz="2000" b="1" dirty="0" smtClean="0">
                <a:solidFill>
                  <a:schemeClr val="accent2"/>
                </a:solidFill>
                <a:latin typeface="+mn-lt"/>
                <a:ea typeface="Times New Roman" panose="02020603050405020304" pitchFamily="18" charset="0"/>
              </a:rPr>
              <a:t>chất lượng, năng suất, hiệu quả, sức cạnh tranh </a:t>
            </a:r>
            <a:r>
              <a:rPr lang="vi-VN" sz="2000" dirty="0" smtClean="0">
                <a:solidFill>
                  <a:srgbClr val="006600"/>
                </a:solidFill>
                <a:latin typeface="+mn-lt"/>
                <a:ea typeface="Times New Roman" panose="02020603050405020304" pitchFamily="18" charset="0"/>
              </a:rPr>
              <a:t>là </a:t>
            </a:r>
            <a:r>
              <a:rPr lang="vi-VN" sz="2000" dirty="0">
                <a:solidFill>
                  <a:srgbClr val="006600"/>
                </a:solidFill>
                <a:latin typeface="+mn-lt"/>
                <a:ea typeface="Times New Roman" panose="02020603050405020304" pitchFamily="18" charset="0"/>
              </a:rPr>
              <a:t>ưu tiên </a:t>
            </a:r>
            <a:r>
              <a:rPr lang="vi-VN" sz="2000" dirty="0" smtClean="0">
                <a:solidFill>
                  <a:srgbClr val="006600"/>
                </a:solidFill>
                <a:latin typeface="+mn-lt"/>
                <a:ea typeface="Times New Roman" panose="02020603050405020304" pitchFamily="18" charset="0"/>
              </a:rPr>
              <a:t>hàng đầu</a:t>
            </a:r>
            <a:r>
              <a:rPr lang="en-US" sz="2000" dirty="0" smtClean="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9218" name="Picture 2" descr="Giải pháp nâng cao năng lực cạnh tranh gắn với tăng năng suất lao động của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2219" y="1345914"/>
            <a:ext cx="6637107" cy="3174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092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inh tế tri thức: Việt Nam đang ở đâu? - Tuổi Trẻ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044" y="1356189"/>
            <a:ext cx="6606282" cy="294784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76908" y="542427"/>
            <a:ext cx="6567757" cy="707886"/>
          </a:xfrm>
          <a:prstGeom prst="rect">
            <a:avLst/>
          </a:prstGeom>
        </p:spPr>
        <p:txBody>
          <a:bodyPr wrap="square">
            <a:spAutoFit/>
          </a:bodyPr>
          <a:lstStyle/>
          <a:p>
            <a:pPr marL="342900" indent="-342900" algn="ctr">
              <a:spcBef>
                <a:spcPts val="600"/>
              </a:spcBef>
              <a:spcAft>
                <a:spcPts val="600"/>
              </a:spcAft>
              <a:buFont typeface="Wingdings" panose="05000000000000000000" pitchFamily="2" charset="2"/>
              <a:buChar char="Ø"/>
            </a:pPr>
            <a:r>
              <a:rPr lang="en-US" sz="2000" dirty="0" smtClean="0">
                <a:solidFill>
                  <a:srgbClr val="663300"/>
                </a:solidFill>
                <a:latin typeface="+mn-lt"/>
                <a:ea typeface="Times New Roman" panose="02020603050405020304" pitchFamily="18" charset="0"/>
              </a:rPr>
              <a:t>C</a:t>
            </a:r>
            <a:r>
              <a:rPr lang="vi-VN" sz="2000" dirty="0" smtClean="0">
                <a:solidFill>
                  <a:srgbClr val="663300"/>
                </a:solidFill>
                <a:latin typeface="+mn-lt"/>
                <a:ea typeface="Times New Roman" panose="02020603050405020304" pitchFamily="18" charset="0"/>
              </a:rPr>
              <a:t>hú </a:t>
            </a:r>
            <a:r>
              <a:rPr lang="vi-VN" sz="2000" dirty="0">
                <a:solidFill>
                  <a:srgbClr val="663300"/>
                </a:solidFill>
                <a:latin typeface="+mn-lt"/>
                <a:ea typeface="Times New Roman" panose="02020603050405020304" pitchFamily="18" charset="0"/>
              </a:rPr>
              <a:t>trọng </a:t>
            </a:r>
            <a:r>
              <a:rPr lang="vi-VN" sz="2000" b="1" dirty="0">
                <a:solidFill>
                  <a:schemeClr val="tx1">
                    <a:lumMod val="50000"/>
                  </a:schemeClr>
                </a:solidFill>
                <a:latin typeface="+mn-lt"/>
                <a:ea typeface="Times New Roman" panose="02020603050405020304" pitchFamily="18" charset="0"/>
              </a:rPr>
              <a:t>phát triển theo chiều sâu</a:t>
            </a:r>
            <a:r>
              <a:rPr lang="vi-VN" sz="2000" dirty="0">
                <a:solidFill>
                  <a:srgbClr val="663300"/>
                </a:solidFill>
                <a:latin typeface="+mn-lt"/>
                <a:ea typeface="Times New Roman" panose="02020603050405020304" pitchFamily="18" charset="0"/>
              </a:rPr>
              <a:t>, phát triển kinh tế tri thức. </a:t>
            </a:r>
            <a:endParaRPr lang="en-US" sz="2000" dirty="0">
              <a:solidFill>
                <a:srgbClr val="663300"/>
              </a:solidFill>
              <a:latin typeface="+mn-lt"/>
              <a:ea typeface="Times New Roman" panose="02020603050405020304" pitchFamily="18" charset="0"/>
            </a:endParaRPr>
          </a:p>
        </p:txBody>
      </p:sp>
    </p:spTree>
    <p:extLst>
      <p:ext uri="{BB962C8B-B14F-4D97-AF65-F5344CB8AC3E}">
        <p14:creationId xmlns:p14="http://schemas.microsoft.com/office/powerpoint/2010/main" val="1316259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97631" y="445537"/>
            <a:ext cx="6447033" cy="1323439"/>
          </a:xfrm>
          <a:prstGeom prst="rect">
            <a:avLst/>
          </a:prstGeom>
        </p:spPr>
        <p:txBody>
          <a:bodyPr wrap="square">
            <a:spAutoFit/>
          </a:bodyPr>
          <a:lstStyle/>
          <a:p>
            <a:pPr algn="ctr"/>
            <a:r>
              <a:rPr lang="vi-VN" sz="2000" b="1" u="sng" dirty="0">
                <a:solidFill>
                  <a:srgbClr val="FF0000"/>
                </a:solidFill>
                <a:latin typeface="+mn-lt"/>
                <a:ea typeface="Times New Roman" panose="02020603050405020304" pitchFamily="18" charset="0"/>
              </a:rPr>
              <a:t>Hai là</a:t>
            </a:r>
            <a:r>
              <a:rPr lang="vi-VN" sz="2000" b="1" dirty="0">
                <a:solidFill>
                  <a:srgbClr val="FF0000"/>
                </a:solidFill>
                <a:latin typeface="+mn-lt"/>
                <a:ea typeface="Times New Roman" panose="02020603050405020304" pitchFamily="18" charset="0"/>
              </a:rPr>
              <a:t>, </a:t>
            </a:r>
            <a:r>
              <a:rPr lang="vi-VN" sz="2000" b="1" dirty="0">
                <a:solidFill>
                  <a:srgbClr val="660066"/>
                </a:solidFill>
                <a:latin typeface="+mn-lt"/>
                <a:ea typeface="Times New Roman" panose="02020603050405020304" pitchFamily="18" charset="0"/>
              </a:rPr>
              <a:t>đổi mới đồng bộ, phù hợp về kinh tế và chính trị </a:t>
            </a:r>
            <a:r>
              <a:rPr lang="vi-VN" sz="2000" dirty="0">
                <a:solidFill>
                  <a:srgbClr val="006600"/>
                </a:solidFill>
                <a:latin typeface="+mn-lt"/>
                <a:ea typeface="Times New Roman" panose="02020603050405020304" pitchFamily="18" charset="0"/>
              </a:rPr>
              <a:t>vì mục tiêu xây dựng nước Việt Nam xã hội chủ nghĩa dân giàu, nước mạnh, dân chủ, công bằng, văn minh. </a:t>
            </a:r>
            <a:endParaRPr lang="en-US" sz="2000" dirty="0">
              <a:solidFill>
                <a:srgbClr val="006600"/>
              </a:solidFill>
              <a:latin typeface="+mn-lt"/>
              <a:ea typeface="Times New Roman" panose="02020603050405020304" pitchFamily="18" charset="0"/>
            </a:endParaRPr>
          </a:p>
        </p:txBody>
      </p:sp>
      <p:pic>
        <p:nvPicPr>
          <p:cNvPr id="11266" name="Picture 2" descr="Một số vấn đề về đổi mới chính trị đồng bộ, phù hợp với đổi mới kinh tế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9022" y="1790699"/>
            <a:ext cx="6933594" cy="2750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472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3518" y="485411"/>
            <a:ext cx="6539501"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Ba là</a:t>
            </a:r>
            <a:r>
              <a:rPr lang="vi-VN" sz="2000" dirty="0">
                <a:solidFill>
                  <a:srgbClr val="000099"/>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mở rộng dân chủ</a:t>
            </a:r>
            <a:r>
              <a:rPr lang="vi-VN" sz="2000" dirty="0">
                <a:solidFill>
                  <a:srgbClr val="000099"/>
                </a:solidFill>
                <a:latin typeface="+mn-lt"/>
                <a:ea typeface="Times New Roman" panose="02020603050405020304" pitchFamily="18" charset="0"/>
              </a:rPr>
              <a:t>, phát huy tối đa </a:t>
            </a:r>
            <a:r>
              <a:rPr lang="vi-VN" sz="2000" b="1" dirty="0">
                <a:solidFill>
                  <a:schemeClr val="accent2"/>
                </a:solidFill>
                <a:latin typeface="+mn-lt"/>
                <a:ea typeface="Times New Roman" panose="02020603050405020304" pitchFamily="18" charset="0"/>
              </a:rPr>
              <a:t>nhân tố con người</a:t>
            </a:r>
            <a:r>
              <a:rPr lang="vi-VN" sz="2000" dirty="0">
                <a:solidFill>
                  <a:srgbClr val="000099"/>
                </a:solidFill>
                <a:latin typeface="+mn-lt"/>
                <a:ea typeface="Times New Roman" panose="02020603050405020304" pitchFamily="18" charset="0"/>
              </a:rPr>
              <a:t>; coi con người là chủ thể, nguồn lực chủ yếu và là mục tiêu của sự phát triển.</a:t>
            </a:r>
            <a:endParaRPr lang="en-US" sz="2000" dirty="0">
              <a:solidFill>
                <a:srgbClr val="000099"/>
              </a:solidFill>
              <a:latin typeface="+mn-lt"/>
              <a:ea typeface="Times New Roman" panose="02020603050405020304" pitchFamily="18" charset="0"/>
            </a:endParaRPr>
          </a:p>
        </p:txBody>
      </p:sp>
      <p:pic>
        <p:nvPicPr>
          <p:cNvPr id="12290" name="Picture 2" descr="Mở rộng dân chủ, chọn được người tài - Hiệu... | HỆ THỜI SỰ CHÍNH TRỊ TỔNG  HỢP - VOV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5785" y="1308713"/>
            <a:ext cx="2578814" cy="320040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Nhân tố con người trong quá trình xây dựng và phát triển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4673" y="1308713"/>
            <a:ext cx="3912991" cy="32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47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89753" y="512163"/>
            <a:ext cx="6565186"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3333FF"/>
                </a:solidFill>
                <a:latin typeface="+mn-lt"/>
                <a:ea typeface="Times New Roman" panose="02020603050405020304" pitchFamily="18" charset="0"/>
              </a:rPr>
              <a:t>Bảo đảm </a:t>
            </a:r>
            <a:r>
              <a:rPr lang="vi-VN" sz="2000" b="1" dirty="0">
                <a:solidFill>
                  <a:schemeClr val="accent4">
                    <a:lumMod val="75000"/>
                  </a:schemeClr>
                </a:solidFill>
                <a:latin typeface="+mn-lt"/>
                <a:ea typeface="Times New Roman" panose="02020603050405020304" pitchFamily="18" charset="0"/>
              </a:rPr>
              <a:t>quyền con người, quyền công dân </a:t>
            </a:r>
            <a:r>
              <a:rPr lang="vi-VN" sz="2000" dirty="0">
                <a:solidFill>
                  <a:srgbClr val="3333FF"/>
                </a:solidFill>
                <a:latin typeface="+mn-lt"/>
                <a:ea typeface="Times New Roman" panose="02020603050405020304" pitchFamily="18" charset="0"/>
              </a:rPr>
              <a:t>và các điều kiện để mọi người được phát triển toàn diện</a:t>
            </a:r>
            <a:endParaRPr lang="en-US" sz="2000" dirty="0">
              <a:solidFill>
                <a:srgbClr val="3333FF"/>
              </a:solidFill>
              <a:latin typeface="+mn-lt"/>
            </a:endParaRPr>
          </a:p>
        </p:txBody>
      </p:sp>
      <p:pic>
        <p:nvPicPr>
          <p:cNvPr id="13314" name="Picture 2" descr="Bảo đảm quyền con người - bản chất của chế độ chính trị tại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865" y="1315092"/>
            <a:ext cx="6637106"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787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1" y="440243"/>
            <a:ext cx="6852864"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660066"/>
                </a:solidFill>
                <a:latin typeface="+mn-lt"/>
                <a:ea typeface="Times New Roman" panose="02020603050405020304" pitchFamily="18" charset="0"/>
              </a:rPr>
              <a:t>Nâng cao năng lực và tạo cơ chế để nhân dân thực hiện đầy đủ </a:t>
            </a:r>
            <a:r>
              <a:rPr lang="vi-VN" sz="2000" b="1" dirty="0">
                <a:solidFill>
                  <a:srgbClr val="006600"/>
                </a:solidFill>
                <a:latin typeface="+mn-lt"/>
                <a:ea typeface="Times New Roman" panose="02020603050405020304" pitchFamily="18" charset="0"/>
              </a:rPr>
              <a:t>quyền làm chủ</a:t>
            </a:r>
            <a:r>
              <a:rPr lang="vi-VN" sz="2000" dirty="0">
                <a:solidFill>
                  <a:srgbClr val="660066"/>
                </a:solidFill>
                <a:latin typeface="+mn-lt"/>
                <a:ea typeface="Times New Roman" panose="02020603050405020304" pitchFamily="18" charset="0"/>
              </a:rPr>
              <a:t>, nhất là </a:t>
            </a:r>
            <a:r>
              <a:rPr lang="vi-VN" sz="2000" b="1" dirty="0">
                <a:solidFill>
                  <a:srgbClr val="006600"/>
                </a:solidFill>
                <a:latin typeface="+mn-lt"/>
                <a:ea typeface="Times New Roman" panose="02020603050405020304" pitchFamily="18" charset="0"/>
              </a:rPr>
              <a:t>dân chủ trực tiếp </a:t>
            </a:r>
            <a:endParaRPr lang="en-US" sz="2000" b="1" dirty="0">
              <a:solidFill>
                <a:srgbClr val="006600"/>
              </a:solidFill>
              <a:latin typeface="+mn-lt"/>
            </a:endParaRPr>
          </a:p>
        </p:txBody>
      </p:sp>
      <p:pic>
        <p:nvPicPr>
          <p:cNvPr id="14344" name="Picture 8" descr="Về thực hiện dân chủ trực tiếp ở vùng Đồng bằng Sông Cửu L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7" y="1397285"/>
            <a:ext cx="2906123" cy="3092522"/>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Hơn 69 triệu cử tri cả nước đi bầu cử đại biểu Quốc hội khóa XIV và đại  biểu HĐND các cấp nhiệm kỳ 2016-2021 - Báo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058" y="1397285"/>
            <a:ext cx="3419832" cy="309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526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hát huy lợi thế dân số và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9480" y="996593"/>
            <a:ext cx="3152032" cy="340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85645" y="393853"/>
            <a:ext cx="6091732" cy="400110"/>
          </a:xfrm>
          <a:prstGeom prst="rect">
            <a:avLst/>
          </a:prstGeom>
        </p:spPr>
        <p:txBody>
          <a:bodyPr wrap="none">
            <a:spAutoFit/>
          </a:bodyPr>
          <a:lstStyle/>
          <a:p>
            <a:pPr marL="285750" indent="-285750">
              <a:buFont typeface="Wingdings" panose="05000000000000000000" pitchFamily="2" charset="2"/>
              <a:buChar char="§"/>
            </a:pPr>
            <a:r>
              <a:rPr lang="vi-VN" sz="2000" dirty="0">
                <a:latin typeface="+mn-lt"/>
                <a:ea typeface="Times New Roman" panose="02020603050405020304" pitchFamily="18" charset="0"/>
              </a:rPr>
              <a:t>Phát huy </a:t>
            </a:r>
            <a:r>
              <a:rPr lang="vi-VN" sz="2000" b="1" dirty="0">
                <a:solidFill>
                  <a:srgbClr val="3333FF"/>
                </a:solidFill>
                <a:latin typeface="+mn-lt"/>
                <a:ea typeface="Times New Roman" panose="02020603050405020304" pitchFamily="18" charset="0"/>
              </a:rPr>
              <a:t>lợi thế dân số </a:t>
            </a:r>
            <a:r>
              <a:rPr lang="vi-VN" sz="2000" dirty="0">
                <a:latin typeface="+mn-lt"/>
                <a:ea typeface="Times New Roman" panose="02020603050405020304" pitchFamily="18" charset="0"/>
              </a:rPr>
              <a:t>và </a:t>
            </a:r>
            <a:r>
              <a:rPr lang="vi-VN" sz="2000" b="1" dirty="0">
                <a:solidFill>
                  <a:srgbClr val="3333FF"/>
                </a:solidFill>
                <a:latin typeface="+mn-lt"/>
                <a:ea typeface="Times New Roman" panose="02020603050405020304" pitchFamily="18" charset="0"/>
              </a:rPr>
              <a:t>con người Việt Nam</a:t>
            </a:r>
            <a:endParaRPr lang="en-US" sz="2000" b="1" dirty="0">
              <a:solidFill>
                <a:srgbClr val="3333FF"/>
              </a:solidFill>
              <a:latin typeface="+mn-lt"/>
            </a:endParaRPr>
          </a:p>
        </p:txBody>
      </p:sp>
      <p:pic>
        <p:nvPicPr>
          <p:cNvPr id="15366" name="Picture 6" descr="http://tuyengiao.vn/Uploads/2020/3/27/7/suc-manh-cua-tinh-than-yeu-nuoc-viet-n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8397" y="996594"/>
            <a:ext cx="3625315" cy="3407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51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Nâng cao chất lượng nguồn nhân lực đáp ứng yêu cầu đổi mới mô hình tăng  trưởng kinh tế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651" y="1310651"/>
            <a:ext cx="3450655" cy="32861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06693" y="568514"/>
            <a:ext cx="4629794" cy="400110"/>
          </a:xfrm>
          <a:prstGeom prst="rect">
            <a:avLst/>
          </a:prstGeom>
        </p:spPr>
        <p:txBody>
          <a:bodyPr wrap="none">
            <a:spAutoFit/>
          </a:bodyPr>
          <a:lstStyle/>
          <a:p>
            <a:pPr marL="457200" indent="-457200">
              <a:buFont typeface="Wingdings" panose="05000000000000000000" pitchFamily="2" charset="2"/>
              <a:buChar char="§"/>
            </a:pPr>
            <a:r>
              <a:rPr lang="en-US" sz="2000" dirty="0" smtClean="0">
                <a:solidFill>
                  <a:srgbClr val="663300"/>
                </a:solidFill>
                <a:latin typeface="+mj-lt"/>
                <a:ea typeface="Times New Roman" panose="02020603050405020304" pitchFamily="18" charset="0"/>
              </a:rPr>
              <a:t>N</a:t>
            </a:r>
            <a:r>
              <a:rPr lang="vi-VN" sz="2000" dirty="0" smtClean="0">
                <a:solidFill>
                  <a:srgbClr val="663300"/>
                </a:solidFill>
                <a:latin typeface="+mj-lt"/>
                <a:ea typeface="Times New Roman" panose="02020603050405020304" pitchFamily="18" charset="0"/>
              </a:rPr>
              <a:t>âng </a:t>
            </a:r>
            <a:r>
              <a:rPr lang="vi-VN" sz="2000" dirty="0">
                <a:solidFill>
                  <a:srgbClr val="663300"/>
                </a:solidFill>
                <a:latin typeface="+mj-lt"/>
                <a:ea typeface="Times New Roman" panose="02020603050405020304" pitchFamily="18" charset="0"/>
              </a:rPr>
              <a:t>cao </a:t>
            </a:r>
            <a:r>
              <a:rPr lang="vi-VN" sz="2000" b="1" dirty="0">
                <a:solidFill>
                  <a:srgbClr val="FF0000"/>
                </a:solidFill>
                <a:latin typeface="+mj-lt"/>
                <a:ea typeface="Times New Roman" panose="02020603050405020304" pitchFamily="18" charset="0"/>
              </a:rPr>
              <a:t>chất lượng nguồn nhân </a:t>
            </a:r>
            <a:r>
              <a:rPr lang="vi-VN" sz="2000" b="1" dirty="0" smtClean="0">
                <a:solidFill>
                  <a:srgbClr val="FF0000"/>
                </a:solidFill>
                <a:latin typeface="+mj-lt"/>
                <a:ea typeface="Times New Roman" panose="02020603050405020304" pitchFamily="18" charset="0"/>
              </a:rPr>
              <a:t>lực</a:t>
            </a:r>
            <a:endParaRPr lang="en-US" sz="2000" b="1" dirty="0">
              <a:solidFill>
                <a:srgbClr val="FF0000"/>
              </a:solidFill>
              <a:latin typeface="+mj-lt"/>
            </a:endParaRPr>
          </a:p>
        </p:txBody>
      </p:sp>
      <p:pic>
        <p:nvPicPr>
          <p:cNvPr id="16388" name="Picture 4" descr="6 nhóm giải pháp tăng chất lượng nguồn nhân lực, nâng cao năng suất lao  động quốc gia - Báo Chất Lượ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514" y="1324361"/>
            <a:ext cx="3411021" cy="3272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895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67496" y="496594"/>
            <a:ext cx="3010761" cy="400110"/>
          </a:xfrm>
          <a:prstGeom prst="rect">
            <a:avLst/>
          </a:prstGeom>
        </p:spPr>
        <p:txBody>
          <a:bodyPr wrap="none">
            <a:spAutoFit/>
          </a:bodyPr>
          <a:lstStyle/>
          <a:p>
            <a:pPr marL="342900" indent="-342900">
              <a:buFont typeface="Wingdings" panose="05000000000000000000" pitchFamily="2" charset="2"/>
              <a:buChar char="§"/>
            </a:pPr>
            <a:r>
              <a:rPr lang="en-US" sz="2000" b="1" dirty="0" smtClean="0">
                <a:solidFill>
                  <a:srgbClr val="663300"/>
                </a:solidFill>
                <a:latin typeface="+mn-lt"/>
                <a:ea typeface="Times New Roman" panose="02020603050405020304" pitchFamily="18" charset="0"/>
              </a:rPr>
              <a:t>T</a:t>
            </a:r>
            <a:r>
              <a:rPr lang="vi-VN" sz="2000" b="1" dirty="0" smtClean="0">
                <a:solidFill>
                  <a:srgbClr val="663300"/>
                </a:solidFill>
                <a:latin typeface="+mn-lt"/>
                <a:ea typeface="Times New Roman" panose="02020603050405020304" pitchFamily="18" charset="0"/>
              </a:rPr>
              <a:t>rọng </a:t>
            </a:r>
            <a:r>
              <a:rPr lang="vi-VN" sz="2000" b="1" dirty="0">
                <a:solidFill>
                  <a:srgbClr val="663300"/>
                </a:solidFill>
                <a:latin typeface="+mn-lt"/>
                <a:ea typeface="Times New Roman" panose="02020603050405020304" pitchFamily="18" charset="0"/>
              </a:rPr>
              <a:t>dụng nhân tài</a:t>
            </a:r>
            <a:endParaRPr lang="en-US" sz="2000" b="1" dirty="0">
              <a:solidFill>
                <a:srgbClr val="663300"/>
              </a:solidFill>
              <a:latin typeface="+mn-lt"/>
            </a:endParaRPr>
          </a:p>
        </p:txBody>
      </p:sp>
      <p:pic>
        <p:nvPicPr>
          <p:cNvPr id="17412" name="Picture 4" descr="http://hanoimoi.com.vn/Uploads/images/anhthu/2019/07/27/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676" y="1160979"/>
            <a:ext cx="3524036" cy="348294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rọng dụng, đãi ngộ nhân tài: Vấn đề cốt lõi để xây dựng đội ngũ cán bộ cấp  chiến lược trong giai đoạn hiện n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2405" y="1160979"/>
            <a:ext cx="3234897" cy="3482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31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6" y="460791"/>
            <a:ext cx="6580598" cy="707886"/>
          </a:xfrm>
          <a:prstGeom prst="rect">
            <a:avLst/>
          </a:prstGeom>
        </p:spPr>
        <p:txBody>
          <a:bodyPr wrap="square">
            <a:spAutoFit/>
          </a:bodyPr>
          <a:lstStyle/>
          <a:p>
            <a:pPr marL="285750" indent="-285750" algn="ctr">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C</a:t>
            </a:r>
            <a:r>
              <a:rPr lang="vi-VN" sz="2000" b="1" dirty="0" smtClean="0">
                <a:solidFill>
                  <a:srgbClr val="3333FF"/>
                </a:solidFill>
                <a:latin typeface="+mj-lt"/>
                <a:ea typeface="Times New Roman" panose="02020603050405020304" pitchFamily="18" charset="0"/>
              </a:rPr>
              <a:t>hăm </a:t>
            </a:r>
            <a:r>
              <a:rPr lang="vi-VN" sz="2000" b="1" dirty="0">
                <a:solidFill>
                  <a:srgbClr val="3333FF"/>
                </a:solidFill>
                <a:latin typeface="+mj-lt"/>
                <a:ea typeface="Times New Roman" panose="02020603050405020304" pitchFamily="18" charset="0"/>
              </a:rPr>
              <a:t>lo lợi ích </a:t>
            </a:r>
            <a:r>
              <a:rPr lang="vi-VN" sz="2000" dirty="0">
                <a:latin typeface="+mj-lt"/>
                <a:ea typeface="Times New Roman" panose="02020603050405020304" pitchFamily="18" charset="0"/>
              </a:rPr>
              <a:t>chính đáng và không ngừng </a:t>
            </a:r>
            <a:r>
              <a:rPr lang="vi-VN" sz="2000" b="1" dirty="0">
                <a:solidFill>
                  <a:srgbClr val="3333FF"/>
                </a:solidFill>
                <a:latin typeface="+mj-lt"/>
                <a:ea typeface="Times New Roman" panose="02020603050405020304" pitchFamily="18" charset="0"/>
              </a:rPr>
              <a:t>nâng cao đời sống vật chất, tinh thần </a:t>
            </a:r>
            <a:r>
              <a:rPr lang="vi-VN" sz="2000" dirty="0">
                <a:latin typeface="+mj-lt"/>
                <a:ea typeface="Times New Roman" panose="02020603050405020304" pitchFamily="18" charset="0"/>
              </a:rPr>
              <a:t>của mọi người dân</a:t>
            </a:r>
            <a:endParaRPr lang="en-US" sz="2000" dirty="0">
              <a:latin typeface="+mj-lt"/>
            </a:endParaRPr>
          </a:p>
        </p:txBody>
      </p:sp>
      <p:pic>
        <p:nvPicPr>
          <p:cNvPr id="18434" name="Picture 2" descr="Chăm lo lợi ích, hạnh phúc nhân dân là mục tiêu cao quý, thiêng liêng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5986" y="1268232"/>
            <a:ext cx="3303142" cy="33140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nâng cao đời sống vật chất và tinh thần của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670" y="1268231"/>
            <a:ext cx="3337139" cy="33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1417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hực hiện tiến bộ và công bằng xã hội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08" y="1335640"/>
            <a:ext cx="5715000" cy="320814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10440" y="677698"/>
            <a:ext cx="3547766" cy="335989"/>
          </a:xfrm>
          <a:prstGeom prst="rect">
            <a:avLst/>
          </a:prstGeom>
        </p:spPr>
        <p:txBody>
          <a:bodyPr wrap="none">
            <a:spAutoFit/>
          </a:bodyPr>
          <a:lstStyle/>
          <a:p>
            <a:pPr marL="285750" indent="-285750" algn="just">
              <a:lnSpc>
                <a:spcPts val="1900"/>
              </a:lnSpc>
              <a:spcBef>
                <a:spcPts val="600"/>
              </a:spcBef>
              <a:spcAft>
                <a:spcPts val="600"/>
              </a:spcAft>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T</a:t>
            </a:r>
            <a:r>
              <a:rPr lang="vi-VN" sz="2000" b="1" dirty="0" smtClean="0">
                <a:solidFill>
                  <a:srgbClr val="3333FF"/>
                </a:solidFill>
                <a:latin typeface="+mj-lt"/>
                <a:ea typeface="Times New Roman" panose="02020603050405020304" pitchFamily="18" charset="0"/>
              </a:rPr>
              <a:t>hực hiện công bằng xã hội.</a:t>
            </a:r>
            <a:endParaRPr lang="en-US" sz="2000" b="1" dirty="0">
              <a:solidFill>
                <a:srgbClr val="3333FF"/>
              </a:solidFill>
              <a:latin typeface="+mj-lt"/>
              <a:ea typeface="Times New Roman" panose="02020603050405020304" pitchFamily="18" charset="0"/>
            </a:endParaRPr>
          </a:p>
        </p:txBody>
      </p:sp>
    </p:spTree>
    <p:extLst>
      <p:ext uri="{BB962C8B-B14F-4D97-AF65-F5344CB8AC3E}">
        <p14:creationId xmlns:p14="http://schemas.microsoft.com/office/powerpoint/2010/main" val="2361116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56050"/>
            <a:ext cx="7068620" cy="1066959"/>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Bốn là</a:t>
            </a:r>
            <a:r>
              <a:rPr lang="vi-VN" sz="2000" dirty="0">
                <a:solidFill>
                  <a:srgbClr val="006600"/>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phát triển mạnh mẽ lực lượng sản xuất </a:t>
            </a:r>
            <a:r>
              <a:rPr lang="vi-VN" sz="2000" dirty="0">
                <a:solidFill>
                  <a:srgbClr val="006600"/>
                </a:solidFill>
                <a:latin typeface="+mn-lt"/>
                <a:ea typeface="Times New Roman" panose="02020603050405020304" pitchFamily="18" charset="0"/>
              </a:rPr>
              <a:t>với trình độ khoa học, công nghệ ngày càng cao; đồng thời </a:t>
            </a:r>
            <a:r>
              <a:rPr lang="vi-VN" sz="2000" b="1" dirty="0">
                <a:solidFill>
                  <a:srgbClr val="3333FF"/>
                </a:solidFill>
                <a:latin typeface="+mn-lt"/>
                <a:ea typeface="Times New Roman" panose="02020603050405020304" pitchFamily="18" charset="0"/>
              </a:rPr>
              <a:t>hoàn thiện quan hệ sản xuất </a:t>
            </a:r>
            <a:r>
              <a:rPr lang="vi-VN" sz="2000" dirty="0">
                <a:solidFill>
                  <a:srgbClr val="006600"/>
                </a:solidFill>
                <a:latin typeface="+mn-lt"/>
                <a:ea typeface="Times New Roman" panose="02020603050405020304" pitchFamily="18" charset="0"/>
              </a:rPr>
              <a:t>trong nền kinh tế thị trường định hướng xã hội chủ nghĩa.</a:t>
            </a:r>
            <a:endParaRPr lang="en-US" sz="2000" dirty="0">
              <a:solidFill>
                <a:srgbClr val="006600"/>
              </a:solidFill>
              <a:latin typeface="+mn-lt"/>
              <a:ea typeface="Times New Roman" panose="02020603050405020304" pitchFamily="18" charset="0"/>
            </a:endParaRPr>
          </a:p>
        </p:txBody>
      </p:sp>
      <p:pic>
        <p:nvPicPr>
          <p:cNvPr id="20482" name="Picture 2" descr="Phát triển mạnh mẽ và không ngừng hoàn thiện nền kinh tế thị trường định  hướng xã hội chủ nghĩa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0806" y="1684962"/>
            <a:ext cx="3572160" cy="2917860"/>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Phát triển lực lượng sản xuất ở Việt Nam | Kinh tế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0460" y="1684963"/>
            <a:ext cx="3214349" cy="2917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562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28695" y="434949"/>
            <a:ext cx="2837636" cy="400110"/>
          </a:xfrm>
          <a:prstGeom prst="rect">
            <a:avLst/>
          </a:prstGeom>
        </p:spPr>
        <p:txBody>
          <a:bodyPr wrap="none">
            <a:spAutoFit/>
          </a:bodyPr>
          <a:lstStyle/>
          <a:p>
            <a:pPr marL="285750" indent="-285750">
              <a:buFont typeface="Wingdings" panose="05000000000000000000" pitchFamily="2" charset="2"/>
              <a:buChar char="§"/>
            </a:pPr>
            <a:r>
              <a:rPr lang="vi-VN" sz="2000" b="1" dirty="0">
                <a:solidFill>
                  <a:srgbClr val="3333FF"/>
                </a:solidFill>
                <a:latin typeface="+mn-lt"/>
                <a:ea typeface="Times New Roman" panose="02020603050405020304" pitchFamily="18" charset="0"/>
              </a:rPr>
              <a:t>Hoàn thiện thể chế </a:t>
            </a:r>
            <a:endParaRPr lang="en-US" sz="2000" b="1" dirty="0">
              <a:solidFill>
                <a:srgbClr val="3333FF"/>
              </a:solidFill>
              <a:latin typeface="+mn-lt"/>
            </a:endParaRPr>
          </a:p>
        </p:txBody>
      </p:sp>
      <p:pic>
        <p:nvPicPr>
          <p:cNvPr id="21508" name="Picture 4" descr="Hoàn thiện thể chế kinh tế thị trường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1091896"/>
            <a:ext cx="6688476"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399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ác nguồn lực phát triển kinh tế | Địa lí lớp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0" y="1190321"/>
            <a:ext cx="6572250" cy="34125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29570" y="501888"/>
            <a:ext cx="6902771" cy="707886"/>
          </a:xfrm>
          <a:prstGeom prst="rect">
            <a:avLst/>
          </a:prstGeom>
        </p:spPr>
        <p:txBody>
          <a:bodyPr wrap="square">
            <a:spAutoFit/>
          </a:bodyPr>
          <a:lstStyle/>
          <a:p>
            <a:pPr marL="342900" indent="-342900" algn="ctr">
              <a:buFont typeface="Wingdings" panose="05000000000000000000" pitchFamily="2" charset="2"/>
              <a:buChar char="§"/>
            </a:pPr>
            <a:r>
              <a:rPr lang="en-US" sz="2000" b="1" dirty="0">
                <a:solidFill>
                  <a:srgbClr val="C00000"/>
                </a:solidFill>
                <a:latin typeface="+mj-lt"/>
                <a:ea typeface="Times New Roman" panose="02020603050405020304" pitchFamily="18" charset="0"/>
              </a:rPr>
              <a:t>H</a:t>
            </a:r>
            <a:r>
              <a:rPr lang="vi-VN" sz="2000" b="1" dirty="0" smtClean="0">
                <a:solidFill>
                  <a:srgbClr val="C00000"/>
                </a:solidFill>
                <a:latin typeface="+mj-lt"/>
                <a:ea typeface="Times New Roman" panose="02020603050405020304" pitchFamily="18" charset="0"/>
              </a:rPr>
              <a:t>uy </a:t>
            </a:r>
            <a:r>
              <a:rPr lang="vi-VN" sz="2000" b="1" dirty="0">
                <a:solidFill>
                  <a:srgbClr val="C00000"/>
                </a:solidFill>
                <a:latin typeface="+mj-lt"/>
                <a:ea typeface="Times New Roman" panose="02020603050405020304" pitchFamily="18" charset="0"/>
              </a:rPr>
              <a:t>động và sử dụng có hiệu quả </a:t>
            </a:r>
            <a:r>
              <a:rPr lang="vi-VN" sz="2000" dirty="0">
                <a:solidFill>
                  <a:srgbClr val="660066"/>
                </a:solidFill>
                <a:latin typeface="+mj-lt"/>
                <a:ea typeface="Times New Roman" panose="02020603050405020304" pitchFamily="18" charset="0"/>
              </a:rPr>
              <a:t>mọi nguồn lực cho phát triển</a:t>
            </a:r>
            <a:endParaRPr lang="en-US" sz="2000" dirty="0">
              <a:solidFill>
                <a:srgbClr val="660066"/>
              </a:solidFill>
              <a:latin typeface="+mj-lt"/>
            </a:endParaRPr>
          </a:p>
        </p:txBody>
      </p:sp>
    </p:spTree>
    <p:extLst>
      <p:ext uri="{BB962C8B-B14F-4D97-AF65-F5344CB8AC3E}">
        <p14:creationId xmlns:p14="http://schemas.microsoft.com/office/powerpoint/2010/main" val="2559256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98323" y="432579"/>
            <a:ext cx="5902504" cy="579646"/>
          </a:xfrm>
          <a:prstGeom prst="rect">
            <a:avLst/>
          </a:prstGeom>
        </p:spPr>
        <p:txBody>
          <a:bodyPr wrap="square">
            <a:spAutoFit/>
          </a:bodyPr>
          <a:lstStyle/>
          <a:p>
            <a:pPr marL="285750" indent="-285750" algn="ctr">
              <a:lnSpc>
                <a:spcPts val="1900"/>
              </a:lnSpc>
              <a:spcBef>
                <a:spcPts val="600"/>
              </a:spcBef>
              <a:spcAft>
                <a:spcPts val="600"/>
              </a:spcAft>
              <a:buFont typeface="Wingdings" panose="05000000000000000000" pitchFamily="2" charset="2"/>
              <a:buChar char="§"/>
            </a:pPr>
            <a:r>
              <a:rPr lang="vi-VN" sz="2000" dirty="0">
                <a:solidFill>
                  <a:srgbClr val="000099"/>
                </a:solidFill>
                <a:latin typeface="+mn-lt"/>
                <a:ea typeface="Times New Roman" panose="02020603050405020304" pitchFamily="18" charset="0"/>
              </a:rPr>
              <a:t>Phát triển nhanh, hài hoà các thành </a:t>
            </a:r>
            <a:r>
              <a:rPr lang="vi-VN" sz="2000" b="1" dirty="0">
                <a:solidFill>
                  <a:srgbClr val="FF0000"/>
                </a:solidFill>
                <a:latin typeface="+mn-lt"/>
                <a:ea typeface="Times New Roman" panose="02020603050405020304" pitchFamily="18" charset="0"/>
              </a:rPr>
              <a:t>phần kinh tế và các loại hình doanh nghiệp</a:t>
            </a:r>
            <a:r>
              <a:rPr lang="vi-VN" sz="2000" dirty="0">
                <a:solidFill>
                  <a:srgbClr val="000099"/>
                </a:solidFill>
                <a:latin typeface="+mn-lt"/>
                <a:ea typeface="Times New Roman" panose="02020603050405020304" pitchFamily="18" charset="0"/>
              </a:rPr>
              <a:t>. </a:t>
            </a:r>
            <a:endParaRPr lang="en-US" sz="2000" dirty="0">
              <a:solidFill>
                <a:srgbClr val="000099"/>
              </a:solidFill>
              <a:latin typeface="+mn-lt"/>
              <a:ea typeface="Times New Roman" panose="02020603050405020304" pitchFamily="18" charset="0"/>
            </a:endParaRPr>
          </a:p>
        </p:txBody>
      </p:sp>
      <p:pic>
        <p:nvPicPr>
          <p:cNvPr id="23554" name="Picture 2" descr="So sánh các loại hình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8449" y="1150707"/>
            <a:ext cx="3265220" cy="3400745"/>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PPT - Bài 7 Thực hiện nền kinh tế nhiều thành phần và tăng cường vai trò  quản lý kinh tế của nhà nước PowerPoint Presentation - ID:36942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108" y="1150706"/>
            <a:ext cx="3678148" cy="3400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144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0243" y="460792"/>
            <a:ext cx="5964148"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solidFill>
                  <a:srgbClr val="00B0F0"/>
                </a:solidFill>
                <a:latin typeface="+mj-lt"/>
                <a:ea typeface="Times New Roman" panose="02020603050405020304" pitchFamily="18" charset="0"/>
              </a:rPr>
              <a:t>T</a:t>
            </a:r>
            <a:r>
              <a:rPr lang="vi-VN" sz="2000" dirty="0" smtClean="0">
                <a:solidFill>
                  <a:srgbClr val="00B0F0"/>
                </a:solidFill>
                <a:latin typeface="+mj-lt"/>
                <a:ea typeface="Times New Roman" panose="02020603050405020304" pitchFamily="18" charset="0"/>
              </a:rPr>
              <a:t>ăng </a:t>
            </a:r>
            <a:r>
              <a:rPr lang="vi-VN" sz="2000" dirty="0">
                <a:solidFill>
                  <a:srgbClr val="00B0F0"/>
                </a:solidFill>
                <a:latin typeface="+mj-lt"/>
                <a:ea typeface="Times New Roman" panose="02020603050405020304" pitchFamily="18" charset="0"/>
              </a:rPr>
              <a:t>cường tiềm lực và nâng cao hiệu quả của </a:t>
            </a:r>
            <a:r>
              <a:rPr lang="vi-VN" sz="2000" b="1" dirty="0">
                <a:solidFill>
                  <a:srgbClr val="660066"/>
                </a:solidFill>
                <a:latin typeface="+mj-lt"/>
                <a:ea typeface="Times New Roman" panose="02020603050405020304" pitchFamily="18" charset="0"/>
              </a:rPr>
              <a:t>kinh tế nhà nước</a:t>
            </a:r>
            <a:endParaRPr lang="en-US" sz="2000" b="1" dirty="0">
              <a:solidFill>
                <a:srgbClr val="660066"/>
              </a:solidFill>
              <a:latin typeface="+mj-lt"/>
            </a:endParaRPr>
          </a:p>
        </p:txBody>
      </p:sp>
      <p:pic>
        <p:nvPicPr>
          <p:cNvPr id="24580" name="Picture 4" descr="Nâng cao vai trò chủ đạo của kinh tế nhà nước trong nền kinh tế thị trường  định hướng xã hội chủ nghĩ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1" y="1168678"/>
            <a:ext cx="6964416" cy="346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971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1326" y="501889"/>
            <a:ext cx="6899096" cy="707886"/>
          </a:xfrm>
          <a:prstGeom prst="rect">
            <a:avLst/>
          </a:prstGeom>
        </p:spPr>
        <p:txBody>
          <a:bodyPr wrap="square">
            <a:spAutoFit/>
          </a:bodyPr>
          <a:lstStyle/>
          <a:p>
            <a:pPr marL="285750" indent="-285750" algn="ctr">
              <a:buFont typeface="Wingdings" panose="05000000000000000000" pitchFamily="2" charset="2"/>
              <a:buChar char="§"/>
            </a:pPr>
            <a:r>
              <a:rPr lang="vi-VN" sz="2000" b="1" dirty="0">
                <a:solidFill>
                  <a:srgbClr val="C00000"/>
                </a:solidFill>
                <a:latin typeface="+mn-lt"/>
                <a:ea typeface="Times New Roman" panose="02020603050405020304" pitchFamily="18" charset="0"/>
              </a:rPr>
              <a:t>Phát triển kinh tế tập thể </a:t>
            </a:r>
            <a:r>
              <a:rPr lang="vi-VN" sz="2000" dirty="0">
                <a:solidFill>
                  <a:srgbClr val="00B050"/>
                </a:solidFill>
                <a:latin typeface="+mn-lt"/>
                <a:ea typeface="Times New Roman" panose="02020603050405020304" pitchFamily="18" charset="0"/>
              </a:rPr>
              <a:t>với nhiều hình thức hợp tác đa dạng mà nòng cốt là hợp tác xã. </a:t>
            </a:r>
            <a:endParaRPr lang="en-US" sz="2000" dirty="0">
              <a:solidFill>
                <a:srgbClr val="00B050"/>
              </a:solidFill>
              <a:latin typeface="+mn-lt"/>
            </a:endParaRPr>
          </a:p>
        </p:txBody>
      </p:sp>
      <p:pic>
        <p:nvPicPr>
          <p:cNvPr id="25602" name="Picture 2" descr="Thái Nguyên: Tạo động lực cho kinh tế tập thể, hợp tác xã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490" y="1209775"/>
            <a:ext cx="3327364" cy="3310853"/>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Kinh tế tập thể, hợp tác xã đóng góp vào GDP còn khiêm tốn - Báo VO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9018" y="1209775"/>
            <a:ext cx="3431569" cy="3310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943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7355" y="512162"/>
            <a:ext cx="6221003"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000099"/>
                </a:solidFill>
                <a:latin typeface="+mn-lt"/>
                <a:ea typeface="Times New Roman" panose="02020603050405020304" pitchFamily="18" charset="0"/>
              </a:rPr>
              <a:t>Hoàn thiện cơ chế, chính sách để phát triển mạnh </a:t>
            </a:r>
            <a:r>
              <a:rPr lang="vi-VN" sz="2000" b="1" dirty="0">
                <a:solidFill>
                  <a:schemeClr val="bg1">
                    <a:lumMod val="50000"/>
                  </a:schemeClr>
                </a:solidFill>
                <a:latin typeface="+mn-lt"/>
                <a:ea typeface="Times New Roman" panose="02020603050405020304" pitchFamily="18" charset="0"/>
              </a:rPr>
              <a:t>kinh tế tư nhân</a:t>
            </a:r>
            <a:endParaRPr lang="en-US" sz="2000" b="1" dirty="0">
              <a:solidFill>
                <a:schemeClr val="bg1">
                  <a:lumMod val="50000"/>
                </a:schemeClr>
              </a:solidFill>
              <a:latin typeface="+mn-lt"/>
            </a:endParaRPr>
          </a:p>
        </p:txBody>
      </p:sp>
      <p:pic>
        <p:nvPicPr>
          <p:cNvPr id="26628" name="Picture 4" descr="Kinh tế tư nhân Việt Nam: Động lực phát triển và những kỳ vọng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149" y="1220048"/>
            <a:ext cx="6635643" cy="3403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951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45000" y="568514"/>
            <a:ext cx="6410729" cy="400110"/>
          </a:xfrm>
          <a:prstGeom prst="rect">
            <a:avLst/>
          </a:prstGeom>
        </p:spPr>
        <p:txBody>
          <a:bodyPr wrap="none">
            <a:spAutoFit/>
          </a:bodyPr>
          <a:lstStyle/>
          <a:p>
            <a:pPr marL="342900" indent="-342900">
              <a:buFont typeface="Wingdings" panose="05000000000000000000" pitchFamily="2" charset="2"/>
              <a:buChar char="§"/>
            </a:pPr>
            <a:r>
              <a:rPr lang="vi-VN" sz="2000" dirty="0">
                <a:solidFill>
                  <a:srgbClr val="00B0F0"/>
                </a:solidFill>
                <a:latin typeface="+mn-lt"/>
                <a:ea typeface="Times New Roman" panose="02020603050405020304" pitchFamily="18" charset="0"/>
              </a:rPr>
              <a:t>Tạo môi trường </a:t>
            </a:r>
            <a:r>
              <a:rPr lang="vi-VN" sz="2000" b="1" dirty="0">
                <a:solidFill>
                  <a:srgbClr val="7030A0"/>
                </a:solidFill>
                <a:latin typeface="+mn-lt"/>
                <a:ea typeface="Times New Roman" panose="02020603050405020304" pitchFamily="18" charset="0"/>
              </a:rPr>
              <a:t>cạnh tranh bình đẳng, minh bạch</a:t>
            </a:r>
            <a:endParaRPr lang="en-US" sz="2000" b="1" dirty="0">
              <a:solidFill>
                <a:srgbClr val="7030A0"/>
              </a:solidFill>
              <a:latin typeface="+mn-lt"/>
            </a:endParaRPr>
          </a:p>
        </p:txBody>
      </p:sp>
      <p:pic>
        <p:nvPicPr>
          <p:cNvPr id="27650" name="Picture 2" descr="Thực tiễn xử lý hành vi hạn chế cạnh tranh bị cấm theo pháp luật Việt Nam  hiện nay và một số giải pháp hoàn thiệ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5327" y="1181528"/>
            <a:ext cx="6532902" cy="3431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235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3244" y="403218"/>
            <a:ext cx="6529227"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Năm là</a:t>
            </a:r>
            <a:r>
              <a:rPr lang="vi-VN" sz="2000" dirty="0">
                <a:solidFill>
                  <a:schemeClr val="accent2">
                    <a:lumMod val="75000"/>
                  </a:schemeClr>
                </a:solidFill>
                <a:latin typeface="+mn-lt"/>
                <a:ea typeface="Times New Roman" panose="02020603050405020304" pitchFamily="18" charset="0"/>
              </a:rPr>
              <a:t>, </a:t>
            </a:r>
            <a:r>
              <a:rPr lang="vi-VN" sz="2000" dirty="0">
                <a:solidFill>
                  <a:srgbClr val="660066"/>
                </a:solidFill>
                <a:latin typeface="+mn-lt"/>
                <a:ea typeface="Times New Roman" panose="02020603050405020304" pitchFamily="18" charset="0"/>
              </a:rPr>
              <a:t>xây dựng nền kinh tế độc lập, tự chủ ngày càng cao trong điều kiện hội nhập quốc tế ngày càng sâu rộng.</a:t>
            </a:r>
            <a:endParaRPr lang="en-US" sz="2000" dirty="0">
              <a:solidFill>
                <a:srgbClr val="660066"/>
              </a:solidFill>
              <a:latin typeface="+mn-lt"/>
              <a:ea typeface="Times New Roman" panose="02020603050405020304" pitchFamily="18" charset="0"/>
            </a:endParaRPr>
          </a:p>
        </p:txBody>
      </p:sp>
      <p:sp>
        <p:nvSpPr>
          <p:cNvPr id="5" name="AutoShape 2" descr="Độc lập, tự chủ trong hội nhập kinh tế quốc tế"/>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8676" name="Picture 4" descr="Hội nhập kinh tế quốc tế của Việt Nam trong những năm đổi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5" y="1335641"/>
            <a:ext cx="6502079" cy="318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508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5668" y="486319"/>
            <a:ext cx="7337265" cy="400110"/>
          </a:xfrm>
          <a:prstGeom prst="rect">
            <a:avLst/>
          </a:prstGeom>
        </p:spPr>
        <p:txBody>
          <a:bodyPr wrap="none">
            <a:spAutoFit/>
          </a:bodyPr>
          <a:lstStyle/>
          <a:p>
            <a:pPr marL="285750" indent="-285750">
              <a:buFont typeface="Wingdings" panose="05000000000000000000" pitchFamily="2" charset="2"/>
              <a:buChar char="§"/>
            </a:pPr>
            <a:r>
              <a:rPr lang="vi-VN" sz="2000" dirty="0">
                <a:solidFill>
                  <a:srgbClr val="000099"/>
                </a:solidFill>
                <a:latin typeface="+mn-lt"/>
                <a:ea typeface="Times New Roman" panose="02020603050405020304" pitchFamily="18" charset="0"/>
              </a:rPr>
              <a:t>Phát huy </a:t>
            </a:r>
            <a:r>
              <a:rPr lang="vi-VN" sz="2000" b="1" dirty="0">
                <a:solidFill>
                  <a:srgbClr val="660066"/>
                </a:solidFill>
                <a:latin typeface="+mn-lt"/>
                <a:ea typeface="Times New Roman" panose="02020603050405020304" pitchFamily="18" charset="0"/>
              </a:rPr>
              <a:t>nội lực và sức mạnh dân tộc </a:t>
            </a:r>
            <a:r>
              <a:rPr lang="vi-VN" sz="2000" dirty="0">
                <a:solidFill>
                  <a:srgbClr val="000099"/>
                </a:solidFill>
                <a:latin typeface="+mn-lt"/>
                <a:ea typeface="Times New Roman" panose="02020603050405020304" pitchFamily="18" charset="0"/>
              </a:rPr>
              <a:t>là yếu tố quyết định</a:t>
            </a:r>
            <a:endParaRPr lang="en-US" sz="2000" dirty="0">
              <a:solidFill>
                <a:srgbClr val="000099"/>
              </a:solidFill>
              <a:latin typeface="+mn-lt"/>
            </a:endParaRPr>
          </a:p>
        </p:txBody>
      </p:sp>
      <p:pic>
        <p:nvPicPr>
          <p:cNvPr id="33794" name="Picture 2" descr="Phát huy sức mạnh đại đoàn kết toàn dân tộc, vì sự phát triển bền vững của  đất nước, vì hạnh phúc của nhân dân | Đại đoàn kết | Tạp ch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236" y="1137631"/>
            <a:ext cx="6256961" cy="3372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04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23317" y="409421"/>
            <a:ext cx="6154220"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Phát triển lực lượng </a:t>
            </a:r>
            <a:r>
              <a:rPr lang="vi-VN" sz="2000" b="1" dirty="0">
                <a:solidFill>
                  <a:srgbClr val="C00000"/>
                </a:solidFill>
                <a:latin typeface="+mn-lt"/>
                <a:ea typeface="Times New Roman" panose="02020603050405020304" pitchFamily="18" charset="0"/>
              </a:rPr>
              <a:t>doanh nghiệp trong nước </a:t>
            </a:r>
            <a:r>
              <a:rPr lang="vi-VN" sz="2000" dirty="0">
                <a:solidFill>
                  <a:srgbClr val="006600"/>
                </a:solidFill>
                <a:latin typeface="+mn-lt"/>
                <a:ea typeface="Times New Roman" panose="02020603050405020304" pitchFamily="18" charset="0"/>
              </a:rPr>
              <a:t>với nhiều thương hiệu </a:t>
            </a:r>
            <a:r>
              <a:rPr lang="vi-VN" sz="2000" dirty="0" smtClean="0">
                <a:solidFill>
                  <a:srgbClr val="006600"/>
                </a:solidFill>
                <a:latin typeface="+mn-lt"/>
                <a:ea typeface="Times New Roman" panose="02020603050405020304" pitchFamily="18" charset="0"/>
              </a:rPr>
              <a:t>mạnh </a:t>
            </a:r>
            <a:endParaRPr lang="en-US" sz="2000" dirty="0">
              <a:solidFill>
                <a:srgbClr val="006600"/>
              </a:solidFill>
              <a:latin typeface="+mn-lt"/>
            </a:endParaRPr>
          </a:p>
        </p:txBody>
      </p:sp>
      <p:pic>
        <p:nvPicPr>
          <p:cNvPr id="29698" name="Picture 2" descr="Công bố Top dẫn đầu doanh nghiệp Thương hiệu Mạnh Việt Nam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1764" y="1211922"/>
            <a:ext cx="6861674" cy="326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94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569685" y="453281"/>
            <a:ext cx="681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000099"/>
                </a:solidFill>
                <a:latin typeface="Arial" panose="020B0604020202020204" pitchFamily="34" charset="0"/>
                <a:cs typeface="Arial" panose="020B0604020202020204" pitchFamily="34" charset="0"/>
              </a:rPr>
              <a:t>Tiếp tục đẩy mạnh thực hiện </a:t>
            </a:r>
            <a:r>
              <a:rPr lang="nl-NL" altLang="en-US" sz="1800" b="1" dirty="0">
                <a:solidFill>
                  <a:srgbClr val="000099"/>
                </a:solidFill>
                <a:latin typeface="Arial" panose="020B0604020202020204" pitchFamily="34" charset="0"/>
                <a:cs typeface="Arial" panose="020B0604020202020204" pitchFamily="34" charset="0"/>
              </a:rPr>
              <a:t>ba đột phá chiến lược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sp>
        <p:nvSpPr>
          <p:cNvPr id="5" name="AutoShape 29"/>
          <p:cNvSpPr>
            <a:spLocks noChangeArrowheads="1"/>
          </p:cNvSpPr>
          <p:nvPr/>
        </p:nvSpPr>
        <p:spPr bwMode="gray">
          <a:xfrm flipH="1">
            <a:off x="3266073" y="1059229"/>
            <a:ext cx="4320778" cy="801470"/>
          </a:xfrm>
          <a:prstGeom prst="homePlate">
            <a:avLst>
              <a:gd name="adj" fmla="val 37750"/>
            </a:avLst>
          </a:prstGeom>
          <a:solidFill>
            <a:srgbClr val="88690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3551274" y="1131147"/>
            <a:ext cx="40355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(1) Hoàn thiện thể chế kinh tế thị trường định hướng xã hội chủ nghĩa. </a:t>
            </a:r>
            <a:endParaRPr lang="en-US" altLang="en-US" sz="1800" dirty="0">
              <a:solidFill>
                <a:srgbClr val="FFFFFF"/>
              </a:solidFill>
              <a:latin typeface="+mn-lt"/>
            </a:endParaRPr>
          </a:p>
        </p:txBody>
      </p:sp>
      <p:sp>
        <p:nvSpPr>
          <p:cNvPr id="7" name="AutoShape 22"/>
          <p:cNvSpPr>
            <a:spLocks noChangeArrowheads="1"/>
          </p:cNvSpPr>
          <p:nvPr/>
        </p:nvSpPr>
        <p:spPr bwMode="gray">
          <a:xfrm flipH="1">
            <a:off x="2455257" y="2302751"/>
            <a:ext cx="5131594" cy="932038"/>
          </a:xfrm>
          <a:prstGeom prst="homePlate">
            <a:avLst>
              <a:gd name="adj" fmla="val 39119"/>
            </a:avLst>
          </a:prstGeom>
          <a:solidFill>
            <a:srgbClr val="FF00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660066"/>
              </a:solidFill>
              <a:latin typeface="Arial" panose="020B0604020202020204" pitchFamily="34" charset="0"/>
              <a:cs typeface="Arial" panose="020B0604020202020204" pitchFamily="34" charset="0"/>
            </a:endParaRPr>
          </a:p>
        </p:txBody>
      </p:sp>
      <p:sp>
        <p:nvSpPr>
          <p:cNvPr id="8" name="Rectangle 3"/>
          <p:cNvSpPr>
            <a:spLocks noChangeArrowheads="1"/>
          </p:cNvSpPr>
          <p:nvPr/>
        </p:nvSpPr>
        <p:spPr bwMode="auto">
          <a:xfrm>
            <a:off x="2806995" y="2423875"/>
            <a:ext cx="46849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Times New Roman" panose="02020603050405020304" pitchFamily="18" charset="0"/>
              </a:rPr>
              <a:t>(</a:t>
            </a:r>
            <a:r>
              <a:rPr lang="vi-VN" altLang="en-US" sz="1800" i="1" dirty="0">
                <a:solidFill>
                  <a:srgbClr val="FFFFFF"/>
                </a:solidFill>
                <a:latin typeface="+mn-lt"/>
              </a:rPr>
              <a:t>2) Tiếp tục phát triển kết cấu hạ tầng kinh tế - xã hội đồng bộ, hiện đại. </a:t>
            </a:r>
            <a:endParaRPr lang="en-US" altLang="en-US" sz="1800" dirty="0">
              <a:solidFill>
                <a:srgbClr val="FFFFFF"/>
              </a:solidFill>
              <a:latin typeface="+mn-lt"/>
            </a:endParaRPr>
          </a:p>
        </p:txBody>
      </p:sp>
      <p:sp>
        <p:nvSpPr>
          <p:cNvPr id="9" name="AutoShape 15"/>
          <p:cNvSpPr>
            <a:spLocks noChangeArrowheads="1"/>
          </p:cNvSpPr>
          <p:nvPr/>
        </p:nvSpPr>
        <p:spPr bwMode="gray">
          <a:xfrm flipH="1">
            <a:off x="1596905" y="3618815"/>
            <a:ext cx="5994797" cy="782152"/>
          </a:xfrm>
          <a:prstGeom prst="homePlate">
            <a:avLst>
              <a:gd name="adj" fmla="val 44957"/>
            </a:avLst>
          </a:prstGeom>
          <a:solidFill>
            <a:srgbClr val="00009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800080"/>
              </a:solidFill>
              <a:latin typeface="Arial" panose="020B0604020202020204" pitchFamily="34" charset="0"/>
              <a:cs typeface="Arial" panose="020B0604020202020204" pitchFamily="34" charset="0"/>
            </a:endParaRPr>
          </a:p>
        </p:txBody>
      </p:sp>
      <p:sp>
        <p:nvSpPr>
          <p:cNvPr id="10" name="Rectangle 4"/>
          <p:cNvSpPr>
            <a:spLocks noChangeArrowheads="1"/>
          </p:cNvSpPr>
          <p:nvPr/>
        </p:nvSpPr>
        <p:spPr bwMode="auto">
          <a:xfrm>
            <a:off x="1956391" y="3676841"/>
            <a:ext cx="56304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(3) Chú trọng phát triển nguồn nhân lực Việt Nam đáp ứng yêu cầu phát triển và hội nhập của đất nước.</a:t>
            </a:r>
            <a:endParaRPr lang="en-US" altLang="en-US" sz="1800" dirty="0">
              <a:solidFill>
                <a:srgbClr val="FFFFFF"/>
              </a:solidFill>
              <a:latin typeface="+mn-lt"/>
            </a:endParaRPr>
          </a:p>
        </p:txBody>
      </p:sp>
      <p:grpSp>
        <p:nvGrpSpPr>
          <p:cNvPr id="11" name="Group 25"/>
          <p:cNvGrpSpPr>
            <a:grpSpLocks/>
          </p:cNvGrpSpPr>
          <p:nvPr/>
        </p:nvGrpSpPr>
        <p:grpSpPr bwMode="auto">
          <a:xfrm>
            <a:off x="3041043" y="1245970"/>
            <a:ext cx="225029" cy="298847"/>
            <a:chOff x="2016" y="1920"/>
            <a:chExt cx="1680" cy="1680"/>
          </a:xfrm>
        </p:grpSpPr>
        <p:sp>
          <p:nvSpPr>
            <p:cNvPr id="12" name="Oval 26"/>
            <p:cNvSpPr>
              <a:spLocks noChangeArrowheads="1"/>
            </p:cNvSpPr>
            <p:nvPr/>
          </p:nvSpPr>
          <p:spPr bwMode="gray">
            <a:xfrm>
              <a:off x="2016" y="1920"/>
              <a:ext cx="1680" cy="1680"/>
            </a:xfrm>
            <a:prstGeom prst="ellipse">
              <a:avLst/>
            </a:prstGeom>
            <a:gradFill rotWithShape="1">
              <a:gsLst>
                <a:gs pos="0">
                  <a:srgbClr val="FF6600"/>
                </a:gs>
                <a:gs pos="100000">
                  <a:srgbClr val="762F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3" name="Freeform 27"/>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6600"/>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4" name="Group 18"/>
          <p:cNvGrpSpPr>
            <a:grpSpLocks/>
          </p:cNvGrpSpPr>
          <p:nvPr/>
        </p:nvGrpSpPr>
        <p:grpSpPr bwMode="auto">
          <a:xfrm>
            <a:off x="2208798" y="2533840"/>
            <a:ext cx="246459" cy="328613"/>
            <a:chOff x="2016" y="1920"/>
            <a:chExt cx="1680" cy="1680"/>
          </a:xfrm>
        </p:grpSpPr>
        <p:sp>
          <p:nvSpPr>
            <p:cNvPr id="15" name="Oval 19"/>
            <p:cNvSpPr>
              <a:spLocks noChangeArrowheads="1"/>
            </p:cNvSpPr>
            <p:nvPr/>
          </p:nvSpPr>
          <p:spPr bwMode="gray">
            <a:xfrm>
              <a:off x="2016" y="1920"/>
              <a:ext cx="1680" cy="1680"/>
            </a:xfrm>
            <a:prstGeom prst="ellipse">
              <a:avLst/>
            </a:prstGeom>
            <a:gradFill rotWithShape="1">
              <a:gsLst>
                <a:gs pos="0">
                  <a:srgbClr val="3399FF"/>
                </a:gs>
                <a:gs pos="100000">
                  <a:srgbClr val="18477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6" name="Freeform 20"/>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9FCFF"/>
                </a:gs>
                <a:gs pos="100000">
                  <a:srgbClr val="3399FF"/>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7" name="Group 11"/>
          <p:cNvGrpSpPr>
            <a:grpSpLocks/>
          </p:cNvGrpSpPr>
          <p:nvPr/>
        </p:nvGrpSpPr>
        <p:grpSpPr bwMode="auto">
          <a:xfrm>
            <a:off x="1390886" y="3799981"/>
            <a:ext cx="257175" cy="400050"/>
            <a:chOff x="2016" y="1920"/>
            <a:chExt cx="1680" cy="1680"/>
          </a:xfrm>
        </p:grpSpPr>
        <p:sp>
          <p:nvSpPr>
            <p:cNvPr id="18" name="Oval 12"/>
            <p:cNvSpPr>
              <a:spLocks noChangeArrowheads="1"/>
            </p:cNvSpPr>
            <p:nvPr/>
          </p:nvSpPr>
          <p:spPr bwMode="gray">
            <a:xfrm>
              <a:off x="2016" y="1920"/>
              <a:ext cx="1680" cy="1680"/>
            </a:xfrm>
            <a:prstGeom prst="ellipse">
              <a:avLst/>
            </a:prstGeom>
            <a:gradFill rotWithShape="1">
              <a:gsLst>
                <a:gs pos="0">
                  <a:srgbClr val="92D365"/>
                </a:gs>
                <a:gs pos="100000">
                  <a:srgbClr val="44622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9" name="Freeform 13"/>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92D365"/>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spTree>
    <p:extLst>
      <p:ext uri="{BB962C8B-B14F-4D97-AF65-F5344CB8AC3E}">
        <p14:creationId xmlns:p14="http://schemas.microsoft.com/office/powerpoint/2010/main" val="208488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par>
                                <p:cTn id="14" presetID="5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70" decel="100000"/>
                                        <p:tgtEl>
                                          <p:spTgt spid="7"/>
                                        </p:tgtEl>
                                      </p:cBhvr>
                                    </p:animEffect>
                                    <p:animScale>
                                      <p:cBhvr>
                                        <p:cTn id="17" dur="770" decel="100000"/>
                                        <p:tgtEl>
                                          <p:spTgt spid="7"/>
                                        </p:tgtEl>
                                      </p:cBhvr>
                                      <p:from x="10000" y="10000"/>
                                      <p:to x="200000" y="450000"/>
                                    </p:animScale>
                                    <p:animScale>
                                      <p:cBhvr>
                                        <p:cTn id="18" dur="1230" accel="100000" fill="hold">
                                          <p:stCondLst>
                                            <p:cond delay="770"/>
                                          </p:stCondLst>
                                        </p:cTn>
                                        <p:tgtEl>
                                          <p:spTgt spid="7"/>
                                        </p:tgtEl>
                                      </p:cBhvr>
                                      <p:from x="200000" y="450000"/>
                                      <p:to x="100000" y="100000"/>
                                    </p:animScale>
                                    <p:set>
                                      <p:cBhvr>
                                        <p:cTn id="19" dur="770" fill="hold"/>
                                        <p:tgtEl>
                                          <p:spTgt spid="7"/>
                                        </p:tgtEl>
                                        <p:attrNameLst>
                                          <p:attrName>ppt_x</p:attrName>
                                        </p:attrNameLst>
                                      </p:cBhvr>
                                      <p:to>
                                        <p:strVal val="(0.5)"/>
                                      </p:to>
                                    </p:set>
                                    <p:anim from="(0.5)" to="(#ppt_x)" calcmode="lin" valueType="num">
                                      <p:cBhvr>
                                        <p:cTn id="20" dur="1230" accel="100000" fill="hold">
                                          <p:stCondLst>
                                            <p:cond delay="770"/>
                                          </p:stCondLst>
                                        </p:cTn>
                                        <p:tgtEl>
                                          <p:spTgt spid="7"/>
                                        </p:tgtEl>
                                        <p:attrNameLst>
                                          <p:attrName>ppt_x</p:attrName>
                                        </p:attrNameLst>
                                      </p:cBhvr>
                                    </p:anim>
                                    <p:set>
                                      <p:cBhvr>
                                        <p:cTn id="21" dur="770" fill="hold"/>
                                        <p:tgtEl>
                                          <p:spTgt spid="7"/>
                                        </p:tgtEl>
                                        <p:attrNameLst>
                                          <p:attrName>ppt_y</p:attrName>
                                        </p:attrNameLst>
                                      </p:cBhvr>
                                      <p:to>
                                        <p:strVal val="(#ppt_y+0.4)"/>
                                      </p:to>
                                    </p:set>
                                    <p:anim from="(#ppt_y+0.4)" to="(#ppt_y)" calcmode="lin" valueType="num">
                                      <p:cBhvr>
                                        <p:cTn id="22" dur="1230" accel="100000" fill="hold">
                                          <p:stCondLst>
                                            <p:cond delay="770"/>
                                          </p:stCondLst>
                                        </p:cTn>
                                        <p:tgtEl>
                                          <p:spTgt spid="7"/>
                                        </p:tgtEl>
                                        <p:attrNameLst>
                                          <p:attrName>ppt_y</p:attrName>
                                        </p:attrNameLst>
                                      </p:cBhvr>
                                    </p:anim>
                                  </p:childTnLst>
                                </p:cTn>
                              </p:par>
                              <p:par>
                                <p:cTn id="23" presetID="2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par>
                                <p:cTn id="26" presetID="5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770" decel="100000"/>
                                        <p:tgtEl>
                                          <p:spTgt spid="11"/>
                                        </p:tgtEl>
                                      </p:cBhvr>
                                    </p:animEffect>
                                    <p:animScale>
                                      <p:cBhvr>
                                        <p:cTn id="29" dur="770" decel="100000"/>
                                        <p:tgtEl>
                                          <p:spTgt spid="11"/>
                                        </p:tgtEl>
                                      </p:cBhvr>
                                      <p:from x="10000" y="10000"/>
                                      <p:to x="200000" y="450000"/>
                                    </p:animScale>
                                    <p:animScale>
                                      <p:cBhvr>
                                        <p:cTn id="30" dur="1230" accel="100000" fill="hold">
                                          <p:stCondLst>
                                            <p:cond delay="770"/>
                                          </p:stCondLst>
                                        </p:cTn>
                                        <p:tgtEl>
                                          <p:spTgt spid="11"/>
                                        </p:tgtEl>
                                      </p:cBhvr>
                                      <p:from x="200000" y="450000"/>
                                      <p:to x="100000" y="100000"/>
                                    </p:animScale>
                                    <p:set>
                                      <p:cBhvr>
                                        <p:cTn id="31" dur="770" fill="hold"/>
                                        <p:tgtEl>
                                          <p:spTgt spid="11"/>
                                        </p:tgtEl>
                                        <p:attrNameLst>
                                          <p:attrName>ppt_x</p:attrName>
                                        </p:attrNameLst>
                                      </p:cBhvr>
                                      <p:to>
                                        <p:strVal val="(0.5)"/>
                                      </p:to>
                                    </p:set>
                                    <p:anim from="(0.5)" to="(#ppt_x)" calcmode="lin" valueType="num">
                                      <p:cBhvr>
                                        <p:cTn id="32" dur="1230" accel="100000" fill="hold">
                                          <p:stCondLst>
                                            <p:cond delay="770"/>
                                          </p:stCondLst>
                                        </p:cTn>
                                        <p:tgtEl>
                                          <p:spTgt spid="11"/>
                                        </p:tgtEl>
                                        <p:attrNameLst>
                                          <p:attrName>ppt_x</p:attrName>
                                        </p:attrNameLst>
                                      </p:cBhvr>
                                    </p:anim>
                                    <p:set>
                                      <p:cBhvr>
                                        <p:cTn id="33" dur="770" fill="hold"/>
                                        <p:tgtEl>
                                          <p:spTgt spid="11"/>
                                        </p:tgtEl>
                                        <p:attrNameLst>
                                          <p:attrName>ppt_y</p:attrName>
                                        </p:attrNameLst>
                                      </p:cBhvr>
                                      <p:to>
                                        <p:strVal val="(#ppt_y+0.4)"/>
                                      </p:to>
                                    </p:set>
                                    <p:anim from="(#ppt_y+0.4)" to="(#ppt_y)" calcmode="lin" valueType="num">
                                      <p:cBhvr>
                                        <p:cTn id="34" dur="1230" accel="100000" fill="hold">
                                          <p:stCondLst>
                                            <p:cond delay="770"/>
                                          </p:stCondLst>
                                        </p:cTn>
                                        <p:tgtEl>
                                          <p:spTgt spid="11"/>
                                        </p:tgtEl>
                                        <p:attrNameLst>
                                          <p:attrName>ppt_y</p:attrName>
                                        </p:attrNameLst>
                                      </p:cBhvr>
                                    </p:anim>
                                  </p:childTnLst>
                                </p:cTn>
                              </p:par>
                            </p:childTnLst>
                          </p:cTn>
                        </p:par>
                      </p:childTnLst>
                    </p:cTn>
                  </p:par>
                  <p:par>
                    <p:cTn id="35" fill="hold">
                      <p:stCondLst>
                        <p:cond delay="indefinite"/>
                      </p:stCondLst>
                      <p:childTnLst>
                        <p:par>
                          <p:cTn id="36" fill="hold">
                            <p:stCondLst>
                              <p:cond delay="0"/>
                            </p:stCondLst>
                            <p:childTnLst>
                              <p:par>
                                <p:cTn id="37" presetID="51" presetClass="entr" presetSubtype="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770" decel="100000"/>
                                        <p:tgtEl>
                                          <p:spTgt spid="14"/>
                                        </p:tgtEl>
                                      </p:cBhvr>
                                    </p:animEffect>
                                    <p:animScale>
                                      <p:cBhvr>
                                        <p:cTn id="40" dur="770" decel="100000"/>
                                        <p:tgtEl>
                                          <p:spTgt spid="14"/>
                                        </p:tgtEl>
                                      </p:cBhvr>
                                      <p:from x="10000" y="10000"/>
                                      <p:to x="200000" y="450000"/>
                                    </p:animScale>
                                    <p:animScale>
                                      <p:cBhvr>
                                        <p:cTn id="41" dur="1230" accel="100000" fill="hold">
                                          <p:stCondLst>
                                            <p:cond delay="770"/>
                                          </p:stCondLst>
                                        </p:cTn>
                                        <p:tgtEl>
                                          <p:spTgt spid="14"/>
                                        </p:tgtEl>
                                      </p:cBhvr>
                                      <p:from x="200000" y="450000"/>
                                      <p:to x="100000" y="100000"/>
                                    </p:animScale>
                                    <p:set>
                                      <p:cBhvr>
                                        <p:cTn id="42" dur="770" fill="hold"/>
                                        <p:tgtEl>
                                          <p:spTgt spid="14"/>
                                        </p:tgtEl>
                                        <p:attrNameLst>
                                          <p:attrName>ppt_x</p:attrName>
                                        </p:attrNameLst>
                                      </p:cBhvr>
                                      <p:to>
                                        <p:strVal val="(0.5)"/>
                                      </p:to>
                                    </p:set>
                                    <p:anim from="(0.5)" to="(#ppt_x)" calcmode="lin" valueType="num">
                                      <p:cBhvr>
                                        <p:cTn id="43" dur="1230" accel="100000" fill="hold">
                                          <p:stCondLst>
                                            <p:cond delay="770"/>
                                          </p:stCondLst>
                                        </p:cTn>
                                        <p:tgtEl>
                                          <p:spTgt spid="14"/>
                                        </p:tgtEl>
                                        <p:attrNameLst>
                                          <p:attrName>ppt_x</p:attrName>
                                        </p:attrNameLst>
                                      </p:cBhvr>
                                    </p:anim>
                                    <p:set>
                                      <p:cBhvr>
                                        <p:cTn id="44" dur="770" fill="hold"/>
                                        <p:tgtEl>
                                          <p:spTgt spid="14"/>
                                        </p:tgtEl>
                                        <p:attrNameLst>
                                          <p:attrName>ppt_y</p:attrName>
                                        </p:attrNameLst>
                                      </p:cBhvr>
                                      <p:to>
                                        <p:strVal val="(#ppt_y+0.4)"/>
                                      </p:to>
                                    </p:set>
                                    <p:anim from="(#ppt_y+0.4)" to="(#ppt_y)" calcmode="lin" valueType="num">
                                      <p:cBhvr>
                                        <p:cTn id="45" dur="1230" accel="100000" fill="hold">
                                          <p:stCondLst>
                                            <p:cond delay="770"/>
                                          </p:stCondLst>
                                        </p:cTn>
                                        <p:tgtEl>
                                          <p:spTgt spid="14"/>
                                        </p:tgtEl>
                                        <p:attrNameLst>
                                          <p:attrName>ppt_y</p:attrName>
                                        </p:attrNameLst>
                                      </p:cBhvr>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down)">
                                      <p:cBhvr>
                                        <p:cTn id="5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28537" y="373833"/>
            <a:ext cx="5786693" cy="759660"/>
          </a:xfrm>
          <a:prstGeom prst="rect">
            <a:avLst/>
          </a:prstGeom>
          <a:solidFill>
            <a:srgbClr val="886909"/>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solidFill>
                <a:srgbClr val="FFFFFF"/>
              </a:solidFill>
              <a:latin typeface="Arial" panose="020B0604020202020204" pitchFamily="34" charset="0"/>
              <a:cs typeface="Arial" panose="020B0604020202020204" pitchFamily="34" charset="0"/>
            </a:endParaRPr>
          </a:p>
        </p:txBody>
      </p:sp>
      <p:sp>
        <p:nvSpPr>
          <p:cNvPr id="5" name="Rounded Rectangle 4"/>
          <p:cNvSpPr/>
          <p:nvPr/>
        </p:nvSpPr>
        <p:spPr>
          <a:xfrm>
            <a:off x="1398309" y="1545431"/>
            <a:ext cx="1678699"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258732" y="1530041"/>
            <a:ext cx="1728788"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7" name="Rounded Rectangle 6"/>
          <p:cNvSpPr/>
          <p:nvPr/>
        </p:nvSpPr>
        <p:spPr>
          <a:xfrm>
            <a:off x="5208998" y="1545431"/>
            <a:ext cx="1598954"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8" name="Rounded Rectangle 7"/>
          <p:cNvSpPr/>
          <p:nvPr/>
        </p:nvSpPr>
        <p:spPr>
          <a:xfrm>
            <a:off x="6945330" y="1545431"/>
            <a:ext cx="1539800"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9" name="Rectangle 8"/>
          <p:cNvSpPr/>
          <p:nvPr/>
        </p:nvSpPr>
        <p:spPr>
          <a:xfrm>
            <a:off x="1928537" y="338164"/>
            <a:ext cx="5786693" cy="830997"/>
          </a:xfrm>
          <a:prstGeom prst="rect">
            <a:avLst/>
          </a:prstGeom>
          <a:solidFill>
            <a:srgbClr val="FFFFFF"/>
          </a:solidFill>
          <a:ln>
            <a:solidFill>
              <a:srgbClr val="000099"/>
            </a:solidFill>
          </a:ln>
        </p:spPr>
        <p:txBody>
          <a:bodyPr wrap="square">
            <a:spAutoFit/>
          </a:bodyPr>
          <a:lstStyle/>
          <a:p>
            <a:pPr indent="457200" algn="ctr">
              <a:spcBef>
                <a:spcPts val="600"/>
              </a:spcBef>
              <a:spcAft>
                <a:spcPts val="600"/>
              </a:spcAft>
            </a:pPr>
            <a:r>
              <a:rPr lang="vi-VN" sz="2400" b="1" i="1" dirty="0">
                <a:solidFill>
                  <a:srgbClr val="C00000"/>
                </a:solidFill>
                <a:latin typeface="Times New Roman" panose="02020603050405020304" pitchFamily="18" charset="0"/>
                <a:ea typeface="Times New Roman" panose="02020603050405020304" pitchFamily="18" charset="0"/>
              </a:rPr>
              <a:t>b) Những định hướng lớn phát triển kinh tế, xã hội </a:t>
            </a:r>
            <a:endParaRPr lang="en-US" sz="2400" dirty="0">
              <a:solidFill>
                <a:srgbClr val="C00000"/>
              </a:solidFill>
              <a:latin typeface="Times New Roman" panose="02020603050405020304" pitchFamily="18" charset="0"/>
              <a:ea typeface="Times New Roman" panose="02020603050405020304" pitchFamily="18" charset="0"/>
            </a:endParaRPr>
          </a:p>
        </p:txBody>
      </p:sp>
      <p:cxnSp>
        <p:nvCxnSpPr>
          <p:cNvPr id="11" name="Straight Arrow Connector 10"/>
          <p:cNvCxnSpPr>
            <a:stCxn id="4" idx="2"/>
            <a:endCxn id="5" idx="0"/>
          </p:cNvCxnSpPr>
          <p:nvPr/>
        </p:nvCxnSpPr>
        <p:spPr>
          <a:xfrm flipH="1">
            <a:off x="2237659" y="1133493"/>
            <a:ext cx="2584225"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4" idx="2"/>
            <a:endCxn id="8" idx="0"/>
          </p:cNvCxnSpPr>
          <p:nvPr/>
        </p:nvCxnSpPr>
        <p:spPr>
          <a:xfrm>
            <a:off x="4821884" y="1133493"/>
            <a:ext cx="2893346"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6" idx="0"/>
          </p:cNvCxnSpPr>
          <p:nvPr/>
        </p:nvCxnSpPr>
        <p:spPr>
          <a:xfrm flipH="1">
            <a:off x="4123126" y="1133493"/>
            <a:ext cx="698758" cy="39654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7" idx="0"/>
          </p:cNvCxnSpPr>
          <p:nvPr/>
        </p:nvCxnSpPr>
        <p:spPr>
          <a:xfrm>
            <a:off x="4821884" y="1133493"/>
            <a:ext cx="1186591"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644385" y="1887973"/>
            <a:ext cx="1268858" cy="2308324"/>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dirty="0">
                <a:solidFill>
                  <a:srgbClr val="006600"/>
                </a:solidFill>
                <a:latin typeface="+mn-lt"/>
                <a:ea typeface="Times New Roman" panose="02020603050405020304" pitchFamily="18" charset="0"/>
              </a:rPr>
              <a:t>phát triển nền kinh tế thị trường định </a:t>
            </a:r>
            <a:r>
              <a:rPr lang="vi-VN" sz="1800" dirty="0" smtClean="0">
                <a:solidFill>
                  <a:srgbClr val="006600"/>
                </a:solidFill>
                <a:latin typeface="+mn-lt"/>
                <a:ea typeface="Times New Roman" panose="02020603050405020304" pitchFamily="18" charset="0"/>
              </a:rPr>
              <a:t>hướng</a:t>
            </a:r>
            <a:r>
              <a:rPr lang="en-US" sz="1800" dirty="0" smtClean="0">
                <a:solidFill>
                  <a:srgbClr val="006600"/>
                </a:solidFill>
                <a:latin typeface="+mn-lt"/>
                <a:ea typeface="Times New Roman" panose="02020603050405020304" pitchFamily="18" charset="0"/>
              </a:rPr>
              <a:t> XHCN</a:t>
            </a:r>
            <a:endParaRPr lang="en-US" sz="1800" dirty="0">
              <a:solidFill>
                <a:srgbClr val="006600"/>
              </a:solidFill>
              <a:latin typeface="+mn-lt"/>
            </a:endParaRPr>
          </a:p>
        </p:txBody>
      </p:sp>
      <p:sp>
        <p:nvSpPr>
          <p:cNvPr id="19" name="Rectangle 18"/>
          <p:cNvSpPr/>
          <p:nvPr/>
        </p:nvSpPr>
        <p:spPr>
          <a:xfrm>
            <a:off x="3301676" y="1707297"/>
            <a:ext cx="1520208"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Hai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000099"/>
                </a:solidFill>
                <a:latin typeface="+mn-lt"/>
                <a:ea typeface="Times New Roman" panose="02020603050405020304" pitchFamily="18" charset="0"/>
              </a:rPr>
              <a:t>phát </a:t>
            </a:r>
            <a:r>
              <a:rPr lang="vi-VN" sz="1800" dirty="0">
                <a:solidFill>
                  <a:srgbClr val="000099"/>
                </a:solidFill>
                <a:latin typeface="+mn-lt"/>
                <a:ea typeface="Times New Roman" panose="02020603050405020304" pitchFamily="18" charset="0"/>
              </a:rPr>
              <a:t>triển kinh tế là nhiệm vụ trung tâm; thực </a:t>
            </a:r>
            <a:r>
              <a:rPr lang="vi-VN" sz="1800" dirty="0" smtClean="0">
                <a:solidFill>
                  <a:srgbClr val="000099"/>
                </a:solidFill>
                <a:latin typeface="+mn-lt"/>
                <a:ea typeface="Times New Roman" panose="02020603050405020304" pitchFamily="18" charset="0"/>
              </a:rPr>
              <a:t>hiện</a:t>
            </a:r>
            <a:r>
              <a:rPr lang="en-US" sz="1800" dirty="0" smtClean="0">
                <a:solidFill>
                  <a:srgbClr val="000099"/>
                </a:solidFill>
                <a:latin typeface="+mn-lt"/>
                <a:ea typeface="Times New Roman" panose="02020603050405020304" pitchFamily="18" charset="0"/>
              </a:rPr>
              <a:t> CNH</a:t>
            </a:r>
            <a:r>
              <a:rPr lang="vi-VN" sz="1800" dirty="0" smtClean="0">
                <a:solidFill>
                  <a:srgbClr val="000099"/>
                </a:solidFill>
                <a:latin typeface="+mn-lt"/>
                <a:ea typeface="Times New Roman" panose="02020603050405020304" pitchFamily="18" charset="0"/>
              </a:rPr>
              <a:t>, </a:t>
            </a:r>
            <a:r>
              <a:rPr lang="en-US" sz="1800" dirty="0" smtClean="0">
                <a:solidFill>
                  <a:srgbClr val="000099"/>
                </a:solidFill>
                <a:latin typeface="+mn-lt"/>
                <a:ea typeface="Times New Roman" panose="02020603050405020304" pitchFamily="18" charset="0"/>
              </a:rPr>
              <a:t>HĐH </a:t>
            </a:r>
            <a:r>
              <a:rPr lang="vi-VN" sz="1800" dirty="0" smtClean="0">
                <a:solidFill>
                  <a:srgbClr val="000099"/>
                </a:solidFill>
                <a:latin typeface="+mn-lt"/>
                <a:ea typeface="Times New Roman" panose="02020603050405020304" pitchFamily="18" charset="0"/>
              </a:rPr>
              <a:t>đất </a:t>
            </a:r>
            <a:r>
              <a:rPr lang="vi-VN" sz="1800" dirty="0">
                <a:solidFill>
                  <a:srgbClr val="000099"/>
                </a:solidFill>
                <a:latin typeface="+mn-lt"/>
                <a:ea typeface="Times New Roman" panose="02020603050405020304" pitchFamily="18" charset="0"/>
              </a:rPr>
              <a:t>nước</a:t>
            </a:r>
            <a:r>
              <a:rPr lang="vi-VN" sz="1800" dirty="0">
                <a:latin typeface="+mn-lt"/>
                <a:ea typeface="Times New Roman" panose="02020603050405020304" pitchFamily="18" charset="0"/>
              </a:rPr>
              <a:t> </a:t>
            </a:r>
            <a:endParaRPr lang="en-US" sz="1800" dirty="0">
              <a:latin typeface="+mn-lt"/>
            </a:endParaRPr>
          </a:p>
        </p:txBody>
      </p:sp>
      <p:sp>
        <p:nvSpPr>
          <p:cNvPr id="20" name="Rectangle 19"/>
          <p:cNvSpPr/>
          <p:nvPr/>
        </p:nvSpPr>
        <p:spPr>
          <a:xfrm>
            <a:off x="5367648" y="1731626"/>
            <a:ext cx="1281654" cy="2031325"/>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Ba là</a:t>
            </a:r>
            <a:r>
              <a:rPr lang="vi-VN" sz="1800" dirty="0">
                <a:latin typeface="+mn-lt"/>
                <a:ea typeface="Times New Roman" panose="02020603050405020304" pitchFamily="18" charset="0"/>
              </a:rPr>
              <a:t>, </a:t>
            </a:r>
            <a:r>
              <a:rPr lang="vi-VN" sz="1800" dirty="0">
                <a:solidFill>
                  <a:srgbClr val="663300"/>
                </a:solidFill>
                <a:latin typeface="+mn-lt"/>
                <a:ea typeface="Times New Roman" panose="02020603050405020304" pitchFamily="18" charset="0"/>
              </a:rPr>
              <a:t>chính sách xã hội đúng đắn, công bằng vì con người </a:t>
            </a:r>
            <a:endParaRPr lang="en-US" sz="1800" dirty="0">
              <a:solidFill>
                <a:srgbClr val="663300"/>
              </a:solidFill>
              <a:latin typeface="+mn-lt"/>
            </a:endParaRPr>
          </a:p>
        </p:txBody>
      </p:sp>
      <p:sp>
        <p:nvSpPr>
          <p:cNvPr id="21" name="Rectangle 20"/>
          <p:cNvSpPr/>
          <p:nvPr/>
        </p:nvSpPr>
        <p:spPr>
          <a:xfrm>
            <a:off x="7032619" y="1719565"/>
            <a:ext cx="1452511"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Bốn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660066"/>
                </a:solidFill>
                <a:latin typeface="+mn-lt"/>
                <a:ea typeface="Times New Roman" panose="02020603050405020304" pitchFamily="18" charset="0"/>
              </a:rPr>
              <a:t>tạo </a:t>
            </a:r>
            <a:r>
              <a:rPr lang="vi-VN" sz="1800" dirty="0">
                <a:solidFill>
                  <a:srgbClr val="660066"/>
                </a:solidFill>
                <a:latin typeface="+mn-lt"/>
                <a:ea typeface="Times New Roman" panose="02020603050405020304" pitchFamily="18" charset="0"/>
              </a:rPr>
              <a:t>môi trường và điều kiện để mọi người lao động có việc làm và thu nhập tốt hơn</a:t>
            </a:r>
            <a:endParaRPr lang="en-US" sz="1800" dirty="0">
              <a:solidFill>
                <a:srgbClr val="660066"/>
              </a:solidFill>
              <a:latin typeface="+mn-lt"/>
            </a:endParaRPr>
          </a:p>
        </p:txBody>
      </p:sp>
    </p:spTree>
    <p:extLst>
      <p:ext uri="{BB962C8B-B14F-4D97-AF65-F5344CB8AC3E}">
        <p14:creationId xmlns:p14="http://schemas.microsoft.com/office/powerpoint/2010/main" val="8205012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0821" y="449591"/>
            <a:ext cx="6646860" cy="369332"/>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b="1" dirty="0">
                <a:solidFill>
                  <a:srgbClr val="006600"/>
                </a:solidFill>
                <a:latin typeface="+mn-lt"/>
                <a:ea typeface="Times New Roman" panose="02020603050405020304" pitchFamily="18" charset="0"/>
              </a:rPr>
              <a:t>phát triển nền kinh tế thị trường định </a:t>
            </a:r>
            <a:r>
              <a:rPr lang="vi-VN" sz="1800" b="1" dirty="0" smtClean="0">
                <a:solidFill>
                  <a:srgbClr val="006600"/>
                </a:solidFill>
                <a:latin typeface="+mn-lt"/>
                <a:ea typeface="Times New Roman" panose="02020603050405020304" pitchFamily="18" charset="0"/>
              </a:rPr>
              <a:t>hướng</a:t>
            </a:r>
            <a:r>
              <a:rPr lang="en-US" sz="1800" b="1" dirty="0" smtClean="0">
                <a:solidFill>
                  <a:srgbClr val="006600"/>
                </a:solidFill>
                <a:latin typeface="+mn-lt"/>
                <a:ea typeface="Times New Roman" panose="02020603050405020304" pitchFamily="18" charset="0"/>
              </a:rPr>
              <a:t> XHCN</a:t>
            </a:r>
            <a:endParaRPr lang="en-US" sz="1800" b="1" dirty="0">
              <a:solidFill>
                <a:srgbClr val="006600"/>
              </a:solidFill>
              <a:latin typeface="+mn-lt"/>
            </a:endParaRPr>
          </a:p>
        </p:txBody>
      </p:sp>
      <p:sp>
        <p:nvSpPr>
          <p:cNvPr id="6" name="Snip Same Side Corner Rectangle 5"/>
          <p:cNvSpPr/>
          <p:nvPr/>
        </p:nvSpPr>
        <p:spPr>
          <a:xfrm>
            <a:off x="1687847" y="1853655"/>
            <a:ext cx="6375002" cy="2700338"/>
          </a:xfrm>
          <a:prstGeom prst="snip2Same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r>
              <a:rPr lang="nl-NL" sz="1800" b="1">
                <a:solidFill>
                  <a:srgbClr val="FF0000"/>
                </a:solidFill>
                <a:latin typeface="Arial" panose="020B0604020202020204" pitchFamily="34" charset="0"/>
                <a:cs typeface="Arial" panose="020B0604020202020204" pitchFamily="34" charset="0"/>
              </a:rPr>
              <a:t>Nền KTTT định hướng XHCN Việt Nam </a:t>
            </a:r>
            <a:r>
              <a:rPr lang="nl-NL" sz="1800">
                <a:solidFill>
                  <a:srgbClr val="000099"/>
                </a:solidFill>
                <a:latin typeface="Arial" panose="020B0604020202020204" pitchFamily="34" charset="0"/>
                <a:cs typeface="Arial" panose="020B0604020202020204" pitchFamily="34" charset="0"/>
              </a:rPr>
              <a:t>là nền kinh tế vận hành đầy đủ, đồng bộ theo các </a:t>
            </a:r>
            <a:r>
              <a:rPr lang="nl-NL" sz="1800" b="1" u="sng">
                <a:solidFill>
                  <a:srgbClr val="660066"/>
                </a:solidFill>
                <a:latin typeface="Arial" panose="020B0604020202020204" pitchFamily="34" charset="0"/>
                <a:cs typeface="Arial" panose="020B0604020202020204" pitchFamily="34" charset="0"/>
              </a:rPr>
              <a:t>quy luật </a:t>
            </a:r>
            <a:r>
              <a:rPr lang="nl-NL" sz="1800">
                <a:solidFill>
                  <a:srgbClr val="000099"/>
                </a:solidFill>
                <a:latin typeface="Arial" panose="020B0604020202020204" pitchFamily="34" charset="0"/>
                <a:cs typeface="Arial" panose="020B0604020202020204" pitchFamily="34" charset="0"/>
              </a:rPr>
              <a:t>của KTTT, đồng thời bảo đảm </a:t>
            </a:r>
            <a:r>
              <a:rPr lang="nl-NL" sz="1800" b="1" u="sng">
                <a:solidFill>
                  <a:srgbClr val="CC0099"/>
                </a:solidFill>
                <a:latin typeface="Arial" panose="020B0604020202020204" pitchFamily="34" charset="0"/>
                <a:cs typeface="Arial" panose="020B0604020202020204" pitchFamily="34" charset="0"/>
              </a:rPr>
              <a:t>định hướng XHCN</a:t>
            </a:r>
            <a:r>
              <a:rPr lang="nl-NL" sz="1800">
                <a:solidFill>
                  <a:srgbClr val="000099"/>
                </a:solidFill>
                <a:latin typeface="Arial" panose="020B0604020202020204" pitchFamily="34" charset="0"/>
                <a:cs typeface="Arial" panose="020B0604020202020204" pitchFamily="34" charset="0"/>
              </a:rPr>
              <a:t> phù hợp với từng giai đoạn phát triển của đất nước. Đây là nền KTTT </a:t>
            </a:r>
            <a:r>
              <a:rPr lang="nl-NL" sz="1800" b="1" u="sng">
                <a:solidFill>
                  <a:srgbClr val="CC6600"/>
                </a:solidFill>
                <a:latin typeface="Arial" panose="020B0604020202020204" pitchFamily="34" charset="0"/>
                <a:cs typeface="Arial" panose="020B0604020202020204" pitchFamily="34" charset="0"/>
              </a:rPr>
              <a:t>hiện đại</a:t>
            </a:r>
            <a:r>
              <a:rPr lang="nl-NL" sz="1800">
                <a:solidFill>
                  <a:srgbClr val="000099"/>
                </a:solidFill>
                <a:latin typeface="Arial" panose="020B0604020202020204" pitchFamily="34" charset="0"/>
                <a:cs typeface="Arial" panose="020B0604020202020204" pitchFamily="34" charset="0"/>
              </a:rPr>
              <a:t> và </a:t>
            </a:r>
            <a:r>
              <a:rPr lang="nl-NL" sz="1800" b="1" u="sng">
                <a:solidFill>
                  <a:srgbClr val="006600"/>
                </a:solidFill>
                <a:latin typeface="Arial" panose="020B0604020202020204" pitchFamily="34" charset="0"/>
                <a:cs typeface="Arial" panose="020B0604020202020204" pitchFamily="34" charset="0"/>
              </a:rPr>
              <a:t>hội nhập quốc tế</a:t>
            </a:r>
            <a:r>
              <a:rPr lang="nl-NL" sz="1800">
                <a:solidFill>
                  <a:srgbClr val="000099"/>
                </a:solidFill>
                <a:latin typeface="Arial" panose="020B0604020202020204" pitchFamily="34" charset="0"/>
                <a:cs typeface="Arial" panose="020B0604020202020204" pitchFamily="34" charset="0"/>
              </a:rPr>
              <a:t>, có sự </a:t>
            </a:r>
            <a:r>
              <a:rPr lang="nl-NL" sz="1800" b="1" u="sng">
                <a:solidFill>
                  <a:schemeClr val="accent2"/>
                </a:solidFill>
                <a:latin typeface="Arial" panose="020B0604020202020204" pitchFamily="34" charset="0"/>
                <a:cs typeface="Arial" panose="020B0604020202020204" pitchFamily="34" charset="0"/>
              </a:rPr>
              <a:t>quản lý của Nhà nước</a:t>
            </a:r>
            <a:r>
              <a:rPr lang="nl-NL" sz="1800">
                <a:solidFill>
                  <a:srgbClr val="000099"/>
                </a:solidFill>
                <a:latin typeface="Arial" panose="020B0604020202020204" pitchFamily="34" charset="0"/>
                <a:cs typeface="Arial" panose="020B0604020202020204" pitchFamily="34" charset="0"/>
              </a:rPr>
              <a:t> pháp quyền XHCN, do </a:t>
            </a:r>
            <a:r>
              <a:rPr lang="nl-NL" sz="1800" b="1" u="sng">
                <a:solidFill>
                  <a:srgbClr val="CC0099"/>
                </a:solidFill>
                <a:latin typeface="Arial" panose="020B0604020202020204" pitchFamily="34" charset="0"/>
                <a:cs typeface="Arial" panose="020B0604020202020204" pitchFamily="34" charset="0"/>
              </a:rPr>
              <a:t>Đảng Cộng sản Việt Nam lãnh đạo</a:t>
            </a:r>
            <a:r>
              <a:rPr lang="nl-NL" sz="1800">
                <a:solidFill>
                  <a:srgbClr val="000099"/>
                </a:solidFill>
                <a:latin typeface="Arial" panose="020B0604020202020204" pitchFamily="34" charset="0"/>
                <a:cs typeface="Arial" panose="020B0604020202020204" pitchFamily="34" charset="0"/>
              </a:rPr>
              <a:t>, nhằm mục tiêu </a:t>
            </a:r>
            <a:r>
              <a:rPr lang="nl-NL" sz="1800" b="1" i="1">
                <a:solidFill>
                  <a:srgbClr val="000099"/>
                </a:solidFill>
                <a:latin typeface="Arial" panose="020B0604020202020204" pitchFamily="34" charset="0"/>
                <a:cs typeface="Arial" panose="020B0604020202020204" pitchFamily="34" charset="0"/>
              </a:rPr>
              <a:t>"dân giàu, nước mạnh, dân chủ, công bằng, văn minh".</a:t>
            </a:r>
          </a:p>
          <a:p>
            <a:pPr algn="just" eaLnBrk="1" hangingPunct="1">
              <a:defRPr/>
            </a:pPr>
            <a:r>
              <a:rPr lang="nl-NL" sz="1800">
                <a:solidFill>
                  <a:srgbClr val="000099"/>
                </a:solidFill>
                <a:latin typeface="Arial" panose="020B0604020202020204" pitchFamily="34" charset="0"/>
                <a:cs typeface="Arial" panose="020B0604020202020204" pitchFamily="34" charset="0"/>
              </a:rPr>
              <a:t> </a:t>
            </a:r>
            <a:endParaRPr lang="en-US" sz="1800">
              <a:solidFill>
                <a:srgbClr val="000099"/>
              </a:solidFill>
              <a:latin typeface="Arial" panose="020B0604020202020204" pitchFamily="34" charset="0"/>
              <a:cs typeface="Arial" panose="020B0604020202020204" pitchFamily="34" charset="0"/>
            </a:endParaRPr>
          </a:p>
        </p:txBody>
      </p:sp>
      <p:sp>
        <p:nvSpPr>
          <p:cNvPr id="7" name="Rectangle 6"/>
          <p:cNvSpPr/>
          <p:nvPr/>
        </p:nvSpPr>
        <p:spPr>
          <a:xfrm>
            <a:off x="3605118" y="954279"/>
            <a:ext cx="1889522" cy="514925"/>
          </a:xfrm>
          <a:prstGeom prst="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000099"/>
                </a:solidFill>
                <a:latin typeface="Arial" panose="020B0604020202020204" pitchFamily="34" charset="0"/>
                <a:cs typeface="Arial" panose="020B0604020202020204" pitchFamily="34" charset="0"/>
              </a:rPr>
              <a:t>Định nghĩa</a:t>
            </a:r>
            <a:endParaRPr lang="en-US" sz="1800" dirty="0">
              <a:solidFill>
                <a:srgbClr val="000099"/>
              </a:solidFill>
              <a:latin typeface="Arial" panose="020B0604020202020204" pitchFamily="34" charset="0"/>
              <a:cs typeface="Arial" panose="020B0604020202020204" pitchFamily="34" charset="0"/>
            </a:endParaRPr>
          </a:p>
        </p:txBody>
      </p:sp>
      <p:sp>
        <p:nvSpPr>
          <p:cNvPr id="8" name="Down Arrow 7"/>
          <p:cNvSpPr/>
          <p:nvPr/>
        </p:nvSpPr>
        <p:spPr>
          <a:xfrm>
            <a:off x="4438436" y="1469204"/>
            <a:ext cx="267129" cy="359596"/>
          </a:xfrm>
          <a:prstGeom prst="downArrow">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99"/>
              </a:solidFill>
            </a:endParaRPr>
          </a:p>
        </p:txBody>
      </p:sp>
    </p:spTree>
    <p:extLst>
      <p:ext uri="{BB962C8B-B14F-4D97-AF65-F5344CB8AC3E}">
        <p14:creationId xmlns:p14="http://schemas.microsoft.com/office/powerpoint/2010/main" val="15900262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81413" y="530604"/>
            <a:ext cx="1889522" cy="589359"/>
          </a:xfrm>
          <a:prstGeom prst="rect">
            <a:avLst/>
          </a:prstGeom>
          <a:solidFill>
            <a:srgbClr val="FFFF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0000"/>
                </a:solidFill>
                <a:latin typeface="Arial" panose="020B0604020202020204" pitchFamily="34" charset="0"/>
                <a:cs typeface="Arial" panose="020B0604020202020204" pitchFamily="34" charset="0"/>
              </a:rPr>
              <a:t>Đặc điểm</a:t>
            </a:r>
            <a:endParaRPr lang="en-US" sz="1800" dirty="0">
              <a:solidFill>
                <a:srgbClr val="FF0000"/>
              </a:solidFill>
              <a:latin typeface="Arial" panose="020B0604020202020204" pitchFamily="34" charset="0"/>
              <a:cs typeface="Arial" panose="020B0604020202020204" pitchFamily="34" charset="0"/>
            </a:endParaRPr>
          </a:p>
        </p:txBody>
      </p:sp>
      <p:sp>
        <p:nvSpPr>
          <p:cNvPr id="5" name="Rounded Rectangle 4"/>
          <p:cNvSpPr/>
          <p:nvPr/>
        </p:nvSpPr>
        <p:spPr>
          <a:xfrm>
            <a:off x="1439466" y="1545431"/>
            <a:ext cx="1728788"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a:solidFill>
                  <a:srgbClr val="006600"/>
                </a:solidFill>
                <a:latin typeface="Arial" panose="020B0604020202020204" pitchFamily="34" charset="0"/>
                <a:cs typeface="Arial" panose="020B0604020202020204" pitchFamily="34" charset="0"/>
              </a:rPr>
              <a:t>Quan hệ sản xuất tiến bộ </a:t>
            </a:r>
            <a:r>
              <a:rPr lang="nl-NL" sz="1950" b="1" u="sng">
                <a:solidFill>
                  <a:srgbClr val="FF0000"/>
                </a:solidFill>
                <a:latin typeface="Arial" panose="020B0604020202020204" pitchFamily="34" charset="0"/>
                <a:cs typeface="Arial" panose="020B0604020202020204" pitchFamily="34" charset="0"/>
              </a:rPr>
              <a:t>phù hợp</a:t>
            </a:r>
            <a:r>
              <a:rPr lang="nl-NL" sz="1950" b="1">
                <a:solidFill>
                  <a:srgbClr val="FF0000"/>
                </a:solidFill>
                <a:latin typeface="Arial" panose="020B0604020202020204" pitchFamily="34" charset="0"/>
                <a:cs typeface="Arial" panose="020B0604020202020204" pitchFamily="34" charset="0"/>
              </a:rPr>
              <a:t> </a:t>
            </a:r>
            <a:r>
              <a:rPr lang="nl-NL" sz="1950">
                <a:solidFill>
                  <a:srgbClr val="006600"/>
                </a:solidFill>
                <a:latin typeface="Arial" panose="020B0604020202020204" pitchFamily="34" charset="0"/>
                <a:cs typeface="Arial" panose="020B0604020202020204" pitchFamily="34" charset="0"/>
              </a:rPr>
              <a:t>với trình độ phát triển của lực lượng sản xuất; </a:t>
            </a:r>
            <a:endParaRPr lang="en-US" sz="195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762376" y="1570435"/>
            <a:ext cx="1727597"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100">
                <a:solidFill>
                  <a:srgbClr val="CC0099"/>
                </a:solidFill>
                <a:latin typeface="Arial" panose="020B0604020202020204" pitchFamily="34" charset="0"/>
                <a:cs typeface="Arial" panose="020B0604020202020204" pitchFamily="34" charset="0"/>
              </a:rPr>
              <a:t>Có </a:t>
            </a:r>
            <a:r>
              <a:rPr lang="nl-NL" sz="2100" b="1" u="sng">
                <a:solidFill>
                  <a:srgbClr val="FF0000"/>
                </a:solidFill>
                <a:latin typeface="Arial" panose="020B0604020202020204" pitchFamily="34" charset="0"/>
                <a:cs typeface="Arial" panose="020B0604020202020204" pitchFamily="34" charset="0"/>
              </a:rPr>
              <a:t>nhiều hình thức sở hữu</a:t>
            </a:r>
            <a:r>
              <a:rPr lang="nl-NL" sz="2100">
                <a:solidFill>
                  <a:srgbClr val="CC0099"/>
                </a:solidFill>
                <a:latin typeface="Arial" panose="020B0604020202020204" pitchFamily="34" charset="0"/>
                <a:cs typeface="Arial" panose="020B0604020202020204" pitchFamily="34" charset="0"/>
              </a:rPr>
              <a:t>, nhiều </a:t>
            </a:r>
            <a:r>
              <a:rPr lang="nl-NL" sz="2100" b="1" u="sng">
                <a:solidFill>
                  <a:srgbClr val="FF0000"/>
                </a:solidFill>
                <a:latin typeface="Arial" panose="020B0604020202020204" pitchFamily="34" charset="0"/>
                <a:cs typeface="Arial" panose="020B0604020202020204" pitchFamily="34" charset="0"/>
              </a:rPr>
              <a:t>thành phần kinh tế</a:t>
            </a:r>
            <a:endParaRPr lang="en-US" sz="2100" b="1" u="sng">
              <a:solidFill>
                <a:srgbClr val="FF0000"/>
              </a:solidFill>
              <a:latin typeface="Arial" panose="020B0604020202020204" pitchFamily="34" charset="0"/>
              <a:cs typeface="Arial" panose="020B0604020202020204" pitchFamily="34" charset="0"/>
            </a:endParaRPr>
          </a:p>
        </p:txBody>
      </p:sp>
      <p:sp>
        <p:nvSpPr>
          <p:cNvPr id="7" name="Rounded Rectangle 6"/>
          <p:cNvSpPr/>
          <p:nvPr/>
        </p:nvSpPr>
        <p:spPr>
          <a:xfrm>
            <a:off x="6030516" y="1526381"/>
            <a:ext cx="1674019" cy="304323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dirty="0">
                <a:solidFill>
                  <a:srgbClr val="000099"/>
                </a:solidFill>
                <a:latin typeface="Arial" panose="020B0604020202020204" pitchFamily="34" charset="0"/>
                <a:cs typeface="Arial" panose="020B0604020202020204" pitchFamily="34" charset="0"/>
              </a:rPr>
              <a:t>Thị trường </a:t>
            </a:r>
            <a:r>
              <a:rPr lang="nl-NL" sz="1950" b="1" dirty="0">
                <a:solidFill>
                  <a:srgbClr val="FF0000"/>
                </a:solidFill>
                <a:latin typeface="Arial" panose="020B0604020202020204" pitchFamily="34" charset="0"/>
                <a:cs typeface="Arial" panose="020B0604020202020204" pitchFamily="34" charset="0"/>
              </a:rPr>
              <a:t>đóng vai trò chủ yếu </a:t>
            </a:r>
            <a:r>
              <a:rPr lang="nl-NL" sz="1950" dirty="0">
                <a:solidFill>
                  <a:srgbClr val="000099"/>
                </a:solidFill>
                <a:latin typeface="Arial" panose="020B0604020202020204" pitchFamily="34" charset="0"/>
                <a:cs typeface="Arial" panose="020B0604020202020204" pitchFamily="34" charset="0"/>
              </a:rPr>
              <a:t>trong huy động và phân bổ có hiệu quả các nguồn lực phát triển,</a:t>
            </a:r>
            <a:endParaRPr lang="en-US" sz="1950" dirty="0">
              <a:solidFill>
                <a:srgbClr val="000099"/>
              </a:solidFill>
              <a:latin typeface="Arial" panose="020B0604020202020204" pitchFamily="34" charset="0"/>
              <a:cs typeface="Arial" panose="020B0604020202020204" pitchFamily="34" charset="0"/>
            </a:endParaRPr>
          </a:p>
        </p:txBody>
      </p:sp>
      <p:cxnSp>
        <p:nvCxnSpPr>
          <p:cNvPr id="9" name="Straight Arrow Connector 8"/>
          <p:cNvCxnSpPr>
            <a:stCxn id="4" idx="2"/>
            <a:endCxn id="5" idx="0"/>
          </p:cNvCxnSpPr>
          <p:nvPr/>
        </p:nvCxnSpPr>
        <p:spPr>
          <a:xfrm flipH="1">
            <a:off x="2303860" y="1119963"/>
            <a:ext cx="2322314" cy="4254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4" idx="2"/>
            <a:endCxn id="6" idx="0"/>
          </p:cNvCxnSpPr>
          <p:nvPr/>
        </p:nvCxnSpPr>
        <p:spPr>
          <a:xfrm>
            <a:off x="4626174" y="1119963"/>
            <a:ext cx="1" cy="4504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4" idx="2"/>
            <a:endCxn id="7" idx="0"/>
          </p:cNvCxnSpPr>
          <p:nvPr/>
        </p:nvCxnSpPr>
        <p:spPr>
          <a:xfrm>
            <a:off x="4626174" y="1119963"/>
            <a:ext cx="2241352" cy="406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0676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6534" y="507182"/>
            <a:ext cx="6159357" cy="646331"/>
          </a:xfrm>
          <a:prstGeom prst="rect">
            <a:avLst/>
          </a:prstGeom>
        </p:spPr>
        <p:txBody>
          <a:bodyPr wrap="square">
            <a:spAutoFit/>
          </a:bodyPr>
          <a:lstStyle/>
          <a:p>
            <a:pPr algn="ctr"/>
            <a:r>
              <a:rPr lang="vi-VN" sz="1800" b="1" i="1" u="sng" dirty="0">
                <a:solidFill>
                  <a:srgbClr val="C00000"/>
                </a:solidFill>
                <a:ea typeface="Times New Roman" panose="02020603050405020304" pitchFamily="18" charset="0"/>
              </a:rPr>
              <a:t>Hai là</a:t>
            </a:r>
            <a:r>
              <a:rPr lang="vi-VN" sz="1800" dirty="0">
                <a:ea typeface="Times New Roman" panose="02020603050405020304" pitchFamily="18" charset="0"/>
              </a:rPr>
              <a:t>, </a:t>
            </a:r>
            <a:r>
              <a:rPr lang="vi-VN" sz="1800" b="1" dirty="0" smtClean="0">
                <a:solidFill>
                  <a:srgbClr val="000099"/>
                </a:solidFill>
                <a:ea typeface="Times New Roman" panose="02020603050405020304" pitchFamily="18" charset="0"/>
              </a:rPr>
              <a:t>phát </a:t>
            </a:r>
            <a:r>
              <a:rPr lang="vi-VN" sz="1800" b="1" dirty="0">
                <a:solidFill>
                  <a:srgbClr val="000099"/>
                </a:solidFill>
                <a:ea typeface="Times New Roman" panose="02020603050405020304" pitchFamily="18" charset="0"/>
              </a:rPr>
              <a:t>triển kinh tế là nhiệm vụ trung tâm; thực hiện</a:t>
            </a:r>
            <a:r>
              <a:rPr lang="en-US" sz="1800" b="1" dirty="0">
                <a:solidFill>
                  <a:srgbClr val="000099"/>
                </a:solidFill>
                <a:ea typeface="Times New Roman" panose="02020603050405020304" pitchFamily="18" charset="0"/>
              </a:rPr>
              <a:t> CNH</a:t>
            </a:r>
            <a:r>
              <a:rPr lang="vi-VN" sz="1800" b="1" dirty="0">
                <a:solidFill>
                  <a:srgbClr val="000099"/>
                </a:solidFill>
                <a:ea typeface="Times New Roman" panose="02020603050405020304" pitchFamily="18" charset="0"/>
              </a:rPr>
              <a:t>, </a:t>
            </a:r>
            <a:r>
              <a:rPr lang="en-US" sz="1800" b="1" dirty="0">
                <a:solidFill>
                  <a:srgbClr val="000099"/>
                </a:solidFill>
                <a:ea typeface="Times New Roman" panose="02020603050405020304" pitchFamily="18" charset="0"/>
              </a:rPr>
              <a:t>HĐH </a:t>
            </a:r>
            <a:r>
              <a:rPr lang="vi-VN" sz="1800" b="1" dirty="0">
                <a:solidFill>
                  <a:srgbClr val="000099"/>
                </a:solidFill>
                <a:ea typeface="Times New Roman" panose="02020603050405020304" pitchFamily="18" charset="0"/>
              </a:rPr>
              <a:t>đất nước</a:t>
            </a:r>
            <a:r>
              <a:rPr lang="vi-VN" sz="1800" b="1" dirty="0">
                <a:ea typeface="Times New Roman" panose="02020603050405020304" pitchFamily="18" charset="0"/>
              </a:rPr>
              <a:t> </a:t>
            </a:r>
            <a:r>
              <a:rPr lang="en-US" sz="1800" b="1" dirty="0" smtClean="0">
                <a:ea typeface="Times New Roman" panose="02020603050405020304" pitchFamily="18" charset="0"/>
              </a:rPr>
              <a:t>…</a:t>
            </a:r>
            <a:endParaRPr lang="en-US" sz="1800" b="1" dirty="0"/>
          </a:p>
        </p:txBody>
      </p:sp>
      <p:sp>
        <p:nvSpPr>
          <p:cNvPr id="5" name="Cloud Callout 4"/>
          <p:cNvSpPr/>
          <p:nvPr/>
        </p:nvSpPr>
        <p:spPr>
          <a:xfrm>
            <a:off x="1818526" y="1602769"/>
            <a:ext cx="6569824" cy="2496620"/>
          </a:xfrm>
          <a:prstGeom prst="cloudCallou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000" b="1" dirty="0">
                <a:solidFill>
                  <a:srgbClr val="FFFFFF"/>
                </a:solidFill>
                <a:latin typeface="Arial" panose="020B0604020202020204" pitchFamily="34" charset="0"/>
                <a:cs typeface="Arial" panose="020B0604020202020204" pitchFamily="34" charset="0"/>
              </a:rPr>
              <a:t>Thế nào là công nghiệp hóa, </a:t>
            </a:r>
            <a:endParaRPr lang="nl-NL" sz="2000" b="1" dirty="0" smtClean="0">
              <a:solidFill>
                <a:srgbClr val="FFFFFF"/>
              </a:solidFill>
              <a:latin typeface="Arial" panose="020B0604020202020204" pitchFamily="34" charset="0"/>
              <a:cs typeface="Arial" panose="020B0604020202020204" pitchFamily="34" charset="0"/>
            </a:endParaRPr>
          </a:p>
          <a:p>
            <a:pPr algn="ctr">
              <a:defRPr/>
            </a:pPr>
            <a:r>
              <a:rPr lang="nl-NL" sz="2000" b="1" dirty="0" smtClean="0">
                <a:solidFill>
                  <a:srgbClr val="FFFFFF"/>
                </a:solidFill>
                <a:latin typeface="Arial" panose="020B0604020202020204" pitchFamily="34" charset="0"/>
                <a:cs typeface="Arial" panose="020B0604020202020204" pitchFamily="34" charset="0"/>
              </a:rPr>
              <a:t>hiện </a:t>
            </a:r>
            <a:r>
              <a:rPr lang="nl-NL" sz="2000" b="1" dirty="0">
                <a:solidFill>
                  <a:srgbClr val="FFFFFF"/>
                </a:solidFill>
                <a:latin typeface="Arial" panose="020B0604020202020204" pitchFamily="34" charset="0"/>
                <a:cs typeface="Arial" panose="020B0604020202020204" pitchFamily="34" charset="0"/>
              </a:rPr>
              <a:t>đại hóa?</a:t>
            </a:r>
          </a:p>
          <a:p>
            <a:pPr algn="ctr" eaLnBrk="1" hangingPunct="1">
              <a:defRPr/>
            </a:pP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85754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350784" y="871778"/>
            <a:ext cx="1330503" cy="2625329"/>
          </a:xfrm>
          <a:prstGeom prst="ellipse">
            <a:avLst/>
          </a:prstGeom>
          <a:solidFill>
            <a:srgbClr val="8000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FFFF"/>
                </a:solidFill>
                <a:latin typeface="Arial" panose="020B0604020202020204" pitchFamily="34" charset="0"/>
                <a:cs typeface="Arial" panose="020B0604020202020204" pitchFamily="34" charset="0"/>
              </a:rPr>
              <a:t>Công</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nghiệp</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 hóa,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hiện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đại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hóa</a:t>
            </a:r>
            <a:endParaRPr lang="en-US" sz="1800" dirty="0">
              <a:solidFill>
                <a:srgbClr val="FFFFFF"/>
              </a:solidFill>
            </a:endParaRPr>
          </a:p>
        </p:txBody>
      </p:sp>
      <p:sp>
        <p:nvSpPr>
          <p:cNvPr id="5" name="AutoShape 29"/>
          <p:cNvSpPr>
            <a:spLocks noChangeArrowheads="1"/>
          </p:cNvSpPr>
          <p:nvPr/>
        </p:nvSpPr>
        <p:spPr bwMode="gray">
          <a:xfrm flipH="1">
            <a:off x="3492104" y="575352"/>
            <a:ext cx="4320778" cy="1085569"/>
          </a:xfrm>
          <a:prstGeom prst="homePlate">
            <a:avLst>
              <a:gd name="adj" fmla="val 37750"/>
            </a:avLst>
          </a:prstGeom>
          <a:gradFill rotWithShape="1">
            <a:gsLst>
              <a:gs pos="0">
                <a:srgbClr val="FF9933"/>
              </a:gs>
              <a:gs pos="100000">
                <a:srgbClr val="FFCC66"/>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Quá</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trình</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chuyển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đổi</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căn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bản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toàn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diện</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các</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hoạt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động</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sản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xuất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doanh</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u="sng" dirty="0" err="1">
                <a:solidFill>
                  <a:srgbClr val="006600"/>
                </a:solidFill>
                <a:latin typeface="Arial" panose="020B0604020202020204" pitchFamily="34" charset="0"/>
                <a:cs typeface="Arial" panose="020B0604020202020204" pitchFamily="34" charset="0"/>
              </a:rPr>
              <a:t>dịch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vụ</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và</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quản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lý</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tế</a:t>
            </a:r>
            <a:r>
              <a:rPr lang="en-US" altLang="en-US" sz="1650" b="1" u="sng" dirty="0">
                <a:solidFill>
                  <a:srgbClr val="006600"/>
                </a:solidFill>
                <a:latin typeface="Arial" panose="020B0604020202020204" pitchFamily="34" charset="0"/>
                <a:cs typeface="Arial" panose="020B0604020202020204" pitchFamily="34" charset="0"/>
              </a:rPr>
              <a:t> - </a:t>
            </a:r>
            <a:r>
              <a:rPr lang="en-US" altLang="en-US" sz="1650" b="1" u="sng" dirty="0" err="1">
                <a:solidFill>
                  <a:srgbClr val="006600"/>
                </a:solidFill>
                <a:latin typeface="Arial" panose="020B0604020202020204" pitchFamily="34" charset="0"/>
                <a:cs typeface="Arial" panose="020B0604020202020204" pitchFamily="34" charset="0"/>
              </a:rPr>
              <a:t>xã</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hội</a:t>
            </a: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AutoShape 22"/>
          <p:cNvSpPr>
            <a:spLocks noChangeArrowheads="1"/>
          </p:cNvSpPr>
          <p:nvPr/>
        </p:nvSpPr>
        <p:spPr bwMode="gray">
          <a:xfrm flipH="1">
            <a:off x="2681288" y="2085975"/>
            <a:ext cx="5131594" cy="1295400"/>
          </a:xfrm>
          <a:prstGeom prst="homePlate">
            <a:avLst>
              <a:gd name="adj" fmla="val 39119"/>
            </a:avLst>
          </a:prstGeom>
          <a:gradFill rotWithShape="1">
            <a:gsLst>
              <a:gs pos="0">
                <a:srgbClr val="5491D4"/>
              </a:gs>
              <a:gs pos="100000">
                <a:srgbClr val="99CCFF"/>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Từ sử dụng </a:t>
            </a:r>
            <a:r>
              <a:rPr lang="en-US" altLang="en-US" sz="1650" b="1" u="sng">
                <a:solidFill>
                  <a:srgbClr val="660066"/>
                </a:solidFill>
                <a:latin typeface="Arial" panose="020B0604020202020204" pitchFamily="34" charset="0"/>
                <a:cs typeface="Arial" panose="020B0604020202020204" pitchFamily="34" charset="0"/>
              </a:rPr>
              <a:t>sức lao động thủ cô</a:t>
            </a:r>
            <a:r>
              <a:rPr lang="en-US" altLang="en-US" sz="1650" b="1">
                <a:solidFill>
                  <a:srgbClr val="660066"/>
                </a:solidFill>
                <a:latin typeface="Arial" panose="020B0604020202020204" pitchFamily="34" charset="0"/>
                <a:cs typeface="Arial" panose="020B0604020202020204" pitchFamily="34" charset="0"/>
              </a:rPr>
              <a:t>ng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là chính sang sử dụng một cách phổ biến sức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lao động cùng với </a:t>
            </a:r>
            <a:r>
              <a:rPr lang="en-US" altLang="en-US" sz="1650" b="1" u="sng">
                <a:solidFill>
                  <a:srgbClr val="660066"/>
                </a:solidFill>
                <a:latin typeface="Arial" panose="020B0604020202020204" pitchFamily="34" charset="0"/>
                <a:cs typeface="Arial" panose="020B0604020202020204" pitchFamily="34" charset="0"/>
              </a:rPr>
              <a:t>công nghệ, phương tiện và </a:t>
            </a:r>
          </a:p>
          <a:p>
            <a:pPr algn="ctr" eaLnBrk="1" hangingPunct="1">
              <a:spcBef>
                <a:spcPct val="0"/>
              </a:spcBef>
              <a:buClrTx/>
              <a:buSzTx/>
              <a:buFontTx/>
              <a:buNone/>
            </a:pPr>
            <a:r>
              <a:rPr lang="en-US" altLang="en-US" sz="1650" b="1" u="sng">
                <a:solidFill>
                  <a:srgbClr val="660066"/>
                </a:solidFill>
                <a:latin typeface="Arial" panose="020B0604020202020204" pitchFamily="34" charset="0"/>
                <a:cs typeface="Arial" panose="020B0604020202020204" pitchFamily="34" charset="0"/>
              </a:rPr>
              <a:t>phương pháp tiên tiến, hiện đạ</a:t>
            </a:r>
            <a:r>
              <a:rPr lang="en-US" altLang="en-US" sz="1650" b="1">
                <a:solidFill>
                  <a:srgbClr val="660066"/>
                </a:solidFill>
                <a:latin typeface="Arial" panose="020B0604020202020204" pitchFamily="34" charset="0"/>
                <a:cs typeface="Arial" panose="020B0604020202020204" pitchFamily="34" charset="0"/>
              </a:rPr>
              <a:t>i </a:t>
            </a:r>
          </a:p>
        </p:txBody>
      </p:sp>
      <p:sp>
        <p:nvSpPr>
          <p:cNvPr id="7" name="AutoShape 15"/>
          <p:cNvSpPr>
            <a:spLocks noChangeArrowheads="1"/>
          </p:cNvSpPr>
          <p:nvPr/>
        </p:nvSpPr>
        <p:spPr bwMode="gray">
          <a:xfrm flipH="1">
            <a:off x="1818085" y="3759994"/>
            <a:ext cx="5994797" cy="917972"/>
          </a:xfrm>
          <a:prstGeom prst="homePlate">
            <a:avLst>
              <a:gd name="adj" fmla="val 44957"/>
            </a:avLst>
          </a:prstGeom>
          <a:gradFill rotWithShape="1">
            <a:gsLst>
              <a:gs pos="0">
                <a:srgbClr val="92D365"/>
              </a:gs>
              <a:gs pos="100000">
                <a:srgbClr val="CCFF99"/>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Dựa trên </a:t>
            </a:r>
            <a:r>
              <a:rPr lang="en-US" altLang="en-US" sz="1650" b="1" u="sng">
                <a:solidFill>
                  <a:srgbClr val="FF3300"/>
                </a:solidFill>
                <a:latin typeface="Arial" panose="020B0604020202020204" pitchFamily="34" charset="0"/>
                <a:cs typeface="Arial" panose="020B0604020202020204" pitchFamily="34" charset="0"/>
              </a:rPr>
              <a:t>sự phát triển </a:t>
            </a:r>
            <a:r>
              <a:rPr lang="en-US" altLang="en-US" sz="1650" b="1">
                <a:solidFill>
                  <a:srgbClr val="FF3300"/>
                </a:solidFill>
                <a:latin typeface="Arial" panose="020B0604020202020204" pitchFamily="34" charset="0"/>
                <a:cs typeface="Arial" panose="020B0604020202020204" pitchFamily="34" charset="0"/>
              </a:rPr>
              <a:t>của công nghiệp và tiến bộ </a:t>
            </a:r>
          </a:p>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khoa học - công nghệ </a:t>
            </a:r>
          </a:p>
          <a:p>
            <a:pPr algn="ctr" eaLnBrk="1" hangingPunct="1">
              <a:spcBef>
                <a:spcPct val="0"/>
              </a:spcBef>
              <a:buClrTx/>
              <a:buSzTx/>
              <a:buFontTx/>
              <a:buNone/>
            </a:pPr>
            <a:r>
              <a:rPr lang="en-US" altLang="en-US" sz="1650" b="1">
                <a:solidFill>
                  <a:srgbClr val="800080"/>
                </a:solidFill>
                <a:latin typeface="Arial" panose="020B0604020202020204" pitchFamily="34" charset="0"/>
                <a:cs typeface="Arial" panose="020B0604020202020204" pitchFamily="34" charset="0"/>
              </a:rPr>
              <a:t>→ Nhằm tạo ra </a:t>
            </a:r>
            <a:r>
              <a:rPr lang="en-US" altLang="en-US" sz="1650" b="1" u="sng">
                <a:solidFill>
                  <a:srgbClr val="800080"/>
                </a:solidFill>
                <a:latin typeface="Arial" panose="020B0604020202020204" pitchFamily="34" charset="0"/>
                <a:cs typeface="Arial" panose="020B0604020202020204" pitchFamily="34" charset="0"/>
              </a:rPr>
              <a:t>năng suất lao động xã hội cao</a:t>
            </a:r>
            <a:r>
              <a:rPr lang="en-US" altLang="en-US" sz="1650" b="1">
                <a:solidFill>
                  <a:srgbClr val="80008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334464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5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770" decel="100000"/>
                                        <p:tgtEl>
                                          <p:spTgt spid="5"/>
                                        </p:tgtEl>
                                      </p:cBhvr>
                                    </p:animEffect>
                                    <p:animScale>
                                      <p:cBhvr>
                                        <p:cTn id="14" dur="770" decel="100000"/>
                                        <p:tgtEl>
                                          <p:spTgt spid="5"/>
                                        </p:tgtEl>
                                      </p:cBhvr>
                                      <p:from x="10000" y="10000"/>
                                      <p:to x="200000" y="450000"/>
                                    </p:animScale>
                                    <p:animScale>
                                      <p:cBhvr>
                                        <p:cTn id="15" dur="1230" accel="100000" fill="hold">
                                          <p:stCondLst>
                                            <p:cond delay="770"/>
                                          </p:stCondLst>
                                        </p:cTn>
                                        <p:tgtEl>
                                          <p:spTgt spid="5"/>
                                        </p:tgtEl>
                                      </p:cBhvr>
                                      <p:from x="200000" y="450000"/>
                                      <p:to x="100000" y="100000"/>
                                    </p:animScale>
                                    <p:set>
                                      <p:cBhvr>
                                        <p:cTn id="16" dur="770" fill="hold"/>
                                        <p:tgtEl>
                                          <p:spTgt spid="5"/>
                                        </p:tgtEl>
                                        <p:attrNameLst>
                                          <p:attrName>ppt_x</p:attrName>
                                        </p:attrNameLst>
                                      </p:cBhvr>
                                      <p:to>
                                        <p:strVal val="(0.5)"/>
                                      </p:to>
                                    </p:set>
                                    <p:anim from="(0.5)" to="(#ppt_x)" calcmode="lin" valueType="num">
                                      <p:cBhvr>
                                        <p:cTn id="17" dur="1230" accel="100000" fill="hold">
                                          <p:stCondLst>
                                            <p:cond delay="770"/>
                                          </p:stCondLst>
                                        </p:cTn>
                                        <p:tgtEl>
                                          <p:spTgt spid="5"/>
                                        </p:tgtEl>
                                        <p:attrNameLst>
                                          <p:attrName>ppt_x</p:attrName>
                                        </p:attrNameLst>
                                      </p:cBhvr>
                                    </p:anim>
                                    <p:set>
                                      <p:cBhvr>
                                        <p:cTn id="18" dur="770" fill="hold"/>
                                        <p:tgtEl>
                                          <p:spTgt spid="5"/>
                                        </p:tgtEl>
                                        <p:attrNameLst>
                                          <p:attrName>ppt_y</p:attrName>
                                        </p:attrNameLst>
                                      </p:cBhvr>
                                      <p:to>
                                        <p:strVal val="(#ppt_y+0.4)"/>
                                      </p:to>
                                    </p:set>
                                    <p:anim from="(#ppt_y+0.4)" to="(#ppt_y)" calcmode="lin" valueType="num">
                                      <p:cBhvr>
                                        <p:cTn id="19" dur="1230" accel="100000" fill="hold">
                                          <p:stCondLst>
                                            <p:cond delay="770"/>
                                          </p:stCondLst>
                                        </p:cTn>
                                        <p:tgtEl>
                                          <p:spTgt spid="5"/>
                                        </p:tgtEl>
                                        <p:attrNameLst>
                                          <p:attrName>ppt_y</p:attrName>
                                        </p:attrNameLst>
                                      </p:cBhvr>
                                    </p:anim>
                                  </p:childTnLst>
                                </p:cTn>
                              </p:par>
                              <p:par>
                                <p:cTn id="20" presetID="51"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70" decel="100000"/>
                                        <p:tgtEl>
                                          <p:spTgt spid="6"/>
                                        </p:tgtEl>
                                      </p:cBhvr>
                                    </p:animEffect>
                                    <p:animScale>
                                      <p:cBhvr>
                                        <p:cTn id="23" dur="770" decel="100000"/>
                                        <p:tgtEl>
                                          <p:spTgt spid="6"/>
                                        </p:tgtEl>
                                      </p:cBhvr>
                                      <p:from x="10000" y="10000"/>
                                      <p:to x="200000" y="450000"/>
                                    </p:animScale>
                                    <p:animScale>
                                      <p:cBhvr>
                                        <p:cTn id="24" dur="1230" accel="100000" fill="hold">
                                          <p:stCondLst>
                                            <p:cond delay="770"/>
                                          </p:stCondLst>
                                        </p:cTn>
                                        <p:tgtEl>
                                          <p:spTgt spid="6"/>
                                        </p:tgtEl>
                                      </p:cBhvr>
                                      <p:from x="200000" y="450000"/>
                                      <p:to x="100000" y="100000"/>
                                    </p:animScale>
                                    <p:set>
                                      <p:cBhvr>
                                        <p:cTn id="25" dur="770" fill="hold"/>
                                        <p:tgtEl>
                                          <p:spTgt spid="6"/>
                                        </p:tgtEl>
                                        <p:attrNameLst>
                                          <p:attrName>ppt_x</p:attrName>
                                        </p:attrNameLst>
                                      </p:cBhvr>
                                      <p:to>
                                        <p:strVal val="(0.5)"/>
                                      </p:to>
                                    </p:set>
                                    <p:anim from="(0.5)" to="(#ppt_x)" calcmode="lin" valueType="num">
                                      <p:cBhvr>
                                        <p:cTn id="26" dur="1230" accel="100000" fill="hold">
                                          <p:stCondLst>
                                            <p:cond delay="770"/>
                                          </p:stCondLst>
                                        </p:cTn>
                                        <p:tgtEl>
                                          <p:spTgt spid="6"/>
                                        </p:tgtEl>
                                        <p:attrNameLst>
                                          <p:attrName>ppt_x</p:attrName>
                                        </p:attrNameLst>
                                      </p:cBhvr>
                                    </p:anim>
                                    <p:set>
                                      <p:cBhvr>
                                        <p:cTn id="27" dur="770" fill="hold"/>
                                        <p:tgtEl>
                                          <p:spTgt spid="6"/>
                                        </p:tgtEl>
                                        <p:attrNameLst>
                                          <p:attrName>ppt_y</p:attrName>
                                        </p:attrNameLst>
                                      </p:cBhvr>
                                      <p:to>
                                        <p:strVal val="(#ppt_y+0.4)"/>
                                      </p:to>
                                    </p:set>
                                    <p:anim from="(#ppt_y+0.4)" to="(#ppt_y)" calcmode="lin" valueType="num">
                                      <p:cBhvr>
                                        <p:cTn id="28" dur="1230" accel="100000" fill="hold">
                                          <p:stCondLst>
                                            <p:cond delay="770"/>
                                          </p:stCondLst>
                                        </p:cTn>
                                        <p:tgtEl>
                                          <p:spTgt spid="6"/>
                                        </p:tgtEl>
                                        <p:attrNameLst>
                                          <p:attrName>ppt_y</p:attrName>
                                        </p:attrNameLst>
                                      </p:cBhvr>
                                    </p:anim>
                                  </p:childTnLst>
                                </p:cTn>
                              </p:par>
                              <p:par>
                                <p:cTn id="29" presetID="2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Administrator\Documents\MONG\gat may.JPG"/>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684962" y="478270"/>
            <a:ext cx="2881259" cy="1753790"/>
          </a:xfrm>
          <a:noFill/>
        </p:spPr>
      </p:pic>
      <p:pic>
        <p:nvPicPr>
          <p:cNvPr id="5" name="Picture 9" descr="C:\Users\Administrator\Documents\MONG\gat bang may hien da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8573" y="478270"/>
            <a:ext cx="2942035" cy="175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công nhân Hợp tác xã hồng quang H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4962" y="2540662"/>
            <a:ext cx="2937888" cy="2056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pic>
        <p:nvPicPr>
          <p:cNvPr id="7" name="Picture 13" descr="42-16216248"/>
          <p:cNvPicPr>
            <a:picLocks noChangeAspect="1" noChangeArrowheads="1"/>
          </p:cNvPicPr>
          <p:nvPr/>
        </p:nvPicPr>
        <p:blipFill>
          <a:blip r:embed="rId5"/>
          <a:srcRect/>
          <a:stretch>
            <a:fillRect/>
          </a:stretch>
        </p:blipFill>
        <p:spPr bwMode="auto">
          <a:xfrm>
            <a:off x="4888573" y="2540662"/>
            <a:ext cx="2942035" cy="20562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9"/>
          <p:cNvSpPr>
            <a:spLocks noChangeArrowheads="1"/>
          </p:cNvSpPr>
          <p:nvPr/>
        </p:nvSpPr>
        <p:spPr bwMode="auto">
          <a:xfrm>
            <a:off x="4308525" y="2272061"/>
            <a:ext cx="628650" cy="228600"/>
          </a:xfrm>
          <a:prstGeom prst="rightArrow">
            <a:avLst>
              <a:gd name="adj1" fmla="val 50000"/>
              <a:gd name="adj2" fmla="val 68750"/>
            </a:avLst>
          </a:prstGeom>
          <a:solidFill>
            <a:schemeClr val="accent1"/>
          </a:solidFill>
          <a:ln w="9525">
            <a:solidFill>
              <a:schemeClr val="tx1"/>
            </a:solidFill>
            <a:miter lim="800000"/>
            <a:headEnd/>
            <a:tailEnd/>
          </a:ln>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latin typeface="Times New Roman" panose="02020603050405020304" pitchFamily="18" charset="0"/>
            </a:endParaRPr>
          </a:p>
        </p:txBody>
      </p:sp>
    </p:spTree>
    <p:extLst>
      <p:ext uri="{BB962C8B-B14F-4D97-AF65-F5344CB8AC3E}">
        <p14:creationId xmlns:p14="http://schemas.microsoft.com/office/powerpoint/2010/main" val="1871497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8" y="517456"/>
            <a:ext cx="6426486" cy="923330"/>
          </a:xfrm>
          <a:prstGeom prst="rect">
            <a:avLst/>
          </a:prstGeom>
        </p:spPr>
        <p:txBody>
          <a:bodyPr wrap="square">
            <a:spAutoFit/>
          </a:bodyPr>
          <a:lstStyle/>
          <a:p>
            <a:pPr marL="285750" indent="-285750" algn="ctr">
              <a:buFont typeface="Wingdings" panose="05000000000000000000" pitchFamily="2" charset="2"/>
              <a:buChar char="ü"/>
            </a:pPr>
            <a:r>
              <a:rPr lang="vi-VN" sz="1800" dirty="0">
                <a:latin typeface="+mn-lt"/>
                <a:ea typeface="Times New Roman" panose="02020603050405020304" pitchFamily="18" charset="0"/>
              </a:rPr>
              <a:t>Coi trọng phát triển các ngành </a:t>
            </a:r>
            <a:r>
              <a:rPr lang="vi-VN" sz="1800" b="1" dirty="0">
                <a:solidFill>
                  <a:srgbClr val="FF0000"/>
                </a:solidFill>
                <a:latin typeface="+mn-lt"/>
                <a:ea typeface="Times New Roman" panose="02020603050405020304" pitchFamily="18" charset="0"/>
              </a:rPr>
              <a:t>công nghiệp nặng, công nghiệp chế tạo</a:t>
            </a:r>
            <a:r>
              <a:rPr lang="vi-VN" sz="1800" dirty="0">
                <a:latin typeface="+mn-lt"/>
                <a:ea typeface="Times New Roman" panose="02020603050405020304" pitchFamily="18" charset="0"/>
              </a:rPr>
              <a:t> có tính nền tảng và các ngành công nghiệp có lợi thế</a:t>
            </a:r>
            <a:endParaRPr lang="en-US" sz="1800" dirty="0">
              <a:latin typeface="+mn-lt"/>
            </a:endParaRPr>
          </a:p>
        </p:txBody>
      </p:sp>
      <p:pic>
        <p:nvPicPr>
          <p:cNvPr id="1026" name="Picture 2" descr="Công nghiệp nặng (Heavy industry) là gì? Các ngành công nghiệp nặ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8" y="1767155"/>
            <a:ext cx="3179852" cy="27123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gành công nghiệp cơ khí Việt Nam trong cuộc Cách mạng Công nghiệp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0773" y="1767155"/>
            <a:ext cx="3575407" cy="2712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6450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0849" y="464863"/>
            <a:ext cx="6318607" cy="1015663"/>
          </a:xfrm>
          <a:prstGeom prst="rect">
            <a:avLst/>
          </a:prstGeom>
        </p:spPr>
        <p:txBody>
          <a:bodyPr wrap="square">
            <a:spAutoFit/>
          </a:bodyPr>
          <a:lstStyle/>
          <a:p>
            <a:pPr marL="342900" indent="-342900" algn="ctr" fontAlgn="base">
              <a:spcBef>
                <a:spcPts val="600"/>
              </a:spcBef>
              <a:spcAft>
                <a:spcPts val="600"/>
              </a:spcAft>
              <a:buFont typeface="Wingdings" panose="05000000000000000000" pitchFamily="2" charset="2"/>
              <a:buChar char="ü"/>
            </a:pPr>
            <a:r>
              <a:rPr lang="en-US" sz="2000" dirty="0">
                <a:latin typeface="+mj-lt"/>
                <a:ea typeface="Times New Roman" panose="02020603050405020304" pitchFamily="18" charset="0"/>
              </a:rPr>
              <a:t>P</a:t>
            </a:r>
            <a:r>
              <a:rPr lang="vi-VN" sz="2000" dirty="0" smtClean="0">
                <a:latin typeface="+mj-lt"/>
                <a:ea typeface="Times New Roman" panose="02020603050405020304" pitchFamily="18" charset="0"/>
              </a:rPr>
              <a:t>hát </a:t>
            </a:r>
            <a:r>
              <a:rPr lang="vi-VN" sz="2000" dirty="0">
                <a:latin typeface="+mj-lt"/>
                <a:ea typeface="Times New Roman" panose="02020603050405020304" pitchFamily="18" charset="0"/>
              </a:rPr>
              <a:t>triển </a:t>
            </a:r>
            <a:r>
              <a:rPr lang="vi-VN" sz="2000" b="1" dirty="0">
                <a:solidFill>
                  <a:srgbClr val="FF0000"/>
                </a:solidFill>
                <a:latin typeface="+mj-lt"/>
                <a:ea typeface="Times New Roman" panose="02020603050405020304" pitchFamily="18" charset="0"/>
              </a:rPr>
              <a:t>nông, lâm, ngư nghiệp </a:t>
            </a:r>
            <a:r>
              <a:rPr lang="vi-VN" sz="2000" dirty="0">
                <a:latin typeface="+mj-lt"/>
                <a:ea typeface="Times New Roman" panose="02020603050405020304" pitchFamily="18" charset="0"/>
              </a:rPr>
              <a:t>ngày càng đạt trình độ công nghệ cao, chất lượng cao </a:t>
            </a:r>
            <a:r>
              <a:rPr lang="vi-VN" sz="2000" b="1" u="sng" dirty="0">
                <a:solidFill>
                  <a:srgbClr val="000099"/>
                </a:solidFill>
                <a:latin typeface="+mj-lt"/>
                <a:ea typeface="Times New Roman" panose="02020603050405020304" pitchFamily="18" charset="0"/>
              </a:rPr>
              <a:t>gắn với </a:t>
            </a:r>
            <a:r>
              <a:rPr lang="vi-VN" sz="2000" b="1" dirty="0">
                <a:solidFill>
                  <a:srgbClr val="FF0000"/>
                </a:solidFill>
                <a:latin typeface="+mj-lt"/>
                <a:ea typeface="Times New Roman" panose="02020603050405020304" pitchFamily="18" charset="0"/>
              </a:rPr>
              <a:t>công nghiệp chế biến và xây dựng nông thôn mới. </a:t>
            </a:r>
            <a:endParaRPr lang="en-US" sz="2000" b="1" dirty="0">
              <a:solidFill>
                <a:srgbClr val="FF0000"/>
              </a:solidFill>
              <a:latin typeface="+mj-lt"/>
              <a:ea typeface="Times New Roman" panose="02020603050405020304" pitchFamily="18" charset="0"/>
            </a:endParaRPr>
          </a:p>
        </p:txBody>
      </p:sp>
      <p:pic>
        <p:nvPicPr>
          <p:cNvPr id="11266" name="Picture 2" descr="BẢN TIN THỊ TRƯỜNG NÔNG LÂM THỦY S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060" y="1634401"/>
            <a:ext cx="2260315"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hỉ thị một số nhiệm vụ, giải pháp phát triển công nghiệp chế biến nông lâm  thủy sả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1295" y="1623316"/>
            <a:ext cx="2465797"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Tháo gỡ điểm nghẽn để xây dựng nông thôn mới bền vữ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9012" y="1634401"/>
            <a:ext cx="2578814" cy="2845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852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8729" y="383579"/>
            <a:ext cx="6210675" cy="400110"/>
          </a:xfrm>
          <a:prstGeom prst="rect">
            <a:avLst/>
          </a:prstGeom>
        </p:spPr>
        <p:txBody>
          <a:bodyPr wrap="none">
            <a:spAutoFit/>
          </a:bodyPr>
          <a:lstStyle/>
          <a:p>
            <a:pPr marL="342900" indent="-342900">
              <a:buFont typeface="Wingdings" panose="05000000000000000000" pitchFamily="2" charset="2"/>
              <a:buChar char="ü"/>
            </a:pPr>
            <a:r>
              <a:rPr lang="vi-VN" sz="2000" spc="-10" dirty="0">
                <a:latin typeface="+mn-lt"/>
                <a:ea typeface="Times New Roman" panose="02020603050405020304" pitchFamily="18" charset="0"/>
              </a:rPr>
              <a:t>Bảo đảm </a:t>
            </a:r>
            <a:r>
              <a:rPr lang="vi-VN" sz="2000" b="1" spc="-10" dirty="0">
                <a:solidFill>
                  <a:srgbClr val="660066"/>
                </a:solidFill>
                <a:latin typeface="+mn-lt"/>
                <a:ea typeface="Times New Roman" panose="02020603050405020304" pitchFamily="18" charset="0"/>
              </a:rPr>
              <a:t>phát triển hài hoà </a:t>
            </a:r>
            <a:r>
              <a:rPr lang="vi-VN" sz="2000" spc="-10" dirty="0">
                <a:latin typeface="+mn-lt"/>
                <a:ea typeface="Times New Roman" panose="02020603050405020304" pitchFamily="18" charset="0"/>
              </a:rPr>
              <a:t>giữa </a:t>
            </a:r>
            <a:r>
              <a:rPr lang="vi-VN" sz="2000" b="1" spc="-10" dirty="0">
                <a:solidFill>
                  <a:srgbClr val="FF0000"/>
                </a:solidFill>
                <a:latin typeface="+mn-lt"/>
                <a:ea typeface="Times New Roman" panose="02020603050405020304" pitchFamily="18" charset="0"/>
              </a:rPr>
              <a:t>các vùng, miền</a:t>
            </a:r>
            <a:endParaRPr lang="en-US" sz="2000" b="1" dirty="0">
              <a:solidFill>
                <a:srgbClr val="FF0000"/>
              </a:solidFill>
              <a:latin typeface="+mn-lt"/>
            </a:endParaRPr>
          </a:p>
        </p:txBody>
      </p:sp>
      <p:pic>
        <p:nvPicPr>
          <p:cNvPr id="12290" name="Picture 2" descr="Trung du và miền núi phía Bắc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945222"/>
            <a:ext cx="2926673" cy="375006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Phương ngữ tiếng Việt – Wikipedia tiếng Việ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4066" y="945222"/>
            <a:ext cx="3291119" cy="3750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9149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2" y="429969"/>
            <a:ext cx="6421348"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smtClean="0">
                <a:latin typeface="+mj-lt"/>
                <a:ea typeface="Times New Roman" panose="02020603050405020304" pitchFamily="18" charset="0"/>
              </a:rPr>
              <a:t>T</a:t>
            </a:r>
            <a:r>
              <a:rPr lang="vi-VN" sz="1800" spc="-10" dirty="0" smtClean="0">
                <a:latin typeface="+mj-lt"/>
                <a:ea typeface="Times New Roman" panose="02020603050405020304" pitchFamily="18" charset="0"/>
              </a:rPr>
              <a:t>húc </a:t>
            </a:r>
            <a:r>
              <a:rPr lang="vi-VN" sz="1800" spc="-10" dirty="0">
                <a:latin typeface="+mj-lt"/>
                <a:ea typeface="Times New Roman" panose="02020603050405020304" pitchFamily="18" charset="0"/>
              </a:rPr>
              <a:t>đẩy </a:t>
            </a:r>
            <a:r>
              <a:rPr lang="vi-VN" sz="1800" b="1" u="sng" spc="-10" dirty="0">
                <a:latin typeface="+mj-lt"/>
                <a:ea typeface="Times New Roman" panose="02020603050405020304" pitchFamily="18" charset="0"/>
              </a:rPr>
              <a:t>phát triển nhanh </a:t>
            </a:r>
            <a:r>
              <a:rPr lang="vi-VN" sz="1800" spc="-10" dirty="0">
                <a:latin typeface="+mj-lt"/>
                <a:ea typeface="Times New Roman" panose="02020603050405020304" pitchFamily="18" charset="0"/>
              </a:rPr>
              <a:t>các </a:t>
            </a:r>
            <a:r>
              <a:rPr lang="vi-VN" sz="1800" b="1" spc="-10" dirty="0">
                <a:solidFill>
                  <a:srgbClr val="FF0000"/>
                </a:solidFill>
                <a:latin typeface="+mj-lt"/>
                <a:ea typeface="Times New Roman" panose="02020603050405020304" pitchFamily="18" charset="0"/>
              </a:rPr>
              <a:t>vùng kinh tế trọng </a:t>
            </a:r>
            <a:r>
              <a:rPr lang="vi-VN" sz="1800" b="1" spc="-10" dirty="0" smtClean="0">
                <a:solidFill>
                  <a:srgbClr val="FF0000"/>
                </a:solidFill>
                <a:latin typeface="+mj-lt"/>
                <a:ea typeface="Times New Roman" panose="02020603050405020304" pitchFamily="18" charset="0"/>
              </a:rPr>
              <a:t>điểm</a:t>
            </a:r>
            <a:endParaRPr lang="en-US" sz="1800" dirty="0">
              <a:latin typeface="+mj-lt"/>
            </a:endParaRPr>
          </a:p>
        </p:txBody>
      </p:sp>
      <p:pic>
        <p:nvPicPr>
          <p:cNvPr id="15362" name="Picture 2" descr="Bài 43 : Các vùng kinh tế trọng điểm | Học trực tuyế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551" y="1228653"/>
            <a:ext cx="4345719" cy="35077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87012" y="1228653"/>
            <a:ext cx="2393878" cy="3293209"/>
          </a:xfrm>
          <a:prstGeom prst="rect">
            <a:avLst/>
          </a:prstGeom>
        </p:spPr>
        <p:txBody>
          <a:bodyPr wrap="square">
            <a:spAutoFit/>
          </a:bodyPr>
          <a:lstStyle/>
          <a:p>
            <a:pPr algn="just">
              <a:buFont typeface="Arial" panose="020B0604020202020204" pitchFamily="34" charset="0"/>
              <a:buChar char="•"/>
            </a:pPr>
            <a:r>
              <a:rPr lang="vi-VN" sz="1600" dirty="0">
                <a:solidFill>
                  <a:srgbClr val="383838"/>
                </a:solidFill>
                <a:latin typeface="Open Sans"/>
              </a:rPr>
              <a:t>Do 8 tỉnh cấu thành: Hà Nội, Hưng Yên, Hải Dương, Hà Tây, Vĩnh Phúc, Quảng Ninh và Bắc Ninh với tổng diện tích 15,3 nghìn km2, với 13,7 triệu người đang sinh sống.</a:t>
            </a:r>
          </a:p>
          <a:p>
            <a:pPr algn="just">
              <a:buFont typeface="Arial" panose="020B0604020202020204" pitchFamily="34" charset="0"/>
              <a:buChar char="•"/>
            </a:pPr>
            <a:r>
              <a:rPr lang="vi-VN" sz="1600" dirty="0">
                <a:solidFill>
                  <a:srgbClr val="383838"/>
                </a:solidFill>
                <a:latin typeface="Open Sans"/>
              </a:rPr>
              <a:t>Cơ cấu GDP: công nghiệp xây dựng chiếm 42,2 %, dịch vụ chiếm 45,2%, nông – lâm – ngư chiếm 12,6%.</a:t>
            </a:r>
          </a:p>
        </p:txBody>
      </p:sp>
    </p:spTree>
    <p:extLst>
      <p:ext uri="{BB962C8B-B14F-4D97-AF65-F5344CB8AC3E}">
        <p14:creationId xmlns:p14="http://schemas.microsoft.com/office/powerpoint/2010/main" val="34590042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4180" y="441789"/>
            <a:ext cx="4530904" cy="41305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356189" y="600741"/>
            <a:ext cx="2354067"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8 tỉnh cấu thành: TP. Hồ Chí Minh, Đồng Nai, Bà Rịa – Vũng Tàu, Bình Dương, Bình Phước, Tây Ninh, Long An và Tiền Giang, với tổng diện tích 30,6 nghìn km2, với 15,2 triệu người đang sinh sống.</a:t>
            </a:r>
          </a:p>
          <a:p>
            <a:pPr algn="just">
              <a:buFont typeface="Arial" panose="020B0604020202020204" pitchFamily="34" charset="0"/>
              <a:buChar char="•"/>
            </a:pPr>
            <a:r>
              <a:rPr lang="vi-VN" sz="1600" dirty="0">
                <a:solidFill>
                  <a:srgbClr val="383838"/>
                </a:solidFill>
                <a:latin typeface="+mn-lt"/>
              </a:rPr>
              <a:t>Cơ cấu GDP: công nghiệp xây dựng chiếm 59 %, dịch vụ chiếm 33,2%, nông – lâm – ngư chiếm 7,8%.</a:t>
            </a:r>
          </a:p>
        </p:txBody>
      </p:sp>
    </p:spTree>
    <p:extLst>
      <p:ext uri="{BB962C8B-B14F-4D97-AF65-F5344CB8AC3E}">
        <p14:creationId xmlns:p14="http://schemas.microsoft.com/office/powerpoint/2010/main" val="11733420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657547"/>
            <a:ext cx="4745198" cy="37808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369977" y="760289"/>
            <a:ext cx="2024009"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5 tỉnh cấu thành: Thừa Thiên Huế, Đà Nẵng, Quảng Ngãi, Quảng Nam và Bình Định với tổng diện tích 28 nghìn km2, với 6,3 triệu người đang sinh sống.</a:t>
            </a:r>
          </a:p>
          <a:p>
            <a:pPr algn="just">
              <a:buFont typeface="Arial" panose="020B0604020202020204" pitchFamily="34" charset="0"/>
              <a:buChar char="•"/>
            </a:pPr>
            <a:r>
              <a:rPr lang="en-US" sz="1600" dirty="0" smtClean="0">
                <a:solidFill>
                  <a:srgbClr val="383838"/>
                </a:solidFill>
                <a:latin typeface="+mn-lt"/>
              </a:rPr>
              <a:t> </a:t>
            </a:r>
            <a:r>
              <a:rPr lang="vi-VN" sz="1600" dirty="0" smtClean="0">
                <a:solidFill>
                  <a:srgbClr val="383838"/>
                </a:solidFill>
                <a:latin typeface="+mn-lt"/>
              </a:rPr>
              <a:t>Cơ </a:t>
            </a:r>
            <a:r>
              <a:rPr lang="vi-VN" sz="1600" dirty="0">
                <a:solidFill>
                  <a:srgbClr val="383838"/>
                </a:solidFill>
                <a:latin typeface="+mn-lt"/>
              </a:rPr>
              <a:t>cấu GDP: công nghiệp xây dựng chiếm 36,6%, dịch vụ chiếm 38,4%, nông – lâm – ngư chiếm 25%.</a:t>
            </a:r>
          </a:p>
        </p:txBody>
      </p:sp>
    </p:spTree>
    <p:extLst>
      <p:ext uri="{BB962C8B-B14F-4D97-AF65-F5344CB8AC3E}">
        <p14:creationId xmlns:p14="http://schemas.microsoft.com/office/powerpoint/2010/main" val="4437164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Quản lý phát triển xã hội vùng dân tộc và dân tộc thiểu số ở nước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285" y="1191802"/>
            <a:ext cx="3331396" cy="341102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5713" y="573807"/>
            <a:ext cx="6405936"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a:ea typeface="Times New Roman" panose="02020603050405020304" pitchFamily="18" charset="0"/>
              </a:rPr>
              <a:t>T</a:t>
            </a:r>
            <a:r>
              <a:rPr lang="vi-VN" sz="1800" b="1" u="sng" spc="-10" dirty="0" smtClean="0">
                <a:ea typeface="Times New Roman" panose="02020603050405020304" pitchFamily="18" charset="0"/>
              </a:rPr>
              <a:t>ạo </a:t>
            </a:r>
            <a:r>
              <a:rPr lang="vi-VN" sz="1800" b="1" u="sng" spc="-10" dirty="0">
                <a:ea typeface="Times New Roman" panose="02020603050405020304" pitchFamily="18" charset="0"/>
              </a:rPr>
              <a:t>điều kiện phát triển </a:t>
            </a:r>
            <a:r>
              <a:rPr lang="vi-VN" sz="1800" b="1" spc="-10" dirty="0">
                <a:solidFill>
                  <a:srgbClr val="FF0000"/>
                </a:solidFill>
                <a:ea typeface="Times New Roman" panose="02020603050405020304" pitchFamily="18" charset="0"/>
              </a:rPr>
              <a:t>các vùng có nhiều khó khăn</a:t>
            </a:r>
            <a:r>
              <a:rPr lang="vi-VN" sz="1800" spc="-10" dirty="0">
                <a:ea typeface="Times New Roman" panose="02020603050405020304" pitchFamily="18" charset="0"/>
              </a:rPr>
              <a:t>.</a:t>
            </a:r>
            <a:endParaRPr lang="en-US" sz="1800" dirty="0"/>
          </a:p>
        </p:txBody>
      </p:sp>
      <p:pic>
        <p:nvPicPr>
          <p:cNvPr id="16388" name="Picture 4" descr="Ban hành chính sách hỗ trợ phát triển KTXH vùng dân tộc thiểu số, miền núi  - Đài PTTH Nghệ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8681" y="1191802"/>
            <a:ext cx="3686460" cy="341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4442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Xây dựng nền kinh tế độc lập, tự chủ và hội nhập quốc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115" y="1190847"/>
            <a:ext cx="3108620" cy="33375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42115" y="536771"/>
            <a:ext cx="6340918"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ü"/>
            </a:pPr>
            <a:r>
              <a:rPr lang="vi-VN" sz="1800" spc="-10" dirty="0">
                <a:latin typeface="+mn-lt"/>
                <a:ea typeface="Times New Roman" panose="02020603050405020304" pitchFamily="18" charset="0"/>
              </a:rPr>
              <a:t>Xây dựng nền </a:t>
            </a:r>
            <a:r>
              <a:rPr lang="vi-VN" sz="1800" b="1" spc="-10" dirty="0">
                <a:solidFill>
                  <a:srgbClr val="FF0000"/>
                </a:solidFill>
                <a:latin typeface="+mn-lt"/>
                <a:ea typeface="Times New Roman" panose="02020603050405020304" pitchFamily="18" charset="0"/>
              </a:rPr>
              <a:t>kinh tế độc lập, tự chủ</a:t>
            </a:r>
            <a:r>
              <a:rPr lang="vi-VN" sz="1800" spc="-10" dirty="0">
                <a:latin typeface="+mn-lt"/>
                <a:ea typeface="Times New Roman" panose="02020603050405020304" pitchFamily="18" charset="0"/>
              </a:rPr>
              <a:t>, đồng thời </a:t>
            </a:r>
            <a:r>
              <a:rPr lang="vi-VN" sz="1800" b="1" spc="-10" dirty="0">
                <a:solidFill>
                  <a:srgbClr val="FF0000"/>
                </a:solidFill>
                <a:latin typeface="+mn-lt"/>
                <a:ea typeface="Times New Roman" panose="02020603050405020304" pitchFamily="18" charset="0"/>
              </a:rPr>
              <a:t>chủ động, tích cực hội nhập kinh tế quốc tế.</a:t>
            </a:r>
            <a:endParaRPr lang="en-US" sz="1800" b="1" dirty="0">
              <a:solidFill>
                <a:srgbClr val="FF0000"/>
              </a:solidFill>
              <a:latin typeface="+mn-lt"/>
              <a:ea typeface="Times New Roman" panose="02020603050405020304" pitchFamily="18" charset="0"/>
            </a:endParaRPr>
          </a:p>
        </p:txBody>
      </p:sp>
      <p:pic>
        <p:nvPicPr>
          <p:cNvPr id="17412" name="Picture 4" descr="Thực hiện nhiệm vụ đối ngoại theo cương lĩnh của Đảng trong thời kỳ đổi mới  | Nghiên cứu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059" y="1183102"/>
            <a:ext cx="3668233" cy="3345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965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8805" y="465772"/>
            <a:ext cx="6938118" cy="400110"/>
          </a:xfrm>
          <a:prstGeom prst="rect">
            <a:avLst/>
          </a:prstGeom>
        </p:spPr>
        <p:txBody>
          <a:bodyPr wrap="none">
            <a:spAutoFit/>
          </a:bodyPr>
          <a:lstStyle/>
          <a:p>
            <a:r>
              <a:rPr lang="vi-VN" sz="2000" b="1" u="sng" dirty="0">
                <a:solidFill>
                  <a:srgbClr val="C00000"/>
                </a:solidFill>
                <a:latin typeface="+mn-lt"/>
                <a:ea typeface="Times New Roman" panose="02020603050405020304" pitchFamily="18" charset="0"/>
              </a:rPr>
              <a:t>Ba là,</a:t>
            </a:r>
            <a:r>
              <a:rPr lang="vi-VN" sz="2000" b="1" dirty="0">
                <a:solidFill>
                  <a:srgbClr val="C00000"/>
                </a:solidFill>
                <a:latin typeface="+mn-lt"/>
                <a:ea typeface="Times New Roman" panose="02020603050405020304" pitchFamily="18" charset="0"/>
              </a:rPr>
              <a:t> </a:t>
            </a:r>
            <a:r>
              <a:rPr lang="vi-VN" sz="2000" dirty="0">
                <a:solidFill>
                  <a:srgbClr val="663300"/>
                </a:solidFill>
                <a:latin typeface="+mn-lt"/>
                <a:ea typeface="Times New Roman" panose="02020603050405020304" pitchFamily="18" charset="0"/>
              </a:rPr>
              <a:t>chính sách xã hội đúng đắn, công bằng vì con người </a:t>
            </a:r>
            <a:endParaRPr lang="en-US" sz="2000" dirty="0">
              <a:solidFill>
                <a:srgbClr val="663300"/>
              </a:solidFill>
              <a:latin typeface="+mn-lt"/>
            </a:endParaRPr>
          </a:p>
        </p:txBody>
      </p:sp>
      <p:sp>
        <p:nvSpPr>
          <p:cNvPr id="5" name="Rectangle 4"/>
          <p:cNvSpPr/>
          <p:nvPr/>
        </p:nvSpPr>
        <p:spPr>
          <a:xfrm>
            <a:off x="1535987" y="1025871"/>
            <a:ext cx="6395662" cy="646331"/>
          </a:xfrm>
          <a:prstGeom prst="rect">
            <a:avLst/>
          </a:prstGeom>
        </p:spPr>
        <p:txBody>
          <a:bodyPr wrap="square">
            <a:spAutoFit/>
          </a:bodyPr>
          <a:lstStyle/>
          <a:p>
            <a:pPr marL="285750" indent="-285750" algn="ctr">
              <a:buFont typeface="Wingdings" panose="05000000000000000000" pitchFamily="2" charset="2"/>
              <a:buChar char="§"/>
            </a:pPr>
            <a:r>
              <a:rPr lang="vi-VN" sz="1800" dirty="0">
                <a:solidFill>
                  <a:srgbClr val="006600"/>
                </a:solidFill>
                <a:latin typeface="+mn-lt"/>
                <a:ea typeface="Times New Roman" panose="02020603050405020304" pitchFamily="18" charset="0"/>
              </a:rPr>
              <a:t>Bảo đảm công bằng, bình đẳng về quyền lợi và nghĩa vụ công dân</a:t>
            </a:r>
            <a:endParaRPr lang="en-US" sz="1800" dirty="0">
              <a:solidFill>
                <a:srgbClr val="006600"/>
              </a:solidFill>
              <a:latin typeface="+mn-lt"/>
            </a:endParaRPr>
          </a:p>
        </p:txBody>
      </p:sp>
      <p:pic>
        <p:nvPicPr>
          <p:cNvPr id="1026" name="Picture 2" descr="Quyền con người, quyền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8396" y="1748748"/>
            <a:ext cx="5393932"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8954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7560" y="532710"/>
            <a:ext cx="6678201" cy="707886"/>
          </a:xfrm>
          <a:prstGeom prst="rect">
            <a:avLst/>
          </a:prstGeom>
        </p:spPr>
        <p:txBody>
          <a:bodyPr wrap="square">
            <a:spAutoFit/>
          </a:bodyPr>
          <a:lstStyle/>
          <a:p>
            <a:pPr marL="342900" indent="-342900" algn="ctr">
              <a:buFont typeface="Wingdings" panose="05000000000000000000" pitchFamily="2" charset="2"/>
              <a:buChar char="§"/>
            </a:pPr>
            <a:r>
              <a:rPr lang="en-US" sz="2000" dirty="0" smtClean="0">
                <a:latin typeface="+mj-lt"/>
                <a:ea typeface="Times New Roman" panose="02020603050405020304" pitchFamily="18" charset="0"/>
              </a:rPr>
              <a:t>K</a:t>
            </a:r>
            <a:r>
              <a:rPr lang="vi-VN" sz="2000" dirty="0" smtClean="0">
                <a:latin typeface="+mj-lt"/>
                <a:ea typeface="Times New Roman" panose="02020603050405020304" pitchFamily="18" charset="0"/>
              </a:rPr>
              <a:t>ết </a:t>
            </a:r>
            <a:r>
              <a:rPr lang="vi-VN" sz="2000" dirty="0">
                <a:latin typeface="+mj-lt"/>
                <a:ea typeface="Times New Roman" panose="02020603050405020304" pitchFamily="18" charset="0"/>
              </a:rPr>
              <a:t>hợp chặt chẽ, hợp lý </a:t>
            </a:r>
            <a:r>
              <a:rPr lang="vi-VN" sz="2000" b="1" dirty="0">
                <a:solidFill>
                  <a:srgbClr val="FF0000"/>
                </a:solidFill>
                <a:latin typeface="+mj-lt"/>
                <a:ea typeface="Times New Roman" panose="02020603050405020304" pitchFamily="18" charset="0"/>
              </a:rPr>
              <a:t>phát triển kinh tế với phát triển văn hoá, xã hội,</a:t>
            </a:r>
            <a:r>
              <a:rPr lang="vi-VN" sz="2000" dirty="0">
                <a:latin typeface="+mj-lt"/>
                <a:ea typeface="Times New Roman" panose="02020603050405020304" pitchFamily="18" charset="0"/>
              </a:rPr>
              <a:t> thực hiện tiến bộ và công bằng xã hội </a:t>
            </a:r>
            <a:endParaRPr lang="en-US" sz="2000" dirty="0">
              <a:latin typeface="+mj-lt"/>
            </a:endParaRPr>
          </a:p>
        </p:txBody>
      </p:sp>
      <p:pic>
        <p:nvPicPr>
          <p:cNvPr id="2050" name="Picture 2" descr="Mối quan hệ giữa phát triển kinh tế và phát triển văn hóa trong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4413" y="1319373"/>
            <a:ext cx="6503541" cy="3293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9695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7" y="538005"/>
            <a:ext cx="6488130"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latin typeface="Times New Roman" panose="02020603050405020304" pitchFamily="18" charset="0"/>
                <a:ea typeface="Times New Roman" panose="02020603050405020304" pitchFamily="18" charset="0"/>
              </a:rPr>
              <a:t>P</a:t>
            </a:r>
            <a:r>
              <a:rPr lang="vi-VN" sz="2000" dirty="0" smtClean="0">
                <a:latin typeface="+mn-lt"/>
                <a:ea typeface="Times New Roman" panose="02020603050405020304" pitchFamily="18" charset="0"/>
              </a:rPr>
              <a:t>hát </a:t>
            </a:r>
            <a:r>
              <a:rPr lang="vi-VN" sz="2000" dirty="0">
                <a:latin typeface="+mn-lt"/>
                <a:ea typeface="Times New Roman" panose="02020603050405020304" pitchFamily="18" charset="0"/>
              </a:rPr>
              <a:t>triển hài hoà </a:t>
            </a:r>
            <a:r>
              <a:rPr lang="vi-VN" sz="2000" b="1" dirty="0">
                <a:solidFill>
                  <a:srgbClr val="FF0000"/>
                </a:solidFill>
                <a:latin typeface="+mn-lt"/>
                <a:ea typeface="Times New Roman" panose="02020603050405020304" pitchFamily="18" charset="0"/>
              </a:rPr>
              <a:t>đời sống vật chất và đời sống tinh </a:t>
            </a:r>
            <a:r>
              <a:rPr lang="vi-VN" sz="2000" b="1" dirty="0" smtClean="0">
                <a:solidFill>
                  <a:srgbClr val="FF0000"/>
                </a:solidFill>
                <a:latin typeface="+mn-lt"/>
                <a:ea typeface="Times New Roman" panose="02020603050405020304" pitchFamily="18" charset="0"/>
              </a:rPr>
              <a:t>thần</a:t>
            </a:r>
            <a:r>
              <a:rPr lang="en-US" sz="2000" dirty="0">
                <a:latin typeface="+mn-lt"/>
                <a:ea typeface="Times New Roman" panose="02020603050405020304" pitchFamily="18" charset="0"/>
              </a:rPr>
              <a:t> </a:t>
            </a:r>
            <a:r>
              <a:rPr lang="vi-VN" sz="2000" dirty="0" smtClean="0">
                <a:latin typeface="+mn-lt"/>
                <a:ea typeface="Times New Roman" panose="02020603050405020304" pitchFamily="18" charset="0"/>
              </a:rPr>
              <a:t>của </a:t>
            </a:r>
            <a:r>
              <a:rPr lang="vi-VN" sz="2000" dirty="0">
                <a:latin typeface="+mn-lt"/>
                <a:ea typeface="Times New Roman" panose="02020603050405020304" pitchFamily="18" charset="0"/>
              </a:rPr>
              <a:t>mọi thành viên trong xã hội </a:t>
            </a:r>
            <a:endParaRPr lang="en-US" sz="2000" dirty="0">
              <a:latin typeface="+mn-lt"/>
            </a:endParaRPr>
          </a:p>
        </p:txBody>
      </p:sp>
      <p:pic>
        <p:nvPicPr>
          <p:cNvPr id="3074" name="Picture 2" descr="Báo chí góp phần nâng cao đời sống vật chất và tinh thần cho bà con dân tộc  thiểu số"/>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1689671"/>
            <a:ext cx="3594492" cy="29131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Góp phần nâng cao đời sống tinh thần cho nhân dân - Đài Phát thanh và  Truyền hình Điện B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31" y="1689671"/>
            <a:ext cx="3400746" cy="291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96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92148" y="481340"/>
            <a:ext cx="6303196" cy="707886"/>
          </a:xfrm>
          <a:prstGeom prst="rect">
            <a:avLst/>
          </a:prstGeom>
        </p:spPr>
        <p:txBody>
          <a:bodyPr wrap="square">
            <a:spAutoFit/>
          </a:bodyPr>
          <a:lstStyle/>
          <a:p>
            <a:pPr algn="ctr"/>
            <a:r>
              <a:rPr lang="vi-VN" sz="2000" b="1" u="sng" dirty="0">
                <a:solidFill>
                  <a:srgbClr val="C00000"/>
                </a:solidFill>
                <a:latin typeface="+mn-lt"/>
                <a:ea typeface="Times New Roman" panose="02020603050405020304" pitchFamily="18" charset="0"/>
              </a:rPr>
              <a:t>Bốn là</a:t>
            </a:r>
            <a:r>
              <a:rPr lang="vi-VN" sz="2000" dirty="0">
                <a:latin typeface="+mn-lt"/>
                <a:ea typeface="Times New Roman" panose="02020603050405020304" pitchFamily="18" charset="0"/>
              </a:rPr>
              <a:t>, tạo môi trường và điều kiện để mọi người lao động có </a:t>
            </a:r>
            <a:r>
              <a:rPr lang="vi-VN" sz="2000" b="1" dirty="0">
                <a:solidFill>
                  <a:srgbClr val="FF0000"/>
                </a:solidFill>
                <a:latin typeface="+mn-lt"/>
                <a:ea typeface="Times New Roman" panose="02020603050405020304" pitchFamily="18" charset="0"/>
              </a:rPr>
              <a:t>việc làm và thu nhập </a:t>
            </a:r>
            <a:r>
              <a:rPr lang="vi-VN" sz="2000" dirty="0">
                <a:latin typeface="+mn-lt"/>
                <a:ea typeface="Times New Roman" panose="02020603050405020304" pitchFamily="18" charset="0"/>
              </a:rPr>
              <a:t>tốt hơn</a:t>
            </a:r>
            <a:endParaRPr lang="en-US" sz="2000" dirty="0">
              <a:latin typeface="+mn-lt"/>
            </a:endParaRPr>
          </a:p>
        </p:txBody>
      </p:sp>
      <p:pic>
        <p:nvPicPr>
          <p:cNvPr id="4098" name="Picture 2" descr="5 lý do cần cải tiến chính sách tiền lương - đãi ngộ | Phần Mềm Quản Lý  Nhân Sự Doanh Nghiệp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053" y="2058880"/>
            <a:ext cx="6635644" cy="254394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20576" y="1282724"/>
            <a:ext cx="6505752" cy="646331"/>
          </a:xfrm>
          <a:prstGeom prst="rect">
            <a:avLst/>
          </a:prstGeom>
        </p:spPr>
        <p:txBody>
          <a:bodyPr wrap="square">
            <a:spAutoFit/>
          </a:bodyPr>
          <a:lstStyle/>
          <a:p>
            <a:pPr marL="285750" indent="-285750" algn="ctr">
              <a:buFont typeface="Wingdings" panose="05000000000000000000" pitchFamily="2" charset="2"/>
              <a:buChar char="Ø"/>
            </a:pPr>
            <a:r>
              <a:rPr lang="vi-VN" sz="1800" dirty="0">
                <a:latin typeface="+mn-lt"/>
                <a:ea typeface="Times New Roman" panose="02020603050405020304" pitchFamily="18" charset="0"/>
              </a:rPr>
              <a:t>Có chính sách </a:t>
            </a:r>
            <a:r>
              <a:rPr lang="vi-VN" sz="1800" b="1" dirty="0">
                <a:solidFill>
                  <a:srgbClr val="000099"/>
                </a:solidFill>
                <a:latin typeface="+mn-lt"/>
                <a:ea typeface="Times New Roman" panose="02020603050405020304" pitchFamily="18" charset="0"/>
              </a:rPr>
              <a:t>tiền lương </a:t>
            </a:r>
            <a:r>
              <a:rPr lang="vi-VN" sz="1800" dirty="0">
                <a:latin typeface="+mn-lt"/>
                <a:ea typeface="Times New Roman" panose="02020603050405020304" pitchFamily="18" charset="0"/>
              </a:rPr>
              <a:t>và </a:t>
            </a:r>
            <a:r>
              <a:rPr lang="vi-VN" sz="1800" b="1" dirty="0">
                <a:solidFill>
                  <a:srgbClr val="000099"/>
                </a:solidFill>
                <a:latin typeface="+mn-lt"/>
                <a:ea typeface="Times New Roman" panose="02020603050405020304" pitchFamily="18" charset="0"/>
              </a:rPr>
              <a:t>chế độ đãi ngộ </a:t>
            </a:r>
            <a:r>
              <a:rPr lang="vi-VN" sz="1800" dirty="0">
                <a:latin typeface="+mn-lt"/>
                <a:ea typeface="Times New Roman" panose="02020603050405020304" pitchFamily="18" charset="0"/>
              </a:rPr>
              <a:t>tạo động lực để phát triển</a:t>
            </a:r>
            <a:endParaRPr lang="en-US" sz="1800" dirty="0">
              <a:latin typeface="+mn-lt"/>
            </a:endParaRPr>
          </a:p>
        </p:txBody>
      </p:sp>
    </p:spTree>
    <p:extLst>
      <p:ext uri="{BB962C8B-B14F-4D97-AF65-F5344CB8AC3E}">
        <p14:creationId xmlns:p14="http://schemas.microsoft.com/office/powerpoint/2010/main" val="26246838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74340" y="491615"/>
            <a:ext cx="648813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Khuyến khích </a:t>
            </a:r>
            <a:r>
              <a:rPr lang="vi-VN" sz="2000" b="1" dirty="0">
                <a:solidFill>
                  <a:srgbClr val="FF0000"/>
                </a:solidFill>
                <a:latin typeface="+mn-lt"/>
                <a:ea typeface="Times New Roman" panose="02020603050405020304" pitchFamily="18" charset="0"/>
              </a:rPr>
              <a:t>làm giàu hợp pháp </a:t>
            </a:r>
            <a:r>
              <a:rPr lang="vi-VN" sz="2000" dirty="0">
                <a:latin typeface="+mn-lt"/>
                <a:ea typeface="Times New Roman" panose="02020603050405020304" pitchFamily="18" charset="0"/>
              </a:rPr>
              <a:t>đi đôi với </a:t>
            </a:r>
            <a:r>
              <a:rPr lang="vi-VN" sz="2000" b="1" dirty="0">
                <a:solidFill>
                  <a:srgbClr val="FF0000"/>
                </a:solidFill>
                <a:latin typeface="+mn-lt"/>
                <a:ea typeface="Times New Roman" panose="02020603050405020304" pitchFamily="18" charset="0"/>
              </a:rPr>
              <a:t>xoá nghèo bền vững;</a:t>
            </a:r>
            <a:endParaRPr lang="en-US" sz="2000" b="1" dirty="0">
              <a:solidFill>
                <a:srgbClr val="FF0000"/>
              </a:solidFill>
              <a:latin typeface="+mn-lt"/>
            </a:endParaRPr>
          </a:p>
        </p:txBody>
      </p:sp>
      <p:pic>
        <p:nvPicPr>
          <p:cNvPr id="5122" name="Picture 2" descr="Giảm nghèo bền vững để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4340" y="1341473"/>
            <a:ext cx="6806631" cy="3286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1818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0115" y="424675"/>
            <a:ext cx="4560864" cy="400110"/>
          </a:xfrm>
          <a:prstGeom prst="rect">
            <a:avLst/>
          </a:prstGeom>
        </p:spPr>
        <p:txBody>
          <a:bodyPr wrap="none">
            <a:spAutoFit/>
          </a:bodyPr>
          <a:lstStyle/>
          <a:p>
            <a:pPr marL="285750" indent="-285750">
              <a:buFont typeface="Wingdings" panose="05000000000000000000" pitchFamily="2" charset="2"/>
              <a:buChar char="Ø"/>
            </a:pPr>
            <a:r>
              <a:rPr lang="vi-VN" sz="2000" dirty="0">
                <a:latin typeface="+mn-lt"/>
                <a:ea typeface="Times New Roman" panose="02020603050405020304" pitchFamily="18" charset="0"/>
              </a:rPr>
              <a:t>Hoàn thiện hệ thống </a:t>
            </a:r>
            <a:r>
              <a:rPr lang="vi-VN" sz="2000" b="1" dirty="0">
                <a:solidFill>
                  <a:srgbClr val="FF0000"/>
                </a:solidFill>
                <a:latin typeface="+mn-lt"/>
                <a:ea typeface="Times New Roman" panose="02020603050405020304" pitchFamily="18" charset="0"/>
              </a:rPr>
              <a:t>an sinh xã hội</a:t>
            </a:r>
            <a:endParaRPr lang="en-US" sz="2000" b="1" dirty="0">
              <a:solidFill>
                <a:srgbClr val="FF0000"/>
              </a:solidFill>
              <a:latin typeface="+mn-lt"/>
            </a:endParaRPr>
          </a:p>
        </p:txBody>
      </p:sp>
      <p:pic>
        <p:nvPicPr>
          <p:cNvPr id="6148" name="Picture 4" descr="http://tuyengiao.vn/Uploads2012/nguyenminhhue/TH%C3%81NG%207/images784841_0000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976046"/>
            <a:ext cx="6431622" cy="363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9559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9" y="440244"/>
            <a:ext cx="6262099"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Thực hiện tốt chính sách đối với người và gia đình </a:t>
            </a:r>
            <a:r>
              <a:rPr lang="vi-VN" sz="2000" b="1" dirty="0">
                <a:solidFill>
                  <a:srgbClr val="C00000"/>
                </a:solidFill>
                <a:latin typeface="+mn-lt"/>
                <a:ea typeface="Times New Roman" panose="02020603050405020304" pitchFamily="18" charset="0"/>
              </a:rPr>
              <a:t>có công với nước</a:t>
            </a:r>
            <a:r>
              <a:rPr lang="vi-VN" sz="2000" dirty="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7170" name="Picture 2" descr="Thực hiện đồng bộ các nhiệm vụ, giải pháp chăm lo cho người có công và gia  đình người có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589" y="1148130"/>
            <a:ext cx="5609690" cy="3331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700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73641"/>
            <a:ext cx="650354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Chăm lo đời sống người cao tuổi, neo đơn, khuyết tật, mất sức lao động và trẻ mồ côi.</a:t>
            </a:r>
            <a:endParaRPr lang="en-US" sz="2000" dirty="0">
              <a:latin typeface="+mn-lt"/>
            </a:endParaRPr>
          </a:p>
        </p:txBody>
      </p:sp>
      <p:pic>
        <p:nvPicPr>
          <p:cNvPr id="819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7" y="1417834"/>
            <a:ext cx="3400745" cy="323635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rung tâm trẻ mồ côi Đà Nẵng lý giải việc cho trẻ về nhà phòng dịch | Tin  tức mới nhất 24h - Đọc Báo Lao Động online - Laodong.v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2419" y="1417834"/>
            <a:ext cx="3524036" cy="323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62677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8728" y="450517"/>
            <a:ext cx="6179905"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latin typeface="+mn-lt"/>
                <a:ea typeface="Times New Roman" panose="02020603050405020304" pitchFamily="18" charset="0"/>
              </a:rPr>
              <a:t>Hạn chế, tiến tới </a:t>
            </a:r>
            <a:r>
              <a:rPr lang="vi-VN" sz="2000" b="1" dirty="0">
                <a:solidFill>
                  <a:srgbClr val="C00000"/>
                </a:solidFill>
                <a:latin typeface="+mn-lt"/>
                <a:ea typeface="Times New Roman" panose="02020603050405020304" pitchFamily="18" charset="0"/>
              </a:rPr>
              <a:t>đẩy lùi tội phạm </a:t>
            </a:r>
            <a:r>
              <a:rPr lang="vi-VN" sz="2000" dirty="0">
                <a:latin typeface="+mn-lt"/>
                <a:ea typeface="Times New Roman" panose="02020603050405020304" pitchFamily="18" charset="0"/>
              </a:rPr>
              <a:t>và giảm tác hại của tệ nạn xã hội</a:t>
            </a:r>
            <a:endParaRPr lang="en-US" sz="2000" dirty="0">
              <a:latin typeface="+mn-lt"/>
            </a:endParaRPr>
          </a:p>
        </p:txBody>
      </p:sp>
      <p:pic>
        <p:nvPicPr>
          <p:cNvPr id="9218" name="Picture 2" descr="Các nguyên nhân dẫn đến tệ nạn xã hội và cách khắc phục, hạn ch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4872" y="1325366"/>
            <a:ext cx="4140878" cy="323636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1398" y="1325366"/>
            <a:ext cx="3177282" cy="3236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4004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0098" y="401756"/>
            <a:ext cx="5748391" cy="707886"/>
          </a:xfrm>
          <a:prstGeom prst="rect">
            <a:avLst/>
          </a:prstGeom>
        </p:spPr>
        <p:txBody>
          <a:bodyPr wrap="square">
            <a:spAutoFit/>
          </a:bodyPr>
          <a:lstStyle/>
          <a:p>
            <a:pPr marL="285750" indent="-285750" algn="ctr">
              <a:spcBef>
                <a:spcPts val="600"/>
              </a:spcBef>
              <a:spcAft>
                <a:spcPts val="600"/>
              </a:spcAft>
              <a:buFont typeface="Wingdings" panose="05000000000000000000" pitchFamily="2" charset="2"/>
              <a:buChar char="Ø"/>
            </a:pPr>
            <a:r>
              <a:rPr lang="vi-VN" sz="2000" dirty="0">
                <a:latin typeface="+mn-lt"/>
                <a:ea typeface="Times New Roman" panose="02020603050405020304" pitchFamily="18" charset="0"/>
              </a:rPr>
              <a:t>Bảo đảm quy mô hợp lý, cân bằng giới tính và chất lượng dân số. </a:t>
            </a:r>
            <a:endParaRPr lang="en-US" sz="2000" dirty="0">
              <a:latin typeface="+mn-lt"/>
              <a:ea typeface="Times New Roman" panose="02020603050405020304" pitchFamily="18" charset="0"/>
            </a:endParaRPr>
          </a:p>
        </p:txBody>
      </p:sp>
      <p:pic>
        <p:nvPicPr>
          <p:cNvPr id="10246" name="Picture 6" descr="http://tuyengiao.vn/Uploads/2020/6/11/10/000anh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9989" y="1206821"/>
            <a:ext cx="6096000" cy="3406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446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1"/>
          <p:cNvGrpSpPr>
            <a:grpSpLocks/>
          </p:cNvGrpSpPr>
          <p:nvPr/>
        </p:nvGrpSpPr>
        <p:grpSpPr bwMode="auto">
          <a:xfrm>
            <a:off x="1297172" y="777872"/>
            <a:ext cx="6634312" cy="47517"/>
            <a:chOff x="240" y="-120583"/>
            <a:chExt cx="4740" cy="47517"/>
          </a:xfrm>
        </p:grpSpPr>
        <p:sp>
          <p:nvSpPr>
            <p:cNvPr id="6" name="Line 7"/>
            <p:cNvSpPr>
              <a:spLocks noChangeShapeType="1"/>
            </p:cNvSpPr>
            <p:nvPr/>
          </p:nvSpPr>
          <p:spPr bwMode="auto">
            <a:xfrm>
              <a:off x="240" y="-7306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8"/>
            <p:cNvSpPr>
              <a:spLocks noChangeShapeType="1"/>
            </p:cNvSpPr>
            <p:nvPr/>
          </p:nvSpPr>
          <p:spPr bwMode="auto">
            <a:xfrm>
              <a:off x="240" y="-120583"/>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8" name="Rectangle 7"/>
          <p:cNvSpPr/>
          <p:nvPr/>
        </p:nvSpPr>
        <p:spPr>
          <a:xfrm>
            <a:off x="1297172" y="492763"/>
            <a:ext cx="6067687" cy="335989"/>
          </a:xfrm>
          <a:prstGeom prst="rect">
            <a:avLst/>
          </a:prstGeom>
        </p:spPr>
        <p:txBody>
          <a:bodyPr wrap="none">
            <a:spAutoFit/>
          </a:bodyPr>
          <a:lstStyle/>
          <a:p>
            <a:pPr indent="457200">
              <a:lnSpc>
                <a:spcPts val="1900"/>
              </a:lnSpc>
              <a:spcBef>
                <a:spcPts val="600"/>
              </a:spcBef>
              <a:spcAft>
                <a:spcPts val="600"/>
              </a:spcAft>
            </a:pPr>
            <a:r>
              <a:rPr lang="vi-VN" sz="2000" b="1" dirty="0">
                <a:solidFill>
                  <a:srgbClr val="3333FF"/>
                </a:solidFill>
                <a:latin typeface="+mn-lt"/>
                <a:ea typeface="Times New Roman" panose="02020603050405020304" pitchFamily="18" charset="0"/>
              </a:rPr>
              <a:t>2. Chủ trương phát triển văn hóa, con người</a:t>
            </a:r>
            <a:endParaRPr lang="en-US" sz="2000" dirty="0">
              <a:solidFill>
                <a:srgbClr val="3333FF"/>
              </a:solidFill>
              <a:latin typeface="+mn-lt"/>
              <a:ea typeface="Times New Roman" panose="02020603050405020304" pitchFamily="18" charset="0"/>
            </a:endParaRPr>
          </a:p>
        </p:txBody>
      </p:sp>
      <p:sp>
        <p:nvSpPr>
          <p:cNvPr id="9" name="Rectangle 8"/>
          <p:cNvSpPr/>
          <p:nvPr/>
        </p:nvSpPr>
        <p:spPr>
          <a:xfrm>
            <a:off x="1673075" y="934093"/>
            <a:ext cx="5315879" cy="335989"/>
          </a:xfrm>
          <a:prstGeom prst="rect">
            <a:avLst/>
          </a:prstGeom>
        </p:spPr>
        <p:txBody>
          <a:bodyPr wrap="none">
            <a:spAutoFit/>
          </a:bodyPr>
          <a:lstStyle/>
          <a:p>
            <a:pPr indent="457200" algn="just">
              <a:lnSpc>
                <a:spcPts val="1900"/>
              </a:lnSpc>
              <a:spcBef>
                <a:spcPts val="600"/>
              </a:spcBef>
              <a:spcAft>
                <a:spcPts val="600"/>
              </a:spcAft>
            </a:pPr>
            <a:r>
              <a:rPr lang="nl-NL" sz="2000" b="1" i="1" dirty="0">
                <a:solidFill>
                  <a:srgbClr val="006600"/>
                </a:solidFill>
                <a:latin typeface="Times New Roman" panose="02020603050405020304" pitchFamily="18" charset="0"/>
              </a:rPr>
              <a:t>a) Quan điểm phát triển văn hóa, con người</a:t>
            </a:r>
            <a:endParaRPr lang="en-US" sz="2000" b="1" dirty="0">
              <a:solidFill>
                <a:srgbClr val="006600"/>
              </a:solidFill>
              <a:latin typeface="Times New Roman" panose="02020603050405020304" pitchFamily="18" charset="0"/>
            </a:endParaRPr>
          </a:p>
        </p:txBody>
      </p:sp>
      <p:sp>
        <p:nvSpPr>
          <p:cNvPr id="10" name="Rectangle 9"/>
          <p:cNvSpPr/>
          <p:nvPr/>
        </p:nvSpPr>
        <p:spPr>
          <a:xfrm>
            <a:off x="1424658" y="1242833"/>
            <a:ext cx="7160049" cy="3293209"/>
          </a:xfrm>
          <a:prstGeom prst="rect">
            <a:avLst/>
          </a:prstGeom>
        </p:spPr>
        <p:txBody>
          <a:bodyPr wrap="square">
            <a:spAutoFit/>
          </a:bodyPr>
          <a:lstStyle/>
          <a:p>
            <a:pPr indent="457200" algn="just" fontAlgn="base"/>
            <a:r>
              <a:rPr lang="nl-NL" sz="1600" b="1" i="1" u="sng" dirty="0">
                <a:solidFill>
                  <a:srgbClr val="6633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CC0099"/>
                </a:solidFill>
                <a:latin typeface="+mj-lt"/>
                <a:ea typeface="Times New Roman" panose="02020603050405020304" pitchFamily="18" charset="0"/>
              </a:rPr>
              <a:t>văn hóa là nền tảng tinh thần của xã hội, là mục tiêu, động lực phát triển bền vững đất </a:t>
            </a:r>
            <a:r>
              <a:rPr lang="nl-NL" sz="1600" dirty="0" smtClean="0">
                <a:solidFill>
                  <a:srgbClr val="CC0099"/>
                </a:solidFill>
                <a:latin typeface="+mj-lt"/>
                <a:ea typeface="Times New Roman" panose="02020603050405020304" pitchFamily="18" charset="0"/>
              </a:rPr>
              <a:t>nước.</a:t>
            </a:r>
          </a:p>
          <a:p>
            <a:pPr indent="457200" algn="just" fontAlgn="base"/>
            <a:r>
              <a:rPr lang="nl-NL" sz="1600" b="1" i="1" u="sng" dirty="0" smtClean="0">
                <a:latin typeface="Times New Roman" panose="02020603050405020304" pitchFamily="18" charset="0"/>
                <a:ea typeface="Times New Roman" panose="02020603050405020304" pitchFamily="18" charset="0"/>
              </a:rPr>
              <a:t>Hai </a:t>
            </a:r>
            <a:r>
              <a:rPr lang="nl-NL" sz="1600" b="1" i="1" u="sng" dirty="0">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latin typeface="+mj-lt"/>
                <a:ea typeface="Times New Roman" panose="02020603050405020304" pitchFamily="18" charset="0"/>
              </a:rPr>
              <a:t>xây dựng nền văn hóa Việt Nam tiên tiến, đậm đà bản sắc dân tộc, thống nhất trong đa dạng của cộng đồng các dân tộc Việt Nam, với các đặc trưng dân tộc, nhân văn, dân chủ và khoa học.</a:t>
            </a:r>
            <a:endParaRPr lang="en-US" sz="1600" dirty="0">
              <a:latin typeface="+mj-lt"/>
              <a:ea typeface="Times New Roman" panose="02020603050405020304" pitchFamily="18" charset="0"/>
            </a:endParaRPr>
          </a:p>
          <a:p>
            <a:pPr indent="457200" algn="just" fontAlgn="base"/>
            <a:r>
              <a:rPr lang="nl-NL" sz="1600" b="1" i="1" u="sng" dirty="0">
                <a:solidFill>
                  <a:srgbClr val="C00000"/>
                </a:solidFill>
                <a:latin typeface="Times New Roman" panose="02020603050405020304" pitchFamily="18" charset="0"/>
                <a:ea typeface="Times New Roman" panose="02020603050405020304" pitchFamily="18" charset="0"/>
              </a:rPr>
              <a:t>Ba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0000FF"/>
                </a:solidFill>
                <a:latin typeface="+mj-lt"/>
                <a:ea typeface="Times New Roman" panose="02020603050405020304" pitchFamily="18" charset="0"/>
              </a:rPr>
              <a:t>phát triển văn hóa vì sự hoàn thiện nhân cách con người và xây dựng con người để phát triển văn hóa. </a:t>
            </a:r>
            <a:endParaRPr lang="nl-NL" sz="1600" dirty="0" smtClean="0">
              <a:solidFill>
                <a:srgbClr val="0000FF"/>
              </a:solidFill>
              <a:latin typeface="+mj-lt"/>
              <a:ea typeface="Times New Roman" panose="02020603050405020304" pitchFamily="18" charset="0"/>
            </a:endParaRPr>
          </a:p>
          <a:p>
            <a:pPr indent="457200" algn="just" fontAlgn="base"/>
            <a:r>
              <a:rPr lang="nl-NL" sz="1600" b="1" i="1" u="sng" dirty="0" smtClean="0">
                <a:solidFill>
                  <a:srgbClr val="00B050"/>
                </a:solidFill>
                <a:latin typeface="Times New Roman" panose="02020603050405020304" pitchFamily="18" charset="0"/>
                <a:ea typeface="Times New Roman" panose="02020603050405020304" pitchFamily="18" charset="0"/>
              </a:rPr>
              <a:t>Bốn </a:t>
            </a:r>
            <a:r>
              <a:rPr lang="nl-NL" sz="1600" b="1" i="1" u="sng" dirty="0">
                <a:solidFill>
                  <a:srgbClr val="00B050"/>
                </a:solidFill>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7030A0"/>
                </a:solidFill>
                <a:latin typeface="+mj-lt"/>
                <a:ea typeface="Times New Roman" panose="02020603050405020304" pitchFamily="18" charset="0"/>
              </a:rPr>
              <a:t>xây dựng đồng bộ môi trường văn hóa, trong đó chú trọng vai trò của gia đình, cộng đồng. Phát triển hài hòa giữa kinh tế và văn hóa; cần chú ý đầy đủ đến yếu tố văn hóa và con người trong phát triển kinh tế.</a:t>
            </a:r>
            <a:endParaRPr lang="en-US" sz="1600" dirty="0">
              <a:solidFill>
                <a:srgbClr val="7030A0"/>
              </a:solidFill>
              <a:latin typeface="+mj-lt"/>
              <a:ea typeface="Times New Roman" panose="02020603050405020304" pitchFamily="18" charset="0"/>
            </a:endParaRPr>
          </a:p>
          <a:p>
            <a:pPr indent="457200"/>
            <a:r>
              <a:rPr lang="nl-NL" sz="1600" b="1" i="1" u="sng" spc="-20" dirty="0">
                <a:solidFill>
                  <a:srgbClr val="660066"/>
                </a:solidFill>
                <a:latin typeface="Times New Roman" panose="02020603050405020304" pitchFamily="18" charset="0"/>
                <a:ea typeface="Times New Roman" panose="02020603050405020304" pitchFamily="18" charset="0"/>
              </a:rPr>
              <a:t>Năm là</a:t>
            </a:r>
            <a:r>
              <a:rPr lang="nl-NL" sz="1600" i="1" spc="-20" dirty="0">
                <a:latin typeface="+mj-lt"/>
                <a:ea typeface="Times New Roman" panose="02020603050405020304" pitchFamily="18" charset="0"/>
              </a:rPr>
              <a:t>,</a:t>
            </a:r>
            <a:r>
              <a:rPr lang="nl-NL" sz="1600" spc="-20" dirty="0">
                <a:latin typeface="+mj-lt"/>
                <a:ea typeface="Times New Roman" panose="02020603050405020304" pitchFamily="18" charset="0"/>
              </a:rPr>
              <a:t> </a:t>
            </a:r>
            <a:r>
              <a:rPr lang="nl-NL" sz="1600" spc="-20" dirty="0">
                <a:solidFill>
                  <a:srgbClr val="C00000"/>
                </a:solidFill>
                <a:latin typeface="+mj-lt"/>
                <a:ea typeface="Times New Roman" panose="02020603050405020304" pitchFamily="18" charset="0"/>
              </a:rPr>
              <a:t>xây dựng và phát triển văn hóa là sự nghiệp của toàn dân do Đảng lãnh đạo, Nhà nước quản lý, nhân dân là chủ thể sáng tạo, đội ngũ trí thức giữ vai trò quan trọng.</a:t>
            </a:r>
            <a:endParaRPr lang="en-US" sz="1600" dirty="0">
              <a:solidFill>
                <a:srgbClr val="C00000"/>
              </a:solidFill>
              <a:latin typeface="+mj-lt"/>
              <a:ea typeface="Times New Roman" panose="02020603050405020304" pitchFamily="18" charset="0"/>
            </a:endParaRPr>
          </a:p>
        </p:txBody>
      </p:sp>
    </p:spTree>
    <p:extLst>
      <p:ext uri="{BB962C8B-B14F-4D97-AF65-F5344CB8AC3E}">
        <p14:creationId xmlns:p14="http://schemas.microsoft.com/office/powerpoint/2010/main" val="2246033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190" y="503037"/>
            <a:ext cx="6992620" cy="347211"/>
          </a:xfrm>
          <a:prstGeom prst="rect">
            <a:avLst/>
          </a:prstGeom>
        </p:spPr>
        <p:txBody>
          <a:bodyPr wrap="none">
            <a:spAutoFit/>
          </a:bodyPr>
          <a:lstStyle/>
          <a:p>
            <a:pPr indent="457200">
              <a:lnSpc>
                <a:spcPts val="1900"/>
              </a:lnSpc>
              <a:spcBef>
                <a:spcPts val="600"/>
              </a:spcBef>
              <a:spcAft>
                <a:spcPts val="600"/>
              </a:spcAft>
            </a:pPr>
            <a:r>
              <a:rPr lang="nl-NL" sz="2400" b="1" i="1" dirty="0">
                <a:solidFill>
                  <a:srgbClr val="006600"/>
                </a:solidFill>
                <a:latin typeface="Times New Roman" panose="02020603050405020304" pitchFamily="18" charset="0"/>
                <a:ea typeface="Times New Roman" panose="02020603050405020304" pitchFamily="18" charset="0"/>
              </a:rPr>
              <a:t>b) Định hướng lớn phát triển văn hóa, con người </a:t>
            </a:r>
            <a:endParaRPr lang="en-US" sz="2400" dirty="0">
              <a:solidFill>
                <a:srgbClr val="006600"/>
              </a:solidFill>
              <a:latin typeface="Times New Roman" panose="02020603050405020304" pitchFamily="18" charset="0"/>
              <a:ea typeface="Times New Roman" panose="02020603050405020304" pitchFamily="18" charset="0"/>
            </a:endParaRPr>
          </a:p>
        </p:txBody>
      </p:sp>
      <p:sp>
        <p:nvSpPr>
          <p:cNvPr id="3" name="Rectangle 2"/>
          <p:cNvSpPr/>
          <p:nvPr/>
        </p:nvSpPr>
        <p:spPr>
          <a:xfrm>
            <a:off x="1340776" y="980033"/>
            <a:ext cx="7145677" cy="1323439"/>
          </a:xfrm>
          <a:prstGeom prst="rect">
            <a:avLst/>
          </a:prstGeom>
        </p:spPr>
        <p:txBody>
          <a:bodyPr wrap="square">
            <a:spAutoFit/>
          </a:bodyPr>
          <a:lstStyle/>
          <a:p>
            <a:pPr indent="457200" algn="ctr" fontAlgn="base">
              <a:spcBef>
                <a:spcPts val="600"/>
              </a:spcBef>
              <a:spcAft>
                <a:spcPts val="600"/>
              </a:spcAft>
            </a:pPr>
            <a:r>
              <a:rPr lang="nl-NL" sz="2000" b="1" i="1" u="sng" dirty="0">
                <a:solidFill>
                  <a:srgbClr val="FF0000"/>
                </a:solidFill>
                <a:latin typeface="+mj-lt"/>
                <a:ea typeface="Times New Roman" panose="02020603050405020304" pitchFamily="18" charset="0"/>
              </a:rPr>
              <a:t>Một là</a:t>
            </a:r>
            <a:r>
              <a:rPr lang="nl-NL" sz="2000" i="1" dirty="0">
                <a:latin typeface="+mj-lt"/>
                <a:ea typeface="Times New Roman" panose="02020603050405020304" pitchFamily="18" charset="0"/>
              </a:rPr>
              <a:t>,</a:t>
            </a:r>
            <a:r>
              <a:rPr lang="nl-NL" sz="2000" b="1" dirty="0">
                <a:latin typeface="+mj-lt"/>
                <a:ea typeface="Times New Roman" panose="02020603050405020304" pitchFamily="18" charset="0"/>
              </a:rPr>
              <a:t> </a:t>
            </a:r>
            <a:r>
              <a:rPr lang="nl-NL" sz="2000" dirty="0">
                <a:solidFill>
                  <a:srgbClr val="3333FF"/>
                </a:solidFill>
                <a:latin typeface="+mj-lt"/>
                <a:ea typeface="Times New Roman" panose="02020603050405020304" pitchFamily="18" charset="0"/>
              </a:rPr>
              <a:t>xây dựng </a:t>
            </a:r>
            <a:r>
              <a:rPr lang="nl-NL" sz="2000" b="1" u="sng" dirty="0">
                <a:solidFill>
                  <a:srgbClr val="7030A0"/>
                </a:solidFill>
                <a:latin typeface="+mj-lt"/>
                <a:ea typeface="Times New Roman" panose="02020603050405020304" pitchFamily="18" charset="0"/>
              </a:rPr>
              <a:t>nền văn hoá Việt Nam tiên tiến, đậm đà bản sắc dân tộc</a:t>
            </a:r>
            <a:r>
              <a:rPr lang="nl-NL" sz="2000" dirty="0">
                <a:solidFill>
                  <a:srgbClr val="3333FF"/>
                </a:solidFill>
                <a:latin typeface="+mj-lt"/>
                <a:ea typeface="Times New Roman" panose="02020603050405020304" pitchFamily="18" charset="0"/>
              </a:rPr>
              <a:t>, phát triển toàn diện, thống nhất trong đa dạng, thấm nhuần sâu sắc tinh thần nhân văn, dân chủ, tiến bộ.</a:t>
            </a:r>
            <a:endParaRPr lang="en-US" sz="2000" dirty="0">
              <a:solidFill>
                <a:srgbClr val="3333FF"/>
              </a:solidFill>
              <a:latin typeface="+mj-lt"/>
              <a:ea typeface="Times New Roman" panose="02020603050405020304" pitchFamily="18" charset="0"/>
            </a:endParaRPr>
          </a:p>
        </p:txBody>
      </p:sp>
      <p:sp>
        <p:nvSpPr>
          <p:cNvPr id="4" name="Cloud Callout 3"/>
          <p:cNvSpPr/>
          <p:nvPr/>
        </p:nvSpPr>
        <p:spPr>
          <a:xfrm>
            <a:off x="1862189" y="2303472"/>
            <a:ext cx="6102849" cy="1972638"/>
          </a:xfrm>
          <a:prstGeom prst="cloudCallout">
            <a:avLst/>
          </a:prstGeom>
          <a:solidFill>
            <a:srgbClr val="00B0F0"/>
          </a:solidFill>
          <a:ln>
            <a:solidFill>
              <a:schemeClr val="bg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b="1" dirty="0" smtClean="0">
                <a:solidFill>
                  <a:srgbClr val="FFFFFF"/>
                </a:solidFill>
                <a:latin typeface="Arial" panose="020B0604020202020204" pitchFamily="34" charset="0"/>
                <a:cs typeface="Arial" panose="020B0604020202020204" pitchFamily="34" charset="0"/>
              </a:rPr>
              <a:t>Em hiểu thế nào là </a:t>
            </a:r>
            <a:r>
              <a:rPr lang="nl-NL" sz="2000" b="1" u="sng" dirty="0" smtClean="0">
                <a:solidFill>
                  <a:srgbClr val="FFFFFF"/>
                </a:solidFill>
                <a:ea typeface="Times New Roman" panose="02020603050405020304" pitchFamily="18" charset="0"/>
              </a:rPr>
              <a:t>nền văn hoá Việt Nam tiên tiến, đậm đà bản sắc dân tộc</a:t>
            </a:r>
            <a:r>
              <a:rPr lang="nl-NL" sz="2000" b="1" dirty="0" smtClean="0">
                <a:solidFill>
                  <a:srgbClr val="FFFFFF"/>
                </a:solidFill>
                <a:latin typeface="Arial" panose="020B0604020202020204" pitchFamily="34" charset="0"/>
                <a:cs typeface="Arial" panose="020B0604020202020204" pitchFamily="34" charset="0"/>
              </a:rPr>
              <a:t>?</a:t>
            </a: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75739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687807" y="518431"/>
            <a:ext cx="1738313" cy="757238"/>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700" b="1" dirty="0">
                <a:solidFill>
                  <a:srgbClr val="FFFF00"/>
                </a:solidFill>
                <a:latin typeface="Arial" panose="020B0604020202020204" pitchFamily="34" charset="0"/>
                <a:cs typeface="Arial" panose="020B0604020202020204" pitchFamily="34" charset="0"/>
              </a:rPr>
              <a:t>Tiên tiến</a:t>
            </a:r>
            <a:endParaRPr lang="en-US" sz="2700" b="1" dirty="0">
              <a:solidFill>
                <a:srgbClr val="FFFF00"/>
              </a:solidFill>
              <a:latin typeface="Arial" panose="020B0604020202020204" pitchFamily="34" charset="0"/>
              <a:cs typeface="Arial" panose="020B0604020202020204" pitchFamily="34" charset="0"/>
            </a:endParaRPr>
          </a:p>
        </p:txBody>
      </p:sp>
      <p:sp>
        <p:nvSpPr>
          <p:cNvPr id="5" name="Rounded Rectangle 4"/>
          <p:cNvSpPr/>
          <p:nvPr/>
        </p:nvSpPr>
        <p:spPr>
          <a:xfrm>
            <a:off x="1439466" y="1275669"/>
            <a:ext cx="1674019" cy="594122"/>
          </a:xfrm>
          <a:prstGeom prst="roundRect">
            <a:avLst/>
          </a:prstGeom>
          <a:solidFill>
            <a:srgbClr val="00B0F0"/>
          </a:solidFill>
          <a:ln>
            <a:solidFill>
              <a:srgbClr val="F1C23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Arial" panose="020B0604020202020204" pitchFamily="34" charset="0"/>
                <a:cs typeface="Arial" panose="020B0604020202020204" pitchFamily="34" charset="0"/>
              </a:rPr>
              <a:t>Y</a:t>
            </a:r>
            <a:r>
              <a:rPr lang="vi-VN" sz="2100" b="1" dirty="0">
                <a:solidFill>
                  <a:srgbClr val="FFFFFF"/>
                </a:solidFill>
                <a:latin typeface="Arial" panose="020B0604020202020204" pitchFamily="34" charset="0"/>
                <a:cs typeface="Arial" panose="020B0604020202020204" pitchFamily="34" charset="0"/>
              </a:rPr>
              <a:t>êu nước</a:t>
            </a:r>
            <a:endParaRPr lang="en-US" sz="2100" b="1" dirty="0">
              <a:solidFill>
                <a:srgbClr val="FFFFFF"/>
              </a:solidFill>
              <a:latin typeface="Arial" panose="020B0604020202020204" pitchFamily="34" charset="0"/>
              <a:cs typeface="Arial" panose="020B0604020202020204" pitchFamily="34" charset="0"/>
            </a:endParaRPr>
          </a:p>
        </p:txBody>
      </p:sp>
      <p:sp>
        <p:nvSpPr>
          <p:cNvPr id="6" name="Rounded Rectangle 5"/>
          <p:cNvSpPr/>
          <p:nvPr/>
        </p:nvSpPr>
        <p:spPr>
          <a:xfrm>
            <a:off x="6133258" y="1275669"/>
            <a:ext cx="1674019" cy="594122"/>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Roboto"/>
              </a:rPr>
              <a:t>T</a:t>
            </a:r>
            <a:r>
              <a:rPr lang="vi-VN" sz="2100" b="1" dirty="0">
                <a:solidFill>
                  <a:srgbClr val="FFFFFF"/>
                </a:solidFill>
                <a:latin typeface="Roboto"/>
              </a:rPr>
              <a:t>iến bộ</a:t>
            </a:r>
            <a:endParaRPr lang="en-US" sz="2100" b="1" dirty="0">
              <a:solidFill>
                <a:srgbClr val="FFFFFF"/>
              </a:solidFill>
            </a:endParaRPr>
          </a:p>
        </p:txBody>
      </p:sp>
      <p:sp>
        <p:nvSpPr>
          <p:cNvPr id="7" name="Rounded Rectangle 6"/>
          <p:cNvSpPr/>
          <p:nvPr/>
        </p:nvSpPr>
        <p:spPr>
          <a:xfrm>
            <a:off x="1876426" y="2013347"/>
            <a:ext cx="5185172" cy="900113"/>
          </a:xfrm>
          <a:prstGeom prst="roundRect">
            <a:avLst/>
          </a:prstGeom>
          <a:solidFill>
            <a:srgbClr val="7030A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500" b="1" dirty="0">
                <a:solidFill>
                  <a:srgbClr val="FFFFFF"/>
                </a:solidFill>
                <a:latin typeface="Roboto"/>
              </a:rPr>
              <a:t>cốt lõi là lý tưởng độc lập dân tộc và CNXH theo chủ nghĩa Mác - Lênin và tư tưởng Hồ Chí Minh</a:t>
            </a:r>
            <a:endParaRPr lang="en-US" sz="1500" b="1" dirty="0">
              <a:solidFill>
                <a:srgbClr val="FFFFFF"/>
              </a:solidFill>
            </a:endParaRPr>
          </a:p>
        </p:txBody>
      </p:sp>
      <p:sp>
        <p:nvSpPr>
          <p:cNvPr id="8" name="Rounded Rectangle 7"/>
          <p:cNvSpPr/>
          <p:nvPr/>
        </p:nvSpPr>
        <p:spPr>
          <a:xfrm>
            <a:off x="1871662" y="3706416"/>
            <a:ext cx="5454254" cy="971550"/>
          </a:xfrm>
          <a:prstGeom prst="roundRect">
            <a:avLst/>
          </a:prstGeom>
          <a:solidFill>
            <a:srgbClr val="996633"/>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800" b="1" dirty="0">
                <a:solidFill>
                  <a:srgbClr val="FFFFFF"/>
                </a:solidFill>
                <a:latin typeface="Roboto"/>
              </a:rPr>
              <a:t>tất cả vì con người, vì hạnh phúc và sự phát triển phong phú, tự do, toàn diện của con người</a:t>
            </a:r>
            <a:endParaRPr lang="en-US" sz="1800" b="1" dirty="0">
              <a:solidFill>
                <a:srgbClr val="FFFFFF"/>
              </a:solidFill>
            </a:endParaRPr>
          </a:p>
        </p:txBody>
      </p:sp>
      <p:sp>
        <p:nvSpPr>
          <p:cNvPr id="9" name="Freeform 3"/>
          <p:cNvSpPr>
            <a:spLocks/>
          </p:cNvSpPr>
          <p:nvPr/>
        </p:nvSpPr>
        <p:spPr bwMode="gray">
          <a:xfrm>
            <a:off x="4307087" y="1275669"/>
            <a:ext cx="323850" cy="737678"/>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0" name="Freeform 3"/>
          <p:cNvSpPr>
            <a:spLocks/>
          </p:cNvSpPr>
          <p:nvPr/>
        </p:nvSpPr>
        <p:spPr bwMode="gray">
          <a:xfrm>
            <a:off x="4275535" y="2913460"/>
            <a:ext cx="323850" cy="792956"/>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1" name="Freeform 4"/>
          <p:cNvSpPr>
            <a:spLocks/>
          </p:cNvSpPr>
          <p:nvPr/>
        </p:nvSpPr>
        <p:spPr bwMode="gray">
          <a:xfrm flipH="1">
            <a:off x="2257867" y="745840"/>
            <a:ext cx="1429940" cy="529829"/>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
        <p:nvSpPr>
          <p:cNvPr id="12" name="Freeform 2"/>
          <p:cNvSpPr>
            <a:spLocks/>
          </p:cNvSpPr>
          <p:nvPr/>
        </p:nvSpPr>
        <p:spPr bwMode="gray">
          <a:xfrm>
            <a:off x="5545088" y="752983"/>
            <a:ext cx="1425179" cy="515541"/>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Tree>
    <p:extLst>
      <p:ext uri="{BB962C8B-B14F-4D97-AF65-F5344CB8AC3E}">
        <p14:creationId xmlns:p14="http://schemas.microsoft.com/office/powerpoint/2010/main" val="14135930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560103" y="511221"/>
            <a:ext cx="6957174" cy="4245712"/>
            <a:chOff x="1081630" y="1747919"/>
            <a:chExt cx="9536068" cy="3800177"/>
          </a:xfrm>
        </p:grpSpPr>
        <p:sp>
          <p:nvSpPr>
            <p:cNvPr id="3" name="Freeform 5"/>
            <p:cNvSpPr>
              <a:spLocks/>
            </p:cNvSpPr>
            <p:nvPr/>
          </p:nvSpPr>
          <p:spPr bwMode="auto">
            <a:xfrm>
              <a:off x="4849350" y="4626317"/>
              <a:ext cx="795571" cy="728928"/>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bg1">
                <a:lumMod val="65000"/>
              </a:schemeClr>
            </a:solidFill>
            <a:ln>
              <a:noFill/>
            </a:ln>
          </p:spPr>
          <p:txBody>
            <a:bodyPr/>
            <a:lstStyle/>
            <a:p>
              <a:pPr eaLnBrk="1" hangingPunct="1">
                <a:defRPr/>
              </a:pPr>
              <a:endParaRPr lang="id-ID" sz="1050">
                <a:solidFill>
                  <a:prstClr val="black"/>
                </a:solidFill>
              </a:endParaRPr>
            </a:p>
          </p:txBody>
        </p:sp>
        <p:grpSp>
          <p:nvGrpSpPr>
            <p:cNvPr id="4" name="Group 4"/>
            <p:cNvGrpSpPr>
              <a:grpSpLocks/>
            </p:cNvGrpSpPr>
            <p:nvPr/>
          </p:nvGrpSpPr>
          <p:grpSpPr bwMode="auto">
            <a:xfrm>
              <a:off x="4333909" y="2176977"/>
              <a:ext cx="1777512" cy="597965"/>
              <a:chOff x="4333909" y="2176977"/>
              <a:chExt cx="1777512" cy="597965"/>
            </a:xfrm>
          </p:grpSpPr>
          <p:sp>
            <p:nvSpPr>
              <p:cNvPr id="32" name="Freeform 9"/>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3" name="TextBox 38"/>
              <p:cNvSpPr txBox="1">
                <a:spLocks noChangeArrowheads="1"/>
              </p:cNvSpPr>
              <p:nvPr/>
            </p:nvSpPr>
            <p:spPr bwMode="auto">
              <a:xfrm>
                <a:off x="5092996" y="235319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01</a:t>
                </a:r>
                <a:endParaRPr lang="en-US" sz="1200">
                  <a:solidFill>
                    <a:srgbClr val="FFFFFF"/>
                  </a:solidFill>
                  <a:latin typeface="Lato Black"/>
                </a:endParaRPr>
              </a:p>
            </p:txBody>
          </p:sp>
        </p:grpSp>
        <p:grpSp>
          <p:nvGrpSpPr>
            <p:cNvPr id="5" name="Group 5"/>
            <p:cNvGrpSpPr>
              <a:grpSpLocks/>
            </p:cNvGrpSpPr>
            <p:nvPr/>
          </p:nvGrpSpPr>
          <p:grpSpPr bwMode="auto">
            <a:xfrm>
              <a:off x="4274521" y="2774942"/>
              <a:ext cx="1900382" cy="602061"/>
              <a:chOff x="4274521" y="2774942"/>
              <a:chExt cx="1900382" cy="602061"/>
            </a:xfrm>
          </p:grpSpPr>
          <p:sp>
            <p:nvSpPr>
              <p:cNvPr id="30" name="Freeform 8"/>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1" name="TextBox 36"/>
              <p:cNvSpPr txBox="1">
                <a:spLocks noChangeArrowheads="1"/>
              </p:cNvSpPr>
              <p:nvPr/>
            </p:nvSpPr>
            <p:spPr bwMode="auto">
              <a:xfrm>
                <a:off x="5092996" y="2940083"/>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02</a:t>
                </a:r>
                <a:endParaRPr lang="en-US" sz="1200">
                  <a:solidFill>
                    <a:srgbClr val="FFFFFF"/>
                  </a:solidFill>
                  <a:latin typeface="Lato Black"/>
                </a:endParaRPr>
              </a:p>
            </p:txBody>
          </p:sp>
        </p:grpSp>
        <p:grpSp>
          <p:nvGrpSpPr>
            <p:cNvPr id="6" name="Group 6"/>
            <p:cNvGrpSpPr>
              <a:grpSpLocks/>
            </p:cNvGrpSpPr>
            <p:nvPr/>
          </p:nvGrpSpPr>
          <p:grpSpPr bwMode="auto">
            <a:xfrm>
              <a:off x="4323669" y="3377003"/>
              <a:ext cx="1802086" cy="597965"/>
              <a:chOff x="4323669" y="3377003"/>
              <a:chExt cx="1802086" cy="597965"/>
            </a:xfrm>
          </p:grpSpPr>
          <p:sp>
            <p:nvSpPr>
              <p:cNvPr id="28" name="Freeform 7"/>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9" name="TextBox 34"/>
              <p:cNvSpPr txBox="1">
                <a:spLocks noChangeArrowheads="1"/>
              </p:cNvSpPr>
              <p:nvPr/>
            </p:nvSpPr>
            <p:spPr bwMode="auto">
              <a:xfrm>
                <a:off x="5092996" y="3549821"/>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03</a:t>
                </a:r>
                <a:endParaRPr lang="en-US" sz="1200">
                  <a:solidFill>
                    <a:srgbClr val="FFFFFF"/>
                  </a:solidFill>
                  <a:latin typeface="Lato Black"/>
                </a:endParaRPr>
              </a:p>
            </p:txBody>
          </p:sp>
        </p:grpSp>
        <p:grpSp>
          <p:nvGrpSpPr>
            <p:cNvPr id="7" name="Group 7"/>
            <p:cNvGrpSpPr>
              <a:grpSpLocks/>
            </p:cNvGrpSpPr>
            <p:nvPr/>
          </p:nvGrpSpPr>
          <p:grpSpPr bwMode="auto">
            <a:xfrm>
              <a:off x="4641082" y="3974968"/>
              <a:ext cx="1163165" cy="597965"/>
              <a:chOff x="4641082" y="3974968"/>
              <a:chExt cx="1163165" cy="597965"/>
            </a:xfrm>
          </p:grpSpPr>
          <p:sp>
            <p:nvSpPr>
              <p:cNvPr id="26" name="Freeform 6"/>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7" name="TextBox 32"/>
              <p:cNvSpPr txBox="1">
                <a:spLocks noChangeArrowheads="1"/>
              </p:cNvSpPr>
              <p:nvPr/>
            </p:nvSpPr>
            <p:spPr bwMode="auto">
              <a:xfrm>
                <a:off x="5092996" y="413671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04</a:t>
                </a:r>
                <a:endParaRPr lang="en-US" sz="1200">
                  <a:solidFill>
                    <a:srgbClr val="FFFFFF"/>
                  </a:solidFill>
                  <a:latin typeface="Lato Black"/>
                </a:endParaRPr>
              </a:p>
            </p:txBody>
          </p:sp>
        </p:grpSp>
        <p:grpSp>
          <p:nvGrpSpPr>
            <p:cNvPr id="8" name="Group 8"/>
            <p:cNvGrpSpPr>
              <a:grpSpLocks/>
            </p:cNvGrpSpPr>
            <p:nvPr/>
          </p:nvGrpSpPr>
          <p:grpSpPr bwMode="auto">
            <a:xfrm>
              <a:off x="7443281" y="1747919"/>
              <a:ext cx="3100592" cy="818531"/>
              <a:chOff x="5736401" y="1747919"/>
              <a:chExt cx="3100592" cy="818531"/>
            </a:xfrm>
          </p:grpSpPr>
          <p:sp>
            <p:nvSpPr>
              <p:cNvPr id="24" name="Oval 23"/>
              <p:cNvSpPr>
                <a:spLocks noChangeAspect="1"/>
              </p:cNvSpPr>
              <p:nvPr/>
            </p:nvSpPr>
            <p:spPr>
              <a:xfrm>
                <a:off x="5736401" y="1858219"/>
                <a:ext cx="551916" cy="552024"/>
              </a:xfrm>
              <a:prstGeom prst="ellipse">
                <a:avLst/>
              </a:prstGeom>
              <a:solidFill>
                <a:srgbClr val="9379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1050" dirty="0">
                    <a:solidFill>
                      <a:prstClr val="white"/>
                    </a:solidFill>
                    <a:latin typeface="FontAwesome" pitchFamily="2" charset="0"/>
                  </a:rPr>
                  <a:t></a:t>
                </a:r>
              </a:p>
            </p:txBody>
          </p:sp>
          <p:sp>
            <p:nvSpPr>
              <p:cNvPr id="25" name="Text Placeholder 32"/>
              <p:cNvSpPr txBox="1">
                <a:spLocks/>
              </p:cNvSpPr>
              <p:nvPr/>
            </p:nvSpPr>
            <p:spPr bwMode="auto">
              <a:xfrm>
                <a:off x="6386663" y="1747919"/>
                <a:ext cx="2450330" cy="81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663300"/>
                    </a:solidFill>
                    <a:latin typeface="Roboto"/>
                  </a:rPr>
                  <a:t>lòng yêu nước nồng nàn, ý chí tự cường dân tộc, tinh thần đoàn kết, ý thức cộng đồng gắn kết cá nhân - gia đình - Tổ quốc</a:t>
                </a:r>
                <a:endParaRPr lang="en-US" sz="1200" dirty="0">
                  <a:solidFill>
                    <a:srgbClr val="663300"/>
                  </a:solidFill>
                  <a:latin typeface="Neris Thin"/>
                </a:endParaRPr>
              </a:p>
            </p:txBody>
          </p:sp>
        </p:grpSp>
        <p:grpSp>
          <p:nvGrpSpPr>
            <p:cNvPr id="9" name="Group 9"/>
            <p:cNvGrpSpPr>
              <a:grpSpLocks/>
            </p:cNvGrpSpPr>
            <p:nvPr/>
          </p:nvGrpSpPr>
          <p:grpSpPr bwMode="auto">
            <a:xfrm>
              <a:off x="7467419" y="2809327"/>
              <a:ext cx="3150278" cy="668037"/>
              <a:chOff x="5760539" y="2809327"/>
              <a:chExt cx="3150278" cy="668037"/>
            </a:xfrm>
          </p:grpSpPr>
          <p:sp>
            <p:nvSpPr>
              <p:cNvPr id="22" name="Oval 21"/>
              <p:cNvSpPr>
                <a:spLocks noChangeAspect="1"/>
              </p:cNvSpPr>
              <p:nvPr/>
            </p:nvSpPr>
            <p:spPr>
              <a:xfrm>
                <a:off x="5760539" y="2809327"/>
                <a:ext cx="551916" cy="552024"/>
              </a:xfrm>
              <a:prstGeom prst="ellipse">
                <a:avLst/>
              </a:prstGeom>
              <a:solidFill>
                <a:srgbClr val="00BB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endParaRPr lang="en-US" sz="1050" dirty="0">
                  <a:solidFill>
                    <a:prstClr val="white"/>
                  </a:solidFill>
                  <a:latin typeface="FontAwesome" pitchFamily="2" charset="0"/>
                </a:endParaRPr>
              </a:p>
            </p:txBody>
          </p:sp>
          <p:sp>
            <p:nvSpPr>
              <p:cNvPr id="23" name="Text Placeholder 32"/>
              <p:cNvSpPr txBox="1">
                <a:spLocks/>
              </p:cNvSpPr>
              <p:nvPr/>
            </p:nvSpPr>
            <p:spPr bwMode="auto">
              <a:xfrm>
                <a:off x="6462416" y="2948631"/>
                <a:ext cx="2448401"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00B0F0"/>
                    </a:solidFill>
                    <a:latin typeface="Roboto"/>
                  </a:rPr>
                  <a:t>lòng nhân ái, khoan dung, trọng nghĩa tình, đạo lý</a:t>
                </a:r>
                <a:endParaRPr lang="en-US" sz="1200" dirty="0">
                  <a:solidFill>
                    <a:srgbClr val="00B0F0"/>
                  </a:solidFill>
                  <a:latin typeface="Lato Light"/>
                </a:endParaRPr>
              </a:p>
            </p:txBody>
          </p:sp>
        </p:grpSp>
        <p:grpSp>
          <p:nvGrpSpPr>
            <p:cNvPr id="10" name="Group 10"/>
            <p:cNvGrpSpPr>
              <a:grpSpLocks/>
            </p:cNvGrpSpPr>
            <p:nvPr/>
          </p:nvGrpSpPr>
          <p:grpSpPr bwMode="auto">
            <a:xfrm>
              <a:off x="7617379" y="3872737"/>
              <a:ext cx="2912209" cy="630964"/>
              <a:chOff x="5910499" y="1696092"/>
              <a:chExt cx="2912209" cy="630964"/>
            </a:xfrm>
          </p:grpSpPr>
          <p:sp>
            <p:nvSpPr>
              <p:cNvPr id="20" name="Oval 19"/>
              <p:cNvSpPr>
                <a:spLocks noChangeAspect="1"/>
              </p:cNvSpPr>
              <p:nvPr/>
            </p:nvSpPr>
            <p:spPr>
              <a:xfrm>
                <a:off x="5910499" y="1696092"/>
                <a:ext cx="551916" cy="5520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21" name="Text Placeholder 32"/>
              <p:cNvSpPr txBox="1">
                <a:spLocks/>
              </p:cNvSpPr>
              <p:nvPr/>
            </p:nvSpPr>
            <p:spPr bwMode="auto">
              <a:xfrm>
                <a:off x="6542021" y="1798323"/>
                <a:ext cx="2280687"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7030A0"/>
                    </a:solidFill>
                    <a:latin typeface="Roboto"/>
                  </a:rPr>
                  <a:t>cần cù, sáng tạo trong lao động tính giản dị trong cuộc sống</a:t>
                </a:r>
                <a:r>
                  <a:rPr lang="en-US" sz="1200" dirty="0">
                    <a:solidFill>
                      <a:srgbClr val="7030A0"/>
                    </a:solidFill>
                    <a:latin typeface="Roboto"/>
                  </a:rPr>
                  <a:t> </a:t>
                </a:r>
                <a:endParaRPr lang="en-US" sz="1200" dirty="0">
                  <a:solidFill>
                    <a:srgbClr val="7030A0"/>
                  </a:solidFill>
                  <a:latin typeface="Neris Thin"/>
                </a:endParaRPr>
              </a:p>
              <a:p>
                <a:pPr>
                  <a:lnSpc>
                    <a:spcPct val="90000"/>
                  </a:lnSpc>
                  <a:spcBef>
                    <a:spcPts val="563"/>
                  </a:spcBef>
                  <a:buClrTx/>
                  <a:buSzTx/>
                  <a:buNone/>
                </a:pPr>
                <a:endParaRPr lang="en-US" sz="750" dirty="0">
                  <a:solidFill>
                    <a:srgbClr val="595959"/>
                  </a:solidFill>
                  <a:latin typeface="Lato Light"/>
                </a:endParaRPr>
              </a:p>
            </p:txBody>
          </p:sp>
        </p:grpSp>
        <p:grpSp>
          <p:nvGrpSpPr>
            <p:cNvPr id="11" name="Group 11"/>
            <p:cNvGrpSpPr>
              <a:grpSpLocks/>
            </p:cNvGrpSpPr>
            <p:nvPr/>
          </p:nvGrpSpPr>
          <p:grpSpPr bwMode="auto">
            <a:xfrm>
              <a:off x="7541627" y="4767517"/>
              <a:ext cx="3076071" cy="780579"/>
              <a:chOff x="5834747" y="2590872"/>
              <a:chExt cx="3076071" cy="780579"/>
            </a:xfrm>
          </p:grpSpPr>
          <p:sp>
            <p:nvSpPr>
              <p:cNvPr id="18" name="Oval 17"/>
              <p:cNvSpPr>
                <a:spLocks noChangeAspect="1"/>
              </p:cNvSpPr>
              <p:nvPr/>
            </p:nvSpPr>
            <p:spPr>
              <a:xfrm>
                <a:off x="5834747" y="2759503"/>
                <a:ext cx="551916" cy="552024"/>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19" name="Text Placeholder 32"/>
              <p:cNvSpPr txBox="1">
                <a:spLocks/>
              </p:cNvSpPr>
              <p:nvPr/>
            </p:nvSpPr>
            <p:spPr bwMode="auto">
              <a:xfrm>
                <a:off x="6462841" y="2590872"/>
                <a:ext cx="2447977" cy="780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350" dirty="0">
                    <a:solidFill>
                      <a:srgbClr val="FF0000"/>
                    </a:solidFill>
                    <a:latin typeface="Roboto"/>
                  </a:rPr>
                  <a:t>dũng cảm, kiên cường, bất khuất trong đấu tranh chống giặc ngoại xâm …</a:t>
                </a:r>
                <a:endParaRPr lang="en-US" sz="1350" dirty="0">
                  <a:solidFill>
                    <a:srgbClr val="FF0000"/>
                  </a:solidFill>
                  <a:latin typeface="Neris Thin"/>
                </a:endParaRPr>
              </a:p>
              <a:p>
                <a:pPr algn="ctr">
                  <a:lnSpc>
                    <a:spcPct val="90000"/>
                  </a:lnSpc>
                  <a:spcBef>
                    <a:spcPts val="563"/>
                  </a:spcBef>
                  <a:buClrTx/>
                  <a:buSzTx/>
                  <a:buNone/>
                </a:pPr>
                <a:endParaRPr lang="en-US" sz="750" dirty="0">
                  <a:solidFill>
                    <a:srgbClr val="595959"/>
                  </a:solidFill>
                  <a:latin typeface="Lato Light"/>
                </a:endParaRPr>
              </a:p>
            </p:txBody>
          </p:sp>
        </p:grpSp>
        <p:sp>
          <p:nvSpPr>
            <p:cNvPr id="12" name="Text Placeholder 32"/>
            <p:cNvSpPr txBox="1">
              <a:spLocks/>
            </p:cNvSpPr>
            <p:nvPr/>
          </p:nvSpPr>
          <p:spPr bwMode="auto">
            <a:xfrm>
              <a:off x="1116998" y="2608969"/>
              <a:ext cx="2537751" cy="239977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Arial" panose="020B0604020202020204" pitchFamily="34" charset="0"/>
                <a:buNone/>
              </a:pPr>
              <a:r>
                <a:rPr lang="vi-VN" sz="1500" dirty="0">
                  <a:solidFill>
                    <a:srgbClr val="000099"/>
                  </a:solidFill>
                  <a:latin typeface="Roboto"/>
                </a:rPr>
                <a:t>những giá trị truyền thống tốt đẹp, bền vững, những tinh hoa của cộng đồng các dân tộc Việt Nam, được vun đắp qua lịch sử hàng ngàn năm đấu tranh dựng nước và giữ nước.</a:t>
              </a:r>
              <a:endParaRPr lang="en-US" sz="750" dirty="0">
                <a:solidFill>
                  <a:srgbClr val="595959"/>
                </a:solidFill>
                <a:latin typeface="Lato Light"/>
              </a:endParaRPr>
            </a:p>
          </p:txBody>
        </p:sp>
        <p:sp>
          <p:nvSpPr>
            <p:cNvPr id="13" name="TextBox 14"/>
            <p:cNvSpPr txBox="1">
              <a:spLocks noChangeArrowheads="1"/>
            </p:cNvSpPr>
            <p:nvPr/>
          </p:nvSpPr>
          <p:spPr bwMode="auto">
            <a:xfrm>
              <a:off x="1081630" y="1867932"/>
              <a:ext cx="2572676" cy="28925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vi-VN" sz="1500" b="1" dirty="0">
                  <a:solidFill>
                    <a:srgbClr val="000099"/>
                  </a:solidFill>
                  <a:latin typeface="Roboto"/>
                </a:rPr>
                <a:t>Bản sắc dân tộc</a:t>
              </a:r>
              <a:endParaRPr lang="en-AU" sz="2250" dirty="0">
                <a:solidFill>
                  <a:srgbClr val="000099"/>
                </a:solidFill>
                <a:latin typeface="FontAwesome"/>
              </a:endParaRPr>
            </a:p>
          </p:txBody>
        </p:sp>
        <p:cxnSp>
          <p:nvCxnSpPr>
            <p:cNvPr id="14" name="Elbow Connector 13"/>
            <p:cNvCxnSpPr/>
            <p:nvPr/>
          </p:nvCxnSpPr>
          <p:spPr>
            <a:xfrm flipV="1">
              <a:off x="5954077" y="2082316"/>
              <a:ext cx="1443471" cy="403894"/>
            </a:xfrm>
            <a:prstGeom prst="bentConnector3">
              <a:avLst>
                <a:gd name="adj1" fmla="val 39133"/>
              </a:avLst>
            </a:prstGeom>
            <a:ln w="12700">
              <a:solidFill>
                <a:schemeClr val="bg1">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p:nvPr/>
          </p:nvCxnSpPr>
          <p:spPr>
            <a:xfrm>
              <a:off x="5721100" y="4273573"/>
              <a:ext cx="1744350" cy="987888"/>
            </a:xfrm>
            <a:prstGeom prst="bentConnector3">
              <a:avLst>
                <a:gd name="adj1" fmla="val 5000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p:nvPr/>
          </p:nvCxnSpPr>
          <p:spPr>
            <a:xfrm>
              <a:off x="6121661" y="3724532"/>
              <a:ext cx="1456391" cy="500871"/>
            </a:xfrm>
            <a:prstGeom prst="bentConnector3">
              <a:avLst>
                <a:gd name="adj1" fmla="val 5837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174903" y="3105371"/>
              <a:ext cx="1229350" cy="0"/>
            </a:xfrm>
            <a:prstGeom prst="line">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34" name="Down Arrow 33"/>
          <p:cNvSpPr/>
          <p:nvPr/>
        </p:nvSpPr>
        <p:spPr>
          <a:xfrm>
            <a:off x="2321399" y="968469"/>
            <a:ext cx="236866" cy="50475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35" name="Right Arrow 34"/>
          <p:cNvSpPr/>
          <p:nvPr/>
        </p:nvSpPr>
        <p:spPr>
          <a:xfrm>
            <a:off x="3467916" y="2317269"/>
            <a:ext cx="509357" cy="598885"/>
          </a:xfrm>
          <a:prstGeom prst="right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Tree>
    <p:extLst>
      <p:ext uri="{BB962C8B-B14F-4D97-AF65-F5344CB8AC3E}">
        <p14:creationId xmlns:p14="http://schemas.microsoft.com/office/powerpoint/2010/main" val="42764393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2970" y="491614"/>
            <a:ext cx="6426485" cy="707886"/>
          </a:xfrm>
          <a:prstGeom prst="rect">
            <a:avLst/>
          </a:prstGeom>
        </p:spPr>
        <p:txBody>
          <a:bodyPr wrap="square">
            <a:spAutoFit/>
          </a:bodyPr>
          <a:lstStyle/>
          <a:p>
            <a:pPr algn="ctr"/>
            <a:r>
              <a:rPr lang="nl-NL" sz="2000" b="1" i="1" u="sng" dirty="0">
                <a:solidFill>
                  <a:srgbClr val="FF0000"/>
                </a:solidFill>
                <a:latin typeface="+mj-lt"/>
                <a:ea typeface="Times New Roman" panose="02020603050405020304" pitchFamily="18" charset="0"/>
              </a:rPr>
              <a:t>Hai là</a:t>
            </a:r>
            <a:r>
              <a:rPr lang="nl-NL" sz="2000" i="1" dirty="0">
                <a:solidFill>
                  <a:srgbClr val="3333FF"/>
                </a:solidFill>
                <a:latin typeface="+mj-lt"/>
                <a:ea typeface="Times New Roman" panose="02020603050405020304" pitchFamily="18" charset="0"/>
              </a:rPr>
              <a:t>, </a:t>
            </a:r>
            <a:r>
              <a:rPr lang="nl-NL" sz="2000" b="1" dirty="0">
                <a:solidFill>
                  <a:srgbClr val="C00000"/>
                </a:solidFill>
                <a:latin typeface="+mj-lt"/>
                <a:ea typeface="Times New Roman" panose="02020603050405020304" pitchFamily="18" charset="0"/>
              </a:rPr>
              <a:t>con người là trung tâm </a:t>
            </a:r>
            <a:r>
              <a:rPr lang="nl-NL" sz="2000" dirty="0">
                <a:solidFill>
                  <a:srgbClr val="3333FF"/>
                </a:solidFill>
                <a:latin typeface="+mj-lt"/>
                <a:ea typeface="Times New Roman" panose="02020603050405020304" pitchFamily="18" charset="0"/>
              </a:rPr>
              <a:t>của chiến lược phát triển, đồng thời là </a:t>
            </a:r>
            <a:r>
              <a:rPr lang="nl-NL" sz="2000" b="1" dirty="0">
                <a:solidFill>
                  <a:srgbClr val="C00000"/>
                </a:solidFill>
                <a:latin typeface="+mj-lt"/>
                <a:ea typeface="Times New Roman" panose="02020603050405020304" pitchFamily="18" charset="0"/>
              </a:rPr>
              <a:t>chủ thể phát triển</a:t>
            </a:r>
            <a:r>
              <a:rPr lang="nl-NL" dirty="0">
                <a:solidFill>
                  <a:srgbClr val="3333FF"/>
                </a:solidFill>
                <a:latin typeface="Times New Roman" panose="02020603050405020304" pitchFamily="18" charset="0"/>
                <a:ea typeface="Times New Roman" panose="02020603050405020304" pitchFamily="18" charset="0"/>
              </a:rPr>
              <a:t>. </a:t>
            </a:r>
            <a:endParaRPr lang="en-US" dirty="0">
              <a:solidFill>
                <a:srgbClr val="3333FF"/>
              </a:solidFill>
            </a:endParaRPr>
          </a:p>
        </p:txBody>
      </p:sp>
      <p:sp>
        <p:nvSpPr>
          <p:cNvPr id="3" name="Rectangle 2"/>
          <p:cNvSpPr>
            <a:spLocks noChangeArrowheads="1"/>
          </p:cNvSpPr>
          <p:nvPr/>
        </p:nvSpPr>
        <p:spPr bwMode="auto">
          <a:xfrm>
            <a:off x="1268858" y="1276119"/>
            <a:ext cx="70223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Nhiệm vụ quan trọng có ý nghĩa quyết định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đối với sự phát triển văn hóa, con người toàn diện và bền vững là xây dựng con người Việt Nam – chủ thể của nền văn hóa.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4"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970" y="2149720"/>
            <a:ext cx="3107933"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http://baochinhphu.vn/Uploaded/hoangtrongdien/2019_01_05/v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2149720"/>
            <a:ext cx="3839968"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13926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705069" y="431568"/>
            <a:ext cx="59800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Tôn trọng và bảo vệ</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 quyền con người, gắn quyền con người với quyền và lợi ích của dân tộc, đất nước và quyền làm chủ của nhân dân.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https://images.vov.vn/w600/uploaded/vw3qwdggrczaw5ajtfaqxw/2018_12_09/hien_phap_2013_ktd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4684" y="1354898"/>
            <a:ext cx="5076825" cy="227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1417834" y="3759740"/>
            <a:ext cx="69453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vi-VN" sz="1800" dirty="0">
                <a:solidFill>
                  <a:srgbClr val="996633"/>
                </a:solidFill>
                <a:latin typeface="Arial" panose="020B0604020202020204" pitchFamily="34" charset="0"/>
              </a:rPr>
              <a:t>Kể từ năm 2014 đến nay, Việt Nam đã bổ sung, sửa đổi hoặc ban hành mới </a:t>
            </a:r>
            <a:r>
              <a:rPr lang="vi-VN" sz="1800" b="1" u="sng" dirty="0">
                <a:solidFill>
                  <a:srgbClr val="FF0000"/>
                </a:solidFill>
                <a:latin typeface="Arial" panose="020B0604020202020204" pitchFamily="34" charset="0"/>
              </a:rPr>
              <a:t>96 luật, pháp lệnh </a:t>
            </a:r>
            <a:r>
              <a:rPr lang="vi-VN" sz="1800" dirty="0">
                <a:solidFill>
                  <a:srgbClr val="996633"/>
                </a:solidFill>
                <a:latin typeface="Arial" panose="020B0604020202020204" pitchFamily="34" charset="0"/>
              </a:rPr>
              <a:t>liên quan đến việc bảo đảm quyền con người, quyền công dân</a:t>
            </a:r>
            <a:endParaRPr lang="en-US" sz="1800" dirty="0">
              <a:solidFill>
                <a:srgbClr val="996633"/>
              </a:solidFill>
            </a:endParaRPr>
          </a:p>
        </p:txBody>
      </p:sp>
    </p:spTree>
    <p:extLst>
      <p:ext uri="{BB962C8B-B14F-4D97-AF65-F5344CB8AC3E}">
        <p14:creationId xmlns:p14="http://schemas.microsoft.com/office/powerpoint/2010/main" val="1727734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69921" y="426487"/>
            <a:ext cx="6426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Xây dựng gia đình </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no ấm, tiến bộ, hạnh phúc, thật sự là tế bào lành mạnh của xã hội, là môi trường quan trọng, trực tiếp giáo dục nếp sống và hình thành nhân cách.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Image result for Xây dựng gia đình no ấm, tiến bộ, hạnh phúc, thật sự là tế bào lành mạnh của xã hội, là môi trường quan trọng, trực tiếp giáo dục nếp sống và hình thành nhân c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809" y="1592493"/>
            <a:ext cx="5941219" cy="2869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31793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2695" y="466325"/>
            <a:ext cx="6518953" cy="1200329"/>
          </a:xfrm>
          <a:prstGeom prst="rect">
            <a:avLst/>
          </a:prstGeom>
        </p:spPr>
        <p:txBody>
          <a:bodyPr wrap="square">
            <a:spAutoFit/>
          </a:bodyPr>
          <a:lstStyle/>
          <a:p>
            <a:pPr indent="457200" algn="ctr" fontAlgn="base">
              <a:spcBef>
                <a:spcPts val="600"/>
              </a:spcBef>
              <a:spcAft>
                <a:spcPts val="600"/>
              </a:spcAft>
            </a:pPr>
            <a:r>
              <a:rPr lang="nl-NL" sz="1800" b="1" i="1" u="sng" dirty="0">
                <a:solidFill>
                  <a:srgbClr val="FF0000"/>
                </a:solidFill>
                <a:latin typeface="+mj-lt"/>
                <a:ea typeface="Times New Roman" panose="02020603050405020304" pitchFamily="18" charset="0"/>
              </a:rPr>
              <a:t>Ba là</a:t>
            </a:r>
            <a:r>
              <a:rPr lang="nl-NL" sz="1800" i="1" dirty="0">
                <a:latin typeface="+mj-lt"/>
                <a:ea typeface="Times New Roman" panose="02020603050405020304" pitchFamily="18" charset="0"/>
              </a:rPr>
              <a:t>, </a:t>
            </a:r>
            <a:r>
              <a:rPr lang="nl-NL" sz="1800" dirty="0">
                <a:solidFill>
                  <a:srgbClr val="663300"/>
                </a:solidFill>
                <a:latin typeface="+mj-lt"/>
                <a:ea typeface="Times New Roman" panose="02020603050405020304" pitchFamily="18" charset="0"/>
              </a:rPr>
              <a:t>giáo dục và đào tạo có sứ mệnh nâng cao dân trí, phát triển nguồn nhân lực, bồi dưỡng nhân tài, góp phần quan trọng phát triển đất nước, xây dựng nền văn hoá và con người Việt Nam.</a:t>
            </a:r>
            <a:endParaRPr lang="en-US" sz="1800" dirty="0">
              <a:solidFill>
                <a:srgbClr val="663300"/>
              </a:solidFill>
              <a:latin typeface="+mj-lt"/>
              <a:ea typeface="Times New Roman" panose="02020603050405020304" pitchFamily="18" charset="0"/>
            </a:endParaRPr>
          </a:p>
        </p:txBody>
      </p:sp>
      <p:pic>
        <p:nvPicPr>
          <p:cNvPr id="1030" name="Picture 6" descr="http://tuyengiao.vn/Uploads2010/trandoantien/large_12_2008_49.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23" y="1666653"/>
            <a:ext cx="5715000" cy="285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6303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hoa học và công nghệ là quốc sách hàng đ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1596" y="1253449"/>
            <a:ext cx="3472665" cy="329800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ùng với giáo dục - đào tạo, khoa học và công nghệ là quốc sách hàng đầ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8657" y="1253448"/>
            <a:ext cx="3328826" cy="32980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48657" y="522436"/>
            <a:ext cx="6482992" cy="646331"/>
          </a:xfrm>
          <a:prstGeom prst="rect">
            <a:avLst/>
          </a:prstGeom>
        </p:spPr>
        <p:txBody>
          <a:bodyPr wrap="square">
            <a:spAutoFit/>
          </a:bodyPr>
          <a:lstStyle/>
          <a:p>
            <a:pPr algn="ctr"/>
            <a:r>
              <a:rPr lang="nl-NL" sz="1800" dirty="0">
                <a:latin typeface="+mj-lt"/>
                <a:ea typeface="Times New Roman" panose="02020603050405020304" pitchFamily="18" charset="0"/>
              </a:rPr>
              <a:t>Phát triển giáo dục và đào tạo cùng với </a:t>
            </a:r>
            <a:r>
              <a:rPr lang="nl-NL" sz="1800" b="1" dirty="0">
                <a:solidFill>
                  <a:srgbClr val="663300"/>
                </a:solidFill>
                <a:latin typeface="+mj-lt"/>
                <a:ea typeface="Times New Roman" panose="02020603050405020304" pitchFamily="18" charset="0"/>
              </a:rPr>
              <a:t>phát triển khoa học và công nghệ </a:t>
            </a:r>
            <a:r>
              <a:rPr lang="nl-NL" sz="1800" dirty="0">
                <a:latin typeface="+mj-lt"/>
                <a:ea typeface="Times New Roman" panose="02020603050405020304" pitchFamily="18" charset="0"/>
              </a:rPr>
              <a:t>là </a:t>
            </a:r>
            <a:r>
              <a:rPr lang="nl-NL" sz="1800" b="1" dirty="0">
                <a:solidFill>
                  <a:srgbClr val="FF0000"/>
                </a:solidFill>
                <a:latin typeface="+mj-lt"/>
                <a:ea typeface="Times New Roman" panose="02020603050405020304" pitchFamily="18" charset="0"/>
              </a:rPr>
              <a:t>quốc sách hàng đầu</a:t>
            </a:r>
            <a:endParaRPr lang="en-US" sz="1800" b="1" dirty="0">
              <a:solidFill>
                <a:srgbClr val="FF0000"/>
              </a:solidFill>
              <a:latin typeface="+mj-lt"/>
            </a:endParaRPr>
          </a:p>
        </p:txBody>
      </p:sp>
    </p:spTree>
    <p:extLst>
      <p:ext uri="{BB962C8B-B14F-4D97-AF65-F5344CB8AC3E}">
        <p14:creationId xmlns:p14="http://schemas.microsoft.com/office/powerpoint/2010/main" val="22061621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05 năm đổi mới căn bản, toàn diện giáo dục và đào tạo: Thành tựu và thách  thức | ĐẠI HỌC QUỐC GIA HÀ N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5380" y="1445891"/>
            <a:ext cx="5722706" cy="32480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53792" y="429969"/>
            <a:ext cx="6344293" cy="707886"/>
          </a:xfrm>
          <a:prstGeom prst="rect">
            <a:avLst/>
          </a:prstGeom>
        </p:spPr>
        <p:txBody>
          <a:bodyPr wrap="square">
            <a:spAutoFit/>
          </a:bodyPr>
          <a:lstStyle/>
          <a:p>
            <a:pPr algn="ctr"/>
            <a:r>
              <a:rPr lang="nl-NL" sz="2000" b="1" dirty="0">
                <a:solidFill>
                  <a:srgbClr val="00B0F0"/>
                </a:solidFill>
                <a:latin typeface="+mj-lt"/>
                <a:ea typeface="Times New Roman" panose="02020603050405020304" pitchFamily="18" charset="0"/>
              </a:rPr>
              <a:t>Đổi mới căn bản và toàn diện </a:t>
            </a:r>
            <a:r>
              <a:rPr lang="nl-NL" sz="2000" dirty="0">
                <a:solidFill>
                  <a:srgbClr val="996633"/>
                </a:solidFill>
                <a:latin typeface="+mj-lt"/>
                <a:ea typeface="Times New Roman" panose="02020603050405020304" pitchFamily="18" charset="0"/>
              </a:rPr>
              <a:t>giáo dục và đào tạo theo nhu cầu phát triển của xã </a:t>
            </a:r>
            <a:r>
              <a:rPr lang="nl-NL" sz="2000" dirty="0" smtClean="0">
                <a:solidFill>
                  <a:srgbClr val="996633"/>
                </a:solidFill>
                <a:latin typeface="+mj-lt"/>
                <a:ea typeface="Times New Roman" panose="02020603050405020304" pitchFamily="18" charset="0"/>
              </a:rPr>
              <a:t>hội</a:t>
            </a:r>
            <a:endParaRPr lang="en-US" sz="2000" dirty="0">
              <a:solidFill>
                <a:srgbClr val="996633"/>
              </a:solidFill>
              <a:latin typeface="+mj-lt"/>
            </a:endParaRPr>
          </a:p>
        </p:txBody>
      </p:sp>
    </p:spTree>
    <p:extLst>
      <p:ext uri="{BB962C8B-B14F-4D97-AF65-F5344CB8AC3E}">
        <p14:creationId xmlns:p14="http://schemas.microsoft.com/office/powerpoint/2010/main" val="19886866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74341" y="525046"/>
            <a:ext cx="6529228" cy="579646"/>
          </a:xfrm>
          <a:prstGeom prst="rect">
            <a:avLst/>
          </a:prstGeom>
        </p:spPr>
        <p:txBody>
          <a:bodyPr wrap="square">
            <a:spAutoFit/>
          </a:bodyPr>
          <a:lstStyle/>
          <a:p>
            <a:pPr indent="457200" algn="ctr" fontAlgn="base">
              <a:lnSpc>
                <a:spcPts val="1900"/>
              </a:lnSpc>
              <a:spcBef>
                <a:spcPts val="600"/>
              </a:spcBef>
              <a:spcAft>
                <a:spcPts val="600"/>
              </a:spcAft>
            </a:pPr>
            <a:r>
              <a:rPr lang="nl-NL" sz="1800" dirty="0">
                <a:solidFill>
                  <a:srgbClr val="996633"/>
                </a:solidFill>
                <a:latin typeface="+mj-lt"/>
                <a:ea typeface="Times New Roman" panose="02020603050405020304" pitchFamily="18" charset="0"/>
              </a:rPr>
              <a:t>Đẩy mạnh xây dựng </a:t>
            </a:r>
            <a:r>
              <a:rPr lang="nl-NL" sz="1800" b="1" dirty="0">
                <a:solidFill>
                  <a:srgbClr val="3333FF"/>
                </a:solidFill>
                <a:latin typeface="+mj-lt"/>
                <a:ea typeface="Times New Roman" panose="02020603050405020304" pitchFamily="18" charset="0"/>
              </a:rPr>
              <a:t>xã hội học tập</a:t>
            </a:r>
            <a:r>
              <a:rPr lang="nl-NL" sz="1800" dirty="0">
                <a:solidFill>
                  <a:srgbClr val="996633"/>
                </a:solidFill>
                <a:latin typeface="+mj-lt"/>
                <a:ea typeface="Times New Roman" panose="02020603050405020304" pitchFamily="18" charset="0"/>
              </a:rPr>
              <a:t>, tạo cơ hội và điều kiện cho mọi công dân được </a:t>
            </a:r>
            <a:r>
              <a:rPr lang="nl-NL" sz="1800" b="1" dirty="0">
                <a:solidFill>
                  <a:srgbClr val="3333FF"/>
                </a:solidFill>
                <a:latin typeface="+mj-lt"/>
                <a:ea typeface="Times New Roman" panose="02020603050405020304" pitchFamily="18" charset="0"/>
              </a:rPr>
              <a:t>học tập suốt đời.</a:t>
            </a:r>
            <a:endParaRPr lang="en-US" sz="1800" b="1" dirty="0">
              <a:solidFill>
                <a:srgbClr val="3333FF"/>
              </a:solidFill>
              <a:latin typeface="+mj-lt"/>
              <a:ea typeface="Times New Roman" panose="02020603050405020304" pitchFamily="18" charset="0"/>
            </a:endParaRPr>
          </a:p>
        </p:txBody>
      </p:sp>
      <p:pic>
        <p:nvPicPr>
          <p:cNvPr id="12290" name="Picture 2" descr="TP.HCM 'chuyển đổi số thúc đẩy học tập suốt đời' | Giáo dục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487" y="1369264"/>
            <a:ext cx="5351373" cy="2802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950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77083" y="497147"/>
            <a:ext cx="6580598" cy="1066959"/>
          </a:xfrm>
          <a:prstGeom prst="rect">
            <a:avLst/>
          </a:prstGeom>
        </p:spPr>
        <p:txBody>
          <a:bodyPr wrap="square">
            <a:spAutoFit/>
          </a:bodyPr>
          <a:lstStyle/>
          <a:p>
            <a:pPr indent="457200" algn="ctr" fontAlgn="base">
              <a:lnSpc>
                <a:spcPts val="1900"/>
              </a:lnSpc>
              <a:spcBef>
                <a:spcPts val="600"/>
              </a:spcBef>
              <a:spcAft>
                <a:spcPts val="600"/>
              </a:spcAft>
            </a:pPr>
            <a:r>
              <a:rPr lang="nl-NL" sz="1800" b="1" i="1" dirty="0">
                <a:solidFill>
                  <a:srgbClr val="FF0000"/>
                </a:solidFill>
                <a:latin typeface="+mj-lt"/>
                <a:ea typeface="Times New Roman" panose="02020603050405020304" pitchFamily="18" charset="0"/>
              </a:rPr>
              <a:t>Bốn là</a:t>
            </a:r>
            <a:r>
              <a:rPr lang="nl-NL" sz="1800" i="1" dirty="0">
                <a:latin typeface="+mj-lt"/>
                <a:ea typeface="Times New Roman" panose="02020603050405020304" pitchFamily="18" charset="0"/>
              </a:rPr>
              <a:t>, </a:t>
            </a:r>
            <a:r>
              <a:rPr lang="nl-NL" sz="1800" dirty="0">
                <a:solidFill>
                  <a:srgbClr val="0070C0"/>
                </a:solidFill>
                <a:latin typeface="+mj-lt"/>
                <a:ea typeface="Times New Roman" panose="02020603050405020304" pitchFamily="18" charset="0"/>
              </a:rPr>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sz="1800" dirty="0">
              <a:solidFill>
                <a:srgbClr val="0070C0"/>
              </a:solidFill>
              <a:latin typeface="+mj-lt"/>
              <a:ea typeface="Times New Roman" panose="02020603050405020304" pitchFamily="18" charset="0"/>
            </a:endParaRPr>
          </a:p>
        </p:txBody>
      </p:sp>
      <p:pic>
        <p:nvPicPr>
          <p:cNvPr id="13314" name="Picture 2" descr="Khoa học công nghệ - nền tảng, động lực cho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7084" y="1722475"/>
            <a:ext cx="6683338" cy="2962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9068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5092" y="475137"/>
            <a:ext cx="6780944" cy="579646"/>
          </a:xfrm>
          <a:prstGeom prst="rect">
            <a:avLst/>
          </a:prstGeom>
        </p:spPr>
        <p:txBody>
          <a:bodyPr wrap="square">
            <a:spAutoFit/>
          </a:bodyPr>
          <a:lstStyle/>
          <a:p>
            <a:pPr indent="457200" algn="ctr" fontAlgn="base">
              <a:lnSpc>
                <a:spcPts val="1900"/>
              </a:lnSpc>
              <a:spcBef>
                <a:spcPts val="600"/>
              </a:spcBef>
              <a:spcAft>
                <a:spcPts val="600"/>
              </a:spcAft>
            </a:pPr>
            <a:r>
              <a:rPr lang="nl-NL" sz="1800" b="1" i="1" u="sng" dirty="0">
                <a:solidFill>
                  <a:srgbClr val="FF0000"/>
                </a:solidFill>
                <a:latin typeface="+mj-lt"/>
                <a:ea typeface="Times New Roman" panose="02020603050405020304" pitchFamily="18" charset="0"/>
              </a:rPr>
              <a:t>Năm là</a:t>
            </a:r>
            <a:r>
              <a:rPr lang="nl-NL" sz="1800" i="1" dirty="0">
                <a:latin typeface="+mj-lt"/>
                <a:ea typeface="Times New Roman" panose="02020603050405020304" pitchFamily="18" charset="0"/>
              </a:rPr>
              <a:t>, </a:t>
            </a:r>
            <a:r>
              <a:rPr lang="nl-NL" sz="1800" dirty="0">
                <a:solidFill>
                  <a:srgbClr val="660066"/>
                </a:solidFill>
                <a:latin typeface="+mj-lt"/>
                <a:ea typeface="Times New Roman" panose="02020603050405020304" pitchFamily="18" charset="0"/>
              </a:rPr>
              <a:t>bảo vệ môi trường là trách nhiệm của cả hệ thống chính trị, của toàn xã hội và nghĩa vụ của mọi công dân. </a:t>
            </a:r>
            <a:endParaRPr lang="en-US" sz="1800" dirty="0">
              <a:solidFill>
                <a:srgbClr val="660066"/>
              </a:solidFill>
              <a:latin typeface="+mj-lt"/>
              <a:ea typeface="Times New Roman" panose="02020603050405020304" pitchFamily="18" charset="0"/>
            </a:endParaRPr>
          </a:p>
        </p:txBody>
      </p:sp>
      <p:pic>
        <p:nvPicPr>
          <p:cNvPr id="5" name="Picture 2" descr="Image result for bảo vệ môi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119" y="1113235"/>
            <a:ext cx="3132535"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Image result for bảo vệ môi trườ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579" y="1113235"/>
            <a:ext cx="3187303"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79008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5711" y="413492"/>
            <a:ext cx="6364841" cy="1323439"/>
          </a:xfrm>
          <a:prstGeom prst="rect">
            <a:avLst/>
          </a:prstGeom>
        </p:spPr>
        <p:txBody>
          <a:bodyPr wrap="square">
            <a:spAutoFit/>
          </a:bodyPr>
          <a:lstStyle/>
          <a:p>
            <a:pPr indent="457200" algn="ctr" fontAlgn="base">
              <a:spcBef>
                <a:spcPts val="600"/>
              </a:spcBef>
              <a:spcAft>
                <a:spcPts val="600"/>
              </a:spcAft>
            </a:pPr>
            <a:r>
              <a:rPr lang="nl-NL" sz="2000" b="1" i="1" u="sng" spc="-20" dirty="0">
                <a:solidFill>
                  <a:srgbClr val="FF0000"/>
                </a:solidFill>
                <a:latin typeface="+mj-lt"/>
                <a:ea typeface="Times New Roman" panose="02020603050405020304" pitchFamily="18" charset="0"/>
              </a:rPr>
              <a:t>Sáu là</a:t>
            </a:r>
            <a:r>
              <a:rPr lang="nl-NL" sz="2000" i="1" spc="-20" dirty="0">
                <a:solidFill>
                  <a:srgbClr val="660066"/>
                </a:solidFill>
                <a:latin typeface="+mj-lt"/>
                <a:ea typeface="Times New Roman" panose="02020603050405020304" pitchFamily="18" charset="0"/>
              </a:rPr>
              <a:t>, </a:t>
            </a:r>
            <a:r>
              <a:rPr lang="nl-NL" sz="2000" spc="-20" dirty="0">
                <a:solidFill>
                  <a:srgbClr val="660066"/>
                </a:solidFill>
                <a:latin typeface="+mj-lt"/>
                <a:ea typeface="Times New Roman" panose="02020603050405020304" pitchFamily="18" charset="0"/>
              </a:rPr>
              <a:t>chính sách xã hội đúng đắn, công bằng vì con người là động lực mạnh mẽ phát huy mọi năng lực sáng tạo của nhân dân trong sự nghiệp xây dựng và bảo vệ Tổ quốc.</a:t>
            </a:r>
            <a:endParaRPr lang="en-US" sz="2000" dirty="0">
              <a:solidFill>
                <a:srgbClr val="660066"/>
              </a:solidFill>
              <a:latin typeface="+mj-lt"/>
              <a:ea typeface="Times New Roman" panose="02020603050405020304" pitchFamily="18" charset="0"/>
            </a:endParaRPr>
          </a:p>
        </p:txBody>
      </p:sp>
      <p:pic>
        <p:nvPicPr>
          <p:cNvPr id="5" name="Picture 2" descr="Image result for Bảo đảm công bằng, bình đẳng về quyền lợi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0916" y="1736931"/>
            <a:ext cx="3104827" cy="288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913561" y="2318534"/>
            <a:ext cx="2979506" cy="1323439"/>
          </a:xfrm>
          <a:prstGeom prst="rect">
            <a:avLst/>
          </a:prstGeom>
        </p:spPr>
        <p:txBody>
          <a:bodyPr wrap="square">
            <a:spAutoFit/>
          </a:bodyPr>
          <a:lstStyle/>
          <a:p>
            <a:pPr marL="342900" indent="-342900" algn="ctr">
              <a:buFont typeface="Wingdings" panose="05000000000000000000" pitchFamily="2" charset="2"/>
              <a:buChar char="§"/>
            </a:pPr>
            <a:r>
              <a:rPr lang="nl-NL" sz="2000" dirty="0">
                <a:latin typeface="+mj-lt"/>
                <a:ea typeface="Times New Roman" panose="02020603050405020304" pitchFamily="18" charset="0"/>
              </a:rPr>
              <a:t>Bảo đảm công bằng, bình đẳng về quyền lợi và nghĩa vụ công dân</a:t>
            </a:r>
            <a:endParaRPr lang="en-US" sz="2000" dirty="0">
              <a:latin typeface="+mj-lt"/>
            </a:endParaRPr>
          </a:p>
        </p:txBody>
      </p:sp>
    </p:spTree>
    <p:extLst>
      <p:ext uri="{BB962C8B-B14F-4D97-AF65-F5344CB8AC3E}">
        <p14:creationId xmlns:p14="http://schemas.microsoft.com/office/powerpoint/2010/main" val="24493064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00038" y="847173"/>
            <a:ext cx="295275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Kết hợp chặt chẽ, hợp lý </a:t>
            </a:r>
            <a:r>
              <a:rPr lang="nl-NL" altLang="en-US" sz="2000" b="1" u="sng" dirty="0">
                <a:solidFill>
                  <a:srgbClr val="FF0000"/>
                </a:solidFill>
                <a:latin typeface="Arial" panose="020B0604020202020204" pitchFamily="34" charset="0"/>
                <a:cs typeface="Arial" panose="020B0604020202020204" pitchFamily="34" charset="0"/>
              </a:rPr>
              <a:t>phát triển kinh tế với phát triển văn hoá, xã hội</a:t>
            </a:r>
            <a:r>
              <a:rPr lang="nl-NL" altLang="en-US" sz="2000" dirty="0">
                <a:latin typeface="Arial" panose="020B0604020202020204" pitchFamily="34" charset="0"/>
                <a:cs typeface="Arial" panose="020B0604020202020204" pitchFamily="34" charset="0"/>
              </a:rPr>
              <a:t>, </a:t>
            </a:r>
            <a:r>
              <a:rPr lang="nl-NL" altLang="en-US" sz="2000" b="1" u="sng" dirty="0">
                <a:solidFill>
                  <a:srgbClr val="FF0000"/>
                </a:solidFill>
                <a:latin typeface="Arial" panose="020B0604020202020204" pitchFamily="34" charset="0"/>
                <a:cs typeface="Arial" panose="020B0604020202020204" pitchFamily="34" charset="0"/>
              </a:rPr>
              <a:t>thực hiện tiến bộ và công bằng xã hội</a:t>
            </a:r>
            <a:r>
              <a:rPr lang="nl-NL" altLang="en-US" sz="2000" dirty="0">
                <a:latin typeface="Arial" panose="020B0604020202020204" pitchFamily="34" charset="0"/>
                <a:cs typeface="Arial" panose="020B0604020202020204" pitchFamily="34" charset="0"/>
              </a:rPr>
              <a:t> ngay trong từng bước và từng chính sách. </a:t>
            </a:r>
            <a:endParaRPr lang="en-US" altLang="en-US" sz="2000" dirty="0">
              <a:latin typeface="Arial" panose="020B0604020202020204" pitchFamily="34" charset="0"/>
              <a:cs typeface="Arial" panose="020B0604020202020204" pitchFamily="34" charset="0"/>
            </a:endParaRPr>
          </a:p>
        </p:txBody>
      </p:sp>
      <p:pic>
        <p:nvPicPr>
          <p:cNvPr id="5" name="Picture 2" descr="Image result for kết hợp chặt chẽ, hợp lý phát triển kinh tế với phát triển văn hoá, xã hội, thực hiện tiến bộ và công bằng xã hội ngay trong từng bước và từng chính s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2788" y="620714"/>
            <a:ext cx="4038457" cy="3879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72622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đời sống vật c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6703" y="1634582"/>
            <a:ext cx="6263878" cy="293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
          <p:cNvSpPr>
            <a:spLocks noChangeArrowheads="1"/>
          </p:cNvSpPr>
          <p:nvPr/>
        </p:nvSpPr>
        <p:spPr bwMode="auto">
          <a:xfrm>
            <a:off x="1417833" y="482904"/>
            <a:ext cx="64327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solidFill>
                  <a:srgbClr val="000099"/>
                </a:solidFill>
                <a:latin typeface="Arial" panose="020B0604020202020204" pitchFamily="34" charset="0"/>
                <a:cs typeface="Arial" panose="020B0604020202020204" pitchFamily="34" charset="0"/>
              </a:rPr>
              <a:t>Phát triển hài hoà </a:t>
            </a:r>
            <a:r>
              <a:rPr lang="nl-NL" altLang="en-US" sz="2000" b="1" u="sng" dirty="0">
                <a:solidFill>
                  <a:srgbClr val="FF0000"/>
                </a:solidFill>
                <a:latin typeface="Arial" panose="020B0604020202020204" pitchFamily="34" charset="0"/>
                <a:cs typeface="Arial" panose="020B0604020202020204" pitchFamily="34" charset="0"/>
              </a:rPr>
              <a:t>đời sống vật chất và đời sống tinh thần</a:t>
            </a:r>
            <a:r>
              <a:rPr lang="nl-NL" altLang="en-US" sz="2000" dirty="0">
                <a:solidFill>
                  <a:srgbClr val="000099"/>
                </a:solidFill>
                <a:latin typeface="Arial" panose="020B0604020202020204" pitchFamily="34" charset="0"/>
                <a:cs typeface="Arial" panose="020B0604020202020204" pitchFamily="34" charset="0"/>
              </a:rPr>
              <a:t>, không ngừng </a:t>
            </a:r>
            <a:r>
              <a:rPr lang="nl-NL" altLang="en-US" sz="2000" b="1" u="sng" dirty="0">
                <a:solidFill>
                  <a:srgbClr val="C00000"/>
                </a:solidFill>
                <a:latin typeface="Arial" panose="020B0604020202020204" pitchFamily="34" charset="0"/>
                <a:cs typeface="Arial" panose="020B0604020202020204" pitchFamily="34" charset="0"/>
              </a:rPr>
              <a:t>nâng cao đời sống</a:t>
            </a:r>
            <a:r>
              <a:rPr lang="nl-NL" altLang="en-US" sz="2000" dirty="0">
                <a:solidFill>
                  <a:srgbClr val="000099"/>
                </a:solidFill>
                <a:latin typeface="Arial" panose="020B0604020202020204" pitchFamily="34" charset="0"/>
                <a:cs typeface="Arial" panose="020B0604020202020204" pitchFamily="34" charset="0"/>
              </a:rPr>
              <a:t> của mọi thành viên trong xã hội. </a:t>
            </a:r>
            <a:endParaRPr lang="en-US" altLang="en-US" sz="2000" dirty="0">
              <a:solidFill>
                <a:srgbClr val="0000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7481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7834" y="594355"/>
            <a:ext cx="667820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Tạo môi trường và điều kiện để mọi người lao động có việc làm và thu nhập tốt hơn. </a:t>
            </a:r>
            <a:endParaRPr lang="en-US" sz="2000" dirty="0">
              <a:latin typeface="+mj-lt"/>
            </a:endParaRPr>
          </a:p>
        </p:txBody>
      </p:sp>
      <p:pic>
        <p:nvPicPr>
          <p:cNvPr id="14338" name="Picture 2" descr="Nhìn lại tình hình lao động và việc làm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4779" y="1409736"/>
            <a:ext cx="6666465" cy="3152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7432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0503" y="504498"/>
            <a:ext cx="6416211"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
            </a:pPr>
            <a:r>
              <a:rPr lang="nl-NL" sz="1800" dirty="0">
                <a:latin typeface="+mj-lt"/>
                <a:ea typeface="Times New Roman" panose="02020603050405020304" pitchFamily="18" charset="0"/>
              </a:rPr>
              <a:t>Có chính sách tiền lương và chế độ đãi ngộ tạo động lực để phát triển; điều tiết hợp lý thu nhập trong xã hội. </a:t>
            </a:r>
            <a:endParaRPr lang="en-US" sz="1800" dirty="0">
              <a:latin typeface="+mj-lt"/>
              <a:ea typeface="Times New Roman" panose="02020603050405020304" pitchFamily="18" charset="0"/>
            </a:endParaRPr>
          </a:p>
        </p:txBody>
      </p:sp>
      <p:pic>
        <p:nvPicPr>
          <p:cNvPr id="22530" name="Picture 2" descr="Lương bổng và đãi ngộ - Đòn bẩy phát triển nguồn nhân lự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15" y="1243172"/>
            <a:ext cx="6717837" cy="316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8156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1294545" y="480959"/>
            <a:ext cx="69658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Khuyến khích </a:t>
            </a:r>
            <a:r>
              <a:rPr lang="nl-NL" altLang="en-US" sz="2000" b="1" u="sng" dirty="0">
                <a:solidFill>
                  <a:srgbClr val="CC0066"/>
                </a:solidFill>
                <a:latin typeface="Arial" panose="020B0604020202020204" pitchFamily="34" charset="0"/>
                <a:cs typeface="Arial" panose="020B0604020202020204" pitchFamily="34" charset="0"/>
              </a:rPr>
              <a:t>làm giàu hợp phá</a:t>
            </a:r>
            <a:r>
              <a:rPr lang="nl-NL" altLang="en-US" sz="2000" dirty="0">
                <a:latin typeface="Arial" panose="020B0604020202020204" pitchFamily="34" charset="0"/>
                <a:cs typeface="Arial" panose="020B0604020202020204" pitchFamily="34" charset="0"/>
              </a:rPr>
              <a:t>p đi đôi với xoá nghèo bền vững; giảm dần tình trạng </a:t>
            </a:r>
            <a:r>
              <a:rPr lang="nl-NL" altLang="en-US" sz="2000" b="1" u="sng" dirty="0">
                <a:solidFill>
                  <a:srgbClr val="660066"/>
                </a:solidFill>
                <a:latin typeface="Arial" panose="020B0604020202020204" pitchFamily="34" charset="0"/>
                <a:cs typeface="Arial" panose="020B0604020202020204" pitchFamily="34" charset="0"/>
              </a:rPr>
              <a:t>chênh lệch giàu - nghèo</a:t>
            </a:r>
            <a:r>
              <a:rPr lang="nl-NL" altLang="en-US" sz="2000" dirty="0">
                <a:latin typeface="Arial" panose="020B0604020202020204" pitchFamily="34" charset="0"/>
                <a:cs typeface="Arial" panose="020B0604020202020204" pitchFamily="34" charset="0"/>
              </a:rPr>
              <a:t> giữa các vùng, miền, các tầng lớp dân cư. </a:t>
            </a:r>
            <a:endParaRPr lang="en-US" altLang="en-US" sz="2000" dirty="0">
              <a:latin typeface="Arial" panose="020B0604020202020204" pitchFamily="34" charset="0"/>
              <a:cs typeface="Arial" panose="020B0604020202020204" pitchFamily="34" charset="0"/>
            </a:endParaRPr>
          </a:p>
        </p:txBody>
      </p:sp>
      <p:pic>
        <p:nvPicPr>
          <p:cNvPr id="5" name="Picture 10" descr="Image result for làm giàu hợp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9219" y="1491854"/>
            <a:ext cx="3364706"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descr="Image result for làm giàu hợp phá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0618" y="1491854"/>
            <a:ext cx="3422819"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1865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433860" y="671272"/>
            <a:ext cx="135016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smtClean="0">
                <a:solidFill>
                  <a:srgbClr val="000099"/>
                </a:solidFill>
                <a:latin typeface="Arial" panose="020B0604020202020204" pitchFamily="34" charset="0"/>
                <a:cs typeface="Arial" panose="020B0604020202020204" pitchFamily="34" charset="0"/>
              </a:rPr>
              <a:t>Thực </a:t>
            </a:r>
            <a:r>
              <a:rPr lang="nl-NL" altLang="en-US" sz="1800" dirty="0">
                <a:solidFill>
                  <a:srgbClr val="000099"/>
                </a:solidFill>
                <a:latin typeface="Arial" panose="020B0604020202020204" pitchFamily="34" charset="0"/>
                <a:cs typeface="Arial" panose="020B0604020202020204" pitchFamily="34" charset="0"/>
              </a:rPr>
              <a:t>hiện tốt chính sách đối với người và </a:t>
            </a:r>
            <a:r>
              <a:rPr lang="nl-NL" altLang="en-US" sz="1800" b="1" u="sng" dirty="0">
                <a:solidFill>
                  <a:srgbClr val="C00000"/>
                </a:solidFill>
                <a:latin typeface="Arial" panose="020B0604020202020204" pitchFamily="34" charset="0"/>
                <a:cs typeface="Arial" panose="020B0604020202020204" pitchFamily="34" charset="0"/>
              </a:rPr>
              <a:t>gia đình có công với nước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pic>
        <p:nvPicPr>
          <p:cNvPr id="23554" name="Picture 2" descr="Thực hiện tốt các chế độ, chính sách đối với gia đình chính sách, người có  công với cách mạng - Báo Thái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420" y="671272"/>
            <a:ext cx="5429250" cy="3880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87873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573807"/>
            <a:ext cx="6544637" cy="646331"/>
          </a:xfrm>
          <a:prstGeom prst="rect">
            <a:avLst/>
          </a:prstGeom>
        </p:spPr>
        <p:txBody>
          <a:bodyPr wrap="square">
            <a:spAutoFit/>
          </a:bodyPr>
          <a:lstStyle/>
          <a:p>
            <a:pPr marL="285750" indent="-285750" algn="ctr">
              <a:buFont typeface="Wingdings" panose="05000000000000000000" pitchFamily="2" charset="2"/>
              <a:buChar char="§"/>
            </a:pPr>
            <a:r>
              <a:rPr lang="nl-NL" sz="1800" dirty="0">
                <a:latin typeface="+mj-lt"/>
                <a:ea typeface="Times New Roman" panose="02020603050405020304" pitchFamily="18" charset="0"/>
              </a:rPr>
              <a:t>Chăm lo đời sống những người cao tuổi, neo đơn, khuyết tật, mất sức lao động và trẻ mồ côi</a:t>
            </a:r>
            <a:endParaRPr lang="en-US" sz="1800" dirty="0">
              <a:latin typeface="+mj-lt"/>
            </a:endParaRPr>
          </a:p>
        </p:txBody>
      </p:sp>
      <p:pic>
        <p:nvPicPr>
          <p:cNvPr id="2867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6" y="1366463"/>
            <a:ext cx="3215811" cy="3277456"/>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Thăm hỏi, trao tặng quà cho Trẻ mồ côi và Người già neo đơn tại tỉnh Tây  Ninh - Kim Oanh Real Estate - Đất Nền Bình Dương - Đồng Na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936" y="1448656"/>
            <a:ext cx="3667874"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21237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1" y="460791"/>
            <a:ext cx="676553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Hạn chế, tiến tới đẩy lùi tội phạm và giảm tác hại của tệ nạn xã hội. </a:t>
            </a:r>
            <a:endParaRPr lang="en-US" sz="2000" dirty="0">
              <a:latin typeface="+mj-lt"/>
            </a:endParaRPr>
          </a:p>
        </p:txBody>
      </p:sp>
      <p:pic>
        <p:nvPicPr>
          <p:cNvPr id="29700" name="Picture 4" descr="Cách phòng chống, tuyên truyền về ma túy | Tuổi trẻ U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8998" y="1168677"/>
            <a:ext cx="3174714" cy="3321130"/>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859" y="1168677"/>
            <a:ext cx="3409559" cy="3321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2874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Mất cân bằng giới tính khi sinh Thực trạng và giải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712" y="1417834"/>
            <a:ext cx="4762500" cy="26972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41469" y="604630"/>
            <a:ext cx="6190180"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Bảo đảm quy mô hợp lý, cân bằng giới tính và chất lượng dân số.</a:t>
            </a:r>
            <a:endParaRPr lang="en-US" sz="2000" dirty="0">
              <a:latin typeface="+mj-lt"/>
            </a:endParaRPr>
          </a:p>
        </p:txBody>
      </p:sp>
    </p:spTree>
    <p:extLst>
      <p:ext uri="{BB962C8B-B14F-4D97-AF65-F5344CB8AC3E}">
        <p14:creationId xmlns:p14="http://schemas.microsoft.com/office/powerpoint/2010/main" val="41606620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556370" y="412030"/>
            <a:ext cx="6416211" cy="707886"/>
          </a:xfrm>
          <a:prstGeom prst="rect">
            <a:avLst/>
          </a:prstGeom>
        </p:spPr>
        <p:txBody>
          <a:bodyPr wrap="square">
            <a:spAutoFit/>
          </a:bodyPr>
          <a:lstStyle/>
          <a:p>
            <a:pPr indent="457200" algn="ctr">
              <a:spcBef>
                <a:spcPts val="600"/>
              </a:spcBef>
              <a:spcAft>
                <a:spcPts val="600"/>
              </a:spcAft>
            </a:pPr>
            <a:r>
              <a:rPr lang="nl-NL" sz="2000" b="1" dirty="0">
                <a:solidFill>
                  <a:srgbClr val="008000"/>
                </a:solidFill>
                <a:latin typeface="+mj-lt"/>
                <a:ea typeface="Times New Roman" panose="02020603050405020304" pitchFamily="18" charset="0"/>
              </a:rPr>
              <a:t>II. GIẢI PHÁP PHÁT TRIỂN KINH TẾ, XÃ HỘI, VĂN HÓA, CON NGƯỜI Ở VIỆT NAM HIỆN NAY</a:t>
            </a:r>
            <a:endParaRPr lang="en-US" sz="2000" b="1" dirty="0">
              <a:solidFill>
                <a:srgbClr val="008000"/>
              </a:solidFill>
              <a:latin typeface="+mj-lt"/>
              <a:ea typeface="Times New Roman" panose="02020603050405020304" pitchFamily="18" charset="0"/>
            </a:endParaRPr>
          </a:p>
        </p:txBody>
      </p:sp>
      <p:sp>
        <p:nvSpPr>
          <p:cNvPr id="8" name="Rectangle 7"/>
          <p:cNvSpPr/>
          <p:nvPr/>
        </p:nvSpPr>
        <p:spPr>
          <a:xfrm>
            <a:off x="1745152" y="1427711"/>
            <a:ext cx="505779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Nội dung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376572" y="1763700"/>
            <a:ext cx="6775806" cy="1015663"/>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mj-lt"/>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mj-lt"/>
              <a:ea typeface="Times New Roman" panose="02020603050405020304" pitchFamily="18" charset="0"/>
            </a:endParaRPr>
          </a:p>
        </p:txBody>
      </p:sp>
      <p:sp>
        <p:nvSpPr>
          <p:cNvPr id="12" name="Rectangle 11"/>
          <p:cNvSpPr/>
          <p:nvPr/>
        </p:nvSpPr>
        <p:spPr>
          <a:xfrm>
            <a:off x="1376571" y="2901030"/>
            <a:ext cx="6688641" cy="707886"/>
          </a:xfrm>
          <a:prstGeom prst="rect">
            <a:avLst/>
          </a:prstGeom>
        </p:spPr>
        <p:txBody>
          <a:bodyPr wrap="square">
            <a:spAutoFit/>
          </a:bodyPr>
          <a:lstStyle/>
          <a:p>
            <a:pPr indent="457200" algn="just">
              <a:spcBef>
                <a:spcPts val="600"/>
              </a:spcBef>
              <a:spcAft>
                <a:spcPts val="600"/>
              </a:spcAft>
            </a:pPr>
            <a:r>
              <a:rPr lang="nl-NL" sz="2000" b="1" i="1" dirty="0">
                <a:solidFill>
                  <a:srgbClr val="663300"/>
                </a:solidFill>
                <a:latin typeface="+mj-lt"/>
                <a:ea typeface="Times New Roman" panose="02020603050405020304" pitchFamily="18" charset="0"/>
              </a:rPr>
              <a:t>b) Hoàn thiện thể chế, phát triển kinh tế thị trường định hướng xã hội chủ nghĩa</a:t>
            </a:r>
            <a:endParaRPr lang="en-US" sz="2000" dirty="0">
              <a:solidFill>
                <a:srgbClr val="663300"/>
              </a:solidFill>
              <a:latin typeface="+mj-lt"/>
              <a:ea typeface="Times New Roman" panose="02020603050405020304" pitchFamily="18" charset="0"/>
            </a:endParaRPr>
          </a:p>
        </p:txBody>
      </p:sp>
      <p:sp>
        <p:nvSpPr>
          <p:cNvPr id="13" name="Rectangle 12"/>
          <p:cNvSpPr/>
          <p:nvPr/>
        </p:nvSpPr>
        <p:spPr>
          <a:xfrm>
            <a:off x="1338268" y="3823051"/>
            <a:ext cx="6726943" cy="707886"/>
          </a:xfrm>
          <a:prstGeom prst="rect">
            <a:avLst/>
          </a:prstGeom>
        </p:spPr>
        <p:txBody>
          <a:bodyPr wrap="square">
            <a:spAutoFit/>
          </a:bodyPr>
          <a:lstStyle/>
          <a:p>
            <a:pPr indent="457200" algn="just">
              <a:spcBef>
                <a:spcPts val="600"/>
              </a:spcBef>
              <a:spcAft>
                <a:spcPts val="600"/>
              </a:spcAft>
            </a:pPr>
            <a:r>
              <a:rPr lang="nl-NL" sz="2000" b="1" i="1" dirty="0">
                <a:solidFill>
                  <a:srgbClr val="CC0099"/>
                </a:solidFill>
                <a:latin typeface="+mj-lt"/>
                <a:ea typeface="Times New Roman" panose="02020603050405020304" pitchFamily="18" charset="0"/>
              </a:rPr>
              <a:t>c) Quản lý, phát triển xã hội, thực hiện công bằng xã hội </a:t>
            </a:r>
            <a:endParaRPr lang="en-US" sz="2000" dirty="0">
              <a:solidFill>
                <a:srgbClr val="CC0099"/>
              </a:solidFill>
              <a:latin typeface="+mj-lt"/>
              <a:ea typeface="Times New Roman" panose="02020603050405020304" pitchFamily="18" charset="0"/>
            </a:endParaRPr>
          </a:p>
        </p:txBody>
      </p:sp>
    </p:spTree>
    <p:extLst>
      <p:ext uri="{BB962C8B-B14F-4D97-AF65-F5344CB8AC3E}">
        <p14:creationId xmlns:p14="http://schemas.microsoft.com/office/powerpoint/2010/main" val="34864111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 name="Rectangle 8"/>
          <p:cNvSpPr/>
          <p:nvPr/>
        </p:nvSpPr>
        <p:spPr>
          <a:xfrm>
            <a:off x="1267522" y="415763"/>
            <a:ext cx="6775806" cy="707886"/>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Times New Roman" panose="02020603050405020304" pitchFamily="18" charset="0"/>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Times New Roman" panose="02020603050405020304" pitchFamily="18" charset="0"/>
              <a:ea typeface="Times New Roman" panose="02020603050405020304" pitchFamily="18" charset="0"/>
            </a:endParaRPr>
          </a:p>
        </p:txBody>
      </p:sp>
      <p:sp>
        <p:nvSpPr>
          <p:cNvPr id="10" name="Rectangle 9"/>
          <p:cNvSpPr/>
          <p:nvPr/>
        </p:nvSpPr>
        <p:spPr>
          <a:xfrm>
            <a:off x="1412171" y="1395738"/>
            <a:ext cx="6631157"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Định hướng đổi mới mô hình tăng trưởng, cơ cấu lại nền kinh tế</a:t>
            </a:r>
            <a:endParaRPr lang="en-US" sz="2000"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125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4067" y="475137"/>
            <a:ext cx="6426486" cy="1015663"/>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Đẩy mạnh công nghiệp hóa, hiện đại hóa, phấn đấu sớm đưa nước ta cơ bản trở thành nước công nghiệp theo hướng hiện đại </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1026" name="Picture 2" descr="http://tapchithongtindoingoai.vn/Uploads/2020/10/17/vna_potal_muc_tieu_den_nam_2030_viet_nam_co_ban_tro_thanh_nuoc_cong_nghiep_theo_huong_hien_dai_210139382_50561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944" y="1504950"/>
            <a:ext cx="5260367" cy="3118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8978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31119" y="441977"/>
            <a:ext cx="65162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algn="ctr"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công</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nghiệp</a:t>
            </a:r>
            <a:r>
              <a:rPr lang="en-US" altLang="en-US" sz="1800" b="1" dirty="0">
                <a:solidFill>
                  <a:srgbClr val="000099"/>
                </a:solidFill>
                <a:latin typeface="Arial" panose="020B0604020202020204" pitchFamily="34" charset="0"/>
                <a:cs typeface="Arial" panose="020B0604020202020204" pitchFamily="34" charset="0"/>
              </a:rPr>
              <a:t> </a:t>
            </a:r>
          </a:p>
        </p:txBody>
      </p:sp>
      <p:pic>
        <p:nvPicPr>
          <p:cNvPr id="5" name="Picture 4" descr="Image result for ngành công nghiệp và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58" y="916782"/>
            <a:ext cx="3098006"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Image result for ngành công nghiệp và xây dự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4466" y="916781"/>
            <a:ext cx="3688424"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60691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90" y="463402"/>
            <a:ext cx="6292921"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Phát triển nông nghiệp và kinh tế nông thôn gắn với xây dựng nông thôn mới</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2" descr="Image result for Đẩy mạnh công nghiệp hoá, hiện đại hoá nông nghiệp và nông thôn, giải quyết đồng bộ các vấn đề nông nghiệp, nông thôn và n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890" y="1401406"/>
            <a:ext cx="3518899" cy="3170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à Tĩnh: Chủ động, sáng tạo trong xây dựng nông thôn m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29" y="1401406"/>
            <a:ext cx="3369925" cy="317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3082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25515" y="503037"/>
            <a:ext cx="3613490"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Phát </a:t>
            </a:r>
            <a:r>
              <a:rPr lang="nl-NL" sz="2400" i="1" dirty="0">
                <a:solidFill>
                  <a:srgbClr val="660066"/>
                </a:solidFill>
                <a:latin typeface="Times New Roman" panose="02020603050405020304" pitchFamily="18" charset="0"/>
                <a:ea typeface="Times New Roman" panose="02020603050405020304" pitchFamily="18" charset="0"/>
              </a:rPr>
              <a:t>triển khu vực dịch vụ</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8194" name="Picture 2" descr="Phát triển mạnh ngành dịch vụ logistics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957" y="956780"/>
            <a:ext cx="61912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99699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168254" y="303610"/>
            <a:ext cx="2736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kinh</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tế</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biển</a:t>
            </a:r>
            <a:endParaRPr lang="en-US" altLang="en-US" sz="1800" b="1" dirty="0">
              <a:solidFill>
                <a:srgbClr val="FF0000"/>
              </a:solidFill>
              <a:latin typeface="Arial" panose="020B0604020202020204" pitchFamily="34" charset="0"/>
              <a:cs typeface="Arial" panose="020B0604020202020204" pitchFamily="34" charset="0"/>
            </a:endParaRPr>
          </a:p>
        </p:txBody>
      </p:sp>
      <p:pic>
        <p:nvPicPr>
          <p:cNvPr id="5" name="Picture 2" descr="Image result for phát triển kinh tế b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9737" y="844154"/>
            <a:ext cx="5940029" cy="3618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2777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68693" y="472214"/>
            <a:ext cx="3754554" cy="335989"/>
          </a:xfrm>
          <a:prstGeom prst="rect">
            <a:avLst/>
          </a:prstGeom>
        </p:spPr>
        <p:txBody>
          <a:bodyPr wrap="none">
            <a:spAutoFit/>
          </a:bodyPr>
          <a:lstStyle/>
          <a:p>
            <a:pPr lvl="0" algn="just">
              <a:lnSpc>
                <a:spcPts val="1900"/>
              </a:lnSpc>
              <a:spcBef>
                <a:spcPts val="600"/>
              </a:spcBef>
              <a:spcAft>
                <a:spcPts val="600"/>
              </a:spcAft>
            </a:pPr>
            <a:r>
              <a:rPr lang="nl-NL" sz="2000" i="1" dirty="0" smtClean="0">
                <a:solidFill>
                  <a:srgbClr val="660066"/>
                </a:solidFill>
                <a:latin typeface="Times New Roman" panose="02020603050405020304" pitchFamily="18" charset="0"/>
                <a:ea typeface="Times New Roman" panose="02020603050405020304" pitchFamily="18" charset="0"/>
              </a:rPr>
              <a:t>- Phát </a:t>
            </a:r>
            <a:r>
              <a:rPr lang="nl-NL" sz="2000" i="1" dirty="0">
                <a:solidFill>
                  <a:srgbClr val="660066"/>
                </a:solidFill>
                <a:latin typeface="Times New Roman" panose="02020603050405020304" pitchFamily="18" charset="0"/>
                <a:ea typeface="Times New Roman" panose="02020603050405020304" pitchFamily="18" charset="0"/>
              </a:rPr>
              <a:t>triển kinh tế vùng, liên vùng</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10" descr="Image result for các vùng kinh tế trọng điểm phía b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510" y="986319"/>
            <a:ext cx="6143946" cy="3482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95191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ách thức phát triển đô thị thông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672" y="996593"/>
            <a:ext cx="6421348" cy="3625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71693" y="482489"/>
            <a:ext cx="2517036" cy="347211"/>
          </a:xfrm>
          <a:prstGeom prst="rect">
            <a:avLst/>
          </a:prstGeom>
        </p:spPr>
        <p:txBody>
          <a:bodyPr wrap="none">
            <a:spAutoFit/>
          </a:bodyPr>
          <a:lstStyle/>
          <a:p>
            <a:pPr lvl="0" algn="just">
              <a:lnSpc>
                <a:spcPts val="1900"/>
              </a:lnSpc>
              <a:spcBef>
                <a:spcPts val="600"/>
              </a:spcBef>
              <a:spcAft>
                <a:spcPts val="600"/>
              </a:spcAft>
            </a:pPr>
            <a:r>
              <a:rPr lang="nl-NL" sz="2400" b="1" i="1" dirty="0" smtClean="0">
                <a:solidFill>
                  <a:srgbClr val="660066"/>
                </a:solidFill>
                <a:latin typeface="Times New Roman" panose="02020603050405020304" pitchFamily="18" charset="0"/>
                <a:ea typeface="Times New Roman" panose="02020603050405020304" pitchFamily="18" charset="0"/>
              </a:rPr>
              <a:t>- Phát </a:t>
            </a:r>
            <a:r>
              <a:rPr lang="nl-NL" sz="2400" b="1" i="1" dirty="0">
                <a:solidFill>
                  <a:srgbClr val="660066"/>
                </a:solidFill>
                <a:latin typeface="Times New Roman" panose="02020603050405020304" pitchFamily="18" charset="0"/>
                <a:ea typeface="Times New Roman" panose="02020603050405020304" pitchFamily="18" charset="0"/>
              </a:rPr>
              <a:t>triển đô thị </a:t>
            </a:r>
            <a:endParaRPr lang="en-US" sz="2400" b="1" dirty="0">
              <a:solidFill>
                <a:srgbClr val="660066"/>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358216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1319" y="544134"/>
            <a:ext cx="6423553"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Xây </a:t>
            </a:r>
            <a:r>
              <a:rPr lang="nl-NL" sz="2400" i="1" dirty="0">
                <a:solidFill>
                  <a:srgbClr val="660066"/>
                </a:solidFill>
                <a:latin typeface="Times New Roman" panose="02020603050405020304" pitchFamily="18" charset="0"/>
                <a:ea typeface="Times New Roman" panose="02020603050405020304" pitchFamily="18" charset="0"/>
              </a:rPr>
              <a:t>dựng hệ thống kết cấu hạ tầng kinh tế-xã hội</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14340" name="Picture 4" descr="http://baocongthuong.com.vn/stores/news_dataimages/dinhdung/092016/07/13/f2f9cc2ea131517b4438632fd3a0e00e_Giao_t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6022" y="988298"/>
            <a:ext cx="6038850" cy="3501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06463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777429" y="554804"/>
            <a:ext cx="6010382" cy="86303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flipH="1">
            <a:off x="1627940" y="2075380"/>
            <a:ext cx="1094712" cy="2198669"/>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giao thông</a:t>
            </a:r>
            <a:endParaRPr lang="en-US" sz="2000" dirty="0">
              <a:solidFill>
                <a:srgbClr val="FFFFFF"/>
              </a:solidFill>
            </a:endParaRPr>
          </a:p>
        </p:txBody>
      </p:sp>
      <p:sp>
        <p:nvSpPr>
          <p:cNvPr id="8" name="Rounded Rectangle 7"/>
          <p:cNvSpPr/>
          <p:nvPr/>
        </p:nvSpPr>
        <p:spPr>
          <a:xfrm flipH="1">
            <a:off x="3270093"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ngành điện </a:t>
            </a:r>
            <a:endParaRPr lang="en-US" sz="2000" dirty="0">
              <a:solidFill>
                <a:srgbClr val="FFFFFF"/>
              </a:solidFill>
            </a:endParaRPr>
          </a:p>
        </p:txBody>
      </p:sp>
      <p:sp>
        <p:nvSpPr>
          <p:cNvPr id="9" name="Rounded Rectangle 8"/>
          <p:cNvSpPr/>
          <p:nvPr/>
        </p:nvSpPr>
        <p:spPr>
          <a:xfrm flipH="1">
            <a:off x="5037248"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thủy lợi </a:t>
            </a:r>
            <a:endParaRPr lang="en-US" sz="2000" dirty="0">
              <a:solidFill>
                <a:srgbClr val="FFFFFF"/>
              </a:solidFill>
            </a:endParaRPr>
          </a:p>
        </p:txBody>
      </p:sp>
      <p:sp>
        <p:nvSpPr>
          <p:cNvPr id="10" name="Rounded Rectangle 9"/>
          <p:cNvSpPr/>
          <p:nvPr/>
        </p:nvSpPr>
        <p:spPr>
          <a:xfrm flipH="1">
            <a:off x="6804403" y="2075380"/>
            <a:ext cx="1094712" cy="2198667"/>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dirty="0">
                <a:solidFill>
                  <a:srgbClr val="FFFFFF"/>
                </a:solidFill>
              </a:rPr>
              <a:t>H</a:t>
            </a:r>
            <a:r>
              <a:rPr lang="nl-NL" sz="2000" dirty="0" smtClean="0">
                <a:solidFill>
                  <a:srgbClr val="FFFFFF"/>
                </a:solidFill>
              </a:rPr>
              <a:t>ạ </a:t>
            </a:r>
            <a:r>
              <a:rPr lang="nl-NL" sz="2000" dirty="0">
                <a:solidFill>
                  <a:srgbClr val="FFFFFF"/>
                </a:solidFill>
              </a:rPr>
              <a:t>tầng đô thị </a:t>
            </a:r>
            <a:endParaRPr lang="en-US" sz="2000" dirty="0">
              <a:solidFill>
                <a:srgbClr val="FFFFFF"/>
              </a:solidFill>
            </a:endParaRPr>
          </a:p>
        </p:txBody>
      </p:sp>
      <p:sp>
        <p:nvSpPr>
          <p:cNvPr id="11" name="Rectangle 10"/>
          <p:cNvSpPr/>
          <p:nvPr/>
        </p:nvSpPr>
        <p:spPr>
          <a:xfrm>
            <a:off x="1777429" y="584661"/>
            <a:ext cx="6000659" cy="707886"/>
          </a:xfrm>
          <a:prstGeom prst="rect">
            <a:avLst/>
          </a:prstGeom>
        </p:spPr>
        <p:txBody>
          <a:bodyPr wrap="square">
            <a:spAutoFit/>
          </a:bodyPr>
          <a:lstStyle/>
          <a:p>
            <a:pPr lvl="0" algn="ctr"/>
            <a:r>
              <a:rPr lang="nl-NL" sz="2000" b="1" dirty="0" smtClean="0">
                <a:solidFill>
                  <a:srgbClr val="FFFFFF"/>
                </a:solidFill>
                <a:latin typeface="+mj-lt"/>
                <a:ea typeface="Times New Roman" panose="02020603050405020304" pitchFamily="18" charset="0"/>
              </a:rPr>
              <a:t>Xây </a:t>
            </a:r>
            <a:r>
              <a:rPr lang="nl-NL" sz="2000" b="1" dirty="0">
                <a:solidFill>
                  <a:srgbClr val="FFFFFF"/>
                </a:solidFill>
                <a:latin typeface="+mj-lt"/>
                <a:ea typeface="Times New Roman" panose="02020603050405020304" pitchFamily="18" charset="0"/>
              </a:rPr>
              <a:t>dựng hệ thống </a:t>
            </a:r>
            <a:endParaRPr lang="nl-NL" sz="2000" b="1" dirty="0" smtClean="0">
              <a:solidFill>
                <a:srgbClr val="FFFFFF"/>
              </a:solidFill>
              <a:latin typeface="+mj-lt"/>
              <a:ea typeface="Times New Roman" panose="02020603050405020304" pitchFamily="18" charset="0"/>
            </a:endParaRPr>
          </a:p>
          <a:p>
            <a:pPr lvl="0" algn="ctr"/>
            <a:r>
              <a:rPr lang="nl-NL" sz="2000" b="1" dirty="0" smtClean="0">
                <a:solidFill>
                  <a:srgbClr val="FFFFFF"/>
                </a:solidFill>
                <a:latin typeface="+mj-lt"/>
                <a:ea typeface="Times New Roman" panose="02020603050405020304" pitchFamily="18" charset="0"/>
              </a:rPr>
              <a:t>kết </a:t>
            </a:r>
            <a:r>
              <a:rPr lang="nl-NL" sz="2000" b="1" dirty="0">
                <a:solidFill>
                  <a:srgbClr val="FFFFFF"/>
                </a:solidFill>
                <a:latin typeface="+mj-lt"/>
                <a:ea typeface="Times New Roman" panose="02020603050405020304" pitchFamily="18" charset="0"/>
              </a:rPr>
              <a:t>cấu hạ tầng kinh tế-xã hội</a:t>
            </a:r>
            <a:endParaRPr lang="en-US" sz="2000" b="1" dirty="0">
              <a:solidFill>
                <a:srgbClr val="FFFFFF"/>
              </a:solidFill>
              <a:latin typeface="+mj-lt"/>
              <a:ea typeface="Times New Roman" panose="02020603050405020304" pitchFamily="18" charset="0"/>
            </a:endParaRPr>
          </a:p>
        </p:txBody>
      </p:sp>
      <p:cxnSp>
        <p:nvCxnSpPr>
          <p:cNvPr id="13" name="Straight Arrow Connector 12"/>
          <p:cNvCxnSpPr>
            <a:stCxn id="4" idx="2"/>
            <a:endCxn id="7" idx="0"/>
          </p:cNvCxnSpPr>
          <p:nvPr/>
        </p:nvCxnSpPr>
        <p:spPr>
          <a:xfrm flipH="1">
            <a:off x="2175296" y="1417834"/>
            <a:ext cx="2607324"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8" idx="0"/>
          </p:cNvCxnSpPr>
          <p:nvPr/>
        </p:nvCxnSpPr>
        <p:spPr>
          <a:xfrm flipH="1">
            <a:off x="3817449" y="1417834"/>
            <a:ext cx="965171"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10" idx="0"/>
          </p:cNvCxnSpPr>
          <p:nvPr/>
        </p:nvCxnSpPr>
        <p:spPr>
          <a:xfrm>
            <a:off x="4782620" y="1417834"/>
            <a:ext cx="2569139"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2"/>
            <a:endCxn id="9" idx="0"/>
          </p:cNvCxnSpPr>
          <p:nvPr/>
        </p:nvCxnSpPr>
        <p:spPr>
          <a:xfrm>
            <a:off x="4782620" y="1417834"/>
            <a:ext cx="801984"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248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9"/>
          <p:cNvSpPr/>
          <p:nvPr/>
        </p:nvSpPr>
        <p:spPr>
          <a:xfrm>
            <a:off x="1155318" y="442305"/>
            <a:ext cx="6631157" cy="707886"/>
          </a:xfrm>
          <a:prstGeom prst="rect">
            <a:avLst/>
          </a:prstGeom>
        </p:spPr>
        <p:txBody>
          <a:bodyPr wrap="square">
            <a:spAutoFit/>
          </a:bodyPr>
          <a:lstStyle/>
          <a:p>
            <a:pPr algn="ctr"/>
            <a:r>
              <a:rPr lang="nl-NL" sz="2000" b="1" i="1" dirty="0" smtClean="0">
                <a:solidFill>
                  <a:srgbClr val="660066"/>
                </a:solidFill>
                <a:latin typeface="Times New Roman" panose="02020603050405020304" pitchFamily="18" charset="0"/>
                <a:ea typeface="Times New Roman" panose="02020603050405020304" pitchFamily="18" charset="0"/>
              </a:rPr>
              <a:t>b) Hoàn thiện thể chế, phát triển kinh tế thị trường</a:t>
            </a:r>
          </a:p>
          <a:p>
            <a:pPr algn="ctr"/>
            <a:r>
              <a:rPr lang="nl-NL" sz="2000" b="1" i="1" dirty="0" smtClean="0">
                <a:solidFill>
                  <a:srgbClr val="660066"/>
                </a:solidFill>
                <a:latin typeface="Times New Roman" panose="02020603050405020304" pitchFamily="18" charset="0"/>
                <a:ea typeface="Times New Roman" panose="02020603050405020304" pitchFamily="18" charset="0"/>
              </a:rPr>
              <a:t> định hướng XHCN</a:t>
            </a:r>
            <a:endParaRPr lang="en-US" sz="2000" b="1"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48180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3"/>
          <p:cNvGrpSpPr>
            <a:grpSpLocks/>
          </p:cNvGrpSpPr>
          <p:nvPr/>
        </p:nvGrpSpPr>
        <p:grpSpPr bwMode="auto">
          <a:xfrm>
            <a:off x="1648876" y="1461665"/>
            <a:ext cx="6529351" cy="674975"/>
            <a:chOff x="1292225" y="1295400"/>
            <a:chExt cx="2822575" cy="1498600"/>
          </a:xfrm>
        </p:grpSpPr>
        <p:sp>
          <p:nvSpPr>
            <p:cNvPr id="5" name="Rectangle 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7" name="Straight Connector 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8" name="Freeform 7"/>
          <p:cNvSpPr/>
          <p:nvPr/>
        </p:nvSpPr>
        <p:spPr>
          <a:xfrm>
            <a:off x="1771804" y="1660443"/>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9" name="Rectangle 8"/>
          <p:cNvSpPr/>
          <p:nvPr/>
        </p:nvSpPr>
        <p:spPr>
          <a:xfrm>
            <a:off x="1979265" y="1559028"/>
            <a:ext cx="6198961" cy="584775"/>
          </a:xfrm>
          <a:prstGeom prst="rect">
            <a:avLst/>
          </a:prstGeom>
        </p:spPr>
        <p:txBody>
          <a:bodyPr wrap="square">
            <a:spAutoFit/>
          </a:bodyPr>
          <a:lstStyle/>
          <a:p>
            <a:pPr algn="ctr"/>
            <a:r>
              <a:rPr lang="nl-NL" sz="1600" dirty="0" smtClean="0">
                <a:solidFill>
                  <a:srgbClr val="0070C0"/>
                </a:solidFill>
                <a:highlight>
                  <a:srgbClr val="FFFFFF"/>
                </a:highlight>
                <a:latin typeface="+mj-lt"/>
                <a:ea typeface="Calibri" panose="020F0502020204030204" pitchFamily="34" charset="0"/>
              </a:rPr>
              <a:t>Nền </a:t>
            </a:r>
            <a:r>
              <a:rPr lang="nl-NL" sz="1600" dirty="0">
                <a:solidFill>
                  <a:srgbClr val="0070C0"/>
                </a:solidFill>
                <a:highlight>
                  <a:srgbClr val="FFFFFF"/>
                </a:highlight>
                <a:latin typeface="+mj-lt"/>
                <a:ea typeface="Calibri" panose="020F0502020204030204" pitchFamily="34" charset="0"/>
              </a:rPr>
              <a:t>kinh tế vận hành đầy đủ, đồng bộ theo các quy luật của kinh tế thị </a:t>
            </a:r>
            <a:r>
              <a:rPr lang="nl-NL" sz="1600" dirty="0" smtClean="0">
                <a:solidFill>
                  <a:srgbClr val="0070C0"/>
                </a:solidFill>
                <a:highlight>
                  <a:srgbClr val="FFFFFF"/>
                </a:highlight>
                <a:latin typeface="+mj-lt"/>
                <a:ea typeface="Calibri" panose="020F0502020204030204" pitchFamily="34" charset="0"/>
              </a:rPr>
              <a:t>trường</a:t>
            </a:r>
            <a:endParaRPr lang="en-US" sz="1600" dirty="0">
              <a:solidFill>
                <a:srgbClr val="0070C0"/>
              </a:solidFill>
              <a:latin typeface="+mj-lt"/>
            </a:endParaRPr>
          </a:p>
        </p:txBody>
      </p:sp>
      <p:grpSp>
        <p:nvGrpSpPr>
          <p:cNvPr id="10" name="Group 13"/>
          <p:cNvGrpSpPr>
            <a:grpSpLocks/>
          </p:cNvGrpSpPr>
          <p:nvPr/>
        </p:nvGrpSpPr>
        <p:grpSpPr bwMode="auto">
          <a:xfrm>
            <a:off x="1648875" y="2237041"/>
            <a:ext cx="6529351" cy="609435"/>
            <a:chOff x="1292225" y="1295400"/>
            <a:chExt cx="2822575" cy="1498600"/>
          </a:xfrm>
        </p:grpSpPr>
        <p:sp>
          <p:nvSpPr>
            <p:cNvPr id="11" name="Rectangle 10"/>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2" name="Rectangle 11"/>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3" name="Straight Connector 12"/>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4" name="Group 13"/>
          <p:cNvGrpSpPr>
            <a:grpSpLocks/>
          </p:cNvGrpSpPr>
          <p:nvPr/>
        </p:nvGrpSpPr>
        <p:grpSpPr bwMode="auto">
          <a:xfrm>
            <a:off x="1648873" y="2969303"/>
            <a:ext cx="6529351" cy="674975"/>
            <a:chOff x="1292225" y="1295400"/>
            <a:chExt cx="2822575" cy="1498600"/>
          </a:xfrm>
        </p:grpSpPr>
        <p:sp>
          <p:nvSpPr>
            <p:cNvPr id="15" name="Rectangle 1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6" name="Rectangle 1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7" name="Straight Connector 1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8" name="Group 13"/>
          <p:cNvGrpSpPr>
            <a:grpSpLocks/>
          </p:cNvGrpSpPr>
          <p:nvPr/>
        </p:nvGrpSpPr>
        <p:grpSpPr bwMode="auto">
          <a:xfrm>
            <a:off x="1648875" y="3871093"/>
            <a:ext cx="6529351" cy="674975"/>
            <a:chOff x="1292225" y="1295400"/>
            <a:chExt cx="2822575" cy="1498600"/>
          </a:xfrm>
        </p:grpSpPr>
        <p:sp>
          <p:nvSpPr>
            <p:cNvPr id="19" name="Rectangle 18"/>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0" name="Rectangle 19"/>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21" name="Straight Connector 20"/>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1484615" y="439466"/>
            <a:ext cx="6118261" cy="605294"/>
          </a:xfrm>
          <a:prstGeom prst="rect">
            <a:avLst/>
          </a:prstGeom>
        </p:spPr>
        <p:txBody>
          <a:bodyPr wrap="square">
            <a:spAutoFit/>
          </a:bodyPr>
          <a:lstStyle/>
          <a:p>
            <a:pPr indent="457200" algn="ctr">
              <a:lnSpc>
                <a:spcPts val="2000"/>
              </a:lnSpc>
            </a:pPr>
            <a:r>
              <a:rPr lang="nl-NL" sz="2000" b="1" i="1" dirty="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Tiếp tục thống nhất nhận thức về nền kinh tế thị trường định hướng </a:t>
            </a:r>
            <a:r>
              <a:rPr lang="nl-NL" sz="2000" b="1" i="1" dirty="0" smtClean="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XHCN</a:t>
            </a:r>
            <a:endParaRPr lang="en-US"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22"/>
          <p:cNvSpPr/>
          <p:nvPr/>
        </p:nvSpPr>
        <p:spPr>
          <a:xfrm>
            <a:off x="2070674" y="976767"/>
            <a:ext cx="5809604" cy="400110"/>
          </a:xfrm>
          <a:prstGeom prst="rect">
            <a:avLst/>
          </a:prstGeom>
        </p:spPr>
        <p:txBody>
          <a:bodyPr wrap="none">
            <a:spAutoFit/>
          </a:bodyPr>
          <a:lstStyle/>
          <a:p>
            <a:r>
              <a:rPr lang="nl-NL" sz="2000" b="1" i="1" dirty="0">
                <a:solidFill>
                  <a:srgbClr val="FF0000"/>
                </a:solidFill>
                <a:highlight>
                  <a:srgbClr val="FFFFFF"/>
                </a:highlight>
                <a:latin typeface="Times New Roman" panose="02020603050405020304" pitchFamily="18" charset="0"/>
                <a:ea typeface="Calibri" panose="020F0502020204030204" pitchFamily="34" charset="0"/>
              </a:rPr>
              <a:t>Nền 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24" name="Rectangle 23"/>
          <p:cNvSpPr/>
          <p:nvPr/>
        </p:nvSpPr>
        <p:spPr>
          <a:xfrm>
            <a:off x="1771804" y="2314511"/>
            <a:ext cx="6176969" cy="615553"/>
          </a:xfrm>
          <a:prstGeom prst="rect">
            <a:avLst/>
          </a:prstGeom>
        </p:spPr>
        <p:txBody>
          <a:bodyPr wrap="square">
            <a:spAutoFit/>
          </a:bodyPr>
          <a:lstStyle/>
          <a:p>
            <a:pPr algn="ctr"/>
            <a:r>
              <a:rPr lang="nl-NL" sz="1800" dirty="0" smtClean="0">
                <a:solidFill>
                  <a:srgbClr val="008000"/>
                </a:solidFill>
                <a:highlight>
                  <a:srgbClr val="FFFFFF"/>
                </a:highlight>
                <a:latin typeface="+mj-lt"/>
                <a:ea typeface="Calibri" panose="020F0502020204030204" pitchFamily="34" charset="0"/>
              </a:rPr>
              <a:t>    </a:t>
            </a:r>
            <a:r>
              <a:rPr lang="nl-NL" sz="1600" dirty="0" smtClean="0">
                <a:solidFill>
                  <a:srgbClr val="008000"/>
                </a:solidFill>
                <a:highlight>
                  <a:srgbClr val="FFFFFF"/>
                </a:highlight>
                <a:latin typeface="+mj-lt"/>
                <a:ea typeface="Calibri" panose="020F0502020204030204" pitchFamily="34" charset="0"/>
              </a:rPr>
              <a:t>Bảo </a:t>
            </a:r>
            <a:r>
              <a:rPr lang="nl-NL" sz="1600" dirty="0">
                <a:solidFill>
                  <a:srgbClr val="008000"/>
                </a:solidFill>
                <a:highlight>
                  <a:srgbClr val="FFFFFF"/>
                </a:highlight>
                <a:latin typeface="+mj-lt"/>
                <a:ea typeface="Calibri" panose="020F0502020204030204" pitchFamily="34" charset="0"/>
              </a:rPr>
              <a:t>đảm định hướng </a:t>
            </a:r>
            <a:r>
              <a:rPr lang="nl-NL" sz="1600" dirty="0" smtClean="0">
                <a:solidFill>
                  <a:srgbClr val="008000"/>
                </a:solidFill>
                <a:highlight>
                  <a:srgbClr val="FFFFFF"/>
                </a:highlight>
                <a:latin typeface="+mj-lt"/>
                <a:ea typeface="Calibri" panose="020F0502020204030204" pitchFamily="34" charset="0"/>
              </a:rPr>
              <a:t>XHCN </a:t>
            </a:r>
            <a:r>
              <a:rPr lang="nl-NL" sz="1600" dirty="0">
                <a:solidFill>
                  <a:srgbClr val="008000"/>
                </a:solidFill>
                <a:highlight>
                  <a:srgbClr val="FFFFFF"/>
                </a:highlight>
                <a:latin typeface="+mj-lt"/>
                <a:ea typeface="Calibri" panose="020F0502020204030204" pitchFamily="34" charset="0"/>
              </a:rPr>
              <a:t>phù hợp với từng giai đoạn phát triển của đất nước</a:t>
            </a:r>
            <a:endParaRPr lang="en-US" sz="1600" dirty="0">
              <a:solidFill>
                <a:srgbClr val="008000"/>
              </a:solidFill>
              <a:latin typeface="+mj-lt"/>
            </a:endParaRPr>
          </a:p>
        </p:txBody>
      </p:sp>
      <p:sp>
        <p:nvSpPr>
          <p:cNvPr id="25" name="Rectangle 24"/>
          <p:cNvSpPr/>
          <p:nvPr/>
        </p:nvSpPr>
        <p:spPr>
          <a:xfrm>
            <a:off x="2172693" y="3231933"/>
            <a:ext cx="5375189" cy="369332"/>
          </a:xfrm>
          <a:prstGeom prst="rect">
            <a:avLst/>
          </a:prstGeom>
        </p:spPr>
        <p:txBody>
          <a:bodyPr wrap="none">
            <a:spAutoFit/>
          </a:bodyPr>
          <a:lstStyle/>
          <a:p>
            <a:r>
              <a:rPr lang="nl-NL" sz="1800" dirty="0" smtClean="0">
                <a:highlight>
                  <a:srgbClr val="FFFFFF"/>
                </a:highlight>
                <a:latin typeface="+mj-lt"/>
                <a:ea typeface="Calibri" panose="020F0502020204030204" pitchFamily="34" charset="0"/>
              </a:rPr>
              <a:t>Nền </a:t>
            </a:r>
            <a:r>
              <a:rPr lang="nl-NL" sz="1800" dirty="0">
                <a:highlight>
                  <a:srgbClr val="FFFFFF"/>
                </a:highlight>
                <a:latin typeface="+mj-lt"/>
                <a:ea typeface="Calibri" panose="020F0502020204030204" pitchFamily="34" charset="0"/>
              </a:rPr>
              <a:t>kinh tế thị trường hiện đại và hội nhập quốc tế</a:t>
            </a:r>
            <a:endParaRPr lang="en-US" sz="1800" dirty="0">
              <a:latin typeface="+mj-lt"/>
            </a:endParaRPr>
          </a:p>
        </p:txBody>
      </p:sp>
      <p:sp>
        <p:nvSpPr>
          <p:cNvPr id="26" name="Rectangle 25"/>
          <p:cNvSpPr/>
          <p:nvPr/>
        </p:nvSpPr>
        <p:spPr>
          <a:xfrm>
            <a:off x="1825065" y="3978349"/>
            <a:ext cx="6176969" cy="605294"/>
          </a:xfrm>
          <a:prstGeom prst="rect">
            <a:avLst/>
          </a:prstGeom>
        </p:spPr>
        <p:txBody>
          <a:bodyPr wrap="square">
            <a:spAutoFit/>
          </a:bodyPr>
          <a:lstStyle/>
          <a:p>
            <a:pPr indent="457200" algn="ctr">
              <a:lnSpc>
                <a:spcPts val="2000"/>
              </a:lnSpc>
            </a:pP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Có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sự quản lý của Nhà nước pháp quyền </a:t>
            </a: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XHCN do Đảng Cộng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sản Việt Nam lãnh đạo.</a:t>
            </a:r>
            <a:endParaRPr lang="en-US" sz="1600" dirty="0">
              <a:solidFill>
                <a:srgbClr val="996633"/>
              </a:solidFill>
              <a:latin typeface="+mj-lt"/>
              <a:ea typeface="Calibri" panose="020F0502020204030204" pitchFamily="34" charset="0"/>
              <a:cs typeface="Times New Roman" panose="02020603050405020304" pitchFamily="18" charset="0"/>
            </a:endParaRPr>
          </a:p>
        </p:txBody>
      </p:sp>
      <p:sp>
        <p:nvSpPr>
          <p:cNvPr id="27" name="Freeform 26"/>
          <p:cNvSpPr/>
          <p:nvPr/>
        </p:nvSpPr>
        <p:spPr>
          <a:xfrm>
            <a:off x="1741560" y="245300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8" name="Freeform 27"/>
          <p:cNvSpPr/>
          <p:nvPr/>
        </p:nvSpPr>
        <p:spPr>
          <a:xfrm>
            <a:off x="1771804" y="333317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9" name="Freeform 28"/>
          <p:cNvSpPr/>
          <p:nvPr/>
        </p:nvSpPr>
        <p:spPr>
          <a:xfrm>
            <a:off x="1741292" y="4099898"/>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Tree>
    <p:extLst>
      <p:ext uri="{BB962C8B-B14F-4D97-AF65-F5344CB8AC3E}">
        <p14:creationId xmlns:p14="http://schemas.microsoft.com/office/powerpoint/2010/main" val="343613026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1073" y="476025"/>
            <a:ext cx="6917278" cy="400110"/>
          </a:xfrm>
          <a:prstGeom prst="rect">
            <a:avLst/>
          </a:prstGeom>
        </p:spPr>
        <p:txBody>
          <a:bodyPr wrap="none">
            <a:spAutoFit/>
          </a:bodyPr>
          <a:lstStyle/>
          <a:p>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Đặc trưng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6" name="Rectangle 5"/>
          <p:cNvSpPr/>
          <p:nvPr/>
        </p:nvSpPr>
        <p:spPr bwMode="auto">
          <a:xfrm>
            <a:off x="1461073" y="1101328"/>
            <a:ext cx="3073423" cy="1556353"/>
          </a:xfrm>
          <a:prstGeom prst="rect">
            <a:avLst/>
          </a:prstGeom>
          <a:solidFill>
            <a:srgbClr val="CC0099"/>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8" name="Rectangle 7"/>
          <p:cNvSpPr/>
          <p:nvPr/>
        </p:nvSpPr>
        <p:spPr>
          <a:xfrm>
            <a:off x="1461073" y="1287444"/>
            <a:ext cx="3073423"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smtClean="0">
                <a:solidFill>
                  <a:srgbClr val="FFFFFF"/>
                </a:solidFill>
              </a:rPr>
              <a:t>QHSX  </a:t>
            </a:r>
            <a:r>
              <a:rPr lang="nl-NL" sz="2000" dirty="0">
                <a:solidFill>
                  <a:srgbClr val="FFFFFF"/>
                </a:solidFill>
              </a:rPr>
              <a:t>tiến bộ phù hợp với trình độ phát triển của </a:t>
            </a:r>
            <a:r>
              <a:rPr lang="nl-NL" sz="2000" dirty="0" smtClean="0">
                <a:solidFill>
                  <a:srgbClr val="FFFFFF"/>
                </a:solidFill>
              </a:rPr>
              <a:t>LLSX</a:t>
            </a:r>
            <a:endParaRPr lang="en-US" sz="2000" dirty="0">
              <a:solidFill>
                <a:srgbClr val="FFFFFF"/>
              </a:solidFill>
              <a:latin typeface="Arial" pitchFamily="34" charset="0"/>
              <a:cs typeface="Arial" pitchFamily="34" charset="0"/>
            </a:endParaRPr>
          </a:p>
        </p:txBody>
      </p:sp>
      <p:sp>
        <p:nvSpPr>
          <p:cNvPr id="10" name="Rectangle 9"/>
          <p:cNvSpPr/>
          <p:nvPr/>
        </p:nvSpPr>
        <p:spPr bwMode="auto">
          <a:xfrm>
            <a:off x="4782053" y="1095375"/>
            <a:ext cx="3596298" cy="1562306"/>
          </a:xfrm>
          <a:prstGeom prst="rect">
            <a:avLst/>
          </a:prstGeom>
          <a:solidFill>
            <a:srgbClr val="3333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2" name="Rectangle 11"/>
          <p:cNvSpPr/>
          <p:nvPr/>
        </p:nvSpPr>
        <p:spPr>
          <a:xfrm>
            <a:off x="4944249" y="1316019"/>
            <a:ext cx="3244708"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C</a:t>
            </a:r>
            <a:r>
              <a:rPr lang="nl-NL" sz="2000" dirty="0" smtClean="0">
                <a:solidFill>
                  <a:srgbClr val="FFFFFF"/>
                </a:solidFill>
              </a:rPr>
              <a:t>ó </a:t>
            </a:r>
            <a:r>
              <a:rPr lang="nl-NL" sz="2000" dirty="0">
                <a:solidFill>
                  <a:srgbClr val="FFFFFF"/>
                </a:solidFill>
              </a:rPr>
              <a:t>nhiều hình thức sở hữu, nhiều thành phần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
        <p:nvSpPr>
          <p:cNvPr id="14" name="Rectangle 13"/>
          <p:cNvSpPr/>
          <p:nvPr/>
        </p:nvSpPr>
        <p:spPr bwMode="auto">
          <a:xfrm>
            <a:off x="1461073" y="2843929"/>
            <a:ext cx="3079376" cy="1483654"/>
          </a:xfrm>
          <a:prstGeom prst="rect">
            <a:avLst/>
          </a:prstGeom>
          <a:solidFill>
            <a:srgbClr val="008000"/>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7" name="Rectangle 16"/>
          <p:cNvSpPr/>
          <p:nvPr/>
        </p:nvSpPr>
        <p:spPr>
          <a:xfrm>
            <a:off x="1442483" y="2882874"/>
            <a:ext cx="3217325" cy="1631216"/>
          </a:xfrm>
          <a:prstGeom prst="rect">
            <a:avLst/>
          </a:prstGeom>
        </p:spPr>
        <p:txBody>
          <a:bodyPr wrap="square" anchor="ctr">
            <a:spAutoFit/>
          </a:bodyPr>
          <a:lstStyle/>
          <a:p>
            <a:pPr marL="342900" indent="-342900" algn="ctr">
              <a:buFont typeface="Wingdings" panose="05000000000000000000" pitchFamily="2" charset="2"/>
              <a:buChar char="q"/>
              <a:defRPr/>
            </a:pPr>
            <a:r>
              <a:rPr lang="nl-NL" sz="2000" dirty="0">
                <a:solidFill>
                  <a:srgbClr val="FFFFFF"/>
                </a:solidFill>
              </a:rPr>
              <a:t>C</a:t>
            </a:r>
            <a:r>
              <a:rPr lang="nl-NL" sz="2000" dirty="0" smtClean="0">
                <a:solidFill>
                  <a:srgbClr val="FFFFFF"/>
                </a:solidFill>
              </a:rPr>
              <a:t>ác </a:t>
            </a:r>
            <a:r>
              <a:rPr lang="nl-NL" sz="2000" dirty="0">
                <a:solidFill>
                  <a:srgbClr val="FFFFFF"/>
                </a:solidFill>
              </a:rPr>
              <a:t>chủ thể thuộc các thành phần kinh tế bình đẳng, hợp tác và cạnh tranh theo pháp luật. </a:t>
            </a:r>
            <a:endParaRPr lang="en-US" sz="2000" dirty="0">
              <a:solidFill>
                <a:srgbClr val="FFFFFF"/>
              </a:solidFill>
            </a:endParaRPr>
          </a:p>
          <a:p>
            <a:pPr algn="ctr" eaLnBrk="1" hangingPunct="1">
              <a:defRPr/>
            </a:pPr>
            <a:endParaRPr lang="en-US" sz="2000" dirty="0">
              <a:solidFill>
                <a:srgbClr val="FFFFFF"/>
              </a:solidFill>
              <a:latin typeface="Arial" pitchFamily="34" charset="0"/>
              <a:cs typeface="Arial" pitchFamily="34" charset="0"/>
            </a:endParaRPr>
          </a:p>
        </p:txBody>
      </p:sp>
      <p:sp>
        <p:nvSpPr>
          <p:cNvPr id="18" name="Rectangle 17"/>
          <p:cNvSpPr/>
          <p:nvPr/>
        </p:nvSpPr>
        <p:spPr bwMode="auto">
          <a:xfrm>
            <a:off x="4779168" y="2843929"/>
            <a:ext cx="3585583" cy="1483653"/>
          </a:xfrm>
          <a:prstGeom prst="rect">
            <a:avLst/>
          </a:prstGeom>
          <a:solidFill>
            <a:srgbClr val="996633"/>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9" name="Rectangle 18"/>
          <p:cNvSpPr/>
          <p:nvPr/>
        </p:nvSpPr>
        <p:spPr>
          <a:xfrm>
            <a:off x="4861708" y="2859372"/>
            <a:ext cx="3409789" cy="1323439"/>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Nhà nước đóng vai trò định hướng, xây dựng và hoàn thiện thể chế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Tree>
    <p:extLst>
      <p:ext uri="{BB962C8B-B14F-4D97-AF65-F5344CB8AC3E}">
        <p14:creationId xmlns:p14="http://schemas.microsoft.com/office/powerpoint/2010/main" val="304438010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2">
            <a:lumMod val="20000"/>
            <a:lumOff val="80000"/>
          </a:schemeClr>
        </a:solidFill>
        <a:effectLst/>
      </p:bgPr>
    </p:bg>
    <p:spTree>
      <p:nvGrpSpPr>
        <p:cNvPr id="1" name=""/>
        <p:cNvGrpSpPr/>
        <p:nvPr/>
      </p:nvGrpSpPr>
      <p:grpSpPr>
        <a:xfrm>
          <a:off x="0" y="0"/>
          <a:ext cx="0" cy="0"/>
          <a:chOff x="0" y="0"/>
          <a:chExt cx="0" cy="0"/>
        </a:xfrm>
      </p:grpSpPr>
      <p:grpSp>
        <p:nvGrpSpPr>
          <p:cNvPr id="104450" name="Group 3"/>
          <p:cNvGrpSpPr>
            <a:grpSpLocks/>
          </p:cNvGrpSpPr>
          <p:nvPr/>
        </p:nvGrpSpPr>
        <p:grpSpPr bwMode="auto">
          <a:xfrm>
            <a:off x="1965722" y="2593182"/>
            <a:ext cx="781050" cy="789385"/>
            <a:chOff x="691" y="2077"/>
            <a:chExt cx="656" cy="663"/>
          </a:xfrm>
        </p:grpSpPr>
        <p:pic>
          <p:nvPicPr>
            <p:cNvPr id="104522" name="Picture 4"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691" y="2077"/>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1" name="Oval 5"/>
            <p:cNvSpPr>
              <a:spLocks noChangeArrowheads="1"/>
            </p:cNvSpPr>
            <p:nvPr/>
          </p:nvSpPr>
          <p:spPr bwMode="gray">
            <a:xfrm>
              <a:off x="691" y="2077"/>
              <a:ext cx="652" cy="663"/>
            </a:xfrm>
            <a:prstGeom prst="ellipse">
              <a:avLst/>
            </a:prstGeom>
            <a:gradFill rotWithShape="1">
              <a:gsLst>
                <a:gs pos="0">
                  <a:schemeClr val="hlink"/>
                </a:gs>
                <a:gs pos="50000">
                  <a:schemeClr val="hlink">
                    <a:gamma/>
                    <a:tint val="22353"/>
                    <a:invGamma/>
                  </a:schemeClr>
                </a:gs>
                <a:gs pos="100000">
                  <a:schemeClr va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24" name="Group 6"/>
            <p:cNvGrpSpPr>
              <a:grpSpLocks/>
            </p:cNvGrpSpPr>
            <p:nvPr/>
          </p:nvGrpSpPr>
          <p:grpSpPr bwMode="auto">
            <a:xfrm>
              <a:off x="737" y="2609"/>
              <a:ext cx="575" cy="110"/>
              <a:chOff x="3704" y="1872"/>
              <a:chExt cx="827" cy="156"/>
            </a:xfrm>
          </p:grpSpPr>
          <p:grpSp>
            <p:nvGrpSpPr>
              <p:cNvPr id="104525" name="Group 7"/>
              <p:cNvGrpSpPr>
                <a:grpSpLocks/>
              </p:cNvGrpSpPr>
              <p:nvPr/>
            </p:nvGrpSpPr>
            <p:grpSpPr bwMode="auto">
              <a:xfrm rot="-1297425" flipH="1" flipV="1">
                <a:off x="3850" y="1872"/>
                <a:ext cx="681" cy="150"/>
                <a:chOff x="1565" y="2568"/>
                <a:chExt cx="1118" cy="279"/>
              </a:xfrm>
            </p:grpSpPr>
            <p:sp>
              <p:nvSpPr>
                <p:cNvPr id="104531" name="AutoShape 8"/>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2" name="AutoShape 9"/>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3" name="AutoShape 10"/>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4" name="AutoShape 11"/>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26" name="Group 12"/>
              <p:cNvGrpSpPr>
                <a:grpSpLocks/>
              </p:cNvGrpSpPr>
              <p:nvPr/>
            </p:nvGrpSpPr>
            <p:grpSpPr bwMode="auto">
              <a:xfrm rot="56115" flipH="1" flipV="1">
                <a:off x="3704" y="1878"/>
                <a:ext cx="681" cy="150"/>
                <a:chOff x="1565" y="2568"/>
                <a:chExt cx="1118" cy="279"/>
              </a:xfrm>
            </p:grpSpPr>
            <p:sp>
              <p:nvSpPr>
                <p:cNvPr id="104527" name="AutoShape 13"/>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8" name="AutoShape 14"/>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9" name="AutoShape 15"/>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0" name="AutoShape 16"/>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1" name="Group 17"/>
          <p:cNvGrpSpPr>
            <a:grpSpLocks/>
          </p:cNvGrpSpPr>
          <p:nvPr/>
        </p:nvGrpSpPr>
        <p:grpSpPr bwMode="auto">
          <a:xfrm>
            <a:off x="3438525" y="2587229"/>
            <a:ext cx="781050" cy="789384"/>
            <a:chOff x="1928" y="2072"/>
            <a:chExt cx="656" cy="663"/>
          </a:xfrm>
        </p:grpSpPr>
        <p:pic>
          <p:nvPicPr>
            <p:cNvPr id="104509" name="Picture 18"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928" y="2072"/>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5" name="Oval 19"/>
            <p:cNvSpPr>
              <a:spLocks noChangeArrowheads="1"/>
            </p:cNvSpPr>
            <p:nvPr/>
          </p:nvSpPr>
          <p:spPr bwMode="gray">
            <a:xfrm>
              <a:off x="1928" y="2072"/>
              <a:ext cx="652" cy="663"/>
            </a:xfrm>
            <a:prstGeom prst="ellipse">
              <a:avLst/>
            </a:prstGeom>
            <a:gradFill rotWithShape="1">
              <a:gsLst>
                <a:gs pos="0">
                  <a:schemeClr val="accent2"/>
                </a:gs>
                <a:gs pos="50000">
                  <a:schemeClr val="accent2">
                    <a:gamma/>
                    <a:tint val="22353"/>
                    <a:invGamma/>
                  </a:schemeClr>
                </a:gs>
                <a:gs pos="100000">
                  <a:schemeClr val="accent2"/>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11" name="Group 20"/>
            <p:cNvGrpSpPr>
              <a:grpSpLocks/>
            </p:cNvGrpSpPr>
            <p:nvPr/>
          </p:nvGrpSpPr>
          <p:grpSpPr bwMode="auto">
            <a:xfrm>
              <a:off x="1974" y="2604"/>
              <a:ext cx="575" cy="110"/>
              <a:chOff x="3704" y="1872"/>
              <a:chExt cx="827" cy="156"/>
            </a:xfrm>
          </p:grpSpPr>
          <p:grpSp>
            <p:nvGrpSpPr>
              <p:cNvPr id="104512" name="Group 21"/>
              <p:cNvGrpSpPr>
                <a:grpSpLocks/>
              </p:cNvGrpSpPr>
              <p:nvPr/>
            </p:nvGrpSpPr>
            <p:grpSpPr bwMode="auto">
              <a:xfrm rot="-1297425" flipH="1" flipV="1">
                <a:off x="3850" y="1872"/>
                <a:ext cx="681" cy="150"/>
                <a:chOff x="1565" y="2568"/>
                <a:chExt cx="1118" cy="279"/>
              </a:xfrm>
            </p:grpSpPr>
            <p:sp>
              <p:nvSpPr>
                <p:cNvPr id="104518" name="AutoShape 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9" name="AutoShape 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0" name="AutoShape 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1" name="AutoShape 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13" name="Group 26"/>
              <p:cNvGrpSpPr>
                <a:grpSpLocks/>
              </p:cNvGrpSpPr>
              <p:nvPr/>
            </p:nvGrpSpPr>
            <p:grpSpPr bwMode="auto">
              <a:xfrm rot="56115" flipH="1" flipV="1">
                <a:off x="3704" y="1878"/>
                <a:ext cx="681" cy="150"/>
                <a:chOff x="1565" y="2568"/>
                <a:chExt cx="1118" cy="279"/>
              </a:xfrm>
            </p:grpSpPr>
            <p:sp>
              <p:nvSpPr>
                <p:cNvPr id="104514" name="AutoShape 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5" name="AutoShape 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6" name="AutoShape 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7" name="AutoShape 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2" name="Group 31"/>
          <p:cNvGrpSpPr>
            <a:grpSpLocks/>
          </p:cNvGrpSpPr>
          <p:nvPr/>
        </p:nvGrpSpPr>
        <p:grpSpPr bwMode="auto">
          <a:xfrm>
            <a:off x="4892279" y="2595563"/>
            <a:ext cx="781050" cy="788194"/>
            <a:chOff x="3149" y="2079"/>
            <a:chExt cx="656" cy="662"/>
          </a:xfrm>
        </p:grpSpPr>
        <p:pic>
          <p:nvPicPr>
            <p:cNvPr id="104496" name="Picture 32"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3149" y="2079"/>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29" name="Oval 33"/>
            <p:cNvSpPr>
              <a:spLocks noChangeArrowheads="1"/>
            </p:cNvSpPr>
            <p:nvPr/>
          </p:nvSpPr>
          <p:spPr bwMode="ltGray">
            <a:xfrm>
              <a:off x="3149" y="2079"/>
              <a:ext cx="652" cy="662"/>
            </a:xfrm>
            <a:prstGeom prst="ellipse">
              <a:avLst/>
            </a:prstGeom>
            <a:gradFill rotWithShape="1">
              <a:gsLst>
                <a:gs pos="0">
                  <a:schemeClr val="folHlink"/>
                </a:gs>
                <a:gs pos="50000">
                  <a:schemeClr val="folHlink">
                    <a:gamma/>
                    <a:tint val="22353"/>
                    <a:invGamma/>
                  </a:schemeClr>
                </a:gs>
                <a:gs pos="100000">
                  <a:schemeClr val="fo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98" name="Group 34"/>
            <p:cNvGrpSpPr>
              <a:grpSpLocks/>
            </p:cNvGrpSpPr>
            <p:nvPr/>
          </p:nvGrpSpPr>
          <p:grpSpPr bwMode="auto">
            <a:xfrm>
              <a:off x="3195" y="2610"/>
              <a:ext cx="575" cy="111"/>
              <a:chOff x="3704" y="1872"/>
              <a:chExt cx="827" cy="156"/>
            </a:xfrm>
          </p:grpSpPr>
          <p:grpSp>
            <p:nvGrpSpPr>
              <p:cNvPr id="104499" name="Group 35"/>
              <p:cNvGrpSpPr>
                <a:grpSpLocks/>
              </p:cNvGrpSpPr>
              <p:nvPr/>
            </p:nvGrpSpPr>
            <p:grpSpPr bwMode="auto">
              <a:xfrm rot="-1297425" flipH="1" flipV="1">
                <a:off x="3850" y="1872"/>
                <a:ext cx="681" cy="150"/>
                <a:chOff x="1565" y="2568"/>
                <a:chExt cx="1118" cy="279"/>
              </a:xfrm>
            </p:grpSpPr>
            <p:sp>
              <p:nvSpPr>
                <p:cNvPr id="104505" name="AutoShape 36"/>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6" name="AutoShape 37"/>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7" name="AutoShape 38"/>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8" name="AutoShape 39"/>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00" name="Group 40"/>
              <p:cNvGrpSpPr>
                <a:grpSpLocks/>
              </p:cNvGrpSpPr>
              <p:nvPr/>
            </p:nvGrpSpPr>
            <p:grpSpPr bwMode="auto">
              <a:xfrm rot="56115" flipH="1" flipV="1">
                <a:off x="3704" y="1878"/>
                <a:ext cx="681" cy="150"/>
                <a:chOff x="1565" y="2568"/>
                <a:chExt cx="1118" cy="279"/>
              </a:xfrm>
            </p:grpSpPr>
            <p:sp>
              <p:nvSpPr>
                <p:cNvPr id="104501" name="AutoShape 41"/>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2" name="AutoShape 42"/>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3" name="AutoShape 43"/>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4" name="AutoShape 44"/>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3" name="Group 45"/>
          <p:cNvGrpSpPr>
            <a:grpSpLocks/>
          </p:cNvGrpSpPr>
          <p:nvPr/>
        </p:nvGrpSpPr>
        <p:grpSpPr bwMode="auto">
          <a:xfrm>
            <a:off x="6363891" y="2589610"/>
            <a:ext cx="781050" cy="788194"/>
            <a:chOff x="4385" y="2074"/>
            <a:chExt cx="656" cy="662"/>
          </a:xfrm>
        </p:grpSpPr>
        <p:pic>
          <p:nvPicPr>
            <p:cNvPr id="104483" name="Picture 46"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4385" y="2074"/>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43" name="Oval 47"/>
            <p:cNvSpPr>
              <a:spLocks noChangeArrowheads="1"/>
            </p:cNvSpPr>
            <p:nvPr/>
          </p:nvSpPr>
          <p:spPr bwMode="gray">
            <a:xfrm>
              <a:off x="4385" y="2074"/>
              <a:ext cx="652" cy="662"/>
            </a:xfrm>
            <a:prstGeom prst="ellipse">
              <a:avLst/>
            </a:prstGeom>
            <a:gradFill rotWithShape="1">
              <a:gsLst>
                <a:gs pos="0">
                  <a:schemeClr val="accent1"/>
                </a:gs>
                <a:gs pos="50000">
                  <a:schemeClr val="accent1">
                    <a:gamma/>
                    <a:tint val="22353"/>
                    <a:invGamma/>
                  </a:schemeClr>
                </a:gs>
                <a:gs pos="100000">
                  <a:schemeClr val="accent1"/>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85" name="Group 48"/>
            <p:cNvGrpSpPr>
              <a:grpSpLocks/>
            </p:cNvGrpSpPr>
            <p:nvPr/>
          </p:nvGrpSpPr>
          <p:grpSpPr bwMode="auto">
            <a:xfrm>
              <a:off x="4431" y="2605"/>
              <a:ext cx="575" cy="111"/>
              <a:chOff x="3704" y="1872"/>
              <a:chExt cx="827" cy="156"/>
            </a:xfrm>
          </p:grpSpPr>
          <p:grpSp>
            <p:nvGrpSpPr>
              <p:cNvPr id="104486" name="Group 49"/>
              <p:cNvGrpSpPr>
                <a:grpSpLocks/>
              </p:cNvGrpSpPr>
              <p:nvPr/>
            </p:nvGrpSpPr>
            <p:grpSpPr bwMode="auto">
              <a:xfrm rot="-1297425" flipH="1" flipV="1">
                <a:off x="3850" y="1872"/>
                <a:ext cx="681" cy="150"/>
                <a:chOff x="1565" y="2568"/>
                <a:chExt cx="1118" cy="279"/>
              </a:xfrm>
            </p:grpSpPr>
            <p:sp>
              <p:nvSpPr>
                <p:cNvPr id="104492" name="AutoShape 50"/>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3" name="AutoShape 51"/>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4" name="AutoShape 52"/>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5" name="AutoShape 53"/>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487" name="Group 54"/>
              <p:cNvGrpSpPr>
                <a:grpSpLocks/>
              </p:cNvGrpSpPr>
              <p:nvPr/>
            </p:nvGrpSpPr>
            <p:grpSpPr bwMode="auto">
              <a:xfrm rot="56115" flipH="1" flipV="1">
                <a:off x="3704" y="1878"/>
                <a:ext cx="681" cy="150"/>
                <a:chOff x="1565" y="2568"/>
                <a:chExt cx="1118" cy="279"/>
              </a:xfrm>
            </p:grpSpPr>
            <p:sp>
              <p:nvSpPr>
                <p:cNvPr id="104488" name="AutoShape 55"/>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89" name="AutoShape 56"/>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0" name="AutoShape 57"/>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1" name="AutoShape 58"/>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sp>
        <p:nvSpPr>
          <p:cNvPr id="104454" name="Line 59"/>
          <p:cNvSpPr>
            <a:spLocks noChangeShapeType="1"/>
          </p:cNvSpPr>
          <p:nvPr/>
        </p:nvSpPr>
        <p:spPr bwMode="gray">
          <a:xfrm>
            <a:off x="2352675"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5" name="Line 60"/>
          <p:cNvSpPr>
            <a:spLocks noChangeShapeType="1"/>
          </p:cNvSpPr>
          <p:nvPr/>
        </p:nvSpPr>
        <p:spPr bwMode="gray">
          <a:xfrm flipH="1">
            <a:off x="1785938" y="3712369"/>
            <a:ext cx="1121569"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7" name="Text Box 62"/>
          <p:cNvSpPr txBox="1">
            <a:spLocks noChangeArrowheads="1"/>
          </p:cNvSpPr>
          <p:nvPr/>
        </p:nvSpPr>
        <p:spPr bwMode="gray">
          <a:xfrm>
            <a:off x="196334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00000"/>
                </a:solidFill>
                <a:latin typeface="Arial" panose="020B0604020202020204" pitchFamily="34" charset="0"/>
                <a:cs typeface="Arial" panose="020B0604020202020204" pitchFamily="34" charset="0"/>
              </a:rPr>
              <a:t>1</a:t>
            </a:r>
          </a:p>
        </p:txBody>
      </p:sp>
      <p:sp>
        <p:nvSpPr>
          <p:cNvPr id="104458" name="Text Box 63"/>
          <p:cNvSpPr txBox="1">
            <a:spLocks noChangeArrowheads="1"/>
          </p:cNvSpPr>
          <p:nvPr/>
        </p:nvSpPr>
        <p:spPr bwMode="gray">
          <a:xfrm>
            <a:off x="343019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333300"/>
                </a:solidFill>
                <a:latin typeface="Arial" panose="020B0604020202020204" pitchFamily="34" charset="0"/>
                <a:cs typeface="Arial" panose="020B0604020202020204" pitchFamily="34" charset="0"/>
              </a:rPr>
              <a:t>2</a:t>
            </a:r>
          </a:p>
        </p:txBody>
      </p:sp>
      <p:sp>
        <p:nvSpPr>
          <p:cNvPr id="104459" name="Text Box 64"/>
          <p:cNvSpPr txBox="1">
            <a:spLocks noChangeArrowheads="1"/>
          </p:cNvSpPr>
          <p:nvPr/>
        </p:nvSpPr>
        <p:spPr bwMode="gray">
          <a:xfrm>
            <a:off x="4891088"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008000"/>
                </a:solidFill>
                <a:latin typeface="Arial" panose="020B0604020202020204" pitchFamily="34" charset="0"/>
                <a:cs typeface="Arial" panose="020B0604020202020204" pitchFamily="34" charset="0"/>
              </a:rPr>
              <a:t>3</a:t>
            </a:r>
          </a:p>
        </p:txBody>
      </p:sp>
      <p:sp>
        <p:nvSpPr>
          <p:cNvPr id="104460" name="Text Box 65"/>
          <p:cNvSpPr txBox="1">
            <a:spLocks noChangeArrowheads="1"/>
          </p:cNvSpPr>
          <p:nvPr/>
        </p:nvSpPr>
        <p:spPr bwMode="gray">
          <a:xfrm>
            <a:off x="6351985"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C0066"/>
                </a:solidFill>
                <a:latin typeface="Arial" panose="020B0604020202020204" pitchFamily="34" charset="0"/>
                <a:cs typeface="Arial" panose="020B0604020202020204" pitchFamily="34" charset="0"/>
              </a:rPr>
              <a:t>4</a:t>
            </a:r>
          </a:p>
        </p:txBody>
      </p:sp>
      <p:sp>
        <p:nvSpPr>
          <p:cNvPr id="104461" name="Line 66"/>
          <p:cNvSpPr>
            <a:spLocks noChangeShapeType="1"/>
          </p:cNvSpPr>
          <p:nvPr/>
        </p:nvSpPr>
        <p:spPr bwMode="gray">
          <a:xfrm>
            <a:off x="6753225"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2" name="Line 67"/>
          <p:cNvSpPr>
            <a:spLocks noChangeShapeType="1"/>
          </p:cNvSpPr>
          <p:nvPr/>
        </p:nvSpPr>
        <p:spPr bwMode="gray">
          <a:xfrm flipH="1">
            <a:off x="6105525" y="2271713"/>
            <a:ext cx="1223963"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4" name="Line 69"/>
          <p:cNvSpPr>
            <a:spLocks noChangeShapeType="1"/>
          </p:cNvSpPr>
          <p:nvPr/>
        </p:nvSpPr>
        <p:spPr bwMode="gray">
          <a:xfrm>
            <a:off x="3829050"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5" name="Line 70"/>
          <p:cNvSpPr>
            <a:spLocks noChangeShapeType="1"/>
          </p:cNvSpPr>
          <p:nvPr/>
        </p:nvSpPr>
        <p:spPr bwMode="gray">
          <a:xfrm flipH="1">
            <a:off x="3136106" y="2271713"/>
            <a:ext cx="1328738"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7" name="Line 72"/>
          <p:cNvSpPr>
            <a:spLocks noChangeShapeType="1"/>
          </p:cNvSpPr>
          <p:nvPr/>
        </p:nvSpPr>
        <p:spPr bwMode="gray">
          <a:xfrm>
            <a:off x="5264944"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8" name="Line 73"/>
          <p:cNvSpPr>
            <a:spLocks noChangeShapeType="1"/>
          </p:cNvSpPr>
          <p:nvPr/>
        </p:nvSpPr>
        <p:spPr bwMode="gray">
          <a:xfrm flipH="1">
            <a:off x="4656535" y="3705225"/>
            <a:ext cx="1190625"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pic>
        <p:nvPicPr>
          <p:cNvPr id="104470" name="Picture 76" descr="Picture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9013" y="2594373"/>
            <a:ext cx="619125"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71" name="Group 79"/>
          <p:cNvGrpSpPr>
            <a:grpSpLocks/>
          </p:cNvGrpSpPr>
          <p:nvPr/>
        </p:nvGrpSpPr>
        <p:grpSpPr bwMode="auto">
          <a:xfrm>
            <a:off x="1143000" y="2405063"/>
            <a:ext cx="6858000" cy="1152525"/>
            <a:chOff x="0" y="2015"/>
            <a:chExt cx="5760" cy="968"/>
          </a:xfrm>
        </p:grpSpPr>
        <p:sp>
          <p:nvSpPr>
            <p:cNvPr id="104474" name="Rectangle 80"/>
            <p:cNvSpPr>
              <a:spLocks noChangeArrowheads="1"/>
            </p:cNvSpPr>
            <p:nvPr/>
          </p:nvSpPr>
          <p:spPr bwMode="ltGray">
            <a:xfrm>
              <a:off x="0" y="2475"/>
              <a:ext cx="624"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5" name="Rectangle 81"/>
            <p:cNvSpPr>
              <a:spLocks noChangeArrowheads="1"/>
            </p:cNvSpPr>
            <p:nvPr/>
          </p:nvSpPr>
          <p:spPr bwMode="ltGray">
            <a:xfrm>
              <a:off x="5088" y="2471"/>
              <a:ext cx="672"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6" name="Rectangle 82"/>
            <p:cNvSpPr>
              <a:spLocks noChangeArrowheads="1"/>
            </p:cNvSpPr>
            <p:nvPr/>
          </p:nvSpPr>
          <p:spPr bwMode="ltGray">
            <a:xfrm>
              <a:off x="1383" y="2475"/>
              <a:ext cx="501"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7" name="Rectangle 83"/>
            <p:cNvSpPr>
              <a:spLocks noChangeArrowheads="1"/>
            </p:cNvSpPr>
            <p:nvPr/>
          </p:nvSpPr>
          <p:spPr bwMode="ltGray">
            <a:xfrm>
              <a:off x="2639" y="2475"/>
              <a:ext cx="457"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8" name="Rectangle 84"/>
            <p:cNvSpPr>
              <a:spLocks noChangeArrowheads="1"/>
            </p:cNvSpPr>
            <p:nvPr/>
          </p:nvSpPr>
          <p:spPr bwMode="ltGray">
            <a:xfrm>
              <a:off x="3861" y="2475"/>
              <a:ext cx="476"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9" name="AutoShape 85"/>
            <p:cNvSpPr>
              <a:spLocks noChangeArrowheads="1"/>
            </p:cNvSpPr>
            <p:nvPr/>
          </p:nvSpPr>
          <p:spPr bwMode="ltGray">
            <a:xfrm>
              <a:off x="1839"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0" name="AutoShape 86"/>
            <p:cNvSpPr>
              <a:spLocks noChangeArrowheads="1"/>
            </p:cNvSpPr>
            <p:nvPr/>
          </p:nvSpPr>
          <p:spPr bwMode="ltGray">
            <a:xfrm>
              <a:off x="4297"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1" name="AutoShape 87"/>
            <p:cNvSpPr>
              <a:spLocks noChangeArrowheads="1"/>
            </p:cNvSpPr>
            <p:nvPr/>
          </p:nvSpPr>
          <p:spPr bwMode="ltGray">
            <a:xfrm flipV="1">
              <a:off x="60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2" name="AutoShape 88"/>
            <p:cNvSpPr>
              <a:spLocks noChangeArrowheads="1"/>
            </p:cNvSpPr>
            <p:nvPr/>
          </p:nvSpPr>
          <p:spPr bwMode="ltGray">
            <a:xfrm flipV="1">
              <a:off x="306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grpSp>
      <p:sp>
        <p:nvSpPr>
          <p:cNvPr id="87" name="Rectangle 86"/>
          <p:cNvSpPr/>
          <p:nvPr/>
        </p:nvSpPr>
        <p:spPr>
          <a:xfrm>
            <a:off x="317256" y="100549"/>
            <a:ext cx="8685229" cy="707886"/>
          </a:xfrm>
          <a:prstGeom prst="rect">
            <a:avLst/>
          </a:prstGeom>
        </p:spPr>
        <p:txBody>
          <a:bodyPr wrap="square">
            <a:spAutoFit/>
          </a:bodyPr>
          <a:lstStyle/>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Vai trò của Nhà nước trong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hướng</a:t>
            </a:r>
          </a:p>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 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88" name="Rectangle 87"/>
          <p:cNvSpPr/>
          <p:nvPr/>
        </p:nvSpPr>
        <p:spPr>
          <a:xfrm>
            <a:off x="682916" y="3765795"/>
            <a:ext cx="2929693" cy="1015663"/>
          </a:xfrm>
          <a:prstGeom prst="rect">
            <a:avLst/>
          </a:prstGeom>
        </p:spPr>
        <p:txBody>
          <a:bodyPr wrap="square">
            <a:spAutoFit/>
          </a:bodyPr>
          <a:lstStyle/>
          <a:p>
            <a:pPr algn="ctr"/>
            <a:r>
              <a:rPr lang="nl-NL" sz="2000" dirty="0">
                <a:solidFill>
                  <a:srgbClr val="CC0099"/>
                </a:solidFill>
                <a:highlight>
                  <a:srgbClr val="FFFFFF"/>
                </a:highlight>
                <a:latin typeface="+mj-lt"/>
                <a:ea typeface="Calibri" panose="020F0502020204030204" pitchFamily="34" charset="0"/>
              </a:rPr>
              <a:t>T</a:t>
            </a:r>
            <a:r>
              <a:rPr lang="nl-NL" sz="2000" dirty="0" smtClean="0">
                <a:solidFill>
                  <a:srgbClr val="CC0099"/>
                </a:solidFill>
                <a:highlight>
                  <a:srgbClr val="FFFFFF"/>
                </a:highlight>
                <a:latin typeface="+mj-lt"/>
                <a:ea typeface="Calibri" panose="020F0502020204030204" pitchFamily="34" charset="0"/>
              </a:rPr>
              <a:t>ạo </a:t>
            </a:r>
            <a:r>
              <a:rPr lang="nl-NL" sz="2000" dirty="0">
                <a:solidFill>
                  <a:srgbClr val="CC0099"/>
                </a:solidFill>
                <a:highlight>
                  <a:srgbClr val="FFFFFF"/>
                </a:highlight>
                <a:latin typeface="+mj-lt"/>
                <a:ea typeface="Calibri" panose="020F0502020204030204" pitchFamily="34" charset="0"/>
              </a:rPr>
              <a:t>môi trường cạnh tranh bình đẳng, minh bạch và lành mạnh</a:t>
            </a:r>
            <a:endParaRPr lang="en-US" sz="2000" dirty="0">
              <a:solidFill>
                <a:srgbClr val="CC0099"/>
              </a:solidFill>
              <a:latin typeface="+mj-lt"/>
            </a:endParaRPr>
          </a:p>
        </p:txBody>
      </p:sp>
      <p:sp>
        <p:nvSpPr>
          <p:cNvPr id="89" name="Rectangle 88"/>
          <p:cNvSpPr/>
          <p:nvPr/>
        </p:nvSpPr>
        <p:spPr>
          <a:xfrm>
            <a:off x="1884164" y="901983"/>
            <a:ext cx="3003946" cy="1323439"/>
          </a:xfrm>
          <a:prstGeom prst="rect">
            <a:avLst/>
          </a:prstGeom>
        </p:spPr>
        <p:txBody>
          <a:bodyPr wrap="square">
            <a:spAutoFit/>
          </a:bodyPr>
          <a:lstStyle/>
          <a:p>
            <a:pPr algn="ctr"/>
            <a:r>
              <a:rPr lang="nl-NL" sz="2000" dirty="0" smtClean="0">
                <a:solidFill>
                  <a:srgbClr val="663300"/>
                </a:solidFill>
                <a:highlight>
                  <a:srgbClr val="FFFFFF"/>
                </a:highlight>
                <a:latin typeface="+mj-lt"/>
                <a:ea typeface="Calibri" panose="020F0502020204030204" pitchFamily="34" charset="0"/>
              </a:rPr>
              <a:t>Định </a:t>
            </a:r>
            <a:r>
              <a:rPr lang="nl-NL" sz="2000" dirty="0">
                <a:solidFill>
                  <a:srgbClr val="663300"/>
                </a:solidFill>
                <a:highlight>
                  <a:srgbClr val="FFFFFF"/>
                </a:highlight>
                <a:latin typeface="+mj-lt"/>
                <a:ea typeface="Calibri" panose="020F0502020204030204" pitchFamily="34" charset="0"/>
              </a:rPr>
              <a:t>hướng và điều tiết nền kinh tế, thúc đẩy sản xuất kinh doanh và bảo vệ môi trường</a:t>
            </a:r>
            <a:endParaRPr lang="en-US" sz="2000" dirty="0">
              <a:solidFill>
                <a:srgbClr val="663300"/>
              </a:solidFill>
              <a:latin typeface="+mj-lt"/>
            </a:endParaRPr>
          </a:p>
        </p:txBody>
      </p:sp>
      <p:sp>
        <p:nvSpPr>
          <p:cNvPr id="90" name="Rectangle 89"/>
          <p:cNvSpPr/>
          <p:nvPr/>
        </p:nvSpPr>
        <p:spPr>
          <a:xfrm>
            <a:off x="4122945" y="3820061"/>
            <a:ext cx="2921663" cy="1323439"/>
          </a:xfrm>
          <a:prstGeom prst="rect">
            <a:avLst/>
          </a:prstGeom>
        </p:spPr>
        <p:txBody>
          <a:bodyPr wrap="square">
            <a:spAutoFit/>
          </a:bodyPr>
          <a:lstStyle/>
          <a:p>
            <a:pPr algn="ctr"/>
            <a:r>
              <a:rPr lang="nl-NL" sz="2000" dirty="0" smtClean="0">
                <a:solidFill>
                  <a:srgbClr val="008000"/>
                </a:solidFill>
                <a:highlight>
                  <a:srgbClr val="FFFFFF"/>
                </a:highlight>
                <a:latin typeface="+mj-lt"/>
                <a:ea typeface="Calibri" panose="020F0502020204030204" pitchFamily="34" charset="0"/>
              </a:rPr>
              <a:t>Thực </a:t>
            </a:r>
            <a:r>
              <a:rPr lang="nl-NL" sz="2000" dirty="0">
                <a:solidFill>
                  <a:srgbClr val="008000"/>
                </a:solidFill>
                <a:highlight>
                  <a:srgbClr val="FFFFFF"/>
                </a:highlight>
                <a:latin typeface="+mj-lt"/>
                <a:ea typeface="Calibri" panose="020F0502020204030204" pitchFamily="34" charset="0"/>
              </a:rPr>
              <a:t>hiện tiến bộ, công bằng xã hội trong từng bước, từng chính sách phát triển</a:t>
            </a:r>
            <a:endParaRPr lang="en-US" sz="2000" dirty="0">
              <a:solidFill>
                <a:srgbClr val="008000"/>
              </a:solidFill>
              <a:latin typeface="+mj-lt"/>
            </a:endParaRPr>
          </a:p>
        </p:txBody>
      </p:sp>
      <p:sp>
        <p:nvSpPr>
          <p:cNvPr id="91" name="Rectangle 90"/>
          <p:cNvSpPr/>
          <p:nvPr/>
        </p:nvSpPr>
        <p:spPr>
          <a:xfrm>
            <a:off x="5724025" y="1023089"/>
            <a:ext cx="2763402" cy="1118255"/>
          </a:xfrm>
          <a:prstGeom prst="rect">
            <a:avLst/>
          </a:prstGeom>
        </p:spPr>
        <p:txBody>
          <a:bodyPr wrap="square">
            <a:spAutoFit/>
          </a:bodyPr>
          <a:lstStyle/>
          <a:p>
            <a:pPr indent="457200" algn="ctr">
              <a:lnSpc>
                <a:spcPts val="2000"/>
              </a:lnSpc>
            </a:pPr>
            <a:r>
              <a:rPr lang="nl-NL" sz="2000" dirty="0">
                <a:solidFill>
                  <a:srgbClr val="3333FF"/>
                </a:solidFill>
                <a:highlight>
                  <a:srgbClr val="FFFFFF"/>
                </a:highlight>
                <a:latin typeface="+mj-lt"/>
                <a:ea typeface="Calibri" panose="020F0502020204030204" pitchFamily="34" charset="0"/>
                <a:cs typeface="Times New Roman" panose="02020603050405020304" pitchFamily="18" charset="0"/>
              </a:rPr>
              <a:t>Phát huy vai trò làm chủ của nhân dân trong phát triển kinh tế, xã hội.</a:t>
            </a:r>
            <a:endParaRPr lang="en-US" sz="2000" dirty="0">
              <a:solidFill>
                <a:srgbClr val="3333FF"/>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278214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0714" y="614474"/>
            <a:ext cx="6781800" cy="605294"/>
          </a:xfrm>
          <a:prstGeom prst="rect">
            <a:avLst/>
          </a:prstGeom>
        </p:spPr>
        <p:txBody>
          <a:bodyPr wrap="square">
            <a:spAutoFit/>
          </a:bodyPr>
          <a:lstStyle/>
          <a:p>
            <a:pPr lvl="0" algn="ctr">
              <a:lnSpc>
                <a:spcPts val="2000"/>
              </a:lnSpc>
            </a:pPr>
            <a:r>
              <a:rPr lang="nl-NL" sz="2000" b="1" i="1" dirty="0">
                <a:solidFill>
                  <a:srgbClr val="66330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Tiếp tục hoàn thiện thể chế về sở hữu, phát triển các thành phần kinh tế, các loại hình doanh nghiệp</a:t>
            </a:r>
            <a:endParaRPr lang="en-US" sz="2000" b="1"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1580225" y="1465570"/>
            <a:ext cx="1464817" cy="2677656"/>
          </a:xfrm>
          <a:prstGeom prst="rect">
            <a:avLst/>
          </a:prstGeom>
        </p:spPr>
        <p:txBody>
          <a:bodyPr wrap="square">
            <a:spAutoFit/>
          </a:bodyPr>
          <a:lstStyle/>
          <a:p>
            <a:pPr marL="285750" indent="-285750">
              <a:buFont typeface="Wingdings" panose="05000000000000000000" pitchFamily="2" charset="2"/>
              <a:buChar char="§"/>
            </a:pPr>
            <a:r>
              <a:rPr lang="nl-NL" dirty="0">
                <a:latin typeface="+mj-lt"/>
                <a:ea typeface="Times New Roman" panose="02020603050405020304" pitchFamily="18" charset="0"/>
              </a:rPr>
              <a:t>Thể chế hóa </a:t>
            </a:r>
            <a:r>
              <a:rPr lang="nl-NL" b="1" dirty="0">
                <a:solidFill>
                  <a:srgbClr val="C00000"/>
                </a:solidFill>
                <a:latin typeface="+mj-lt"/>
                <a:ea typeface="Times New Roman" panose="02020603050405020304" pitchFamily="18" charset="0"/>
              </a:rPr>
              <a:t>quyền sở hữu, quyền sử dụng, quyền định đoạt </a:t>
            </a:r>
            <a:r>
              <a:rPr lang="nl-NL" dirty="0">
                <a:latin typeface="+mj-lt"/>
                <a:ea typeface="Times New Roman" panose="02020603050405020304" pitchFamily="18" charset="0"/>
              </a:rPr>
              <a:t>và hưởng lợi từ sử dụng tài sản của Nhà nước, tổ chức và cá nhân</a:t>
            </a:r>
            <a:endParaRPr lang="en-US" dirty="0">
              <a:latin typeface="+mj-lt"/>
            </a:endParaRPr>
          </a:p>
        </p:txBody>
      </p:sp>
      <p:pic>
        <p:nvPicPr>
          <p:cNvPr id="1026" name="Picture 2" descr="Quyền sử dụng và định đoạt tài sản theo quy định của Bộ luật dân sự 20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3616" y="1465570"/>
            <a:ext cx="5015883" cy="3079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22913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9103" y="506783"/>
            <a:ext cx="6427433" cy="1015663"/>
          </a:xfrm>
          <a:prstGeom prst="rect">
            <a:avLst/>
          </a:prstGeom>
        </p:spPr>
        <p:txBody>
          <a:bodyPr wrap="square">
            <a:spAutoFit/>
          </a:bodyPr>
          <a:lstStyle/>
          <a:p>
            <a:pPr algn="ctr"/>
            <a:r>
              <a:rPr lang="nl-NL" sz="2000" i="1" dirty="0">
                <a:latin typeface="+mj-lt"/>
                <a:ea typeface="Times New Roman" panose="02020603050405020304" pitchFamily="18" charset="0"/>
              </a:rPr>
              <a:t>Mọi doanh nghiệp thuộc các thành phần kinh tế đều phải hoạt động theo cơ chế thị trường, bình đẳng và cạnh tranh theo pháp luật</a:t>
            </a:r>
            <a:endParaRPr lang="en-US" sz="2000" i="1" dirty="0">
              <a:latin typeface="+mj-lt"/>
            </a:endParaRPr>
          </a:p>
        </p:txBody>
      </p:sp>
    </p:spTree>
    <p:extLst>
      <p:ext uri="{BB962C8B-B14F-4D97-AF65-F5344CB8AC3E}">
        <p14:creationId xmlns:p14="http://schemas.microsoft.com/office/powerpoint/2010/main" val="3207678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8204" y="518041"/>
            <a:ext cx="6890028" cy="400110"/>
          </a:xfrm>
          <a:prstGeom prst="rect">
            <a:avLst/>
          </a:prstGeom>
        </p:spPr>
        <p:txBody>
          <a:bodyPr wrap="none">
            <a:spAutoFit/>
          </a:bodyPr>
          <a:lstStyle/>
          <a:p>
            <a:r>
              <a:rPr lang="nl-NL" sz="2000" dirty="0">
                <a:latin typeface="+mj-lt"/>
                <a:ea typeface="Times New Roman" panose="02020603050405020304" pitchFamily="18" charset="0"/>
              </a:rPr>
              <a:t>Khuyến khích đẩy mạnh quá trình khởi nghiệp kinh doanh. </a:t>
            </a:r>
            <a:endParaRPr lang="en-US" sz="2000" dirty="0">
              <a:latin typeface="+mj-lt"/>
            </a:endParaRPr>
          </a:p>
        </p:txBody>
      </p:sp>
      <p:pic>
        <p:nvPicPr>
          <p:cNvPr id="2050" name="Picture 2" descr="Phát động Cuộc thi Dự án khởi nghiệp sáng tạo thanh niên nông thô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5231" y="1038687"/>
            <a:ext cx="5930284" cy="3515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379519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5887" y="490218"/>
            <a:ext cx="6280952" cy="707886"/>
          </a:xfrm>
          <a:prstGeom prst="rect">
            <a:avLst/>
          </a:prstGeom>
        </p:spPr>
        <p:txBody>
          <a:bodyPr wrap="square">
            <a:spAutoFit/>
          </a:bodyPr>
          <a:lstStyle/>
          <a:p>
            <a:pPr algn="ctr"/>
            <a:r>
              <a:rPr lang="nl-NL" sz="2000" dirty="0">
                <a:solidFill>
                  <a:srgbClr val="C00000"/>
                </a:solidFill>
                <a:latin typeface="+mj-lt"/>
                <a:ea typeface="Times New Roman" panose="02020603050405020304" pitchFamily="18" charset="0"/>
              </a:rPr>
              <a:t>Có </a:t>
            </a:r>
            <a:r>
              <a:rPr lang="nl-NL" sz="2000" b="1" dirty="0">
                <a:solidFill>
                  <a:srgbClr val="0000FF"/>
                </a:solidFill>
                <a:latin typeface="+mj-lt"/>
                <a:ea typeface="Times New Roman" panose="02020603050405020304" pitchFamily="18" charset="0"/>
              </a:rPr>
              <a:t>chính sách </a:t>
            </a:r>
            <a:r>
              <a:rPr lang="nl-NL" sz="2000" dirty="0">
                <a:solidFill>
                  <a:srgbClr val="C00000"/>
                </a:solidFill>
                <a:latin typeface="+mj-lt"/>
                <a:ea typeface="Times New Roman" panose="02020603050405020304" pitchFamily="18" charset="0"/>
              </a:rPr>
              <a:t>thúc đẩy phát triển các doanh nghiệp Việt Nam cả về số lượng và chất lượng</a:t>
            </a:r>
            <a:endParaRPr lang="en-US" sz="2000" dirty="0">
              <a:solidFill>
                <a:srgbClr val="C00000"/>
              </a:solidFill>
              <a:latin typeface="+mj-lt"/>
            </a:endParaRPr>
          </a:p>
        </p:txBody>
      </p:sp>
      <p:sp>
        <p:nvSpPr>
          <p:cNvPr id="5" name="Rectangle 4"/>
          <p:cNvSpPr/>
          <p:nvPr/>
        </p:nvSpPr>
        <p:spPr>
          <a:xfrm>
            <a:off x="2069607" y="1410515"/>
            <a:ext cx="5987988" cy="707886"/>
          </a:xfrm>
          <a:prstGeom prst="rect">
            <a:avLst/>
          </a:prstGeom>
        </p:spPr>
        <p:txBody>
          <a:bodyPr wrap="square">
            <a:spAutoFit/>
          </a:bodyPr>
          <a:lstStyle/>
          <a:p>
            <a:pPr marL="285750" indent="-285750">
              <a:buFont typeface="Wingdings" panose="05000000000000000000" pitchFamily="2" charset="2"/>
              <a:buChar char="ü"/>
            </a:pPr>
            <a:r>
              <a:rPr lang="vi-VN" sz="2000" dirty="0">
                <a:latin typeface="opensans"/>
              </a:rPr>
              <a:t>Nhà nước tạo lập môi trường đầu tư, kinh doanh thuận lợi </a:t>
            </a:r>
            <a:endParaRPr lang="en-US" sz="2000" dirty="0"/>
          </a:p>
        </p:txBody>
      </p:sp>
      <p:sp>
        <p:nvSpPr>
          <p:cNvPr id="6" name="Rectangle 5"/>
          <p:cNvSpPr/>
          <p:nvPr/>
        </p:nvSpPr>
        <p:spPr>
          <a:xfrm>
            <a:off x="2069606" y="2235862"/>
            <a:ext cx="6053461" cy="1015663"/>
          </a:xfrm>
          <a:prstGeom prst="rect">
            <a:avLst/>
          </a:prstGeom>
        </p:spPr>
        <p:txBody>
          <a:bodyPr wrap="square">
            <a:spAutoFit/>
          </a:bodyPr>
          <a:lstStyle/>
          <a:p>
            <a:pPr marL="285750" indent="-285750">
              <a:buFont typeface="Wingdings" panose="05000000000000000000" pitchFamily="2" charset="2"/>
              <a:buChar char="ü"/>
            </a:pPr>
            <a:r>
              <a:rPr lang="en-US" sz="2000" dirty="0" smtClean="0">
                <a:latin typeface="opensans"/>
              </a:rPr>
              <a:t>T</a:t>
            </a:r>
            <a:r>
              <a:rPr lang="vi-VN" sz="2000" dirty="0" smtClean="0">
                <a:latin typeface="opensans"/>
              </a:rPr>
              <a:t>iếp </a:t>
            </a:r>
            <a:r>
              <a:rPr lang="vi-VN" sz="2000" dirty="0">
                <a:latin typeface="opensans"/>
              </a:rPr>
              <a:t>tục có các chính sách hỗ trợ </a:t>
            </a:r>
            <a:r>
              <a:rPr lang="en-US" sz="2000" dirty="0" err="1" smtClean="0">
                <a:latin typeface="opensans"/>
              </a:rPr>
              <a:t>các</a:t>
            </a:r>
            <a:r>
              <a:rPr lang="en-US" sz="2000" dirty="0" smtClean="0">
                <a:latin typeface="opensans"/>
              </a:rPr>
              <a:t> DN</a:t>
            </a:r>
            <a:r>
              <a:rPr lang="vi-VN" sz="2000" dirty="0" smtClean="0">
                <a:latin typeface="opensans"/>
              </a:rPr>
              <a:t> </a:t>
            </a:r>
            <a:r>
              <a:rPr lang="vi-VN" sz="2000" dirty="0">
                <a:latin typeface="opensans"/>
              </a:rPr>
              <a:t>phù hợp với yêu cầu thực tiễn của DN cũng như môi trường kinh doanh.</a:t>
            </a:r>
            <a:endParaRPr lang="en-US" sz="2000" dirty="0"/>
          </a:p>
        </p:txBody>
      </p:sp>
      <p:sp>
        <p:nvSpPr>
          <p:cNvPr id="7" name="Rectangle 6"/>
          <p:cNvSpPr/>
          <p:nvPr/>
        </p:nvSpPr>
        <p:spPr>
          <a:xfrm>
            <a:off x="2069607" y="3349504"/>
            <a:ext cx="5197257" cy="400110"/>
          </a:xfrm>
          <a:prstGeom prst="rect">
            <a:avLst/>
          </a:prstGeom>
        </p:spPr>
        <p:txBody>
          <a:bodyPr wrap="none">
            <a:spAutoFit/>
          </a:bodyPr>
          <a:lstStyle/>
          <a:p>
            <a:pPr marL="285750" indent="-285750">
              <a:buFont typeface="Wingdings" panose="05000000000000000000" pitchFamily="2" charset="2"/>
              <a:buChar char="ü"/>
            </a:pPr>
            <a:r>
              <a:rPr lang="en-US" sz="2000" dirty="0" smtClean="0">
                <a:latin typeface="opensans"/>
              </a:rPr>
              <a:t>T</a:t>
            </a:r>
            <a:r>
              <a:rPr lang="vi-VN" sz="2000" dirty="0" smtClean="0">
                <a:latin typeface="opensans"/>
              </a:rPr>
              <a:t>húc </a:t>
            </a:r>
            <a:r>
              <a:rPr lang="vi-VN" sz="2000" dirty="0">
                <a:latin typeface="opensans"/>
              </a:rPr>
              <a:t>đẩy sự phát triển của thị trường vốn</a:t>
            </a:r>
            <a:endParaRPr lang="en-US" sz="2000" dirty="0"/>
          </a:p>
        </p:txBody>
      </p:sp>
      <p:sp>
        <p:nvSpPr>
          <p:cNvPr id="8" name="Rectangle 7"/>
          <p:cNvSpPr/>
          <p:nvPr/>
        </p:nvSpPr>
        <p:spPr>
          <a:xfrm>
            <a:off x="2069607" y="3769096"/>
            <a:ext cx="6053461" cy="707886"/>
          </a:xfrm>
          <a:prstGeom prst="rect">
            <a:avLst/>
          </a:prstGeom>
        </p:spPr>
        <p:txBody>
          <a:bodyPr wrap="square">
            <a:spAutoFit/>
          </a:bodyPr>
          <a:lstStyle/>
          <a:p>
            <a:pPr marL="285750" indent="-285750">
              <a:buFont typeface="Wingdings" panose="05000000000000000000" pitchFamily="2" charset="2"/>
              <a:buChar char="ü"/>
            </a:pPr>
            <a:r>
              <a:rPr lang="en-US" sz="2000" dirty="0">
                <a:latin typeface="opensans"/>
              </a:rPr>
              <a:t> </a:t>
            </a:r>
            <a:r>
              <a:rPr lang="en-US" sz="2000" dirty="0" err="1" smtClean="0">
                <a:latin typeface="opensans"/>
              </a:rPr>
              <a:t>Cải</a:t>
            </a:r>
            <a:r>
              <a:rPr lang="en-US" sz="2000" dirty="0" smtClean="0">
                <a:latin typeface="opensans"/>
              </a:rPr>
              <a:t> </a:t>
            </a:r>
            <a:r>
              <a:rPr lang="en-US" sz="2000" dirty="0" err="1">
                <a:latin typeface="opensans"/>
              </a:rPr>
              <a:t>cách</a:t>
            </a:r>
            <a:r>
              <a:rPr lang="en-US" sz="2000" dirty="0">
                <a:latin typeface="opensans"/>
              </a:rPr>
              <a:t> </a:t>
            </a:r>
            <a:r>
              <a:rPr lang="en-US" sz="2000" dirty="0" err="1">
                <a:latin typeface="opensans"/>
              </a:rPr>
              <a:t>thủ</a:t>
            </a:r>
            <a:r>
              <a:rPr lang="en-US" sz="2000" dirty="0">
                <a:latin typeface="opensans"/>
              </a:rPr>
              <a:t> </a:t>
            </a:r>
            <a:r>
              <a:rPr lang="en-US" sz="2000" dirty="0" err="1">
                <a:latin typeface="opensans"/>
              </a:rPr>
              <a:t>tục</a:t>
            </a:r>
            <a:r>
              <a:rPr lang="en-US" sz="2000" dirty="0">
                <a:latin typeface="opensans"/>
              </a:rPr>
              <a:t> </a:t>
            </a:r>
            <a:r>
              <a:rPr lang="en-US" sz="2000" dirty="0" err="1">
                <a:latin typeface="opensans"/>
              </a:rPr>
              <a:t>hành</a:t>
            </a:r>
            <a:r>
              <a:rPr lang="en-US" sz="2000" dirty="0">
                <a:latin typeface="opensans"/>
              </a:rPr>
              <a:t> </a:t>
            </a:r>
            <a:r>
              <a:rPr lang="en-US" sz="2000" dirty="0" err="1">
                <a:latin typeface="opensans"/>
              </a:rPr>
              <a:t>chính</a:t>
            </a:r>
            <a:r>
              <a:rPr lang="en-US" sz="2000" dirty="0">
                <a:latin typeface="opensans"/>
              </a:rPr>
              <a:t> </a:t>
            </a:r>
            <a:r>
              <a:rPr lang="en-US" sz="2000" dirty="0" err="1">
                <a:latin typeface="opensans"/>
              </a:rPr>
              <a:t>trong</a:t>
            </a:r>
            <a:r>
              <a:rPr lang="en-US" sz="2000" dirty="0">
                <a:latin typeface="opensans"/>
              </a:rPr>
              <a:t> </a:t>
            </a:r>
            <a:r>
              <a:rPr lang="en-US" sz="2000" dirty="0" err="1">
                <a:latin typeface="opensans"/>
              </a:rPr>
              <a:t>lĩnh</a:t>
            </a:r>
            <a:r>
              <a:rPr lang="en-US" sz="2000" dirty="0">
                <a:latin typeface="opensans"/>
              </a:rPr>
              <a:t> </a:t>
            </a:r>
            <a:r>
              <a:rPr lang="en-US" sz="2000" dirty="0" err="1">
                <a:latin typeface="opensans"/>
              </a:rPr>
              <a:t>vực</a:t>
            </a:r>
            <a:r>
              <a:rPr lang="en-US" sz="2000" dirty="0">
                <a:latin typeface="opensans"/>
              </a:rPr>
              <a:t> </a:t>
            </a:r>
            <a:r>
              <a:rPr lang="en-US" sz="2000" dirty="0" err="1">
                <a:latin typeface="opensans"/>
              </a:rPr>
              <a:t>thuế</a:t>
            </a:r>
            <a:r>
              <a:rPr lang="en-US" sz="2000" dirty="0">
                <a:latin typeface="opensans"/>
              </a:rPr>
              <a:t>, </a:t>
            </a:r>
            <a:r>
              <a:rPr lang="en-US" sz="2000" dirty="0" err="1">
                <a:latin typeface="opensans"/>
              </a:rPr>
              <a:t>hải</a:t>
            </a:r>
            <a:r>
              <a:rPr lang="en-US" sz="2000" dirty="0">
                <a:latin typeface="opensans"/>
              </a:rPr>
              <a:t> </a:t>
            </a:r>
            <a:r>
              <a:rPr lang="en-US" sz="2000" dirty="0" err="1">
                <a:latin typeface="opensans"/>
              </a:rPr>
              <a:t>quan</a:t>
            </a:r>
            <a:endParaRPr lang="en-US" sz="2000" dirty="0"/>
          </a:p>
        </p:txBody>
      </p:sp>
    </p:spTree>
    <p:extLst>
      <p:ext uri="{BB962C8B-B14F-4D97-AF65-F5344CB8AC3E}">
        <p14:creationId xmlns:p14="http://schemas.microsoft.com/office/powerpoint/2010/main" val="88367529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1196" y="533416"/>
            <a:ext cx="6165541" cy="923330"/>
          </a:xfrm>
          <a:prstGeom prst="rect">
            <a:avLst/>
          </a:prstGeom>
        </p:spPr>
        <p:txBody>
          <a:bodyPr wrap="square">
            <a:spAutoFit/>
          </a:bodyPr>
          <a:lstStyle/>
          <a:p>
            <a:pPr algn="ctr"/>
            <a:r>
              <a:rPr lang="nl-NL" sz="1800" dirty="0">
                <a:solidFill>
                  <a:srgbClr val="0000FF"/>
                </a:solidFill>
                <a:latin typeface="+mj-lt"/>
                <a:ea typeface="Times New Roman" panose="02020603050405020304" pitchFamily="18" charset="0"/>
              </a:rPr>
              <a:t>Doanh nghiệp nhà nước tập trung vào những </a:t>
            </a:r>
            <a:r>
              <a:rPr lang="nl-NL" sz="1800" b="1" dirty="0">
                <a:solidFill>
                  <a:srgbClr val="FF00FF"/>
                </a:solidFill>
                <a:latin typeface="+mj-lt"/>
                <a:ea typeface="Times New Roman" panose="02020603050405020304" pitchFamily="18" charset="0"/>
              </a:rPr>
              <a:t>lĩnh vực then chốt, thiết yếu</a:t>
            </a:r>
            <a:r>
              <a:rPr lang="nl-NL" sz="1800" dirty="0">
                <a:solidFill>
                  <a:srgbClr val="0000FF"/>
                </a:solidFill>
                <a:latin typeface="+mj-lt"/>
                <a:ea typeface="Times New Roman" panose="02020603050405020304" pitchFamily="18" charset="0"/>
              </a:rPr>
              <a:t>; những </a:t>
            </a:r>
            <a:r>
              <a:rPr lang="nl-NL" sz="1800" b="1" dirty="0">
                <a:solidFill>
                  <a:srgbClr val="663300"/>
                </a:solidFill>
                <a:latin typeface="+mj-lt"/>
                <a:ea typeface="Times New Roman" panose="02020603050405020304" pitchFamily="18" charset="0"/>
              </a:rPr>
              <a:t>địa bàn </a:t>
            </a:r>
            <a:r>
              <a:rPr lang="nl-NL" sz="1800" dirty="0">
                <a:solidFill>
                  <a:srgbClr val="0000FF"/>
                </a:solidFill>
                <a:latin typeface="+mj-lt"/>
                <a:ea typeface="Times New Roman" panose="02020603050405020304" pitchFamily="18" charset="0"/>
              </a:rPr>
              <a:t>quan trọng và quốc phòng, an ninh</a:t>
            </a:r>
            <a:endParaRPr lang="en-US" sz="1800" dirty="0">
              <a:solidFill>
                <a:srgbClr val="0000FF"/>
              </a:solidFill>
              <a:latin typeface="+mj-lt"/>
            </a:endParaRPr>
          </a:p>
        </p:txBody>
      </p:sp>
      <p:pic>
        <p:nvPicPr>
          <p:cNvPr id="16390" name="Picture 6" descr="https://baodansinh.mediacdn.vn/Images/2018/11/21/vankhanhpv/ph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3461" y="1456746"/>
            <a:ext cx="5763802" cy="3127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864985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23082" y="492343"/>
            <a:ext cx="6024406" cy="348813"/>
          </a:xfrm>
          <a:prstGeom prst="rect">
            <a:avLst/>
          </a:prstGeom>
        </p:spPr>
        <p:txBody>
          <a:bodyPr wrap="none">
            <a:spAutoFit/>
          </a:bodyPr>
          <a:lstStyle/>
          <a:p>
            <a:pPr lvl="0" algn="just">
              <a:lnSpc>
                <a:spcPts val="2000"/>
              </a:lnSpc>
            </a:pPr>
            <a:r>
              <a:rPr lang="nl-NL" sz="2000" b="1" i="1" dirty="0">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Đẩy mạnh, nâng cao hiệu quả hội nhập kinh tế quốc tế</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2100493394"/>
              </p:ext>
            </p:extLst>
          </p:nvPr>
        </p:nvGraphicFramePr>
        <p:xfrm>
          <a:off x="1284514" y="957943"/>
          <a:ext cx="7336972" cy="37555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09623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447801" y="511289"/>
            <a:ext cx="6934200" cy="923330"/>
          </a:xfrm>
          <a:prstGeom prst="rect">
            <a:avLst/>
          </a:prstGeom>
          <a:solidFill>
            <a:srgbClr val="FFFFFF"/>
          </a:solidFill>
          <a:ln>
            <a:noFill/>
          </a:ln>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i="1" dirty="0" smtClean="0">
                <a:solidFill>
                  <a:srgbClr val="006600"/>
                </a:solidFill>
                <a:latin typeface="Times New Roman" panose="02020603050405020304" pitchFamily="18" charset="0"/>
              </a:rPr>
              <a:t> </a:t>
            </a:r>
            <a:r>
              <a:rPr lang="nl-NL" altLang="en-US" sz="1800" b="1" i="1" dirty="0">
                <a:solidFill>
                  <a:srgbClr val="006600"/>
                </a:solidFill>
                <a:latin typeface="Times New Roman" panose="02020603050405020304" pitchFamily="18" charset="0"/>
              </a:rPr>
              <a:t>Nâng cao vai trò lãnh đạo của Đảng, năng lực và hiệu lực quản lý của nhà </a:t>
            </a:r>
            <a:r>
              <a:rPr lang="nl-NL" altLang="en-US" sz="1800" b="1" i="1" dirty="0" smtClean="0">
                <a:solidFill>
                  <a:srgbClr val="006600"/>
                </a:solidFill>
                <a:latin typeface="Times New Roman" panose="02020603050405020304" pitchFamily="18" charset="0"/>
              </a:rPr>
              <a:t>nước, vai trò làm chủ của nhân dân </a:t>
            </a:r>
            <a:r>
              <a:rPr lang="nl-NL" altLang="en-US" sz="1800" b="1" i="1" dirty="0">
                <a:solidFill>
                  <a:srgbClr val="006600"/>
                </a:solidFill>
                <a:latin typeface="Times New Roman" panose="02020603050405020304" pitchFamily="18" charset="0"/>
              </a:rPr>
              <a:t>đối với nền kinh tế thị trường định hướng xã hội chủ nghĩa</a:t>
            </a:r>
            <a:endParaRPr lang="en-US" altLang="en-US" sz="1800" dirty="0">
              <a:solidFill>
                <a:srgbClr val="006600"/>
              </a:solidFill>
              <a:latin typeface="Times New Roman" panose="02020603050405020304" pitchFamily="18" charset="0"/>
            </a:endParaRPr>
          </a:p>
        </p:txBody>
      </p:sp>
      <p:sp>
        <p:nvSpPr>
          <p:cNvPr id="5" name="Rectangle 4"/>
          <p:cNvSpPr>
            <a:spLocks noChangeArrowheads="1"/>
          </p:cNvSpPr>
          <p:nvPr/>
        </p:nvSpPr>
        <p:spPr bwMode="auto">
          <a:xfrm>
            <a:off x="1439467" y="1815704"/>
            <a:ext cx="810815"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a:solidFill>
                  <a:srgbClr val="C00000"/>
                </a:solidFill>
                <a:latin typeface="Arial" panose="020B0604020202020204" pitchFamily="34" charset="0"/>
                <a:cs typeface="Arial" panose="020B0604020202020204" pitchFamily="34" charset="0"/>
              </a:rPr>
              <a:t>Vai trò lãnh đạo của Đảng</a:t>
            </a:r>
            <a:endParaRPr lang="en-US" altLang="en-US" sz="1800" b="1">
              <a:solidFill>
                <a:srgbClr val="C00000"/>
              </a:solidFill>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383757" y="1600200"/>
            <a:ext cx="4361260" cy="369332"/>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800000"/>
                </a:solidFill>
                <a:latin typeface="Arial" panose="020B0604020202020204" pitchFamily="34" charset="0"/>
                <a:cs typeface="Arial" panose="020B0604020202020204" pitchFamily="34" charset="0"/>
              </a:rPr>
              <a:t>Tiếp tục đổi mới tư duy lý luận</a:t>
            </a:r>
            <a:endParaRPr lang="en-US" altLang="en-US" sz="1800" dirty="0">
              <a:solidFill>
                <a:srgbClr val="800000"/>
              </a:solidFill>
              <a:latin typeface="Arial" panose="020B0604020202020204" pitchFamily="34" charset="0"/>
              <a:cs typeface="Arial" panose="020B0604020202020204" pitchFamily="34" charset="0"/>
            </a:endParaRPr>
          </a:p>
        </p:txBody>
      </p:sp>
      <p:sp>
        <p:nvSpPr>
          <p:cNvPr id="7" name="Rectangle 6"/>
          <p:cNvSpPr>
            <a:spLocks noChangeArrowheads="1"/>
          </p:cNvSpPr>
          <p:nvPr/>
        </p:nvSpPr>
        <p:spPr bwMode="auto">
          <a:xfrm>
            <a:off x="3398044" y="2369344"/>
            <a:ext cx="436006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000099"/>
                </a:solidFill>
                <a:latin typeface="Arial" panose="020B0604020202020204" pitchFamily="34" charset="0"/>
                <a:cs typeface="Arial" panose="020B0604020202020204" pitchFamily="34" charset="0"/>
              </a:rPr>
              <a:t>Đẩy mạnh công tác nghiên cứu tổng kết thực tiễn, nghiên cứu lý luận</a:t>
            </a:r>
            <a:endParaRPr lang="en-US" altLang="en-US" sz="1800">
              <a:solidFill>
                <a:srgbClr val="000099"/>
              </a:solidFill>
              <a:latin typeface="Arial" panose="020B0604020202020204" pitchFamily="34" charset="0"/>
              <a:cs typeface="Arial" panose="020B0604020202020204" pitchFamily="34" charset="0"/>
            </a:endParaRPr>
          </a:p>
        </p:txBody>
      </p:sp>
      <p:sp>
        <p:nvSpPr>
          <p:cNvPr id="8" name="Rectangle 7"/>
          <p:cNvSpPr>
            <a:spLocks noChangeArrowheads="1"/>
          </p:cNvSpPr>
          <p:nvPr/>
        </p:nvSpPr>
        <p:spPr bwMode="auto">
          <a:xfrm>
            <a:off x="3383757" y="3381375"/>
            <a:ext cx="4374356"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808000"/>
                </a:solidFill>
                <a:latin typeface="Arial" panose="020B0604020202020204" pitchFamily="34" charset="0"/>
                <a:cs typeface="Arial" panose="020B0604020202020204" pitchFamily="34" charset="0"/>
              </a:rPr>
              <a:t>Cung cấp những luận cứ khoa học, lý luận cho hoạch định, phát triển đường lối, chính sách của Đảng </a:t>
            </a:r>
            <a:endParaRPr lang="en-US" altLang="en-US" sz="1800">
              <a:solidFill>
                <a:srgbClr val="808000"/>
              </a:solidFill>
              <a:latin typeface="Arial" panose="020B0604020202020204" pitchFamily="34" charset="0"/>
              <a:cs typeface="Arial" panose="020B0604020202020204" pitchFamily="34" charset="0"/>
            </a:endParaRPr>
          </a:p>
        </p:txBody>
      </p:sp>
      <p:cxnSp>
        <p:nvCxnSpPr>
          <p:cNvPr id="9" name="Straight Arrow Connector 8"/>
          <p:cNvCxnSpPr/>
          <p:nvPr/>
        </p:nvCxnSpPr>
        <p:spPr>
          <a:xfrm flipV="1">
            <a:off x="2250282" y="1784866"/>
            <a:ext cx="1133475" cy="9080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250282" y="2692867"/>
            <a:ext cx="1133475" cy="11501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2250282" y="2692510"/>
            <a:ext cx="1147762" cy="3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081091"/>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46610" y="1112044"/>
            <a:ext cx="921544" cy="2308324"/>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dirty="0">
                <a:solidFill>
                  <a:srgbClr val="C00000"/>
                </a:solidFill>
                <a:latin typeface="Arial" panose="020B0604020202020204" pitchFamily="34" charset="0"/>
                <a:cs typeface="Arial" panose="020B0604020202020204" pitchFamily="34" charset="0"/>
              </a:rPr>
              <a:t>Năng lực và hiệu lực quản lý của nhà nước </a:t>
            </a:r>
            <a:endParaRPr lang="en-US" altLang="en-US" sz="1800" b="1" dirty="0">
              <a:solidFill>
                <a:srgbClr val="C00000"/>
              </a:solidFill>
              <a:latin typeface="Arial" panose="020B0604020202020204" pitchFamily="34" charset="0"/>
              <a:cs typeface="Arial" panose="020B0604020202020204" pitchFamily="34" charset="0"/>
            </a:endParaRPr>
          </a:p>
        </p:txBody>
      </p:sp>
      <p:sp>
        <p:nvSpPr>
          <p:cNvPr id="5" name="Rectangle 2"/>
          <p:cNvSpPr>
            <a:spLocks noChangeArrowheads="1"/>
          </p:cNvSpPr>
          <p:nvPr/>
        </p:nvSpPr>
        <p:spPr bwMode="auto">
          <a:xfrm>
            <a:off x="3372021" y="718117"/>
            <a:ext cx="4977322"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006600"/>
                </a:solidFill>
                <a:latin typeface="Arial" panose="020B0604020202020204" pitchFamily="34" charset="0"/>
                <a:cs typeface="Arial" panose="020B0604020202020204" pitchFamily="34" charset="0"/>
              </a:rPr>
              <a:t>Tiếp tục hoàn thiện luật pháp, cơ chế, chính sách tạo điều kiện để kinh tế thị trường định hướng xã hội chủ nghĩa phát triển</a:t>
            </a:r>
            <a:endParaRPr lang="en-US" altLang="en-US" sz="1800" dirty="0">
              <a:solidFill>
                <a:srgbClr val="006600"/>
              </a:solidFill>
              <a:latin typeface="Arial" panose="020B0604020202020204" pitchFamily="34" charset="0"/>
              <a:cs typeface="Arial" panose="020B0604020202020204" pitchFamily="34" charset="0"/>
            </a:endParaRPr>
          </a:p>
        </p:txBody>
      </p:sp>
      <p:sp>
        <p:nvSpPr>
          <p:cNvPr id="6" name="Rectangle 3"/>
          <p:cNvSpPr>
            <a:spLocks noChangeArrowheads="1"/>
          </p:cNvSpPr>
          <p:nvPr/>
        </p:nvSpPr>
        <p:spPr bwMode="auto">
          <a:xfrm>
            <a:off x="3372021" y="1896109"/>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CC0099"/>
                </a:solidFill>
                <a:latin typeface="Arial" panose="020B0604020202020204" pitchFamily="34" charset="0"/>
                <a:cs typeface="Arial" panose="020B0604020202020204" pitchFamily="34" charset="0"/>
              </a:rPr>
              <a:t>Tăng cường kiểm tra, kiểm soát để điều chỉnh kịp thời sự vận hành của nền kinh tế khi cần thiết, kịp thời ngăn ngừa, khắc phục những tác động tiêu cực của cơ chế thị trường. </a:t>
            </a:r>
            <a:endParaRPr lang="en-US" altLang="en-US" sz="1800" dirty="0">
              <a:solidFill>
                <a:srgbClr val="CC0099"/>
              </a:solidFill>
              <a:latin typeface="Arial" panose="020B0604020202020204" pitchFamily="34" charset="0"/>
              <a:cs typeface="Arial" panose="020B0604020202020204" pitchFamily="34" charset="0"/>
            </a:endParaRPr>
          </a:p>
        </p:txBody>
      </p:sp>
      <p:sp>
        <p:nvSpPr>
          <p:cNvPr id="7" name="Rectangle 4"/>
          <p:cNvSpPr>
            <a:spLocks noChangeArrowheads="1"/>
          </p:cNvSpPr>
          <p:nvPr/>
        </p:nvSpPr>
        <p:spPr bwMode="auto">
          <a:xfrm>
            <a:off x="3372021" y="3267415"/>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a:solidFill>
                  <a:srgbClr val="000099"/>
                </a:solidFill>
                <a:latin typeface="Arial" panose="020B0604020202020204" pitchFamily="34" charset="0"/>
                <a:cs typeface="Arial" panose="020B0604020202020204" pitchFamily="34" charset="0"/>
              </a:rPr>
              <a:t>Nâng cao vai trò của các cơ quan dân cử, tổ chức chính trị - xã hội, các tổ chức xã hội – nghề nghiệp và của nhân dân trong phát triển kinh tế thị trường định hướng xã hội chủ nghĩa. </a:t>
            </a:r>
            <a:endParaRPr lang="en-US" altLang="en-US" sz="1800">
              <a:solidFill>
                <a:srgbClr val="000099"/>
              </a:solidFill>
              <a:latin typeface="Arial" panose="020B0604020202020204" pitchFamily="34" charset="0"/>
              <a:cs typeface="Arial" panose="020B0604020202020204" pitchFamily="34" charset="0"/>
            </a:endParaRPr>
          </a:p>
        </p:txBody>
      </p:sp>
      <p:cxnSp>
        <p:nvCxnSpPr>
          <p:cNvPr id="8" name="Straight Arrow Connector 7"/>
          <p:cNvCxnSpPr>
            <a:endCxn id="5" idx="1"/>
          </p:cNvCxnSpPr>
          <p:nvPr/>
        </p:nvCxnSpPr>
        <p:spPr>
          <a:xfrm flipV="1">
            <a:off x="2368154" y="1179782"/>
            <a:ext cx="1003867" cy="10864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6" idx="1"/>
          </p:cNvCxnSpPr>
          <p:nvPr/>
        </p:nvCxnSpPr>
        <p:spPr>
          <a:xfrm>
            <a:off x="2368154" y="2266206"/>
            <a:ext cx="1003867" cy="2300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7" idx="1"/>
          </p:cNvCxnSpPr>
          <p:nvPr/>
        </p:nvCxnSpPr>
        <p:spPr>
          <a:xfrm>
            <a:off x="2368154" y="2266206"/>
            <a:ext cx="1003867" cy="16013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944571"/>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35724" y="1427729"/>
            <a:ext cx="921544"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sz="1800" dirty="0">
                <a:solidFill>
                  <a:srgbClr val="663300"/>
                </a:solidFill>
                <a:latin typeface="+mj-lt"/>
              </a:rPr>
              <a:t>V</a:t>
            </a:r>
            <a:r>
              <a:rPr lang="nl-NL" sz="1800" dirty="0" smtClean="0">
                <a:solidFill>
                  <a:srgbClr val="663300"/>
                </a:solidFill>
                <a:latin typeface="+mj-lt"/>
              </a:rPr>
              <a:t>ai </a:t>
            </a:r>
            <a:r>
              <a:rPr lang="nl-NL" sz="1800" dirty="0">
                <a:solidFill>
                  <a:srgbClr val="663300"/>
                </a:solidFill>
                <a:latin typeface="+mj-lt"/>
              </a:rPr>
              <a:t>trò làm chủ của nhân dân</a:t>
            </a:r>
            <a:endParaRPr lang="en-US" altLang="en-US" sz="1800" b="1" dirty="0">
              <a:solidFill>
                <a:srgbClr val="663300"/>
              </a:solidFill>
              <a:latin typeface="+mj-lt"/>
              <a:cs typeface="Arial" panose="020B0604020202020204" pitchFamily="34" charset="0"/>
            </a:endParaRPr>
          </a:p>
        </p:txBody>
      </p:sp>
      <p:sp>
        <p:nvSpPr>
          <p:cNvPr id="5" name="Rectangle 2"/>
          <p:cNvSpPr>
            <a:spLocks noChangeArrowheads="1"/>
          </p:cNvSpPr>
          <p:nvPr/>
        </p:nvSpPr>
        <p:spPr bwMode="auto">
          <a:xfrm>
            <a:off x="3448220" y="919897"/>
            <a:ext cx="430291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sz="1800" dirty="0">
                <a:latin typeface="+mj-lt"/>
              </a:rPr>
              <a:t>B</a:t>
            </a:r>
            <a:r>
              <a:rPr lang="nl-NL" sz="1800" dirty="0" smtClean="0">
                <a:latin typeface="+mj-lt"/>
              </a:rPr>
              <a:t>ảo </a:t>
            </a:r>
            <a:r>
              <a:rPr lang="nl-NL" sz="1800" dirty="0">
                <a:latin typeface="+mj-lt"/>
              </a:rPr>
              <a:t>đảm quyền tự do, dân chủ trong hoạt động kinh tế </a:t>
            </a:r>
            <a:endParaRPr lang="en-US" altLang="en-US" sz="1800" dirty="0">
              <a:solidFill>
                <a:srgbClr val="006600"/>
              </a:solidFill>
              <a:latin typeface="+mj-lt"/>
              <a:cs typeface="Arial" panose="020B0604020202020204" pitchFamily="34" charset="0"/>
            </a:endParaRPr>
          </a:p>
        </p:txBody>
      </p:sp>
      <p:sp>
        <p:nvSpPr>
          <p:cNvPr id="6" name="Rectangle 3"/>
          <p:cNvSpPr>
            <a:spLocks noChangeArrowheads="1"/>
          </p:cNvSpPr>
          <p:nvPr/>
        </p:nvSpPr>
        <p:spPr bwMode="auto">
          <a:xfrm>
            <a:off x="3448221" y="2304892"/>
            <a:ext cx="4302919" cy="1477328"/>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a:spcBef>
                <a:spcPct val="0"/>
              </a:spcBef>
              <a:buClrTx/>
              <a:buSzTx/>
              <a:buNone/>
            </a:pPr>
            <a:r>
              <a:rPr lang="nl-NL" sz="1800" dirty="0">
                <a:latin typeface="+mj-lt"/>
              </a:rPr>
              <a:t>S</a:t>
            </a:r>
            <a:r>
              <a:rPr lang="nl-NL" sz="1800" dirty="0" smtClean="0">
                <a:latin typeface="+mj-lt"/>
              </a:rPr>
              <a:t>ự </a:t>
            </a:r>
            <a:r>
              <a:rPr lang="nl-NL" sz="1800" dirty="0">
                <a:latin typeface="+mj-lt"/>
              </a:rPr>
              <a:t>tham gia có hiệu quả của Mặt trận Tổ quốc và các tổ chức chính trị-xã hội trong xây dựng và giám sát việc thực hiện thể chế kinh tế và phát triển kinh tế-xã hội</a:t>
            </a:r>
            <a:r>
              <a:rPr lang="nl-NL" sz="1800" dirty="0" smtClean="0">
                <a:latin typeface="+mj-lt"/>
              </a:rPr>
              <a:t>.</a:t>
            </a:r>
            <a:endParaRPr lang="en-US" altLang="en-US" sz="1800" dirty="0">
              <a:solidFill>
                <a:srgbClr val="CC0099"/>
              </a:solidFill>
              <a:latin typeface="+mj-lt"/>
              <a:cs typeface="Arial" panose="020B0604020202020204" pitchFamily="34" charset="0"/>
            </a:endParaRPr>
          </a:p>
        </p:txBody>
      </p:sp>
      <p:cxnSp>
        <p:nvCxnSpPr>
          <p:cNvPr id="8" name="Straight Arrow Connector 7"/>
          <p:cNvCxnSpPr>
            <a:stCxn id="4" idx="3"/>
            <a:endCxn id="5" idx="1"/>
          </p:cNvCxnSpPr>
          <p:nvPr/>
        </p:nvCxnSpPr>
        <p:spPr>
          <a:xfrm flipV="1">
            <a:off x="2357268" y="1243063"/>
            <a:ext cx="1090952" cy="10618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4" idx="3"/>
            <a:endCxn id="6" idx="1"/>
          </p:cNvCxnSpPr>
          <p:nvPr/>
        </p:nvCxnSpPr>
        <p:spPr>
          <a:xfrm>
            <a:off x="2357268" y="2304892"/>
            <a:ext cx="1090953" cy="7386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873365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994024"/>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1338269" y="493601"/>
            <a:ext cx="6634312" cy="348813"/>
          </a:xfrm>
          <a:prstGeom prst="rect">
            <a:avLst/>
          </a:prstGeom>
        </p:spPr>
        <p:txBody>
          <a:bodyPr wrap="square">
            <a:spAutoFit/>
          </a:bodyPr>
          <a:lstStyle/>
          <a:p>
            <a:pPr indent="457200" algn="just">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 Quản lý, phát triển xã hội, thực hiện công bằng xã hội </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Thực hiện quản lý phát triển xã hội gắn với tiến bộ, công bằng xã hội theo  quan điểm Đại hội XII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224643"/>
            <a:ext cx="6854825" cy="294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6553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0" y="466085"/>
            <a:ext cx="6688477" cy="923330"/>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Quan tâm thích đáng đến các tầng lớp, bộ phận yếu thế trong xã hội, khắc phục xu hướng gia tăng phân hóa giàu-nghèo, bảo đảm sự ổn định và phát triển xã hội bền vững. </a:t>
            </a:r>
            <a:endParaRPr lang="en-US" sz="1800" dirty="0">
              <a:solidFill>
                <a:srgbClr val="CC0099"/>
              </a:solidFill>
              <a:latin typeface="+mj-lt"/>
            </a:endParaRPr>
          </a:p>
        </p:txBody>
      </p:sp>
      <p:pic>
        <p:nvPicPr>
          <p:cNvPr id="5122" name="Picture 2" descr="Quan điểm của Đảng về công bằng xã hội trong nền kinh tế thị trường định  hướng xã hội chủ nghĩa ở Việt Nam | Nghiên cứu | Tạp chí mặt trận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010" y="1443287"/>
            <a:ext cx="3226087" cy="315953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Giảm chính sách hỗ trợ cho không đối với người nghè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1248" y="1489842"/>
            <a:ext cx="3611368" cy="3112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29194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3518" y="481340"/>
            <a:ext cx="6888823" cy="369332"/>
          </a:xfrm>
          <a:prstGeom prst="rect">
            <a:avLst/>
          </a:prstGeom>
        </p:spPr>
        <p:txBody>
          <a:bodyPr wrap="square">
            <a:spAutoFit/>
          </a:bodyPr>
          <a:lstStyle/>
          <a:p>
            <a:pPr algn="ctr"/>
            <a:r>
              <a:rPr lang="nl-NL" sz="1800" dirty="0">
                <a:latin typeface="+mj-lt"/>
                <a:ea typeface="Times New Roman" panose="02020603050405020304" pitchFamily="18" charset="0"/>
              </a:rPr>
              <a:t>Kịp thời kiểm soát và xử lý các rủi ro, mâu thuẫn, xung đột xã hội</a:t>
            </a:r>
            <a:endParaRPr lang="en-US" sz="1800" dirty="0">
              <a:latin typeface="+mj-lt"/>
            </a:endParaRPr>
          </a:p>
        </p:txBody>
      </p:sp>
      <p:pic>
        <p:nvPicPr>
          <p:cNvPr id="6146" name="Picture 2" descr="Về vấn đề giải quyết mâu thuẫn, xung đột xã hội ở Việt Nam hiện nay -  Redsvn.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5711" y="1097819"/>
            <a:ext cx="3364787" cy="345363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XUNG ĐỘT XÃ HỘI VÀ GIẢI QUYẾT XUNG ĐỘT XÃ HỘI | Mõ Là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621" y="1097818"/>
            <a:ext cx="3265719" cy="3453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01100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469204" y="501280"/>
            <a:ext cx="675012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Ø"/>
            </a:pPr>
            <a:r>
              <a:rPr lang="nl-NL" sz="1800" dirty="0">
                <a:solidFill>
                  <a:srgbClr val="000099"/>
                </a:solidFill>
                <a:latin typeface="Arial" panose="020B0604020202020204" pitchFamily="34" charset="0"/>
                <a:cs typeface="Arial" panose="020B0604020202020204" pitchFamily="34" charset="0"/>
              </a:rPr>
              <a:t> Đẩy mạnh các giải pháp đấu tranh </a:t>
            </a:r>
            <a:r>
              <a:rPr lang="nl-NL" sz="1800" b="1" dirty="0">
                <a:solidFill>
                  <a:srgbClr val="FF0000"/>
                </a:solidFill>
                <a:latin typeface="Arial" panose="020B0604020202020204" pitchFamily="34" charset="0"/>
                <a:cs typeface="Arial" panose="020B0604020202020204" pitchFamily="34" charset="0"/>
              </a:rPr>
              <a:t>phòng, chống tội phạm và tệ nạn xã hội</a:t>
            </a:r>
            <a:r>
              <a:rPr lang="nl-NL" sz="1800" dirty="0">
                <a:solidFill>
                  <a:srgbClr val="000099"/>
                </a:solidFill>
                <a:latin typeface="Arial" panose="020B0604020202020204" pitchFamily="34" charset="0"/>
                <a:cs typeface="Arial" panose="020B0604020202020204" pitchFamily="34" charset="0"/>
              </a:rPr>
              <a:t>; giảm thiểu </a:t>
            </a:r>
            <a:r>
              <a:rPr lang="nl-NL" sz="1800" b="1" dirty="0">
                <a:solidFill>
                  <a:srgbClr val="CC0099"/>
                </a:solidFill>
                <a:latin typeface="Arial" panose="020B0604020202020204" pitchFamily="34" charset="0"/>
                <a:cs typeface="Arial" panose="020B0604020202020204" pitchFamily="34" charset="0"/>
              </a:rPr>
              <a:t>tai nạn giao thông</a:t>
            </a:r>
            <a:r>
              <a:rPr lang="nl-NL" sz="1800" dirty="0">
                <a:solidFill>
                  <a:srgbClr val="000099"/>
                </a:solidFill>
                <a:latin typeface="Arial" panose="020B0604020202020204" pitchFamily="34" charset="0"/>
                <a:cs typeface="Arial" panose="020B0604020202020204" pitchFamily="34" charset="0"/>
              </a:rPr>
              <a:t>; bảo đảm an toàn xã hội, an ninh con người.</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4" name="Picture 4" descr="Image result for Đẩy mạnh các giải pháp đấu tranh phòng, chống tội phạm và tệ nạn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9204" y="1519532"/>
            <a:ext cx="3132535" cy="3030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Image result for giảm thiểu tai nạn giao th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579" y="1519532"/>
            <a:ext cx="3778682" cy="3030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842149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28454" y="476359"/>
            <a:ext cx="6714162" cy="646331"/>
          </a:xfrm>
          <a:prstGeom prst="rect">
            <a:avLst/>
          </a:prstGeom>
        </p:spPr>
        <p:txBody>
          <a:bodyPr wrap="square">
            <a:spAutoFit/>
          </a:bodyPr>
          <a:lstStyle/>
          <a:p>
            <a:pPr algn="ctr"/>
            <a:r>
              <a:rPr lang="nl-NL" sz="1800" dirty="0">
                <a:latin typeface="+mj-lt"/>
                <a:ea typeface="Times New Roman" panose="02020603050405020304" pitchFamily="18" charset="0"/>
              </a:rPr>
              <a:t>Gắn kết chặt chẽ chính sách kinh tế với chính sách xã hội, phát triển kinh tế với nâng cao chất lượng cuộc sống của nhân dân</a:t>
            </a:r>
            <a:endParaRPr lang="en-US" sz="1800" dirty="0">
              <a:latin typeface="+mj-lt"/>
            </a:endParaRPr>
          </a:p>
        </p:txBody>
      </p:sp>
      <p:pic>
        <p:nvPicPr>
          <p:cNvPr id="8194" name="Picture 2" descr="Kinh tế -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1" y="1272122"/>
            <a:ext cx="3347912" cy="33204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Nâng cao chất lượng cuộc sống người dân là ưu tiên hàng đầu của Hải Dương |  VTV.V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5534" y="1272122"/>
            <a:ext cx="3357081"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34757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Image result for việc là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119" y="462338"/>
            <a:ext cx="2970610" cy="3096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 result for việc là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091" y="1880171"/>
            <a:ext cx="3929718" cy="253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
          <p:cNvSpPr>
            <a:spLocks noChangeArrowheads="1"/>
          </p:cNvSpPr>
          <p:nvPr/>
        </p:nvSpPr>
        <p:spPr bwMode="auto">
          <a:xfrm>
            <a:off x="4495092" y="523875"/>
            <a:ext cx="384752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Ø"/>
            </a:pPr>
            <a:r>
              <a:rPr lang="nl-NL" altLang="en-US" sz="1800" dirty="0">
                <a:solidFill>
                  <a:srgbClr val="000099"/>
                </a:solidFill>
                <a:latin typeface="Arial" panose="020B0604020202020204" pitchFamily="34" charset="0"/>
                <a:cs typeface="Arial" panose="020B0604020202020204" pitchFamily="34" charset="0"/>
              </a:rPr>
              <a:t>Tạo môi trường và điều kiện để mọi người lao động </a:t>
            </a:r>
            <a:r>
              <a:rPr lang="nl-NL" altLang="en-US" sz="1800" b="1" u="sng" dirty="0">
                <a:solidFill>
                  <a:srgbClr val="FF0000"/>
                </a:solidFill>
                <a:latin typeface="Arial" panose="020B0604020202020204" pitchFamily="34" charset="0"/>
                <a:cs typeface="Arial" panose="020B0604020202020204" pitchFamily="34" charset="0"/>
              </a:rPr>
              <a:t>có việc làm và thu nhập tốt hơn</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878081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1599" y="481340"/>
            <a:ext cx="6940193"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Tiếp tục hoàn thiện chính sách an sinh xã hội phù hợp với quá trình phát triển kinh tế-xã hội. </a:t>
            </a:r>
            <a:endParaRPr lang="en-US" sz="1800" dirty="0">
              <a:solidFill>
                <a:srgbClr val="CC0099"/>
              </a:solidFill>
              <a:latin typeface="+mj-lt"/>
            </a:endParaRPr>
          </a:p>
        </p:txBody>
      </p:sp>
      <p:pic>
        <p:nvPicPr>
          <p:cNvPr id="14340" name="Picture 4" descr="Đẩy mạnh chính sách an sinh xã hội bảo đảm tiến bộ và công bằng xã hội ở  nước ta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7664" y="1202076"/>
            <a:ext cx="5957549" cy="3345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40267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51051" y="382670"/>
            <a:ext cx="6919645" cy="923330"/>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Coi trọng chăm sóc sức khoẻ nhân dân, công tác dân số-kế hoạch hóa gia đình, bảo vệ và chăm sóc sức khoẻ bà mẹ, trẻ em; xây dựng gia đình hạnh phúc.</a:t>
            </a:r>
            <a:endParaRPr lang="en-US" sz="1800" dirty="0">
              <a:solidFill>
                <a:srgbClr val="CC0099"/>
              </a:solidFill>
              <a:latin typeface="+mj-lt"/>
              <a:ea typeface="Times New Roman" panose="02020603050405020304" pitchFamily="18" charset="0"/>
            </a:endParaRPr>
          </a:p>
        </p:txBody>
      </p:sp>
      <p:pic>
        <p:nvPicPr>
          <p:cNvPr id="15364" name="Picture 4" descr="Tăng cường công tác bảo vệ, chăm sóc và nâng cao sức khỏe nhân dân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8527" y="1510301"/>
            <a:ext cx="6010381" cy="2927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90718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2147" y="435263"/>
            <a:ext cx="7176500"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Tiếp tục đổi mới, hoàn thiện chính sách dân số-kế hoạch hóa gia đình, chế độ thai sản, nghỉ dưỡng, khám, chữa bệnh, bình đẳng giới</a:t>
            </a:r>
            <a:endParaRPr lang="en-US" sz="1800" dirty="0">
              <a:solidFill>
                <a:srgbClr val="CC0099"/>
              </a:solidFill>
              <a:latin typeface="+mj-lt"/>
            </a:endParaRPr>
          </a:p>
        </p:txBody>
      </p:sp>
      <p:pic>
        <p:nvPicPr>
          <p:cNvPr id="4100" name="Picture 4" descr="Tất tần tật về chế độ thai sản áp dụng trong năm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2235" y="1216098"/>
            <a:ext cx="3389009" cy="331480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uộc “bẻ ghi” chính sách dân số"/>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2147" y="1216098"/>
            <a:ext cx="3512299" cy="3314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25651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64066" y="445537"/>
            <a:ext cx="6662791" cy="923330"/>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Huy động các nguồn lực, tiếp tục xây dựng, phát triển hệ thống bệnh viện, trạm y tế, phòng khám bệnh, coi trọng chăm sóc sức khoẻ ban đầu</a:t>
            </a:r>
            <a:endParaRPr lang="en-US" sz="1800" dirty="0">
              <a:solidFill>
                <a:srgbClr val="CC0099"/>
              </a:solidFill>
              <a:latin typeface="+mj-lt"/>
            </a:endParaRPr>
          </a:p>
        </p:txBody>
      </p:sp>
      <p:pic>
        <p:nvPicPr>
          <p:cNvPr id="3074" name="Picture 2" descr="14 công trình mới đã khởi công và đang xây dựng của Ngành Y tế thành phố |  Sở Y tế TP.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4066" y="1558908"/>
            <a:ext cx="2399017" cy="29617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gười dân quay lưng với trạm y tế xã | VTC1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8584" y="1558908"/>
            <a:ext cx="1938507" cy="296172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anh sách các bệnh viện và phòng khám đa khoa tư nhân uy tín tại Hà"/>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2592" y="1558909"/>
            <a:ext cx="2433513" cy="2961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97178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9753" y="440243"/>
            <a:ext cx="6431622"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Có chính sách hợp lý trong đào tạo, bồi dưỡng, luân chuyển và đãi ngộ thỏa đáng đối với đội ngũ cán bộ y tế. </a:t>
            </a:r>
            <a:endParaRPr lang="en-US" sz="1800" dirty="0">
              <a:solidFill>
                <a:srgbClr val="CC0099"/>
              </a:solidFill>
              <a:latin typeface="+mj-lt"/>
            </a:endParaRPr>
          </a:p>
        </p:txBody>
      </p:sp>
      <p:pic>
        <p:nvPicPr>
          <p:cNvPr id="2050" name="Picture 2" descr="Phát triển nguồn nhân lực ngành y tế: Thực trạng và giải pháp - Tạp chí  Cộng s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9753" y="1440591"/>
            <a:ext cx="3164440" cy="30259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Giao lưu trực tuyến về đào tạo nhân lực y tế theo chương trình m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8306" y="1404829"/>
            <a:ext cx="3355332" cy="3115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7784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n tỏa phong trào thể dục thể th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837" y="1097739"/>
            <a:ext cx="3509307" cy="171738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42837" y="375687"/>
            <a:ext cx="6387267" cy="646331"/>
          </a:xfrm>
          <a:prstGeom prst="rect">
            <a:avLst/>
          </a:prstGeom>
        </p:spPr>
        <p:txBody>
          <a:bodyPr wrap="square">
            <a:spAutoFit/>
          </a:bodyPr>
          <a:lstStyle/>
          <a:p>
            <a:pPr algn="ctr"/>
            <a:r>
              <a:rPr lang="nl-NL" sz="1800" dirty="0">
                <a:solidFill>
                  <a:srgbClr val="CC0099"/>
                </a:solidFill>
                <a:latin typeface="+mj-lt"/>
                <a:ea typeface="Times New Roman" panose="02020603050405020304" pitchFamily="18" charset="0"/>
              </a:rPr>
              <a:t>Phát triển thể dục, thể thao toàn dân </a:t>
            </a:r>
            <a:r>
              <a:rPr lang="nl-NL" sz="1800" dirty="0" smtClean="0">
                <a:solidFill>
                  <a:srgbClr val="CC0099"/>
                </a:solidFill>
                <a:latin typeface="Times New Roman" panose="02020603050405020304" pitchFamily="18" charset="0"/>
                <a:ea typeface="Times New Roman" panose="02020603050405020304" pitchFamily="18" charset="0"/>
                <a:cs typeface="Times New Roman" panose="02020603050405020304" pitchFamily="18" charset="0"/>
              </a:rPr>
              <a:t>→</a:t>
            </a:r>
            <a:r>
              <a:rPr lang="nl-NL" sz="1800" dirty="0" smtClean="0">
                <a:solidFill>
                  <a:srgbClr val="CC0099"/>
                </a:solidFill>
                <a:latin typeface="+mj-lt"/>
                <a:ea typeface="Times New Roman" panose="02020603050405020304" pitchFamily="18" charset="0"/>
              </a:rPr>
              <a:t> </a:t>
            </a:r>
            <a:r>
              <a:rPr lang="nl-NL" sz="1800" dirty="0">
                <a:solidFill>
                  <a:srgbClr val="CC0099"/>
                </a:solidFill>
                <a:latin typeface="+mj-lt"/>
                <a:ea typeface="Times New Roman" panose="02020603050405020304" pitchFamily="18" charset="0"/>
              </a:rPr>
              <a:t>nâng cao sức khoẻ cho nhân </a:t>
            </a:r>
            <a:r>
              <a:rPr lang="nl-NL" sz="1800" dirty="0" smtClean="0">
                <a:solidFill>
                  <a:srgbClr val="CC0099"/>
                </a:solidFill>
                <a:latin typeface="+mj-lt"/>
                <a:ea typeface="Times New Roman" panose="02020603050405020304" pitchFamily="18" charset="0"/>
              </a:rPr>
              <a:t>dân </a:t>
            </a:r>
            <a:r>
              <a:rPr lang="nl-NL" sz="1800" dirty="0" smtClean="0">
                <a:solidFill>
                  <a:srgbClr val="CC0099"/>
                </a:solidFill>
                <a:latin typeface="Times New Roman" panose="02020603050405020304" pitchFamily="18" charset="0"/>
                <a:ea typeface="Times New Roman" panose="02020603050405020304" pitchFamily="18" charset="0"/>
                <a:cs typeface="Times New Roman" panose="02020603050405020304" pitchFamily="18" charset="0"/>
              </a:rPr>
              <a:t>→</a:t>
            </a:r>
            <a:r>
              <a:rPr lang="nl-NL" sz="1800" dirty="0" smtClean="0">
                <a:solidFill>
                  <a:srgbClr val="CC0099"/>
                </a:solidFill>
                <a:latin typeface="+mj-lt"/>
                <a:ea typeface="Times New Roman" panose="02020603050405020304" pitchFamily="18" charset="0"/>
              </a:rPr>
              <a:t> </a:t>
            </a:r>
            <a:r>
              <a:rPr lang="nl-NL" sz="1800" dirty="0">
                <a:solidFill>
                  <a:srgbClr val="CC0099"/>
                </a:solidFill>
                <a:latin typeface="+mj-lt"/>
                <a:ea typeface="Times New Roman" panose="02020603050405020304" pitchFamily="18" charset="0"/>
              </a:rPr>
              <a:t>để phát triển thể thao thành tích cao.</a:t>
            </a:r>
            <a:endParaRPr lang="en-US" sz="1800" dirty="0">
              <a:solidFill>
                <a:srgbClr val="CC0099"/>
              </a:solidFill>
              <a:latin typeface="+mj-lt"/>
              <a:ea typeface="Times New Roman" panose="02020603050405020304" pitchFamily="18" charset="0"/>
            </a:endParaRPr>
          </a:p>
        </p:txBody>
      </p:sp>
      <p:pic>
        <p:nvPicPr>
          <p:cNvPr id="1028" name="Picture 4" descr="Đẩy mạnh các hoạt động thể dục, thể thao quần chú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4338" y="1097739"/>
            <a:ext cx="3226084" cy="171738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áo Cao Bằng điện tử"/>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2837" y="2890840"/>
            <a:ext cx="3509307" cy="16997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ành phố phát triển thể dục thể thao quần chúng - Báo Thái Bình điện tử"/>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4338" y="2890840"/>
            <a:ext cx="3226084" cy="1699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72986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05612" y="1026681"/>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 name="Rectangle 2"/>
          <p:cNvSpPr/>
          <p:nvPr/>
        </p:nvSpPr>
        <p:spPr>
          <a:xfrm>
            <a:off x="1545770" y="579430"/>
            <a:ext cx="6139543" cy="348813"/>
          </a:xfrm>
          <a:prstGeom prst="rect">
            <a:avLst/>
          </a:prstGeom>
        </p:spPr>
        <p:txBody>
          <a:bodyPr wrap="square">
            <a:spAutoFit/>
          </a:bodyPr>
          <a:lstStyle/>
          <a:p>
            <a:pPr indent="457200" algn="just">
              <a:lnSpc>
                <a:spcPts val="2000"/>
              </a:lnSpc>
            </a:pPr>
            <a:r>
              <a:rPr lang="nl-NL" sz="2000" b="1" dirty="0">
                <a:highlight>
                  <a:srgbClr val="FFFFFF"/>
                </a:highlight>
                <a:latin typeface="+mj-lt"/>
                <a:ea typeface="Calibri" panose="020F0502020204030204" pitchFamily="34" charset="0"/>
                <a:cs typeface="Times New Roman" panose="02020603050405020304" pitchFamily="18" charset="0"/>
              </a:rPr>
              <a:t>2</a:t>
            </a:r>
            <a:r>
              <a:rPr lang="vi-VN" sz="2000" b="1" dirty="0">
                <a:highlight>
                  <a:srgbClr val="FFFFFF"/>
                </a:highlight>
                <a:latin typeface="+mj-lt"/>
                <a:ea typeface="Calibri" panose="020F0502020204030204" pitchFamily="34" charset="0"/>
                <a:cs typeface="Times New Roman" panose="02020603050405020304" pitchFamily="18" charset="0"/>
              </a:rPr>
              <a:t>.</a:t>
            </a:r>
            <a:r>
              <a:rPr lang="nl-NL" sz="2000" b="1" dirty="0">
                <a:highlight>
                  <a:srgbClr val="FFFFFF"/>
                </a:highlight>
                <a:latin typeface="+mj-lt"/>
                <a:ea typeface="Calibri" panose="020F0502020204030204" pitchFamily="34" charset="0"/>
                <a:cs typeface="Times New Roman" panose="02020603050405020304" pitchFamily="18" charset="0"/>
              </a:rPr>
              <a:t>2. Nội dung phát triển văn hóa, con người </a:t>
            </a:r>
            <a:endParaRPr lang="en-US" sz="2000" dirty="0">
              <a:latin typeface="+mj-lt"/>
              <a:ea typeface="Calibri" panose="020F0502020204030204" pitchFamily="34" charset="0"/>
              <a:cs typeface="Times New Roman" panose="02020603050405020304" pitchFamily="18" charset="0"/>
            </a:endParaRPr>
          </a:p>
        </p:txBody>
      </p:sp>
      <p:sp>
        <p:nvSpPr>
          <p:cNvPr id="7" name="Rectangle 6"/>
          <p:cNvSpPr/>
          <p:nvPr/>
        </p:nvSpPr>
        <p:spPr>
          <a:xfrm>
            <a:off x="1425103" y="1319949"/>
            <a:ext cx="6433457" cy="348813"/>
          </a:xfrm>
          <a:prstGeom prst="rect">
            <a:avLst/>
          </a:prstGeom>
        </p:spPr>
        <p:txBody>
          <a:bodyPr wrap="square">
            <a:spAutoFit/>
          </a:bodyPr>
          <a:lstStyle/>
          <a:p>
            <a:pPr indent="457200" algn="just" fontAlgn="base">
              <a:lnSpc>
                <a:spcPts val="2000"/>
              </a:lnSpc>
            </a:pPr>
            <a:r>
              <a:rPr lang="nl-NL" sz="2000" b="1" i="1" dirty="0" smtClean="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con người Việt Nam phát triển toàn diện</a:t>
            </a:r>
            <a:endParaRPr lang="en-US" sz="1800" dirty="0">
              <a:solidFill>
                <a:srgbClr val="FF00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425103" y="1845966"/>
            <a:ext cx="4674678" cy="348813"/>
          </a:xfrm>
          <a:prstGeom prst="rect">
            <a:avLst/>
          </a:prstGeom>
        </p:spPr>
        <p:txBody>
          <a:bodyPr wrap="none">
            <a:spAutoFit/>
          </a:bodyPr>
          <a:lstStyle/>
          <a:p>
            <a:pPr indent="457200" algn="just"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môi trường văn hóa lành mạnh</a:t>
            </a:r>
            <a:endParaRPr lang="en-US" sz="1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1425103" y="2391368"/>
            <a:ext cx="4842992" cy="348813"/>
          </a:xfrm>
          <a:prstGeom prst="rect">
            <a:avLst/>
          </a:prstGeom>
        </p:spPr>
        <p:txBody>
          <a:bodyPr wrap="none">
            <a:spAutoFit/>
          </a:bodyPr>
          <a:lstStyle/>
          <a:p>
            <a:pPr indent="457200" fontAlgn="base">
              <a:lnSpc>
                <a:spcPts val="2000"/>
              </a:lnSpc>
            </a:pPr>
            <a:r>
              <a:rPr lang="nl-NL" sz="1800" b="1" i="1" dirty="0" smtClean="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a:t>
            </a:r>
            <a:r>
              <a:rPr lang="nl-NL" sz="1800" b="1" i="1"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dựng văn hóa trong chính trị và kinh tế</a:t>
            </a:r>
            <a:endParaRPr lang="en-US" sz="18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1390699" y="3052545"/>
            <a:ext cx="5702074" cy="348813"/>
          </a:xfrm>
          <a:prstGeom prst="rect">
            <a:avLst/>
          </a:prstGeom>
        </p:spPr>
        <p:txBody>
          <a:bodyPr wrap="square">
            <a:spAutoFit/>
          </a:bodyPr>
          <a:lstStyle/>
          <a:p>
            <a:pPr indent="457200" algn="just" fontAlgn="base">
              <a:lnSpc>
                <a:spcPts val="2000"/>
              </a:lnSpc>
            </a:pPr>
            <a:r>
              <a:rPr lang="nl-NL" sz="1800" b="1" i="1" dirty="0" smtClean="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Nâng </a:t>
            </a:r>
            <a:r>
              <a:rPr lang="nl-NL" sz="1800" b="1" i="1" dirty="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cao chất lượng, hiệu quả hoạt động văn hóa</a:t>
            </a:r>
            <a:endParaRPr lang="en-US" sz="1800" dirty="0">
              <a:solidFill>
                <a:srgbClr val="008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711382" y="3510070"/>
            <a:ext cx="6724761" cy="646331"/>
          </a:xfrm>
          <a:prstGeom prst="rect">
            <a:avLst/>
          </a:prstGeom>
        </p:spPr>
        <p:txBody>
          <a:bodyPr wrap="square">
            <a:spAutoFit/>
          </a:bodyPr>
          <a:lstStyle/>
          <a:p>
            <a:pPr algn="ctr" fontAlgn="base"/>
            <a:r>
              <a:rPr lang="nl-NL" sz="1800" b="1" i="1" dirty="0" smtClean="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a:t>
            </a:r>
            <a:r>
              <a:rPr lang="nl-NL" sz="1800" b="1" i="1" dirty="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triển công nghiệp văn hóa đi đôi với xây dựng, hoàn thiện thị trường văn hóa </a:t>
            </a:r>
            <a:endParaRPr lang="en-US" sz="18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415143" y="4184680"/>
            <a:ext cx="7021000" cy="605294"/>
          </a:xfrm>
          <a:prstGeom prst="rect">
            <a:avLst/>
          </a:prstGeom>
        </p:spPr>
        <p:txBody>
          <a:bodyPr wrap="square">
            <a:spAutoFit/>
          </a:bodyPr>
          <a:lstStyle/>
          <a:p>
            <a:pPr indent="457200" algn="ctr"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Chủ động hội nhập quốc tế về văn hóa, tiếp thu tinh hoa văn hóa nhân loại</a:t>
            </a:r>
            <a:endParaRPr lang="en-US" sz="1800" dirty="0">
              <a:solidFill>
                <a:srgbClr val="3333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1402216" y="1164154"/>
            <a:ext cx="481012" cy="481013"/>
          </a:xfrm>
          <a:prstGeom prst="rect">
            <a:avLst/>
          </a:prstGeom>
          <a:solidFill>
            <a:srgbClr val="FF7C8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a</a:t>
            </a:r>
            <a:endParaRPr lang="en-US" sz="2700" b="1" dirty="0">
              <a:solidFill>
                <a:prstClr val="white"/>
              </a:solidFill>
              <a:latin typeface="Roboto Black"/>
              <a:cs typeface="Roboto Black"/>
            </a:endParaRPr>
          </a:p>
        </p:txBody>
      </p:sp>
      <p:sp>
        <p:nvSpPr>
          <p:cNvPr id="15" name="Rectangle 14"/>
          <p:cNvSpPr/>
          <p:nvPr/>
        </p:nvSpPr>
        <p:spPr>
          <a:xfrm>
            <a:off x="1415143" y="1733178"/>
            <a:ext cx="481012" cy="479425"/>
          </a:xfrm>
          <a:prstGeom prst="rect">
            <a:avLst/>
          </a:prstGeom>
          <a:solidFill>
            <a:srgbClr val="FF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b</a:t>
            </a:r>
            <a:endParaRPr lang="en-US" sz="2700" b="1" dirty="0">
              <a:solidFill>
                <a:prstClr val="white"/>
              </a:solidFill>
              <a:latin typeface="Roboto Black"/>
              <a:cs typeface="Roboto Black"/>
            </a:endParaRPr>
          </a:p>
        </p:txBody>
      </p:sp>
      <p:sp>
        <p:nvSpPr>
          <p:cNvPr id="16" name="Rectangle 15"/>
          <p:cNvSpPr/>
          <p:nvPr/>
        </p:nvSpPr>
        <p:spPr>
          <a:xfrm>
            <a:off x="1402216" y="2334905"/>
            <a:ext cx="481012" cy="479425"/>
          </a:xfrm>
          <a:prstGeom prst="rect">
            <a:avLst/>
          </a:prstGeom>
          <a:solidFill>
            <a:srgbClr val="80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srgbClr val="FFFFFF"/>
                </a:solidFill>
                <a:latin typeface="Sosa Regular" charset="0"/>
                <a:cs typeface="Roboto Black"/>
              </a:rPr>
              <a:t>c</a:t>
            </a:r>
            <a:endParaRPr lang="en-US" sz="2700" b="1" dirty="0">
              <a:solidFill>
                <a:srgbClr val="FFFFFF"/>
              </a:solidFill>
              <a:latin typeface="Roboto Black"/>
              <a:cs typeface="Roboto Black"/>
            </a:endParaRPr>
          </a:p>
        </p:txBody>
      </p:sp>
      <p:sp>
        <p:nvSpPr>
          <p:cNvPr id="17" name="Rectangle 16"/>
          <p:cNvSpPr/>
          <p:nvPr/>
        </p:nvSpPr>
        <p:spPr>
          <a:xfrm>
            <a:off x="1402216" y="2966640"/>
            <a:ext cx="479425" cy="481013"/>
          </a:xfrm>
          <a:prstGeom prst="rect">
            <a:avLst/>
          </a:prstGeom>
          <a:solidFill>
            <a:srgbClr val="008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d</a:t>
            </a:r>
            <a:endParaRPr lang="en-US" sz="2700" b="1" dirty="0">
              <a:solidFill>
                <a:prstClr val="white"/>
              </a:solidFill>
              <a:latin typeface="Roboto Black"/>
              <a:cs typeface="Roboto Black"/>
            </a:endParaRPr>
          </a:p>
        </p:txBody>
      </p:sp>
      <p:sp>
        <p:nvSpPr>
          <p:cNvPr id="18" name="Rectangle 17"/>
          <p:cNvSpPr/>
          <p:nvPr/>
        </p:nvSpPr>
        <p:spPr>
          <a:xfrm>
            <a:off x="1390699" y="3559756"/>
            <a:ext cx="479425" cy="479425"/>
          </a:xfrm>
          <a:prstGeom prst="rect">
            <a:avLst/>
          </a:prstGeom>
          <a:solidFill>
            <a:srgbClr val="0099FF"/>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e</a:t>
            </a:r>
            <a:endParaRPr lang="en-US" sz="2700" b="1" dirty="0">
              <a:solidFill>
                <a:prstClr val="white"/>
              </a:solidFill>
              <a:latin typeface="Roboto Black"/>
              <a:cs typeface="Roboto Black"/>
            </a:endParaRPr>
          </a:p>
        </p:txBody>
      </p:sp>
      <p:sp>
        <p:nvSpPr>
          <p:cNvPr id="19" name="Rectangle 18"/>
          <p:cNvSpPr/>
          <p:nvPr/>
        </p:nvSpPr>
        <p:spPr>
          <a:xfrm>
            <a:off x="1416730" y="4192384"/>
            <a:ext cx="479425" cy="479425"/>
          </a:xfrm>
          <a:prstGeom prst="rect">
            <a:avLst/>
          </a:prstGeom>
          <a:solidFill>
            <a:srgbClr val="003366"/>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g</a:t>
            </a:r>
            <a:endParaRPr lang="en-US" sz="2700" b="1" dirty="0">
              <a:solidFill>
                <a:prstClr val="white"/>
              </a:solidFill>
              <a:latin typeface="Roboto Black"/>
              <a:cs typeface="Roboto Black"/>
            </a:endParaRPr>
          </a:p>
        </p:txBody>
      </p:sp>
    </p:spTree>
    <p:extLst>
      <p:ext uri="{BB962C8B-B14F-4D97-AF65-F5344CB8AC3E}">
        <p14:creationId xmlns:p14="http://schemas.microsoft.com/office/powerpoint/2010/main" val="303171380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49828" y="396760"/>
            <a:ext cx="6335485" cy="348813"/>
          </a:xfrm>
          <a:prstGeom prst="rect">
            <a:avLst/>
          </a:prstGeom>
        </p:spPr>
        <p:txBody>
          <a:bodyPr wrap="square">
            <a:spAutoFit/>
          </a:bodyPr>
          <a:lstStyle/>
          <a:p>
            <a:pPr indent="457200" algn="ctr" fontAlgn="base">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 Xây dựng con người Việt Nam phát triển toàn diện</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839686" y="745573"/>
            <a:ext cx="6096000" cy="584775"/>
          </a:xfrm>
          <a:prstGeom prst="rect">
            <a:avLst/>
          </a:prstGeom>
        </p:spPr>
        <p:txBody>
          <a:bodyPr wrap="square">
            <a:spAutoFit/>
          </a:bodyPr>
          <a:lstStyle/>
          <a:p>
            <a:pPr marL="285750" indent="-285750" algn="ctr" fontAlgn="base">
              <a:buFont typeface="Wingdings" panose="05000000000000000000" pitchFamily="2" charset="2"/>
              <a:buChar char="v"/>
            </a:pPr>
            <a:r>
              <a:rPr lang="nl-NL" sz="1600" dirty="0" smtClean="0">
                <a:solidFill>
                  <a:srgbClr val="000066"/>
                </a:solidFill>
                <a:highlight>
                  <a:srgbClr val="FFFFFF"/>
                </a:highlight>
                <a:latin typeface="+mj-lt"/>
                <a:ea typeface="Calibri" panose="020F0502020204030204" pitchFamily="34" charset="0"/>
                <a:cs typeface="Times New Roman" panose="02020603050405020304" pitchFamily="18" charset="0"/>
              </a:rPr>
              <a:t>Bồi </a:t>
            </a:r>
            <a:r>
              <a:rPr lang="nl-NL" sz="1600" dirty="0">
                <a:solidFill>
                  <a:srgbClr val="000066"/>
                </a:solidFill>
                <a:highlight>
                  <a:srgbClr val="FFFFFF"/>
                </a:highlight>
                <a:latin typeface="+mj-lt"/>
                <a:ea typeface="Calibri" panose="020F0502020204030204" pitchFamily="34" charset="0"/>
                <a:cs typeface="Times New Roman" panose="02020603050405020304" pitchFamily="18" charset="0"/>
              </a:rPr>
              <a:t>dưỡng tinh thần yêu nước, lòng tự hào dân tộc, đạo đức, lối sống và nhân cách. </a:t>
            </a:r>
            <a:endParaRPr lang="en-US" sz="1600" dirty="0">
              <a:solidFill>
                <a:srgbClr val="000066"/>
              </a:solidFill>
              <a:latin typeface="+mj-lt"/>
              <a:ea typeface="Calibri" panose="020F0502020204030204" pitchFamily="34" charset="0"/>
              <a:cs typeface="Times New Roman" panose="02020603050405020304" pitchFamily="18" charset="0"/>
            </a:endParaRPr>
          </a:p>
        </p:txBody>
      </p:sp>
      <p:pic>
        <p:nvPicPr>
          <p:cNvPr id="11268" name="Picture 4" descr="http://tuyengiao.vn/Uploads/2016/8/28/0chao-co-quoc-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426028"/>
            <a:ext cx="6419397" cy="317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85609"/>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58685" y="410034"/>
            <a:ext cx="7043058" cy="861774"/>
          </a:xfrm>
          <a:prstGeom prst="rect">
            <a:avLst/>
          </a:prstGeom>
        </p:spPr>
        <p:txBody>
          <a:bodyPr wrap="square">
            <a:spAutoFit/>
          </a:bodyPr>
          <a:lstStyle/>
          <a:p>
            <a:pPr marL="285750" indent="-285750" algn="ctr" fontAlgn="base">
              <a:lnSpc>
                <a:spcPts val="2000"/>
              </a:lnSpc>
              <a:buFont typeface="Wingdings" panose="05000000000000000000" pitchFamily="2" charset="2"/>
              <a:buChar char="v"/>
            </a:pPr>
            <a:r>
              <a:rPr lang="nl-NL" sz="1600" dirty="0">
                <a:solidFill>
                  <a:srgbClr val="663300"/>
                </a:solidFill>
                <a:highlight>
                  <a:srgbClr val="FFFFFF"/>
                </a:highlight>
                <a:latin typeface="+mj-lt"/>
                <a:ea typeface="Calibri" panose="020F0502020204030204" pitchFamily="34" charset="0"/>
                <a:cs typeface="Times New Roman" panose="02020603050405020304" pitchFamily="18" charset="0"/>
              </a:rPr>
              <a:t>Tạo chuyển biến mạnh mẽ về nhận thức, ý thức tôn trọng pháp luật, mọi người Việt Nam đều hiểu biết sâu sắc, tự hào, tôn vinh lịch sử, văn hóa dân tộc.</a:t>
            </a:r>
            <a:r>
              <a:rPr lang="nl-NL" sz="1800" dirty="0">
                <a:solidFill>
                  <a:srgbClr val="663300"/>
                </a:solidFill>
                <a:highlight>
                  <a:srgbClr val="FFFFFF"/>
                </a:highlight>
                <a:latin typeface="+mj-lt"/>
                <a:ea typeface="Calibri" panose="020F0502020204030204" pitchFamily="34" charset="0"/>
                <a:cs typeface="Times New Roman" panose="02020603050405020304" pitchFamily="18" charset="0"/>
              </a:rPr>
              <a:t> </a:t>
            </a:r>
            <a:endParaRPr lang="en-US" sz="1800" dirty="0">
              <a:solidFill>
                <a:srgbClr val="663300"/>
              </a:solidFill>
              <a:latin typeface="+mj-lt"/>
              <a:ea typeface="Calibri" panose="020F0502020204030204" pitchFamily="34" charset="0"/>
              <a:cs typeface="Times New Roman" panose="02020603050405020304" pitchFamily="18" charset="0"/>
            </a:endParaRPr>
          </a:p>
        </p:txBody>
      </p:sp>
      <p:pic>
        <p:nvPicPr>
          <p:cNvPr id="14338" name="Picture 2" descr="Tôn vinh lòng tự hào và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5775" y="1271808"/>
            <a:ext cx="6190796" cy="3267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980350"/>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5142" y="482475"/>
            <a:ext cx="6520543" cy="923330"/>
          </a:xfrm>
          <a:prstGeom prst="rect">
            <a:avLst/>
          </a:prstGeom>
        </p:spPr>
        <p:txBody>
          <a:bodyPr wrap="square">
            <a:spAutoFit/>
          </a:bodyPr>
          <a:lstStyle/>
          <a:p>
            <a:pPr marL="285750" indent="-285750" algn="ctr">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Hướng các hoạt động văn hóa, giáo dục, khoa học vào việc xây dựng con người có thế giới quan khoa học, hướng tới </a:t>
            </a:r>
            <a:r>
              <a:rPr lang="nl-NL" sz="1800" b="1" u="sng" dirty="0">
                <a:solidFill>
                  <a:srgbClr val="008000"/>
                </a:solidFill>
                <a:highlight>
                  <a:srgbClr val="FFFFFF"/>
                </a:highlight>
                <a:latin typeface="+mj-lt"/>
                <a:ea typeface="Calibri" panose="020F0502020204030204" pitchFamily="34" charset="0"/>
              </a:rPr>
              <a:t>chân-thiện-mỹ</a:t>
            </a:r>
            <a:endParaRPr lang="en-US" sz="1800" b="1" u="sng" dirty="0">
              <a:solidFill>
                <a:srgbClr val="008000"/>
              </a:solidFill>
              <a:latin typeface="+mj-lt"/>
            </a:endParaRPr>
          </a:p>
        </p:txBody>
      </p:sp>
      <p:sp>
        <p:nvSpPr>
          <p:cNvPr id="5" name="Rectangle 4"/>
          <p:cNvSpPr/>
          <p:nvPr/>
        </p:nvSpPr>
        <p:spPr>
          <a:xfrm>
            <a:off x="2062842" y="1488641"/>
            <a:ext cx="6351814" cy="646331"/>
          </a:xfrm>
          <a:prstGeom prst="rect">
            <a:avLst/>
          </a:prstGeom>
        </p:spPr>
        <p:txBody>
          <a:bodyPr wrap="square">
            <a:spAutoFit/>
          </a:bodyPr>
          <a:lstStyle/>
          <a:p>
            <a:r>
              <a:rPr lang="vi-VN" sz="1800" b="1" u="sng" dirty="0">
                <a:solidFill>
                  <a:srgbClr val="CC0099"/>
                </a:solidFill>
                <a:latin typeface="Arial" panose="020B0604020202020204" pitchFamily="34" charset="0"/>
              </a:rPr>
              <a:t>Chân</a:t>
            </a:r>
            <a:r>
              <a:rPr lang="vi-VN" sz="1800" b="1" dirty="0">
                <a:solidFill>
                  <a:srgbClr val="CC0099"/>
                </a:solidFill>
                <a:latin typeface="Arial" panose="020B0604020202020204" pitchFamily="34" charset="0"/>
              </a:rPr>
              <a:t>:</a:t>
            </a:r>
            <a:r>
              <a:rPr lang="vi-VN" sz="1800" dirty="0">
                <a:solidFill>
                  <a:srgbClr val="00B0F0"/>
                </a:solidFill>
                <a:latin typeface="Arial" panose="020B0604020202020204" pitchFamily="34" charset="0"/>
              </a:rPr>
              <a:t> </a:t>
            </a:r>
            <a:r>
              <a:rPr lang="vi-VN" sz="1800" dirty="0" smtClean="0">
                <a:solidFill>
                  <a:srgbClr val="00B0F0"/>
                </a:solidFill>
                <a:latin typeface="Arial" panose="020B0604020202020204" pitchFamily="34" charset="0"/>
              </a:rPr>
              <a:t> </a:t>
            </a:r>
            <a:r>
              <a:rPr lang="vi-VN" sz="1800" dirty="0">
                <a:solidFill>
                  <a:srgbClr val="00B0F0"/>
                </a:solidFill>
                <a:latin typeface="Arial" panose="020B0604020202020204" pitchFamily="34" charset="0"/>
              </a:rPr>
              <a:t>là chân lý, là những gì đúng đắn, chân thật, thể hiện một cách chính xác về một sự vật, hiện tượng đó</a:t>
            </a:r>
            <a:endParaRPr lang="en-US" sz="1800" dirty="0">
              <a:solidFill>
                <a:srgbClr val="00B0F0"/>
              </a:solidFill>
            </a:endParaRPr>
          </a:p>
        </p:txBody>
      </p:sp>
      <p:sp>
        <p:nvSpPr>
          <p:cNvPr id="6" name="Rectangle 5"/>
          <p:cNvSpPr/>
          <p:nvPr/>
        </p:nvSpPr>
        <p:spPr>
          <a:xfrm>
            <a:off x="2062842" y="2412567"/>
            <a:ext cx="6128657" cy="923330"/>
          </a:xfrm>
          <a:prstGeom prst="rect">
            <a:avLst/>
          </a:prstGeom>
        </p:spPr>
        <p:txBody>
          <a:bodyPr wrap="square">
            <a:spAutoFit/>
          </a:bodyPr>
          <a:lstStyle/>
          <a:p>
            <a:pPr algn="just"/>
            <a:r>
              <a:rPr lang="vi-VN" sz="1800" b="1" u="sng" dirty="0" smtClean="0">
                <a:solidFill>
                  <a:srgbClr val="008000"/>
                </a:solidFill>
                <a:latin typeface="Arial" panose="020B0604020202020204" pitchFamily="34" charset="0"/>
              </a:rPr>
              <a:t>Thiện</a:t>
            </a:r>
            <a:r>
              <a:rPr lang="vi-VN" sz="1800" b="1" dirty="0" smtClean="0">
                <a:solidFill>
                  <a:srgbClr val="008000"/>
                </a:solidFill>
                <a:latin typeface="Arial" panose="020B0604020202020204" pitchFamily="34" charset="0"/>
              </a:rPr>
              <a:t>: </a:t>
            </a:r>
            <a:r>
              <a:rPr lang="vi-VN" sz="1800" dirty="0" smtClean="0">
                <a:solidFill>
                  <a:srgbClr val="C00000"/>
                </a:solidFill>
                <a:latin typeface="Arial" panose="020B0604020202020204" pitchFamily="34" charset="0"/>
              </a:rPr>
              <a:t>là </a:t>
            </a:r>
            <a:r>
              <a:rPr lang="vi-VN" sz="1800" dirty="0">
                <a:solidFill>
                  <a:srgbClr val="C00000"/>
                </a:solidFill>
                <a:latin typeface="Arial" panose="020B0604020202020204" pitchFamily="34" charset="0"/>
              </a:rPr>
              <a:t>lương thiện, làm điều tốt, không tà niệm, không </a:t>
            </a:r>
            <a:r>
              <a:rPr lang="vi-VN" sz="1800" dirty="0" smtClean="0">
                <a:solidFill>
                  <a:srgbClr val="C00000"/>
                </a:solidFill>
                <a:latin typeface="Arial" panose="020B0604020202020204" pitchFamily="34" charset="0"/>
              </a:rPr>
              <a:t>làm </a:t>
            </a:r>
            <a:r>
              <a:rPr lang="vi-VN" sz="1800" dirty="0">
                <a:solidFill>
                  <a:srgbClr val="C00000"/>
                </a:solidFill>
                <a:latin typeface="Arial" panose="020B0604020202020204" pitchFamily="34" charset="0"/>
              </a:rPr>
              <a:t>điều xấu. ở cuộc đời này, hãy sống chân chính, hướng thiện và đạo đức để cuộc sống thêm ý nghĩa.</a:t>
            </a:r>
          </a:p>
        </p:txBody>
      </p:sp>
      <p:sp>
        <p:nvSpPr>
          <p:cNvPr id="7" name="Rectangle 6"/>
          <p:cNvSpPr/>
          <p:nvPr/>
        </p:nvSpPr>
        <p:spPr>
          <a:xfrm>
            <a:off x="2188028" y="3651354"/>
            <a:ext cx="6226627" cy="923330"/>
          </a:xfrm>
          <a:prstGeom prst="rect">
            <a:avLst/>
          </a:prstGeom>
        </p:spPr>
        <p:txBody>
          <a:bodyPr wrap="square">
            <a:spAutoFit/>
          </a:bodyPr>
          <a:lstStyle/>
          <a:p>
            <a:pPr algn="just"/>
            <a:r>
              <a:rPr lang="vi-VN" sz="1800" b="1" u="sng" dirty="0" smtClean="0">
                <a:solidFill>
                  <a:srgbClr val="FF0000"/>
                </a:solidFill>
                <a:latin typeface="Arial" panose="020B0604020202020204" pitchFamily="34" charset="0"/>
              </a:rPr>
              <a:t>Mỹ</a:t>
            </a:r>
            <a:r>
              <a:rPr lang="en-US" sz="1800" b="1" dirty="0">
                <a:solidFill>
                  <a:srgbClr val="FF0000"/>
                </a:solidFill>
                <a:latin typeface="Arial" panose="020B0604020202020204" pitchFamily="34" charset="0"/>
              </a:rPr>
              <a:t>:</a:t>
            </a:r>
            <a:r>
              <a:rPr lang="vi-VN" sz="1800" dirty="0" smtClean="0">
                <a:solidFill>
                  <a:srgbClr val="000066"/>
                </a:solidFill>
                <a:latin typeface="Arial" panose="020B0604020202020204" pitchFamily="34" charset="0"/>
              </a:rPr>
              <a:t> </a:t>
            </a:r>
            <a:r>
              <a:rPr lang="vi-VN" sz="1800" dirty="0">
                <a:solidFill>
                  <a:srgbClr val="000066"/>
                </a:solidFill>
                <a:latin typeface="Arial" panose="020B0604020202020204" pitchFamily="34" charset="0"/>
              </a:rPr>
              <a:t>là cái đẹp, cái thẩm </a:t>
            </a:r>
            <a:r>
              <a:rPr lang="vi-VN" sz="1800" dirty="0" smtClean="0">
                <a:solidFill>
                  <a:srgbClr val="000066"/>
                </a:solidFill>
                <a:latin typeface="Arial" panose="020B0604020202020204" pitchFamily="34" charset="0"/>
              </a:rPr>
              <a:t>mỹ</a:t>
            </a:r>
            <a:r>
              <a:rPr lang="en-US" sz="1800" dirty="0" smtClean="0">
                <a:solidFill>
                  <a:srgbClr val="000066"/>
                </a:solidFill>
                <a:latin typeface="Arial" panose="020B0604020202020204" pitchFamily="34" charset="0"/>
              </a:rPr>
              <a:t>, </a:t>
            </a:r>
            <a:r>
              <a:rPr lang="vi-VN" sz="1800" dirty="0" smtClean="0">
                <a:solidFill>
                  <a:srgbClr val="000066"/>
                </a:solidFill>
                <a:latin typeface="Arial" panose="020B0604020202020204" pitchFamily="34" charset="0"/>
              </a:rPr>
              <a:t>ý </a:t>
            </a:r>
            <a:r>
              <a:rPr lang="vi-VN" sz="1800" dirty="0">
                <a:solidFill>
                  <a:srgbClr val="000066"/>
                </a:solidFill>
                <a:latin typeface="Arial" panose="020B0604020202020204" pitchFamily="34" charset="0"/>
              </a:rPr>
              <a:t>nói con người sống trên đời không nên quá khô khan, xuề xòa mà hãy biết dành chút thời gian cho bản thân để thưởng thức cái đẹp.</a:t>
            </a:r>
          </a:p>
        </p:txBody>
      </p:sp>
      <p:sp>
        <p:nvSpPr>
          <p:cNvPr id="8" name="Freeform 7"/>
          <p:cNvSpPr/>
          <p:nvPr/>
        </p:nvSpPr>
        <p:spPr>
          <a:xfrm>
            <a:off x="1567542" y="1560544"/>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000066"/>
              </a:solidFill>
            </a:endParaRPr>
          </a:p>
        </p:txBody>
      </p:sp>
      <p:sp>
        <p:nvSpPr>
          <p:cNvPr id="9" name="Freeform 8"/>
          <p:cNvSpPr/>
          <p:nvPr/>
        </p:nvSpPr>
        <p:spPr>
          <a:xfrm>
            <a:off x="1567542" y="3924106"/>
            <a:ext cx="496887" cy="377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 name="Freeform 9"/>
          <p:cNvSpPr/>
          <p:nvPr/>
        </p:nvSpPr>
        <p:spPr>
          <a:xfrm>
            <a:off x="1567542" y="2650126"/>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573299421"/>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4726" y="501977"/>
            <a:ext cx="6712094" cy="369332"/>
          </a:xfrm>
          <a:prstGeom prst="rect">
            <a:avLst/>
          </a:prstGeom>
        </p:spPr>
        <p:txBody>
          <a:bodyPr wrap="none">
            <a:spAutoFit/>
          </a:bodyPr>
          <a:lstStyle/>
          <a:p>
            <a:pPr marL="285750" indent="-285750">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Nâng cao trí lực, bồi dưỡng tri thức cho con người Việt Nam </a:t>
            </a:r>
            <a:endParaRPr lang="en-US" sz="1800" dirty="0">
              <a:solidFill>
                <a:srgbClr val="663300"/>
              </a:solidFill>
              <a:latin typeface="+mj-lt"/>
            </a:endParaRPr>
          </a:p>
        </p:txBody>
      </p:sp>
      <p:pic>
        <p:nvPicPr>
          <p:cNvPr id="15362" name="Picture 2" descr="Nâng cao dân trí, đào tạo nhân lực, bồi dưỡng nhân tà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17" y="1055914"/>
            <a:ext cx="5875111" cy="3348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675775"/>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234167" y="439285"/>
            <a:ext cx="71655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342900" indent="-342900" algn="ctr">
              <a:buFont typeface="Wingdings" panose="05000000000000000000" pitchFamily="2" charset="2"/>
              <a:buChar char="v"/>
            </a:pPr>
            <a:r>
              <a:rPr lang="nl-NL" sz="1600" dirty="0" smtClean="0">
                <a:solidFill>
                  <a:srgbClr val="000099"/>
                </a:solidFill>
                <a:latin typeface="Arial" panose="020B0604020202020204" pitchFamily="34" charset="0"/>
                <a:ea typeface="Calibri" panose="020F0502020204030204" pitchFamily="34" charset="0"/>
                <a:cs typeface="Arial" panose="020B0604020202020204" pitchFamily="34" charset="0"/>
              </a:rPr>
              <a:t>Xây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dựng và phát huy lối sống “</a:t>
            </a: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Mỗi người vì mọi người, mọi người vì mỗi người”</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 hình thành lối sống có ý thức tự trọng, tự chủ, sống và làm việc theo Hiến pháp và pháp luật, bảo vệ môi trường.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6" name="Picture 4" descr="Image result for “Mỗi người vì mọi người, mọi người vì mỗ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6721" y="1363663"/>
            <a:ext cx="3404508"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Nghị luận suy nghĩ về câu &quot;Chỉ có sống vì người khác mới là cuộc sống đáng quý&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1857" y="1363663"/>
            <a:ext cx="3337832"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Image result for sống và làm việc theo Hiến pháp và pháp luật, bảo vệ môi trườ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6721" y="2978095"/>
            <a:ext cx="3404508" cy="174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Image result for bảo vệ môi trườ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1857" y="2978095"/>
            <a:ext cx="3418114" cy="167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741653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6915" y="459568"/>
            <a:ext cx="6520542" cy="707886"/>
          </a:xfrm>
          <a:prstGeom prst="rect">
            <a:avLst/>
          </a:prstGeom>
        </p:spPr>
        <p:txBody>
          <a:bodyPr wrap="square">
            <a:spAutoFit/>
          </a:bodyPr>
          <a:lstStyle/>
          <a:p>
            <a:pPr marL="342900" indent="-342900" algn="ctr">
              <a:buFont typeface="Wingdings" panose="05000000000000000000" pitchFamily="2" charset="2"/>
              <a:buChar char="v"/>
            </a:pPr>
            <a:r>
              <a:rPr lang="nl-NL" sz="2000" dirty="0">
                <a:solidFill>
                  <a:srgbClr val="663300"/>
                </a:solidFill>
                <a:highlight>
                  <a:srgbClr val="FFFFFF"/>
                </a:highlight>
                <a:latin typeface="+mj-lt"/>
                <a:ea typeface="Calibri" panose="020F0502020204030204" pitchFamily="34" charset="0"/>
              </a:rPr>
              <a:t>Đ</a:t>
            </a:r>
            <a:r>
              <a:rPr lang="nl-NL" sz="2000" dirty="0" smtClean="0">
                <a:solidFill>
                  <a:srgbClr val="663300"/>
                </a:solidFill>
                <a:highlight>
                  <a:srgbClr val="FFFFFF"/>
                </a:highlight>
                <a:latin typeface="+mj-lt"/>
                <a:ea typeface="Calibri" panose="020F0502020204030204" pitchFamily="34" charset="0"/>
              </a:rPr>
              <a:t>ề </a:t>
            </a:r>
            <a:r>
              <a:rPr lang="nl-NL" sz="2000" dirty="0">
                <a:solidFill>
                  <a:srgbClr val="663300"/>
                </a:solidFill>
                <a:highlight>
                  <a:srgbClr val="FFFFFF"/>
                </a:highlight>
                <a:latin typeface="+mj-lt"/>
                <a:ea typeface="Calibri" panose="020F0502020204030204" pitchFamily="34" charset="0"/>
              </a:rPr>
              <a:t>cao trách nhiệm cá nhân đối với bản thân, gia đình và xã hội</a:t>
            </a:r>
            <a:endParaRPr lang="en-US" sz="2000" dirty="0">
              <a:solidFill>
                <a:srgbClr val="663300"/>
              </a:solidFill>
              <a:latin typeface="+mj-lt"/>
            </a:endParaRPr>
          </a:p>
        </p:txBody>
      </p:sp>
      <p:pic>
        <p:nvPicPr>
          <p:cNvPr id="17410" name="Picture 2" descr="Trách nhiệm là gì? Tìm hiểu để trở thành người sống có trách nhiệm |  Lafactoria W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4232" y="1422626"/>
            <a:ext cx="4762500" cy="273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464557"/>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8171" y="429417"/>
            <a:ext cx="6553200" cy="605294"/>
          </a:xfrm>
          <a:prstGeom prst="rect">
            <a:avLst/>
          </a:prstGeom>
        </p:spPr>
        <p:txBody>
          <a:bodyPr wrap="square">
            <a:spAutoFit/>
          </a:bodyPr>
          <a:lstStyle/>
          <a:p>
            <a:pPr marL="285750" indent="-285750" algn="ctr" fontAlgn="base">
              <a:lnSpc>
                <a:spcPts val="2000"/>
              </a:lnSpc>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cs typeface="Times New Roman" panose="02020603050405020304" pitchFamily="18" charset="0"/>
              </a:rPr>
              <a:t>Khẳng định, tôn vinh cái đúng, cái tốt đẹp, tích cực, cao thượng; nhân rộng các giá trị cao đẹp, nhân văn.</a:t>
            </a:r>
            <a:endParaRPr lang="en-US" sz="1800" dirty="0">
              <a:solidFill>
                <a:srgbClr val="663300"/>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3619230"/>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720857"/>
      </p:ext>
    </p:extLst>
  </p:cSld>
  <p:clrMapOvr>
    <a:masterClrMapping/>
  </p:clrMapOvr>
  <p:timing>
    <p:tnLst>
      <p:par>
        <p:cTn id="1" dur="indefinite" restart="never" nodeType="tmRoot"/>
      </p:par>
    </p:tnLst>
  </p:timing>
</p:sld>
</file>

<file path=ppt/theme/theme1.xml><?xml version="1.0" encoding="utf-8"?>
<a:theme xmlns:a="http://schemas.openxmlformats.org/drawingml/2006/main" name="Notebook Lesson">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2692</TotalTime>
  <Words>4528</Words>
  <Application>Microsoft Office PowerPoint</Application>
  <PresentationFormat>On-screen Show (16:9)</PresentationFormat>
  <Paragraphs>280</Paragraphs>
  <Slides>123</Slides>
  <Notes>4</Notes>
  <HiddenSlides>0</HiddenSlides>
  <MMClips>0</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123</vt:i4>
      </vt:variant>
    </vt:vector>
  </HeadingPairs>
  <TitlesOfParts>
    <vt:vector size="145" baseType="lpstr">
      <vt:lpstr>.VnTime</vt:lpstr>
      <vt:lpstr>Arial</vt:lpstr>
      <vt:lpstr>Arial Đen</vt:lpstr>
      <vt:lpstr>Calibri</vt:lpstr>
      <vt:lpstr>Coming Soon</vt:lpstr>
      <vt:lpstr>Concert One</vt:lpstr>
      <vt:lpstr>FontAwesome</vt:lpstr>
      <vt:lpstr>Lato Black</vt:lpstr>
      <vt:lpstr>Lato Light</vt:lpstr>
      <vt:lpstr>Neris Thin</vt:lpstr>
      <vt:lpstr>Open Sans</vt:lpstr>
      <vt:lpstr>opensans</vt:lpstr>
      <vt:lpstr>Roboto</vt:lpstr>
      <vt:lpstr>Roboto Black</vt:lpstr>
      <vt:lpstr>Roboto Mono Regular</vt:lpstr>
      <vt:lpstr>Sosa Regular</vt:lpstr>
      <vt:lpstr>Times New Roman</vt:lpstr>
      <vt:lpstr>VNbangkok</vt:lpstr>
      <vt:lpstr>VNbritannic</vt:lpstr>
      <vt:lpstr>Wingdings</vt:lpstr>
      <vt:lpstr>Wingdings 3</vt:lpstr>
      <vt:lpstr>Notebook Lesson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CHÀO CÔ VÀ CÁC BẠN ĐẾN VỚI BÀI THUYẾT TRÌNH CỦA NHÓM 1</dc:title>
  <dc:creator>Admin</dc:creator>
  <cp:lastModifiedBy>Admin</cp:lastModifiedBy>
  <cp:revision>142</cp:revision>
  <dcterms:modified xsi:type="dcterms:W3CDTF">2021-01-07T16:49:52Z</dcterms:modified>
</cp:coreProperties>
</file>