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97" r:id="rId2"/>
    <p:sldMasterId id="2147484109" r:id="rId3"/>
  </p:sldMasterIdLst>
  <p:notesMasterIdLst>
    <p:notesMasterId r:id="rId54"/>
  </p:notesMasterIdLst>
  <p:sldIdLst>
    <p:sldId id="369" r:id="rId4"/>
    <p:sldId id="433" r:id="rId5"/>
    <p:sldId id="522" r:id="rId6"/>
    <p:sldId id="523" r:id="rId7"/>
    <p:sldId id="524" r:id="rId8"/>
    <p:sldId id="525" r:id="rId9"/>
    <p:sldId id="527" r:id="rId10"/>
    <p:sldId id="528" r:id="rId11"/>
    <p:sldId id="530" r:id="rId12"/>
    <p:sldId id="531" r:id="rId13"/>
    <p:sldId id="532" r:id="rId14"/>
    <p:sldId id="533" r:id="rId15"/>
    <p:sldId id="534" r:id="rId16"/>
    <p:sldId id="535" r:id="rId17"/>
    <p:sldId id="536" r:id="rId18"/>
    <p:sldId id="537" r:id="rId19"/>
    <p:sldId id="538" r:id="rId20"/>
    <p:sldId id="453" r:id="rId21"/>
    <p:sldId id="518" r:id="rId22"/>
    <p:sldId id="455" r:id="rId23"/>
    <p:sldId id="456" r:id="rId24"/>
    <p:sldId id="457" r:id="rId25"/>
    <p:sldId id="458" r:id="rId26"/>
    <p:sldId id="475" r:id="rId27"/>
    <p:sldId id="476" r:id="rId28"/>
    <p:sldId id="539" r:id="rId29"/>
    <p:sldId id="505" r:id="rId30"/>
    <p:sldId id="549" r:id="rId31"/>
    <p:sldId id="484" r:id="rId32"/>
    <p:sldId id="550" r:id="rId33"/>
    <p:sldId id="551" r:id="rId34"/>
    <p:sldId id="552" r:id="rId35"/>
    <p:sldId id="553" r:id="rId36"/>
    <p:sldId id="554" r:id="rId37"/>
    <p:sldId id="555" r:id="rId38"/>
    <p:sldId id="556" r:id="rId39"/>
    <p:sldId id="557" r:id="rId40"/>
    <p:sldId id="558" r:id="rId41"/>
    <p:sldId id="540" r:id="rId42"/>
    <p:sldId id="541" r:id="rId43"/>
    <p:sldId id="544" r:id="rId44"/>
    <p:sldId id="506" r:id="rId45"/>
    <p:sldId id="545" r:id="rId46"/>
    <p:sldId id="546" r:id="rId47"/>
    <p:sldId id="547" r:id="rId48"/>
    <p:sldId id="548" r:id="rId49"/>
    <p:sldId id="478" r:id="rId50"/>
    <p:sldId id="513" r:id="rId51"/>
    <p:sldId id="514" r:id="rId52"/>
    <p:sldId id="515" r:id="rId53"/>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84" autoAdjust="0"/>
  </p:normalViewPr>
  <p:slideViewPr>
    <p:cSldViewPr>
      <p:cViewPr varScale="1">
        <p:scale>
          <a:sx n="73" d="100"/>
          <a:sy n="73" d="100"/>
        </p:scale>
        <p:origin x="618" y="78"/>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12/19/2020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48</a:t>
            </a:fld>
            <a:endParaRPr lang="en-US" altLang="vi-VN"/>
          </a:p>
        </p:txBody>
      </p:sp>
    </p:spTree>
    <p:extLst>
      <p:ext uri="{BB962C8B-B14F-4D97-AF65-F5344CB8AC3E}">
        <p14:creationId xmlns:p14="http://schemas.microsoft.com/office/powerpoint/2010/main"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12/19/2020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600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val="3618079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8596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31847073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27339396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3665400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37221315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369228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2095438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16268901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3229220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98393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7248547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11616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97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68498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9940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12/19/2020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0202307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8369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97321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803796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43131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12/19/2020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4295638"/>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12/19/2020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3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4.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4.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2.xml"/><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2.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41.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34.xml"/></Relationships>
</file>

<file path=ppt/slides/_rels/slide42.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3.png"/><Relationship Id="rId1" Type="http://schemas.openxmlformats.org/officeDocument/2006/relationships/slideLayout" Target="../slideLayouts/slideLayout34.xml"/></Relationships>
</file>

<file path=ppt/slides/_rels/slide4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20193"/>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752600" y="609603"/>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1752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thực</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hiện</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đường</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460375" y="1447800"/>
            <a:ext cx="10131425" cy="1524000"/>
          </a:xfrm>
          <a:ln w="19050">
            <a:solidFill>
              <a:schemeClr val="accent2">
                <a:lumMod val="75000"/>
              </a:schemeClr>
            </a:solidFill>
          </a:ln>
        </p:spPr>
        <p:txBody>
          <a:bodyPr>
            <a:noAutofit/>
          </a:bodyPr>
          <a:lstStyle/>
          <a:p>
            <a:pPr>
              <a:lnSpc>
                <a:spcPct val="100000"/>
              </a:lnSpc>
            </a:pPr>
            <a:r>
              <a:rPr lang="tn-ZA" altLang="en-US" sz="2400" dirty="0" smtClean="0">
                <a:latin typeface="Times New Roman" panose="02020603050405020304" pitchFamily="18" charset="0"/>
                <a:cs typeface="Times New Roman" panose="02020603050405020304" pitchFamily="18" charset="0"/>
              </a:rPr>
              <a:t>- Tình </a:t>
            </a:r>
            <a:r>
              <a:rPr lang="tn-ZA" altLang="en-US" sz="2400" dirty="0">
                <a:latin typeface="Times New Roman" panose="02020603050405020304" pitchFamily="18" charset="0"/>
                <a:cs typeface="Times New Roman" panose="02020603050405020304" pitchFamily="18" charset="0"/>
              </a:rPr>
              <a:t>hình thế giới có diễn biến phức tạp nhưng hòa bình, độc lập dân tộc, dân chủ, hợp tác và phát triển vẫn là xu thế lớn</a:t>
            </a:r>
            <a:r>
              <a:rPr lang="tn-ZA" altLang="en-US" sz="2400" dirty="0" smtClean="0">
                <a:latin typeface="Times New Roman" panose="02020603050405020304" pitchFamily="18" charset="0"/>
                <a:cs typeface="Times New Roman" panose="02020603050405020304" pitchFamily="18" charset="0"/>
              </a:rPr>
              <a:t>.</a:t>
            </a: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X</a:t>
            </a:r>
            <a:r>
              <a:rPr lang="vi-VN" sz="2400" i="1" dirty="0" smtClean="0">
                <a:latin typeface="Times New Roman" panose="02020603050405020304" pitchFamily="18" charset="0"/>
                <a:cs typeface="Times New Roman" panose="02020603050405020304" pitchFamily="18" charset="0"/>
              </a:rPr>
              <a:t>u </a:t>
            </a:r>
            <a:r>
              <a:rPr lang="vi-VN" sz="2400" i="1" dirty="0">
                <a:latin typeface="Times New Roman" panose="02020603050405020304" pitchFamily="18" charset="0"/>
                <a:cs typeface="Times New Roman" panose="02020603050405020304" pitchFamily="18" charset="0"/>
              </a:rPr>
              <a:t>hướng đa cực, đa trung tâm và sự điều chỉnh chiến lược của các nước lớn</a:t>
            </a: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Tuyên ngôn độc lập của Hoa Kỳ | Chiến lược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1" y="3124199"/>
            <a:ext cx="3886199" cy="3581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hững biểu tượng của nước Nga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600" y="3083554"/>
            <a:ext cx="3827417" cy="36220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hật Bản “đau đầu” vì... du lịch phát triển mạ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083554"/>
            <a:ext cx="3657600" cy="3622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5046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6019799" y="5181600"/>
            <a:ext cx="6037217" cy="13716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an </a:t>
            </a:r>
            <a:r>
              <a:rPr lang="en-US" sz="2800" dirty="0" err="1">
                <a:latin typeface="Times New Roman" panose="02020603050405020304" pitchFamily="18" charset="0"/>
                <a:cs typeface="Times New Roman" panose="02020603050405020304" pitchFamily="18" charset="0"/>
              </a:rPr>
              <a:t>ninh</a:t>
            </a:r>
            <a:r>
              <a:rPr lang="en-US" sz="2800" dirty="0">
                <a:latin typeface="Times New Roman" panose="02020603050405020304" pitchFamily="18" charset="0"/>
                <a:cs typeface="Times New Roman" panose="02020603050405020304" pitchFamily="18" charset="0"/>
              </a:rPr>
              <a:t> phi </a:t>
            </a:r>
            <a:r>
              <a:rPr lang="en-US" sz="2800" dirty="0" err="1">
                <a:latin typeface="Times New Roman" panose="02020603050405020304" pitchFamily="18" charset="0"/>
                <a:cs typeface="Times New Roman" panose="02020603050405020304" pitchFamily="18" charset="0"/>
              </a:rPr>
              <a:t>truyền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trọng</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69612"/>
            <a:ext cx="5257803" cy="23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Kết quả hình ảnh cho viêm phổi coro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962401"/>
            <a:ext cx="5257801" cy="277971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ình ảnh có liên quan"/>
          <p:cNvPicPr>
            <a:picLocks noChangeAspect="1" noChangeArrowheads="1"/>
          </p:cNvPicPr>
          <p:nvPr/>
        </p:nvPicPr>
        <p:blipFill rotWithShape="1">
          <a:blip r:embed="rId4">
            <a:extLst>
              <a:ext uri="{28A0092B-C50C-407E-A947-70E740481C1C}">
                <a14:useLocalDpi xmlns:a14="http://schemas.microsoft.com/office/drawing/2010/main" val="0"/>
              </a:ext>
            </a:extLst>
          </a:blip>
          <a:srcRect l="-1299" t="1968" r="-1966" b="25718"/>
          <a:stretch/>
        </p:blipFill>
        <p:spPr bwMode="auto">
          <a:xfrm>
            <a:off x="6019799" y="1444301"/>
            <a:ext cx="6058988" cy="388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17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6019799" y="1447800"/>
            <a:ext cx="5562601" cy="12192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t>
            </a:r>
            <a:r>
              <a:rPr lang="en-US" sz="2800" dirty="0" err="1" smtClean="0">
                <a:latin typeface="Times New Roman" panose="02020603050405020304" pitchFamily="18" charset="0"/>
                <a:cs typeface="Times New Roman" panose="02020603050405020304" pitchFamily="18" charset="0"/>
              </a:rPr>
              <a:t>ề</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giới</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2" descr="Kết quả hình ảnh cho quan hệ mỹ tr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6" y="1455186"/>
            <a:ext cx="5635624" cy="42598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219200" y="59436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pic>
        <p:nvPicPr>
          <p:cNvPr id="4098" name="Picture 2" descr="Anh rời khỏi EU: Ảnh hướng gì tới kinh tế Việt Nam - Tạp chí Người Đưa T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274" y="2843349"/>
            <a:ext cx="5193125" cy="27908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7467600" y="59436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err="1" smtClean="0">
                <a:solidFill>
                  <a:srgbClr val="FF0000"/>
                </a:solidFill>
              </a:rPr>
              <a:t>Anh</a:t>
            </a:r>
            <a:r>
              <a:rPr lang="en-US" sz="2400" b="1" dirty="0" smtClean="0">
                <a:solidFill>
                  <a:srgbClr val="FF0000"/>
                </a:solidFill>
              </a:rPr>
              <a:t> “</a:t>
            </a:r>
            <a:r>
              <a:rPr lang="en-US" sz="2400" b="1" dirty="0" err="1" smtClean="0">
                <a:solidFill>
                  <a:srgbClr val="FF0000"/>
                </a:solidFill>
              </a:rPr>
              <a:t>ly</a:t>
            </a:r>
            <a:r>
              <a:rPr lang="en-US" sz="2400" b="1" dirty="0" smtClean="0">
                <a:solidFill>
                  <a:srgbClr val="FF0000"/>
                </a:solidFill>
              </a:rPr>
              <a:t> </a:t>
            </a:r>
            <a:r>
              <a:rPr lang="en-US" sz="2400" b="1" dirty="0" err="1" smtClean="0">
                <a:solidFill>
                  <a:srgbClr val="FF0000"/>
                </a:solidFill>
              </a:rPr>
              <a:t>hôn</a:t>
            </a:r>
            <a:r>
              <a:rPr lang="en-US" sz="2400" b="1" dirty="0" smtClean="0">
                <a:solidFill>
                  <a:srgbClr val="FF0000"/>
                </a:solidFill>
              </a:rPr>
              <a:t>” EU</a:t>
            </a:r>
            <a:endParaRPr lang="vi-VN" sz="2400" b="1" dirty="0">
              <a:solidFill>
                <a:srgbClr val="FF0000"/>
              </a:solidFill>
            </a:endParaRPr>
          </a:p>
        </p:txBody>
      </p:sp>
    </p:spTree>
    <p:extLst>
      <p:ext uri="{BB962C8B-B14F-4D97-AF65-F5344CB8AC3E}">
        <p14:creationId xmlns:p14="http://schemas.microsoft.com/office/powerpoint/2010/main" val="392121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3886200" cy="12192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V</a:t>
            </a:r>
            <a:r>
              <a:rPr lang="vi-VN" sz="2600" dirty="0" smtClean="0">
                <a:latin typeface="Times New Roman" panose="02020603050405020304" pitchFamily="18" charset="0"/>
                <a:cs typeface="Times New Roman" panose="02020603050405020304" pitchFamily="18" charset="0"/>
              </a:rPr>
              <a:t>ề </a:t>
            </a:r>
            <a:r>
              <a:rPr lang="vi-VN" sz="2600" dirty="0">
                <a:latin typeface="Times New Roman" panose="02020603050405020304" pitchFamily="18" charset="0"/>
                <a:cs typeface="Times New Roman" panose="02020603050405020304" pitchFamily="18" charset="0"/>
              </a:rPr>
              <a:t>tình hình khu vực Châu Á – Thái Bình Dương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4801"/>
            <a:ext cx="11901442" cy="990600"/>
          </a:xfrm>
          <a:ln w="28575">
            <a:solidFill>
              <a:srgbClr val="FF0000"/>
            </a:solidFill>
          </a:ln>
        </p:spPr>
        <p:txBody>
          <a:bodyPr>
            <a:normAutofit lnSpcReduction="10000"/>
          </a:bodyPr>
          <a:lstStyle/>
          <a:p>
            <a:pPr marL="0" indent="0" algn="ctr" defTabSz="1422400">
              <a:spcAft>
                <a:spcPct val="35000"/>
              </a:spcAft>
              <a:buNone/>
              <a:defRPr/>
            </a:pPr>
            <a:r>
              <a:rPr lang="en-US" sz="2400" b="1" dirty="0" smtClean="0">
                <a:solidFill>
                  <a:srgbClr val="FF0000"/>
                </a:solidFill>
                <a:latin typeface="Times New Roman" panose="02020603050405020304" pitchFamily="18" charset="0"/>
                <a:cs typeface="Times New Roman" panose="02020603050405020304" pitchFamily="18" charset="0"/>
              </a:rPr>
              <a:t>I. </a:t>
            </a:r>
            <a:r>
              <a:rPr lang="en-US" sz="2400" b="1" dirty="0" err="1">
                <a:solidFill>
                  <a:srgbClr val="FF0000"/>
                </a:solidFill>
                <a:latin typeface="Times New Roman" panose="02020603050405020304" pitchFamily="18" charset="0"/>
                <a:cs typeface="Times New Roman" panose="02020603050405020304" pitchFamily="18" charset="0"/>
              </a:rPr>
              <a:t>Bối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cảnh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tế</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Việt</a:t>
            </a:r>
            <a:r>
              <a:rPr lang="en-US" sz="2400" b="1" dirty="0">
                <a:solidFill>
                  <a:srgbClr val="FF0000"/>
                </a:solidFill>
                <a:latin typeface="Times New Roman" panose="02020603050405020304" pitchFamily="18" charset="0"/>
                <a:cs typeface="Times New Roman" panose="02020603050405020304" pitchFamily="18" charset="0"/>
              </a:rPr>
              <a:t> Nam</a:t>
            </a:r>
          </a:p>
          <a:p>
            <a:pPr marL="0" indent="0">
              <a:buNone/>
            </a:pPr>
            <a:r>
              <a:rPr lang="en-US" sz="2400" b="1" i="1" dirty="0" smtClean="0">
                <a:solidFill>
                  <a:srgbClr val="0000CC"/>
                </a:solidFill>
                <a:latin typeface="Times New Roman" panose="02020603050405020304" pitchFamily="18" charset="0"/>
                <a:cs typeface="Times New Roman" panose="02020603050405020304" pitchFamily="18" charset="0"/>
              </a:rPr>
              <a:t>1. </a:t>
            </a:r>
            <a:r>
              <a:rPr lang="en-US" sz="2400" b="1" i="1" dirty="0" err="1" smtClean="0">
                <a:solidFill>
                  <a:srgbClr val="0000CC"/>
                </a:solidFill>
                <a:latin typeface="Times New Roman" panose="02020603050405020304" pitchFamily="18" charset="0"/>
                <a:cs typeface="Times New Roman" panose="02020603050405020304" pitchFamily="18" charset="0"/>
              </a:rPr>
              <a:t>Tình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hình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quốc</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tế</a:t>
            </a:r>
            <a:endParaRPr lang="en-US" dirty="0">
              <a:solidFill>
                <a:srgbClr val="0000CC"/>
              </a:solidFill>
            </a:endParaRPr>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descr="Khu vực Châu Á - Thái Bình Dương sẽ nắm vai trò chủ chốt trên thế giới trong những thập kỷ t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676400"/>
            <a:ext cx="7696200" cy="498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2889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219200"/>
          </a:xfrm>
          <a:ln w="19050">
            <a:solidFill>
              <a:schemeClr val="accent2">
                <a:lumMod val="75000"/>
              </a:schemeClr>
            </a:solidFill>
          </a:ln>
        </p:spPr>
        <p:txBody>
          <a:bodyPr>
            <a:noAutofit/>
          </a:bodyPr>
          <a:lstStyle/>
          <a:p>
            <a:pPr indent="363538" algn="just">
              <a:spcAft>
                <a:spcPts val="600"/>
              </a:spcAft>
              <a:buClr>
                <a:srgbClr val="E48312"/>
              </a:buClr>
              <a:defRPr/>
            </a:pPr>
            <a:r>
              <a:rPr lang="en-US" sz="2600" dirty="0" smtClean="0">
                <a:latin typeface="Times New Roman" panose="02020603050405020304" pitchFamily="18" charset="0"/>
                <a:cs typeface="Times New Roman" panose="02020603050405020304" pitchFamily="18" charset="0"/>
              </a:rPr>
              <a:t>+ </a:t>
            </a:r>
            <a:r>
              <a:rPr lang="tn-ZA" altLang="en-US" sz="2600" dirty="0">
                <a:solidFill>
                  <a:srgbClr val="000000"/>
                </a:solidFill>
                <a:latin typeface="Times New Roman" panose="02020603050405020304" pitchFamily="18" charset="0"/>
                <a:cs typeface="Times New Roman" panose="02020603050405020304" pitchFamily="18" charset="0"/>
              </a:rPr>
              <a:t>Thế và lực của nước ta ngày càng được nâng </a:t>
            </a:r>
            <a:r>
              <a:rPr lang="tn-ZA" altLang="en-US" sz="2600" dirty="0" smtClean="0">
                <a:solidFill>
                  <a:srgbClr val="000000"/>
                </a:solidFill>
                <a:latin typeface="Times New Roman" panose="02020603050405020304" pitchFamily="18" charset="0"/>
                <a:cs typeface="Times New Roman" panose="02020603050405020304" pitchFamily="18" charset="0"/>
              </a:rPr>
              <a:t>cao, tình hình CT – XH ổn định, đối ngoại mở rộng...</a:t>
            </a:r>
            <a:endParaRPr lang="tn-ZA" altLang="en-US" sz="260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4801"/>
            <a:ext cx="11901442" cy="990600"/>
          </a:xfrm>
          <a:ln w="28575">
            <a:solidFill>
              <a:srgbClr val="FF0000"/>
            </a:solidFill>
          </a:ln>
        </p:spPr>
        <p:txBody>
          <a:bodyPr>
            <a:normAutofit lnSpcReduction="10000"/>
          </a:bodyPr>
          <a:lstStyle/>
          <a:p>
            <a:pPr marL="0" indent="0" algn="ctr" defTabSz="1422400">
              <a:spcAft>
                <a:spcPct val="35000"/>
              </a:spcAft>
              <a:buNone/>
              <a:defRPr/>
            </a:pPr>
            <a:r>
              <a:rPr lang="en-US" sz="2400" b="1" dirty="0" smtClean="0">
                <a:solidFill>
                  <a:srgbClr val="FF0000"/>
                </a:solidFill>
                <a:latin typeface="Times New Roman" panose="02020603050405020304" pitchFamily="18" charset="0"/>
                <a:cs typeface="Times New Roman" panose="02020603050405020304" pitchFamily="18" charset="0"/>
              </a:rPr>
              <a:t>I. </a:t>
            </a:r>
            <a:r>
              <a:rPr lang="en-US" sz="2400" b="1" dirty="0" err="1">
                <a:solidFill>
                  <a:srgbClr val="FF0000"/>
                </a:solidFill>
                <a:latin typeface="Times New Roman" panose="02020603050405020304" pitchFamily="18" charset="0"/>
                <a:cs typeface="Times New Roman" panose="02020603050405020304" pitchFamily="18" charset="0"/>
              </a:rPr>
              <a:t>Bối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cảnh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tế</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Việt</a:t>
            </a:r>
            <a:r>
              <a:rPr lang="en-US" sz="2400" b="1" dirty="0">
                <a:solidFill>
                  <a:srgbClr val="FF0000"/>
                </a:solidFill>
                <a:latin typeface="Times New Roman" panose="02020603050405020304" pitchFamily="18" charset="0"/>
                <a:cs typeface="Times New Roman" panose="02020603050405020304" pitchFamily="18" charset="0"/>
              </a:rPr>
              <a:t> Nam</a:t>
            </a:r>
          </a:p>
          <a:p>
            <a:pPr marL="0" indent="0">
              <a:buNone/>
            </a:pPr>
            <a:r>
              <a:rPr lang="en-US" sz="2400" b="1" i="1" dirty="0" smtClean="0">
                <a:solidFill>
                  <a:srgbClr val="0000CC"/>
                </a:solidFill>
                <a:latin typeface="Times New Roman" panose="02020603050405020304" pitchFamily="18" charset="0"/>
                <a:cs typeface="Times New Roman" panose="02020603050405020304" pitchFamily="18" charset="0"/>
              </a:rPr>
              <a:t>2. </a:t>
            </a:r>
            <a:r>
              <a:rPr lang="en-US" sz="2400" b="1" i="1" dirty="0" err="1" smtClean="0">
                <a:solidFill>
                  <a:srgbClr val="0000CC"/>
                </a:solidFill>
                <a:latin typeface="Times New Roman" panose="02020603050405020304" pitchFamily="18" charset="0"/>
                <a:cs typeface="Times New Roman" panose="02020603050405020304" pitchFamily="18" charset="0"/>
              </a:rPr>
              <a:t>Tình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hình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Việt</a:t>
            </a:r>
            <a:r>
              <a:rPr lang="en-US" sz="2400" b="1" i="1" dirty="0" smtClean="0">
                <a:solidFill>
                  <a:srgbClr val="0000CC"/>
                </a:solidFill>
                <a:latin typeface="Times New Roman" panose="02020603050405020304" pitchFamily="18" charset="0"/>
                <a:cs typeface="Times New Roman" panose="02020603050405020304" pitchFamily="18" charset="0"/>
              </a:rPr>
              <a:t> Nam</a:t>
            </a:r>
            <a:endParaRPr lang="en-US" dirty="0">
              <a:solidFill>
                <a:srgbClr val="0000CC"/>
              </a:solidFill>
            </a:endParaRPr>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2" descr="Landmark 81 – tòa nhà cao nhất Việt Nam, biểu tượng mới của Sài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461634"/>
            <a:ext cx="5943600" cy="493916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BÁO SÀI GÒN GIẢI PH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971800"/>
            <a:ext cx="54864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432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55575" y="304801"/>
            <a:ext cx="11901442" cy="9906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r>
              <a:rPr lang="en-US" sz="2400" b="1" smtClean="0">
                <a:solidFill>
                  <a:srgbClr val="FF0000"/>
                </a:solidFill>
                <a:latin typeface="Times New Roman" panose="02020603050405020304" pitchFamily="18" charset="0"/>
                <a:cs typeface="Times New Roman" panose="02020603050405020304" pitchFamily="18" charset="0"/>
              </a:rPr>
              <a:t>I. Bối cảnh quốc tế và Việt Nam</a:t>
            </a:r>
          </a:p>
          <a:p>
            <a:pPr marL="0" indent="0" fontAlgn="auto">
              <a:spcAft>
                <a:spcPts val="0"/>
              </a:spcAft>
              <a:buFont typeface="Arial" panose="020B0604020202020204" pitchFamily="34" charset="0"/>
              <a:buNone/>
            </a:pPr>
            <a:r>
              <a:rPr lang="en-US" sz="2400" b="1" i="1" smtClean="0">
                <a:solidFill>
                  <a:srgbClr val="0000CC"/>
                </a:solidFill>
                <a:latin typeface="Times New Roman" panose="02020603050405020304" pitchFamily="18" charset="0"/>
                <a:cs typeface="Times New Roman" panose="02020603050405020304" pitchFamily="18" charset="0"/>
              </a:rPr>
              <a:t>2. Tình hình Việt Nam</a:t>
            </a:r>
            <a:endParaRPr lang="en-US"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447800"/>
          </a:xfrm>
          <a:ln w="19050">
            <a:solidFill>
              <a:schemeClr val="accent2">
                <a:lumMod val="75000"/>
              </a:schemeClr>
            </a:solidFill>
          </a:ln>
        </p:spPr>
        <p:txBody>
          <a:bodyPr>
            <a:noAutofit/>
          </a:bodyPr>
          <a:lstStyle/>
          <a:p>
            <a:pPr indent="363538" algn="just">
              <a:spcAft>
                <a:spcPts val="600"/>
              </a:spcAft>
              <a:buClr>
                <a:srgbClr val="E48312"/>
              </a:buClr>
              <a:defRPr/>
            </a:pP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ổn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vững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chắc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quả</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cạnh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thấp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thoái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sống</a:t>
            </a:r>
            <a:r>
              <a:rPr lang="en-US" altLang="en-US" sz="2400" dirty="0" smtClean="0">
                <a:latin typeface="Times New Roman" panose="02020603050405020304" pitchFamily="18" charset="0"/>
                <a:cs typeface="Times New Roman" panose="02020603050405020304" pitchFamily="18" charset="0"/>
              </a:rPr>
              <a:t>…</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047998"/>
            <a:ext cx="5257800" cy="3581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8" descr="Người Việt lo ngại khoảng cách giàu nghèo tăng l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8098" y="1371600"/>
            <a:ext cx="3079102" cy="2438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1" y="3657105"/>
            <a:ext cx="3352799" cy="2539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26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55575" y="304801"/>
            <a:ext cx="11901442" cy="9906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r>
              <a:rPr lang="en-US" sz="2400" b="1" smtClean="0">
                <a:solidFill>
                  <a:srgbClr val="FF0000"/>
                </a:solidFill>
                <a:latin typeface="Times New Roman" panose="02020603050405020304" pitchFamily="18" charset="0"/>
                <a:cs typeface="Times New Roman" panose="02020603050405020304" pitchFamily="18" charset="0"/>
              </a:rPr>
              <a:t>I. Bối cảnh quốc tế và Việt Nam</a:t>
            </a:r>
          </a:p>
          <a:p>
            <a:pPr marL="0" indent="0" fontAlgn="auto">
              <a:spcAft>
                <a:spcPts val="0"/>
              </a:spcAft>
              <a:buFont typeface="Arial" panose="020B0604020202020204" pitchFamily="34" charset="0"/>
              <a:buNone/>
            </a:pPr>
            <a:r>
              <a:rPr lang="en-US" sz="2400" b="1" i="1" smtClean="0">
                <a:solidFill>
                  <a:srgbClr val="0000CC"/>
                </a:solidFill>
                <a:latin typeface="Times New Roman" panose="02020603050405020304" pitchFamily="18" charset="0"/>
                <a:cs typeface="Times New Roman" panose="02020603050405020304" pitchFamily="18" charset="0"/>
              </a:rPr>
              <a:t>2. Tình hình Việt Nam</a:t>
            </a:r>
            <a:endParaRPr lang="en-US"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447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khăn</a:t>
            </a:r>
            <a:r>
              <a:rPr lang="en-US" altLang="en-US" sz="2400" dirty="0" smtClean="0">
                <a:latin typeface="Times New Roman" panose="02020603050405020304" pitchFamily="18" charset="0"/>
                <a:cs typeface="Times New Roman" panose="02020603050405020304" pitchFamily="18" charset="0"/>
              </a:rPr>
              <a:t>: </a:t>
            </a:r>
            <a:r>
              <a:rPr lang="tn-ZA" altLang="en-US" sz="2400"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p:txBody>
      </p:sp>
      <p:pic>
        <p:nvPicPr>
          <p:cNvPr id="6" name="Picture 2" descr="Giải bài 1 trang 18 Tập bản đồ Địa lí 8 | Tập bản đồ Địa lí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273630"/>
            <a:ext cx="6172200" cy="584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9244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13460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08660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914400" y="3485852"/>
            <a:ext cx="10820400" cy="2000548"/>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143000" y="5257800"/>
            <a:ext cx="10591800" cy="1200329"/>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12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13460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08660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6553200" y="28956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010400" y="38100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Vai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trò</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9148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381000" y="2057399"/>
            <a:ext cx="6629399" cy="2362201"/>
          </a:xfrm>
        </p:spPr>
        <p:txBody>
          <a:bodyPr/>
          <a:lstStyle/>
          <a:p>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nhiệm vụ trọng yếu, thường xuyên 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r>
              <a:rPr lang="pl-PL"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ền </a:t>
            </a:r>
            <a:r>
              <a:rPr lang="pl-PL" sz="2400" dirty="0">
                <a:latin typeface="Times New Roman" panose="02020603050405020304" pitchFamily="18" charset="0"/>
                <a:cs typeface="Times New Roman" panose="02020603050405020304" pitchFamily="18" charset="0"/>
              </a:rPr>
              <a:t>tảng 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s</a:t>
            </a:r>
            <a:r>
              <a:rPr lang="pl-PL" sz="2400" dirty="0" smtClean="0">
                <a:latin typeface="Times New Roman" panose="02020603050405020304" pitchFamily="18" charset="0"/>
                <a:cs typeface="Times New Roman" panose="02020603050405020304" pitchFamily="18" charset="0"/>
              </a:rPr>
              <a:t>ự </a:t>
            </a:r>
            <a:r>
              <a:rPr lang="pl-PL" sz="2400"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dirty="0" smtClean="0">
                <a:latin typeface="Times New Roman" panose="02020603050405020304" pitchFamily="18" charset="0"/>
                <a:cs typeface="Times New Roman" panose="02020603050405020304" pitchFamily="18" charset="0"/>
              </a:rPr>
              <a:t>hội</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dirty="0" smtClean="0"/>
          </a:p>
        </p:txBody>
      </p:sp>
      <p:pic>
        <p:nvPicPr>
          <p:cNvPr id="8194" name="Picture 2" descr="Giữ vững chủ quyền biển, đảo của Tổ quốc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399" y="2090056"/>
            <a:ext cx="4953001" cy="438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249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52400" y="2362199"/>
            <a:ext cx="6553200" cy="3048001"/>
          </a:xfrm>
        </p:spPr>
        <p:txBody>
          <a:bodyPr>
            <a:normAutofit/>
          </a:bodyPr>
          <a:lstStyle/>
          <a:p>
            <a:pPr algn="just"/>
            <a:r>
              <a:rPr lang="pl-PL" sz="2400" dirty="0" smtClean="0">
                <a:latin typeface="Times New Roman" panose="02020603050405020304" pitchFamily="18" charset="0"/>
                <a:cs typeface="Times New Roman" panose="02020603050405020304" pitchFamily="18" charset="0"/>
              </a:rPr>
              <a:t>Xây </a:t>
            </a:r>
            <a:r>
              <a:rPr lang="pl-PL" sz="24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4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981200"/>
            <a:ext cx="5105400"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45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477000" cy="10668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2172789"/>
            <a:ext cx="3863839"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1221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477000" cy="10668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6229" y="2133600"/>
            <a:ext cx="48768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588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629400" cy="30480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981200"/>
            <a:ext cx="47625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0245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162800" cy="2667000"/>
          </a:xfrm>
          <a:ln w="19050">
            <a:solidFill>
              <a:schemeClr val="accent2">
                <a:lumMod val="75000"/>
              </a:schemeClr>
            </a:solidFill>
          </a:ln>
        </p:spPr>
        <p:txBody>
          <a:bodyPr>
            <a:noAutofit/>
          </a:bodyPr>
          <a:lstStyle/>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0" y="2057400"/>
            <a:ext cx="3276600" cy="21258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4330524"/>
            <a:ext cx="4114799" cy="2222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5774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09800"/>
            <a:ext cx="5476875" cy="4114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4907" y="2209800"/>
            <a:ext cx="5086350" cy="411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Tăng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tiềm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trận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8566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33400" y="681335"/>
            <a:ext cx="104393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Sẵn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sàng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ứng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phó</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mối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đe</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dọa</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thông</a:t>
            </a:r>
            <a:r>
              <a:rPr lang="en-US" altLang="vi-VN" sz="2400" dirty="0">
                <a:solidFill>
                  <a:srgbClr val="003300"/>
                </a:solidFill>
                <a:latin typeface="Times New Roman" panose="02020603050405020304" pitchFamily="18" charset="0"/>
                <a:cs typeface="Times New Roman" panose="02020603050405020304" pitchFamily="18" charset="0"/>
              </a:rPr>
              <a:t> tin</a:t>
            </a: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52578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Tội phạm công nghệ cao ngày càng “ma m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52600"/>
            <a:ext cx="5486400" cy="441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09600" y="228607"/>
            <a:ext cx="10744199"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lập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quyền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vẹn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lãnh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thổ</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môi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3817930"/>
            <a:ext cx="3810000" cy="25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76200" y="228607"/>
            <a:ext cx="11658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chặt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chẽ</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triển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hóa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1143000"/>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575368"/>
            <a:ext cx="4751387"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5775" y="3733807"/>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1058870"/>
            <a:ext cx="41910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30003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hợp</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về</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5206" y="1066800"/>
            <a:ext cx="6645282" cy="3668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1143000" y="4876803"/>
            <a:ext cx="9296400" cy="923330"/>
          </a:xfrm>
          <a:prstGeom prst="rect">
            <a:avLst/>
          </a:prstGeom>
        </p:spPr>
        <p:txBody>
          <a:bodyPr wrap="square">
            <a:spAutoFit/>
          </a:bodyPr>
          <a:lstStyle/>
          <a:p>
            <a:r>
              <a:rPr lang="vi-VN" dirty="0" smtClean="0">
                <a:latin typeface="+mj-lt"/>
              </a:rPr>
              <a:t>Theo Bộ Quốc phòng, hiện nay, lực lượng tàu chiến của Hải quân Việt Nam có 3 </a:t>
            </a:r>
            <a:r>
              <a:rPr lang="vi-VN" dirty="0" smtClean="0">
                <a:latin typeface="+mj-lt"/>
                <a:hlinkClick r:id="rId3"/>
              </a:rPr>
              <a:t>tàu hộ vệ tên lửa </a:t>
            </a:r>
            <a:r>
              <a:rPr lang="vi-VN" dirty="0" smtClean="0">
                <a:latin typeface="+mj-lt"/>
              </a:rPr>
              <a:t>Gepard 3.9 mang tên các vị vua: Đinh Tiên Hoàng, Lý Thái Tổ, Quang Trung; 1 tàu hộ vệ tên lửa Gepard 3.9 mang tên danh tướng Trần Hưng Đạo.</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3762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ổn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trong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huống</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6248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295900" cy="449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6810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hữu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nghị</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gìn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khu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vực</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52600"/>
            <a:ext cx="5943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Việt Nam và Belarus tăng cường hợp tác quốc phòng - Sputnik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752601"/>
            <a:ext cx="5638800" cy="4449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324600" cy="26670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981200"/>
            <a:ext cx="50292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0481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ranh thủ tối đa các nguồn lực bên ngoài phục vụ phát triển kinh tế - xã hội.</a:t>
            </a:r>
            <a:endParaRPr lang="en-US" sz="2800" dirty="0">
              <a:latin typeface="Times New Roman" pitchFamily="18" charset="0"/>
              <a:cs typeface="Times New Roman" pitchFamily="18" charset="0"/>
            </a:endParaRPr>
          </a:p>
          <a:p>
            <a:pPr algn="just">
              <a:buFontTx/>
              <a:buChar char="-"/>
              <a:defRPr/>
            </a:pP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so </a:t>
            </a:r>
            <a:r>
              <a:rPr lang="en-US" sz="2800" dirty="0" err="1">
                <a:latin typeface="Times New Roman" pitchFamily="18" charset="0"/>
                <a:cs typeface="Times New Roman" pitchFamily="18" charset="0"/>
              </a:rPr>
              <a:t>sánh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algn="just">
              <a:buFontTx/>
              <a:buChar char="-"/>
              <a:defRPr/>
            </a:pPr>
            <a:r>
              <a:rPr lang="en-US" sz="2800" dirty="0">
                <a:latin typeface="Times New Roman" pitchFamily="18" charset="0"/>
                <a:cs typeface="Times New Roman" pitchFamily="18" charset="0"/>
              </a:rPr>
              <a:t>Góp phần thúc đẩy tăng trưởng kinh tế, tạo việc làm, tăng thu nhập</a:t>
            </a:r>
          </a:p>
          <a:p>
            <a:pPr marL="0" indent="0" algn="just">
              <a:buNone/>
              <a:defRPr/>
            </a:pPr>
            <a:r>
              <a:rPr lang="en-US" sz="2800" dirty="0">
                <a:latin typeface="Times New Roman" pitchFamily="18" charset="0"/>
                <a:cs typeface="Times New Roman" pitchFamily="18" charset="0"/>
              </a:rPr>
              <a:t>   - G</a:t>
            </a:r>
            <a:r>
              <a:rPr lang="vi-VN" sz="2800" dirty="0">
                <a:latin typeface="Times New Roman" pitchFamily="18" charset="0"/>
                <a:cs typeface="Times New Roman" pitchFamily="18" charset="0"/>
              </a:rPr>
              <a:t>iữ vững chủ quyền, thống nhất và toàn vẹn lãnh thổ của đất nước.</a:t>
            </a:r>
            <a:r>
              <a:rPr lang="en-US" sz="2800" dirty="0">
                <a:latin typeface="Times New Roman" pitchFamily="18" charset="0"/>
                <a:cs typeface="Times New Roman" pitchFamily="18" charset="0"/>
              </a:rPr>
              <a:t> </a:t>
            </a:r>
          </a:p>
          <a:p>
            <a:pPr marL="0" indent="0" algn="just">
              <a:buNone/>
              <a:defRPr/>
            </a:pPr>
            <a:r>
              <a:rPr lang="en-US" sz="2800" dirty="0">
                <a:latin typeface="Times New Roman" pitchFamily="18" charset="0"/>
                <a:cs typeface="Times New Roman" pitchFamily="18" charset="0"/>
              </a:rPr>
              <a:t>  - 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8764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9261" y="1905000"/>
            <a:ext cx="4416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231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
        <p:nvSpPr>
          <p:cNvPr id="2" name="Title 1"/>
          <p:cNvSpPr>
            <a:spLocks noGrp="1"/>
          </p:cNvSpPr>
          <p:nvPr>
            <p:ph type="title"/>
          </p:nvPr>
        </p:nvSpPr>
        <p:spPr/>
        <p:txBody>
          <a:bodyPr/>
          <a:lstStyle/>
          <a:p>
            <a:endParaRPr lang="vi-VN"/>
          </a:p>
        </p:txBody>
      </p:sp>
      <p:sp>
        <p:nvSpPr>
          <p:cNvPr id="4" name="Content Placeholder 3"/>
          <p:cNvSpPr>
            <a:spLocks noGrp="1"/>
          </p:cNvSpPr>
          <p:nvPr>
            <p:ph idx="1"/>
          </p:nvPr>
        </p:nvSpPr>
        <p:spPr/>
        <p:txBody>
          <a:bodyPr/>
          <a:lstStyle/>
          <a:p>
            <a:endParaRPr lang="vi-VN"/>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2129247"/>
            <a:ext cx="4968545" cy="4359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9121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0400" y="2164080"/>
            <a:ext cx="4724400" cy="4236719"/>
          </a:xfrm>
          <a:prstGeom prst="rect">
            <a:avLst/>
          </a:prstGeom>
        </p:spPr>
      </p:pic>
    </p:spTree>
    <p:extLst>
      <p:ext uri="{BB962C8B-B14F-4D97-AF65-F5344CB8AC3E}">
        <p14:creationId xmlns:p14="http://schemas.microsoft.com/office/powerpoint/2010/main" val="2402075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6553200" y="28956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7010400" y="38100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08435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40386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N</a:t>
            </a:r>
            <a:r>
              <a:rPr lang="pl-PL" sz="2400" dirty="0" smtClean="0">
                <a:latin typeface="Times New Roman" panose="02020603050405020304" pitchFamily="18" charset="0"/>
                <a:cs typeface="Times New Roman" panose="02020603050405020304" pitchFamily="18" charset="0"/>
              </a:rPr>
              <a:t>hằm </a:t>
            </a:r>
            <a:r>
              <a:rPr lang="pl-PL" sz="2400" dirty="0">
                <a:latin typeface="Times New Roman" panose="02020603050405020304" pitchFamily="18" charset="0"/>
                <a:cs typeface="Times New Roman" panose="02020603050405020304" pitchFamily="18" charset="0"/>
              </a:rPr>
              <a:t>củng cố môi tr</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400" dirty="0" smtClean="0">
                <a:latin typeface="Times New Roman" panose="02020603050405020304" pitchFamily="18" charset="0"/>
                <a:cs typeface="Times New Roman" panose="02020603050405020304" pitchFamily="18" charset="0"/>
              </a:rPr>
              <a:t>lợ</a:t>
            </a:r>
            <a:r>
              <a:rPr lang="en-US" sz="2400" dirty="0" err="1" smtClean="0">
                <a:latin typeface="Times New Roman" panose="02020603050405020304" pitchFamily="18" charset="0"/>
                <a:cs typeface="Times New Roman" panose="02020603050405020304" pitchFamily="18" charset="0"/>
              </a:rPr>
              <a:t>i</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a:t>
            </a:r>
            <a:r>
              <a:rPr lang="pl-PL" sz="2400" dirty="0" smtClean="0">
                <a:latin typeface="Times New Roman" panose="02020603050405020304" pitchFamily="18" charset="0"/>
                <a:cs typeface="Times New Roman" panose="02020603050405020304" pitchFamily="18" charset="0"/>
              </a:rPr>
              <a:t>iữ </a:t>
            </a:r>
            <a:r>
              <a:rPr lang="pl-PL" sz="24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400" dirty="0"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a:t>
            </a:r>
            <a:r>
              <a:rPr lang="pl-PL" sz="2400" dirty="0" smtClean="0">
                <a:latin typeface="Times New Roman" panose="02020603050405020304" pitchFamily="18" charset="0"/>
                <a:cs typeface="Times New Roman" panose="02020603050405020304" pitchFamily="18" charset="0"/>
              </a:rPr>
              <a:t>uảng </a:t>
            </a:r>
            <a:r>
              <a:rPr lang="pl-PL" sz="2400" dirty="0">
                <a:latin typeface="Times New Roman" panose="02020603050405020304" pitchFamily="18" charset="0"/>
                <a:cs typeface="Times New Roman" panose="02020603050405020304" pitchFamily="18" charset="0"/>
              </a:rPr>
              <a:t>bá hình ảnh Việt Nam, bảo tồn và phát huy bản sắc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âng </a:t>
            </a:r>
            <a:r>
              <a:rPr lang="pl-PL" sz="2400" dirty="0">
                <a:latin typeface="Times New Roman" panose="02020603050405020304" pitchFamily="18" charset="0"/>
                <a:cs typeface="Times New Roman" panose="02020603050405020304" pitchFamily="18" charset="0"/>
              </a:rPr>
              <a:t>cao vị thế, uy tín quốc tế của đất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209800"/>
            <a:ext cx="4648200" cy="3958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4069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09800"/>
            <a:ext cx="5102225" cy="3772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1383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362200"/>
            <a:ext cx="5105400" cy="3986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5350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14154"/>
            <a:ext cx="5145958" cy="4110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0984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4572000" y="2209800"/>
            <a:ext cx="73914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057400"/>
            <a:ext cx="4191000" cy="452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1621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1" y="2057400"/>
            <a:ext cx="5334000" cy="4529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2838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algn="just">
              <a:lnSpc>
                <a:spcPct val="120000"/>
              </a:lnSpc>
            </a:pP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Bảo </a:t>
            </a:r>
            <a:r>
              <a:rPr lang="vi-VN" sz="2400" dirty="0"/>
              <a:t>đảm </a:t>
            </a:r>
            <a:r>
              <a:rPr lang="vi-VN" sz="2400" b="1" i="1" dirty="0"/>
              <a:t>lợi ích tối cao </a:t>
            </a:r>
            <a:r>
              <a:rPr lang="vi-VN" sz="2400" dirty="0"/>
              <a:t>của quốc gia - dân tộc, trên cơ sở các nguyên tắc cơ bản của luật pháp quốc tế, bình đẳng và cùng có lợi,</a:t>
            </a:r>
            <a:r>
              <a:rPr lang="vi-VN" altLang="vi-VN" sz="2400" dirty="0">
                <a:cs typeface="Times New Roman" panose="02020603050405020304" pitchFamily="18" charset="0"/>
              </a:rPr>
              <a:t> đồng thời </a:t>
            </a:r>
            <a:r>
              <a:rPr lang="vi-VN" altLang="vi-VN" sz="2400" dirty="0">
                <a:solidFill>
                  <a:srgbClr val="FF0000"/>
                </a:solidFill>
                <a:cs typeface="Times New Roman" panose="02020603050405020304" pitchFamily="18" charset="0"/>
              </a:rPr>
              <a:t>thực hiện nghĩa vụ quốc tế </a:t>
            </a:r>
            <a:r>
              <a:rPr lang="vi-VN" altLang="vi-VN" sz="2400" dirty="0">
                <a:cs typeface="Times New Roman" panose="02020603050405020304" pitchFamily="18" charset="0"/>
              </a:rPr>
              <a:t>theo khả năng của Việt Nam.</a:t>
            </a:r>
          </a:p>
        </p:txBody>
      </p:sp>
      <p:pic>
        <p:nvPicPr>
          <p:cNvPr id="5"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2122" y="1944790"/>
            <a:ext cx="4528878" cy="46084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Việt Nam góp 50.000 USD, ủng hộ WHO trong nỗ lực chống lại COVID-19 - Ảnh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4419600"/>
            <a:ext cx="29718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24337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Hai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solidFill>
                  <a:srgbClr val="FF0000"/>
                </a:solidFill>
              </a:rPr>
              <a:t>Chú </a:t>
            </a:r>
            <a:r>
              <a:rPr lang="vi-VN" sz="2400" dirty="0">
                <a:solidFill>
                  <a:srgbClr val="FF0000"/>
                </a:solidFill>
              </a:rPr>
              <a:t>trọng</a:t>
            </a:r>
            <a:r>
              <a:rPr lang="vi-VN" sz="2400" dirty="0"/>
              <a:t> phát triển quan hệ hợp tác, hữu nghị, truyền thống với các </a:t>
            </a:r>
            <a:r>
              <a:rPr lang="vi-VN" sz="2400" dirty="0">
                <a:solidFill>
                  <a:srgbClr val="FF0000"/>
                </a:solidFill>
              </a:rPr>
              <a:t>nước láng giềng</a:t>
            </a:r>
            <a:r>
              <a:rPr lang="vi-VN" sz="2400" dirty="0"/>
              <a:t>, thúc đẩy quan hệ với các đối tác lớn</a:t>
            </a:r>
            <a:r>
              <a:rPr lang="vi-VN" sz="2400" dirty="0">
                <a:solidFill>
                  <a:srgbClr val="FF0000"/>
                </a:solidFill>
              </a:rPr>
              <a:t>, đối tác quan trọng</a:t>
            </a:r>
            <a:r>
              <a:rPr lang="vi-VN" sz="2400" dirty="0"/>
              <a:t>. </a:t>
            </a:r>
            <a:endParaRPr lang="vi-VN" sz="2400" dirty="0">
              <a:cs typeface="Times New Roman" panose="02020603050405020304" pitchFamily="18" charset="0"/>
            </a:endParaRPr>
          </a:p>
        </p:txBody>
      </p:sp>
      <p:pic>
        <p:nvPicPr>
          <p:cNvPr id="19458" name="Picture 2" descr="Không ngừng vun đắp truyền thống quan hệ đặc biệt Việt-Lào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2209800"/>
            <a:ext cx="48768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4002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Ba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grpSp>
        <p:nvGrpSpPr>
          <p:cNvPr id="7" name="Group 6"/>
          <p:cNvGrpSpPr>
            <a:grpSpLocks/>
          </p:cNvGrpSpPr>
          <p:nvPr/>
        </p:nvGrpSpPr>
        <p:grpSpPr bwMode="auto">
          <a:xfrm>
            <a:off x="7086600" y="2171700"/>
            <a:ext cx="4953000" cy="4229100"/>
            <a:chOff x="287338" y="2474884"/>
            <a:chExt cx="4572000" cy="3734047"/>
          </a:xfrm>
        </p:grpSpPr>
        <p:pic>
          <p:nvPicPr>
            <p:cNvPr id="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spTree>
    <p:extLst>
      <p:ext uri="{BB962C8B-B14F-4D97-AF65-F5344CB8AC3E}">
        <p14:creationId xmlns:p14="http://schemas.microsoft.com/office/powerpoint/2010/main" val="42615506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676400" y="2119314"/>
            <a:ext cx="1366838" cy="4662487"/>
            <a:chOff x="720" y="901"/>
            <a:chExt cx="1367" cy="2937"/>
          </a:xfrm>
        </p:grpSpPr>
        <p:sp>
          <p:nvSpPr>
            <p:cNvPr id="45126"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9"/>
              <a:ext cx="405" cy="392"/>
              <a:chOff x="1289" y="587"/>
              <a:chExt cx="668" cy="647"/>
            </a:xfrm>
          </p:grpSpPr>
          <p:sp>
            <p:nvSpPr>
              <p:cNvPr id="45134"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noFill/>
            <a:ln>
              <a:noFill/>
            </a:ln>
            <a:effectLst/>
            <a:extLst/>
          </p:spPr>
          <p:txBody>
            <a:bodyPr wrap="none">
              <a:spAutoFit/>
            </a:bodyPr>
            <a:lstStyle/>
            <a:p>
              <a:pPr algn="ctr">
                <a:defRPr/>
              </a:pP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3026385" y="1466850"/>
            <a:ext cx="1426552" cy="4705350"/>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327"/>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4267200" y="1128714"/>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9"/>
              <a:ext cx="405" cy="392"/>
              <a:chOff x="1289" y="587"/>
              <a:chExt cx="668" cy="647"/>
            </a:xfrm>
          </p:grpSpPr>
          <p:sp>
            <p:nvSpPr>
              <p:cNvPr id="45109" name="Oval 38"/>
              <p:cNvSpPr>
                <a:spLocks noChangeArrowheads="1"/>
              </p:cNvSpPr>
              <p:nvPr/>
            </p:nvSpPr>
            <p:spPr bwMode="gray">
              <a:xfrm>
                <a:off x="1289" y="627"/>
                <a:ext cx="668" cy="57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63246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09738" y="3262314"/>
            <a:ext cx="1073150" cy="2308225"/>
          </a:xfrm>
          <a:prstGeom prst="rect">
            <a:avLst/>
          </a:prstGeom>
        </p:spPr>
        <p:txBody>
          <a:bodyPr>
            <a:spAutoFit/>
          </a:bodyPr>
          <a:lstStyle/>
          <a:p>
            <a:pPr algn="ctr">
              <a:spcAft>
                <a:spcPts val="0"/>
              </a:spcAft>
              <a:defRPr/>
            </a:pP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3200400" y="2652714"/>
            <a:ext cx="9906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b="1" dirty="0">
              <a:solidFill>
                <a:srgbClr val="C00000"/>
              </a:solidFill>
              <a:cs typeface="Arial" panose="020B0604020202020204" pitchFamily="34" charset="0"/>
            </a:endParaRPr>
          </a:p>
        </p:txBody>
      </p:sp>
      <p:sp>
        <p:nvSpPr>
          <p:cNvPr id="5" name="Rectangle 4"/>
          <p:cNvSpPr>
            <a:spLocks noChangeArrowheads="1"/>
          </p:cNvSpPr>
          <p:nvPr/>
        </p:nvSpPr>
        <p:spPr bwMode="auto">
          <a:xfrm>
            <a:off x="4573588" y="1905000"/>
            <a:ext cx="1065212"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791201" y="747714"/>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9"/>
              <a:ext cx="405" cy="392"/>
              <a:chOff x="1289" y="587"/>
              <a:chExt cx="668" cy="647"/>
            </a:xfrm>
          </p:grpSpPr>
          <p:sp>
            <p:nvSpPr>
              <p:cNvPr id="45096"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8370888" y="1962151"/>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730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981201" y="274639"/>
            <a:ext cx="6626225" cy="625475"/>
          </a:xfrm>
        </p:spPr>
        <p:txBody>
          <a:bodyPr/>
          <a:lstStyle/>
          <a:p>
            <a:pPr algn="l"/>
            <a:r>
              <a:rPr lang="en-US" altLang="vi-VN" sz="280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6019800" y="19050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68" name="Group 3"/>
          <p:cNvGrpSpPr>
            <a:grpSpLocks/>
          </p:cNvGrpSpPr>
          <p:nvPr/>
        </p:nvGrpSpPr>
        <p:grpSpPr bwMode="auto">
          <a:xfrm>
            <a:off x="7343154" y="900114"/>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9"/>
              <a:ext cx="405" cy="392"/>
              <a:chOff x="1289" y="587"/>
              <a:chExt cx="668" cy="647"/>
            </a:xfrm>
          </p:grpSpPr>
          <p:sp>
            <p:nvSpPr>
              <p:cNvPr id="45081"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696200" y="20574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nâng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pic>
        <p:nvPicPr>
          <p:cNvPr id="7"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2122" y="1944790"/>
            <a:ext cx="4528878" cy="4608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0062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Năm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phòng</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ninh</a:t>
            </a:r>
            <a:endParaRPr lang="vi-VN" sz="2400" dirty="0">
              <a:cs typeface="Times New Roman" panose="02020603050405020304" pitchFamily="18" charset="0"/>
            </a:endParaRPr>
          </a:p>
        </p:txBody>
      </p:sp>
    </p:spTree>
    <p:extLst>
      <p:ext uri="{BB962C8B-B14F-4D97-AF65-F5344CB8AC3E}">
        <p14:creationId xmlns:p14="http://schemas.microsoft.com/office/powerpoint/2010/main" val="35751199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Sáu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cs typeface="Times New Roman" panose="02020603050405020304" pitchFamily="18" charset="0"/>
            </a:endParaRPr>
          </a:p>
        </p:txBody>
      </p:sp>
      <p:pic>
        <p:nvPicPr>
          <p:cNvPr id="5"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845734"/>
            <a:ext cx="5105400" cy="4859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3881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a:t>
            </a:r>
            <a:endParaRPr lang="vi-VN" sz="2400" dirty="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4200" y="1924050"/>
            <a:ext cx="4648200" cy="4629150"/>
          </a:xfrm>
          <a:prstGeom prst="rect">
            <a:avLst/>
          </a:prstGeom>
        </p:spPr>
      </p:pic>
    </p:spTree>
    <p:extLst>
      <p:ext uri="{BB962C8B-B14F-4D97-AF65-F5344CB8AC3E}">
        <p14:creationId xmlns:p14="http://schemas.microsoft.com/office/powerpoint/2010/main" val="69839177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685800" y="381000"/>
            <a:ext cx="10896600" cy="4198938"/>
          </a:xfrm>
        </p:spPr>
        <p:txBody>
          <a:bodyPr>
            <a:normAutofit/>
          </a:bodyPr>
          <a:lstStyle/>
          <a:p>
            <a:pPr algn="just" eaLnBrk="1" hangingPunct="1">
              <a:lnSpc>
                <a:spcPct val="120000"/>
              </a:lnSpc>
            </a:pPr>
            <a:r>
              <a:rPr lang="vi-VN" altLang="vi-VN" sz="2400" b="1"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Mở rộng quan hệ </a:t>
            </a:r>
            <a:r>
              <a:rPr lang="vi-VN" altLang="vi-VN" sz="2400" dirty="0">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2209" y="2362201"/>
            <a:ext cx="5762591" cy="43592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332" y="2362201"/>
            <a:ext cx="5286408" cy="43592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11963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958975" y="214314"/>
            <a:ext cx="4319588" cy="58578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2063750" y="981075"/>
            <a:ext cx="3168650" cy="539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1649414" y="2233614"/>
            <a:ext cx="8893175" cy="1500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1649414" y="4251326"/>
            <a:ext cx="8893175" cy="1463675"/>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p14="http://schemas.microsoft.com/office/powerpoint/2010/main"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12039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703388" y="5173663"/>
            <a:ext cx="8839200" cy="15049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1703388" y="914401"/>
            <a:ext cx="8839200" cy="865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1649414" y="2438400"/>
            <a:ext cx="8893175" cy="172720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p14="http://schemas.microsoft.com/office/powerpoint/2010/main"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11963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2063750" y="908050"/>
            <a:ext cx="3168650" cy="54133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524000" y="2139950"/>
            <a:ext cx="9037638" cy="7556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558925" y="4419601"/>
            <a:ext cx="9037638" cy="12239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19440</TotalTime>
  <Words>2595</Words>
  <Application>Microsoft Office PowerPoint</Application>
  <PresentationFormat>Widescreen</PresentationFormat>
  <Paragraphs>192</Paragraphs>
  <Slides>50</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50</vt:i4>
      </vt:variant>
    </vt:vector>
  </HeadingPairs>
  <TitlesOfParts>
    <vt:vector size="59" baseType="lpstr">
      <vt:lpstr>Arial</vt:lpstr>
      <vt:lpstr>Arial Unicode MS</vt:lpstr>
      <vt:lpstr>Calibri</vt:lpstr>
      <vt:lpstr>Calibri Light</vt:lpstr>
      <vt:lpstr>Times New Roman</vt:lpstr>
      <vt:lpstr>Wingdings</vt:lpstr>
      <vt:lpstr>2_Contents Slide Master</vt:lpstr>
      <vt:lpstr>Retrospect</vt:lpstr>
      <vt:lpstr>3_Contents Slide Master</vt:lpstr>
      <vt:lpstr>PowerPoint Presentation</vt:lpstr>
      <vt:lpstr>PowerPoint Presentation</vt:lpstr>
      <vt:lpstr>- Tình hình thế giới có diễn biến phức tạp nhưng hòa bình, độc lập dân tộc, dân chủ, hợp tác và phát triển vẫn là xu thế lớn. + Xu hướng đa cực, đa trung tâm và sự điều chỉnh chiến lược của các nước lớn</vt:lpstr>
      <vt:lpstr>+ Các vấn đề toàn cầu và an ninh phi truyền thống ngày càng nghiêm trọng</vt:lpstr>
      <vt:lpstr>+ Về tình hình kinh tế thế giới</vt:lpstr>
      <vt:lpstr>+ Về tình hình khu vực Châu Á – Thái Bình Dương</vt:lpstr>
      <vt:lpstr>+ Thế và lực của nước ta ngày càng được nâng cao, tình hình CT – XH ổn định, đối ngoại mở rộng...</vt:lpstr>
      <vt:lpstr>+ Khó khăn: Kinh tế chưa ổn định vững chắc, năng suất, chất lượng, hiệu quả, sức cạnh tranh kinh tế thấp, suy thoái về đạo đức, lối sống…</vt:lpstr>
      <vt:lpstr>+ Khó khăn: Bảo vệ chủ quyền biển đảo đang đứng trước nhiều khó khăn, thách thức lớn.</vt:lpstr>
      <vt:lpstr>a. Định hướng lớn về quốc phòng an ninh</vt:lpstr>
      <vt:lpstr>a. Định hướng lớn về quốc phòng an ninh</vt:lpstr>
      <vt:lpstr>PowerPoint Presentation</vt:lpstr>
      <vt:lpstr>PowerPoint Presentation</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     Yếu tố nào đóng vai trò quyết định đối với việc mở rộng quan hệ đối ngoại?</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PowerPoint Presentation</vt:lpstr>
      <vt:lpstr>- Hợp tác bình đẳng, cùng có lợi với tất cả các nước trên cơ sở những nguyên tắc cơ bản của Hiến chương Liên hợp quốc và luật pháp quốc tế. </vt:lpstr>
      <vt:lpstr>- Phấn đấu cùng các nước Hiệp hội các quốc gia Đông Nam Á (ASEAN) xây dựng Đông Nam Á thành khu vực hoà bình, ổn định, hợp tác và phát triển phồn vinh. </vt:lpstr>
      <vt:lpstr>PowerPoint Presentation</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Một là, Bảo đảm lợi ích tối cao của quốc gia - dân tộc, trên cơ sở các nguyên tắc cơ bản của luật pháp quốc tế, bình đẳng và cùng có lợi, đồng thời thực hiện nghĩa vụ quốc tế theo khả năng của Việt Nam.</vt:lpstr>
      <vt:lpstr>Hai là, Chú trọng phát triển quan hệ hợp tác, hữu nghị, truyền thống với các nước láng giềng, thúc đẩy quan hệ với các đối tác lớn, đối tác quan trọng. </vt:lpstr>
      <vt:lpstr>Ba là, Chủ động và tích cực hội nhập quốc tế</vt:lpstr>
      <vt:lpstr>Quan điểm của Đảng về hội nhập quốc tế</vt:lpstr>
      <vt:lpstr>Bốn là, nâng cao hiệu quả hội nhập kinh tế quốc tế</vt:lpstr>
      <vt:lpstr>Năm là, Chủ động, tích cực tham gia cơ chế đa phương về quốc phòng, an ninh</vt:lpstr>
      <vt:lpstr>Sáu là, tăng cường công tác nghiên cứu, dự báo chiến lược, tham mưu về đối ngoại</vt:lpstr>
      <vt:lpstr>Bảy là, bảo đảm sự lãnh đạo thống nhất của Đảng, sự quản lý của nhà nước đối với các hoạt động đối ngoại.</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cp:lastModifiedBy>
  <cp:revision>448</cp:revision>
  <dcterms:created xsi:type="dcterms:W3CDTF">2011-03-25T03:43:29Z</dcterms:created>
  <dcterms:modified xsi:type="dcterms:W3CDTF">2020-12-19T04:54:01Z</dcterms:modified>
</cp:coreProperties>
</file>