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62" r:id="rId2"/>
    <p:sldId id="364" r:id="rId3"/>
    <p:sldId id="366" r:id="rId4"/>
    <p:sldId id="365" r:id="rId5"/>
    <p:sldId id="368" r:id="rId6"/>
    <p:sldId id="367" r:id="rId7"/>
    <p:sldId id="363" r:id="rId8"/>
    <p:sldId id="371" r:id="rId9"/>
    <p:sldId id="372" r:id="rId10"/>
    <p:sldId id="370" r:id="rId11"/>
    <p:sldId id="369" r:id="rId12"/>
    <p:sldId id="359" r:id="rId13"/>
    <p:sldId id="358" r:id="rId14"/>
    <p:sldId id="355" r:id="rId15"/>
    <p:sldId id="314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409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91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933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82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937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386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2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374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17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50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837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BA178-FB76-4C43-9D0D-60AAB06D7DE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57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re 1"/>
          <p:cNvSpPr txBox="1">
            <a:spLocks/>
          </p:cNvSpPr>
          <p:nvPr/>
        </p:nvSpPr>
        <p:spPr bwMode="auto">
          <a:xfrm>
            <a:off x="0" y="914399"/>
            <a:ext cx="9144000" cy="2667001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spc="50" dirty="0" err="1" smtClean="0">
                <a:ln w="11430"/>
                <a:solidFill>
                  <a:srgbClr val="C00000"/>
                </a:solidFill>
                <a:latin typeface="Constantia"/>
              </a:rPr>
              <a:t>Chuyên</a:t>
            </a:r>
            <a:r>
              <a:rPr lang="en-US" sz="3600" b="1" spc="50" dirty="0" smtClean="0">
                <a:ln w="11430"/>
                <a:solidFill>
                  <a:srgbClr val="C00000"/>
                </a:solidFill>
                <a:latin typeface="Constantia"/>
              </a:rPr>
              <a:t> </a:t>
            </a:r>
            <a:r>
              <a:rPr lang="en-US" sz="3600" b="1" spc="50" dirty="0" err="1" smtClean="0">
                <a:ln w="11430"/>
                <a:solidFill>
                  <a:srgbClr val="C00000"/>
                </a:solidFill>
                <a:latin typeface="Constantia"/>
              </a:rPr>
              <a:t>đề</a:t>
            </a:r>
            <a:r>
              <a:rPr lang="en-US" sz="3600" b="1" spc="50" dirty="0" smtClean="0">
                <a:ln w="11430"/>
                <a:solidFill>
                  <a:srgbClr val="C00000"/>
                </a:solidFill>
                <a:latin typeface="Constantia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spc="50" dirty="0" smtClean="0">
                <a:ln w="11430"/>
                <a:solidFill>
                  <a:srgbClr val="C00000"/>
                </a:solidFill>
                <a:latin typeface="Constantia"/>
              </a:rPr>
              <a:t>HẠN </a:t>
            </a:r>
            <a:r>
              <a:rPr lang="vi-VN" sz="3600" b="1" spc="50" dirty="0" smtClean="0">
                <a:ln w="11430"/>
                <a:solidFill>
                  <a:srgbClr val="C00000"/>
                </a:solidFill>
                <a:latin typeface="Constantia"/>
              </a:rPr>
              <a:t>CHẾ TÌNH TRẠNG </a:t>
            </a:r>
            <a:endParaRPr lang="en-US" sz="3600" b="1" spc="50" dirty="0" smtClean="0">
              <a:ln w="11430"/>
              <a:solidFill>
                <a:srgbClr val="C00000"/>
              </a:solidFill>
              <a:latin typeface="Constanti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spc="50" dirty="0" smtClean="0">
                <a:ln w="11430"/>
                <a:solidFill>
                  <a:srgbClr val="C00000"/>
                </a:solidFill>
                <a:latin typeface="Constantia"/>
              </a:rPr>
              <a:t>BỎ HỌC CỦA SINH VIÊN </a:t>
            </a:r>
            <a:endParaRPr lang="en-US" sz="3600" b="1" spc="50" dirty="0" smtClean="0">
              <a:ln w="11430"/>
              <a:solidFill>
                <a:srgbClr val="C00000"/>
              </a:solidFill>
              <a:latin typeface="Constanti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400" b="1" spc="50" dirty="0" smtClean="0">
                <a:ln w="11430"/>
                <a:solidFill>
                  <a:srgbClr val="C00000"/>
                </a:solidFill>
                <a:latin typeface="Constantia"/>
              </a:rPr>
              <a:t>TẠI TRƯỜNG CĐ LÝ TỰ TRỌNG TP HCM</a:t>
            </a:r>
            <a:endParaRPr lang="fr-CA" altLang="zh-CN" sz="3400" b="1" dirty="0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itre 1"/>
          <p:cNvSpPr txBox="1">
            <a:spLocks/>
          </p:cNvSpPr>
          <p:nvPr/>
        </p:nvSpPr>
        <p:spPr bwMode="auto">
          <a:xfrm>
            <a:off x="297656" y="4572000"/>
            <a:ext cx="8548687" cy="1400696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rgbClr val="C00000"/>
                </a:solidFill>
                <a:latin typeface="Constantia"/>
              </a:rPr>
              <a:t>THAM LUẬN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spc="50" dirty="0" smtClean="0">
                <a:ln w="11430"/>
                <a:solidFill>
                  <a:srgbClr val="C00000"/>
                </a:solidFill>
                <a:latin typeface="Constantia"/>
              </a:rPr>
              <a:t>KHOA LÝ LUẬN CHÍNH TRỊ</a:t>
            </a:r>
            <a:endParaRPr lang="fr-CA" altLang="zh-CN" sz="4000" b="1" dirty="0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71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Freeform 7"/>
          <p:cNvSpPr>
            <a:spLocks noEditPoints="1"/>
          </p:cNvSpPr>
          <p:nvPr/>
        </p:nvSpPr>
        <p:spPr bwMode="gray">
          <a:xfrm>
            <a:off x="1311461" y="1041400"/>
            <a:ext cx="7825612" cy="5029200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dist="206741" dir="8249373" algn="ctr" rotWithShape="0">
              <a:srgbClr val="DDDDDD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9" name="Group 48"/>
          <p:cNvGrpSpPr>
            <a:grpSpLocks/>
          </p:cNvGrpSpPr>
          <p:nvPr/>
        </p:nvGrpSpPr>
        <p:grpSpPr bwMode="auto">
          <a:xfrm>
            <a:off x="0" y="838200"/>
            <a:ext cx="2839733" cy="2047875"/>
            <a:chOff x="3248025" y="3752850"/>
            <a:chExt cx="1704975" cy="1885950"/>
          </a:xfrm>
        </p:grpSpPr>
        <p:sp>
          <p:nvSpPr>
            <p:cNvPr id="13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5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6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7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8" name="Text Box 39"/>
            <p:cNvSpPr txBox="1">
              <a:spLocks noChangeArrowheads="1"/>
            </p:cNvSpPr>
            <p:nvPr/>
          </p:nvSpPr>
          <p:spPr bwMode="gray">
            <a:xfrm>
              <a:off x="3384422" y="3989431"/>
              <a:ext cx="1568578" cy="878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vi-VN" sz="2800" b="1" dirty="0" smtClean="0"/>
                <a:t>H</a:t>
              </a:r>
              <a:r>
                <a:rPr lang="en-US" sz="2800" b="1" dirty="0" smtClean="0"/>
                <a:t>OÀN CẢNH</a:t>
              </a:r>
              <a:r>
                <a:rPr lang="vi-VN" sz="2800" b="1" dirty="0" smtClean="0"/>
                <a:t> </a:t>
              </a:r>
              <a:r>
                <a:rPr lang="en-US" sz="2800" b="1" dirty="0" smtClean="0"/>
                <a:t>GIA ĐÌNH </a:t>
              </a:r>
              <a:endParaRPr lang="vi-VN" sz="2800" b="1" dirty="0"/>
            </a:p>
          </p:txBody>
        </p:sp>
      </p:grpSp>
      <p:grpSp>
        <p:nvGrpSpPr>
          <p:cNvPr id="19" name="Group 48"/>
          <p:cNvGrpSpPr>
            <a:grpSpLocks/>
          </p:cNvGrpSpPr>
          <p:nvPr/>
        </p:nvGrpSpPr>
        <p:grpSpPr bwMode="auto">
          <a:xfrm>
            <a:off x="-1" y="3434542"/>
            <a:ext cx="3862631" cy="2720283"/>
            <a:chOff x="3148742" y="3752850"/>
            <a:chExt cx="1895193" cy="1885950"/>
          </a:xfrm>
        </p:grpSpPr>
        <p:sp>
          <p:nvSpPr>
            <p:cNvPr id="20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2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3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4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5" name="Text Box 39"/>
            <p:cNvSpPr txBox="1">
              <a:spLocks noChangeArrowheads="1"/>
            </p:cNvSpPr>
            <p:nvPr/>
          </p:nvSpPr>
          <p:spPr bwMode="gray">
            <a:xfrm>
              <a:off x="3148742" y="4083628"/>
              <a:ext cx="1895193" cy="1258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en-US" sz="2800" b="1" dirty="0" smtClean="0"/>
                <a:t>BẢN THÂN</a:t>
              </a:r>
            </a:p>
            <a:p>
              <a:pPr marL="1200150" lvl="1" indent="-457200">
                <a:buFontTx/>
                <a:buChar char="-"/>
              </a:pPr>
              <a:r>
                <a:rPr lang="en-US" sz="2800" b="1" dirty="0" err="1"/>
                <a:t>Kiến</a:t>
              </a:r>
              <a:r>
                <a:rPr lang="en-US" sz="2800" b="1" dirty="0"/>
                <a:t> </a:t>
              </a:r>
              <a:r>
                <a:rPr lang="en-US" sz="2800" b="1" dirty="0" err="1"/>
                <a:t>thức</a:t>
              </a:r>
              <a:endParaRPr lang="en-US" sz="2800" b="1" dirty="0"/>
            </a:p>
            <a:p>
              <a:pPr marL="1200150" lvl="1" indent="-457200">
                <a:buFontTx/>
                <a:buChar char="-"/>
              </a:pPr>
              <a:r>
                <a:rPr lang="en-US" sz="2800" b="1" dirty="0" err="1" smtClean="0"/>
                <a:t>Kỹ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năng</a:t>
              </a:r>
              <a:r>
                <a:rPr lang="en-US" sz="2800" b="1" dirty="0" smtClean="0"/>
                <a:t>     </a:t>
              </a:r>
            </a:p>
            <a:p>
              <a:pPr marL="1200150" lvl="1" indent="-457200">
                <a:buFontTx/>
                <a:buChar char="-"/>
              </a:pPr>
              <a:r>
                <a:rPr lang="en-US" sz="2800" b="1" dirty="0" err="1" smtClean="0"/>
                <a:t>Thái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độ</a:t>
              </a:r>
              <a:r>
                <a:rPr lang="en-US" sz="2800" b="1" dirty="0" smtClean="0"/>
                <a:t> </a:t>
              </a:r>
              <a:endParaRPr lang="vi-VN" sz="2800" b="1" dirty="0"/>
            </a:p>
          </p:txBody>
        </p:sp>
      </p:grpSp>
      <p:grpSp>
        <p:nvGrpSpPr>
          <p:cNvPr id="26" name="Group 48"/>
          <p:cNvGrpSpPr>
            <a:grpSpLocks/>
          </p:cNvGrpSpPr>
          <p:nvPr/>
        </p:nvGrpSpPr>
        <p:grpSpPr bwMode="auto">
          <a:xfrm>
            <a:off x="3581401" y="4641847"/>
            <a:ext cx="4259799" cy="2449277"/>
            <a:chOff x="3248025" y="3752850"/>
            <a:chExt cx="1721697" cy="1885950"/>
          </a:xfrm>
        </p:grpSpPr>
        <p:sp>
          <p:nvSpPr>
            <p:cNvPr id="27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9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0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1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2" name="Text Box 39"/>
            <p:cNvSpPr txBox="1">
              <a:spLocks noChangeArrowheads="1"/>
            </p:cNvSpPr>
            <p:nvPr/>
          </p:nvSpPr>
          <p:spPr bwMode="gray">
            <a:xfrm>
              <a:off x="3389399" y="3949751"/>
              <a:ext cx="1580323" cy="1398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en-US" sz="2800" b="1" dirty="0" smtClean="0"/>
                <a:t>MÔI TRƯỜNG</a:t>
              </a:r>
            </a:p>
            <a:p>
              <a:pPr marL="457200" indent="-457200">
                <a:buFontTx/>
                <a:buChar char="-"/>
              </a:pPr>
              <a:r>
                <a:rPr lang="en-US" sz="2800" b="1" dirty="0" err="1" smtClean="0"/>
                <a:t>Bạn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bè</a:t>
              </a:r>
              <a:endParaRPr lang="en-US" sz="2800" b="1" dirty="0" smtClean="0"/>
            </a:p>
            <a:p>
              <a:pPr marL="457200" indent="-457200">
                <a:buFontTx/>
                <a:buChar char="-"/>
              </a:pPr>
              <a:r>
                <a:rPr lang="en-US" sz="2800" b="1" dirty="0" err="1" smtClean="0"/>
                <a:t>Nhà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trường</a:t>
              </a:r>
              <a:r>
                <a:rPr lang="en-US" sz="2800" b="1" dirty="0" smtClean="0"/>
                <a:t> </a:t>
              </a:r>
            </a:p>
            <a:p>
              <a:pPr marL="457200" indent="-457200">
                <a:buFontTx/>
                <a:buChar char="-"/>
              </a:pPr>
              <a:r>
                <a:rPr lang="en-US" sz="2800" b="1" dirty="0" err="1" smtClean="0"/>
                <a:t>Thầy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cô</a:t>
              </a:r>
              <a:endParaRPr lang="en-US" sz="2800" b="1" dirty="0"/>
            </a:p>
          </p:txBody>
        </p:sp>
      </p:grpSp>
      <p:sp>
        <p:nvSpPr>
          <p:cNvPr id="33" name="Rounded Rectangle 32"/>
          <p:cNvSpPr/>
          <p:nvPr/>
        </p:nvSpPr>
        <p:spPr>
          <a:xfrm>
            <a:off x="3352800" y="2133600"/>
            <a:ext cx="5181599" cy="90106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5400" b="1" dirty="0"/>
              <a:t>Nguyên nhân</a:t>
            </a:r>
            <a:endParaRPr lang="en-US" sz="5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95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644929"/>
            <a:ext cx="7010400" cy="118387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HOÀN CẢNH GIA ĐÌNH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56309" y="1938251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ốt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066800" y="3581400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Phức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tạp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    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981200" y="5257800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>
                <a:latin typeface="Arial" pitchFamily="34" charset="0"/>
                <a:cs typeface="Arial" pitchFamily="34" charset="0"/>
              </a:rPr>
              <a:t>Khó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khăn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029200" y="2209800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cũng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SV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029200" y="3852948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cũng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SV</a:t>
            </a:r>
            <a:endParaRPr lang="vi-VN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036127" y="5509951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cũng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SV</a:t>
            </a:r>
            <a:endParaRPr lang="vi-VN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3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721129"/>
            <a:ext cx="3810000" cy="118387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BẢN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THÂN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56309" y="2352503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Kiến thức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066800" y="3995652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Kỹ </a:t>
            </a:r>
            <a:r>
              <a:rPr lang="vi-VN" sz="4000" b="1" dirty="0">
                <a:latin typeface="Arial" pitchFamily="34" charset="0"/>
                <a:cs typeface="Arial" pitchFamily="34" charset="0"/>
              </a:rPr>
              <a:t>năng    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81200" y="5672052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Thái </a:t>
            </a:r>
            <a:r>
              <a:rPr lang="vi-VN" sz="4000" b="1" dirty="0">
                <a:latin typeface="Arial" pitchFamily="34" charset="0"/>
                <a:cs typeface="Arial" pitchFamily="34" charset="0"/>
              </a:rPr>
              <a:t>độ 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029200" y="2624052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Giỏi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khá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– TB –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yếu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029200" y="4267200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latin typeface="Arial" pitchFamily="34" charset="0"/>
                <a:cs typeface="Arial" pitchFamily="34" charset="0"/>
              </a:rPr>
              <a:t>Giỏi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–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khá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– TB –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yếu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036127" y="5924203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Giỏi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khá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TB –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yếu</a:t>
            </a:r>
            <a:endParaRPr lang="vi-VN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3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914400"/>
            <a:ext cx="3810000" cy="118387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MÔI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TRƯỜNG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52400" y="2700251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Xã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hội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066800" y="4986252"/>
            <a:ext cx="32766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Nhà trường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0" y="2971800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An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toàn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chưa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an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toàn</a:t>
            </a:r>
            <a:endParaRPr lang="vi-VN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029200" y="5181600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Hoàn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thiện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chưa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hoàn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thiện</a:t>
            </a:r>
            <a:endParaRPr lang="vi-VN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460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288473" y="1621328"/>
            <a:ext cx="6553200" cy="802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HOÀN CẢNH GIA ĐÌNH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101436" y="2644484"/>
            <a:ext cx="6927273" cy="68580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36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ìm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cách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động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viên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chia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sẻ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4648200"/>
            <a:ext cx="4571999" cy="21336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Trao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bổng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Giới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thiệu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làm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ra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sân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chơi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bổ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ích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800600" y="4648200"/>
            <a:ext cx="4343400" cy="21336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Giảng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viên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tâm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chia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sẻ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>
                <a:latin typeface="Arial" pitchFamily="34" charset="0"/>
                <a:cs typeface="Arial" pitchFamily="34" charset="0"/>
              </a:rPr>
              <a:t>Đ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ộng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viên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Straight Arrow Connector 4"/>
          <p:cNvCxnSpPr>
            <a:stCxn id="8" idx="2"/>
            <a:endCxn id="9" idx="0"/>
          </p:cNvCxnSpPr>
          <p:nvPr/>
        </p:nvCxnSpPr>
        <p:spPr>
          <a:xfrm flipH="1">
            <a:off x="2286000" y="3330285"/>
            <a:ext cx="2279073" cy="1317915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8" idx="2"/>
            <a:endCxn id="11" idx="0"/>
          </p:cNvCxnSpPr>
          <p:nvPr/>
        </p:nvCxnSpPr>
        <p:spPr>
          <a:xfrm>
            <a:off x="4565073" y="3330285"/>
            <a:ext cx="2407227" cy="1317915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460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288473" y="1621328"/>
            <a:ext cx="6553200" cy="802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BẢN THÂN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0" y="2803471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Kiến thức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733800" y="2803472"/>
            <a:ext cx="42672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GV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cần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tìm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ra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cách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gây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hứng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thú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cho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SV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733800" y="4419600"/>
            <a:ext cx="42672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95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3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288473" y="1621328"/>
            <a:ext cx="6553200" cy="802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BẢN THÂN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42455" y="2874125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Kỹ năng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733800" y="2874125"/>
            <a:ext cx="5403273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hông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qua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tiết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tiết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SHCN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rèn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luyện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kỹ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cho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SV</a:t>
            </a: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480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288473" y="1621328"/>
            <a:ext cx="6553200" cy="802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BẢN THÂN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14685" y="289768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Thái độ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505200" y="2897681"/>
            <a:ext cx="5631873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Khi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kiến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thức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kỹ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tốt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thì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thái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sẽ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tốt</a:t>
            </a: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63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410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410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D:\LY LUAN CHINH TRI\nam 20-21\SH chuyendef hanche bỏ học\hinh-anh-dep-hoa-bo-cong-anh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228600" y="719052"/>
            <a:ext cx="3810000" cy="1183871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81000" y="2395452"/>
            <a:ext cx="6553200" cy="802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BẢN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THÂN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36418" y="3452555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Kiến thức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895600" y="5291052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7283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9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D:\LY LUAN CHINH TRI\nam 20-21\SH chuyendef hanche bỏ học\hinh-anh-dep-hoa-bo-cong-anh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228600" y="152400"/>
            <a:ext cx="7010400" cy="118387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HOÀN CẢNH GIA ĐÌNH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56309" y="1938251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ốt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066800" y="3581400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Phức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tạp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    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981200" y="5257800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>
                <a:latin typeface="Arial" pitchFamily="34" charset="0"/>
                <a:cs typeface="Arial" pitchFamily="34" charset="0"/>
              </a:rPr>
              <a:t>Khó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khăn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029200" y="2209800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cũng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SV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029200" y="3852948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cũng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SV</a:t>
            </a:r>
            <a:endParaRPr lang="vi-VN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036127" y="5509951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cũng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SV</a:t>
            </a:r>
            <a:endParaRPr lang="vi-VN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042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D:\LY LUAN CHINH TRI\nam 20-21\SH chuyendef hanche bỏ học\hinh-anh-dep-hoa-bo-cong-anh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228600" y="152400"/>
            <a:ext cx="3810000" cy="118387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MÔI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TRƯỜNG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52400" y="1938251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Xã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hội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066800" y="3581400"/>
            <a:ext cx="32766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Nhà trường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81200" y="5257800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Thầy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cô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029200" y="2209800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Tích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cực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chưa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tích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cực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endParaRPr lang="vi-VN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029200" y="3852948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Hoàn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thiện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chưa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hoàn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thiện</a:t>
            </a:r>
            <a:endParaRPr lang="vi-VN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036127" y="5509951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2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Tích</a:t>
            </a:r>
            <a:r>
              <a:rPr lang="en-US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cực</a:t>
            </a:r>
            <a:r>
              <a:rPr lang="en-US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2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chưa</a:t>
            </a:r>
            <a:r>
              <a:rPr lang="en-US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tích</a:t>
            </a:r>
            <a:r>
              <a:rPr lang="en-US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cực</a:t>
            </a:r>
            <a:r>
              <a:rPr lang="en-US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endParaRPr lang="vi-VN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832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09575" y="2033588"/>
            <a:ext cx="8407400" cy="3605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 ƠN </a:t>
            </a:r>
          </a:p>
          <a:p>
            <a:pPr marL="33338"/>
            <a:r>
              <a:rPr lang="vi-VN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 EM ĐÃ HỢP TÁC TỐT</a:t>
            </a:r>
            <a:endParaRPr lang="en-US" sz="4000" dirty="0">
              <a:solidFill>
                <a:schemeClr val="tx1"/>
              </a:solidFill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0161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</TotalTime>
  <Words>266</Words>
  <Application>Microsoft Office PowerPoint</Application>
  <PresentationFormat>On-screen Show (4:3)</PresentationFormat>
  <Paragraphs>78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37</cp:revision>
  <dcterms:created xsi:type="dcterms:W3CDTF">2020-04-24T05:38:17Z</dcterms:created>
  <dcterms:modified xsi:type="dcterms:W3CDTF">2021-01-14T15:51:29Z</dcterms:modified>
</cp:coreProperties>
</file>