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86" r:id="rId4"/>
    <p:sldId id="336" r:id="rId5"/>
    <p:sldId id="353" r:id="rId6"/>
    <p:sldId id="354" r:id="rId7"/>
    <p:sldId id="355" r:id="rId8"/>
    <p:sldId id="335" r:id="rId9"/>
    <p:sldId id="339" r:id="rId10"/>
    <p:sldId id="338" r:id="rId11"/>
    <p:sldId id="340" r:id="rId12"/>
    <p:sldId id="341" r:id="rId13"/>
    <p:sldId id="356" r:id="rId14"/>
    <p:sldId id="357" r:id="rId15"/>
    <p:sldId id="358" r:id="rId16"/>
    <p:sldId id="360" r:id="rId17"/>
    <p:sldId id="342" r:id="rId18"/>
    <p:sldId id="344" r:id="rId19"/>
    <p:sldId id="345" r:id="rId20"/>
    <p:sldId id="361" r:id="rId21"/>
    <p:sldId id="362" r:id="rId22"/>
    <p:sldId id="347" r:id="rId23"/>
    <p:sldId id="371" r:id="rId24"/>
    <p:sldId id="372" r:id="rId25"/>
    <p:sldId id="373" r:id="rId26"/>
    <p:sldId id="348" r:id="rId27"/>
    <p:sldId id="365" r:id="rId28"/>
    <p:sldId id="364" r:id="rId29"/>
    <p:sldId id="366" r:id="rId30"/>
    <p:sldId id="363" r:id="rId31"/>
    <p:sldId id="367" r:id="rId32"/>
    <p:sldId id="349" r:id="rId33"/>
    <p:sldId id="368" r:id="rId34"/>
    <p:sldId id="350" r:id="rId35"/>
    <p:sldId id="370" r:id="rId36"/>
    <p:sldId id="369" r:id="rId37"/>
    <p:sldId id="351" r:id="rId38"/>
    <p:sldId id="374" r:id="rId39"/>
    <p:sldId id="346" r:id="rId40"/>
    <p:sldId id="352" r:id="rId41"/>
    <p:sldId id="311" r:id="rId42"/>
    <p:sldId id="285" r:id="rId43"/>
  </p:sldIdLst>
  <p:sldSz cx="9144000" cy="6858000" type="screen4x3"/>
  <p:notesSz cx="6858000" cy="9144000"/>
  <p:custDataLst>
    <p:tags r:id="rId45"/>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660"/>
  </p:normalViewPr>
  <p:slideViewPr>
    <p:cSldViewPr>
      <p:cViewPr varScale="1">
        <p:scale>
          <a:sx n="67" d="100"/>
          <a:sy n="67" d="100"/>
        </p:scale>
        <p:origin x="1362"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1</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3600"/>
            </a:lvl1pPr>
            <a:lvl2pPr>
              <a:defRPr sz="3600"/>
            </a:lvl2pPr>
            <a:lvl3pPr>
              <a:defRPr sz="3600"/>
            </a:lvl3pPr>
            <a:lvl4pPr>
              <a:defRPr sz="3600"/>
            </a:lvl4pPr>
            <a:lvl5pPr>
              <a:defRPr sz="3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1</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1: </a:t>
            </a:r>
            <a:r>
              <a:rPr lang="en-US" sz="6000" b="1" dirty="0">
                <a:solidFill>
                  <a:srgbClr val="FF0000"/>
                </a:solidFill>
                <a:latin typeface="Arial" panose="020B0604020202020204" pitchFamily="34" charset="0"/>
                <a:cs typeface="Arial" panose="020B0604020202020204" pitchFamily="34" charset="0"/>
              </a:rPr>
              <a:t>KHÁI QUÁT CHUNG VỀ VĂN HÓA ẨM </a:t>
            </a:r>
            <a:r>
              <a:rPr lang="en-US" sz="6000" b="1" dirty="0" smtClean="0">
                <a:solidFill>
                  <a:srgbClr val="FF0000"/>
                </a:solidFill>
                <a:latin typeface="Arial" panose="020B0604020202020204" pitchFamily="34" charset="0"/>
                <a:cs typeface="Arial" panose="020B0604020202020204" pitchFamily="34" charset="0"/>
              </a:rPr>
              <a:t>THỰC (</a:t>
            </a:r>
            <a:r>
              <a:rPr lang="en-US" sz="6000" b="1" dirty="0" err="1" smtClean="0">
                <a:solidFill>
                  <a:srgbClr val="FF0000"/>
                </a:solidFill>
                <a:latin typeface="Arial" panose="020B0604020202020204" pitchFamily="34" charset="0"/>
                <a:cs typeface="Arial" panose="020B0604020202020204" pitchFamily="34" charset="0"/>
              </a:rPr>
              <a:t>tt</a:t>
            </a:r>
            <a:r>
              <a:rPr lang="en-US" sz="6000" b="1" dirty="0" smtClean="0">
                <a:solidFill>
                  <a:srgbClr val="FF0000"/>
                </a:solidFill>
                <a:latin typeface="Arial" panose="020B0604020202020204" pitchFamily="34" charset="0"/>
                <a:cs typeface="Arial" panose="020B0604020202020204" pitchFamily="34" charset="0"/>
              </a:rPr>
              <a:t>)</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AutoShape 3"/>
          <p:cNvSpPr>
            <a:spLocks noChangeArrowheads="1"/>
          </p:cNvSpPr>
          <p:nvPr/>
        </p:nvSpPr>
        <p:spPr bwMode="gray">
          <a:xfrm>
            <a:off x="1506538" y="5080000"/>
            <a:ext cx="6875462" cy="1244600"/>
          </a:xfrm>
          <a:prstGeom prst="roundRect">
            <a:avLst>
              <a:gd name="adj" fmla="val 50000"/>
            </a:avLst>
          </a:prstGeom>
          <a:noFill/>
          <a:ln w="28575">
            <a:solidFill>
              <a:schemeClr val="hlink"/>
            </a:solidFill>
            <a:round/>
            <a:headEnd/>
            <a:tailEnd/>
          </a:ln>
        </p:spPr>
        <p:txBody>
          <a:bodyPr wrap="none" anchor="ctr"/>
          <a:lstStyle/>
          <a:p>
            <a:endParaRPr lang="en-US"/>
          </a:p>
        </p:txBody>
      </p:sp>
      <p:sp>
        <p:nvSpPr>
          <p:cNvPr id="17412" name="AutoShape 4"/>
          <p:cNvSpPr>
            <a:spLocks noChangeArrowheads="1"/>
          </p:cNvSpPr>
          <p:nvPr/>
        </p:nvSpPr>
        <p:spPr bwMode="gray">
          <a:xfrm>
            <a:off x="1608136" y="3276600"/>
            <a:ext cx="6926263" cy="1217249"/>
          </a:xfrm>
          <a:prstGeom prst="roundRect">
            <a:avLst>
              <a:gd name="adj" fmla="val 50000"/>
            </a:avLst>
          </a:prstGeom>
          <a:noFill/>
          <a:ln w="28575">
            <a:solidFill>
              <a:schemeClr val="accent1"/>
            </a:solidFill>
            <a:round/>
            <a:headEnd/>
            <a:tailEnd/>
          </a:ln>
        </p:spPr>
        <p:txBody>
          <a:bodyPr wrap="none" anchor="ctr"/>
          <a:lstStyle/>
          <a:p>
            <a:endParaRPr lang="en-US"/>
          </a:p>
        </p:txBody>
      </p:sp>
      <p:sp>
        <p:nvSpPr>
          <p:cNvPr id="17413" name="AutoShape 5"/>
          <p:cNvSpPr>
            <a:spLocks noChangeArrowheads="1"/>
          </p:cNvSpPr>
          <p:nvPr/>
        </p:nvSpPr>
        <p:spPr bwMode="gray">
          <a:xfrm>
            <a:off x="1603374" y="1593850"/>
            <a:ext cx="6245225" cy="1135418"/>
          </a:xfrm>
          <a:prstGeom prst="roundRect">
            <a:avLst>
              <a:gd name="adj" fmla="val 50000"/>
            </a:avLst>
          </a:prstGeom>
          <a:noFill/>
          <a:ln w="28575">
            <a:solidFill>
              <a:schemeClr val="accent2"/>
            </a:solidFill>
            <a:round/>
            <a:headEnd/>
            <a:tailEnd/>
          </a:ln>
        </p:spPr>
        <p:txBody>
          <a:bodyPr wrap="none" anchor="ctr"/>
          <a:lstStyle/>
          <a:p>
            <a:endParaRPr lang="en-US"/>
          </a:p>
        </p:txBody>
      </p:sp>
      <p:sp>
        <p:nvSpPr>
          <p:cNvPr id="17414" name="Rectangle 6"/>
          <p:cNvSpPr>
            <a:spLocks noGrp="1" noChangeArrowheads="1"/>
          </p:cNvSpPr>
          <p:nvPr>
            <p:ph type="title"/>
          </p:nvPr>
        </p:nvSpPr>
        <p:spPr/>
        <p:txBody>
          <a:bodyPr/>
          <a:lstStyle/>
          <a:p>
            <a:pPr eaLnBrk="1" hangingPunct="1"/>
            <a:r>
              <a:rPr lang="en-US" sz="4000" smtClean="0"/>
              <a:t>NỘI DUNG</a:t>
            </a:r>
          </a:p>
        </p:txBody>
      </p:sp>
      <p:grpSp>
        <p:nvGrpSpPr>
          <p:cNvPr id="2" name="Group 7"/>
          <p:cNvGrpSpPr>
            <a:grpSpLocks/>
          </p:cNvGrpSpPr>
          <p:nvPr/>
        </p:nvGrpSpPr>
        <p:grpSpPr bwMode="auto">
          <a:xfrm>
            <a:off x="1524000" y="1576388"/>
            <a:ext cx="645524" cy="1188068"/>
            <a:chOff x="720" y="1488"/>
            <a:chExt cx="806" cy="808"/>
          </a:xfrm>
        </p:grpSpPr>
        <p:sp>
          <p:nvSpPr>
            <p:cNvPr id="17428" name="Oval 8"/>
            <p:cNvSpPr>
              <a:spLocks noChangeArrowheads="1"/>
            </p:cNvSpPr>
            <p:nvPr/>
          </p:nvSpPr>
          <p:spPr bwMode="gray">
            <a:xfrm>
              <a:off x="720" y="1490"/>
              <a:ext cx="806" cy="806"/>
            </a:xfrm>
            <a:prstGeom prst="ellipse">
              <a:avLst/>
            </a:prstGeom>
            <a:solidFill>
              <a:schemeClr val="accent2"/>
            </a:solidFill>
            <a:ln w="9525">
              <a:noFill/>
              <a:round/>
              <a:headEnd/>
              <a:tailEnd/>
            </a:ln>
          </p:spPr>
          <p:txBody>
            <a:bodyPr wrap="none" anchor="ctr"/>
            <a:lstStyle/>
            <a:p>
              <a:endParaRPr lang="en-US"/>
            </a:p>
          </p:txBody>
        </p:sp>
        <p:pic>
          <p:nvPicPr>
            <p:cNvPr id="17429" name="Picture 9" descr="drop"/>
            <p:cNvPicPr>
              <a:picLocks noChangeAspect="1" noChangeArrowheads="1"/>
            </p:cNvPicPr>
            <p:nvPr/>
          </p:nvPicPr>
          <p:blipFill>
            <a:blip r:embed="rId2" cstate="print"/>
            <a:srcRect/>
            <a:stretch>
              <a:fillRect/>
            </a:stretch>
          </p:blipFill>
          <p:spPr bwMode="gray">
            <a:xfrm>
              <a:off x="721" y="1488"/>
              <a:ext cx="800" cy="800"/>
            </a:xfrm>
            <a:prstGeom prst="rect">
              <a:avLst/>
            </a:prstGeom>
            <a:noFill/>
            <a:ln w="9525">
              <a:noFill/>
              <a:miter lim="800000"/>
              <a:headEnd/>
              <a:tailEnd/>
            </a:ln>
          </p:spPr>
        </p:pic>
      </p:grpSp>
      <p:sp>
        <p:nvSpPr>
          <p:cNvPr id="17416" name="Text Box 10"/>
          <p:cNvSpPr txBox="1">
            <a:spLocks noChangeArrowheads="1"/>
          </p:cNvSpPr>
          <p:nvPr/>
        </p:nvSpPr>
        <p:spPr bwMode="gray">
          <a:xfrm>
            <a:off x="1638300" y="1663699"/>
            <a:ext cx="401086" cy="584775"/>
          </a:xfrm>
          <a:prstGeom prst="rect">
            <a:avLst/>
          </a:prstGeom>
          <a:noFill/>
          <a:ln w="9525">
            <a:noFill/>
            <a:miter lim="800000"/>
            <a:headEnd/>
            <a:tailEnd/>
          </a:ln>
        </p:spPr>
        <p:txBody>
          <a:bodyPr wrap="square">
            <a:spAutoFit/>
          </a:bodyPr>
          <a:lstStyle/>
          <a:p>
            <a:pPr algn="ctr">
              <a:spcBef>
                <a:spcPct val="50000"/>
              </a:spcBef>
            </a:pPr>
            <a:r>
              <a:rPr lang="en-US" sz="3200" b="1" i="1">
                <a:solidFill>
                  <a:srgbClr val="FFFFFF"/>
                </a:solidFill>
              </a:rPr>
              <a:t>1</a:t>
            </a:r>
          </a:p>
        </p:txBody>
      </p:sp>
      <p:grpSp>
        <p:nvGrpSpPr>
          <p:cNvPr id="3" name="Group 11"/>
          <p:cNvGrpSpPr>
            <a:grpSpLocks/>
          </p:cNvGrpSpPr>
          <p:nvPr/>
        </p:nvGrpSpPr>
        <p:grpSpPr bwMode="auto">
          <a:xfrm>
            <a:off x="1528762" y="3257138"/>
            <a:ext cx="715918" cy="1273694"/>
            <a:chOff x="1188" y="1705"/>
            <a:chExt cx="330" cy="332"/>
          </a:xfrm>
        </p:grpSpPr>
        <p:sp>
          <p:nvSpPr>
            <p:cNvPr id="17426" name="Oval 12"/>
            <p:cNvSpPr>
              <a:spLocks noChangeArrowheads="1"/>
            </p:cNvSpPr>
            <p:nvPr/>
          </p:nvSpPr>
          <p:spPr bwMode="gray">
            <a:xfrm>
              <a:off x="1188" y="1706"/>
              <a:ext cx="330" cy="331"/>
            </a:xfrm>
            <a:prstGeom prst="ellipse">
              <a:avLst/>
            </a:prstGeom>
            <a:solidFill>
              <a:schemeClr val="accent1"/>
            </a:solidFill>
            <a:ln w="9525">
              <a:noFill/>
              <a:round/>
              <a:headEnd/>
              <a:tailEnd/>
            </a:ln>
          </p:spPr>
          <p:txBody>
            <a:bodyPr wrap="none" anchor="ctr"/>
            <a:lstStyle/>
            <a:p>
              <a:endParaRPr lang="en-US"/>
            </a:p>
          </p:txBody>
        </p:sp>
        <p:pic>
          <p:nvPicPr>
            <p:cNvPr id="5" name="Picture 13" descr="drop"/>
            <p:cNvPicPr>
              <a:picLocks noChangeAspect="1" noChangeArrowheads="1"/>
            </p:cNvPicPr>
            <p:nvPr/>
          </p:nvPicPr>
          <p:blipFill>
            <a:blip r:embed="rId2" cstate="print"/>
            <a:srcRect/>
            <a:stretch>
              <a:fillRect/>
            </a:stretch>
          </p:blipFill>
          <p:spPr bwMode="gray">
            <a:xfrm>
              <a:off x="1190" y="1705"/>
              <a:ext cx="328" cy="329"/>
            </a:xfrm>
            <a:prstGeom prst="rect">
              <a:avLst/>
            </a:prstGeom>
            <a:noFill/>
            <a:ln w="9525">
              <a:noFill/>
              <a:miter lim="800000"/>
              <a:headEnd/>
              <a:tailEnd/>
            </a:ln>
          </p:spPr>
        </p:pic>
      </p:grpSp>
      <p:sp>
        <p:nvSpPr>
          <p:cNvPr id="17418" name="Text Box 14"/>
          <p:cNvSpPr txBox="1">
            <a:spLocks noChangeArrowheads="1"/>
          </p:cNvSpPr>
          <p:nvPr/>
        </p:nvSpPr>
        <p:spPr bwMode="gray">
          <a:xfrm>
            <a:off x="1582673" y="3614738"/>
            <a:ext cx="471552" cy="605650"/>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2</a:t>
            </a:r>
          </a:p>
        </p:txBody>
      </p:sp>
      <p:grpSp>
        <p:nvGrpSpPr>
          <p:cNvPr id="4" name="Group 15"/>
          <p:cNvGrpSpPr>
            <a:grpSpLocks/>
          </p:cNvGrpSpPr>
          <p:nvPr/>
        </p:nvGrpSpPr>
        <p:grpSpPr bwMode="auto">
          <a:xfrm>
            <a:off x="1427163" y="5062537"/>
            <a:ext cx="710667" cy="1302313"/>
            <a:chOff x="1188" y="2112"/>
            <a:chExt cx="330" cy="332"/>
          </a:xfrm>
        </p:grpSpPr>
        <p:sp>
          <p:nvSpPr>
            <p:cNvPr id="6" name="Oval 16"/>
            <p:cNvSpPr>
              <a:spLocks noChangeArrowheads="1"/>
            </p:cNvSpPr>
            <p:nvPr/>
          </p:nvSpPr>
          <p:spPr bwMode="gray">
            <a:xfrm>
              <a:off x="1188" y="2113"/>
              <a:ext cx="330" cy="331"/>
            </a:xfrm>
            <a:prstGeom prst="ellipse">
              <a:avLst/>
            </a:prstGeom>
            <a:solidFill>
              <a:schemeClr val="hlink"/>
            </a:solidFill>
            <a:ln w="9525">
              <a:noFill/>
              <a:round/>
              <a:headEnd/>
              <a:tailEnd/>
            </a:ln>
          </p:spPr>
          <p:txBody>
            <a:bodyPr wrap="none" anchor="ctr"/>
            <a:lstStyle/>
            <a:p>
              <a:endParaRPr lang="en-US"/>
            </a:p>
          </p:txBody>
        </p:sp>
        <p:pic>
          <p:nvPicPr>
            <p:cNvPr id="7" name="Picture 17" descr="drop"/>
            <p:cNvPicPr>
              <a:picLocks noChangeAspect="1" noChangeArrowheads="1"/>
            </p:cNvPicPr>
            <p:nvPr/>
          </p:nvPicPr>
          <p:blipFill>
            <a:blip r:embed="rId2" cstate="print"/>
            <a:srcRect/>
            <a:stretch>
              <a:fillRect/>
            </a:stretch>
          </p:blipFill>
          <p:spPr bwMode="gray">
            <a:xfrm>
              <a:off x="1190" y="2112"/>
              <a:ext cx="328" cy="329"/>
            </a:xfrm>
            <a:prstGeom prst="rect">
              <a:avLst/>
            </a:prstGeom>
            <a:noFill/>
            <a:ln w="9525">
              <a:noFill/>
              <a:miter lim="800000"/>
              <a:headEnd/>
              <a:tailEnd/>
            </a:ln>
          </p:spPr>
        </p:pic>
      </p:grpSp>
      <p:sp>
        <p:nvSpPr>
          <p:cNvPr id="17420" name="Text Box 18"/>
          <p:cNvSpPr txBox="1">
            <a:spLocks noChangeArrowheads="1"/>
          </p:cNvSpPr>
          <p:nvPr/>
        </p:nvSpPr>
        <p:spPr bwMode="gray">
          <a:xfrm>
            <a:off x="1524000" y="5410200"/>
            <a:ext cx="426401" cy="584775"/>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3</a:t>
            </a:r>
          </a:p>
        </p:txBody>
      </p:sp>
      <p:sp>
        <p:nvSpPr>
          <p:cNvPr id="17423" name="Text Box 23"/>
          <p:cNvSpPr txBox="1">
            <a:spLocks noChangeArrowheads="1"/>
          </p:cNvSpPr>
          <p:nvPr/>
        </p:nvSpPr>
        <p:spPr bwMode="gray">
          <a:xfrm>
            <a:off x="2136774" y="1790699"/>
            <a:ext cx="5377641" cy="584775"/>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a:t>KHÁI NIỆM</a:t>
            </a:r>
          </a:p>
        </p:txBody>
      </p:sp>
      <p:sp>
        <p:nvSpPr>
          <p:cNvPr id="17424" name="Text Box 24"/>
          <p:cNvSpPr txBox="1">
            <a:spLocks noChangeArrowheads="1"/>
          </p:cNvSpPr>
          <p:nvPr/>
        </p:nvSpPr>
        <p:spPr bwMode="gray">
          <a:xfrm>
            <a:off x="2103437" y="3408746"/>
            <a:ext cx="5964070" cy="1116770"/>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smtClean="0"/>
              <a:t>  CÁC YẾU TỐ ẢNH HƯỞNG ĐẾN VH ẨM THỰC</a:t>
            </a:r>
            <a:endParaRPr lang="en-US" sz="3200" b="1" dirty="0"/>
          </a:p>
        </p:txBody>
      </p:sp>
      <p:sp>
        <p:nvSpPr>
          <p:cNvPr id="17425" name="Text Box 25"/>
          <p:cNvSpPr txBox="1">
            <a:spLocks noChangeArrowheads="1"/>
          </p:cNvSpPr>
          <p:nvPr/>
        </p:nvSpPr>
        <p:spPr bwMode="gray">
          <a:xfrm>
            <a:off x="2008188" y="5181599"/>
            <a:ext cx="5920326" cy="1077218"/>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a:t> </a:t>
            </a:r>
            <a:r>
              <a:rPr lang="en-US" sz="3200" b="1" dirty="0" smtClean="0"/>
              <a:t> KQ CHUNG VỀ CÁC NỀN VH ẨM THỰC LỚN TRÊN TG</a:t>
            </a:r>
            <a:endParaRPr lang="en-US" sz="3200" b="1" dirty="0"/>
          </a:p>
        </p:txBody>
      </p:sp>
      <p:sp>
        <p:nvSpPr>
          <p:cNvPr id="17427" name="Slide Number Placeholder 27"/>
          <p:cNvSpPr>
            <a:spLocks noGrp="1"/>
          </p:cNvSpPr>
          <p:nvPr>
            <p:ph type="sldNum" sz="quarter" idx="12"/>
          </p:nvPr>
        </p:nvSpPr>
        <p:spPr/>
        <p:txBody>
          <a:bodyPr/>
          <a:lstStyle/>
          <a:p>
            <a:pPr>
              <a:defRPr/>
            </a:pPr>
            <a:fld id="{1A81C381-4354-43A1-9E9F-43B346931822}" type="slidenum">
              <a:rPr lang="en-US" smtClean="0"/>
              <a:pPr>
                <a:defRPr/>
              </a:pPr>
              <a:t>2</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linds(horizontal)">
                                      <p:cBhvr>
                                        <p:cTn id="12" dur="500"/>
                                        <p:tgtEl>
                                          <p:spTgt spid="17413"/>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16"/>
                                        </p:tgtEl>
                                        <p:attrNameLst>
                                          <p:attrName>style.visibility</p:attrName>
                                        </p:attrNameLst>
                                      </p:cBhvr>
                                      <p:to>
                                        <p:strVal val="visible"/>
                                      </p:to>
                                    </p:set>
                                    <p:animEffect transition="in" filter="blinds(horizontal)">
                                      <p:cBhvr>
                                        <p:cTn id="18" dur="500"/>
                                        <p:tgtEl>
                                          <p:spTgt spid="1741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7423"/>
                                        </p:tgtEl>
                                        <p:attrNameLst>
                                          <p:attrName>style.visibility</p:attrName>
                                        </p:attrNameLst>
                                      </p:cBhvr>
                                      <p:to>
                                        <p:strVal val="visible"/>
                                      </p:to>
                                    </p:set>
                                    <p:animEffect transition="in" filter="blinds(horizontal)">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7412"/>
                                        </p:tgtEl>
                                        <p:attrNameLst>
                                          <p:attrName>style.visibility</p:attrName>
                                        </p:attrNameLst>
                                      </p:cBhvr>
                                      <p:to>
                                        <p:strVal val="visible"/>
                                      </p:to>
                                    </p:set>
                                    <p:animEffect transition="in" filter="box(in)">
                                      <p:cBhvr>
                                        <p:cTn id="26" dur="500"/>
                                        <p:tgtEl>
                                          <p:spTgt spid="17412"/>
                                        </p:tgtEl>
                                      </p:cBhvr>
                                    </p:animEffect>
                                  </p:childTnLst>
                                </p:cTn>
                              </p:par>
                              <p:par>
                                <p:cTn id="27" presetID="4"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ox(in)">
                                      <p:cBhvr>
                                        <p:cTn id="29" dur="500"/>
                                        <p:tgtEl>
                                          <p:spTgt spid="3"/>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7418"/>
                                        </p:tgtEl>
                                        <p:attrNameLst>
                                          <p:attrName>style.visibility</p:attrName>
                                        </p:attrNameLst>
                                      </p:cBhvr>
                                      <p:to>
                                        <p:strVal val="visible"/>
                                      </p:to>
                                    </p:set>
                                    <p:animEffect transition="in" filter="box(in)">
                                      <p:cBhvr>
                                        <p:cTn id="32" dur="500"/>
                                        <p:tgtEl>
                                          <p:spTgt spid="17418"/>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7424"/>
                                        </p:tgtEl>
                                        <p:attrNameLst>
                                          <p:attrName>style.visibility</p:attrName>
                                        </p:attrNameLst>
                                      </p:cBhvr>
                                      <p:to>
                                        <p:strVal val="visible"/>
                                      </p:to>
                                    </p:set>
                                    <p:animEffect transition="in" filter="box(in)">
                                      <p:cBhvr>
                                        <p:cTn id="35" dur="500"/>
                                        <p:tgtEl>
                                          <p:spTgt spid="17424"/>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7411"/>
                                        </p:tgtEl>
                                        <p:attrNameLst>
                                          <p:attrName>style.visibility</p:attrName>
                                        </p:attrNameLst>
                                      </p:cBhvr>
                                      <p:to>
                                        <p:strVal val="visible"/>
                                      </p:to>
                                    </p:set>
                                    <p:animEffect transition="in" filter="diamond(in)">
                                      <p:cBhvr>
                                        <p:cTn id="40" dur="2000"/>
                                        <p:tgtEl>
                                          <p:spTgt spid="17411"/>
                                        </p:tgtEl>
                                      </p:cBhvr>
                                    </p:animEffect>
                                  </p:childTnLst>
                                </p:cTn>
                              </p:par>
                              <p:par>
                                <p:cTn id="41" presetID="8"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diamond(in)">
                                      <p:cBhvr>
                                        <p:cTn id="43" dur="2000"/>
                                        <p:tgtEl>
                                          <p:spTgt spid="4"/>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420"/>
                                        </p:tgtEl>
                                        <p:attrNameLst>
                                          <p:attrName>style.visibility</p:attrName>
                                        </p:attrNameLst>
                                      </p:cBhvr>
                                      <p:to>
                                        <p:strVal val="visible"/>
                                      </p:to>
                                    </p:set>
                                    <p:animEffect transition="in" filter="diamond(in)">
                                      <p:cBhvr>
                                        <p:cTn id="46" dur="2000"/>
                                        <p:tgtEl>
                                          <p:spTgt spid="17420"/>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7425"/>
                                        </p:tgtEl>
                                        <p:attrNameLst>
                                          <p:attrName>style.visibility</p:attrName>
                                        </p:attrNameLst>
                                      </p:cBhvr>
                                      <p:to>
                                        <p:strVal val="visible"/>
                                      </p:to>
                                    </p:set>
                                    <p:animEffect transition="in" filter="diamond(in)">
                                      <p:cBhvr>
                                        <p:cTn id="49" dur="2000"/>
                                        <p:tgtEl>
                                          <p:spTgt spid="17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3" grpId="0" animBg="1"/>
      <p:bldP spid="17414" grpId="0"/>
      <p:bldP spid="17416" grpId="0"/>
      <p:bldP spid="17418" grpId="0"/>
      <p:bldP spid="17420" grpId="0"/>
      <p:bldP spid="17423" grpId="0"/>
      <p:bldP spid="17424" grpId="0"/>
      <p:bldP spid="174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a:t>
            </a:fld>
            <a:endParaRPr lang="en-US" smtClean="0"/>
          </a:p>
        </p:txBody>
      </p:sp>
      <p:sp>
        <p:nvSpPr>
          <p:cNvPr id="50" name="Rectangle 2"/>
          <p:cNvSpPr txBox="1">
            <a:spLocks noChangeArrowheads="1"/>
          </p:cNvSpPr>
          <p:nvPr/>
        </p:nvSpPr>
        <p:spPr bwMode="auto">
          <a:xfrm>
            <a:off x="914400" y="228600"/>
            <a:ext cx="7620000" cy="762000"/>
          </a:xfrm>
          <a:prstGeom prst="rect">
            <a:avLst/>
          </a:prstGeom>
          <a:noFill/>
          <a:ln w="9525">
            <a:noFill/>
            <a:miter lim="800000"/>
            <a:headEnd/>
            <a:tailEnd/>
          </a:ln>
          <a:effectLst/>
        </p:spPr>
        <p:txBody>
          <a:bodyPr anchor="ctr"/>
          <a:lstStyle/>
          <a:p>
            <a:pPr marL="457200" indent="-457200">
              <a:spcBef>
                <a:spcPct val="50000"/>
              </a:spcBef>
              <a:buClr>
                <a:schemeClr val="tx1"/>
              </a:buClr>
            </a:pPr>
            <a:r>
              <a:rPr lang="en-US" sz="3800" b="1" kern="0" dirty="0">
                <a:solidFill>
                  <a:schemeClr val="tx2"/>
                </a:solidFill>
                <a:latin typeface="+mj-lt"/>
                <a:ea typeface="+mj-ea"/>
                <a:cs typeface="+mj-cs"/>
              </a:rPr>
              <a:t>3</a:t>
            </a:r>
            <a:r>
              <a:rPr lang="en-US" sz="3800" b="1" kern="0" dirty="0" smtClean="0">
                <a:solidFill>
                  <a:schemeClr val="tx2"/>
                </a:solidFill>
                <a:latin typeface="+mj-lt"/>
                <a:ea typeface="+mj-ea"/>
                <a:cs typeface="+mj-cs"/>
              </a:rPr>
              <a:t>. </a:t>
            </a:r>
            <a:r>
              <a:rPr lang="en-US" sz="4000" b="1" dirty="0"/>
              <a:t>KQ CHUNG VỀ CÁC NỀN VH ẨM THỰC LỚN TRÊN TG</a:t>
            </a:r>
            <a:endParaRPr lang="en-US" sz="4000" b="1" dirty="0"/>
          </a:p>
        </p:txBody>
      </p:sp>
      <p:sp>
        <p:nvSpPr>
          <p:cNvPr id="2" name="TextBox 1"/>
          <p:cNvSpPr txBox="1"/>
          <p:nvPr/>
        </p:nvSpPr>
        <p:spPr>
          <a:xfrm>
            <a:off x="1219200" y="1672441"/>
            <a:ext cx="7315200" cy="3970318"/>
          </a:xfrm>
          <a:prstGeom prst="rect">
            <a:avLst/>
          </a:prstGeom>
          <a:noFill/>
        </p:spPr>
        <p:txBody>
          <a:bodyPr wrap="square" rtlCol="0">
            <a:spAutoFit/>
          </a:bodyPr>
          <a:lstStyle/>
          <a:p>
            <a:r>
              <a:rPr lang="en-US" sz="3600" dirty="0"/>
              <a:t>3</a:t>
            </a:r>
            <a:r>
              <a:rPr lang="en-US" sz="3600" dirty="0" smtClean="0"/>
              <a:t>.1</a:t>
            </a:r>
            <a:r>
              <a:rPr lang="en-US" sz="3600" dirty="0" smtClean="0"/>
              <a:t>. </a:t>
            </a:r>
            <a:r>
              <a:rPr lang="en-US" sz="3600" dirty="0" err="1" smtClean="0"/>
              <a:t>Khu</a:t>
            </a:r>
            <a:r>
              <a:rPr lang="en-US" sz="3600" dirty="0" smtClean="0"/>
              <a:t> </a:t>
            </a:r>
            <a:r>
              <a:rPr lang="en-US" sz="3600" dirty="0" err="1" smtClean="0"/>
              <a:t>vực</a:t>
            </a:r>
            <a:r>
              <a:rPr lang="en-US" sz="3600" dirty="0" smtClean="0"/>
              <a:t> </a:t>
            </a:r>
            <a:r>
              <a:rPr lang="en-US" sz="3600" dirty="0" err="1" smtClean="0"/>
              <a:t>Châu</a:t>
            </a:r>
            <a:r>
              <a:rPr lang="en-US" sz="3600" dirty="0" smtClean="0"/>
              <a:t> Á</a:t>
            </a:r>
          </a:p>
          <a:p>
            <a:r>
              <a:rPr lang="en-US" sz="3600" dirty="0" smtClean="0"/>
              <a:t>	</a:t>
            </a:r>
            <a:r>
              <a:rPr lang="en-US" sz="3600" dirty="0" err="1" smtClean="0"/>
              <a:t>Đây</a:t>
            </a:r>
            <a:r>
              <a:rPr lang="en-US" sz="3600" dirty="0" smtClean="0"/>
              <a:t> </a:t>
            </a:r>
            <a:r>
              <a:rPr lang="en-US" sz="3600" dirty="0" err="1" smtClean="0"/>
              <a:t>là</a:t>
            </a:r>
            <a:r>
              <a:rPr lang="en-US" sz="3600" dirty="0" smtClean="0"/>
              <a:t> </a:t>
            </a:r>
            <a:r>
              <a:rPr lang="en-US" sz="3600" dirty="0" err="1" smtClean="0"/>
              <a:t>vùng</a:t>
            </a:r>
            <a:r>
              <a:rPr lang="en-US" sz="3600" dirty="0" smtClean="0"/>
              <a:t> </a:t>
            </a:r>
            <a:r>
              <a:rPr lang="en-US" sz="3600" dirty="0" err="1" smtClean="0"/>
              <a:t>hầu</a:t>
            </a:r>
            <a:r>
              <a:rPr lang="en-US" sz="3600" dirty="0" smtClean="0"/>
              <a:t> </a:t>
            </a:r>
            <a:r>
              <a:rPr lang="en-US" sz="3600" dirty="0" err="1" smtClean="0"/>
              <a:t>hết</a:t>
            </a:r>
            <a:r>
              <a:rPr lang="en-US" sz="3600" dirty="0" smtClean="0"/>
              <a:t> </a:t>
            </a:r>
            <a:r>
              <a:rPr lang="en-US" sz="3600" dirty="0" err="1" smtClean="0"/>
              <a:t>chịu</a:t>
            </a:r>
            <a:r>
              <a:rPr lang="en-US" sz="3600" dirty="0" smtClean="0"/>
              <a:t> </a:t>
            </a:r>
            <a:r>
              <a:rPr lang="en-US" sz="3600" dirty="0" err="1" smtClean="0"/>
              <a:t>ảnh</a:t>
            </a:r>
            <a:r>
              <a:rPr lang="en-US" sz="3600" dirty="0" smtClean="0"/>
              <a:t> </a:t>
            </a:r>
            <a:r>
              <a:rPr lang="en-US" sz="3600" dirty="0" err="1" smtClean="0"/>
              <a:t>hưởng</a:t>
            </a:r>
            <a:r>
              <a:rPr lang="en-US" sz="3600" dirty="0" smtClean="0"/>
              <a:t> </a:t>
            </a:r>
            <a:r>
              <a:rPr lang="en-US" sz="3600" dirty="0" err="1" smtClean="0"/>
              <a:t>của</a:t>
            </a:r>
            <a:r>
              <a:rPr lang="en-US" sz="3600" dirty="0" smtClean="0"/>
              <a:t> </a:t>
            </a:r>
            <a:r>
              <a:rPr lang="en-US" sz="3600" dirty="0" err="1" smtClean="0"/>
              <a:t>nền</a:t>
            </a:r>
            <a:r>
              <a:rPr lang="en-US" sz="3600" dirty="0" smtClean="0"/>
              <a:t> </a:t>
            </a:r>
            <a:r>
              <a:rPr lang="en-US" sz="3600" dirty="0" err="1" smtClean="0"/>
              <a:t>văn</a:t>
            </a:r>
            <a:r>
              <a:rPr lang="en-US" sz="3600" dirty="0" smtClean="0"/>
              <a:t> </a:t>
            </a:r>
            <a:r>
              <a:rPr lang="en-US" sz="3600" dirty="0" err="1" smtClean="0"/>
              <a:t>hóa</a:t>
            </a:r>
            <a:r>
              <a:rPr lang="en-US" sz="3600" dirty="0" smtClean="0"/>
              <a:t> </a:t>
            </a:r>
            <a:r>
              <a:rPr lang="en-US" sz="3600" dirty="0" err="1" smtClean="0"/>
              <a:t>văn</a:t>
            </a:r>
            <a:r>
              <a:rPr lang="en-US" sz="3600" dirty="0" smtClean="0"/>
              <a:t> minh </a:t>
            </a:r>
            <a:r>
              <a:rPr lang="en-US" sz="3600" dirty="0" err="1" smtClean="0"/>
              <a:t>Trung</a:t>
            </a:r>
            <a:r>
              <a:rPr lang="en-US" sz="3600" dirty="0" smtClean="0"/>
              <a:t> </a:t>
            </a:r>
            <a:r>
              <a:rPr lang="en-US" sz="3600" dirty="0" err="1" smtClean="0"/>
              <a:t>Hoa</a:t>
            </a:r>
            <a:r>
              <a:rPr lang="en-US" sz="3600" dirty="0" smtClean="0"/>
              <a:t>.</a:t>
            </a:r>
          </a:p>
          <a:p>
            <a:r>
              <a:rPr lang="en-US" sz="3600" dirty="0" smtClean="0"/>
              <a:t>	</a:t>
            </a:r>
            <a:r>
              <a:rPr lang="en-US" sz="3600" dirty="0" err="1" smtClean="0"/>
              <a:t>Khu</a:t>
            </a:r>
            <a:r>
              <a:rPr lang="en-US" sz="3600" dirty="0" smtClean="0"/>
              <a:t> </a:t>
            </a:r>
            <a:r>
              <a:rPr lang="en-US" sz="3600" dirty="0" err="1" smtClean="0"/>
              <a:t>vực</a:t>
            </a:r>
            <a:r>
              <a:rPr lang="en-US" sz="3600" dirty="0" smtClean="0"/>
              <a:t> </a:t>
            </a:r>
            <a:r>
              <a:rPr lang="en-US" sz="3600" dirty="0" err="1" smtClean="0"/>
              <a:t>này</a:t>
            </a:r>
            <a:r>
              <a:rPr lang="en-US" sz="3600" dirty="0" smtClean="0"/>
              <a:t> chiếm </a:t>
            </a:r>
            <a:r>
              <a:rPr lang="en-US" sz="3600" dirty="0" err="1" smtClean="0"/>
              <a:t>một</a:t>
            </a:r>
            <a:r>
              <a:rPr lang="en-US" sz="3600" dirty="0" smtClean="0"/>
              <a:t> </a:t>
            </a:r>
            <a:r>
              <a:rPr lang="en-US" sz="3600" dirty="0" err="1" smtClean="0"/>
              <a:t>số</a:t>
            </a:r>
            <a:r>
              <a:rPr lang="en-US" sz="3600" dirty="0" smtClean="0"/>
              <a:t> </a:t>
            </a:r>
            <a:r>
              <a:rPr lang="en-US" sz="3600" dirty="0" err="1" smtClean="0"/>
              <a:t>lượng</a:t>
            </a:r>
            <a:r>
              <a:rPr lang="en-US" sz="3600" dirty="0" smtClean="0"/>
              <a:t> </a:t>
            </a:r>
            <a:r>
              <a:rPr lang="en-US" sz="3600" dirty="0" err="1" smtClean="0"/>
              <a:t>dân</a:t>
            </a:r>
            <a:r>
              <a:rPr lang="en-US" sz="3600" dirty="0" smtClean="0"/>
              <a:t> </a:t>
            </a:r>
            <a:r>
              <a:rPr lang="en-US" sz="3600" dirty="0" err="1" smtClean="0"/>
              <a:t>số</a:t>
            </a:r>
            <a:r>
              <a:rPr lang="en-US" sz="3600" dirty="0" smtClean="0"/>
              <a:t> </a:t>
            </a:r>
            <a:r>
              <a:rPr lang="en-US" sz="3600" dirty="0" err="1" smtClean="0"/>
              <a:t>rất</a:t>
            </a:r>
            <a:r>
              <a:rPr lang="en-US" sz="3600" dirty="0" smtClean="0"/>
              <a:t> </a:t>
            </a:r>
            <a:r>
              <a:rPr lang="en-US" sz="3600" dirty="0" err="1" smtClean="0"/>
              <a:t>lớn</a:t>
            </a:r>
            <a:r>
              <a:rPr lang="en-US" sz="3600" dirty="0" smtClean="0"/>
              <a:t> (30% </a:t>
            </a:r>
            <a:r>
              <a:rPr lang="en-US" sz="3600" dirty="0" err="1" smtClean="0"/>
              <a:t>dân</a:t>
            </a:r>
            <a:r>
              <a:rPr lang="en-US" sz="3600" dirty="0" smtClean="0"/>
              <a:t> </a:t>
            </a:r>
            <a:r>
              <a:rPr lang="en-US" sz="3600" dirty="0" err="1" smtClean="0"/>
              <a:t>số</a:t>
            </a:r>
            <a:r>
              <a:rPr lang="en-US" sz="3600" dirty="0" smtClean="0"/>
              <a:t> </a:t>
            </a:r>
            <a:r>
              <a:rPr lang="en-US" sz="3600" dirty="0" err="1" smtClean="0"/>
              <a:t>thế</a:t>
            </a:r>
            <a:r>
              <a:rPr lang="en-US" sz="3600" dirty="0" smtClean="0"/>
              <a:t> </a:t>
            </a:r>
            <a:r>
              <a:rPr lang="en-US" sz="3600" dirty="0" err="1" smtClean="0"/>
              <a:t>giới</a:t>
            </a:r>
            <a:r>
              <a:rPr lang="en-US" sz="3600" dirty="0" smtClean="0"/>
              <a:t>)</a:t>
            </a:r>
            <a:endParaRPr lang="en-US" sz="36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3" name="Content Placeholder 2"/>
          <p:cNvSpPr>
            <a:spLocks noGrp="1"/>
          </p:cNvSpPr>
          <p:nvPr>
            <p:ph sz="half" idx="1"/>
          </p:nvPr>
        </p:nvSpPr>
        <p:spPr>
          <a:xfrm>
            <a:off x="609600" y="1447800"/>
            <a:ext cx="7924800" cy="46783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endParaRPr lang="vi-VN" sz="3600" b="1" dirty="0" smtClean="0"/>
          </a:p>
          <a:p>
            <a:pPr marL="0" indent="0">
              <a:buNone/>
            </a:pPr>
            <a:r>
              <a:rPr lang="vi-VN" sz="3600" dirty="0" smtClean="0"/>
              <a:t>Người Châu Á thường ăn 3 bữa 1 ngày:</a:t>
            </a:r>
          </a:p>
          <a:p>
            <a:pPr>
              <a:buFontTx/>
              <a:buChar char="-"/>
            </a:pPr>
            <a:r>
              <a:rPr lang="vi-VN" sz="3600" dirty="0" smtClean="0"/>
              <a:t>Bữa sáng</a:t>
            </a:r>
          </a:p>
          <a:p>
            <a:pPr>
              <a:buFontTx/>
              <a:buChar char="-"/>
            </a:pPr>
            <a:r>
              <a:rPr lang="vi-VN" sz="3600" dirty="0" smtClean="0"/>
              <a:t>Bữa trưa</a:t>
            </a:r>
          </a:p>
          <a:p>
            <a:pPr>
              <a:buFontTx/>
              <a:buChar char="-"/>
            </a:pPr>
            <a:r>
              <a:rPr lang="vi-VN" sz="3600" dirty="0" smtClean="0"/>
              <a:t>Bữa tối</a:t>
            </a:r>
          </a:p>
          <a:p>
            <a:pPr marL="0" indent="0">
              <a:buNone/>
            </a:pPr>
            <a:r>
              <a:rPr lang="vi-VN" sz="3600" dirty="0" smtClean="0"/>
              <a:t>Trong bữa ăn, thứ tự các món ăn không cần tuân theo trật tự chặt chẽ</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a:t>
            </a:fld>
            <a:endParaRPr lang="en-US"/>
          </a:p>
        </p:txBody>
      </p:sp>
    </p:spTree>
    <p:extLst>
      <p:ext uri="{BB962C8B-B14F-4D97-AF65-F5344CB8AC3E}">
        <p14:creationId xmlns:p14="http://schemas.microsoft.com/office/powerpoint/2010/main" val="3079305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086600" cy="609600"/>
          </a:xfrm>
        </p:spPr>
        <p:txBody>
          <a:bodyPr/>
          <a:lstStyle/>
          <a:p>
            <a:r>
              <a:rPr lang="vi-VN" dirty="0" smtClean="0"/>
              <a:t>Mâm cơm người Trung Quốc</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5</a:t>
            </a:fld>
            <a:endParaRPr lang="en-US"/>
          </a:p>
        </p:txBody>
      </p:sp>
      <p:pic>
        <p:nvPicPr>
          <p:cNvPr id="6" name="Picture 5"/>
          <p:cNvPicPr>
            <a:picLocks noChangeAspect="1"/>
          </p:cNvPicPr>
          <p:nvPr/>
        </p:nvPicPr>
        <p:blipFill>
          <a:blip r:embed="rId2"/>
          <a:stretch>
            <a:fillRect/>
          </a:stretch>
        </p:blipFill>
        <p:spPr>
          <a:xfrm>
            <a:off x="895350" y="1492382"/>
            <a:ext cx="7639050" cy="4832218"/>
          </a:xfrm>
          <a:prstGeom prst="rect">
            <a:avLst/>
          </a:prstGeom>
        </p:spPr>
      </p:pic>
    </p:spTree>
    <p:extLst>
      <p:ext uri="{BB962C8B-B14F-4D97-AF65-F5344CB8AC3E}">
        <p14:creationId xmlns:p14="http://schemas.microsoft.com/office/powerpoint/2010/main" val="3009364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6</a:t>
            </a:fld>
            <a:endParaRPr lang="en-US"/>
          </a:p>
        </p:txBody>
      </p:sp>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8" name="Content Placeholder 2"/>
          <p:cNvSpPr>
            <a:spLocks noGrp="1"/>
          </p:cNvSpPr>
          <p:nvPr>
            <p:ph sz="half" idx="1"/>
          </p:nvPr>
        </p:nvSpPr>
        <p:spPr>
          <a:xfrm>
            <a:off x="838200" y="1447800"/>
            <a:ext cx="7924800" cy="4678363"/>
          </a:xfrm>
        </p:spPr>
        <p:txBody>
          <a:bodyPr/>
          <a:lstStyle/>
          <a:p>
            <a:pPr>
              <a:buFont typeface="Wingdings" panose="05000000000000000000" pitchFamily="2" charset="2"/>
              <a:buChar char="v"/>
            </a:pPr>
            <a:r>
              <a:rPr lang="en-US" sz="3600" b="1" dirty="0" smtClean="0"/>
              <a:t> </a:t>
            </a:r>
            <a:r>
              <a:rPr lang="vi-VN" sz="3600" b="1" dirty="0" smtClean="0"/>
              <a:t>Dụng cụ ăn uống</a:t>
            </a:r>
          </a:p>
          <a:p>
            <a:pPr marL="0" indent="0">
              <a:buNone/>
            </a:pPr>
            <a:r>
              <a:rPr lang="vi-VN" sz="3600" dirty="0" smtClean="0"/>
              <a:t>Người Châu Á dùng bát, đũa để ăn cơm; ly, tách để uống trà</a:t>
            </a:r>
          </a:p>
          <a:p>
            <a:pPr>
              <a:buFontTx/>
              <a:buChar char="-"/>
            </a:pPr>
            <a:r>
              <a:rPr lang="vi-VN" sz="3600" dirty="0" smtClean="0"/>
              <a:t>Bát để ăn cơm là loại bát nhỏ, sâu lòng, đường kính từ 10-12cm</a:t>
            </a:r>
          </a:p>
          <a:p>
            <a:pPr>
              <a:buFontTx/>
              <a:buChar char="-"/>
            </a:pPr>
            <a:r>
              <a:rPr lang="vi-VN" sz="3600" dirty="0" smtClean="0"/>
              <a:t>Đũa: thông thường vuốt nhỏ 1 đầu, đầu nhỏ thường để gắp, dài từ 20-25cm. Thường được làm từ gỗ, tre, nhữa, inox…</a:t>
            </a:r>
            <a:endParaRPr lang="en-US" sz="3600" dirty="0"/>
          </a:p>
        </p:txBody>
      </p:sp>
    </p:spTree>
    <p:extLst>
      <p:ext uri="{BB962C8B-B14F-4D97-AF65-F5344CB8AC3E}">
        <p14:creationId xmlns:p14="http://schemas.microsoft.com/office/powerpoint/2010/main" val="2658547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7</a:t>
            </a:fld>
            <a:endParaRPr lang="en-US"/>
          </a:p>
        </p:txBody>
      </p:sp>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10" name="Rectangle 9"/>
          <p:cNvSpPr/>
          <p:nvPr/>
        </p:nvSpPr>
        <p:spPr>
          <a:xfrm>
            <a:off x="1143000" y="1371600"/>
            <a:ext cx="4495141" cy="646331"/>
          </a:xfrm>
          <a:prstGeom prst="rect">
            <a:avLst/>
          </a:prstGeom>
        </p:spPr>
        <p:txBody>
          <a:bodyPr wrap="none">
            <a:spAutoFit/>
          </a:bodyPr>
          <a:lstStyle/>
          <a:p>
            <a:pPr>
              <a:buFont typeface="Wingdings" panose="05000000000000000000" pitchFamily="2" charset="2"/>
              <a:buChar char="v"/>
            </a:pPr>
            <a:r>
              <a:rPr lang="en-US" sz="3600" b="1" dirty="0"/>
              <a:t> </a:t>
            </a:r>
            <a:r>
              <a:rPr lang="vi-VN" sz="3600" b="1" dirty="0"/>
              <a:t>Dụng cụ ăn uống</a:t>
            </a:r>
          </a:p>
        </p:txBody>
      </p:sp>
      <p:pic>
        <p:nvPicPr>
          <p:cNvPr id="2" name="Picture 1"/>
          <p:cNvPicPr>
            <a:picLocks noChangeAspect="1"/>
          </p:cNvPicPr>
          <p:nvPr/>
        </p:nvPicPr>
        <p:blipFill>
          <a:blip r:embed="rId2"/>
          <a:stretch>
            <a:fillRect/>
          </a:stretch>
        </p:blipFill>
        <p:spPr>
          <a:xfrm>
            <a:off x="1109662" y="2133601"/>
            <a:ext cx="6255328" cy="4621212"/>
          </a:xfrm>
          <a:prstGeom prst="rect">
            <a:avLst/>
          </a:prstGeom>
        </p:spPr>
      </p:pic>
    </p:spTree>
    <p:extLst>
      <p:ext uri="{BB962C8B-B14F-4D97-AF65-F5344CB8AC3E}">
        <p14:creationId xmlns:p14="http://schemas.microsoft.com/office/powerpoint/2010/main" val="2529737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8</a:t>
            </a:fld>
            <a:endParaRPr lang="en-US"/>
          </a:p>
        </p:txBody>
      </p:sp>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10" name="Rectangle 9"/>
          <p:cNvSpPr/>
          <p:nvPr/>
        </p:nvSpPr>
        <p:spPr>
          <a:xfrm>
            <a:off x="1143000" y="1371600"/>
            <a:ext cx="4495141" cy="646331"/>
          </a:xfrm>
          <a:prstGeom prst="rect">
            <a:avLst/>
          </a:prstGeom>
        </p:spPr>
        <p:txBody>
          <a:bodyPr wrap="none">
            <a:spAutoFit/>
          </a:bodyPr>
          <a:lstStyle/>
          <a:p>
            <a:pPr>
              <a:buFont typeface="Wingdings" panose="05000000000000000000" pitchFamily="2" charset="2"/>
              <a:buChar char="v"/>
            </a:pPr>
            <a:r>
              <a:rPr lang="en-US" sz="3600" b="1" dirty="0"/>
              <a:t> </a:t>
            </a:r>
            <a:r>
              <a:rPr lang="vi-VN" sz="3600" b="1" dirty="0"/>
              <a:t>Dụng cụ ăn uống</a:t>
            </a:r>
          </a:p>
        </p:txBody>
      </p:sp>
      <p:pic>
        <p:nvPicPr>
          <p:cNvPr id="11" name="Picture 10"/>
          <p:cNvPicPr>
            <a:picLocks noChangeAspect="1"/>
          </p:cNvPicPr>
          <p:nvPr/>
        </p:nvPicPr>
        <p:blipFill>
          <a:blip r:embed="rId2"/>
          <a:stretch>
            <a:fillRect/>
          </a:stretch>
        </p:blipFill>
        <p:spPr>
          <a:xfrm>
            <a:off x="491054" y="2093698"/>
            <a:ext cx="8267183" cy="4429339"/>
          </a:xfrm>
          <a:prstGeom prst="rect">
            <a:avLst/>
          </a:prstGeom>
        </p:spPr>
      </p:pic>
    </p:spTree>
    <p:extLst>
      <p:ext uri="{BB962C8B-B14F-4D97-AF65-F5344CB8AC3E}">
        <p14:creationId xmlns:p14="http://schemas.microsoft.com/office/powerpoint/2010/main" val="110806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9</a:t>
            </a:fld>
            <a:endParaRPr lang="en-US"/>
          </a:p>
        </p:txBody>
      </p:sp>
      <p:pic>
        <p:nvPicPr>
          <p:cNvPr id="6" name="Picture 5"/>
          <p:cNvPicPr>
            <a:picLocks noChangeAspect="1"/>
          </p:cNvPicPr>
          <p:nvPr/>
        </p:nvPicPr>
        <p:blipFill>
          <a:blip r:embed="rId2"/>
          <a:stretch>
            <a:fillRect/>
          </a:stretch>
        </p:blipFill>
        <p:spPr>
          <a:xfrm>
            <a:off x="685800" y="1216026"/>
            <a:ext cx="7644872" cy="5108574"/>
          </a:xfrm>
          <a:prstGeom prst="rect">
            <a:avLst/>
          </a:prstGeom>
        </p:spPr>
      </p:pic>
    </p:spTree>
    <p:extLst>
      <p:ext uri="{BB962C8B-B14F-4D97-AF65-F5344CB8AC3E}">
        <p14:creationId xmlns:p14="http://schemas.microsoft.com/office/powerpoint/2010/main" val="3510588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37594"/>
            <a:ext cx="6477000" cy="609600"/>
          </a:xfrm>
        </p:spPr>
        <p:txBody>
          <a:bodyPr/>
          <a:lstStyle/>
          <a:p>
            <a:r>
              <a:rPr lang="en-US" dirty="0" err="1" smtClean="0"/>
              <a:t>Lưu</a:t>
            </a:r>
            <a:r>
              <a:rPr lang="en-US" dirty="0" smtClean="0"/>
              <a:t> ý </a:t>
            </a:r>
            <a:r>
              <a:rPr lang="en-US" dirty="0" err="1" smtClean="0"/>
              <a:t>trong</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đũa</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10</a:t>
            </a:fld>
            <a:endParaRPr lang="en-US"/>
          </a:p>
        </p:txBody>
      </p:sp>
      <p:pic>
        <p:nvPicPr>
          <p:cNvPr id="7" name="Picture 6"/>
          <p:cNvPicPr>
            <a:picLocks noChangeAspect="1"/>
          </p:cNvPicPr>
          <p:nvPr/>
        </p:nvPicPr>
        <p:blipFill>
          <a:blip r:embed="rId2"/>
          <a:stretch>
            <a:fillRect/>
          </a:stretch>
        </p:blipFill>
        <p:spPr>
          <a:xfrm>
            <a:off x="681037" y="1204368"/>
            <a:ext cx="7815263" cy="5483769"/>
          </a:xfrm>
          <a:prstGeom prst="rect">
            <a:avLst/>
          </a:prstGeom>
        </p:spPr>
      </p:pic>
    </p:spTree>
    <p:extLst>
      <p:ext uri="{BB962C8B-B14F-4D97-AF65-F5344CB8AC3E}">
        <p14:creationId xmlns:p14="http://schemas.microsoft.com/office/powerpoint/2010/main" val="2023440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11</a:t>
            </a:fld>
            <a:endParaRPr lang="en-US"/>
          </a:p>
        </p:txBody>
      </p:sp>
      <p:pic>
        <p:nvPicPr>
          <p:cNvPr id="6" name="Picture 5"/>
          <p:cNvPicPr>
            <a:picLocks noChangeAspect="1"/>
          </p:cNvPicPr>
          <p:nvPr/>
        </p:nvPicPr>
        <p:blipFill>
          <a:blip r:embed="rId2"/>
          <a:stretch>
            <a:fillRect/>
          </a:stretch>
        </p:blipFill>
        <p:spPr>
          <a:xfrm>
            <a:off x="966787" y="1223963"/>
            <a:ext cx="7362025" cy="5535612"/>
          </a:xfrm>
          <a:prstGeom prst="rect">
            <a:avLst/>
          </a:prstGeom>
        </p:spPr>
      </p:pic>
      <p:sp>
        <p:nvSpPr>
          <p:cNvPr id="7" name="Title 1"/>
          <p:cNvSpPr>
            <a:spLocks noGrp="1"/>
          </p:cNvSpPr>
          <p:nvPr>
            <p:ph type="title"/>
          </p:nvPr>
        </p:nvSpPr>
        <p:spPr>
          <a:xfrm>
            <a:off x="990600" y="361951"/>
            <a:ext cx="6477000" cy="609600"/>
          </a:xfrm>
        </p:spPr>
        <p:txBody>
          <a:bodyPr/>
          <a:lstStyle/>
          <a:p>
            <a:r>
              <a:rPr lang="en-US" dirty="0" err="1" smtClean="0"/>
              <a:t>Lưu</a:t>
            </a:r>
            <a:r>
              <a:rPr lang="en-US" dirty="0" smtClean="0"/>
              <a:t> ý </a:t>
            </a:r>
            <a:r>
              <a:rPr lang="en-US" dirty="0" err="1" smtClean="0"/>
              <a:t>trong</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đũa</a:t>
            </a:r>
            <a:endParaRPr lang="en-US" dirty="0"/>
          </a:p>
        </p:txBody>
      </p:sp>
    </p:spTree>
    <p:extLst>
      <p:ext uri="{BB962C8B-B14F-4D97-AF65-F5344CB8AC3E}">
        <p14:creationId xmlns:p14="http://schemas.microsoft.com/office/powerpoint/2010/main" val="3606611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0"/>
            <a:ext cx="8382000" cy="48307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a:buFontTx/>
              <a:buChar char="-"/>
            </a:pPr>
            <a:r>
              <a:rPr lang="it-IT" sz="3600" dirty="0" smtClean="0"/>
              <a:t>Gạo </a:t>
            </a:r>
            <a:r>
              <a:rPr lang="it-IT" sz="3600" dirty="0"/>
              <a:t>là là lương thực chính trong các món ăn, gạo được dùng để nấu thành cơm và đóng vai trò rất quan trọng trong bữa ăn. </a:t>
            </a:r>
            <a:endParaRPr lang="it-IT" sz="3600" dirty="0" smtClean="0"/>
          </a:p>
          <a:p>
            <a:pPr>
              <a:buFontTx/>
              <a:buChar char="-"/>
            </a:pPr>
            <a:r>
              <a:rPr lang="it-IT" sz="3600" dirty="0" smtClean="0"/>
              <a:t>Gạo </a:t>
            </a:r>
            <a:r>
              <a:rPr lang="it-IT" sz="3600" dirty="0"/>
              <a:t>còn được dùng ở dạng bột làm nhiều loại bánh khác nhau. </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12</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828652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1"/>
            <a:ext cx="8382000" cy="1447800"/>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13</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2" name="Picture 1"/>
          <p:cNvPicPr>
            <a:picLocks noChangeAspect="1"/>
          </p:cNvPicPr>
          <p:nvPr/>
        </p:nvPicPr>
        <p:blipFill>
          <a:blip r:embed="rId2"/>
          <a:stretch>
            <a:fillRect/>
          </a:stretch>
        </p:blipFill>
        <p:spPr>
          <a:xfrm>
            <a:off x="33337" y="2514600"/>
            <a:ext cx="4761351" cy="3022599"/>
          </a:xfrm>
          <a:prstGeom prst="rect">
            <a:avLst/>
          </a:prstGeom>
        </p:spPr>
      </p:pic>
      <p:pic>
        <p:nvPicPr>
          <p:cNvPr id="4" name="Picture 3"/>
          <p:cNvPicPr>
            <a:picLocks noChangeAspect="1"/>
          </p:cNvPicPr>
          <p:nvPr/>
        </p:nvPicPr>
        <p:blipFill>
          <a:blip r:embed="rId3"/>
          <a:stretch>
            <a:fillRect/>
          </a:stretch>
        </p:blipFill>
        <p:spPr>
          <a:xfrm>
            <a:off x="4604449" y="3600259"/>
            <a:ext cx="4505954" cy="3125978"/>
          </a:xfrm>
          <a:prstGeom prst="rect">
            <a:avLst/>
          </a:prstGeom>
        </p:spPr>
      </p:pic>
    </p:spTree>
    <p:extLst>
      <p:ext uri="{BB962C8B-B14F-4D97-AF65-F5344CB8AC3E}">
        <p14:creationId xmlns:p14="http://schemas.microsoft.com/office/powerpoint/2010/main" val="3351831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0"/>
            <a:ext cx="8382000" cy="4876799"/>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a:buFontTx/>
              <a:buChar char="-"/>
            </a:pPr>
            <a:r>
              <a:rPr lang="it-IT" sz="3600" dirty="0" smtClean="0"/>
              <a:t>Trong </a:t>
            </a:r>
            <a:r>
              <a:rPr lang="it-IT" sz="3600" dirty="0"/>
              <a:t>bữa ăn sau cơm là rau củ quả và các loại thịt từ động </a:t>
            </a:r>
            <a:r>
              <a:rPr lang="it-IT" sz="3600" dirty="0" smtClean="0"/>
              <a:t>vật</a:t>
            </a:r>
          </a:p>
          <a:p>
            <a:pPr>
              <a:buFontTx/>
              <a:buChar char="-"/>
            </a:pPr>
            <a:r>
              <a:rPr lang="it-IT" sz="3600" dirty="0"/>
              <a:t>Trong bữa ăn sử dụng nhiều </a:t>
            </a:r>
            <a:r>
              <a:rPr lang="it-IT" sz="3600" dirty="0" smtClean="0"/>
              <a:t>loại </a:t>
            </a:r>
            <a:r>
              <a:rPr lang="it-IT" sz="3600" dirty="0"/>
              <a:t>gia vị tạo mùi và tạo vị như: tạo vị hăng, cay, mặn ngọt của ớt, tiêu, muối, mắm, đường, hành tỏi...dùng để tẩm ướp, chấm kèm với thức </a:t>
            </a:r>
            <a:r>
              <a:rPr lang="it-IT" sz="3600" dirty="0" smtClean="0"/>
              <a:t>ăn</a:t>
            </a:r>
            <a:endParaRPr lang="en-US" sz="3600" dirty="0"/>
          </a:p>
          <a:p>
            <a:pPr marL="0" indent="0">
              <a:buNone/>
            </a:pPr>
            <a:endParaRPr lang="en-US" sz="3600" b="1" dirty="0" smtClean="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14</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2297076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0"/>
            <a:ext cx="8382000" cy="4876799"/>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endParaRPr lang="en-US" sz="3600" b="1" dirty="0" smtClean="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15</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10196" b="7104"/>
          <a:stretch/>
        </p:blipFill>
        <p:spPr>
          <a:xfrm>
            <a:off x="1447800" y="2524125"/>
            <a:ext cx="6782510" cy="4206875"/>
          </a:xfrm>
          <a:prstGeom prst="rect">
            <a:avLst/>
          </a:prstGeom>
        </p:spPr>
      </p:pic>
    </p:spTree>
    <p:extLst>
      <p:ext uri="{BB962C8B-B14F-4D97-AF65-F5344CB8AC3E}">
        <p14:creationId xmlns:p14="http://schemas.microsoft.com/office/powerpoint/2010/main" val="84191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1"/>
            <a:ext cx="8534400" cy="3048000"/>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r>
              <a:rPr lang="en-US" sz="3600" b="1" dirty="0" smtClean="0"/>
              <a:t>- </a:t>
            </a:r>
            <a:r>
              <a:rPr lang="en-US" sz="3600" dirty="0" err="1" smtClean="0"/>
              <a:t>Khâu</a:t>
            </a:r>
            <a:r>
              <a:rPr lang="en-US" sz="3600" dirty="0" smtClean="0"/>
              <a:t> </a:t>
            </a:r>
            <a:r>
              <a:rPr lang="en-US" sz="3600" dirty="0" err="1" smtClean="0"/>
              <a:t>tẩm</a:t>
            </a:r>
            <a:r>
              <a:rPr lang="en-US" sz="3600" dirty="0" smtClean="0"/>
              <a:t> </a:t>
            </a:r>
            <a:r>
              <a:rPr lang="en-US" sz="3600" dirty="0" err="1" smtClean="0"/>
              <a:t>ướp</a:t>
            </a:r>
            <a:r>
              <a:rPr lang="en-US" sz="3600" dirty="0" smtClean="0"/>
              <a:t> </a:t>
            </a:r>
            <a:r>
              <a:rPr lang="en-US" sz="3600" dirty="0" err="1" smtClean="0"/>
              <a:t>gia</a:t>
            </a:r>
            <a:r>
              <a:rPr lang="en-US" sz="3600" dirty="0" smtClean="0"/>
              <a:t> </a:t>
            </a:r>
            <a:r>
              <a:rPr lang="en-US" sz="3600" dirty="0" err="1" smtClean="0"/>
              <a:t>vị</a:t>
            </a:r>
            <a:r>
              <a:rPr lang="en-US" sz="3600" dirty="0" smtClean="0"/>
              <a:t> </a:t>
            </a:r>
            <a:r>
              <a:rPr lang="en-US" sz="3600" dirty="0" err="1" smtClean="0"/>
              <a:t>trong</a:t>
            </a:r>
            <a:r>
              <a:rPr lang="en-US" sz="3600" dirty="0" smtClean="0"/>
              <a:t> </a:t>
            </a:r>
            <a:r>
              <a:rPr lang="en-US" sz="3600" dirty="0" err="1" smtClean="0"/>
              <a:t>kỹ</a:t>
            </a:r>
            <a:r>
              <a:rPr lang="en-US" sz="3600" dirty="0" smtClean="0"/>
              <a:t> </a:t>
            </a:r>
            <a:r>
              <a:rPr lang="en-US" sz="3600" dirty="0" err="1" smtClean="0"/>
              <a:t>thuật</a:t>
            </a:r>
            <a:r>
              <a:rPr lang="en-US" sz="3600" dirty="0" smtClean="0"/>
              <a:t> </a:t>
            </a:r>
            <a:r>
              <a:rPr lang="en-US" sz="3600" dirty="0" err="1" smtClean="0"/>
              <a:t>chế</a:t>
            </a:r>
            <a:r>
              <a:rPr lang="en-US" sz="3600" dirty="0" smtClean="0"/>
              <a:t> </a:t>
            </a:r>
            <a:r>
              <a:rPr lang="en-US" sz="3600" dirty="0" err="1" smtClean="0"/>
              <a:t>biến</a:t>
            </a:r>
            <a:r>
              <a:rPr lang="en-US" sz="3600" dirty="0" smtClean="0"/>
              <a:t> </a:t>
            </a:r>
            <a:r>
              <a:rPr lang="en-US" sz="3600" dirty="0" err="1" smtClean="0"/>
              <a:t>món</a:t>
            </a:r>
            <a:r>
              <a:rPr lang="en-US" sz="3600" dirty="0" smtClean="0"/>
              <a:t> </a:t>
            </a:r>
            <a:r>
              <a:rPr lang="en-US" sz="3600" dirty="0" err="1" smtClean="0"/>
              <a:t>ăn</a:t>
            </a:r>
            <a:r>
              <a:rPr lang="en-US" sz="3600" dirty="0" smtClean="0"/>
              <a:t> </a:t>
            </a:r>
            <a:r>
              <a:rPr lang="en-US" sz="3600" dirty="0" err="1" smtClean="0"/>
              <a:t>đóng</a:t>
            </a:r>
            <a:r>
              <a:rPr lang="en-US" sz="3600" dirty="0" smtClean="0"/>
              <a:t> </a:t>
            </a:r>
            <a:r>
              <a:rPr lang="en-US" sz="3600" dirty="0" err="1" smtClean="0"/>
              <a:t>vai</a:t>
            </a:r>
            <a:r>
              <a:rPr lang="en-US" sz="3600" dirty="0" smtClean="0"/>
              <a:t> </a:t>
            </a:r>
            <a:r>
              <a:rPr lang="en-US" sz="3600" dirty="0" err="1" smtClean="0"/>
              <a:t>trò</a:t>
            </a:r>
            <a:r>
              <a:rPr lang="en-US" sz="3600" dirty="0" smtClean="0"/>
              <a:t> </a:t>
            </a:r>
            <a:r>
              <a:rPr lang="en-US" sz="3600" dirty="0" err="1" smtClean="0"/>
              <a:t>hết</a:t>
            </a:r>
            <a:r>
              <a:rPr lang="en-US" sz="3600" dirty="0" smtClean="0"/>
              <a:t> </a:t>
            </a:r>
            <a:r>
              <a:rPr lang="en-US" sz="3600" dirty="0" err="1" smtClean="0"/>
              <a:t>sức</a:t>
            </a:r>
            <a:r>
              <a:rPr lang="en-US" sz="3600" dirty="0" smtClean="0"/>
              <a:t> </a:t>
            </a:r>
            <a:r>
              <a:rPr lang="en-US" sz="3600" dirty="0" err="1" smtClean="0"/>
              <a:t>cầu</a:t>
            </a:r>
            <a:r>
              <a:rPr lang="en-US" sz="3600" dirty="0" smtClean="0"/>
              <a:t> </a:t>
            </a:r>
            <a:r>
              <a:rPr lang="en-US" sz="3600" dirty="0" err="1" smtClean="0"/>
              <a:t>kỳ</a:t>
            </a:r>
            <a:r>
              <a:rPr lang="en-US" sz="3600" b="1" dirty="0" smtClean="0"/>
              <a:t>, </a:t>
            </a:r>
            <a:r>
              <a:rPr lang="en-US" sz="3600" dirty="0" err="1" smtClean="0"/>
              <a:t>việc</a:t>
            </a:r>
            <a:r>
              <a:rPr lang="en-US" sz="3600" dirty="0" smtClean="0"/>
              <a:t> </a:t>
            </a:r>
            <a:r>
              <a:rPr lang="en-US" sz="3600" dirty="0" err="1" smtClean="0"/>
              <a:t>tẩm</a:t>
            </a:r>
            <a:r>
              <a:rPr lang="en-US" sz="3600" dirty="0" smtClean="0"/>
              <a:t> </a:t>
            </a:r>
            <a:r>
              <a:rPr lang="en-US" sz="3600" dirty="0" err="1" smtClean="0"/>
              <a:t>ướp</a:t>
            </a:r>
            <a:r>
              <a:rPr lang="en-US" sz="3600" dirty="0" smtClean="0"/>
              <a:t> </a:t>
            </a:r>
            <a:r>
              <a:rPr lang="en-US" sz="3600" dirty="0" err="1" smtClean="0"/>
              <a:t>gia</a:t>
            </a:r>
            <a:r>
              <a:rPr lang="en-US" sz="3600" dirty="0" smtClean="0"/>
              <a:t> </a:t>
            </a:r>
            <a:r>
              <a:rPr lang="en-US" sz="3600" dirty="0" err="1" smtClean="0"/>
              <a:t>vị</a:t>
            </a:r>
            <a:r>
              <a:rPr lang="en-US" sz="3600" dirty="0" smtClean="0"/>
              <a:t> </a:t>
            </a:r>
            <a:r>
              <a:rPr lang="en-US" sz="3600" dirty="0" err="1" smtClean="0"/>
              <a:t>trở</a:t>
            </a:r>
            <a:r>
              <a:rPr lang="en-US" sz="3600" dirty="0" smtClean="0"/>
              <a:t> </a:t>
            </a:r>
            <a:r>
              <a:rPr lang="en-US" sz="3600" dirty="0" err="1" smtClean="0"/>
              <a:t>thành</a:t>
            </a:r>
            <a:r>
              <a:rPr lang="en-US" sz="3600" dirty="0" smtClean="0"/>
              <a:t> </a:t>
            </a:r>
            <a:r>
              <a:rPr lang="en-US" sz="3600" dirty="0" err="1" smtClean="0"/>
              <a:t>bí</a:t>
            </a:r>
            <a:r>
              <a:rPr lang="en-US" sz="3600" dirty="0" smtClean="0"/>
              <a:t> </a:t>
            </a:r>
            <a:r>
              <a:rPr lang="en-US" sz="3600" dirty="0" err="1" smtClean="0"/>
              <a:t>quyết</a:t>
            </a:r>
            <a:r>
              <a:rPr lang="en-US" sz="3600" dirty="0" smtClean="0"/>
              <a:t> </a:t>
            </a:r>
            <a:r>
              <a:rPr lang="en-US" sz="3600" dirty="0" err="1" smtClean="0"/>
              <a:t>riêng</a:t>
            </a:r>
            <a:r>
              <a:rPr lang="en-US" sz="3600" dirty="0" smtClean="0"/>
              <a:t> </a:t>
            </a:r>
            <a:r>
              <a:rPr lang="en-US" sz="3600" dirty="0" err="1" smtClean="0"/>
              <a:t>của</a:t>
            </a:r>
            <a:r>
              <a:rPr lang="en-US" sz="3600" dirty="0" smtClean="0"/>
              <a:t> </a:t>
            </a:r>
            <a:r>
              <a:rPr lang="en-US" sz="3600" dirty="0" err="1" smtClean="0"/>
              <a:t>người</a:t>
            </a:r>
            <a:r>
              <a:rPr lang="en-US" sz="3600" dirty="0" smtClean="0"/>
              <a:t> </a:t>
            </a:r>
            <a:r>
              <a:rPr lang="en-US" sz="3600" dirty="0" err="1" smtClean="0"/>
              <a:t>đầu</a:t>
            </a:r>
            <a:r>
              <a:rPr lang="en-US" sz="3600" dirty="0" smtClean="0"/>
              <a:t> </a:t>
            </a:r>
            <a:r>
              <a:rPr lang="en-US" sz="3600" dirty="0" err="1" smtClean="0"/>
              <a:t>bếp</a:t>
            </a:r>
            <a:endParaRPr lang="en-US" sz="3600" dirty="0" smtClean="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16</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4" name="Picture 3"/>
          <p:cNvPicPr>
            <a:picLocks noChangeAspect="1"/>
          </p:cNvPicPr>
          <p:nvPr/>
        </p:nvPicPr>
        <p:blipFill>
          <a:blip r:embed="rId2"/>
          <a:stretch>
            <a:fillRect/>
          </a:stretch>
        </p:blipFill>
        <p:spPr>
          <a:xfrm>
            <a:off x="2819400" y="4322208"/>
            <a:ext cx="3810000" cy="2380217"/>
          </a:xfrm>
          <a:prstGeom prst="rect">
            <a:avLst/>
          </a:prstGeom>
        </p:spPr>
      </p:pic>
    </p:spTree>
    <p:extLst>
      <p:ext uri="{BB962C8B-B14F-4D97-AF65-F5344CB8AC3E}">
        <p14:creationId xmlns:p14="http://schemas.microsoft.com/office/powerpoint/2010/main" val="1600025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Phương</a:t>
            </a:r>
            <a:r>
              <a:rPr lang="en-US" sz="3600" b="1" dirty="0" smtClean="0"/>
              <a:t> </a:t>
            </a:r>
            <a:r>
              <a:rPr lang="en-US" sz="3600" b="1" dirty="0" err="1" smtClean="0"/>
              <a:t>pháp</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r>
              <a:rPr lang="it-IT" sz="3600" dirty="0" smtClean="0"/>
              <a:t>	Các </a:t>
            </a:r>
            <a:r>
              <a:rPr lang="it-IT" sz="3600" dirty="0"/>
              <a:t>món ăn châu Á rất phong phú, đa dạng về chủng loại và chất lượng, không có một quốc gia nào có thể thống kê hết món </a:t>
            </a:r>
            <a:r>
              <a:rPr lang="it-IT" sz="3600" dirty="0" smtClean="0"/>
              <a:t>ăn </a:t>
            </a:r>
            <a:r>
              <a:rPr lang="it-IT" sz="3600" dirty="0"/>
              <a:t>của </a:t>
            </a:r>
            <a:r>
              <a:rPr lang="it-IT" sz="3600" dirty="0" smtClean="0"/>
              <a:t>đất </a:t>
            </a:r>
            <a:r>
              <a:rPr lang="it-IT" sz="3600" dirty="0"/>
              <a:t>nước mình. Vì thế phương pháp chế biến cũng rất phong phú và đa dạng nhưng chủ yếu là </a:t>
            </a:r>
            <a:r>
              <a:rPr lang="it-IT" sz="3600" dirty="0" smtClean="0"/>
              <a:t>ninh, </a:t>
            </a:r>
            <a:r>
              <a:rPr lang="it-IT" sz="3600" dirty="0"/>
              <a:t>rán, luộc, kho</a:t>
            </a:r>
            <a:r>
              <a:rPr lang="it-IT" sz="3600" dirty="0" smtClean="0"/>
              <a:t>, rim,quay, ... </a:t>
            </a:r>
            <a:endParaRPr lang="en-US" sz="3600" dirty="0"/>
          </a:p>
          <a:p>
            <a:pPr marL="0" indent="0">
              <a:buNone/>
            </a:pP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17</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2876972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47170"/>
            <a:ext cx="8382000" cy="4525963"/>
          </a:xfrm>
        </p:spPr>
        <p:txBody>
          <a:bodyPr/>
          <a:lstStyle/>
          <a:p>
            <a:pPr>
              <a:buFont typeface="Wingdings" panose="05000000000000000000" pitchFamily="2" charset="2"/>
              <a:buChar char="v"/>
            </a:pPr>
            <a:r>
              <a:rPr lang="en-US" sz="3600" b="1" dirty="0" smtClean="0"/>
              <a:t> </a:t>
            </a:r>
            <a:r>
              <a:rPr lang="en-US" sz="3600" b="1" dirty="0" err="1" smtClean="0"/>
              <a:t>Cách</a:t>
            </a:r>
            <a:r>
              <a:rPr lang="en-US" sz="3600" b="1" dirty="0" smtClean="0"/>
              <a:t> </a:t>
            </a:r>
            <a:r>
              <a:rPr lang="en-US" sz="3600" b="1" dirty="0" err="1" smtClean="0"/>
              <a:t>trình</a:t>
            </a:r>
            <a:r>
              <a:rPr lang="en-US" sz="3600" b="1" dirty="0" smtClean="0"/>
              <a:t> </a:t>
            </a:r>
            <a:r>
              <a:rPr lang="en-US" sz="3600" b="1" dirty="0" err="1" smtClean="0"/>
              <a:t>bày</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r>
              <a:rPr lang="en-US" sz="3600" dirty="0" smtClean="0"/>
              <a:t>	</a:t>
            </a:r>
            <a:r>
              <a:rPr lang="en-US" sz="3600" dirty="0" err="1" smtClean="0"/>
              <a:t>Bữa</a:t>
            </a:r>
            <a:r>
              <a:rPr lang="en-US" sz="3600" dirty="0" smtClean="0"/>
              <a:t> </a:t>
            </a:r>
            <a:r>
              <a:rPr lang="en-US" sz="3600" dirty="0" err="1" smtClean="0"/>
              <a:t>ăn</a:t>
            </a:r>
            <a:r>
              <a:rPr lang="en-US" sz="3600" dirty="0" smtClean="0"/>
              <a:t> </a:t>
            </a:r>
            <a:r>
              <a:rPr lang="en-US" sz="3600" dirty="0" err="1" smtClean="0"/>
              <a:t>được</a:t>
            </a:r>
            <a:r>
              <a:rPr lang="en-US" sz="3600" dirty="0" smtClean="0"/>
              <a:t> </a:t>
            </a:r>
            <a:r>
              <a:rPr lang="en-US" sz="3600" dirty="0" err="1" smtClean="0"/>
              <a:t>trình</a:t>
            </a:r>
            <a:r>
              <a:rPr lang="en-US" sz="3600" dirty="0" smtClean="0"/>
              <a:t> </a:t>
            </a:r>
            <a:r>
              <a:rPr lang="en-US" sz="3600" dirty="0" err="1" smtClean="0"/>
              <a:t>bày</a:t>
            </a:r>
            <a:r>
              <a:rPr lang="en-US" sz="3600" dirty="0" smtClean="0"/>
              <a:t> </a:t>
            </a:r>
            <a:r>
              <a:rPr lang="en-US" sz="3600" dirty="0" err="1" smtClean="0"/>
              <a:t>theo</a:t>
            </a:r>
            <a:r>
              <a:rPr lang="en-US" sz="3600" dirty="0" smtClean="0"/>
              <a:t> </a:t>
            </a:r>
            <a:r>
              <a:rPr lang="en-US" sz="3600" dirty="0" err="1" smtClean="0"/>
              <a:t>mâm</a:t>
            </a:r>
            <a:r>
              <a:rPr lang="en-US" sz="3600" dirty="0" smtClean="0"/>
              <a:t>, </a:t>
            </a:r>
            <a:r>
              <a:rPr lang="en-US" sz="3600" dirty="0" err="1" smtClean="0"/>
              <a:t>toàn</a:t>
            </a:r>
            <a:r>
              <a:rPr lang="en-US" sz="3600" dirty="0" smtClean="0"/>
              <a:t> </a:t>
            </a:r>
            <a:r>
              <a:rPr lang="en-US" sz="3600" dirty="0" err="1" smtClean="0"/>
              <a:t>bộ</a:t>
            </a:r>
            <a:r>
              <a:rPr lang="en-US" sz="3600" dirty="0" smtClean="0"/>
              <a:t> </a:t>
            </a:r>
            <a:r>
              <a:rPr lang="en-US" sz="3600" dirty="0" err="1" smtClean="0"/>
              <a:t>thức</a:t>
            </a:r>
            <a:r>
              <a:rPr lang="en-US" sz="3600" dirty="0" smtClean="0"/>
              <a:t> </a:t>
            </a:r>
            <a:r>
              <a:rPr lang="en-US" sz="3600" dirty="0" err="1" smtClean="0"/>
              <a:t>ăn</a:t>
            </a:r>
            <a:r>
              <a:rPr lang="en-US" sz="3600" dirty="0" smtClean="0"/>
              <a:t> </a:t>
            </a:r>
            <a:r>
              <a:rPr lang="en-US" sz="3600" dirty="0" err="1" smtClean="0"/>
              <a:t>được</a:t>
            </a:r>
            <a:r>
              <a:rPr lang="en-US" sz="3600" dirty="0" smtClean="0"/>
              <a:t> </a:t>
            </a:r>
            <a:r>
              <a:rPr lang="en-US" sz="3600" dirty="0" err="1" smtClean="0"/>
              <a:t>bày</a:t>
            </a:r>
            <a:r>
              <a:rPr lang="en-US" sz="3600" dirty="0" smtClean="0"/>
              <a:t> </a:t>
            </a:r>
            <a:r>
              <a:rPr lang="en-US" sz="3600" dirty="0" err="1" smtClean="0"/>
              <a:t>hết</a:t>
            </a:r>
            <a:r>
              <a:rPr lang="en-US" sz="3600" dirty="0" smtClean="0"/>
              <a:t> </a:t>
            </a:r>
            <a:r>
              <a:rPr lang="en-US" sz="3600" dirty="0" err="1" smtClean="0"/>
              <a:t>lên</a:t>
            </a:r>
            <a:r>
              <a:rPr lang="en-US" sz="3600" dirty="0" smtClean="0"/>
              <a:t> </a:t>
            </a:r>
            <a:r>
              <a:rPr lang="en-US" sz="3600" dirty="0" err="1" smtClean="0"/>
              <a:t>bát</a:t>
            </a:r>
            <a:r>
              <a:rPr lang="en-US" sz="3600" dirty="0" smtClean="0"/>
              <a:t>, </a:t>
            </a:r>
            <a:r>
              <a:rPr lang="en-US" sz="3600" dirty="0" err="1" smtClean="0"/>
              <a:t>đĩa</a:t>
            </a:r>
            <a:r>
              <a:rPr lang="en-US" sz="3600" dirty="0" smtClean="0"/>
              <a:t> </a:t>
            </a:r>
            <a:r>
              <a:rPr lang="en-US" sz="3600" dirty="0" err="1" smtClean="0"/>
              <a:t>và</a:t>
            </a:r>
            <a:r>
              <a:rPr lang="en-US" sz="3600" dirty="0" smtClean="0"/>
              <a:t> </a:t>
            </a:r>
            <a:r>
              <a:rPr lang="en-US" sz="3600" dirty="0" err="1" smtClean="0"/>
              <a:t>bày</a:t>
            </a:r>
            <a:r>
              <a:rPr lang="en-US" sz="3600" dirty="0" smtClean="0"/>
              <a:t> </a:t>
            </a:r>
            <a:r>
              <a:rPr lang="en-US" sz="3600" dirty="0" err="1" smtClean="0"/>
              <a:t>ra</a:t>
            </a:r>
            <a:r>
              <a:rPr lang="en-US" sz="3600" dirty="0" smtClean="0"/>
              <a:t> </a:t>
            </a:r>
            <a:r>
              <a:rPr lang="en-US" sz="3600" dirty="0" err="1" smtClean="0"/>
              <a:t>mâm</a:t>
            </a:r>
            <a:r>
              <a:rPr lang="en-US" sz="3600" dirty="0" smtClean="0"/>
              <a:t> </a:t>
            </a:r>
            <a:r>
              <a:rPr lang="en-US" sz="3600" dirty="0" err="1" smtClean="0"/>
              <a:t>để</a:t>
            </a:r>
            <a:r>
              <a:rPr lang="en-US" sz="3600" dirty="0" smtClean="0"/>
              <a:t> </a:t>
            </a:r>
            <a:r>
              <a:rPr lang="en-US" sz="3600" dirty="0" err="1" smtClean="0"/>
              <a:t>thể</a:t>
            </a:r>
            <a:r>
              <a:rPr lang="en-US" sz="3600" dirty="0" smtClean="0"/>
              <a:t> </a:t>
            </a:r>
            <a:r>
              <a:rPr lang="en-US" sz="3600" dirty="0" err="1" smtClean="0"/>
              <a:t>hiện</a:t>
            </a:r>
            <a:r>
              <a:rPr lang="en-US" sz="3600" dirty="0" smtClean="0"/>
              <a:t> </a:t>
            </a:r>
            <a:r>
              <a:rPr lang="en-US" sz="3600" dirty="0" err="1" smtClean="0"/>
              <a:t>sự</a:t>
            </a:r>
            <a:r>
              <a:rPr lang="en-US" sz="3600" dirty="0" smtClean="0"/>
              <a:t> </a:t>
            </a:r>
            <a:r>
              <a:rPr lang="en-US" sz="3600" dirty="0" err="1" smtClean="0"/>
              <a:t>thịnh</a:t>
            </a:r>
            <a:r>
              <a:rPr lang="en-US" sz="3600" dirty="0" smtClean="0"/>
              <a:t> </a:t>
            </a:r>
            <a:r>
              <a:rPr lang="en-US" sz="3600" dirty="0" err="1" smtClean="0"/>
              <a:t>soạn</a:t>
            </a:r>
            <a:r>
              <a:rPr lang="en-US" sz="3600" dirty="0" smtClean="0"/>
              <a:t> </a:t>
            </a:r>
            <a:r>
              <a:rPr lang="en-US" sz="3600" dirty="0" err="1" smtClean="0"/>
              <a:t>của</a:t>
            </a:r>
            <a:r>
              <a:rPr lang="en-US" sz="3600" dirty="0" smtClean="0"/>
              <a:t> </a:t>
            </a:r>
            <a:r>
              <a:rPr lang="en-US" sz="3600" dirty="0" err="1" smtClean="0"/>
              <a:t>bữa</a:t>
            </a:r>
            <a:r>
              <a:rPr lang="en-US" sz="3600" dirty="0" smtClean="0"/>
              <a:t> </a:t>
            </a:r>
            <a:r>
              <a:rPr lang="en-US" sz="3600" dirty="0" err="1" smtClean="0"/>
              <a:t>ăn</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18</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7" name="Picture 6"/>
          <p:cNvPicPr>
            <a:picLocks noChangeAspect="1"/>
          </p:cNvPicPr>
          <p:nvPr/>
        </p:nvPicPr>
        <p:blipFill>
          <a:blip r:embed="rId2"/>
          <a:stretch>
            <a:fillRect/>
          </a:stretch>
        </p:blipFill>
        <p:spPr>
          <a:xfrm>
            <a:off x="5053597" y="3874707"/>
            <a:ext cx="3657600" cy="2983293"/>
          </a:xfrm>
          <a:prstGeom prst="rect">
            <a:avLst/>
          </a:prstGeom>
        </p:spPr>
      </p:pic>
      <p:pic>
        <p:nvPicPr>
          <p:cNvPr id="2" name="Picture 1"/>
          <p:cNvPicPr>
            <a:picLocks noChangeAspect="1"/>
          </p:cNvPicPr>
          <p:nvPr/>
        </p:nvPicPr>
        <p:blipFill>
          <a:blip r:embed="rId3"/>
          <a:stretch>
            <a:fillRect/>
          </a:stretch>
        </p:blipFill>
        <p:spPr>
          <a:xfrm>
            <a:off x="885824" y="4276365"/>
            <a:ext cx="4191585" cy="2581635"/>
          </a:xfrm>
          <a:prstGeom prst="rect">
            <a:avLst/>
          </a:prstGeom>
        </p:spPr>
      </p:pic>
    </p:spTree>
    <p:extLst>
      <p:ext uri="{BB962C8B-B14F-4D97-AF65-F5344CB8AC3E}">
        <p14:creationId xmlns:p14="http://schemas.microsoft.com/office/powerpoint/2010/main" val="50098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954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p>
          <a:p>
            <a:pPr marL="0" indent="0">
              <a:buNone/>
            </a:pPr>
            <a:r>
              <a:rPr lang="vi-VN" sz="3600" dirty="0"/>
              <a:t>Người Châu Á ngồi khoanh chân trên giường, hoặc ngồi chiếu bên mâm thức ăn hoặc dùng bàn ăn để ngồi. </a:t>
            </a:r>
            <a:endParaRPr lang="en-US" sz="3600" dirty="0" smtClean="0"/>
          </a:p>
          <a:p>
            <a:pPr marL="0" indent="0">
              <a:buNone/>
            </a:pPr>
            <a:r>
              <a:rPr lang="en-US" sz="3600" dirty="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19</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4" name="Picture 3"/>
          <p:cNvPicPr>
            <a:picLocks noChangeAspect="1"/>
          </p:cNvPicPr>
          <p:nvPr/>
        </p:nvPicPr>
        <p:blipFill>
          <a:blip r:embed="rId2"/>
          <a:stretch>
            <a:fillRect/>
          </a:stretch>
        </p:blipFill>
        <p:spPr>
          <a:xfrm>
            <a:off x="2866404" y="3942943"/>
            <a:ext cx="4448796" cy="2915057"/>
          </a:xfrm>
          <a:prstGeom prst="rect">
            <a:avLst/>
          </a:prstGeom>
        </p:spPr>
      </p:pic>
    </p:spTree>
    <p:extLst>
      <p:ext uri="{BB962C8B-B14F-4D97-AF65-F5344CB8AC3E}">
        <p14:creationId xmlns:p14="http://schemas.microsoft.com/office/powerpoint/2010/main" val="1333313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p>
          <a:p>
            <a:pPr marL="0" indent="0">
              <a:buNone/>
            </a:pPr>
            <a:r>
              <a:rPr lang="en-US" sz="3600" dirty="0"/>
              <a:t>	</a:t>
            </a:r>
            <a:r>
              <a:rPr lang="vi-VN" sz="3600" dirty="0" smtClean="0"/>
              <a:t>Trước </a:t>
            </a:r>
            <a:r>
              <a:rPr lang="vi-VN" sz="3600" dirty="0"/>
              <a:t>và trong khi ăn người châu Á có phong tục là chủ nhà thường mời và gắp thức ăn cho khách, người có địa vị thấp hơn phải mời và ăn sau người có địa vị cao hơn.</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20</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4294801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21</a:t>
            </a:fld>
            <a:endParaRPr lang="en-US"/>
          </a:p>
        </p:txBody>
      </p:sp>
      <p:pic>
        <p:nvPicPr>
          <p:cNvPr id="6" name="Picture 5"/>
          <p:cNvPicPr>
            <a:picLocks noChangeAspect="1"/>
          </p:cNvPicPr>
          <p:nvPr/>
        </p:nvPicPr>
        <p:blipFill>
          <a:blip r:embed="rId2"/>
          <a:stretch>
            <a:fillRect/>
          </a:stretch>
        </p:blipFill>
        <p:spPr>
          <a:xfrm>
            <a:off x="567451" y="1747838"/>
            <a:ext cx="7966949" cy="4746624"/>
          </a:xfrm>
          <a:prstGeom prst="rect">
            <a:avLst/>
          </a:prstGeom>
        </p:spPr>
      </p:pic>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8" name="Rectangle 7"/>
          <p:cNvSpPr/>
          <p:nvPr/>
        </p:nvSpPr>
        <p:spPr>
          <a:xfrm>
            <a:off x="990600" y="1101507"/>
            <a:ext cx="5700600" cy="646331"/>
          </a:xfrm>
          <a:prstGeom prst="rect">
            <a:avLst/>
          </a:prstGeom>
        </p:spPr>
        <p:txBody>
          <a:bodyPr wrap="none">
            <a:spAutoFit/>
          </a:bodyPr>
          <a:lstStyle/>
          <a:p>
            <a:pPr>
              <a:buFont typeface="Wingdings" panose="05000000000000000000" pitchFamily="2" charset="2"/>
              <a:buChar char="v"/>
            </a:pPr>
            <a:r>
              <a:rPr lang="en-US" sz="3600" b="1" dirty="0"/>
              <a:t> </a:t>
            </a:r>
            <a:r>
              <a:rPr lang="en-US" sz="3600" b="1" dirty="0" err="1"/>
              <a:t>Ứng</a:t>
            </a:r>
            <a:r>
              <a:rPr lang="en-US" sz="3600" b="1" dirty="0"/>
              <a:t> </a:t>
            </a:r>
            <a:r>
              <a:rPr lang="en-US" sz="3600" b="1" dirty="0" err="1"/>
              <a:t>xử</a:t>
            </a:r>
            <a:r>
              <a:rPr lang="en-US" sz="3600" b="1" dirty="0"/>
              <a:t> </a:t>
            </a:r>
            <a:r>
              <a:rPr lang="en-US" sz="3600" b="1" dirty="0" err="1"/>
              <a:t>trong</a:t>
            </a:r>
            <a:r>
              <a:rPr lang="en-US" sz="3600" b="1" dirty="0"/>
              <a:t> </a:t>
            </a:r>
            <a:r>
              <a:rPr lang="en-US" sz="3600" b="1" dirty="0" err="1"/>
              <a:t>ăn</a:t>
            </a:r>
            <a:r>
              <a:rPr lang="en-US" sz="3600" b="1" dirty="0"/>
              <a:t> </a:t>
            </a:r>
            <a:r>
              <a:rPr lang="en-US" sz="3600" b="1" dirty="0" err="1"/>
              <a:t>uống</a:t>
            </a:r>
            <a:r>
              <a:rPr lang="en-US" b="1" dirty="0"/>
              <a:t>:</a:t>
            </a:r>
          </a:p>
        </p:txBody>
      </p:sp>
    </p:spTree>
    <p:extLst>
      <p:ext uri="{BB962C8B-B14F-4D97-AF65-F5344CB8AC3E}">
        <p14:creationId xmlns:p14="http://schemas.microsoft.com/office/powerpoint/2010/main" val="517722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189037"/>
            <a:ext cx="8382000" cy="45259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p>
          <a:p>
            <a:pPr marL="0" indent="0">
              <a:buNone/>
            </a:pPr>
            <a:r>
              <a:rPr lang="vi-VN" sz="3600" dirty="0"/>
              <a:t>Người châu Âu 1 ngày ăn 6 bữa gồm 3 bữa chính và 3 bữa </a:t>
            </a:r>
            <a:r>
              <a:rPr lang="vi-VN" sz="3600" dirty="0" smtClean="0"/>
              <a:t>phụ</a:t>
            </a:r>
          </a:p>
          <a:p>
            <a:pPr>
              <a:buFontTx/>
              <a:buChar char="-"/>
            </a:pPr>
            <a:r>
              <a:rPr lang="vi-VN" sz="3600" dirty="0" smtClean="0"/>
              <a:t>Bữa sáng</a:t>
            </a:r>
          </a:p>
          <a:p>
            <a:pPr>
              <a:buFontTx/>
              <a:buChar char="-"/>
            </a:pPr>
            <a:r>
              <a:rPr lang="vi-VN" sz="3600" dirty="0" smtClean="0"/>
              <a:t>Bữa phụ sáng (Tea break )</a:t>
            </a:r>
          </a:p>
          <a:p>
            <a:pPr>
              <a:buFontTx/>
              <a:buChar char="-"/>
            </a:pPr>
            <a:r>
              <a:rPr lang="vi-VN" sz="3600" dirty="0" smtClean="0"/>
              <a:t>Bưa trưa</a:t>
            </a:r>
          </a:p>
          <a:p>
            <a:pPr>
              <a:buFontTx/>
              <a:buChar char="-"/>
            </a:pPr>
            <a:r>
              <a:rPr lang="vi-VN" sz="3600" dirty="0"/>
              <a:t>Bữa phụ </a:t>
            </a:r>
            <a:r>
              <a:rPr lang="vi-VN" sz="3600" dirty="0" smtClean="0"/>
              <a:t>chiều (Tea break )</a:t>
            </a:r>
          </a:p>
          <a:p>
            <a:pPr>
              <a:buFontTx/>
              <a:buChar char="-"/>
            </a:pPr>
            <a:r>
              <a:rPr lang="vi-VN" sz="3600" dirty="0" smtClean="0"/>
              <a:t>Bữa tối</a:t>
            </a:r>
          </a:p>
          <a:p>
            <a:pPr>
              <a:buFontTx/>
              <a:buChar char="-"/>
            </a:pPr>
            <a:r>
              <a:rPr lang="vi-VN" sz="3600" dirty="0" smtClean="0"/>
              <a:t>Bữa phụ tối (supper)</a:t>
            </a:r>
          </a:p>
          <a:p>
            <a:pPr marL="0" indent="0">
              <a:buNone/>
            </a:pP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22</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2383791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p>
          <a:p>
            <a:pPr marL="0" indent="0">
              <a:buNone/>
            </a:pPr>
            <a:r>
              <a:rPr lang="vi-VN" sz="3600" dirty="0" smtClean="0"/>
              <a:t>Thông </a:t>
            </a:r>
            <a:r>
              <a:rPr lang="vi-VN" sz="3600" dirty="0"/>
              <a:t>thường, khẩu phần ăn sáng của người châu Âu thường bao gồm 3 thành phần chính là: tinh bột (ngũ cốc, bánh mì), thức ăn kèm (mứt, trứng, bơ, salad, hoa quả…) và đồ uống (coffee, nước hoa quả, sữa)</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23</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688236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295400" y="1296167"/>
            <a:ext cx="4038600" cy="563563"/>
          </a:xfrm>
        </p:spPr>
        <p:txBody>
          <a:bodyPr/>
          <a:lstStyle/>
          <a:p>
            <a:r>
              <a:rPr lang="vi-VN" dirty="0" smtClean="0"/>
              <a:t>Bữa sáng</a:t>
            </a:r>
            <a:endParaRPr lang="en-US" dirty="0"/>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24</a:t>
            </a:fld>
            <a:endParaRPr lang="en-US"/>
          </a:p>
        </p:txBody>
      </p:sp>
      <p:pic>
        <p:nvPicPr>
          <p:cNvPr id="6" name="Picture 5"/>
          <p:cNvPicPr>
            <a:picLocks noChangeAspect="1"/>
          </p:cNvPicPr>
          <p:nvPr/>
        </p:nvPicPr>
        <p:blipFill>
          <a:blip r:embed="rId2"/>
          <a:stretch>
            <a:fillRect/>
          </a:stretch>
        </p:blipFill>
        <p:spPr>
          <a:xfrm>
            <a:off x="1066800" y="1859730"/>
            <a:ext cx="7162800" cy="4852220"/>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35851146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p>
          <a:p>
            <a:pPr marL="0" indent="0">
              <a:buNone/>
            </a:pPr>
            <a:r>
              <a:rPr lang="vi-VN" sz="3600" dirty="0" smtClean="0"/>
              <a:t>Thông </a:t>
            </a:r>
            <a:r>
              <a:rPr lang="vi-VN" sz="3600" dirty="0"/>
              <a:t>thường, khẩu phần ăn sáng của người châu Âu thường bao gồm 3 thành phần chính là: tinh bột (ngũ cốc, bánh mì), thức ăn kèm (mứt, trứng, bơ, salad, hoa quả…) và đồ uống (coffee, nước hoa quả, sữa)</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25</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039246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Dụng</a:t>
            </a:r>
            <a:r>
              <a:rPr lang="en-US" sz="3600" b="1" dirty="0" smtClean="0"/>
              <a:t> </a:t>
            </a:r>
            <a:r>
              <a:rPr lang="en-US" sz="3600" b="1" dirty="0" err="1" smtClean="0"/>
              <a:t>cụ</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	Dùng </a:t>
            </a:r>
            <a:r>
              <a:rPr lang="vi-VN" sz="3600" dirty="0"/>
              <a:t>đĩa để dựng thức ăn, dùng dao, nĩa thìa, để cắt thức ăn và cho lên miệng, do đó trên bàn ăn bao giờ cũng dọn tối thiểu mỗi người 1 dĩa, một dao, một muỗng, 1 nĩa. </a:t>
            </a:r>
            <a:endParaRPr lang="vi-VN" sz="3600" dirty="0" smtClean="0"/>
          </a:p>
          <a:p>
            <a:pPr marL="0" indent="0">
              <a:buNone/>
            </a:pPr>
            <a:r>
              <a:rPr lang="vi-VN" sz="3600" dirty="0"/>
              <a:t>	</a:t>
            </a:r>
            <a:r>
              <a:rPr lang="vi-VN" sz="3600" dirty="0" smtClean="0"/>
              <a:t>Mỗi </a:t>
            </a:r>
            <a:r>
              <a:rPr lang="vi-VN" sz="3600" dirty="0"/>
              <a:t>bộ đồ ăn chỉ dùng cho 1 món đặc biệt sau khi ăn xong món tanh phải thay bộ đồ ăn mới.</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26</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8330895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Dụng</a:t>
            </a:r>
            <a:r>
              <a:rPr lang="en-US" sz="3600" b="1" dirty="0" smtClean="0"/>
              <a:t> </a:t>
            </a:r>
            <a:r>
              <a:rPr lang="en-US" sz="3600" b="1" dirty="0" err="1" smtClean="0"/>
              <a:t>cụ</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27</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990600" y="2216246"/>
            <a:ext cx="6781800" cy="4471891"/>
          </a:xfrm>
          <a:prstGeom prst="rect">
            <a:avLst/>
          </a:prstGeom>
        </p:spPr>
      </p:pic>
    </p:spTree>
    <p:extLst>
      <p:ext uri="{BB962C8B-B14F-4D97-AF65-F5344CB8AC3E}">
        <p14:creationId xmlns:p14="http://schemas.microsoft.com/office/powerpoint/2010/main" val="7828505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28</a:t>
            </a:fld>
            <a:endParaRPr lang="en-US"/>
          </a:p>
        </p:txBody>
      </p:sp>
      <p:pic>
        <p:nvPicPr>
          <p:cNvPr id="6" name="Picture 5"/>
          <p:cNvPicPr>
            <a:picLocks noChangeAspect="1"/>
          </p:cNvPicPr>
          <p:nvPr/>
        </p:nvPicPr>
        <p:blipFill>
          <a:blip r:embed="rId2"/>
          <a:stretch>
            <a:fillRect/>
          </a:stretch>
        </p:blipFill>
        <p:spPr>
          <a:xfrm>
            <a:off x="969091" y="1323685"/>
            <a:ext cx="6803309" cy="5397790"/>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2810738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29</a:t>
            </a:fld>
            <a:endParaRPr lang="en-US"/>
          </a:p>
        </p:txBody>
      </p:sp>
      <p:pic>
        <p:nvPicPr>
          <p:cNvPr id="6" name="Picture 5"/>
          <p:cNvPicPr>
            <a:picLocks noChangeAspect="1"/>
          </p:cNvPicPr>
          <p:nvPr/>
        </p:nvPicPr>
        <p:blipFill>
          <a:blip r:embed="rId2"/>
          <a:stretch>
            <a:fillRect/>
          </a:stretch>
        </p:blipFill>
        <p:spPr>
          <a:xfrm>
            <a:off x="471816" y="1477962"/>
            <a:ext cx="8352767" cy="4770437"/>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6508033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Bột </a:t>
            </a:r>
            <a:r>
              <a:rPr lang="vi-VN" sz="3600" dirty="0"/>
              <a:t>mì được dùng làm lương thực chính để làm bánh, từ bột mì nười ta làm ra rất nhiều loại bánh khác nhau từ các loại bánh mặn đến các loại bánh ngọt dùng để ăn trong các bữa chính, trong bữa phụ, trong các bữa liên hoan…</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30</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34083045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9100" y="13716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31</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1676400" y="2338690"/>
            <a:ext cx="5867400" cy="4519310"/>
          </a:xfrm>
          <a:prstGeom prst="rect">
            <a:avLst/>
          </a:prstGeom>
        </p:spPr>
      </p:pic>
    </p:spTree>
    <p:extLst>
      <p:ext uri="{BB962C8B-B14F-4D97-AF65-F5344CB8AC3E}">
        <p14:creationId xmlns:p14="http://schemas.microsoft.com/office/powerpoint/2010/main" val="3039252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a:t>
            </a:r>
            <a:r>
              <a:rPr lang="vi-VN" sz="3600" dirty="0"/>
              <a:t>Người châu Âu dùng tất cả các nguyên liệu để chế biến thức ăn nhưng trong đó dùng nhiều nhất là sữa và các sản phẩm từ sữa bò như: sữa tươi, phô mai, bơ….và dầu thực vật.</a:t>
            </a:r>
            <a:r>
              <a:rPr lang="vi-VN" dirty="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32</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7478301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33</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470117" y="2681288"/>
            <a:ext cx="8369083" cy="3832224"/>
          </a:xfrm>
          <a:prstGeom prst="rect">
            <a:avLst/>
          </a:prstGeom>
        </p:spPr>
      </p:pic>
    </p:spTree>
    <p:extLst>
      <p:ext uri="{BB962C8B-B14F-4D97-AF65-F5344CB8AC3E}">
        <p14:creationId xmlns:p14="http://schemas.microsoft.com/office/powerpoint/2010/main" val="13447491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Phương</a:t>
            </a:r>
            <a:r>
              <a:rPr lang="en-US" sz="3600" b="1" dirty="0" smtClean="0"/>
              <a:t> </a:t>
            </a:r>
            <a:r>
              <a:rPr lang="en-US" sz="3600" b="1" dirty="0" err="1" smtClean="0"/>
              <a:t>pháp</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a:t>
            </a:r>
            <a:endParaRPr lang="vi-VN" sz="3600" b="1" dirty="0" smtClean="0"/>
          </a:p>
          <a:p>
            <a:pPr marL="0" indent="0">
              <a:buNone/>
            </a:pPr>
            <a:r>
              <a:rPr lang="vi-VN" sz="3600" dirty="0"/>
              <a:t>Sử dụng nhiều phương pháp chế biến khác nhau do vậy tạo ra rất nhiều món ăn ngon và phong phú phổ biến nhất là phương pháp nướng, quay, bỏ lò, hầm…họ ít ăn món nấu, món xào. </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34</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204194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505200" y="1600200"/>
            <a:ext cx="4038600" cy="4525963"/>
          </a:xfrm>
        </p:spPr>
        <p:txBody>
          <a:bodyPr/>
          <a:lstStyle/>
          <a:p>
            <a:pPr marL="0" indent="0">
              <a:buNone/>
            </a:pPr>
            <a:r>
              <a:rPr lang="vi-VN" dirty="0" smtClean="0"/>
              <a:t>Rau củ đút lò</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35</a:t>
            </a:fld>
            <a:endParaRPr lang="en-US"/>
          </a:p>
        </p:txBody>
      </p:sp>
      <p:pic>
        <p:nvPicPr>
          <p:cNvPr id="6" name="Picture 5"/>
          <p:cNvPicPr>
            <a:picLocks noChangeAspect="1"/>
          </p:cNvPicPr>
          <p:nvPr/>
        </p:nvPicPr>
        <p:blipFill>
          <a:blip r:embed="rId2"/>
          <a:stretch>
            <a:fillRect/>
          </a:stretch>
        </p:blipFill>
        <p:spPr>
          <a:xfrm>
            <a:off x="452437" y="2222245"/>
            <a:ext cx="8480865" cy="4262692"/>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22243934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Phương</a:t>
            </a:r>
            <a:r>
              <a:rPr lang="en-US" sz="3600" b="1" dirty="0" smtClean="0"/>
              <a:t> </a:t>
            </a:r>
            <a:r>
              <a:rPr lang="en-US" sz="3600" b="1" dirty="0" err="1" smtClean="0"/>
              <a:t>pháp</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a:t>
            </a:r>
            <a:endParaRPr lang="vi-VN" sz="3600" b="1" dirty="0" smtClean="0"/>
          </a:p>
          <a:p>
            <a:pPr marL="0" indent="0">
              <a:buNone/>
            </a:pPr>
            <a:r>
              <a:rPr lang="vi-VN" sz="3600" dirty="0" smtClean="0"/>
              <a:t>Các </a:t>
            </a:r>
            <a:r>
              <a:rPr lang="vi-VN" sz="3600" dirty="0"/>
              <a:t>món ăn thường có vị ngọt tự nhiên của xương, thịt, rau củ thực phẩm , không bao giờ họ dùng mì chính để tăng thêm vị ngọt. Món ăn có vị mặn thấp, ít muối, nổi mùi thơm của thực phẩm và các gia vị tự nhiên của </a:t>
            </a:r>
            <a:r>
              <a:rPr lang="vi-VN" sz="3600" dirty="0" smtClean="0"/>
              <a:t>rượu</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36</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7613435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724400"/>
          </a:xfrm>
        </p:spPr>
        <p:txBody>
          <a:bodyPr/>
          <a:lstStyle/>
          <a:p>
            <a:pPr>
              <a:buFont typeface="Wingdings" panose="05000000000000000000" pitchFamily="2" charset="2"/>
              <a:buChar char="v"/>
            </a:pPr>
            <a:r>
              <a:rPr lang="en-US" sz="3600" b="1" dirty="0" smtClean="0"/>
              <a:t> </a:t>
            </a:r>
            <a:r>
              <a:rPr lang="en-US" sz="3600" b="1" dirty="0" err="1" smtClean="0"/>
              <a:t>Cách</a:t>
            </a:r>
            <a:r>
              <a:rPr lang="en-US" sz="3600" b="1" dirty="0" smtClean="0"/>
              <a:t> </a:t>
            </a:r>
            <a:r>
              <a:rPr lang="en-US" sz="3600" b="1" dirty="0" err="1" smtClean="0"/>
              <a:t>trình</a:t>
            </a:r>
            <a:r>
              <a:rPr lang="en-US" sz="3600" b="1" dirty="0" smtClean="0"/>
              <a:t> </a:t>
            </a:r>
            <a:r>
              <a:rPr lang="en-US" sz="3600" b="1" dirty="0" err="1" smtClean="0"/>
              <a:t>bày</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a:t>Thức ăn được phục vụ theo món, theo 1 trình tự nhất định tương đối nghiêm ngặt và chia theo từng suất ăn, không ăn </a:t>
            </a:r>
            <a:r>
              <a:rPr lang="vi-VN" sz="3600" dirty="0" smtClean="0"/>
              <a:t>chung</a:t>
            </a:r>
          </a:p>
          <a:p>
            <a:pPr>
              <a:buFontTx/>
              <a:buChar char="-"/>
            </a:pPr>
            <a:r>
              <a:rPr lang="vi-VN" sz="3600" dirty="0" smtClean="0"/>
              <a:t>Món khai vị</a:t>
            </a:r>
          </a:p>
          <a:p>
            <a:pPr>
              <a:buFontTx/>
              <a:buChar char="-"/>
            </a:pPr>
            <a:r>
              <a:rPr lang="vi-VN" sz="3600" dirty="0" smtClean="0"/>
              <a:t>Món chính</a:t>
            </a:r>
          </a:p>
          <a:p>
            <a:pPr>
              <a:buFontTx/>
              <a:buChar char="-"/>
            </a:pPr>
            <a:r>
              <a:rPr lang="vi-VN" sz="3600" dirty="0" smtClean="0"/>
              <a:t>Tráng miệng</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37</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5827751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	Từ </a:t>
            </a:r>
            <a:r>
              <a:rPr lang="vi-VN" sz="3600" dirty="0"/>
              <a:t>xưa người châu Âu dùng bàn để ngồi ăn. Người có vị trí cao nhất bao giờ cũng được ưu tiên ngồi vị trí trang trọng nhất và luôn được chú ý để tiếp thức ăn, đồ uống đầu tiên</a:t>
            </a:r>
            <a:r>
              <a:rPr lang="vi-VN"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38</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9653708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39</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852487" y="2441216"/>
            <a:ext cx="6767513" cy="4062771"/>
          </a:xfrm>
          <a:prstGeom prst="rect">
            <a:avLst/>
          </a:prstGeom>
        </p:spPr>
      </p:pic>
    </p:spTree>
    <p:extLst>
      <p:ext uri="{BB962C8B-B14F-4D97-AF65-F5344CB8AC3E}">
        <p14:creationId xmlns:p14="http://schemas.microsoft.com/office/powerpoint/2010/main" val="23195732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33400" y="1219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Mỗi </a:t>
            </a:r>
            <a:r>
              <a:rPr lang="vi-VN" sz="3600" dirty="0"/>
              <a:t>người sẽ tự lấy món ăn hoặc nhận món ăn mà mình thích và ăn đến hết, không để thừa. Họ không bao giờ nài ép nhau như người châu Á</a:t>
            </a:r>
            <a:r>
              <a:rPr lang="vi-VN"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40</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2895600" y="4083741"/>
            <a:ext cx="3886200" cy="2745684"/>
          </a:xfrm>
          <a:prstGeom prst="rect">
            <a:avLst/>
          </a:prstGeom>
        </p:spPr>
      </p:pic>
    </p:spTree>
    <p:extLst>
      <p:ext uri="{BB962C8B-B14F-4D97-AF65-F5344CB8AC3E}">
        <p14:creationId xmlns:p14="http://schemas.microsoft.com/office/powerpoint/2010/main" val="2385225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sz="half" idx="1"/>
          </p:nvPr>
        </p:nvSpPr>
        <p:spPr>
          <a:xfrm>
            <a:off x="457200" y="1600200"/>
            <a:ext cx="8077200" cy="4525963"/>
          </a:xfrm>
        </p:spPr>
        <p:txBody>
          <a:bodyPr/>
          <a:lstStyle/>
          <a:p>
            <a:r>
              <a:rPr lang="vi-VN" sz="3600" dirty="0" smtClean="0"/>
              <a:t>Tìm </a:t>
            </a:r>
            <a:r>
              <a:rPr lang="vi-VN" sz="3600" dirty="0" smtClean="0"/>
              <a:t>hiểu văn hóa ẩm thực ở địa phương?</a:t>
            </a:r>
          </a:p>
          <a:p>
            <a:pPr>
              <a:buFontTx/>
              <a:buChar char="-"/>
            </a:pPr>
            <a:r>
              <a:rPr lang="vi-VN" sz="3600" dirty="0" smtClean="0"/>
              <a:t>Nguyên liệu sử dụng</a:t>
            </a:r>
          </a:p>
          <a:p>
            <a:pPr>
              <a:buFontTx/>
              <a:buChar char="-"/>
            </a:pPr>
            <a:r>
              <a:rPr lang="vi-VN" sz="3600" dirty="0" smtClean="0"/>
              <a:t>Phương pháp chế biến</a:t>
            </a:r>
          </a:p>
          <a:p>
            <a:pPr>
              <a:buFontTx/>
              <a:buChar char="-"/>
            </a:pPr>
            <a:r>
              <a:rPr lang="vi-VN"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41</a:t>
            </a:fld>
            <a:endParaRPr lang="en-US"/>
          </a:p>
        </p:txBody>
      </p:sp>
    </p:spTree>
    <p:extLst>
      <p:ext uri="{BB962C8B-B14F-4D97-AF65-F5344CB8AC3E}">
        <p14:creationId xmlns:p14="http://schemas.microsoft.com/office/powerpoint/2010/main" val="23091298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42</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2425</TotalTime>
  <Words>1142</Words>
  <Application>Microsoft Office PowerPoint</Application>
  <PresentationFormat>On-screen Show (4:3)</PresentationFormat>
  <Paragraphs>170</Paragraphs>
  <Slides>42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Wingdings</vt:lpstr>
      <vt:lpstr>871TGp_picture_light_ani</vt:lpstr>
      <vt:lpstr>GV: Nguyễn Thị Hiền</vt:lpstr>
      <vt:lpstr>NỘI DUNG</vt:lpstr>
      <vt:lpstr>PowerPoint Presentation</vt:lpstr>
      <vt:lpstr>3.1. Khu vực Châu Á</vt:lpstr>
      <vt:lpstr>Mâm cơm người Trung Quốc</vt:lpstr>
      <vt:lpstr>3.1. Khu vực Châu Á</vt:lpstr>
      <vt:lpstr>3.1. Khu vực Châu Á</vt:lpstr>
      <vt:lpstr>3.1. Khu vực Châu Á</vt:lpstr>
      <vt:lpstr>PowerPoint Presentation</vt:lpstr>
      <vt:lpstr>Lưu ý trong sử dụng đũa</vt:lpstr>
      <vt:lpstr>Lưu ý trong sử dụng đũa</vt:lpstr>
      <vt:lpstr>3.1. Khu vực Châu Á</vt:lpstr>
      <vt:lpstr>3.1. Khu vực Châu Á</vt:lpstr>
      <vt:lpstr>3.1. Khu vực Châu Á</vt:lpstr>
      <vt:lpstr>3.1. Khu vực Châu Á</vt:lpstr>
      <vt:lpstr>3.1. Khu vực Châu Á</vt:lpstr>
      <vt:lpstr>3.1. Khu vực Châu Á</vt:lpstr>
      <vt:lpstr>3.1. Khu vực Châu Á</vt:lpstr>
      <vt:lpstr>3.1. Khu vực Châu Á</vt:lpstr>
      <vt:lpstr>3.1. Khu vực Châu Á</vt:lpstr>
      <vt:lpstr>3.1. Khu vực Châu Á</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120</cp:revision>
  <dcterms:created xsi:type="dcterms:W3CDTF">2013-12-02T23:45:18Z</dcterms:created>
  <dcterms:modified xsi:type="dcterms:W3CDTF">2021-01-12T14:58:20Z</dcterms:modified>
</cp:coreProperties>
</file>