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4924" r:id="rId2"/>
    <p:sldMasterId id="2147484938" r:id="rId3"/>
  </p:sldMasterIdLst>
  <p:notesMasterIdLst>
    <p:notesMasterId r:id="rId73"/>
  </p:notesMasterIdLst>
  <p:sldIdLst>
    <p:sldId id="400" r:id="rId4"/>
    <p:sldId id="404" r:id="rId5"/>
    <p:sldId id="405" r:id="rId6"/>
    <p:sldId id="407" r:id="rId7"/>
    <p:sldId id="408" r:id="rId8"/>
    <p:sldId id="421" r:id="rId9"/>
    <p:sldId id="413" r:id="rId10"/>
    <p:sldId id="412" r:id="rId11"/>
    <p:sldId id="411" r:id="rId12"/>
    <p:sldId id="425" r:id="rId13"/>
    <p:sldId id="424" r:id="rId14"/>
    <p:sldId id="416" r:id="rId15"/>
    <p:sldId id="417" r:id="rId16"/>
    <p:sldId id="418" r:id="rId17"/>
    <p:sldId id="419" r:id="rId18"/>
    <p:sldId id="426" r:id="rId19"/>
    <p:sldId id="420" r:id="rId20"/>
    <p:sldId id="428" r:id="rId21"/>
    <p:sldId id="427" r:id="rId22"/>
    <p:sldId id="429" r:id="rId23"/>
    <p:sldId id="409" r:id="rId24"/>
    <p:sldId id="442" r:id="rId25"/>
    <p:sldId id="444" r:id="rId26"/>
    <p:sldId id="443" r:id="rId27"/>
    <p:sldId id="466" r:id="rId28"/>
    <p:sldId id="446" r:id="rId29"/>
    <p:sldId id="447" r:id="rId30"/>
    <p:sldId id="448" r:id="rId31"/>
    <p:sldId id="450" r:id="rId32"/>
    <p:sldId id="449" r:id="rId33"/>
    <p:sldId id="451" r:id="rId34"/>
    <p:sldId id="452" r:id="rId35"/>
    <p:sldId id="453" r:id="rId36"/>
    <p:sldId id="454" r:id="rId37"/>
    <p:sldId id="455" r:id="rId38"/>
    <p:sldId id="456" r:id="rId39"/>
    <p:sldId id="457" r:id="rId40"/>
    <p:sldId id="458" r:id="rId41"/>
    <p:sldId id="460" r:id="rId42"/>
    <p:sldId id="459" r:id="rId43"/>
    <p:sldId id="440" r:id="rId44"/>
    <p:sldId id="461" r:id="rId45"/>
    <p:sldId id="462" r:id="rId46"/>
    <p:sldId id="463" r:id="rId47"/>
    <p:sldId id="465" r:id="rId48"/>
    <p:sldId id="430" r:id="rId49"/>
    <p:sldId id="439" r:id="rId50"/>
    <p:sldId id="431" r:id="rId51"/>
    <p:sldId id="432" r:id="rId52"/>
    <p:sldId id="435" r:id="rId53"/>
    <p:sldId id="434" r:id="rId54"/>
    <p:sldId id="436" r:id="rId55"/>
    <p:sldId id="467" r:id="rId56"/>
    <p:sldId id="469" r:id="rId57"/>
    <p:sldId id="474" r:id="rId58"/>
    <p:sldId id="476" r:id="rId59"/>
    <p:sldId id="475" r:id="rId60"/>
    <p:sldId id="477" r:id="rId61"/>
    <p:sldId id="473" r:id="rId62"/>
    <p:sldId id="478" r:id="rId63"/>
    <p:sldId id="472" r:id="rId64"/>
    <p:sldId id="471" r:id="rId65"/>
    <p:sldId id="480" r:id="rId66"/>
    <p:sldId id="479" r:id="rId67"/>
    <p:sldId id="482" r:id="rId68"/>
    <p:sldId id="481" r:id="rId69"/>
    <p:sldId id="470" r:id="rId70"/>
    <p:sldId id="483" r:id="rId71"/>
    <p:sldId id="484"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006600"/>
    <a:srgbClr val="996633"/>
    <a:srgbClr val="CC0066"/>
    <a:srgbClr val="3333CC"/>
    <a:srgbClr val="6600CC"/>
    <a:srgbClr val="990000"/>
    <a:srgbClr val="660066"/>
    <a:srgbClr val="FF3399"/>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18" autoAdjust="0"/>
    <p:restoredTop sz="94660"/>
  </p:normalViewPr>
  <p:slideViewPr>
    <p:cSldViewPr>
      <p:cViewPr varScale="1">
        <p:scale>
          <a:sx n="74" d="100"/>
          <a:sy n="74" d="100"/>
        </p:scale>
        <p:origin x="612" y="72"/>
      </p:cViewPr>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t>9/21/2020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3904503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2</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6879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9/21/2020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313172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9/21/2020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3065089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21BCBE-5765-46D3-BA4F-E21B47D4CF2C}" type="datetimeFigureOut">
              <a:rPr lang="en-US" smtClean="0"/>
              <a:t>9/21/2020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590097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B21BCBE-5765-46D3-BA4F-E21B47D4CF2C}" type="datetimeFigureOut">
              <a:rPr lang="en-US" smtClean="0"/>
              <a:t>9/21/2020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843210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B21BCBE-5765-46D3-BA4F-E21B47D4CF2C}" type="datetimeFigureOut">
              <a:rPr lang="en-US" smtClean="0"/>
              <a:t>9/21/2020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603047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B21BCBE-5765-46D3-BA4F-E21B47D4CF2C}" type="datetimeFigureOut">
              <a:rPr lang="en-US" smtClean="0"/>
              <a:t>9/21/2020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4281355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21BCBE-5765-46D3-BA4F-E21B47D4CF2C}" type="datetimeFigureOut">
              <a:rPr lang="en-US" smtClean="0"/>
              <a:t>9/21/2020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145944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t>9/21/2020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20501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t>9/21/2020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211941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9/21/2020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426396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9/21/2020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93058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 name="Shape 36"/>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 name="Shape 37"/>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8" name="Shape 38"/>
          <p:cNvGrpSpPr/>
          <p:nvPr/>
        </p:nvGrpSpPr>
        <p:grpSpPr>
          <a:xfrm>
            <a:off x="-12700" y="2698767"/>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0"/>
            <a:ext cx="12306099"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68" name="Shape 68"/>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69" name="Shape 69"/>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0" name="Shape 70"/>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1" name="Shape 71"/>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2" name="Shape 72"/>
          <p:cNvSpPr txBox="1">
            <a:spLocks noGrp="1"/>
          </p:cNvSpPr>
          <p:nvPr>
            <p:ph type="ctrTitle"/>
          </p:nvPr>
        </p:nvSpPr>
        <p:spPr>
          <a:xfrm>
            <a:off x="3797300" y="4484567"/>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7" name="Shape 77"/>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8" name="Shape 78"/>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79" name="Shape 79"/>
          <p:cNvGrpSpPr/>
          <p:nvPr/>
        </p:nvGrpSpPr>
        <p:grpSpPr>
          <a:xfrm>
            <a:off x="-12700" y="2698767"/>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0"/>
            <a:ext cx="12306099"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09" name="Shape 109"/>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0" name="Shape 110"/>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1" name="Shape 111"/>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2" name="Shape 112"/>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3" name="Shape 113"/>
          <p:cNvSpPr txBox="1">
            <a:spLocks noGrp="1"/>
          </p:cNvSpPr>
          <p:nvPr>
            <p:ph type="ctrTitle"/>
          </p:nvPr>
        </p:nvSpPr>
        <p:spPr>
          <a:xfrm>
            <a:off x="3079134" y="4041534"/>
            <a:ext cx="6952799"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54" y="5412334"/>
            <a:ext cx="6952799"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4" y="2882401"/>
            <a:ext cx="8138799"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25"/>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tl val="0"/>
              </a:rPr>
              <a:t>“</a:t>
            </a:r>
          </a:p>
        </p:txBody>
      </p:sp>
      <p:sp>
        <p:nvSpPr>
          <p:cNvPr id="118" name="Shape 11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21" name="Shape 12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22" name="Shape 12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123" name="Shape 123"/>
          <p:cNvGrpSpPr/>
          <p:nvPr/>
        </p:nvGrpSpPr>
        <p:grpSpPr>
          <a:xfrm>
            <a:off x="-12700" y="5949967"/>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0"/>
            <a:ext cx="12306099"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53" name="Shape 15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4" name="Shape 15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5" name="Shape 15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6" name="Shape 15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269076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7" y="2053567"/>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63" name="Shape 163"/>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64" name="Shape 164"/>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165" name="Shape 165"/>
          <p:cNvGrpSpPr/>
          <p:nvPr/>
        </p:nvGrpSpPr>
        <p:grpSpPr>
          <a:xfrm>
            <a:off x="-12700" y="5949967"/>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0"/>
            <a:ext cx="12306099"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95" name="Shape 195"/>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6" name="Shape 196"/>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7" name="Shape 197"/>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8" name="Shape 198"/>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5869066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67"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3"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06" name="Shape 206"/>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07" name="Shape 207"/>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08" name="Shape 208"/>
          <p:cNvGrpSpPr/>
          <p:nvPr/>
        </p:nvGrpSpPr>
        <p:grpSpPr>
          <a:xfrm>
            <a:off x="-12700" y="5949967"/>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0"/>
            <a:ext cx="12306099"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238" name="Shape 238"/>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39" name="Shape 239"/>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40" name="Shape 240"/>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41" name="Shape 241"/>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6702836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50" name="Shape 250"/>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51" name="Shape 251"/>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52" name="Shape 252"/>
          <p:cNvGrpSpPr/>
          <p:nvPr/>
        </p:nvGrpSpPr>
        <p:grpSpPr>
          <a:xfrm>
            <a:off x="-12700" y="5949967"/>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0"/>
            <a:ext cx="12306099"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282" name="Shape 282"/>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3" name="Shape 283"/>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4" name="Shape 284"/>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5" name="Shape 285"/>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6388029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91" name="Shape 29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92" name="Shape 29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93" name="Shape 293"/>
          <p:cNvGrpSpPr/>
          <p:nvPr/>
        </p:nvGrpSpPr>
        <p:grpSpPr>
          <a:xfrm>
            <a:off x="-12700" y="5949967"/>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0"/>
            <a:ext cx="12306099"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323" name="Shape 32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4" name="Shape 32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5" name="Shape 32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6" name="Shape 32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6783806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05"/>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32" name="Shape 33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33" name="Shape 33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34" name="Shape 334"/>
          <p:cNvGrpSpPr/>
          <p:nvPr/>
        </p:nvGrpSpPr>
        <p:grpSpPr>
          <a:xfrm>
            <a:off x="-12700" y="5949967"/>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0"/>
            <a:ext cx="12306099"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364" name="Shape 36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5" name="Shape 36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6" name="Shape 36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7" name="Shape 36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329210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2" name="Shape 37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3" name="Shape 37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74" name="Shape 374"/>
          <p:cNvGrpSpPr/>
          <p:nvPr/>
        </p:nvGrpSpPr>
        <p:grpSpPr>
          <a:xfrm>
            <a:off x="-12700" y="5949967"/>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0"/>
            <a:ext cx="12306099"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404" name="Shape 40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5" name="Shape 40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6" name="Shape 40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7" name="Shape 40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4046690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6" y="849033"/>
            <a:ext cx="12271933"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4" y="1024134"/>
            <a:ext cx="12280867"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3" y="59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12" name="Shape 412"/>
          <p:cNvSpPr/>
          <p:nvPr/>
        </p:nvSpPr>
        <p:spPr>
          <a:xfrm rot="8100000">
            <a:off x="8051973" y="96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13" name="Shape 413"/>
          <p:cNvSpPr/>
          <p:nvPr/>
        </p:nvSpPr>
        <p:spPr>
          <a:xfrm rot="8100000">
            <a:off x="9575973" y="101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414" name="Shape 414"/>
          <p:cNvGrpSpPr/>
          <p:nvPr/>
        </p:nvGrpSpPr>
        <p:grpSpPr>
          <a:xfrm>
            <a:off x="-12700" y="869967"/>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0"/>
            <a:ext cx="12306099"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444" name="Shape 444"/>
          <p:cNvSpPr/>
          <p:nvPr/>
        </p:nvSpPr>
        <p:spPr>
          <a:xfrm>
            <a:off x="3987601" y="103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5" name="Shape 445"/>
          <p:cNvSpPr/>
          <p:nvPr/>
        </p:nvSpPr>
        <p:spPr>
          <a:xfrm>
            <a:off x="1447601" y="141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6" name="Shape 446"/>
          <p:cNvSpPr/>
          <p:nvPr/>
        </p:nvSpPr>
        <p:spPr>
          <a:xfrm>
            <a:off x="6527601" y="94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7" name="Shape 447"/>
          <p:cNvSpPr/>
          <p:nvPr/>
        </p:nvSpPr>
        <p:spPr>
          <a:xfrm rot="8100000">
            <a:off x="11599932" y="69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36951242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0"/>
            <a:ext cx="3276600"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24775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 xmlns:a16="http://schemas.microsoft.com/office/drawing/2014/main" id="{9242AE78-78C5-4911-B617-90D14010A947}"/>
              </a:ext>
            </a:extLst>
          </p:cNvPr>
          <p:cNvGrpSpPr/>
          <p:nvPr userDrawn="1"/>
        </p:nvGrpSpPr>
        <p:grpSpPr>
          <a:xfrm flipH="1">
            <a:off x="10856438" y="5136827"/>
            <a:ext cx="1174335" cy="1584931"/>
            <a:chOff x="10073923" y="4329846"/>
            <a:chExt cx="1822803" cy="2460131"/>
          </a:xfrm>
          <a:solidFill>
            <a:schemeClr val="accent1"/>
          </a:solidFill>
        </p:grpSpPr>
        <p:sp>
          <p:nvSpPr>
            <p:cNvPr id="6" name="Freeform: Shape 5">
              <a:extLst>
                <a:ext uri="{FF2B5EF4-FFF2-40B4-BE49-F238E27FC236}">
                  <a16:creationId xmlns=""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86"/>
              <a:endParaRPr lang="en-US">
                <a:solidFill>
                  <a:prstClr val="black"/>
                </a:solidFill>
              </a:endParaRPr>
            </a:p>
          </p:txBody>
        </p:sp>
        <p:sp>
          <p:nvSpPr>
            <p:cNvPr id="7" name="Freeform: Shape 6">
              <a:extLst>
                <a:ext uri="{FF2B5EF4-FFF2-40B4-BE49-F238E27FC236}">
                  <a16:creationId xmlns=""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86"/>
              <a:endParaRPr lang="en-US">
                <a:solidFill>
                  <a:prstClr val="black"/>
                </a:solidFill>
              </a:endParaRPr>
            </a:p>
          </p:txBody>
        </p:sp>
      </p:grpSp>
      <p:sp>
        <p:nvSpPr>
          <p:cNvPr id="8" name="Rectangle 7">
            <a:extLst>
              <a:ext uri="{FF2B5EF4-FFF2-40B4-BE49-F238E27FC236}">
                <a16:creationId xmlns=""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9" name="Freeform: Shape 8">
            <a:extLst>
              <a:ext uri="{FF2B5EF4-FFF2-40B4-BE49-F238E27FC236}">
                <a16:creationId xmlns="" xmlns:a16="http://schemas.microsoft.com/office/drawing/2014/main" id="{F965DE85-99CD-45CA-B40D-D66A355C3F5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1400" b="1" dirty="0">
              <a:solidFill>
                <a:prstClr val="white"/>
              </a:solidFill>
            </a:endParaRPr>
          </a:p>
        </p:txBody>
      </p:sp>
      <p:grpSp>
        <p:nvGrpSpPr>
          <p:cNvPr id="5" name="Group 4">
            <a:extLst>
              <a:ext uri="{FF2B5EF4-FFF2-40B4-BE49-F238E27FC236}">
                <a16:creationId xmlns="" xmlns:a16="http://schemas.microsoft.com/office/drawing/2014/main"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86"/>
              <a:endParaRPr lang="en-US">
                <a:solidFill>
                  <a:prstClr val="black"/>
                </a:solidFill>
              </a:endParaRPr>
            </a:p>
          </p:txBody>
        </p:sp>
        <p:sp>
          <p:nvSpPr>
            <p:cNvPr id="7" name="Freeform: Shape 6">
              <a:extLst>
                <a:ext uri="{FF2B5EF4-FFF2-40B4-BE49-F238E27FC236}">
                  <a16:creationId xmlns=""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86"/>
              <a:endParaRPr lang="en-US" dirty="0">
                <a:solidFill>
                  <a:prstClr val="black"/>
                </a:solidFill>
              </a:endParaRPr>
            </a:p>
          </p:txBody>
        </p:sp>
        <p:sp>
          <p:nvSpPr>
            <p:cNvPr id="8" name="Freeform: Shape 7">
              <a:extLst>
                <a:ext uri="{FF2B5EF4-FFF2-40B4-BE49-F238E27FC236}">
                  <a16:creationId xmlns=""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86"/>
              <a:endParaRPr lang="en-US">
                <a:solidFill>
                  <a:prstClr val="black"/>
                </a:solidFill>
              </a:endParaRPr>
            </a:p>
          </p:txBody>
        </p:sp>
        <p:sp>
          <p:nvSpPr>
            <p:cNvPr id="9" name="Freeform: Shape 8">
              <a:extLst>
                <a:ext uri="{FF2B5EF4-FFF2-40B4-BE49-F238E27FC236}">
                  <a16:creationId xmlns=""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86"/>
              <a:endParaRPr lang="en-US">
                <a:solidFill>
                  <a:prstClr val="black"/>
                </a:solidFill>
              </a:endParaRPr>
            </a:p>
          </p:txBody>
        </p:sp>
        <p:sp>
          <p:nvSpPr>
            <p:cNvPr id="10" name="Freeform: Shape 9">
              <a:extLst>
                <a:ext uri="{FF2B5EF4-FFF2-40B4-BE49-F238E27FC236}">
                  <a16:creationId xmlns=""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86"/>
              <a:endParaRPr lang="en-US">
                <a:solidFill>
                  <a:prstClr val="black"/>
                </a:solidFill>
              </a:endParaRPr>
            </a:p>
          </p:txBody>
        </p:sp>
        <p:sp>
          <p:nvSpPr>
            <p:cNvPr id="11" name="Freeform: Shape 10">
              <a:extLst>
                <a:ext uri="{FF2B5EF4-FFF2-40B4-BE49-F238E27FC236}">
                  <a16:creationId xmlns=""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86"/>
              <a:endParaRPr lang="en-US">
                <a:solidFill>
                  <a:prstClr val="black"/>
                </a:solidFill>
              </a:endParaRPr>
            </a:p>
          </p:txBody>
        </p:sp>
        <p:sp>
          <p:nvSpPr>
            <p:cNvPr id="12" name="Freeform: Shape 11">
              <a:extLst>
                <a:ext uri="{FF2B5EF4-FFF2-40B4-BE49-F238E27FC236}">
                  <a16:creationId xmlns=""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86"/>
              <a:endParaRPr lang="en-US">
                <a:solidFill>
                  <a:prstClr val="black"/>
                </a:solidFill>
              </a:endParaRPr>
            </a:p>
          </p:txBody>
        </p:sp>
      </p:grpSp>
      <p:sp>
        <p:nvSpPr>
          <p:cNvPr id="13" name="Text Placeholder 9">
            <a:extLst>
              <a:ext uri="{FF2B5EF4-FFF2-40B4-BE49-F238E27FC236}">
                <a16:creationId xmlns="" xmlns:a16="http://schemas.microsoft.com/office/drawing/2014/main"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 xmlns:a16="http://schemas.microsoft.com/office/drawing/2014/main"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
        <p:nvSpPr>
          <p:cNvPr id="16" name="Picture Placeholder 15">
            <a:extLst>
              <a:ext uri="{FF2B5EF4-FFF2-40B4-BE49-F238E27FC236}">
                <a16:creationId xmlns="" xmlns:a16="http://schemas.microsoft.com/office/drawing/2014/main"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 xmlns:a16="http://schemas.microsoft.com/office/drawing/2014/main"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6" name="그림 개체 틀 2">
            <a:extLst>
              <a:ext uri="{FF2B5EF4-FFF2-40B4-BE49-F238E27FC236}">
                <a16:creationId xmlns="" xmlns:a16="http://schemas.microsoft.com/office/drawing/2014/main"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 xmlns:a16="http://schemas.microsoft.com/office/drawing/2014/main"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8" name="그림 개체 틀 2">
            <a:extLst>
              <a:ext uri="{FF2B5EF4-FFF2-40B4-BE49-F238E27FC236}">
                <a16:creationId xmlns="" xmlns:a16="http://schemas.microsoft.com/office/drawing/2014/main"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 xmlns:a16="http://schemas.microsoft.com/office/drawing/2014/main"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10" name="Text Placeholder 9">
            <a:extLst>
              <a:ext uri="{FF2B5EF4-FFF2-40B4-BE49-F238E27FC236}">
                <a16:creationId xmlns="" xmlns:a16="http://schemas.microsoft.com/office/drawing/2014/main"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12" name="Freeform: Shape 11">
            <a:extLst>
              <a:ext uri="{FF2B5EF4-FFF2-40B4-BE49-F238E27FC236}">
                <a16:creationId xmlns="" xmlns:a16="http://schemas.microsoft.com/office/drawing/2014/main"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grpSp>
        <p:nvGrpSpPr>
          <p:cNvPr id="13" name="Group 12">
            <a:extLst>
              <a:ext uri="{FF2B5EF4-FFF2-40B4-BE49-F238E27FC236}">
                <a16:creationId xmlns="" xmlns:a16="http://schemas.microsoft.com/office/drawing/2014/main"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86"/>
              <a:endParaRPr lang="en-US">
                <a:solidFill>
                  <a:prstClr val="black"/>
                </a:solidFill>
              </a:endParaRPr>
            </a:p>
          </p:txBody>
        </p:sp>
        <p:sp>
          <p:nvSpPr>
            <p:cNvPr id="15" name="Freeform: Shape 14">
              <a:extLst>
                <a:ext uri="{FF2B5EF4-FFF2-40B4-BE49-F238E27FC236}">
                  <a16:creationId xmlns=""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86"/>
              <a:endParaRPr lang="en-US">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 xmlns:a16="http://schemas.microsoft.com/office/drawing/2014/main"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 xmlns:a16="http://schemas.microsoft.com/office/drawing/2014/main"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9" name="그림 개체 틀 4">
            <a:extLst>
              <a:ext uri="{FF2B5EF4-FFF2-40B4-BE49-F238E27FC236}">
                <a16:creationId xmlns="" xmlns:a16="http://schemas.microsoft.com/office/drawing/2014/main"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 xmlns:a16="http://schemas.microsoft.com/office/drawing/2014/main"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Change Fill Color &amp;</a:t>
            </a:r>
          </a:p>
          <a:p>
            <a:pPr defTabSz="914286"/>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286"/>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pPr defTabSz="914286"/>
            <a:r>
              <a:rPr lang="en-US" altLang="ko-KR" sz="2800" b="1" dirty="0">
                <a:solidFill>
                  <a:prstClr val="white"/>
                </a:solidFill>
                <a:cs typeface="Arial" pitchFamily="34" charset="0"/>
              </a:rPr>
              <a:t>FREE </a:t>
            </a:r>
          </a:p>
          <a:p>
            <a:pPr defTabSz="91428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slideLayout" Target="../slideLayouts/slideLayout43.xml"/><Relationship Id="rId3" Type="http://schemas.openxmlformats.org/officeDocument/2006/relationships/slideLayout" Target="../slideLayouts/slideLayout28.xml"/><Relationship Id="rId21" Type="http://schemas.openxmlformats.org/officeDocument/2006/relationships/slideLayout" Target="../slideLayouts/slideLayout46.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20" Type="http://schemas.openxmlformats.org/officeDocument/2006/relationships/slideLayout" Target="../slideLayouts/slideLayout45.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19" Type="http://schemas.openxmlformats.org/officeDocument/2006/relationships/slideLayout" Target="../slideLayouts/slideLayout44.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 Id="rId2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21BCBE-5765-46D3-BA4F-E21B47D4CF2C}" type="datetimeFigureOut">
              <a:rPr lang="en-US" smtClean="0"/>
              <a:t>9/21/2020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847686-4720-432E-AA12-47DA17ED5B1C}" type="slidenum">
              <a:rPr lang="en-US" smtClean="0"/>
              <a:t>‹#›</a:t>
            </a:fld>
            <a:endParaRPr lang="en-US"/>
          </a:p>
        </p:txBody>
      </p:sp>
    </p:spTree>
    <p:extLst>
      <p:ext uri="{BB962C8B-B14F-4D97-AF65-F5344CB8AC3E}">
        <p14:creationId xmlns:p14="http://schemas.microsoft.com/office/powerpoint/2010/main" val="2383536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9"/>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0"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7" y="2053567"/>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 id="214748496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wmf"/><Relationship Id="rId2" Type="http://schemas.openxmlformats.org/officeDocument/2006/relationships/notesSlide" Target="../notesSlides/notesSlide1.xml"/><Relationship Id="rId1" Type="http://schemas.openxmlformats.org/officeDocument/2006/relationships/slideLayout" Target="../slideLayouts/slideLayout20.xml"/><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0.xml"/><Relationship Id="rId5" Type="http://schemas.openxmlformats.org/officeDocument/2006/relationships/image" Target="../media/image17.jpe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3.xml"/><Relationship Id="rId5" Type="http://schemas.openxmlformats.org/officeDocument/2006/relationships/image" Target="../media/image23.jpe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4.jpeg"/><Relationship Id="rId1" Type="http://schemas.openxmlformats.org/officeDocument/2006/relationships/slideLayout" Target="../slideLayouts/slideLayout23.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google.com.vn/imgres?imgurl=http://www.tuanvietnam.net/Library/Images/58/2008/01/congbang_can3.jpg&amp;imgrefurl=http://www.tuanvietnam.net/quan-ly-cong-bang-phai-chang-chi-la-ao-tuong&amp;usg=__T30_4i4qKXsqBoaDOtt4hXC3Wlk=&amp;h=301&amp;w=401&amp;sz=21&amp;hl=vi&amp;start=2&amp;zoom=1&amp;um=1&amp;itbs=1&amp;tbnid=QQx1LXdgmV3bHM:&amp;tbnh=93&amp;tbnw=124&amp;prev=/images?q=c%C3%B4ng+b%E1%BA%B1ng&amp;um=1&amp;hl=vi&amp;sa=N&amp;tbs=isch:1" TargetMode="External"/><Relationship Id="rId1" Type="http://schemas.openxmlformats.org/officeDocument/2006/relationships/slideLayout" Target="../slideLayouts/slideLayout23.xml"/><Relationship Id="rId5" Type="http://schemas.openxmlformats.org/officeDocument/2006/relationships/image" Target="../media/image27.jpeg"/><Relationship Id="rId4" Type="http://schemas.openxmlformats.org/officeDocument/2006/relationships/hyperlink" Target="http://www.google.com.vn/imgres?imgurl=http://vietnamaaa.noosblog.fr/congsan/images/2007/08/31/luat_phap.jpg&amp;imgrefurl=http://vietnamaaa.numeriblog.fr/congsan/2007/09/ch-tch-nc-nguyn.html&amp;usg=__vNrHFISqoapiMrWhDUYC7qOY2b4=&amp;h=726&amp;w=500&amp;sz=25&amp;hl=vi&amp;start=4&amp;zoom=1&amp;um=1&amp;itbs=1&amp;tbnid=HihZ8r6W7I8UwM:&amp;tbnh=141&amp;tbnw=97&amp;prev=/images?q=hi%E1%BA%BFn+ph%C3%A1p&amp;um=1&amp;hl=vi&amp;tbs=isch:1"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3.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4.jpeg"/><Relationship Id="rId1" Type="http://schemas.openxmlformats.org/officeDocument/2006/relationships/slideLayout" Target="../slideLayouts/slideLayout23.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google.com.vn/imgres?imgurl=http://www.quangninh.gov.vn/Data/Images/coquan.JPG&amp;imgrefurl=http://www.quangninh.gov.vn/vienkiemsatnhandan/truyen_thong_nganh/001c79.aspx&amp;usg=__VGoRMuzKsjLPirXVDxGk5gzApng=&amp;h=1156&amp;w=1780&amp;sz=233&amp;hl=vi&amp;start=6&amp;zoom=1&amp;um=1&amp;itbs=1&amp;tbnid=GiU4Kt5FiTB0eM:&amp;tbnh=97&amp;tbnw=150&amp;prev=/images?q=Vi%E1%BB%87n+ki%E1%BB%83m+s%C3%A1t&amp;um=1&amp;hl=vi&amp;sa=G&amp;tbs=isch:1" TargetMode="External"/><Relationship Id="rId1" Type="http://schemas.openxmlformats.org/officeDocument/2006/relationships/slideLayout" Target="../slideLayouts/slideLayout23.xml"/><Relationship Id="rId6" Type="http://schemas.openxmlformats.org/officeDocument/2006/relationships/image" Target="../media/image20.jpeg"/><Relationship Id="rId5" Type="http://schemas.openxmlformats.org/officeDocument/2006/relationships/image" Target="../media/image34.jpeg"/><Relationship Id="rId4" Type="http://schemas.openxmlformats.org/officeDocument/2006/relationships/hyperlink" Target="http://www.google.com.vn/imgres?imgurl=http://phienbancu.tuoitre.vn/tianyon/ImageView.aspx?ThumbnailID=269805&amp;imgrefurl=http://tuoitre.vn/Chinh-tri-xa-hoi/Phap-luat/265087/De-tranh-chuyen-tam-giam-vo-thoi-han.html&amp;usg=__c3XSYsiv97jSd423gjR2RRgCels=&amp;h=305&amp;w=405&amp;sz=30&amp;hl=vi&amp;start=15&amp;zoom=1&amp;um=1&amp;itbs=1&amp;tbnid=TDLb_OGSo2nUNM:&amp;tbnh=93&amp;tbnw=124&amp;prev=/images?q=Vi%E1%BB%87n+ki%E1%BB%83m+s%C3%A1t&amp;um=1&amp;hl=vi&amp;sa=G&amp;tbs=isch:1"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0.xml"/><Relationship Id="rId4" Type="http://schemas.openxmlformats.org/officeDocument/2006/relationships/image" Target="../media/image57.jpeg"/></Relationships>
</file>

<file path=ppt/slides/_rels/slide3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64.jpeg"/><Relationship Id="rId1" Type="http://schemas.openxmlformats.org/officeDocument/2006/relationships/slideLayout" Target="../slideLayouts/slideLayout20.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3" Type="http://schemas.openxmlformats.org/officeDocument/2006/relationships/image" Target="../media/image74.gif"/><Relationship Id="rId7" Type="http://schemas.openxmlformats.org/officeDocument/2006/relationships/image" Target="../media/image78.jpeg"/><Relationship Id="rId2" Type="http://schemas.openxmlformats.org/officeDocument/2006/relationships/image" Target="../media/image73.gif"/><Relationship Id="rId1" Type="http://schemas.openxmlformats.org/officeDocument/2006/relationships/slideLayout" Target="../slideLayouts/slideLayout20.xml"/><Relationship Id="rId6" Type="http://schemas.openxmlformats.org/officeDocument/2006/relationships/image" Target="../media/image77.gif"/><Relationship Id="rId5" Type="http://schemas.openxmlformats.org/officeDocument/2006/relationships/image" Target="../media/image76.jpeg"/><Relationship Id="rId4" Type="http://schemas.openxmlformats.org/officeDocument/2006/relationships/image" Target="../media/image75.jpeg"/></Relationships>
</file>

<file path=ppt/slides/_rels/slide51.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0.xml"/><Relationship Id="rId4" Type="http://schemas.openxmlformats.org/officeDocument/2006/relationships/image" Target="../media/image83.jpe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8.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0.xml"/></Relationships>
</file>

<file path=ppt/slides/_rels/slide69.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327275" y="3289300"/>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FF0000"/>
              </a:solidFill>
              <a:latin typeface=".VnTime" pitchFamily="34" charset="0"/>
              <a:cs typeface="Arial" panose="020B0604020202020204" pitchFamily="34" charset="0"/>
            </a:endParaRPr>
          </a:p>
        </p:txBody>
      </p:sp>
      <p:sp>
        <p:nvSpPr>
          <p:cNvPr id="5" name="Rectangle 4"/>
          <p:cNvSpPr>
            <a:spLocks noChangeArrowheads="1"/>
          </p:cNvSpPr>
          <p:nvPr/>
        </p:nvSpPr>
        <p:spPr bwMode="auto">
          <a:xfrm>
            <a:off x="1576388" y="1482725"/>
            <a:ext cx="8743950" cy="678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300"/>
              </a:spcBef>
              <a:spcAft>
                <a:spcPts val="1000"/>
              </a:spcAft>
              <a:buNone/>
            </a:pPr>
            <a:r>
              <a:rPr lang="en-US" altLang="en-US" sz="3600" b="1" dirty="0">
                <a:solidFill>
                  <a:srgbClr val="C00000"/>
                </a:solidFill>
                <a:ea typeface="Calibri" panose="020F0502020204030204" pitchFamily="34" charset="0"/>
                <a:cs typeface="Times New Roman" panose="02020603050405020304" pitchFamily="18" charset="0"/>
              </a:rPr>
              <a:t>BÀI GIẢNG</a:t>
            </a:r>
            <a:endParaRPr lang="en-US" altLang="en-US" sz="3600" dirty="0">
              <a:solidFill>
                <a:srgbClr val="C00000"/>
              </a:solidFill>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0" y="2211388"/>
            <a:ext cx="12039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6000" b="1" dirty="0" smtClean="0">
                <a:solidFill>
                  <a:srgbClr val="008000"/>
                </a:solidFill>
                <a:latin typeface="Arial" panose="020B0604020202020204" pitchFamily="34" charset="0"/>
                <a:cs typeface="Arial" panose="020B0604020202020204" pitchFamily="34" charset="0"/>
              </a:rPr>
              <a:t>GIÁO DỤC CHÍNH </a:t>
            </a:r>
            <a:r>
              <a:rPr lang="en-US" altLang="en-US" sz="6000" b="1" dirty="0">
                <a:solidFill>
                  <a:srgbClr val="008000"/>
                </a:solidFill>
                <a:latin typeface="Arial" panose="020B0604020202020204" pitchFamily="34" charset="0"/>
                <a:cs typeface="Arial" panose="020B0604020202020204" pitchFamily="34" charset="0"/>
              </a:rPr>
              <a:t>TRỊ</a:t>
            </a:r>
            <a:endParaRPr lang="en-US" altLang="en-US" sz="6000" dirty="0">
              <a:solidFill>
                <a:srgbClr val="008000"/>
              </a:solidFill>
              <a:latin typeface="Arial" panose="020B0604020202020204" pitchFamily="34" charset="0"/>
              <a:cs typeface="Arial" panose="020B0604020202020204" pitchFamily="34" charset="0"/>
            </a:endParaRPr>
          </a:p>
        </p:txBody>
      </p:sp>
      <p:sp>
        <p:nvSpPr>
          <p:cNvPr id="16" name="WordArt 4"/>
          <p:cNvSpPr>
            <a:spLocks noChangeArrowheads="1" noChangeShapeType="1" noTextEdit="1"/>
          </p:cNvSpPr>
          <p:nvPr/>
        </p:nvSpPr>
        <p:spPr bwMode="auto">
          <a:xfrm>
            <a:off x="6184900" y="5627689"/>
            <a:ext cx="4021138" cy="769937"/>
          </a:xfrm>
          <a:prstGeom prst="rect">
            <a:avLst/>
          </a:prstGeom>
        </p:spPr>
        <p:txBody>
          <a:bodyPr wrap="none" fromWordArt="1">
            <a:prstTxWarp prst="textPlain">
              <a:avLst>
                <a:gd name="adj" fmla="val 50000"/>
              </a:avLst>
            </a:prstTxWarp>
          </a:bodyPr>
          <a:lstStyle/>
          <a:p>
            <a:pPr algn="ctr"/>
            <a:r>
              <a:rPr lang="vi-VN" sz="3600" kern="10">
                <a:ln w="9525">
                  <a:solidFill>
                    <a:srgbClr val="000000"/>
                  </a:solidFill>
                  <a:round/>
                  <a:headEnd/>
                  <a:tailEnd/>
                </a:ln>
                <a:solidFill>
                  <a:srgbClr val="00FF00"/>
                </a:solidFill>
                <a:latin typeface="Arial Đen"/>
              </a:rPr>
              <a:t>Giảng viên</a:t>
            </a:r>
          </a:p>
          <a:p>
            <a:pPr algn="ctr"/>
            <a:r>
              <a:rPr lang="vi-VN" sz="3600" kern="10">
                <a:ln w="9525">
                  <a:solidFill>
                    <a:srgbClr val="000000"/>
                  </a:solidFill>
                  <a:round/>
                  <a:headEnd/>
                  <a:tailEnd/>
                </a:ln>
                <a:solidFill>
                  <a:srgbClr val="00FF00"/>
                </a:solidFill>
                <a:latin typeface="Arial Đen"/>
              </a:rPr>
              <a:t> HOÀNG THỊ TRANG</a:t>
            </a:r>
            <a:endParaRPr lang="en-US" sz="3600" kern="10">
              <a:ln w="9525">
                <a:solidFill>
                  <a:srgbClr val="000000"/>
                </a:solidFill>
                <a:round/>
                <a:headEnd/>
                <a:tailEnd/>
              </a:ln>
              <a:solidFill>
                <a:srgbClr val="00FF00"/>
              </a:solidFill>
              <a:latin typeface="Arial Đen"/>
            </a:endParaRPr>
          </a:p>
        </p:txBody>
      </p:sp>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2059"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pic>
          <p:nvPicPr>
            <p:cNvPr id="2060"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1"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2"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3"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4"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itchFamily="34" charset="0"/>
                <a:cs typeface="Arial" panose="020B0604020202020204" pitchFamily="34" charset="0"/>
              </a:endParaRPr>
            </a:p>
          </p:txBody>
        </p:sp>
        <p:sp>
          <p:nvSpPr>
            <p:cNvPr id="2065"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066"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2067"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sp>
        <p:nvSpPr>
          <p:cNvPr id="2" name="Rectangle 1"/>
          <p:cNvSpPr/>
          <p:nvPr/>
        </p:nvSpPr>
        <p:spPr>
          <a:xfrm>
            <a:off x="1" y="25401"/>
            <a:ext cx="9523414" cy="1027113"/>
          </a:xfrm>
          <a:prstGeom prst="rect">
            <a:avLst/>
          </a:pr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000" b="1" dirty="0">
                <a:solidFill>
                  <a:srgbClr val="FFFFFF"/>
                </a:solidFill>
                <a:ea typeface="Calibri" pitchFamily="34" charset="0"/>
                <a:cs typeface="Times New Roman" pitchFamily="18" charset="0"/>
              </a:rPr>
              <a:t>TRƯỜNG CAO ĐẲNG LÝ TỰ TRỌNG TP.HỒ CHÍ MINH</a:t>
            </a:r>
          </a:p>
          <a:p>
            <a:pPr algn="ctr">
              <a:defRPr/>
            </a:pPr>
            <a:r>
              <a:rPr lang="en-US" altLang="en-US" sz="2000" b="1" dirty="0">
                <a:solidFill>
                  <a:srgbClr val="FFFFFF"/>
                </a:solidFill>
                <a:ea typeface="Calibri" pitchFamily="34" charset="0"/>
                <a:cs typeface="Times New Roman" pitchFamily="18" charset="0"/>
              </a:rPr>
              <a:t>KHOA LÝ LUẬN CHÍNH TRỊ</a:t>
            </a:r>
            <a:endParaRPr lang="en-US" altLang="en-US" sz="2000" dirty="0">
              <a:solidFill>
                <a:srgbClr val="FFFFFF"/>
              </a:solidFill>
              <a:ea typeface="Calibri" pitchFamily="34" charset="0"/>
              <a:cs typeface="Times New Roman" pitchFamily="18" charset="0"/>
            </a:endParaRPr>
          </a:p>
        </p:txBody>
      </p:sp>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23414" y="60622"/>
            <a:ext cx="2668586" cy="1004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5810113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500"/>
                                        <p:tgtEl>
                                          <p:spTgt spid="20"/>
                                        </p:tgtEl>
                                      </p:cBhvr>
                                    </p:animEffect>
                                    <p:anim calcmode="lin" valueType="num">
                                      <p:cBhvr>
                                        <p:cTn id="33" dur="1500" fill="hold"/>
                                        <p:tgtEl>
                                          <p:spTgt spid="20"/>
                                        </p:tgtEl>
                                        <p:attrNameLst>
                                          <p:attrName>ppt_x</p:attrName>
                                        </p:attrNameLst>
                                      </p:cBhvr>
                                      <p:tavLst>
                                        <p:tav tm="0">
                                          <p:val>
                                            <p:strVal val="#ppt_x"/>
                                          </p:val>
                                        </p:tav>
                                        <p:tav tm="100000">
                                          <p:val>
                                            <p:strVal val="#ppt_x"/>
                                          </p:val>
                                        </p:tav>
                                      </p:tavLst>
                                    </p:anim>
                                    <p:anim calcmode="lin" valueType="num">
                                      <p:cBhvr>
                                        <p:cTn id="34" dur="1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0"/>
            <a:ext cx="9982200"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0" y="685800"/>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1"/>
            <a:ext cx="4495800" cy="1050925"/>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 name="Group 3"/>
          <p:cNvGrpSpPr>
            <a:grpSpLocks/>
          </p:cNvGrpSpPr>
          <p:nvPr/>
        </p:nvGrpSpPr>
        <p:grpSpPr bwMode="auto">
          <a:xfrm>
            <a:off x="244386" y="1816824"/>
            <a:ext cx="11490414" cy="1246189"/>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0"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2" name="Text Box 8"/>
              <p:cNvSpPr txBox="1">
                <a:spLocks noChangeArrowheads="1"/>
              </p:cNvSpPr>
              <p:nvPr/>
            </p:nvSpPr>
            <p:spPr bwMode="gray">
              <a:xfrm>
                <a:off x="1235" y="1295"/>
                <a:ext cx="276" cy="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a:solidFill>
                      <a:srgbClr val="FFFFFF"/>
                    </a:solidFill>
                    <a:effectLst>
                      <a:outerShdw blurRad="38100" dist="38100" dir="2700000" algn="tl">
                        <a:srgbClr val="C0C0C0"/>
                      </a:outerShdw>
                    </a:effectLst>
                  </a:rPr>
                  <a:t>1</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smtClean="0">
                  <a:solidFill>
                    <a:srgbClr val="C00000"/>
                  </a:solidFill>
                </a:rPr>
                <a:t>Bản </a:t>
              </a:r>
              <a:r>
                <a:rPr lang="nl-NL" sz="2800" b="1" dirty="0">
                  <a:solidFill>
                    <a:srgbClr val="C00000"/>
                  </a:solidFill>
                </a:rPr>
                <a:t>chất và đặc trưng của Nhà nước </a:t>
              </a:r>
              <a:r>
                <a:rPr lang="nl-NL" sz="2800" b="1" dirty="0" smtClean="0">
                  <a:solidFill>
                    <a:srgbClr val="C00000"/>
                  </a:solidFill>
                </a:rPr>
                <a:t>pháp </a:t>
              </a:r>
              <a:r>
                <a:rPr lang="nl-NL" sz="2800" b="1" dirty="0">
                  <a:solidFill>
                    <a:srgbClr val="C00000"/>
                  </a:solidFill>
                </a:rPr>
                <a:t>quyền xã hội chủ nghĩa Việt </a:t>
              </a:r>
              <a:r>
                <a:rPr lang="nl-NL" sz="2800" b="1" dirty="0" smtClean="0">
                  <a:solidFill>
                    <a:srgbClr val="C00000"/>
                  </a:solidFill>
                </a:rPr>
                <a:t>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0" y="3962397"/>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0">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9" name="Text Box 22"/>
              <p:cNvSpPr txBox="1">
                <a:spLocks noChangeArrowheads="1"/>
              </p:cNvSpPr>
              <p:nvPr/>
            </p:nvSpPr>
            <p:spPr bwMode="gray">
              <a:xfrm>
                <a:off x="1306" y="3324"/>
                <a:ext cx="135"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2</a:t>
                </a: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smtClean="0">
                  <a:solidFill>
                    <a:srgbClr val="008000"/>
                  </a:solidFill>
                </a:rPr>
                <a:t>Phương </a:t>
              </a:r>
              <a:r>
                <a:rPr lang="nl-NL" sz="2400" b="1" dirty="0">
                  <a:solidFill>
                    <a:srgbClr val="008000"/>
                  </a:solidFill>
                </a:rPr>
                <a:t>hướng, nhiệm vụ và giải pháp xây dựng và hoàn thiện Nhà nước pháp quyền xã hội chủ nghĩa Việt Nam </a:t>
              </a:r>
              <a:endParaRPr lang="en-US"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077218"/>
          </a:xfrm>
          <a:prstGeom prst="rect">
            <a:avLst/>
          </a:prstGeom>
        </p:spPr>
        <p:txBody>
          <a:bodyPr wrap="square">
            <a:spAutoFit/>
          </a:bodyPr>
          <a:lstStyle/>
          <a:p>
            <a:pPr marL="514350" indent="-514350" algn="ctr">
              <a:spcBef>
                <a:spcPct val="0"/>
              </a:spcBef>
              <a:buAutoNum type="arabicPeriod"/>
            </a:pPr>
            <a:r>
              <a:rPr lang="nl-NL" sz="3200" b="1" dirty="0" smtClean="0">
                <a:solidFill>
                  <a:srgbClr val="3333CC"/>
                </a:solidFill>
              </a:rPr>
              <a:t>Bản </a:t>
            </a:r>
            <a:r>
              <a:rPr lang="nl-NL" sz="3200" b="1" dirty="0">
                <a:solidFill>
                  <a:srgbClr val="3333CC"/>
                </a:solidFill>
              </a:rPr>
              <a:t>chất và đặc trưng của Nhà nước pháp quyền </a:t>
            </a:r>
            <a:endParaRPr lang="nl-NL" sz="3200" b="1" dirty="0" smtClean="0">
              <a:solidFill>
                <a:srgbClr val="3333CC"/>
              </a:solidFill>
            </a:endParaRPr>
          </a:p>
          <a:p>
            <a:pPr algn="ctr">
              <a:spcBef>
                <a:spcPct val="0"/>
              </a:spcBef>
            </a:pPr>
            <a:r>
              <a:rPr lang="nl-NL" sz="3200" b="1" dirty="0" smtClean="0">
                <a:solidFill>
                  <a:srgbClr val="3333CC"/>
                </a:solidFill>
              </a:rPr>
              <a:t>xã </a:t>
            </a:r>
            <a:r>
              <a:rPr lang="nl-NL" sz="3200" b="1" dirty="0">
                <a:solidFill>
                  <a:srgbClr val="3333CC"/>
                </a:solidFill>
              </a:rPr>
              <a:t>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a:t> </a:t>
            </a:r>
            <a:r>
              <a:rPr lang="nl-NL" sz="1800" b="1" i="1" dirty="0" smtClean="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smtClean="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78" y="4469207"/>
            <a:ext cx="813043" cy="523220"/>
          </a:xfrm>
          <a:prstGeom prst="rect">
            <a:avLst/>
          </a:prstGeom>
        </p:spPr>
        <p:txBody>
          <a:bodyPr wrap="none">
            <a:spAutoFit/>
          </a:bodyPr>
          <a:lstStyle/>
          <a:p>
            <a:r>
              <a:rPr lang="nl-NL" sz="2800" b="1" i="1" dirty="0">
                <a:solidFill>
                  <a:srgbClr val="660066"/>
                </a:solidFill>
                <a:latin typeface="Times New Roman" panose="02020603050405020304" pitchFamily="18" charset="0"/>
                <a:ea typeface="Times New Roman" panose="02020603050405020304" pitchFamily="18" charset="0"/>
              </a:rPr>
              <a:t>1.2. </a:t>
            </a:r>
            <a:endParaRPr lang="en-US" sz="2800" dirty="0">
              <a:solidFill>
                <a:srgbClr val="660066"/>
              </a:solidFill>
            </a:endParaRPr>
          </a:p>
        </p:txBody>
      </p:sp>
      <p:sp>
        <p:nvSpPr>
          <p:cNvPr id="13" name="Rectangle 12"/>
          <p:cNvSpPr/>
          <p:nvPr/>
        </p:nvSpPr>
        <p:spPr>
          <a:xfrm>
            <a:off x="1136528" y="2478449"/>
            <a:ext cx="813043"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1.1.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953" y="228600"/>
            <a:ext cx="11203132" cy="386773"/>
          </a:xfrm>
          <a:prstGeom prst="rect">
            <a:avLst/>
          </a:prstGeom>
        </p:spPr>
        <p:txBody>
          <a:bodyPr wrap="none">
            <a:spAutoFit/>
          </a:bodyPr>
          <a:lstStyle/>
          <a:p>
            <a:pPr marL="457200" indent="457200" algn="just">
              <a:lnSpc>
                <a:spcPts val="2100"/>
              </a:lnSpc>
              <a:spcAft>
                <a:spcPts val="0"/>
              </a:spcAft>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1.1. Bản chất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cxnSp>
        <p:nvCxnSpPr>
          <p:cNvPr id="8" name="Straight Connector 7"/>
          <p:cNvCxnSpPr/>
          <p:nvPr/>
        </p:nvCxnSpPr>
        <p:spPr>
          <a:xfrm>
            <a:off x="2133600" y="762000"/>
            <a:ext cx="7848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14800" y="838200"/>
            <a:ext cx="4038600"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p:cNvSpPr/>
          <p:nvPr/>
        </p:nvSpPr>
        <p:spPr>
          <a:xfrm>
            <a:off x="2133600" y="1087281"/>
            <a:ext cx="8077200" cy="954107"/>
          </a:xfrm>
          <a:prstGeom prst="rect">
            <a:avLst/>
          </a:prstGeom>
          <a:ln>
            <a:solidFill>
              <a:srgbClr val="660066"/>
            </a:solidFill>
          </a:ln>
        </p:spPr>
        <p:txBody>
          <a:bodyPr wrap="square">
            <a:spAutoFit/>
          </a:bodyPr>
          <a:lstStyle/>
          <a:p>
            <a:pPr marL="342900" indent="-342900" algn="ctr">
              <a:buFont typeface="Wingdings" panose="05000000000000000000" pitchFamily="2" charset="2"/>
              <a:buChar char="q"/>
            </a:pPr>
            <a:r>
              <a:rPr lang="nl-NL" sz="2400" i="1" dirty="0" smtClean="0">
                <a:latin typeface="Times New Roman" panose="02020603050405020304" pitchFamily="18" charset="0"/>
                <a:ea typeface="Times New Roman" panose="02020603050405020304" pitchFamily="18" charset="0"/>
              </a:rPr>
              <a:t> </a:t>
            </a:r>
            <a:r>
              <a:rPr lang="nl-NL" sz="2800" i="1" dirty="0" smtClean="0">
                <a:solidFill>
                  <a:srgbClr val="3333CC"/>
                </a:solidFill>
                <a:latin typeface="Times New Roman" panose="02020603050405020304" pitchFamily="18" charset="0"/>
                <a:ea typeface="Times New Roman" panose="02020603050405020304" pitchFamily="18" charset="0"/>
              </a:rPr>
              <a:t>Nhà </a:t>
            </a:r>
            <a:r>
              <a:rPr lang="nl-NL" sz="2800" i="1" dirty="0">
                <a:solidFill>
                  <a:srgbClr val="3333CC"/>
                </a:solidFill>
                <a:latin typeface="Times New Roman" panose="02020603050405020304" pitchFamily="18" charset="0"/>
                <a:ea typeface="Times New Roman" panose="02020603050405020304" pitchFamily="18" charset="0"/>
              </a:rPr>
              <a:t>nước pháp quyền xã hội chủ nghĩa Việt Nam là Nhà nước pháp quyền của dân, do dân và vì dân</a:t>
            </a:r>
            <a:endParaRPr lang="en-US" sz="2800" dirty="0">
              <a:solidFill>
                <a:srgbClr val="3333CC"/>
              </a:solidFill>
            </a:endParaRPr>
          </a:p>
        </p:txBody>
      </p:sp>
      <p:sp>
        <p:nvSpPr>
          <p:cNvPr id="10" name="AutoShape 3"/>
          <p:cNvSpPr>
            <a:spLocks noChangeArrowheads="1"/>
          </p:cNvSpPr>
          <p:nvPr/>
        </p:nvSpPr>
        <p:spPr bwMode="gray">
          <a:xfrm>
            <a:off x="7467331" y="2789486"/>
            <a:ext cx="3962669" cy="1434783"/>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a:p>
        </p:txBody>
      </p:sp>
      <p:sp>
        <p:nvSpPr>
          <p:cNvPr id="11" name="AutoShape 4"/>
          <p:cNvSpPr>
            <a:spLocks noChangeArrowheads="1"/>
          </p:cNvSpPr>
          <p:nvPr/>
        </p:nvSpPr>
        <p:spPr bwMode="gray">
          <a:xfrm>
            <a:off x="3007588" y="2772852"/>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a:solidFill>
                <a:srgbClr val="3333CC"/>
              </a:solidFill>
            </a:endParaRPr>
          </a:p>
        </p:txBody>
      </p:sp>
      <p:sp>
        <p:nvSpPr>
          <p:cNvPr id="12" name="AutoShape 5"/>
          <p:cNvSpPr>
            <a:spLocks noChangeArrowheads="1"/>
          </p:cNvSpPr>
          <p:nvPr/>
        </p:nvSpPr>
        <p:spPr bwMode="gray">
          <a:xfrm>
            <a:off x="630303" y="2789485"/>
            <a:ext cx="3850950" cy="1434783"/>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3200" b="1" dirty="0" smtClean="0">
                <a:solidFill>
                  <a:schemeClr val="bg1"/>
                </a:solidFill>
              </a:rPr>
              <a:t>Bản chất </a:t>
            </a:r>
          </a:p>
          <a:p>
            <a:pPr algn="ctr"/>
            <a:r>
              <a:rPr lang="en-US" sz="3200" b="1" dirty="0" smtClean="0">
                <a:solidFill>
                  <a:schemeClr val="bg1"/>
                </a:solidFill>
              </a:rPr>
              <a:t>GCCN</a:t>
            </a:r>
            <a:endParaRPr lang="en-US" sz="3200" b="1" dirty="0">
              <a:solidFill>
                <a:schemeClr val="bg1"/>
              </a:solidFill>
            </a:endParaRPr>
          </a:p>
        </p:txBody>
      </p:sp>
      <p:sp>
        <p:nvSpPr>
          <p:cNvPr id="4" name="Rectangle 3"/>
          <p:cNvSpPr/>
          <p:nvPr/>
        </p:nvSpPr>
        <p:spPr>
          <a:xfrm>
            <a:off x="5189298" y="3021688"/>
            <a:ext cx="218300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Tính </a:t>
            </a:r>
          </a:p>
          <a:p>
            <a:pPr algn="ctr"/>
            <a:r>
              <a:rPr lang="nl-NL" sz="2800" b="1" dirty="0" smtClean="0">
                <a:solidFill>
                  <a:schemeClr val="bg1"/>
                </a:solidFill>
                <a:latin typeface="+mj-lt"/>
                <a:ea typeface="Times New Roman" panose="02020603050405020304" pitchFamily="18" charset="0"/>
              </a:rPr>
              <a:t>dân </a:t>
            </a:r>
            <a:r>
              <a:rPr lang="nl-NL" sz="2800" b="1" dirty="0">
                <a:solidFill>
                  <a:schemeClr val="bg1"/>
                </a:solidFill>
                <a:latin typeface="+mj-lt"/>
                <a:ea typeface="Times New Roman" panose="02020603050405020304" pitchFamily="18" charset="0"/>
              </a:rPr>
              <a:t>tộc</a:t>
            </a:r>
            <a:endParaRPr lang="en-US" sz="2800" b="1" dirty="0">
              <a:solidFill>
                <a:schemeClr val="bg1"/>
              </a:solidFill>
              <a:latin typeface="+mj-lt"/>
            </a:endParaRPr>
          </a:p>
        </p:txBody>
      </p:sp>
      <p:sp>
        <p:nvSpPr>
          <p:cNvPr id="5" name="Rectangle 4"/>
          <p:cNvSpPr/>
          <p:nvPr/>
        </p:nvSpPr>
        <p:spPr>
          <a:xfrm>
            <a:off x="8153399" y="3021688"/>
            <a:ext cx="293677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Tính</a:t>
            </a:r>
          </a:p>
          <a:p>
            <a:pPr algn="ctr"/>
            <a:r>
              <a:rPr lang="nl-NL" sz="2800" b="1" dirty="0" smtClean="0">
                <a:solidFill>
                  <a:schemeClr val="bg1"/>
                </a:solidFill>
                <a:latin typeface="+mj-lt"/>
                <a:ea typeface="Times New Roman" panose="02020603050405020304" pitchFamily="18" charset="0"/>
              </a:rPr>
              <a:t> </a:t>
            </a:r>
            <a:r>
              <a:rPr lang="nl-NL" sz="2800" b="1" dirty="0">
                <a:solidFill>
                  <a:schemeClr val="bg1"/>
                </a:solidFill>
                <a:latin typeface="+mj-lt"/>
                <a:ea typeface="Times New Roman" panose="02020603050405020304" pitchFamily="18" charset="0"/>
              </a:rPr>
              <a:t>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2895600" y="2041388"/>
            <a:ext cx="3276600" cy="7480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172200" y="2041388"/>
            <a:ext cx="2996590" cy="7480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flipH="1">
            <a:off x="5600700" y="2041388"/>
            <a:ext cx="571500" cy="6981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990600" y="4513475"/>
            <a:ext cx="10099577" cy="1200329"/>
          </a:xfrm>
          <a:prstGeom prst="rect">
            <a:avLst/>
          </a:prstGeom>
        </p:spPr>
        <p:txBody>
          <a:bodyPr wrap="square">
            <a:spAutoFit/>
          </a:bodyPr>
          <a:lstStyle/>
          <a:p>
            <a:pPr marL="457200" indent="457200" algn="ctr">
              <a:spcAft>
                <a:spcPts val="0"/>
              </a:spcAft>
            </a:pPr>
            <a:r>
              <a:rPr lang="nl-NL" sz="2400" dirty="0">
                <a:solidFill>
                  <a:srgbClr val="008000"/>
                </a:solidFill>
                <a:latin typeface="+mj-lt"/>
                <a:ea typeface="Times New Roman" panose="02020603050405020304" pitchFamily="18" charset="0"/>
                <a:cs typeface="Times New Roman" panose="02020603050405020304" pitchFamily="18" charset="0"/>
              </a:rPr>
              <a:t>Bản chất giai cấp công nhân, tính dân tộc và tính nhân dân của Nhà nước ta được </a:t>
            </a:r>
            <a:r>
              <a:rPr lang="nl-NL" sz="2400" b="1" u="sng" dirty="0">
                <a:solidFill>
                  <a:srgbClr val="CC0066"/>
                </a:solidFill>
                <a:latin typeface="+mj-lt"/>
                <a:ea typeface="Times New Roman" panose="02020603050405020304" pitchFamily="18" charset="0"/>
                <a:cs typeface="Times New Roman" panose="02020603050405020304" pitchFamily="18" charset="0"/>
              </a:rPr>
              <a:t>quán triệt, cụ thể hóa, thể chế hóa </a:t>
            </a:r>
            <a:r>
              <a:rPr lang="nl-NL" sz="2400" dirty="0">
                <a:solidFill>
                  <a:srgbClr val="008000"/>
                </a:solidFill>
                <a:latin typeface="+mj-lt"/>
                <a:ea typeface="Times New Roman" panose="02020603050405020304" pitchFamily="18" charset="0"/>
                <a:cs typeface="Times New Roman" panose="02020603050405020304" pitchFamily="18" charset="0"/>
              </a:rPr>
              <a:t>và </a:t>
            </a:r>
            <a:r>
              <a:rPr lang="nl-NL" sz="2400" b="1" u="sng" dirty="0">
                <a:solidFill>
                  <a:srgbClr val="CC0066"/>
                </a:solidFill>
                <a:latin typeface="+mj-lt"/>
                <a:ea typeface="Times New Roman" panose="02020603050405020304" pitchFamily="18" charset="0"/>
                <a:cs typeface="Times New Roman" panose="02020603050405020304" pitchFamily="18" charset="0"/>
              </a:rPr>
              <a:t>thực hiện trên mọi lĩnh vực, mọi tổ chức, hoạt động</a:t>
            </a:r>
            <a:r>
              <a:rPr lang="nl-NL" sz="2400" dirty="0">
                <a:solidFill>
                  <a:srgbClr val="008000"/>
                </a:solidFill>
                <a:latin typeface="+mj-lt"/>
                <a:ea typeface="Times New Roman" panose="02020603050405020304" pitchFamily="18" charset="0"/>
                <a:cs typeface="Times New Roman" panose="02020603050405020304" pitchFamily="18" charset="0"/>
              </a:rPr>
              <a:t> của Nhà nước.</a:t>
            </a:r>
            <a:endParaRPr lang="en-US" sz="2400" dirty="0">
              <a:solidFill>
                <a:srgbClr val="008000"/>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34748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3088805" y="228600"/>
            <a:ext cx="6436195" cy="4876800"/>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i="1" dirty="0" smtClean="0"/>
              <a:t> </a:t>
            </a:r>
            <a:r>
              <a:rPr lang="nb-NO" sz="2800" b="1" dirty="0"/>
              <a:t>Tại sao nói Nhà nước pháp quyền xã hội chủ nghĩa Việt Nam mang bản chất giai cấp công nhân đồng thời thể hiện tính dân tộc và tính nhân dân sâu sắc?</a:t>
            </a:r>
            <a:endParaRPr lang="en-US" sz="2800" b="1" dirty="0"/>
          </a:p>
        </p:txBody>
      </p:sp>
      <p:pic>
        <p:nvPicPr>
          <p:cNvPr id="2050" name="Picture 2" descr="Image result for dấu hỏ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8600"/>
            <a:ext cx="2819400" cy="18859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01200" y="104775"/>
            <a:ext cx="2438399" cy="21336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dấu hỏ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7005" y="3733800"/>
            <a:ext cx="2971801" cy="222442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dấu hỏ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5000" y="3733801"/>
            <a:ext cx="2514599" cy="2060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84440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4" y="732265"/>
            <a:ext cx="2447925" cy="2759075"/>
          </a:xfrm>
          <a:prstGeom prst="rect">
            <a:avLst/>
          </a:prstGeom>
          <a:noFill/>
        </p:spPr>
      </p:pic>
      <p:grpSp>
        <p:nvGrpSpPr>
          <p:cNvPr id="20" name="Group 5"/>
          <p:cNvGrpSpPr>
            <a:grpSpLocks/>
          </p:cNvGrpSpPr>
          <p:nvPr/>
        </p:nvGrpSpPr>
        <p:grpSpPr bwMode="auto">
          <a:xfrm>
            <a:off x="152400" y="2438400"/>
            <a:ext cx="3536950" cy="2771775"/>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a:p>
            </p:txBody>
          </p:sp>
        </p:grpSp>
      </p:grpSp>
      <p:sp>
        <p:nvSpPr>
          <p:cNvPr id="37" name="AutoShape 22"/>
          <p:cNvSpPr>
            <a:spLocks/>
          </p:cNvSpPr>
          <p:nvPr/>
        </p:nvSpPr>
        <p:spPr bwMode="blackWhite">
          <a:xfrm>
            <a:off x="4876800" y="328015"/>
            <a:ext cx="6444003"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b="1" u="sng" dirty="0">
                <a:solidFill>
                  <a:srgbClr val="FF0000"/>
                </a:solidFill>
              </a:rPr>
              <a:t>quan điểm quan điểm của giai cấp </a:t>
            </a:r>
            <a:r>
              <a:rPr lang="nl-NL" sz="2800" b="1" u="sng" dirty="0" smtClean="0">
                <a:solidFill>
                  <a:srgbClr val="FF0000"/>
                </a:solidFill>
              </a:rPr>
              <a:t>công nhân</a:t>
            </a:r>
            <a:endParaRPr lang="en-US" sz="2800" b="1" u="sng" dirty="0">
              <a:solidFill>
                <a:srgbClr val="FF0000"/>
              </a:solidFill>
              <a:latin typeface="Arial" charset="0"/>
            </a:endParaRPr>
          </a:p>
        </p:txBody>
      </p:sp>
      <p:sp>
        <p:nvSpPr>
          <p:cNvPr id="38" name="AutoShape 23"/>
          <p:cNvSpPr>
            <a:spLocks/>
          </p:cNvSpPr>
          <p:nvPr/>
        </p:nvSpPr>
        <p:spPr bwMode="blackWhite">
          <a:xfrm>
            <a:off x="5072403" y="2317981"/>
            <a:ext cx="6705600" cy="522287"/>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a:t>
            </a:r>
            <a:r>
              <a:rPr lang="nl-NL" sz="2400" dirty="0" smtClean="0">
                <a:solidFill>
                  <a:srgbClr val="7030A0"/>
                </a:solidFill>
              </a:rPr>
              <a:t>hực </a:t>
            </a:r>
            <a:r>
              <a:rPr lang="nl-NL" sz="2400" dirty="0">
                <a:solidFill>
                  <a:srgbClr val="7030A0"/>
                </a:solidFill>
              </a:rPr>
              <a:t>hiện </a:t>
            </a:r>
            <a:r>
              <a:rPr lang="nl-NL" sz="2800" b="1" u="sng" dirty="0">
                <a:solidFill>
                  <a:srgbClr val="C00000"/>
                </a:solidFill>
              </a:rPr>
              <a:t>ý chí và nguyện vọng của nhân </a:t>
            </a:r>
            <a:r>
              <a:rPr lang="nl-NL" sz="2800" b="1" u="sng" dirty="0" smtClean="0">
                <a:solidFill>
                  <a:srgbClr val="C00000"/>
                </a:solidFill>
              </a:rPr>
              <a:t>dân</a:t>
            </a:r>
            <a:endParaRPr lang="en-US" sz="2800" b="1" u="sng" dirty="0">
              <a:solidFill>
                <a:srgbClr val="C00000"/>
              </a:solidFill>
              <a:latin typeface="Arial" charset="0"/>
            </a:endParaRPr>
          </a:p>
        </p:txBody>
      </p:sp>
      <p:sp>
        <p:nvSpPr>
          <p:cNvPr id="39" name="AutoShape 24"/>
          <p:cNvSpPr>
            <a:spLocks/>
          </p:cNvSpPr>
          <p:nvPr/>
        </p:nvSpPr>
        <p:spPr bwMode="blackWhite">
          <a:xfrm>
            <a:off x="5181600" y="3347123"/>
            <a:ext cx="6596403" cy="934275"/>
          </a:xfrm>
          <a:prstGeom prst="callout2">
            <a:avLst>
              <a:gd name="adj1" fmla="val 25440"/>
              <a:gd name="adj2" fmla="val -1972"/>
              <a:gd name="adj3" fmla="val 25440"/>
              <a:gd name="adj4" fmla="val -13551"/>
              <a:gd name="adj5" fmla="val 107773"/>
              <a:gd name="adj6" fmla="val -25505"/>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a:t>
            </a:r>
            <a:r>
              <a:rPr lang="nl-NL" sz="2800" dirty="0" smtClean="0">
                <a:solidFill>
                  <a:srgbClr val="000099"/>
                </a:solidFill>
              </a:rPr>
              <a:t>hục </a:t>
            </a:r>
            <a:r>
              <a:rPr lang="nl-NL" sz="2800" dirty="0">
                <a:solidFill>
                  <a:srgbClr val="000099"/>
                </a:solidFill>
              </a:rPr>
              <a:t>vụ </a:t>
            </a:r>
            <a:r>
              <a:rPr lang="nl-NL" sz="2800" b="1" u="sng" dirty="0">
                <a:solidFill>
                  <a:srgbClr val="FF0000"/>
                </a:solidFill>
              </a:rPr>
              <a:t>lợi ích</a:t>
            </a:r>
            <a:r>
              <a:rPr lang="nl-NL" sz="2800" dirty="0">
                <a:solidFill>
                  <a:srgbClr val="000099"/>
                </a:solidFill>
              </a:rPr>
              <a:t> của </a:t>
            </a:r>
            <a:r>
              <a:rPr lang="nl-NL" sz="2800" b="1" u="sng" dirty="0">
                <a:solidFill>
                  <a:srgbClr val="660066"/>
                </a:solidFill>
              </a:rPr>
              <a:t>giai cấp công nhân</a:t>
            </a:r>
            <a:r>
              <a:rPr lang="nl-NL" sz="2800" dirty="0">
                <a:solidFill>
                  <a:srgbClr val="000099"/>
                </a:solidFill>
              </a:rPr>
              <a:t>, </a:t>
            </a:r>
            <a:r>
              <a:rPr lang="nl-NL" sz="2800" b="1"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b="1" u="sng" dirty="0">
                <a:solidFill>
                  <a:srgbClr val="CC6600"/>
                </a:solidFill>
              </a:rPr>
              <a:t>cả dân </a:t>
            </a:r>
            <a:r>
              <a:rPr lang="nl-NL" sz="2800" b="1" u="sng" dirty="0" smtClean="0">
                <a:solidFill>
                  <a:srgbClr val="CC6600"/>
                </a:solidFill>
              </a:rPr>
              <a:t>tộc</a:t>
            </a:r>
            <a:r>
              <a:rPr lang="nl-NL" sz="2800" dirty="0" smtClean="0">
                <a:solidFill>
                  <a:srgbClr val="000099"/>
                </a:solidFill>
              </a:rPr>
              <a:t>.</a:t>
            </a:r>
            <a:endParaRPr lang="en-US" sz="2800" b="1" dirty="0">
              <a:solidFill>
                <a:srgbClr val="000099"/>
              </a:solidFill>
              <a:latin typeface="Arial" charset="0"/>
            </a:endParaRPr>
          </a:p>
        </p:txBody>
      </p:sp>
      <p:sp>
        <p:nvSpPr>
          <p:cNvPr id="40" name="Rectangle 39"/>
          <p:cNvSpPr/>
          <p:nvPr/>
        </p:nvSpPr>
        <p:spPr>
          <a:xfrm>
            <a:off x="495849" y="2670987"/>
            <a:ext cx="2963829" cy="830997"/>
          </a:xfrm>
          <a:prstGeom prst="rect">
            <a:avLst/>
          </a:prstGeom>
        </p:spPr>
        <p:txBody>
          <a:bodyPr wrap="square">
            <a:spAutoFit/>
          </a:bodyPr>
          <a:lstStyle/>
          <a:p>
            <a:pPr algn="ctr"/>
            <a:r>
              <a:rPr lang="nl-NL" sz="2400" b="1" dirty="0" smtClean="0">
                <a:solidFill>
                  <a:srgbClr val="C00000"/>
                </a:solidFill>
              </a:rPr>
              <a:t>Bản chất </a:t>
            </a:r>
          </a:p>
          <a:p>
            <a:pPr algn="ctr"/>
            <a:r>
              <a:rPr lang="nl-NL" sz="2400" b="1" dirty="0" smtClean="0">
                <a:solidFill>
                  <a:srgbClr val="C00000"/>
                </a:solidFill>
              </a:rPr>
              <a:t>GCCN</a:t>
            </a:r>
            <a:endParaRPr lang="nl-NL" sz="2400" b="1" dirty="0">
              <a:solidFill>
                <a:srgbClr val="C00000"/>
              </a:solidFill>
            </a:endParaRPr>
          </a:p>
        </p:txBody>
      </p:sp>
    </p:spTree>
    <p:extLst>
      <p:ext uri="{BB962C8B-B14F-4D97-AF65-F5344CB8AC3E}">
        <p14:creationId xmlns:p14="http://schemas.microsoft.com/office/powerpoint/2010/main" val="1443560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49" y="793735"/>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a:p>
          </p:txBody>
        </p:sp>
      </p:grpSp>
      <p:sp>
        <p:nvSpPr>
          <p:cNvPr id="6" name="Line 88"/>
          <p:cNvSpPr>
            <a:spLocks noChangeShapeType="1"/>
          </p:cNvSpPr>
          <p:nvPr/>
        </p:nvSpPr>
        <p:spPr bwMode="auto">
          <a:xfrm>
            <a:off x="2133600" y="1447800"/>
            <a:ext cx="2557463" cy="0"/>
          </a:xfrm>
          <a:prstGeom prst="line">
            <a:avLst/>
          </a:prstGeom>
          <a:noFill/>
          <a:ln w="19050">
            <a:solidFill>
              <a:schemeClr val="accent1"/>
            </a:solidFill>
            <a:round/>
            <a:headEnd/>
            <a:tailEnd type="triangle" w="med" len="med"/>
          </a:ln>
          <a:effectLst/>
        </p:spPr>
        <p:txBody>
          <a:bodyPr/>
          <a:lstStyle/>
          <a:p>
            <a:endParaRPr lang="en-US"/>
          </a:p>
        </p:txBody>
      </p:sp>
      <p:sp>
        <p:nvSpPr>
          <p:cNvPr id="7" name="Line 90"/>
          <p:cNvSpPr>
            <a:spLocks noChangeShapeType="1"/>
          </p:cNvSpPr>
          <p:nvPr/>
        </p:nvSpPr>
        <p:spPr bwMode="auto">
          <a:xfrm flipH="1">
            <a:off x="7772400" y="2133600"/>
            <a:ext cx="2403475" cy="0"/>
          </a:xfrm>
          <a:prstGeom prst="line">
            <a:avLst/>
          </a:prstGeom>
          <a:noFill/>
          <a:ln w="19050">
            <a:solidFill>
              <a:schemeClr val="hlink"/>
            </a:solidFill>
            <a:round/>
            <a:headEnd/>
            <a:tailEnd type="triangle" w="med" len="med"/>
          </a:ln>
          <a:effectLst/>
        </p:spPr>
        <p:txBody>
          <a:bodyPr/>
          <a:lstStyle/>
          <a:p>
            <a:endParaRPr lang="en-US"/>
          </a:p>
        </p:txBody>
      </p:sp>
      <p:sp>
        <p:nvSpPr>
          <p:cNvPr id="8" name="Line 89"/>
          <p:cNvSpPr>
            <a:spLocks noChangeShapeType="1"/>
          </p:cNvSpPr>
          <p:nvPr/>
        </p:nvSpPr>
        <p:spPr bwMode="auto">
          <a:xfrm flipH="1">
            <a:off x="6569868" y="4343400"/>
            <a:ext cx="2405063" cy="0"/>
          </a:xfrm>
          <a:prstGeom prst="line">
            <a:avLst/>
          </a:prstGeom>
          <a:noFill/>
          <a:ln w="19050">
            <a:solidFill>
              <a:schemeClr val="folHlink"/>
            </a:solidFill>
            <a:round/>
            <a:headEnd/>
            <a:tailEnd type="triangle" w="med" len="med"/>
          </a:ln>
          <a:effectLst/>
        </p:spPr>
        <p:txBody>
          <a:bodyPr/>
          <a:lstStyle/>
          <a:p>
            <a:endParaRPr lang="en-US"/>
          </a:p>
        </p:txBody>
      </p:sp>
      <p:sp>
        <p:nvSpPr>
          <p:cNvPr id="9" name="Rectangle 8"/>
          <p:cNvSpPr/>
          <p:nvPr/>
        </p:nvSpPr>
        <p:spPr>
          <a:xfrm>
            <a:off x="5245945" y="2115355"/>
            <a:ext cx="1643063" cy="1384995"/>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647055" y="1629582"/>
            <a:ext cx="3715498" cy="2246769"/>
          </a:xfrm>
          <a:prstGeom prst="rect">
            <a:avLst/>
          </a:prstGeom>
        </p:spPr>
        <p:txBody>
          <a:bodyPr wrap="square">
            <a:spAutoFit/>
          </a:bodyPr>
          <a:lstStyle/>
          <a:p>
            <a:pPr marL="285750" indent="-285750" algn="ctr">
              <a:buFont typeface="Wingdings" panose="05000000000000000000" pitchFamily="2" charset="2"/>
              <a:buChar char="§"/>
            </a:pPr>
            <a:r>
              <a:rPr lang="nl-NL" sz="2800" b="1" u="sng" dirty="0">
                <a:solidFill>
                  <a:srgbClr val="CC0066"/>
                </a:solidFill>
                <a:latin typeface="+mj-lt"/>
                <a:ea typeface="Times New Roman" panose="02020603050405020304" pitchFamily="18" charset="0"/>
              </a:rPr>
              <a:t>Lợi ích </a:t>
            </a:r>
            <a:r>
              <a:rPr lang="nl-NL" sz="2800" dirty="0">
                <a:solidFill>
                  <a:srgbClr val="6600CC"/>
                </a:solidFill>
                <a:latin typeface="+mj-lt"/>
                <a:ea typeface="Times New Roman" panose="02020603050405020304" pitchFamily="18" charset="0"/>
              </a:rPr>
              <a:t>cơ bản của giai cấp công nhân, nhân dân lao động, của dân tộc là </a:t>
            </a:r>
            <a:r>
              <a:rPr lang="nl-NL" sz="2800" b="1" u="sng" dirty="0">
                <a:solidFill>
                  <a:srgbClr val="CC0066"/>
                </a:solidFill>
                <a:latin typeface="+mj-lt"/>
                <a:ea typeface="Times New Roman" panose="02020603050405020304" pitchFamily="18" charset="0"/>
              </a:rPr>
              <a:t>thống nhất</a:t>
            </a:r>
            <a:r>
              <a:rPr lang="nl-NL" sz="2800" dirty="0">
                <a:solidFill>
                  <a:srgbClr val="CC6600"/>
                </a:solidFill>
                <a:latin typeface="+mj-lt"/>
                <a:ea typeface="Times New Roman" panose="02020603050405020304" pitchFamily="18" charset="0"/>
              </a:rPr>
              <a:t>. </a:t>
            </a:r>
            <a:endParaRPr lang="en-US" sz="2800" dirty="0">
              <a:solidFill>
                <a:srgbClr val="CC6600"/>
              </a:solidFill>
              <a:latin typeface="+mj-lt"/>
            </a:endParaRPr>
          </a:p>
        </p:txBody>
      </p:sp>
      <p:sp>
        <p:nvSpPr>
          <p:cNvPr id="11" name="Rectangle 10"/>
          <p:cNvSpPr/>
          <p:nvPr/>
        </p:nvSpPr>
        <p:spPr>
          <a:xfrm>
            <a:off x="7315200" y="486198"/>
            <a:ext cx="4495800" cy="1384995"/>
          </a:xfrm>
          <a:prstGeom prst="rect">
            <a:avLst/>
          </a:prstGeom>
        </p:spPr>
        <p:txBody>
          <a:bodyPr wrap="square">
            <a:spAutoFit/>
          </a:bodyPr>
          <a:lstStyle/>
          <a:p>
            <a:pPr marL="342900" indent="-342900" algn="ctr">
              <a:buFont typeface="Wingdings" panose="05000000000000000000" pitchFamily="2" charset="2"/>
              <a:buChar char="§"/>
            </a:pPr>
            <a:r>
              <a:rPr lang="nl-NL" sz="2800" dirty="0">
                <a:latin typeface="+mj-lt"/>
                <a:ea typeface="Times New Roman" panose="02020603050405020304" pitchFamily="18" charset="0"/>
              </a:rPr>
              <a:t>Nhân dân là người </a:t>
            </a:r>
            <a:r>
              <a:rPr lang="nl-NL" sz="2800" b="1" u="sng" dirty="0">
                <a:solidFill>
                  <a:srgbClr val="CC0066"/>
                </a:solidFill>
                <a:latin typeface="+mj-lt"/>
                <a:ea typeface="Times New Roman" panose="02020603050405020304" pitchFamily="18" charset="0"/>
              </a:rPr>
              <a:t>làm chủ những tư liệu sản xuất </a:t>
            </a:r>
            <a:r>
              <a:rPr lang="nl-NL" sz="2800" dirty="0">
                <a:latin typeface="+mj-lt"/>
                <a:ea typeface="Times New Roman" panose="02020603050405020304" pitchFamily="18" charset="0"/>
              </a:rPr>
              <a:t>chủ yếu của xã </a:t>
            </a:r>
            <a:r>
              <a:rPr lang="nl-NL" sz="2800" dirty="0" smtClean="0">
                <a:latin typeface="+mj-lt"/>
                <a:ea typeface="Times New Roman" panose="02020603050405020304" pitchFamily="18" charset="0"/>
              </a:rPr>
              <a:t>hội.</a:t>
            </a:r>
            <a:endParaRPr lang="en-US" sz="2800" dirty="0">
              <a:latin typeface="+mj-lt"/>
            </a:endParaRPr>
          </a:p>
        </p:txBody>
      </p:sp>
      <p:sp>
        <p:nvSpPr>
          <p:cNvPr id="12" name="Rectangle 11"/>
          <p:cNvSpPr/>
          <p:nvPr/>
        </p:nvSpPr>
        <p:spPr>
          <a:xfrm>
            <a:off x="6671263" y="4494431"/>
            <a:ext cx="3844337" cy="954107"/>
          </a:xfrm>
          <a:prstGeom prst="rect">
            <a:avLst/>
          </a:prstGeom>
        </p:spPr>
        <p:txBody>
          <a:bodyPr wrap="square">
            <a:spAutoFit/>
          </a:bodyPr>
          <a:lstStyle/>
          <a:p>
            <a:pPr marL="342900" indent="-342900" algn="ctr">
              <a:buFont typeface="Wingdings" panose="05000000000000000000" pitchFamily="2" charset="2"/>
              <a:buChar char="§"/>
            </a:pPr>
            <a:r>
              <a:rPr lang="nl-NL" sz="2800" dirty="0" smtClean="0">
                <a:solidFill>
                  <a:srgbClr val="660066"/>
                </a:solidFill>
                <a:latin typeface="+mj-lt"/>
                <a:ea typeface="Times New Roman" panose="02020603050405020304" pitchFamily="18" charset="0"/>
              </a:rPr>
              <a:t>Mọi quyền lực </a:t>
            </a:r>
            <a:r>
              <a:rPr lang="nl-NL" sz="2800" b="1" u="sng" dirty="0" smtClean="0">
                <a:solidFill>
                  <a:srgbClr val="3333CC"/>
                </a:solidFill>
                <a:latin typeface="+mj-lt"/>
                <a:ea typeface="Times New Roman" panose="02020603050405020304" pitchFamily="18" charset="0"/>
              </a:rPr>
              <a:t>đều </a:t>
            </a:r>
            <a:r>
              <a:rPr lang="nl-NL" sz="2800" b="1" u="sng" dirty="0">
                <a:solidFill>
                  <a:srgbClr val="3333CC"/>
                </a:solidFill>
                <a:latin typeface="+mj-lt"/>
                <a:ea typeface="Times New Roman" panose="02020603050405020304" pitchFamily="18" charset="0"/>
              </a:rPr>
              <a:t>thuộc về nhân dân</a:t>
            </a:r>
            <a:r>
              <a:rPr lang="nl-NL" sz="2800" dirty="0">
                <a:solidFill>
                  <a:srgbClr val="3333CC"/>
                </a:solidFill>
                <a:latin typeface="+mj-lt"/>
                <a:ea typeface="Times New Roman" panose="02020603050405020304" pitchFamily="18" charset="0"/>
              </a:rPr>
              <a:t>. </a:t>
            </a:r>
            <a:endParaRPr lang="en-US" sz="2800" dirty="0">
              <a:solidFill>
                <a:srgbClr val="3333CC"/>
              </a:solidFill>
              <a:latin typeface="+mj-lt"/>
            </a:endParaRPr>
          </a:p>
        </p:txBody>
      </p:sp>
    </p:spTree>
    <p:extLst>
      <p:ext uri="{BB962C8B-B14F-4D97-AF65-F5344CB8AC3E}">
        <p14:creationId xmlns:p14="http://schemas.microsoft.com/office/powerpoint/2010/main" val="42674125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8"/>
          <p:cNvSpPr>
            <a:spLocks noChangeArrowheads="1"/>
          </p:cNvSpPr>
          <p:nvPr/>
        </p:nvSpPr>
        <p:spPr bwMode="gray">
          <a:xfrm>
            <a:off x="4762500" y="1928929"/>
            <a:ext cx="2327275" cy="2327275"/>
          </a:xfrm>
          <a:prstGeom prst="ellipse">
            <a:avLst/>
          </a:prstGeom>
          <a:gradFill rotWithShape="1">
            <a:gsLst>
              <a:gs pos="0">
                <a:srgbClr val="0383F7">
                  <a:gamma/>
                  <a:tint val="10196"/>
                  <a:invGamma/>
                </a:srgbClr>
              </a:gs>
              <a:gs pos="50000">
                <a:srgbClr val="0383F7"/>
              </a:gs>
              <a:gs pos="100000">
                <a:srgbClr val="0383F7">
                  <a:gamma/>
                  <a:tint val="10196"/>
                  <a:invGamma/>
                </a:srgbClr>
              </a:gs>
            </a:gsLst>
            <a:lin ang="5400000" scaled="1"/>
          </a:gradFill>
          <a:ln w="12700">
            <a:solidFill>
              <a:srgbClr val="2F6ACB"/>
            </a:solidFill>
            <a:round/>
            <a:headEnd/>
            <a:tailEnd/>
          </a:ln>
          <a:effectLst>
            <a:outerShdw dist="50800" dir="5400000" algn="ctr" rotWithShape="0">
              <a:schemeClr val="bg2">
                <a:alpha val="50000"/>
              </a:schemeClr>
            </a:outerShdw>
          </a:effectLst>
        </p:spPr>
        <p:txBody>
          <a:bodyPr wrap="none" anchor="ctr"/>
          <a:lstStyle/>
          <a:p>
            <a:pPr algn="ctr"/>
            <a:r>
              <a:rPr lang="nl-NL" sz="3200" b="1" dirty="0">
                <a:solidFill>
                  <a:schemeClr val="bg1"/>
                </a:solidFill>
                <a:ea typeface="Times New Roman" panose="02020603050405020304" pitchFamily="18" charset="0"/>
              </a:rPr>
              <a:t>Tính </a:t>
            </a:r>
          </a:p>
          <a:p>
            <a:pPr algn="ctr"/>
            <a:r>
              <a:rPr lang="nl-NL" sz="3200" b="1" dirty="0">
                <a:solidFill>
                  <a:schemeClr val="bg1"/>
                </a:solidFill>
                <a:ea typeface="Times New Roman" panose="02020603050405020304" pitchFamily="18" charset="0"/>
              </a:rPr>
              <a:t>dân tộc</a:t>
            </a:r>
            <a:endParaRPr lang="en-US" sz="3200" b="1" dirty="0">
              <a:solidFill>
                <a:schemeClr val="bg1"/>
              </a:solidFill>
            </a:endParaRPr>
          </a:p>
        </p:txBody>
      </p:sp>
      <p:grpSp>
        <p:nvGrpSpPr>
          <p:cNvPr id="3" name="Group 13"/>
          <p:cNvGrpSpPr>
            <a:grpSpLocks/>
          </p:cNvGrpSpPr>
          <p:nvPr/>
        </p:nvGrpSpPr>
        <p:grpSpPr bwMode="auto">
          <a:xfrm flipH="1">
            <a:off x="2946982" y="1491252"/>
            <a:ext cx="1992313" cy="3216276"/>
            <a:chOff x="2736" y="1873"/>
            <a:chExt cx="1255" cy="2026"/>
          </a:xfrm>
        </p:grpSpPr>
        <p:sp>
          <p:nvSpPr>
            <p:cNvPr id="4" name="Line 14"/>
            <p:cNvSpPr>
              <a:spLocks noChangeShapeType="1"/>
            </p:cNvSpPr>
            <p:nvPr/>
          </p:nvSpPr>
          <p:spPr bwMode="gray">
            <a:xfrm flipV="1">
              <a:off x="2736" y="1873"/>
              <a:ext cx="967" cy="487"/>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5" name="Line 15"/>
            <p:cNvSpPr>
              <a:spLocks noChangeShapeType="1"/>
            </p:cNvSpPr>
            <p:nvPr/>
          </p:nvSpPr>
          <p:spPr bwMode="gray">
            <a:xfrm flipV="1">
              <a:off x="2887" y="2784"/>
              <a:ext cx="1104" cy="0"/>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6" name="Line 16"/>
            <p:cNvSpPr>
              <a:spLocks noChangeShapeType="1"/>
            </p:cNvSpPr>
            <p:nvPr/>
          </p:nvSpPr>
          <p:spPr bwMode="gray">
            <a:xfrm>
              <a:off x="2824" y="3220"/>
              <a:ext cx="878" cy="679"/>
            </a:xfrm>
            <a:prstGeom prst="line">
              <a:avLst/>
            </a:prstGeom>
            <a:noFill/>
            <a:ln w="38100" cap="rnd">
              <a:solidFill>
                <a:srgbClr val="4D4D4D"/>
              </a:solidFill>
              <a:prstDash val="sysDot"/>
              <a:round/>
              <a:headEnd/>
              <a:tailEnd type="triangle" w="lg" len="med"/>
            </a:ln>
            <a:effectLst/>
          </p:spPr>
          <p:txBody>
            <a:bodyPr/>
            <a:lstStyle/>
            <a:p>
              <a:endParaRPr lang="en-US"/>
            </a:p>
          </p:txBody>
        </p:sp>
      </p:grpSp>
      <p:grpSp>
        <p:nvGrpSpPr>
          <p:cNvPr id="7" name="Group 9"/>
          <p:cNvGrpSpPr>
            <a:grpSpLocks/>
          </p:cNvGrpSpPr>
          <p:nvPr/>
        </p:nvGrpSpPr>
        <p:grpSpPr bwMode="auto">
          <a:xfrm>
            <a:off x="6756586" y="1270698"/>
            <a:ext cx="2147889" cy="3009900"/>
            <a:chOff x="2695" y="2030"/>
            <a:chExt cx="1353" cy="1896"/>
          </a:xfrm>
        </p:grpSpPr>
        <p:sp>
          <p:nvSpPr>
            <p:cNvPr id="8" name="Line 10"/>
            <p:cNvSpPr>
              <a:spLocks noChangeShapeType="1"/>
            </p:cNvSpPr>
            <p:nvPr/>
          </p:nvSpPr>
          <p:spPr bwMode="gray">
            <a:xfrm flipV="1">
              <a:off x="2695" y="2030"/>
              <a:ext cx="973" cy="597"/>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9" name="Line 11"/>
            <p:cNvSpPr>
              <a:spLocks noChangeShapeType="1"/>
            </p:cNvSpPr>
            <p:nvPr/>
          </p:nvSpPr>
          <p:spPr bwMode="gray">
            <a:xfrm flipV="1">
              <a:off x="2944" y="3068"/>
              <a:ext cx="1104" cy="0"/>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10" name="Line 12"/>
            <p:cNvSpPr>
              <a:spLocks noChangeShapeType="1"/>
            </p:cNvSpPr>
            <p:nvPr/>
          </p:nvSpPr>
          <p:spPr bwMode="gray">
            <a:xfrm>
              <a:off x="2880" y="3460"/>
              <a:ext cx="1041" cy="466"/>
            </a:xfrm>
            <a:prstGeom prst="line">
              <a:avLst/>
            </a:prstGeom>
            <a:noFill/>
            <a:ln w="38100" cap="rnd">
              <a:solidFill>
                <a:srgbClr val="4D4D4D"/>
              </a:solidFill>
              <a:prstDash val="sysDot"/>
              <a:round/>
              <a:headEnd/>
              <a:tailEnd type="triangle" w="lg" len="med"/>
            </a:ln>
            <a:effectLst/>
          </p:spPr>
          <p:txBody>
            <a:bodyPr/>
            <a:lstStyle/>
            <a:p>
              <a:endParaRPr lang="en-US"/>
            </a:p>
          </p:txBody>
        </p:sp>
      </p:grpSp>
      <p:grpSp>
        <p:nvGrpSpPr>
          <p:cNvPr id="11" name="Group 25"/>
          <p:cNvGrpSpPr>
            <a:grpSpLocks/>
          </p:cNvGrpSpPr>
          <p:nvPr/>
        </p:nvGrpSpPr>
        <p:grpSpPr bwMode="auto">
          <a:xfrm>
            <a:off x="8318681" y="794740"/>
            <a:ext cx="492125" cy="506358"/>
            <a:chOff x="3745" y="1818"/>
            <a:chExt cx="382" cy="382"/>
          </a:xfrm>
        </p:grpSpPr>
        <p:sp>
          <p:nvSpPr>
            <p:cNvPr id="12" name="Oval 26"/>
            <p:cNvSpPr>
              <a:spLocks noChangeArrowheads="1"/>
            </p:cNvSpPr>
            <p:nvPr/>
          </p:nvSpPr>
          <p:spPr bwMode="gray">
            <a:xfrm>
              <a:off x="3745" y="1818"/>
              <a:ext cx="382" cy="382"/>
            </a:xfrm>
            <a:prstGeom prst="ellipse">
              <a:avLst/>
            </a:prstGeom>
            <a:gradFill rotWithShape="1">
              <a:gsLst>
                <a:gs pos="0">
                  <a:schemeClr val="hlink">
                    <a:gamma/>
                    <a:tint val="69804"/>
                    <a:invGamma/>
                  </a:schemeClr>
                </a:gs>
                <a:gs pos="50000">
                  <a:schemeClr val="hlink"/>
                </a:gs>
                <a:gs pos="100000">
                  <a:schemeClr val="hlink">
                    <a:gamma/>
                    <a:tint val="69804"/>
                    <a:invGamma/>
                  </a:schemeClr>
                </a:gs>
              </a:gsLst>
              <a:lin ang="5400000" scaled="1"/>
            </a:gradFill>
            <a:ln w="6350">
              <a:solidFill>
                <a:schemeClr val="hlink"/>
              </a:solidFill>
              <a:round/>
              <a:headEnd/>
              <a:tailEnd/>
            </a:ln>
            <a:effectLst>
              <a:outerShdw dist="38100" dir="5400000" algn="ctr" rotWithShape="0">
                <a:srgbClr val="5F5F5F"/>
              </a:outerShdw>
            </a:effectLst>
          </p:spPr>
          <p:txBody>
            <a:bodyPr wrap="none" anchor="ctr"/>
            <a:lstStyle/>
            <a:p>
              <a:endParaRPr lang="en-US"/>
            </a:p>
          </p:txBody>
        </p:sp>
        <p:sp>
          <p:nvSpPr>
            <p:cNvPr id="13" name="Oval 27"/>
            <p:cNvSpPr>
              <a:spLocks noChangeArrowheads="1"/>
            </p:cNvSpPr>
            <p:nvPr/>
          </p:nvSpPr>
          <p:spPr bwMode="gray">
            <a:xfrm>
              <a:off x="3756" y="1829"/>
              <a:ext cx="358" cy="360"/>
            </a:xfrm>
            <a:prstGeom prst="ellipse">
              <a:avLst/>
            </a:prstGeom>
            <a:gradFill rotWithShape="1">
              <a:gsLst>
                <a:gs pos="0">
                  <a:schemeClr val="hlink">
                    <a:gamma/>
                    <a:tint val="69804"/>
                    <a:invGamma/>
                  </a:schemeClr>
                </a:gs>
                <a:gs pos="50000">
                  <a:schemeClr val="hlink"/>
                </a:gs>
                <a:gs pos="100000">
                  <a:schemeClr val="hlink">
                    <a:gamma/>
                    <a:tint val="69804"/>
                    <a:invGamma/>
                  </a:schemeClr>
                </a:gs>
              </a:gsLst>
              <a:lin ang="5400000" scaled="1"/>
            </a:gradFill>
            <a:ln w="9525">
              <a:solidFill>
                <a:schemeClr val="hlink">
                  <a:alpha val="20000"/>
                </a:schemeClr>
              </a:solidFill>
              <a:round/>
              <a:headEnd/>
              <a:tailEnd/>
            </a:ln>
            <a:effectLst/>
          </p:spPr>
          <p:txBody>
            <a:bodyPr wrap="none" anchor="ctr"/>
            <a:lstStyle/>
            <a:p>
              <a:endParaRPr lang="en-US"/>
            </a:p>
          </p:txBody>
        </p:sp>
      </p:grpSp>
      <p:grpSp>
        <p:nvGrpSpPr>
          <p:cNvPr id="14" name="Group 34"/>
          <p:cNvGrpSpPr>
            <a:grpSpLocks/>
          </p:cNvGrpSpPr>
          <p:nvPr/>
        </p:nvGrpSpPr>
        <p:grpSpPr bwMode="auto">
          <a:xfrm>
            <a:off x="8915400" y="2595199"/>
            <a:ext cx="457200" cy="457200"/>
            <a:chOff x="3600" y="1279"/>
            <a:chExt cx="288" cy="288"/>
          </a:xfrm>
        </p:grpSpPr>
        <p:sp>
          <p:nvSpPr>
            <p:cNvPr id="15" name="Oval 35"/>
            <p:cNvSpPr>
              <a:spLocks noChangeArrowheads="1"/>
            </p:cNvSpPr>
            <p:nvPr/>
          </p:nvSpPr>
          <p:spPr bwMode="gray">
            <a:xfrm>
              <a:off x="3600" y="1279"/>
              <a:ext cx="288" cy="288"/>
            </a:xfrm>
            <a:prstGeom prst="ellipse">
              <a:avLst/>
            </a:prstGeom>
            <a:gradFill rotWithShape="1">
              <a:gsLst>
                <a:gs pos="0">
                  <a:srgbClr val="99CC00">
                    <a:gamma/>
                    <a:tint val="10196"/>
                    <a:invGamma/>
                  </a:srgbClr>
                </a:gs>
                <a:gs pos="50000">
                  <a:srgbClr val="99CC00"/>
                </a:gs>
                <a:gs pos="100000">
                  <a:srgbClr val="99CC00">
                    <a:gamma/>
                    <a:tint val="10196"/>
                    <a:invGamma/>
                  </a:srgbClr>
                </a:gs>
              </a:gsLst>
              <a:lin ang="5400000" scaled="1"/>
            </a:gradFill>
            <a:ln w="6350">
              <a:solidFill>
                <a:srgbClr val="99CC00"/>
              </a:solidFill>
              <a:round/>
              <a:headEnd/>
              <a:tailEnd/>
            </a:ln>
            <a:effectLst>
              <a:outerShdw dist="50800" dir="5400000" algn="ctr" rotWithShape="0">
                <a:schemeClr val="bg2">
                  <a:alpha val="50000"/>
                </a:schemeClr>
              </a:outerShdw>
            </a:effectLst>
          </p:spPr>
          <p:txBody>
            <a:bodyPr wrap="none" anchor="ctr"/>
            <a:lstStyle/>
            <a:p>
              <a:endParaRPr lang="en-US"/>
            </a:p>
          </p:txBody>
        </p:sp>
        <p:sp>
          <p:nvSpPr>
            <p:cNvPr id="16" name="Oval 36"/>
            <p:cNvSpPr>
              <a:spLocks noChangeArrowheads="1"/>
            </p:cNvSpPr>
            <p:nvPr/>
          </p:nvSpPr>
          <p:spPr bwMode="gray">
            <a:xfrm>
              <a:off x="3615" y="1294"/>
              <a:ext cx="256" cy="256"/>
            </a:xfrm>
            <a:prstGeom prst="ellipse">
              <a:avLst/>
            </a:prstGeom>
            <a:gradFill rotWithShape="1">
              <a:gsLst>
                <a:gs pos="0">
                  <a:srgbClr val="99CC00">
                    <a:gamma/>
                    <a:tint val="34902"/>
                    <a:invGamma/>
                  </a:srgbClr>
                </a:gs>
                <a:gs pos="50000">
                  <a:srgbClr val="99CC00"/>
                </a:gs>
                <a:gs pos="100000">
                  <a:srgbClr val="99CC00">
                    <a:gamma/>
                    <a:tint val="34902"/>
                    <a:invGamma/>
                  </a:srgbClr>
                </a:gs>
              </a:gsLst>
              <a:lin ang="5400000" scaled="1"/>
            </a:gradFill>
            <a:ln w="19050">
              <a:solidFill>
                <a:srgbClr val="99CC00">
                  <a:alpha val="20000"/>
                </a:srgbClr>
              </a:solidFill>
              <a:round/>
              <a:headEnd/>
              <a:tailEnd/>
            </a:ln>
            <a:effectLst/>
          </p:spPr>
          <p:txBody>
            <a:bodyPr wrap="none" anchor="ctr"/>
            <a:lstStyle/>
            <a:p>
              <a:endParaRPr lang="en-US"/>
            </a:p>
          </p:txBody>
        </p:sp>
      </p:grpSp>
      <p:grpSp>
        <p:nvGrpSpPr>
          <p:cNvPr id="17" name="Group 22"/>
          <p:cNvGrpSpPr>
            <a:grpSpLocks/>
          </p:cNvGrpSpPr>
          <p:nvPr/>
        </p:nvGrpSpPr>
        <p:grpSpPr bwMode="auto">
          <a:xfrm>
            <a:off x="8702863" y="4115043"/>
            <a:ext cx="492125" cy="492125"/>
            <a:chOff x="3745" y="1818"/>
            <a:chExt cx="382" cy="382"/>
          </a:xfrm>
        </p:grpSpPr>
        <p:sp>
          <p:nvSpPr>
            <p:cNvPr id="18" name="Oval 23"/>
            <p:cNvSpPr>
              <a:spLocks noChangeArrowheads="1"/>
            </p:cNvSpPr>
            <p:nvPr/>
          </p:nvSpPr>
          <p:spPr bwMode="gray">
            <a:xfrm>
              <a:off x="3745" y="1818"/>
              <a:ext cx="382" cy="382"/>
            </a:xfrm>
            <a:prstGeom prst="ellipse">
              <a:avLst/>
            </a:prstGeom>
            <a:gradFill rotWithShape="1">
              <a:gsLst>
                <a:gs pos="0">
                  <a:schemeClr val="accent1">
                    <a:gamma/>
                    <a:tint val="69804"/>
                    <a:invGamma/>
                  </a:schemeClr>
                </a:gs>
                <a:gs pos="50000">
                  <a:schemeClr val="accent1"/>
                </a:gs>
                <a:gs pos="100000">
                  <a:schemeClr val="accent1">
                    <a:gamma/>
                    <a:tint val="69804"/>
                    <a:invGamma/>
                  </a:schemeClr>
                </a:gs>
              </a:gsLst>
              <a:lin ang="5400000" scaled="1"/>
            </a:gradFill>
            <a:ln w="6350">
              <a:solidFill>
                <a:schemeClr val="accent1"/>
              </a:solidFill>
              <a:round/>
              <a:headEnd/>
              <a:tailEnd/>
            </a:ln>
            <a:effectLst>
              <a:outerShdw dist="38100" dir="5400000" algn="ctr" rotWithShape="0">
                <a:schemeClr val="bg2"/>
              </a:outerShdw>
            </a:effectLst>
          </p:spPr>
          <p:txBody>
            <a:bodyPr wrap="none" anchor="ctr"/>
            <a:lstStyle/>
            <a:p>
              <a:endParaRPr lang="en-US"/>
            </a:p>
          </p:txBody>
        </p:sp>
        <p:sp>
          <p:nvSpPr>
            <p:cNvPr id="19" name="Oval 24"/>
            <p:cNvSpPr>
              <a:spLocks noChangeArrowheads="1"/>
            </p:cNvSpPr>
            <p:nvPr/>
          </p:nvSpPr>
          <p:spPr bwMode="gray">
            <a:xfrm>
              <a:off x="3756" y="1829"/>
              <a:ext cx="358" cy="360"/>
            </a:xfrm>
            <a:prstGeom prst="ellipse">
              <a:avLst/>
            </a:prstGeom>
            <a:gradFill rotWithShape="1">
              <a:gsLst>
                <a:gs pos="0">
                  <a:schemeClr val="accent1">
                    <a:gamma/>
                    <a:tint val="69804"/>
                    <a:invGamma/>
                  </a:schemeClr>
                </a:gs>
                <a:gs pos="50000">
                  <a:schemeClr val="accent1"/>
                </a:gs>
                <a:gs pos="100000">
                  <a:schemeClr val="accent1">
                    <a:gamma/>
                    <a:tint val="69804"/>
                    <a:invGamma/>
                  </a:schemeClr>
                </a:gs>
              </a:gsLst>
              <a:lin ang="5400000" scaled="1"/>
            </a:gradFill>
            <a:ln w="9525">
              <a:solidFill>
                <a:schemeClr val="accent1">
                  <a:alpha val="20000"/>
                </a:schemeClr>
              </a:solidFill>
              <a:round/>
              <a:headEnd/>
              <a:tailEnd/>
            </a:ln>
            <a:effectLst/>
          </p:spPr>
          <p:txBody>
            <a:bodyPr wrap="none" anchor="ctr"/>
            <a:lstStyle/>
            <a:p>
              <a:endParaRPr lang="en-US"/>
            </a:p>
          </p:txBody>
        </p:sp>
      </p:grpSp>
      <p:grpSp>
        <p:nvGrpSpPr>
          <p:cNvPr id="20" name="Group 31"/>
          <p:cNvGrpSpPr>
            <a:grpSpLocks/>
          </p:cNvGrpSpPr>
          <p:nvPr/>
        </p:nvGrpSpPr>
        <p:grpSpPr bwMode="auto">
          <a:xfrm>
            <a:off x="2914650" y="1052510"/>
            <a:ext cx="492125" cy="492125"/>
            <a:chOff x="3745" y="1818"/>
            <a:chExt cx="382" cy="382"/>
          </a:xfrm>
        </p:grpSpPr>
        <p:sp>
          <p:nvSpPr>
            <p:cNvPr id="21" name="Oval 32"/>
            <p:cNvSpPr>
              <a:spLocks noChangeArrowheads="1"/>
            </p:cNvSpPr>
            <p:nvPr/>
          </p:nvSpPr>
          <p:spPr bwMode="gray">
            <a:xfrm>
              <a:off x="3745" y="1818"/>
              <a:ext cx="382" cy="382"/>
            </a:xfrm>
            <a:prstGeom prst="ellipse">
              <a:avLst/>
            </a:prstGeom>
            <a:gradFill rotWithShape="1">
              <a:gsLst>
                <a:gs pos="0">
                  <a:schemeClr val="accent2">
                    <a:gamma/>
                    <a:tint val="50980"/>
                    <a:invGamma/>
                  </a:schemeClr>
                </a:gs>
                <a:gs pos="50000">
                  <a:schemeClr val="accent2"/>
                </a:gs>
                <a:gs pos="100000">
                  <a:schemeClr val="accent2">
                    <a:gamma/>
                    <a:tint val="50980"/>
                    <a:invGamma/>
                  </a:schemeClr>
                </a:gs>
              </a:gsLst>
              <a:lin ang="5400000" scaled="1"/>
            </a:gradFill>
            <a:ln w="6350">
              <a:solidFill>
                <a:schemeClr val="accent2"/>
              </a:solidFill>
              <a:round/>
              <a:headEnd/>
              <a:tailEnd/>
            </a:ln>
            <a:effectLst>
              <a:outerShdw dist="38100" dir="5400000" algn="ctr" rotWithShape="0">
                <a:srgbClr val="5F5F5F"/>
              </a:outerShdw>
            </a:effectLst>
          </p:spPr>
          <p:txBody>
            <a:bodyPr wrap="none" anchor="ctr"/>
            <a:lstStyle/>
            <a:p>
              <a:endParaRPr lang="en-US"/>
            </a:p>
          </p:txBody>
        </p:sp>
        <p:sp>
          <p:nvSpPr>
            <p:cNvPr id="22" name="Oval 33"/>
            <p:cNvSpPr>
              <a:spLocks noChangeArrowheads="1"/>
            </p:cNvSpPr>
            <p:nvPr/>
          </p:nvSpPr>
          <p:spPr bwMode="gray">
            <a:xfrm>
              <a:off x="3756" y="1829"/>
              <a:ext cx="358" cy="360"/>
            </a:xfrm>
            <a:prstGeom prst="ellipse">
              <a:avLst/>
            </a:prstGeom>
            <a:gradFill rotWithShape="1">
              <a:gsLst>
                <a:gs pos="0">
                  <a:schemeClr val="accent2">
                    <a:gamma/>
                    <a:tint val="50980"/>
                    <a:invGamma/>
                  </a:schemeClr>
                </a:gs>
                <a:gs pos="50000">
                  <a:schemeClr val="accent2"/>
                </a:gs>
                <a:gs pos="100000">
                  <a:schemeClr val="accent2">
                    <a:gamma/>
                    <a:tint val="50980"/>
                    <a:invGamma/>
                  </a:schemeClr>
                </a:gs>
              </a:gsLst>
              <a:lin ang="5400000" scaled="1"/>
            </a:gradFill>
            <a:ln w="9525">
              <a:solidFill>
                <a:schemeClr val="accent2">
                  <a:alpha val="20000"/>
                </a:schemeClr>
              </a:solidFill>
              <a:round/>
              <a:headEnd/>
              <a:tailEnd/>
            </a:ln>
            <a:effectLst/>
          </p:spPr>
          <p:txBody>
            <a:bodyPr wrap="none" anchor="ctr"/>
            <a:lstStyle/>
            <a:p>
              <a:endParaRPr lang="en-US"/>
            </a:p>
          </p:txBody>
        </p:sp>
      </p:grpSp>
      <p:grpSp>
        <p:nvGrpSpPr>
          <p:cNvPr id="23" name="Group 37"/>
          <p:cNvGrpSpPr>
            <a:grpSpLocks/>
          </p:cNvGrpSpPr>
          <p:nvPr/>
        </p:nvGrpSpPr>
        <p:grpSpPr bwMode="auto">
          <a:xfrm>
            <a:off x="2489246" y="2711538"/>
            <a:ext cx="457200" cy="457200"/>
            <a:chOff x="3600" y="1279"/>
            <a:chExt cx="288" cy="288"/>
          </a:xfrm>
        </p:grpSpPr>
        <p:sp>
          <p:nvSpPr>
            <p:cNvPr id="24" name="Oval 38"/>
            <p:cNvSpPr>
              <a:spLocks noChangeArrowheads="1"/>
            </p:cNvSpPr>
            <p:nvPr/>
          </p:nvSpPr>
          <p:spPr bwMode="gray">
            <a:xfrm>
              <a:off x="3600" y="1279"/>
              <a:ext cx="288" cy="288"/>
            </a:xfrm>
            <a:prstGeom prst="ellipse">
              <a:avLst/>
            </a:prstGeom>
            <a:gradFill rotWithShape="1">
              <a:gsLst>
                <a:gs pos="0">
                  <a:srgbClr val="FF66CC">
                    <a:gamma/>
                    <a:tint val="10196"/>
                    <a:invGamma/>
                  </a:srgbClr>
                </a:gs>
                <a:gs pos="50000">
                  <a:srgbClr val="FF66CC"/>
                </a:gs>
                <a:gs pos="100000">
                  <a:srgbClr val="FF66CC">
                    <a:gamma/>
                    <a:tint val="10196"/>
                    <a:invGamma/>
                  </a:srgbClr>
                </a:gs>
              </a:gsLst>
              <a:lin ang="5400000" scaled="1"/>
            </a:gradFill>
            <a:ln w="6350">
              <a:solidFill>
                <a:srgbClr val="FF66CC"/>
              </a:solidFill>
              <a:round/>
              <a:headEnd/>
              <a:tailEnd/>
            </a:ln>
            <a:effectLst>
              <a:outerShdw dist="50800" dir="5400000" algn="ctr" rotWithShape="0">
                <a:schemeClr val="bg2">
                  <a:alpha val="50000"/>
                </a:schemeClr>
              </a:outerShdw>
            </a:effectLst>
          </p:spPr>
          <p:txBody>
            <a:bodyPr wrap="none" anchor="ctr"/>
            <a:lstStyle/>
            <a:p>
              <a:endParaRPr lang="en-US"/>
            </a:p>
          </p:txBody>
        </p:sp>
        <p:sp>
          <p:nvSpPr>
            <p:cNvPr id="25" name="Oval 39"/>
            <p:cNvSpPr>
              <a:spLocks noChangeArrowheads="1"/>
            </p:cNvSpPr>
            <p:nvPr/>
          </p:nvSpPr>
          <p:spPr bwMode="gray">
            <a:xfrm>
              <a:off x="3615" y="1294"/>
              <a:ext cx="256" cy="256"/>
            </a:xfrm>
            <a:prstGeom prst="ellipse">
              <a:avLst/>
            </a:prstGeom>
            <a:gradFill rotWithShape="1">
              <a:gsLst>
                <a:gs pos="0">
                  <a:srgbClr val="FF66CC">
                    <a:gamma/>
                    <a:tint val="34902"/>
                    <a:invGamma/>
                  </a:srgbClr>
                </a:gs>
                <a:gs pos="50000">
                  <a:srgbClr val="FF66CC"/>
                </a:gs>
                <a:gs pos="100000">
                  <a:srgbClr val="FF66CC">
                    <a:gamma/>
                    <a:tint val="34902"/>
                    <a:invGamma/>
                  </a:srgbClr>
                </a:gs>
              </a:gsLst>
              <a:lin ang="5400000" scaled="1"/>
            </a:gradFill>
            <a:ln w="19050">
              <a:solidFill>
                <a:srgbClr val="FF66CC">
                  <a:alpha val="20000"/>
                </a:srgbClr>
              </a:solidFill>
              <a:round/>
              <a:headEnd/>
              <a:tailEnd/>
            </a:ln>
            <a:effectLst/>
          </p:spPr>
          <p:txBody>
            <a:bodyPr wrap="none" anchor="ctr"/>
            <a:lstStyle/>
            <a:p>
              <a:endParaRPr lang="en-US"/>
            </a:p>
          </p:txBody>
        </p:sp>
      </p:grpSp>
      <p:grpSp>
        <p:nvGrpSpPr>
          <p:cNvPr id="26" name="Group 28"/>
          <p:cNvGrpSpPr>
            <a:grpSpLocks/>
          </p:cNvGrpSpPr>
          <p:nvPr/>
        </p:nvGrpSpPr>
        <p:grpSpPr bwMode="auto">
          <a:xfrm>
            <a:off x="2826332" y="4592997"/>
            <a:ext cx="492125" cy="492125"/>
            <a:chOff x="3745" y="1818"/>
            <a:chExt cx="382" cy="382"/>
          </a:xfrm>
        </p:grpSpPr>
        <p:sp>
          <p:nvSpPr>
            <p:cNvPr id="27" name="Oval 29"/>
            <p:cNvSpPr>
              <a:spLocks noChangeArrowheads="1"/>
            </p:cNvSpPr>
            <p:nvPr/>
          </p:nvSpPr>
          <p:spPr bwMode="gray">
            <a:xfrm>
              <a:off x="3745" y="1818"/>
              <a:ext cx="382" cy="382"/>
            </a:xfrm>
            <a:prstGeom prst="ellipse">
              <a:avLst/>
            </a:prstGeom>
            <a:gradFill rotWithShape="1">
              <a:gsLst>
                <a:gs pos="0">
                  <a:schemeClr val="folHlink">
                    <a:gamma/>
                    <a:tint val="60392"/>
                    <a:invGamma/>
                  </a:schemeClr>
                </a:gs>
                <a:gs pos="50000">
                  <a:schemeClr val="folHlink"/>
                </a:gs>
                <a:gs pos="100000">
                  <a:schemeClr val="folHlink">
                    <a:gamma/>
                    <a:tint val="60392"/>
                    <a:invGamma/>
                  </a:schemeClr>
                </a:gs>
              </a:gsLst>
              <a:lin ang="5400000" scaled="1"/>
            </a:gradFill>
            <a:ln w="6350">
              <a:solidFill>
                <a:schemeClr val="folHlink"/>
              </a:solidFill>
              <a:round/>
              <a:headEnd/>
              <a:tailEnd/>
            </a:ln>
            <a:effectLst>
              <a:outerShdw dist="38100" dir="5400000" algn="ctr" rotWithShape="0">
                <a:srgbClr val="5F5F5F"/>
              </a:outerShdw>
            </a:effectLst>
          </p:spPr>
          <p:txBody>
            <a:bodyPr wrap="none" anchor="ctr"/>
            <a:lstStyle/>
            <a:p>
              <a:endParaRPr lang="en-US"/>
            </a:p>
          </p:txBody>
        </p:sp>
        <p:sp>
          <p:nvSpPr>
            <p:cNvPr id="28" name="Oval 30"/>
            <p:cNvSpPr>
              <a:spLocks noChangeArrowheads="1"/>
            </p:cNvSpPr>
            <p:nvPr/>
          </p:nvSpPr>
          <p:spPr bwMode="gray">
            <a:xfrm>
              <a:off x="3756" y="1829"/>
              <a:ext cx="358" cy="360"/>
            </a:xfrm>
            <a:prstGeom prst="ellipse">
              <a:avLst/>
            </a:prstGeom>
            <a:gradFill rotWithShape="1">
              <a:gsLst>
                <a:gs pos="0">
                  <a:schemeClr val="folHlink">
                    <a:gamma/>
                    <a:tint val="60392"/>
                    <a:invGamma/>
                  </a:schemeClr>
                </a:gs>
                <a:gs pos="50000">
                  <a:schemeClr val="folHlink"/>
                </a:gs>
                <a:gs pos="100000">
                  <a:schemeClr val="folHlink">
                    <a:gamma/>
                    <a:tint val="60392"/>
                    <a:invGamma/>
                  </a:schemeClr>
                </a:gs>
              </a:gsLst>
              <a:lin ang="5400000" scaled="1"/>
            </a:gradFill>
            <a:ln w="9525">
              <a:solidFill>
                <a:schemeClr val="folHlink">
                  <a:alpha val="20000"/>
                </a:schemeClr>
              </a:solidFill>
              <a:round/>
              <a:headEnd/>
              <a:tailEnd/>
            </a:ln>
            <a:effectLst/>
          </p:spPr>
          <p:txBody>
            <a:bodyPr wrap="none" anchor="ctr"/>
            <a:lstStyle/>
            <a:p>
              <a:endParaRPr lang="en-US"/>
            </a:p>
          </p:txBody>
        </p:sp>
      </p:grpSp>
      <p:sp>
        <p:nvSpPr>
          <p:cNvPr id="29" name="Rectangle 28"/>
          <p:cNvSpPr/>
          <p:nvPr/>
        </p:nvSpPr>
        <p:spPr>
          <a:xfrm>
            <a:off x="127087" y="346697"/>
            <a:ext cx="3191369" cy="707886"/>
          </a:xfrm>
          <a:prstGeom prst="rect">
            <a:avLst/>
          </a:prstGeom>
        </p:spPr>
        <p:txBody>
          <a:bodyPr wrap="square">
            <a:spAutoFit/>
          </a:bodyPr>
          <a:lstStyle/>
          <a:p>
            <a:pPr algn="ctr"/>
            <a:r>
              <a:rPr lang="nl-NL" sz="2000" dirty="0">
                <a:solidFill>
                  <a:srgbClr val="6600CC"/>
                </a:solidFill>
                <a:latin typeface="+mj-lt"/>
                <a:ea typeface="Times New Roman" panose="02020603050405020304" pitchFamily="18" charset="0"/>
              </a:rPr>
              <a:t>Nhà nước </a:t>
            </a:r>
            <a:r>
              <a:rPr lang="nl-NL" sz="2000" b="1" dirty="0">
                <a:solidFill>
                  <a:srgbClr val="FF0000"/>
                </a:solidFill>
                <a:latin typeface="+mj-lt"/>
                <a:ea typeface="Times New Roman" panose="02020603050405020304" pitchFamily="18" charset="0"/>
              </a:rPr>
              <a:t>của dân</a:t>
            </a:r>
            <a:r>
              <a:rPr lang="nl-NL" sz="2000" dirty="0">
                <a:solidFill>
                  <a:srgbClr val="6600CC"/>
                </a:solidFill>
                <a:latin typeface="+mj-lt"/>
                <a:ea typeface="Times New Roman" panose="02020603050405020304" pitchFamily="18" charset="0"/>
              </a:rPr>
              <a:t>, quyền lực thực sự ở nơi dân</a:t>
            </a:r>
            <a:endParaRPr lang="en-US" sz="2000" dirty="0">
              <a:solidFill>
                <a:srgbClr val="6600CC"/>
              </a:solidFill>
              <a:latin typeface="+mj-lt"/>
            </a:endParaRPr>
          </a:p>
        </p:txBody>
      </p:sp>
      <p:sp>
        <p:nvSpPr>
          <p:cNvPr id="30" name="Rectangle 29"/>
          <p:cNvSpPr/>
          <p:nvPr/>
        </p:nvSpPr>
        <p:spPr>
          <a:xfrm>
            <a:off x="4114801" y="102726"/>
            <a:ext cx="3422774" cy="707886"/>
          </a:xfrm>
          <a:prstGeom prst="rect">
            <a:avLst/>
          </a:prstGeom>
        </p:spPr>
        <p:txBody>
          <a:bodyPr wrap="square">
            <a:spAutoFit/>
          </a:bodyPr>
          <a:lstStyle/>
          <a:p>
            <a:pPr algn="ctr"/>
            <a:r>
              <a:rPr lang="nl-NL" sz="2000" b="1" dirty="0" smtClean="0">
                <a:solidFill>
                  <a:srgbClr val="FF0000"/>
                </a:solidFill>
                <a:latin typeface="+mj-lt"/>
                <a:ea typeface="Times New Roman" panose="02020603050405020304" pitchFamily="18" charset="0"/>
              </a:rPr>
              <a:t>Chính </a:t>
            </a:r>
            <a:r>
              <a:rPr lang="nl-NL" sz="2000" b="1" dirty="0">
                <a:solidFill>
                  <a:srgbClr val="FF0000"/>
                </a:solidFill>
                <a:latin typeface="+mj-lt"/>
                <a:ea typeface="Times New Roman" panose="02020603050405020304" pitchFamily="18" charset="0"/>
              </a:rPr>
              <a:t>quyền </a:t>
            </a:r>
            <a:r>
              <a:rPr lang="nl-NL" sz="2000" dirty="0">
                <a:solidFill>
                  <a:srgbClr val="CC6600"/>
                </a:solidFill>
                <a:latin typeface="+mj-lt"/>
                <a:ea typeface="Times New Roman" panose="02020603050405020304" pitchFamily="18" charset="0"/>
              </a:rPr>
              <a:t>do nhân dân lập nên và tham gia quản lý</a:t>
            </a:r>
            <a:endParaRPr lang="en-US" sz="2000" dirty="0">
              <a:solidFill>
                <a:srgbClr val="CC6600"/>
              </a:solidFill>
              <a:latin typeface="+mj-lt"/>
            </a:endParaRPr>
          </a:p>
        </p:txBody>
      </p:sp>
      <p:sp>
        <p:nvSpPr>
          <p:cNvPr id="31" name="Rectangle 30"/>
          <p:cNvSpPr/>
          <p:nvPr/>
        </p:nvSpPr>
        <p:spPr>
          <a:xfrm>
            <a:off x="62540" y="2505670"/>
            <a:ext cx="2449446" cy="1323439"/>
          </a:xfrm>
          <a:prstGeom prst="rect">
            <a:avLst/>
          </a:prstGeom>
        </p:spPr>
        <p:txBody>
          <a:bodyPr wrap="square">
            <a:spAutoFit/>
          </a:bodyPr>
          <a:lstStyle/>
          <a:p>
            <a:pPr algn="ctr"/>
            <a:r>
              <a:rPr lang="nl-NL" sz="2000" dirty="0">
                <a:solidFill>
                  <a:srgbClr val="FF3399"/>
                </a:solidFill>
                <a:latin typeface="+mj-lt"/>
                <a:ea typeface="Times New Roman" panose="02020603050405020304" pitchFamily="18" charset="0"/>
              </a:rPr>
              <a:t>T</a:t>
            </a:r>
            <a:r>
              <a:rPr lang="nl-NL" sz="2000" dirty="0" smtClean="0">
                <a:solidFill>
                  <a:srgbClr val="FF3399"/>
                </a:solidFill>
                <a:latin typeface="+mj-lt"/>
                <a:ea typeface="Times New Roman" panose="02020603050405020304" pitchFamily="18" charset="0"/>
              </a:rPr>
              <a:t>hể </a:t>
            </a:r>
            <a:r>
              <a:rPr lang="nl-NL" sz="2000" b="1" dirty="0">
                <a:solidFill>
                  <a:srgbClr val="660066"/>
                </a:solidFill>
                <a:latin typeface="+mj-lt"/>
                <a:ea typeface="Times New Roman" panose="02020603050405020304" pitchFamily="18" charset="0"/>
              </a:rPr>
              <a:t>hiện ý chí, lợi ích và nguyện vọng </a:t>
            </a:r>
            <a:r>
              <a:rPr lang="nl-NL" sz="2000" dirty="0">
                <a:solidFill>
                  <a:srgbClr val="FF3399"/>
                </a:solidFill>
                <a:latin typeface="+mj-lt"/>
                <a:ea typeface="Times New Roman" panose="02020603050405020304" pitchFamily="18" charset="0"/>
              </a:rPr>
              <a:t>của nhân dân.</a:t>
            </a:r>
            <a:endParaRPr lang="en-US" sz="2000" dirty="0">
              <a:solidFill>
                <a:srgbClr val="FF3399"/>
              </a:solidFill>
              <a:latin typeface="+mj-lt"/>
            </a:endParaRPr>
          </a:p>
        </p:txBody>
      </p:sp>
      <p:sp>
        <p:nvSpPr>
          <p:cNvPr id="32" name="Rectangle 31"/>
          <p:cNvSpPr/>
          <p:nvPr/>
        </p:nvSpPr>
        <p:spPr>
          <a:xfrm>
            <a:off x="8793140" y="208197"/>
            <a:ext cx="3304126" cy="1323439"/>
          </a:xfrm>
          <a:prstGeom prst="rect">
            <a:avLst/>
          </a:prstGeom>
        </p:spPr>
        <p:txBody>
          <a:bodyPr wrap="square">
            <a:spAutoFit/>
          </a:bodyPr>
          <a:lstStyle/>
          <a:p>
            <a:pPr algn="ctr"/>
            <a:r>
              <a:rPr lang="nl-NL" sz="2000" dirty="0" smtClean="0">
                <a:solidFill>
                  <a:srgbClr val="008000"/>
                </a:solidFill>
                <a:latin typeface="+mj-lt"/>
                <a:ea typeface="Times New Roman" panose="02020603050405020304" pitchFamily="18" charset="0"/>
              </a:rPr>
              <a:t>Kế </a:t>
            </a:r>
            <a:r>
              <a:rPr lang="nl-NL" sz="2000" dirty="0">
                <a:solidFill>
                  <a:srgbClr val="008000"/>
                </a:solidFill>
                <a:latin typeface="+mj-lt"/>
                <a:ea typeface="Times New Roman" panose="02020603050405020304" pitchFamily="18" charset="0"/>
              </a:rPr>
              <a:t>thừa và phát huy những </a:t>
            </a:r>
            <a:r>
              <a:rPr lang="nl-NL" sz="2000" b="1" dirty="0">
                <a:solidFill>
                  <a:srgbClr val="FF3399"/>
                </a:solidFill>
                <a:latin typeface="+mj-lt"/>
                <a:ea typeface="Times New Roman" panose="02020603050405020304" pitchFamily="18" charset="0"/>
              </a:rPr>
              <a:t>truyền thống, bản sắc tốt đẹp </a:t>
            </a:r>
            <a:r>
              <a:rPr lang="nl-NL" sz="2000" dirty="0">
                <a:solidFill>
                  <a:srgbClr val="008000"/>
                </a:solidFill>
                <a:latin typeface="+mj-lt"/>
                <a:ea typeface="Times New Roman" panose="02020603050405020304" pitchFamily="18" charset="0"/>
              </a:rPr>
              <a:t>của dân tộc và con người Việt Nam</a:t>
            </a:r>
            <a:endParaRPr lang="en-US" sz="2000" dirty="0">
              <a:solidFill>
                <a:srgbClr val="008000"/>
              </a:solidFill>
              <a:latin typeface="+mj-lt"/>
            </a:endParaRPr>
          </a:p>
        </p:txBody>
      </p:sp>
      <p:sp>
        <p:nvSpPr>
          <p:cNvPr id="33" name="Rectangle 32"/>
          <p:cNvSpPr/>
          <p:nvPr/>
        </p:nvSpPr>
        <p:spPr>
          <a:xfrm>
            <a:off x="53783" y="4440237"/>
            <a:ext cx="2611835" cy="1323439"/>
          </a:xfrm>
          <a:prstGeom prst="rect">
            <a:avLst/>
          </a:prstGeom>
        </p:spPr>
        <p:txBody>
          <a:bodyPr wrap="square">
            <a:spAutoFit/>
          </a:bodyPr>
          <a:lstStyle/>
          <a:p>
            <a:pPr algn="ctr"/>
            <a:r>
              <a:rPr lang="nl-NL" sz="2000" dirty="0" smtClean="0">
                <a:solidFill>
                  <a:srgbClr val="3333CC"/>
                </a:solidFill>
                <a:latin typeface="+mj-lt"/>
                <a:ea typeface="Times New Roman" panose="02020603050405020304" pitchFamily="18" charset="0"/>
              </a:rPr>
              <a:t>Có </a:t>
            </a:r>
            <a:r>
              <a:rPr lang="nl-NL" sz="2000" b="1" dirty="0">
                <a:solidFill>
                  <a:srgbClr val="CC0066"/>
                </a:solidFill>
                <a:latin typeface="+mj-lt"/>
                <a:ea typeface="Times New Roman" panose="02020603050405020304" pitchFamily="18" charset="0"/>
              </a:rPr>
              <a:t>chính sách dân tộc đúng đắn</a:t>
            </a:r>
            <a:r>
              <a:rPr lang="nl-NL" sz="2000" dirty="0">
                <a:solidFill>
                  <a:srgbClr val="3333CC"/>
                </a:solidFill>
                <a:latin typeface="+mj-lt"/>
                <a:ea typeface="Times New Roman" panose="02020603050405020304" pitchFamily="18" charset="0"/>
              </a:rPr>
              <a:t>, chăm lo lợi ích mọi mặt cho các dân </a:t>
            </a:r>
            <a:r>
              <a:rPr lang="nl-NL" sz="2000" dirty="0" smtClean="0">
                <a:solidFill>
                  <a:srgbClr val="3333CC"/>
                </a:solidFill>
                <a:latin typeface="+mj-lt"/>
                <a:ea typeface="Times New Roman" panose="02020603050405020304" pitchFamily="18" charset="0"/>
              </a:rPr>
              <a:t>tộc, </a:t>
            </a:r>
            <a:endParaRPr lang="en-US" sz="2000" dirty="0">
              <a:solidFill>
                <a:srgbClr val="3333CC"/>
              </a:solidFill>
              <a:latin typeface="+mj-lt"/>
            </a:endParaRPr>
          </a:p>
        </p:txBody>
      </p:sp>
      <p:sp>
        <p:nvSpPr>
          <p:cNvPr id="34" name="Rectangle 33"/>
          <p:cNvSpPr/>
          <p:nvPr/>
        </p:nvSpPr>
        <p:spPr>
          <a:xfrm>
            <a:off x="8824977" y="3842447"/>
            <a:ext cx="3164508" cy="1169551"/>
          </a:xfrm>
          <a:prstGeom prst="rect">
            <a:avLst/>
          </a:prstGeom>
        </p:spPr>
        <p:txBody>
          <a:bodyPr wrap="square">
            <a:spAutoFit/>
          </a:bodyPr>
          <a:lstStyle/>
          <a:p>
            <a:pPr marL="457200" indent="457200" algn="ctr">
              <a:lnSpc>
                <a:spcPts val="2100"/>
              </a:lnSpc>
              <a:spcAft>
                <a:spcPts val="0"/>
              </a:spcAft>
            </a:pPr>
            <a:r>
              <a:rPr lang="nl-NL" sz="2000" b="1" dirty="0" smtClean="0">
                <a:solidFill>
                  <a:srgbClr val="6600CC"/>
                </a:solidFill>
                <a:latin typeface="+mj-lt"/>
                <a:ea typeface="Times New Roman" panose="02020603050405020304" pitchFamily="18" charset="0"/>
                <a:cs typeface="Times New Roman" panose="02020603050405020304" pitchFamily="18" charset="0"/>
              </a:rPr>
              <a:t>Giữ </a:t>
            </a:r>
            <a:r>
              <a:rPr lang="nl-NL" sz="2000" b="1" dirty="0">
                <a:solidFill>
                  <a:srgbClr val="6600CC"/>
                </a:solidFill>
                <a:latin typeface="+mj-lt"/>
                <a:ea typeface="Times New Roman" panose="02020603050405020304" pitchFamily="18" charset="0"/>
                <a:cs typeface="Times New Roman" panose="02020603050405020304" pitchFamily="18" charset="0"/>
              </a:rPr>
              <a:t>vững độc lập, tự chủ </a:t>
            </a:r>
            <a:r>
              <a:rPr lang="nl-NL" sz="2000" dirty="0">
                <a:solidFill>
                  <a:srgbClr val="660066"/>
                </a:solidFill>
                <a:latin typeface="+mj-lt"/>
                <a:ea typeface="Times New Roman" panose="02020603050405020304" pitchFamily="18" charset="0"/>
                <a:cs typeface="Times New Roman" panose="02020603050405020304" pitchFamily="18" charset="0"/>
              </a:rPr>
              <a:t>trong trong quan hệ đối ngoại; </a:t>
            </a:r>
            <a:endParaRPr lang="en-US" sz="2000" dirty="0">
              <a:solidFill>
                <a:srgbClr val="660066"/>
              </a:solidFill>
              <a:effectLst/>
              <a:latin typeface="+mj-lt"/>
              <a:ea typeface="Times New Roman" panose="02020603050405020304" pitchFamily="18" charset="0"/>
              <a:cs typeface="Times New Roman" panose="02020603050405020304" pitchFamily="18" charset="0"/>
            </a:endParaRPr>
          </a:p>
        </p:txBody>
      </p:sp>
      <p:sp>
        <p:nvSpPr>
          <p:cNvPr id="35" name="Line 12"/>
          <p:cNvSpPr>
            <a:spLocks noChangeShapeType="1"/>
          </p:cNvSpPr>
          <p:nvPr/>
        </p:nvSpPr>
        <p:spPr bwMode="gray">
          <a:xfrm>
            <a:off x="5899785" y="4280598"/>
            <a:ext cx="8581" cy="478970"/>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36" name="Rectangle 35"/>
          <p:cNvSpPr/>
          <p:nvPr/>
        </p:nvSpPr>
        <p:spPr>
          <a:xfrm>
            <a:off x="9369426" y="1928929"/>
            <a:ext cx="2727840" cy="1477328"/>
          </a:xfrm>
          <a:prstGeom prst="rect">
            <a:avLst/>
          </a:prstGeom>
        </p:spPr>
        <p:txBody>
          <a:bodyPr wrap="square">
            <a:spAutoFit/>
          </a:bodyPr>
          <a:lstStyle/>
          <a:p>
            <a:pPr algn="ctr"/>
            <a:r>
              <a:rPr lang="nl-NL" b="1" dirty="0" smtClean="0">
                <a:solidFill>
                  <a:srgbClr val="996633"/>
                </a:solidFill>
                <a:ea typeface="Times New Roman" panose="02020603050405020304" pitchFamily="18" charset="0"/>
              </a:rPr>
              <a:t>Đoàn </a:t>
            </a:r>
            <a:r>
              <a:rPr lang="nl-NL" b="1" dirty="0">
                <a:solidFill>
                  <a:srgbClr val="996633"/>
                </a:solidFill>
                <a:ea typeface="Times New Roman" panose="02020603050405020304" pitchFamily="18" charset="0"/>
              </a:rPr>
              <a:t>kết dân tộc, đoàn kết toàn dân </a:t>
            </a:r>
            <a:r>
              <a:rPr lang="nl-NL" dirty="0">
                <a:solidFill>
                  <a:srgbClr val="FF0000"/>
                </a:solidFill>
                <a:ea typeface="Times New Roman" panose="02020603050405020304" pitchFamily="18" charset="0"/>
              </a:rPr>
              <a:t>là đường lối chiến lược và động lực to lớn để xây dựng và bảo vệ tổ quốc</a:t>
            </a:r>
            <a:endParaRPr lang="en-US" dirty="0">
              <a:solidFill>
                <a:srgbClr val="FF0000"/>
              </a:solidFill>
            </a:endParaRPr>
          </a:p>
        </p:txBody>
      </p:sp>
      <p:sp>
        <p:nvSpPr>
          <p:cNvPr id="41" name="Line 14"/>
          <p:cNvSpPr>
            <a:spLocks noChangeShapeType="1"/>
          </p:cNvSpPr>
          <p:nvPr/>
        </p:nvSpPr>
        <p:spPr bwMode="gray">
          <a:xfrm flipV="1">
            <a:off x="5992632" y="1260151"/>
            <a:ext cx="6712" cy="610514"/>
          </a:xfrm>
          <a:prstGeom prst="line">
            <a:avLst/>
          </a:prstGeom>
          <a:noFill/>
          <a:ln w="38100" cap="rnd">
            <a:solidFill>
              <a:srgbClr val="4D4D4D"/>
            </a:solidFill>
            <a:prstDash val="sysDot"/>
            <a:round/>
            <a:headEnd/>
            <a:tailEnd type="triangle" w="lg" len="med"/>
          </a:ln>
          <a:effectLst/>
        </p:spPr>
        <p:txBody>
          <a:bodyPr/>
          <a:lstStyle/>
          <a:p>
            <a:endParaRPr lang="en-US"/>
          </a:p>
        </p:txBody>
      </p:sp>
      <p:grpSp>
        <p:nvGrpSpPr>
          <p:cNvPr id="42" name="Group 37"/>
          <p:cNvGrpSpPr>
            <a:grpSpLocks/>
          </p:cNvGrpSpPr>
          <p:nvPr/>
        </p:nvGrpSpPr>
        <p:grpSpPr bwMode="auto">
          <a:xfrm>
            <a:off x="5778680" y="772758"/>
            <a:ext cx="457200" cy="457200"/>
            <a:chOff x="3600" y="1279"/>
            <a:chExt cx="288" cy="288"/>
          </a:xfrm>
        </p:grpSpPr>
        <p:sp>
          <p:nvSpPr>
            <p:cNvPr id="43" name="Oval 38"/>
            <p:cNvSpPr>
              <a:spLocks noChangeArrowheads="1"/>
            </p:cNvSpPr>
            <p:nvPr/>
          </p:nvSpPr>
          <p:spPr bwMode="gray">
            <a:xfrm>
              <a:off x="3600" y="1279"/>
              <a:ext cx="288" cy="288"/>
            </a:xfrm>
            <a:prstGeom prst="ellipse">
              <a:avLst/>
            </a:prstGeom>
            <a:gradFill rotWithShape="1">
              <a:gsLst>
                <a:gs pos="0">
                  <a:srgbClr val="FF66CC">
                    <a:gamma/>
                    <a:tint val="10196"/>
                    <a:invGamma/>
                  </a:srgbClr>
                </a:gs>
                <a:gs pos="50000">
                  <a:srgbClr val="FF66CC"/>
                </a:gs>
                <a:gs pos="100000">
                  <a:srgbClr val="FF66CC">
                    <a:gamma/>
                    <a:tint val="10196"/>
                    <a:invGamma/>
                  </a:srgbClr>
                </a:gs>
              </a:gsLst>
              <a:lin ang="5400000" scaled="1"/>
            </a:gradFill>
            <a:ln w="6350">
              <a:solidFill>
                <a:srgbClr val="FF66CC"/>
              </a:solidFill>
              <a:round/>
              <a:headEnd/>
              <a:tailEnd/>
            </a:ln>
            <a:effectLst>
              <a:outerShdw dist="50800" dir="5400000" algn="ctr" rotWithShape="0">
                <a:schemeClr val="bg2">
                  <a:alpha val="50000"/>
                </a:schemeClr>
              </a:outerShdw>
            </a:effectLst>
          </p:spPr>
          <p:txBody>
            <a:bodyPr wrap="none" anchor="ctr"/>
            <a:lstStyle/>
            <a:p>
              <a:endParaRPr lang="en-US"/>
            </a:p>
          </p:txBody>
        </p:sp>
        <p:sp>
          <p:nvSpPr>
            <p:cNvPr id="44" name="Oval 39"/>
            <p:cNvSpPr>
              <a:spLocks noChangeArrowheads="1"/>
            </p:cNvSpPr>
            <p:nvPr/>
          </p:nvSpPr>
          <p:spPr bwMode="gray">
            <a:xfrm>
              <a:off x="3615" y="1294"/>
              <a:ext cx="256" cy="256"/>
            </a:xfrm>
            <a:prstGeom prst="ellipse">
              <a:avLst/>
            </a:prstGeom>
            <a:gradFill rotWithShape="1">
              <a:gsLst>
                <a:gs pos="0">
                  <a:schemeClr val="bg1"/>
                </a:gs>
                <a:gs pos="50000">
                  <a:srgbClr val="FF0000"/>
                </a:gs>
                <a:gs pos="100000">
                  <a:schemeClr val="bg1"/>
                </a:gs>
              </a:gsLst>
              <a:lin ang="5400000" scaled="1"/>
            </a:gradFill>
            <a:ln w="19050">
              <a:solidFill>
                <a:srgbClr val="FF66CC">
                  <a:alpha val="20000"/>
                </a:srgbClr>
              </a:solidFill>
              <a:round/>
              <a:headEnd/>
              <a:tailEnd/>
            </a:ln>
            <a:effectLst/>
          </p:spPr>
          <p:txBody>
            <a:bodyPr wrap="none" anchor="ctr"/>
            <a:lstStyle/>
            <a:p>
              <a:endParaRPr lang="en-US"/>
            </a:p>
          </p:txBody>
        </p:sp>
      </p:grpSp>
      <p:sp>
        <p:nvSpPr>
          <p:cNvPr id="45" name="Rectangle 44"/>
          <p:cNvSpPr/>
          <p:nvPr/>
        </p:nvSpPr>
        <p:spPr>
          <a:xfrm>
            <a:off x="3886200" y="5281302"/>
            <a:ext cx="4816663" cy="900246"/>
          </a:xfrm>
          <a:prstGeom prst="rect">
            <a:avLst/>
          </a:prstGeom>
        </p:spPr>
        <p:txBody>
          <a:bodyPr wrap="square">
            <a:spAutoFit/>
          </a:bodyPr>
          <a:lstStyle/>
          <a:p>
            <a:pPr marL="457200" indent="457200" algn="ctr">
              <a:lnSpc>
                <a:spcPts val="2100"/>
              </a:lnSpc>
              <a:spcAft>
                <a:spcPts val="0"/>
              </a:spcAft>
            </a:pPr>
            <a:r>
              <a:rPr lang="nl-NL" sz="2000" dirty="0">
                <a:solidFill>
                  <a:srgbClr val="996633"/>
                </a:solidFill>
                <a:ea typeface="Times New Roman" panose="02020603050405020304" pitchFamily="18" charset="0"/>
                <a:cs typeface="Times New Roman" panose="02020603050405020304" pitchFamily="18" charset="0"/>
              </a:rPr>
              <a:t>K</a:t>
            </a:r>
            <a:r>
              <a:rPr lang="nl-NL" sz="2000" dirty="0" smtClean="0">
                <a:solidFill>
                  <a:srgbClr val="996633"/>
                </a:solidFill>
                <a:ea typeface="Times New Roman" panose="02020603050405020304" pitchFamily="18" charset="0"/>
                <a:cs typeface="Times New Roman" panose="02020603050405020304" pitchFamily="18" charset="0"/>
              </a:rPr>
              <a:t>ết </a:t>
            </a:r>
            <a:r>
              <a:rPr lang="nl-NL" sz="2000" dirty="0">
                <a:solidFill>
                  <a:srgbClr val="996633"/>
                </a:solidFill>
                <a:ea typeface="Times New Roman" panose="02020603050405020304" pitchFamily="18" charset="0"/>
                <a:cs typeface="Times New Roman" panose="02020603050405020304" pitchFamily="18" charset="0"/>
              </a:rPr>
              <a:t>hợp đúng đắn </a:t>
            </a:r>
            <a:r>
              <a:rPr lang="nl-NL" sz="2000" dirty="0">
                <a:solidFill>
                  <a:srgbClr val="CC0066"/>
                </a:solidFill>
                <a:ea typeface="Times New Roman" panose="02020603050405020304" pitchFamily="18" charset="0"/>
                <a:cs typeface="Times New Roman" panose="02020603050405020304" pitchFamily="18" charset="0"/>
              </a:rPr>
              <a:t>chủ nghĩa yêu nước chân chính với chủ nghĩa quốc tế </a:t>
            </a:r>
            <a:r>
              <a:rPr lang="nl-NL" sz="2000" dirty="0">
                <a:solidFill>
                  <a:srgbClr val="996633"/>
                </a:solidFill>
                <a:ea typeface="Times New Roman" panose="02020603050405020304" pitchFamily="18" charset="0"/>
                <a:cs typeface="Times New Roman" panose="02020603050405020304" pitchFamily="18" charset="0"/>
              </a:rPr>
              <a:t>trong sáng của </a:t>
            </a:r>
            <a:r>
              <a:rPr lang="nl-NL" sz="2000" dirty="0" smtClean="0">
                <a:solidFill>
                  <a:srgbClr val="996633"/>
                </a:solidFill>
                <a:ea typeface="Times New Roman" panose="02020603050405020304" pitchFamily="18" charset="0"/>
                <a:cs typeface="Times New Roman" panose="02020603050405020304" pitchFamily="18" charset="0"/>
              </a:rPr>
              <a:t>GCCN</a:t>
            </a:r>
            <a:endParaRPr lang="en-US" sz="2000" dirty="0">
              <a:solidFill>
                <a:srgbClr val="996633"/>
              </a:solidFill>
              <a:ea typeface="Times New Roman" panose="02020603050405020304" pitchFamily="18" charset="0"/>
              <a:cs typeface="Times New Roman" panose="02020603050405020304" pitchFamily="18" charset="0"/>
            </a:endParaRPr>
          </a:p>
        </p:txBody>
      </p:sp>
      <p:grpSp>
        <p:nvGrpSpPr>
          <p:cNvPr id="46" name="Group 28"/>
          <p:cNvGrpSpPr>
            <a:grpSpLocks/>
          </p:cNvGrpSpPr>
          <p:nvPr/>
        </p:nvGrpSpPr>
        <p:grpSpPr bwMode="auto">
          <a:xfrm>
            <a:off x="5645555" y="4759103"/>
            <a:ext cx="492125" cy="492125"/>
            <a:chOff x="3745" y="1818"/>
            <a:chExt cx="382" cy="382"/>
          </a:xfrm>
        </p:grpSpPr>
        <p:sp>
          <p:nvSpPr>
            <p:cNvPr id="47" name="Oval 29"/>
            <p:cNvSpPr>
              <a:spLocks noChangeArrowheads="1"/>
            </p:cNvSpPr>
            <p:nvPr/>
          </p:nvSpPr>
          <p:spPr bwMode="gray">
            <a:xfrm>
              <a:off x="3745" y="1818"/>
              <a:ext cx="382" cy="382"/>
            </a:xfrm>
            <a:prstGeom prst="ellipse">
              <a:avLst/>
            </a:prstGeom>
            <a:gradFill rotWithShape="1">
              <a:gsLst>
                <a:gs pos="0">
                  <a:schemeClr val="folHlink">
                    <a:gamma/>
                    <a:tint val="60392"/>
                    <a:invGamma/>
                  </a:schemeClr>
                </a:gs>
                <a:gs pos="50000">
                  <a:schemeClr val="folHlink"/>
                </a:gs>
                <a:gs pos="100000">
                  <a:schemeClr val="folHlink">
                    <a:gamma/>
                    <a:tint val="60392"/>
                    <a:invGamma/>
                  </a:schemeClr>
                </a:gs>
              </a:gsLst>
              <a:lin ang="5400000" scaled="1"/>
            </a:gradFill>
            <a:ln w="6350">
              <a:solidFill>
                <a:schemeClr val="folHlink"/>
              </a:solidFill>
              <a:round/>
              <a:headEnd/>
              <a:tailEnd/>
            </a:ln>
            <a:effectLst>
              <a:outerShdw dist="38100" dir="5400000" algn="ctr" rotWithShape="0">
                <a:srgbClr val="5F5F5F"/>
              </a:outerShdw>
            </a:effectLst>
          </p:spPr>
          <p:txBody>
            <a:bodyPr wrap="none" anchor="ctr"/>
            <a:lstStyle/>
            <a:p>
              <a:endParaRPr lang="en-US"/>
            </a:p>
          </p:txBody>
        </p:sp>
        <p:sp>
          <p:nvSpPr>
            <p:cNvPr id="48" name="Oval 30"/>
            <p:cNvSpPr>
              <a:spLocks noChangeArrowheads="1"/>
            </p:cNvSpPr>
            <p:nvPr/>
          </p:nvSpPr>
          <p:spPr bwMode="gray">
            <a:xfrm>
              <a:off x="3756" y="1829"/>
              <a:ext cx="358" cy="360"/>
            </a:xfrm>
            <a:prstGeom prst="ellipse">
              <a:avLst/>
            </a:prstGeom>
            <a:gradFill rotWithShape="1">
              <a:gsLst>
                <a:gs pos="0">
                  <a:schemeClr val="bg1"/>
                </a:gs>
                <a:gs pos="50000">
                  <a:srgbClr val="FFFF00"/>
                </a:gs>
                <a:gs pos="100000">
                  <a:schemeClr val="bg1"/>
                </a:gs>
              </a:gsLst>
              <a:lin ang="5400000" scaled="1"/>
            </a:gradFill>
            <a:ln w="9525">
              <a:solidFill>
                <a:schemeClr val="folHlink">
                  <a:alpha val="20000"/>
                </a:schemeClr>
              </a:solidFill>
              <a:round/>
              <a:headEnd/>
              <a:tailEnd/>
            </a:ln>
            <a:effectLst/>
          </p:spPr>
          <p:txBody>
            <a:bodyPr wrap="none" anchor="ctr"/>
            <a:lstStyle/>
            <a:p>
              <a:endParaRPr lang="en-US"/>
            </a:p>
          </p:txBody>
        </p:sp>
      </p:grpSp>
    </p:spTree>
    <p:extLst>
      <p:ext uri="{BB962C8B-B14F-4D97-AF65-F5344CB8AC3E}">
        <p14:creationId xmlns:p14="http://schemas.microsoft.com/office/powerpoint/2010/main" val="28041696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pic>
        <p:nvPicPr>
          <p:cNvPr id="3074"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1725769"/>
            <a:ext cx="7772400" cy="383683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57706" y="180304"/>
            <a:ext cx="10676586" cy="1323439"/>
          </a:xfrm>
          <a:prstGeom prst="rect">
            <a:avLst/>
          </a:prstGeom>
          <a:ln>
            <a:solidFill>
              <a:srgbClr val="CC3300"/>
            </a:solidFill>
          </a:ln>
        </p:spPr>
        <p:txBody>
          <a:bodyPr wrap="square">
            <a:spAutoFit/>
          </a:bodyPr>
          <a:lstStyle/>
          <a:p>
            <a:pPr indent="457200" algn="just"/>
            <a:endParaRPr lang="nl-NL" sz="800" i="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ctr">
              <a:buFont typeface="Wingdings" panose="05000000000000000000" pitchFamily="2" charset="2"/>
              <a:buChar char="q"/>
            </a:pPr>
            <a:r>
              <a:rPr lang="nl-NL"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Tổ </a:t>
            </a:r>
            <a:r>
              <a:rPr lang="nl-NL"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chức quyền lực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của Nhà nước pháp quyền </a:t>
            </a:r>
            <a:r>
              <a:rPr lang="nl-NL" sz="2400" i="1" dirty="0" smtClean="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XHCN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Việt Nam là </a:t>
            </a:r>
            <a:r>
              <a:rPr lang="nl-NL" sz="24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thống nhất</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 có sự </a:t>
            </a:r>
            <a:r>
              <a:rPr lang="nl-NL" sz="2400" b="1" i="1" u="sng"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phân công và phối hợp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giữa các cơ quan Nhà nước trong việc thực hiện các quyền </a:t>
            </a:r>
            <a:r>
              <a:rPr lang="nl-NL" sz="2400" b="1" i="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lập pháp, hành pháp và tư pháp</a:t>
            </a:r>
            <a:endParaRPr lang="en-US" sz="2400" b="1" u="sng" dirty="0">
              <a:solidFill>
                <a:srgbClr val="00B050"/>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24017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228" y="152400"/>
            <a:ext cx="11479372" cy="386773"/>
          </a:xfrm>
          <a:prstGeom prst="rect">
            <a:avLst/>
          </a:prstGeom>
        </p:spPr>
        <p:txBody>
          <a:bodyPr wrap="square">
            <a:spAutoFit/>
          </a:bodyPr>
          <a:lstStyle/>
          <a:p>
            <a:pPr marL="457200" indent="457200">
              <a:lnSpc>
                <a:spcPts val="2100"/>
              </a:lnSpc>
              <a:spcAft>
                <a:spcPts val="0"/>
              </a:spcAft>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1.2. Đặc trưng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3" name="Group 13"/>
          <p:cNvGrpSpPr>
            <a:grpSpLocks/>
          </p:cNvGrpSpPr>
          <p:nvPr/>
        </p:nvGrpSpPr>
        <p:grpSpPr bwMode="auto">
          <a:xfrm>
            <a:off x="225668" y="860004"/>
            <a:ext cx="5336932" cy="1509115"/>
            <a:chOff x="1292225" y="1295400"/>
            <a:chExt cx="2822575" cy="1498600"/>
          </a:xfrm>
        </p:grpSpPr>
        <p:sp>
          <p:nvSpPr>
            <p:cNvPr id="4" name="Rectangle 3"/>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a:off x="1292225" y="1739900"/>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7" name="Group 14"/>
          <p:cNvGrpSpPr>
            <a:grpSpLocks/>
          </p:cNvGrpSpPr>
          <p:nvPr/>
        </p:nvGrpSpPr>
        <p:grpSpPr bwMode="auto">
          <a:xfrm>
            <a:off x="6096000" y="860004"/>
            <a:ext cx="5791200" cy="1498600"/>
            <a:chOff x="4862513" y="1295400"/>
            <a:chExt cx="2833687" cy="1498600"/>
          </a:xfrm>
        </p:grpSpPr>
        <p:sp>
          <p:nvSpPr>
            <p:cNvPr id="8" name="Rectangle 7"/>
            <p:cNvSpPr/>
            <p:nvPr/>
          </p:nvSpPr>
          <p:spPr>
            <a:xfrm>
              <a:off x="4873626" y="12954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4873626" y="1295400"/>
              <a:ext cx="2822574" cy="38100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Connector 9"/>
            <p:cNvCxnSpPr/>
            <p:nvPr/>
          </p:nvCxnSpPr>
          <p:spPr>
            <a:xfrm>
              <a:off x="4862513" y="1739900"/>
              <a:ext cx="2822574"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1" name="Group 15"/>
          <p:cNvGrpSpPr>
            <a:grpSpLocks/>
          </p:cNvGrpSpPr>
          <p:nvPr/>
        </p:nvGrpSpPr>
        <p:grpSpPr bwMode="auto">
          <a:xfrm>
            <a:off x="179229" y="2713610"/>
            <a:ext cx="5383372" cy="1498600"/>
            <a:chOff x="1292225" y="3124200"/>
            <a:chExt cx="2822575" cy="1498600"/>
          </a:xfrm>
        </p:grpSpPr>
        <p:sp>
          <p:nvSpPr>
            <p:cNvPr id="12" name="Rectangle 11"/>
            <p:cNvSpPr/>
            <p:nvPr/>
          </p:nvSpPr>
          <p:spPr>
            <a:xfrm>
              <a:off x="1292225" y="31242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1292225" y="3124200"/>
              <a:ext cx="2822575" cy="381000"/>
            </a:xfrm>
            <a:prstGeom prst="rect">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4" name="Straight Connector 13"/>
            <p:cNvCxnSpPr/>
            <p:nvPr/>
          </p:nvCxnSpPr>
          <p:spPr>
            <a:xfrm>
              <a:off x="1292225" y="3568700"/>
              <a:ext cx="2822575" cy="0"/>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Group 18"/>
          <p:cNvGrpSpPr>
            <a:grpSpLocks/>
          </p:cNvGrpSpPr>
          <p:nvPr/>
        </p:nvGrpSpPr>
        <p:grpSpPr bwMode="auto">
          <a:xfrm>
            <a:off x="179228" y="4461802"/>
            <a:ext cx="5383371" cy="1498600"/>
            <a:chOff x="1292225" y="4923972"/>
            <a:chExt cx="2822575" cy="1498600"/>
          </a:xfrm>
        </p:grpSpPr>
        <p:sp>
          <p:nvSpPr>
            <p:cNvPr id="16" name="Rectangle 15"/>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Rectangle 16"/>
            <p:cNvSpPr/>
            <p:nvPr/>
          </p:nvSpPr>
          <p:spPr>
            <a:xfrm>
              <a:off x="1292225" y="4923972"/>
              <a:ext cx="2822575" cy="381000"/>
            </a:xfrm>
            <a:prstGeom prst="rect">
              <a:avLst/>
            </a:prstGeom>
            <a:solidFill>
              <a:srgbClr val="FF3399"/>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CC6600"/>
                </a:solidFill>
              </a:endParaRPr>
            </a:p>
          </p:txBody>
        </p:sp>
        <p:cxnSp>
          <p:nvCxnSpPr>
            <p:cNvPr id="18" name="Straight Connector 17"/>
            <p:cNvCxnSpPr/>
            <p:nvPr/>
          </p:nvCxnSpPr>
          <p:spPr>
            <a:xfrm>
              <a:off x="1292225" y="5384347"/>
              <a:ext cx="2822575" cy="0"/>
            </a:xfrm>
            <a:prstGeom prst="line">
              <a:avLst/>
            </a:prstGeom>
            <a:ln w="12700">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grpSp>
        <p:nvGrpSpPr>
          <p:cNvPr id="19" name="Group 16"/>
          <p:cNvGrpSpPr>
            <a:grpSpLocks/>
          </p:cNvGrpSpPr>
          <p:nvPr/>
        </p:nvGrpSpPr>
        <p:grpSpPr bwMode="auto">
          <a:xfrm>
            <a:off x="6118712" y="2713435"/>
            <a:ext cx="5753044" cy="1498600"/>
            <a:chOff x="4862513" y="3124200"/>
            <a:chExt cx="2833687" cy="1498600"/>
          </a:xfrm>
        </p:grpSpPr>
        <p:sp>
          <p:nvSpPr>
            <p:cNvPr id="20" name="Rectangle 19"/>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ectangle 20"/>
            <p:cNvSpPr/>
            <p:nvPr/>
          </p:nvSpPr>
          <p:spPr>
            <a:xfrm>
              <a:off x="4873626" y="3124200"/>
              <a:ext cx="2822574" cy="38100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2" name="Straight Connector 21"/>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grpSp>
        <p:nvGrpSpPr>
          <p:cNvPr id="23" name="Group 17"/>
          <p:cNvGrpSpPr>
            <a:grpSpLocks/>
          </p:cNvGrpSpPr>
          <p:nvPr/>
        </p:nvGrpSpPr>
        <p:grpSpPr bwMode="auto">
          <a:xfrm>
            <a:off x="6096000" y="4461802"/>
            <a:ext cx="5791198" cy="1498600"/>
            <a:chOff x="4862513" y="4923972"/>
            <a:chExt cx="2833687" cy="1498600"/>
          </a:xfrm>
        </p:grpSpPr>
        <p:sp>
          <p:nvSpPr>
            <p:cNvPr id="24" name="Rectangle 23"/>
            <p:cNvSpPr/>
            <p:nvPr/>
          </p:nvSpPr>
          <p:spPr>
            <a:xfrm>
              <a:off x="4873626" y="4923972"/>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Rectangle 24"/>
            <p:cNvSpPr/>
            <p:nvPr/>
          </p:nvSpPr>
          <p:spPr>
            <a:xfrm>
              <a:off x="4873626" y="4923972"/>
              <a:ext cx="2822574" cy="381000"/>
            </a:xfrm>
            <a:prstGeom prst="rect">
              <a:avLst/>
            </a:pr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6" name="Straight Connector 25"/>
            <p:cNvCxnSpPr/>
            <p:nvPr/>
          </p:nvCxnSpPr>
          <p:spPr>
            <a:xfrm>
              <a:off x="4862513" y="5384347"/>
              <a:ext cx="2822574" cy="0"/>
            </a:xfrm>
            <a:prstGeom prst="line">
              <a:avLst/>
            </a:prstGeom>
            <a:ln w="12700">
              <a:solidFill>
                <a:schemeClr val="accent5"/>
              </a:solidFill>
              <a:prstDash val="dash"/>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55523" y="1434272"/>
            <a:ext cx="5207076" cy="630942"/>
          </a:xfrm>
          <a:prstGeom prst="rect">
            <a:avLst/>
          </a:prstGeom>
        </p:spPr>
        <p:txBody>
          <a:bodyPr wrap="square">
            <a:spAutoFit/>
          </a:bodyPr>
          <a:lstStyle/>
          <a:p>
            <a:pPr indent="457200" algn="ctr">
              <a:lnSpc>
                <a:spcPts val="2100"/>
              </a:lnSpc>
              <a:spcAft>
                <a:spcPts val="0"/>
              </a:spcAft>
            </a:pPr>
            <a:r>
              <a:rPr lang="en-US" dirty="0" err="1" smtClean="0">
                <a:solidFill>
                  <a:srgbClr val="00B0F0"/>
                </a:solidFill>
                <a:latin typeface="+mj-lt"/>
                <a:ea typeface="Times New Roman" panose="02020603050405020304" pitchFamily="18" charset="0"/>
                <a:cs typeface="Times New Roman" panose="02020603050405020304" pitchFamily="18" charset="0"/>
              </a:rPr>
              <a:t>Nhà</a:t>
            </a:r>
            <a:r>
              <a:rPr lang="en-US" dirty="0" smtClean="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nước</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của</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do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vì</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thể</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hiện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quyền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làm</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chủ</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của</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endParaRPr lang="en-US" sz="1400" dirty="0">
              <a:solidFill>
                <a:srgbClr val="00B0F0"/>
              </a:solidFill>
              <a:effectLst/>
              <a:latin typeface="+mj-lt"/>
              <a:ea typeface="Times New Roman" panose="02020603050405020304" pitchFamily="18" charset="0"/>
              <a:cs typeface="Times New Roman" panose="02020603050405020304" pitchFamily="18" charset="0"/>
            </a:endParaRPr>
          </a:p>
        </p:txBody>
      </p:sp>
      <p:sp>
        <p:nvSpPr>
          <p:cNvPr id="28" name="Rectangle 27"/>
          <p:cNvSpPr/>
          <p:nvPr/>
        </p:nvSpPr>
        <p:spPr>
          <a:xfrm>
            <a:off x="2121348" y="795659"/>
            <a:ext cx="1499129" cy="461665"/>
          </a:xfrm>
          <a:prstGeom prst="rect">
            <a:avLst/>
          </a:prstGeom>
        </p:spPr>
        <p:txBody>
          <a:bodyPr wrap="none">
            <a:spAutoFit/>
          </a:bodyPr>
          <a:lstStyle/>
          <a:p>
            <a:pPr algn="ctr"/>
            <a:r>
              <a:rPr lang="en-US" sz="2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chemeClr val="bg1"/>
              </a:solidFill>
            </a:endParaRPr>
          </a:p>
        </p:txBody>
      </p:sp>
      <p:sp>
        <p:nvSpPr>
          <p:cNvPr id="29" name="Rectangle 28"/>
          <p:cNvSpPr/>
          <p:nvPr/>
        </p:nvSpPr>
        <p:spPr>
          <a:xfrm>
            <a:off x="401308" y="3278667"/>
            <a:ext cx="5008892" cy="630942"/>
          </a:xfrm>
          <a:prstGeom prst="rect">
            <a:avLst/>
          </a:prstGeom>
        </p:spPr>
        <p:txBody>
          <a:bodyPr wrap="square">
            <a:spAutoFit/>
          </a:bodyPr>
          <a:lstStyle/>
          <a:p>
            <a:pPr indent="457200" algn="just">
              <a:lnSpc>
                <a:spcPts val="2100"/>
              </a:lnSpc>
              <a:spcAft>
                <a:spcPts val="0"/>
              </a:spcAft>
            </a:pPr>
            <a:r>
              <a:rPr lang="en-US" sz="2000" dirty="0" err="1" smtClean="0">
                <a:solidFill>
                  <a:srgbClr val="7030A0"/>
                </a:solidFill>
                <a:latin typeface="+mj-lt"/>
                <a:ea typeface="Times New Roman" panose="02020603050405020304" pitchFamily="18" charset="0"/>
                <a:cs typeface="Times New Roman" panose="02020603050405020304" pitchFamily="18" charset="0"/>
              </a:rPr>
              <a:t>Tổ</a:t>
            </a:r>
            <a:r>
              <a:rPr lang="en-US" sz="2000" dirty="0" smtClean="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chức</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và</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hoạt</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động</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trên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cơ</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sở</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Hiến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pháp</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tôn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trọng</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và</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bảo</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vệ</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Hiến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pháp</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30" name="Rectangle 29"/>
          <p:cNvSpPr/>
          <p:nvPr/>
        </p:nvSpPr>
        <p:spPr>
          <a:xfrm>
            <a:off x="2243697" y="2624820"/>
            <a:ext cx="1233030"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hai</a:t>
            </a:r>
            <a:endParaRPr lang="en-US" sz="2400" b="1" dirty="0">
              <a:solidFill>
                <a:schemeClr val="bg1"/>
              </a:solidFill>
            </a:endParaRPr>
          </a:p>
        </p:txBody>
      </p:sp>
      <p:sp>
        <p:nvSpPr>
          <p:cNvPr id="31" name="Rectangle 30"/>
          <p:cNvSpPr/>
          <p:nvPr/>
        </p:nvSpPr>
        <p:spPr>
          <a:xfrm>
            <a:off x="2406950" y="4379893"/>
            <a:ext cx="1148071" cy="461665"/>
          </a:xfrm>
          <a:prstGeom prst="rect">
            <a:avLst/>
          </a:prstGeom>
        </p:spPr>
        <p:txBody>
          <a:bodyPr wrap="none">
            <a:spAutoFit/>
          </a:bodyPr>
          <a:lstStyle/>
          <a:p>
            <a:r>
              <a:rPr lang="en-US" sz="2400" b="1" dirty="0" err="1" smtClean="0">
                <a:solidFill>
                  <a:schemeClr val="bg1"/>
                </a:solidFill>
                <a:latin typeface="Times New Roman" panose="02020603050405020304" pitchFamily="18" charset="0"/>
                <a:ea typeface="Times New Roman" panose="02020603050405020304" pitchFamily="18" charset="0"/>
              </a:rPr>
              <a:t>Thứ</a:t>
            </a:r>
            <a:r>
              <a:rPr lang="en-US" sz="2400" b="1" dirty="0" smtClean="0">
                <a:solidFill>
                  <a:schemeClr val="bg1"/>
                </a:solidFill>
                <a:latin typeface="Times New Roman" panose="02020603050405020304" pitchFamily="18" charset="0"/>
                <a:ea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rPr>
              <a:t>ba</a:t>
            </a:r>
            <a:endParaRPr lang="en-US" sz="2400" b="1" dirty="0">
              <a:solidFill>
                <a:schemeClr val="bg1"/>
              </a:solidFill>
            </a:endParaRPr>
          </a:p>
        </p:txBody>
      </p:sp>
      <p:sp>
        <p:nvSpPr>
          <p:cNvPr id="32" name="Rectangle 31"/>
          <p:cNvSpPr/>
          <p:nvPr/>
        </p:nvSpPr>
        <p:spPr>
          <a:xfrm>
            <a:off x="312747" y="5053974"/>
            <a:ext cx="5249852" cy="630942"/>
          </a:xfrm>
          <a:prstGeom prst="rect">
            <a:avLst/>
          </a:prstGeom>
        </p:spPr>
        <p:txBody>
          <a:bodyPr wrap="square">
            <a:spAutoFit/>
          </a:bodyPr>
          <a:lstStyle/>
          <a:p>
            <a:pPr indent="457200" algn="ctr">
              <a:lnSpc>
                <a:spcPts val="2100"/>
              </a:lnSpc>
              <a:spcAft>
                <a:spcPts val="0"/>
              </a:spcAft>
            </a:pPr>
            <a:r>
              <a:rPr lang="en-US" dirty="0" err="1">
                <a:solidFill>
                  <a:srgbClr val="FF3399"/>
                </a:solidFill>
                <a:latin typeface="+mj-lt"/>
                <a:ea typeface="Times New Roman" panose="02020603050405020304" pitchFamily="18" charset="0"/>
                <a:cs typeface="Times New Roman" panose="02020603050405020304" pitchFamily="18" charset="0"/>
              </a:rPr>
              <a:t>Q</a:t>
            </a:r>
            <a:r>
              <a:rPr lang="en-US" dirty="0" err="1" smtClean="0">
                <a:solidFill>
                  <a:srgbClr val="FF3399"/>
                </a:solidFill>
                <a:latin typeface="+mj-lt"/>
                <a:ea typeface="Times New Roman" panose="02020603050405020304" pitchFamily="18" charset="0"/>
                <a:cs typeface="Times New Roman" panose="02020603050405020304" pitchFamily="18" charset="0"/>
              </a:rPr>
              <a:t>uản</a:t>
            </a:r>
            <a:r>
              <a:rPr lang="en-US" dirty="0" smtClean="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lý</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xã</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hội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bằng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pháp</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luật</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bảo</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đảm</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vị</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trí</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tối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thượng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của</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pháp</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luật</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trong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đời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sống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xã</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hội</a:t>
            </a:r>
            <a:endParaRPr lang="en-US" sz="1400" dirty="0">
              <a:solidFill>
                <a:srgbClr val="FF3399"/>
              </a:solidFill>
              <a:effectLst/>
              <a:latin typeface="+mj-lt"/>
              <a:ea typeface="Times New Roman" panose="02020603050405020304" pitchFamily="18" charset="0"/>
              <a:cs typeface="Times New Roman" panose="02020603050405020304" pitchFamily="18" charset="0"/>
            </a:endParaRPr>
          </a:p>
        </p:txBody>
      </p:sp>
      <p:sp>
        <p:nvSpPr>
          <p:cNvPr id="33" name="Rectangle 32"/>
          <p:cNvSpPr/>
          <p:nvPr/>
        </p:nvSpPr>
        <p:spPr>
          <a:xfrm>
            <a:off x="8580301" y="795659"/>
            <a:ext cx="1109599"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tư</a:t>
            </a:r>
            <a:endParaRPr lang="en-US" sz="2400" b="1" dirty="0">
              <a:solidFill>
                <a:schemeClr val="bg1"/>
              </a:solidFill>
            </a:endParaRPr>
          </a:p>
        </p:txBody>
      </p:sp>
      <p:sp>
        <p:nvSpPr>
          <p:cNvPr id="34" name="Rectangle 33"/>
          <p:cNvSpPr/>
          <p:nvPr/>
        </p:nvSpPr>
        <p:spPr>
          <a:xfrm>
            <a:off x="6118712" y="1390023"/>
            <a:ext cx="5730482" cy="900246"/>
          </a:xfrm>
          <a:prstGeom prst="rect">
            <a:avLst/>
          </a:prstGeom>
        </p:spPr>
        <p:txBody>
          <a:bodyPr wrap="square">
            <a:spAutoFit/>
          </a:bodyPr>
          <a:lstStyle/>
          <a:p>
            <a:pPr indent="457200" algn="ctr">
              <a:lnSpc>
                <a:spcPts val="2100"/>
              </a:lnSpc>
              <a:spcAft>
                <a:spcPts val="0"/>
              </a:spcAft>
            </a:pPr>
            <a:r>
              <a:rPr lang="en-US" dirty="0" err="1" smtClean="0">
                <a:solidFill>
                  <a:srgbClr val="3333CC"/>
                </a:solidFill>
                <a:latin typeface="+mj-lt"/>
                <a:ea typeface="Times New Roman" panose="02020603050405020304" pitchFamily="18" charset="0"/>
                <a:cs typeface="Times New Roman" panose="02020603050405020304" pitchFamily="18" charset="0"/>
              </a:rPr>
              <a:t>Tôn</a:t>
            </a:r>
            <a:r>
              <a:rPr lang="en-US" dirty="0" smtClean="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trọng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bảo</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vệ</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quyền</a:t>
            </a:r>
            <a:r>
              <a:rPr lang="en-US" dirty="0">
                <a:solidFill>
                  <a:srgbClr val="3333CC"/>
                </a:solidFill>
                <a:latin typeface="+mj-lt"/>
                <a:ea typeface="Times New Roman" panose="02020603050405020304" pitchFamily="18" charset="0"/>
                <a:cs typeface="Times New Roman" panose="02020603050405020304" pitchFamily="18" charset="0"/>
              </a:rPr>
              <a:t> con </a:t>
            </a:r>
            <a:r>
              <a:rPr lang="en-US" dirty="0" err="1">
                <a:solidFill>
                  <a:srgbClr val="3333CC"/>
                </a:solidFill>
                <a:latin typeface="+mj-lt"/>
                <a:ea typeface="Times New Roman" panose="02020603050405020304" pitchFamily="18" charset="0"/>
                <a:cs typeface="Times New Roman" panose="02020603050405020304" pitchFamily="18" charset="0"/>
              </a:rPr>
              <a:t>người</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các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quyền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tự</a:t>
            </a:r>
            <a:r>
              <a:rPr lang="en-US" dirty="0">
                <a:solidFill>
                  <a:srgbClr val="3333CC"/>
                </a:solidFill>
                <a:latin typeface="+mj-lt"/>
                <a:ea typeface="Times New Roman" panose="02020603050405020304" pitchFamily="18" charset="0"/>
                <a:cs typeface="Times New Roman" panose="02020603050405020304" pitchFamily="18" charset="0"/>
              </a:rPr>
              <a:t> do </a:t>
            </a:r>
            <a:r>
              <a:rPr lang="en-US" dirty="0" err="1">
                <a:solidFill>
                  <a:srgbClr val="3333CC"/>
                </a:solidFill>
                <a:latin typeface="+mj-lt"/>
                <a:ea typeface="Times New Roman" panose="02020603050405020304" pitchFamily="18" charset="0"/>
                <a:cs typeface="Times New Roman" panose="02020603050405020304" pitchFamily="18" charset="0"/>
              </a:rPr>
              <a:t>của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công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dân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vững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mối</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liên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hệ</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Nhà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nước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công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dân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Nhà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nước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xã</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hội</a:t>
            </a:r>
            <a:endParaRPr lang="en-US" sz="14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35" name="Rectangle 34"/>
          <p:cNvSpPr/>
          <p:nvPr/>
        </p:nvSpPr>
        <p:spPr>
          <a:xfrm>
            <a:off x="8371742" y="2664520"/>
            <a:ext cx="1404552"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năm</a:t>
            </a:r>
            <a:endParaRPr lang="en-US" sz="2400" b="1" dirty="0">
              <a:solidFill>
                <a:schemeClr val="bg1"/>
              </a:solidFill>
            </a:endParaRPr>
          </a:p>
        </p:txBody>
      </p:sp>
      <p:sp>
        <p:nvSpPr>
          <p:cNvPr id="36" name="Rectangle 35"/>
          <p:cNvSpPr/>
          <p:nvPr/>
        </p:nvSpPr>
        <p:spPr>
          <a:xfrm>
            <a:off x="6174413" y="3173052"/>
            <a:ext cx="5674781" cy="892552"/>
          </a:xfrm>
          <a:prstGeom prst="rect">
            <a:avLst/>
          </a:prstGeom>
        </p:spPr>
        <p:txBody>
          <a:bodyPr wrap="square">
            <a:spAutoFit/>
          </a:bodyPr>
          <a:lstStyle/>
          <a:p>
            <a:pPr algn="ctr"/>
            <a:r>
              <a:rPr lang="en-US" i="1" dirty="0" smtClean="0">
                <a:latin typeface="Times New Roman" panose="02020603050405020304" pitchFamily="18" charset="0"/>
                <a:ea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Quyền</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lực</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nhà</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nước</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là</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thống</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nhất</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có</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sự</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phân</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công</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và</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phối</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hợp</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kiểm</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soát</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giữa</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các</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cơ</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quan</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trong</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việc</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thực</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hiện</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các</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quyền</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lập</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pháp</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hành</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pháp</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và</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tư</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pháp</a:t>
            </a:r>
            <a:endParaRPr lang="en-US" sz="1600" dirty="0">
              <a:solidFill>
                <a:srgbClr val="CC6600"/>
              </a:solidFill>
              <a:latin typeface="+mj-lt"/>
              <a:cs typeface="Times New Roman" panose="02020603050405020304" pitchFamily="18" charset="0"/>
            </a:endParaRPr>
          </a:p>
        </p:txBody>
      </p:sp>
      <p:sp>
        <p:nvSpPr>
          <p:cNvPr id="37" name="Rectangle 36"/>
          <p:cNvSpPr/>
          <p:nvPr/>
        </p:nvSpPr>
        <p:spPr>
          <a:xfrm>
            <a:off x="8507998" y="4413331"/>
            <a:ext cx="1268296"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sáu</a:t>
            </a:r>
            <a:endParaRPr lang="en-US" sz="2400" b="1" dirty="0">
              <a:solidFill>
                <a:schemeClr val="bg1"/>
              </a:solidFill>
            </a:endParaRPr>
          </a:p>
        </p:txBody>
      </p:sp>
      <p:sp>
        <p:nvSpPr>
          <p:cNvPr id="38" name="Rectangle 37"/>
          <p:cNvSpPr/>
          <p:nvPr/>
        </p:nvSpPr>
        <p:spPr>
          <a:xfrm>
            <a:off x="6539751" y="5053974"/>
            <a:ext cx="5074902" cy="630942"/>
          </a:xfrm>
          <a:prstGeom prst="rect">
            <a:avLst/>
          </a:prstGeom>
        </p:spPr>
        <p:txBody>
          <a:bodyPr wrap="square">
            <a:spAutoFit/>
          </a:bodyPr>
          <a:lstStyle/>
          <a:p>
            <a:pPr indent="457200" algn="just">
              <a:lnSpc>
                <a:spcPts val="2100"/>
              </a:lnSpc>
              <a:spcAft>
                <a:spcPts val="0"/>
              </a:spcAft>
            </a:pPr>
            <a:r>
              <a:rPr lang="en-US" sz="2000" dirty="0" err="1">
                <a:solidFill>
                  <a:srgbClr val="00B050"/>
                </a:solidFill>
                <a:latin typeface="+mj-lt"/>
                <a:ea typeface="Times New Roman" panose="02020603050405020304" pitchFamily="18" charset="0"/>
                <a:cs typeface="Times New Roman" panose="02020603050405020304" pitchFamily="18" charset="0"/>
              </a:rPr>
              <a:t>Nhà</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nước</a:t>
            </a:r>
            <a:r>
              <a:rPr lang="en-US" sz="2000" dirty="0">
                <a:solidFill>
                  <a:srgbClr val="00B050"/>
                </a:solidFill>
                <a:latin typeface="+mj-lt"/>
                <a:ea typeface="Times New Roman" panose="02020603050405020304" pitchFamily="18" charset="0"/>
                <a:cs typeface="Times New Roman" panose="02020603050405020304" pitchFamily="18" charset="0"/>
              </a:rPr>
              <a:t> do </a:t>
            </a:r>
            <a:r>
              <a:rPr lang="en-US" sz="2000" dirty="0" err="1">
                <a:solidFill>
                  <a:srgbClr val="00B050"/>
                </a:solidFill>
                <a:latin typeface="+mj-lt"/>
                <a:ea typeface="Times New Roman" panose="02020603050405020304" pitchFamily="18" charset="0"/>
                <a:cs typeface="Times New Roman" panose="02020603050405020304" pitchFamily="18" charset="0"/>
              </a:rPr>
              <a:t>Đảng</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Cộng</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sản</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Việt</a:t>
            </a:r>
            <a:r>
              <a:rPr lang="en-US" sz="2000" dirty="0">
                <a:solidFill>
                  <a:srgbClr val="00B050"/>
                </a:solidFill>
                <a:latin typeface="+mj-lt"/>
                <a:ea typeface="Times New Roman" panose="02020603050405020304" pitchFamily="18" charset="0"/>
                <a:cs typeface="Times New Roman" panose="02020603050405020304" pitchFamily="18" charset="0"/>
              </a:rPr>
              <a:t> Nam </a:t>
            </a:r>
            <a:r>
              <a:rPr lang="en-US" sz="2000" dirty="0" err="1">
                <a:solidFill>
                  <a:srgbClr val="00B050"/>
                </a:solidFill>
                <a:latin typeface="+mj-lt"/>
                <a:ea typeface="Times New Roman" panose="02020603050405020304" pitchFamily="18" charset="0"/>
                <a:cs typeface="Times New Roman" panose="02020603050405020304" pitchFamily="18" charset="0"/>
              </a:rPr>
              <a:t>lãnh</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đạo</a:t>
            </a:r>
            <a:endParaRPr lang="en-US" sz="2000" dirty="0">
              <a:solidFill>
                <a:srgbClr val="00B050"/>
              </a:solidFill>
              <a:effectLst/>
              <a:latin typeface="+mj-lt"/>
              <a:ea typeface="Times New Roman" panose="02020603050405020304" pitchFamily="18" charset="0"/>
              <a:cs typeface="Times New Roman" panose="02020603050405020304" pitchFamily="18" charset="0"/>
            </a:endParaRPr>
          </a:p>
        </p:txBody>
      </p:sp>
      <p:sp>
        <p:nvSpPr>
          <p:cNvPr id="39" name="Freeform 38"/>
          <p:cNvSpPr/>
          <p:nvPr/>
        </p:nvSpPr>
        <p:spPr>
          <a:xfrm>
            <a:off x="355523" y="1343597"/>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Freeform 39"/>
          <p:cNvSpPr/>
          <p:nvPr/>
        </p:nvSpPr>
        <p:spPr>
          <a:xfrm>
            <a:off x="311653" y="318385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7030A0"/>
          </a:solidFill>
          <a:ln w="31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Freeform 40"/>
          <p:cNvSpPr/>
          <p:nvPr/>
        </p:nvSpPr>
        <p:spPr>
          <a:xfrm>
            <a:off x="211425" y="4936464"/>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3399"/>
          </a:solidFill>
          <a:ln w="3175">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Freeform 41"/>
          <p:cNvSpPr/>
          <p:nvPr/>
        </p:nvSpPr>
        <p:spPr>
          <a:xfrm>
            <a:off x="6141274" y="1274370"/>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Freeform 42"/>
          <p:cNvSpPr/>
          <p:nvPr/>
        </p:nvSpPr>
        <p:spPr>
          <a:xfrm>
            <a:off x="6174413" y="3105431"/>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Freeform 43"/>
          <p:cNvSpPr/>
          <p:nvPr/>
        </p:nvSpPr>
        <p:spPr>
          <a:xfrm>
            <a:off x="6174413" y="4990512"/>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46" name="Straight Connector 45"/>
          <p:cNvCxnSpPr/>
          <p:nvPr/>
        </p:nvCxnSpPr>
        <p:spPr>
          <a:xfrm>
            <a:off x="3505200" y="556162"/>
            <a:ext cx="464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2286000" y="685800"/>
            <a:ext cx="7315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61137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7" name="Group 3"/>
          <p:cNvGrpSpPr>
            <a:grpSpLocks/>
          </p:cNvGrpSpPr>
          <p:nvPr/>
        </p:nvGrpSpPr>
        <p:grpSpPr bwMode="auto">
          <a:xfrm>
            <a:off x="1828801" y="2229720"/>
            <a:ext cx="8424863" cy="4247280"/>
            <a:chOff x="204" y="1479"/>
            <a:chExt cx="5307" cy="2222"/>
          </a:xfrm>
        </p:grpSpPr>
        <p:sp>
          <p:nvSpPr>
            <p:cNvPr id="15366" name="WordArt 5"/>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ndParaRPr>
            </a:p>
          </p:txBody>
        </p:sp>
        <p:pic>
          <p:nvPicPr>
            <p:cNvPr id="15367" name="Picture 6" descr="Co D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7" descr="dai hoi 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8" descr="co tquoc bay"/>
            <p:cNvPicPr>
              <a:picLocks noChangeAspect="1" noChangeArrowheads="1"/>
            </p:cNvPicPr>
            <p:nvPr/>
          </p:nvPicPr>
          <p:blipFill>
            <a:blip r:embed="rId4">
              <a:lum bright="10000"/>
              <a:extLst>
                <a:ext uri="{28A0092B-C50C-407E-A947-70E740481C1C}">
                  <a14:useLocalDpi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9" descr="QUOC HOI X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63" name="Rectangle 2"/>
          <p:cNvSpPr>
            <a:spLocks noChangeArrowheads="1"/>
          </p:cNvSpPr>
          <p:nvPr/>
        </p:nvSpPr>
        <p:spPr bwMode="auto">
          <a:xfrm>
            <a:off x="1447800" y="204840"/>
            <a:ext cx="9753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3200" b="1" dirty="0" err="1">
                <a:solidFill>
                  <a:srgbClr val="990000"/>
                </a:solidFill>
                <a:latin typeface="+mj-lt"/>
              </a:rPr>
              <a:t>Đặc</a:t>
            </a:r>
            <a:r>
              <a:rPr lang="en-US" altLang="en-US" sz="3200" b="1" dirty="0">
                <a:solidFill>
                  <a:srgbClr val="990000"/>
                </a:solidFill>
                <a:latin typeface="+mj-lt"/>
              </a:rPr>
              <a:t> </a:t>
            </a:r>
            <a:r>
              <a:rPr lang="en-US" altLang="en-US" sz="3200" b="1" dirty="0" err="1">
                <a:solidFill>
                  <a:srgbClr val="990000"/>
                </a:solidFill>
                <a:latin typeface="+mj-lt"/>
              </a:rPr>
              <a:t>trưng</a:t>
            </a:r>
            <a:r>
              <a:rPr lang="en-US" altLang="en-US" sz="3200" b="1" dirty="0">
                <a:solidFill>
                  <a:srgbClr val="990000"/>
                </a:solidFill>
                <a:latin typeface="+mj-lt"/>
              </a:rPr>
              <a:t> </a:t>
            </a:r>
            <a:r>
              <a:rPr lang="en-US" altLang="en-US" sz="3200" b="1" dirty="0" err="1">
                <a:solidFill>
                  <a:srgbClr val="990000"/>
                </a:solidFill>
                <a:latin typeface="+mj-lt"/>
              </a:rPr>
              <a:t>nhà</a:t>
            </a:r>
            <a:r>
              <a:rPr lang="en-US" altLang="en-US" sz="3200" b="1" dirty="0">
                <a:solidFill>
                  <a:srgbClr val="990000"/>
                </a:solidFill>
                <a:latin typeface="+mj-lt"/>
              </a:rPr>
              <a:t> </a:t>
            </a:r>
            <a:r>
              <a:rPr lang="en-US" altLang="en-US" sz="3200" b="1" dirty="0" err="1">
                <a:solidFill>
                  <a:srgbClr val="990000"/>
                </a:solidFill>
                <a:latin typeface="+mj-lt"/>
              </a:rPr>
              <a:t>nước</a:t>
            </a:r>
            <a:r>
              <a:rPr lang="en-US" altLang="en-US" sz="3200" b="1" dirty="0">
                <a:solidFill>
                  <a:srgbClr val="990000"/>
                </a:solidFill>
                <a:latin typeface="+mj-lt"/>
              </a:rPr>
              <a:t> </a:t>
            </a:r>
            <a:r>
              <a:rPr lang="en-US" altLang="en-US" sz="3200" b="1" dirty="0" err="1">
                <a:solidFill>
                  <a:srgbClr val="990000"/>
                </a:solidFill>
                <a:latin typeface="+mj-lt"/>
              </a:rPr>
              <a:t>pháp</a:t>
            </a:r>
            <a:r>
              <a:rPr lang="en-US" altLang="en-US" sz="3200" b="1" dirty="0">
                <a:solidFill>
                  <a:srgbClr val="990000"/>
                </a:solidFill>
                <a:latin typeface="+mj-lt"/>
              </a:rPr>
              <a:t> </a:t>
            </a:r>
            <a:r>
              <a:rPr lang="en-US" altLang="en-US" sz="3200" b="1" dirty="0" err="1">
                <a:solidFill>
                  <a:srgbClr val="990000"/>
                </a:solidFill>
                <a:latin typeface="+mj-lt"/>
              </a:rPr>
              <a:t>quyền</a:t>
            </a:r>
            <a:r>
              <a:rPr lang="en-US" altLang="en-US" sz="3200" b="1" dirty="0">
                <a:solidFill>
                  <a:srgbClr val="990000"/>
                </a:solidFill>
                <a:latin typeface="+mj-lt"/>
              </a:rPr>
              <a:t> XHCN </a:t>
            </a:r>
            <a:r>
              <a:rPr lang="en-US" altLang="en-US" sz="3200" b="1" dirty="0" err="1">
                <a:solidFill>
                  <a:srgbClr val="990000"/>
                </a:solidFill>
                <a:latin typeface="+mj-lt"/>
              </a:rPr>
              <a:t>Việt</a:t>
            </a:r>
            <a:r>
              <a:rPr lang="en-US" altLang="en-US" sz="3200" b="1" dirty="0">
                <a:solidFill>
                  <a:srgbClr val="990000"/>
                </a:solidFill>
                <a:latin typeface="+mj-lt"/>
              </a:rPr>
              <a:t> Nam</a:t>
            </a:r>
            <a:endParaRPr lang="en-US" altLang="en-US" sz="3200" dirty="0">
              <a:solidFill>
                <a:srgbClr val="990000"/>
              </a:solidFill>
              <a:latin typeface="+mj-lt"/>
            </a:endParaRPr>
          </a:p>
        </p:txBody>
      </p:sp>
      <p:cxnSp>
        <p:nvCxnSpPr>
          <p:cNvPr id="5" name="Straight Connector 4"/>
          <p:cNvCxnSpPr/>
          <p:nvPr/>
        </p:nvCxnSpPr>
        <p:spPr>
          <a:xfrm>
            <a:off x="3989388" y="914400"/>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0" y="1163971"/>
            <a:ext cx="11049000" cy="830997"/>
          </a:xfrm>
          <a:prstGeom prst="rect">
            <a:avLst/>
          </a:prstGeom>
        </p:spPr>
        <p:txBody>
          <a:bodyPr wrap="square">
            <a:spAutoFit/>
          </a:bodyPr>
          <a:lstStyle/>
          <a:p>
            <a:pPr indent="457200" algn="just">
              <a:spcAft>
                <a:spcPts val="0"/>
              </a:spcAft>
            </a:pP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52227"/>
                                        </p:tgtEl>
                                        <p:attrNameLst>
                                          <p:attrName>style.visibility</p:attrName>
                                        </p:attrNameLst>
                                      </p:cBhvr>
                                      <p:to>
                                        <p:strVal val="visible"/>
                                      </p:to>
                                    </p:set>
                                    <p:anim calcmode="lin" valueType="num">
                                      <p:cBhvr>
                                        <p:cTn id="7" dur="1000" fill="hold"/>
                                        <p:tgtEl>
                                          <p:spTgt spid="52227"/>
                                        </p:tgtEl>
                                        <p:attrNameLst>
                                          <p:attrName>ppt_x</p:attrName>
                                        </p:attrNameLst>
                                      </p:cBhvr>
                                      <p:tavLst>
                                        <p:tav tm="0">
                                          <p:val>
                                            <p:strVal val="#ppt_x-.2"/>
                                          </p:val>
                                        </p:tav>
                                        <p:tav tm="100000">
                                          <p:val>
                                            <p:strVal val="#ppt_x"/>
                                          </p:val>
                                        </p:tav>
                                      </p:tavLst>
                                    </p:anim>
                                    <p:anim calcmode="lin" valueType="num">
                                      <p:cBhvr>
                                        <p:cTn id="8" dur="1000" fill="hold"/>
                                        <p:tgtEl>
                                          <p:spTgt spid="52227"/>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4" y="5715000"/>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0" y="1739901"/>
            <a:ext cx="38100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752600"/>
            <a:ext cx="3598865" cy="355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4" y="3571875"/>
            <a:ext cx="928687"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19551" y="1752600"/>
            <a:ext cx="3829049" cy="355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1"/>
            <a:ext cx="100171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57200" y="381000"/>
            <a:ext cx="111252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58895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WordArt 3"/>
          <p:cNvSpPr>
            <a:spLocks noChangeArrowheads="1" noChangeShapeType="1" noTextEdit="1"/>
          </p:cNvSpPr>
          <p:nvPr/>
        </p:nvSpPr>
        <p:spPr bwMode="auto">
          <a:xfrm>
            <a:off x="1981200" y="5734050"/>
            <a:ext cx="8364538" cy="819150"/>
          </a:xfrm>
          <a:prstGeom prst="rect">
            <a:avLst/>
          </a:prstGeom>
        </p:spPr>
        <p:txBody>
          <a:bodyPr wrap="none" fromWordArt="1">
            <a:prstTxWarp prst="textPlain">
              <a:avLst>
                <a:gd name="adj" fmla="val 50000"/>
              </a:avLst>
            </a:prstTxWarp>
          </a:bodyPr>
          <a:lstStyle/>
          <a:p>
            <a:pPr algn="ctr"/>
            <a:r>
              <a:rPr lang="en-US" sz="3600" kern="10" dirty="0" err="1">
                <a:ln w="9525">
                  <a:solidFill>
                    <a:srgbClr val="660033"/>
                  </a:solidFill>
                  <a:round/>
                  <a:headEnd/>
                  <a:tailEnd/>
                </a:ln>
                <a:solidFill>
                  <a:srgbClr val="660033"/>
                </a:solidFill>
                <a:latin typeface="Arial Đen"/>
              </a:rPr>
              <a:t>Đảm</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bảo</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hiến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và</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luật</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giữ</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vị</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trí</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tối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cao</a:t>
            </a:r>
            <a:r>
              <a:rPr lang="en-US" sz="3600" kern="10" dirty="0">
                <a:ln w="9525">
                  <a:solidFill>
                    <a:srgbClr val="660033"/>
                  </a:solidFill>
                  <a:round/>
                  <a:headEnd/>
                  <a:tailEnd/>
                </a:ln>
                <a:solidFill>
                  <a:srgbClr val="660033"/>
                </a:solidFill>
                <a:latin typeface="Arial Đen"/>
              </a:rPr>
              <a:t> </a:t>
            </a:r>
          </a:p>
          <a:p>
            <a:pPr algn="ctr"/>
            <a:r>
              <a:rPr lang="en-US" sz="3600" kern="10" dirty="0" err="1">
                <a:ln w="9525">
                  <a:solidFill>
                    <a:srgbClr val="660033"/>
                  </a:solidFill>
                  <a:round/>
                  <a:headEnd/>
                  <a:tailEnd/>
                </a:ln>
                <a:solidFill>
                  <a:srgbClr val="660033"/>
                </a:solidFill>
                <a:latin typeface="Arial Đen"/>
              </a:rPr>
              <a:t>trong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điều</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chỉnh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quan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hệ</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thuộc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lĩnh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vực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đời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sống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xã</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hội</a:t>
            </a:r>
            <a:endParaRPr lang="en-US" sz="3600" kern="10" dirty="0">
              <a:ln w="9525">
                <a:solidFill>
                  <a:srgbClr val="660033"/>
                </a:solidFill>
                <a:round/>
                <a:headEnd/>
                <a:tailEnd/>
              </a:ln>
              <a:solidFill>
                <a:srgbClr val="660033"/>
              </a:solidFill>
              <a:latin typeface="Arial Đen"/>
            </a:endParaRPr>
          </a:p>
        </p:txBody>
      </p:sp>
      <p:pic>
        <p:nvPicPr>
          <p:cNvPr id="17412" name="Picture 14" descr="congbang_can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1600200"/>
            <a:ext cx="5562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6" descr="luat_phap">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1600200"/>
            <a:ext cx="5181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90600" y="148544"/>
            <a:ext cx="102108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thượng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66570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4275"/>
                                        </p:tgtEl>
                                        <p:attrNameLst>
                                          <p:attrName>style.visibility</p:attrName>
                                        </p:attrNameLst>
                                      </p:cBhvr>
                                      <p:to>
                                        <p:strVal val="visible"/>
                                      </p:to>
                                    </p:set>
                                    <p:anim calcmode="lin" valueType="num">
                                      <p:cBhvr>
                                        <p:cTn id="7" dur="1000" fill="hold"/>
                                        <p:tgtEl>
                                          <p:spTgt spid="54275"/>
                                        </p:tgtEl>
                                        <p:attrNameLst>
                                          <p:attrName>ppt_x</p:attrName>
                                        </p:attrNameLst>
                                      </p:cBhvr>
                                      <p:tavLst>
                                        <p:tav tm="0">
                                          <p:val>
                                            <p:strVal val="#ppt_x-.2"/>
                                          </p:val>
                                        </p:tav>
                                        <p:tav tm="100000">
                                          <p:val>
                                            <p:strVal val="#ppt_x"/>
                                          </p:val>
                                        </p:tav>
                                      </p:tavLst>
                                    </p:anim>
                                    <p:anim calcmode="lin" valueType="num">
                                      <p:cBhvr>
                                        <p:cTn id="8" dur="1000" fill="hold"/>
                                        <p:tgtEl>
                                          <p:spTgt spid="5427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4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WordArt 2"/>
          <p:cNvSpPr>
            <a:spLocks noChangeArrowheads="1" noChangeShapeType="1" noTextEdit="1"/>
          </p:cNvSpPr>
          <p:nvPr/>
        </p:nvSpPr>
        <p:spPr bwMode="auto">
          <a:xfrm>
            <a:off x="2208214" y="5876925"/>
            <a:ext cx="8078787"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rPr>
              <a:t>thực hành dân chủ, tăng kỷ cương, kỳ luật</a:t>
            </a:r>
            <a:endParaRPr lang="en-US" sz="3600" kern="10">
              <a:ln w="9525">
                <a:solidFill>
                  <a:srgbClr val="660033"/>
                </a:solidFill>
                <a:round/>
                <a:headEnd/>
                <a:tailEnd/>
              </a:ln>
              <a:solidFill>
                <a:srgbClr val="660033"/>
              </a:solidFill>
              <a:latin typeface="Arial Đen"/>
            </a:endParaRPr>
          </a:p>
        </p:txBody>
      </p:sp>
      <p:pic>
        <p:nvPicPr>
          <p:cNvPr id="18435" name="Picture 3" descr="petrolim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1" y="3357564"/>
            <a:ext cx="3413125" cy="2160587"/>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6" name="Picture 4" descr="manufacture-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900" y="3357563"/>
            <a:ext cx="3670300" cy="2235200"/>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18437" name="Picture 5" descr="w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9964" y="1447800"/>
            <a:ext cx="1519237" cy="1531938"/>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8" name="Picture 6" descr="thi truong lao d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3475" y="1447801"/>
            <a:ext cx="1671638" cy="1662113"/>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9" name="Picture 7" descr="765-Vietnam_co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8400" y="1447800"/>
            <a:ext cx="1785938"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57200" y="62805"/>
            <a:ext cx="11049000" cy="1384995"/>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con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vững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mối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98813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p:cTn id="7" dur="1000" fill="hold"/>
                                        <p:tgtEl>
                                          <p:spTgt spid="55298"/>
                                        </p:tgtEl>
                                        <p:attrNameLst>
                                          <p:attrName>ppt_x</p:attrName>
                                        </p:attrNameLst>
                                      </p:cBhvr>
                                      <p:tavLst>
                                        <p:tav tm="0">
                                          <p:val>
                                            <p:strVal val="#ppt_x-.2"/>
                                          </p:val>
                                        </p:tav>
                                        <p:tav tm="100000">
                                          <p:val>
                                            <p:strVal val="#ppt_x"/>
                                          </p:val>
                                        </p:tav>
                                      </p:tavLst>
                                    </p:anim>
                                    <p:anim calcmode="lin" valueType="num">
                                      <p:cBhvr>
                                        <p:cTn id="8" dur="1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4" y="5715000"/>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22098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1" y="2230438"/>
            <a:ext cx="2227263"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4" y="3571875"/>
            <a:ext cx="928687"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21697" y="2209800"/>
            <a:ext cx="2116137"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1"/>
            <a:ext cx="100171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 y="165318"/>
            <a:ext cx="11201400" cy="1815882"/>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XHCN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soát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lập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giám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chặt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6152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WordArt 2"/>
          <p:cNvSpPr>
            <a:spLocks noChangeArrowheads="1" noChangeShapeType="1" noTextEdit="1"/>
          </p:cNvSpPr>
          <p:nvPr/>
        </p:nvSpPr>
        <p:spPr bwMode="auto">
          <a:xfrm>
            <a:off x="2286001" y="5486400"/>
            <a:ext cx="7921625" cy="685800"/>
          </a:xfrm>
          <a:prstGeom prst="rect">
            <a:avLst/>
          </a:prstGeom>
        </p:spPr>
        <p:txBody>
          <a:bodyPr wrap="none" fromWordArt="1">
            <a:prstTxWarp prst="textPlain">
              <a:avLst>
                <a:gd name="adj" fmla="val 50000"/>
              </a:avLst>
            </a:prstTxWarp>
          </a:bodyPr>
          <a:lstStyle/>
          <a:p>
            <a:pPr algn="ctr"/>
            <a:r>
              <a:rPr lang="en-US" sz="3600" kern="10">
                <a:ln w="9525">
                  <a:solidFill>
                    <a:srgbClr val="660033"/>
                  </a:solidFill>
                  <a:round/>
                  <a:headEnd/>
                  <a:tailEnd/>
                </a:ln>
                <a:solidFill>
                  <a:srgbClr val="660033"/>
                </a:solidFill>
                <a:latin typeface="Arial Đen"/>
              </a:rPr>
              <a:t>Sự phản biện xã hội của Mặt trận Tổ quốc Việt Nam </a:t>
            </a:r>
          </a:p>
          <a:p>
            <a:pPr algn="ctr"/>
            <a:r>
              <a:rPr lang="en-US" sz="3600" kern="10">
                <a:ln w="9525">
                  <a:solidFill>
                    <a:srgbClr val="660033"/>
                  </a:solidFill>
                  <a:round/>
                  <a:headEnd/>
                  <a:tailEnd/>
                </a:ln>
                <a:solidFill>
                  <a:srgbClr val="660033"/>
                </a:solidFill>
                <a:latin typeface="Arial Đen"/>
              </a:rPr>
              <a:t>và các tổ chức thành viên của mặt trận</a:t>
            </a:r>
          </a:p>
        </p:txBody>
      </p:sp>
      <p:pic>
        <p:nvPicPr>
          <p:cNvPr id="19460" name="Picture 13" descr="coqua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2362200"/>
            <a:ext cx="33528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5" descr="ImageVie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9400" y="2438400"/>
            <a:ext cx="29718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26" descr="Co Da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0" y="1905001"/>
            <a:ext cx="2362200" cy="127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533400" y="446771"/>
            <a:ext cx="102870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Nam </a:t>
            </a:r>
            <a:r>
              <a:rPr lang="en-US" sz="2800" i="1" dirty="0" err="1"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6322"/>
                                        </p:tgtEl>
                                        <p:attrNameLst>
                                          <p:attrName>style.visibility</p:attrName>
                                        </p:attrNameLst>
                                      </p:cBhvr>
                                      <p:to>
                                        <p:strVal val="visible"/>
                                      </p:to>
                                    </p:set>
                                    <p:anim calcmode="lin" valueType="num">
                                      <p:cBhvr>
                                        <p:cTn id="7" dur="1000" fill="hold"/>
                                        <p:tgtEl>
                                          <p:spTgt spid="56322"/>
                                        </p:tgtEl>
                                        <p:attrNameLst>
                                          <p:attrName>ppt_x</p:attrName>
                                        </p:attrNameLst>
                                      </p:cBhvr>
                                      <p:tavLst>
                                        <p:tav tm="0">
                                          <p:val>
                                            <p:strVal val="#ppt_x-.2"/>
                                          </p:val>
                                        </p:tav>
                                        <p:tav tm="100000">
                                          <p:val>
                                            <p:strVal val="#ppt_x"/>
                                          </p:val>
                                        </p:tav>
                                      </p:tavLst>
                                    </p:anim>
                                    <p:anim calcmode="lin" valueType="num">
                                      <p:cBhvr>
                                        <p:cTn id="8" dur="1000" fill="hold"/>
                                        <p:tgtEl>
                                          <p:spTgt spid="563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56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384995"/>
          </a:xfrm>
          <a:prstGeom prst="rect">
            <a:avLst/>
          </a:prstGeom>
        </p:spPr>
        <p:txBody>
          <a:bodyPr wrap="square">
            <a:spAutoFit/>
          </a:bodyPr>
          <a:lstStyle/>
          <a:p>
            <a:pPr algn="ctr">
              <a:spcBef>
                <a:spcPct val="0"/>
              </a:spcBef>
            </a:pPr>
            <a:r>
              <a:rPr lang="nl-NL" sz="2800" b="1" dirty="0" smtClean="0">
                <a:solidFill>
                  <a:srgbClr val="3333CC"/>
                </a:solidFill>
              </a:rPr>
              <a:t>1. </a:t>
            </a:r>
            <a:r>
              <a:rPr lang="nl-NL" sz="2800" b="1" dirty="0">
                <a:solidFill>
                  <a:srgbClr val="3333CC"/>
                </a:solidFill>
              </a:rPr>
              <a:t>2. 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smtClean="0">
                <a:solidFill>
                  <a:srgbClr val="C44423"/>
                </a:solidFill>
              </a:rPr>
              <a:t>Phương </a:t>
            </a:r>
            <a:r>
              <a:rPr lang="nl-NL" sz="2400" b="1" i="1" dirty="0">
                <a:solidFill>
                  <a:srgbClr val="C44423"/>
                </a:solidFill>
              </a:rPr>
              <a:t>hướng xây dựng và hoàn thiện Nhà nước </a:t>
            </a:r>
            <a:endParaRPr lang="nl-NL" sz="2400" b="1" i="1" dirty="0" smtClean="0">
              <a:solidFill>
                <a:srgbClr val="C44423"/>
              </a:solidFill>
            </a:endParaRPr>
          </a:p>
          <a:p>
            <a:pPr algn="ctr">
              <a:buNone/>
            </a:pPr>
            <a:r>
              <a:rPr lang="nl-NL" sz="2400" b="1" i="1" dirty="0" smtClean="0">
                <a:solidFill>
                  <a:srgbClr val="C44423"/>
                </a:solidFill>
              </a:rPr>
              <a:t>pháp </a:t>
            </a:r>
            <a:r>
              <a:rPr lang="nl-NL" sz="2400" b="1" i="1" dirty="0">
                <a:solidFill>
                  <a:srgbClr val="C44423"/>
                </a:solidFill>
              </a:rPr>
              <a:t>quyền xã hội chủ nghĩa Việt </a:t>
            </a:r>
            <a:r>
              <a:rPr lang="nl-NL" sz="2400" b="1" i="1" dirty="0" smtClean="0">
                <a:solidFill>
                  <a:srgbClr val="C44423"/>
                </a:solidFill>
              </a:rPr>
              <a:t>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smtClean="0">
                <a:solidFill>
                  <a:srgbClr val="008000"/>
                </a:solidFill>
              </a:rPr>
              <a:t>Nhiệm </a:t>
            </a:r>
            <a:r>
              <a:rPr lang="nl-NL" sz="2400" b="1" i="1" dirty="0">
                <a:solidFill>
                  <a:srgbClr val="008000"/>
                </a:solidFill>
              </a:rPr>
              <a:t>vụ và giải pháp xây </a:t>
            </a:r>
            <a:r>
              <a:rPr lang="nl-NL" sz="2400" b="1" i="1" dirty="0" smtClean="0">
                <a:solidFill>
                  <a:srgbClr val="008000"/>
                </a:solidFill>
              </a:rPr>
              <a:t>dựng và hoàn thiện Nhà nước </a:t>
            </a:r>
          </a:p>
          <a:p>
            <a:pPr algn="ctr">
              <a:buNone/>
            </a:pPr>
            <a:r>
              <a:rPr lang="nl-NL" sz="2400" b="1" i="1" dirty="0" smtClean="0">
                <a:solidFill>
                  <a:srgbClr val="008000"/>
                </a:solidFill>
              </a:rPr>
              <a:t>        pháp quyền xã hội chủ nghĩa Việt Nam </a:t>
            </a:r>
            <a:endParaRPr lang="en-US" sz="2400" dirty="0" smtClean="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78" y="4469207"/>
            <a:ext cx="813043"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2</a:t>
            </a:r>
            <a:r>
              <a:rPr lang="nl-NL" sz="2800" b="1" i="1" dirty="0" smtClean="0">
                <a:solidFill>
                  <a:srgbClr val="008000"/>
                </a:solidFill>
                <a:latin typeface="Times New Roman" panose="02020603050405020304" pitchFamily="18" charset="0"/>
                <a:ea typeface="Times New Roman" panose="02020603050405020304" pitchFamily="18" charset="0"/>
              </a:rPr>
              <a:t>.2</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
        <p:nvSpPr>
          <p:cNvPr id="13" name="Rectangle 12"/>
          <p:cNvSpPr/>
          <p:nvPr/>
        </p:nvSpPr>
        <p:spPr>
          <a:xfrm>
            <a:off x="1136528" y="2478449"/>
            <a:ext cx="813043" cy="523220"/>
          </a:xfrm>
          <a:prstGeom prst="rect">
            <a:avLst/>
          </a:prstGeom>
        </p:spPr>
        <p:txBody>
          <a:bodyPr wrap="none">
            <a:spAutoFit/>
          </a:bodyPr>
          <a:lstStyle/>
          <a:p>
            <a:r>
              <a:rPr lang="nl-NL" sz="2800" b="1" i="1" dirty="0">
                <a:solidFill>
                  <a:srgbClr val="C44423"/>
                </a:solidFill>
                <a:latin typeface="Times New Roman" panose="02020603050405020304" pitchFamily="18" charset="0"/>
                <a:ea typeface="Times New Roman" panose="02020603050405020304" pitchFamily="18" charset="0"/>
              </a:rPr>
              <a:t>2</a:t>
            </a:r>
            <a:r>
              <a:rPr lang="nl-NL" sz="2800" b="1" i="1" dirty="0" smtClean="0">
                <a:solidFill>
                  <a:srgbClr val="C44423"/>
                </a:solidFill>
                <a:latin typeface="Times New Roman" panose="02020603050405020304" pitchFamily="18" charset="0"/>
                <a:ea typeface="Times New Roman" panose="02020603050405020304" pitchFamily="18" charset="0"/>
              </a:rPr>
              <a:t>.1.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01" y="3850218"/>
            <a:ext cx="2891367" cy="332317"/>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660033"/>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1" y="4377268"/>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1" y="2084916"/>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1" y="2628900"/>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3" y="3850218"/>
            <a:ext cx="2893484" cy="332317"/>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0" y="4377268"/>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0" y="2084916"/>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3" y="2628900"/>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3" y="4161367"/>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9699893" y="3310373"/>
            <a:ext cx="2548587" cy="1898117"/>
            <a:chOff x="7399020" y="2636589"/>
            <a:chExt cx="1247375" cy="1423587"/>
          </a:xfrm>
        </p:grpSpPr>
        <p:sp>
          <p:nvSpPr>
            <p:cNvPr id="79" name="TextBox 78"/>
            <p:cNvSpPr txBox="1"/>
            <p:nvPr/>
          </p:nvSpPr>
          <p:spPr>
            <a:xfrm>
              <a:off x="7399020" y="2836764"/>
              <a:ext cx="1247375" cy="1223412"/>
            </a:xfrm>
            <a:prstGeom prst="rect">
              <a:avLst/>
            </a:prstGeom>
            <a:noFill/>
          </p:spPr>
          <p:txBody>
            <a:bodyPr wrap="square" rtlCol="0">
              <a:spAutoFit/>
            </a:bodyPr>
            <a:lstStyle/>
            <a:p>
              <a:pPr algn="ctr"/>
              <a:r>
                <a:rPr lang="nl-NL" sz="2000" dirty="0">
                  <a:solidFill>
                    <a:srgbClr val="660033"/>
                  </a:solidFill>
                </a:rPr>
                <a:t>P</a:t>
              </a:r>
              <a:r>
                <a:rPr lang="nl-NL" sz="2000" dirty="0" smtClean="0">
                  <a:solidFill>
                    <a:srgbClr val="660033"/>
                  </a:solidFill>
                </a:rPr>
                <a:t>hân </a:t>
              </a:r>
              <a:r>
                <a:rPr lang="nl-NL" sz="2000" dirty="0">
                  <a:solidFill>
                    <a:srgbClr val="660033"/>
                  </a:solidFill>
                </a:rPr>
                <a:t>công, phối hợp thực thi quyền lực nhà </a:t>
              </a:r>
              <a:r>
                <a:rPr lang="nl-NL" sz="2000" dirty="0" smtClean="0">
                  <a:solidFill>
                    <a:srgbClr val="660033"/>
                  </a:solidFill>
                </a:rPr>
                <a:t>nước</a:t>
              </a:r>
              <a:endParaRPr lang="en-US" sz="2000" dirty="0">
                <a:solidFill>
                  <a:srgbClr val="660033"/>
                </a:solidFill>
                <a:latin typeface="Lato Light" pitchFamily="34" charset="0"/>
              </a:endParaRPr>
            </a:p>
          </p:txBody>
        </p:sp>
        <p:sp>
          <p:nvSpPr>
            <p:cNvPr id="92" name="Freeform 24"/>
            <p:cNvSpPr>
              <a:spLocks noEditPoints="1"/>
            </p:cNvSpPr>
            <p:nvPr/>
          </p:nvSpPr>
          <p:spPr bwMode="auto">
            <a:xfrm>
              <a:off x="7473498" y="2636589"/>
              <a:ext cx="350838" cy="20955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2" name="Group 21"/>
          <p:cNvGrpSpPr/>
          <p:nvPr/>
        </p:nvGrpSpPr>
        <p:grpSpPr>
          <a:xfrm>
            <a:off x="9245650" y="2190568"/>
            <a:ext cx="2412950" cy="938585"/>
            <a:chOff x="6934237" y="1642926"/>
            <a:chExt cx="1133977" cy="703939"/>
          </a:xfrm>
        </p:grpSpPr>
        <p:sp>
          <p:nvSpPr>
            <p:cNvPr id="91" name="TextBox 90"/>
            <p:cNvSpPr txBox="1"/>
            <p:nvPr/>
          </p:nvSpPr>
          <p:spPr>
            <a:xfrm>
              <a:off x="6934237" y="1899002"/>
              <a:ext cx="1133977" cy="447863"/>
            </a:xfrm>
            <a:prstGeom prst="rect">
              <a:avLst/>
            </a:prstGeom>
            <a:noFill/>
          </p:spPr>
          <p:txBody>
            <a:bodyPr wrap="square" rtlCol="0">
              <a:spAutoFit/>
            </a:bodyPr>
            <a:lstStyle/>
            <a:p>
              <a:pPr algn="ctr"/>
              <a:r>
                <a:rPr lang="nl-NL" sz="2000" dirty="0">
                  <a:solidFill>
                    <a:srgbClr val="6600CC"/>
                  </a:solidFill>
                </a:rPr>
                <a:t>T</a:t>
              </a:r>
              <a:r>
                <a:rPr lang="nl-NL" sz="2000" dirty="0" smtClean="0">
                  <a:solidFill>
                    <a:srgbClr val="6600CC"/>
                  </a:solidFill>
                </a:rPr>
                <a:t>hi </a:t>
              </a:r>
              <a:r>
                <a:rPr lang="nl-NL" sz="2000" dirty="0">
                  <a:solidFill>
                    <a:srgbClr val="6600CC"/>
                  </a:solidFill>
                </a:rPr>
                <a:t>hành pháp luật</a:t>
              </a:r>
              <a:endParaRPr lang="en-US" sz="2000" dirty="0">
                <a:solidFill>
                  <a:srgbClr val="6600CC"/>
                </a:solidFill>
              </a:endParaRPr>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9245650" y="5060028"/>
            <a:ext cx="1663167" cy="783461"/>
            <a:chOff x="6934237" y="3795022"/>
            <a:chExt cx="1247375" cy="587596"/>
          </a:xfrm>
        </p:grpSpPr>
        <p:sp>
          <p:nvSpPr>
            <p:cNvPr id="89" name="TextBox 88"/>
            <p:cNvSpPr txBox="1"/>
            <p:nvPr/>
          </p:nvSpPr>
          <p:spPr>
            <a:xfrm>
              <a:off x="6934237" y="4082535"/>
              <a:ext cx="1247375" cy="300083"/>
            </a:xfrm>
            <a:prstGeom prst="rect">
              <a:avLst/>
            </a:prstGeom>
            <a:noFill/>
          </p:spPr>
          <p:txBody>
            <a:bodyPr wrap="square" rtlCol="0">
              <a:spAutoFit/>
            </a:bodyPr>
            <a:lstStyle/>
            <a:p>
              <a:r>
                <a:rPr lang="nl-NL" sz="2000" dirty="0">
                  <a:solidFill>
                    <a:srgbClr val="92D050"/>
                  </a:solidFill>
                </a:rPr>
                <a:t>Quốc </a:t>
              </a:r>
              <a:r>
                <a:rPr lang="nl-NL" sz="2000" dirty="0" smtClean="0">
                  <a:solidFill>
                    <a:srgbClr val="92D050"/>
                  </a:solidFill>
                </a:rPr>
                <a:t>hội.</a:t>
              </a:r>
              <a:endParaRPr lang="en-US" sz="2000" dirty="0">
                <a:solidFill>
                  <a:srgbClr val="92D05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8" name="Group 17"/>
          <p:cNvGrpSpPr/>
          <p:nvPr/>
        </p:nvGrpSpPr>
        <p:grpSpPr>
          <a:xfrm>
            <a:off x="6337540" y="1357660"/>
            <a:ext cx="1511969" cy="2015458"/>
            <a:chOff x="4753154" y="1261499"/>
            <a:chExt cx="1133977" cy="1215929"/>
          </a:xfrm>
        </p:grpSpPr>
        <p:sp>
          <p:nvSpPr>
            <p:cNvPr id="90" name="TextBox 89"/>
            <p:cNvSpPr txBox="1"/>
            <p:nvPr/>
          </p:nvSpPr>
          <p:spPr>
            <a:xfrm>
              <a:off x="4753154" y="1560119"/>
              <a:ext cx="1133977" cy="917309"/>
            </a:xfrm>
            <a:prstGeom prst="rect">
              <a:avLst/>
            </a:prstGeom>
            <a:noFill/>
          </p:spPr>
          <p:txBody>
            <a:bodyPr wrap="square" rtlCol="0">
              <a:spAutoFit/>
            </a:bodyPr>
            <a:lstStyle/>
            <a:p>
              <a:pPr algn="ctr"/>
              <a:r>
                <a:rPr lang="nl-NL" sz="2000" dirty="0" smtClean="0">
                  <a:solidFill>
                    <a:srgbClr val="FF3399"/>
                  </a:solidFill>
                </a:rPr>
                <a:t>Bảo vệ Hiến </a:t>
              </a:r>
              <a:r>
                <a:rPr lang="nl-NL" sz="2000" dirty="0">
                  <a:solidFill>
                    <a:srgbClr val="FF3399"/>
                  </a:solidFill>
                </a:rPr>
                <a:t>pháp và pháp luật.</a:t>
              </a:r>
              <a:endParaRPr lang="en-US" sz="2000" dirty="0">
                <a:solidFill>
                  <a:srgbClr val="FF3399"/>
                </a:solidFill>
              </a:endParaRPr>
            </a:p>
            <a:p>
              <a:pPr algn="r">
                <a:lnSpc>
                  <a:spcPct val="120000"/>
                </a:lnSpc>
              </a:pPr>
              <a:endParaRPr lang="en-US" sz="1067" dirty="0">
                <a:solidFill>
                  <a:prstClr val="black"/>
                </a:solidFill>
                <a:latin typeface="Lato Light" pitchFamily="34" charset="0"/>
              </a:endParaRPr>
            </a:p>
          </p:txBody>
        </p:sp>
        <p:sp>
          <p:nvSpPr>
            <p:cNvPr id="95" name="Freeform 29"/>
            <p:cNvSpPr>
              <a:spLocks noEditPoints="1"/>
            </p:cNvSpPr>
            <p:nvPr/>
          </p:nvSpPr>
          <p:spPr bwMode="auto">
            <a:xfrm>
              <a:off x="5508189" y="1261499"/>
              <a:ext cx="304800" cy="3048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srgbClr val="FF3399"/>
                </a:solidFill>
              </a:endParaRPr>
            </a:p>
          </p:txBody>
        </p:sp>
      </p:grpSp>
      <p:grpSp>
        <p:nvGrpSpPr>
          <p:cNvPr id="20" name="Group 19"/>
          <p:cNvGrpSpPr/>
          <p:nvPr/>
        </p:nvGrpSpPr>
        <p:grpSpPr>
          <a:xfrm>
            <a:off x="6186342" y="4862926"/>
            <a:ext cx="1663167" cy="1138999"/>
            <a:chOff x="4639756" y="3647192"/>
            <a:chExt cx="1247375" cy="854249"/>
          </a:xfrm>
        </p:grpSpPr>
        <p:sp>
          <p:nvSpPr>
            <p:cNvPr id="88" name="TextBox 87"/>
            <p:cNvSpPr txBox="1"/>
            <p:nvPr/>
          </p:nvSpPr>
          <p:spPr>
            <a:xfrm>
              <a:off x="4639756" y="3970526"/>
              <a:ext cx="1247375" cy="530915"/>
            </a:xfrm>
            <a:prstGeom prst="rect">
              <a:avLst/>
            </a:prstGeom>
            <a:noFill/>
          </p:spPr>
          <p:txBody>
            <a:bodyPr wrap="square" rtlCol="0">
              <a:spAutoFit/>
            </a:bodyPr>
            <a:lstStyle/>
            <a:p>
              <a:pPr algn="ctr"/>
              <a:r>
                <a:rPr lang="nl-NL" sz="2000" dirty="0">
                  <a:solidFill>
                    <a:srgbClr val="CC6600"/>
                  </a:solidFill>
                </a:rPr>
                <a:t>C</a:t>
              </a:r>
              <a:r>
                <a:rPr lang="nl-NL" sz="2000" dirty="0" smtClean="0">
                  <a:solidFill>
                    <a:srgbClr val="CC6600"/>
                  </a:solidFill>
                </a:rPr>
                <a:t>ải </a:t>
              </a:r>
              <a:r>
                <a:rPr lang="nl-NL" sz="2000" dirty="0">
                  <a:solidFill>
                    <a:srgbClr val="CC6600"/>
                  </a:solidFill>
                </a:rPr>
                <a:t>cách hành </a:t>
              </a:r>
              <a:r>
                <a:rPr lang="nl-NL" sz="2000" dirty="0" smtClean="0">
                  <a:solidFill>
                    <a:srgbClr val="CC6600"/>
                  </a:solidFill>
                </a:rPr>
                <a:t>chính</a:t>
              </a:r>
              <a:endParaRPr lang="en-US" sz="2000" dirty="0">
                <a:solidFill>
                  <a:srgbClr val="CC6600"/>
                </a:solidFill>
                <a:latin typeface="Lato Light" pitchFamily="34" charset="0"/>
              </a:endParaRPr>
            </a:p>
          </p:txBody>
        </p:sp>
        <p:sp>
          <p:nvSpPr>
            <p:cNvPr id="96" name="Freeform 30"/>
            <p:cNvSpPr>
              <a:spLocks noEditPoints="1"/>
            </p:cNvSpPr>
            <p:nvPr/>
          </p:nvSpPr>
          <p:spPr bwMode="auto">
            <a:xfrm>
              <a:off x="5508189" y="3647192"/>
              <a:ext cx="304800" cy="328612"/>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0" name="Group 9"/>
          <p:cNvGrpSpPr/>
          <p:nvPr/>
        </p:nvGrpSpPr>
        <p:grpSpPr>
          <a:xfrm>
            <a:off x="152400" y="3408680"/>
            <a:ext cx="2021841" cy="2004888"/>
            <a:chOff x="383305" y="2556510"/>
            <a:chExt cx="1247375" cy="1503667"/>
          </a:xfrm>
        </p:grpSpPr>
        <p:sp>
          <p:nvSpPr>
            <p:cNvPr id="113" name="TextBox 112"/>
            <p:cNvSpPr txBox="1"/>
            <p:nvPr/>
          </p:nvSpPr>
          <p:spPr>
            <a:xfrm>
              <a:off x="383305" y="2836764"/>
              <a:ext cx="1247375" cy="1223413"/>
            </a:xfrm>
            <a:prstGeom prst="rect">
              <a:avLst/>
            </a:prstGeom>
            <a:noFill/>
          </p:spPr>
          <p:txBody>
            <a:bodyPr wrap="square" rtlCol="0">
              <a:spAutoFit/>
            </a:bodyPr>
            <a:lstStyle/>
            <a:p>
              <a:pPr algn="ctr"/>
              <a:r>
                <a:rPr lang="nl-NL" sz="2000" dirty="0">
                  <a:solidFill>
                    <a:srgbClr val="660066"/>
                  </a:solidFill>
                </a:rPr>
                <a:t>B</a:t>
              </a:r>
              <a:r>
                <a:rPr lang="nl-NL" sz="2000" dirty="0" smtClean="0">
                  <a:solidFill>
                    <a:srgbClr val="660066"/>
                  </a:solidFill>
                </a:rPr>
                <a:t>ộ </a:t>
              </a:r>
              <a:r>
                <a:rPr lang="nl-NL" sz="2000" dirty="0">
                  <a:solidFill>
                    <a:srgbClr val="660066"/>
                  </a:solidFill>
                </a:rPr>
                <a:t>máy và quy chế hoạt động của cơ quan, cán bộ công </a:t>
              </a:r>
              <a:r>
                <a:rPr lang="nl-NL" sz="2000" dirty="0" smtClean="0">
                  <a:solidFill>
                    <a:srgbClr val="660066"/>
                  </a:solidFill>
                </a:rPr>
                <a:t>chức</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9" name="Group 18"/>
          <p:cNvGrpSpPr/>
          <p:nvPr/>
        </p:nvGrpSpPr>
        <p:grpSpPr>
          <a:xfrm>
            <a:off x="4215906" y="4904823"/>
            <a:ext cx="1663167" cy="1103045"/>
            <a:chOff x="3161929" y="3678618"/>
            <a:chExt cx="1247375" cy="827284"/>
          </a:xfrm>
        </p:grpSpPr>
        <p:sp>
          <p:nvSpPr>
            <p:cNvPr id="112" name="TextBox 111"/>
            <p:cNvSpPr txBox="1"/>
            <p:nvPr/>
          </p:nvSpPr>
          <p:spPr>
            <a:xfrm>
              <a:off x="3161929" y="3974987"/>
              <a:ext cx="1247375" cy="530915"/>
            </a:xfrm>
            <a:prstGeom prst="rect">
              <a:avLst/>
            </a:prstGeom>
            <a:noFill/>
          </p:spPr>
          <p:txBody>
            <a:bodyPr wrap="square" rtlCol="0">
              <a:spAutoFit/>
            </a:bodyPr>
            <a:lstStyle/>
            <a:p>
              <a:pPr algn="ctr"/>
              <a:r>
                <a:rPr lang="nl-NL" sz="2000" dirty="0">
                  <a:solidFill>
                    <a:srgbClr val="0070C0"/>
                  </a:solidFill>
                </a:rPr>
                <a:t>C</a:t>
              </a:r>
              <a:r>
                <a:rPr lang="nl-NL" sz="2000" dirty="0" smtClean="0">
                  <a:solidFill>
                    <a:srgbClr val="0070C0"/>
                  </a:solidFill>
                </a:rPr>
                <a:t>ơ </a:t>
              </a:r>
              <a:r>
                <a:rPr lang="nl-NL" sz="2000" dirty="0">
                  <a:solidFill>
                    <a:srgbClr val="0070C0"/>
                  </a:solidFill>
                </a:rPr>
                <a:t>quan tư pháp </a:t>
              </a:r>
              <a:endParaRPr lang="en-US" sz="2000" dirty="0">
                <a:solidFill>
                  <a:srgbClr val="0070C0"/>
                </a:solidFill>
                <a:latin typeface="Lato Light" pitchFamily="34" charset="0"/>
              </a:endParaRPr>
            </a:p>
          </p:txBody>
        </p:sp>
        <p:sp>
          <p:nvSpPr>
            <p:cNvPr id="116" name="Freeform 26"/>
            <p:cNvSpPr>
              <a:spLocks noEditPoints="1"/>
            </p:cNvSpPr>
            <p:nvPr/>
          </p:nvSpPr>
          <p:spPr bwMode="auto">
            <a:xfrm>
              <a:off x="3260785" y="3678618"/>
              <a:ext cx="300038" cy="298450"/>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1" name="Group 10"/>
          <p:cNvGrpSpPr/>
          <p:nvPr/>
        </p:nvGrpSpPr>
        <p:grpSpPr>
          <a:xfrm>
            <a:off x="4074331" y="1448830"/>
            <a:ext cx="1946315" cy="1665997"/>
            <a:chOff x="3161929" y="1299469"/>
            <a:chExt cx="1247375" cy="1249497"/>
          </a:xfrm>
        </p:grpSpPr>
        <p:sp>
          <p:nvSpPr>
            <p:cNvPr id="114" name="TextBox 113"/>
            <p:cNvSpPr txBox="1"/>
            <p:nvPr/>
          </p:nvSpPr>
          <p:spPr>
            <a:xfrm>
              <a:off x="3161929" y="1556387"/>
              <a:ext cx="1247375" cy="992579"/>
            </a:xfrm>
            <a:prstGeom prst="rect">
              <a:avLst/>
            </a:prstGeom>
            <a:noFill/>
          </p:spPr>
          <p:txBody>
            <a:bodyPr wrap="square" rtlCol="0">
              <a:spAutoFit/>
            </a:bodyPr>
            <a:lstStyle/>
            <a:p>
              <a:pPr algn="ctr"/>
              <a:r>
                <a:rPr lang="nl-NL" sz="2000" dirty="0">
                  <a:solidFill>
                    <a:srgbClr val="CC6600"/>
                  </a:solidFill>
                </a:rPr>
                <a:t>T</a:t>
              </a:r>
              <a:r>
                <a:rPr lang="nl-NL" sz="2000" dirty="0" smtClean="0">
                  <a:solidFill>
                    <a:srgbClr val="CC6600"/>
                  </a:solidFill>
                </a:rPr>
                <a:t>hể </a:t>
              </a:r>
              <a:r>
                <a:rPr lang="nl-NL" sz="2000" dirty="0">
                  <a:solidFill>
                    <a:srgbClr val="CC6600"/>
                  </a:solidFill>
                </a:rPr>
                <a:t>chế, chức năng, nhiệm vụ, phương </a:t>
              </a:r>
              <a:r>
                <a:rPr lang="nl-NL" sz="2000" dirty="0" smtClean="0">
                  <a:solidFill>
                    <a:srgbClr val="CC6600"/>
                  </a:solidFill>
                </a:rPr>
                <a:t>thức</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124835" y="5067494"/>
            <a:ext cx="2659071" cy="1087613"/>
            <a:chOff x="840554" y="3800621"/>
            <a:chExt cx="1247375" cy="815710"/>
          </a:xfrm>
        </p:grpSpPr>
        <p:sp>
          <p:nvSpPr>
            <p:cNvPr id="26" name="Freeform 23"/>
            <p:cNvSpPr>
              <a:spLocks noEditPoints="1"/>
            </p:cNvSpPr>
            <p:nvPr/>
          </p:nvSpPr>
          <p:spPr bwMode="auto">
            <a:xfrm>
              <a:off x="1637387" y="3800621"/>
              <a:ext cx="335575" cy="2853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530915"/>
            </a:xfrm>
            <a:prstGeom prst="rect">
              <a:avLst/>
            </a:prstGeom>
            <a:noFill/>
          </p:spPr>
          <p:txBody>
            <a:bodyPr wrap="square" rtlCol="0">
              <a:spAutoFit/>
            </a:bodyPr>
            <a:lstStyle/>
            <a:p>
              <a:pPr algn="r"/>
              <a:r>
                <a:rPr lang="nl-NL" sz="2000" dirty="0">
                  <a:solidFill>
                    <a:srgbClr val="C00000"/>
                  </a:solidFill>
                </a:rPr>
                <a:t>Hội đồng nhân dân và Ủy ban nhân </a:t>
              </a:r>
              <a:r>
                <a:rPr lang="nl-NL" sz="2000" dirty="0" smtClean="0">
                  <a:solidFill>
                    <a:srgbClr val="C00000"/>
                  </a:solidFill>
                </a:rPr>
                <a:t>dân</a:t>
              </a:r>
              <a:endParaRPr lang="en-US" sz="2000" dirty="0">
                <a:solidFill>
                  <a:srgbClr val="C00000"/>
                </a:solidFill>
                <a:latin typeface="Lato Light" pitchFamily="34" charset="0"/>
              </a:endParaRPr>
            </a:p>
          </p:txBody>
        </p:sp>
      </p:grpSp>
      <p:grpSp>
        <p:nvGrpSpPr>
          <p:cNvPr id="21" name="Group 20"/>
          <p:cNvGrpSpPr/>
          <p:nvPr/>
        </p:nvGrpSpPr>
        <p:grpSpPr>
          <a:xfrm>
            <a:off x="304801" y="2078360"/>
            <a:ext cx="2479106" cy="1161531"/>
            <a:chOff x="840554" y="1558768"/>
            <a:chExt cx="1247375" cy="871148"/>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899002"/>
              <a:ext cx="1247375" cy="530914"/>
            </a:xfrm>
            <a:prstGeom prst="rect">
              <a:avLst/>
            </a:prstGeom>
            <a:noFill/>
          </p:spPr>
          <p:txBody>
            <a:bodyPr wrap="square" rtlCol="0">
              <a:spAutoFit/>
            </a:bodyPr>
            <a:lstStyle/>
            <a:p>
              <a:pPr algn="r"/>
              <a:r>
                <a:rPr lang="nl-NL" sz="2000" dirty="0">
                  <a:solidFill>
                    <a:srgbClr val="008000"/>
                  </a:solidFill>
                </a:rPr>
                <a:t>X</a:t>
              </a:r>
              <a:r>
                <a:rPr lang="nl-NL" sz="2000" dirty="0" smtClean="0">
                  <a:solidFill>
                    <a:srgbClr val="008000"/>
                  </a:solidFill>
                </a:rPr>
                <a:t>ây </a:t>
              </a:r>
              <a:r>
                <a:rPr lang="nl-NL" sz="2000" dirty="0">
                  <a:solidFill>
                    <a:srgbClr val="008000"/>
                  </a:solidFill>
                </a:rPr>
                <a:t>dựng, hoàn </a:t>
              </a:r>
              <a:r>
                <a:rPr lang="nl-NL" sz="2000" dirty="0" smtClean="0">
                  <a:solidFill>
                    <a:srgbClr val="008000"/>
                  </a:solidFill>
                </a:rPr>
                <a:t>thiện Nhà nước </a:t>
              </a:r>
              <a:endParaRPr lang="en-US" sz="2000" dirty="0">
                <a:solidFill>
                  <a:srgbClr val="008000"/>
                </a:solidFill>
                <a:latin typeface="Lato Light" pitchFamily="34" charset="0"/>
              </a:endParaRPr>
            </a:p>
          </p:txBody>
        </p:sp>
      </p:grpSp>
      <p:grpSp>
        <p:nvGrpSpPr>
          <p:cNvPr id="3" name="Group 2"/>
          <p:cNvGrpSpPr/>
          <p:nvPr/>
        </p:nvGrpSpPr>
        <p:grpSpPr>
          <a:xfrm>
            <a:off x="4838452" y="2809692"/>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31" name="Group 30"/>
            <p:cNvGrpSpPr/>
            <p:nvPr/>
          </p:nvGrpSpPr>
          <p:grpSpPr>
            <a:xfrm>
              <a:off x="3893322" y="2743393"/>
              <a:ext cx="1378760" cy="519186"/>
              <a:chOff x="569312" y="4908542"/>
              <a:chExt cx="721583" cy="271718"/>
            </a:xfrm>
          </p:grpSpPr>
          <p:sp>
            <p:nvSpPr>
              <p:cNvPr id="120" name="Rectangle 28"/>
              <p:cNvSpPr>
                <a:spLocks noChangeArrowheads="1"/>
              </p:cNvSpPr>
              <p:nvPr/>
            </p:nvSpPr>
            <p:spPr bwMode="auto">
              <a:xfrm>
                <a:off x="848562" y="4921133"/>
                <a:ext cx="442333" cy="257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spAutoFit/>
              </a:bodyPr>
              <a:lstStyle/>
              <a:p>
                <a:pPr fontAlgn="base">
                  <a:spcBef>
                    <a:spcPct val="0"/>
                  </a:spcBef>
                  <a:spcAft>
                    <a:spcPct val="0"/>
                  </a:spcAft>
                </a:pPr>
                <a:r>
                  <a:rPr lang="en-US" sz="4267" b="1" dirty="0">
                    <a:solidFill>
                      <a:prstClr val="white"/>
                    </a:solidFill>
                    <a:latin typeface="Lato" pitchFamily="34" charset="0"/>
                    <a:cs typeface="Arial" pitchFamily="34" charset="0"/>
                  </a:rPr>
                  <a:t>zero</a:t>
                </a:r>
                <a:endParaRPr lang="en-US" sz="1067" dirty="0">
                  <a:solidFill>
                    <a:prstClr val="white"/>
                  </a:solidFill>
                  <a:latin typeface="Arial" pitchFamily="34" charset="0"/>
                  <a:cs typeface="Arial" pitchFamily="34" charset="0"/>
                </a:endParaRPr>
              </a:p>
            </p:txBody>
          </p:sp>
          <p:sp>
            <p:nvSpPr>
              <p:cNvPr id="121" name="Rectangle 22"/>
              <p:cNvSpPr>
                <a:spLocks noChangeArrowheads="1"/>
              </p:cNvSpPr>
              <p:nvPr/>
            </p:nvSpPr>
            <p:spPr bwMode="auto">
              <a:xfrm>
                <a:off x="853656" y="4908542"/>
                <a:ext cx="243581" cy="11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fontAlgn="base">
                  <a:spcBef>
                    <a:spcPct val="0"/>
                  </a:spcBef>
                  <a:spcAft>
                    <a:spcPct val="0"/>
                  </a:spcAft>
                </a:pPr>
                <a:r>
                  <a:rPr lang="en-US" sz="1867" dirty="0">
                    <a:solidFill>
                      <a:prstClr val="white"/>
                    </a:solidFill>
                    <a:latin typeface="Lato Light" pitchFamily="34" charset="0"/>
                    <a:cs typeface="Arial" pitchFamily="34" charset="0"/>
                  </a:rPr>
                  <a:t>the</a:t>
                </a:r>
                <a:endParaRPr lang="en-US" sz="1867" dirty="0">
                  <a:solidFill>
                    <a:prstClr val="white"/>
                  </a:solidFill>
                  <a:latin typeface="Arial" pitchFamily="34" charset="0"/>
                  <a:cs typeface="Arial" pitchFamily="34" charset="0"/>
                </a:endParaRPr>
              </a:p>
            </p:txBody>
          </p:sp>
          <p:grpSp>
            <p:nvGrpSpPr>
              <p:cNvPr id="122" name="Group 121"/>
              <p:cNvGrpSpPr/>
              <p:nvPr/>
            </p:nvGrpSpPr>
            <p:grpSpPr>
              <a:xfrm>
                <a:off x="569312" y="4927803"/>
                <a:ext cx="251901" cy="252457"/>
                <a:chOff x="914400" y="3987075"/>
                <a:chExt cx="419914" cy="420841"/>
              </a:xfrm>
            </p:grpSpPr>
            <p:sp>
              <p:nvSpPr>
                <p:cNvPr id="123" name="Freeform 29"/>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4" name="Freeform 30"/>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5" name="Freeform 31"/>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6" name="Freeform 32"/>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7" name="Freeform 33"/>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grpSp>
      </p:grpSp>
      <p:sp>
        <p:nvSpPr>
          <p:cNvPr id="27" name="Rectangle 26"/>
          <p:cNvSpPr/>
          <p:nvPr/>
        </p:nvSpPr>
        <p:spPr>
          <a:xfrm>
            <a:off x="838201" y="53923"/>
            <a:ext cx="10690327" cy="954107"/>
          </a:xfrm>
          <a:prstGeom prst="rect">
            <a:avLst/>
          </a:prstGeom>
        </p:spPr>
        <p:txBody>
          <a:bodyPr wrap="square">
            <a:spAutoFit/>
          </a:bodyPr>
          <a:lstStyle/>
          <a:p>
            <a:pPr algn="ctr">
              <a:buNone/>
            </a:pPr>
            <a:r>
              <a:rPr lang="nl-NL" sz="2800" b="1" i="1" dirty="0" smtClean="0">
                <a:solidFill>
                  <a:srgbClr val="C44423"/>
                </a:solidFill>
              </a:rPr>
              <a:t>2.1.  Phương </a:t>
            </a:r>
            <a:r>
              <a:rPr lang="nl-NL" sz="2800" b="1" i="1" dirty="0">
                <a:solidFill>
                  <a:srgbClr val="C44423"/>
                </a:solidFill>
              </a:rPr>
              <a:t>hướng xây dựng và hoàn thiện Nhà nước </a:t>
            </a:r>
            <a:r>
              <a:rPr lang="nl-NL" sz="2800" b="1" i="1" dirty="0" smtClean="0">
                <a:solidFill>
                  <a:srgbClr val="C44423"/>
                </a:solidFill>
              </a:rPr>
              <a:t>pháp </a:t>
            </a:r>
            <a:r>
              <a:rPr lang="nl-NL" sz="2800" b="1" i="1" dirty="0">
                <a:solidFill>
                  <a:srgbClr val="C44423"/>
                </a:solidFill>
              </a:rPr>
              <a:t>quyền xã hội chủ nghĩa Việt Nam</a:t>
            </a:r>
            <a:endParaRPr lang="en-US" sz="2800" dirty="0">
              <a:solidFill>
                <a:srgbClr val="C44423"/>
              </a:solidFill>
            </a:endParaRPr>
          </a:p>
        </p:txBody>
      </p:sp>
      <p:grpSp>
        <p:nvGrpSpPr>
          <p:cNvPr id="56" name="Group 21"/>
          <p:cNvGrpSpPr>
            <a:grpSpLocks/>
          </p:cNvGrpSpPr>
          <p:nvPr/>
        </p:nvGrpSpPr>
        <p:grpSpPr bwMode="auto">
          <a:xfrm>
            <a:off x="35128" y="1051545"/>
            <a:ext cx="11734800" cy="50821"/>
            <a:chOff x="240" y="528"/>
            <a:chExt cx="5298" cy="14"/>
          </a:xfrm>
        </p:grpSpPr>
        <p:sp>
          <p:nvSpPr>
            <p:cNvPr id="57"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37199253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34" y="4804833"/>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17" y="2264834"/>
            <a:ext cx="1600200"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4" y="3335867"/>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2" y="2264834"/>
            <a:ext cx="1604433"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18" y="3316818"/>
            <a:ext cx="967316" cy="1807633"/>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18" y="4836584"/>
            <a:ext cx="1604433" cy="1346200"/>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0" y="1913468"/>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Cải cách </a:t>
            </a:r>
            <a:r>
              <a:rPr lang="nl-NL" sz="2400" b="1" i="1" dirty="0">
                <a:solidFill>
                  <a:srgbClr val="FF3399"/>
                </a:solidFill>
              </a:rPr>
              <a:t>thể chế và phương thức </a:t>
            </a:r>
            <a:r>
              <a:rPr lang="nl-NL" sz="2400" i="1" dirty="0">
                <a:solidFill>
                  <a:srgbClr val="002060"/>
                </a:solidFill>
              </a:rPr>
              <a:t>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1"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a:t>
            </a:r>
            <a:r>
              <a:rPr lang="nl-NL" sz="2400" b="1" i="1" dirty="0">
                <a:solidFill>
                  <a:srgbClr val="6600CC"/>
                </a:solidFill>
              </a:rPr>
              <a:t>chống tham nhũng</a:t>
            </a:r>
            <a:endParaRPr lang="en-US" sz="2400" b="1" dirty="0">
              <a:solidFill>
                <a:srgbClr val="6600CC"/>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66" y="5429250"/>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a:t>
            </a:r>
            <a:r>
              <a:rPr lang="nl-NL" sz="2400" b="1" i="1" dirty="0">
                <a:solidFill>
                  <a:srgbClr val="660066"/>
                </a:solidFill>
              </a:rPr>
              <a:t>trong sạch, có năng lực</a:t>
            </a:r>
            <a:endParaRPr lang="en-US" sz="2400" b="1" dirty="0">
              <a:solidFill>
                <a:srgbClr val="660066"/>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5" y="1821392"/>
            <a:ext cx="4370915"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a:t>
            </a:r>
            <a:r>
              <a:rPr lang="nl-NL" sz="2400" b="1" i="1" dirty="0">
                <a:solidFill>
                  <a:srgbClr val="CC0066"/>
                </a:solidFill>
              </a:rPr>
              <a:t>hành chính Nhà nước dân chủ, vững mạnh</a:t>
            </a:r>
            <a:r>
              <a:rPr lang="nl-NL" sz="2400" i="1" dirty="0">
                <a:solidFill>
                  <a:srgbClr val="6600CC"/>
                </a:solidFill>
              </a:rPr>
              <a:t>,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3" y="3824817"/>
            <a:ext cx="3069167" cy="7281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b="1" i="1" dirty="0">
                <a:solidFill>
                  <a:srgbClr val="996633"/>
                </a:solidFill>
              </a:rPr>
              <a:t>Cải cách và kiện toàn </a:t>
            </a:r>
            <a:r>
              <a:rPr lang="nl-NL" sz="2400" i="1" dirty="0">
                <a:solidFill>
                  <a:srgbClr val="CC6600"/>
                </a:solidFill>
              </a:rPr>
              <a:t>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636160" y="5397500"/>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a:t>
            </a:r>
            <a:r>
              <a:rPr lang="nl-NL" sz="2400" b="1" i="1" dirty="0">
                <a:solidFill>
                  <a:srgbClr val="6600CC"/>
                </a:solidFill>
              </a:rPr>
              <a:t>dân chủ</a:t>
            </a:r>
            <a:r>
              <a:rPr lang="nl-NL" sz="2400" i="1" dirty="0">
                <a:solidFill>
                  <a:srgbClr val="008000"/>
                </a:solidFill>
              </a:rPr>
              <a:t>, giữ vững </a:t>
            </a:r>
            <a:r>
              <a:rPr lang="nl-NL" sz="2400" b="1" i="1" dirty="0">
                <a:solidFill>
                  <a:srgbClr val="990000"/>
                </a:solidFill>
              </a:rPr>
              <a:t>kỷ luật, kỷ cương</a:t>
            </a:r>
            <a:r>
              <a:rPr lang="nl-NL" sz="2400" i="1" dirty="0">
                <a:solidFill>
                  <a:srgbClr val="008000"/>
                </a:solidFill>
              </a:rPr>
              <a:t>,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67" y="3204634"/>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18"/>
            <a:ext cx="9144000" cy="122767"/>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31752" y="274074"/>
            <a:ext cx="11734799" cy="830997"/>
          </a:xfrm>
          <a:prstGeom prst="rect">
            <a:avLst/>
          </a:prstGeom>
        </p:spPr>
        <p:txBody>
          <a:bodyPr wrap="square">
            <a:spAutoFit/>
          </a:bodyPr>
          <a:lstStyle/>
          <a:p>
            <a:pPr algn="ctr">
              <a:buNone/>
            </a:pPr>
            <a:r>
              <a:rPr lang="nl-NL" sz="2400" b="1" i="1" dirty="0" smtClean="0">
                <a:solidFill>
                  <a:srgbClr val="008000"/>
                </a:solidFill>
              </a:rPr>
              <a:t>2.2. Nhiệm </a:t>
            </a:r>
            <a:r>
              <a:rPr lang="nl-NL" sz="2400" b="1" i="1" dirty="0">
                <a:solidFill>
                  <a:srgbClr val="008000"/>
                </a:solidFill>
              </a:rPr>
              <a:t>vụ và giải pháp xây dựng và hoàn thiện Nhà nước </a:t>
            </a:r>
            <a:r>
              <a:rPr lang="nl-NL" sz="2400" b="1" i="1" dirty="0" smtClean="0">
                <a:solidFill>
                  <a:srgbClr val="008000"/>
                </a:solidFill>
              </a:rPr>
              <a:t>pháp </a:t>
            </a:r>
            <a:r>
              <a:rPr lang="nl-NL" sz="2400" b="1" i="1" dirty="0">
                <a:solidFill>
                  <a:srgbClr val="008000"/>
                </a:solidFill>
              </a:rPr>
              <a:t>quyền xã hội chủ nghĩa Việt Nam </a:t>
            </a:r>
            <a:endParaRPr lang="en-US" sz="2400" dirty="0">
              <a:solidFill>
                <a:srgbClr val="008000"/>
              </a:solidFill>
            </a:endParaRPr>
          </a:p>
        </p:txBody>
      </p:sp>
      <p:grpSp>
        <p:nvGrpSpPr>
          <p:cNvPr id="37" name="Group 21"/>
          <p:cNvGrpSpPr>
            <a:grpSpLocks/>
          </p:cNvGrpSpPr>
          <p:nvPr/>
        </p:nvGrpSpPr>
        <p:grpSpPr bwMode="auto">
          <a:xfrm>
            <a:off x="0" y="1295400"/>
            <a:ext cx="11734800" cy="50821"/>
            <a:chOff x="240" y="528"/>
            <a:chExt cx="5298" cy="14"/>
          </a:xfrm>
        </p:grpSpPr>
        <p:sp>
          <p:nvSpPr>
            <p:cNvPr id="38"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572028" y="75445"/>
            <a:ext cx="10172172" cy="523220"/>
          </a:xfrm>
          <a:prstGeom prst="rect">
            <a:avLst/>
          </a:prstGeom>
        </p:spPr>
        <p:txBody>
          <a:bodyPr wrap="square">
            <a:spAutoFit/>
          </a:bodyPr>
          <a:lstStyle/>
          <a:p>
            <a:pPr marL="457200" indent="457200" algn="just">
              <a:spcAft>
                <a:spcPts val="0"/>
              </a:spcAft>
            </a:pPr>
            <a:r>
              <a:rPr lang="nl-NL" sz="2800" b="1" i="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Cải cách thể chế và phương thức hoạt động của Nhà nước</a:t>
            </a:r>
            <a:endParaRPr lang="en-US" sz="2800" b="1" u="sng"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90600" y="740399"/>
            <a:ext cx="10896600" cy="830997"/>
          </a:xfrm>
          <a:prstGeom prst="rect">
            <a:avLst/>
          </a:prstGeom>
        </p:spPr>
        <p:txBody>
          <a:bodyPr wrap="square">
            <a:spAutoFit/>
          </a:bodyPr>
          <a:lstStyle/>
          <a:p>
            <a:pPr marL="285750" indent="-285750">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28" name="Picture 4" descr="Sơ đồ tổ chức bộ máy nhà nước the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13130"/>
            <a:ext cx="8610599" cy="407807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hiến pháp năm 20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0" y="1713130"/>
            <a:ext cx="2857500" cy="4078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5998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2238895"/>
            <a:ext cx="4064400" cy="2036618"/>
          </a:xfrm>
          <a:prstGeom prst="rect">
            <a:avLst/>
          </a:prstGeom>
          <a:solidFill>
            <a:srgbClr val="38C6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5" name="Rectángulo 4"/>
          <p:cNvSpPr/>
          <p:nvPr/>
        </p:nvSpPr>
        <p:spPr>
          <a:xfrm>
            <a:off x="4064400" y="2238895"/>
            <a:ext cx="4064400" cy="2036618"/>
          </a:xfrm>
          <a:prstGeom prst="rect">
            <a:avLst/>
          </a:prstGeom>
          <a:solidFill>
            <a:srgbClr val="2AB8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6" name="Rectángulo 5"/>
          <p:cNvSpPr/>
          <p:nvPr/>
        </p:nvSpPr>
        <p:spPr>
          <a:xfrm>
            <a:off x="8128800" y="2238895"/>
            <a:ext cx="3961200" cy="2036618"/>
          </a:xfrm>
          <a:prstGeom prst="rect">
            <a:avLst/>
          </a:prstGeom>
          <a:solidFill>
            <a:srgbClr val="A5B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7" name="Rectángulo 6"/>
          <p:cNvSpPr/>
          <p:nvPr/>
        </p:nvSpPr>
        <p:spPr>
          <a:xfrm>
            <a:off x="-1200" y="4275513"/>
            <a:ext cx="4064400" cy="1918961"/>
          </a:xfrm>
          <a:prstGeom prst="rect">
            <a:avLst/>
          </a:prstGeom>
          <a:solidFill>
            <a:srgbClr val="D22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8" name="Rectángulo 7"/>
          <p:cNvSpPr/>
          <p:nvPr/>
        </p:nvSpPr>
        <p:spPr>
          <a:xfrm>
            <a:off x="4063200" y="4275513"/>
            <a:ext cx="4064400" cy="1918961"/>
          </a:xfrm>
          <a:prstGeom prst="rect">
            <a:avLst/>
          </a:prstGeom>
          <a:solidFill>
            <a:srgbClr val="3E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17" name="CuadroTexto 16"/>
          <p:cNvSpPr txBox="1"/>
          <p:nvPr/>
        </p:nvSpPr>
        <p:spPr>
          <a:xfrm>
            <a:off x="8545868" y="4926024"/>
            <a:ext cx="660757" cy="707886"/>
          </a:xfrm>
          <a:prstGeom prst="rect">
            <a:avLst/>
          </a:prstGeom>
          <a:noFill/>
        </p:spPr>
        <p:txBody>
          <a:bodyPr wrap="none" rtlCol="0">
            <a:spAutoFit/>
          </a:bodyPr>
          <a:lstStyle/>
          <a:p>
            <a:pPr algn="ctr"/>
            <a:r>
              <a:rPr lang="es-MX" sz="4000" dirty="0" smtClean="0">
                <a:solidFill>
                  <a:srgbClr val="7E8C8D"/>
                </a:solidFill>
                <a:latin typeface="FontAwesome" pitchFamily="50" charset="0"/>
              </a:rPr>
              <a:t></a:t>
            </a:r>
            <a:endParaRPr lang="es-MX" sz="4000" dirty="0">
              <a:solidFill>
                <a:srgbClr val="7E8C8D"/>
              </a:solidFill>
            </a:endParaRPr>
          </a:p>
        </p:txBody>
      </p:sp>
      <p:sp>
        <p:nvSpPr>
          <p:cNvPr id="28" name="CuadroTexto 27"/>
          <p:cNvSpPr txBox="1"/>
          <p:nvPr/>
        </p:nvSpPr>
        <p:spPr>
          <a:xfrm>
            <a:off x="9554081" y="5206117"/>
            <a:ext cx="2636719" cy="461665"/>
          </a:xfrm>
          <a:prstGeom prst="rect">
            <a:avLst/>
          </a:prstGeom>
          <a:noFill/>
        </p:spPr>
        <p:txBody>
          <a:bodyPr wrap="square" rtlCol="0">
            <a:spAutoFit/>
          </a:bodyPr>
          <a:lstStyle/>
          <a:p>
            <a:r>
              <a:rPr lang="es-MX" sz="1200" dirty="0">
                <a:solidFill>
                  <a:srgbClr val="7E8C8D"/>
                </a:solidFill>
                <a:latin typeface="Segoe UI Light" panose="020B0502040204020203" pitchFamily="34" charset="0"/>
              </a:rPr>
              <a:t>Fusce lacinia porta felis quis </a:t>
            </a:r>
            <a:r>
              <a:rPr lang="es-MX" sz="1200" dirty="0" smtClean="0">
                <a:solidFill>
                  <a:srgbClr val="7E8C8D"/>
                </a:solidFill>
                <a:latin typeface="Segoe UI Light" panose="020B0502040204020203" pitchFamily="34" charset="0"/>
              </a:rPr>
              <a:t>consectetur Pellentesque dialet</a:t>
            </a:r>
            <a:endParaRPr lang="es-MX" sz="1200" dirty="0">
              <a:solidFill>
                <a:srgbClr val="7E8C8D"/>
              </a:solidFill>
              <a:latin typeface="Segoe UI Light" panose="020B0502040204020203" pitchFamily="34" charset="0"/>
            </a:endParaRPr>
          </a:p>
        </p:txBody>
      </p:sp>
      <p:sp>
        <p:nvSpPr>
          <p:cNvPr id="29" name="CuadroTexto 28"/>
          <p:cNvSpPr txBox="1"/>
          <p:nvPr/>
        </p:nvSpPr>
        <p:spPr>
          <a:xfrm>
            <a:off x="9554081" y="4939879"/>
            <a:ext cx="1676401" cy="338554"/>
          </a:xfrm>
          <a:prstGeom prst="rect">
            <a:avLst/>
          </a:prstGeom>
          <a:noFill/>
        </p:spPr>
        <p:txBody>
          <a:bodyPr wrap="square" rtlCol="0">
            <a:spAutoFit/>
          </a:bodyPr>
          <a:lstStyle/>
          <a:p>
            <a:r>
              <a:rPr lang="en-US" sz="1600" b="1" dirty="0" smtClean="0">
                <a:solidFill>
                  <a:srgbClr val="7E8C8D"/>
                </a:solidFill>
                <a:latin typeface="Segoe UI Light" panose="020B0502040204020203" pitchFamily="34" charset="0"/>
              </a:rPr>
              <a:t>Backboard</a:t>
            </a:r>
            <a:endParaRPr lang="en-US" sz="1600" b="1" dirty="0">
              <a:solidFill>
                <a:srgbClr val="7E8C8D"/>
              </a:solidFill>
              <a:latin typeface="Segoe UI Light" panose="020B0502040204020203" pitchFamily="34" charset="0"/>
            </a:endParaRPr>
          </a:p>
        </p:txBody>
      </p:sp>
      <p:sp>
        <p:nvSpPr>
          <p:cNvPr id="35" name="Rectángulo 34"/>
          <p:cNvSpPr/>
          <p:nvPr/>
        </p:nvSpPr>
        <p:spPr>
          <a:xfrm>
            <a:off x="8475056" y="4850151"/>
            <a:ext cx="817631" cy="817631"/>
          </a:xfrm>
          <a:prstGeom prst="rect">
            <a:avLst/>
          </a:prstGeom>
          <a:noFill/>
          <a:ln w="25400">
            <a:solidFill>
              <a:srgbClr val="7E8C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cxnSp>
        <p:nvCxnSpPr>
          <p:cNvPr id="37" name="Conector recto 36"/>
          <p:cNvCxnSpPr/>
          <p:nvPr/>
        </p:nvCxnSpPr>
        <p:spPr>
          <a:xfrm>
            <a:off x="0" y="4275513"/>
            <a:ext cx="12192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Conector recto 38"/>
          <p:cNvCxnSpPr/>
          <p:nvPr/>
        </p:nvCxnSpPr>
        <p:spPr>
          <a:xfrm flipV="1">
            <a:off x="4063200" y="2238895"/>
            <a:ext cx="0" cy="4087091"/>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p:nvPr/>
        </p:nvCxnSpPr>
        <p:spPr>
          <a:xfrm flipV="1">
            <a:off x="8159127" y="2238895"/>
            <a:ext cx="0" cy="407323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Rectángulo 5"/>
          <p:cNvSpPr/>
          <p:nvPr/>
        </p:nvSpPr>
        <p:spPr>
          <a:xfrm>
            <a:off x="8186159" y="4282440"/>
            <a:ext cx="3913181" cy="1912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38" name="Rectangle 37"/>
          <p:cNvSpPr/>
          <p:nvPr/>
        </p:nvSpPr>
        <p:spPr>
          <a:xfrm>
            <a:off x="533400" y="228600"/>
            <a:ext cx="11353800" cy="830997"/>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a:t>
            </a:r>
            <a:r>
              <a:rPr lang="nl-NL" sz="2400" dirty="0" smtClean="0">
                <a:solidFill>
                  <a:srgbClr val="002060"/>
                </a:solidFill>
                <a:latin typeface="+mj-lt"/>
                <a:ea typeface="Calibri" panose="020F0502020204030204" pitchFamily="34" charset="0"/>
                <a:cs typeface="Times New Roman" panose="02020603050405020304" pitchFamily="18" charset="0"/>
              </a:rPr>
              <a:t>XHCN. </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sp>
        <p:nvSpPr>
          <p:cNvPr id="41" name="Rectangle 40"/>
          <p:cNvSpPr/>
          <p:nvPr/>
        </p:nvSpPr>
        <p:spPr>
          <a:xfrm>
            <a:off x="1862918" y="1352714"/>
            <a:ext cx="8279831" cy="461665"/>
          </a:xfrm>
          <a:prstGeom prst="rect">
            <a:avLst/>
          </a:prstGeom>
        </p:spPr>
        <p:txBody>
          <a:bodyPr wrap="none">
            <a:spAutoFit/>
          </a:bodyPr>
          <a:lstStyle/>
          <a:p>
            <a:r>
              <a:rPr lang="nl-NL" sz="2400" dirty="0">
                <a:solidFill>
                  <a:srgbClr val="996633"/>
                </a:solidFill>
                <a:ea typeface="Calibri" panose="020F0502020204030204" pitchFamily="34" charset="0"/>
                <a:cs typeface="Times New Roman" panose="02020603050405020304" pitchFamily="18" charset="0"/>
              </a:rPr>
              <a:t>H</a:t>
            </a:r>
            <a:r>
              <a:rPr lang="nl-NL" sz="2400" dirty="0" smtClean="0">
                <a:solidFill>
                  <a:srgbClr val="996633"/>
                </a:solidFill>
                <a:ea typeface="Calibri" panose="020F0502020204030204" pitchFamily="34" charset="0"/>
                <a:cs typeface="Times New Roman" panose="02020603050405020304" pitchFamily="18" charset="0"/>
              </a:rPr>
              <a:t>oàn </a:t>
            </a:r>
            <a:r>
              <a:rPr lang="nl-NL" sz="2400" dirty="0">
                <a:solidFill>
                  <a:srgbClr val="996633"/>
                </a:solidFill>
                <a:ea typeface="Calibri" panose="020F0502020204030204" pitchFamily="34" charset="0"/>
                <a:cs typeface="Times New Roman" panose="02020603050405020304" pitchFamily="18" charset="0"/>
              </a:rPr>
              <a:t>thiện pháp </a:t>
            </a:r>
            <a:r>
              <a:rPr lang="nl-NL" sz="2400" dirty="0" smtClean="0">
                <a:solidFill>
                  <a:srgbClr val="996633"/>
                </a:solidFill>
                <a:ea typeface="Calibri" panose="020F0502020204030204" pitchFamily="34" charset="0"/>
                <a:cs typeface="Times New Roman" panose="02020603050405020304" pitchFamily="18" charset="0"/>
              </a:rPr>
              <a:t>luật </a:t>
            </a:r>
            <a:r>
              <a:rPr lang="nl-NL" sz="2400" dirty="0">
                <a:solidFill>
                  <a:srgbClr val="996633"/>
                </a:solidFill>
                <a:ea typeface="Calibri" panose="020F0502020204030204" pitchFamily="34" charset="0"/>
                <a:cs typeface="Times New Roman" panose="02020603050405020304" pitchFamily="18" charset="0"/>
              </a:rPr>
              <a:t>gắn với tổ chức thi hành pháp luật</a:t>
            </a:r>
            <a:r>
              <a:rPr lang="nl-NL" sz="2400" dirty="0" smtClean="0">
                <a:solidFill>
                  <a:srgbClr val="996633"/>
                </a:solidFill>
                <a:ea typeface="Calibri" panose="020F0502020204030204" pitchFamily="34" charset="0"/>
                <a:cs typeface="Times New Roman" panose="02020603050405020304" pitchFamily="18" charset="0"/>
              </a:rPr>
              <a:t> về:</a:t>
            </a:r>
            <a:endParaRPr lang="en-US" sz="2400" dirty="0">
              <a:solidFill>
                <a:srgbClr val="996633"/>
              </a:solidFill>
            </a:endParaRPr>
          </a:p>
        </p:txBody>
      </p:sp>
      <p:sp>
        <p:nvSpPr>
          <p:cNvPr id="42" name="Rectangle 41"/>
          <p:cNvSpPr/>
          <p:nvPr/>
        </p:nvSpPr>
        <p:spPr>
          <a:xfrm>
            <a:off x="114300" y="2532012"/>
            <a:ext cx="3848100" cy="1200329"/>
          </a:xfrm>
          <a:prstGeom prst="rect">
            <a:avLst/>
          </a:prstGeom>
        </p:spPr>
        <p:txBody>
          <a:bodyPr wrap="square">
            <a:spAutoFit/>
          </a:bodyPr>
          <a:lstStyle/>
          <a:p>
            <a:pPr marL="342900" indent="-342900" algn="ctr">
              <a:buFont typeface="Wingdings" panose="05000000000000000000" pitchFamily="2" charset="2"/>
              <a:buChar char="ü"/>
            </a:pPr>
            <a:r>
              <a:rPr lang="en-US" sz="2400" dirty="0" err="1" smtClean="0">
                <a:solidFill>
                  <a:schemeClr val="bg1"/>
                </a:solidFill>
                <a:latin typeface="arial" panose="020B0604020202020204" pitchFamily="34" charset="0"/>
              </a:rPr>
              <a:t>Tổ</a:t>
            </a:r>
            <a:r>
              <a:rPr lang="en-US" sz="2400" dirty="0" smtClean="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chức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hoạt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động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của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các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thiết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chế</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trong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hệ</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thống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chính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trị</a:t>
            </a:r>
            <a:r>
              <a:rPr lang="en-US" sz="2400" dirty="0">
                <a:solidFill>
                  <a:schemeClr val="bg1"/>
                </a:solidFill>
                <a:latin typeface="arial" panose="020B0604020202020204" pitchFamily="34" charset="0"/>
              </a:rPr>
              <a:t> </a:t>
            </a:r>
            <a:endParaRPr lang="en-US" sz="2400" dirty="0">
              <a:solidFill>
                <a:schemeClr val="bg1"/>
              </a:solidFill>
            </a:endParaRPr>
          </a:p>
        </p:txBody>
      </p:sp>
      <p:sp>
        <p:nvSpPr>
          <p:cNvPr id="43" name="Rectangle 42"/>
          <p:cNvSpPr/>
          <p:nvPr/>
        </p:nvSpPr>
        <p:spPr>
          <a:xfrm>
            <a:off x="4343399" y="2639371"/>
            <a:ext cx="3682201" cy="1200329"/>
          </a:xfrm>
          <a:prstGeom prst="rect">
            <a:avLst/>
          </a:prstGeom>
        </p:spPr>
        <p:txBody>
          <a:bodyPr wrap="square">
            <a:spAutoFit/>
          </a:bodyPr>
          <a:lstStyle/>
          <a:p>
            <a:pPr marL="342900" indent="-342900" algn="ctr">
              <a:buFont typeface="Wingdings" panose="05000000000000000000" pitchFamily="2" charset="2"/>
              <a:buChar char="ü"/>
            </a:pPr>
            <a:r>
              <a:rPr lang="en-US" sz="2400" dirty="0" smtClean="0">
                <a:solidFill>
                  <a:schemeClr val="bg1"/>
                </a:solidFill>
                <a:latin typeface="arial" panose="020B0604020202020204" pitchFamily="34" charset="0"/>
              </a:rPr>
              <a:t>B</a:t>
            </a:r>
            <a:r>
              <a:rPr lang="vi-VN" sz="2400" dirty="0" smtClean="0">
                <a:solidFill>
                  <a:schemeClr val="bg1"/>
                </a:solidFill>
                <a:latin typeface="arial" panose="020B0604020202020204" pitchFamily="34" charset="0"/>
              </a:rPr>
              <a:t>ảo </a:t>
            </a:r>
            <a:r>
              <a:rPr lang="vi-VN" sz="2400" dirty="0">
                <a:solidFill>
                  <a:schemeClr val="bg1"/>
                </a:solidFill>
                <a:latin typeface="arial" panose="020B0604020202020204" pitchFamily="34" charset="0"/>
              </a:rPr>
              <a:t>đảm quyền con người, quyền tự do, dân chủ của công dân</a:t>
            </a:r>
            <a:endParaRPr lang="en-US" sz="2400" dirty="0">
              <a:solidFill>
                <a:schemeClr val="bg1"/>
              </a:solidFill>
            </a:endParaRPr>
          </a:p>
        </p:txBody>
      </p:sp>
      <p:sp>
        <p:nvSpPr>
          <p:cNvPr id="44" name="Rectangle 43"/>
          <p:cNvSpPr/>
          <p:nvPr/>
        </p:nvSpPr>
        <p:spPr>
          <a:xfrm>
            <a:off x="8195564" y="2485924"/>
            <a:ext cx="3858000" cy="1569660"/>
          </a:xfrm>
          <a:prstGeom prst="rect">
            <a:avLst/>
          </a:prstGeom>
        </p:spPr>
        <p:txBody>
          <a:bodyPr wrap="square">
            <a:spAutoFit/>
          </a:bodyPr>
          <a:lstStyle/>
          <a:p>
            <a:pPr marL="342900" indent="-342900" algn="ctr">
              <a:buFont typeface="Wingdings" panose="05000000000000000000" pitchFamily="2" charset="2"/>
              <a:buChar char="ü"/>
            </a:pPr>
            <a:r>
              <a:rPr lang="en-US" sz="2400" spc="-20" dirty="0" smtClean="0">
                <a:solidFill>
                  <a:schemeClr val="bg1"/>
                </a:solidFill>
                <a:latin typeface="arial" panose="020B0604020202020204" pitchFamily="34" charset="0"/>
              </a:rPr>
              <a:t>D</a:t>
            </a:r>
            <a:r>
              <a:rPr lang="vi-VN" sz="2400" spc="-20" dirty="0" smtClean="0">
                <a:solidFill>
                  <a:schemeClr val="bg1"/>
                </a:solidFill>
                <a:latin typeface="arial" panose="020B0604020202020204" pitchFamily="34" charset="0"/>
              </a:rPr>
              <a:t>ân </a:t>
            </a:r>
            <a:r>
              <a:rPr lang="vi-VN" sz="2400" spc="-20" dirty="0">
                <a:solidFill>
                  <a:schemeClr val="bg1"/>
                </a:solidFill>
                <a:latin typeface="arial" panose="020B0604020202020204" pitchFamily="34" charset="0"/>
              </a:rPr>
              <a:t>sự, kinh tế, trọng </a:t>
            </a:r>
            <a:r>
              <a:rPr lang="vi-VN" sz="2400" dirty="0">
                <a:solidFill>
                  <a:schemeClr val="bg1"/>
                </a:solidFill>
                <a:latin typeface="arial" panose="020B0604020202020204" pitchFamily="34" charset="0"/>
              </a:rPr>
              <a:t>tâm là hoàn thiện thể chế </a:t>
            </a:r>
            <a:r>
              <a:rPr lang="en-US" sz="2400" dirty="0" smtClean="0">
                <a:solidFill>
                  <a:schemeClr val="bg1"/>
                </a:solidFill>
                <a:latin typeface="arial" panose="020B0604020202020204" pitchFamily="34" charset="0"/>
              </a:rPr>
              <a:t>KTTT </a:t>
            </a:r>
            <a:r>
              <a:rPr lang="vi-VN" sz="2400" dirty="0" smtClean="0">
                <a:solidFill>
                  <a:schemeClr val="bg1"/>
                </a:solidFill>
                <a:latin typeface="arial" panose="020B0604020202020204" pitchFamily="34" charset="0"/>
              </a:rPr>
              <a:t>định </a:t>
            </a:r>
            <a:r>
              <a:rPr lang="vi-VN" sz="2400" dirty="0">
                <a:solidFill>
                  <a:schemeClr val="bg1"/>
                </a:solidFill>
                <a:latin typeface="arial" panose="020B0604020202020204" pitchFamily="34" charset="0"/>
              </a:rPr>
              <a:t>hướng </a:t>
            </a:r>
            <a:r>
              <a:rPr lang="en-US" sz="2400" dirty="0" smtClean="0">
                <a:solidFill>
                  <a:schemeClr val="bg1"/>
                </a:solidFill>
                <a:latin typeface="arial" panose="020B0604020202020204" pitchFamily="34" charset="0"/>
              </a:rPr>
              <a:t>XHCN</a:t>
            </a:r>
            <a:endParaRPr lang="en-US" sz="2400" dirty="0">
              <a:solidFill>
                <a:schemeClr val="bg1"/>
              </a:solidFill>
            </a:endParaRPr>
          </a:p>
        </p:txBody>
      </p:sp>
      <p:sp>
        <p:nvSpPr>
          <p:cNvPr id="45" name="Rectangle 44"/>
          <p:cNvSpPr/>
          <p:nvPr/>
        </p:nvSpPr>
        <p:spPr>
          <a:xfrm>
            <a:off x="114300" y="4363701"/>
            <a:ext cx="3687506" cy="1631216"/>
          </a:xfrm>
          <a:prstGeom prst="rect">
            <a:avLst/>
          </a:prstGeom>
        </p:spPr>
        <p:txBody>
          <a:bodyPr wrap="square">
            <a:spAutoFit/>
          </a:bodyPr>
          <a:lstStyle/>
          <a:p>
            <a:pPr algn="ctr"/>
            <a:r>
              <a:rPr lang="en-US" b="1" dirty="0">
                <a:solidFill>
                  <a:srgbClr val="444444"/>
                </a:solidFill>
                <a:latin typeface="arial" panose="020B0604020202020204" pitchFamily="34" charset="0"/>
              </a:rPr>
              <a:t> </a:t>
            </a:r>
            <a:r>
              <a:rPr lang="en-US" sz="2000" dirty="0" err="1" smtClean="0">
                <a:solidFill>
                  <a:schemeClr val="bg1"/>
                </a:solidFill>
                <a:latin typeface="arial" panose="020B0604020202020204" pitchFamily="34" charset="0"/>
              </a:rPr>
              <a:t>Giáo</a:t>
            </a:r>
            <a:r>
              <a:rPr lang="en-US" sz="2000" dirty="0" smtClean="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dục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đào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khoa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học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công</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nghệ</a:t>
            </a:r>
            <a:r>
              <a:rPr lang="en-US" sz="2000" dirty="0">
                <a:solidFill>
                  <a:schemeClr val="bg1"/>
                </a:solidFill>
                <a:latin typeface="arial" panose="020B0604020202020204" pitchFamily="34" charset="0"/>
              </a:rPr>
              <a:t>, y </a:t>
            </a:r>
            <a:r>
              <a:rPr lang="en-US" sz="2000" dirty="0" err="1">
                <a:solidFill>
                  <a:schemeClr val="bg1"/>
                </a:solidFill>
                <a:latin typeface="arial" panose="020B0604020202020204" pitchFamily="34" charset="0"/>
              </a:rPr>
              <a:t>tế</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văn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hoá</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thông</a:t>
            </a:r>
            <a:r>
              <a:rPr lang="en-US" sz="2000" dirty="0">
                <a:solidFill>
                  <a:schemeClr val="bg1"/>
                </a:solidFill>
                <a:latin typeface="arial" panose="020B0604020202020204" pitchFamily="34" charset="0"/>
              </a:rPr>
              <a:t> tin, </a:t>
            </a:r>
            <a:r>
              <a:rPr lang="en-US" sz="2000" dirty="0" err="1">
                <a:solidFill>
                  <a:schemeClr val="bg1"/>
                </a:solidFill>
                <a:latin typeface="arial" panose="020B0604020202020204" pitchFamily="34" charset="0"/>
              </a:rPr>
              <a:t>thể</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thao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tộc</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tôn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số</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đình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trẻ</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em</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và</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chính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sách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xã</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hội</a:t>
            </a:r>
            <a:endParaRPr lang="en-US" sz="2000" dirty="0">
              <a:solidFill>
                <a:schemeClr val="bg1"/>
              </a:solidFill>
            </a:endParaRPr>
          </a:p>
        </p:txBody>
      </p:sp>
      <p:sp>
        <p:nvSpPr>
          <p:cNvPr id="46" name="Rectangle 45"/>
          <p:cNvSpPr/>
          <p:nvPr/>
        </p:nvSpPr>
        <p:spPr>
          <a:xfrm>
            <a:off x="4302408" y="4634828"/>
            <a:ext cx="3701006" cy="1200329"/>
          </a:xfrm>
          <a:prstGeom prst="rect">
            <a:avLst/>
          </a:prstGeom>
        </p:spPr>
        <p:txBody>
          <a:bodyPr wrap="square">
            <a:spAutoFit/>
          </a:bodyPr>
          <a:lstStyle/>
          <a:p>
            <a:pPr algn="ctr"/>
            <a:r>
              <a:rPr lang="en-US" sz="2400" dirty="0" err="1" smtClean="0">
                <a:solidFill>
                  <a:schemeClr val="bg1"/>
                </a:solidFill>
                <a:latin typeface="arial" panose="020B0604020202020204" pitchFamily="34" charset="0"/>
              </a:rPr>
              <a:t>Quốc</a:t>
            </a:r>
            <a:r>
              <a:rPr lang="en-US" sz="2400" dirty="0" smtClean="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phòng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ninh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gia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trật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tự</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toàn</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xã</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hội</a:t>
            </a:r>
            <a:endParaRPr lang="en-US" sz="2400" dirty="0">
              <a:solidFill>
                <a:schemeClr val="bg1"/>
              </a:solidFill>
            </a:endParaRPr>
          </a:p>
        </p:txBody>
      </p:sp>
      <p:sp>
        <p:nvSpPr>
          <p:cNvPr id="47" name="Rectangle 46"/>
          <p:cNvSpPr/>
          <p:nvPr/>
        </p:nvSpPr>
        <p:spPr>
          <a:xfrm>
            <a:off x="8619597" y="4832156"/>
            <a:ext cx="2577950" cy="461665"/>
          </a:xfrm>
          <a:prstGeom prst="rect">
            <a:avLst/>
          </a:prstGeom>
        </p:spPr>
        <p:txBody>
          <a:bodyPr wrap="none">
            <a:spAutoFit/>
          </a:bodyPr>
          <a:lstStyle/>
          <a:p>
            <a:r>
              <a:rPr lang="en-US" b="1" dirty="0">
                <a:solidFill>
                  <a:srgbClr val="444444"/>
                </a:solidFill>
                <a:latin typeface="arial" panose="020B0604020202020204" pitchFamily="34" charset="0"/>
              </a:rPr>
              <a:t> </a:t>
            </a:r>
            <a:r>
              <a:rPr lang="en-US" sz="2400" dirty="0" err="1" smtClean="0">
                <a:solidFill>
                  <a:schemeClr val="bg1"/>
                </a:solidFill>
                <a:latin typeface="arial" panose="020B0604020202020204" pitchFamily="34" charset="0"/>
              </a:rPr>
              <a:t>Hội</a:t>
            </a:r>
            <a:r>
              <a:rPr lang="en-US" sz="2400" dirty="0" smtClean="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nhập</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tế</a:t>
            </a:r>
            <a:endParaRPr lang="en-US" sz="2400" dirty="0">
              <a:solidFill>
                <a:schemeClr val="bg1"/>
              </a:solidFill>
            </a:endParaRPr>
          </a:p>
        </p:txBody>
      </p:sp>
    </p:spTree>
    <p:extLst>
      <p:ext uri="{BB962C8B-B14F-4D97-AF65-F5344CB8AC3E}">
        <p14:creationId xmlns:p14="http://schemas.microsoft.com/office/powerpoint/2010/main" val="2925556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0" y="228600"/>
            <a:ext cx="11049000" cy="830997"/>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a:t>
            </a:r>
            <a:r>
              <a:rPr lang="nl-NL" sz="2400" dirty="0" smtClean="0">
                <a:solidFill>
                  <a:srgbClr val="660066"/>
                </a:solidFill>
                <a:latin typeface="+mj-lt"/>
                <a:ea typeface="Calibri" panose="020F0502020204030204" pitchFamily="34" charset="0"/>
              </a:rPr>
              <a:t>rõ </a:t>
            </a:r>
            <a:r>
              <a:rPr lang="nl-NL" sz="2400" b="1" dirty="0" smtClean="0">
                <a:solidFill>
                  <a:srgbClr val="00CCFF"/>
                </a:solidFill>
                <a:latin typeface="+mj-lt"/>
                <a:ea typeface="Calibri" panose="020F0502020204030204" pitchFamily="34" charset="0"/>
              </a:rPr>
              <a:t>cơ chế phân công, phối hợp </a:t>
            </a:r>
            <a:r>
              <a:rPr lang="nl-NL" sz="2400" dirty="0" smtClean="0">
                <a:solidFill>
                  <a:srgbClr val="660066"/>
                </a:solidFill>
                <a:latin typeface="+mj-lt"/>
                <a:ea typeface="Calibri" panose="020F0502020204030204" pitchFamily="34" charset="0"/>
              </a:rPr>
              <a:t>thực thi quyền lực Nhà nước trong việc thực hiện các </a:t>
            </a:r>
            <a:r>
              <a:rPr lang="nl-NL" sz="2400" b="1" dirty="0" smtClean="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0"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a:t>
            </a:r>
            <a:r>
              <a:rPr lang="nl-NL" sz="2800" b="1" dirty="0" smtClean="0">
                <a:solidFill>
                  <a:schemeClr val="bg1"/>
                </a:solidFill>
                <a:ea typeface="Calibri" panose="020F0502020204030204" pitchFamily="34" charset="0"/>
              </a:rPr>
              <a:t>ành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5" name="Hexagon 4"/>
          <p:cNvSpPr/>
          <p:nvPr/>
        </p:nvSpPr>
        <p:spPr>
          <a:xfrm>
            <a:off x="7620000" y="3733800"/>
            <a:ext cx="2286000" cy="1752600"/>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solidFill>
                  <a:schemeClr val="bg1"/>
                </a:solidFill>
                <a:ea typeface="Calibri" panose="020F0502020204030204" pitchFamily="34" charset="0"/>
              </a:rPr>
              <a:t>Tư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6" name="Hexagon 5"/>
          <p:cNvSpPr/>
          <p:nvPr/>
        </p:nvSpPr>
        <p:spPr>
          <a:xfrm>
            <a:off x="4724400"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a:t>
            </a:r>
            <a:r>
              <a:rPr lang="nl-NL" sz="2800" b="1" dirty="0" smtClean="0">
                <a:solidFill>
                  <a:schemeClr val="bg1"/>
                </a:solidFill>
                <a:ea typeface="Calibri" panose="020F0502020204030204" pitchFamily="34" charset="0"/>
              </a:rPr>
              <a:t>ập </a:t>
            </a:r>
            <a:r>
              <a:rPr lang="nl-NL" sz="2800" b="1" dirty="0">
                <a:solidFill>
                  <a:schemeClr val="bg1"/>
                </a:solidFill>
                <a:ea typeface="Calibri" panose="020F0502020204030204" pitchFamily="34" charset="0"/>
              </a:rPr>
              <a:t>pháp</a:t>
            </a:r>
            <a:endParaRPr lang="en-US" sz="2800" dirty="0">
              <a:solidFill>
                <a:schemeClr val="bg1"/>
              </a:solidFill>
            </a:endParaRPr>
          </a:p>
        </p:txBody>
      </p:sp>
      <p:cxnSp>
        <p:nvCxnSpPr>
          <p:cNvPr id="7" name="Straight Arrow Connector 6"/>
          <p:cNvCxnSpPr/>
          <p:nvPr/>
        </p:nvCxnSpPr>
        <p:spPr>
          <a:xfrm>
            <a:off x="7010400" y="2057400"/>
            <a:ext cx="16002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800" y="2057400"/>
            <a:ext cx="17526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0"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19516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52400"/>
            <a:ext cx="11506200" cy="1200329"/>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dirty="0">
                <a:solidFill>
                  <a:srgbClr val="00B0F0"/>
                </a:solidFill>
                <a:latin typeface="+mj-lt"/>
                <a:ea typeface="Calibri" panose="020F0502020204030204" pitchFamily="34" charset="0"/>
                <a:cs typeface="Times New Roman" panose="02020603050405020304" pitchFamily="18" charset="0"/>
              </a:rPr>
              <a:t>Kiện toàn tổ chức, đổi mới phương thức và nâng cao hiệu quả </a:t>
            </a:r>
            <a:r>
              <a:rPr lang="nl-NL" sz="2400" dirty="0">
                <a:solidFill>
                  <a:srgbClr val="660066"/>
                </a:solidFill>
                <a:latin typeface="+mj-lt"/>
                <a:ea typeface="Calibri" panose="020F0502020204030204" pitchFamily="34" charset="0"/>
                <a:cs typeface="Times New Roman" panose="02020603050405020304" pitchFamily="18" charset="0"/>
              </a:rPr>
              <a:t>hoạt động của </a:t>
            </a:r>
            <a:r>
              <a:rPr lang="nl-NL" sz="2400" b="1" dirty="0">
                <a:solidFill>
                  <a:srgbClr val="FF3399"/>
                </a:solidFill>
                <a:latin typeface="+mj-lt"/>
                <a:ea typeface="Calibri" panose="020F0502020204030204" pitchFamily="34" charset="0"/>
                <a:cs typeface="Times New Roman" panose="02020603050405020304" pitchFamily="18" charset="0"/>
              </a:rPr>
              <a:t>Quốc hội</a:t>
            </a:r>
            <a:r>
              <a:rPr lang="nl-NL" sz="2400" dirty="0">
                <a:solidFill>
                  <a:srgbClr val="660066"/>
                </a:solidFill>
                <a:latin typeface="+mj-lt"/>
                <a:ea typeface="Calibri" panose="020F0502020204030204" pitchFamily="34" charset="0"/>
                <a:cs typeface="Times New Roman" panose="02020603050405020304" pitchFamily="18" charset="0"/>
              </a:rPr>
              <a:t> theo hướng tăng cường và nâng cao chất lượng </a:t>
            </a:r>
            <a:r>
              <a:rPr lang="nl-NL" sz="2400" b="1" dirty="0">
                <a:solidFill>
                  <a:srgbClr val="00B050"/>
                </a:solidFill>
                <a:latin typeface="+mj-lt"/>
                <a:ea typeface="Calibri" panose="020F0502020204030204" pitchFamily="34" charset="0"/>
                <a:cs typeface="Times New Roman" panose="02020603050405020304" pitchFamily="18" charset="0"/>
              </a:rPr>
              <a:t>hoạt</a:t>
            </a:r>
            <a:r>
              <a:rPr lang="nl-NL" sz="2400" dirty="0">
                <a:solidFill>
                  <a:srgbClr val="660066"/>
                </a:solidFill>
                <a:latin typeface="+mj-lt"/>
                <a:ea typeface="Calibri" panose="020F0502020204030204" pitchFamily="34" charset="0"/>
                <a:cs typeface="Times New Roman" panose="02020603050405020304" pitchFamily="18" charset="0"/>
              </a:rPr>
              <a:t> </a:t>
            </a:r>
            <a:r>
              <a:rPr lang="nl-NL" sz="2400" b="1" dirty="0" smtClean="0">
                <a:solidFill>
                  <a:srgbClr val="00B050"/>
                </a:solidFill>
                <a:latin typeface="+mj-lt"/>
                <a:ea typeface="Calibri" panose="020F0502020204030204" pitchFamily="34" charset="0"/>
                <a:cs typeface="Times New Roman" panose="02020603050405020304" pitchFamily="18" charset="0"/>
              </a:rPr>
              <a:t>động</a:t>
            </a:r>
          </a:p>
          <a:p>
            <a:pPr algn="ctr">
              <a:spcAft>
                <a:spcPts val="0"/>
              </a:spcAft>
            </a:pPr>
            <a:r>
              <a:rPr lang="nl-NL" sz="2400" b="1" dirty="0" smtClean="0">
                <a:solidFill>
                  <a:srgbClr val="00B050"/>
                </a:solidFill>
                <a:latin typeface="+mj-lt"/>
                <a:ea typeface="Calibri" panose="020F0502020204030204" pitchFamily="34" charset="0"/>
                <a:cs typeface="Times New Roman" panose="02020603050405020304" pitchFamily="18" charset="0"/>
              </a:rPr>
              <a:t>lập </a:t>
            </a:r>
            <a:r>
              <a:rPr lang="nl-NL" sz="2400" b="1" dirty="0">
                <a:solidFill>
                  <a:srgbClr val="00B050"/>
                </a:solidFill>
                <a:latin typeface="+mj-lt"/>
                <a:ea typeface="Calibri" panose="020F0502020204030204" pitchFamily="34" charset="0"/>
                <a:cs typeface="Times New Roman" panose="02020603050405020304" pitchFamily="18" charset="0"/>
              </a:rPr>
              <a:t>pháp. </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806" y="1352729"/>
            <a:ext cx="11812587"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53020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2A68B966-F92C-47F5-A5D6-D97E6E65870C}"/>
              </a:ext>
            </a:extLst>
          </p:cNvPr>
          <p:cNvSpPr/>
          <p:nvPr/>
        </p:nvSpPr>
        <p:spPr>
          <a:xfrm>
            <a:off x="6117708" y="1811213"/>
            <a:ext cx="5540892" cy="9417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8" name="Rectangle 7">
            <a:extLst>
              <a:ext uri="{FF2B5EF4-FFF2-40B4-BE49-F238E27FC236}">
                <a16:creationId xmlns="" xmlns:a16="http://schemas.microsoft.com/office/drawing/2014/main" id="{83B0790B-28CC-4115-B539-929450D752EF}"/>
              </a:ext>
            </a:extLst>
          </p:cNvPr>
          <p:cNvSpPr/>
          <p:nvPr/>
        </p:nvSpPr>
        <p:spPr>
          <a:xfrm>
            <a:off x="6102676" y="4016482"/>
            <a:ext cx="5555923" cy="9417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0" name="Rectangle 9">
            <a:extLst>
              <a:ext uri="{FF2B5EF4-FFF2-40B4-BE49-F238E27FC236}">
                <a16:creationId xmlns="" xmlns:a16="http://schemas.microsoft.com/office/drawing/2014/main" id="{A5583B87-4735-4B11-885C-D62B1226EEED}"/>
              </a:ext>
            </a:extLst>
          </p:cNvPr>
          <p:cNvSpPr/>
          <p:nvPr/>
        </p:nvSpPr>
        <p:spPr>
          <a:xfrm>
            <a:off x="6102677" y="5745969"/>
            <a:ext cx="5555922" cy="9417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 name="Isosceles Triangle 26">
            <a:extLst>
              <a:ext uri="{FF2B5EF4-FFF2-40B4-BE49-F238E27FC236}">
                <a16:creationId xmlns="" xmlns:a16="http://schemas.microsoft.com/office/drawing/2014/main" id="{26EDB45A-15BC-450E-B5F6-B4FC3589B883}"/>
              </a:ext>
            </a:extLst>
          </p:cNvPr>
          <p:cNvSpPr/>
          <p:nvPr/>
        </p:nvSpPr>
        <p:spPr>
          <a:xfrm rot="16200000">
            <a:off x="4197111" y="1940454"/>
            <a:ext cx="2036677" cy="177819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9" name="Isosceles Triangle 49">
            <a:extLst>
              <a:ext uri="{FF2B5EF4-FFF2-40B4-BE49-F238E27FC236}">
                <a16:creationId xmlns="" xmlns:a16="http://schemas.microsoft.com/office/drawing/2014/main" id="{153C4927-A421-4B14-AF54-874BA05359DC}"/>
              </a:ext>
            </a:extLst>
          </p:cNvPr>
          <p:cNvSpPr/>
          <p:nvPr/>
        </p:nvSpPr>
        <p:spPr>
          <a:xfrm rot="16200000">
            <a:off x="4709734" y="3563455"/>
            <a:ext cx="998749"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1" name="Isosceles Triangle 50">
            <a:extLst>
              <a:ext uri="{FF2B5EF4-FFF2-40B4-BE49-F238E27FC236}">
                <a16:creationId xmlns="" xmlns:a16="http://schemas.microsoft.com/office/drawing/2014/main" id="{12CB1035-B884-44FE-ABD1-8D2894FA0508}"/>
              </a:ext>
            </a:extLst>
          </p:cNvPr>
          <p:cNvSpPr/>
          <p:nvPr/>
        </p:nvSpPr>
        <p:spPr>
          <a:xfrm rot="16200000">
            <a:off x="4217072" y="4812739"/>
            <a:ext cx="2025426" cy="177412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34" name="Rounded Rectangle 1">
            <a:extLst>
              <a:ext uri="{FF2B5EF4-FFF2-40B4-BE49-F238E27FC236}">
                <a16:creationId xmlns="" xmlns:a16="http://schemas.microsoft.com/office/drawing/2014/main" id="{031C7F85-ADEE-429E-AB19-B2A9D94B578E}"/>
              </a:ext>
            </a:extLst>
          </p:cNvPr>
          <p:cNvSpPr>
            <a:spLocks noChangeAspect="1"/>
          </p:cNvSpPr>
          <p:nvPr/>
        </p:nvSpPr>
        <p:spPr>
          <a:xfrm>
            <a:off x="6496798" y="4217373"/>
            <a:ext cx="597192"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5" name="Freeform 43">
            <a:extLst>
              <a:ext uri="{FF2B5EF4-FFF2-40B4-BE49-F238E27FC236}">
                <a16:creationId xmlns="" xmlns:a16="http://schemas.microsoft.com/office/drawing/2014/main" id="{37ABF823-BDF6-4402-B1E6-AFDD0B039D2E}"/>
              </a:ext>
            </a:extLst>
          </p:cNvPr>
          <p:cNvSpPr>
            <a:spLocks noChangeAspect="1"/>
          </p:cNvSpPr>
          <p:nvPr/>
        </p:nvSpPr>
        <p:spPr>
          <a:xfrm>
            <a:off x="6526799" y="3078739"/>
            <a:ext cx="537190"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6" name="Rounded Rectangle 1">
            <a:extLst>
              <a:ext uri="{FF2B5EF4-FFF2-40B4-BE49-F238E27FC236}">
                <a16:creationId xmlns="" xmlns:a16="http://schemas.microsoft.com/office/drawing/2014/main" id="{F7297B30-F236-4813-8846-93A0527256CA}"/>
              </a:ext>
            </a:extLst>
          </p:cNvPr>
          <p:cNvSpPr>
            <a:spLocks noChangeAspect="1"/>
          </p:cNvSpPr>
          <p:nvPr/>
        </p:nvSpPr>
        <p:spPr>
          <a:xfrm rot="2648398">
            <a:off x="6668710" y="1958106"/>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7" name="Rectangle 1">
            <a:extLst>
              <a:ext uri="{FF2B5EF4-FFF2-40B4-BE49-F238E27FC236}">
                <a16:creationId xmlns="" xmlns:a16="http://schemas.microsoft.com/office/drawing/2014/main" id="{A4EAFCDC-3CB5-4489-AD2C-44643AA558FE}"/>
              </a:ext>
            </a:extLst>
          </p:cNvPr>
          <p:cNvSpPr>
            <a:spLocks noChangeAspect="1"/>
          </p:cNvSpPr>
          <p:nvPr/>
        </p:nvSpPr>
        <p:spPr>
          <a:xfrm>
            <a:off x="6487562" y="5944018"/>
            <a:ext cx="559474" cy="551206"/>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grpSp>
        <p:nvGrpSpPr>
          <p:cNvPr id="38" name="Group 37">
            <a:extLst>
              <a:ext uri="{FF2B5EF4-FFF2-40B4-BE49-F238E27FC236}">
                <a16:creationId xmlns="" xmlns:a16="http://schemas.microsoft.com/office/drawing/2014/main" id="{95A27610-9F82-407D-AA13-218951716894}"/>
              </a:ext>
            </a:extLst>
          </p:cNvPr>
          <p:cNvGrpSpPr/>
          <p:nvPr/>
        </p:nvGrpSpPr>
        <p:grpSpPr>
          <a:xfrm rot="20670820">
            <a:off x="2709917" y="3573594"/>
            <a:ext cx="1626558" cy="1505979"/>
            <a:chOff x="1064519" y="1872500"/>
            <a:chExt cx="1561257" cy="1445520"/>
          </a:xfrm>
        </p:grpSpPr>
        <p:sp>
          <p:nvSpPr>
            <p:cNvPr id="39" name="Freeform: Shape 38">
              <a:extLst>
                <a:ext uri="{FF2B5EF4-FFF2-40B4-BE49-F238E27FC236}">
                  <a16:creationId xmlns="" xmlns:a16="http://schemas.microsoft.com/office/drawing/2014/main"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 xmlns:a16="http://schemas.microsoft.com/office/drawing/2014/main"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 xmlns:a16="http://schemas.microsoft.com/office/drawing/2014/main"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 xmlns:a16="http://schemas.microsoft.com/office/drawing/2014/main"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 xmlns:a16="http://schemas.microsoft.com/office/drawing/2014/main"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 xmlns:a16="http://schemas.microsoft.com/office/drawing/2014/main"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 xmlns:a16="http://schemas.microsoft.com/office/drawing/2014/main"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grpSp>
      <p:grpSp>
        <p:nvGrpSpPr>
          <p:cNvPr id="12" name="Group 11">
            <a:extLst>
              <a:ext uri="{FF2B5EF4-FFF2-40B4-BE49-F238E27FC236}">
                <a16:creationId xmlns="" xmlns:a16="http://schemas.microsoft.com/office/drawing/2014/main" id="{84AB299D-12B9-46D3-A5FF-DA39C6242B4B}"/>
              </a:ext>
            </a:extLst>
          </p:cNvPr>
          <p:cNvGrpSpPr/>
          <p:nvPr/>
        </p:nvGrpSpPr>
        <p:grpSpPr>
          <a:xfrm>
            <a:off x="1045733" y="3262848"/>
            <a:ext cx="2775264" cy="3626866"/>
            <a:chOff x="1126074" y="2670966"/>
            <a:chExt cx="2734161" cy="3573152"/>
          </a:xfrm>
        </p:grpSpPr>
        <p:sp>
          <p:nvSpPr>
            <p:cNvPr id="18" name="Freeform 15">
              <a:extLst>
                <a:ext uri="{FF2B5EF4-FFF2-40B4-BE49-F238E27FC236}">
                  <a16:creationId xmlns="" xmlns:a16="http://schemas.microsoft.com/office/drawing/2014/main"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3" name="Freeform 18">
              <a:extLst>
                <a:ext uri="{FF2B5EF4-FFF2-40B4-BE49-F238E27FC236}">
                  <a16:creationId xmlns="" xmlns:a16="http://schemas.microsoft.com/office/drawing/2014/main"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ko-KR" altLang="en-US" sz="2701" dirty="0">
                <a:solidFill>
                  <a:prstClr val="black"/>
                </a:solidFill>
              </a:endParaRPr>
            </a:p>
          </p:txBody>
        </p:sp>
        <p:sp>
          <p:nvSpPr>
            <p:cNvPr id="16" name="Freeform 11">
              <a:extLst>
                <a:ext uri="{FF2B5EF4-FFF2-40B4-BE49-F238E27FC236}">
                  <a16:creationId xmlns="" xmlns:a16="http://schemas.microsoft.com/office/drawing/2014/main"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7" name="Freeform 14">
              <a:extLst>
                <a:ext uri="{FF2B5EF4-FFF2-40B4-BE49-F238E27FC236}">
                  <a16:creationId xmlns="" xmlns:a16="http://schemas.microsoft.com/office/drawing/2014/main"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5" name="Freeform 10">
              <a:extLst>
                <a:ext uri="{FF2B5EF4-FFF2-40B4-BE49-F238E27FC236}">
                  <a16:creationId xmlns="" xmlns:a16="http://schemas.microsoft.com/office/drawing/2014/main"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46" name="Rectangle 45"/>
          <p:cNvSpPr/>
          <p:nvPr/>
        </p:nvSpPr>
        <p:spPr>
          <a:xfrm>
            <a:off x="533400" y="381000"/>
            <a:ext cx="11049000" cy="830997"/>
          </a:xfrm>
          <a:prstGeom prst="rect">
            <a:avLst/>
          </a:prstGeom>
        </p:spPr>
        <p:txBody>
          <a:bodyPr wrap="square">
            <a:spAutoFit/>
          </a:bodyPr>
          <a:lstStyle/>
          <a:p>
            <a:pPr algn="ctr">
              <a:spcAft>
                <a:spcPts val="0"/>
              </a:spcAft>
              <a:buFont typeface="Wingdings" panose="05000000000000000000" pitchFamily="2" charset="2"/>
              <a:buChar char="§"/>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CC0066"/>
                </a:solidFill>
                <a:latin typeface="+mj-lt"/>
                <a:ea typeface="Calibri" panose="020F0502020204030204" pitchFamily="34" charset="0"/>
                <a:cs typeface="Times New Roman" panose="02020603050405020304" pitchFamily="18" charset="0"/>
              </a:rPr>
              <a:t>Làm </a:t>
            </a:r>
            <a:r>
              <a:rPr lang="nl-NL" sz="2400" dirty="0">
                <a:solidFill>
                  <a:srgbClr val="CC0066"/>
                </a:solidFill>
                <a:latin typeface="+mj-lt"/>
                <a:ea typeface="Calibri" panose="020F0502020204030204" pitchFamily="34" charset="0"/>
                <a:cs typeface="Times New Roman" panose="02020603050405020304" pitchFamily="18" charset="0"/>
              </a:rPr>
              <a:t>tốt chức năng </a:t>
            </a:r>
            <a:r>
              <a:rPr lang="nl-NL" sz="2400" b="1" dirty="0">
                <a:solidFill>
                  <a:srgbClr val="00B0F0"/>
                </a:solidFill>
                <a:latin typeface="+mj-lt"/>
                <a:ea typeface="Calibri" panose="020F0502020204030204" pitchFamily="34" charset="0"/>
                <a:cs typeface="Times New Roman" panose="02020603050405020304" pitchFamily="18" charset="0"/>
              </a:rPr>
              <a:t>giám sát tối cao của Quốc hội </a:t>
            </a:r>
            <a:r>
              <a:rPr lang="nl-NL" sz="2400" dirty="0">
                <a:solidFill>
                  <a:srgbClr val="CC0066"/>
                </a:solidFill>
                <a:latin typeface="+mj-lt"/>
                <a:ea typeface="Calibri" panose="020F0502020204030204" pitchFamily="34" charset="0"/>
                <a:cs typeface="Times New Roman" panose="02020603050405020304" pitchFamily="18" charset="0"/>
              </a:rPr>
              <a:t>đối với toàn bộ hoạt động của Nhà nước, trước mắt </a:t>
            </a:r>
            <a:r>
              <a:rPr lang="nl-NL" sz="2400" b="1" dirty="0">
                <a:solidFill>
                  <a:srgbClr val="6600CC"/>
                </a:solidFill>
                <a:latin typeface="+mj-lt"/>
                <a:ea typeface="Calibri" panose="020F0502020204030204" pitchFamily="34" charset="0"/>
                <a:cs typeface="Times New Roman" panose="02020603050405020304" pitchFamily="18" charset="0"/>
              </a:rPr>
              <a:t>tập trung vào những vấn đề bức xúc </a:t>
            </a:r>
            <a:r>
              <a:rPr lang="nl-NL" sz="2400" dirty="0">
                <a:solidFill>
                  <a:srgbClr val="CC0066"/>
                </a:solidFill>
                <a:latin typeface="+mj-lt"/>
                <a:ea typeface="Calibri" panose="020F0502020204030204" pitchFamily="34" charset="0"/>
                <a:cs typeface="Times New Roman" panose="02020603050405020304" pitchFamily="18" charset="0"/>
              </a:rPr>
              <a:t>như</a:t>
            </a:r>
            <a:r>
              <a:rPr lang="nl-NL" sz="2400" dirty="0" smtClean="0">
                <a:solidFill>
                  <a:srgbClr val="CC0066"/>
                </a:solidFill>
                <a:latin typeface="+mj-lt"/>
                <a:ea typeface="Calibri" panose="020F0502020204030204" pitchFamily="34" charset="0"/>
                <a:cs typeface="Times New Roman" panose="02020603050405020304" pitchFamily="18" charset="0"/>
              </a:rPr>
              <a:t>:</a:t>
            </a:r>
            <a:endParaRPr lang="en-US" sz="2400" dirty="0">
              <a:solidFill>
                <a:srgbClr val="CC0066"/>
              </a:solidFill>
              <a:effectLst/>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0" y="1948722"/>
            <a:ext cx="4000090"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Sử </a:t>
            </a:r>
            <a:r>
              <a:rPr lang="nl-NL" sz="2400" dirty="0">
                <a:solidFill>
                  <a:schemeClr val="bg1"/>
                </a:solidFill>
                <a:latin typeface="+mj-lt"/>
                <a:ea typeface="Calibri" panose="020F0502020204030204" pitchFamily="34" charset="0"/>
                <a:cs typeface="Times New Roman" panose="02020603050405020304" pitchFamily="18" charset="0"/>
              </a:rPr>
              <a:t>dụng vốn và tài sản của Nhà nước;</a:t>
            </a:r>
            <a:endParaRPr lang="en-US" sz="2400" dirty="0">
              <a:solidFill>
                <a:schemeClr val="bg1"/>
              </a:solidFill>
              <a:latin typeface="+mj-lt"/>
            </a:endParaRPr>
          </a:p>
        </p:txBody>
      </p:sp>
      <p:sp>
        <p:nvSpPr>
          <p:cNvPr id="48" name="Rectangle 47"/>
          <p:cNvSpPr/>
          <p:nvPr/>
        </p:nvSpPr>
        <p:spPr>
          <a:xfrm>
            <a:off x="7093990" y="4105287"/>
            <a:ext cx="4023414"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Chống </a:t>
            </a:r>
            <a:r>
              <a:rPr lang="nl-NL" sz="2400" dirty="0">
                <a:solidFill>
                  <a:schemeClr val="bg1"/>
                </a:solidFill>
                <a:latin typeface="+mj-lt"/>
                <a:ea typeface="Calibri" panose="020F0502020204030204" pitchFamily="34" charset="0"/>
                <a:cs typeface="Times New Roman" panose="02020603050405020304" pitchFamily="18" charset="0"/>
              </a:rPr>
              <a:t>tham nhũng, quan liêu; </a:t>
            </a:r>
            <a:endParaRPr lang="en-US" sz="2400" dirty="0">
              <a:solidFill>
                <a:schemeClr val="bg1"/>
              </a:solidFill>
              <a:latin typeface="+mj-lt"/>
            </a:endParaRPr>
          </a:p>
        </p:txBody>
      </p:sp>
      <p:sp>
        <p:nvSpPr>
          <p:cNvPr id="49" name="Rectangle 48"/>
          <p:cNvSpPr/>
          <p:nvPr/>
        </p:nvSpPr>
        <p:spPr>
          <a:xfrm>
            <a:off x="7417750" y="5801362"/>
            <a:ext cx="4061514" cy="830997"/>
          </a:xfrm>
          <a:prstGeom prst="rect">
            <a:avLst/>
          </a:prstGeom>
        </p:spPr>
        <p:txBody>
          <a:bodyPr wrap="square">
            <a:spAutoFit/>
          </a:bodyPr>
          <a:lstStyle/>
          <a:p>
            <a:pPr algn="ctr">
              <a:spcAft>
                <a:spcPts val="0"/>
              </a:spcAft>
            </a:pPr>
            <a:r>
              <a:rPr lang="nl-NL" sz="2400" dirty="0" smtClean="0">
                <a:solidFill>
                  <a:schemeClr val="bg1"/>
                </a:solidFill>
                <a:latin typeface="+mj-lt"/>
                <a:ea typeface="Calibri" panose="020F0502020204030204" pitchFamily="34" charset="0"/>
                <a:cs typeface="Times New Roman" panose="02020603050405020304" pitchFamily="18" charset="0"/>
              </a:rPr>
              <a:t>Vấn </a:t>
            </a:r>
            <a:r>
              <a:rPr lang="nl-NL" sz="2400" dirty="0">
                <a:solidFill>
                  <a:schemeClr val="bg1"/>
                </a:solidFill>
                <a:latin typeface="+mj-lt"/>
                <a:ea typeface="Calibri" panose="020F0502020204030204" pitchFamily="34" charset="0"/>
                <a:cs typeface="Times New Roman" panose="02020603050405020304" pitchFamily="18" charset="0"/>
              </a:rPr>
              <a:t>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82884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127468" y="228098"/>
            <a:ext cx="11874032" cy="356829"/>
          </a:xfrm>
          <a:prstGeom prst="rect">
            <a:avLst/>
          </a:prstGeom>
        </p:spPr>
        <p:txBody>
          <a:bodyPr wrap="square">
            <a:spAutoFit/>
          </a:bodyPr>
          <a:lstStyle/>
          <a:p>
            <a:pPr marL="457200" indent="457200" algn="just">
              <a:lnSpc>
                <a:spcPts val="2000"/>
              </a:lnSpc>
              <a:spcAft>
                <a:spcPts val="0"/>
              </a:spcAft>
            </a:pPr>
            <a:r>
              <a:rPr lang="nl-NL" sz="24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Xây dựng một nền hành chính Nhà nước dân chủ, vững mạnh, từng bước hiện đại</a:t>
            </a:r>
            <a:endParaRPr lang="en-US" sz="2400" b="1" dirty="0">
              <a:solidFill>
                <a:srgbClr val="99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87870" y="735582"/>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286347"/>
            <a:ext cx="7772400" cy="4534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2855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52400"/>
            <a:ext cx="11430000" cy="769441"/>
          </a:xfrm>
          <a:prstGeom prst="rect">
            <a:avLst/>
          </a:prstGeom>
        </p:spPr>
        <p:txBody>
          <a:bodyPr wrap="square">
            <a:spAutoFit/>
          </a:bodyPr>
          <a:lstStyle/>
          <a:p>
            <a:pPr marL="342900" indent="-342900" algn="ctr">
              <a:buFont typeface="Wingdings" panose="05000000000000000000" pitchFamily="2" charset="2"/>
              <a:buChar char="ü"/>
            </a:pPr>
            <a:r>
              <a:rPr lang="nl-NL" sz="2200" dirty="0">
                <a:solidFill>
                  <a:srgbClr val="00CCFF"/>
                </a:solidFill>
                <a:latin typeface="+mj-lt"/>
                <a:ea typeface="Calibri" panose="020F0502020204030204" pitchFamily="34" charset="0"/>
              </a:rPr>
              <a:t>Xây dựng và kiện toàn </a:t>
            </a:r>
            <a:r>
              <a:rPr lang="nl-NL" sz="2200" b="1" u="sng" dirty="0">
                <a:solidFill>
                  <a:srgbClr val="CC0066"/>
                </a:solidFill>
                <a:latin typeface="+mj-lt"/>
                <a:ea typeface="Calibri" panose="020F0502020204030204" pitchFamily="34" charset="0"/>
              </a:rPr>
              <a:t>chính quyền xã, phường, thị trấn </a:t>
            </a:r>
            <a:r>
              <a:rPr lang="nl-NL" sz="2200" dirty="0">
                <a:solidFill>
                  <a:srgbClr val="00CCFF"/>
                </a:solidFill>
                <a:latin typeface="+mj-lt"/>
                <a:ea typeface="Calibri" panose="020F0502020204030204" pitchFamily="34" charset="0"/>
              </a:rPr>
              <a:t>có đủ năng lực và phẩm chất để quản lý, giải quyết đúng thẩm quyền những vấn đề đặt ra</a:t>
            </a:r>
            <a:endParaRPr lang="en-US" sz="2200" dirty="0">
              <a:solidFill>
                <a:srgbClr val="00CCFF"/>
              </a:solidFill>
              <a:latin typeface="+mj-lt"/>
            </a:endParaRPr>
          </a:p>
        </p:txBody>
      </p:sp>
      <p:pic>
        <p:nvPicPr>
          <p:cNvPr id="5122" name="Picture 2" descr="Image result for bộ máychính quyền xã, phường, thị trấ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219200"/>
            <a:ext cx="4724400" cy="47974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Sắp xếp lại hệ thống Tòa án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1524000"/>
            <a:ext cx="6781800" cy="4190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3087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228600"/>
            <a:ext cx="113538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smtClean="0">
                <a:solidFill>
                  <a:srgbClr val="FF3399"/>
                </a:solidFill>
                <a:latin typeface="+mj-lt"/>
                <a:ea typeface="Calibri" panose="020F0502020204030204" pitchFamily="34" charset="0"/>
                <a:cs typeface="Times New Roman" panose="02020603050405020304" pitchFamily="18" charset="0"/>
              </a:rPr>
              <a:t>Cải </a:t>
            </a:r>
            <a:r>
              <a:rPr lang="nl-NL" sz="2400" b="1" dirty="0">
                <a:solidFill>
                  <a:srgbClr val="FF3399"/>
                </a:solidFill>
                <a:latin typeface="+mj-lt"/>
                <a:ea typeface="Calibri" panose="020F0502020204030204" pitchFamily="34" charset="0"/>
                <a:cs typeface="Times New Roman" panose="02020603050405020304" pitchFamily="18" charset="0"/>
              </a:rPr>
              <a:t>cách bộ máy hành chính Nhà nước </a:t>
            </a:r>
            <a:r>
              <a:rPr lang="nl-NL" sz="2400" dirty="0">
                <a:solidFill>
                  <a:srgbClr val="7030A0"/>
                </a:solidFill>
                <a:latin typeface="+mj-lt"/>
                <a:ea typeface="Calibri" panose="020F0502020204030204" pitchFamily="34" charset="0"/>
                <a:cs typeface="Times New Roman" panose="02020603050405020304" pitchFamily="18" charset="0"/>
              </a:rPr>
              <a:t>phải được lãnh đạo chặt chẽ và tiến hành đồng bộ từ Trung ương đến cơ sở, </a:t>
            </a:r>
            <a:r>
              <a:rPr lang="nl-NL" sz="2400" b="1" dirty="0">
                <a:solidFill>
                  <a:srgbClr val="00B050"/>
                </a:solidFill>
                <a:latin typeface="+mj-lt"/>
                <a:ea typeface="Calibri" panose="020F0502020204030204" pitchFamily="34" charset="0"/>
                <a:cs typeface="Times New Roman" panose="02020603050405020304" pitchFamily="18" charset="0"/>
              </a:rPr>
              <a:t>gắn với công cuộc đổi mới xây dựng, chỉnh đốn Đảng. </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6150" name="Picture 6" descr="Cải cách bộ máy hành chính Nhà nước: Rút kinh nghiệm mãi sao chưa sửa đượ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676400"/>
            <a:ext cx="5257800" cy="3914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mage result for cải cách bộ máy hành chính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676400"/>
            <a:ext cx="6134100" cy="3914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594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1003712" y="194918"/>
            <a:ext cx="6503703" cy="523220"/>
          </a:xfrm>
          <a:prstGeom prst="rect">
            <a:avLst/>
          </a:prstGeom>
        </p:spPr>
        <p:txBody>
          <a:bodyPr wrap="none">
            <a:spAutoFit/>
          </a:bodyPr>
          <a:lstStyle/>
          <a:p>
            <a:pPr>
              <a:spcAft>
                <a:spcPts val="0"/>
              </a:spcAft>
            </a:pPr>
            <a:r>
              <a:rPr lang="nl-NL" sz="2800" b="1" i="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2800" b="1" dirty="0">
              <a:solidFill>
                <a:srgbClr val="CC0066"/>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28" y="990600"/>
            <a:ext cx="11162772"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b="1" dirty="0" smtClean="0">
                <a:solidFill>
                  <a:srgbClr val="FF0000"/>
                </a:solidFill>
                <a:latin typeface="+mj-lt"/>
                <a:ea typeface="Calibri" panose="020F0502020204030204" pitchFamily="34" charset="0"/>
                <a:cs typeface="Times New Roman" panose="02020603050405020304" pitchFamily="18" charset="0"/>
              </a:rPr>
              <a:t>Tiếp </a:t>
            </a:r>
            <a:r>
              <a:rPr lang="nl-NL" sz="2400" b="1" dirty="0">
                <a:solidFill>
                  <a:srgbClr val="FF0000"/>
                </a:solidFill>
                <a:latin typeface="+mj-lt"/>
                <a:ea typeface="Calibri" panose="020F0502020204030204" pitchFamily="34" charset="0"/>
                <a:cs typeface="Times New Roman" panose="02020603050405020304" pitchFamily="18" charset="0"/>
              </a:rPr>
              <a:t>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40" y="2514600"/>
            <a:ext cx="6324660" cy="333375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2733674"/>
            <a:ext cx="5181600" cy="3114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56457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8600"/>
            <a:ext cx="5257800" cy="830997"/>
          </a:xfrm>
          <a:prstGeom prst="rect">
            <a:avLst/>
          </a:prstGeom>
        </p:spPr>
        <p:txBody>
          <a:bodyPr wrap="square">
            <a:spAutoFit/>
          </a:bodyPr>
          <a:lstStyle/>
          <a:p>
            <a:pPr algn="ctr"/>
            <a:r>
              <a:rPr lang="vi-VN" sz="2400" b="1" dirty="0">
                <a:solidFill>
                  <a:srgbClr val="3333CC"/>
                </a:solidFill>
                <a:latin typeface="Roboto"/>
              </a:rPr>
              <a:t>3 cụ ông ở Vĩnh Phúc mang án oan giết người gần 40 năm</a:t>
            </a:r>
            <a:endParaRPr lang="en-US" sz="2400" dirty="0">
              <a:solidFill>
                <a:srgbClr val="3333CC"/>
              </a:solidFill>
            </a:endParaRPr>
          </a:p>
        </p:txBody>
      </p:sp>
      <p:pic>
        <p:nvPicPr>
          <p:cNvPr id="8194" name="Picture 2" descr="plus_1_mdr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382931"/>
            <a:ext cx="5753100" cy="410313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295400" y="5538400"/>
            <a:ext cx="2381806" cy="369332"/>
          </a:xfrm>
          <a:prstGeom prst="rect">
            <a:avLst/>
          </a:prstGeom>
        </p:spPr>
        <p:txBody>
          <a:bodyPr wrap="non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Trần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Ngọc</a:t>
            </a:r>
            <a:r>
              <a:rPr lang="en-US" i="1" dirty="0">
                <a:solidFill>
                  <a:srgbClr val="990000"/>
                </a:solidFill>
                <a:latin typeface="Arial" panose="020B0604020202020204" pitchFamily="34" charset="0"/>
              </a:rPr>
              <a:t> Trinh.</a:t>
            </a:r>
            <a:endParaRPr lang="en-US" b="0" i="1" dirty="0">
              <a:solidFill>
                <a:srgbClr val="990000"/>
              </a:solidFill>
              <a:effectLst/>
              <a:latin typeface="Arial" panose="020B0604020202020204" pitchFamily="34" charset="0"/>
            </a:endParaRPr>
          </a:p>
        </p:txBody>
      </p:sp>
      <p:sp>
        <p:nvSpPr>
          <p:cNvPr id="4" name="Rectangle 3"/>
          <p:cNvSpPr/>
          <p:nvPr/>
        </p:nvSpPr>
        <p:spPr>
          <a:xfrm>
            <a:off x="6134100" y="228600"/>
            <a:ext cx="5676900"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pic>
        <p:nvPicPr>
          <p:cNvPr id="8196" name="Picture 4" descr="75c3d19910dff981a0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4100" y="1357532"/>
            <a:ext cx="5943600" cy="412853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335751" y="5538400"/>
            <a:ext cx="5540298" cy="369332"/>
          </a:xfrm>
          <a:prstGeom prst="rect">
            <a:avLst/>
          </a:prstGeom>
        </p:spPr>
        <p:txBody>
          <a:bodyPr wrap="none">
            <a:spAutoFit/>
          </a:bodyPr>
          <a:lstStyle/>
          <a:p>
            <a:pPr algn="ctr"/>
            <a:r>
              <a:rPr lang="vi-VN" i="1" dirty="0">
                <a:solidFill>
                  <a:srgbClr val="990000"/>
                </a:solidFill>
              </a:rPr>
              <a:t>Ông Nguyễn Thanh Chấn được thả tự do năm 2013.</a:t>
            </a:r>
          </a:p>
        </p:txBody>
      </p:sp>
    </p:spTree>
    <p:extLst>
      <p:ext uri="{BB962C8B-B14F-4D97-AF65-F5344CB8AC3E}">
        <p14:creationId xmlns:p14="http://schemas.microsoft.com/office/powerpoint/2010/main" val="196502739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cdnmedia.baotintuc.vn/2017/01/17/10/58/huynhvann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143000"/>
            <a:ext cx="5486400" cy="38576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81000" y="234432"/>
            <a:ext cx="5486400" cy="830997"/>
          </a:xfrm>
          <a:prstGeom prst="rect">
            <a:avLst/>
          </a:prstGeom>
        </p:spPr>
        <p:txBody>
          <a:bodyPr wrap="square">
            <a:spAutoFit/>
          </a:bodyPr>
          <a:lstStyle/>
          <a:p>
            <a:pPr algn="ctr"/>
            <a:r>
              <a:rPr lang="vi-VN" sz="2400" b="1" dirty="0">
                <a:solidFill>
                  <a:srgbClr val="00B050"/>
                </a:solidFill>
                <a:latin typeface="Roboto"/>
              </a:rPr>
              <a:t>Vụ án “vườn điều” khiến ông Nén và cả gia đình vướng vòng lao lý</a:t>
            </a:r>
            <a:endParaRPr lang="en-US" sz="2400" dirty="0">
              <a:solidFill>
                <a:srgbClr val="00B050"/>
              </a:solidFill>
            </a:endParaRPr>
          </a:p>
        </p:txBody>
      </p:sp>
      <p:sp>
        <p:nvSpPr>
          <p:cNvPr id="3" name="Rectangle 2"/>
          <p:cNvSpPr/>
          <p:nvPr/>
        </p:nvSpPr>
        <p:spPr>
          <a:xfrm>
            <a:off x="228600" y="5155764"/>
            <a:ext cx="5486400" cy="646331"/>
          </a:xfrm>
          <a:prstGeom prst="rect">
            <a:avLst/>
          </a:prstGeom>
        </p:spPr>
        <p:txBody>
          <a:bodyPr wrap="squar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Huỳnh</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Văn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Nén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tại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buổi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xin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lỗi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khai</a:t>
            </a:r>
            <a:r>
              <a:rPr lang="en-US" i="1" dirty="0">
                <a:solidFill>
                  <a:srgbClr val="990000"/>
                </a:solidFill>
                <a:latin typeface="Arial" panose="020B0604020202020204" pitchFamily="34" charset="0"/>
              </a:rPr>
              <a:t> do </a:t>
            </a:r>
            <a:r>
              <a:rPr lang="en-US" i="1" dirty="0" err="1">
                <a:solidFill>
                  <a:srgbClr val="990000"/>
                </a:solidFill>
                <a:latin typeface="Arial" panose="020B0604020202020204" pitchFamily="34" charset="0"/>
              </a:rPr>
              <a:t>ngồi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tù</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oan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vào</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cuối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năm</a:t>
            </a:r>
            <a:r>
              <a:rPr lang="en-US" i="1" dirty="0">
                <a:solidFill>
                  <a:srgbClr val="990000"/>
                </a:solidFill>
                <a:latin typeface="Arial" panose="020B0604020202020204" pitchFamily="34" charset="0"/>
              </a:rPr>
              <a:t> 2015.</a:t>
            </a:r>
            <a:endParaRPr lang="en-US" dirty="0">
              <a:solidFill>
                <a:srgbClr val="990000"/>
              </a:solidFill>
            </a:endParaRPr>
          </a:p>
        </p:txBody>
      </p:sp>
      <p:sp>
        <p:nvSpPr>
          <p:cNvPr id="4" name="Rectangle 3"/>
          <p:cNvSpPr/>
          <p:nvPr/>
        </p:nvSpPr>
        <p:spPr>
          <a:xfrm>
            <a:off x="6096000" y="196334"/>
            <a:ext cx="5715000"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143001"/>
            <a:ext cx="5867400" cy="385762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81700" y="5116297"/>
            <a:ext cx="6096000" cy="923330"/>
          </a:xfrm>
          <a:prstGeom prst="rect">
            <a:avLst/>
          </a:prstGeom>
        </p:spPr>
        <p:txBody>
          <a:bodyPr>
            <a:spAutoFit/>
          </a:bodyPr>
          <a:lstStyle/>
          <a:p>
            <a:pPr algn="ctr"/>
            <a:r>
              <a:rPr lang="vi-VN" i="1" dirty="0">
                <a:solidFill>
                  <a:srgbClr val="990000"/>
                </a:solidFill>
              </a:rPr>
              <a:t>Ông Trần Văn Thêm (80 tuổi, ngụ tại Bắc Ninh), người đã mang thân phận tử tù hơn suốt 40 năm qua được Tòa xin lỗi công khai.</a:t>
            </a:r>
          </a:p>
        </p:txBody>
      </p:sp>
    </p:spTree>
    <p:extLst>
      <p:ext uri="{BB962C8B-B14F-4D97-AF65-F5344CB8AC3E}">
        <p14:creationId xmlns:p14="http://schemas.microsoft.com/office/powerpoint/2010/main" val="31904731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118110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0070C0"/>
                </a:solidFill>
                <a:latin typeface="+mj-lt"/>
                <a:ea typeface="Calibri" panose="020F0502020204030204" pitchFamily="34" charset="0"/>
                <a:cs typeface="Times New Roman" panose="02020603050405020304" pitchFamily="18" charset="0"/>
              </a:rPr>
              <a:t>Viện </a:t>
            </a:r>
            <a:r>
              <a:rPr lang="nl-NL" sz="2400" dirty="0">
                <a:solidFill>
                  <a:srgbClr val="0070C0"/>
                </a:solidFill>
                <a:latin typeface="+mj-lt"/>
                <a:ea typeface="Calibri" panose="020F0502020204030204" pitchFamily="34" charset="0"/>
                <a:cs typeface="Times New Roman" panose="02020603050405020304" pitchFamily="18" charset="0"/>
              </a:rPr>
              <a:t>kiểm sát nhân dân </a:t>
            </a:r>
            <a:r>
              <a:rPr lang="nl-NL" sz="2400" dirty="0" smtClean="0">
                <a:solidFill>
                  <a:srgbClr val="0070C0"/>
                </a:solidFill>
                <a:latin typeface="+mj-lt"/>
                <a:ea typeface="Calibri" panose="020F0502020204030204" pitchFamily="34" charset="0"/>
                <a:cs typeface="Times New Roman" panose="02020603050405020304" pitchFamily="18" charset="0"/>
              </a:rPr>
              <a:t>cần tập </a:t>
            </a:r>
            <a:r>
              <a:rPr lang="nl-NL" sz="2400" dirty="0">
                <a:solidFill>
                  <a:srgbClr val="0070C0"/>
                </a:solidFill>
                <a:latin typeface="+mj-lt"/>
                <a:ea typeface="Calibri" panose="020F0502020204030204" pitchFamily="34" charset="0"/>
                <a:cs typeface="Times New Roman" panose="02020603050405020304" pitchFamily="18" charset="0"/>
              </a:rPr>
              <a:t>trung </a:t>
            </a:r>
            <a:r>
              <a:rPr lang="nl-NL" sz="2400" b="1" dirty="0">
                <a:solidFill>
                  <a:srgbClr val="CC0066"/>
                </a:solidFill>
                <a:latin typeface="+mj-lt"/>
                <a:ea typeface="Calibri" panose="020F0502020204030204" pitchFamily="34" charset="0"/>
                <a:cs typeface="Times New Roman" panose="02020603050405020304" pitchFamily="18" charset="0"/>
              </a:rPr>
              <a:t>làm tốt các chức năng công tố và kiểm sát hoạt động tư pháp</a:t>
            </a:r>
            <a:r>
              <a:rPr lang="nl-NL" sz="2400" dirty="0">
                <a:solidFill>
                  <a:srgbClr val="0070C0"/>
                </a:solidFill>
                <a:latin typeface="+mj-lt"/>
                <a:ea typeface="Calibri" panose="020F0502020204030204" pitchFamily="34" charset="0"/>
                <a:cs typeface="Times New Roman" panose="02020603050405020304" pitchFamily="18" charset="0"/>
              </a:rPr>
              <a:t>, đảm bảo mọi hành vi tội phạm đều bị phát hiện, xử lý kịp thời, nghiêm minh, đặc biệt là tội phạm an ninh quốc gia và tội phạm tham nhũng.</a:t>
            </a:r>
            <a:endParaRPr lang="en-US" sz="2400" dirty="0">
              <a:solidFill>
                <a:srgbClr val="0070C0"/>
              </a:solidFill>
              <a:effectLst/>
              <a:latin typeface="+mj-lt"/>
              <a:ea typeface="Calibri" panose="020F0502020204030204" pitchFamily="34" charset="0"/>
              <a:cs typeface="Times New Roman" panose="02020603050405020304" pitchFamily="18" charset="0"/>
            </a:endParaRPr>
          </a:p>
        </p:txBody>
      </p:sp>
      <p:pic>
        <p:nvPicPr>
          <p:cNvPr id="10242" name="Picture 2" descr="Image result for chức năng công tố và kiểm sát hoạt động tư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 y="1352729"/>
            <a:ext cx="3911600" cy="4743271"/>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Image result for các vụ án tham nhũng lớn tại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1600200"/>
            <a:ext cx="84582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5901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609600"/>
            <a:ext cx="2590800" cy="3785652"/>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1268"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152400"/>
            <a:ext cx="7467600"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3698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118110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a:solidFill>
                  <a:srgbClr val="CC0066"/>
                </a:solidFill>
                <a:latin typeface="+mj-lt"/>
                <a:ea typeface="Calibri" panose="020F0502020204030204" pitchFamily="34" charset="0"/>
                <a:cs typeface="Times New Roman" panose="02020603050405020304" pitchFamily="18" charset="0"/>
              </a:rPr>
              <a:t>Tổ chức lại các cơ quan điều tra </a:t>
            </a:r>
            <a:r>
              <a:rPr lang="nl-NL" sz="2400" dirty="0">
                <a:solidFill>
                  <a:srgbClr val="006600"/>
                </a:solidFill>
                <a:latin typeface="+mj-lt"/>
                <a:ea typeface="Calibri" panose="020F0502020204030204" pitchFamily="34" charset="0"/>
                <a:cs typeface="Times New Roman" panose="02020603050405020304" pitchFamily="18" charset="0"/>
              </a:rPr>
              <a:t>theo nguyên tắc gọn đầu mối, có sự chỉ đạo tập trung thống nhất, kiện toàn cơ quan thi hành án và thành lập cảnh sát tư pháp. </a:t>
            </a:r>
            <a:endParaRPr lang="en-US" sz="2400" dirty="0">
              <a:solidFill>
                <a:srgbClr val="006600"/>
              </a:solidFill>
              <a:effectLst/>
              <a:latin typeface="+mj-lt"/>
              <a:ea typeface="Calibri" panose="020F0502020204030204" pitchFamily="34" charset="0"/>
              <a:cs typeface="Times New Roman" panose="02020603050405020304" pitchFamily="18" charset="0"/>
            </a:endParaRPr>
          </a:p>
        </p:txBody>
      </p:sp>
      <p:sp>
        <p:nvSpPr>
          <p:cNvPr id="3" name="Rectangle 2"/>
          <p:cNvSpPr/>
          <p:nvPr/>
        </p:nvSpPr>
        <p:spPr>
          <a:xfrm>
            <a:off x="228600" y="2444115"/>
            <a:ext cx="11811000" cy="3170099"/>
          </a:xfrm>
          <a:prstGeom prst="rect">
            <a:avLst/>
          </a:prstGeom>
        </p:spPr>
        <p:txBody>
          <a:bodyPr wrap="square">
            <a:spAutoFit/>
          </a:bodyPr>
          <a:lstStyle/>
          <a:p>
            <a:pPr marL="342900" indent="-342900" algn="just">
              <a:buFont typeface="Wingdings" panose="05000000000000000000" pitchFamily="2" charset="2"/>
              <a:buChar char="§"/>
            </a:pPr>
            <a:r>
              <a:rPr lang="vi-VN" sz="2000" dirty="0" smtClean="0">
                <a:solidFill>
                  <a:srgbClr val="990000"/>
                </a:solidFill>
              </a:rPr>
              <a:t>Phòng </a:t>
            </a:r>
            <a:r>
              <a:rPr lang="vi-VN" sz="2000" dirty="0">
                <a:solidFill>
                  <a:srgbClr val="990000"/>
                </a:solidFill>
              </a:rPr>
              <a:t>tiếp nhận và thu thập thông tin tội phạm ( phòng 1)</a:t>
            </a:r>
          </a:p>
          <a:p>
            <a:pPr marL="342900" indent="-342900" algn="just">
              <a:buFont typeface="Wingdings" panose="05000000000000000000" pitchFamily="2" charset="2"/>
              <a:buChar char="§"/>
            </a:pPr>
            <a:r>
              <a:rPr lang="vi-VN" sz="2000" dirty="0">
                <a:solidFill>
                  <a:srgbClr val="00CCFF"/>
                </a:solidFill>
              </a:rPr>
              <a:t>Phòng Tham mưu tổng hợp (Phòng 2)</a:t>
            </a:r>
          </a:p>
          <a:p>
            <a:pPr marL="342900" indent="-342900" algn="just">
              <a:buFont typeface="Wingdings" panose="05000000000000000000" pitchFamily="2" charset="2"/>
              <a:buChar char="§"/>
            </a:pPr>
            <a:r>
              <a:rPr lang="vi-VN" sz="2000" dirty="0">
                <a:solidFill>
                  <a:srgbClr val="FF3399"/>
                </a:solidFill>
              </a:rPr>
              <a:t>Phòng điều tra tội phạm xảy ra tại các tỉnh phía Bắc (Phòng 3)</a:t>
            </a:r>
          </a:p>
          <a:p>
            <a:pPr marL="342900" indent="-342900" algn="just">
              <a:buFont typeface="Wingdings" panose="05000000000000000000" pitchFamily="2" charset="2"/>
              <a:buChar char="§"/>
            </a:pPr>
            <a:r>
              <a:rPr lang="vi-VN" sz="2000" dirty="0">
                <a:solidFill>
                  <a:srgbClr val="996633"/>
                </a:solidFill>
              </a:rPr>
              <a:t>Phòng điều tra tội phạm xảy ra tại các tỉnh miền Trung – Tây Nguyên, đặt tại TP Đà Nẵng (Phòng 4)</a:t>
            </a:r>
          </a:p>
          <a:p>
            <a:pPr marL="342900" indent="-342900" algn="just">
              <a:buFont typeface="Wingdings" panose="05000000000000000000" pitchFamily="2" charset="2"/>
              <a:buChar char="§"/>
            </a:pPr>
            <a:r>
              <a:rPr lang="vi-VN" sz="2000" dirty="0">
                <a:solidFill>
                  <a:srgbClr val="00B050"/>
                </a:solidFill>
              </a:rPr>
              <a:t>Phòng điều tra tội phạm xảy ra tại các tỉnh miền Nam, đặt tại TP Hồ Chí Minh (Phòng 5)</a:t>
            </a:r>
          </a:p>
          <a:p>
            <a:pPr marL="342900" indent="-342900" algn="just">
              <a:buFont typeface="Wingdings" panose="05000000000000000000" pitchFamily="2" charset="2"/>
              <a:buChar char="§"/>
            </a:pPr>
            <a:r>
              <a:rPr lang="vi-VN" sz="2000" dirty="0">
                <a:solidFill>
                  <a:srgbClr val="3333CC"/>
                </a:solidFill>
              </a:rPr>
              <a:t>Phòng điều tra tội phạm tham nhũng, chức vụ xảy ra trong hoạt động tư pháp (Phòng 6)</a:t>
            </a:r>
          </a:p>
          <a:p>
            <a:pPr marL="342900" indent="-342900" algn="just">
              <a:buFont typeface="Wingdings" panose="05000000000000000000" pitchFamily="2" charset="2"/>
              <a:buChar char="§"/>
            </a:pPr>
            <a:r>
              <a:rPr lang="vi-VN" sz="2000" dirty="0">
                <a:solidFill>
                  <a:srgbClr val="0070C0"/>
                </a:solidFill>
              </a:rPr>
              <a:t>Phòng kỹ thuật hình sự (Phòng 7)</a:t>
            </a:r>
          </a:p>
          <a:p>
            <a:pPr marL="342900" indent="-342900" algn="just">
              <a:buFont typeface="Wingdings" panose="05000000000000000000" pitchFamily="2" charset="2"/>
              <a:buChar char="§"/>
            </a:pPr>
            <a:r>
              <a:rPr lang="vi-VN" sz="2000" dirty="0">
                <a:solidFill>
                  <a:srgbClr val="FF0000"/>
                </a:solidFill>
              </a:rPr>
              <a:t>Phòng điều tra tội phạm xảy ra tại các tỉnh miền núi phía Bắc, đặt tại tỉnh Yên Bái ( Phòng 8)</a:t>
            </a:r>
          </a:p>
          <a:p>
            <a:pPr marL="342900" indent="-342900" algn="just">
              <a:buFont typeface="Wingdings" panose="05000000000000000000" pitchFamily="2" charset="2"/>
              <a:buChar char="§"/>
            </a:pPr>
            <a:r>
              <a:rPr lang="vi-VN" sz="2000" dirty="0">
                <a:solidFill>
                  <a:srgbClr val="6600CC"/>
                </a:solidFill>
              </a:rPr>
              <a:t>Phòng điều tra tội phạm xảy ra tại các tỉnh Tây Nguyên, đặt tại tỉnh Đắk Lắk (Phòng 9)</a:t>
            </a:r>
          </a:p>
          <a:p>
            <a:pPr marL="342900" indent="-342900" algn="just">
              <a:buFont typeface="Wingdings" panose="05000000000000000000" pitchFamily="2" charset="2"/>
              <a:buChar char="§"/>
            </a:pPr>
            <a:r>
              <a:rPr lang="vi-VN" sz="2000" dirty="0">
                <a:solidFill>
                  <a:srgbClr val="000000"/>
                </a:solidFill>
              </a:rPr>
              <a:t>Phòng điều tra tội phạm xảy ra tại các tỉnh Tây Nam bộ, đặt tại TP Cần Thơ (Phòng 10).</a:t>
            </a:r>
          </a:p>
        </p:txBody>
      </p:sp>
      <p:sp>
        <p:nvSpPr>
          <p:cNvPr id="4" name="Rectangle 3"/>
          <p:cNvSpPr/>
          <p:nvPr/>
        </p:nvSpPr>
        <p:spPr>
          <a:xfrm>
            <a:off x="533400" y="1088191"/>
            <a:ext cx="11277600" cy="1015663"/>
          </a:xfrm>
          <a:prstGeom prst="rect">
            <a:avLst/>
          </a:prstGeom>
        </p:spPr>
        <p:txBody>
          <a:bodyPr wrap="square">
            <a:spAutoFit/>
          </a:bodyPr>
          <a:lstStyle/>
          <a:p>
            <a:pPr algn="ctr"/>
            <a:r>
              <a:rPr lang="vi-VN" sz="2000" dirty="0">
                <a:solidFill>
                  <a:srgbClr val="3333CC"/>
                </a:solidFill>
              </a:rPr>
              <a:t>Hiện nay, Cơ quan điều tra Viện kiểm sát nhân dân tối cao được tổ chức ở cấp Trung ương, có trụ sở chính đặt tại thành phố Hà Nội, 02 Đại diện Thường trực đặt tại TP Đà Nẵng, TP Hồ Chí Minh và 10 phòng nghiệp vụ:</a:t>
            </a:r>
          </a:p>
        </p:txBody>
      </p:sp>
    </p:spTree>
    <p:extLst>
      <p:ext uri="{BB962C8B-B14F-4D97-AF65-F5344CB8AC3E}">
        <p14:creationId xmlns:p14="http://schemas.microsoft.com/office/powerpoint/2010/main" val="290190048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7472" y="77817"/>
            <a:ext cx="10515600" cy="523220"/>
          </a:xfrm>
          <a:prstGeom prst="rect">
            <a:avLst/>
          </a:prstGeom>
        </p:spPr>
        <p:txBody>
          <a:bodyPr wrap="square">
            <a:spAutoFit/>
          </a:bodyPr>
          <a:lstStyle/>
          <a:p>
            <a:pPr algn="just">
              <a:spcAft>
                <a:spcPts val="0"/>
              </a:spcAft>
            </a:pPr>
            <a:r>
              <a:rPr lang="nl-NL" sz="28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Phát huy dân chủ, giữ vững kỷ luật, kỷ cương, tăng cường pháp chế</a:t>
            </a:r>
            <a:endParaRPr lang="en-US" sz="2800" b="1" dirty="0">
              <a:solidFill>
                <a:srgbClr val="99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57"/>
          <p:cNvSpPr>
            <a:spLocks noChangeArrowheads="1"/>
          </p:cNvSpPr>
          <p:nvPr/>
        </p:nvSpPr>
        <p:spPr bwMode="gray">
          <a:xfrm rot="3419336">
            <a:off x="523020" y="142399"/>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4"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4</a:t>
            </a:r>
          </a:p>
        </p:txBody>
      </p:sp>
      <p:pic>
        <p:nvPicPr>
          <p:cNvPr id="1229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632466"/>
            <a:ext cx="8305800" cy="370153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981200" y="701253"/>
            <a:ext cx="7391400" cy="830997"/>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FF3399"/>
                </a:solidFill>
                <a:latin typeface="+mj-lt"/>
                <a:ea typeface="Calibri" panose="020F0502020204030204" pitchFamily="34" charset="0"/>
              </a:rPr>
              <a:t>Quyền làm chủ của nhân dân </a:t>
            </a:r>
            <a:r>
              <a:rPr lang="nl-NL" sz="2400" dirty="0">
                <a:solidFill>
                  <a:srgbClr val="3333CC"/>
                </a:solidFill>
                <a:latin typeface="+mj-lt"/>
                <a:ea typeface="Calibri" panose="020F0502020204030204" pitchFamily="34" charset="0"/>
              </a:rPr>
              <a:t>được hoàn thiện và thể chế hóa bằng pháp luật.</a:t>
            </a:r>
            <a:endParaRPr lang="en-US" sz="2400" dirty="0">
              <a:solidFill>
                <a:srgbClr val="3333CC"/>
              </a:solidFill>
              <a:latin typeface="+mj-lt"/>
            </a:endParaRPr>
          </a:p>
        </p:txBody>
      </p:sp>
    </p:spTree>
    <p:extLst>
      <p:ext uri="{BB962C8B-B14F-4D97-AF65-F5344CB8AC3E}">
        <p14:creationId xmlns:p14="http://schemas.microsoft.com/office/powerpoint/2010/main" val="19610485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04800"/>
            <a:ext cx="11125200" cy="830997"/>
          </a:xfrm>
          <a:prstGeom prst="rect">
            <a:avLst/>
          </a:prstGeom>
        </p:spPr>
        <p:txBody>
          <a:bodyPr wrap="square">
            <a:spAutoFit/>
          </a:bodyPr>
          <a:lstStyle/>
          <a:p>
            <a:pPr marL="342900" indent="-342900" algn="ctr">
              <a:buFont typeface="Wingdings" panose="05000000000000000000" pitchFamily="2" charset="2"/>
              <a:buChar char="ü"/>
            </a:pPr>
            <a:r>
              <a:rPr lang="nl-NL" sz="2400" dirty="0">
                <a:solidFill>
                  <a:srgbClr val="663300"/>
                </a:solidFill>
                <a:latin typeface="+mj-lt"/>
                <a:ea typeface="Calibri" panose="020F0502020204030204" pitchFamily="34" charset="0"/>
              </a:rPr>
              <a:t>Nhân dân thực hiện quyền làm chủ của mình bằng hình thức </a:t>
            </a:r>
            <a:r>
              <a:rPr lang="nl-NL" sz="2400" b="1" u="sng" dirty="0">
                <a:solidFill>
                  <a:srgbClr val="00CCFF"/>
                </a:solidFill>
                <a:latin typeface="+mj-lt"/>
                <a:ea typeface="Calibri" panose="020F0502020204030204" pitchFamily="34" charset="0"/>
              </a:rPr>
              <a:t>trực tiếp hoặc gián tiếp</a:t>
            </a:r>
            <a:r>
              <a:rPr lang="nl-NL" sz="2400" dirty="0">
                <a:solidFill>
                  <a:srgbClr val="663300"/>
                </a:solidFill>
                <a:latin typeface="+mj-lt"/>
                <a:ea typeface="Calibri" panose="020F0502020204030204" pitchFamily="34" charset="0"/>
              </a:rPr>
              <a:t> thông qua những đại biểu do mình bầu ra.</a:t>
            </a:r>
            <a:endParaRPr lang="en-US" sz="2400" dirty="0">
              <a:solidFill>
                <a:srgbClr val="663300"/>
              </a:solidFill>
              <a:latin typeface="+mj-lt"/>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1422400"/>
            <a:ext cx="5334000" cy="41783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Image result for dân chủ trực tiế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447800"/>
            <a:ext cx="5943600" cy="4152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948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04800"/>
            <a:ext cx="111252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smtClean="0">
                <a:solidFill>
                  <a:srgbClr val="00B0F0"/>
                </a:solidFill>
                <a:latin typeface="+mj-lt"/>
                <a:ea typeface="Calibri" panose="020F0502020204030204" pitchFamily="34" charset="0"/>
                <a:cs typeface="Times New Roman" panose="02020603050405020304" pitchFamily="18" charset="0"/>
              </a:rPr>
              <a:t>chăm </a:t>
            </a:r>
            <a:r>
              <a:rPr lang="nl-NL" sz="2400" b="1" dirty="0">
                <a:solidFill>
                  <a:srgbClr val="00B0F0"/>
                </a:solidFill>
                <a:latin typeface="+mj-lt"/>
                <a:ea typeface="Calibri" panose="020F0502020204030204" pitchFamily="34" charset="0"/>
                <a:cs typeface="Times New Roman" panose="02020603050405020304" pitchFamily="18" charset="0"/>
              </a:rPr>
              <a:t>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effectLst/>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05000"/>
            <a:ext cx="365760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Nhà nước chăm lo cho con người, bảo vệ quyền và lợi ích hợp pháp của mọi ngư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0" y="1905000"/>
            <a:ext cx="3295650" cy="2743201"/>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2400" y="1585912"/>
            <a:ext cx="4572000" cy="4433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31669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400"/>
            <a:ext cx="116586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solidFill>
                  <a:srgbClr val="3333CC"/>
                </a:solidFill>
                <a:latin typeface="+mj-lt"/>
                <a:ea typeface="Calibri" panose="020F0502020204030204" pitchFamily="34" charset="0"/>
                <a:cs typeface="Times New Roman" panose="02020603050405020304" pitchFamily="18" charset="0"/>
              </a:rPr>
              <a:t> Nhân </a:t>
            </a:r>
            <a:r>
              <a:rPr lang="nl-NL" sz="2400" dirty="0">
                <a:solidFill>
                  <a:srgbClr val="3333CC"/>
                </a:solidFill>
                <a:latin typeface="+mj-lt"/>
                <a:ea typeface="Calibri" panose="020F0502020204030204" pitchFamily="34" charset="0"/>
                <a:cs typeface="Times New Roman" panose="02020603050405020304" pitchFamily="18" charset="0"/>
              </a:rPr>
              <a:t>dân có quyền </a:t>
            </a:r>
            <a:r>
              <a:rPr lang="nl-NL" sz="2400" b="1" dirty="0">
                <a:solidFill>
                  <a:srgbClr val="FF3399"/>
                </a:solidFill>
                <a:latin typeface="+mj-lt"/>
                <a:ea typeface="Calibri" panose="020F0502020204030204" pitchFamily="34" charset="0"/>
                <a:cs typeface="Times New Roman" panose="02020603050405020304" pitchFamily="18" charset="0"/>
              </a:rPr>
              <a:t>tham gia quản lý Nhà nước và xã hội</a:t>
            </a:r>
            <a:r>
              <a:rPr lang="nl-NL" sz="2400" dirty="0">
                <a:solidFill>
                  <a:srgbClr val="3333CC"/>
                </a:solidFill>
                <a:latin typeface="+mj-lt"/>
                <a:ea typeface="Calibri" panose="020F0502020204030204" pitchFamily="34" charset="0"/>
                <a:cs typeface="Times New Roman" panose="02020603050405020304" pitchFamily="18" charset="0"/>
              </a:rPr>
              <a:t>, tham gia </a:t>
            </a:r>
            <a:r>
              <a:rPr lang="nl-NL" sz="2400" b="1" dirty="0">
                <a:solidFill>
                  <a:srgbClr val="990000"/>
                </a:solidFill>
                <a:latin typeface="+mj-lt"/>
                <a:ea typeface="Calibri" panose="020F0502020204030204" pitchFamily="34" charset="0"/>
                <a:cs typeface="Times New Roman" panose="02020603050405020304" pitchFamily="18" charset="0"/>
              </a:rPr>
              <a:t>thảo luận các vấn đề chung</a:t>
            </a:r>
            <a:r>
              <a:rPr lang="nl-NL" sz="2400" dirty="0">
                <a:solidFill>
                  <a:srgbClr val="3333CC"/>
                </a:solidFill>
                <a:latin typeface="+mj-lt"/>
                <a:ea typeface="Calibri" panose="020F0502020204030204" pitchFamily="34" charset="0"/>
                <a:cs typeface="Times New Roman" panose="02020603050405020304" pitchFamily="18" charset="0"/>
              </a:rPr>
              <a:t> của cả nước và địa phương, kiến nghị với các cơ quan Nhà nước, biểu quyết khi Nhà nước tổ chức trưng cầu dân ý.</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15362"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447800"/>
            <a:ext cx="8686800" cy="4286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79234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304800"/>
            <a:ext cx="113538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smtClean="0">
                <a:solidFill>
                  <a:srgbClr val="00B050"/>
                </a:solidFill>
                <a:latin typeface="+mj-lt"/>
                <a:ea typeface="Calibri" panose="020F0502020204030204" pitchFamily="34" charset="0"/>
                <a:cs typeface="Times New Roman" panose="02020603050405020304" pitchFamily="18" charset="0"/>
              </a:rPr>
              <a:t>Coi </a:t>
            </a:r>
            <a:r>
              <a:rPr lang="nl-NL" sz="2400" dirty="0">
                <a:solidFill>
                  <a:srgbClr val="00B050"/>
                </a:solidFill>
                <a:latin typeface="+mj-lt"/>
                <a:ea typeface="Calibri" panose="020F0502020204030204" pitchFamily="34" charset="0"/>
                <a:cs typeface="Times New Roman" panose="02020603050405020304" pitchFamily="18" charset="0"/>
              </a:rPr>
              <a:t>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effectLst/>
              <a:latin typeface="+mj-lt"/>
              <a:ea typeface="Calibri" panose="020F0502020204030204" pitchFamily="34" charset="0"/>
              <a:cs typeface="Times New Roman" panose="02020603050405020304" pitchFamily="18" charset="0"/>
            </a:endParaRPr>
          </a:p>
        </p:txBody>
      </p:sp>
      <p:pic>
        <p:nvPicPr>
          <p:cNvPr id="16386" name="Picture 2" descr="Image result for tuyên truyền, giáo dục pháp lu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492429"/>
            <a:ext cx="8229600" cy="4222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16474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0"/>
            <a:ext cx="115062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effectLst/>
              <a:latin typeface="+mj-lt"/>
              <a:ea typeface="Calibri" panose="020F0502020204030204" pitchFamily="34" charset="0"/>
              <a:cs typeface="Times New Roman" panose="02020603050405020304" pitchFamily="18" charset="0"/>
            </a:endParaRPr>
          </a:p>
        </p:txBody>
      </p:sp>
      <p:pic>
        <p:nvPicPr>
          <p:cNvPr id="17412"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587499"/>
            <a:ext cx="5638800" cy="4051301"/>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1587498"/>
            <a:ext cx="6096000" cy="4051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67755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523020" y="142399"/>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4" name="Rectangle 3"/>
          <p:cNvSpPr/>
          <p:nvPr/>
        </p:nvSpPr>
        <p:spPr>
          <a:xfrm>
            <a:off x="584914" y="209386"/>
            <a:ext cx="10387885" cy="348813"/>
          </a:xfrm>
          <a:prstGeom prst="rect">
            <a:avLst/>
          </a:prstGeom>
        </p:spPr>
        <p:txBody>
          <a:bodyPr wrap="square">
            <a:spAutoFit/>
          </a:bodyPr>
          <a:lstStyle/>
          <a:p>
            <a:pPr marL="457200" indent="457200" algn="ctr">
              <a:lnSpc>
                <a:spcPts val="2000"/>
              </a:lnSpc>
              <a:spcAft>
                <a:spcPts val="0"/>
              </a:spcAft>
            </a:pPr>
            <a:r>
              <a:rPr lang="nl-NL" sz="28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Xây dựng đội ngũ cán bộ, công chức trong sạch, có năng lực</a:t>
            </a:r>
            <a:endParaRPr lang="en-US" sz="28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61350" y="711567"/>
            <a:ext cx="10223144" cy="830997"/>
          </a:xfrm>
          <a:prstGeom prst="rect">
            <a:avLst/>
          </a:prstGeom>
        </p:spPr>
        <p:txBody>
          <a:bodyPr wrap="square">
            <a:spAutoFit/>
          </a:bodyPr>
          <a:lstStyle/>
          <a:p>
            <a:pPr algn="ctr"/>
            <a:r>
              <a:rPr lang="nl-NL" sz="2400" dirty="0">
                <a:solidFill>
                  <a:srgbClr val="3333CC"/>
                </a:solidFill>
                <a:latin typeface="+mj-lt"/>
                <a:ea typeface="Calibri" panose="020F0502020204030204" pitchFamily="34" charset="0"/>
              </a:rPr>
              <a:t>Cán bộ là cái gốc của mọi công việc, nhân tố quyết định sự thành bại của cách mạng, gắn liền với vận mệnh của Đảng, của chế </a:t>
            </a:r>
            <a:r>
              <a:rPr lang="nl-NL" sz="2400" dirty="0" smtClean="0">
                <a:solidFill>
                  <a:srgbClr val="3333CC"/>
                </a:solidFill>
                <a:latin typeface="+mj-lt"/>
                <a:ea typeface="Calibri" panose="020F0502020204030204" pitchFamily="34" charset="0"/>
              </a:rPr>
              <a:t>độ. </a:t>
            </a:r>
            <a:endParaRPr lang="en-US" sz="2400" dirty="0">
              <a:solidFill>
                <a:srgbClr val="3333CC"/>
              </a:solidFill>
              <a:latin typeface="+mj-lt"/>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1" y="1583080"/>
            <a:ext cx="10223143" cy="4246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02800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3"/>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6" name="Rectangle 5"/>
          <p:cNvSpPr/>
          <p:nvPr/>
        </p:nvSpPr>
        <p:spPr>
          <a:xfrm>
            <a:off x="1958688" y="4495800"/>
            <a:ext cx="9699911" cy="954107"/>
          </a:xfrm>
          <a:prstGeom prst="rect">
            <a:avLst/>
          </a:prstGeom>
        </p:spPr>
        <p:txBody>
          <a:bodyPr wrap="square">
            <a:spAutoFit/>
          </a:bodyPr>
          <a:lstStyle/>
          <a:p>
            <a:pPr marL="457200" indent="-457200">
              <a:spcAft>
                <a:spcPts val="0"/>
              </a:spcAft>
              <a:buFont typeface="Wingdings" panose="05000000000000000000" pitchFamily="2" charset="2"/>
              <a:buChar char="§"/>
            </a:pPr>
            <a:r>
              <a:rPr lang="nl-NL" sz="2800" b="1" dirty="0">
                <a:solidFill>
                  <a:srgbClr val="6600CC"/>
                </a:solidFill>
                <a:latin typeface="+mj-lt"/>
                <a:ea typeface="Calibri" panose="020F0502020204030204" pitchFamily="34" charset="0"/>
                <a:cs typeface="Times New Roman" panose="02020603050405020304" pitchFamily="18" charset="0"/>
              </a:rPr>
              <a:t>T</a:t>
            </a:r>
            <a:r>
              <a:rPr lang="nl-NL" sz="2800" b="1" dirty="0" smtClean="0">
                <a:solidFill>
                  <a:srgbClr val="6600CC"/>
                </a:solidFill>
                <a:latin typeface="+mj-lt"/>
                <a:ea typeface="Calibri" panose="020F0502020204030204" pitchFamily="34" charset="0"/>
                <a:cs typeface="Times New Roman" panose="02020603050405020304" pitchFamily="18" charset="0"/>
              </a:rPr>
              <a:t>hực </a:t>
            </a:r>
            <a:r>
              <a:rPr lang="nl-NL" sz="2800" b="1" dirty="0">
                <a:solidFill>
                  <a:srgbClr val="6600CC"/>
                </a:solidFill>
                <a:latin typeface="+mj-lt"/>
                <a:ea typeface="Calibri" panose="020F0502020204030204" pitchFamily="34" charset="0"/>
                <a:cs typeface="Times New Roman" panose="02020603050405020304" pitchFamily="18" charset="0"/>
              </a:rPr>
              <a:t>hiện tốt </a:t>
            </a:r>
            <a:r>
              <a:rPr lang="nl-NL" sz="2800" dirty="0">
                <a:solidFill>
                  <a:srgbClr val="663300"/>
                </a:solidFill>
                <a:latin typeface="+mj-lt"/>
                <a:ea typeface="Calibri" panose="020F0502020204030204" pitchFamily="34" charset="0"/>
                <a:cs typeface="Times New Roman" panose="02020603050405020304" pitchFamily="18" charset="0"/>
              </a:rPr>
              <a:t>các chủ trương, đường lối của Đảng, chính sách và pháp luật của Nhà nước.</a:t>
            </a:r>
            <a:endParaRPr lang="en-US" sz="2800" dirty="0">
              <a:solidFill>
                <a:srgbClr val="663300"/>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88" y="1250745"/>
            <a:ext cx="5225598"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6600CC"/>
                </a:solidFill>
                <a:latin typeface="+mj-lt"/>
                <a:ea typeface="Calibri" panose="020F0502020204030204" pitchFamily="34" charset="0"/>
                <a:cs typeface="Times New Roman" panose="02020603050405020304" pitchFamily="18" charset="0"/>
              </a:rPr>
              <a:t>Tinh thần </a:t>
            </a:r>
            <a:r>
              <a:rPr lang="nl-NL" sz="2800" b="1" dirty="0" smtClean="0">
                <a:solidFill>
                  <a:srgbClr val="990000"/>
                </a:solidFill>
                <a:latin typeface="+mj-lt"/>
                <a:ea typeface="Calibri" panose="020F0502020204030204" pitchFamily="34" charset="0"/>
                <a:cs typeface="Times New Roman" panose="02020603050405020304" pitchFamily="18" charset="0"/>
              </a:rPr>
              <a:t>yêu </a:t>
            </a:r>
            <a:r>
              <a:rPr lang="nl-NL" sz="2800" b="1" dirty="0">
                <a:solidFill>
                  <a:srgbClr val="990000"/>
                </a:solidFill>
                <a:latin typeface="+mj-lt"/>
                <a:ea typeface="Calibri" panose="020F0502020204030204" pitchFamily="34" charset="0"/>
                <a:cs typeface="Times New Roman" panose="02020603050405020304" pitchFamily="18" charset="0"/>
              </a:rPr>
              <a:t>nước </a:t>
            </a:r>
            <a:r>
              <a:rPr lang="nl-NL" sz="2800" dirty="0">
                <a:solidFill>
                  <a:srgbClr val="6600CC"/>
                </a:solidFill>
                <a:latin typeface="+mj-lt"/>
                <a:ea typeface="Calibri" panose="020F0502020204030204" pitchFamily="34" charset="0"/>
                <a:cs typeface="Times New Roman" panose="02020603050405020304" pitchFamily="18" charset="0"/>
              </a:rPr>
              <a:t>sâu sắc</a:t>
            </a:r>
            <a:endParaRPr lang="en-US" sz="2800" dirty="0">
              <a:solidFill>
                <a:srgbClr val="6600CC"/>
              </a:solidFill>
              <a:latin typeface="+mj-lt"/>
            </a:endParaRPr>
          </a:p>
        </p:txBody>
      </p:sp>
      <p:sp>
        <p:nvSpPr>
          <p:cNvPr id="8" name="Rectangle 7"/>
          <p:cNvSpPr/>
          <p:nvPr/>
        </p:nvSpPr>
        <p:spPr>
          <a:xfrm>
            <a:off x="1933289" y="2278245"/>
            <a:ext cx="4945585" cy="523220"/>
          </a:xfrm>
          <a:prstGeom prst="rect">
            <a:avLst/>
          </a:prstGeom>
        </p:spPr>
        <p:txBody>
          <a:bodyPr wrap="none">
            <a:spAutoFit/>
          </a:bodyPr>
          <a:lstStyle/>
          <a:p>
            <a:pPr marL="457200" indent="-457200">
              <a:buFont typeface="Wingdings" panose="05000000000000000000" pitchFamily="2" charset="2"/>
              <a:buChar char="§"/>
            </a:pPr>
            <a:r>
              <a:rPr lang="nl-NL" sz="2800" b="1" dirty="0" smtClean="0">
                <a:solidFill>
                  <a:srgbClr val="3333CC"/>
                </a:solidFill>
                <a:latin typeface="+mj-lt"/>
                <a:ea typeface="Calibri" panose="020F0502020204030204" pitchFamily="34" charset="0"/>
                <a:cs typeface="Times New Roman" panose="02020603050405020304" pitchFamily="18" charset="0"/>
              </a:rPr>
              <a:t>Tận </a:t>
            </a:r>
            <a:r>
              <a:rPr lang="nl-NL" sz="2800" b="1" dirty="0">
                <a:solidFill>
                  <a:srgbClr val="3333CC"/>
                </a:solidFill>
                <a:latin typeface="+mj-lt"/>
                <a:ea typeface="Calibri" panose="020F0502020204030204" pitchFamily="34" charset="0"/>
                <a:cs typeface="Times New Roman" panose="02020603050405020304" pitchFamily="18" charset="0"/>
              </a:rPr>
              <a:t>tụy</a:t>
            </a:r>
            <a:r>
              <a:rPr lang="nl-NL" sz="2800" dirty="0">
                <a:solidFill>
                  <a:srgbClr val="C00000"/>
                </a:solidFill>
                <a:latin typeface="+mj-lt"/>
                <a:ea typeface="Calibri" panose="020F0502020204030204" pitchFamily="34" charset="0"/>
                <a:cs typeface="Times New Roman" panose="02020603050405020304" pitchFamily="18" charset="0"/>
              </a:rPr>
              <a:t> phục vụ Nhân dân</a:t>
            </a:r>
            <a:endParaRPr lang="en-US" sz="2800" dirty="0">
              <a:solidFill>
                <a:srgbClr val="C00000"/>
              </a:solidFill>
              <a:latin typeface="+mj-lt"/>
            </a:endParaRPr>
          </a:p>
        </p:txBody>
      </p:sp>
      <p:sp>
        <p:nvSpPr>
          <p:cNvPr id="9" name="Rectangle 8"/>
          <p:cNvSpPr/>
          <p:nvPr/>
        </p:nvSpPr>
        <p:spPr>
          <a:xfrm>
            <a:off x="1958689" y="3512639"/>
            <a:ext cx="7976864" cy="523220"/>
          </a:xfrm>
          <a:prstGeom prst="rect">
            <a:avLst/>
          </a:prstGeom>
        </p:spPr>
        <p:txBody>
          <a:bodyPr wrap="none">
            <a:spAutoFit/>
          </a:bodyPr>
          <a:lstStyle/>
          <a:p>
            <a:pPr marL="457200" indent="-457200">
              <a:buFont typeface="Wingdings" panose="05000000000000000000" pitchFamily="2" charset="2"/>
              <a:buChar char="§"/>
            </a:pPr>
            <a:r>
              <a:rPr lang="nl-NL" sz="2800" b="1" dirty="0" smtClean="0">
                <a:solidFill>
                  <a:srgbClr val="CC0066"/>
                </a:solidFill>
                <a:latin typeface="+mj-lt"/>
                <a:ea typeface="Calibri" panose="020F0502020204030204" pitchFamily="34" charset="0"/>
                <a:cs typeface="Times New Roman" panose="02020603050405020304" pitchFamily="18" charset="0"/>
              </a:rPr>
              <a:t>Kiên </a:t>
            </a:r>
            <a:r>
              <a:rPr lang="nl-NL" sz="2800" b="1" dirty="0">
                <a:solidFill>
                  <a:srgbClr val="CC0066"/>
                </a:solidFill>
                <a:latin typeface="+mj-lt"/>
                <a:ea typeface="Calibri" panose="020F0502020204030204" pitchFamily="34" charset="0"/>
                <a:cs typeface="Times New Roman" panose="02020603050405020304" pitchFamily="18" charset="0"/>
              </a:rPr>
              <a:t>định </a:t>
            </a:r>
            <a:r>
              <a:rPr lang="nl-NL" sz="2800" dirty="0">
                <a:solidFill>
                  <a:srgbClr val="00B050"/>
                </a:solidFill>
                <a:latin typeface="+mj-lt"/>
                <a:ea typeface="Calibri" panose="020F0502020204030204" pitchFamily="34" charset="0"/>
                <a:cs typeface="Times New Roman" panose="02020603050405020304" pitchFamily="18" charset="0"/>
              </a:rPr>
              <a:t>mục tiêu độc lập dân tộc và </a:t>
            </a:r>
            <a:r>
              <a:rPr lang="nl-NL" sz="2800" dirty="0" smtClean="0">
                <a:solidFill>
                  <a:srgbClr val="00B050"/>
                </a:solidFill>
                <a:latin typeface="+mj-lt"/>
                <a:ea typeface="Calibri" panose="020F0502020204030204" pitchFamily="34" charset="0"/>
                <a:cs typeface="Times New Roman" panose="02020603050405020304" pitchFamily="18" charset="0"/>
              </a:rPr>
              <a:t>CNXH </a:t>
            </a:r>
            <a:endParaRPr lang="en-US" sz="2800" dirty="0">
              <a:solidFill>
                <a:srgbClr val="00B050"/>
              </a:solidFill>
              <a:latin typeface="+mj-lt"/>
            </a:endParaRPr>
          </a:p>
        </p:txBody>
      </p:sp>
    </p:spTree>
    <p:extLst>
      <p:ext uri="{BB962C8B-B14F-4D97-AF65-F5344CB8AC3E}">
        <p14:creationId xmlns:p14="http://schemas.microsoft.com/office/powerpoint/2010/main" val="194763164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1834" y="1176628"/>
            <a:ext cx="4572000" cy="830997"/>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0070C0"/>
                </a:solidFill>
                <a:latin typeface="+mj-lt"/>
                <a:ea typeface="Calibri" panose="020F0502020204030204" pitchFamily="34" charset="0"/>
              </a:rPr>
              <a:t>Cần, kiệm, liêm, chính, chí công vô tư</a:t>
            </a:r>
            <a:endParaRPr lang="en-US" sz="2400" dirty="0">
              <a:solidFill>
                <a:srgbClr val="0070C0"/>
              </a:solidFill>
              <a:latin typeface="+mj-lt"/>
            </a:endParaRPr>
          </a:p>
        </p:txBody>
      </p:sp>
      <p:sp>
        <p:nvSpPr>
          <p:cNvPr id="3" name="Rectangle 2"/>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1143000"/>
            <a:ext cx="6591300" cy="44958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1834" y="2260329"/>
            <a:ext cx="4572000" cy="1200329"/>
          </a:xfrm>
          <a:prstGeom prst="rect">
            <a:avLst/>
          </a:prstGeom>
        </p:spPr>
        <p:txBody>
          <a:bodyPr wrap="square">
            <a:spAutoFit/>
          </a:bodyPr>
          <a:lstStyle/>
          <a:p>
            <a:pPr marL="285750" indent="-285750" algn="just">
              <a:buFont typeface="Wingdings" panose="05000000000000000000" pitchFamily="2" charset="2"/>
              <a:buChar char="§"/>
            </a:pPr>
            <a:r>
              <a:rPr lang="nl-NL" sz="2400" dirty="0" smtClean="0">
                <a:solidFill>
                  <a:srgbClr val="C00000"/>
                </a:solidFill>
                <a:latin typeface="+mj-lt"/>
                <a:ea typeface="Calibri" panose="020F0502020204030204" pitchFamily="34" charset="0"/>
              </a:rPr>
              <a:t>Không </a:t>
            </a:r>
            <a:r>
              <a:rPr lang="nl-NL" sz="2400" dirty="0">
                <a:solidFill>
                  <a:srgbClr val="C00000"/>
                </a:solidFill>
                <a:latin typeface="+mj-lt"/>
                <a:ea typeface="Calibri" panose="020F0502020204030204" pitchFamily="34" charset="0"/>
              </a:rPr>
              <a:t>tham nhũng và kiên quyết đấu tranh chống tham nhũng</a:t>
            </a:r>
            <a:endParaRPr lang="en-US" sz="2400" dirty="0">
              <a:solidFill>
                <a:srgbClr val="C00000"/>
              </a:solidFill>
              <a:latin typeface="+mj-lt"/>
            </a:endParaRPr>
          </a:p>
        </p:txBody>
      </p:sp>
      <p:sp>
        <p:nvSpPr>
          <p:cNvPr id="5" name="Rectangle 4"/>
          <p:cNvSpPr/>
          <p:nvPr/>
        </p:nvSpPr>
        <p:spPr>
          <a:xfrm>
            <a:off x="436809" y="3713362"/>
            <a:ext cx="4572000" cy="830997"/>
          </a:xfrm>
          <a:prstGeom prst="rect">
            <a:avLst/>
          </a:prstGeom>
        </p:spPr>
        <p:txBody>
          <a:bodyPr wrap="square">
            <a:spAutoFit/>
          </a:bodyPr>
          <a:lstStyle/>
          <a:p>
            <a:pPr marL="285750" indent="-285750" algn="just">
              <a:buFont typeface="Wingdings" panose="05000000000000000000" pitchFamily="2" charset="2"/>
              <a:buChar char="§"/>
            </a:pPr>
            <a:r>
              <a:rPr lang="nl-NL" sz="2400" dirty="0">
                <a:solidFill>
                  <a:srgbClr val="663300"/>
                </a:solidFill>
                <a:latin typeface="+mj-lt"/>
                <a:ea typeface="Calibri" panose="020F0502020204030204" pitchFamily="34" charset="0"/>
              </a:rPr>
              <a:t>Có ý thức tổ chức kỷ luật, trung thực, không cơ hội</a:t>
            </a:r>
            <a:endParaRPr lang="en-US" sz="2400" dirty="0">
              <a:solidFill>
                <a:srgbClr val="663300"/>
              </a:solidFill>
              <a:latin typeface="+mj-lt"/>
            </a:endParaRPr>
          </a:p>
        </p:txBody>
      </p:sp>
      <p:sp>
        <p:nvSpPr>
          <p:cNvPr id="6" name="Rectangle 5"/>
          <p:cNvSpPr/>
          <p:nvPr/>
        </p:nvSpPr>
        <p:spPr>
          <a:xfrm>
            <a:off x="-5366" y="4907612"/>
            <a:ext cx="5029200" cy="1200329"/>
          </a:xfrm>
          <a:prstGeom prst="rect">
            <a:avLst/>
          </a:prstGeom>
        </p:spPr>
        <p:txBody>
          <a:bodyPr wrap="square">
            <a:spAutoFit/>
          </a:bodyPr>
          <a:lstStyle/>
          <a:p>
            <a:pPr marL="800100" indent="-342900" algn="just">
              <a:spcAft>
                <a:spcPts val="0"/>
              </a:spcAft>
              <a:buFont typeface="Wingdings" panose="05000000000000000000" pitchFamily="2" charset="2"/>
              <a:buChar char="§"/>
            </a:pPr>
            <a:r>
              <a:rPr lang="nl-NL" sz="2400" dirty="0">
                <a:solidFill>
                  <a:srgbClr val="006600"/>
                </a:solidFill>
                <a:latin typeface="+mj-lt"/>
                <a:ea typeface="Calibri" panose="020F0502020204030204" pitchFamily="34" charset="0"/>
                <a:cs typeface="Times New Roman" panose="02020603050405020304" pitchFamily="18" charset="0"/>
              </a:rPr>
              <a:t>G</a:t>
            </a:r>
            <a:r>
              <a:rPr lang="nl-NL" sz="2400" dirty="0" smtClean="0">
                <a:solidFill>
                  <a:srgbClr val="006600"/>
                </a:solidFill>
                <a:latin typeface="+mj-lt"/>
                <a:ea typeface="Calibri" panose="020F0502020204030204" pitchFamily="34" charset="0"/>
                <a:cs typeface="Times New Roman" panose="02020603050405020304" pitchFamily="18" charset="0"/>
              </a:rPr>
              <a:t>ắn </a:t>
            </a:r>
            <a:r>
              <a:rPr lang="nl-NL" sz="2400" dirty="0">
                <a:solidFill>
                  <a:srgbClr val="006600"/>
                </a:solidFill>
                <a:latin typeface="+mj-lt"/>
                <a:ea typeface="Calibri" panose="020F0502020204030204" pitchFamily="34" charset="0"/>
                <a:cs typeface="Times New Roman" panose="02020603050405020304" pitchFamily="18" charset="0"/>
              </a:rPr>
              <a:t>bó mật thiết với nhân dân, được nhân dân tín nhiệm. </a:t>
            </a:r>
            <a:endParaRPr lang="en-US" sz="2400" dirty="0">
              <a:solidFill>
                <a:srgbClr val="0066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0227553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3" name="Rectangle 2"/>
          <p:cNvSpPr/>
          <p:nvPr/>
        </p:nvSpPr>
        <p:spPr>
          <a:xfrm>
            <a:off x="430690" y="1570572"/>
            <a:ext cx="4081567"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6600CC"/>
                </a:solidFill>
                <a:latin typeface="+mj-lt"/>
                <a:ea typeface="Calibri" panose="020F0502020204030204" pitchFamily="34" charset="0"/>
              </a:rPr>
              <a:t>Có </a:t>
            </a:r>
            <a:r>
              <a:rPr lang="nl-NL" sz="2400" b="1" dirty="0">
                <a:solidFill>
                  <a:srgbClr val="663300"/>
                </a:solidFill>
                <a:latin typeface="+mj-lt"/>
                <a:ea typeface="Calibri" panose="020F0502020204030204" pitchFamily="34" charset="0"/>
              </a:rPr>
              <a:t>trình độ, hiểu biết </a:t>
            </a:r>
            <a:r>
              <a:rPr lang="nl-NL" sz="2400" dirty="0" smtClean="0">
                <a:solidFill>
                  <a:srgbClr val="6600CC"/>
                </a:solidFill>
                <a:latin typeface="+mj-lt"/>
                <a:ea typeface="Calibri" panose="020F0502020204030204" pitchFamily="34" charset="0"/>
              </a:rPr>
              <a:t>về:</a:t>
            </a:r>
            <a:endParaRPr lang="en-US" sz="2400" dirty="0">
              <a:solidFill>
                <a:srgbClr val="6600CC"/>
              </a:solidFill>
              <a:latin typeface="+mj-lt"/>
            </a:endParaRPr>
          </a:p>
        </p:txBody>
      </p:sp>
      <p:sp>
        <p:nvSpPr>
          <p:cNvPr id="4" name="Rectangle 3"/>
          <p:cNvSpPr/>
          <p:nvPr/>
        </p:nvSpPr>
        <p:spPr>
          <a:xfrm>
            <a:off x="4916831" y="877385"/>
            <a:ext cx="2704587"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00B050"/>
                </a:solidFill>
                <a:latin typeface="+mj-lt"/>
                <a:ea typeface="Calibri" panose="020F0502020204030204" pitchFamily="34" charset="0"/>
              </a:rPr>
              <a:t>Lý </a:t>
            </a:r>
            <a:r>
              <a:rPr lang="nl-NL" sz="2400" dirty="0">
                <a:solidFill>
                  <a:srgbClr val="00B050"/>
                </a:solidFill>
                <a:latin typeface="+mj-lt"/>
                <a:ea typeface="Calibri" panose="020F0502020204030204" pitchFamily="34" charset="0"/>
              </a:rPr>
              <a:t>luận chính trị</a:t>
            </a:r>
            <a:endParaRPr lang="en-US" sz="2400" dirty="0">
              <a:solidFill>
                <a:srgbClr val="00B050"/>
              </a:solidFill>
              <a:latin typeface="+mj-lt"/>
            </a:endParaRPr>
          </a:p>
        </p:txBody>
      </p:sp>
      <p:sp>
        <p:nvSpPr>
          <p:cNvPr id="5" name="Rectangle 4"/>
          <p:cNvSpPr/>
          <p:nvPr/>
        </p:nvSpPr>
        <p:spPr>
          <a:xfrm>
            <a:off x="4942231" y="1570572"/>
            <a:ext cx="4929555"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996633"/>
                </a:solidFill>
                <a:latin typeface="+mj-lt"/>
                <a:ea typeface="Calibri" panose="020F0502020204030204" pitchFamily="34" charset="0"/>
              </a:rPr>
              <a:t>Quan </a:t>
            </a:r>
            <a:r>
              <a:rPr lang="nl-NL" sz="2400" dirty="0">
                <a:solidFill>
                  <a:srgbClr val="996633"/>
                </a:solidFill>
                <a:latin typeface="+mj-lt"/>
                <a:ea typeface="Calibri" panose="020F0502020204030204" pitchFamily="34" charset="0"/>
              </a:rPr>
              <a:t>điểm, đường lối của Đảng</a:t>
            </a:r>
            <a:endParaRPr lang="en-US" sz="2400" dirty="0">
              <a:solidFill>
                <a:srgbClr val="996633"/>
              </a:solidFill>
              <a:latin typeface="+mj-lt"/>
            </a:endParaRPr>
          </a:p>
        </p:txBody>
      </p:sp>
      <p:sp>
        <p:nvSpPr>
          <p:cNvPr id="6" name="Rectangle 5"/>
          <p:cNvSpPr/>
          <p:nvPr/>
        </p:nvSpPr>
        <p:spPr>
          <a:xfrm>
            <a:off x="4942231" y="2306792"/>
            <a:ext cx="5904180"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660066"/>
                </a:solidFill>
                <a:latin typeface="+mj-lt"/>
                <a:ea typeface="Calibri" panose="020F0502020204030204" pitchFamily="34" charset="0"/>
              </a:rPr>
              <a:t>Chính </a:t>
            </a:r>
            <a:r>
              <a:rPr lang="nl-NL" sz="2400" dirty="0">
                <a:solidFill>
                  <a:srgbClr val="660066"/>
                </a:solidFill>
                <a:latin typeface="+mj-lt"/>
                <a:ea typeface="Calibri" panose="020F0502020204030204" pitchFamily="34" charset="0"/>
              </a:rPr>
              <a:t>sách và pháp luật của Nhà nước</a:t>
            </a:r>
            <a:endParaRPr lang="en-US" sz="2400" dirty="0">
              <a:solidFill>
                <a:srgbClr val="660066"/>
              </a:solidFill>
              <a:latin typeface="+mj-lt"/>
            </a:endParaRPr>
          </a:p>
        </p:txBody>
      </p:sp>
      <p:sp>
        <p:nvSpPr>
          <p:cNvPr id="7" name="Rectangle 6"/>
          <p:cNvSpPr/>
          <p:nvPr/>
        </p:nvSpPr>
        <p:spPr>
          <a:xfrm>
            <a:off x="430690" y="3133519"/>
            <a:ext cx="5282215" cy="461665"/>
          </a:xfrm>
          <a:prstGeom prst="rect">
            <a:avLst/>
          </a:prstGeom>
        </p:spPr>
        <p:txBody>
          <a:bodyPr wrap="none">
            <a:spAutoFit/>
          </a:bodyPr>
          <a:lstStyle/>
          <a:p>
            <a:pPr marL="342900" indent="-342900">
              <a:buFont typeface="Wingdings" panose="05000000000000000000" pitchFamily="2" charset="2"/>
              <a:buChar char="§"/>
            </a:pPr>
            <a:r>
              <a:rPr lang="nl-NL" sz="2400" dirty="0" smtClean="0">
                <a:solidFill>
                  <a:srgbClr val="C00000"/>
                </a:solidFill>
                <a:latin typeface="+mj-lt"/>
                <a:ea typeface="Calibri" panose="020F0502020204030204" pitchFamily="34" charset="0"/>
              </a:rPr>
              <a:t>Có </a:t>
            </a:r>
            <a:r>
              <a:rPr lang="nl-NL" sz="2400" dirty="0">
                <a:solidFill>
                  <a:srgbClr val="C00000"/>
                </a:solidFill>
                <a:latin typeface="+mj-lt"/>
                <a:ea typeface="Calibri" panose="020F0502020204030204" pitchFamily="34" charset="0"/>
              </a:rPr>
              <a:t>trình độ </a:t>
            </a:r>
            <a:r>
              <a:rPr lang="nl-NL" sz="2400" b="1" dirty="0">
                <a:solidFill>
                  <a:srgbClr val="006600"/>
                </a:solidFill>
                <a:latin typeface="+mj-lt"/>
                <a:ea typeface="Calibri" panose="020F0502020204030204" pitchFamily="34" charset="0"/>
              </a:rPr>
              <a:t>văn hóa,</a:t>
            </a:r>
            <a:r>
              <a:rPr lang="nl-NL" sz="2400" dirty="0">
                <a:solidFill>
                  <a:srgbClr val="C00000"/>
                </a:solidFill>
                <a:latin typeface="+mj-lt"/>
                <a:ea typeface="Calibri" panose="020F0502020204030204" pitchFamily="34" charset="0"/>
              </a:rPr>
              <a:t> </a:t>
            </a:r>
            <a:r>
              <a:rPr lang="nl-NL" sz="2400" b="1" dirty="0">
                <a:solidFill>
                  <a:srgbClr val="00CCFF"/>
                </a:solidFill>
                <a:latin typeface="+mj-lt"/>
                <a:ea typeface="Calibri" panose="020F0502020204030204" pitchFamily="34" charset="0"/>
              </a:rPr>
              <a:t>chuyên môn</a:t>
            </a:r>
            <a:endParaRPr lang="en-US" sz="2400" b="1" dirty="0">
              <a:solidFill>
                <a:srgbClr val="00CCFF"/>
              </a:solidFill>
              <a:latin typeface="+mj-lt"/>
            </a:endParaRPr>
          </a:p>
        </p:txBody>
      </p:sp>
      <p:sp>
        <p:nvSpPr>
          <p:cNvPr id="10" name="Rectangle 9"/>
          <p:cNvSpPr/>
          <p:nvPr/>
        </p:nvSpPr>
        <p:spPr>
          <a:xfrm>
            <a:off x="430690" y="4200320"/>
            <a:ext cx="11151710" cy="830997"/>
          </a:xfrm>
          <a:prstGeom prst="rect">
            <a:avLst/>
          </a:prstGeom>
        </p:spPr>
        <p:txBody>
          <a:bodyPr wrap="square">
            <a:spAutoFit/>
          </a:bodyPr>
          <a:lstStyle/>
          <a:p>
            <a:pPr marL="342900" indent="-342900" algn="just">
              <a:spcAft>
                <a:spcPts val="0"/>
              </a:spcAf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a:t>
            </a:r>
            <a:r>
              <a:rPr lang="nl-NL" sz="2400" dirty="0" smtClean="0">
                <a:solidFill>
                  <a:srgbClr val="663300"/>
                </a:solidFill>
                <a:latin typeface="+mj-lt"/>
                <a:ea typeface="Calibri" panose="020F0502020204030204" pitchFamily="34" charset="0"/>
                <a:cs typeface="Times New Roman" panose="02020603050405020304" pitchFamily="18" charset="0"/>
              </a:rPr>
              <a:t>ủ </a:t>
            </a:r>
            <a:r>
              <a:rPr lang="nl-NL" sz="2400" b="1" dirty="0">
                <a:solidFill>
                  <a:srgbClr val="FF0000"/>
                </a:solidFill>
                <a:latin typeface="+mj-lt"/>
                <a:ea typeface="Calibri" panose="020F0502020204030204" pitchFamily="34" charset="0"/>
                <a:cs typeface="Times New Roman" panose="02020603050405020304" pitchFamily="18" charset="0"/>
              </a:rPr>
              <a:t>năng lực và sức khỏe </a:t>
            </a:r>
            <a:r>
              <a:rPr lang="nl-NL" sz="2400" dirty="0">
                <a:solidFill>
                  <a:srgbClr val="663300"/>
                </a:solidFill>
                <a:latin typeface="+mj-lt"/>
                <a:ea typeface="Calibri" panose="020F0502020204030204" pitchFamily="34" charset="0"/>
                <a:cs typeface="Times New Roman" panose="02020603050405020304" pitchFamily="18" charset="0"/>
              </a:rPr>
              <a:t>để làm việc có hiệu quả, đáp ứng nhu cầu và nhiệm vụ được giao.</a:t>
            </a:r>
            <a:endParaRPr lang="en-US" sz="2400" dirty="0">
              <a:solidFill>
                <a:srgbClr val="663300"/>
              </a:solidFill>
              <a:effectLst/>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512257" y="1160299"/>
            <a:ext cx="429974" cy="6411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512257" y="1801405"/>
            <a:ext cx="404574" cy="6262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512257" y="1801405"/>
            <a:ext cx="42997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15715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 xmlns:a16="http://schemas.microsoft.com/office/drawing/2014/main" id="{231DDC7E-7276-4FC6-9916-2FD9362C1662}"/>
              </a:ext>
            </a:extLst>
          </p:cNvPr>
          <p:cNvSpPr/>
          <p:nvPr/>
        </p:nvSpPr>
        <p:spPr>
          <a:xfrm flipH="1">
            <a:off x="4545014" y="4428061"/>
            <a:ext cx="4159073" cy="1737569"/>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86"/>
            <a:endParaRPr lang="en-US">
              <a:solidFill>
                <a:prstClr val="black"/>
              </a:solidFill>
            </a:endParaRPr>
          </a:p>
        </p:txBody>
      </p:sp>
      <p:sp>
        <p:nvSpPr>
          <p:cNvPr id="4" name="Isosceles Triangle 3">
            <a:extLst>
              <a:ext uri="{FF2B5EF4-FFF2-40B4-BE49-F238E27FC236}">
                <a16:creationId xmlns="" xmlns:a16="http://schemas.microsoft.com/office/drawing/2014/main" id="{A6C517A5-5101-45E4-B82A-99C9F05BBF9B}"/>
              </a:ext>
            </a:extLst>
          </p:cNvPr>
          <p:cNvSpPr/>
          <p:nvPr/>
        </p:nvSpPr>
        <p:spPr>
          <a:xfrm rot="13175373" flipH="1">
            <a:off x="7869437" y="3397093"/>
            <a:ext cx="324000" cy="1346530"/>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5" name="Isosceles Triangle 4">
            <a:extLst>
              <a:ext uri="{FF2B5EF4-FFF2-40B4-BE49-F238E27FC236}">
                <a16:creationId xmlns="" xmlns:a16="http://schemas.microsoft.com/office/drawing/2014/main" id="{F4D30D65-0718-44D6-B324-93BF5829B022}"/>
              </a:ext>
            </a:extLst>
          </p:cNvPr>
          <p:cNvSpPr/>
          <p:nvPr/>
        </p:nvSpPr>
        <p:spPr>
          <a:xfrm rot="13999348" flipH="1">
            <a:off x="7738390" y="1670435"/>
            <a:ext cx="324000" cy="1346530"/>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6" name="Isosceles Triangle 5">
            <a:extLst>
              <a:ext uri="{FF2B5EF4-FFF2-40B4-BE49-F238E27FC236}">
                <a16:creationId xmlns="" xmlns:a16="http://schemas.microsoft.com/office/drawing/2014/main" id="{5867DF5E-AF5A-4467-A97B-83C44A1B1731}"/>
              </a:ext>
            </a:extLst>
          </p:cNvPr>
          <p:cNvSpPr/>
          <p:nvPr/>
        </p:nvSpPr>
        <p:spPr>
          <a:xfrm rot="8392489">
            <a:off x="3989842" y="4208890"/>
            <a:ext cx="324000" cy="1346530"/>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7" name="Isosceles Triangle 6">
            <a:extLst>
              <a:ext uri="{FF2B5EF4-FFF2-40B4-BE49-F238E27FC236}">
                <a16:creationId xmlns="" xmlns:a16="http://schemas.microsoft.com/office/drawing/2014/main" id="{1E081FA8-06E2-48FC-A8B2-9C35E4C2FDB9}"/>
              </a:ext>
            </a:extLst>
          </p:cNvPr>
          <p:cNvSpPr/>
          <p:nvPr/>
        </p:nvSpPr>
        <p:spPr>
          <a:xfrm rot="7600652">
            <a:off x="4104303" y="1868155"/>
            <a:ext cx="324000" cy="1346530"/>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8" name="TextBox 7">
            <a:extLst>
              <a:ext uri="{FF2B5EF4-FFF2-40B4-BE49-F238E27FC236}">
                <a16:creationId xmlns="" xmlns:a16="http://schemas.microsoft.com/office/drawing/2014/main" id="{8290585E-DBF9-45B3-A337-C5968EE5F1B2}"/>
              </a:ext>
            </a:extLst>
          </p:cNvPr>
          <p:cNvSpPr txBox="1"/>
          <p:nvPr/>
        </p:nvSpPr>
        <p:spPr>
          <a:xfrm>
            <a:off x="919879" y="1563072"/>
            <a:ext cx="2916000" cy="1200329"/>
          </a:xfrm>
          <a:prstGeom prst="rect">
            <a:avLst/>
          </a:prstGeom>
          <a:solidFill>
            <a:schemeClr val="accent2"/>
          </a:solidFill>
        </p:spPr>
        <p:txBody>
          <a:bodyPr wrap="square" rtlCol="0" anchor="ctr">
            <a:spAutoFit/>
          </a:bodyPr>
          <a:lstStyle/>
          <a:p>
            <a:pPr algn="r" defTabSz="91428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 xmlns:a16="http://schemas.microsoft.com/office/drawing/2014/main" id="{B9048DEC-768A-4266-B89D-FA265B630F87}"/>
              </a:ext>
            </a:extLst>
          </p:cNvPr>
          <p:cNvSpPr txBox="1"/>
          <p:nvPr/>
        </p:nvSpPr>
        <p:spPr>
          <a:xfrm>
            <a:off x="928037" y="4186007"/>
            <a:ext cx="2916001" cy="461665"/>
          </a:xfrm>
          <a:prstGeom prst="rect">
            <a:avLst/>
          </a:prstGeom>
          <a:solidFill>
            <a:srgbClr val="FF0000"/>
          </a:solidFill>
        </p:spPr>
        <p:txBody>
          <a:bodyPr wrap="square" rtlCol="0" anchor="ctr">
            <a:spAutoFit/>
          </a:bodyPr>
          <a:lstStyle/>
          <a:p>
            <a:pPr algn="r" defTabSz="914286"/>
            <a:r>
              <a:rPr lang="nl-NL" sz="2400" dirty="0" smtClean="0">
                <a:solidFill>
                  <a:schemeClr val="bg1"/>
                </a:solidFill>
              </a:rPr>
              <a:t>Tinh </a:t>
            </a:r>
            <a:r>
              <a:rPr lang="nl-NL" sz="2400" dirty="0">
                <a:solidFill>
                  <a:schemeClr val="bg1"/>
                </a:solidFill>
              </a:rPr>
              <a:t>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 xmlns:a16="http://schemas.microsoft.com/office/drawing/2014/main" id="{4487BA25-280E-4C4D-9963-38D7895FBED7}"/>
              </a:ext>
            </a:extLst>
          </p:cNvPr>
          <p:cNvSpPr txBox="1"/>
          <p:nvPr/>
        </p:nvSpPr>
        <p:spPr>
          <a:xfrm>
            <a:off x="8341320" y="1360510"/>
            <a:ext cx="2916000" cy="1200329"/>
          </a:xfrm>
          <a:prstGeom prst="rect">
            <a:avLst/>
          </a:prstGeom>
          <a:solidFill>
            <a:schemeClr val="accent3"/>
          </a:solidFill>
        </p:spPr>
        <p:txBody>
          <a:bodyPr wrap="square" rtlCol="0" anchor="ctr">
            <a:spAutoFit/>
          </a:bodyPr>
          <a:lstStyle/>
          <a:p>
            <a:pPr defTabSz="91428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 xmlns:a16="http://schemas.microsoft.com/office/drawing/2014/main" id="{9650AFDF-D104-40B6-BE8C-AFD539254F6F}"/>
              </a:ext>
            </a:extLst>
          </p:cNvPr>
          <p:cNvSpPr txBox="1"/>
          <p:nvPr/>
        </p:nvSpPr>
        <p:spPr>
          <a:xfrm>
            <a:off x="8341320" y="3167843"/>
            <a:ext cx="2916000" cy="830997"/>
          </a:xfrm>
          <a:prstGeom prst="rect">
            <a:avLst/>
          </a:prstGeom>
          <a:solidFill>
            <a:srgbClr val="CC0066"/>
          </a:solidFill>
        </p:spPr>
        <p:txBody>
          <a:bodyPr wrap="square" rtlCol="0" anchor="ctr">
            <a:spAutoFit/>
          </a:bodyPr>
          <a:lstStyle/>
          <a:p>
            <a:pPr defTabSz="914286"/>
            <a:r>
              <a:rPr lang="nl-NL" sz="2400" dirty="0">
                <a:solidFill>
                  <a:schemeClr val="bg1"/>
                </a:solidFill>
              </a:rPr>
              <a:t>Tăng cường cán bộ cho cơ </a:t>
            </a:r>
            <a:r>
              <a:rPr lang="nl-NL" sz="2400" dirty="0" smtClean="0">
                <a:solidFill>
                  <a:schemeClr val="bg1"/>
                </a:solidFill>
              </a:rPr>
              <a:t>sở....</a:t>
            </a:r>
            <a:endParaRPr lang="ko-KR" altLang="en-US" sz="2400" b="1" dirty="0">
              <a:solidFill>
                <a:schemeClr val="bg1"/>
              </a:solidFill>
              <a:cs typeface="Arial" pitchFamily="34" charset="0"/>
            </a:endParaRPr>
          </a:p>
        </p:txBody>
      </p:sp>
      <p:sp>
        <p:nvSpPr>
          <p:cNvPr id="16" name="Graphic 8">
            <a:extLst>
              <a:ext uri="{FF2B5EF4-FFF2-40B4-BE49-F238E27FC236}">
                <a16:creationId xmlns="" xmlns:a16="http://schemas.microsoft.com/office/drawing/2014/main" id="{CFA4126C-33E3-46FB-B198-63F85757DCDF}"/>
              </a:ext>
            </a:extLst>
          </p:cNvPr>
          <p:cNvSpPr/>
          <p:nvPr/>
        </p:nvSpPr>
        <p:spPr>
          <a:xfrm>
            <a:off x="4903033" y="1572281"/>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sz="1400">
              <a:solidFill>
                <a:prstClr val="white"/>
              </a:solidFill>
            </a:endParaRPr>
          </a:p>
        </p:txBody>
      </p:sp>
      <p:sp>
        <p:nvSpPr>
          <p:cNvPr id="18" name="Rectangle 17"/>
          <p:cNvSpPr/>
          <p:nvPr/>
        </p:nvSpPr>
        <p:spPr>
          <a:xfrm>
            <a:off x="871450" y="109685"/>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Tree>
    <p:extLst>
      <p:ext uri="{BB962C8B-B14F-4D97-AF65-F5344CB8AC3E}">
        <p14:creationId xmlns:p14="http://schemas.microsoft.com/office/powerpoint/2010/main" val="132203569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tình trạng tham nhũng và sự suy thoái về tư tưởng chính trị, đạo đức, lối số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1" y="1150002"/>
            <a:ext cx="3333750" cy="17122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257"/>
          <p:cNvSpPr>
            <a:spLocks noChangeArrowheads="1"/>
          </p:cNvSpPr>
          <p:nvPr/>
        </p:nvSpPr>
        <p:spPr bwMode="gray">
          <a:xfrm rot="3419336">
            <a:off x="1868180" y="142401"/>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6" name="Text Box 268"/>
          <p:cNvSpPr txBox="1">
            <a:spLocks noChangeArrowheads="1"/>
          </p:cNvSpPr>
          <p:nvPr/>
        </p:nvSpPr>
        <p:spPr bwMode="gray">
          <a:xfrm>
            <a:off x="2033858" y="177258"/>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6</a:t>
            </a:r>
          </a:p>
        </p:txBody>
      </p:sp>
      <p:sp>
        <p:nvSpPr>
          <p:cNvPr id="7" name="Line 256"/>
          <p:cNvSpPr>
            <a:spLocks noChangeShapeType="1"/>
          </p:cNvSpPr>
          <p:nvPr/>
        </p:nvSpPr>
        <p:spPr bwMode="gray">
          <a:xfrm>
            <a:off x="2211952" y="824418"/>
            <a:ext cx="6354689"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a:solidFill>
                <a:srgbClr val="000000"/>
              </a:solidFill>
            </a:endParaRPr>
          </a:p>
        </p:txBody>
      </p:sp>
      <p:sp>
        <p:nvSpPr>
          <p:cNvPr id="4" name="Rectangle 3"/>
          <p:cNvSpPr/>
          <p:nvPr/>
        </p:nvSpPr>
        <p:spPr>
          <a:xfrm>
            <a:off x="1738919" y="274990"/>
            <a:ext cx="6298765" cy="373628"/>
          </a:xfrm>
          <a:prstGeom prst="rect">
            <a:avLst/>
          </a:prstGeom>
        </p:spPr>
        <p:txBody>
          <a:bodyPr wrap="square">
            <a:spAutoFit/>
          </a:bodyPr>
          <a:lstStyle/>
          <a:p>
            <a:pPr marL="457200" indent="457200">
              <a:lnSpc>
                <a:spcPts val="2100"/>
              </a:lnSpc>
              <a:spcAft>
                <a:spcPts val="0"/>
              </a:spcAft>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8" name="Rectangle 7"/>
          <p:cNvSpPr/>
          <p:nvPr/>
        </p:nvSpPr>
        <p:spPr>
          <a:xfrm>
            <a:off x="3510034" y="1237826"/>
            <a:ext cx="4567167" cy="923330"/>
          </a:xfrm>
          <a:prstGeom prst="rect">
            <a:avLst/>
          </a:prstGeom>
          <a:ln>
            <a:solidFill>
              <a:srgbClr val="6600CC"/>
            </a:solidFill>
          </a:ln>
        </p:spPr>
        <p:txBody>
          <a:bodyPr wrap="square">
            <a:spAutoFit/>
          </a:bodyPr>
          <a:lstStyle/>
          <a:p>
            <a:pPr algn="ctr"/>
            <a:r>
              <a:rPr lang="nl-NL" dirty="0" smtClean="0">
                <a:solidFill>
                  <a:srgbClr val="000066"/>
                </a:solidFill>
                <a:latin typeface="+mj-lt"/>
                <a:ea typeface="Times New Roman" panose="02020603050405020304" pitchFamily="18" charset="0"/>
              </a:rPr>
              <a:t>Tình </a:t>
            </a:r>
            <a:r>
              <a:rPr lang="nl-NL" dirty="0">
                <a:solidFill>
                  <a:srgbClr val="000066"/>
                </a:solidFill>
                <a:latin typeface="+mj-lt"/>
                <a:ea typeface="Times New Roman" panose="02020603050405020304" pitchFamily="18" charset="0"/>
              </a:rPr>
              <a:t>trạng tham nhũng và sự suy thoái về tư tưởng chính trị, đạo đức, lối sống của một bộ phận không nhỏ cán bộ, đảng viên </a:t>
            </a:r>
            <a:endParaRPr lang="en-US" dirty="0">
              <a:solidFill>
                <a:srgbClr val="000066"/>
              </a:solidFill>
              <a:latin typeface="+mj-lt"/>
            </a:endParaRPr>
          </a:p>
        </p:txBody>
      </p:sp>
      <p:pic>
        <p:nvPicPr>
          <p:cNvPr id="2054" name="Picture 6"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846" y="1147701"/>
            <a:ext cx="2801155"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tình trạng tham nhũng và sự suy thoái về tư tưởng chính trị, đạo đức, lối số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2895600"/>
            <a:ext cx="2819401" cy="178129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6642" y="2895601"/>
            <a:ext cx="3333750" cy="178129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Relat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66642" y="4710297"/>
            <a:ext cx="3333749" cy="1793139"/>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1" y="4676898"/>
            <a:ext cx="2819400" cy="181806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510034" y="3345156"/>
            <a:ext cx="4551068" cy="646331"/>
          </a:xfrm>
          <a:prstGeom prst="rect">
            <a:avLst/>
          </a:prstGeom>
          <a:ln>
            <a:solidFill>
              <a:srgbClr val="6600CC"/>
            </a:solidFill>
          </a:ln>
        </p:spPr>
        <p:txBody>
          <a:bodyPr wrap="square">
            <a:spAutoFit/>
          </a:bodyPr>
          <a:lstStyle/>
          <a:p>
            <a:pPr algn="ctr"/>
            <a:r>
              <a:rPr lang="nl-NL" dirty="0" smtClean="0">
                <a:solidFill>
                  <a:srgbClr val="FF0000"/>
                </a:solidFill>
                <a:latin typeface="+mj-lt"/>
                <a:ea typeface="Times New Roman" panose="02020603050405020304" pitchFamily="18" charset="0"/>
              </a:rPr>
              <a:t>Cản </a:t>
            </a:r>
            <a:r>
              <a:rPr lang="nl-NL" dirty="0">
                <a:solidFill>
                  <a:srgbClr val="FF0000"/>
                </a:solidFill>
                <a:latin typeface="+mj-lt"/>
                <a:ea typeface="Times New Roman" panose="02020603050405020304" pitchFamily="18" charset="0"/>
              </a:rPr>
              <a:t>trở việc thực hiện đường lối, chủ trương, chính sách của Đảng</a:t>
            </a:r>
            <a:endParaRPr lang="en-US" dirty="0">
              <a:solidFill>
                <a:srgbClr val="FF0000"/>
              </a:solidFill>
              <a:latin typeface="+mj-lt"/>
            </a:endParaRPr>
          </a:p>
        </p:txBody>
      </p:sp>
      <p:sp>
        <p:nvSpPr>
          <p:cNvPr id="11" name="Rectangle 10"/>
          <p:cNvSpPr/>
          <p:nvPr/>
        </p:nvSpPr>
        <p:spPr>
          <a:xfrm>
            <a:off x="3510034" y="5175487"/>
            <a:ext cx="4567167" cy="646331"/>
          </a:xfrm>
          <a:prstGeom prst="rect">
            <a:avLst/>
          </a:prstGeom>
          <a:ln>
            <a:solidFill>
              <a:srgbClr val="6600CC"/>
            </a:solidFill>
          </a:ln>
        </p:spPr>
        <p:txBody>
          <a:bodyPr wrap="square">
            <a:spAutoFit/>
          </a:bodyPr>
          <a:lstStyle/>
          <a:p>
            <a:pPr algn="ctr"/>
            <a:r>
              <a:rPr lang="nl-NL" dirty="0" smtClean="0">
                <a:solidFill>
                  <a:srgbClr val="663300"/>
                </a:solidFill>
                <a:latin typeface="+mj-lt"/>
                <a:ea typeface="Times New Roman" panose="02020603050405020304" pitchFamily="18" charset="0"/>
              </a:rPr>
              <a:t>Gây </a:t>
            </a:r>
            <a:r>
              <a:rPr lang="nl-NL" dirty="0">
                <a:solidFill>
                  <a:srgbClr val="663300"/>
                </a:solidFill>
                <a:latin typeface="+mj-lt"/>
                <a:ea typeface="Times New Roman" panose="02020603050405020304" pitchFamily="18" charset="0"/>
              </a:rPr>
              <a:t>bất bình và làm giảm lòng tin trong Nhân dân</a:t>
            </a:r>
            <a:endParaRPr lang="en-US" dirty="0">
              <a:solidFill>
                <a:srgbClr val="663300"/>
              </a:solidFill>
              <a:latin typeface="+mj-lt"/>
            </a:endParaRPr>
          </a:p>
        </p:txBody>
      </p:sp>
      <p:sp>
        <p:nvSpPr>
          <p:cNvPr id="12" name="Down Arrow 11"/>
          <p:cNvSpPr/>
          <p:nvPr/>
        </p:nvSpPr>
        <p:spPr>
          <a:xfrm>
            <a:off x="5410200" y="2286000"/>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own Arrow 18"/>
          <p:cNvSpPr/>
          <p:nvPr/>
        </p:nvSpPr>
        <p:spPr>
          <a:xfrm>
            <a:off x="5471373" y="4052697"/>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1" y="-11639"/>
            <a:ext cx="12191999"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67" y="2751031"/>
            <a:ext cx="588433"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3" y="2759499"/>
            <a:ext cx="2843290" cy="1083734"/>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0" y="2310114"/>
            <a:ext cx="1752601" cy="1417270"/>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6" y="1973725"/>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6" y="1390014"/>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1" y="3772403"/>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37" y="140834"/>
            <a:ext cx="4559261" cy="523220"/>
          </a:xfrm>
          <a:prstGeom prst="rect">
            <a:avLst/>
          </a:prstGeom>
        </p:spPr>
        <p:txBody>
          <a:bodyPr wrap="none">
            <a:spAutoFit/>
          </a:bodyPr>
          <a:lstStyle/>
          <a:p>
            <a:pPr marL="342900" indent="-342900">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a:t>
            </a:r>
            <a:r>
              <a:rPr lang="nl-NL" sz="2800" b="1" u="sng" dirty="0" smtClean="0">
                <a:solidFill>
                  <a:schemeClr val="bg1"/>
                </a:solidFill>
                <a:latin typeface="+mj-lt"/>
                <a:ea typeface="Times New Roman" panose="02020603050405020304" pitchFamily="18" charset="0"/>
              </a:rPr>
              <a:t>đạo</a:t>
            </a:r>
            <a:r>
              <a:rPr lang="nl-NL" sz="2800" b="1" dirty="0" smtClean="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smtClean="0">
                <a:solidFill>
                  <a:srgbClr val="006600"/>
                </a:solidFill>
                <a:latin typeface="+mj-lt"/>
                <a:ea typeface="Times New Roman" panose="02020603050405020304" pitchFamily="18" charset="0"/>
              </a:rPr>
              <a:t>Tiếp </a:t>
            </a:r>
            <a:r>
              <a:rPr lang="nl-NL" sz="2400" b="1" dirty="0">
                <a:solidFill>
                  <a:srgbClr val="006600"/>
                </a:solidFill>
                <a:latin typeface="+mj-lt"/>
                <a:ea typeface="Times New Roman" panose="02020603050405020304" pitchFamily="18" charset="0"/>
              </a:rPr>
              <a:t>tục đẩy mạnh cuộc đấu tranh chống tham nhũng </a:t>
            </a:r>
            <a:r>
              <a:rPr lang="nl-NL" sz="2400" b="1" dirty="0" smtClean="0">
                <a:solidFill>
                  <a:srgbClr val="006600"/>
                </a:solidFill>
                <a:latin typeface="+mj-lt"/>
                <a:ea typeface="Times New Roman" panose="02020603050405020304" pitchFamily="18" charset="0"/>
              </a:rPr>
              <a:t>trong:</a:t>
            </a:r>
            <a:endParaRPr lang="en-US" sz="2400" b="1" dirty="0">
              <a:solidFill>
                <a:srgbClr val="006600"/>
              </a:solidFill>
              <a:latin typeface="+mj-lt"/>
            </a:endParaRPr>
          </a:p>
        </p:txBody>
      </p:sp>
      <p:sp>
        <p:nvSpPr>
          <p:cNvPr id="6" name="Rectangle 5"/>
          <p:cNvSpPr/>
          <p:nvPr/>
        </p:nvSpPr>
        <p:spPr>
          <a:xfrm>
            <a:off x="649910" y="3334011"/>
            <a:ext cx="2700930"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06" y="2158256"/>
            <a:ext cx="3456447"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18" y="3222376"/>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0" y="2751031"/>
            <a:ext cx="1828799"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a:t>
            </a:r>
            <a:r>
              <a:rPr lang="nl-NL" sz="2400" dirty="0" smtClean="0">
                <a:ea typeface="Times New Roman" panose="02020603050405020304" pitchFamily="18" charset="0"/>
              </a:rPr>
              <a:t>gành</a:t>
            </a:r>
            <a:endParaRPr lang="en-US" sz="2400" dirty="0"/>
          </a:p>
        </p:txBody>
      </p:sp>
      <p:sp>
        <p:nvSpPr>
          <p:cNvPr id="17" name="Rounded Rectangle 16"/>
          <p:cNvSpPr/>
          <p:nvPr/>
        </p:nvSpPr>
        <p:spPr>
          <a:xfrm>
            <a:off x="9067800" y="1973725"/>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a:ea typeface="Times New Roman" panose="02020603050405020304" pitchFamily="18" charset="0"/>
              </a:rPr>
              <a:t>Từ trung ương đến cơ sở</a:t>
            </a:r>
            <a:endParaRPr lang="en-US" dirty="0"/>
          </a:p>
        </p:txBody>
      </p:sp>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0"/>
            <a:ext cx="1841162" cy="5906710"/>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4" name="Rectangle 3"/>
          <p:cNvSpPr/>
          <p:nvPr/>
        </p:nvSpPr>
        <p:spPr>
          <a:xfrm>
            <a:off x="186663" y="261089"/>
            <a:ext cx="1595512" cy="5632311"/>
          </a:xfrm>
          <a:prstGeom prst="rect">
            <a:avLst/>
          </a:prstGeom>
        </p:spPr>
        <p:txBody>
          <a:bodyPr wrap="square">
            <a:spAutoFit/>
          </a:bodyPr>
          <a:lstStyle/>
          <a:p>
            <a:pPr marL="342900" indent="-342900"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a:t>
            </a:r>
            <a:r>
              <a:rPr lang="nl-NL" sz="2400" b="1" dirty="0" smtClean="0">
                <a:solidFill>
                  <a:schemeClr val="bg1"/>
                </a:solidFill>
                <a:latin typeface="+mj-lt"/>
                <a:ea typeface="Times New Roman" panose="02020603050405020304" pitchFamily="18" charset="0"/>
              </a:rPr>
              <a:t>nhằm </a:t>
            </a:r>
            <a:endParaRPr lang="en-US" sz="2400" b="1" dirty="0">
              <a:solidFill>
                <a:schemeClr val="bg1"/>
              </a:solidFill>
              <a:latin typeface="+mj-lt"/>
            </a:endParaRPr>
          </a:p>
        </p:txBody>
      </p:sp>
      <p:sp>
        <p:nvSpPr>
          <p:cNvPr id="5" name="Rectangle 4"/>
          <p:cNvSpPr/>
          <p:nvPr/>
        </p:nvSpPr>
        <p:spPr>
          <a:xfrm>
            <a:off x="1981200" y="220256"/>
            <a:ext cx="4828566"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663300"/>
                </a:solidFill>
                <a:latin typeface="+mj-lt"/>
                <a:ea typeface="Times New Roman" panose="02020603050405020304" pitchFamily="18" charset="0"/>
              </a:rPr>
              <a:t> </a:t>
            </a:r>
            <a:r>
              <a:rPr lang="nl-NL" sz="2400" b="1" dirty="0" smtClean="0">
                <a:solidFill>
                  <a:srgbClr val="663300"/>
                </a:solidFill>
                <a:latin typeface="+mj-lt"/>
                <a:ea typeface="Times New Roman" panose="02020603050405020304" pitchFamily="18" charset="0"/>
              </a:rPr>
              <a:t>Hoàn </a:t>
            </a:r>
            <a:r>
              <a:rPr lang="nl-NL" sz="2400" b="1" dirty="0">
                <a:solidFill>
                  <a:srgbClr val="663300"/>
                </a:solidFill>
                <a:latin typeface="+mj-lt"/>
                <a:ea typeface="Times New Roman" panose="02020603050405020304" pitchFamily="18" charset="0"/>
              </a:rPr>
              <a:t>thiện </a:t>
            </a:r>
            <a:r>
              <a:rPr lang="nl-NL" sz="2400" dirty="0">
                <a:solidFill>
                  <a:srgbClr val="FF3399"/>
                </a:solidFill>
                <a:latin typeface="+mj-lt"/>
                <a:ea typeface="Times New Roman" panose="02020603050405020304" pitchFamily="18" charset="0"/>
              </a:rPr>
              <a:t>cơ chế, chính sách</a:t>
            </a:r>
            <a:endParaRPr lang="en-US" sz="2400" dirty="0">
              <a:solidFill>
                <a:srgbClr val="FF3399"/>
              </a:solidFill>
              <a:latin typeface="+mj-lt"/>
            </a:endParaRPr>
          </a:p>
        </p:txBody>
      </p:sp>
      <p:sp>
        <p:nvSpPr>
          <p:cNvPr id="6" name="Rectangle 5"/>
          <p:cNvSpPr/>
          <p:nvPr/>
        </p:nvSpPr>
        <p:spPr>
          <a:xfrm>
            <a:off x="2027824" y="974768"/>
            <a:ext cx="3071675"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C00000"/>
                </a:solidFill>
                <a:latin typeface="+mj-lt"/>
                <a:ea typeface="Times New Roman" panose="02020603050405020304" pitchFamily="18" charset="0"/>
              </a:rPr>
              <a:t> </a:t>
            </a:r>
            <a:r>
              <a:rPr lang="nl-NL" sz="2400" b="1" dirty="0" smtClean="0">
                <a:solidFill>
                  <a:srgbClr val="3333CC"/>
                </a:solidFill>
                <a:latin typeface="+mj-lt"/>
                <a:ea typeface="Times New Roman" panose="02020603050405020304" pitchFamily="18" charset="0"/>
              </a:rPr>
              <a:t>Kiện </a:t>
            </a:r>
            <a:r>
              <a:rPr lang="nl-NL" sz="2400" b="1" dirty="0">
                <a:solidFill>
                  <a:srgbClr val="3333CC"/>
                </a:solidFill>
                <a:latin typeface="+mj-lt"/>
                <a:ea typeface="Times New Roman" panose="02020603050405020304" pitchFamily="18" charset="0"/>
              </a:rPr>
              <a:t>toàn </a:t>
            </a:r>
            <a:r>
              <a:rPr lang="nl-NL" sz="2400" dirty="0">
                <a:solidFill>
                  <a:srgbClr val="C00000"/>
                </a:solidFill>
                <a:latin typeface="+mj-lt"/>
                <a:ea typeface="Times New Roman" panose="02020603050405020304" pitchFamily="18" charset="0"/>
              </a:rPr>
              <a:t>tổ chức</a:t>
            </a:r>
            <a:endParaRPr lang="en-US" sz="2400" dirty="0">
              <a:solidFill>
                <a:srgbClr val="C00000"/>
              </a:solidFill>
              <a:latin typeface="+mj-lt"/>
            </a:endParaRPr>
          </a:p>
        </p:txBody>
      </p:sp>
      <p:sp>
        <p:nvSpPr>
          <p:cNvPr id="7" name="Rectangle 6"/>
          <p:cNvSpPr/>
          <p:nvPr/>
        </p:nvSpPr>
        <p:spPr>
          <a:xfrm>
            <a:off x="1958553" y="1706994"/>
            <a:ext cx="4474302" cy="461665"/>
          </a:xfrm>
          <a:prstGeom prst="rect">
            <a:avLst/>
          </a:prstGeom>
        </p:spPr>
        <p:txBody>
          <a:bodyPr wrap="none">
            <a:spAutoFit/>
          </a:bodyPr>
          <a:lstStyle/>
          <a:p>
            <a:pPr marL="285750" indent="-285750">
              <a:buFont typeface="Wingdings" panose="05000000000000000000" pitchFamily="2" charset="2"/>
              <a:buChar char="Ø"/>
            </a:pPr>
            <a:r>
              <a:rPr lang="nl-NL" sz="2400" b="1" dirty="0" smtClean="0">
                <a:solidFill>
                  <a:srgbClr val="CC0066"/>
                </a:solidFill>
                <a:latin typeface="+mj-lt"/>
                <a:ea typeface="Times New Roman" panose="02020603050405020304" pitchFamily="18" charset="0"/>
              </a:rPr>
              <a:t>Chấn </a:t>
            </a:r>
            <a:r>
              <a:rPr lang="nl-NL" sz="2400" b="1" dirty="0">
                <a:solidFill>
                  <a:srgbClr val="CC0066"/>
                </a:solidFill>
                <a:latin typeface="+mj-lt"/>
                <a:ea typeface="Times New Roman" panose="02020603050405020304" pitchFamily="18" charset="0"/>
              </a:rPr>
              <a:t>chỉnh </a:t>
            </a:r>
            <a:r>
              <a:rPr lang="nl-NL" sz="2400" dirty="0">
                <a:solidFill>
                  <a:srgbClr val="008000"/>
                </a:solidFill>
                <a:latin typeface="+mj-lt"/>
                <a:ea typeface="Times New Roman" panose="02020603050405020304" pitchFamily="18" charset="0"/>
              </a:rPr>
              <a:t>công tác quản lý</a:t>
            </a:r>
            <a:endParaRPr lang="en-US" sz="2400" dirty="0">
              <a:solidFill>
                <a:srgbClr val="008000"/>
              </a:solidFill>
              <a:latin typeface="+mj-lt"/>
            </a:endParaRPr>
          </a:p>
        </p:txBody>
      </p:sp>
      <p:sp>
        <p:nvSpPr>
          <p:cNvPr id="8" name="Rectangle 7"/>
          <p:cNvSpPr/>
          <p:nvPr/>
        </p:nvSpPr>
        <p:spPr>
          <a:xfrm>
            <a:off x="1944814" y="2453993"/>
            <a:ext cx="5180369" cy="830997"/>
          </a:xfrm>
          <a:prstGeom prst="rect">
            <a:avLst/>
          </a:prstGeom>
        </p:spPr>
        <p:txBody>
          <a:bodyPr wrap="square">
            <a:spAutoFit/>
          </a:bodyPr>
          <a:lstStyle/>
          <a:p>
            <a:pPr marL="285750" indent="-285750" algn="just">
              <a:buFont typeface="Wingdings" panose="05000000000000000000" pitchFamily="2" charset="2"/>
              <a:buChar char="Ø"/>
            </a:pPr>
            <a:r>
              <a:rPr lang="nl-NL" sz="2400" b="1" dirty="0" smtClean="0">
                <a:solidFill>
                  <a:srgbClr val="00B050"/>
                </a:solidFill>
                <a:latin typeface="+mj-lt"/>
                <a:ea typeface="Times New Roman" panose="02020603050405020304" pitchFamily="18" charset="0"/>
              </a:rPr>
              <a:t>Khắc </a:t>
            </a:r>
            <a:r>
              <a:rPr lang="nl-NL" sz="2400" b="1" dirty="0">
                <a:solidFill>
                  <a:srgbClr val="00B050"/>
                </a:solidFill>
                <a:latin typeface="+mj-lt"/>
                <a:ea typeface="Times New Roman" panose="02020603050405020304" pitchFamily="18" charset="0"/>
              </a:rPr>
              <a:t>phục </a:t>
            </a:r>
            <a:r>
              <a:rPr lang="nl-NL" sz="2400" dirty="0">
                <a:solidFill>
                  <a:srgbClr val="FF0000"/>
                </a:solidFill>
                <a:latin typeface="+mj-lt"/>
                <a:ea typeface="Times New Roman" panose="02020603050405020304" pitchFamily="18" charset="0"/>
              </a:rPr>
              <a:t>sơ hở, xử lý nghiêm, kịp thời </a:t>
            </a:r>
            <a:r>
              <a:rPr lang="nl-NL" sz="2400" dirty="0" smtClean="0">
                <a:solidFill>
                  <a:srgbClr val="FF0000"/>
                </a:solidFill>
                <a:latin typeface="+mj-lt"/>
                <a:ea typeface="Times New Roman" panose="02020603050405020304" pitchFamily="18" charset="0"/>
              </a:rPr>
              <a:t>mọi vi </a:t>
            </a:r>
            <a:r>
              <a:rPr lang="nl-NL" sz="2400" dirty="0">
                <a:solidFill>
                  <a:srgbClr val="FF0000"/>
                </a:solidFill>
                <a:latin typeface="+mj-lt"/>
                <a:ea typeface="Times New Roman" panose="02020603050405020304" pitchFamily="18" charset="0"/>
              </a:rPr>
              <a:t>phạm, tội phạm</a:t>
            </a:r>
            <a:endParaRPr lang="en-US" sz="2400" dirty="0">
              <a:solidFill>
                <a:srgbClr val="FF0000"/>
              </a:solidFill>
              <a:latin typeface="+mj-lt"/>
            </a:endParaRPr>
          </a:p>
        </p:txBody>
      </p:sp>
      <p:sp>
        <p:nvSpPr>
          <p:cNvPr id="9" name="Rectangle 8"/>
          <p:cNvSpPr/>
          <p:nvPr/>
        </p:nvSpPr>
        <p:spPr>
          <a:xfrm>
            <a:off x="1918244" y="3586788"/>
            <a:ext cx="5457008" cy="830997"/>
          </a:xfrm>
          <a:prstGeom prst="rect">
            <a:avLst/>
          </a:prstGeom>
        </p:spPr>
        <p:txBody>
          <a:bodyPr wrap="square">
            <a:spAutoFit/>
          </a:bodyPr>
          <a:lstStyle/>
          <a:p>
            <a:pPr marL="285750" indent="-285750">
              <a:buFont typeface="Wingdings" panose="05000000000000000000" pitchFamily="2" charset="2"/>
              <a:buChar char="Ø"/>
            </a:pPr>
            <a:r>
              <a:rPr lang="nl-NL" sz="2400" b="1" dirty="0" smtClean="0">
                <a:solidFill>
                  <a:srgbClr val="996633"/>
                </a:solidFill>
                <a:latin typeface="+mj-lt"/>
                <a:ea typeface="Times New Roman" panose="02020603050405020304" pitchFamily="18" charset="0"/>
              </a:rPr>
              <a:t>Huy </a:t>
            </a:r>
            <a:r>
              <a:rPr lang="nl-NL" sz="2400" b="1" dirty="0">
                <a:solidFill>
                  <a:srgbClr val="996633"/>
                </a:solidFill>
                <a:latin typeface="+mj-lt"/>
                <a:ea typeface="Times New Roman" panose="02020603050405020304" pitchFamily="18" charset="0"/>
              </a:rPr>
              <a:t>động và phối hợp </a:t>
            </a:r>
            <a:r>
              <a:rPr lang="nl-NL" sz="2400" dirty="0">
                <a:solidFill>
                  <a:srgbClr val="660066"/>
                </a:solidFill>
                <a:latin typeface="+mj-lt"/>
                <a:ea typeface="Times New Roman" panose="02020603050405020304" pitchFamily="18" charset="0"/>
              </a:rPr>
              <a:t>chặt chẽ </a:t>
            </a:r>
            <a:r>
              <a:rPr lang="nl-NL" sz="2400" dirty="0" smtClean="0">
                <a:solidFill>
                  <a:srgbClr val="660066"/>
                </a:solidFill>
                <a:latin typeface="+mj-lt"/>
                <a:ea typeface="Times New Roman" panose="02020603050405020304" pitchFamily="18" charset="0"/>
              </a:rPr>
              <a:t>mọi lực </a:t>
            </a:r>
            <a:r>
              <a:rPr lang="nl-NL" sz="2400" dirty="0">
                <a:solidFill>
                  <a:srgbClr val="660066"/>
                </a:solidFill>
                <a:latin typeface="+mj-lt"/>
                <a:ea typeface="Times New Roman" panose="02020603050405020304" pitchFamily="18" charset="0"/>
              </a:rPr>
              <a:t>lượng đấu </a:t>
            </a:r>
            <a:r>
              <a:rPr lang="nl-NL" sz="2400" dirty="0" smtClean="0">
                <a:solidFill>
                  <a:srgbClr val="660066"/>
                </a:solidFill>
                <a:latin typeface="+mj-lt"/>
                <a:ea typeface="Times New Roman" panose="02020603050405020304" pitchFamily="18" charset="0"/>
              </a:rPr>
              <a:t>tranh </a:t>
            </a:r>
            <a:endParaRPr lang="en-US" sz="2400" dirty="0">
              <a:solidFill>
                <a:srgbClr val="660066"/>
              </a:solidFill>
              <a:latin typeface="+mj-lt"/>
            </a:endParaRPr>
          </a:p>
        </p:txBody>
      </p:sp>
      <p:sp>
        <p:nvSpPr>
          <p:cNvPr id="10" name="Rectangle 9"/>
          <p:cNvSpPr/>
          <p:nvPr/>
        </p:nvSpPr>
        <p:spPr>
          <a:xfrm>
            <a:off x="1944814" y="4719583"/>
            <a:ext cx="5394052" cy="830997"/>
          </a:xfrm>
          <a:prstGeom prst="rect">
            <a:avLst/>
          </a:prstGeom>
        </p:spPr>
        <p:txBody>
          <a:bodyPr wrap="square">
            <a:spAutoFit/>
          </a:bodyPr>
          <a:lstStyle/>
          <a:p>
            <a:pPr marL="285750" indent="-285750">
              <a:buFont typeface="Wingdings" panose="05000000000000000000" pitchFamily="2" charset="2"/>
              <a:buChar char="Ø"/>
            </a:pPr>
            <a:r>
              <a:rPr lang="nl-NL" sz="2400" dirty="0" smtClean="0">
                <a:solidFill>
                  <a:srgbClr val="00B0F0"/>
                </a:solidFill>
                <a:latin typeface="+mj-lt"/>
                <a:ea typeface="Times New Roman" panose="02020603050405020304" pitchFamily="18" charset="0"/>
              </a:rPr>
              <a:t> </a:t>
            </a:r>
            <a:r>
              <a:rPr lang="nl-NL" sz="2400" b="1" dirty="0" smtClean="0">
                <a:solidFill>
                  <a:srgbClr val="002060"/>
                </a:solidFill>
                <a:latin typeface="+mj-lt"/>
                <a:ea typeface="Times New Roman" panose="02020603050405020304" pitchFamily="18" charset="0"/>
              </a:rPr>
              <a:t>Ngăn </a:t>
            </a:r>
            <a:r>
              <a:rPr lang="nl-NL" sz="2400" b="1" dirty="0">
                <a:solidFill>
                  <a:srgbClr val="002060"/>
                </a:solidFill>
                <a:latin typeface="+mj-lt"/>
                <a:ea typeface="Times New Roman" panose="02020603050405020304" pitchFamily="18" charset="0"/>
              </a:rPr>
              <a:t>chặn, đẩy lùi và loại trừ </a:t>
            </a:r>
            <a:r>
              <a:rPr lang="nl-NL" sz="2400" dirty="0">
                <a:solidFill>
                  <a:srgbClr val="00B0F0"/>
                </a:solidFill>
                <a:latin typeface="+mj-lt"/>
                <a:ea typeface="Times New Roman" panose="02020603050405020304" pitchFamily="18" charset="0"/>
              </a:rPr>
              <a:t>tham nhũng</a:t>
            </a:r>
            <a:endParaRPr lang="en-US" sz="2400" dirty="0">
              <a:solidFill>
                <a:srgbClr val="00B0F0"/>
              </a:solidFill>
              <a:latin typeface="+mj-lt"/>
            </a:endParaRPr>
          </a:p>
        </p:txBody>
      </p:sp>
      <p:pic>
        <p:nvPicPr>
          <p:cNvPr id="3086" name="Picture 1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8385" y="33945"/>
            <a:ext cx="4628953" cy="5681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228600"/>
            <a:ext cx="11734800" cy="1200329"/>
          </a:xfrm>
          <a:prstGeom prst="rect">
            <a:avLst/>
          </a:prstGeom>
        </p:spPr>
        <p:txBody>
          <a:bodyPr wrap="square">
            <a:spAutoFit/>
          </a:bodyPr>
          <a:lstStyle/>
          <a:p>
            <a:pPr marL="800100" indent="-342900" algn="ctr">
              <a:spcAft>
                <a:spcPts val="0"/>
              </a:spcAft>
              <a:buFont typeface="Wingdings" panose="05000000000000000000" pitchFamily="2" charset="2"/>
              <a:buChar char="v"/>
            </a:pPr>
            <a:r>
              <a:rPr lang="nl-NL" sz="2400" dirty="0">
                <a:solidFill>
                  <a:srgbClr val="000066"/>
                </a:solidFill>
                <a:latin typeface="+mj-lt"/>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mj-lt"/>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mj-lt"/>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mj-lt"/>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mj-lt"/>
                <a:ea typeface="Times New Roman" panose="02020603050405020304" pitchFamily="18" charset="0"/>
                <a:cs typeface="Times New Roman" panose="02020603050405020304" pitchFamily="18" charset="0"/>
              </a:rPr>
              <a:t>. </a:t>
            </a:r>
            <a:endParaRPr lang="en-US" sz="2400" dirty="0">
              <a:solidFill>
                <a:srgbClr val="C00000"/>
              </a:solidFill>
              <a:effectLst/>
              <a:latin typeface="+mj-lt"/>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600200"/>
            <a:ext cx="32766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1514475"/>
            <a:ext cx="77724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48200" y="1981200"/>
            <a:ext cx="7010400" cy="2308324"/>
          </a:xfrm>
          <a:prstGeom prst="rect">
            <a:avLst/>
          </a:prstGeom>
        </p:spPr>
        <p:txBody>
          <a:bodyPr wrap="square">
            <a:spAutoFit/>
          </a:bodyPr>
          <a:lstStyle/>
          <a:p>
            <a:pPr marL="742950" indent="-285750" algn="ctr">
              <a:buFont typeface="Wingdings" panose="05000000000000000000" pitchFamily="2" charset="2"/>
              <a:buChar char="§"/>
            </a:pPr>
            <a:r>
              <a:rPr lang="nl-NL" sz="2400" dirty="0" smtClean="0">
                <a:solidFill>
                  <a:srgbClr val="3333CC"/>
                </a:solidFill>
                <a:latin typeface="+mj-lt"/>
                <a:ea typeface="Times New Roman" panose="02020603050405020304" pitchFamily="18" charset="0"/>
                <a:cs typeface="Times New Roman" panose="02020603050405020304" pitchFamily="18" charset="0"/>
              </a:rPr>
              <a:t>Mặt </a:t>
            </a:r>
            <a:r>
              <a:rPr lang="nl-NL" sz="2400" dirty="0">
                <a:solidFill>
                  <a:srgbClr val="3333CC"/>
                </a:solidFill>
                <a:latin typeface="+mj-lt"/>
                <a:ea typeface="Times New Roman" panose="02020603050405020304" pitchFamily="18" charset="0"/>
                <a:cs typeface="Times New Roman" panose="02020603050405020304" pitchFamily="18" charset="0"/>
              </a:rPr>
              <a:t>trận tổ quốc, các đoàn thể nhân dân, các cơ quan thông tin đại chúng và toàn xã </a:t>
            </a:r>
            <a:r>
              <a:rPr lang="nl-NL" sz="2400" dirty="0" smtClean="0">
                <a:solidFill>
                  <a:srgbClr val="3333CC"/>
                </a:solidFill>
                <a:latin typeface="+mj-lt"/>
                <a:ea typeface="Times New Roman" panose="02020603050405020304" pitchFamily="18" charset="0"/>
                <a:cs typeface="Times New Roman" panose="02020603050405020304" pitchFamily="18" charset="0"/>
              </a:rPr>
              <a:t>hội </a:t>
            </a:r>
            <a:r>
              <a:rPr lang="nl-NL" sz="2400" dirty="0">
                <a:solidFill>
                  <a:srgbClr val="3333CC"/>
                </a:solidFill>
                <a:latin typeface="+mj-lt"/>
                <a:ea typeface="Times New Roman" panose="02020603050405020304" pitchFamily="18" charset="0"/>
                <a:cs typeface="Times New Roman" panose="02020603050405020304" pitchFamily="18" charset="0"/>
              </a:rPr>
              <a:t>có trách </a:t>
            </a:r>
            <a:r>
              <a:rPr lang="nl-NL" sz="2400" b="1" dirty="0">
                <a:solidFill>
                  <a:srgbClr val="663300"/>
                </a:solidFill>
                <a:latin typeface="+mj-lt"/>
                <a:ea typeface="Times New Roman" panose="02020603050405020304" pitchFamily="18" charset="0"/>
                <a:cs typeface="Times New Roman" panose="02020603050405020304" pitchFamily="18" charset="0"/>
              </a:rPr>
              <a:t>nhiệm giám sát, kiểm tra cán bộ, công chức, phát hiện, tố cáo, lên án những kẻ tham nhũng.</a:t>
            </a:r>
            <a:endParaRPr lang="en-US" sz="2400" b="1" dirty="0">
              <a:solidFill>
                <a:srgbClr val="663300"/>
              </a:solidFill>
              <a:latin typeface="+mj-lt"/>
              <a:ea typeface="Times New Roman" panose="02020603050405020304" pitchFamily="18" charset="0"/>
              <a:cs typeface="Times New Roman" panose="02020603050405020304" pitchFamily="18" charset="0"/>
            </a:endParaRPr>
          </a:p>
          <a:p>
            <a:pPr marL="457200" indent="457200" algn="ctr">
              <a:spcAft>
                <a:spcPts val="0"/>
              </a:spcAft>
            </a:pPr>
            <a:r>
              <a:rPr lang="nl-NL" sz="2400" dirty="0" smtClean="0">
                <a:latin typeface="+mj-lt"/>
                <a:ea typeface="Times New Roman" panose="02020603050405020304" pitchFamily="18" charset="0"/>
                <a:cs typeface="Times New Roman" panose="02020603050405020304" pitchFamily="18" charset="0"/>
              </a:rPr>
              <a:t>. </a:t>
            </a:r>
            <a:endParaRPr lang="en-US" sz="2400" dirty="0">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152400" y="152400"/>
            <a:ext cx="6934200" cy="1569660"/>
          </a:xfrm>
          <a:prstGeom prst="rect">
            <a:avLst/>
          </a:prstGeom>
        </p:spPr>
        <p:txBody>
          <a:bodyPr wrap="square">
            <a:spAutoFit/>
          </a:bodyPr>
          <a:lstStyle/>
          <a:p>
            <a:pPr marL="342900" indent="-342900" algn="ctr">
              <a:buFont typeface="Wingdings" panose="05000000000000000000" pitchFamily="2" charset="2"/>
              <a:buChar char="§"/>
            </a:pPr>
            <a:r>
              <a:rPr lang="nl-NL" sz="2400" b="1" dirty="0">
                <a:solidFill>
                  <a:srgbClr val="006600"/>
                </a:solidFill>
                <a:latin typeface="+mj-lt"/>
                <a:ea typeface="Times New Roman" panose="02020603050405020304" pitchFamily="18" charset="0"/>
                <a:cs typeface="Times New Roman" panose="02020603050405020304" pitchFamily="18" charset="0"/>
              </a:rPr>
              <a:t>Tăng cường tổ chức, lãnh đạo, chỉ đạo và huy động</a:t>
            </a:r>
            <a:r>
              <a:rPr lang="nl-NL" sz="2400" dirty="0">
                <a:solidFill>
                  <a:srgbClr val="990033"/>
                </a:solidFill>
                <a:latin typeface="+mj-lt"/>
                <a:ea typeface="Times New Roman" panose="02020603050405020304" pitchFamily="18" charset="0"/>
                <a:cs typeface="Times New Roman" panose="02020603050405020304" pitchFamily="18" charset="0"/>
              </a:rPr>
              <a:t> lực lượng, đấu tranh </a:t>
            </a:r>
            <a:r>
              <a:rPr lang="nl-NL" sz="2400" b="1" dirty="0">
                <a:solidFill>
                  <a:srgbClr val="FF0000"/>
                </a:solidFill>
                <a:latin typeface="+mj-lt"/>
                <a:ea typeface="Times New Roman" panose="02020603050405020304" pitchFamily="18" charset="0"/>
                <a:cs typeface="Times New Roman" panose="02020603050405020304" pitchFamily="18" charset="0"/>
              </a:rPr>
              <a:t>chống tham nhũng</a:t>
            </a:r>
            <a:r>
              <a:rPr lang="nl-NL" sz="2400" dirty="0">
                <a:solidFill>
                  <a:srgbClr val="990033"/>
                </a:solidFill>
                <a:latin typeface="+mj-lt"/>
                <a:ea typeface="Times New Roman" panose="02020603050405020304" pitchFamily="18" charset="0"/>
                <a:cs typeface="Times New Roman" panose="02020603050405020304" pitchFamily="18" charset="0"/>
              </a:rPr>
              <a:t>, coi đây là nhiệm vụ thường xuyên, quan trọng của các cấp bộ Đảng. </a:t>
            </a:r>
            <a:endParaRPr lang="en-US" sz="2400" dirty="0">
              <a:solidFill>
                <a:srgbClr val="990033"/>
              </a:solidFill>
              <a:latin typeface="+mj-lt"/>
            </a:endParaRPr>
          </a:p>
        </p:txBody>
      </p:sp>
      <p:pic>
        <p:nvPicPr>
          <p:cNvPr id="7170" name="Picture 2" descr="Image result for Mặt trận tổ quốc, các đoàn thể nhân dân, các cơ quan thông tin đại chúng và toàn xã hội có trách nhiệm giám sát, kiểm tra cán bộ, công chức, phát hiện, tố cáo, lên án những kẻ tham nhũ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03668" y="4038600"/>
            <a:ext cx="1905000" cy="141922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hội phụ nữ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181" y="4077891"/>
            <a:ext cx="1800225" cy="141922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đoàn thanh niê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9800" y="3999310"/>
            <a:ext cx="2270685" cy="1497806"/>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Image result for hội nông dân việt n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8389" y="3960019"/>
            <a:ext cx="1857375" cy="1497806"/>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Image result for công đoà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 y="3906128"/>
            <a:ext cx="1789108" cy="1605588"/>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Image result for hội cựu chiến binh việt nam log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3974" y="3999310"/>
            <a:ext cx="1777205" cy="1497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095829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4747640"/>
            <a:ext cx="6096000" cy="1200329"/>
          </a:xfrm>
          <a:prstGeom prst="rect">
            <a:avLst/>
          </a:prstGeom>
        </p:spPr>
        <p:txBody>
          <a:bodyPr>
            <a:spAutoFit/>
          </a:bodyPr>
          <a:lstStyle/>
          <a:p>
            <a:pPr marL="800100" indent="-342900" algn="ctr">
              <a:spcAft>
                <a:spcPts val="0"/>
              </a:spcAft>
              <a:buFont typeface="Wingdings" panose="05000000000000000000" pitchFamily="2" charset="2"/>
              <a:buChar char="§"/>
            </a:pPr>
            <a:r>
              <a:rPr lang="nl-NL" sz="2400" b="1" u="sng" dirty="0">
                <a:solidFill>
                  <a:srgbClr val="FF0000"/>
                </a:solidFill>
                <a:latin typeface="+mj-lt"/>
                <a:ea typeface="Times New Roman" panose="02020603050405020304" pitchFamily="18" charset="0"/>
                <a:cs typeface="Times New Roman" panose="02020603050405020304" pitchFamily="18" charset="0"/>
              </a:rPr>
              <a:t>Cải cách</a:t>
            </a:r>
            <a:r>
              <a:rPr lang="nl-NL" sz="2400" dirty="0">
                <a:solidFill>
                  <a:srgbClr val="006600"/>
                </a:solidFill>
                <a:latin typeface="+mj-lt"/>
                <a:ea typeface="Times New Roman" panose="02020603050405020304" pitchFamily="18" charset="0"/>
                <a:cs typeface="Times New Roman" panose="02020603050405020304" pitchFamily="18" charset="0"/>
              </a:rPr>
              <a:t> cơ bản chế độ</a:t>
            </a:r>
            <a:r>
              <a:rPr lang="nl-NL" sz="2400" b="1" dirty="0">
                <a:solidFill>
                  <a:srgbClr val="FF0000"/>
                </a:solidFill>
                <a:latin typeface="+mj-lt"/>
                <a:ea typeface="Times New Roman" panose="02020603050405020304" pitchFamily="18" charset="0"/>
                <a:cs typeface="Times New Roman" panose="02020603050405020304" pitchFamily="18" charset="0"/>
              </a:rPr>
              <a:t> </a:t>
            </a:r>
            <a:r>
              <a:rPr lang="nl-NL" sz="2400" b="1" dirty="0">
                <a:solidFill>
                  <a:srgbClr val="C00000"/>
                </a:solidFill>
                <a:latin typeface="+mj-lt"/>
                <a:ea typeface="Times New Roman" panose="02020603050405020304" pitchFamily="18" charset="0"/>
                <a:cs typeface="Times New Roman" panose="02020603050405020304" pitchFamily="18" charset="0"/>
              </a:rPr>
              <a:t>tiền lương</a:t>
            </a:r>
            <a:r>
              <a:rPr lang="nl-NL" sz="2400" dirty="0">
                <a:solidFill>
                  <a:srgbClr val="006600"/>
                </a:solidFill>
                <a:latin typeface="+mj-lt"/>
                <a:ea typeface="Times New Roman" panose="02020603050405020304" pitchFamily="18" charset="0"/>
                <a:cs typeface="Times New Roman" panose="02020603050405020304" pitchFamily="18" charset="0"/>
              </a:rPr>
              <a:t>, nâng cao đời sống người hưởng lương, </a:t>
            </a:r>
            <a:r>
              <a:rPr lang="nl-NL" sz="2400" b="1" dirty="0">
                <a:solidFill>
                  <a:srgbClr val="FF3399"/>
                </a:solidFill>
                <a:latin typeface="+mj-lt"/>
                <a:ea typeface="Times New Roman" panose="02020603050405020304" pitchFamily="18" charset="0"/>
                <a:cs typeface="Times New Roman" panose="02020603050405020304" pitchFamily="18" charset="0"/>
              </a:rPr>
              <a:t>chống đặc quyền, đặc lợi</a:t>
            </a:r>
            <a:r>
              <a:rPr lang="nl-NL" sz="2400" dirty="0">
                <a:solidFill>
                  <a:srgbClr val="006600"/>
                </a:solidFill>
                <a:latin typeface="+mj-lt"/>
                <a:ea typeface="Times New Roman" panose="02020603050405020304" pitchFamily="18" charset="0"/>
                <a:cs typeface="Times New Roman" panose="02020603050405020304" pitchFamily="18" charset="0"/>
              </a:rPr>
              <a:t>. </a:t>
            </a:r>
            <a:endParaRPr lang="en-US" sz="2400" dirty="0">
              <a:solidFill>
                <a:srgbClr val="006600"/>
              </a:solidFill>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6553200" y="123074"/>
            <a:ext cx="5410200" cy="1569660"/>
          </a:xfrm>
          <a:prstGeom prst="rect">
            <a:avLst/>
          </a:prstGeom>
        </p:spPr>
        <p:txBody>
          <a:bodyPr wrap="square">
            <a:spAutoFit/>
          </a:bodyPr>
          <a:lstStyle/>
          <a:p>
            <a:pPr marL="800100" indent="-342900" algn="ctr">
              <a:spcAft>
                <a:spcPts val="0"/>
              </a:spcAft>
              <a:buFont typeface="Wingdings" panose="05000000000000000000" pitchFamily="2" charset="2"/>
              <a:buChar char="§"/>
            </a:pPr>
            <a:r>
              <a:rPr lang="nl-NL" sz="2400" dirty="0">
                <a:solidFill>
                  <a:srgbClr val="000066"/>
                </a:solidFill>
                <a:latin typeface="+mj-lt"/>
                <a:ea typeface="Times New Roman" panose="02020603050405020304" pitchFamily="18" charset="0"/>
                <a:cs typeface="Times New Roman" panose="02020603050405020304" pitchFamily="18" charset="0"/>
              </a:rPr>
              <a:t>Thường xuyên </a:t>
            </a:r>
            <a:r>
              <a:rPr lang="nl-NL" sz="2400" b="1" u="sng" dirty="0">
                <a:solidFill>
                  <a:srgbClr val="FF0000"/>
                </a:solidFill>
                <a:latin typeface="+mj-lt"/>
                <a:ea typeface="Times New Roman" panose="02020603050405020304" pitchFamily="18" charset="0"/>
                <a:cs typeface="Times New Roman" panose="02020603050405020304" pitchFamily="18" charset="0"/>
              </a:rPr>
              <a:t>giáo dục</a:t>
            </a:r>
            <a:r>
              <a:rPr lang="nl-NL" sz="2400" dirty="0">
                <a:solidFill>
                  <a:srgbClr val="000066"/>
                </a:solidFill>
                <a:latin typeface="+mj-lt"/>
                <a:ea typeface="Times New Roman" panose="02020603050405020304" pitchFamily="18" charset="0"/>
                <a:cs typeface="Times New Roman" panose="02020603050405020304" pitchFamily="18" charset="0"/>
              </a:rPr>
              <a:t> cán bộ, đảng viên công chức về chính trị, tư tưởng </a:t>
            </a:r>
            <a:r>
              <a:rPr lang="nl-NL" sz="2400" b="1" dirty="0">
                <a:solidFill>
                  <a:srgbClr val="CC6600"/>
                </a:solidFill>
                <a:latin typeface="+mj-lt"/>
                <a:ea typeface="Times New Roman" panose="02020603050405020304" pitchFamily="18" charset="0"/>
                <a:cs typeface="Times New Roman" panose="02020603050405020304" pitchFamily="18" charset="0"/>
              </a:rPr>
              <a:t>đạo đức cách mạng. </a:t>
            </a:r>
            <a:endParaRPr lang="en-US" sz="2400" b="1" dirty="0">
              <a:solidFill>
                <a:srgbClr val="CC6600"/>
              </a:solidFill>
              <a:latin typeface="+mj-lt"/>
              <a:ea typeface="Times New Roman" panose="02020603050405020304" pitchFamily="18" charset="0"/>
              <a:cs typeface="Times New Roman" panose="02020603050405020304" pitchFamily="18" charset="0"/>
            </a:endParaRPr>
          </a:p>
        </p:txBody>
      </p:sp>
      <p:pic>
        <p:nvPicPr>
          <p:cNvPr id="5122" name="Picture 2" descr="Image result for Cải cách cơ bản chế độ tiền lư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23074"/>
            <a:ext cx="6286500" cy="443216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giáo dục cán bộ, đảng viên công chức về chính trị, tư tưởng đạo đức cách mạ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4675" y="1759393"/>
            <a:ext cx="5038725" cy="3888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689347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0"/>
            <a:ext cx="10058400" cy="954107"/>
          </a:xfrm>
          <a:prstGeom prst="rect">
            <a:avLst/>
          </a:prstGeom>
        </p:spPr>
        <p:txBody>
          <a:bodyPr wrap="square">
            <a:spAutoFit/>
          </a:bodyPr>
          <a:lstStyle/>
          <a:p>
            <a:pPr marL="800100" indent="-342900" algn="ctr">
              <a:spcAft>
                <a:spcPts val="0"/>
              </a:spcAft>
              <a:buFont typeface="Wingdings" panose="05000000000000000000" pitchFamily="2" charset="2"/>
              <a:buChar char="§"/>
            </a:pPr>
            <a:r>
              <a:rPr lang="nl-NL" sz="2800" dirty="0">
                <a:solidFill>
                  <a:srgbClr val="660066"/>
                </a:solidFill>
                <a:latin typeface="+mj-lt"/>
                <a:ea typeface="Times New Roman" panose="02020603050405020304" pitchFamily="18" charset="0"/>
                <a:cs typeface="Times New Roman" panose="02020603050405020304" pitchFamily="18" charset="0"/>
              </a:rPr>
              <a:t>Kịp thời kiểm tra và kết luận, có biện pháp </a:t>
            </a:r>
            <a:r>
              <a:rPr lang="nl-NL" sz="2800" b="1" u="sng" dirty="0">
                <a:solidFill>
                  <a:srgbClr val="FF0000"/>
                </a:solidFill>
                <a:latin typeface="+mj-lt"/>
                <a:ea typeface="Times New Roman" panose="02020603050405020304" pitchFamily="18" charset="0"/>
                <a:cs typeface="Times New Roman" panose="02020603050405020304" pitchFamily="18" charset="0"/>
              </a:rPr>
              <a:t>xử lý </a:t>
            </a:r>
            <a:r>
              <a:rPr lang="nl-NL" sz="2800" dirty="0">
                <a:solidFill>
                  <a:srgbClr val="660066"/>
                </a:solidFill>
                <a:latin typeface="+mj-lt"/>
                <a:ea typeface="Times New Roman" panose="02020603050405020304" pitchFamily="18" charset="0"/>
                <a:cs typeface="Times New Roman" panose="02020603050405020304" pitchFamily="18" charset="0"/>
              </a:rPr>
              <a:t>những </a:t>
            </a:r>
            <a:r>
              <a:rPr lang="nl-NL" sz="2800" b="1" u="sng" dirty="0">
                <a:solidFill>
                  <a:srgbClr val="FF0000"/>
                </a:solidFill>
                <a:latin typeface="+mj-lt"/>
                <a:ea typeface="Times New Roman" panose="02020603050405020304" pitchFamily="18" charset="0"/>
                <a:cs typeface="Times New Roman" panose="02020603050405020304" pitchFamily="18" charset="0"/>
              </a:rPr>
              <a:t>cán bộ, công chức có tài sản bất minh</a:t>
            </a:r>
            <a:r>
              <a:rPr lang="nl-NL" sz="2800" dirty="0">
                <a:latin typeface="+mj-lt"/>
                <a:ea typeface="Times New Roman" panose="02020603050405020304" pitchFamily="18" charset="0"/>
                <a:cs typeface="Times New Roman" panose="02020603050405020304" pitchFamily="18" charset="0"/>
              </a:rPr>
              <a:t>. </a:t>
            </a:r>
            <a:endParaRPr lang="en-US" sz="2800" dirty="0">
              <a:effectLst/>
              <a:latin typeface="+mj-lt"/>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0" y="1524000"/>
            <a:ext cx="40005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4000"/>
            <a:ext cx="38862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0" y="1524000"/>
            <a:ext cx="41529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a:off x="152400" y="743125"/>
            <a:ext cx="11734800" cy="50821"/>
            <a:chOff x="240" y="528"/>
            <a:chExt cx="5298" cy="14"/>
          </a:xfrm>
        </p:grpSpPr>
        <p:sp>
          <p:nvSpPr>
            <p:cNvPr id="3"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 name="Rectangle 4"/>
          <p:cNvSpPr/>
          <p:nvPr/>
        </p:nvSpPr>
        <p:spPr>
          <a:xfrm>
            <a:off x="0" y="214541"/>
            <a:ext cx="11734799" cy="461665"/>
          </a:xfrm>
          <a:prstGeom prst="rect">
            <a:avLst/>
          </a:prstGeom>
        </p:spPr>
        <p:txBody>
          <a:bodyPr wrap="square">
            <a:spAutoFit/>
          </a:bodyPr>
          <a:lstStyle/>
          <a:p>
            <a:pPr algn="ctr">
              <a:buNone/>
            </a:pPr>
            <a:r>
              <a:rPr lang="nl-NL" sz="2400" b="1" dirty="0" smtClean="0">
                <a:solidFill>
                  <a:srgbClr val="008000"/>
                </a:solidFill>
              </a:rPr>
              <a:t>KIỂM TRA </a:t>
            </a:r>
            <a:endParaRPr lang="en-US" sz="2400" dirty="0">
              <a:solidFill>
                <a:srgbClr val="008000"/>
              </a:solidFill>
            </a:endParaRPr>
          </a:p>
        </p:txBody>
      </p:sp>
      <p:sp>
        <p:nvSpPr>
          <p:cNvPr id="6" name="Rectangle 5"/>
          <p:cNvSpPr/>
          <p:nvPr/>
        </p:nvSpPr>
        <p:spPr>
          <a:xfrm>
            <a:off x="304799" y="1219200"/>
            <a:ext cx="11429999" cy="3970318"/>
          </a:xfrm>
          <a:prstGeom prst="rect">
            <a:avLst/>
          </a:prstGeom>
        </p:spPr>
        <p:txBody>
          <a:bodyPr wrap="square">
            <a:spAutoFit/>
          </a:bodyPr>
          <a:lstStyle/>
          <a:p>
            <a:r>
              <a:rPr lang="vi-VN" sz="3600" i="1" dirty="0">
                <a:solidFill>
                  <a:srgbClr val="FF0000"/>
                </a:solidFill>
              </a:rPr>
              <a:t>Nhà nước pháp quyền xã hội chủ nghĩa Việt Nam là Nhà nước của Nhân dân, do Nhân dân, vì Nhân dân, thể hiện quyền làm chủ của ai?</a:t>
            </a:r>
          </a:p>
          <a:p>
            <a:r>
              <a:rPr lang="vi-VN" sz="3600" dirty="0"/>
              <a:t>a. Giai cấp công nhân</a:t>
            </a:r>
          </a:p>
          <a:p>
            <a:r>
              <a:rPr lang="vi-VN" sz="3600" dirty="0"/>
              <a:t>b. Nhân </a:t>
            </a:r>
            <a:r>
              <a:rPr lang="vi-VN" sz="3600" dirty="0" smtClean="0"/>
              <a:t>dân</a:t>
            </a:r>
            <a:r>
              <a:rPr lang="en-US" sz="3600" dirty="0" smtClean="0"/>
              <a:t>.</a:t>
            </a:r>
            <a:endParaRPr lang="vi-VN" sz="3600" dirty="0"/>
          </a:p>
          <a:p>
            <a:r>
              <a:rPr lang="vi-VN" sz="3600" dirty="0"/>
              <a:t>c. Toàn dân</a:t>
            </a:r>
          </a:p>
          <a:p>
            <a:r>
              <a:rPr lang="vi-VN" sz="3600" dirty="0"/>
              <a:t>d. Nông dân</a:t>
            </a:r>
            <a:endParaRPr lang="en-US" sz="3600" dirty="0"/>
          </a:p>
        </p:txBody>
      </p:sp>
    </p:spTree>
    <p:extLst>
      <p:ext uri="{BB962C8B-B14F-4D97-AF65-F5344CB8AC3E}">
        <p14:creationId xmlns:p14="http://schemas.microsoft.com/office/powerpoint/2010/main" val="37063910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762000"/>
            <a:ext cx="10439400" cy="3416320"/>
          </a:xfrm>
          <a:prstGeom prst="rect">
            <a:avLst/>
          </a:prstGeom>
        </p:spPr>
        <p:txBody>
          <a:bodyPr wrap="square">
            <a:spAutoFit/>
          </a:bodyPr>
          <a:lstStyle/>
          <a:p>
            <a:r>
              <a:rPr lang="vi-VN" sz="3600" i="1" dirty="0">
                <a:solidFill>
                  <a:srgbClr val="FF0000"/>
                </a:solidFill>
                <a:latin typeface="Times New Roman" panose="02020603050405020304" pitchFamily="18" charset="0"/>
              </a:rPr>
              <a:t>Quyền làm chủ của nhân dân được hoàn thiện và thể chế hóa bằng…….</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Hiến pháp</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b. Pháp </a:t>
            </a:r>
            <a:r>
              <a:rPr lang="vi-VN" sz="3600" dirty="0" smtClean="0">
                <a:latin typeface="Times New Roman" panose="02020603050405020304" pitchFamily="18" charset="0"/>
              </a:rPr>
              <a:t>luật</a:t>
            </a:r>
            <a:r>
              <a:rPr lang="en-US" sz="3600" dirty="0" smtClean="0">
                <a:latin typeface="Times New Roman" panose="02020603050405020304" pitchFamily="18" charset="0"/>
              </a:rPr>
              <a:t>.</a:t>
            </a:r>
            <a:r>
              <a:rPr lang="vi-VN" sz="3600" dirty="0">
                <a:latin typeface="Times New Roman" panose="02020603050405020304" pitchFamily="18" charset="0"/>
              </a:rPr>
              <a:t/>
            </a:r>
            <a:br>
              <a:rPr lang="vi-VN" sz="3600" dirty="0">
                <a:latin typeface="Times New Roman" panose="02020603050405020304" pitchFamily="18" charset="0"/>
              </a:rPr>
            </a:br>
            <a:r>
              <a:rPr lang="vi-VN" sz="3600" dirty="0">
                <a:solidFill>
                  <a:srgbClr val="000000"/>
                </a:solidFill>
                <a:latin typeface="Times New Roman" panose="02020603050405020304" pitchFamily="18" charset="0"/>
              </a:rPr>
              <a:t>c. Hiến pháp và pháp luật</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d. Quy định</a:t>
            </a:r>
            <a:r>
              <a:rPr lang="vi-VN" sz="3600" dirty="0"/>
              <a:t> </a:t>
            </a:r>
            <a:endParaRPr lang="en-US" sz="3600" dirty="0"/>
          </a:p>
        </p:txBody>
      </p:sp>
    </p:spTree>
    <p:extLst>
      <p:ext uri="{BB962C8B-B14F-4D97-AF65-F5344CB8AC3E}">
        <p14:creationId xmlns:p14="http://schemas.microsoft.com/office/powerpoint/2010/main" val="119493631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1143000"/>
            <a:ext cx="9601200" cy="3416320"/>
          </a:xfrm>
          <a:prstGeom prst="rect">
            <a:avLst/>
          </a:prstGeom>
        </p:spPr>
        <p:txBody>
          <a:bodyPr wrap="square">
            <a:spAutoFit/>
          </a:bodyPr>
          <a:lstStyle/>
          <a:p>
            <a:r>
              <a:rPr lang="en-US" sz="3600" i="1" dirty="0" err="1">
                <a:solidFill>
                  <a:srgbClr val="FF0000"/>
                </a:solidFill>
                <a:latin typeface="Times New Roman" panose="02020603050405020304" pitchFamily="18" charset="0"/>
              </a:rPr>
              <a:t>Nhân</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dân</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thực</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hiện</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quyền</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làm</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chủ</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của</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mình</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bằng</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hình</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thức</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nào</a:t>
            </a:r>
            <a:r>
              <a:rPr lang="en-US" sz="3600" i="1" dirty="0">
                <a:solidFill>
                  <a:srgbClr val="FF0000"/>
                </a:solidFill>
                <a:latin typeface="Times New Roman" panose="02020603050405020304" pitchFamily="18" charset="0"/>
              </a:rPr>
              <a:t>?</a:t>
            </a:r>
            <a:br>
              <a:rPr lang="en-US" sz="3600" i="1" dirty="0">
                <a:solidFill>
                  <a:srgbClr val="FF0000"/>
                </a:solidFill>
                <a:latin typeface="Times New Roman" panose="02020603050405020304" pitchFamily="18" charset="0"/>
              </a:rPr>
            </a:br>
            <a:r>
              <a:rPr lang="en-US" sz="3600" dirty="0">
                <a:solidFill>
                  <a:srgbClr val="000000"/>
                </a:solidFill>
                <a:latin typeface="Times New Roman" panose="02020603050405020304" pitchFamily="18" charset="0"/>
              </a:rPr>
              <a:t>a. </a:t>
            </a:r>
            <a:r>
              <a:rPr lang="en-US" sz="3600" dirty="0" err="1">
                <a:solidFill>
                  <a:srgbClr val="000000"/>
                </a:solidFill>
                <a:latin typeface="Times New Roman" panose="02020603050405020304" pitchFamily="18" charset="0"/>
              </a:rPr>
              <a:t>Trực</a:t>
            </a:r>
            <a:r>
              <a:rPr lang="en-US" sz="3600" dirty="0">
                <a:solidFill>
                  <a:srgbClr val="000000"/>
                </a:solidFill>
                <a:latin typeface="Times New Roman" panose="02020603050405020304" pitchFamily="18" charset="0"/>
              </a:rPr>
              <a:t> </a:t>
            </a:r>
            <a:r>
              <a:rPr lang="en-US" sz="3600" dirty="0" err="1">
                <a:solidFill>
                  <a:srgbClr val="000000"/>
                </a:solidFill>
                <a:latin typeface="Times New Roman" panose="02020603050405020304" pitchFamily="18" charset="0"/>
              </a:rPr>
              <a:t>tiếp</a:t>
            </a:r>
            <a:r>
              <a:rPr lang="en-US" sz="3600" dirty="0">
                <a:solidFill>
                  <a:srgbClr val="000000"/>
                </a:solidFill>
                <a:latin typeface="Times New Roman" panose="02020603050405020304" pitchFamily="18" charset="0"/>
              </a:rPr>
              <a:t/>
            </a:r>
            <a:br>
              <a:rPr lang="en-US" sz="3600" dirty="0">
                <a:solidFill>
                  <a:srgbClr val="000000"/>
                </a:solidFill>
                <a:latin typeface="Times New Roman" panose="02020603050405020304" pitchFamily="18" charset="0"/>
              </a:rPr>
            </a:br>
            <a:r>
              <a:rPr lang="en-US" sz="3600" dirty="0">
                <a:solidFill>
                  <a:srgbClr val="000000"/>
                </a:solidFill>
                <a:latin typeface="Times New Roman" panose="02020603050405020304" pitchFamily="18" charset="0"/>
              </a:rPr>
              <a:t>b. </a:t>
            </a:r>
            <a:r>
              <a:rPr lang="en-US" sz="3600" dirty="0" err="1">
                <a:solidFill>
                  <a:srgbClr val="000000"/>
                </a:solidFill>
                <a:latin typeface="Times New Roman" panose="02020603050405020304" pitchFamily="18" charset="0"/>
              </a:rPr>
              <a:t>Gián</a:t>
            </a:r>
            <a:r>
              <a:rPr lang="en-US" sz="3600" dirty="0">
                <a:solidFill>
                  <a:srgbClr val="000000"/>
                </a:solidFill>
                <a:latin typeface="Times New Roman" panose="02020603050405020304" pitchFamily="18" charset="0"/>
              </a:rPr>
              <a:t> </a:t>
            </a:r>
            <a:r>
              <a:rPr lang="en-US" sz="3600" dirty="0" err="1">
                <a:solidFill>
                  <a:srgbClr val="000000"/>
                </a:solidFill>
                <a:latin typeface="Times New Roman" panose="02020603050405020304" pitchFamily="18" charset="0"/>
              </a:rPr>
              <a:t>tiếp</a:t>
            </a:r>
            <a:r>
              <a:rPr lang="en-US" sz="3600" dirty="0">
                <a:solidFill>
                  <a:srgbClr val="000000"/>
                </a:solidFill>
                <a:latin typeface="Times New Roman" panose="02020603050405020304" pitchFamily="18" charset="0"/>
              </a:rPr>
              <a:t/>
            </a:r>
            <a:br>
              <a:rPr lang="en-US" sz="3600" dirty="0">
                <a:solidFill>
                  <a:srgbClr val="000000"/>
                </a:solidFill>
                <a:latin typeface="Times New Roman" panose="02020603050405020304" pitchFamily="18" charset="0"/>
              </a:rPr>
            </a:br>
            <a:r>
              <a:rPr lang="en-US" sz="3600" dirty="0">
                <a:latin typeface="Times New Roman" panose="02020603050405020304" pitchFamily="18" charset="0"/>
              </a:rPr>
              <a:t>c. </a:t>
            </a:r>
            <a:r>
              <a:rPr lang="en-US" sz="3600" dirty="0" err="1">
                <a:latin typeface="Times New Roman" panose="02020603050405020304" pitchFamily="18" charset="0"/>
              </a:rPr>
              <a:t>Trực</a:t>
            </a:r>
            <a:r>
              <a:rPr lang="en-US" sz="3600" dirty="0">
                <a:latin typeface="Times New Roman" panose="02020603050405020304" pitchFamily="18" charset="0"/>
              </a:rPr>
              <a:t> </a:t>
            </a:r>
            <a:r>
              <a:rPr lang="en-US" sz="3600" dirty="0" err="1">
                <a:latin typeface="Times New Roman" panose="02020603050405020304" pitchFamily="18" charset="0"/>
              </a:rPr>
              <a:t>tiếp</a:t>
            </a:r>
            <a:r>
              <a:rPr lang="en-US" sz="3600" dirty="0">
                <a:latin typeface="Times New Roman" panose="02020603050405020304" pitchFamily="18" charset="0"/>
              </a:rPr>
              <a:t> </a:t>
            </a:r>
            <a:r>
              <a:rPr lang="en-US" sz="3600" dirty="0" err="1">
                <a:latin typeface="Times New Roman" panose="02020603050405020304" pitchFamily="18" charset="0"/>
              </a:rPr>
              <a:t>và</a:t>
            </a:r>
            <a:r>
              <a:rPr lang="en-US" sz="3600" dirty="0">
                <a:latin typeface="Times New Roman" panose="02020603050405020304" pitchFamily="18" charset="0"/>
              </a:rPr>
              <a:t> </a:t>
            </a:r>
            <a:r>
              <a:rPr lang="en-US" sz="3600" dirty="0" err="1">
                <a:latin typeface="Times New Roman" panose="02020603050405020304" pitchFamily="18" charset="0"/>
              </a:rPr>
              <a:t>gián</a:t>
            </a:r>
            <a:r>
              <a:rPr lang="en-US" sz="3600" dirty="0">
                <a:latin typeface="Times New Roman" panose="02020603050405020304" pitchFamily="18" charset="0"/>
              </a:rPr>
              <a:t> </a:t>
            </a:r>
            <a:r>
              <a:rPr lang="en-US" sz="3600" dirty="0" err="1" smtClean="0">
                <a:latin typeface="Times New Roman" panose="02020603050405020304" pitchFamily="18" charset="0"/>
              </a:rPr>
              <a:t>tiếp</a:t>
            </a:r>
            <a:r>
              <a:rPr lang="en-US" sz="3600" dirty="0" smtClean="0">
                <a:latin typeface="Times New Roman" panose="02020603050405020304" pitchFamily="18" charset="0"/>
              </a:rPr>
              <a:t>.</a:t>
            </a:r>
            <a:r>
              <a:rPr lang="en-US" sz="3600" dirty="0">
                <a:latin typeface="Times New Roman" panose="02020603050405020304" pitchFamily="18" charset="0"/>
              </a:rPr>
              <a:t/>
            </a:r>
            <a:br>
              <a:rPr lang="en-US" sz="3600" dirty="0">
                <a:latin typeface="Times New Roman" panose="02020603050405020304" pitchFamily="18" charset="0"/>
              </a:rPr>
            </a:br>
            <a:r>
              <a:rPr lang="en-US" sz="3600" dirty="0">
                <a:latin typeface="Times New Roman" panose="02020603050405020304" pitchFamily="18" charset="0"/>
              </a:rPr>
              <a:t>d. </a:t>
            </a:r>
            <a:r>
              <a:rPr lang="en-US" sz="3600" dirty="0" err="1">
                <a:latin typeface="Times New Roman" panose="02020603050405020304" pitchFamily="18" charset="0"/>
              </a:rPr>
              <a:t>Tất</a:t>
            </a:r>
            <a:r>
              <a:rPr lang="en-US" sz="3600" dirty="0">
                <a:latin typeface="Times New Roman" panose="02020603050405020304" pitchFamily="18" charset="0"/>
              </a:rPr>
              <a:t> </a:t>
            </a:r>
            <a:r>
              <a:rPr lang="en-US" sz="3600" dirty="0" err="1">
                <a:latin typeface="Times New Roman" panose="02020603050405020304" pitchFamily="18" charset="0"/>
              </a:rPr>
              <a:t>cả</a:t>
            </a:r>
            <a:r>
              <a:rPr lang="en-US" sz="3600" dirty="0">
                <a:latin typeface="Times New Roman" panose="02020603050405020304" pitchFamily="18" charset="0"/>
              </a:rPr>
              <a:t> </a:t>
            </a:r>
            <a:r>
              <a:rPr lang="en-US" sz="3600" dirty="0" err="1">
                <a:latin typeface="Times New Roman" panose="02020603050405020304" pitchFamily="18" charset="0"/>
              </a:rPr>
              <a:t>đều</a:t>
            </a:r>
            <a:r>
              <a:rPr lang="en-US" sz="3600" dirty="0">
                <a:latin typeface="Times New Roman" panose="02020603050405020304" pitchFamily="18" charset="0"/>
              </a:rPr>
              <a:t> </a:t>
            </a:r>
            <a:r>
              <a:rPr lang="en-US" sz="3600" dirty="0" err="1">
                <a:latin typeface="Times New Roman" panose="02020603050405020304" pitchFamily="18" charset="0"/>
              </a:rPr>
              <a:t>sai</a:t>
            </a:r>
            <a:r>
              <a:rPr lang="en-US" sz="3600" dirty="0"/>
              <a:t> </a:t>
            </a:r>
          </a:p>
        </p:txBody>
      </p:sp>
    </p:spTree>
    <p:extLst>
      <p:ext uri="{BB962C8B-B14F-4D97-AF65-F5344CB8AC3E}">
        <p14:creationId xmlns:p14="http://schemas.microsoft.com/office/powerpoint/2010/main" val="36515510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762000"/>
            <a:ext cx="10134600" cy="3785652"/>
          </a:xfrm>
          <a:prstGeom prst="rect">
            <a:avLst/>
          </a:prstGeom>
        </p:spPr>
        <p:txBody>
          <a:bodyPr wrap="square">
            <a:spAutoFit/>
          </a:bodyPr>
          <a:lstStyle/>
          <a:p>
            <a:r>
              <a:rPr lang="vi-VN" sz="4000" i="1" dirty="0">
                <a:solidFill>
                  <a:srgbClr val="FF0000"/>
                </a:solidFill>
                <a:latin typeface="Times New Roman" panose="02020603050405020304" pitchFamily="18" charset="0"/>
              </a:rPr>
              <a:t>Cơ quan quyền lực cao nhất của Nhà nước ta hiện nay là cơ quan nào?</a:t>
            </a:r>
            <a:br>
              <a:rPr lang="vi-VN" sz="4000" i="1" dirty="0">
                <a:solidFill>
                  <a:srgbClr val="FF0000"/>
                </a:solidFill>
                <a:latin typeface="Times New Roman" panose="02020603050405020304" pitchFamily="18" charset="0"/>
              </a:rPr>
            </a:br>
            <a:r>
              <a:rPr lang="vi-VN" sz="4000" dirty="0">
                <a:latin typeface="Times New Roman" panose="02020603050405020304" pitchFamily="18" charset="0"/>
              </a:rPr>
              <a:t>a. Quốc hội</a:t>
            </a:r>
            <a:br>
              <a:rPr lang="vi-VN" sz="4000" dirty="0">
                <a:latin typeface="Times New Roman" panose="02020603050405020304" pitchFamily="18" charset="0"/>
              </a:rPr>
            </a:br>
            <a:r>
              <a:rPr lang="vi-VN" sz="4000" dirty="0">
                <a:solidFill>
                  <a:srgbClr val="000000"/>
                </a:solidFill>
                <a:latin typeface="Times New Roman" panose="02020603050405020304" pitchFamily="18" charset="0"/>
              </a:rPr>
              <a:t>b. Chính phủ</a:t>
            </a:r>
            <a:br>
              <a:rPr lang="vi-VN" sz="4000" dirty="0">
                <a:solidFill>
                  <a:srgbClr val="000000"/>
                </a:solidFill>
                <a:latin typeface="Times New Roman" panose="02020603050405020304" pitchFamily="18" charset="0"/>
              </a:rPr>
            </a:br>
            <a:r>
              <a:rPr lang="vi-VN" sz="4000" dirty="0">
                <a:solidFill>
                  <a:srgbClr val="000000"/>
                </a:solidFill>
                <a:latin typeface="Times New Roman" panose="02020603050405020304" pitchFamily="18" charset="0"/>
              </a:rPr>
              <a:t>c. Viện Kiểm sát</a:t>
            </a:r>
            <a:br>
              <a:rPr lang="vi-VN" sz="4000" dirty="0">
                <a:solidFill>
                  <a:srgbClr val="000000"/>
                </a:solidFill>
                <a:latin typeface="Times New Roman" panose="02020603050405020304" pitchFamily="18" charset="0"/>
              </a:rPr>
            </a:br>
            <a:r>
              <a:rPr lang="vi-VN" sz="4000" dirty="0">
                <a:solidFill>
                  <a:srgbClr val="000000"/>
                </a:solidFill>
                <a:latin typeface="Times New Roman" panose="02020603050405020304" pitchFamily="18" charset="0"/>
              </a:rPr>
              <a:t>d. Tòa án</a:t>
            </a:r>
            <a:r>
              <a:rPr lang="vi-VN" sz="4000" dirty="0"/>
              <a:t> </a:t>
            </a:r>
            <a:endParaRPr lang="en-US" sz="4000" dirty="0"/>
          </a:p>
        </p:txBody>
      </p:sp>
    </p:spTree>
    <p:extLst>
      <p:ext uri="{BB962C8B-B14F-4D97-AF65-F5344CB8AC3E}">
        <p14:creationId xmlns:p14="http://schemas.microsoft.com/office/powerpoint/2010/main" val="38427777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762000"/>
            <a:ext cx="10972800" cy="3416320"/>
          </a:xfrm>
          <a:prstGeom prst="rect">
            <a:avLst/>
          </a:prstGeom>
        </p:spPr>
        <p:txBody>
          <a:bodyPr wrap="square">
            <a:spAutoFit/>
          </a:bodyPr>
          <a:lstStyle/>
          <a:p>
            <a:r>
              <a:rPr lang="vi-VN" sz="3600" i="1" dirty="0">
                <a:solidFill>
                  <a:srgbClr val="FF0000"/>
                </a:solidFill>
                <a:latin typeface="Times New Roman" panose="02020603050405020304" pitchFamily="18" charset="0"/>
              </a:rPr>
              <a:t>Chọn đáp án đúng </a:t>
            </a:r>
            <a:r>
              <a:rPr lang="vi-VN" sz="3600" i="1" dirty="0" smtClean="0">
                <a:solidFill>
                  <a:srgbClr val="FF0000"/>
                </a:solidFill>
                <a:latin typeface="Times New Roman" panose="02020603050405020304" pitchFamily="18" charset="0"/>
              </a:rPr>
              <a:t>nhất</a:t>
            </a:r>
            <a:r>
              <a:rPr lang="en-US" sz="3600" i="1" dirty="0" smtClean="0">
                <a:solidFill>
                  <a:srgbClr val="FF0000"/>
                </a:solidFill>
                <a:latin typeface="Times New Roman" panose="02020603050405020304" pitchFamily="18" charset="0"/>
              </a:rPr>
              <a:t>:</a:t>
            </a:r>
            <a:r>
              <a:rPr lang="vi-VN" sz="3600" i="1" dirty="0" smtClean="0">
                <a:solidFill>
                  <a:srgbClr val="FF0000"/>
                </a:solidFill>
                <a:latin typeface="Times New Roman" panose="02020603050405020304" pitchFamily="18" charset="0"/>
              </a:rPr>
              <a:t> </a:t>
            </a:r>
            <a:r>
              <a:rPr lang="vi-VN" sz="3600" i="1" dirty="0">
                <a:solidFill>
                  <a:srgbClr val="FF0000"/>
                </a:solidFill>
                <a:latin typeface="Times New Roman" panose="02020603050405020304" pitchFamily="18" charset="0"/>
              </a:rPr>
              <a:t>Nhà nước pháp quyền là:</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Nhà nước cai trị xã hội bằng pháp luật </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b. Nhà nước quản lý xã hội bằng pháp luật </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c. Nhà nước chịu sự ràng buộc bởi pháp luật </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d. Nhà nước quản lý kinh tế – xã hội bằng pháp luật và nhà nước hoạt động tuân theo pháp luật.</a:t>
            </a:r>
            <a:r>
              <a:rPr lang="vi-VN" sz="3600" dirty="0"/>
              <a:t> </a:t>
            </a:r>
            <a:endParaRPr lang="en-US" sz="3600" dirty="0"/>
          </a:p>
        </p:txBody>
      </p:sp>
    </p:spTree>
    <p:extLst>
      <p:ext uri="{BB962C8B-B14F-4D97-AF65-F5344CB8AC3E}">
        <p14:creationId xmlns:p14="http://schemas.microsoft.com/office/powerpoint/2010/main" val="8976081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a:off x="152400" y="743125"/>
            <a:ext cx="11734800" cy="50821"/>
            <a:chOff x="240" y="528"/>
            <a:chExt cx="5298" cy="14"/>
          </a:xfrm>
        </p:grpSpPr>
        <p:sp>
          <p:nvSpPr>
            <p:cNvPr id="3"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 name="Rectangle 4"/>
          <p:cNvSpPr/>
          <p:nvPr/>
        </p:nvSpPr>
        <p:spPr>
          <a:xfrm>
            <a:off x="0" y="214541"/>
            <a:ext cx="11734799" cy="461665"/>
          </a:xfrm>
          <a:prstGeom prst="rect">
            <a:avLst/>
          </a:prstGeom>
        </p:spPr>
        <p:txBody>
          <a:bodyPr wrap="square">
            <a:spAutoFit/>
          </a:bodyPr>
          <a:lstStyle/>
          <a:p>
            <a:pPr algn="ctr">
              <a:buNone/>
            </a:pPr>
            <a:r>
              <a:rPr lang="nl-NL" sz="2400" b="1" dirty="0" smtClean="0">
                <a:solidFill>
                  <a:srgbClr val="008000"/>
                </a:solidFill>
              </a:rPr>
              <a:t>KIỂM TRA </a:t>
            </a:r>
            <a:endParaRPr lang="en-US" sz="2400" dirty="0">
              <a:solidFill>
                <a:srgbClr val="008000"/>
              </a:solidFill>
            </a:endParaRPr>
          </a:p>
        </p:txBody>
      </p:sp>
      <p:sp>
        <p:nvSpPr>
          <p:cNvPr id="7" name="Rectangle 6"/>
          <p:cNvSpPr/>
          <p:nvPr/>
        </p:nvSpPr>
        <p:spPr>
          <a:xfrm>
            <a:off x="914400" y="1447800"/>
            <a:ext cx="10591800" cy="3416320"/>
          </a:xfrm>
          <a:prstGeom prst="rect">
            <a:avLst/>
          </a:prstGeom>
        </p:spPr>
        <p:txBody>
          <a:bodyPr wrap="square">
            <a:spAutoFit/>
          </a:bodyPr>
          <a:lstStyle/>
          <a:p>
            <a:r>
              <a:rPr lang="vi-VN" sz="3600" i="1" dirty="0">
                <a:solidFill>
                  <a:srgbClr val="FF0000"/>
                </a:solidFill>
                <a:latin typeface="Times New Roman" panose="02020603050405020304" pitchFamily="18" charset="0"/>
              </a:rPr>
              <a:t>Hệ thống chính trị nước ta vận hành theo cơ chế nào?</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Nhà nước lãnh đạo, Đảng quản lý, nhân dân làm chủ</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b. Nhà nước làm chủ, Đảng lãnh đạo, nhân dân quản lý</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c. Đảng lãnh đạo, nhà nước quản lý, nhân dân làm </a:t>
            </a:r>
            <a:r>
              <a:rPr lang="vi-VN" sz="3600" dirty="0" smtClean="0">
                <a:latin typeface="Times New Roman" panose="02020603050405020304" pitchFamily="18" charset="0"/>
              </a:rPr>
              <a:t>chủ</a:t>
            </a:r>
            <a:r>
              <a:rPr lang="en-US" sz="3600" dirty="0" smtClean="0">
                <a:latin typeface="Times New Roman" panose="02020603050405020304" pitchFamily="18" charset="0"/>
              </a:rPr>
              <a:t>.</a:t>
            </a:r>
            <a:r>
              <a:rPr lang="vi-VN" sz="3600" dirty="0">
                <a:solidFill>
                  <a:srgbClr val="000000"/>
                </a:solidFill>
                <a:latin typeface="Times New Roman" panose="02020603050405020304" pitchFamily="18" charset="0"/>
              </a:rPr>
              <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d. Đảng và Nhà nước lãnh đạo, quản lý, nhân dân làm chủ</a:t>
            </a:r>
            <a:r>
              <a:rPr lang="vi-VN" sz="3600" dirty="0"/>
              <a:t> </a:t>
            </a:r>
            <a:endParaRPr lang="en-US" sz="3600" dirty="0"/>
          </a:p>
        </p:txBody>
      </p:sp>
    </p:spTree>
    <p:extLst>
      <p:ext uri="{BB962C8B-B14F-4D97-AF65-F5344CB8AC3E}">
        <p14:creationId xmlns:p14="http://schemas.microsoft.com/office/powerpoint/2010/main" val="27394486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533400"/>
            <a:ext cx="10134600" cy="3416320"/>
          </a:xfrm>
          <a:prstGeom prst="rect">
            <a:avLst/>
          </a:prstGeom>
        </p:spPr>
        <p:txBody>
          <a:bodyPr wrap="square">
            <a:spAutoFit/>
          </a:bodyPr>
          <a:lstStyle/>
          <a:p>
            <a:r>
              <a:rPr lang="vi-VN" sz="3600" i="1" dirty="0">
                <a:solidFill>
                  <a:srgbClr val="FF0000"/>
                </a:solidFill>
                <a:latin typeface="Times New Roman" panose="02020603050405020304" pitchFamily="18" charset="0"/>
              </a:rPr>
              <a:t>Hiến pháp đầu tiên của nhà nước Việt Nam dân chủ cộng hòa được ban hành vào năm nào?</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Năm 1945</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b. Năm </a:t>
            </a:r>
            <a:r>
              <a:rPr lang="vi-VN" sz="3600" dirty="0" smtClean="0">
                <a:latin typeface="Times New Roman" panose="02020603050405020304" pitchFamily="18" charset="0"/>
              </a:rPr>
              <a:t>1946</a:t>
            </a:r>
            <a:r>
              <a:rPr lang="vi-VN" sz="3600" dirty="0">
                <a:latin typeface="Times New Roman" panose="02020603050405020304" pitchFamily="18" charset="0"/>
              </a:rPr>
              <a:t/>
            </a:r>
            <a:br>
              <a:rPr lang="vi-VN" sz="3600" dirty="0">
                <a:latin typeface="Times New Roman" panose="02020603050405020304" pitchFamily="18" charset="0"/>
              </a:rPr>
            </a:br>
            <a:r>
              <a:rPr lang="vi-VN" sz="3600" dirty="0">
                <a:solidFill>
                  <a:srgbClr val="000000"/>
                </a:solidFill>
                <a:latin typeface="Times New Roman" panose="02020603050405020304" pitchFamily="18" charset="0"/>
              </a:rPr>
              <a:t>c. Năm 1959</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d. Năm 1980</a:t>
            </a:r>
            <a:r>
              <a:rPr lang="vi-VN" sz="3600" dirty="0"/>
              <a:t> </a:t>
            </a:r>
            <a:endParaRPr lang="en-US" sz="3600" dirty="0"/>
          </a:p>
        </p:txBody>
      </p:sp>
    </p:spTree>
    <p:extLst>
      <p:ext uri="{BB962C8B-B14F-4D97-AF65-F5344CB8AC3E}">
        <p14:creationId xmlns:p14="http://schemas.microsoft.com/office/powerpoint/2010/main" val="3480968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066800"/>
            <a:ext cx="10972800" cy="5078313"/>
          </a:xfrm>
          <a:prstGeom prst="rect">
            <a:avLst/>
          </a:prstGeom>
        </p:spPr>
        <p:txBody>
          <a:bodyPr wrap="square">
            <a:spAutoFit/>
          </a:bodyPr>
          <a:lstStyle/>
          <a:p>
            <a:r>
              <a:rPr lang="en-US" sz="3600" i="1" dirty="0" smtClean="0">
                <a:solidFill>
                  <a:srgbClr val="FF0000"/>
                </a:solidFill>
                <a:latin typeface="Times New Roman" panose="02020603050405020304" pitchFamily="18" charset="0"/>
              </a:rPr>
              <a:t>N</a:t>
            </a:r>
            <a:r>
              <a:rPr lang="vi-VN" sz="3600" i="1" dirty="0" smtClean="0">
                <a:solidFill>
                  <a:srgbClr val="FF0000"/>
                </a:solidFill>
                <a:latin typeface="Times New Roman" panose="02020603050405020304" pitchFamily="18" charset="0"/>
              </a:rPr>
              <a:t>hà </a:t>
            </a:r>
            <a:r>
              <a:rPr lang="vi-VN" sz="3600" i="1" dirty="0">
                <a:solidFill>
                  <a:srgbClr val="FF0000"/>
                </a:solidFill>
                <a:latin typeface="Times New Roman" panose="02020603050405020304" pitchFamily="18" charset="0"/>
              </a:rPr>
              <a:t>nước pháp quyền xã hội chủ nghĩa Việt Nam mang bản chất của giai cấp nào dưới đây:</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Giai cấp công nhân và giai cấp nông dân</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b. Tất cả các giai cấp trong xã hội</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c.  Giai cấp công nhân, giai cấp nông dân và đội ngũ trí thức</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d. Giai cấp công nhân</a:t>
            </a:r>
            <a:br>
              <a:rPr lang="vi-VN" sz="3600" dirty="0">
                <a:latin typeface="Times New Roman" panose="02020603050405020304" pitchFamily="18" charset="0"/>
              </a:rPr>
            </a:br>
            <a:r>
              <a:rPr lang="vi-VN" sz="3600" dirty="0">
                <a:latin typeface="Times New Roman" panose="02020603050405020304" pitchFamily="18" charset="0"/>
              </a:rPr>
              <a:t/>
            </a:r>
            <a:br>
              <a:rPr lang="vi-VN" sz="3600" dirty="0">
                <a:latin typeface="Times New Roman" panose="02020603050405020304" pitchFamily="18" charset="0"/>
              </a:rPr>
            </a:br>
            <a:endParaRPr lang="en-US" sz="3600" dirty="0"/>
          </a:p>
        </p:txBody>
      </p:sp>
    </p:spTree>
    <p:extLst>
      <p:ext uri="{BB962C8B-B14F-4D97-AF65-F5344CB8AC3E}">
        <p14:creationId xmlns:p14="http://schemas.microsoft.com/office/powerpoint/2010/main" val="311037670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228600"/>
            <a:ext cx="9906000" cy="5078313"/>
          </a:xfrm>
          <a:prstGeom prst="rect">
            <a:avLst/>
          </a:prstGeom>
        </p:spPr>
        <p:txBody>
          <a:bodyPr wrap="square">
            <a:spAutoFit/>
          </a:bodyPr>
          <a:lstStyle/>
          <a:p>
            <a:r>
              <a:rPr lang="vi-VN" sz="3600" dirty="0">
                <a:solidFill>
                  <a:srgbClr val="000000"/>
                </a:solidFill>
                <a:latin typeface="Times New Roman" panose="02020603050405020304" pitchFamily="18" charset="0"/>
              </a:rPr>
              <a:t> </a:t>
            </a:r>
            <a:r>
              <a:rPr lang="vi-VN" sz="3600" i="1" dirty="0">
                <a:solidFill>
                  <a:srgbClr val="FF0000"/>
                </a:solidFill>
                <a:latin typeface="Times New Roman" panose="02020603050405020304" pitchFamily="18" charset="0"/>
              </a:rPr>
              <a:t>Hành vi nào dưới đây không thể hiện trách nhiệm của công dân trong việc tham gia xây dựng Nhà nước pháp quyền xã hội chủ nghĩa Việt Nam?</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Anh G không vi phạm pháp luật</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b. Anh C không tố giác tội </a:t>
            </a:r>
            <a:r>
              <a:rPr lang="vi-VN" sz="3600" dirty="0" smtClean="0">
                <a:latin typeface="Times New Roman" panose="02020603050405020304" pitchFamily="18" charset="0"/>
              </a:rPr>
              <a:t>phạm</a:t>
            </a:r>
            <a:r>
              <a:rPr lang="en-US" sz="3600" dirty="0" smtClean="0">
                <a:latin typeface="Times New Roman" panose="02020603050405020304" pitchFamily="18" charset="0"/>
              </a:rPr>
              <a:t>.</a:t>
            </a:r>
            <a:r>
              <a:rPr lang="vi-VN" sz="3600" dirty="0">
                <a:latin typeface="Times New Roman" panose="02020603050405020304" pitchFamily="18" charset="0"/>
              </a:rPr>
              <a:t/>
            </a:r>
            <a:br>
              <a:rPr lang="vi-VN" sz="3600" dirty="0">
                <a:latin typeface="Times New Roman" panose="02020603050405020304" pitchFamily="18" charset="0"/>
              </a:rPr>
            </a:br>
            <a:r>
              <a:rPr lang="vi-VN" sz="3600" dirty="0">
                <a:solidFill>
                  <a:srgbClr val="000000"/>
                </a:solidFill>
                <a:latin typeface="Times New Roman" panose="02020603050405020304" pitchFamily="18" charset="0"/>
              </a:rPr>
              <a:t>c. Chị  H tham gia vào đội dân quân tự vệ của phường</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d. Bác D tuyên truyền và vận động mọi người trong khu phố thực hiện tốt pháp luật</a:t>
            </a:r>
            <a:r>
              <a:rPr lang="vi-VN" sz="3600" dirty="0"/>
              <a:t> </a:t>
            </a:r>
            <a:endParaRPr lang="en-US" sz="3600" dirty="0"/>
          </a:p>
        </p:txBody>
      </p:sp>
    </p:spTree>
    <p:extLst>
      <p:ext uri="{BB962C8B-B14F-4D97-AF65-F5344CB8AC3E}">
        <p14:creationId xmlns:p14="http://schemas.microsoft.com/office/powerpoint/2010/main" val="30287009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685800"/>
            <a:ext cx="10591800" cy="5078313"/>
          </a:xfrm>
          <a:prstGeom prst="rect">
            <a:avLst/>
          </a:prstGeom>
        </p:spPr>
        <p:txBody>
          <a:bodyPr wrap="square">
            <a:spAutoFit/>
          </a:bodyPr>
          <a:lstStyle/>
          <a:p>
            <a:r>
              <a:rPr lang="vi-VN" dirty="0">
                <a:solidFill>
                  <a:srgbClr val="000000"/>
                </a:solidFill>
                <a:latin typeface="Times New Roman" panose="02020603050405020304" pitchFamily="18" charset="0"/>
              </a:rPr>
              <a:t> </a:t>
            </a:r>
            <a:r>
              <a:rPr lang="vi-VN" sz="3600" i="1" dirty="0">
                <a:solidFill>
                  <a:srgbClr val="FF0000"/>
                </a:solidFill>
                <a:latin typeface="Times New Roman" panose="02020603050405020304" pitchFamily="18" charset="0"/>
              </a:rPr>
              <a:t>Nhân dân có quyền tham gia quản lý Nhà nước và xã hội, tham gia thảo luận các vấn đề chung của cả nước và địa phương, kiến nghị với các cơ quan Nhà nước, biểu quyết khi Nhà nước tổ chức trưng cầu dân ý. Điều này chứng minh vấn đề nào?</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Nhà nước ta là Nhà nước do dân.</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b. Nhà nước ta là Nhà nước của dân</a:t>
            </a:r>
            <a:br>
              <a:rPr lang="vi-VN" sz="3600" dirty="0">
                <a:latin typeface="Times New Roman" panose="02020603050405020304" pitchFamily="18" charset="0"/>
              </a:rPr>
            </a:br>
            <a:r>
              <a:rPr lang="vi-VN" sz="3600" dirty="0">
                <a:solidFill>
                  <a:srgbClr val="000000"/>
                </a:solidFill>
                <a:latin typeface="Times New Roman" panose="02020603050405020304" pitchFamily="18" charset="0"/>
              </a:rPr>
              <a:t>c. Nhà nước ta là Nhà nước vì dân.</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d. Nhà nước ta là Nhà nước dân chủ.</a:t>
            </a:r>
            <a:r>
              <a:rPr lang="vi-VN" sz="3600" dirty="0"/>
              <a:t> </a:t>
            </a:r>
            <a:endParaRPr lang="en-US" sz="3600" dirty="0"/>
          </a:p>
        </p:txBody>
      </p:sp>
    </p:spTree>
    <p:extLst>
      <p:ext uri="{BB962C8B-B14F-4D97-AF65-F5344CB8AC3E}">
        <p14:creationId xmlns:p14="http://schemas.microsoft.com/office/powerpoint/2010/main" val="36415770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a:off x="152400" y="743125"/>
            <a:ext cx="11734800" cy="50821"/>
            <a:chOff x="240" y="528"/>
            <a:chExt cx="5298" cy="14"/>
          </a:xfrm>
        </p:grpSpPr>
        <p:sp>
          <p:nvSpPr>
            <p:cNvPr id="3"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 name="Rectangle 4"/>
          <p:cNvSpPr/>
          <p:nvPr/>
        </p:nvSpPr>
        <p:spPr>
          <a:xfrm>
            <a:off x="0" y="214541"/>
            <a:ext cx="11734799" cy="461665"/>
          </a:xfrm>
          <a:prstGeom prst="rect">
            <a:avLst/>
          </a:prstGeom>
        </p:spPr>
        <p:txBody>
          <a:bodyPr wrap="square">
            <a:spAutoFit/>
          </a:bodyPr>
          <a:lstStyle/>
          <a:p>
            <a:pPr algn="ctr">
              <a:buNone/>
            </a:pPr>
            <a:r>
              <a:rPr lang="nl-NL" sz="2400" b="1" dirty="0" smtClean="0">
                <a:solidFill>
                  <a:srgbClr val="008000"/>
                </a:solidFill>
              </a:rPr>
              <a:t>KIỂM TRA </a:t>
            </a:r>
            <a:endParaRPr lang="en-US" sz="2400" dirty="0">
              <a:solidFill>
                <a:srgbClr val="008000"/>
              </a:solidFill>
            </a:endParaRPr>
          </a:p>
        </p:txBody>
      </p:sp>
      <p:sp>
        <p:nvSpPr>
          <p:cNvPr id="6" name="Rectangle 5"/>
          <p:cNvSpPr/>
          <p:nvPr/>
        </p:nvSpPr>
        <p:spPr>
          <a:xfrm>
            <a:off x="685800" y="1295400"/>
            <a:ext cx="10820400" cy="3108543"/>
          </a:xfrm>
          <a:prstGeom prst="rect">
            <a:avLst/>
          </a:prstGeom>
        </p:spPr>
        <p:txBody>
          <a:bodyPr wrap="square">
            <a:spAutoFit/>
          </a:bodyPr>
          <a:lstStyle/>
          <a:p>
            <a:r>
              <a:rPr lang="vi-VN" sz="2800" b="1" i="1" dirty="0">
                <a:solidFill>
                  <a:srgbClr val="FF0000"/>
                </a:solidFill>
                <a:latin typeface="Times New Roman" panose="02020603050405020304" pitchFamily="18" charset="0"/>
              </a:rPr>
              <a:t>Bản chất giai cấp công nhân, tính dân tộc và tính nhân dân của Nhà nước ta được </a:t>
            </a:r>
            <a:r>
              <a:rPr lang="vi-VN" sz="2800" b="1" i="1" dirty="0" smtClean="0">
                <a:solidFill>
                  <a:srgbClr val="FF0000"/>
                </a:solidFill>
                <a:latin typeface="Times New Roman" panose="02020603050405020304" pitchFamily="18" charset="0"/>
              </a:rPr>
              <a:t>quán</a:t>
            </a:r>
            <a:r>
              <a:rPr lang="en-US" sz="2800" b="1" i="1" dirty="0" smtClean="0">
                <a:solidFill>
                  <a:srgbClr val="FF0000"/>
                </a:solidFill>
                <a:latin typeface="Times New Roman" panose="02020603050405020304" pitchFamily="18" charset="0"/>
              </a:rPr>
              <a:t> </a:t>
            </a:r>
            <a:r>
              <a:rPr lang="vi-VN" sz="2800" b="1" i="1" dirty="0" smtClean="0">
                <a:solidFill>
                  <a:srgbClr val="FF0000"/>
                </a:solidFill>
                <a:latin typeface="Times New Roman" panose="02020603050405020304" pitchFamily="18" charset="0"/>
              </a:rPr>
              <a:t>triệt</a:t>
            </a:r>
            <a:r>
              <a:rPr lang="vi-VN" sz="2800" b="1" i="1" dirty="0">
                <a:solidFill>
                  <a:srgbClr val="FF0000"/>
                </a:solidFill>
                <a:latin typeface="Times New Roman" panose="02020603050405020304" pitchFamily="18" charset="0"/>
              </a:rPr>
              <a:t>, cụ thể hóa, thể chế hóa và thực hiện trên lĩnh vực nào?</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a. Kinh </a:t>
            </a:r>
            <a:r>
              <a:rPr lang="vi-VN" sz="2800" dirty="0" smtClean="0">
                <a:solidFill>
                  <a:srgbClr val="000000"/>
                </a:solidFill>
                <a:latin typeface="Times New Roman" panose="02020603050405020304" pitchFamily="18" charset="0"/>
              </a:rPr>
              <a:t>tế</a:t>
            </a:r>
            <a:r>
              <a:rPr lang="en-US" sz="2800" dirty="0" smtClean="0">
                <a:solidFill>
                  <a:srgbClr val="000000"/>
                </a:solidFill>
                <a:latin typeface="Times New Roman" panose="02020603050405020304" pitchFamily="18" charset="0"/>
              </a:rPr>
              <a:t>.</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b. Chính </a:t>
            </a:r>
            <a:r>
              <a:rPr lang="vi-VN" sz="2800" dirty="0" smtClean="0">
                <a:solidFill>
                  <a:srgbClr val="000000"/>
                </a:solidFill>
                <a:latin typeface="Times New Roman" panose="02020603050405020304" pitchFamily="18" charset="0"/>
              </a:rPr>
              <a:t>trị</a:t>
            </a:r>
            <a:r>
              <a:rPr lang="en-US" sz="2800" dirty="0" smtClean="0">
                <a:solidFill>
                  <a:srgbClr val="000000"/>
                </a:solidFill>
                <a:latin typeface="Times New Roman" panose="02020603050405020304" pitchFamily="18" charset="0"/>
              </a:rPr>
              <a:t>.</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c. Văn </a:t>
            </a:r>
            <a:r>
              <a:rPr lang="vi-VN" sz="2800" dirty="0" smtClean="0">
                <a:solidFill>
                  <a:srgbClr val="000000"/>
                </a:solidFill>
                <a:latin typeface="Times New Roman" panose="02020603050405020304" pitchFamily="18" charset="0"/>
              </a:rPr>
              <a:t>hóa</a:t>
            </a:r>
            <a:r>
              <a:rPr lang="en-US" sz="2800" dirty="0" smtClean="0">
                <a:solidFill>
                  <a:srgbClr val="000000"/>
                </a:solidFill>
                <a:latin typeface="Times New Roman" panose="02020603050405020304" pitchFamily="18" charset="0"/>
              </a:rPr>
              <a:t>.</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latin typeface="Times New Roman" panose="02020603050405020304" pitchFamily="18" charset="0"/>
              </a:rPr>
              <a:t>d. Mọi lĩnh vực, mọi tổ chức, hoạt động của Nhà nước</a:t>
            </a:r>
            <a:r>
              <a:rPr lang="vi-VN" sz="2800" dirty="0"/>
              <a:t> </a:t>
            </a:r>
            <a:endParaRPr lang="en-US" sz="2800" dirty="0"/>
          </a:p>
        </p:txBody>
      </p:sp>
    </p:spTree>
    <p:extLst>
      <p:ext uri="{BB962C8B-B14F-4D97-AF65-F5344CB8AC3E}">
        <p14:creationId xmlns:p14="http://schemas.microsoft.com/office/powerpoint/2010/main" val="322026646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685800"/>
            <a:ext cx="10744200" cy="4401205"/>
          </a:xfrm>
          <a:prstGeom prst="rect">
            <a:avLst/>
          </a:prstGeom>
        </p:spPr>
        <p:txBody>
          <a:bodyPr wrap="square">
            <a:spAutoFit/>
          </a:bodyPr>
          <a:lstStyle/>
          <a:p>
            <a:r>
              <a:rPr lang="vi-VN" sz="4000" b="1" i="1" dirty="0">
                <a:solidFill>
                  <a:srgbClr val="FF0000"/>
                </a:solidFill>
                <a:latin typeface="Times New Roman" panose="02020603050405020304" pitchFamily="18" charset="0"/>
              </a:rPr>
              <a:t>Hiến pháp năm 2013 quy định: Cơ quan hành chính nhà nước cao nhất của nước Cộng hoà xã hội chủ nghĩa Việt Nam là cơ  quan nào?</a:t>
            </a:r>
            <a:br>
              <a:rPr lang="vi-VN" sz="4000" b="1" i="1" dirty="0">
                <a:solidFill>
                  <a:srgbClr val="FF0000"/>
                </a:solidFill>
                <a:latin typeface="Times New Roman" panose="02020603050405020304" pitchFamily="18" charset="0"/>
              </a:rPr>
            </a:br>
            <a:r>
              <a:rPr lang="vi-VN" sz="4000" dirty="0">
                <a:solidFill>
                  <a:srgbClr val="000000"/>
                </a:solidFill>
                <a:latin typeface="Times New Roman" panose="02020603050405020304" pitchFamily="18" charset="0"/>
              </a:rPr>
              <a:t>a. Quốc hội</a:t>
            </a:r>
            <a:br>
              <a:rPr lang="vi-VN" sz="4000" dirty="0">
                <a:solidFill>
                  <a:srgbClr val="000000"/>
                </a:solidFill>
                <a:latin typeface="Times New Roman" panose="02020603050405020304" pitchFamily="18" charset="0"/>
              </a:rPr>
            </a:br>
            <a:r>
              <a:rPr lang="vi-VN" sz="4000" dirty="0">
                <a:latin typeface="Times New Roman" panose="02020603050405020304" pitchFamily="18" charset="0"/>
              </a:rPr>
              <a:t>b. Chính </a:t>
            </a:r>
            <a:r>
              <a:rPr lang="vi-VN" sz="4000" dirty="0" smtClean="0">
                <a:latin typeface="Times New Roman" panose="02020603050405020304" pitchFamily="18" charset="0"/>
              </a:rPr>
              <a:t>phủ</a:t>
            </a:r>
            <a:r>
              <a:rPr lang="en-US" sz="4000" dirty="0" smtClean="0">
                <a:latin typeface="Times New Roman" panose="02020603050405020304" pitchFamily="18" charset="0"/>
              </a:rPr>
              <a:t>.</a:t>
            </a:r>
            <a:r>
              <a:rPr lang="vi-VN" sz="4000" dirty="0">
                <a:latin typeface="Times New Roman" panose="02020603050405020304" pitchFamily="18" charset="0"/>
              </a:rPr>
              <a:t/>
            </a:r>
            <a:br>
              <a:rPr lang="vi-VN" sz="4000" dirty="0">
                <a:latin typeface="Times New Roman" panose="02020603050405020304" pitchFamily="18" charset="0"/>
              </a:rPr>
            </a:br>
            <a:r>
              <a:rPr lang="vi-VN" sz="4000" dirty="0">
                <a:solidFill>
                  <a:srgbClr val="000000"/>
                </a:solidFill>
                <a:latin typeface="Times New Roman" panose="02020603050405020304" pitchFamily="18" charset="0"/>
              </a:rPr>
              <a:t>c. Viện kiểm sát</a:t>
            </a:r>
            <a:br>
              <a:rPr lang="vi-VN" sz="4000" dirty="0">
                <a:solidFill>
                  <a:srgbClr val="000000"/>
                </a:solidFill>
                <a:latin typeface="Times New Roman" panose="02020603050405020304" pitchFamily="18" charset="0"/>
              </a:rPr>
            </a:br>
            <a:r>
              <a:rPr lang="vi-VN" sz="4000" dirty="0">
                <a:solidFill>
                  <a:srgbClr val="000000"/>
                </a:solidFill>
                <a:latin typeface="Times New Roman" panose="02020603050405020304" pitchFamily="18" charset="0"/>
              </a:rPr>
              <a:t>d. Toàn án</a:t>
            </a:r>
            <a:r>
              <a:rPr lang="vi-VN" sz="4000" dirty="0"/>
              <a:t> </a:t>
            </a:r>
            <a:endParaRPr lang="en-US" sz="4000" dirty="0"/>
          </a:p>
        </p:txBody>
      </p:sp>
    </p:spTree>
    <p:extLst>
      <p:ext uri="{BB962C8B-B14F-4D97-AF65-F5344CB8AC3E}">
        <p14:creationId xmlns:p14="http://schemas.microsoft.com/office/powerpoint/2010/main" val="73711596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9200" y="762000"/>
            <a:ext cx="10287000" cy="4401205"/>
          </a:xfrm>
          <a:prstGeom prst="rect">
            <a:avLst/>
          </a:prstGeom>
        </p:spPr>
        <p:txBody>
          <a:bodyPr wrap="square">
            <a:spAutoFit/>
          </a:bodyPr>
          <a:lstStyle/>
          <a:p>
            <a:r>
              <a:rPr lang="en-US" sz="4000" b="1" i="1" dirty="0" smtClean="0">
                <a:solidFill>
                  <a:srgbClr val="FF0000"/>
                </a:solidFill>
                <a:latin typeface="Times New Roman" panose="02020603050405020304" pitchFamily="18" charset="0"/>
              </a:rPr>
              <a:t>Theo </a:t>
            </a:r>
            <a:r>
              <a:rPr lang="en-US" sz="4000" b="1" i="1" dirty="0" err="1" smtClean="0">
                <a:solidFill>
                  <a:srgbClr val="FF0000"/>
                </a:solidFill>
                <a:latin typeface="Times New Roman" panose="02020603050405020304" pitchFamily="18" charset="0"/>
              </a:rPr>
              <a:t>giáo</a:t>
            </a:r>
            <a:r>
              <a:rPr lang="en-US" sz="4000" b="1" i="1" dirty="0" smtClean="0">
                <a:solidFill>
                  <a:srgbClr val="FF0000"/>
                </a:solidFill>
                <a:latin typeface="Times New Roman" panose="02020603050405020304" pitchFamily="18" charset="0"/>
              </a:rPr>
              <a:t> </a:t>
            </a:r>
            <a:r>
              <a:rPr lang="en-US" sz="4000" b="1" i="1" dirty="0" err="1" smtClean="0">
                <a:solidFill>
                  <a:srgbClr val="FF0000"/>
                </a:solidFill>
                <a:latin typeface="Times New Roman" panose="02020603050405020304" pitchFamily="18" charset="0"/>
              </a:rPr>
              <a:t>trình</a:t>
            </a:r>
            <a:r>
              <a:rPr lang="en-US" sz="4000" b="1" i="1" dirty="0" smtClean="0">
                <a:solidFill>
                  <a:srgbClr val="FF0000"/>
                </a:solidFill>
                <a:latin typeface="Times New Roman" panose="02020603050405020304" pitchFamily="18" charset="0"/>
              </a:rPr>
              <a:t> </a:t>
            </a:r>
            <a:r>
              <a:rPr lang="en-US" sz="4000" b="1" i="1" dirty="0" err="1" smtClean="0">
                <a:solidFill>
                  <a:srgbClr val="FF0000"/>
                </a:solidFill>
                <a:latin typeface="Times New Roman" panose="02020603050405020304" pitchFamily="18" charset="0"/>
              </a:rPr>
              <a:t>Giáo</a:t>
            </a:r>
            <a:r>
              <a:rPr lang="en-US" sz="4000" b="1" i="1" dirty="0" smtClean="0">
                <a:solidFill>
                  <a:srgbClr val="FF0000"/>
                </a:solidFill>
                <a:latin typeface="Times New Roman" panose="02020603050405020304" pitchFamily="18" charset="0"/>
              </a:rPr>
              <a:t> </a:t>
            </a:r>
            <a:r>
              <a:rPr lang="en-US" sz="4000" b="1" i="1" dirty="0" err="1" smtClean="0">
                <a:solidFill>
                  <a:srgbClr val="FF0000"/>
                </a:solidFill>
                <a:latin typeface="Times New Roman" panose="02020603050405020304" pitchFamily="18" charset="0"/>
              </a:rPr>
              <a:t>dục</a:t>
            </a:r>
            <a:r>
              <a:rPr lang="en-US" sz="4000" b="1" i="1" dirty="0" smtClean="0">
                <a:solidFill>
                  <a:srgbClr val="FF0000"/>
                </a:solidFill>
                <a:latin typeface="Times New Roman" panose="02020603050405020304" pitchFamily="18" charset="0"/>
              </a:rPr>
              <a:t> </a:t>
            </a:r>
            <a:r>
              <a:rPr lang="en-US" sz="4000" b="1" i="1" dirty="0" err="1" smtClean="0">
                <a:solidFill>
                  <a:srgbClr val="FF0000"/>
                </a:solidFill>
                <a:latin typeface="Times New Roman" panose="02020603050405020304" pitchFamily="18" charset="0"/>
              </a:rPr>
              <a:t>Chính</a:t>
            </a:r>
            <a:r>
              <a:rPr lang="en-US" sz="4000" b="1" i="1" dirty="0" smtClean="0">
                <a:solidFill>
                  <a:srgbClr val="FF0000"/>
                </a:solidFill>
                <a:latin typeface="Times New Roman" panose="02020603050405020304" pitchFamily="18" charset="0"/>
              </a:rPr>
              <a:t> </a:t>
            </a:r>
            <a:r>
              <a:rPr lang="en-US" sz="4000" b="1" i="1" dirty="0" err="1" smtClean="0">
                <a:solidFill>
                  <a:srgbClr val="FF0000"/>
                </a:solidFill>
                <a:latin typeface="Times New Roman" panose="02020603050405020304" pitchFamily="18" charset="0"/>
              </a:rPr>
              <a:t>trị</a:t>
            </a:r>
            <a:r>
              <a:rPr lang="vi-VN" sz="4000" b="1" i="1" dirty="0" smtClean="0">
                <a:solidFill>
                  <a:srgbClr val="FF0000"/>
                </a:solidFill>
                <a:latin typeface="Times New Roman" panose="02020603050405020304" pitchFamily="18" charset="0"/>
              </a:rPr>
              <a:t>, </a:t>
            </a:r>
            <a:r>
              <a:rPr lang="vi-VN" sz="4000" b="1" i="1" dirty="0">
                <a:solidFill>
                  <a:srgbClr val="FF0000"/>
                </a:solidFill>
                <a:latin typeface="Times New Roman" panose="02020603050405020304" pitchFamily="18" charset="0"/>
              </a:rPr>
              <a:t>nhà nước pháp quyền xã hội chủ nghĩa Việt Nam có mấy đặc trưng cơ bản?</a:t>
            </a:r>
            <a:br>
              <a:rPr lang="vi-VN" sz="4000" b="1" i="1" dirty="0">
                <a:solidFill>
                  <a:srgbClr val="FF0000"/>
                </a:solidFill>
                <a:latin typeface="Times New Roman" panose="02020603050405020304" pitchFamily="18" charset="0"/>
              </a:rPr>
            </a:br>
            <a:r>
              <a:rPr lang="vi-VN" sz="4000" dirty="0">
                <a:solidFill>
                  <a:srgbClr val="000000"/>
                </a:solidFill>
                <a:latin typeface="Times New Roman" panose="02020603050405020304" pitchFamily="18" charset="0"/>
              </a:rPr>
              <a:t>a.  5 đặc </a:t>
            </a:r>
            <a:r>
              <a:rPr lang="vi-VN" sz="4000" dirty="0" smtClean="0">
                <a:solidFill>
                  <a:srgbClr val="000000"/>
                </a:solidFill>
                <a:latin typeface="Times New Roman" panose="02020603050405020304" pitchFamily="18" charset="0"/>
              </a:rPr>
              <a:t>trưng</a:t>
            </a:r>
            <a:r>
              <a:rPr lang="en-US" sz="4000" dirty="0" smtClean="0">
                <a:solidFill>
                  <a:srgbClr val="000000"/>
                </a:solidFill>
                <a:latin typeface="Times New Roman" panose="02020603050405020304" pitchFamily="18" charset="0"/>
              </a:rPr>
              <a:t>.</a:t>
            </a:r>
            <a:r>
              <a:rPr lang="vi-VN" sz="4000" dirty="0">
                <a:solidFill>
                  <a:srgbClr val="000000"/>
                </a:solidFill>
                <a:latin typeface="Times New Roman" panose="02020603050405020304" pitchFamily="18" charset="0"/>
              </a:rPr>
              <a:t/>
            </a:r>
            <a:br>
              <a:rPr lang="vi-VN" sz="4000" dirty="0">
                <a:solidFill>
                  <a:srgbClr val="000000"/>
                </a:solidFill>
                <a:latin typeface="Times New Roman" panose="02020603050405020304" pitchFamily="18" charset="0"/>
              </a:rPr>
            </a:br>
            <a:r>
              <a:rPr lang="vi-VN" sz="4000" dirty="0">
                <a:latin typeface="Times New Roman" panose="02020603050405020304" pitchFamily="18" charset="0"/>
              </a:rPr>
              <a:t>b. 6 đặc trưng</a:t>
            </a:r>
            <a:br>
              <a:rPr lang="vi-VN" sz="4000" dirty="0">
                <a:latin typeface="Times New Roman" panose="02020603050405020304" pitchFamily="18" charset="0"/>
              </a:rPr>
            </a:br>
            <a:r>
              <a:rPr lang="vi-VN" sz="4000" dirty="0">
                <a:solidFill>
                  <a:srgbClr val="000000"/>
                </a:solidFill>
                <a:latin typeface="Times New Roman" panose="02020603050405020304" pitchFamily="18" charset="0"/>
              </a:rPr>
              <a:t>c. 7 đặc </a:t>
            </a:r>
            <a:r>
              <a:rPr lang="vi-VN" sz="4000" dirty="0" smtClean="0">
                <a:solidFill>
                  <a:srgbClr val="000000"/>
                </a:solidFill>
                <a:latin typeface="Times New Roman" panose="02020603050405020304" pitchFamily="18" charset="0"/>
              </a:rPr>
              <a:t>trưng</a:t>
            </a:r>
            <a:r>
              <a:rPr lang="en-US" sz="4000" dirty="0" smtClean="0">
                <a:solidFill>
                  <a:srgbClr val="000000"/>
                </a:solidFill>
                <a:latin typeface="Times New Roman" panose="02020603050405020304" pitchFamily="18" charset="0"/>
              </a:rPr>
              <a:t>.</a:t>
            </a:r>
            <a:r>
              <a:rPr lang="vi-VN" sz="4000" dirty="0">
                <a:solidFill>
                  <a:srgbClr val="000000"/>
                </a:solidFill>
                <a:latin typeface="Times New Roman" panose="02020603050405020304" pitchFamily="18" charset="0"/>
              </a:rPr>
              <a:t/>
            </a:r>
            <a:br>
              <a:rPr lang="vi-VN" sz="4000" dirty="0">
                <a:solidFill>
                  <a:srgbClr val="000000"/>
                </a:solidFill>
                <a:latin typeface="Times New Roman" panose="02020603050405020304" pitchFamily="18" charset="0"/>
              </a:rPr>
            </a:br>
            <a:r>
              <a:rPr lang="vi-VN" sz="4000" dirty="0">
                <a:solidFill>
                  <a:srgbClr val="000000"/>
                </a:solidFill>
                <a:latin typeface="Times New Roman" panose="02020603050405020304" pitchFamily="18" charset="0"/>
              </a:rPr>
              <a:t>d. 8 đặc </a:t>
            </a:r>
            <a:r>
              <a:rPr lang="vi-VN" sz="4000" dirty="0" smtClean="0">
                <a:solidFill>
                  <a:srgbClr val="000000"/>
                </a:solidFill>
                <a:latin typeface="Times New Roman" panose="02020603050405020304" pitchFamily="18" charset="0"/>
              </a:rPr>
              <a:t>trưng</a:t>
            </a:r>
            <a:r>
              <a:rPr lang="en-US" sz="4000" dirty="0" smtClean="0"/>
              <a:t>.</a:t>
            </a:r>
            <a:endParaRPr lang="en-US" sz="4000" dirty="0"/>
          </a:p>
        </p:txBody>
      </p:sp>
    </p:spTree>
    <p:extLst>
      <p:ext uri="{BB962C8B-B14F-4D97-AF65-F5344CB8AC3E}">
        <p14:creationId xmlns:p14="http://schemas.microsoft.com/office/powerpoint/2010/main" val="82446593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143000"/>
            <a:ext cx="10744200" cy="3170099"/>
          </a:xfrm>
          <a:prstGeom prst="rect">
            <a:avLst/>
          </a:prstGeom>
        </p:spPr>
        <p:txBody>
          <a:bodyPr wrap="square">
            <a:spAutoFit/>
          </a:bodyPr>
          <a:lstStyle/>
          <a:p>
            <a:r>
              <a:rPr lang="en-US" sz="4000" b="1" i="1" dirty="0" err="1">
                <a:solidFill>
                  <a:srgbClr val="FF0000"/>
                </a:solidFill>
                <a:latin typeface="Times New Roman" panose="02020603050405020304" pitchFamily="18" charset="0"/>
              </a:rPr>
              <a:t>Hiến</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pháp</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năm</a:t>
            </a:r>
            <a:r>
              <a:rPr lang="en-US" sz="4000" b="1" i="1" dirty="0">
                <a:solidFill>
                  <a:srgbClr val="FF0000"/>
                </a:solidFill>
                <a:latin typeface="Times New Roman" panose="02020603050405020304" pitchFamily="18" charset="0"/>
              </a:rPr>
              <a:t> 1946 do </a:t>
            </a:r>
            <a:r>
              <a:rPr lang="en-US" sz="4000" b="1" i="1" dirty="0" err="1">
                <a:solidFill>
                  <a:srgbClr val="FF0000"/>
                </a:solidFill>
                <a:latin typeface="Times New Roman" panose="02020603050405020304" pitchFamily="18" charset="0"/>
              </a:rPr>
              <a:t>ai</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chủ</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trì</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soạn</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thảo</a:t>
            </a:r>
            <a:r>
              <a:rPr lang="en-US" sz="4000" b="1" i="1" dirty="0">
                <a:solidFill>
                  <a:srgbClr val="FF0000"/>
                </a:solidFill>
                <a:latin typeface="Times New Roman" panose="02020603050405020304" pitchFamily="18" charset="0"/>
              </a:rPr>
              <a:t>?</a:t>
            </a:r>
            <a:br>
              <a:rPr lang="en-US" sz="4000" b="1" i="1" dirty="0">
                <a:solidFill>
                  <a:srgbClr val="FF0000"/>
                </a:solidFill>
                <a:latin typeface="Times New Roman" panose="02020603050405020304" pitchFamily="18" charset="0"/>
              </a:rPr>
            </a:br>
            <a:r>
              <a:rPr lang="en-US" sz="4000" dirty="0">
                <a:latin typeface="Times New Roman" panose="02020603050405020304" pitchFamily="18" charset="0"/>
              </a:rPr>
              <a:t>a. </a:t>
            </a:r>
            <a:r>
              <a:rPr lang="en-US" sz="4000" dirty="0" err="1">
                <a:latin typeface="Times New Roman" panose="02020603050405020304" pitchFamily="18" charset="0"/>
              </a:rPr>
              <a:t>Hồ</a:t>
            </a:r>
            <a:r>
              <a:rPr lang="en-US" sz="4000" dirty="0">
                <a:latin typeface="Times New Roman" panose="02020603050405020304" pitchFamily="18" charset="0"/>
              </a:rPr>
              <a:t> </a:t>
            </a:r>
            <a:r>
              <a:rPr lang="en-US" sz="4000" dirty="0" err="1">
                <a:latin typeface="Times New Roman" panose="02020603050405020304" pitchFamily="18" charset="0"/>
              </a:rPr>
              <a:t>Chí</a:t>
            </a:r>
            <a:r>
              <a:rPr lang="en-US" sz="4000" dirty="0">
                <a:latin typeface="Times New Roman" panose="02020603050405020304" pitchFamily="18" charset="0"/>
              </a:rPr>
              <a:t> Minh</a:t>
            </a:r>
            <a:br>
              <a:rPr lang="en-US" sz="4000" dirty="0">
                <a:latin typeface="Times New Roman" panose="02020603050405020304" pitchFamily="18" charset="0"/>
              </a:rPr>
            </a:br>
            <a:r>
              <a:rPr lang="en-US" sz="4000" dirty="0">
                <a:solidFill>
                  <a:srgbClr val="000000"/>
                </a:solidFill>
                <a:latin typeface="Times New Roman" panose="02020603050405020304" pitchFamily="18" charset="0"/>
              </a:rPr>
              <a:t>b. </a:t>
            </a:r>
            <a:r>
              <a:rPr lang="en-US" sz="4000" dirty="0" err="1">
                <a:solidFill>
                  <a:srgbClr val="000000"/>
                </a:solidFill>
                <a:latin typeface="Times New Roman" panose="02020603050405020304" pitchFamily="18" charset="0"/>
              </a:rPr>
              <a:t>Võ</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Nguyên</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Giáp</a:t>
            </a:r>
            <a:r>
              <a:rPr lang="en-US" sz="4000" dirty="0">
                <a:solidFill>
                  <a:srgbClr val="000000"/>
                </a:solidFill>
                <a:latin typeface="Times New Roman" panose="02020603050405020304" pitchFamily="18" charset="0"/>
              </a:rPr>
              <a:t/>
            </a:r>
            <a:br>
              <a:rPr lang="en-US" sz="4000" dirty="0">
                <a:solidFill>
                  <a:srgbClr val="000000"/>
                </a:solidFill>
                <a:latin typeface="Times New Roman" panose="02020603050405020304" pitchFamily="18" charset="0"/>
              </a:rPr>
            </a:br>
            <a:r>
              <a:rPr lang="en-US" sz="4000" dirty="0">
                <a:solidFill>
                  <a:srgbClr val="000000"/>
                </a:solidFill>
                <a:latin typeface="Times New Roman" panose="02020603050405020304" pitchFamily="18" charset="0"/>
              </a:rPr>
              <a:t>c. </a:t>
            </a:r>
            <a:r>
              <a:rPr lang="en-US" sz="4000" dirty="0" err="1">
                <a:solidFill>
                  <a:srgbClr val="000000"/>
                </a:solidFill>
                <a:latin typeface="Times New Roman" panose="02020603050405020304" pitchFamily="18" charset="0"/>
              </a:rPr>
              <a:t>Phạm</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Văn</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Đồng</a:t>
            </a:r>
            <a:r>
              <a:rPr lang="en-US" sz="4000" dirty="0">
                <a:solidFill>
                  <a:srgbClr val="000000"/>
                </a:solidFill>
                <a:latin typeface="Times New Roman" panose="02020603050405020304" pitchFamily="18" charset="0"/>
              </a:rPr>
              <a:t/>
            </a:r>
            <a:br>
              <a:rPr lang="en-US" sz="4000" dirty="0">
                <a:solidFill>
                  <a:srgbClr val="000000"/>
                </a:solidFill>
                <a:latin typeface="Times New Roman" panose="02020603050405020304" pitchFamily="18" charset="0"/>
              </a:rPr>
            </a:br>
            <a:r>
              <a:rPr lang="en-US" sz="4000" dirty="0">
                <a:solidFill>
                  <a:srgbClr val="000000"/>
                </a:solidFill>
                <a:latin typeface="Times New Roman" panose="02020603050405020304" pitchFamily="18" charset="0"/>
              </a:rPr>
              <a:t>d. </a:t>
            </a:r>
            <a:r>
              <a:rPr lang="en-US" sz="4000" dirty="0" err="1">
                <a:solidFill>
                  <a:srgbClr val="000000"/>
                </a:solidFill>
                <a:latin typeface="Times New Roman" panose="02020603050405020304" pitchFamily="18" charset="0"/>
              </a:rPr>
              <a:t>Lê</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Hồng</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Phong</a:t>
            </a:r>
            <a:r>
              <a:rPr lang="en-US" sz="4000" dirty="0"/>
              <a:t> </a:t>
            </a:r>
          </a:p>
        </p:txBody>
      </p:sp>
    </p:spTree>
    <p:extLst>
      <p:ext uri="{BB962C8B-B14F-4D97-AF65-F5344CB8AC3E}">
        <p14:creationId xmlns:p14="http://schemas.microsoft.com/office/powerpoint/2010/main" val="144346228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228600"/>
            <a:ext cx="11125200" cy="5262979"/>
          </a:xfrm>
          <a:prstGeom prst="rect">
            <a:avLst/>
          </a:prstGeom>
        </p:spPr>
        <p:txBody>
          <a:bodyPr wrap="square">
            <a:spAutoFit/>
          </a:bodyPr>
          <a:lstStyle/>
          <a:p>
            <a:r>
              <a:rPr lang="vi-VN" sz="2800" b="1" i="1" dirty="0">
                <a:solidFill>
                  <a:srgbClr val="FF0000"/>
                </a:solidFill>
                <a:latin typeface="Times New Roman" panose="02020603050405020304" pitchFamily="18" charset="0"/>
              </a:rPr>
              <a:t>Công dân có quyền gì trong công tác phòng, chống tham nhũng?</a:t>
            </a:r>
            <a:br>
              <a:rPr lang="vi-VN" sz="2800" b="1" i="1" dirty="0">
                <a:solidFill>
                  <a:srgbClr val="FF0000"/>
                </a:solidFill>
                <a:latin typeface="Times New Roman" panose="02020603050405020304" pitchFamily="18" charset="0"/>
              </a:rPr>
            </a:br>
            <a:r>
              <a:rPr lang="vi-VN" sz="2800" dirty="0">
                <a:solidFill>
                  <a:srgbClr val="000000"/>
                </a:solidFill>
                <a:latin typeface="Times New Roman" panose="02020603050405020304" pitchFamily="18" charset="0"/>
              </a:rPr>
              <a:t>a. Công dân chỉ có quyền phát hiện nhà báo tin về hành vi tham nhũng</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b. Công dân chỉ có quyền giám sát việc thực hiện pháp luật về phòng, chống tham nhũng</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c. Công dân chỉ có quyền phát hiện, kiến nghị với cơ quan nhà nước hoàn thiện pháp luật về phòng, chống tham nhũng và giám sát việc thực hiện pháp luật về phòng, chống tham nhũng</a:t>
            </a:r>
            <a:br>
              <a:rPr lang="vi-VN" sz="2800" dirty="0">
                <a:solidFill>
                  <a:srgbClr val="000000"/>
                </a:solidFill>
                <a:latin typeface="Times New Roman" panose="02020603050405020304" pitchFamily="18" charset="0"/>
              </a:rPr>
            </a:br>
            <a:r>
              <a:rPr lang="vi-VN" sz="2800" dirty="0">
                <a:latin typeface="Times New Roman" panose="02020603050405020304" pitchFamily="18" charset="0"/>
              </a:rPr>
              <a:t>d. Công dân có quyền phát hiện, phản ánh, tố cáo, tố giác, báo tin về hành vi tham nhũng và được bảo vệ, khen thưởng theo quy định của pháp luật; có quyền kiến nghị với cơ quan nhà nước hoàn thiện pháp luật về phòng, chống tham nhũng và giám sát việc thực hiện pháp luật về phòng, chống tham </a:t>
            </a:r>
            <a:r>
              <a:rPr lang="vi-VN" sz="2800" dirty="0" smtClean="0">
                <a:latin typeface="Times New Roman" panose="02020603050405020304" pitchFamily="18" charset="0"/>
              </a:rPr>
              <a:t>nhũng</a:t>
            </a:r>
            <a:r>
              <a:rPr lang="en-US" sz="2800" dirty="0" smtClean="0">
                <a:latin typeface="Times New Roman" panose="02020603050405020304" pitchFamily="18" charset="0"/>
              </a:rPr>
              <a:t>.</a:t>
            </a:r>
            <a:r>
              <a:rPr lang="vi-VN" sz="2800" dirty="0" smtClean="0"/>
              <a:t> </a:t>
            </a:r>
            <a:endParaRPr lang="en-US" sz="2800" dirty="0"/>
          </a:p>
        </p:txBody>
      </p:sp>
    </p:spTree>
    <p:extLst>
      <p:ext uri="{BB962C8B-B14F-4D97-AF65-F5344CB8AC3E}">
        <p14:creationId xmlns:p14="http://schemas.microsoft.com/office/powerpoint/2010/main" val="46009478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1676400"/>
            <a:ext cx="10668000" cy="1200329"/>
          </a:xfrm>
          <a:prstGeom prst="rect">
            <a:avLst/>
          </a:prstGeom>
        </p:spPr>
        <p:txBody>
          <a:bodyPr wrap="square">
            <a:spAutoFit/>
          </a:bodyPr>
          <a:lstStyle/>
          <a:p>
            <a:r>
              <a:rPr lang="en-US" sz="3600" dirty="0"/>
              <a:t>https://class.myaloha.vn/trac-nghiem/bai-kiem-tra-gdct-lan-3-20008</a:t>
            </a:r>
          </a:p>
        </p:txBody>
      </p:sp>
      <p:pic>
        <p:nvPicPr>
          <p:cNvPr id="3" name="Picture 2"/>
          <p:cNvPicPr>
            <a:picLocks noChangeAspect="1"/>
          </p:cNvPicPr>
          <p:nvPr/>
        </p:nvPicPr>
        <p:blipFill>
          <a:blip r:embed="rId2"/>
          <a:stretch>
            <a:fillRect/>
          </a:stretch>
        </p:blipFill>
        <p:spPr>
          <a:xfrm>
            <a:off x="0" y="481012"/>
            <a:ext cx="12192000" cy="5895975"/>
          </a:xfrm>
          <a:prstGeom prst="rect">
            <a:avLst/>
          </a:prstGeom>
        </p:spPr>
      </p:pic>
    </p:spTree>
    <p:extLst>
      <p:ext uri="{BB962C8B-B14F-4D97-AF65-F5344CB8AC3E}">
        <p14:creationId xmlns:p14="http://schemas.microsoft.com/office/powerpoint/2010/main" val="173326639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81012"/>
            <a:ext cx="12192000" cy="5895975"/>
          </a:xfrm>
          <a:prstGeom prst="rect">
            <a:avLst/>
          </a:prstGeom>
        </p:spPr>
      </p:pic>
    </p:spTree>
    <p:extLst>
      <p:ext uri="{BB962C8B-B14F-4D97-AF65-F5344CB8AC3E}">
        <p14:creationId xmlns:p14="http://schemas.microsoft.com/office/powerpoint/2010/main" val="8998881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2032</TotalTime>
  <Words>3605</Words>
  <Application>Microsoft Office PowerPoint</Application>
  <PresentationFormat>Widescreen</PresentationFormat>
  <Paragraphs>251</Paragraphs>
  <Slides>69</Slides>
  <Notes>3</Notes>
  <HiddenSlides>0</HiddenSlides>
  <MMClips>0</MMClips>
  <ScaleCrop>false</ScaleCrop>
  <HeadingPairs>
    <vt:vector size="6" baseType="variant">
      <vt:variant>
        <vt:lpstr>Fonts Used</vt:lpstr>
      </vt:variant>
      <vt:variant>
        <vt:i4>20</vt:i4>
      </vt:variant>
      <vt:variant>
        <vt:lpstr>Theme</vt:lpstr>
      </vt:variant>
      <vt:variant>
        <vt:i4>3</vt:i4>
      </vt:variant>
      <vt:variant>
        <vt:lpstr>Slide Titles</vt:lpstr>
      </vt:variant>
      <vt:variant>
        <vt:i4>69</vt:i4>
      </vt:variant>
    </vt:vector>
  </HeadingPairs>
  <TitlesOfParts>
    <vt:vector size="92" baseType="lpstr">
      <vt:lpstr>Arial Unicode MS</vt:lpstr>
      <vt:lpstr>맑은 고딕</vt:lpstr>
      <vt:lpstr>ＭＳ Ｐゴシック</vt:lpstr>
      <vt:lpstr>.VnTime</vt:lpstr>
      <vt:lpstr>Arial</vt:lpstr>
      <vt:lpstr>Arial</vt:lpstr>
      <vt:lpstr>Arial Đen</vt:lpstr>
      <vt:lpstr>Calibri</vt:lpstr>
      <vt:lpstr>Calibri Light</vt:lpstr>
      <vt:lpstr>FontAwesome</vt:lpstr>
      <vt:lpstr>Lato</vt:lpstr>
      <vt:lpstr>Lato Light</vt:lpstr>
      <vt:lpstr>Oswald</vt:lpstr>
      <vt:lpstr>Roboto</vt:lpstr>
      <vt:lpstr>Segoe UI Light</vt:lpstr>
      <vt:lpstr>Source Sans Pro</vt:lpstr>
      <vt:lpstr>Times New Roman</vt:lpstr>
      <vt:lpstr>VNbangkok</vt:lpstr>
      <vt:lpstr>VNbritannic</vt:lpstr>
      <vt:lpstr>Wingdings</vt:lpstr>
      <vt:lpstr>Office Theme</vt:lpstr>
      <vt:lpstr>Quince template</vt:lpstr>
      <vt:lpstr>2_Contents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Admin</cp:lastModifiedBy>
  <cp:revision>160</cp:revision>
  <dcterms:created xsi:type="dcterms:W3CDTF">2015-10-29T17:39:51Z</dcterms:created>
  <dcterms:modified xsi:type="dcterms:W3CDTF">2020-09-21T03:04:27Z</dcterms:modified>
</cp:coreProperties>
</file>