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1"/>
  </p:sldMasterIdLst>
  <p:sldIdLst>
    <p:sldId id="284" r:id="rId2"/>
    <p:sldId id="288" r:id="rId3"/>
    <p:sldId id="261" r:id="rId4"/>
    <p:sldId id="257" r:id="rId5"/>
    <p:sldId id="276" r:id="rId6"/>
    <p:sldId id="277" r:id="rId7"/>
    <p:sldId id="278" r:id="rId8"/>
    <p:sldId id="287" r:id="rId9"/>
    <p:sldId id="291" r:id="rId10"/>
    <p:sldId id="292" r:id="rId11"/>
    <p:sldId id="293" r:id="rId12"/>
    <p:sldId id="28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UONG HONG" initials="DH" lastIdx="3" clrIdx="0">
    <p:extLst>
      <p:ext uri="{19B8F6BF-5375-455C-9EA6-DF929625EA0E}">
        <p15:presenceInfo xmlns:p15="http://schemas.microsoft.com/office/powerpoint/2012/main" userId="DUONG HONG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00"/>
    <a:srgbClr val="00CC00"/>
    <a:srgbClr val="D6126B"/>
    <a:srgbClr val="99CCFF"/>
    <a:srgbClr val="C4763C"/>
    <a:srgbClr val="6699FF"/>
    <a:srgbClr val="CC66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0" autoAdjust="0"/>
    <p:restoredTop sz="94660"/>
  </p:normalViewPr>
  <p:slideViewPr>
    <p:cSldViewPr snapToGrid="0">
      <p:cViewPr varScale="1">
        <p:scale>
          <a:sx n="70" d="100"/>
          <a:sy n="70" d="100"/>
        </p:scale>
        <p:origin x="3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341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07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124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19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873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010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794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361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05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492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428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40D2B-E94D-42C5-AC08-1F2CA65C47FE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531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khotrithucso.com/doc/p/tai-lieu-giao-trinh-co-hoc-ly-thuyet-phan-dong-hoc-nhung-580005" TargetMode="External"/><Relationship Id="rId2" Type="http://schemas.openxmlformats.org/officeDocument/2006/relationships/hyperlink" Target="https://taisachmoi.com/giao-trinh-co-hoc-ly-thuyet-tom-tat-ly-thuyet-bai-tap-mau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Audi e-tron tại Việt Nam - xe điện lạ mắ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873" y="3417684"/>
            <a:ext cx="6116117" cy="3440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ular Callout 2"/>
          <p:cNvSpPr/>
          <p:nvPr/>
        </p:nvSpPr>
        <p:spPr>
          <a:xfrm>
            <a:off x="9457507" y="1923863"/>
            <a:ext cx="2734493" cy="1403287"/>
          </a:xfrm>
          <a:prstGeom prst="wedgeRectCallout">
            <a:avLst>
              <a:gd name="adj1" fmla="val -22395"/>
              <a:gd name="adj2" fmla="val 147662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600" b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r>
              <a:rPr lang="en-US" sz="2600" b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600" b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600" b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endParaRPr lang="en-US" sz="2600" b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600" b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(km/h)</a:t>
            </a:r>
            <a:endParaRPr lang="en-US" sz="2600" b="1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Audi A8 Review (2020) | Autoca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61" y="0"/>
            <a:ext cx="5580735" cy="3714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ular Callout 4"/>
          <p:cNvSpPr/>
          <p:nvPr/>
        </p:nvSpPr>
        <p:spPr>
          <a:xfrm>
            <a:off x="0" y="4354714"/>
            <a:ext cx="2734493" cy="1403287"/>
          </a:xfrm>
          <a:prstGeom prst="wedgeRectCallout">
            <a:avLst>
              <a:gd name="adj1" fmla="val 58299"/>
              <a:gd name="adj2" fmla="val -175155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 b="1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ular Callout 1"/>
          <p:cNvSpPr/>
          <p:nvPr/>
        </p:nvSpPr>
        <p:spPr>
          <a:xfrm>
            <a:off x="9400" y="4354715"/>
            <a:ext cx="2725093" cy="1403287"/>
          </a:xfrm>
          <a:prstGeom prst="wedgeRectCallout">
            <a:avLst>
              <a:gd name="adj1" fmla="val -3889"/>
              <a:gd name="adj2" fmla="val -200081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Bánh</a:t>
            </a:r>
            <a:r>
              <a:rPr lang="en-US" sz="2400" b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2400" b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quay</a:t>
            </a:r>
          </a:p>
          <a:p>
            <a:pPr algn="ctr"/>
            <a:r>
              <a:rPr lang="en-US" sz="2400" b="1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400" b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400" b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endParaRPr lang="en-US" sz="2400" b="1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(rad/s)</a:t>
            </a:r>
          </a:p>
        </p:txBody>
      </p:sp>
      <p:sp>
        <p:nvSpPr>
          <p:cNvPr id="4" name="Rectangle 3"/>
          <p:cNvSpPr/>
          <p:nvPr/>
        </p:nvSpPr>
        <p:spPr>
          <a:xfrm>
            <a:off x="4710460" y="2869946"/>
            <a:ext cx="2506825" cy="140329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LIÊN HỆ GÌ ???</a:t>
            </a:r>
            <a:endParaRPr lang="en-US" sz="2400" b="1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109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" grpId="0" animBg="1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6676" t="19675" r="54360" b="59187"/>
          <a:stretch/>
        </p:blipFill>
        <p:spPr>
          <a:xfrm>
            <a:off x="0" y="0"/>
            <a:ext cx="1973253" cy="60216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61425" y="91421"/>
            <a:ext cx="77229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smtClean="0">
                <a:solidFill>
                  <a:srgbClr val="C4763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TP.HCM</a:t>
            </a:r>
          </a:p>
          <a:p>
            <a:pPr algn="ctr"/>
            <a:r>
              <a:rPr lang="en-US" sz="2600" b="1" smtClean="0">
                <a:solidFill>
                  <a:srgbClr val="C4763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KHOA CƠ KHÍ</a:t>
            </a:r>
            <a:endParaRPr lang="en-US" sz="2600" b="1">
              <a:solidFill>
                <a:srgbClr val="C4763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07129" y="2206545"/>
            <a:ext cx="9578566" cy="2232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</a:pPr>
            <a:r>
              <a:rPr lang="en-US" sz="34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5. </a:t>
            </a:r>
            <a:r>
              <a:rPr lang="en-US" sz="34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rắn</a:t>
            </a:r>
            <a:endParaRPr lang="en-US" sz="3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  <a:spcBef>
                <a:spcPts val="1000"/>
              </a:spcBef>
            </a:pP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5.3. </a:t>
            </a:r>
            <a:r>
              <a:rPr lang="en-US" sz="34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rắn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20000"/>
              </a:lnSpc>
              <a:spcBef>
                <a:spcPts val="1000"/>
              </a:spcBef>
            </a:pP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</a:t>
            </a:r>
            <a:r>
              <a:rPr lang="en-US" sz="34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endParaRPr lang="en-US" sz="3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6255943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84441" y="6347408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TP.HCM,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09/2020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815797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 smtClean="0"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651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28512" y="797672"/>
            <a:ext cx="2643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 TIÊU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41560" y="91898"/>
            <a:ext cx="11914360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5.4. </a:t>
            </a:r>
            <a:r>
              <a:rPr lang="en-US" sz="2800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rắn</a:t>
            </a:r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</a:t>
            </a:r>
            <a:r>
              <a:rPr lang="en-US" sz="2800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endParaRPr 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1803" y="1382447"/>
            <a:ext cx="10337296" cy="5767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quỹ</a:t>
            </a: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đạo</a:t>
            </a: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rắn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quay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0">
              <a:lnSpc>
                <a:spcPct val="120000"/>
              </a:lnSpc>
            </a:pP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rắn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quay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thạo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rắn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quay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ý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trách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sz="3200" smtClean="0"/>
          </a:p>
          <a:p>
            <a:pPr>
              <a:lnSpc>
                <a:spcPct val="120000"/>
              </a:lnSpc>
            </a:pPr>
            <a:endParaRPr lang="en-US" sz="3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hevron 3"/>
          <p:cNvSpPr/>
          <p:nvPr/>
        </p:nvSpPr>
        <p:spPr>
          <a:xfrm>
            <a:off x="1493821" y="1624463"/>
            <a:ext cx="620486" cy="185057"/>
          </a:xfrm>
          <a:prstGeom prst="chevron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Chevron 8"/>
          <p:cNvSpPr/>
          <p:nvPr/>
        </p:nvSpPr>
        <p:spPr>
          <a:xfrm>
            <a:off x="1470856" y="2817689"/>
            <a:ext cx="620486" cy="185057"/>
          </a:xfrm>
          <a:prstGeom prst="chevron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hevron 14"/>
          <p:cNvSpPr/>
          <p:nvPr/>
        </p:nvSpPr>
        <p:spPr>
          <a:xfrm>
            <a:off x="1493821" y="5134526"/>
            <a:ext cx="620486" cy="185057"/>
          </a:xfrm>
          <a:prstGeom prst="chevron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815797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 smtClean="0"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hevron 15"/>
          <p:cNvSpPr/>
          <p:nvPr/>
        </p:nvSpPr>
        <p:spPr>
          <a:xfrm>
            <a:off x="1470856" y="3997230"/>
            <a:ext cx="620486" cy="185057"/>
          </a:xfrm>
          <a:prstGeom prst="chevron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330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0"/>
            <a:ext cx="18070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err="1" smtClean="0"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2200" b="1" smtClean="0">
                <a:latin typeface="Arial" panose="020B0604020202020204" pitchFamily="34" charset="0"/>
                <a:cs typeface="Arial" panose="020B0604020202020204" pitchFamily="34" charset="0"/>
              </a:rPr>
              <a:t> 5.</a:t>
            </a:r>
            <a:endParaRPr lang="en-US" sz="2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5673" y="518700"/>
            <a:ext cx="2630885" cy="69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1500"/>
              </a:spcBef>
            </a:pPr>
            <a:r>
              <a:rPr lang="en-US" sz="36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778431" y="1591760"/>
            <a:ext cx="4832715" cy="688064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Bef>
                <a:spcPts val="1500"/>
              </a:spcBef>
            </a:pP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 </a:t>
            </a:r>
            <a:r>
              <a:rPr lang="en-US" sz="32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Quãng</a:t>
            </a: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807027" y="3013793"/>
            <a:ext cx="4861311" cy="704911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indent="-514350" algn="just">
              <a:lnSpc>
                <a:spcPct val="150000"/>
              </a:lnSpc>
              <a:buAutoNum type="arabicPeriod" startAt="2"/>
            </a:pPr>
            <a:r>
              <a:rPr lang="en-US" sz="32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endParaRPr 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807027" y="4419762"/>
            <a:ext cx="4832715" cy="641126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  </a:t>
            </a:r>
            <a:r>
              <a:rPr lang="en-US" sz="32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endParaRPr 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7845490" y="2427620"/>
            <a:ext cx="3878748" cy="1806545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200" b="1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b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endParaRPr lang="en-US" sz="3200" b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6639743" y="1962639"/>
            <a:ext cx="1205746" cy="123614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0" idx="3"/>
            <a:endCxn id="4" idx="2"/>
          </p:cNvCxnSpPr>
          <p:nvPr/>
        </p:nvCxnSpPr>
        <p:spPr>
          <a:xfrm flipV="1">
            <a:off x="6668338" y="3330893"/>
            <a:ext cx="1177152" cy="3535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11" idx="3"/>
          </p:cNvCxnSpPr>
          <p:nvPr/>
        </p:nvCxnSpPr>
        <p:spPr>
          <a:xfrm flipV="1">
            <a:off x="6639742" y="3463005"/>
            <a:ext cx="1205747" cy="127732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9815797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 smtClean="0"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067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18070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err="1" smtClean="0"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2200" b="1" smtClean="0"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endParaRPr lang="en-US" sz="2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989475" y="152875"/>
            <a:ext cx="6094016" cy="620485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PHƯƠNG TRÌNH CHUYỂN ĐỘNG</a:t>
            </a:r>
            <a:endParaRPr lang="en-US" sz="2800" b="1">
              <a:ln w="0"/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1673789" y="58076"/>
            <a:ext cx="631372" cy="810084"/>
          </a:xfrm>
          <a:prstGeom prst="flowChartDecision">
            <a:avLst/>
          </a:prstGeom>
          <a:solidFill>
            <a:srgbClr val="66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80246" y="1159740"/>
                <a:ext cx="8125701" cy="62986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sz="2800" b="1" i="1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Qũy</a:t>
                </a:r>
                <a:r>
                  <a:rPr lang="en-US" sz="2800" b="1" i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đạo</a:t>
                </a:r>
                <a:r>
                  <a:rPr lang="en-US" sz="2800" b="1" i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chuyển</a:t>
                </a:r>
                <a:r>
                  <a:rPr lang="en-US" sz="2800" b="1" i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endParaRPr lang="en-US" sz="2800" b="1" i="1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Qũy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đạo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chuyển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tròn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tâm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nằm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trục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quay. </a:t>
                </a:r>
              </a:p>
              <a:p>
                <a:pPr>
                  <a:lnSpc>
                    <a:spcPct val="120000"/>
                  </a:lnSpc>
                </a:pPr>
                <a:endParaRPr lang="en-US" sz="28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endParaRPr lang="en-US" sz="2800" b="1" i="1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chuyển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 =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𝑴</m:t>
                            </m:r>
                          </m:e>
                          <m:sub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𝒐</m:t>
                            </m:r>
                          </m:sub>
                        </m:sSub>
                        <m:r>
                          <a:rPr 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𝑴</m:t>
                        </m:r>
                      </m:e>
                    </m:acc>
                  </m:oMath>
                </a14:m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r. </a:t>
                </a:r>
                <a:r>
                  <a:rPr lang="el-GR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φ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   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Đơn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vị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mét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(m)</a:t>
                </a:r>
                <a:endParaRPr lang="en-US" sz="2800" i="1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vi-VN" sz="2800"/>
                  <a:t/>
                </a:r>
                <a:br>
                  <a:rPr lang="vi-VN" sz="2800"/>
                </a:br>
                <a:r>
                  <a:rPr lang="en-US" sz="2800"/>
                  <a:t/>
                </a:r>
                <a:br>
                  <a:rPr lang="en-US" sz="2800"/>
                </a:br>
                <a:r>
                  <a:rPr lang="en-US" sz="2800"/>
                  <a:t/>
                </a:r>
                <a:br>
                  <a:rPr lang="en-US" sz="2800"/>
                </a:b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endParaRPr lang="en-US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46" y="1159740"/>
                <a:ext cx="8125701" cy="6298647"/>
              </a:xfrm>
              <a:prstGeom prst="rect">
                <a:avLst/>
              </a:prstGeom>
              <a:blipFill rotWithShape="0">
                <a:blip r:embed="rId2"/>
                <a:stretch>
                  <a:fillRect l="-1500" t="-2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/>
          <p:cNvPicPr/>
          <p:nvPr/>
        </p:nvPicPr>
        <p:blipFill rotWithShape="1">
          <a:blip r:embed="rId3"/>
          <a:srcRect l="52350" t="37987" r="33761" b="37512"/>
          <a:stretch/>
        </p:blipFill>
        <p:spPr bwMode="auto">
          <a:xfrm>
            <a:off x="4973335" y="3889094"/>
            <a:ext cx="2538056" cy="24166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491" y="-326748"/>
            <a:ext cx="3787036" cy="754688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9815797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 smtClean="0"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4753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18070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err="1" smtClean="0"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2200" b="1" smtClean="0"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endParaRPr lang="en-US" sz="2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377903" y="235933"/>
            <a:ext cx="5418085" cy="899722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VẬN TỐC DÀI CỦA ĐIỂM </a:t>
            </a:r>
          </a:p>
          <a:p>
            <a:pPr algn="ctr"/>
            <a:r>
              <a:rPr lang="en-US" sz="2800" b="1" smtClean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THUỘC VẬT RẮN QUAY</a:t>
            </a:r>
            <a:endParaRPr lang="en-US" sz="2800" b="1">
              <a:ln w="0"/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2922544" y="231135"/>
            <a:ext cx="631372" cy="810084"/>
          </a:xfrm>
          <a:prstGeom prst="flowChartDecision">
            <a:avLst/>
          </a:prstGeom>
          <a:solidFill>
            <a:srgbClr val="66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9459" y="1322607"/>
            <a:ext cx="8102851" cy="5010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34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 </a:t>
            </a:r>
            <a:r>
              <a:rPr lang="en-US" sz="3400" b="1" i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4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3400" b="1" i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4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i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tuyến</a:t>
            </a:r>
            <a:r>
              <a:rPr lang="en-US" sz="34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i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quỹ</a:t>
            </a:r>
            <a:r>
              <a:rPr lang="en-US" sz="34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i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đạo</a:t>
            </a:r>
            <a:r>
              <a:rPr lang="en-US" sz="34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i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4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i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4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i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khảo</a:t>
            </a:r>
            <a:r>
              <a:rPr lang="en-US" sz="34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i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endParaRPr lang="en-US" sz="3400" b="1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20000"/>
              </a:lnSpc>
              <a:buFontTx/>
              <a:buChar char="-"/>
            </a:pPr>
            <a:r>
              <a:rPr lang="en-US" sz="3400" b="1" i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34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400" b="1" i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4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i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34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i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4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i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34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 </a:t>
            </a:r>
            <a:r>
              <a:rPr lang="en-US" sz="3400" b="1" i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4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vật</a:t>
            </a:r>
          </a:p>
          <a:p>
            <a:pPr>
              <a:lnSpc>
                <a:spcPct val="120000"/>
              </a:lnSpc>
            </a:pPr>
            <a:r>
              <a:rPr lang="en-US" sz="34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=&gt; Vận </a:t>
            </a:r>
            <a:r>
              <a:rPr lang="en-US" sz="3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tốc và vận tốc góc cùng dấu.</a:t>
            </a:r>
          </a:p>
          <a:p>
            <a:pPr>
              <a:lnSpc>
                <a:spcPct val="120000"/>
              </a:lnSpc>
            </a:pPr>
            <a:endParaRPr lang="en-US" sz="3400" b="1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20000"/>
              </a:lnSpc>
              <a:buFontTx/>
              <a:buChar char="-"/>
            </a:pPr>
            <a:r>
              <a:rPr lang="en-US" sz="3400" b="1" i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34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i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4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v = r. </a:t>
            </a:r>
            <a:r>
              <a:rPr lang="el-GR" sz="3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3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4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(m/s)</a:t>
            </a:r>
          </a:p>
          <a:p>
            <a:pPr>
              <a:lnSpc>
                <a:spcPct val="120000"/>
              </a:lnSpc>
            </a:pPr>
            <a:endParaRPr lang="en-US" sz="34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rcRect l="40748" t="30914" r="43487" b="28367"/>
          <a:stretch/>
        </p:blipFill>
        <p:spPr>
          <a:xfrm>
            <a:off x="8482310" y="1222322"/>
            <a:ext cx="3627914" cy="481955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748750" y="1433102"/>
            <a:ext cx="351378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l-GR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endParaRPr lang="en-US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815797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 smtClean="0"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792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18070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err="1" smtClean="0"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2200" b="1" smtClean="0"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endParaRPr lang="en-US" sz="2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471633" y="194543"/>
            <a:ext cx="5835329" cy="899722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GIA TỐC CỦA ĐIỂM THUỘC VẬT RẮN QUAY</a:t>
            </a:r>
            <a:endParaRPr lang="en-US" sz="2800" b="1">
              <a:ln w="0"/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155947" y="275954"/>
            <a:ext cx="631372" cy="810084"/>
          </a:xfrm>
          <a:prstGeom prst="flowChartDecision">
            <a:avLst/>
          </a:prstGeom>
          <a:solidFill>
            <a:srgbClr val="66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343722" y="1263139"/>
                <a:ext cx="10579258" cy="41883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2800" b="1" i="1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toàn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phần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𝒂</m:t>
                            </m:r>
                          </m:e>
                          <m:sub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𝝉</m:t>
                            </m:r>
                          </m:sub>
                          <m:sup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+ </m:t>
                            </m:r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𝒂</m:t>
                            </m:r>
                          </m:e>
                          <m:sub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  <m:sup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bSup>
                      </m:e>
                    </m:rad>
                  </m:oMath>
                </a14:m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		(m/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𝒔</m:t>
                        </m:r>
                      </m:e>
                      <m:sup>
                        <m:r>
                          <a:rPr 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Mà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𝒂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l-GR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τ</m:t>
                        </m:r>
                      </m:sub>
                    </m:sSub>
                  </m:oMath>
                </a14:m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r. </a:t>
                </a:r>
                <a:r>
                  <a:rPr lang="el-GR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ε</a:t>
                </a:r>
                <a:endParaRPr lang="en-US" sz="28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   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𝒂</m:t>
                        </m:r>
                      </m:e>
                      <m:sub>
                        <m:r>
                          <a:rPr 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en-US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32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32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𝒗</m:t>
                            </m:r>
                          </m:e>
                          <m:sup>
                            <m:r>
                              <a:rPr lang="en-US" sz="32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r>
                          <a:rPr lang="en-US" sz="3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𝒓</m:t>
                        </m:r>
                      </m:den>
                    </m:f>
                  </m:oMath>
                </a14:m>
                <a:r>
                  <a:rPr lang="en-US" sz="32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r.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𝝎</m:t>
                        </m:r>
                      </m:e>
                      <m:sup>
                        <m:r>
                          <a:rPr 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en-US" sz="3200" b="1" i="1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 b="1" i="1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a = r.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𝝎</m:t>
                            </m:r>
                          </m:e>
                          <m:sup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𝟒</m:t>
                            </m:r>
                          </m:sup>
                        </m:sSup>
                        <m:sSup>
                          <m:sSupPr>
                            <m:ctrlP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+ </m:t>
                            </m:r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𝜺</m:t>
                            </m:r>
                          </m:e>
                          <m:sup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endParaRPr lang="en-US" sz="28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400" b="1" i="1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3722" y="1263139"/>
                <a:ext cx="10579258" cy="4188391"/>
              </a:xfrm>
              <a:prstGeom prst="rect">
                <a:avLst/>
              </a:prstGeom>
              <a:blipFill rotWithShape="0">
                <a:blip r:embed="rId2"/>
                <a:stretch>
                  <a:fillRect l="-1152" t="-4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0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47" t="23341" r="29807" b="22438"/>
          <a:stretch>
            <a:fillRect/>
          </a:stretch>
        </p:blipFill>
        <p:spPr bwMode="auto">
          <a:xfrm>
            <a:off x="8160829" y="1250954"/>
            <a:ext cx="3165538" cy="257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7" name="Straight Connector 16"/>
          <p:cNvCxnSpPr/>
          <p:nvPr/>
        </p:nvCxnSpPr>
        <p:spPr>
          <a:xfrm flipH="1" flipV="1">
            <a:off x="9499021" y="2573776"/>
            <a:ext cx="1068309" cy="49794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9556595" y="2204613"/>
            <a:ext cx="3048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endParaRPr lang="en-US" sz="2400"/>
          </a:p>
        </p:txBody>
      </p:sp>
      <p:sp>
        <p:nvSpPr>
          <p:cNvPr id="20" name="Freeform 19"/>
          <p:cNvSpPr/>
          <p:nvPr/>
        </p:nvSpPr>
        <p:spPr>
          <a:xfrm>
            <a:off x="10203255" y="2648139"/>
            <a:ext cx="235391" cy="221810"/>
          </a:xfrm>
          <a:custGeom>
            <a:avLst/>
            <a:gdLst>
              <a:gd name="connsiteX0" fmla="*/ 0 w 235391"/>
              <a:gd name="connsiteY0" fmla="*/ 221810 h 221810"/>
              <a:gd name="connsiteX1" fmla="*/ 81482 w 235391"/>
              <a:gd name="connsiteY1" fmla="*/ 22633 h 221810"/>
              <a:gd name="connsiteX2" fmla="*/ 235391 w 235391"/>
              <a:gd name="connsiteY2" fmla="*/ 4526 h 221810"/>
              <a:gd name="connsiteX3" fmla="*/ 235391 w 235391"/>
              <a:gd name="connsiteY3" fmla="*/ 4526 h 221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5391" h="221810">
                <a:moveTo>
                  <a:pt x="0" y="221810"/>
                </a:moveTo>
                <a:cubicBezTo>
                  <a:pt x="21125" y="140328"/>
                  <a:pt x="42250" y="58847"/>
                  <a:pt x="81482" y="22633"/>
                </a:cubicBezTo>
                <a:cubicBezTo>
                  <a:pt x="120714" y="-13581"/>
                  <a:pt x="235391" y="4526"/>
                  <a:pt x="235391" y="4526"/>
                </a:cubicBezTo>
                <a:lnTo>
                  <a:pt x="235391" y="4526"/>
                </a:ln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033176" y="2324149"/>
            <a:ext cx="340158" cy="4985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l-GR" sz="22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endParaRPr lang="en-US" sz="22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8139064" y="3939641"/>
                <a:ext cx="2835061" cy="12926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26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6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6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600" smtClean="0">
                    <a:solidFill>
                      <a:srgbClr val="0000FF"/>
                    </a:solidFill>
                  </a:rPr>
                  <a:t>.v &gt; 0</a:t>
                </a:r>
              </a:p>
              <a:p>
                <a:pPr algn="ctr"/>
                <a:r>
                  <a:rPr lang="en-US" sz="2600" err="1" smtClean="0">
                    <a:solidFill>
                      <a:srgbClr val="0000FF"/>
                    </a:solidFill>
                  </a:rPr>
                  <a:t>Điểm</a:t>
                </a:r>
                <a:r>
                  <a:rPr lang="en-US" sz="2600" smtClean="0">
                    <a:solidFill>
                      <a:srgbClr val="0000FF"/>
                    </a:solidFill>
                  </a:rPr>
                  <a:t> </a:t>
                </a:r>
                <a:r>
                  <a:rPr lang="en-US" sz="2600" err="1" smtClean="0">
                    <a:solidFill>
                      <a:srgbClr val="0000FF"/>
                    </a:solidFill>
                  </a:rPr>
                  <a:t>chuyển</a:t>
                </a:r>
                <a:r>
                  <a:rPr lang="en-US" sz="2600" smtClean="0">
                    <a:solidFill>
                      <a:srgbClr val="0000FF"/>
                    </a:solidFill>
                  </a:rPr>
                  <a:t> </a:t>
                </a:r>
                <a:r>
                  <a:rPr lang="en-US" sz="2600" err="1" smtClean="0">
                    <a:solidFill>
                      <a:srgbClr val="0000FF"/>
                    </a:solidFill>
                  </a:rPr>
                  <a:t>động</a:t>
                </a:r>
                <a:r>
                  <a:rPr lang="en-US" sz="2600" smtClean="0">
                    <a:solidFill>
                      <a:srgbClr val="0000FF"/>
                    </a:solidFill>
                  </a:rPr>
                  <a:t> </a:t>
                </a:r>
                <a:r>
                  <a:rPr lang="en-US" sz="2600" err="1" smtClean="0">
                    <a:solidFill>
                      <a:srgbClr val="0000FF"/>
                    </a:solidFill>
                  </a:rPr>
                  <a:t>nhanh</a:t>
                </a:r>
                <a:r>
                  <a:rPr lang="en-US" sz="2600" smtClean="0">
                    <a:solidFill>
                      <a:srgbClr val="0000FF"/>
                    </a:solidFill>
                  </a:rPr>
                  <a:t> </a:t>
                </a:r>
                <a:r>
                  <a:rPr lang="en-US" sz="2600" err="1" smtClean="0">
                    <a:solidFill>
                      <a:srgbClr val="0000FF"/>
                    </a:solidFill>
                  </a:rPr>
                  <a:t>dần</a:t>
                </a:r>
                <a:r>
                  <a:rPr lang="en-US" sz="2600" smtClean="0">
                    <a:solidFill>
                      <a:srgbClr val="0000FF"/>
                    </a:solidFill>
                  </a:rPr>
                  <a:t> </a:t>
                </a:r>
                <a:r>
                  <a:rPr lang="en-US" sz="2600" err="1" smtClean="0">
                    <a:solidFill>
                      <a:srgbClr val="0000FF"/>
                    </a:solidFill>
                  </a:rPr>
                  <a:t>đều</a:t>
                </a:r>
                <a:endParaRPr lang="en-US" sz="260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39064" y="3939641"/>
                <a:ext cx="2835061" cy="1292662"/>
              </a:xfrm>
              <a:prstGeom prst="rect">
                <a:avLst/>
              </a:prstGeom>
              <a:blipFill rotWithShape="0">
                <a:blip r:embed="rId4"/>
                <a:stretch>
                  <a:fillRect l="-1290" t="-3774" r="-1290" b="-117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9815797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 smtClean="0"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98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18070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err="1" smtClean="0"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2200" b="1" smtClean="0"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endParaRPr lang="en-US" sz="2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655994" y="69273"/>
            <a:ext cx="4102825" cy="723228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VÍ DỤ ÁP DỤNG</a:t>
            </a:r>
            <a:endParaRPr lang="en-US" sz="2800" b="1">
              <a:ln w="0"/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94396" y="792501"/>
                <a:ext cx="11129134" cy="35763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Ví dụ .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Bánh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đai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đang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trạng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thái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đứng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yên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rồi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quay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nhanh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dần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đều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10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giây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nó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quay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300 vòng/phút.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Biết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rằng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Bánh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đai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truyền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chuyển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bánh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đai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nhờ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sợi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dây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đai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Biết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r</m:t>
                        </m:r>
                      </m:e>
                      <m:sub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0,08 m;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r</m:t>
                        </m:r>
                      </m:e>
                      <m:sub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0,05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m,</a:t>
                </a:r>
                <a:r>
                  <a:rPr lang="en-US" sz="280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r</m:t>
                        </m:r>
                      </m:e>
                      <m:sub>
                        <m: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0,03 m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.</a:t>
                </a:r>
              </a:p>
              <a:p>
                <a:pPr algn="just"/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 algn="just">
                  <a:buFontTx/>
                  <a:buAutoNum type="alphaLcPeriod"/>
                </a:pPr>
                <a:endParaRPr lang="en-US"/>
              </a:p>
              <a:p>
                <a:pPr marL="342900" lvl="0" indent="-342900" algn="just">
                  <a:buAutoNum type="alphaLcPeriod"/>
                </a:pPr>
                <a:endParaRPr lang="en-US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396" y="792501"/>
                <a:ext cx="11129134" cy="3576364"/>
              </a:xfrm>
              <a:prstGeom prst="rect">
                <a:avLst/>
              </a:prstGeom>
              <a:blipFill rotWithShape="0">
                <a:blip r:embed="rId2"/>
                <a:stretch>
                  <a:fillRect l="-1151" t="-511" r="-11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9815797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 smtClean="0"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6313" y="2779579"/>
            <a:ext cx="6474712" cy="44873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20000"/>
              </a:lnSpc>
              <a:buAutoNum type="alphaLcPeriod"/>
            </a:pP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bánh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đai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20000"/>
              </a:lnSpc>
              <a:buAutoNum type="alphaLcPeriod"/>
            </a:pP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bánh</a:t>
            </a:r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đai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 = 8s</a:t>
            </a:r>
          </a:p>
          <a:p>
            <a:pPr marL="514350" indent="-514350" algn="just">
              <a:lnSpc>
                <a:spcPct val="120000"/>
              </a:lnSpc>
              <a:buFontTx/>
              <a:buAutoNum type="alphaLcPeriod"/>
            </a:pP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8s,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bánh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2.</a:t>
            </a:r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lphaLcPeriod"/>
            </a:pPr>
            <a:endParaRPr lang="en-US" sz="28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lphaLcPeriod"/>
            </a:pPr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3299" t="37619" r="18078" b="16848"/>
          <a:stretch/>
        </p:blipFill>
        <p:spPr>
          <a:xfrm>
            <a:off x="6821025" y="2779579"/>
            <a:ext cx="5513752" cy="2408968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V="1">
            <a:off x="8218987" y="2790270"/>
            <a:ext cx="635527" cy="9706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8741610" y="2444455"/>
            <a:ext cx="5522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/>
              <a:t>1</a:t>
            </a:r>
            <a:endParaRPr lang="en-US" sz="2000"/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11557962" y="2830551"/>
            <a:ext cx="257591" cy="7855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1686757" y="2488059"/>
            <a:ext cx="5522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/>
              <a:t>2</a:t>
            </a:r>
            <a:endParaRPr lang="en-US" sz="2000"/>
          </a:p>
        </p:txBody>
      </p:sp>
      <p:sp>
        <p:nvSpPr>
          <p:cNvPr id="2" name="Oval 1"/>
          <p:cNvSpPr/>
          <p:nvPr/>
        </p:nvSpPr>
        <p:spPr>
          <a:xfrm>
            <a:off x="7896698" y="3062759"/>
            <a:ext cx="99588" cy="9958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11391364" y="3367559"/>
            <a:ext cx="99588" cy="9958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11646643" y="3721025"/>
            <a:ext cx="99588" cy="9958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950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18070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err="1" smtClean="0"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2200" b="1" smtClean="0"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endParaRPr lang="en-US" sz="2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1633" y="123740"/>
            <a:ext cx="5835329" cy="723228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VÍ DỤ ÁP DỤNG</a:t>
            </a:r>
            <a:endParaRPr lang="en-US" sz="2800" b="1">
              <a:ln w="0"/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0787" y="1155160"/>
            <a:ext cx="1065776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AutoNum type="alphaLcPeriod"/>
            </a:pPr>
            <a:endParaRPr lang="en-US"/>
          </a:p>
          <a:p>
            <a:pPr marL="342900" lvl="0" indent="-342900" algn="just">
              <a:buAutoNum type="alphaLcPeriod"/>
            </a:pPr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9815797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 smtClean="0"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651132" y="797643"/>
                <a:ext cx="6331375" cy="7023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just">
                  <a:lnSpc>
                    <a:spcPct val="120000"/>
                  </a:lnSpc>
                </a:pPr>
                <a:r>
                  <a:rPr lang="en-US" sz="2800" b="1" u="sng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Tóm </a:t>
                </a:r>
                <a:r>
                  <a:rPr lang="en-US" sz="2800" b="1" u="sng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tắt</a:t>
                </a:r>
                <a:r>
                  <a:rPr lang="en-US" sz="2800" b="1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Theo </a:t>
                </a:r>
                <a:r>
                  <a:rPr lang="en-US" sz="280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đề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bài</a:t>
                </a: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2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n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8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0=&gt;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25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825">
                            <a:latin typeface="Cambria Math" panose="02040503050406030204" pitchFamily="18" charset="0"/>
                          </a:rPr>
                          <m:t>ω</m:t>
                        </m:r>
                      </m:e>
                      <m:sub>
                        <m:r>
                          <a:rPr lang="en-US" sz="2825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825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25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825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π</m:t>
                        </m:r>
                        <m:sSub>
                          <m:sSubPr>
                            <m:ctrlPr>
                              <a:rPr lang="en-US" sz="2825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825" b="0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25" b="0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o</m:t>
                            </m:r>
                          </m:sub>
                        </m:sSub>
                      </m:num>
                      <m:den>
                        <m:r>
                          <a:rPr lang="en-US" sz="2825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30</m:t>
                        </m:r>
                      </m:den>
                    </m:f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 rad/s</a:t>
                </a:r>
              </a:p>
              <a:p>
                <a:pPr lvl="0" algn="just"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25 vòng/phút =&gt; </a:t>
                </a:r>
                <a:r>
                  <a:rPr lang="el-GR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ω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π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num>
                      <m:den>
                        <m: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30</m:t>
                        </m:r>
                      </m:den>
                    </m:f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10</a:t>
                </a:r>
                <a:r>
                  <a:rPr lang="el-GR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π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rad/s</a:t>
                </a:r>
              </a:p>
              <a:p>
                <a:pPr lvl="0" algn="just">
                  <a:lnSpc>
                    <a:spcPct val="12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800">
                              <a:latin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r>
                        <a:rPr lang="en-US" sz="2800" b="0" i="0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20000"/>
                  </a:lnSpc>
                </a:pPr>
                <a:r>
                  <a:rPr lang="en-US" sz="2800" b="1" smtClean="0">
                    <a:solidFill>
                      <a:srgbClr val="008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a. </a:t>
                </a:r>
                <a:r>
                  <a:rPr lang="en-US" sz="2800" b="1" err="1" smtClean="0">
                    <a:solidFill>
                      <a:srgbClr val="008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b="1" smtClean="0">
                    <a:solidFill>
                      <a:srgbClr val="008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0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𝛆</m:t>
                        </m:r>
                      </m:e>
                      <m:sub>
                        <m:r>
                          <a:rPr lang="en-US" sz="2800" b="1" i="0" smtClean="0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0" smtClean="0">
                        <a:solidFill>
                          <a:srgbClr val="008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b="1" i="0" smtClean="0">
                        <a:solidFill>
                          <a:srgbClr val="008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𝐯</m:t>
                    </m:r>
                    <m:r>
                      <a:rPr lang="en-US" sz="2800" b="1" i="0" smtClean="0">
                        <a:solidFill>
                          <a:srgbClr val="008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à </m:t>
                    </m:r>
                    <m:sSub>
                      <m:sSubPr>
                        <m:ctrlPr>
                          <a:rPr lang="en-US" sz="2800" b="1" i="1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l-GR" sz="2800" b="1" i="0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</a:rPr>
                          <m:t>𝛚</m:t>
                        </m:r>
                      </m:e>
                      <m:sub>
                        <m:r>
                          <a:rPr lang="en-US" sz="2800" b="1" i="0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endParaRPr lang="en-US" sz="2800" b="1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20000"/>
                  </a:lnSpc>
                </a:pPr>
                <a:r>
                  <a:rPr lang="el-GR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ω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l-GR" sz="2800" i="1">
                            <a:latin typeface="Cambria Math" panose="02040503050406030204" pitchFamily="18" charset="0"/>
                          </a:rPr>
                          <m:t>𝜔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ε</m:t>
                        </m:r>
                      </m:e>
                      <m:sub>
                        <m: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(tại t = 10s)</a:t>
                </a:r>
              </a:p>
              <a:p>
                <a:pPr algn="just">
                  <a:lnSpc>
                    <a:spcPct val="120000"/>
                  </a:lnSpc>
                </a:pP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 10</a:t>
                </a:r>
                <a:r>
                  <a:rPr lang="el-GR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π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 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ε</m:t>
                        </m:r>
                      </m:e>
                      <m:sub>
                        <m: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en-US" sz="2800"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cs typeface="Times New Roman" panose="02020603050405020304" pitchFamily="18" charset="0"/>
                  </a:rPr>
                  <a:t>10</a:t>
                </a: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 algn="just">
                  <a:lnSpc>
                    <a:spcPct val="120000"/>
                  </a:lnSpc>
                  <a:buFont typeface="Symbol" panose="05050102010706020507" pitchFamily="18" charset="2"/>
                  <a:buChar char="Þ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ε</m:t>
                        </m:r>
                      </m:e>
                      <m:sub>
                        <m: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3,14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rad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20000"/>
                  </a:lnSpc>
                </a:pP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Tại t = 8s</a:t>
                </a:r>
              </a:p>
              <a:p>
                <a:pPr algn="just">
                  <a:lnSpc>
                    <a:spcPct val="12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l-GR" sz="2800" i="1">
                            <a:latin typeface="Cambria Math" panose="02040503050406030204" pitchFamily="18" charset="0"/>
                          </a:rPr>
                          <m:t>𝜔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l-GR" sz="2800" i="1">
                            <a:latin typeface="Cambria Math" panose="02040503050406030204" pitchFamily="18" charset="0"/>
                          </a:rPr>
                          <m:t>𝜔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ε</m:t>
                        </m:r>
                      </m:e>
                      <m:sub>
                        <m: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.t = 0 +3,14.8 = </a:t>
                </a:r>
                <a:r>
                  <a:rPr lang="en-US" sz="280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25,12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rad/s</a:t>
                </a: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20000"/>
                  </a:lnSpc>
                </a:pPr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20000"/>
                  </a:lnSpc>
                </a:pPr>
                <a:endParaRPr lang="en-US" sz="24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20000"/>
                  </a:lnSpc>
                </a:pPr>
                <a:endParaRPr lang="en-US" sz="24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132" y="797643"/>
                <a:ext cx="6331375" cy="7023205"/>
              </a:xfrm>
              <a:prstGeom prst="rect">
                <a:avLst/>
              </a:prstGeom>
              <a:blipFill rotWithShape="0">
                <a:blip r:embed="rId2"/>
                <a:stretch>
                  <a:fillRect l="-2023" t="-3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7112108" y="1018214"/>
                <a:ext cx="4998115" cy="47001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just">
                  <a:lnSpc>
                    <a:spcPct val="120000"/>
                  </a:lnSpc>
                </a:pPr>
                <a:r>
                  <a:rPr lang="en-US" sz="2800" b="1" smtClean="0">
                    <a:solidFill>
                      <a:srgbClr val="008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b. </a:t>
                </a:r>
                <a:r>
                  <a:rPr lang="en-US" sz="2800" b="1" err="1">
                    <a:solidFill>
                      <a:srgbClr val="008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b="1">
                    <a:solidFill>
                      <a:srgbClr val="008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𝛚</m:t>
                        </m:r>
                      </m:e>
                      <m:sub>
                        <m:r>
                          <a:rPr lang="en-US" sz="2800" b="1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US" sz="2800" b="1" err="1">
                    <a:solidFill>
                      <a:srgbClr val="008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b="1">
                    <a:solidFill>
                      <a:srgbClr val="008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𝛆</m:t>
                        </m:r>
                      </m:e>
                      <m:sub>
                        <m:r>
                          <a:rPr lang="en-US" sz="2800" b="1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b>
                    </m:sSub>
                  </m:oMath>
                </a14:m>
                <a:endParaRPr lang="en-US" sz="2800" b="1">
                  <a:solidFill>
                    <a:srgbClr val="0000F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20000"/>
                  </a:lnSpc>
                </a:pPr>
                <a:r>
                  <a:rPr lang="en-US" sz="280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v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A</m:t>
                        </m:r>
                      </m:sub>
                    </m:sSub>
                    <m:r>
                      <a:rPr lang="en-US" sz="28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 </m:t>
                    </m:r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v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B</m:t>
                        </m:r>
                      </m:sub>
                    </m:sSub>
                  </m:oMath>
                </a14:m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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r</m:t>
                        </m:r>
                      </m:e>
                      <m:sub>
                        <m: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1</m:t>
                        </m:r>
                      </m:sub>
                    </m:sSub>
                    <m:r>
                      <a:rPr lang="en-US" sz="2800">
                        <a:latin typeface="Cambria Math" panose="02040503050406030204" pitchFamily="18" charset="0"/>
                        <a:cs typeface="Times New Roman" panose="02020603050405020304" pitchFamily="18" charset="0"/>
                        <a:sym typeface="Wingdings" panose="05000000000000000000" pitchFamily="2" charset="2"/>
                      </a:rPr>
                      <m:t>. </m:t>
                    </m:r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ω</m:t>
                        </m:r>
                      </m:e>
                      <m:sub>
                        <m: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1</m:t>
                        </m:r>
                      </m:sub>
                    </m:sSub>
                    <m:r>
                      <a:rPr lang="en-US" sz="2800">
                        <a:latin typeface="Cambria Math" panose="02040503050406030204" pitchFamily="18" charset="0"/>
                        <a:cs typeface="Times New Roman" panose="02020603050405020304" pitchFamily="18" charset="0"/>
                        <a:sym typeface="Wingdings" panose="05000000000000000000" pitchFamily="2" charset="2"/>
                      </a:rPr>
                      <m:t>= </m:t>
                    </m:r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r</m:t>
                        </m:r>
                      </m:e>
                      <m:sub>
                        <m: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2</m:t>
                        </m:r>
                      </m:sub>
                    </m:sSub>
                    <m:r>
                      <a:rPr lang="en-US" sz="2800">
                        <a:latin typeface="Cambria Math" panose="02040503050406030204" pitchFamily="18" charset="0"/>
                        <a:cs typeface="Times New Roman" panose="02020603050405020304" pitchFamily="18" charset="0"/>
                        <a:sym typeface="Wingdings" panose="05000000000000000000" pitchFamily="2" charset="2"/>
                      </a:rPr>
                      <m:t>. </m:t>
                    </m:r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ω</m:t>
                        </m:r>
                      </m:e>
                      <m:sub>
                        <m: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2</m:t>
                        </m:r>
                      </m:sub>
                    </m:sSub>
                  </m:oMath>
                </a14:m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 algn="just">
                  <a:lnSpc>
                    <a:spcPct val="120000"/>
                  </a:lnSpc>
                  <a:buFont typeface="Wingdings" panose="05000000000000000000" pitchFamily="2" charset="2"/>
                  <a:buChar char="ó"/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0,08.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25,12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= 0,05.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ω</m:t>
                        </m:r>
                      </m:e>
                      <m:sub>
                        <m: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2</m:t>
                        </m:r>
                      </m:sub>
                    </m:sSub>
                  </m:oMath>
                </a14:m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 algn="just">
                  <a:lnSpc>
                    <a:spcPct val="120000"/>
                  </a:lnSpc>
                  <a:buFont typeface="Symbol" panose="05050102010706020507" pitchFamily="18" charset="2"/>
                  <a:buChar char="Þ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ω</m:t>
                        </m:r>
                      </m:e>
                      <m:sub>
                        <m: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80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40,19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rad/s</a:t>
                </a:r>
              </a:p>
              <a:p>
                <a:pPr algn="just"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A</m:t>
                        </m:r>
                      </m:sub>
                    </m:sSub>
                    <m:r>
                      <a:rPr lang="en-US" sz="28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 </m:t>
                    </m:r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B</m:t>
                        </m:r>
                      </m:sub>
                    </m:sSub>
                  </m:oMath>
                </a14:m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20000"/>
                  </a:lnSpc>
                </a:pP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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r</m:t>
                        </m:r>
                      </m:e>
                      <m:sub>
                        <m: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1</m:t>
                        </m:r>
                      </m:sub>
                    </m:sSub>
                    <m:r>
                      <a:rPr lang="en-US" sz="2800">
                        <a:latin typeface="Cambria Math" panose="02040503050406030204" pitchFamily="18" charset="0"/>
                        <a:cs typeface="Times New Roman" panose="02020603050405020304" pitchFamily="18" charset="0"/>
                        <a:sym typeface="Wingdings" panose="05000000000000000000" pitchFamily="2" charset="2"/>
                      </a:rPr>
                      <m:t>. </m:t>
                    </m:r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ε</m:t>
                        </m:r>
                      </m:e>
                      <m:sub>
                        <m: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1</m:t>
                        </m:r>
                      </m:sub>
                    </m:sSub>
                    <m:r>
                      <a:rPr lang="en-US" sz="2800">
                        <a:latin typeface="Cambria Math" panose="02040503050406030204" pitchFamily="18" charset="0"/>
                        <a:cs typeface="Times New Roman" panose="02020603050405020304" pitchFamily="18" charset="0"/>
                        <a:sym typeface="Wingdings" panose="05000000000000000000" pitchFamily="2" charset="2"/>
                      </a:rPr>
                      <m:t>= </m:t>
                    </m:r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r</m:t>
                        </m:r>
                      </m:e>
                      <m:sub>
                        <m: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2</m:t>
                        </m:r>
                      </m:sub>
                    </m:sSub>
                    <m:r>
                      <a:rPr lang="en-US" sz="2800">
                        <a:latin typeface="Cambria Math" panose="02040503050406030204" pitchFamily="18" charset="0"/>
                        <a:cs typeface="Times New Roman" panose="02020603050405020304" pitchFamily="18" charset="0"/>
                        <a:sym typeface="Wingdings" panose="05000000000000000000" pitchFamily="2" charset="2"/>
                      </a:rPr>
                      <m:t>. </m:t>
                    </m:r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ε</m:t>
                        </m:r>
                      </m:e>
                      <m:sub>
                        <m: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2</m:t>
                        </m:r>
                      </m:sub>
                    </m:sSub>
                  </m:oMath>
                </a14:m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 algn="just">
                  <a:lnSpc>
                    <a:spcPct val="120000"/>
                  </a:lnSpc>
                  <a:buFont typeface="Wingdings" panose="05000000000000000000" pitchFamily="2" charset="2"/>
                  <a:buChar char="ó"/>
                </a:pP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0,08. 3,14 = 0,05.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ε</m:t>
                        </m:r>
                      </m:e>
                      <m:sub>
                        <m: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2</m:t>
                        </m:r>
                      </m:sub>
                    </m:sSub>
                  </m:oMath>
                </a14:m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20000"/>
                  </a:lnSpc>
                </a:pP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=&gt;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ε</m:t>
                        </m:r>
                      </m:e>
                      <m:sub>
                        <m: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80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5,02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rad/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 i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en-US" sz="2800" i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108" y="1018214"/>
                <a:ext cx="4998115" cy="4700197"/>
              </a:xfrm>
              <a:prstGeom prst="rect">
                <a:avLst/>
              </a:prstGeom>
              <a:blipFill rotWithShape="0">
                <a:blip r:embed="rId3"/>
                <a:stretch>
                  <a:fillRect l="-2561" t="-389" b="-27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Straight Connector 2"/>
          <p:cNvCxnSpPr/>
          <p:nvPr/>
        </p:nvCxnSpPr>
        <p:spPr>
          <a:xfrm flipH="1">
            <a:off x="6831157" y="1018214"/>
            <a:ext cx="22315" cy="522421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7631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18070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err="1" smtClean="0"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2200" b="1" smtClean="0"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endParaRPr lang="en-US" sz="2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80688" y="69273"/>
            <a:ext cx="5047678" cy="723228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VÍ DỤ ÁP DỤNG</a:t>
            </a:r>
            <a:endParaRPr lang="en-US" sz="2800" b="1">
              <a:ln w="0"/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0787" y="1155160"/>
            <a:ext cx="1065776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AutoNum type="alphaLcPeriod"/>
            </a:pPr>
            <a:endParaRPr lang="en-US"/>
          </a:p>
          <a:p>
            <a:pPr marL="342900" lvl="0" indent="-342900" algn="just">
              <a:buAutoNum type="alphaLcPeriod"/>
            </a:pPr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9815797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 smtClean="0"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694058" y="1269837"/>
                <a:ext cx="9608785" cy="3958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just">
                  <a:lnSpc>
                    <a:spcPct val="120000"/>
                  </a:lnSpc>
                </a:pPr>
                <a:r>
                  <a:rPr lang="en-US" sz="2800" b="1" smtClean="0">
                    <a:solidFill>
                      <a:srgbClr val="008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c. </a:t>
                </a:r>
                <a:r>
                  <a:rPr lang="en-US" sz="2800" b="1" err="1" smtClean="0">
                    <a:solidFill>
                      <a:srgbClr val="008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0" smtClean="0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1" i="1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𝒗</m:t>
                        </m:r>
                      </m:e>
                      <m:sub>
                        <m:r>
                          <a:rPr lang="en-US" sz="2800" b="1" i="0" smtClean="0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𝐁</m:t>
                        </m:r>
                      </m:sub>
                    </m:sSub>
                  </m:oMath>
                </a14:m>
                <a:r>
                  <a:rPr lang="en-US" sz="2800" b="1" smtClean="0">
                    <a:solidFill>
                      <a:srgbClr val="008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𝒂</m:t>
                        </m:r>
                      </m:e>
                      <m:sub>
                        <m:r>
                          <a:rPr lang="en-US" sz="2800" b="1" i="0" smtClean="0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𝐁</m:t>
                        </m:r>
                      </m:sub>
                    </m:sSub>
                  </m:oMath>
                </a14:m>
                <a:endParaRPr lang="en-US" sz="2800" b="1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20000"/>
                  </a:lnSpc>
                </a:pPr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thuộc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bánh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lvl="0" algn="just"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v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B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r</m:t>
                        </m:r>
                      </m:e>
                      <m:sub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ω</m:t>
                        </m:r>
                      </m:e>
                      <m:sub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0,05. 40,19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m/s</a:t>
                </a: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B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r</m:t>
                        </m:r>
                      </m:e>
                      <m:sub>
                        <m: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𝜔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b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+ </m:t>
                        </m:r>
                        <m:sSubSup>
                          <m:sSubSup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0,05.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40,19</m:t>
                            </m:r>
                          </m:e>
                          <m:sup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5,02</m:t>
                            </m:r>
                          </m:e>
                          <m:sup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80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80,76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20000"/>
                  </a:lnSpc>
                </a:pPr>
                <a:endParaRPr lang="en-US" sz="24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20000"/>
                  </a:lnSpc>
                </a:pPr>
                <a:endParaRPr lang="en-US" sz="24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058" y="1269837"/>
                <a:ext cx="9608785" cy="3958969"/>
              </a:xfrm>
              <a:prstGeom prst="rect">
                <a:avLst/>
              </a:prstGeom>
              <a:blipFill rotWithShape="0">
                <a:blip r:embed="rId2"/>
                <a:stretch>
                  <a:fillRect l="-1332" t="-46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3468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18070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err="1" smtClean="0"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2200" b="1" smtClean="0"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endParaRPr lang="en-US" sz="2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1634" y="123740"/>
            <a:ext cx="5047678" cy="723228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BÀI TẬP ÁP DỤNG</a:t>
            </a:r>
            <a:endParaRPr lang="en-US" sz="2800" b="1">
              <a:ln w="0"/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0787" y="1155160"/>
            <a:ext cx="1065776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AutoNum type="alphaLcPeriod"/>
            </a:pPr>
            <a:endParaRPr lang="en-US"/>
          </a:p>
          <a:p>
            <a:pPr marL="342900" lvl="0" indent="-342900" algn="just">
              <a:buAutoNum type="alphaLcPeriod"/>
            </a:pPr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9815797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 smtClean="0"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657845" y="933460"/>
                <a:ext cx="9608785" cy="42246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just">
                  <a:lnSpc>
                    <a:spcPct val="120000"/>
                  </a:lnSpc>
                </a:pPr>
                <a:r>
                  <a:rPr lang="en-US" sz="2800" b="1" smtClean="0">
                    <a:solidFill>
                      <a:srgbClr val="008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d. Tìm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0" smtClean="0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1" i="1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𝒗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𝑴</m:t>
                        </m:r>
                      </m:sub>
                    </m:sSub>
                  </m:oMath>
                </a14:m>
                <a:r>
                  <a:rPr lang="en-US" sz="2800" b="1" smtClean="0">
                    <a:solidFill>
                      <a:srgbClr val="008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và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𝒂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008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𝑴</m:t>
                        </m:r>
                      </m:sub>
                    </m:sSub>
                  </m:oMath>
                </a14:m>
                <a:endParaRPr lang="en-US" sz="2800" b="1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20000"/>
                  </a:lnSpc>
                </a:pP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thuộc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bánh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 </a:t>
                </a:r>
                <a:r>
                  <a:rPr lang="en-US" sz="280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lvl="0" algn="just"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v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M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r</m:t>
                        </m:r>
                      </m:e>
                      <m:sub>
                        <m:r>
                          <a:rPr lang="en-US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ω</m:t>
                        </m:r>
                      </m:e>
                      <m:sub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0,03. 40,19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1,21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m/s</a:t>
                </a: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M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r</m:t>
                        </m:r>
                      </m:e>
                      <m:sub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𝜔</m:t>
                            </m:r>
                          </m:e>
                          <m: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b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+ </m:t>
                        </m:r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= 0,03.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40,19</m:t>
                            </m:r>
                          </m:e>
                          <m:sup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+ 5,02</m:t>
                            </m:r>
                          </m:e>
                          <m:sup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80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48,46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20000"/>
                  </a:lnSpc>
                </a:pPr>
                <a:endParaRPr lang="en-US" sz="24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20000"/>
                  </a:lnSpc>
                </a:pPr>
                <a:endParaRPr lang="en-US" sz="24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7845" y="933460"/>
                <a:ext cx="9608785" cy="4224618"/>
              </a:xfrm>
              <a:prstGeom prst="rect">
                <a:avLst/>
              </a:prstGeom>
              <a:blipFill rotWithShape="0">
                <a:blip r:embed="rId2"/>
                <a:stretch>
                  <a:fillRect l="-1332" t="-4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8196399" y="3500501"/>
            <a:ext cx="35230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M, B </a:t>
            </a:r>
            <a:r>
              <a:rPr lang="en-US" sz="240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4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4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4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rắn</a:t>
            </a:r>
            <a:r>
              <a:rPr lang="en-US" sz="24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quay </a:t>
            </a:r>
            <a:r>
              <a:rPr lang="en-US" sz="240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4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4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4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4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4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24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4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4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4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</a:t>
            </a:r>
            <a:r>
              <a:rPr lang="en-US" sz="24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4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4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4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mọi thời </a:t>
            </a:r>
            <a:r>
              <a:rPr lang="en-US" sz="240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t.</a:t>
            </a:r>
            <a:endParaRPr lang="en-US" sz="240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/>
          <a:srcRect l="23299" t="37619" r="18078" b="16848"/>
          <a:stretch/>
        </p:blipFill>
        <p:spPr>
          <a:xfrm>
            <a:off x="6429303" y="1000068"/>
            <a:ext cx="5513752" cy="240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801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362993" y="398352"/>
            <a:ext cx="5436975" cy="561315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BÀI TẬP VỀ NHÀ</a:t>
            </a:r>
            <a:endParaRPr lang="en-US" sz="2800" b="1">
              <a:ln w="0"/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74644" y="959667"/>
            <a:ext cx="1055535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26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   Bài tập còn lại trong chương 5 tài </a:t>
            </a:r>
            <a:r>
              <a:rPr lang="pt-BR" sz="26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liệu [1] và làm thêm bài tập chuyển động của điểm thuộc vật rắn trong tài liệu [2</a:t>
            </a:r>
            <a:r>
              <a:rPr lang="pt-BR" sz="26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] và [3].</a:t>
            </a:r>
            <a:endParaRPr lang="en-US" sz="26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r>
              <a:rPr lang="pt-BR" sz="2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Đọc trước bài: “Tổng hợp chuyển động của điểm”</a:t>
            </a:r>
          </a:p>
          <a:p>
            <a:r>
              <a:rPr lang="pt-BR" sz="2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Tài liệu tham khảo:</a:t>
            </a:r>
          </a:p>
          <a:p>
            <a:r>
              <a:rPr lang="en-US" sz="2600">
                <a:latin typeface="Times New Roman" panose="02020603050405020304" pitchFamily="18" charset="0"/>
                <a:cs typeface="Times New Roman" panose="02020603050405020304" pitchFamily="18" charset="0"/>
              </a:rPr>
              <a:t>[1] </a:t>
            </a:r>
            <a:r>
              <a:rPr lang="en-US" sz="260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Phan</a:t>
            </a:r>
            <a:r>
              <a:rPr lang="en-US" sz="26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err="1">
                <a:latin typeface="Times New Roman" panose="02020603050405020304" pitchFamily="18" charset="0"/>
                <a:cs typeface="Times New Roman" panose="02020603050405020304" pitchFamily="18" charset="0"/>
              </a:rPr>
              <a:t>Xuân</a:t>
            </a:r>
            <a:r>
              <a:rPr lang="en-US" sz="26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26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6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6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Hồng</a:t>
            </a:r>
            <a:r>
              <a:rPr lang="en-US" sz="26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vi-VN" sz="2600">
                <a:latin typeface="Times New Roman" panose="02020603050405020304" pitchFamily="18" charset="0"/>
                <a:cs typeface="Times New Roman" panose="02020603050405020304" pitchFamily="18" charset="0"/>
              </a:rPr>
              <a:t>Giáo trình Cơ lý thuyết. Khoa Cơ khí Trường CĐ Lý Tự Trọng TPHCM</a:t>
            </a:r>
            <a:r>
              <a:rPr lang="en-US" sz="26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vi-VN" sz="2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6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sz="2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 </a:t>
            </a:r>
            <a:r>
              <a:rPr lang="en-US" sz="260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Đỗ</a:t>
            </a:r>
            <a:r>
              <a:rPr lang="en-US" sz="26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Sanh</a:t>
            </a:r>
            <a:r>
              <a:rPr lang="en-US" sz="26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6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600">
                <a:latin typeface="Times New Roman" panose="02020603050405020304" pitchFamily="18" charset="0"/>
                <a:cs typeface="Times New Roman" panose="02020603050405020304" pitchFamily="18" charset="0"/>
              </a:rPr>
              <a:t>. NXB </a:t>
            </a:r>
            <a:r>
              <a:rPr lang="en-US" sz="260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sz="26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dục</a:t>
            </a:r>
            <a:r>
              <a:rPr lang="en-US" sz="2600">
                <a:latin typeface="Times New Roman" panose="02020603050405020304" pitchFamily="18" charset="0"/>
                <a:cs typeface="Times New Roman" panose="02020603050405020304" pitchFamily="18" charset="0"/>
              </a:rPr>
              <a:t> , 2004.</a:t>
            </a:r>
          </a:p>
          <a:p>
            <a:r>
              <a:rPr lang="vi-VN" sz="2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vi-VN" sz="2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 </a:t>
            </a:r>
            <a:r>
              <a:rPr lang="vi-VN" sz="2600">
                <a:latin typeface="Times New Roman" panose="02020603050405020304" pitchFamily="18" charset="0"/>
                <a:cs typeface="Times New Roman" panose="02020603050405020304" pitchFamily="18" charset="0"/>
              </a:rPr>
              <a:t>Đỗ Sanh, Nguyễn Văn Đình, Nguyễn Nhật Lệ. Bài tập Cơ học.  NXB Giáo Dục, 2006</a:t>
            </a:r>
            <a:r>
              <a:rPr lang="en-US" sz="2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[4] </a:t>
            </a:r>
            <a:r>
              <a:rPr lang="en-US" sz="2800" u="sng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https://taisachmoi.com/giao-trinh-co-hoc-ly-thuyet-tom-tat-ly-thuyet-bai-tap-mau.html</a:t>
            </a:r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[5]</a:t>
            </a:r>
            <a:r>
              <a:rPr lang="en-US" sz="2800" u="sng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https://khotrithucso.com/doc/p/tai-lieu-giao-trinh-co-hoc-ly-thuyet-phan-dong-hoc-nhung-580005</a:t>
            </a:r>
            <a:endParaRPr lang="en-US" sz="2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815797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 smtClean="0"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703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1492</TotalTime>
  <Words>707</Words>
  <Application>Microsoft Office PowerPoint</Application>
  <PresentationFormat>Widescreen</PresentationFormat>
  <Paragraphs>164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Calibri Light</vt:lpstr>
      <vt:lpstr>Cambria Math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DUONG HONG</dc:creator>
  <cp:lastModifiedBy>Microsoft account</cp:lastModifiedBy>
  <cp:revision>158</cp:revision>
  <dcterms:created xsi:type="dcterms:W3CDTF">2020-03-21T07:33:23Z</dcterms:created>
  <dcterms:modified xsi:type="dcterms:W3CDTF">2020-09-28T15:45:18Z</dcterms:modified>
</cp:coreProperties>
</file>