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handoutMasterIdLst>
    <p:handoutMasterId r:id="rId50"/>
  </p:handoutMasterIdLst>
  <p:sldIdLst>
    <p:sldId id="256" r:id="rId2"/>
    <p:sldId id="257" r:id="rId3"/>
    <p:sldId id="275" r:id="rId4"/>
    <p:sldId id="313" r:id="rId5"/>
    <p:sldId id="306" r:id="rId6"/>
    <p:sldId id="277" r:id="rId7"/>
    <p:sldId id="278" r:id="rId8"/>
    <p:sldId id="279" r:id="rId9"/>
    <p:sldId id="280" r:id="rId10"/>
    <p:sldId id="281" r:id="rId11"/>
    <p:sldId id="302" r:id="rId12"/>
    <p:sldId id="283" r:id="rId13"/>
    <p:sldId id="285" r:id="rId14"/>
    <p:sldId id="286" r:id="rId15"/>
    <p:sldId id="291" r:id="rId16"/>
    <p:sldId id="284" r:id="rId17"/>
    <p:sldId id="289" r:id="rId18"/>
    <p:sldId id="305" r:id="rId19"/>
    <p:sldId id="290" r:id="rId20"/>
    <p:sldId id="292" r:id="rId21"/>
    <p:sldId id="293" r:id="rId22"/>
    <p:sldId id="282" r:id="rId23"/>
    <p:sldId id="261" r:id="rId24"/>
    <p:sldId id="263" r:id="rId25"/>
    <p:sldId id="276" r:id="rId26"/>
    <p:sldId id="308" r:id="rId27"/>
    <p:sldId id="309" r:id="rId28"/>
    <p:sldId id="316" r:id="rId29"/>
    <p:sldId id="307" r:id="rId30"/>
    <p:sldId id="300" r:id="rId31"/>
    <p:sldId id="301" r:id="rId32"/>
    <p:sldId id="315" r:id="rId33"/>
    <p:sldId id="314" r:id="rId34"/>
    <p:sldId id="265" r:id="rId35"/>
    <p:sldId id="264" r:id="rId36"/>
    <p:sldId id="304" r:id="rId37"/>
    <p:sldId id="294" r:id="rId38"/>
    <p:sldId id="270" r:id="rId39"/>
    <p:sldId id="295" r:id="rId40"/>
    <p:sldId id="311" r:id="rId41"/>
    <p:sldId id="312" r:id="rId42"/>
    <p:sldId id="297" r:id="rId43"/>
    <p:sldId id="310" r:id="rId44"/>
    <p:sldId id="271" r:id="rId45"/>
    <p:sldId id="298" r:id="rId46"/>
    <p:sldId id="299" r:id="rId47"/>
    <p:sldId id="26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4660"/>
  </p:normalViewPr>
  <p:slideViewPr>
    <p:cSldViewPr snapToGrid="0">
      <p:cViewPr>
        <p:scale>
          <a:sx n="76" d="100"/>
          <a:sy n="76" d="100"/>
        </p:scale>
        <p:origin x="-570" y="18"/>
      </p:cViewPr>
      <p:guideLst>
        <p:guide orient="horz" pos="2160"/>
        <p:guide pos="3840"/>
      </p:guideLst>
    </p:cSldViewPr>
  </p:slideViewPr>
  <p:notesTextViewPr>
    <p:cViewPr>
      <p:scale>
        <a:sx n="1" d="1"/>
        <a:sy n="1" d="1"/>
      </p:scale>
      <p:origin x="0" y="0"/>
    </p:cViewPr>
  </p:notesTextViewPr>
  <p:notesViewPr>
    <p:cSldViewPr snapToGrid="0">
      <p:cViewPr varScale="1">
        <p:scale>
          <a:sx n="54" d="100"/>
          <a:sy n="54" d="100"/>
        </p:scale>
        <p:origin x="2796" y="4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C5A47FB-FA90-4CFB-8001-CB66F8E9E3D6}" type="datetimeFigureOut">
              <a:rPr lang="en-US" smtClean="0"/>
              <a:t>11/5/2018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99864D7-A9B3-4BF8-A71D-5E4638D5AE7E}" type="slidenum">
              <a:rPr lang="en-US" smtClean="0"/>
              <a:t>‹#›</a:t>
            </a:fld>
            <a:endParaRPr lang="en-US"/>
          </a:p>
        </p:txBody>
      </p:sp>
    </p:spTree>
    <p:extLst>
      <p:ext uri="{BB962C8B-B14F-4D97-AF65-F5344CB8AC3E}">
        <p14:creationId xmlns:p14="http://schemas.microsoft.com/office/powerpoint/2010/main" val="28229052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6BCD5A-98BA-4992-8934-E50606431F1C}" type="datetimeFigureOut">
              <a:rPr lang="en-US" smtClean="0"/>
              <a:t>11/5/2018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73511C-ECE1-4C7D-BF46-501FAB1301C6}" type="slidenum">
              <a:rPr lang="en-US" smtClean="0"/>
              <a:t>‹#›</a:t>
            </a:fld>
            <a:endParaRPr lang="en-US"/>
          </a:p>
        </p:txBody>
      </p:sp>
    </p:spTree>
    <p:extLst>
      <p:ext uri="{BB962C8B-B14F-4D97-AF65-F5344CB8AC3E}">
        <p14:creationId xmlns:p14="http://schemas.microsoft.com/office/powerpoint/2010/main" val="4158894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73511C-ECE1-4C7D-BF46-501FAB1301C6}" type="slidenum">
              <a:rPr lang="en-US" smtClean="0"/>
              <a:t>47</a:t>
            </a:fld>
            <a:endParaRPr lang="en-US"/>
          </a:p>
        </p:txBody>
      </p:sp>
    </p:spTree>
    <p:extLst>
      <p:ext uri="{BB962C8B-B14F-4D97-AF65-F5344CB8AC3E}">
        <p14:creationId xmlns:p14="http://schemas.microsoft.com/office/powerpoint/2010/main" val="1465211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30163" y="4905376"/>
            <a:ext cx="7442200" cy="1325563"/>
          </a:xfrm>
        </p:spPr>
        <p:txBody>
          <a:bodyPr>
            <a:normAutofit/>
          </a:bodyPr>
          <a:lstStyle>
            <a:lvl1pPr>
              <a:defRPr sz="4400" b="1">
                <a:solidFill>
                  <a:srgbClr val="C00000"/>
                </a:solidFill>
              </a:defRPr>
            </a:lvl1p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DED12B8-B6A9-437C-B270-C868DBEA9326}" type="datetime1">
              <a:rPr lang="en-US" smtClean="0"/>
              <a:t>11/5/2018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03658" y="6356350"/>
            <a:ext cx="2743200" cy="365125"/>
          </a:xfrm>
        </p:spPr>
        <p:txBody>
          <a:bodyPr/>
          <a:lstStyle>
            <a:lvl1pPr>
              <a:defRPr sz="2800" b="1">
                <a:solidFill>
                  <a:srgbClr val="FF0000"/>
                </a:solidFill>
                <a:latin typeface="Times New Roman" panose="02020603050405020304" pitchFamily="18" charset="0"/>
                <a:cs typeface="Times New Roman" panose="02020603050405020304" pitchFamily="18" charset="0"/>
              </a:defRPr>
            </a:lvl1pPr>
          </a:lstStyle>
          <a:p>
            <a:fld id="{6DF39372-E5A5-41E0-B194-E34522106AEA}" type="slidenum">
              <a:rPr lang="en-US" smtClean="0"/>
              <a:pPr/>
              <a:t>‹#›</a:t>
            </a:fld>
            <a:endParaRPr lang="en-US"/>
          </a:p>
        </p:txBody>
      </p:sp>
      <p:cxnSp>
        <p:nvCxnSpPr>
          <p:cNvPr id="16" name="Straight Connector 15"/>
          <p:cNvCxnSpPr/>
          <p:nvPr userDrawn="1"/>
        </p:nvCxnSpPr>
        <p:spPr>
          <a:xfrm>
            <a:off x="381000" y="4859664"/>
            <a:ext cx="11430000" cy="0"/>
          </a:xfrm>
          <a:prstGeom prst="line">
            <a:avLst/>
          </a:prstGeom>
          <a:ln w="6350" cap="sq">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t="100000" r="100000"/>
              </a:path>
              <a:tileRect l="-100000" b="-100000"/>
            </a:gra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381000" y="6159827"/>
            <a:ext cx="11430000" cy="0"/>
          </a:xfrm>
          <a:prstGeom prst="line">
            <a:avLst/>
          </a:prstGeom>
          <a:ln w="6350" cap="sq">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t="100000" r="100000"/>
              </a:path>
              <a:tileRect l="-100000" b="-100000"/>
            </a:gradFill>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5"/>
          <p:cNvSpPr txBox="1">
            <a:spLocks/>
          </p:cNvSpPr>
          <p:nvPr userDrawn="1"/>
        </p:nvSpPr>
        <p:spPr>
          <a:xfrm>
            <a:off x="8225645" y="4839031"/>
            <a:ext cx="3415897" cy="13255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kern="1200">
                <a:solidFill>
                  <a:srgbClr val="00B0F0"/>
                </a:solidFill>
                <a:latin typeface="Times New Roman" panose="02020603050405020304" pitchFamily="18" charset="0"/>
                <a:ea typeface="+mj-ea"/>
                <a:cs typeface="Times New Roman" panose="02020603050405020304" pitchFamily="18" charset="0"/>
              </a:defRPr>
            </a:lvl1pPr>
          </a:lstStyle>
          <a:p>
            <a:pPr algn="l"/>
            <a:r>
              <a:rPr lang="en-US" sz="2000" smtClean="0">
                <a:solidFill>
                  <a:srgbClr val="C00000"/>
                </a:solidFill>
              </a:rPr>
              <a:t>Đại học Hàng hải Việt Nam</a:t>
            </a:r>
          </a:p>
          <a:p>
            <a:pPr algn="l"/>
            <a:r>
              <a:rPr lang="en-US" sz="2000" smtClean="0">
                <a:solidFill>
                  <a:srgbClr val="C00000"/>
                </a:solidFill>
              </a:rPr>
              <a:t>Viện Cơ khí</a:t>
            </a:r>
          </a:p>
          <a:p>
            <a:pPr algn="l"/>
            <a:r>
              <a:rPr lang="en-US" sz="2000" smtClean="0">
                <a:solidFill>
                  <a:srgbClr val="C00000"/>
                </a:solidFill>
              </a:rPr>
              <a:t>Bộ môn Kỹ thuật Cơ khí</a:t>
            </a:r>
          </a:p>
        </p:txBody>
      </p:sp>
      <p:grpSp>
        <p:nvGrpSpPr>
          <p:cNvPr id="10" name="Group 9"/>
          <p:cNvGrpSpPr/>
          <p:nvPr userDrawn="1"/>
        </p:nvGrpSpPr>
        <p:grpSpPr>
          <a:xfrm>
            <a:off x="-5945189" y="36830"/>
            <a:ext cx="11887200" cy="12659179"/>
            <a:chOff x="-5945189" y="8255"/>
            <a:chExt cx="11887200" cy="12659179"/>
          </a:xfrm>
        </p:grpSpPr>
        <p:sp>
          <p:nvSpPr>
            <p:cNvPr id="9" name="Arc 8"/>
            <p:cNvSpPr/>
            <p:nvPr userDrawn="1"/>
          </p:nvSpPr>
          <p:spPr>
            <a:xfrm>
              <a:off x="-458789" y="8255"/>
              <a:ext cx="914400" cy="9144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userDrawn="1"/>
          </p:nvSpPr>
          <p:spPr>
            <a:xfrm>
              <a:off x="-915989" y="108495"/>
              <a:ext cx="1828800" cy="18288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userDrawn="1"/>
          </p:nvSpPr>
          <p:spPr>
            <a:xfrm>
              <a:off x="-1373189" y="268151"/>
              <a:ext cx="2743200" cy="27432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userDrawn="1"/>
          </p:nvSpPr>
          <p:spPr>
            <a:xfrm>
              <a:off x="-2287589" y="440058"/>
              <a:ext cx="4572000" cy="45720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Arc 22"/>
            <p:cNvSpPr/>
            <p:nvPr userDrawn="1"/>
          </p:nvSpPr>
          <p:spPr>
            <a:xfrm>
              <a:off x="-3659189" y="585203"/>
              <a:ext cx="7315200" cy="7315200"/>
            </a:xfrm>
            <a:prstGeom prst="arc">
              <a:avLst>
                <a:gd name="adj1" fmla="val 16200000"/>
                <a:gd name="adj2" fmla="val 2728556"/>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Arc 23"/>
            <p:cNvSpPr/>
            <p:nvPr userDrawn="1"/>
          </p:nvSpPr>
          <p:spPr>
            <a:xfrm>
              <a:off x="-5945189" y="780234"/>
              <a:ext cx="11887200" cy="11887200"/>
            </a:xfrm>
            <a:prstGeom prst="arc">
              <a:avLst>
                <a:gd name="adj1" fmla="val 16200000"/>
                <a:gd name="adj2" fmla="val 86409"/>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11" name="Rectangle 10"/>
          <p:cNvSpPr/>
          <p:nvPr userDrawn="1"/>
        </p:nvSpPr>
        <p:spPr>
          <a:xfrm>
            <a:off x="7340600" y="5074444"/>
            <a:ext cx="274640" cy="208756"/>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userDrawn="1"/>
        </p:nvSpPr>
        <p:spPr>
          <a:xfrm>
            <a:off x="7554120" y="5223272"/>
            <a:ext cx="122240" cy="119856"/>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userDrawn="1"/>
        </p:nvSpPr>
        <p:spPr>
          <a:xfrm>
            <a:off x="7742649" y="5728049"/>
            <a:ext cx="201613" cy="33351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userDrawn="1"/>
        </p:nvSpPr>
        <p:spPr>
          <a:xfrm>
            <a:off x="7615240" y="5465690"/>
            <a:ext cx="210360" cy="18111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1429125"/>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10" name="Right Arrow 9"/>
          <p:cNvSpPr/>
          <p:nvPr userDrawn="1"/>
        </p:nvSpPr>
        <p:spPr>
          <a:xfrm>
            <a:off x="11353800" y="6205352"/>
            <a:ext cx="838200" cy="638092"/>
          </a:xfrm>
          <a:prstGeom prst="rightArrow">
            <a:avLst/>
          </a:prstGeom>
          <a:noFill/>
          <a:ln>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rect">
                <a:fillToRect l="100000" t="100000"/>
              </a:path>
              <a:tileRect r="-100000" b="-10000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path path="circle">
                  <a:fillToRect l="100000" t="100000"/>
                </a:path>
                <a:tileRect r="-100000" b="-100000"/>
              </a:gradFill>
            </a:endParaRPr>
          </a:p>
        </p:txBody>
      </p:sp>
      <p:sp>
        <p:nvSpPr>
          <p:cNvPr id="2" name="Title 1"/>
          <p:cNvSpPr>
            <a:spLocks noGrp="1"/>
          </p:cNvSpPr>
          <p:nvPr>
            <p:ph type="title" hasCustomPrompt="1"/>
          </p:nvPr>
        </p:nvSpPr>
        <p:spPr>
          <a:xfrm>
            <a:off x="3045620" y="365126"/>
            <a:ext cx="8308180" cy="870267"/>
          </a:xfrm>
        </p:spPr>
        <p:txBody>
          <a:bodyPr/>
          <a:lstStyle>
            <a:lvl1pPr>
              <a:defRPr baseline="0">
                <a:solidFill>
                  <a:srgbClr val="C00000"/>
                </a:solidFill>
              </a:defRPr>
            </a:lvl1pPr>
          </a:lstStyle>
          <a:p>
            <a:r>
              <a:rPr lang="en-US" smtClean="0"/>
              <a:t>NỘI DUNG</a:t>
            </a:r>
            <a:endParaRPr lang="en-US"/>
          </a:p>
        </p:txBody>
      </p:sp>
      <p:sp>
        <p:nvSpPr>
          <p:cNvPr id="4" name="Date Placeholder 3"/>
          <p:cNvSpPr>
            <a:spLocks noGrp="1"/>
          </p:cNvSpPr>
          <p:nvPr>
            <p:ph type="dt" sz="half" idx="10"/>
          </p:nvPr>
        </p:nvSpPr>
        <p:spPr/>
        <p:txBody>
          <a:bodyPr/>
          <a:lstStyle/>
          <a:p>
            <a:fld id="{B834D81E-A34C-480F-8658-A0818C2C2767}" type="datetime1">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303658" y="6334216"/>
            <a:ext cx="2743200" cy="365125"/>
          </a:xfrm>
        </p:spPr>
        <p:txBody>
          <a:bodyPr/>
          <a:lstStyle>
            <a:lvl1pPr>
              <a:defRPr sz="2800" b="1">
                <a:solidFill>
                  <a:srgbClr val="FF0000"/>
                </a:solidFill>
                <a:latin typeface="Times New Roman" panose="02020603050405020304" pitchFamily="18" charset="0"/>
                <a:cs typeface="Times New Roman" panose="02020603050405020304" pitchFamily="18" charset="0"/>
              </a:defRPr>
            </a:lvl1pPr>
          </a:lstStyle>
          <a:p>
            <a:fld id="{6DF39372-E5A5-41E0-B194-E34522106AEA}" type="slidenum">
              <a:rPr lang="en-US" smtClean="0"/>
              <a:pPr/>
              <a:t>‹#›</a:t>
            </a:fld>
            <a:endParaRPr lang="en-US"/>
          </a:p>
        </p:txBody>
      </p:sp>
      <p:cxnSp>
        <p:nvCxnSpPr>
          <p:cNvPr id="8" name="Straight Connector 7"/>
          <p:cNvCxnSpPr/>
          <p:nvPr userDrawn="1"/>
        </p:nvCxnSpPr>
        <p:spPr>
          <a:xfrm>
            <a:off x="838200" y="324169"/>
            <a:ext cx="10515600" cy="0"/>
          </a:xfrm>
          <a:prstGeom prst="line">
            <a:avLst/>
          </a:prstGeom>
          <a:ln w="63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userDrawn="1"/>
        </p:nvCxnSpPr>
        <p:spPr>
          <a:xfrm>
            <a:off x="2392680" y="1235393"/>
            <a:ext cx="8961120" cy="0"/>
          </a:xfrm>
          <a:prstGeom prst="line">
            <a:avLst/>
          </a:prstGeom>
          <a:ln w="63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sp>
        <p:nvSpPr>
          <p:cNvPr id="13" name="Title 1"/>
          <p:cNvSpPr txBox="1">
            <a:spLocks/>
          </p:cNvSpPr>
          <p:nvPr userDrawn="1"/>
        </p:nvSpPr>
        <p:spPr>
          <a:xfrm>
            <a:off x="899320" y="362905"/>
            <a:ext cx="2087560" cy="847725"/>
          </a:xfrm>
          <a:prstGeom prst="rect">
            <a:avLst/>
          </a:prstGeom>
        </p:spPr>
        <p:txBody>
          <a:bodyPr vert="horz" lIns="91440" tIns="45720" rIns="91440" bIns="45720" rtlCol="0" anchor="ctr">
            <a:normAutofit lnSpcReduction="10000"/>
          </a:bodyPr>
          <a:lstStyle>
            <a:lvl1pPr algn="ctr" defTabSz="914400" rtl="0" eaLnBrk="1" latinLnBrk="0" hangingPunct="1">
              <a:lnSpc>
                <a:spcPct val="90000"/>
              </a:lnSpc>
              <a:spcBef>
                <a:spcPct val="0"/>
              </a:spcBef>
              <a:buNone/>
              <a:defRPr sz="3600" b="1" kern="1200">
                <a:solidFill>
                  <a:srgbClr val="00B0F0"/>
                </a:solidFill>
                <a:latin typeface="Times New Roman" panose="02020603050405020304" pitchFamily="18" charset="0"/>
                <a:ea typeface="+mj-ea"/>
                <a:cs typeface="Times New Roman" panose="02020603050405020304" pitchFamily="18" charset="0"/>
              </a:defRPr>
            </a:lvl1pPr>
          </a:lstStyle>
          <a:p>
            <a:pPr algn="ctr"/>
            <a:r>
              <a:rPr lang="en-US" sz="2000" smtClean="0">
                <a:solidFill>
                  <a:srgbClr val="C00000"/>
                </a:solidFill>
              </a:rPr>
              <a:t>Chương</a:t>
            </a:r>
            <a:r>
              <a:rPr lang="en-US" sz="2000" baseline="0" smtClean="0">
                <a:solidFill>
                  <a:srgbClr val="C00000"/>
                </a:solidFill>
              </a:rPr>
              <a:t> 1: Những khái niệm cơ bản</a:t>
            </a:r>
            <a:endParaRPr lang="en-US" sz="2000">
              <a:solidFill>
                <a:srgbClr val="C00000"/>
              </a:solidFill>
            </a:endParaRPr>
          </a:p>
        </p:txBody>
      </p:sp>
      <p:grpSp>
        <p:nvGrpSpPr>
          <p:cNvPr id="17" name="Group 16"/>
          <p:cNvGrpSpPr/>
          <p:nvPr userDrawn="1"/>
        </p:nvGrpSpPr>
        <p:grpSpPr>
          <a:xfrm>
            <a:off x="-5945189" y="151130"/>
            <a:ext cx="11887200" cy="12659179"/>
            <a:chOff x="-5945189" y="8255"/>
            <a:chExt cx="11887200" cy="12659179"/>
          </a:xfrm>
        </p:grpSpPr>
        <p:sp>
          <p:nvSpPr>
            <p:cNvPr id="18" name="Arc 17"/>
            <p:cNvSpPr/>
            <p:nvPr userDrawn="1"/>
          </p:nvSpPr>
          <p:spPr>
            <a:xfrm>
              <a:off x="-458789" y="8255"/>
              <a:ext cx="914400" cy="9144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Arc 18"/>
            <p:cNvSpPr/>
            <p:nvPr userDrawn="1"/>
          </p:nvSpPr>
          <p:spPr>
            <a:xfrm>
              <a:off x="-915989" y="108495"/>
              <a:ext cx="1828800" cy="18288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userDrawn="1"/>
          </p:nvSpPr>
          <p:spPr>
            <a:xfrm>
              <a:off x="-1373189" y="268151"/>
              <a:ext cx="2743200" cy="27432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userDrawn="1"/>
          </p:nvSpPr>
          <p:spPr>
            <a:xfrm>
              <a:off x="-2287589" y="440058"/>
              <a:ext cx="4572000" cy="45720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userDrawn="1"/>
          </p:nvSpPr>
          <p:spPr>
            <a:xfrm>
              <a:off x="-3659189" y="585203"/>
              <a:ext cx="7315200" cy="7315200"/>
            </a:xfrm>
            <a:prstGeom prst="arc">
              <a:avLst>
                <a:gd name="adj1" fmla="val 16200000"/>
                <a:gd name="adj2" fmla="val 2481540"/>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Arc 22"/>
            <p:cNvSpPr/>
            <p:nvPr userDrawn="1"/>
          </p:nvSpPr>
          <p:spPr>
            <a:xfrm>
              <a:off x="-5945189" y="780234"/>
              <a:ext cx="11887200" cy="11887200"/>
            </a:xfrm>
            <a:prstGeom prst="arc">
              <a:avLst>
                <a:gd name="adj1" fmla="val 16200000"/>
                <a:gd name="adj2" fmla="val 21536756"/>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7" name="Group 6"/>
          <p:cNvGrpSpPr/>
          <p:nvPr userDrawn="1"/>
        </p:nvGrpSpPr>
        <p:grpSpPr>
          <a:xfrm>
            <a:off x="2666212" y="423152"/>
            <a:ext cx="680254" cy="722548"/>
            <a:chOff x="2770980" y="258527"/>
            <a:chExt cx="1000663" cy="987122"/>
          </a:xfrm>
        </p:grpSpPr>
        <p:sp>
          <p:nvSpPr>
            <p:cNvPr id="12" name="Rectangle 11"/>
            <p:cNvSpPr/>
            <p:nvPr userDrawn="1"/>
          </p:nvSpPr>
          <p:spPr>
            <a:xfrm>
              <a:off x="2770980" y="258527"/>
              <a:ext cx="274640" cy="208756"/>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3005519" y="407355"/>
              <a:ext cx="122240" cy="11985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3521754" y="830890"/>
              <a:ext cx="249889" cy="414759"/>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3162124" y="611665"/>
              <a:ext cx="310587" cy="18111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Content Placeholder 4"/>
          <p:cNvSpPr>
            <a:spLocks noGrp="1"/>
          </p:cNvSpPr>
          <p:nvPr>
            <p:ph idx="1"/>
          </p:nvPr>
        </p:nvSpPr>
        <p:spPr>
          <a:xfrm>
            <a:off x="1852618" y="1704977"/>
            <a:ext cx="8465458" cy="4614863"/>
          </a:xfrm>
        </p:spPr>
        <p:txBody>
          <a:bodyPr>
            <a:normAutofit/>
          </a:bodyPr>
          <a:lstStyle>
            <a:lvl1pPr>
              <a:defRPr lang="en-US" sz="2400" b="1" kern="1200" smtClean="0">
                <a:solidFill>
                  <a:srgbClr val="002060"/>
                </a:solidFill>
                <a:latin typeface="Times New Roman" panose="02020603050405020304" pitchFamily="18" charset="0"/>
                <a:ea typeface="+mn-ea"/>
                <a:cs typeface="Times New Roman" panose="02020603050405020304" pitchFamily="18" charset="0"/>
              </a:defRPr>
            </a:lvl1pPr>
          </a:lstStyle>
          <a:p>
            <a:pPr marL="0" indent="0">
              <a:buNone/>
            </a:pPr>
            <a:r>
              <a:rPr lang="en-US" smtClean="0"/>
              <a:t>1. </a:t>
            </a:r>
            <a:r>
              <a:rPr lang="en-US" smtClean="0">
                <a:solidFill>
                  <a:srgbClr val="002060"/>
                </a:solidFill>
              </a:rPr>
              <a:t>	Khái niệm về sản xuất và hệ thống sản xuất</a:t>
            </a:r>
            <a:endParaRPr lang="en-US">
              <a:solidFill>
                <a:srgbClr val="002060"/>
              </a:solidFill>
            </a:endParaRPr>
          </a:p>
          <a:p>
            <a:pPr marL="0" indent="0">
              <a:buNone/>
            </a:pPr>
            <a:r>
              <a:rPr lang="en-US" smtClean="0"/>
              <a:t>2.</a:t>
            </a:r>
            <a:r>
              <a:rPr lang="en-US" smtClean="0">
                <a:solidFill>
                  <a:srgbClr val="002060"/>
                </a:solidFill>
              </a:rPr>
              <a:t> 	</a:t>
            </a:r>
            <a:r>
              <a:rPr lang="en-US" smtClean="0"/>
              <a:t>Tự động hóa quá trình sản xuất</a:t>
            </a:r>
            <a:endParaRPr lang="en-US" smtClean="0">
              <a:solidFill>
                <a:srgbClr val="002060"/>
              </a:solidFill>
            </a:endParaRPr>
          </a:p>
          <a:p>
            <a:pPr marL="0" indent="0">
              <a:buNone/>
            </a:pPr>
            <a:r>
              <a:rPr lang="en-US" smtClean="0">
                <a:solidFill>
                  <a:srgbClr val="002060"/>
                </a:solidFill>
              </a:rPr>
              <a:t>3. 	</a:t>
            </a:r>
            <a:r>
              <a:rPr lang="en-US" smtClean="0"/>
              <a:t>Hệ thống sản xuất linh hoạt FMS</a:t>
            </a:r>
            <a:endParaRPr lang="en-US" smtClean="0">
              <a:solidFill>
                <a:srgbClr val="002060"/>
              </a:solidFill>
            </a:endParaRPr>
          </a:p>
          <a:p>
            <a:pPr marL="0" indent="0">
              <a:buNone/>
            </a:pPr>
            <a:r>
              <a:rPr lang="en-US" smtClean="0">
                <a:solidFill>
                  <a:srgbClr val="002060"/>
                </a:solidFill>
              </a:rPr>
              <a:t>4. 	Hệ thống sản xuất tích hợp CIM</a:t>
            </a:r>
          </a:p>
        </p:txBody>
      </p:sp>
    </p:spTree>
    <p:extLst>
      <p:ext uri="{BB962C8B-B14F-4D97-AF65-F5344CB8AC3E}">
        <p14:creationId xmlns:p14="http://schemas.microsoft.com/office/powerpoint/2010/main" val="1792932648"/>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7" name="Title 5"/>
          <p:cNvSpPr txBox="1">
            <a:spLocks/>
          </p:cNvSpPr>
          <p:nvPr userDrawn="1"/>
        </p:nvSpPr>
        <p:spPr>
          <a:xfrm>
            <a:off x="3037682" y="370608"/>
            <a:ext cx="8308180" cy="87026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600" b="1" kern="1200">
                <a:solidFill>
                  <a:schemeClr val="tx1"/>
                </a:solidFill>
                <a:latin typeface="Times New Roman" panose="02020603050405020304" pitchFamily="18" charset="0"/>
                <a:ea typeface="+mj-ea"/>
                <a:cs typeface="Times New Roman" panose="02020603050405020304" pitchFamily="18" charset="0"/>
              </a:defRPr>
            </a:lvl1pPr>
          </a:lstStyle>
          <a:p>
            <a:r>
              <a:rPr lang="en-US" smtClean="0">
                <a:solidFill>
                  <a:srgbClr val="C00000"/>
                </a:solidFill>
              </a:rPr>
              <a:t>1. Khái niệm về SX và HTSX</a:t>
            </a:r>
            <a:endParaRPr lang="en-US">
              <a:solidFill>
                <a:srgbClr val="C00000"/>
              </a:solidFill>
            </a:endParaRPr>
          </a:p>
        </p:txBody>
      </p:sp>
      <p:sp>
        <p:nvSpPr>
          <p:cNvPr id="10" name="Right Arrow 9"/>
          <p:cNvSpPr/>
          <p:nvPr userDrawn="1"/>
        </p:nvSpPr>
        <p:spPr>
          <a:xfrm>
            <a:off x="11353800" y="6205352"/>
            <a:ext cx="838200" cy="638092"/>
          </a:xfrm>
          <a:prstGeom prst="rightArrow">
            <a:avLst/>
          </a:prstGeom>
          <a:noFill/>
          <a:ln>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rect">
                <a:fillToRect l="100000" t="100000"/>
              </a:path>
              <a:tileRect r="-100000" b="-10000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path path="circle">
                  <a:fillToRect l="100000" t="100000"/>
                </a:path>
                <a:tileRect r="-100000" b="-100000"/>
              </a:gradFill>
            </a:endParaRPr>
          </a:p>
        </p:txBody>
      </p:sp>
      <p:sp>
        <p:nvSpPr>
          <p:cNvPr id="3" name="Content Placeholder 2"/>
          <p:cNvSpPr>
            <a:spLocks noGrp="1"/>
          </p:cNvSpPr>
          <p:nvPr>
            <p:ph idx="1"/>
          </p:nvPr>
        </p:nvSpPr>
        <p:spPr>
          <a:xfrm>
            <a:off x="259418" y="1349422"/>
            <a:ext cx="11787440" cy="4614863"/>
          </a:xfrm>
        </p:spPr>
        <p:txBody>
          <a:bodyPr/>
          <a:lstStyle>
            <a:lvl1pPr marL="228600" indent="-228600">
              <a:buFont typeface="Wingdings" panose="05000000000000000000" pitchFamily="2" charset="2"/>
              <a:buChar char="v"/>
              <a:defRPr sz="2400" b="1">
                <a:solidFill>
                  <a:srgbClr val="002060"/>
                </a:solidFill>
              </a:defRPr>
            </a:lvl1pPr>
            <a:lvl2pPr marL="688975" indent="-292100">
              <a:buFont typeface="Wingdings" panose="05000000000000000000" pitchFamily="2" charset="2"/>
              <a:buChar char="Ø"/>
              <a:defRPr sz="2200">
                <a:solidFill>
                  <a:srgbClr val="002060"/>
                </a:solidFill>
              </a:defRPr>
            </a:lvl2pPr>
            <a:lvl3pPr marL="1087438" indent="-225425">
              <a:buFont typeface="Wingdings" panose="05000000000000000000" pitchFamily="2" charset="2"/>
              <a:buChar char="§"/>
              <a:defRPr sz="2000">
                <a:solidFill>
                  <a:srgbClr val="002060"/>
                </a:solidFill>
              </a:defRPr>
            </a:lvl3pPr>
            <a:lvl4pPr marL="1377950" indent="-171450">
              <a:defRPr sz="1800" i="1">
                <a:solidFill>
                  <a:srgbClr val="002060"/>
                </a:solidFill>
              </a:defRPr>
            </a:lvl4pPr>
            <a:lvl5pPr marL="1655763" indent="-171450">
              <a:defRPr sz="1800" i="1">
                <a:solidFill>
                  <a:srgbClr val="00206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34D81E-A34C-480F-8658-A0818C2C2767}" type="datetime1">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303658" y="6334216"/>
            <a:ext cx="2743200" cy="365125"/>
          </a:xfrm>
        </p:spPr>
        <p:txBody>
          <a:bodyPr/>
          <a:lstStyle>
            <a:lvl1pPr>
              <a:defRPr sz="2800" b="1">
                <a:solidFill>
                  <a:srgbClr val="FF0000"/>
                </a:solidFill>
                <a:latin typeface="Times New Roman" panose="02020603050405020304" pitchFamily="18" charset="0"/>
                <a:cs typeface="Times New Roman" panose="02020603050405020304" pitchFamily="18" charset="0"/>
              </a:defRPr>
            </a:lvl1pPr>
          </a:lstStyle>
          <a:p>
            <a:fld id="{6DF39372-E5A5-41E0-B194-E34522106AEA}" type="slidenum">
              <a:rPr lang="en-US" smtClean="0"/>
              <a:pPr/>
              <a:t>‹#›</a:t>
            </a:fld>
            <a:endParaRPr lang="en-US"/>
          </a:p>
        </p:txBody>
      </p:sp>
      <p:cxnSp>
        <p:nvCxnSpPr>
          <p:cNvPr id="8" name="Straight Connector 7"/>
          <p:cNvCxnSpPr/>
          <p:nvPr userDrawn="1"/>
        </p:nvCxnSpPr>
        <p:spPr>
          <a:xfrm>
            <a:off x="838200" y="324169"/>
            <a:ext cx="10515600" cy="0"/>
          </a:xfrm>
          <a:prstGeom prst="line">
            <a:avLst/>
          </a:prstGeom>
          <a:ln w="190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userDrawn="1"/>
        </p:nvCxnSpPr>
        <p:spPr>
          <a:xfrm>
            <a:off x="2392680" y="1235393"/>
            <a:ext cx="8961120" cy="0"/>
          </a:xfrm>
          <a:prstGeom prst="line">
            <a:avLst/>
          </a:prstGeom>
          <a:ln w="190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sp>
        <p:nvSpPr>
          <p:cNvPr id="13" name="Title 1"/>
          <p:cNvSpPr txBox="1">
            <a:spLocks/>
          </p:cNvSpPr>
          <p:nvPr userDrawn="1"/>
        </p:nvSpPr>
        <p:spPr>
          <a:xfrm>
            <a:off x="899320" y="362905"/>
            <a:ext cx="2087560" cy="847725"/>
          </a:xfrm>
          <a:prstGeom prst="rect">
            <a:avLst/>
          </a:prstGeom>
        </p:spPr>
        <p:txBody>
          <a:bodyPr vert="horz" lIns="91440" tIns="45720" rIns="91440" bIns="45720" rtlCol="0" anchor="ctr">
            <a:normAutofit lnSpcReduction="10000"/>
          </a:bodyPr>
          <a:lstStyle>
            <a:lvl1pPr algn="ctr" defTabSz="914400" rtl="0" eaLnBrk="1" latinLnBrk="0" hangingPunct="1">
              <a:lnSpc>
                <a:spcPct val="90000"/>
              </a:lnSpc>
              <a:spcBef>
                <a:spcPct val="0"/>
              </a:spcBef>
              <a:buNone/>
              <a:defRPr sz="3600" b="1" kern="1200">
                <a:solidFill>
                  <a:srgbClr val="00B0F0"/>
                </a:solidFill>
                <a:latin typeface="Times New Roman" panose="02020603050405020304" pitchFamily="18" charset="0"/>
                <a:ea typeface="+mj-ea"/>
                <a:cs typeface="Times New Roman" panose="02020603050405020304" pitchFamily="18" charset="0"/>
              </a:defRPr>
            </a:lvl1pPr>
          </a:lstStyle>
          <a:p>
            <a:pPr algn="ctr"/>
            <a:r>
              <a:rPr lang="en-US" sz="2000" smtClean="0">
                <a:solidFill>
                  <a:srgbClr val="C00000"/>
                </a:solidFill>
              </a:rPr>
              <a:t>Chương</a:t>
            </a:r>
            <a:r>
              <a:rPr lang="en-US" sz="2000" baseline="0" smtClean="0">
                <a:solidFill>
                  <a:srgbClr val="C00000"/>
                </a:solidFill>
              </a:rPr>
              <a:t> 1: Những khái niệm cơ bản</a:t>
            </a:r>
            <a:endParaRPr lang="en-US" sz="2000">
              <a:solidFill>
                <a:srgbClr val="C00000"/>
              </a:solidFill>
            </a:endParaRPr>
          </a:p>
        </p:txBody>
      </p:sp>
      <p:grpSp>
        <p:nvGrpSpPr>
          <p:cNvPr id="17" name="Group 16"/>
          <p:cNvGrpSpPr/>
          <p:nvPr userDrawn="1"/>
        </p:nvGrpSpPr>
        <p:grpSpPr>
          <a:xfrm>
            <a:off x="-5945189" y="151130"/>
            <a:ext cx="11887200" cy="12659179"/>
            <a:chOff x="-5945189" y="8255"/>
            <a:chExt cx="11887200" cy="12659179"/>
          </a:xfrm>
        </p:grpSpPr>
        <p:sp>
          <p:nvSpPr>
            <p:cNvPr id="18" name="Arc 17"/>
            <p:cNvSpPr/>
            <p:nvPr userDrawn="1"/>
          </p:nvSpPr>
          <p:spPr>
            <a:xfrm>
              <a:off x="-458789" y="8255"/>
              <a:ext cx="914400" cy="9144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Arc 18"/>
            <p:cNvSpPr/>
            <p:nvPr userDrawn="1"/>
          </p:nvSpPr>
          <p:spPr>
            <a:xfrm>
              <a:off x="-915989" y="108495"/>
              <a:ext cx="1828800" cy="18288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userDrawn="1"/>
          </p:nvSpPr>
          <p:spPr>
            <a:xfrm>
              <a:off x="-1373189" y="268151"/>
              <a:ext cx="2743200" cy="27432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userDrawn="1"/>
          </p:nvSpPr>
          <p:spPr>
            <a:xfrm>
              <a:off x="-2287589" y="440058"/>
              <a:ext cx="4572000" cy="45720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userDrawn="1"/>
          </p:nvSpPr>
          <p:spPr>
            <a:xfrm>
              <a:off x="-3659189" y="585203"/>
              <a:ext cx="7315200" cy="7315200"/>
            </a:xfrm>
            <a:prstGeom prst="arc">
              <a:avLst>
                <a:gd name="adj1" fmla="val 16200000"/>
                <a:gd name="adj2" fmla="val 2481540"/>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Arc 22"/>
            <p:cNvSpPr/>
            <p:nvPr userDrawn="1"/>
          </p:nvSpPr>
          <p:spPr>
            <a:xfrm>
              <a:off x="-5945189" y="780234"/>
              <a:ext cx="11887200" cy="11887200"/>
            </a:xfrm>
            <a:prstGeom prst="arc">
              <a:avLst>
                <a:gd name="adj1" fmla="val 16200000"/>
                <a:gd name="adj2" fmla="val 21536756"/>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7" name="Group 6"/>
          <p:cNvGrpSpPr/>
          <p:nvPr userDrawn="1"/>
        </p:nvGrpSpPr>
        <p:grpSpPr>
          <a:xfrm>
            <a:off x="2666212" y="423152"/>
            <a:ext cx="680254" cy="722548"/>
            <a:chOff x="2770980" y="258527"/>
            <a:chExt cx="1000663" cy="987122"/>
          </a:xfrm>
        </p:grpSpPr>
        <p:sp>
          <p:nvSpPr>
            <p:cNvPr id="12" name="Rectangle 11"/>
            <p:cNvSpPr/>
            <p:nvPr userDrawn="1"/>
          </p:nvSpPr>
          <p:spPr>
            <a:xfrm>
              <a:off x="2770980" y="258527"/>
              <a:ext cx="274640" cy="208756"/>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3005519" y="407355"/>
              <a:ext cx="122240" cy="11985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3521754" y="830890"/>
              <a:ext cx="249889" cy="414759"/>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3162124" y="611665"/>
              <a:ext cx="310587" cy="18111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Flowchart: Connector 23"/>
          <p:cNvSpPr/>
          <p:nvPr userDrawn="1"/>
        </p:nvSpPr>
        <p:spPr>
          <a:xfrm>
            <a:off x="8121209" y="6840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Connector 24"/>
          <p:cNvSpPr/>
          <p:nvPr userDrawn="1"/>
        </p:nvSpPr>
        <p:spPr>
          <a:xfrm>
            <a:off x="8955419" y="68403"/>
            <a:ext cx="302359" cy="174005"/>
          </a:xfrm>
          <a:prstGeom prst="flowChartConnector">
            <a:avLst/>
          </a:prstGeom>
          <a:no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lowchart: Connector 25"/>
          <p:cNvSpPr/>
          <p:nvPr userDrawn="1"/>
        </p:nvSpPr>
        <p:spPr>
          <a:xfrm>
            <a:off x="9372524" y="68403"/>
            <a:ext cx="302359" cy="174005"/>
          </a:xfrm>
          <a:prstGeom prst="flowChartConnector">
            <a:avLst/>
          </a:prstGeom>
          <a:no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lowchart: Connector 31"/>
          <p:cNvSpPr/>
          <p:nvPr userDrawn="1"/>
        </p:nvSpPr>
        <p:spPr>
          <a:xfrm>
            <a:off x="8538313" y="61432"/>
            <a:ext cx="302359" cy="174005"/>
          </a:xfrm>
          <a:prstGeom prst="flowChartConnector">
            <a:avLst/>
          </a:prstGeom>
          <a:no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8694059"/>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7" name="Title 1"/>
          <p:cNvSpPr txBox="1">
            <a:spLocks/>
          </p:cNvSpPr>
          <p:nvPr userDrawn="1"/>
        </p:nvSpPr>
        <p:spPr>
          <a:xfrm>
            <a:off x="2918932" y="372478"/>
            <a:ext cx="8561555" cy="847725"/>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b="1" kern="1200">
                <a:solidFill>
                  <a:srgbClr val="00B0F0"/>
                </a:solidFill>
                <a:latin typeface="Times New Roman" panose="02020603050405020304" pitchFamily="18" charset="0"/>
                <a:ea typeface="+mj-ea"/>
                <a:cs typeface="Times New Roman" panose="02020603050405020304" pitchFamily="18" charset="0"/>
              </a:defRPr>
            </a:lvl1pPr>
          </a:lstStyle>
          <a:p>
            <a:pPr algn="ctr"/>
            <a:r>
              <a:rPr lang="en-US" sz="3600" smtClean="0">
                <a:solidFill>
                  <a:srgbClr val="C00000"/>
                </a:solidFill>
              </a:rPr>
              <a:t>2. Tự động hóa quá trình sản xuất</a:t>
            </a:r>
            <a:endParaRPr lang="en-US" sz="3600">
              <a:solidFill>
                <a:srgbClr val="C00000"/>
              </a:solidFill>
            </a:endParaRPr>
          </a:p>
        </p:txBody>
      </p:sp>
      <p:sp>
        <p:nvSpPr>
          <p:cNvPr id="31" name="Flowchart: Connector 30"/>
          <p:cNvSpPr/>
          <p:nvPr userDrawn="1"/>
        </p:nvSpPr>
        <p:spPr>
          <a:xfrm>
            <a:off x="8538313" y="6435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userDrawn="1"/>
        </p:nvSpPr>
        <p:spPr>
          <a:xfrm>
            <a:off x="11353800" y="6205352"/>
            <a:ext cx="838200" cy="638092"/>
          </a:xfrm>
          <a:prstGeom prst="rightArrow">
            <a:avLst/>
          </a:prstGeom>
          <a:noFill/>
          <a:ln>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rect">
                <a:fillToRect l="100000" t="100000"/>
              </a:path>
              <a:tileRect r="-100000" b="-10000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path path="circle">
                  <a:fillToRect l="100000" t="100000"/>
                </a:path>
                <a:tileRect r="-100000" b="-100000"/>
              </a:gradFill>
            </a:endParaRPr>
          </a:p>
        </p:txBody>
      </p:sp>
      <p:sp>
        <p:nvSpPr>
          <p:cNvPr id="3" name="Content Placeholder 2"/>
          <p:cNvSpPr>
            <a:spLocks noGrp="1"/>
          </p:cNvSpPr>
          <p:nvPr>
            <p:ph idx="1"/>
          </p:nvPr>
        </p:nvSpPr>
        <p:spPr>
          <a:xfrm>
            <a:off x="259418" y="1349422"/>
            <a:ext cx="11787440" cy="4614863"/>
          </a:xfrm>
        </p:spPr>
        <p:txBody>
          <a:bodyPr/>
          <a:lstStyle>
            <a:lvl1pPr marL="228600" indent="-228600">
              <a:buFont typeface="Wingdings" panose="05000000000000000000" pitchFamily="2" charset="2"/>
              <a:buChar char="v"/>
              <a:defRPr sz="2400" b="1">
                <a:solidFill>
                  <a:srgbClr val="002060"/>
                </a:solidFill>
              </a:defRPr>
            </a:lvl1pPr>
            <a:lvl2pPr marL="688975" indent="-292100">
              <a:buFont typeface="Wingdings" panose="05000000000000000000" pitchFamily="2" charset="2"/>
              <a:buChar char="Ø"/>
              <a:defRPr sz="2200">
                <a:solidFill>
                  <a:srgbClr val="002060"/>
                </a:solidFill>
              </a:defRPr>
            </a:lvl2pPr>
            <a:lvl3pPr marL="1087438" indent="-225425">
              <a:buFont typeface="Wingdings" panose="05000000000000000000" pitchFamily="2" charset="2"/>
              <a:buChar char="§"/>
              <a:defRPr sz="2000">
                <a:solidFill>
                  <a:srgbClr val="002060"/>
                </a:solidFill>
              </a:defRPr>
            </a:lvl3pPr>
            <a:lvl4pPr marL="1377950" indent="-171450">
              <a:defRPr sz="1800" i="1">
                <a:solidFill>
                  <a:srgbClr val="002060"/>
                </a:solidFill>
              </a:defRPr>
            </a:lvl4pPr>
            <a:lvl5pPr marL="1655763" indent="-171450">
              <a:defRPr sz="1800" i="1">
                <a:solidFill>
                  <a:srgbClr val="00206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34D81E-A34C-480F-8658-A0818C2C2767}" type="datetime1">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303658" y="6334216"/>
            <a:ext cx="2743200" cy="365125"/>
          </a:xfrm>
        </p:spPr>
        <p:txBody>
          <a:bodyPr/>
          <a:lstStyle>
            <a:lvl1pPr>
              <a:defRPr sz="2800" b="1">
                <a:solidFill>
                  <a:srgbClr val="FF0000"/>
                </a:solidFill>
                <a:latin typeface="Times New Roman" panose="02020603050405020304" pitchFamily="18" charset="0"/>
                <a:cs typeface="Times New Roman" panose="02020603050405020304" pitchFamily="18" charset="0"/>
              </a:defRPr>
            </a:lvl1pPr>
          </a:lstStyle>
          <a:p>
            <a:fld id="{6DF39372-E5A5-41E0-B194-E34522106AEA}" type="slidenum">
              <a:rPr lang="en-US" smtClean="0"/>
              <a:pPr/>
              <a:t>‹#›</a:t>
            </a:fld>
            <a:endParaRPr lang="en-US"/>
          </a:p>
        </p:txBody>
      </p:sp>
      <p:cxnSp>
        <p:nvCxnSpPr>
          <p:cNvPr id="8" name="Straight Connector 7"/>
          <p:cNvCxnSpPr/>
          <p:nvPr userDrawn="1"/>
        </p:nvCxnSpPr>
        <p:spPr>
          <a:xfrm>
            <a:off x="838200" y="324169"/>
            <a:ext cx="10515600" cy="0"/>
          </a:xfrm>
          <a:prstGeom prst="line">
            <a:avLst/>
          </a:prstGeom>
          <a:ln w="190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userDrawn="1"/>
        </p:nvCxnSpPr>
        <p:spPr>
          <a:xfrm>
            <a:off x="2392680" y="1235393"/>
            <a:ext cx="8961120" cy="0"/>
          </a:xfrm>
          <a:prstGeom prst="line">
            <a:avLst/>
          </a:prstGeom>
          <a:ln w="190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sp>
        <p:nvSpPr>
          <p:cNvPr id="13" name="Title 1"/>
          <p:cNvSpPr txBox="1">
            <a:spLocks/>
          </p:cNvSpPr>
          <p:nvPr userDrawn="1"/>
        </p:nvSpPr>
        <p:spPr>
          <a:xfrm>
            <a:off x="899320" y="362905"/>
            <a:ext cx="2087560" cy="847725"/>
          </a:xfrm>
          <a:prstGeom prst="rect">
            <a:avLst/>
          </a:prstGeom>
        </p:spPr>
        <p:txBody>
          <a:bodyPr vert="horz" lIns="91440" tIns="45720" rIns="91440" bIns="45720" rtlCol="0" anchor="ctr">
            <a:normAutofit lnSpcReduction="10000"/>
          </a:bodyPr>
          <a:lstStyle>
            <a:lvl1pPr algn="ctr" defTabSz="914400" rtl="0" eaLnBrk="1" latinLnBrk="0" hangingPunct="1">
              <a:lnSpc>
                <a:spcPct val="90000"/>
              </a:lnSpc>
              <a:spcBef>
                <a:spcPct val="0"/>
              </a:spcBef>
              <a:buNone/>
              <a:defRPr sz="3600" b="1" kern="1200">
                <a:solidFill>
                  <a:srgbClr val="00B0F0"/>
                </a:solidFill>
                <a:latin typeface="Times New Roman" panose="02020603050405020304" pitchFamily="18" charset="0"/>
                <a:ea typeface="+mj-ea"/>
                <a:cs typeface="Times New Roman" panose="02020603050405020304" pitchFamily="18" charset="0"/>
              </a:defRPr>
            </a:lvl1pPr>
          </a:lstStyle>
          <a:p>
            <a:pPr algn="ctr"/>
            <a:r>
              <a:rPr lang="en-US" sz="2000" smtClean="0">
                <a:solidFill>
                  <a:srgbClr val="C00000"/>
                </a:solidFill>
              </a:rPr>
              <a:t>Chương</a:t>
            </a:r>
            <a:r>
              <a:rPr lang="en-US" sz="2000" baseline="0" smtClean="0">
                <a:solidFill>
                  <a:srgbClr val="C00000"/>
                </a:solidFill>
              </a:rPr>
              <a:t> 1: Những khái niệm cơ bản</a:t>
            </a:r>
            <a:endParaRPr lang="en-US" sz="2000">
              <a:solidFill>
                <a:srgbClr val="C00000"/>
              </a:solidFill>
            </a:endParaRPr>
          </a:p>
        </p:txBody>
      </p:sp>
      <p:grpSp>
        <p:nvGrpSpPr>
          <p:cNvPr id="17" name="Group 16"/>
          <p:cNvGrpSpPr/>
          <p:nvPr userDrawn="1"/>
        </p:nvGrpSpPr>
        <p:grpSpPr>
          <a:xfrm>
            <a:off x="-5945189" y="151130"/>
            <a:ext cx="11887200" cy="12659179"/>
            <a:chOff x="-5945189" y="8255"/>
            <a:chExt cx="11887200" cy="12659179"/>
          </a:xfrm>
        </p:grpSpPr>
        <p:sp>
          <p:nvSpPr>
            <p:cNvPr id="18" name="Arc 17"/>
            <p:cNvSpPr/>
            <p:nvPr userDrawn="1"/>
          </p:nvSpPr>
          <p:spPr>
            <a:xfrm>
              <a:off x="-458789" y="8255"/>
              <a:ext cx="914400" cy="9144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Arc 18"/>
            <p:cNvSpPr/>
            <p:nvPr userDrawn="1"/>
          </p:nvSpPr>
          <p:spPr>
            <a:xfrm>
              <a:off x="-915989" y="108495"/>
              <a:ext cx="1828800" cy="18288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userDrawn="1"/>
          </p:nvSpPr>
          <p:spPr>
            <a:xfrm>
              <a:off x="-1373189" y="268151"/>
              <a:ext cx="2743200" cy="27432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userDrawn="1"/>
          </p:nvSpPr>
          <p:spPr>
            <a:xfrm>
              <a:off x="-2287589" y="440058"/>
              <a:ext cx="4572000" cy="45720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userDrawn="1"/>
          </p:nvSpPr>
          <p:spPr>
            <a:xfrm>
              <a:off x="-3659189" y="585203"/>
              <a:ext cx="7315200" cy="7315200"/>
            </a:xfrm>
            <a:prstGeom prst="arc">
              <a:avLst>
                <a:gd name="adj1" fmla="val 16200000"/>
                <a:gd name="adj2" fmla="val 2481540"/>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Arc 22"/>
            <p:cNvSpPr/>
            <p:nvPr userDrawn="1"/>
          </p:nvSpPr>
          <p:spPr>
            <a:xfrm>
              <a:off x="-5945189" y="780234"/>
              <a:ext cx="11887200" cy="11887200"/>
            </a:xfrm>
            <a:prstGeom prst="arc">
              <a:avLst>
                <a:gd name="adj1" fmla="val 16200000"/>
                <a:gd name="adj2" fmla="val 21536756"/>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7" name="Group 6"/>
          <p:cNvGrpSpPr/>
          <p:nvPr userDrawn="1"/>
        </p:nvGrpSpPr>
        <p:grpSpPr>
          <a:xfrm>
            <a:off x="2666212" y="423152"/>
            <a:ext cx="680254" cy="722548"/>
            <a:chOff x="2770980" y="258527"/>
            <a:chExt cx="1000663" cy="987122"/>
          </a:xfrm>
        </p:grpSpPr>
        <p:sp>
          <p:nvSpPr>
            <p:cNvPr id="12" name="Rectangle 11"/>
            <p:cNvSpPr/>
            <p:nvPr userDrawn="1"/>
          </p:nvSpPr>
          <p:spPr>
            <a:xfrm>
              <a:off x="2770980" y="258527"/>
              <a:ext cx="274640" cy="208756"/>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3005519" y="407355"/>
              <a:ext cx="122240" cy="11985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3521754" y="830890"/>
              <a:ext cx="249889" cy="414759"/>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3162124" y="611665"/>
              <a:ext cx="310587" cy="18111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Flowchart: Connector 23"/>
          <p:cNvSpPr/>
          <p:nvPr userDrawn="1"/>
        </p:nvSpPr>
        <p:spPr>
          <a:xfrm>
            <a:off x="8121209" y="6840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Connector 24"/>
          <p:cNvSpPr/>
          <p:nvPr userDrawn="1"/>
        </p:nvSpPr>
        <p:spPr>
          <a:xfrm>
            <a:off x="8955419" y="68403"/>
            <a:ext cx="302359" cy="174005"/>
          </a:xfrm>
          <a:prstGeom prst="flowChartConnector">
            <a:avLst/>
          </a:prstGeom>
          <a:no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lowchart: Connector 25"/>
          <p:cNvSpPr/>
          <p:nvPr userDrawn="1"/>
        </p:nvSpPr>
        <p:spPr>
          <a:xfrm>
            <a:off x="9372524" y="68403"/>
            <a:ext cx="302359" cy="174005"/>
          </a:xfrm>
          <a:prstGeom prst="flowChartConnector">
            <a:avLst/>
          </a:prstGeom>
          <a:no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94538533"/>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7" name="Flowchart: Connector 26"/>
          <p:cNvSpPr/>
          <p:nvPr userDrawn="1"/>
        </p:nvSpPr>
        <p:spPr>
          <a:xfrm>
            <a:off x="8955417" y="6435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lowchart: Connector 30"/>
          <p:cNvSpPr/>
          <p:nvPr userDrawn="1"/>
        </p:nvSpPr>
        <p:spPr>
          <a:xfrm>
            <a:off x="8538313" y="6435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userDrawn="1"/>
        </p:nvSpPr>
        <p:spPr>
          <a:xfrm>
            <a:off x="11353800" y="6205352"/>
            <a:ext cx="838200" cy="638092"/>
          </a:xfrm>
          <a:prstGeom prst="rightArrow">
            <a:avLst/>
          </a:prstGeom>
          <a:noFill/>
          <a:ln>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rect">
                <a:fillToRect l="100000" t="100000"/>
              </a:path>
              <a:tileRect r="-100000" b="-10000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path path="circle">
                  <a:fillToRect l="100000" t="100000"/>
                </a:path>
                <a:tileRect r="-100000" b="-100000"/>
              </a:gradFill>
            </a:endParaRPr>
          </a:p>
        </p:txBody>
      </p:sp>
      <p:sp>
        <p:nvSpPr>
          <p:cNvPr id="3" name="Content Placeholder 2"/>
          <p:cNvSpPr>
            <a:spLocks noGrp="1"/>
          </p:cNvSpPr>
          <p:nvPr>
            <p:ph idx="1"/>
          </p:nvPr>
        </p:nvSpPr>
        <p:spPr>
          <a:xfrm>
            <a:off x="259418" y="1349422"/>
            <a:ext cx="11787440" cy="4614863"/>
          </a:xfrm>
        </p:spPr>
        <p:txBody>
          <a:bodyPr/>
          <a:lstStyle>
            <a:lvl1pPr marL="228600" indent="-228600">
              <a:buFont typeface="Wingdings" panose="05000000000000000000" pitchFamily="2" charset="2"/>
              <a:buChar char="v"/>
              <a:defRPr sz="2400" b="1">
                <a:solidFill>
                  <a:srgbClr val="002060"/>
                </a:solidFill>
              </a:defRPr>
            </a:lvl1pPr>
            <a:lvl2pPr marL="688975" indent="-292100">
              <a:buFont typeface="Wingdings" panose="05000000000000000000" pitchFamily="2" charset="2"/>
              <a:buChar char="Ø"/>
              <a:defRPr sz="2200">
                <a:solidFill>
                  <a:srgbClr val="002060"/>
                </a:solidFill>
              </a:defRPr>
            </a:lvl2pPr>
            <a:lvl3pPr marL="1087438" indent="-225425">
              <a:buFont typeface="Wingdings" panose="05000000000000000000" pitchFamily="2" charset="2"/>
              <a:buChar char="§"/>
              <a:defRPr sz="2000">
                <a:solidFill>
                  <a:srgbClr val="002060"/>
                </a:solidFill>
              </a:defRPr>
            </a:lvl3pPr>
            <a:lvl4pPr marL="1377950" indent="-171450">
              <a:defRPr sz="1800" i="1">
                <a:solidFill>
                  <a:srgbClr val="002060"/>
                </a:solidFill>
              </a:defRPr>
            </a:lvl4pPr>
            <a:lvl5pPr marL="1655763" indent="-171450">
              <a:defRPr sz="1800" i="1">
                <a:solidFill>
                  <a:srgbClr val="00206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34D81E-A34C-480F-8658-A0818C2C2767}" type="datetime1">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303658" y="6334216"/>
            <a:ext cx="2743200" cy="365125"/>
          </a:xfrm>
        </p:spPr>
        <p:txBody>
          <a:bodyPr/>
          <a:lstStyle>
            <a:lvl1pPr>
              <a:defRPr sz="2800" b="1">
                <a:solidFill>
                  <a:srgbClr val="FF0000"/>
                </a:solidFill>
                <a:latin typeface="Times New Roman" panose="02020603050405020304" pitchFamily="18" charset="0"/>
                <a:cs typeface="Times New Roman" panose="02020603050405020304" pitchFamily="18" charset="0"/>
              </a:defRPr>
            </a:lvl1pPr>
          </a:lstStyle>
          <a:p>
            <a:fld id="{6DF39372-E5A5-41E0-B194-E34522106AEA}" type="slidenum">
              <a:rPr lang="en-US" smtClean="0"/>
              <a:pPr/>
              <a:t>‹#›</a:t>
            </a:fld>
            <a:endParaRPr lang="en-US"/>
          </a:p>
        </p:txBody>
      </p:sp>
      <p:cxnSp>
        <p:nvCxnSpPr>
          <p:cNvPr id="8" name="Straight Connector 7"/>
          <p:cNvCxnSpPr/>
          <p:nvPr userDrawn="1"/>
        </p:nvCxnSpPr>
        <p:spPr>
          <a:xfrm>
            <a:off x="838200" y="324169"/>
            <a:ext cx="10515600" cy="0"/>
          </a:xfrm>
          <a:prstGeom prst="line">
            <a:avLst/>
          </a:prstGeom>
          <a:ln w="190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userDrawn="1"/>
        </p:nvCxnSpPr>
        <p:spPr>
          <a:xfrm>
            <a:off x="2392680" y="1235393"/>
            <a:ext cx="8961120" cy="0"/>
          </a:xfrm>
          <a:prstGeom prst="line">
            <a:avLst/>
          </a:prstGeom>
          <a:ln w="190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sp>
        <p:nvSpPr>
          <p:cNvPr id="13" name="Title 1"/>
          <p:cNvSpPr txBox="1">
            <a:spLocks/>
          </p:cNvSpPr>
          <p:nvPr userDrawn="1"/>
        </p:nvSpPr>
        <p:spPr>
          <a:xfrm>
            <a:off x="899320" y="362905"/>
            <a:ext cx="2087560" cy="847725"/>
          </a:xfrm>
          <a:prstGeom prst="rect">
            <a:avLst/>
          </a:prstGeom>
        </p:spPr>
        <p:txBody>
          <a:bodyPr vert="horz" lIns="91440" tIns="45720" rIns="91440" bIns="45720" rtlCol="0" anchor="ctr">
            <a:normAutofit lnSpcReduction="10000"/>
          </a:bodyPr>
          <a:lstStyle>
            <a:lvl1pPr algn="ctr" defTabSz="914400" rtl="0" eaLnBrk="1" latinLnBrk="0" hangingPunct="1">
              <a:lnSpc>
                <a:spcPct val="90000"/>
              </a:lnSpc>
              <a:spcBef>
                <a:spcPct val="0"/>
              </a:spcBef>
              <a:buNone/>
              <a:defRPr sz="3600" b="1" kern="1200">
                <a:solidFill>
                  <a:srgbClr val="00B0F0"/>
                </a:solidFill>
                <a:latin typeface="Times New Roman" panose="02020603050405020304" pitchFamily="18" charset="0"/>
                <a:ea typeface="+mj-ea"/>
                <a:cs typeface="Times New Roman" panose="02020603050405020304" pitchFamily="18" charset="0"/>
              </a:defRPr>
            </a:lvl1pPr>
          </a:lstStyle>
          <a:p>
            <a:pPr algn="ctr"/>
            <a:r>
              <a:rPr lang="en-US" sz="2000" smtClean="0">
                <a:solidFill>
                  <a:srgbClr val="C00000"/>
                </a:solidFill>
              </a:rPr>
              <a:t>Chương</a:t>
            </a:r>
            <a:r>
              <a:rPr lang="en-US" sz="2000" baseline="0" smtClean="0">
                <a:solidFill>
                  <a:srgbClr val="C00000"/>
                </a:solidFill>
              </a:rPr>
              <a:t> 1: Những khái niệm cơ bản</a:t>
            </a:r>
            <a:endParaRPr lang="en-US" sz="2000">
              <a:solidFill>
                <a:srgbClr val="C00000"/>
              </a:solidFill>
            </a:endParaRPr>
          </a:p>
        </p:txBody>
      </p:sp>
      <p:grpSp>
        <p:nvGrpSpPr>
          <p:cNvPr id="17" name="Group 16"/>
          <p:cNvGrpSpPr/>
          <p:nvPr userDrawn="1"/>
        </p:nvGrpSpPr>
        <p:grpSpPr>
          <a:xfrm>
            <a:off x="-5945189" y="151130"/>
            <a:ext cx="11887200" cy="12659179"/>
            <a:chOff x="-5945189" y="8255"/>
            <a:chExt cx="11887200" cy="12659179"/>
          </a:xfrm>
        </p:grpSpPr>
        <p:sp>
          <p:nvSpPr>
            <p:cNvPr id="18" name="Arc 17"/>
            <p:cNvSpPr/>
            <p:nvPr userDrawn="1"/>
          </p:nvSpPr>
          <p:spPr>
            <a:xfrm>
              <a:off x="-458789" y="8255"/>
              <a:ext cx="914400" cy="9144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Arc 18"/>
            <p:cNvSpPr/>
            <p:nvPr userDrawn="1"/>
          </p:nvSpPr>
          <p:spPr>
            <a:xfrm>
              <a:off x="-915989" y="108495"/>
              <a:ext cx="1828800" cy="18288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userDrawn="1"/>
          </p:nvSpPr>
          <p:spPr>
            <a:xfrm>
              <a:off x="-1373189" y="268151"/>
              <a:ext cx="2743200" cy="27432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userDrawn="1"/>
          </p:nvSpPr>
          <p:spPr>
            <a:xfrm>
              <a:off x="-2287589" y="440058"/>
              <a:ext cx="4572000" cy="45720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userDrawn="1"/>
          </p:nvSpPr>
          <p:spPr>
            <a:xfrm>
              <a:off x="-3659189" y="585203"/>
              <a:ext cx="7315200" cy="7315200"/>
            </a:xfrm>
            <a:prstGeom prst="arc">
              <a:avLst>
                <a:gd name="adj1" fmla="val 16200000"/>
                <a:gd name="adj2" fmla="val 2481540"/>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Arc 22"/>
            <p:cNvSpPr/>
            <p:nvPr userDrawn="1"/>
          </p:nvSpPr>
          <p:spPr>
            <a:xfrm>
              <a:off x="-5945189" y="780234"/>
              <a:ext cx="11887200" cy="11887200"/>
            </a:xfrm>
            <a:prstGeom prst="arc">
              <a:avLst>
                <a:gd name="adj1" fmla="val 16200000"/>
                <a:gd name="adj2" fmla="val 21536756"/>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7" name="Group 6"/>
          <p:cNvGrpSpPr/>
          <p:nvPr userDrawn="1"/>
        </p:nvGrpSpPr>
        <p:grpSpPr>
          <a:xfrm>
            <a:off x="2666212" y="423152"/>
            <a:ext cx="680254" cy="722548"/>
            <a:chOff x="2770980" y="258527"/>
            <a:chExt cx="1000663" cy="987122"/>
          </a:xfrm>
        </p:grpSpPr>
        <p:sp>
          <p:nvSpPr>
            <p:cNvPr id="12" name="Rectangle 11"/>
            <p:cNvSpPr/>
            <p:nvPr userDrawn="1"/>
          </p:nvSpPr>
          <p:spPr>
            <a:xfrm>
              <a:off x="2770980" y="258527"/>
              <a:ext cx="274640" cy="208756"/>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3005519" y="407355"/>
              <a:ext cx="122240" cy="11985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3521754" y="830890"/>
              <a:ext cx="249889" cy="414759"/>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3162124" y="611665"/>
              <a:ext cx="310587" cy="18111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Flowchart: Connector 23"/>
          <p:cNvSpPr/>
          <p:nvPr userDrawn="1"/>
        </p:nvSpPr>
        <p:spPr>
          <a:xfrm>
            <a:off x="8121209" y="6840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lowchart: Connector 25"/>
          <p:cNvSpPr/>
          <p:nvPr userDrawn="1"/>
        </p:nvSpPr>
        <p:spPr>
          <a:xfrm>
            <a:off x="9372524" y="68403"/>
            <a:ext cx="302359" cy="174005"/>
          </a:xfrm>
          <a:prstGeom prst="flowChartConnector">
            <a:avLst/>
          </a:prstGeom>
          <a:no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itle 1"/>
          <p:cNvSpPr txBox="1">
            <a:spLocks/>
          </p:cNvSpPr>
          <p:nvPr userDrawn="1"/>
        </p:nvSpPr>
        <p:spPr>
          <a:xfrm>
            <a:off x="2918932" y="372478"/>
            <a:ext cx="8561555" cy="847725"/>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b="1" kern="1200">
                <a:solidFill>
                  <a:srgbClr val="00B0F0"/>
                </a:solidFill>
                <a:latin typeface="Times New Roman" panose="02020603050405020304" pitchFamily="18" charset="0"/>
                <a:ea typeface="+mj-ea"/>
                <a:cs typeface="Times New Roman" panose="02020603050405020304" pitchFamily="18" charset="0"/>
              </a:defRPr>
            </a:lvl1pPr>
          </a:lstStyle>
          <a:p>
            <a:pPr algn="ctr"/>
            <a:r>
              <a:rPr lang="en-US" sz="3600" smtClean="0">
                <a:solidFill>
                  <a:srgbClr val="C00000"/>
                </a:solidFill>
              </a:rPr>
              <a:t>3. Hệ</a:t>
            </a:r>
            <a:r>
              <a:rPr lang="en-US" sz="3600" baseline="0" smtClean="0">
                <a:solidFill>
                  <a:srgbClr val="C00000"/>
                </a:solidFill>
              </a:rPr>
              <a:t> thống sản xuất linh hoạt FMS</a:t>
            </a:r>
            <a:endParaRPr lang="en-US" sz="3600">
              <a:solidFill>
                <a:srgbClr val="C00000"/>
              </a:solidFill>
            </a:endParaRPr>
          </a:p>
        </p:txBody>
      </p:sp>
    </p:spTree>
    <p:extLst>
      <p:ext uri="{BB962C8B-B14F-4D97-AF65-F5344CB8AC3E}">
        <p14:creationId xmlns:p14="http://schemas.microsoft.com/office/powerpoint/2010/main" val="3274590713"/>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7" name="Flowchart: Connector 26"/>
          <p:cNvSpPr/>
          <p:nvPr userDrawn="1"/>
        </p:nvSpPr>
        <p:spPr>
          <a:xfrm>
            <a:off x="8955417" y="6435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lowchart: Connector 30"/>
          <p:cNvSpPr/>
          <p:nvPr userDrawn="1"/>
        </p:nvSpPr>
        <p:spPr>
          <a:xfrm>
            <a:off x="8538313" y="6435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userDrawn="1"/>
        </p:nvSpPr>
        <p:spPr>
          <a:xfrm>
            <a:off x="11353800" y="6205352"/>
            <a:ext cx="838200" cy="638092"/>
          </a:xfrm>
          <a:prstGeom prst="rightArrow">
            <a:avLst/>
          </a:prstGeom>
          <a:noFill/>
          <a:ln>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rect">
                <a:fillToRect l="100000" t="100000"/>
              </a:path>
              <a:tileRect r="-100000" b="-10000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path path="circle">
                  <a:fillToRect l="100000" t="100000"/>
                </a:path>
                <a:tileRect r="-100000" b="-100000"/>
              </a:gradFill>
            </a:endParaRPr>
          </a:p>
        </p:txBody>
      </p:sp>
      <p:sp>
        <p:nvSpPr>
          <p:cNvPr id="3" name="Content Placeholder 2"/>
          <p:cNvSpPr>
            <a:spLocks noGrp="1"/>
          </p:cNvSpPr>
          <p:nvPr>
            <p:ph idx="1"/>
          </p:nvPr>
        </p:nvSpPr>
        <p:spPr>
          <a:xfrm>
            <a:off x="259418" y="1349422"/>
            <a:ext cx="11787440" cy="4614863"/>
          </a:xfrm>
        </p:spPr>
        <p:txBody>
          <a:bodyPr/>
          <a:lstStyle>
            <a:lvl1pPr marL="228600" indent="-228600">
              <a:buFont typeface="Wingdings" panose="05000000000000000000" pitchFamily="2" charset="2"/>
              <a:buChar char="v"/>
              <a:defRPr sz="2400" b="1">
                <a:solidFill>
                  <a:srgbClr val="002060"/>
                </a:solidFill>
              </a:defRPr>
            </a:lvl1pPr>
            <a:lvl2pPr marL="688975" indent="-292100">
              <a:buFont typeface="Wingdings" panose="05000000000000000000" pitchFamily="2" charset="2"/>
              <a:buChar char="Ø"/>
              <a:defRPr sz="2200">
                <a:solidFill>
                  <a:srgbClr val="002060"/>
                </a:solidFill>
              </a:defRPr>
            </a:lvl2pPr>
            <a:lvl3pPr marL="1087438" indent="-225425">
              <a:buFont typeface="Wingdings" panose="05000000000000000000" pitchFamily="2" charset="2"/>
              <a:buChar char="§"/>
              <a:defRPr sz="2000">
                <a:solidFill>
                  <a:srgbClr val="002060"/>
                </a:solidFill>
              </a:defRPr>
            </a:lvl3pPr>
            <a:lvl4pPr marL="1377950" indent="-171450">
              <a:defRPr sz="1800" i="1">
                <a:solidFill>
                  <a:srgbClr val="002060"/>
                </a:solidFill>
              </a:defRPr>
            </a:lvl4pPr>
            <a:lvl5pPr marL="1655763" indent="-171450">
              <a:defRPr sz="1800" i="1">
                <a:solidFill>
                  <a:srgbClr val="00206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34D81E-A34C-480F-8658-A0818C2C2767}" type="datetime1">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303658" y="6334216"/>
            <a:ext cx="2743200" cy="365125"/>
          </a:xfrm>
        </p:spPr>
        <p:txBody>
          <a:bodyPr/>
          <a:lstStyle>
            <a:lvl1pPr>
              <a:defRPr sz="2800" b="1">
                <a:solidFill>
                  <a:srgbClr val="FF0000"/>
                </a:solidFill>
                <a:latin typeface="Times New Roman" panose="02020603050405020304" pitchFamily="18" charset="0"/>
                <a:cs typeface="Times New Roman" panose="02020603050405020304" pitchFamily="18" charset="0"/>
              </a:defRPr>
            </a:lvl1pPr>
          </a:lstStyle>
          <a:p>
            <a:fld id="{6DF39372-E5A5-41E0-B194-E34522106AEA}" type="slidenum">
              <a:rPr lang="en-US" smtClean="0"/>
              <a:pPr/>
              <a:t>‹#›</a:t>
            </a:fld>
            <a:endParaRPr lang="en-US"/>
          </a:p>
        </p:txBody>
      </p:sp>
      <p:cxnSp>
        <p:nvCxnSpPr>
          <p:cNvPr id="8" name="Straight Connector 7"/>
          <p:cNvCxnSpPr/>
          <p:nvPr userDrawn="1"/>
        </p:nvCxnSpPr>
        <p:spPr>
          <a:xfrm>
            <a:off x="838200" y="324169"/>
            <a:ext cx="10515600" cy="0"/>
          </a:xfrm>
          <a:prstGeom prst="line">
            <a:avLst/>
          </a:prstGeom>
          <a:ln w="190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userDrawn="1"/>
        </p:nvCxnSpPr>
        <p:spPr>
          <a:xfrm>
            <a:off x="2392680" y="1235393"/>
            <a:ext cx="8961120" cy="0"/>
          </a:xfrm>
          <a:prstGeom prst="line">
            <a:avLst/>
          </a:prstGeom>
          <a:ln w="19050">
            <a:gradFill flip="none" rotWithShape="1">
              <a:gsLst>
                <a:gs pos="0">
                  <a:schemeClr val="accent6">
                    <a:lumMod val="0"/>
                    <a:lumOff val="100000"/>
                  </a:schemeClr>
                </a:gs>
                <a:gs pos="100000">
                  <a:schemeClr val="accent6">
                    <a:lumMod val="100000"/>
                  </a:schemeClr>
                </a:gs>
              </a:gsLst>
              <a:lin ang="2700000" scaled="1"/>
              <a:tileRect/>
            </a:gradFill>
            <a:headEnd type="none"/>
            <a:tailEnd type="none"/>
          </a:ln>
        </p:spPr>
        <p:style>
          <a:lnRef idx="2">
            <a:schemeClr val="accent1"/>
          </a:lnRef>
          <a:fillRef idx="0">
            <a:schemeClr val="accent1"/>
          </a:fillRef>
          <a:effectRef idx="1">
            <a:schemeClr val="accent1"/>
          </a:effectRef>
          <a:fontRef idx="minor">
            <a:schemeClr val="tx1"/>
          </a:fontRef>
        </p:style>
      </p:cxnSp>
      <p:sp>
        <p:nvSpPr>
          <p:cNvPr id="13" name="Title 1"/>
          <p:cNvSpPr txBox="1">
            <a:spLocks/>
          </p:cNvSpPr>
          <p:nvPr userDrawn="1"/>
        </p:nvSpPr>
        <p:spPr>
          <a:xfrm>
            <a:off x="899320" y="362905"/>
            <a:ext cx="2087560" cy="847725"/>
          </a:xfrm>
          <a:prstGeom prst="rect">
            <a:avLst/>
          </a:prstGeom>
        </p:spPr>
        <p:txBody>
          <a:bodyPr vert="horz" lIns="91440" tIns="45720" rIns="91440" bIns="45720" rtlCol="0" anchor="ctr">
            <a:normAutofit lnSpcReduction="10000"/>
          </a:bodyPr>
          <a:lstStyle>
            <a:lvl1pPr algn="ctr" defTabSz="914400" rtl="0" eaLnBrk="1" latinLnBrk="0" hangingPunct="1">
              <a:lnSpc>
                <a:spcPct val="90000"/>
              </a:lnSpc>
              <a:spcBef>
                <a:spcPct val="0"/>
              </a:spcBef>
              <a:buNone/>
              <a:defRPr sz="3600" b="1" kern="1200">
                <a:solidFill>
                  <a:srgbClr val="00B0F0"/>
                </a:solidFill>
                <a:latin typeface="Times New Roman" panose="02020603050405020304" pitchFamily="18" charset="0"/>
                <a:ea typeface="+mj-ea"/>
                <a:cs typeface="Times New Roman" panose="02020603050405020304" pitchFamily="18" charset="0"/>
              </a:defRPr>
            </a:lvl1pPr>
          </a:lstStyle>
          <a:p>
            <a:pPr algn="ctr"/>
            <a:r>
              <a:rPr lang="en-US" sz="2000" smtClean="0">
                <a:solidFill>
                  <a:srgbClr val="C00000"/>
                </a:solidFill>
              </a:rPr>
              <a:t>Chương</a:t>
            </a:r>
            <a:r>
              <a:rPr lang="en-US" sz="2000" baseline="0" smtClean="0">
                <a:solidFill>
                  <a:srgbClr val="C00000"/>
                </a:solidFill>
              </a:rPr>
              <a:t> 1: Những khái niệm cơ bản</a:t>
            </a:r>
            <a:endParaRPr lang="en-US" sz="2000">
              <a:solidFill>
                <a:srgbClr val="C00000"/>
              </a:solidFill>
            </a:endParaRPr>
          </a:p>
        </p:txBody>
      </p:sp>
      <p:grpSp>
        <p:nvGrpSpPr>
          <p:cNvPr id="17" name="Group 16"/>
          <p:cNvGrpSpPr/>
          <p:nvPr userDrawn="1"/>
        </p:nvGrpSpPr>
        <p:grpSpPr>
          <a:xfrm>
            <a:off x="-5945189" y="151130"/>
            <a:ext cx="11887200" cy="12659179"/>
            <a:chOff x="-5945189" y="8255"/>
            <a:chExt cx="11887200" cy="12659179"/>
          </a:xfrm>
        </p:grpSpPr>
        <p:sp>
          <p:nvSpPr>
            <p:cNvPr id="18" name="Arc 17"/>
            <p:cNvSpPr/>
            <p:nvPr userDrawn="1"/>
          </p:nvSpPr>
          <p:spPr>
            <a:xfrm>
              <a:off x="-458789" y="8255"/>
              <a:ext cx="914400" cy="9144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Arc 18"/>
            <p:cNvSpPr/>
            <p:nvPr userDrawn="1"/>
          </p:nvSpPr>
          <p:spPr>
            <a:xfrm>
              <a:off x="-915989" y="108495"/>
              <a:ext cx="1828800" cy="18288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userDrawn="1"/>
          </p:nvSpPr>
          <p:spPr>
            <a:xfrm>
              <a:off x="-1373189" y="268151"/>
              <a:ext cx="2743200" cy="27432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userDrawn="1"/>
          </p:nvSpPr>
          <p:spPr>
            <a:xfrm>
              <a:off x="-2287589" y="440058"/>
              <a:ext cx="4572000" cy="4572000"/>
            </a:xfrm>
            <a:prstGeom prst="arc">
              <a:avLst>
                <a:gd name="adj1" fmla="val 16200000"/>
                <a:gd name="adj2" fmla="val 5328391"/>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userDrawn="1"/>
          </p:nvSpPr>
          <p:spPr>
            <a:xfrm>
              <a:off x="-3659189" y="585203"/>
              <a:ext cx="7315200" cy="7315200"/>
            </a:xfrm>
            <a:prstGeom prst="arc">
              <a:avLst>
                <a:gd name="adj1" fmla="val 16200000"/>
                <a:gd name="adj2" fmla="val 2481540"/>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Arc 22"/>
            <p:cNvSpPr/>
            <p:nvPr userDrawn="1"/>
          </p:nvSpPr>
          <p:spPr>
            <a:xfrm>
              <a:off x="-5945189" y="780234"/>
              <a:ext cx="11887200" cy="11887200"/>
            </a:xfrm>
            <a:prstGeom prst="arc">
              <a:avLst>
                <a:gd name="adj1" fmla="val 16200000"/>
                <a:gd name="adj2" fmla="val 21536756"/>
              </a:avLst>
            </a:prstGeom>
            <a:no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2700000" scaled="1"/>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7" name="Group 6"/>
          <p:cNvGrpSpPr/>
          <p:nvPr userDrawn="1"/>
        </p:nvGrpSpPr>
        <p:grpSpPr>
          <a:xfrm>
            <a:off x="2666212" y="423152"/>
            <a:ext cx="680254" cy="722548"/>
            <a:chOff x="2770980" y="258527"/>
            <a:chExt cx="1000663" cy="987122"/>
          </a:xfrm>
        </p:grpSpPr>
        <p:sp>
          <p:nvSpPr>
            <p:cNvPr id="12" name="Rectangle 11"/>
            <p:cNvSpPr/>
            <p:nvPr userDrawn="1"/>
          </p:nvSpPr>
          <p:spPr>
            <a:xfrm>
              <a:off x="2770980" y="258527"/>
              <a:ext cx="274640" cy="208756"/>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3005519" y="407355"/>
              <a:ext cx="122240" cy="11985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3521754" y="830890"/>
              <a:ext cx="249889" cy="414759"/>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3162124" y="611665"/>
              <a:ext cx="310587" cy="181117"/>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Flowchart: Connector 23"/>
          <p:cNvSpPr/>
          <p:nvPr userDrawn="1"/>
        </p:nvSpPr>
        <p:spPr>
          <a:xfrm>
            <a:off x="8121209" y="6840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lowchart: Connector 27"/>
          <p:cNvSpPr/>
          <p:nvPr userDrawn="1"/>
        </p:nvSpPr>
        <p:spPr>
          <a:xfrm>
            <a:off x="9372521" y="64353"/>
            <a:ext cx="302359" cy="174005"/>
          </a:xfrm>
          <a:prstGeom prst="flowChartConnector">
            <a:avLst/>
          </a:prstGeom>
          <a:gradFill flip="none" rotWithShape="1">
            <a:gsLst>
              <a:gs pos="0">
                <a:srgbClr val="C00000"/>
              </a:gs>
              <a:gs pos="50000">
                <a:srgbClr val="C00000">
                  <a:tint val="44500"/>
                  <a:satMod val="160000"/>
                </a:srgbClr>
              </a:gs>
              <a:gs pos="100000">
                <a:srgbClr val="C00000">
                  <a:tint val="23500"/>
                  <a:satMod val="160000"/>
                </a:srgbClr>
              </a:gs>
            </a:gsLst>
            <a:path path="rect">
              <a:fillToRect l="100000" t="100000"/>
            </a:path>
            <a:tileRect r="-100000" b="-100000"/>
          </a:gradFill>
          <a:ln w="12700">
            <a:gradFill flip="none" rotWithShape="1">
              <a:gsLst>
                <a:gs pos="40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itle 1"/>
          <p:cNvSpPr txBox="1">
            <a:spLocks/>
          </p:cNvSpPr>
          <p:nvPr userDrawn="1"/>
        </p:nvSpPr>
        <p:spPr>
          <a:xfrm>
            <a:off x="2918932" y="372478"/>
            <a:ext cx="8561555" cy="847725"/>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b="1" kern="1200">
                <a:solidFill>
                  <a:srgbClr val="00B0F0"/>
                </a:solidFill>
                <a:latin typeface="Times New Roman" panose="02020603050405020304" pitchFamily="18" charset="0"/>
                <a:ea typeface="+mj-ea"/>
                <a:cs typeface="Times New Roman" panose="02020603050405020304" pitchFamily="18" charset="0"/>
              </a:defRPr>
            </a:lvl1pPr>
          </a:lstStyle>
          <a:p>
            <a:pPr algn="ctr"/>
            <a:r>
              <a:rPr lang="en-US" sz="3600" smtClean="0">
                <a:solidFill>
                  <a:srgbClr val="C00000"/>
                </a:solidFill>
              </a:rPr>
              <a:t>4. Hệ</a:t>
            </a:r>
            <a:r>
              <a:rPr lang="en-US" sz="3600" baseline="0" smtClean="0">
                <a:solidFill>
                  <a:srgbClr val="C00000"/>
                </a:solidFill>
              </a:rPr>
              <a:t> thống sản xuất tích hợp CIM</a:t>
            </a:r>
            <a:endParaRPr lang="en-US" sz="3600">
              <a:solidFill>
                <a:srgbClr val="C00000"/>
              </a:solidFill>
            </a:endParaRPr>
          </a:p>
        </p:txBody>
      </p:sp>
    </p:spTree>
    <p:extLst>
      <p:ext uri="{BB962C8B-B14F-4D97-AF65-F5344CB8AC3E}">
        <p14:creationId xmlns:p14="http://schemas.microsoft.com/office/powerpoint/2010/main" val="900739158"/>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87170F-525B-48DE-A519-147C45B1F72C}" type="datetime1">
              <a:rPr lang="en-US" smtClean="0"/>
              <a:t>11/5/2018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F39372-E5A5-41E0-B194-E34522106AEA}" type="slidenum">
              <a:rPr lang="en-US" smtClean="0"/>
              <a:t>‹#›</a:t>
            </a:fld>
            <a:endParaRPr lang="en-US"/>
          </a:p>
        </p:txBody>
      </p:sp>
    </p:spTree>
    <p:extLst>
      <p:ext uri="{BB962C8B-B14F-4D97-AF65-F5344CB8AC3E}">
        <p14:creationId xmlns:p14="http://schemas.microsoft.com/office/powerpoint/2010/main" val="3633591103"/>
      </p:ext>
    </p:extLst>
  </p:cSld>
  <p:clrMap bg1="lt1" tx1="dk1" bg2="lt2" tx2="dk2" accent1="accent1" accent2="accent2" accent3="accent3" accent4="accent4" accent5="accent5" accent6="accent6" hlink="hlink" folHlink="folHlink"/>
  <p:sldLayoutIdLst>
    <p:sldLayoutId id="2147483651" r:id="rId1"/>
    <p:sldLayoutId id="2147483655" r:id="rId2"/>
    <p:sldLayoutId id="2147483650" r:id="rId3"/>
    <p:sldLayoutId id="2147483652" r:id="rId4"/>
    <p:sldLayoutId id="2147483653" r:id="rId5"/>
    <p:sldLayoutId id="2147483654" r:id="rId6"/>
  </p:sldLayoutIdLst>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hf hdr="0" ftr="0" dt="0"/>
  <p:txStyles>
    <p:titleStyle>
      <a:lvl1pPr algn="ctr" defTabSz="914400" rtl="0" eaLnBrk="1" latinLnBrk="0" hangingPunct="1">
        <a:lnSpc>
          <a:spcPct val="90000"/>
        </a:lnSpc>
        <a:spcBef>
          <a:spcPct val="0"/>
        </a:spcBef>
        <a:buNone/>
        <a:defRPr sz="3600" b="1" kern="1200">
          <a:solidFill>
            <a:schemeClr val="tx1"/>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26.png"/><Relationship Id="rId4" Type="http://schemas.openxmlformats.org/officeDocument/2006/relationships/package" Target="../embeddings/Microsoft_Word_Document1.docx"/></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scontent-hkg3-1.xx.fbcdn.net/v/t1.0-9/11951974_473002522877670_9020341193372143801_n.jpg?oh=6887da7e315bea2991755ea94b84e51a&amp;oe=585BF3E3"/>
          <p:cNvPicPr>
            <a:picLocks noChangeAspect="1" noChangeArrowheads="1"/>
          </p:cNvPicPr>
          <p:nvPr/>
        </p:nvPicPr>
        <p:blipFill>
          <a:blip r:embed="rId2" cstate="print">
            <a:clrChange>
              <a:clrFrom>
                <a:srgbClr val="F7F6F1"/>
              </a:clrFrom>
              <a:clrTo>
                <a:srgbClr val="F7F6F1">
                  <a:alpha val="0"/>
                </a:srgbClr>
              </a:clrTo>
            </a:clrChange>
            <a:extLst>
              <a:ext uri="{28A0092B-C50C-407E-A947-70E740481C1C}">
                <a14:useLocalDpi xmlns:a14="http://schemas.microsoft.com/office/drawing/2010/main" val="0"/>
              </a:ext>
            </a:extLst>
          </a:blip>
          <a:srcRect/>
          <a:stretch>
            <a:fillRect/>
          </a:stretch>
        </p:blipFill>
        <p:spPr bwMode="auto">
          <a:xfrm>
            <a:off x="10858138" y="175747"/>
            <a:ext cx="1188720" cy="118872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p:cNvSpPr>
            <a:spLocks noGrp="1"/>
          </p:cNvSpPr>
          <p:nvPr>
            <p:ph type="title"/>
          </p:nvPr>
        </p:nvSpPr>
        <p:spPr>
          <a:xfrm>
            <a:off x="808088" y="4839409"/>
            <a:ext cx="6343341" cy="1325563"/>
          </a:xfrm>
        </p:spPr>
        <p:txBody>
          <a:bodyPr>
            <a:normAutofit/>
          </a:bodyPr>
          <a:lstStyle/>
          <a:p>
            <a:r>
              <a:rPr lang="en-US" sz="7200" smtClean="0"/>
              <a:t>FMS &amp; CIM</a:t>
            </a:r>
            <a:endParaRPr lang="en-US" sz="7200"/>
          </a:p>
        </p:txBody>
      </p:sp>
      <p:pic>
        <p:nvPicPr>
          <p:cNvPr id="8" name="Picture 2" descr="79247.jpg"/>
          <p:cNvPicPr>
            <a:picLocks noChangeAspect="1"/>
          </p:cNvPicPr>
          <p:nvPr/>
        </p:nvPicPr>
        <p:blipFill>
          <a:blip r:embed="rId3">
            <a:extLst>
              <a:ext uri="{28A0092B-C50C-407E-A947-70E740481C1C}">
                <a14:useLocalDpi xmlns:a14="http://schemas.microsoft.com/office/drawing/2010/main" val="0"/>
              </a:ext>
            </a:extLst>
          </a:blip>
          <a:srcRect t="10883" b="12289"/>
          <a:stretch>
            <a:fillRect/>
          </a:stretch>
        </p:blipFill>
        <p:spPr bwMode="auto">
          <a:xfrm>
            <a:off x="1406571" y="12633"/>
            <a:ext cx="9345847" cy="4781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Slide Number Placeholder 8"/>
          <p:cNvSpPr>
            <a:spLocks noGrp="1"/>
          </p:cNvSpPr>
          <p:nvPr>
            <p:ph type="sldNum" sz="quarter" idx="12"/>
          </p:nvPr>
        </p:nvSpPr>
        <p:spPr/>
        <p:txBody>
          <a:bodyPr/>
          <a:lstStyle/>
          <a:p>
            <a:fld id="{6DF39372-E5A5-41E0-B194-E34522106AEA}" type="slidenum">
              <a:rPr lang="en-US" smtClean="0"/>
              <a:t>1</a:t>
            </a:fld>
            <a:endParaRPr lang="en-US"/>
          </a:p>
        </p:txBody>
      </p:sp>
      <p:sp>
        <p:nvSpPr>
          <p:cNvPr id="10" name="Title 5"/>
          <p:cNvSpPr txBox="1">
            <a:spLocks/>
          </p:cNvSpPr>
          <p:nvPr/>
        </p:nvSpPr>
        <p:spPr>
          <a:xfrm>
            <a:off x="2498135" y="6209806"/>
            <a:ext cx="7194050" cy="52027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4400" b="1" kern="1200">
                <a:solidFill>
                  <a:srgbClr val="00B0F0"/>
                </a:solidFill>
                <a:latin typeface="Times New Roman" panose="02020603050405020304" pitchFamily="18" charset="0"/>
                <a:ea typeface="+mj-ea"/>
                <a:cs typeface="Times New Roman" panose="02020603050405020304" pitchFamily="18" charset="0"/>
              </a:defRPr>
            </a:lvl1pPr>
          </a:lstStyle>
          <a:p>
            <a:r>
              <a:rPr lang="en-US" sz="3200" smtClean="0">
                <a:solidFill>
                  <a:srgbClr val="C00000"/>
                </a:solidFill>
              </a:rPr>
              <a:t>Chương 1: Những khái niệm cơ bản </a:t>
            </a:r>
            <a:endParaRPr lang="en-US" sz="3200">
              <a:solidFill>
                <a:srgbClr val="C00000"/>
              </a:solidFill>
            </a:endParaRPr>
          </a:p>
        </p:txBody>
      </p:sp>
      <p:pic>
        <p:nvPicPr>
          <p:cNvPr id="11" name="Picture 10" descr="http://sdh.vimaru.edu.vn/sites/sdh.vimaru.edu.vn/files/logovimaru1_0%20copy.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1158" y="175747"/>
            <a:ext cx="1188720" cy="1188720"/>
          </a:xfrm>
          <a:prstGeom prst="rect">
            <a:avLst/>
          </a:prstGeom>
          <a:noFill/>
          <a:extLst/>
        </p:spPr>
      </p:pic>
    </p:spTree>
    <p:extLst>
      <p:ext uri="{BB962C8B-B14F-4D97-AF65-F5344CB8AC3E}">
        <p14:creationId xmlns:p14="http://schemas.microsoft.com/office/powerpoint/2010/main" val="3855620214"/>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884036" y="1707257"/>
            <a:ext cx="8745870" cy="442122"/>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0" scaled="1"/>
            <a:tileRect/>
          </a:gradFill>
          <a:ln w="38100">
            <a:no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p:txBody>
          <a:bodyPr/>
          <a:lstStyle/>
          <a:p>
            <a:r>
              <a:rPr lang="en-US" smtClean="0"/>
              <a:t>NỘI DUNG</a:t>
            </a:r>
            <a:endParaRPr lang="en-US"/>
          </a:p>
        </p:txBody>
      </p:sp>
      <p:sp>
        <p:nvSpPr>
          <p:cNvPr id="6" name="Slide Number Placeholder 5"/>
          <p:cNvSpPr>
            <a:spLocks noGrp="1"/>
          </p:cNvSpPr>
          <p:nvPr>
            <p:ph type="sldNum" sz="quarter" idx="12"/>
          </p:nvPr>
        </p:nvSpPr>
        <p:spPr/>
        <p:txBody>
          <a:bodyPr/>
          <a:lstStyle/>
          <a:p>
            <a:fld id="{6DF39372-E5A5-41E0-B194-E34522106AEA}" type="slidenum">
              <a:rPr lang="en-US" smtClean="0"/>
              <a:pPr/>
              <a:t>2</a:t>
            </a:fld>
            <a:endParaRPr lang="en-US"/>
          </a:p>
        </p:txBody>
      </p:sp>
      <p:grpSp>
        <p:nvGrpSpPr>
          <p:cNvPr id="2" name="Group 1"/>
          <p:cNvGrpSpPr/>
          <p:nvPr/>
        </p:nvGrpSpPr>
        <p:grpSpPr>
          <a:xfrm>
            <a:off x="1245188" y="1805212"/>
            <a:ext cx="442222" cy="329897"/>
            <a:chOff x="187906" y="2112280"/>
            <a:chExt cx="442222" cy="329897"/>
          </a:xfrm>
        </p:grpSpPr>
        <p:sp>
          <p:nvSpPr>
            <p:cNvPr id="10" name="Rectangle 9"/>
            <p:cNvSpPr/>
            <p:nvPr/>
          </p:nvSpPr>
          <p:spPr>
            <a:xfrm>
              <a:off x="243692" y="2330362"/>
              <a:ext cx="105961" cy="111815"/>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87906" y="2112280"/>
              <a:ext cx="105569" cy="258064"/>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45368" y="2266844"/>
              <a:ext cx="184760" cy="79964"/>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Content Placeholder 4"/>
          <p:cNvSpPr>
            <a:spLocks noGrp="1"/>
          </p:cNvSpPr>
          <p:nvPr>
            <p:ph idx="1"/>
          </p:nvPr>
        </p:nvSpPr>
        <p:spPr>
          <a:xfrm>
            <a:off x="1852618" y="1704977"/>
            <a:ext cx="8465458" cy="4614863"/>
          </a:xfrm>
        </p:spPr>
        <p:txBody>
          <a:bodyPr>
            <a:normAutofit/>
          </a:bodyPr>
          <a:lstStyle>
            <a:lvl1pPr>
              <a:defRPr lang="en-US" sz="2400" b="1" kern="1200" smtClean="0">
                <a:solidFill>
                  <a:srgbClr val="002060"/>
                </a:solidFill>
                <a:latin typeface="Times New Roman" panose="02020603050405020304" pitchFamily="18" charset="0"/>
                <a:ea typeface="+mn-ea"/>
                <a:cs typeface="Times New Roman" panose="02020603050405020304" pitchFamily="18" charset="0"/>
              </a:defRPr>
            </a:lvl1pPr>
          </a:lstStyle>
          <a:p>
            <a:pPr marL="0" indent="0">
              <a:buNone/>
            </a:pPr>
            <a:r>
              <a:rPr lang="en-US" smtClean="0"/>
              <a:t>1. </a:t>
            </a:r>
            <a:r>
              <a:rPr lang="en-US" smtClean="0">
                <a:solidFill>
                  <a:srgbClr val="002060"/>
                </a:solidFill>
              </a:rPr>
              <a:t>	Khái niệm về sản xuất và hệ thống sản xuất</a:t>
            </a:r>
            <a:endParaRPr lang="en-US">
              <a:solidFill>
                <a:srgbClr val="002060"/>
              </a:solidFill>
            </a:endParaRPr>
          </a:p>
          <a:p>
            <a:pPr marL="0" indent="0">
              <a:buNone/>
            </a:pPr>
            <a:r>
              <a:rPr lang="en-US" smtClean="0"/>
              <a:t>2.</a:t>
            </a:r>
            <a:r>
              <a:rPr lang="en-US" smtClean="0">
                <a:solidFill>
                  <a:srgbClr val="002060"/>
                </a:solidFill>
              </a:rPr>
              <a:t> 	</a:t>
            </a:r>
            <a:r>
              <a:rPr lang="en-US" smtClean="0"/>
              <a:t>Tự động hóa quá trình sản xuất</a:t>
            </a:r>
            <a:endParaRPr lang="en-US" smtClean="0">
              <a:solidFill>
                <a:srgbClr val="002060"/>
              </a:solidFill>
            </a:endParaRPr>
          </a:p>
          <a:p>
            <a:pPr marL="0" indent="0">
              <a:buNone/>
            </a:pPr>
            <a:r>
              <a:rPr lang="en-US" smtClean="0">
                <a:solidFill>
                  <a:srgbClr val="002060"/>
                </a:solidFill>
              </a:rPr>
              <a:t>3. 	</a:t>
            </a:r>
            <a:r>
              <a:rPr lang="en-US" smtClean="0"/>
              <a:t>Hệ thống sản xuất linh hoạt FMS</a:t>
            </a:r>
            <a:endParaRPr lang="en-US" smtClean="0">
              <a:solidFill>
                <a:srgbClr val="002060"/>
              </a:solidFill>
            </a:endParaRPr>
          </a:p>
          <a:p>
            <a:pPr marL="0" indent="0">
              <a:buNone/>
            </a:pPr>
            <a:r>
              <a:rPr lang="en-US" smtClean="0">
                <a:solidFill>
                  <a:srgbClr val="002060"/>
                </a:solidFill>
              </a:rPr>
              <a:t>4. 	Hệ thống sản xuất tích hợp CIM</a:t>
            </a:r>
          </a:p>
        </p:txBody>
      </p:sp>
    </p:spTree>
    <p:extLst>
      <p:ext uri="{BB962C8B-B14F-4D97-AF65-F5344CB8AC3E}">
        <p14:creationId xmlns:p14="http://schemas.microsoft.com/office/powerpoint/2010/main" val="2704635468"/>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khái niệm về quá trình sản xuất</a:t>
            </a:r>
          </a:p>
          <a:p>
            <a:pPr lvl="1"/>
            <a:r>
              <a:rPr lang="en-US" smtClean="0"/>
              <a:t>Quá trình sản xuất: </a:t>
            </a:r>
            <a:r>
              <a:rPr lang="en-US" b="0" smtClean="0"/>
              <a:t>Quá trình mà con người, bằng trí lực và vật lực, thông qua các công cụ sản xuất, tác động lên đối tượng sản xuất, để thay đổi các thuộc tính cơ lý hóa, biến thành sản phẩm thỏa mãn nhu cầu tiêu dùng của xã hội.</a:t>
            </a:r>
            <a:endParaRPr lang="en-US" smtClean="0"/>
          </a:p>
        </p:txBody>
      </p:sp>
      <p:sp>
        <p:nvSpPr>
          <p:cNvPr id="4" name="Slide Number Placeholder 3"/>
          <p:cNvSpPr>
            <a:spLocks noGrp="1"/>
          </p:cNvSpPr>
          <p:nvPr>
            <p:ph type="sldNum" sz="quarter" idx="12"/>
          </p:nvPr>
        </p:nvSpPr>
        <p:spPr/>
        <p:txBody>
          <a:bodyPr/>
          <a:lstStyle/>
          <a:p>
            <a:fld id="{6DF39372-E5A5-41E0-B194-E34522106AEA}" type="slidenum">
              <a:rPr lang="en-US" smtClean="0"/>
              <a:pPr/>
              <a:t>3</a:t>
            </a:fld>
            <a:endParaRPr lang="en-US"/>
          </a:p>
        </p:txBody>
      </p:sp>
      <p:pic>
        <p:nvPicPr>
          <p:cNvPr id="2" name="Picture 1"/>
          <p:cNvPicPr>
            <a:picLocks noChangeAspect="1"/>
          </p:cNvPicPr>
          <p:nvPr/>
        </p:nvPicPr>
        <p:blipFill>
          <a:blip r:embed="rId2">
            <a:clrChange>
              <a:clrFrom>
                <a:srgbClr val="FFFFFF"/>
              </a:clrFrom>
              <a:clrTo>
                <a:srgbClr val="FFFFFF">
                  <a:alpha val="0"/>
                </a:srgbClr>
              </a:clrTo>
            </a:clrChange>
          </a:blip>
          <a:stretch>
            <a:fillRect/>
          </a:stretch>
        </p:blipFill>
        <p:spPr>
          <a:xfrm>
            <a:off x="2213727" y="2957559"/>
            <a:ext cx="7878822" cy="3741782"/>
          </a:xfrm>
          <a:prstGeom prst="rect">
            <a:avLst/>
          </a:prstGeom>
        </p:spPr>
      </p:pic>
    </p:spTree>
    <p:extLst>
      <p:ext uri="{BB962C8B-B14F-4D97-AF65-F5344CB8AC3E}">
        <p14:creationId xmlns:p14="http://schemas.microsoft.com/office/powerpoint/2010/main" val="3465094261"/>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11787440" cy="4984794"/>
          </a:xfrm>
        </p:spPr>
        <p:txBody>
          <a:bodyPr/>
          <a:lstStyle/>
          <a:p>
            <a:r>
              <a:rPr lang="en-US"/>
              <a:t>Các khái niệm về quá trình sản xuất</a:t>
            </a:r>
          </a:p>
          <a:p>
            <a:pPr lvl="1"/>
            <a:r>
              <a:rPr lang="en-US" smtClean="0"/>
              <a:t>Công nghiệp sản xuất:</a:t>
            </a:r>
          </a:p>
          <a:p>
            <a:pPr lvl="2"/>
            <a:r>
              <a:rPr lang="en-US" smtClean="0"/>
              <a:t>Công nghiệp dự án:</a:t>
            </a:r>
          </a:p>
          <a:p>
            <a:pPr lvl="3"/>
            <a:r>
              <a:rPr lang="en-US" smtClean="0"/>
              <a:t>Tổ chức sản xuất sản phẩm hữu hình, lớn</a:t>
            </a:r>
          </a:p>
          <a:p>
            <a:pPr lvl="3"/>
            <a:r>
              <a:rPr lang="en-US" smtClean="0"/>
              <a:t>Sản phẩm không di chuyển mà máy móc, nhân công, trang thiết bị di chuyển quanh khu vực sản xuất</a:t>
            </a:r>
          </a:p>
          <a:p>
            <a:pPr lvl="3"/>
            <a:r>
              <a:rPr lang="en-US" smtClean="0"/>
              <a:t>Không có tồn kho</a:t>
            </a:r>
          </a:p>
          <a:p>
            <a:pPr lvl="2"/>
            <a:r>
              <a:rPr lang="en-US" smtClean="0"/>
              <a:t>Công nghiệp chế tạo</a:t>
            </a:r>
          </a:p>
          <a:p>
            <a:pPr lvl="3"/>
            <a:r>
              <a:rPr lang="en-US" smtClean="0"/>
              <a:t>Chế tạo sản phẩm hữu hình, rời rạc, đếm được. </a:t>
            </a:r>
          </a:p>
          <a:p>
            <a:pPr lvl="3"/>
            <a:r>
              <a:rPr lang="en-US" smtClean="0"/>
              <a:t>Chuyển đổi nguyên liệu ra thành phẩm bằng các công đoạn gia công, lắp ráp, nâng chuyển, tồn trữ vật tư, kiểm tra và thử nghiệm,…</a:t>
            </a:r>
          </a:p>
          <a:p>
            <a:pPr lvl="2"/>
            <a:r>
              <a:rPr lang="en-US" smtClean="0"/>
              <a:t>Công nghiệp chế biến</a:t>
            </a:r>
          </a:p>
          <a:p>
            <a:pPr lvl="3"/>
            <a:r>
              <a:rPr lang="en-US" smtClean="0"/>
              <a:t>Chế tạo sản phẩm dạng liên tục, chuẩn hóa cao, ít chủng loại, sản lượng lớn (thức uống, xi măng, …)</a:t>
            </a:r>
          </a:p>
          <a:p>
            <a:pPr lvl="3"/>
            <a:r>
              <a:rPr lang="en-US" smtClean="0"/>
              <a:t>Gia tăng giá trị sản phẩm bằng các công đoạn pha trộn, phân tách, tương tác</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4</a:t>
            </a:fld>
            <a:endParaRPr lang="en-US"/>
          </a:p>
        </p:txBody>
      </p:sp>
    </p:spTree>
    <p:extLst>
      <p:ext uri="{BB962C8B-B14F-4D97-AF65-F5344CB8AC3E}">
        <p14:creationId xmlns:p14="http://schemas.microsoft.com/office/powerpoint/2010/main" val="3643411990"/>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Các khái niệm về quá trình sản xuất</a:t>
            </a:r>
          </a:p>
          <a:p>
            <a:pPr lvl="1"/>
            <a:r>
              <a:rPr lang="en-US" smtClean="0"/>
              <a:t>Hiệu quả sản xuất: </a:t>
            </a:r>
            <a:r>
              <a:rPr lang="en-US" b="0" smtClean="0"/>
              <a:t>Được đánh giá bằng tỉ số giữa giá trị của sản phẩm tạo thành (hoặc lợi nhuận) / chi phí tạo ra sản phẩm đó. Hiệu quả sản xuất cao nếu chỉ số này cao.</a:t>
            </a:r>
            <a:endParaRPr lang="en-US" b="0"/>
          </a:p>
          <a:p>
            <a:pPr lvl="1"/>
            <a:r>
              <a:rPr lang="en-US" smtClean="0"/>
              <a:t>Phân loại quá trình sản xuất chế tạo:</a:t>
            </a:r>
            <a:r>
              <a:rPr lang="en-US" b="0" smtClean="0"/>
              <a:t> Có thể chia quá trình sản xuất chế tạo thành 5 </a:t>
            </a:r>
            <a:r>
              <a:rPr lang="en-US" smtClean="0"/>
              <a:t>loại</a:t>
            </a:r>
            <a:r>
              <a:rPr lang="en-US" b="0" smtClean="0"/>
              <a:t>:</a:t>
            </a:r>
          </a:p>
        </p:txBody>
      </p:sp>
      <p:sp>
        <p:nvSpPr>
          <p:cNvPr id="4" name="Slide Number Placeholder 3"/>
          <p:cNvSpPr>
            <a:spLocks noGrp="1"/>
          </p:cNvSpPr>
          <p:nvPr>
            <p:ph type="sldNum" sz="quarter" idx="12"/>
          </p:nvPr>
        </p:nvSpPr>
        <p:spPr/>
        <p:txBody>
          <a:bodyPr/>
          <a:lstStyle/>
          <a:p>
            <a:fld id="{6DF39372-E5A5-41E0-B194-E34522106AEA}" type="slidenum">
              <a:rPr lang="en-US" smtClean="0"/>
              <a:pPr/>
              <a:t>5</a:t>
            </a:fld>
            <a:endParaRPr lang="en-US"/>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1346861" y="2978457"/>
            <a:ext cx="9002136" cy="3720884"/>
          </a:xfrm>
          <a:prstGeom prst="rect">
            <a:avLst/>
          </a:prstGeom>
        </p:spPr>
      </p:pic>
    </p:spTree>
    <p:extLst>
      <p:ext uri="{BB962C8B-B14F-4D97-AF65-F5344CB8AC3E}">
        <p14:creationId xmlns:p14="http://schemas.microsoft.com/office/powerpoint/2010/main" val="1642637671"/>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Các khái niệm về quá trình sản xuất</a:t>
            </a:r>
          </a:p>
          <a:p>
            <a:pPr lvl="1"/>
            <a:r>
              <a:rPr lang="en-US" smtClean="0"/>
              <a:t>Hệ thống sản xuất: </a:t>
            </a:r>
            <a:r>
              <a:rPr lang="en-US" b="0" smtClean="0"/>
              <a:t>Bao gồm kho bãi, nhà xưởng, máy móc, quy trình công nghệ, công cụ sản xuất… góp phần biến đổi vật liệu thô thành sản phẩm, bán phẩm.</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6</a:t>
            </a:fld>
            <a:endParaRPr lang="en-US"/>
          </a:p>
        </p:txBody>
      </p:sp>
      <p:pic>
        <p:nvPicPr>
          <p:cNvPr id="5" name="Picture 4"/>
          <p:cNvPicPr>
            <a:picLocks noChangeAspect="1"/>
          </p:cNvPicPr>
          <p:nvPr/>
        </p:nvPicPr>
        <p:blipFill>
          <a:blip r:embed="rId2">
            <a:clrChange>
              <a:clrFrom>
                <a:srgbClr val="FEFEFE"/>
              </a:clrFrom>
              <a:clrTo>
                <a:srgbClr val="FEFEFE">
                  <a:alpha val="0"/>
                </a:srgbClr>
              </a:clrTo>
            </a:clrChange>
          </a:blip>
          <a:stretch>
            <a:fillRect/>
          </a:stretch>
        </p:blipFill>
        <p:spPr>
          <a:xfrm>
            <a:off x="470658" y="3701654"/>
            <a:ext cx="4828174" cy="2815124"/>
          </a:xfrm>
          <a:prstGeom prst="rect">
            <a:avLst/>
          </a:prstGeom>
        </p:spPr>
      </p:pic>
    </p:spTree>
    <p:extLst>
      <p:ext uri="{BB962C8B-B14F-4D97-AF65-F5344CB8AC3E}">
        <p14:creationId xmlns:p14="http://schemas.microsoft.com/office/powerpoint/2010/main" val="2699645157"/>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Các khái niệm về quá trình sản xuất</a:t>
            </a:r>
          </a:p>
          <a:p>
            <a:pPr lvl="1"/>
            <a:r>
              <a:rPr lang="en-US" smtClean="0"/>
              <a:t>Tổ chức hệ thống sản xuất: </a:t>
            </a:r>
            <a:r>
              <a:rPr lang="en-US" b="0" smtClean="0"/>
              <a:t>Một hệ thống bao gồm nhiều cấu trúc tổ chức và chức năng khác nhau: sale, R&amp;D, PP, QC, purchase, CRM, SCM,…</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7</a:t>
            </a:fld>
            <a:endParaRPr lang="en-US"/>
          </a:p>
        </p:txBody>
      </p:sp>
      <p:pic>
        <p:nvPicPr>
          <p:cNvPr id="6" name="Picture 5"/>
          <p:cNvPicPr>
            <a:picLocks noChangeAspect="1"/>
          </p:cNvPicPr>
          <p:nvPr/>
        </p:nvPicPr>
        <p:blipFill>
          <a:blip r:embed="rId2">
            <a:clrChange>
              <a:clrFrom>
                <a:srgbClr val="FFFFFF"/>
              </a:clrFrom>
              <a:clrTo>
                <a:srgbClr val="FFFFFF">
                  <a:alpha val="0"/>
                </a:srgbClr>
              </a:clrTo>
            </a:clrChange>
          </a:blip>
          <a:stretch>
            <a:fillRect/>
          </a:stretch>
        </p:blipFill>
        <p:spPr>
          <a:xfrm>
            <a:off x="4830041" y="2328689"/>
            <a:ext cx="6493069" cy="4529311"/>
          </a:xfrm>
          <a:prstGeom prst="rect">
            <a:avLst/>
          </a:prstGeom>
        </p:spPr>
      </p:pic>
      <p:pic>
        <p:nvPicPr>
          <p:cNvPr id="7" name="Picture 6"/>
          <p:cNvPicPr>
            <a:picLocks noChangeAspect="1"/>
          </p:cNvPicPr>
          <p:nvPr/>
        </p:nvPicPr>
        <p:blipFill>
          <a:blip r:embed="rId3">
            <a:clrChange>
              <a:clrFrom>
                <a:srgbClr val="FFFFFF"/>
              </a:clrFrom>
              <a:clrTo>
                <a:srgbClr val="FFFFFF">
                  <a:alpha val="0"/>
                </a:srgbClr>
              </a:clrTo>
            </a:clrChange>
          </a:blip>
          <a:stretch>
            <a:fillRect/>
          </a:stretch>
        </p:blipFill>
        <p:spPr>
          <a:xfrm>
            <a:off x="259418" y="4685882"/>
            <a:ext cx="3140141" cy="1830896"/>
          </a:xfrm>
          <a:prstGeom prst="rect">
            <a:avLst/>
          </a:prstGeom>
        </p:spPr>
      </p:pic>
      <p:sp>
        <p:nvSpPr>
          <p:cNvPr id="9" name="Right Arrow 8"/>
          <p:cNvSpPr/>
          <p:nvPr/>
        </p:nvSpPr>
        <p:spPr>
          <a:xfrm>
            <a:off x="3759083" y="5354587"/>
            <a:ext cx="551543" cy="493486"/>
          </a:xfrm>
          <a:prstGeom prst="rightArrow">
            <a:avLst/>
          </a:prstGeom>
          <a:noFill/>
          <a:ln>
            <a:gradFill flip="none" rotWithShape="1">
              <a:gsLst>
                <a:gs pos="0">
                  <a:schemeClr val="accent5">
                    <a:lumMod val="0"/>
                    <a:lumOff val="100000"/>
                  </a:schemeClr>
                </a:gs>
                <a:gs pos="9000">
                  <a:schemeClr val="accent5">
                    <a:lumMod val="0"/>
                    <a:lumOff val="100000"/>
                  </a:schemeClr>
                </a:gs>
                <a:gs pos="73000">
                  <a:schemeClr val="accent5">
                    <a:lumMod val="100000"/>
                  </a:schemeClr>
                </a:gs>
              </a:gsLst>
              <a:path path="circle">
                <a:fillToRect t="100000" r="100000"/>
              </a:path>
              <a:tileRect l="-100000" b="-10000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015310"/>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Lịch sử phát triển các hệ thống sản xuất:</a:t>
            </a:r>
          </a:p>
          <a:p>
            <a:pPr lvl="1"/>
            <a:r>
              <a:rPr lang="en-US" smtClean="0"/>
              <a:t>Sản xuất thủ công</a:t>
            </a:r>
          </a:p>
          <a:p>
            <a:pPr lvl="1"/>
            <a:r>
              <a:rPr lang="en-US" smtClean="0"/>
              <a:t>Cơ khí hóa (1775: Động cơ điện, máy điện, băng tải) : Thay thế tác động cơ bắp của con người bằng các chuyển động của máy. Cho phép nâng cao năng suất lao động nhưng không thay thể được chức năng điều khiển, theo dõi quá trình sản xuất của con người.</a:t>
            </a:r>
          </a:p>
          <a:p>
            <a:pPr lvl="1"/>
            <a:r>
              <a:rPr lang="en-US" smtClean="0"/>
              <a:t>Tự động hóa từng phần (1956-1960: NC, CNC): Tự động hóa từng nguyên công riêng biệt, kết hợp cơ khí hóa và tự động hóa. Sử dụng ở môi trường công việc đơn điệu, nặng nhọc, lặp lại, hoặc môi trường con người không tham gia trực tiếp được.</a:t>
            </a:r>
          </a:p>
        </p:txBody>
      </p:sp>
      <p:sp>
        <p:nvSpPr>
          <p:cNvPr id="4" name="Slide Number Placeholder 3"/>
          <p:cNvSpPr>
            <a:spLocks noGrp="1"/>
          </p:cNvSpPr>
          <p:nvPr>
            <p:ph type="sldNum" sz="quarter" idx="12"/>
          </p:nvPr>
        </p:nvSpPr>
        <p:spPr/>
        <p:txBody>
          <a:bodyPr/>
          <a:lstStyle/>
          <a:p>
            <a:fld id="{6DF39372-E5A5-41E0-B194-E34522106AEA}" type="slidenum">
              <a:rPr lang="en-US" smtClean="0"/>
              <a:pPr/>
              <a:t>8</a:t>
            </a:fld>
            <a:endParaRPr lang="en-US"/>
          </a:p>
        </p:txBody>
      </p:sp>
    </p:spTree>
    <p:extLst>
      <p:ext uri="{BB962C8B-B14F-4D97-AF65-F5344CB8AC3E}">
        <p14:creationId xmlns:p14="http://schemas.microsoft.com/office/powerpoint/2010/main" val="3742439940"/>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6257496" cy="5508578"/>
          </a:xfrm>
        </p:spPr>
        <p:txBody>
          <a:bodyPr>
            <a:normAutofit/>
          </a:bodyPr>
          <a:lstStyle/>
          <a:p>
            <a:r>
              <a:rPr lang="en-US" smtClean="0"/>
              <a:t>Lịch sử phát triển các hệ thống sản xuất:</a:t>
            </a:r>
          </a:p>
          <a:p>
            <a:pPr lvl="1"/>
            <a:r>
              <a:rPr lang="en-US" smtClean="0"/>
              <a:t>Sản xuất thủ công</a:t>
            </a:r>
          </a:p>
          <a:p>
            <a:pPr lvl="1"/>
            <a:r>
              <a:rPr lang="en-US" smtClean="0"/>
              <a:t>Cơ khí hóa </a:t>
            </a:r>
          </a:p>
          <a:p>
            <a:pPr lvl="1"/>
            <a:r>
              <a:rPr lang="en-US" smtClean="0"/>
              <a:t>Tự động hóa từng phần </a:t>
            </a:r>
          </a:p>
          <a:p>
            <a:pPr lvl="1"/>
            <a:r>
              <a:rPr lang="en-US" smtClean="0"/>
              <a:t>Tự động hóa mức độ cao (1970-1975: FMS, CAD/CAM): Tự động hóa ở cấp độ cao hơn, các phân xưởng, nhà máy hoạt động như một khối thống nhất, chung một cơ sở dữ liệu.</a:t>
            </a:r>
          </a:p>
          <a:p>
            <a:pPr lvl="1"/>
            <a:r>
              <a:rPr lang="en-US" smtClean="0"/>
              <a:t>Sản xuất tích hợp (1985-1990: CIM): Hệ thống sản xuất tự động hoàn chỉnh với máy tính đóng vai trò trung tâm, thay thế tất cả các hoạt động điều khiển, theo dõi quá trình sản xuất. Máy tính tham gia và hỗ trợ tất cả các quá trình, hoạt động trong sản xuất.</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9</a:t>
            </a:fld>
            <a:endParaRPr lang="en-US"/>
          </a:p>
        </p:txBody>
      </p:sp>
      <p:pic>
        <p:nvPicPr>
          <p:cNvPr id="5" name="Picture 4"/>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74992" y="1786147"/>
            <a:ext cx="5987978" cy="399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178960179"/>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phương thức sản xuất của hệ thống:</a:t>
            </a:r>
          </a:p>
          <a:p>
            <a:pPr lvl="1"/>
            <a:r>
              <a:rPr lang="en-US"/>
              <a:t>Sản xuất tồn kho MTS (Make to stock): sản xuất những sản phẩm ít bị ảnh hưởng bởi yêu cầu khách hàng. Hệ thống sản xuất khi đó sẽ </a:t>
            </a:r>
            <a:r>
              <a:rPr lang="en-US" smtClean="0"/>
              <a:t>tự dự báo, </a:t>
            </a:r>
            <a:r>
              <a:rPr lang="en-US"/>
              <a:t>hoạch định sản lượng, lên kế hoạch tồn kho và tiêu thụ</a:t>
            </a:r>
            <a:r>
              <a:rPr lang="en-US" smtClean="0"/>
              <a:t>. Khách hàng không can thiệp vào thiết kế. Leadtime ngắn nhất, tồn kho thành phẩm.</a:t>
            </a:r>
            <a:endParaRPr lang="en-US"/>
          </a:p>
          <a:p>
            <a:pPr lvl="1"/>
            <a:r>
              <a:rPr lang="en-US"/>
              <a:t>Lắp ráp theo đơn </a:t>
            </a:r>
            <a:r>
              <a:rPr lang="en-US" smtClean="0"/>
              <a:t>hàng ATO (Assemble </a:t>
            </a:r>
            <a:r>
              <a:rPr lang="en-US"/>
              <a:t>to order): hệ thống sản xuất những bán phẩm/cụm linh kiện tiêu chuẩn </a:t>
            </a:r>
            <a:r>
              <a:rPr lang="en-US" smtClean="0"/>
              <a:t>và để tồn kho. </a:t>
            </a:r>
            <a:r>
              <a:rPr lang="en-US"/>
              <a:t>Khách hàng có thể lựa chọn các cụm chi tiết đã được tiêu chuẩn </a:t>
            </a:r>
            <a:r>
              <a:rPr lang="en-US" smtClean="0"/>
              <a:t>hóa để lắp ráp thành sản phẩm. Leadtime ngắn, có tồn kho.</a:t>
            </a:r>
            <a:endParaRPr lang="en-US"/>
          </a:p>
          <a:p>
            <a:pPr lvl="1"/>
            <a:r>
              <a:rPr lang="en-US"/>
              <a:t>Sản xuất theo đơn hàng MTO (Make to order): hệ thống sản xuất chỉ sản xuất khi nhận được đơn hàng. Các bán thành phẩm, nguyên phụ liệu chỉ được đặt về và tiến hành sản xuất khi đã có xác nhận của khách hàng</a:t>
            </a:r>
            <a:r>
              <a:rPr lang="en-US" smtClean="0"/>
              <a:t>. Leadtime ngắn, có tồn kho.</a:t>
            </a:r>
            <a:endParaRPr lang="en-US"/>
          </a:p>
          <a:p>
            <a:pPr lvl="1"/>
            <a:r>
              <a:rPr lang="en-US"/>
              <a:t>Thiết kế theo đơn hàng ETO (Engineer to order): hệ thống sản xuất thiết kế sản phẩm theo yêu cầu của khách hàng. Các bán thành phẩm, nguyên phụ liệu cần được làm rõ theo yêu cầu của khách trước khi đặt mua</a:t>
            </a:r>
            <a:r>
              <a:rPr lang="en-US" smtClean="0"/>
              <a:t>. Do đó leadtime dài, tồn kho lớn.</a:t>
            </a:r>
            <a:endParaRPr lang="en-US"/>
          </a:p>
          <a:p>
            <a:pPr lvl="1"/>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10</a:t>
            </a:fld>
            <a:endParaRPr lang="en-US"/>
          </a:p>
        </p:txBody>
      </p:sp>
    </p:spTree>
    <p:extLst>
      <p:ext uri="{BB962C8B-B14F-4D97-AF65-F5344CB8AC3E}">
        <p14:creationId xmlns:p14="http://schemas.microsoft.com/office/powerpoint/2010/main" val="2341807534"/>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phương thức sản xuất của hệ thống:</a:t>
            </a:r>
          </a:p>
          <a:p>
            <a:pPr lvl="1"/>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11</a:t>
            </a:fld>
            <a:endParaRPr lang="en-US"/>
          </a:p>
        </p:txBody>
      </p:sp>
      <p:pic>
        <p:nvPicPr>
          <p:cNvPr id="2" name="Picture 1"/>
          <p:cNvPicPr>
            <a:picLocks noChangeAspect="1"/>
          </p:cNvPicPr>
          <p:nvPr/>
        </p:nvPicPr>
        <p:blipFill>
          <a:blip r:embed="rId2">
            <a:clrChange>
              <a:clrFrom>
                <a:srgbClr val="FEFEFE"/>
              </a:clrFrom>
              <a:clrTo>
                <a:srgbClr val="FEFEFE">
                  <a:alpha val="0"/>
                </a:srgbClr>
              </a:clrTo>
            </a:clrChange>
          </a:blip>
          <a:stretch>
            <a:fillRect/>
          </a:stretch>
        </p:blipFill>
        <p:spPr>
          <a:xfrm>
            <a:off x="2067325" y="2112711"/>
            <a:ext cx="8171626" cy="4221505"/>
          </a:xfrm>
          <a:prstGeom prst="rect">
            <a:avLst/>
          </a:prstGeom>
        </p:spPr>
      </p:pic>
    </p:spTree>
    <p:extLst>
      <p:ext uri="{BB962C8B-B14F-4D97-AF65-F5344CB8AC3E}">
        <p14:creationId xmlns:p14="http://schemas.microsoft.com/office/powerpoint/2010/main" val="1152844148"/>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dạng sản </a:t>
            </a:r>
            <a:r>
              <a:rPr lang="en-US"/>
              <a:t>xuất của hệ thống: </a:t>
            </a:r>
            <a:endParaRPr lang="en-US" smtClean="0"/>
          </a:p>
          <a:p>
            <a:pPr lvl="1"/>
            <a:r>
              <a:rPr lang="en-US" smtClean="0"/>
              <a:t>Sản xuất đơn chiếc: </a:t>
            </a:r>
          </a:p>
          <a:p>
            <a:pPr lvl="2"/>
            <a:r>
              <a:rPr lang="en-US" smtClean="0"/>
              <a:t>Sản xuất có sản lượng hàng năm rất ít, sản phẩm không ổn định do chủng loại nhiều, chu kỳ chế tạo không xác định</a:t>
            </a:r>
          </a:p>
          <a:p>
            <a:pPr lvl="2"/>
            <a:r>
              <a:rPr lang="en-US" smtClean="0"/>
              <a:t>Tại một chỗ làm việc gia công nhiều loại chi tiết khác nhau</a:t>
            </a:r>
          </a:p>
          <a:p>
            <a:pPr lvl="2"/>
            <a:r>
              <a:rPr lang="en-US" smtClean="0"/>
              <a:t>Gia công và lắp ráp theo quy trình công nghệ sơ lược</a:t>
            </a:r>
          </a:p>
          <a:p>
            <a:pPr lvl="2"/>
            <a:r>
              <a:rPr lang="en-US" smtClean="0"/>
              <a:t>Sử dụng dụng cụ vạn năng</a:t>
            </a:r>
          </a:p>
          <a:p>
            <a:pPr lvl="2"/>
            <a:r>
              <a:rPr lang="en-US" smtClean="0"/>
              <a:t>Không có khả năng lắp lẫn</a:t>
            </a:r>
          </a:p>
          <a:p>
            <a:pPr lvl="2"/>
            <a:r>
              <a:rPr lang="en-US" smtClean="0"/>
              <a:t>Công nhân có tay nghề cao</a:t>
            </a:r>
          </a:p>
          <a:p>
            <a:pPr lvl="2"/>
            <a:r>
              <a:rPr lang="en-US" smtClean="0"/>
              <a:t>Năng suất thấp, giá thành cao</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12</a:t>
            </a:fld>
            <a:endParaRPr lang="en-US"/>
          </a:p>
        </p:txBody>
      </p:sp>
    </p:spTree>
    <p:extLst>
      <p:ext uri="{BB962C8B-B14F-4D97-AF65-F5344CB8AC3E}">
        <p14:creationId xmlns:p14="http://schemas.microsoft.com/office/powerpoint/2010/main" val="3634662914"/>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dạng sản xuất của hệ thống: </a:t>
            </a:r>
          </a:p>
          <a:p>
            <a:pPr lvl="1"/>
            <a:r>
              <a:rPr lang="en-US" smtClean="0"/>
              <a:t>Sản xuất hàng loạt: </a:t>
            </a:r>
          </a:p>
          <a:p>
            <a:pPr lvl="2"/>
            <a:r>
              <a:rPr lang="en-US" smtClean="0"/>
              <a:t>Sản xuất có sản lượng hàng năm không quá ít, sản phẩm chế tạo theo loạt với chu kỳ xác định, chủng loại tương đối ổn định.</a:t>
            </a:r>
          </a:p>
          <a:p>
            <a:pPr lvl="2"/>
            <a:r>
              <a:rPr lang="en-US" smtClean="0"/>
              <a:t>Tại một chỗ làm việc thực hiện một số nguyên công có chu kỳ lặp lại ổn định</a:t>
            </a:r>
          </a:p>
          <a:p>
            <a:pPr lvl="2"/>
            <a:r>
              <a:rPr lang="en-US" smtClean="0"/>
              <a:t>Gia công và lắp ráp theo quy trình công nghệ</a:t>
            </a:r>
          </a:p>
          <a:p>
            <a:pPr lvl="2"/>
            <a:r>
              <a:rPr lang="en-US" smtClean="0"/>
              <a:t>Sử dụng máy và đồ gá vạn năng lẫn chuyên dùng</a:t>
            </a:r>
          </a:p>
          <a:p>
            <a:pPr lvl="2"/>
            <a:r>
              <a:rPr lang="en-US" smtClean="0"/>
              <a:t>Có khả năng lắp lẫn</a:t>
            </a:r>
          </a:p>
          <a:p>
            <a:pPr lvl="2"/>
            <a:r>
              <a:rPr lang="en-US" smtClean="0"/>
              <a:t>Công nhân có trình độ trung bình</a:t>
            </a:r>
          </a:p>
          <a:p>
            <a:pPr lvl="2"/>
            <a:r>
              <a:rPr lang="en-US" smtClean="0"/>
              <a:t>Sản xuất có thể phân thành loạt nhỏ (gần với đơn chiếc), loạt vừa, loạt lớn (gần với hàng khối)</a:t>
            </a:r>
          </a:p>
          <a:p>
            <a:pPr lvl="2"/>
            <a:r>
              <a:rPr lang="en-US" smtClean="0"/>
              <a:t>Tốn thời gian chuyển đổi sản xuất giữa các dạng sản phẩm</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13</a:t>
            </a:fld>
            <a:endParaRPr lang="en-US"/>
          </a:p>
        </p:txBody>
      </p:sp>
    </p:spTree>
    <p:extLst>
      <p:ext uri="{BB962C8B-B14F-4D97-AF65-F5344CB8AC3E}">
        <p14:creationId xmlns:p14="http://schemas.microsoft.com/office/powerpoint/2010/main" val="2931983405"/>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dạng sản xuất của hệ thống: </a:t>
            </a:r>
          </a:p>
          <a:p>
            <a:pPr lvl="1"/>
            <a:r>
              <a:rPr lang="en-US" smtClean="0"/>
              <a:t>Sản xuất hàng khối: </a:t>
            </a:r>
          </a:p>
          <a:p>
            <a:pPr lvl="2"/>
            <a:r>
              <a:rPr lang="en-US" smtClean="0"/>
              <a:t>Sản xuất có sản lượng hàng năm rất lớn, sản phẩm ổn định trong thời gian chu kỳ dài.</a:t>
            </a:r>
          </a:p>
          <a:p>
            <a:pPr lvl="2"/>
            <a:r>
              <a:rPr lang="en-US" smtClean="0"/>
              <a:t>Tại một chỗ làm việc thực hiện chỉ một nguyên công</a:t>
            </a:r>
          </a:p>
          <a:p>
            <a:pPr lvl="2"/>
            <a:r>
              <a:rPr lang="en-US" smtClean="0"/>
              <a:t>Gia công và lắp ráp theo dây chuyền liên tục</a:t>
            </a:r>
          </a:p>
          <a:p>
            <a:pPr lvl="2"/>
            <a:r>
              <a:rPr lang="en-US" smtClean="0"/>
              <a:t>Sử dụng máy tổ hợp, máy tự động, máy chuyên dùng và dây chuyền tự động</a:t>
            </a:r>
          </a:p>
          <a:p>
            <a:pPr lvl="2"/>
            <a:r>
              <a:rPr lang="en-US" smtClean="0"/>
              <a:t>Có khả năng lắp lẫn hoàn toàn</a:t>
            </a:r>
          </a:p>
          <a:p>
            <a:pPr lvl="2"/>
            <a:r>
              <a:rPr lang="en-US" smtClean="0"/>
              <a:t>Công nhân có trình độ thấp, nhưng thợ bảo trì có trình độ cao</a:t>
            </a:r>
          </a:p>
          <a:p>
            <a:pPr lvl="2"/>
            <a:r>
              <a:rPr lang="en-US" smtClean="0"/>
              <a:t>Năng suất lao động cao, giá thành hạ</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14</a:t>
            </a:fld>
            <a:endParaRPr lang="en-US"/>
          </a:p>
        </p:txBody>
      </p:sp>
    </p:spTree>
    <p:extLst>
      <p:ext uri="{BB962C8B-B14F-4D97-AF65-F5344CB8AC3E}">
        <p14:creationId xmlns:p14="http://schemas.microsoft.com/office/powerpoint/2010/main" val="3642549266"/>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884036" y="2157202"/>
            <a:ext cx="8745870" cy="442122"/>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0" scaled="1"/>
            <a:tileRect/>
          </a:gradFill>
          <a:ln w="38100">
            <a:no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1884036" y="1694700"/>
            <a:ext cx="8745870" cy="438912"/>
          </a:xfrm>
          <a:prstGeom prst="roundRect">
            <a:avLst/>
          </a:prstGeom>
          <a:noFill/>
          <a:ln w="12700">
            <a:gradFill flip="none" rotWithShape="1">
              <a:gsLst>
                <a:gs pos="0">
                  <a:srgbClr val="C00000"/>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r="100000" b="100000"/>
              </a:path>
              <a:tileRect l="-100000" t="-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p:txBody>
          <a:bodyPr/>
          <a:lstStyle/>
          <a:p>
            <a:r>
              <a:rPr lang="en-US" smtClean="0"/>
              <a:t>NỘI DUNG</a:t>
            </a:r>
            <a:endParaRPr lang="en-US"/>
          </a:p>
        </p:txBody>
      </p:sp>
      <p:sp>
        <p:nvSpPr>
          <p:cNvPr id="6" name="Slide Number Placeholder 5"/>
          <p:cNvSpPr>
            <a:spLocks noGrp="1"/>
          </p:cNvSpPr>
          <p:nvPr>
            <p:ph type="sldNum" sz="quarter" idx="12"/>
          </p:nvPr>
        </p:nvSpPr>
        <p:spPr/>
        <p:txBody>
          <a:bodyPr/>
          <a:lstStyle/>
          <a:p>
            <a:fld id="{6DF39372-E5A5-41E0-B194-E34522106AEA}" type="slidenum">
              <a:rPr lang="en-US" smtClean="0"/>
              <a:pPr/>
              <a:t>15</a:t>
            </a:fld>
            <a:endParaRPr lang="en-US"/>
          </a:p>
        </p:txBody>
      </p:sp>
      <p:grpSp>
        <p:nvGrpSpPr>
          <p:cNvPr id="2" name="Group 1"/>
          <p:cNvGrpSpPr/>
          <p:nvPr/>
        </p:nvGrpSpPr>
        <p:grpSpPr>
          <a:xfrm>
            <a:off x="1245188" y="2255157"/>
            <a:ext cx="442222" cy="329897"/>
            <a:chOff x="187906" y="2112280"/>
            <a:chExt cx="442222" cy="329897"/>
          </a:xfrm>
        </p:grpSpPr>
        <p:sp>
          <p:nvSpPr>
            <p:cNvPr id="10" name="Rectangle 9"/>
            <p:cNvSpPr/>
            <p:nvPr/>
          </p:nvSpPr>
          <p:spPr>
            <a:xfrm>
              <a:off x="243692" y="2330362"/>
              <a:ext cx="105961" cy="111815"/>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87906" y="2112280"/>
              <a:ext cx="105569" cy="258064"/>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45368" y="2266844"/>
              <a:ext cx="184760" cy="79964"/>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Content Placeholder 4"/>
          <p:cNvSpPr>
            <a:spLocks noGrp="1"/>
          </p:cNvSpPr>
          <p:nvPr>
            <p:ph idx="1"/>
          </p:nvPr>
        </p:nvSpPr>
        <p:spPr>
          <a:xfrm>
            <a:off x="1852618" y="1704977"/>
            <a:ext cx="8465458" cy="4614863"/>
          </a:xfrm>
        </p:spPr>
        <p:txBody>
          <a:bodyPr>
            <a:normAutofit/>
          </a:bodyPr>
          <a:lstStyle>
            <a:lvl1pPr>
              <a:defRPr lang="en-US" sz="2400" b="1" kern="1200" smtClean="0">
                <a:solidFill>
                  <a:srgbClr val="002060"/>
                </a:solidFill>
                <a:latin typeface="Times New Roman" panose="02020603050405020304" pitchFamily="18" charset="0"/>
                <a:ea typeface="+mn-ea"/>
                <a:cs typeface="Times New Roman" panose="02020603050405020304" pitchFamily="18" charset="0"/>
              </a:defRPr>
            </a:lvl1pPr>
          </a:lstStyle>
          <a:p>
            <a:pPr marL="0" indent="0">
              <a:buNone/>
            </a:pPr>
            <a:r>
              <a:rPr lang="en-US" smtClean="0"/>
              <a:t>1. </a:t>
            </a:r>
            <a:r>
              <a:rPr lang="en-US" smtClean="0">
                <a:solidFill>
                  <a:srgbClr val="002060"/>
                </a:solidFill>
              </a:rPr>
              <a:t>	Khái niệm về sản xuất và hệ thống sản xuất</a:t>
            </a:r>
            <a:endParaRPr lang="en-US">
              <a:solidFill>
                <a:srgbClr val="002060"/>
              </a:solidFill>
            </a:endParaRPr>
          </a:p>
          <a:p>
            <a:pPr marL="0" indent="0">
              <a:buNone/>
            </a:pPr>
            <a:r>
              <a:rPr lang="en-US" smtClean="0"/>
              <a:t>2.</a:t>
            </a:r>
            <a:r>
              <a:rPr lang="en-US" smtClean="0">
                <a:solidFill>
                  <a:srgbClr val="002060"/>
                </a:solidFill>
              </a:rPr>
              <a:t> 	</a:t>
            </a:r>
            <a:r>
              <a:rPr lang="en-US" smtClean="0"/>
              <a:t>Tự động hóa quá trình sản xuất</a:t>
            </a:r>
            <a:endParaRPr lang="en-US" smtClean="0">
              <a:solidFill>
                <a:srgbClr val="002060"/>
              </a:solidFill>
            </a:endParaRPr>
          </a:p>
          <a:p>
            <a:pPr marL="0" indent="0">
              <a:buNone/>
            </a:pPr>
            <a:r>
              <a:rPr lang="en-US" smtClean="0">
                <a:solidFill>
                  <a:srgbClr val="002060"/>
                </a:solidFill>
              </a:rPr>
              <a:t>3. 	</a:t>
            </a:r>
            <a:r>
              <a:rPr lang="en-US" smtClean="0"/>
              <a:t>Hệ thống sản xuất linh hoạt FMS</a:t>
            </a:r>
            <a:endParaRPr lang="en-US" smtClean="0">
              <a:solidFill>
                <a:srgbClr val="002060"/>
              </a:solidFill>
            </a:endParaRPr>
          </a:p>
          <a:p>
            <a:pPr marL="0" indent="0">
              <a:buNone/>
            </a:pPr>
            <a:r>
              <a:rPr lang="en-US" smtClean="0">
                <a:solidFill>
                  <a:srgbClr val="002060"/>
                </a:solidFill>
              </a:rPr>
              <a:t>4. 	Hệ thống sản xuất tích hợp CIM</a:t>
            </a:r>
          </a:p>
        </p:txBody>
      </p:sp>
    </p:spTree>
    <p:extLst>
      <p:ext uri="{BB962C8B-B14F-4D97-AF65-F5344CB8AC3E}">
        <p14:creationId xmlns:p14="http://schemas.microsoft.com/office/powerpoint/2010/main" val="2044696326"/>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11787440" cy="5349919"/>
          </a:xfrm>
        </p:spPr>
        <p:txBody>
          <a:bodyPr>
            <a:normAutofit/>
          </a:bodyPr>
          <a:lstStyle/>
          <a:p>
            <a:r>
              <a:rPr lang="en-US" smtClean="0"/>
              <a:t>Khái niệm về tự động hóa:</a:t>
            </a:r>
          </a:p>
          <a:p>
            <a:pPr lvl="1"/>
            <a:r>
              <a:rPr lang="en-US" smtClean="0"/>
              <a:t>Khái niệm: Tự động hóa là quá trình sử dụng tổng hợp các biện pháp, công nghệ mới, tiên tiến nhằm thiết lập các hệ thống thiết bị có năng suất cao, tự động thực hiện các quá trình chính và phụ bằng các cơ cấu và thiết bị tự động mà không cần có sự tham gia của con người.</a:t>
            </a:r>
          </a:p>
          <a:p>
            <a:pPr lvl="1"/>
            <a:endParaRPr lang="en-US"/>
          </a:p>
          <a:p>
            <a:pPr lvl="1"/>
            <a:endParaRPr lang="en-US" smtClean="0"/>
          </a:p>
          <a:p>
            <a:pPr lvl="1"/>
            <a:endParaRPr lang="en-US"/>
          </a:p>
          <a:p>
            <a:pPr lvl="1"/>
            <a:endParaRPr lang="en-US" smtClean="0"/>
          </a:p>
          <a:p>
            <a:pPr lvl="1"/>
            <a:endParaRPr lang="en-US" smtClean="0"/>
          </a:p>
          <a:p>
            <a:pPr lvl="1"/>
            <a:r>
              <a:rPr lang="en-US"/>
              <a:t>Mục đích của tự động hóa:</a:t>
            </a:r>
          </a:p>
          <a:p>
            <a:pPr lvl="2"/>
            <a:r>
              <a:rPr lang="en-US"/>
              <a:t>Tăng năng suất, giảm leadtime</a:t>
            </a:r>
          </a:p>
          <a:p>
            <a:pPr lvl="2"/>
            <a:r>
              <a:rPr lang="en-US"/>
              <a:t>Giảm lao động trực tiếp trong các môi trường nguy hiểm, độc hại, các môi trường yêu cầu tinh sạch.</a:t>
            </a:r>
          </a:p>
          <a:p>
            <a:pPr lvl="2"/>
            <a:r>
              <a:rPr lang="en-US"/>
              <a:t>Tăng thời gian phục vụ máy móc của một công nhân</a:t>
            </a:r>
          </a:p>
          <a:p>
            <a:pPr lvl="2"/>
            <a:r>
              <a:rPr lang="en-US"/>
              <a:t>Giảm thiểu phế phẩm do thủ </a:t>
            </a:r>
            <a:r>
              <a:rPr lang="en-US" smtClean="0"/>
              <a:t>công, thực hiện các tác vụ không thể thực hiện thủ công</a:t>
            </a:r>
            <a:endParaRPr lang="en-US"/>
          </a:p>
          <a:p>
            <a:pPr lvl="2"/>
            <a:r>
              <a:rPr lang="en-US"/>
              <a:t>Tăng chất lượng những công việc có tính chất lặp lại</a:t>
            </a:r>
          </a:p>
          <a:p>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16</a:t>
            </a:fld>
            <a:endParaRPr lang="en-US"/>
          </a:p>
        </p:txBody>
      </p:sp>
    </p:spTree>
    <p:extLst>
      <p:ext uri="{BB962C8B-B14F-4D97-AF65-F5344CB8AC3E}">
        <p14:creationId xmlns:p14="http://schemas.microsoft.com/office/powerpoint/2010/main" val="3675336842"/>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Khái niệm về tự động hóa:</a:t>
            </a:r>
          </a:p>
          <a:p>
            <a:pPr lvl="1"/>
            <a:r>
              <a:rPr lang="en-US" smtClean="0"/>
              <a:t>Các yêu cầu chiến lược của tự động hóa:</a:t>
            </a:r>
          </a:p>
          <a:p>
            <a:pPr lvl="2"/>
            <a:r>
              <a:rPr lang="en-US" smtClean="0"/>
              <a:t>Chuyên môn hóa các vận hành</a:t>
            </a:r>
          </a:p>
          <a:p>
            <a:pPr lvl="2"/>
            <a:r>
              <a:rPr lang="en-US" smtClean="0"/>
              <a:t>Kết hợp, tổ hợp, thực hiện đồng thời các vận hành</a:t>
            </a:r>
          </a:p>
          <a:p>
            <a:pPr lvl="2"/>
            <a:r>
              <a:rPr lang="en-US" smtClean="0"/>
              <a:t>Tăng tính linh hoạt trong sản xuất</a:t>
            </a:r>
          </a:p>
          <a:p>
            <a:pPr lvl="2"/>
            <a:r>
              <a:rPr lang="en-US" smtClean="0"/>
              <a:t>Cải thiện khâu lưu trữ và vận chuyển</a:t>
            </a:r>
          </a:p>
          <a:p>
            <a:pPr lvl="2"/>
            <a:r>
              <a:rPr lang="en-US" smtClean="0"/>
              <a:t>Kiểm tra và giám sát sản xuất on-line</a:t>
            </a:r>
          </a:p>
          <a:p>
            <a:pPr lvl="2"/>
            <a:r>
              <a:rPr lang="en-US" smtClean="0"/>
              <a:t>Tối ưu hóa quá trình sản xuất</a:t>
            </a:r>
          </a:p>
          <a:p>
            <a:pPr lvl="2"/>
            <a:r>
              <a:rPr lang="en-US" smtClean="0"/>
              <a:t>Điều khiển quá trình sản xuất tại nhà máy</a:t>
            </a:r>
          </a:p>
          <a:p>
            <a:pPr lvl="2"/>
            <a:r>
              <a:rPr lang="en-US" smtClean="0"/>
              <a:t>Sản xuất tích hợp</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17</a:t>
            </a:fld>
            <a:endParaRPr lang="en-US"/>
          </a:p>
        </p:txBody>
      </p:sp>
    </p:spTree>
    <p:extLst>
      <p:ext uri="{BB962C8B-B14F-4D97-AF65-F5344CB8AC3E}">
        <p14:creationId xmlns:p14="http://schemas.microsoft.com/office/powerpoint/2010/main" val="1330369532"/>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5039413" cy="4614863"/>
          </a:xfrm>
        </p:spPr>
        <p:txBody>
          <a:bodyPr/>
          <a:lstStyle/>
          <a:p>
            <a:r>
              <a:rPr lang="en-US"/>
              <a:t>Khái niệm về tự động hóa:</a:t>
            </a:r>
          </a:p>
          <a:p>
            <a:pPr lvl="1"/>
            <a:r>
              <a:rPr lang="en-US" smtClean="0"/>
              <a:t>Các giai đoạn triển khai tự động hóa</a:t>
            </a:r>
          </a:p>
          <a:p>
            <a:pPr lvl="2"/>
            <a:r>
              <a:rPr lang="en-US" smtClean="0"/>
              <a:t>Giai đoạn 1: Xây dựng các khu vực làm việc riêng biệt của quá trình sản xuất</a:t>
            </a:r>
          </a:p>
          <a:p>
            <a:pPr lvl="2"/>
            <a:r>
              <a:rPr lang="en-US" smtClean="0"/>
              <a:t>Giai đoạn 2: Tự động hóa từng phần, đơn giản hóa các thao tác cần sức người, cắt giảm nhân công</a:t>
            </a:r>
          </a:p>
          <a:p>
            <a:pPr lvl="2"/>
            <a:r>
              <a:rPr lang="en-US" smtClean="0"/>
              <a:t>Giai đoạn 3: Tự động hóa hoàn toàn</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18</a:t>
            </a:fld>
            <a:endParaRPr lang="en-US"/>
          </a:p>
        </p:txBody>
      </p:sp>
      <p:pic>
        <p:nvPicPr>
          <p:cNvPr id="5" name="Picture 4"/>
          <p:cNvPicPr>
            <a:picLocks noChangeAspect="1"/>
          </p:cNvPicPr>
          <p:nvPr/>
        </p:nvPicPr>
        <p:blipFill>
          <a:blip r:embed="rId2">
            <a:clrChange>
              <a:clrFrom>
                <a:srgbClr val="FEFEFE"/>
              </a:clrFrom>
              <a:clrTo>
                <a:srgbClr val="FEFEFE">
                  <a:alpha val="0"/>
                </a:srgbClr>
              </a:clrTo>
            </a:clrChange>
          </a:blip>
          <a:stretch>
            <a:fillRect/>
          </a:stretch>
        </p:blipFill>
        <p:spPr>
          <a:xfrm>
            <a:off x="5392615" y="1399515"/>
            <a:ext cx="6044643" cy="5139123"/>
          </a:xfrm>
          <a:prstGeom prst="rect">
            <a:avLst/>
          </a:prstGeom>
        </p:spPr>
      </p:pic>
    </p:spTree>
    <p:extLst>
      <p:ext uri="{BB962C8B-B14F-4D97-AF65-F5344CB8AC3E}">
        <p14:creationId xmlns:p14="http://schemas.microsoft.com/office/powerpoint/2010/main" val="926694364"/>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cấp độ tự động hóa</a:t>
            </a:r>
          </a:p>
          <a:p>
            <a:pPr lvl="1"/>
            <a:r>
              <a:rPr lang="en-US" smtClean="0"/>
              <a:t>Tự động cứng (dây chuyền sản xuất cố định)</a:t>
            </a:r>
          </a:p>
          <a:p>
            <a:pPr lvl="2"/>
            <a:r>
              <a:rPr lang="en-US" smtClean="0"/>
              <a:t>Áp dụng cho sản xuất hàng khối</a:t>
            </a:r>
          </a:p>
          <a:p>
            <a:pPr lvl="2"/>
            <a:r>
              <a:rPr lang="en-US" smtClean="0"/>
              <a:t>Sản xuất một khối lượng lớn các sản phẩm có mẫu mã gần giống nhau</a:t>
            </a:r>
          </a:p>
          <a:p>
            <a:pPr lvl="2"/>
            <a:r>
              <a:rPr lang="en-US" smtClean="0"/>
              <a:t>Phù hợp với sản phẩm có thiết kế và đặc tính ổn định theo thời gian</a:t>
            </a:r>
          </a:p>
          <a:p>
            <a:pPr marL="862013" lvl="2" indent="0">
              <a:buNone/>
            </a:pPr>
            <a:endParaRPr lang="en-US" smtClean="0"/>
          </a:p>
          <a:p>
            <a:pPr marL="396875" lvl="1" indent="0">
              <a:buNone/>
            </a:pPr>
            <a:r>
              <a:rPr lang="en-US" smtClean="0"/>
              <a:t>Ưu điểm: Các thiết bị được điều chỉnh chính xác theo yêu cầu kỹ thuật của sản phẩm, giảm thời gian chu kỳ, ít thay đổi trong lắp đặt, hệ thống lưu chuyển nhanh và hiệu quả.</a:t>
            </a:r>
          </a:p>
          <a:p>
            <a:pPr marL="396875" lvl="1" indent="0">
              <a:buNone/>
            </a:pPr>
            <a:r>
              <a:rPr lang="en-US" smtClean="0"/>
              <a:t>Nhược điểm: Khó thay đổi chủng loại sản phẩm.</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19</a:t>
            </a:fld>
            <a:endParaRPr lang="en-US"/>
          </a:p>
        </p:txBody>
      </p:sp>
    </p:spTree>
    <p:extLst>
      <p:ext uri="{BB962C8B-B14F-4D97-AF65-F5344CB8AC3E}">
        <p14:creationId xmlns:p14="http://schemas.microsoft.com/office/powerpoint/2010/main" val="4241100540"/>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cấp độ tự động hóa</a:t>
            </a:r>
          </a:p>
          <a:p>
            <a:pPr lvl="1"/>
            <a:r>
              <a:rPr lang="en-US" smtClean="0"/>
              <a:t>Tự động theo chương trình (hay “tự động khả lập trình”) (NC, CNC, robot)</a:t>
            </a:r>
          </a:p>
          <a:p>
            <a:pPr lvl="2"/>
            <a:r>
              <a:rPr lang="en-US" smtClean="0"/>
              <a:t>Các bước thực hiện được điều khiển bởi chương trình</a:t>
            </a:r>
          </a:p>
          <a:p>
            <a:pPr lvl="2"/>
            <a:r>
              <a:rPr lang="en-US" smtClean="0"/>
              <a:t>Năng suất không cao như tự động cứng</a:t>
            </a:r>
          </a:p>
          <a:p>
            <a:pPr lvl="2"/>
            <a:r>
              <a:rPr lang="en-US" smtClean="0"/>
              <a:t>Có khả năng linh hoạt với nhiều sản phẩm hơn</a:t>
            </a:r>
          </a:p>
          <a:p>
            <a:pPr lvl="2"/>
            <a:r>
              <a:rPr lang="en-US" smtClean="0"/>
              <a:t>Thích hợp với sản xuất theo cỡ lô vừa</a:t>
            </a:r>
          </a:p>
          <a:p>
            <a:pPr lvl="2"/>
            <a:endParaRPr lang="en-US" smtClean="0"/>
          </a:p>
          <a:p>
            <a:pPr marL="396875" lvl="1" indent="0">
              <a:buNone/>
            </a:pPr>
            <a:r>
              <a:rPr lang="en-US" smtClean="0"/>
              <a:t>Ưu điểm: Tính linh hoạt cao hơn tự động cứng.</a:t>
            </a:r>
          </a:p>
          <a:p>
            <a:pPr marL="396875" lvl="1" indent="0">
              <a:buNone/>
            </a:pPr>
            <a:r>
              <a:rPr lang="en-US" smtClean="0"/>
              <a:t>Nhược điểm: Mất thời gian chuyển đổi lớn.</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20</a:t>
            </a:fld>
            <a:endParaRPr lang="en-US"/>
          </a:p>
        </p:txBody>
      </p:sp>
    </p:spTree>
    <p:extLst>
      <p:ext uri="{BB962C8B-B14F-4D97-AF65-F5344CB8AC3E}">
        <p14:creationId xmlns:p14="http://schemas.microsoft.com/office/powerpoint/2010/main" val="3271060228"/>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6692925" cy="5349919"/>
          </a:xfrm>
        </p:spPr>
        <p:txBody>
          <a:bodyPr/>
          <a:lstStyle/>
          <a:p>
            <a:r>
              <a:rPr lang="en-US" smtClean="0"/>
              <a:t>Các cấp độ tự động hóa</a:t>
            </a:r>
          </a:p>
          <a:p>
            <a:pPr lvl="1"/>
            <a:r>
              <a:rPr lang="en-US" smtClean="0"/>
              <a:t>Tự động linh hoạt</a:t>
            </a:r>
          </a:p>
          <a:p>
            <a:pPr lvl="2"/>
            <a:r>
              <a:rPr lang="en-US" smtClean="0"/>
              <a:t>Thời gian thay đổi thiết bị/hệ thống để sản xuất chủng loại sản phẩm mới nhỏ</a:t>
            </a:r>
          </a:p>
          <a:p>
            <a:pPr lvl="2"/>
            <a:r>
              <a:rPr lang="en-US" smtClean="0"/>
              <a:t>Sản xuất linh hoạt với nhiều chủng loại sản phẩm thiết kế khác nhau</a:t>
            </a:r>
          </a:p>
          <a:p>
            <a:pPr lvl="2"/>
            <a:r>
              <a:rPr lang="en-US" smtClean="0"/>
              <a:t>Phù hợp với lô hàng vừa và nhỏ</a:t>
            </a:r>
          </a:p>
          <a:p>
            <a:pPr lvl="2"/>
            <a:r>
              <a:rPr lang="en-US" smtClean="0"/>
              <a:t>Là sự kết hợp giữa tự động cứng và tự động theo chương trình về tốc độ và sự linh hoạt</a:t>
            </a:r>
          </a:p>
          <a:p>
            <a:pPr lvl="2"/>
            <a:endParaRPr lang="en-US" smtClean="0"/>
          </a:p>
          <a:p>
            <a:pPr marL="396875" lvl="1" indent="0">
              <a:buNone/>
            </a:pPr>
            <a:r>
              <a:rPr lang="en-US" smtClean="0"/>
              <a:t>Ưu điểm: Thời gian chuyển đổi ngắn.</a:t>
            </a:r>
          </a:p>
          <a:p>
            <a:pPr marL="396875" lvl="1" indent="0">
              <a:buNone/>
            </a:pPr>
            <a:r>
              <a:rPr lang="en-US" smtClean="0"/>
              <a:t>Nhược điểm: Không kinh tế với lô hàng lớn.</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21</a:t>
            </a:fld>
            <a:endParaRPr lang="en-US"/>
          </a:p>
        </p:txBody>
      </p:sp>
      <p:pic>
        <p:nvPicPr>
          <p:cNvPr id="2" name="Picture 1"/>
          <p:cNvPicPr>
            <a:picLocks noChangeAspect="1"/>
          </p:cNvPicPr>
          <p:nvPr/>
        </p:nvPicPr>
        <p:blipFill>
          <a:blip r:embed="rId2">
            <a:clrChange>
              <a:clrFrom>
                <a:srgbClr val="FFFFFF"/>
              </a:clrFrom>
              <a:clrTo>
                <a:srgbClr val="FFFFFF">
                  <a:alpha val="0"/>
                </a:srgbClr>
              </a:clrTo>
            </a:clrChange>
          </a:blip>
          <a:stretch>
            <a:fillRect/>
          </a:stretch>
        </p:blipFill>
        <p:spPr>
          <a:xfrm>
            <a:off x="6148380" y="2302063"/>
            <a:ext cx="6043620" cy="3465691"/>
          </a:xfrm>
          <a:prstGeom prst="rect">
            <a:avLst/>
          </a:prstGeom>
        </p:spPr>
      </p:pic>
    </p:spTree>
    <p:extLst>
      <p:ext uri="{BB962C8B-B14F-4D97-AF65-F5344CB8AC3E}">
        <p14:creationId xmlns:p14="http://schemas.microsoft.com/office/powerpoint/2010/main" val="1484437350"/>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884036" y="2621660"/>
            <a:ext cx="8745870" cy="442122"/>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0" scaled="1"/>
            <a:tileRect/>
          </a:gradFill>
          <a:ln w="38100">
            <a:no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1884036" y="1665672"/>
            <a:ext cx="8745870" cy="438912"/>
          </a:xfrm>
          <a:prstGeom prst="roundRect">
            <a:avLst/>
          </a:prstGeom>
          <a:noFill/>
          <a:ln w="12700">
            <a:gradFill flip="none" rotWithShape="1">
              <a:gsLst>
                <a:gs pos="0">
                  <a:srgbClr val="C00000"/>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r="100000" b="100000"/>
              </a:path>
              <a:tileRect l="-100000" t="-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p:txBody>
          <a:bodyPr/>
          <a:lstStyle/>
          <a:p>
            <a:r>
              <a:rPr lang="en-US" smtClean="0"/>
              <a:t>NỘI DUNG</a:t>
            </a:r>
            <a:endParaRPr lang="en-US"/>
          </a:p>
        </p:txBody>
      </p:sp>
      <p:sp>
        <p:nvSpPr>
          <p:cNvPr id="6" name="Slide Number Placeholder 5"/>
          <p:cNvSpPr>
            <a:spLocks noGrp="1"/>
          </p:cNvSpPr>
          <p:nvPr>
            <p:ph type="sldNum" sz="quarter" idx="12"/>
          </p:nvPr>
        </p:nvSpPr>
        <p:spPr/>
        <p:txBody>
          <a:bodyPr/>
          <a:lstStyle/>
          <a:p>
            <a:fld id="{6DF39372-E5A5-41E0-B194-E34522106AEA}" type="slidenum">
              <a:rPr lang="en-US" smtClean="0"/>
              <a:pPr/>
              <a:t>22</a:t>
            </a:fld>
            <a:endParaRPr lang="en-US"/>
          </a:p>
        </p:txBody>
      </p:sp>
      <p:grpSp>
        <p:nvGrpSpPr>
          <p:cNvPr id="2" name="Group 1"/>
          <p:cNvGrpSpPr/>
          <p:nvPr/>
        </p:nvGrpSpPr>
        <p:grpSpPr>
          <a:xfrm>
            <a:off x="1245188" y="2705101"/>
            <a:ext cx="442222" cy="329897"/>
            <a:chOff x="187906" y="2112280"/>
            <a:chExt cx="442222" cy="329897"/>
          </a:xfrm>
        </p:grpSpPr>
        <p:sp>
          <p:nvSpPr>
            <p:cNvPr id="10" name="Rectangle 9"/>
            <p:cNvSpPr/>
            <p:nvPr/>
          </p:nvSpPr>
          <p:spPr>
            <a:xfrm>
              <a:off x="243692" y="2330362"/>
              <a:ext cx="105961" cy="111815"/>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87906" y="2112280"/>
              <a:ext cx="105569" cy="258064"/>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45368" y="2266844"/>
              <a:ext cx="184760" cy="79964"/>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Content Placeholder 4"/>
          <p:cNvSpPr>
            <a:spLocks noGrp="1"/>
          </p:cNvSpPr>
          <p:nvPr>
            <p:ph idx="1"/>
          </p:nvPr>
        </p:nvSpPr>
        <p:spPr>
          <a:xfrm>
            <a:off x="1852618" y="1704977"/>
            <a:ext cx="8465458" cy="4614863"/>
          </a:xfrm>
        </p:spPr>
        <p:txBody>
          <a:bodyPr>
            <a:normAutofit/>
          </a:bodyPr>
          <a:lstStyle>
            <a:lvl1pPr>
              <a:defRPr lang="en-US" sz="2400" b="1" kern="1200" smtClean="0">
                <a:solidFill>
                  <a:srgbClr val="002060"/>
                </a:solidFill>
                <a:latin typeface="Times New Roman" panose="02020603050405020304" pitchFamily="18" charset="0"/>
                <a:ea typeface="+mn-ea"/>
                <a:cs typeface="Times New Roman" panose="02020603050405020304" pitchFamily="18" charset="0"/>
              </a:defRPr>
            </a:lvl1pPr>
          </a:lstStyle>
          <a:p>
            <a:pPr marL="0" indent="0">
              <a:buNone/>
            </a:pPr>
            <a:r>
              <a:rPr lang="en-US" smtClean="0"/>
              <a:t>1. </a:t>
            </a:r>
            <a:r>
              <a:rPr lang="en-US" smtClean="0">
                <a:solidFill>
                  <a:srgbClr val="002060"/>
                </a:solidFill>
              </a:rPr>
              <a:t>	Khái niệm về sản xuất và hệ thống sản xuất</a:t>
            </a:r>
            <a:endParaRPr lang="en-US">
              <a:solidFill>
                <a:srgbClr val="002060"/>
              </a:solidFill>
            </a:endParaRPr>
          </a:p>
          <a:p>
            <a:pPr marL="0" indent="0">
              <a:buNone/>
            </a:pPr>
            <a:r>
              <a:rPr lang="en-US" smtClean="0"/>
              <a:t>2.</a:t>
            </a:r>
            <a:r>
              <a:rPr lang="en-US" smtClean="0">
                <a:solidFill>
                  <a:srgbClr val="002060"/>
                </a:solidFill>
              </a:rPr>
              <a:t> 	</a:t>
            </a:r>
            <a:r>
              <a:rPr lang="en-US" smtClean="0"/>
              <a:t>Tự động hóa quá trình sản xuất</a:t>
            </a:r>
            <a:endParaRPr lang="en-US" smtClean="0">
              <a:solidFill>
                <a:srgbClr val="002060"/>
              </a:solidFill>
            </a:endParaRPr>
          </a:p>
          <a:p>
            <a:pPr marL="0" indent="0">
              <a:buNone/>
            </a:pPr>
            <a:r>
              <a:rPr lang="en-US" smtClean="0">
                <a:solidFill>
                  <a:srgbClr val="002060"/>
                </a:solidFill>
              </a:rPr>
              <a:t>3. 	</a:t>
            </a:r>
            <a:r>
              <a:rPr lang="en-US" smtClean="0"/>
              <a:t>Hệ thống sản xuất linh hoạt FMS</a:t>
            </a:r>
            <a:endParaRPr lang="en-US" smtClean="0">
              <a:solidFill>
                <a:srgbClr val="002060"/>
              </a:solidFill>
            </a:endParaRPr>
          </a:p>
          <a:p>
            <a:pPr marL="0" indent="0">
              <a:buNone/>
            </a:pPr>
            <a:r>
              <a:rPr lang="en-US" smtClean="0">
                <a:solidFill>
                  <a:srgbClr val="002060"/>
                </a:solidFill>
              </a:rPr>
              <a:t>4. 	Hệ thống sản xuất tích hợp CIM</a:t>
            </a:r>
          </a:p>
        </p:txBody>
      </p:sp>
      <p:sp>
        <p:nvSpPr>
          <p:cNvPr id="16" name="Rounded Rectangle 15"/>
          <p:cNvSpPr/>
          <p:nvPr/>
        </p:nvSpPr>
        <p:spPr>
          <a:xfrm>
            <a:off x="1884036" y="2153720"/>
            <a:ext cx="8745870" cy="438912"/>
          </a:xfrm>
          <a:prstGeom prst="roundRect">
            <a:avLst/>
          </a:prstGeom>
          <a:noFill/>
          <a:ln w="12700">
            <a:gradFill flip="none" rotWithShape="1">
              <a:gsLst>
                <a:gs pos="0">
                  <a:srgbClr val="C00000"/>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r="100000" b="100000"/>
              </a:path>
              <a:tileRect l="-100000" t="-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6504286"/>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11787440" cy="5349919"/>
          </a:xfrm>
        </p:spPr>
        <p:txBody>
          <a:bodyPr>
            <a:normAutofit/>
          </a:bodyPr>
          <a:lstStyle/>
          <a:p>
            <a:r>
              <a:rPr lang="en-US" smtClean="0"/>
              <a:t>Khái niệm về FMS</a:t>
            </a:r>
            <a:r>
              <a:rPr lang="en-US"/>
              <a:t> </a:t>
            </a:r>
          </a:p>
          <a:p>
            <a:pPr lvl="1"/>
            <a:r>
              <a:rPr lang="en-US" smtClean="0"/>
              <a:t>FMS: Flexible Manufacturing System</a:t>
            </a:r>
          </a:p>
          <a:p>
            <a:pPr lvl="2"/>
            <a:r>
              <a:rPr lang="en-US" smtClean="0"/>
              <a:t>Một công nghệ thiết lập sản xuất theo hệ thống</a:t>
            </a:r>
          </a:p>
          <a:p>
            <a:pPr lvl="2"/>
            <a:r>
              <a:rPr lang="en-US" smtClean="0"/>
              <a:t>Một triết lý sản xuất theo hệ thống, nhắm đến PQCD</a:t>
            </a:r>
          </a:p>
          <a:p>
            <a:pPr lvl="2"/>
            <a:r>
              <a:rPr lang="en-US" smtClean="0"/>
              <a:t>Xây dựng dựa trên sự phát triển tự động hóa từng phần hệ thống sản xuất</a:t>
            </a:r>
          </a:p>
          <a:p>
            <a:pPr lvl="2"/>
            <a:r>
              <a:rPr lang="en-US" smtClean="0"/>
              <a:t>Một hệ thống sản xuất có khả năng tái lập trình để sản xuất nhiều chủng loại sản phẩm, với thời gian chuyển đổi ngắn. Do vậy, FMS thích hợp với cỡ lô vừa và nhỏ, với mức độ linh hoạt và tự động hóa cao:</a:t>
            </a:r>
          </a:p>
          <a:p>
            <a:pPr lvl="3"/>
            <a:r>
              <a:rPr lang="en-US" smtClean="0"/>
              <a:t>Linh hoạt về máy móc</a:t>
            </a:r>
          </a:p>
          <a:p>
            <a:pPr lvl="3"/>
            <a:r>
              <a:rPr lang="en-US" smtClean="0"/>
              <a:t>Linh hoạt về nhân lực </a:t>
            </a:r>
          </a:p>
          <a:p>
            <a:pPr lvl="3"/>
            <a:r>
              <a:rPr lang="en-US" smtClean="0"/>
              <a:t>Linh hoạt về nguồn vật liệu</a:t>
            </a:r>
          </a:p>
          <a:p>
            <a:pPr lvl="3"/>
            <a:r>
              <a:rPr lang="en-US" smtClean="0"/>
              <a:t>Linh hoạt về các khả năng đối ứng</a:t>
            </a:r>
          </a:p>
          <a:p>
            <a:pPr lvl="3"/>
            <a:r>
              <a:rPr lang="en-US" smtClean="0"/>
              <a:t>Linh hoạt về sản lượng</a:t>
            </a:r>
          </a:p>
          <a:p>
            <a:pPr lvl="3"/>
            <a:r>
              <a:rPr lang="en-US" smtClean="0"/>
              <a:t>Các mức độ tổ hợp khác</a:t>
            </a:r>
          </a:p>
          <a:p>
            <a:pPr lvl="3"/>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23</a:t>
            </a:fld>
            <a:endParaRPr lang="en-US"/>
          </a:p>
        </p:txBody>
      </p:sp>
      <p:pic>
        <p:nvPicPr>
          <p:cNvPr id="7" name="Picture 6"/>
          <p:cNvPicPr>
            <a:picLocks noChangeAspect="1"/>
          </p:cNvPicPr>
          <p:nvPr/>
        </p:nvPicPr>
        <p:blipFill>
          <a:blip r:embed="rId2">
            <a:clrChange>
              <a:clrFrom>
                <a:srgbClr val="FFFFFE"/>
              </a:clrFrom>
              <a:clrTo>
                <a:srgbClr val="FFFFFE">
                  <a:alpha val="0"/>
                </a:srgbClr>
              </a:clrTo>
            </a:clrChange>
          </a:blip>
          <a:stretch>
            <a:fillRect/>
          </a:stretch>
        </p:blipFill>
        <p:spPr>
          <a:xfrm>
            <a:off x="5241115" y="3896142"/>
            <a:ext cx="6950885" cy="2920429"/>
          </a:xfrm>
          <a:prstGeom prst="rect">
            <a:avLst/>
          </a:prstGeom>
        </p:spPr>
      </p:pic>
    </p:spTree>
    <p:extLst>
      <p:ext uri="{BB962C8B-B14F-4D97-AF65-F5344CB8AC3E}">
        <p14:creationId xmlns:p14="http://schemas.microsoft.com/office/powerpoint/2010/main" val="404088931"/>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11787440" cy="5349919"/>
          </a:xfrm>
        </p:spPr>
        <p:txBody>
          <a:bodyPr>
            <a:normAutofit/>
          </a:bodyPr>
          <a:lstStyle/>
          <a:p>
            <a:r>
              <a:rPr lang="en-US"/>
              <a:t>Khái niệm về FMS </a:t>
            </a:r>
          </a:p>
          <a:p>
            <a:pPr lvl="1"/>
            <a:r>
              <a:rPr lang="en-US" smtClean="0"/>
              <a:t>Định nghĩa: Hệ thống FMS là một sự sắp xếp máy móc, con người,… và được kết nối bằng một hệ thống vận chuyển nguyên vật liệu, kho chứa, nhờ đó việc sản xuất được diễn ra tự động, nhanh chóng và chính xác. Hệ thống FMS được điều khiển bởi một máy tính trung tâm.</a:t>
            </a:r>
          </a:p>
        </p:txBody>
      </p:sp>
      <p:sp>
        <p:nvSpPr>
          <p:cNvPr id="4" name="Slide Number Placeholder 3"/>
          <p:cNvSpPr>
            <a:spLocks noGrp="1"/>
          </p:cNvSpPr>
          <p:nvPr>
            <p:ph type="sldNum" sz="quarter" idx="12"/>
          </p:nvPr>
        </p:nvSpPr>
        <p:spPr/>
        <p:txBody>
          <a:bodyPr/>
          <a:lstStyle/>
          <a:p>
            <a:fld id="{6DF39372-E5A5-41E0-B194-E34522106AEA}" type="slidenum">
              <a:rPr lang="en-US" smtClean="0"/>
              <a:pPr/>
              <a:t>24</a:t>
            </a:fld>
            <a:endParaRPr lang="en-US"/>
          </a:p>
        </p:txBody>
      </p:sp>
      <p:pic>
        <p:nvPicPr>
          <p:cNvPr id="7" name="Picture 6" descr="FlexMan"/>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87023" y="2652204"/>
            <a:ext cx="7732230" cy="4205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670840"/>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Khái niệm về FMS </a:t>
            </a:r>
            <a:endParaRPr lang="en-US" smtClean="0"/>
          </a:p>
          <a:p>
            <a:pPr lvl="1"/>
            <a:r>
              <a:rPr lang="en-US" smtClean="0"/>
              <a:t>Bởi tự động hóa cần có khả năng tái lập trình để thực hiện sản xuất nhiều chủng loại sản phẩm, hệ thống FMS được cấu thành chủ yếu bởi các máy CNC, trung tâm gia công, buồng làm việc với robot công nghiệp… Các máy móc và thiết bị này vừa có khả năng tái lập trình, vừa có khả năng tích trữ một lượng lớn dao cụ.</a:t>
            </a:r>
          </a:p>
          <a:p>
            <a:pPr lvl="1"/>
            <a:r>
              <a:rPr lang="en-US" smtClean="0"/>
              <a:t>Mục đích của FMS: </a:t>
            </a:r>
          </a:p>
          <a:p>
            <a:pPr lvl="2"/>
            <a:r>
              <a:rPr lang="en-US" smtClean="0"/>
              <a:t>Giảm giá thành sản xuất bằng cách giảm lao động </a:t>
            </a:r>
          </a:p>
          <a:p>
            <a:pPr marL="862013" lvl="2" indent="0">
              <a:buNone/>
            </a:pPr>
            <a:r>
              <a:rPr lang="en-US" smtClean="0"/>
              <a:t>trực tiếp, tăng hiệu suất lao động, tăng hiệu quả sử </a:t>
            </a:r>
          </a:p>
          <a:p>
            <a:pPr marL="862013" lvl="2" indent="0">
              <a:buNone/>
            </a:pPr>
            <a:r>
              <a:rPr lang="en-US" smtClean="0"/>
              <a:t>dụng máy</a:t>
            </a:r>
          </a:p>
          <a:p>
            <a:pPr lvl="2"/>
            <a:r>
              <a:rPr lang="en-US" smtClean="0"/>
              <a:t>Giảm leadtime, đáp ứng nhanh nhu cầu khách hàng</a:t>
            </a:r>
          </a:p>
          <a:p>
            <a:pPr lvl="2"/>
            <a:r>
              <a:rPr lang="en-US" smtClean="0"/>
              <a:t>Quản lý quá trình tốt hơn dựa vào cấu trúc hệ thống</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25</a:t>
            </a:fld>
            <a:endParaRPr lang="en-US"/>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6718460" y="2721022"/>
            <a:ext cx="5473540" cy="4136978"/>
          </a:xfrm>
          <a:prstGeom prst="rect">
            <a:avLst/>
          </a:prstGeom>
        </p:spPr>
      </p:pic>
    </p:spTree>
    <p:extLst>
      <p:ext uri="{BB962C8B-B14F-4D97-AF65-F5344CB8AC3E}">
        <p14:creationId xmlns:p14="http://schemas.microsoft.com/office/powerpoint/2010/main" val="918669782"/>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11787440" cy="5349919"/>
          </a:xfrm>
        </p:spPr>
        <p:txBody>
          <a:bodyPr>
            <a:normAutofit/>
          </a:bodyPr>
          <a:lstStyle/>
          <a:p>
            <a:r>
              <a:rPr lang="en-US"/>
              <a:t>Khái niệm về FMS </a:t>
            </a:r>
          </a:p>
          <a:p>
            <a:pPr lvl="1"/>
            <a:r>
              <a:rPr lang="en-US" smtClean="0"/>
              <a:t>Yếu tố ảnh hưởng đến FMS:</a:t>
            </a:r>
          </a:p>
          <a:p>
            <a:pPr lvl="2"/>
            <a:r>
              <a:rPr lang="en-US" smtClean="0"/>
              <a:t>Độ sẵn sàng của NVL</a:t>
            </a:r>
          </a:p>
          <a:p>
            <a:pPr lvl="2"/>
            <a:r>
              <a:rPr lang="en-US" smtClean="0"/>
              <a:t>Độ sẵn sàng của thị trường</a:t>
            </a:r>
          </a:p>
          <a:p>
            <a:pPr lvl="2"/>
            <a:r>
              <a:rPr lang="en-US" smtClean="0"/>
              <a:t>Khả năng vận chuyển phôi liệu/sản phẩm</a:t>
            </a:r>
          </a:p>
          <a:p>
            <a:pPr lvl="2"/>
            <a:r>
              <a:rPr lang="en-US" smtClean="0"/>
              <a:t>Độ sẵn sàng của nhân công, trang thiết bị lao động</a:t>
            </a:r>
          </a:p>
          <a:p>
            <a:pPr lvl="2"/>
            <a:r>
              <a:rPr lang="en-US" smtClean="0"/>
              <a:t>Công nhân đa kỹ năng</a:t>
            </a:r>
          </a:p>
          <a:p>
            <a:pPr lvl="2"/>
            <a:r>
              <a:rPr lang="en-US" smtClean="0"/>
              <a:t>Đầu tư cho công nghệ / Cấu trúc hệ thống sản xuất</a:t>
            </a:r>
          </a:p>
          <a:p>
            <a:pPr lvl="2"/>
            <a:r>
              <a:rPr lang="en-US" smtClean="0"/>
              <a:t>Tình trạng kinh tế, tài chính</a:t>
            </a:r>
          </a:p>
          <a:p>
            <a:pPr lvl="1"/>
            <a:r>
              <a:rPr lang="en-US" smtClean="0"/>
              <a:t>Mục tiêu của FMS:</a:t>
            </a:r>
          </a:p>
          <a:p>
            <a:pPr lvl="2"/>
            <a:r>
              <a:rPr lang="en-US" smtClean="0"/>
              <a:t>Giảm leadtime, giảm chi phí, tồn kho, thời gian chuyển đổi,… (loại trừ 7 loại lãng phí)</a:t>
            </a:r>
          </a:p>
          <a:p>
            <a:pPr lvl="2"/>
            <a:r>
              <a:rPr lang="en-US" smtClean="0"/>
              <a:t>Tận dụng máy móc, tăng số lượng sản phẩm, giảm số lượng lô hàng</a:t>
            </a:r>
          </a:p>
          <a:p>
            <a:pPr lvl="2"/>
            <a:r>
              <a:rPr lang="en-US" smtClean="0"/>
              <a:t>Tăng chất lượng</a:t>
            </a:r>
          </a:p>
          <a:p>
            <a:pPr lvl="2"/>
            <a:r>
              <a:rPr lang="en-US" smtClean="0"/>
              <a:t>Tăng độ tin cậy, độ sẵn sàng hệ thống, tăng tính cạnh tranh</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26</a:t>
            </a:fld>
            <a:endParaRPr lang="en-US"/>
          </a:p>
        </p:txBody>
      </p:sp>
    </p:spTree>
    <p:extLst>
      <p:ext uri="{BB962C8B-B14F-4D97-AF65-F5344CB8AC3E}">
        <p14:creationId xmlns:p14="http://schemas.microsoft.com/office/powerpoint/2010/main" val="3509585653"/>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11787440" cy="5349919"/>
          </a:xfrm>
        </p:spPr>
        <p:txBody>
          <a:bodyPr/>
          <a:lstStyle/>
          <a:p>
            <a:r>
              <a:rPr lang="en-US"/>
              <a:t>Khái niệm về FMS </a:t>
            </a:r>
          </a:p>
          <a:p>
            <a:pPr lvl="1"/>
            <a:r>
              <a:rPr lang="en-US" smtClean="0"/>
              <a:t>Ưu điểm của FMS:</a:t>
            </a:r>
          </a:p>
          <a:p>
            <a:pPr lvl="2"/>
            <a:r>
              <a:rPr lang="en-US" smtClean="0"/>
              <a:t>Thay đổi nhanh chóng sản phẩm với chi phí đầu tư thấp, đáp ứng các đơn hàng số lượng khác nhau</a:t>
            </a:r>
          </a:p>
          <a:p>
            <a:pPr lvl="2"/>
            <a:r>
              <a:rPr lang="en-US" smtClean="0"/>
              <a:t>Giảm chi phí lao động trực tiếp, giảm tồn kho, tăng chất lượng</a:t>
            </a:r>
          </a:p>
          <a:p>
            <a:pPr lvl="2"/>
            <a:r>
              <a:rPr lang="en-US" smtClean="0"/>
              <a:t>Tăng sản lượng nhờ tăng sự tận dụng máy móc.</a:t>
            </a:r>
          </a:p>
          <a:p>
            <a:pPr lvl="2"/>
            <a:r>
              <a:rPr lang="en-US" smtClean="0"/>
              <a:t>Chất lượng ít phụ thuộc tay nghề công nhân, giảm chi phí nhân công trực tiếp</a:t>
            </a:r>
          </a:p>
          <a:p>
            <a:pPr lvl="2"/>
            <a:r>
              <a:rPr lang="en-US" smtClean="0"/>
              <a:t>Đảm bảo chất lượng sản phẩm đồng đều.</a:t>
            </a:r>
          </a:p>
          <a:p>
            <a:pPr lvl="2"/>
            <a:r>
              <a:rPr lang="en-US" smtClean="0"/>
              <a:t>Dễ dàng nâng cấp, lập trình, tái cấu trúc lại.</a:t>
            </a:r>
          </a:p>
          <a:p>
            <a:pPr lvl="1"/>
            <a:r>
              <a:rPr lang="en-US" smtClean="0"/>
              <a:t>Nhược điểm của FMS:</a:t>
            </a:r>
          </a:p>
          <a:p>
            <a:pPr lvl="2"/>
            <a:r>
              <a:rPr lang="en-US" smtClean="0"/>
              <a:t>Khả năng thay đổi có hạn với chủng loại sản phẩm</a:t>
            </a:r>
          </a:p>
          <a:p>
            <a:pPr lvl="2"/>
            <a:r>
              <a:rPr lang="en-US" smtClean="0"/>
              <a:t>Hoạt động chuẩn bị tốn thời gian, chi phí lắp đặt hệ thống</a:t>
            </a:r>
          </a:p>
          <a:p>
            <a:pPr lvl="2"/>
            <a:r>
              <a:rPr lang="en-US" smtClean="0"/>
              <a:t>Độ chính xác gá lắp và thời gian xử lý đòi hỏi cao</a:t>
            </a:r>
          </a:p>
          <a:p>
            <a:pPr lvl="2"/>
            <a:r>
              <a:rPr lang="en-US" smtClean="0"/>
              <a:t>Hệ thống vận hành phức tạp</a:t>
            </a:r>
          </a:p>
        </p:txBody>
      </p:sp>
      <p:sp>
        <p:nvSpPr>
          <p:cNvPr id="4" name="Slide Number Placeholder 3"/>
          <p:cNvSpPr>
            <a:spLocks noGrp="1"/>
          </p:cNvSpPr>
          <p:nvPr>
            <p:ph type="sldNum" sz="quarter" idx="12"/>
          </p:nvPr>
        </p:nvSpPr>
        <p:spPr/>
        <p:txBody>
          <a:bodyPr/>
          <a:lstStyle/>
          <a:p>
            <a:fld id="{6DF39372-E5A5-41E0-B194-E34522106AEA}" type="slidenum">
              <a:rPr lang="en-US" smtClean="0"/>
              <a:pPr/>
              <a:t>27</a:t>
            </a:fld>
            <a:endParaRPr lang="en-US"/>
          </a:p>
        </p:txBody>
      </p:sp>
    </p:spTree>
    <p:extLst>
      <p:ext uri="{BB962C8B-B14F-4D97-AF65-F5344CB8AC3E}">
        <p14:creationId xmlns:p14="http://schemas.microsoft.com/office/powerpoint/2010/main" val="3800599442"/>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7" y="1349422"/>
            <a:ext cx="3764641" cy="5349919"/>
          </a:xfrm>
        </p:spPr>
        <p:txBody>
          <a:bodyPr>
            <a:normAutofit/>
          </a:bodyPr>
          <a:lstStyle/>
          <a:p>
            <a:r>
              <a:rPr lang="en-US" smtClean="0"/>
              <a:t>Các thành tố cơ bản của FMS: </a:t>
            </a:r>
          </a:p>
          <a:p>
            <a:pPr marL="396875" lvl="1" indent="0">
              <a:buNone/>
            </a:pPr>
            <a:r>
              <a:rPr lang="en-US" smtClean="0"/>
              <a:t>Hệ thống FMS gồm nhiều thiết bị khác nhau và các nguyên công đều tự động hóa:</a:t>
            </a:r>
          </a:p>
          <a:p>
            <a:pPr lvl="1"/>
            <a:r>
              <a:rPr lang="en-US" smtClean="0"/>
              <a:t>Máy móc tự động, robot, trang thiết bị gá lắp dao cụ, các vị trí thực hiện nguyên công: chất dỡ phôi, gia công, đo kiểm, …</a:t>
            </a:r>
          </a:p>
          <a:p>
            <a:pPr lvl="1"/>
            <a:r>
              <a:rPr lang="en-US" smtClean="0"/>
              <a:t>Các hệ thống tích trữ, vận chuyển, băng chuyền</a:t>
            </a:r>
          </a:p>
          <a:p>
            <a:pPr lvl="1"/>
            <a:r>
              <a:rPr lang="en-US" smtClean="0"/>
              <a:t>Hệ thống điều khiển</a:t>
            </a:r>
          </a:p>
          <a:p>
            <a:pPr lvl="1"/>
            <a:r>
              <a:rPr lang="en-US" smtClean="0"/>
              <a:t>(Nguồn lực con người)</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28</a:t>
            </a:fld>
            <a:endParaRPr lang="en-US"/>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4648224" y="1782763"/>
            <a:ext cx="6695250" cy="4734015"/>
          </a:xfrm>
          <a:prstGeom prst="rect">
            <a:avLst/>
          </a:prstGeom>
        </p:spPr>
      </p:pic>
    </p:spTree>
    <p:extLst>
      <p:ext uri="{BB962C8B-B14F-4D97-AF65-F5344CB8AC3E}">
        <p14:creationId xmlns:p14="http://schemas.microsoft.com/office/powerpoint/2010/main" val="2093560491"/>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7" y="1349422"/>
            <a:ext cx="7337137" cy="5349919"/>
          </a:xfrm>
        </p:spPr>
        <p:txBody>
          <a:bodyPr>
            <a:normAutofit/>
          </a:bodyPr>
          <a:lstStyle/>
          <a:p>
            <a:r>
              <a:rPr lang="en-US" smtClean="0"/>
              <a:t>Các thành tố cơ bản của FMS:</a:t>
            </a:r>
          </a:p>
          <a:p>
            <a:pPr lvl="1"/>
            <a:r>
              <a:rPr lang="en-US" smtClean="0"/>
              <a:t>Ví dụ về một hệ thống FMS </a:t>
            </a:r>
          </a:p>
        </p:txBody>
      </p:sp>
      <p:sp>
        <p:nvSpPr>
          <p:cNvPr id="4" name="Slide Number Placeholder 3"/>
          <p:cNvSpPr>
            <a:spLocks noGrp="1"/>
          </p:cNvSpPr>
          <p:nvPr>
            <p:ph type="sldNum" sz="quarter" idx="12"/>
          </p:nvPr>
        </p:nvSpPr>
        <p:spPr/>
        <p:txBody>
          <a:bodyPr/>
          <a:lstStyle/>
          <a:p>
            <a:fld id="{6DF39372-E5A5-41E0-B194-E34522106AEA}" type="slidenum">
              <a:rPr lang="en-US" smtClean="0"/>
              <a:pPr/>
              <a:t>29</a:t>
            </a:fld>
            <a:endParaRPr lang="en-US"/>
          </a:p>
        </p:txBody>
      </p:sp>
      <p:pic>
        <p:nvPicPr>
          <p:cNvPr id="6" name="Picture 5"/>
          <p:cNvPicPr>
            <a:picLocks noChangeAspect="1"/>
          </p:cNvPicPr>
          <p:nvPr/>
        </p:nvPicPr>
        <p:blipFill>
          <a:blip r:embed="rId2">
            <a:clrChange>
              <a:clrFrom>
                <a:srgbClr val="FFFFFF"/>
              </a:clrFrom>
              <a:clrTo>
                <a:srgbClr val="FFFFFF">
                  <a:alpha val="0"/>
                </a:srgbClr>
              </a:clrTo>
            </a:clrChange>
          </a:blip>
          <a:stretch>
            <a:fillRect/>
          </a:stretch>
        </p:blipFill>
        <p:spPr>
          <a:xfrm>
            <a:off x="2242150" y="2157817"/>
            <a:ext cx="8022800" cy="4358961"/>
          </a:xfrm>
          <a:prstGeom prst="rect">
            <a:avLst/>
          </a:prstGeom>
        </p:spPr>
      </p:pic>
    </p:spTree>
    <p:extLst>
      <p:ext uri="{BB962C8B-B14F-4D97-AF65-F5344CB8AC3E}">
        <p14:creationId xmlns:p14="http://schemas.microsoft.com/office/powerpoint/2010/main" val="2879524931"/>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4849611" cy="4614863"/>
          </a:xfrm>
        </p:spPr>
        <p:txBody>
          <a:bodyPr>
            <a:normAutofit/>
          </a:bodyPr>
          <a:lstStyle/>
          <a:p>
            <a:r>
              <a:rPr lang="en-US"/>
              <a:t>Các thành tố cơ bản của FMS:</a:t>
            </a:r>
          </a:p>
          <a:p>
            <a:pPr lvl="1"/>
            <a:r>
              <a:rPr lang="en-US" smtClean="0"/>
              <a:t>Tế bào sản xuất FMC:</a:t>
            </a:r>
          </a:p>
          <a:p>
            <a:pPr lvl="2"/>
            <a:r>
              <a:rPr lang="en-US" smtClean="0"/>
              <a:t>Flexible manufacturing cell</a:t>
            </a:r>
          </a:p>
          <a:p>
            <a:pPr lvl="2"/>
            <a:r>
              <a:rPr lang="en-US" smtClean="0"/>
              <a:t>Một thành phần nhỏ của layout phân xưởng</a:t>
            </a:r>
          </a:p>
          <a:p>
            <a:pPr lvl="2"/>
            <a:r>
              <a:rPr lang="en-US" smtClean="0"/>
              <a:t>Là đơn vị có khả năng xét như một hệ thống sản xuất độc lập</a:t>
            </a:r>
          </a:p>
          <a:p>
            <a:pPr lvl="2"/>
            <a:r>
              <a:rPr lang="en-US" smtClean="0"/>
              <a:t>Thực hiện một chủng loại hoặc một phân khúc sản phẩm riêng</a:t>
            </a:r>
          </a:p>
          <a:p>
            <a:pPr lvl="2"/>
            <a:r>
              <a:rPr lang="en-US" smtClean="0"/>
              <a:t>Sử dụng nhân công đa kỹ năng</a:t>
            </a:r>
          </a:p>
          <a:p>
            <a:pPr lvl="2"/>
            <a:r>
              <a:rPr lang="en-US" smtClean="0"/>
              <a:t>Ví dụ: FMC gồm 1 trung tâm gia công, một máy tiện, xe tự hành và robot, kho chứa vật liệu, dụng cụ, và hệ thống điều khiển.</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30</a:t>
            </a:fld>
            <a:endParaRPr lang="en-US"/>
          </a:p>
        </p:txBody>
      </p:sp>
      <p:pic>
        <p:nvPicPr>
          <p:cNvPr id="6" name="Picture 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472409" y="1676751"/>
            <a:ext cx="6323159" cy="4287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472050297"/>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4828398" cy="4614863"/>
          </a:xfrm>
        </p:spPr>
        <p:txBody>
          <a:bodyPr>
            <a:normAutofit/>
          </a:bodyPr>
          <a:lstStyle/>
          <a:p>
            <a:r>
              <a:rPr lang="en-US"/>
              <a:t>Các thành tố cơ bản của FMS:</a:t>
            </a:r>
          </a:p>
          <a:p>
            <a:pPr lvl="1"/>
            <a:r>
              <a:rPr lang="en-US" smtClean="0"/>
              <a:t>Tế bào sản xuất FMC: </a:t>
            </a:r>
          </a:p>
          <a:p>
            <a:pPr lvl="2"/>
            <a:r>
              <a:rPr lang="en-US" smtClean="0"/>
              <a:t>Cấu tạo thông thường của FMC</a:t>
            </a:r>
          </a:p>
        </p:txBody>
      </p:sp>
      <p:sp>
        <p:nvSpPr>
          <p:cNvPr id="4" name="Slide Number Placeholder 3"/>
          <p:cNvSpPr>
            <a:spLocks noGrp="1"/>
          </p:cNvSpPr>
          <p:nvPr>
            <p:ph type="sldNum" sz="quarter" idx="12"/>
          </p:nvPr>
        </p:nvSpPr>
        <p:spPr/>
        <p:txBody>
          <a:bodyPr/>
          <a:lstStyle/>
          <a:p>
            <a:fld id="{6DF39372-E5A5-41E0-B194-E34522106AEA}" type="slidenum">
              <a:rPr lang="en-US" smtClean="0"/>
              <a:pPr/>
              <a:t>31</a:t>
            </a:fld>
            <a:endParaRPr 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863" y="2687076"/>
            <a:ext cx="4319954" cy="4012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7" name="Picture 3"/>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279967" y="1425187"/>
            <a:ext cx="4927295" cy="2523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8" name="Picture 2"/>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279968" y="3948965"/>
            <a:ext cx="4927294" cy="2909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118331547"/>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7" y="1349422"/>
            <a:ext cx="5508337" cy="4614863"/>
          </a:xfrm>
        </p:spPr>
        <p:txBody>
          <a:bodyPr>
            <a:normAutofit/>
          </a:bodyPr>
          <a:lstStyle/>
          <a:p>
            <a:r>
              <a:rPr lang="en-US"/>
              <a:t>Các thành tố cơ bản của FMS:</a:t>
            </a:r>
          </a:p>
          <a:p>
            <a:pPr lvl="1"/>
            <a:r>
              <a:rPr lang="en-US" smtClean="0"/>
              <a:t>Tế bào sản xuất của FMS: </a:t>
            </a:r>
          </a:p>
          <a:p>
            <a:pPr lvl="2"/>
            <a:r>
              <a:rPr lang="en-US" smtClean="0"/>
              <a:t>Từ FMC đến FMS</a:t>
            </a:r>
          </a:p>
          <a:p>
            <a:pPr marL="0" indent="0">
              <a:buNone/>
            </a:pPr>
            <a:r>
              <a:rPr lang="en-US" smtClean="0"/>
              <a:t>Sự khác biệt giữa FMS và FMC?</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32</a:t>
            </a:fld>
            <a:endParaRPr lang="en-US"/>
          </a:p>
        </p:txBody>
      </p:sp>
      <p:pic>
        <p:nvPicPr>
          <p:cNvPr id="5" name="Picture 2"/>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192489" y="3035439"/>
            <a:ext cx="3642192" cy="3822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7" name="Picture 3"/>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5228493" y="1468485"/>
            <a:ext cx="664845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092162162"/>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4828398" cy="4614863"/>
          </a:xfrm>
        </p:spPr>
        <p:txBody>
          <a:bodyPr>
            <a:normAutofit/>
          </a:bodyPr>
          <a:lstStyle/>
          <a:p>
            <a:r>
              <a:rPr lang="en-US"/>
              <a:t>Các thành tố cơ bản của FMS:</a:t>
            </a:r>
          </a:p>
          <a:p>
            <a:pPr lvl="1"/>
            <a:r>
              <a:rPr lang="en-US" smtClean="0"/>
              <a:t>Sự phối hợp các thành tố của FMS</a:t>
            </a:r>
          </a:p>
        </p:txBody>
      </p:sp>
      <p:sp>
        <p:nvSpPr>
          <p:cNvPr id="4" name="Slide Number Placeholder 3"/>
          <p:cNvSpPr>
            <a:spLocks noGrp="1"/>
          </p:cNvSpPr>
          <p:nvPr>
            <p:ph type="sldNum" sz="quarter" idx="12"/>
          </p:nvPr>
        </p:nvSpPr>
        <p:spPr/>
        <p:txBody>
          <a:bodyPr/>
          <a:lstStyle/>
          <a:p>
            <a:fld id="{6DF39372-E5A5-41E0-B194-E34522106AEA}" type="slidenum">
              <a:rPr lang="en-US" smtClean="0"/>
              <a:pPr/>
              <a:t>33</a:t>
            </a:fld>
            <a:endParaRPr lang="en-US"/>
          </a:p>
        </p:txBody>
      </p:sp>
      <p:pic>
        <p:nvPicPr>
          <p:cNvPr id="5" name="Picture 2"/>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393148" y="2137359"/>
            <a:ext cx="7477682" cy="472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642598376"/>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mức linh hoạt của FMS:</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34</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743711332"/>
              </p:ext>
            </p:extLst>
          </p:nvPr>
        </p:nvGraphicFramePr>
        <p:xfrm>
          <a:off x="77455" y="1806273"/>
          <a:ext cx="11938333" cy="4495800"/>
        </p:xfrm>
        <a:graphic>
          <a:graphicData uri="http://schemas.openxmlformats.org/drawingml/2006/table">
            <a:tbl>
              <a:tblPr firstRow="1" bandRow="1">
                <a:tableStyleId>{5940675A-B579-460E-94D1-54222C63F5DA}</a:tableStyleId>
              </a:tblPr>
              <a:tblGrid>
                <a:gridCol w="900520"/>
                <a:gridCol w="3344792"/>
                <a:gridCol w="7693021"/>
              </a:tblGrid>
              <a:tr h="370840">
                <a:tc rowSpan="3">
                  <a:txBody>
                    <a:bodyPr/>
                    <a:lstStyle/>
                    <a:p>
                      <a:pPr algn="ctr"/>
                      <a:r>
                        <a:rPr lang="en-US" sz="1600" smtClean="0">
                          <a:latin typeface="Times New Roman" panose="02020603050405020304" pitchFamily="18" charset="0"/>
                          <a:cs typeface="Times New Roman" panose="02020603050405020304" pitchFamily="18" charset="0"/>
                        </a:rPr>
                        <a:t>Mức</a:t>
                      </a:r>
                      <a:r>
                        <a:rPr lang="en-US" sz="1600" baseline="0" smtClean="0">
                          <a:latin typeface="Times New Roman" panose="02020603050405020304" pitchFamily="18" charset="0"/>
                          <a:cs typeface="Times New Roman" panose="02020603050405020304" pitchFamily="18" charset="0"/>
                        </a:rPr>
                        <a:t> linh hoạt cơ bản</a:t>
                      </a:r>
                      <a:endParaRPr lang="en-US" sz="1600">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r>
                        <a:rPr lang="en-US" sz="1600" smtClean="0">
                          <a:latin typeface="Times New Roman" panose="02020603050405020304" pitchFamily="18" charset="0"/>
                          <a:cs typeface="Times New Roman" panose="02020603050405020304" pitchFamily="18" charset="0"/>
                        </a:rPr>
                        <a:t>Máy</a:t>
                      </a:r>
                      <a:r>
                        <a:rPr lang="en-US" sz="1600" baseline="0" smtClean="0">
                          <a:latin typeface="Times New Roman" panose="02020603050405020304" pitchFamily="18" charset="0"/>
                          <a:cs typeface="Times New Roman" panose="02020603050405020304" pitchFamily="18" charset="0"/>
                        </a:rPr>
                        <a:t> móc linh hoạt</a:t>
                      </a:r>
                      <a:endParaRPr lang="en-US" sz="1600">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r>
                        <a:rPr lang="en-US" sz="1600" smtClean="0">
                          <a:latin typeface="Times New Roman" panose="02020603050405020304" pitchFamily="18" charset="0"/>
                          <a:cs typeface="Times New Roman" panose="02020603050405020304" pitchFamily="18" charset="0"/>
                        </a:rPr>
                        <a:t>Máy</a:t>
                      </a:r>
                      <a:r>
                        <a:rPr lang="en-US" sz="1600" baseline="0" smtClean="0">
                          <a:latin typeface="Times New Roman" panose="02020603050405020304" pitchFamily="18" charset="0"/>
                          <a:cs typeface="Times New Roman" panose="02020603050405020304" pitchFamily="18" charset="0"/>
                        </a:rPr>
                        <a:t> móc có thể thực hiện nhiều nguyên công</a:t>
                      </a:r>
                      <a:endParaRPr lang="en-US" sz="1600">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r>
              <a:tr h="370840">
                <a:tc vMerge="1">
                  <a:txBody>
                    <a:bodyPr/>
                    <a:lstStyle/>
                    <a:p>
                      <a:endParaRPr lang="en-US"/>
                    </a:p>
                  </a:txBody>
                  <a:tcPr/>
                </a:tc>
                <a:tc>
                  <a:txBody>
                    <a:bodyPr/>
                    <a:lstStyle/>
                    <a:p>
                      <a:r>
                        <a:rPr lang="en-US" sz="1600" baseline="0" smtClean="0">
                          <a:latin typeface="Times New Roman" panose="02020603050405020304" pitchFamily="18" charset="0"/>
                          <a:cs typeface="Times New Roman" panose="02020603050405020304" pitchFamily="18" charset="0"/>
                        </a:rPr>
                        <a:t>Phôi liệu linh hoạt</a:t>
                      </a:r>
                      <a:endParaRPr lang="en-US" sz="1600">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r>
                        <a:rPr lang="en-US" sz="1600" baseline="0" smtClean="0">
                          <a:latin typeface="Times New Roman" panose="02020603050405020304" pitchFamily="18" charset="0"/>
                          <a:cs typeface="Times New Roman" panose="02020603050405020304" pitchFamily="18" charset="0"/>
                        </a:rPr>
                        <a:t>Khả năng cấp các phôi liệu kích cỡ khác nhau, tự động hóa</a:t>
                      </a:r>
                      <a:endParaRPr lang="en-US" sz="1600">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r>
              <a:tr h="370840">
                <a:tc vMerge="1">
                  <a:txBody>
                    <a:bodyPr/>
                    <a:lstStyle/>
                    <a:p>
                      <a:endParaRPr lang="en-US"/>
                    </a:p>
                  </a:txBody>
                  <a:tcPr/>
                </a:tc>
                <a:tc>
                  <a:txBody>
                    <a:bodyPr/>
                    <a:lstStyle/>
                    <a:p>
                      <a:r>
                        <a:rPr lang="en-US" sz="1600" baseline="0" smtClean="0">
                          <a:latin typeface="Times New Roman" panose="02020603050405020304" pitchFamily="18" charset="0"/>
                          <a:cs typeface="Times New Roman" panose="02020603050405020304" pitchFamily="18" charset="0"/>
                        </a:rPr>
                        <a:t>Quy trình linh hoạt</a:t>
                      </a:r>
                      <a:endParaRPr lang="en-US" sz="1600">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r>
                        <a:rPr lang="en-US" sz="1600" baseline="0" smtClean="0">
                          <a:latin typeface="Times New Roman" panose="02020603050405020304" pitchFamily="18" charset="0"/>
                          <a:cs typeface="Times New Roman" panose="02020603050405020304" pitchFamily="18" charset="0"/>
                        </a:rPr>
                        <a:t>Khả năng thay thế, xáo trộn quy trình để sản xuất một loại sản phẩm</a:t>
                      </a:r>
                      <a:endParaRPr lang="en-US" sz="1600">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r>
              <a:tr h="370840">
                <a:tc rowSpan="5">
                  <a:txBody>
                    <a:bodyPr/>
                    <a:lstStyle/>
                    <a:p>
                      <a:pPr algn="ctr"/>
                      <a:r>
                        <a:rPr lang="en-US" sz="1600" smtClean="0">
                          <a:latin typeface="Times New Roman" panose="02020603050405020304" pitchFamily="18" charset="0"/>
                          <a:cs typeface="Times New Roman" panose="02020603050405020304" pitchFamily="18" charset="0"/>
                        </a:rPr>
                        <a:t>Mức</a:t>
                      </a:r>
                      <a:r>
                        <a:rPr lang="en-US" sz="1600" baseline="0" smtClean="0">
                          <a:latin typeface="Times New Roman" panose="02020603050405020304" pitchFamily="18" charset="0"/>
                          <a:cs typeface="Times New Roman" panose="02020603050405020304" pitchFamily="18" charset="0"/>
                        </a:rPr>
                        <a:t> linh hoạt hệ thống</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c>
                  <a:txBody>
                    <a:bodyPr/>
                    <a:lstStyle/>
                    <a:p>
                      <a:r>
                        <a:rPr lang="en-US" sz="1600" baseline="0" smtClean="0">
                          <a:latin typeface="Times New Roman" panose="02020603050405020304" pitchFamily="18" charset="0"/>
                          <a:cs typeface="Times New Roman" panose="02020603050405020304" pitchFamily="18" charset="0"/>
                        </a:rPr>
                        <a:t>Sản lượng linh hoạt</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c>
                  <a:txBody>
                    <a:bodyPr/>
                    <a:lstStyle/>
                    <a:p>
                      <a:r>
                        <a:rPr lang="en-US" sz="1600" smtClean="0">
                          <a:latin typeface="Times New Roman" panose="02020603050405020304" pitchFamily="18" charset="0"/>
                          <a:cs typeface="Times New Roman" panose="02020603050405020304" pitchFamily="18" charset="0"/>
                        </a:rPr>
                        <a:t>Khả</a:t>
                      </a:r>
                      <a:r>
                        <a:rPr lang="en-US" sz="1600" baseline="0" smtClean="0">
                          <a:latin typeface="Times New Roman" panose="02020603050405020304" pitchFamily="18" charset="0"/>
                          <a:cs typeface="Times New Roman" panose="02020603050405020304" pitchFamily="18" charset="0"/>
                        </a:rPr>
                        <a:t> năng điều chỉnh sản lượng theo nhu cầu tăng/giảm</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r>
              <a:tr h="370840">
                <a:tc vMerge="1">
                  <a:txBody>
                    <a:bodyPr/>
                    <a:lstStyle/>
                    <a:p>
                      <a:endParaRPr lang="en-US"/>
                    </a:p>
                  </a:txBody>
                  <a:tcPr/>
                </a:tc>
                <a:tc>
                  <a:txBody>
                    <a:bodyPr/>
                    <a:lstStyle/>
                    <a:p>
                      <a:r>
                        <a:rPr lang="en-US" sz="1600" smtClean="0">
                          <a:latin typeface="Times New Roman" panose="02020603050405020304" pitchFamily="18" charset="0"/>
                          <a:cs typeface="Times New Roman" panose="02020603050405020304" pitchFamily="18" charset="0"/>
                        </a:rPr>
                        <a:t>Khả</a:t>
                      </a:r>
                      <a:r>
                        <a:rPr lang="en-US" sz="1600" baseline="0" smtClean="0">
                          <a:latin typeface="Times New Roman" panose="02020603050405020304" pitchFamily="18" charset="0"/>
                          <a:cs typeface="Times New Roman" panose="02020603050405020304" pitchFamily="18" charset="0"/>
                        </a:rPr>
                        <a:t> năng m</a:t>
                      </a:r>
                      <a:r>
                        <a:rPr lang="en-US" sz="1600" smtClean="0">
                          <a:latin typeface="Times New Roman" panose="02020603050405020304" pitchFamily="18" charset="0"/>
                          <a:cs typeface="Times New Roman" panose="02020603050405020304" pitchFamily="18" charset="0"/>
                        </a:rPr>
                        <a:t>ở</a:t>
                      </a:r>
                      <a:r>
                        <a:rPr lang="en-US" sz="1600" baseline="0" smtClean="0">
                          <a:latin typeface="Times New Roman" panose="02020603050405020304" pitchFamily="18" charset="0"/>
                          <a:cs typeface="Times New Roman" panose="02020603050405020304" pitchFamily="18" charset="0"/>
                        </a:rPr>
                        <a:t> rộng hệ thống</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c>
                  <a:txBody>
                    <a:bodyPr/>
                    <a:lstStyle/>
                    <a:p>
                      <a:r>
                        <a:rPr lang="en-US" sz="1600" smtClean="0">
                          <a:latin typeface="Times New Roman" panose="02020603050405020304" pitchFamily="18" charset="0"/>
                          <a:cs typeface="Times New Roman" panose="02020603050405020304" pitchFamily="18" charset="0"/>
                        </a:rPr>
                        <a:t>Khả</a:t>
                      </a:r>
                      <a:r>
                        <a:rPr lang="en-US" sz="1600" baseline="0" smtClean="0">
                          <a:latin typeface="Times New Roman" panose="02020603050405020304" pitchFamily="18" charset="0"/>
                          <a:cs typeface="Times New Roman" panose="02020603050405020304" pitchFamily="18" charset="0"/>
                        </a:rPr>
                        <a:t> năng x</a:t>
                      </a:r>
                      <a:r>
                        <a:rPr lang="en-US" sz="1600" smtClean="0">
                          <a:latin typeface="Times New Roman" panose="02020603050405020304" pitchFamily="18" charset="0"/>
                          <a:cs typeface="Times New Roman" panose="02020603050405020304" pitchFamily="18" charset="0"/>
                        </a:rPr>
                        <a:t>ây</a:t>
                      </a:r>
                      <a:r>
                        <a:rPr lang="en-US" sz="1600" baseline="0" smtClean="0">
                          <a:latin typeface="Times New Roman" panose="02020603050405020304" pitchFamily="18" charset="0"/>
                          <a:cs typeface="Times New Roman" panose="02020603050405020304" pitchFamily="18" charset="0"/>
                        </a:rPr>
                        <a:t> dựng và mở rộng hệ thống sản xuất khi cần thiết</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r>
              <a:tr h="370840">
                <a:tc vMerge="1">
                  <a:txBody>
                    <a:bodyPr/>
                    <a:lstStyle/>
                    <a:p>
                      <a:endParaRPr lang="en-US"/>
                    </a:p>
                  </a:txBody>
                  <a:tcPr/>
                </a:tc>
                <a:tc>
                  <a:txBody>
                    <a:bodyPr/>
                    <a:lstStyle/>
                    <a:p>
                      <a:r>
                        <a:rPr lang="en-US" sz="1600" smtClean="0">
                          <a:latin typeface="Times New Roman" panose="02020603050405020304" pitchFamily="18" charset="0"/>
                          <a:cs typeface="Times New Roman" panose="02020603050405020304" pitchFamily="18" charset="0"/>
                        </a:rPr>
                        <a:t>Khả</a:t>
                      </a:r>
                      <a:r>
                        <a:rPr lang="en-US" sz="1600" baseline="0" smtClean="0">
                          <a:latin typeface="Times New Roman" panose="02020603050405020304" pitchFamily="18" charset="0"/>
                          <a:cs typeface="Times New Roman" panose="02020603050405020304" pitchFamily="18" charset="0"/>
                        </a:rPr>
                        <a:t> năng thay thế linh hoạt</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c>
                  <a:txBody>
                    <a:bodyPr/>
                    <a:lstStyle/>
                    <a:p>
                      <a:r>
                        <a:rPr lang="en-US" sz="1600" baseline="0" smtClean="0">
                          <a:latin typeface="Times New Roman" panose="02020603050405020304" pitchFamily="18" charset="0"/>
                          <a:cs typeface="Times New Roman" panose="02020603050405020304" pitchFamily="18" charset="0"/>
                        </a:rPr>
                        <a:t>Khả năng thay thế quy trình, vật liệu, máy móc để sản xuất một loại sản phẩm</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r>
              <a:tr h="370840">
                <a:tc vMerge="1">
                  <a:txBody>
                    <a:bodyPr/>
                    <a:lstStyle/>
                    <a:p>
                      <a:endParaRPr lang="en-US"/>
                    </a:p>
                  </a:txBody>
                  <a:tcPr/>
                </a:tc>
                <a:tc>
                  <a:txBody>
                    <a:bodyPr/>
                    <a:lstStyle/>
                    <a:p>
                      <a:r>
                        <a:rPr lang="en-US" sz="1600" smtClean="0">
                          <a:latin typeface="Times New Roman" panose="02020603050405020304" pitchFamily="18" charset="0"/>
                          <a:cs typeface="Times New Roman" panose="02020603050405020304" pitchFamily="18" charset="0"/>
                        </a:rPr>
                        <a:t>Linh</a:t>
                      </a:r>
                      <a:r>
                        <a:rPr lang="en-US" sz="1600" baseline="0" smtClean="0">
                          <a:latin typeface="Times New Roman" panose="02020603050405020304" pitchFamily="18" charset="0"/>
                          <a:cs typeface="Times New Roman" panose="02020603050405020304" pitchFamily="18" charset="0"/>
                        </a:rPr>
                        <a:t> hoạt theo sản lượng sản xuất</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c>
                  <a:txBody>
                    <a:bodyPr/>
                    <a:lstStyle/>
                    <a:p>
                      <a:r>
                        <a:rPr lang="en-US" sz="1600" smtClean="0">
                          <a:latin typeface="Times New Roman" panose="02020603050405020304" pitchFamily="18" charset="0"/>
                          <a:cs typeface="Times New Roman" panose="02020603050405020304" pitchFamily="18" charset="0"/>
                        </a:rPr>
                        <a:t>Khả</a:t>
                      </a:r>
                      <a:r>
                        <a:rPr lang="en-US" sz="1600" baseline="0" smtClean="0">
                          <a:latin typeface="Times New Roman" panose="02020603050405020304" pitchFamily="18" charset="0"/>
                          <a:cs typeface="Times New Roman" panose="02020603050405020304" pitchFamily="18" charset="0"/>
                        </a:rPr>
                        <a:t> năng sản xuất s</a:t>
                      </a:r>
                      <a:r>
                        <a:rPr lang="en-US" sz="1600" smtClean="0">
                          <a:latin typeface="Times New Roman" panose="02020603050405020304" pitchFamily="18" charset="0"/>
                          <a:cs typeface="Times New Roman" panose="02020603050405020304" pitchFamily="18" charset="0"/>
                        </a:rPr>
                        <a:t>ản</a:t>
                      </a:r>
                      <a:r>
                        <a:rPr lang="en-US" sz="1600" baseline="0" smtClean="0">
                          <a:latin typeface="Times New Roman" panose="02020603050405020304" pitchFamily="18" charset="0"/>
                          <a:cs typeface="Times New Roman" panose="02020603050405020304" pitchFamily="18" charset="0"/>
                        </a:rPr>
                        <a:t> lượng lớn nhất của một loại sản phẩm mà không cần phát sinh thêm thiết lập (set up)</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r>
              <a:tr h="370840">
                <a:tc vMerge="1">
                  <a:txBody>
                    <a:bodyPr/>
                    <a:lstStyle/>
                    <a:p>
                      <a:endParaRPr lang="en-US"/>
                    </a:p>
                  </a:txBody>
                  <a:tcPr/>
                </a:tc>
                <a:tc>
                  <a:txBody>
                    <a:bodyPr/>
                    <a:lstStyle/>
                    <a:p>
                      <a:r>
                        <a:rPr lang="en-US" sz="1600" smtClean="0">
                          <a:latin typeface="Times New Roman" panose="02020603050405020304" pitchFamily="18" charset="0"/>
                          <a:cs typeface="Times New Roman" panose="02020603050405020304" pitchFamily="18" charset="0"/>
                        </a:rPr>
                        <a:t>Linh</a:t>
                      </a:r>
                      <a:r>
                        <a:rPr lang="en-US" sz="1600" baseline="0" smtClean="0">
                          <a:latin typeface="Times New Roman" panose="02020603050405020304" pitchFamily="18" charset="0"/>
                          <a:cs typeface="Times New Roman" panose="02020603050405020304" pitchFamily="18" charset="0"/>
                        </a:rPr>
                        <a:t> hoạt theo sản loại</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c>
                  <a:txBody>
                    <a:bodyPr/>
                    <a:lstStyle/>
                    <a:p>
                      <a:r>
                        <a:rPr lang="en-US" sz="1600" baseline="0" smtClean="0">
                          <a:latin typeface="Times New Roman" panose="02020603050405020304" pitchFamily="18" charset="0"/>
                          <a:cs typeface="Times New Roman" panose="02020603050405020304" pitchFamily="18" charset="0"/>
                        </a:rPr>
                        <a:t>Khả năng sản xuất sản loại lớn nhất với các thiết lập không đáng kể</a:t>
                      </a:r>
                      <a:endParaRPr lang="en-US" sz="1600">
                        <a:latin typeface="Times New Roman" panose="02020603050405020304" pitchFamily="18" charset="0"/>
                        <a:cs typeface="Times New Roman" panose="02020603050405020304" pitchFamily="18" charset="0"/>
                      </a:endParaRPr>
                    </a:p>
                  </a:txBody>
                  <a:tcPr anchor="ctr">
                    <a:solidFill>
                      <a:schemeClr val="accent2">
                        <a:lumMod val="60000"/>
                        <a:lumOff val="40000"/>
                      </a:schemeClr>
                    </a:solidFill>
                  </a:tcPr>
                </a:tc>
              </a:tr>
              <a:tr h="370840">
                <a:tc rowSpan="3">
                  <a:txBody>
                    <a:bodyPr/>
                    <a:lstStyle/>
                    <a:p>
                      <a:pPr algn="ctr"/>
                      <a:r>
                        <a:rPr lang="en-US" sz="1600" smtClean="0">
                          <a:latin typeface="Times New Roman" panose="02020603050405020304" pitchFamily="18" charset="0"/>
                          <a:cs typeface="Times New Roman" panose="02020603050405020304" pitchFamily="18" charset="0"/>
                        </a:rPr>
                        <a:t>Mức</a:t>
                      </a:r>
                      <a:r>
                        <a:rPr lang="en-US" sz="1600" baseline="0" smtClean="0">
                          <a:latin typeface="Times New Roman" panose="02020603050405020304" pitchFamily="18" charset="0"/>
                          <a:cs typeface="Times New Roman" panose="02020603050405020304" pitchFamily="18" charset="0"/>
                        </a:rPr>
                        <a:t> linh hoạt tổng thể</a:t>
                      </a:r>
                      <a:endParaRPr lang="en-US" sz="1600">
                        <a:latin typeface="Times New Roman" panose="02020603050405020304" pitchFamily="18" charset="0"/>
                        <a:cs typeface="Times New Roman" panose="02020603050405020304" pitchFamily="18" charset="0"/>
                      </a:endParaRPr>
                    </a:p>
                  </a:txBody>
                  <a:tcPr anchor="ctr">
                    <a:solidFill>
                      <a:schemeClr val="accent2">
                        <a:lumMod val="75000"/>
                      </a:schemeClr>
                    </a:solidFill>
                  </a:tcPr>
                </a:tc>
                <a:tc>
                  <a:txBody>
                    <a:bodyPr/>
                    <a:lstStyle/>
                    <a:p>
                      <a:r>
                        <a:rPr lang="en-US" sz="1600" smtClean="0">
                          <a:latin typeface="Times New Roman" panose="02020603050405020304" pitchFamily="18" charset="0"/>
                          <a:cs typeface="Times New Roman" panose="02020603050405020304" pitchFamily="18" charset="0"/>
                        </a:rPr>
                        <a:t>Linh hoạt</a:t>
                      </a:r>
                      <a:r>
                        <a:rPr lang="en-US" sz="1600" baseline="0" smtClean="0">
                          <a:latin typeface="Times New Roman" panose="02020603050405020304" pitchFamily="18" charset="0"/>
                          <a:cs typeface="Times New Roman" panose="02020603050405020304" pitchFamily="18" charset="0"/>
                        </a:rPr>
                        <a:t> theo chương trình</a:t>
                      </a:r>
                      <a:endParaRPr lang="en-US" sz="1600">
                        <a:latin typeface="Times New Roman" panose="02020603050405020304" pitchFamily="18" charset="0"/>
                        <a:cs typeface="Times New Roman" panose="02020603050405020304" pitchFamily="18" charset="0"/>
                      </a:endParaRPr>
                    </a:p>
                  </a:txBody>
                  <a:tcPr anchor="ctr">
                    <a:solidFill>
                      <a:schemeClr val="accent2">
                        <a:lumMod val="75000"/>
                      </a:schemeClr>
                    </a:solidFill>
                  </a:tcPr>
                </a:tc>
                <a:tc>
                  <a:txBody>
                    <a:bodyPr/>
                    <a:lstStyle/>
                    <a:p>
                      <a:r>
                        <a:rPr lang="en-US" sz="1600" smtClean="0">
                          <a:latin typeface="Times New Roman" panose="02020603050405020304" pitchFamily="18" charset="0"/>
                          <a:cs typeface="Times New Roman" panose="02020603050405020304" pitchFamily="18" charset="0"/>
                        </a:rPr>
                        <a:t>Khả</a:t>
                      </a:r>
                      <a:r>
                        <a:rPr lang="en-US" sz="1600" baseline="0" smtClean="0">
                          <a:latin typeface="Times New Roman" panose="02020603050405020304" pitchFamily="18" charset="0"/>
                          <a:cs typeface="Times New Roman" panose="02020603050405020304" pitchFamily="18" charset="0"/>
                        </a:rPr>
                        <a:t> năng vận hành ổn định của hệ thống được lập trình khi không có sự can thiệp</a:t>
                      </a:r>
                      <a:endParaRPr lang="en-US" sz="1600">
                        <a:latin typeface="Times New Roman" panose="02020603050405020304" pitchFamily="18" charset="0"/>
                        <a:cs typeface="Times New Roman" panose="02020603050405020304" pitchFamily="18" charset="0"/>
                      </a:endParaRPr>
                    </a:p>
                  </a:txBody>
                  <a:tcPr anchor="ctr">
                    <a:solidFill>
                      <a:schemeClr val="accent2">
                        <a:lumMod val="75000"/>
                      </a:schemeClr>
                    </a:solidFill>
                  </a:tcPr>
                </a:tc>
              </a:tr>
              <a:tr h="370840">
                <a:tc vMerge="1">
                  <a:txBody>
                    <a:bodyPr/>
                    <a:lstStyle/>
                    <a:p>
                      <a:endParaRPr lang="en-US"/>
                    </a:p>
                  </a:txBody>
                  <a:tcPr/>
                </a:tc>
                <a:tc>
                  <a:txBody>
                    <a:bodyPr/>
                    <a:lstStyle/>
                    <a:p>
                      <a:r>
                        <a:rPr lang="en-US" sz="1600" smtClean="0">
                          <a:latin typeface="Times New Roman" panose="02020603050405020304" pitchFamily="18" charset="0"/>
                          <a:cs typeface="Times New Roman" panose="02020603050405020304" pitchFamily="18" charset="0"/>
                        </a:rPr>
                        <a:t>Linh hoạt</a:t>
                      </a:r>
                      <a:r>
                        <a:rPr lang="en-US" sz="1600" baseline="0" smtClean="0">
                          <a:latin typeface="Times New Roman" panose="02020603050405020304" pitchFamily="18" charset="0"/>
                          <a:cs typeface="Times New Roman" panose="02020603050405020304" pitchFamily="18" charset="0"/>
                        </a:rPr>
                        <a:t> theo mức đầu tư</a:t>
                      </a:r>
                      <a:endParaRPr lang="en-US" sz="1600">
                        <a:latin typeface="Times New Roman" panose="02020603050405020304" pitchFamily="18" charset="0"/>
                        <a:cs typeface="Times New Roman" panose="02020603050405020304" pitchFamily="18" charset="0"/>
                      </a:endParaRPr>
                    </a:p>
                  </a:txBody>
                  <a:tcPr anchor="ctr">
                    <a:solidFill>
                      <a:schemeClr val="accent2">
                        <a:lumMod val="75000"/>
                      </a:schemeClr>
                    </a:solidFill>
                  </a:tcPr>
                </a:tc>
                <a:tc>
                  <a:txBody>
                    <a:bodyPr/>
                    <a:lstStyle/>
                    <a:p>
                      <a:r>
                        <a:rPr lang="en-US" sz="1600" smtClean="0">
                          <a:latin typeface="Times New Roman" panose="02020603050405020304" pitchFamily="18" charset="0"/>
                          <a:cs typeface="Times New Roman" panose="02020603050405020304" pitchFamily="18" charset="0"/>
                        </a:rPr>
                        <a:t>Sản</a:t>
                      </a:r>
                      <a:r>
                        <a:rPr lang="en-US" sz="1600" baseline="0" smtClean="0">
                          <a:latin typeface="Times New Roman" panose="02020603050405020304" pitchFamily="18" charset="0"/>
                          <a:cs typeface="Times New Roman" panose="02020603050405020304" pitchFamily="18" charset="0"/>
                        </a:rPr>
                        <a:t> lượng lớn nhất của một loại sản phẩm có thể sản xuất mà không cần thêm mức đầu tư đáng kể</a:t>
                      </a:r>
                      <a:endParaRPr lang="en-US" sz="1600">
                        <a:latin typeface="Times New Roman" panose="02020603050405020304" pitchFamily="18" charset="0"/>
                        <a:cs typeface="Times New Roman" panose="02020603050405020304" pitchFamily="18" charset="0"/>
                      </a:endParaRPr>
                    </a:p>
                  </a:txBody>
                  <a:tcPr anchor="ctr">
                    <a:solidFill>
                      <a:schemeClr val="accent2">
                        <a:lumMod val="75000"/>
                      </a:schemeClr>
                    </a:solidFill>
                  </a:tcPr>
                </a:tc>
              </a:tr>
              <a:tr h="370840">
                <a:tc vMerge="1">
                  <a:txBody>
                    <a:bodyPr/>
                    <a:lstStyle/>
                    <a:p>
                      <a:endParaRPr lang="en-US"/>
                    </a:p>
                  </a:txBody>
                  <a:tcPr/>
                </a:tc>
                <a:tc>
                  <a:txBody>
                    <a:bodyPr/>
                    <a:lstStyle/>
                    <a:p>
                      <a:r>
                        <a:rPr lang="en-US" sz="1600" smtClean="0">
                          <a:latin typeface="Times New Roman" panose="02020603050405020304" pitchFamily="18" charset="0"/>
                          <a:cs typeface="Times New Roman" panose="02020603050405020304" pitchFamily="18" charset="0"/>
                        </a:rPr>
                        <a:t>Đáp</a:t>
                      </a:r>
                      <a:r>
                        <a:rPr lang="en-US" sz="1600" baseline="0" smtClean="0">
                          <a:latin typeface="Times New Roman" panose="02020603050405020304" pitchFamily="18" charset="0"/>
                          <a:cs typeface="Times New Roman" panose="02020603050405020304" pitchFamily="18" charset="0"/>
                        </a:rPr>
                        <a:t> ứng thị trường</a:t>
                      </a:r>
                      <a:endParaRPr lang="en-US" sz="1600">
                        <a:latin typeface="Times New Roman" panose="02020603050405020304" pitchFamily="18" charset="0"/>
                        <a:cs typeface="Times New Roman" panose="02020603050405020304" pitchFamily="18" charset="0"/>
                      </a:endParaRPr>
                    </a:p>
                  </a:txBody>
                  <a:tcPr anchor="ctr">
                    <a:solidFill>
                      <a:schemeClr val="accent2">
                        <a:lumMod val="75000"/>
                      </a:schemeClr>
                    </a:solidFill>
                  </a:tcPr>
                </a:tc>
                <a:tc>
                  <a:txBody>
                    <a:bodyPr/>
                    <a:lstStyle/>
                    <a:p>
                      <a:r>
                        <a:rPr lang="en-US" sz="1600" smtClean="0">
                          <a:latin typeface="Times New Roman" panose="02020603050405020304" pitchFamily="18" charset="0"/>
                          <a:cs typeface="Times New Roman" panose="02020603050405020304" pitchFamily="18" charset="0"/>
                        </a:rPr>
                        <a:t>Khả</a:t>
                      </a:r>
                      <a:r>
                        <a:rPr lang="en-US" sz="1600" baseline="0" smtClean="0">
                          <a:latin typeface="Times New Roman" panose="02020603050405020304" pitchFamily="18" charset="0"/>
                          <a:cs typeface="Times New Roman" panose="02020603050405020304" pitchFamily="18" charset="0"/>
                        </a:rPr>
                        <a:t> năng đáp ứng lại sự thay đổi,biến động của thị trường</a:t>
                      </a:r>
                      <a:endParaRPr lang="en-US" sz="1600">
                        <a:latin typeface="Times New Roman" panose="02020603050405020304" pitchFamily="18" charset="0"/>
                        <a:cs typeface="Times New Roman" panose="02020603050405020304" pitchFamily="18" charset="0"/>
                      </a:endParaRPr>
                    </a:p>
                  </a:txBody>
                  <a:tcPr anchor="ctr">
                    <a:solidFill>
                      <a:schemeClr val="accent2">
                        <a:lumMod val="75000"/>
                      </a:schemeClr>
                    </a:solidFill>
                  </a:tcPr>
                </a:tc>
              </a:tr>
            </a:tbl>
          </a:graphicData>
        </a:graphic>
      </p:graphicFrame>
    </p:spTree>
    <p:extLst>
      <p:ext uri="{BB962C8B-B14F-4D97-AF65-F5344CB8AC3E}">
        <p14:creationId xmlns:p14="http://schemas.microsoft.com/office/powerpoint/2010/main" val="1847511328"/>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a:t>Các mức linh hoạt của FMS:</a:t>
            </a:r>
          </a:p>
          <a:p>
            <a:pPr lvl="1"/>
            <a:r>
              <a:rPr lang="en-US" smtClean="0"/>
              <a:t>Ý nghĩa của “độ linh hoạt” đối với:</a:t>
            </a:r>
          </a:p>
          <a:p>
            <a:pPr lvl="2"/>
            <a:r>
              <a:rPr lang="en-US" smtClean="0"/>
              <a:t>Quy mô sản xuất: </a:t>
            </a:r>
          </a:p>
          <a:p>
            <a:pPr lvl="3"/>
            <a:r>
              <a:rPr lang="en-US" smtClean="0"/>
              <a:t>Nhiều loại sản phẩm với số lần thay dụng cụ tối thiểu</a:t>
            </a:r>
          </a:p>
          <a:p>
            <a:pPr lvl="3"/>
            <a:r>
              <a:rPr lang="en-US" smtClean="0"/>
              <a:t>Chuyển đổi nhanh loại sản phẩm</a:t>
            </a:r>
          </a:p>
          <a:p>
            <a:pPr lvl="3"/>
            <a:r>
              <a:rPr lang="en-US" smtClean="0"/>
              <a:t>Chuyển đổi nhanh chóng lịch sản xuất (MPS) theo một đơn hàng đặc biệt</a:t>
            </a:r>
          </a:p>
          <a:p>
            <a:pPr lvl="2"/>
            <a:r>
              <a:rPr lang="en-US" smtClean="0"/>
              <a:t>Cơ sở sản xuất:</a:t>
            </a:r>
          </a:p>
          <a:p>
            <a:pPr lvl="3"/>
            <a:r>
              <a:rPr lang="en-US" smtClean="0"/>
              <a:t>Đưa ra những mặt hàng được thiết kế thỏa mãn nhu cầu khách hàng</a:t>
            </a:r>
          </a:p>
          <a:p>
            <a:pPr lvl="2"/>
            <a:r>
              <a:rPr lang="en-US" smtClean="0"/>
              <a:t>Khách hàng:</a:t>
            </a:r>
          </a:p>
          <a:p>
            <a:pPr lvl="3"/>
            <a:r>
              <a:rPr lang="en-US" smtClean="0"/>
              <a:t>Thời gian giao hàng được tùy chỉnh theo nhu cầu</a:t>
            </a:r>
          </a:p>
          <a:p>
            <a:pPr lvl="2"/>
            <a:r>
              <a:rPr lang="en-US" smtClean="0"/>
              <a:t>Chiến lược phát triển cơ sở sản xuất:</a:t>
            </a:r>
          </a:p>
          <a:p>
            <a:pPr lvl="3"/>
            <a:r>
              <a:rPr lang="en-US" smtClean="0"/>
              <a:t>Chủng loại sản phẩm đa dạng</a:t>
            </a:r>
          </a:p>
          <a:p>
            <a:pPr lvl="2"/>
            <a:r>
              <a:rPr lang="en-US" smtClean="0"/>
              <a:t>Năng lực của cơ sở sản xuất:</a:t>
            </a:r>
          </a:p>
          <a:p>
            <a:pPr lvl="3"/>
            <a:r>
              <a:rPr lang="en-US" smtClean="0"/>
              <a:t>Thay đổi nhanh chóng lịch sản xuất, tăng khả năng ứng biến với nhu cầu thị trường</a:t>
            </a:r>
          </a:p>
          <a:p>
            <a:pPr lvl="3"/>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35</a:t>
            </a:fld>
            <a:endParaRPr lang="en-US"/>
          </a:p>
        </p:txBody>
      </p:sp>
    </p:spTree>
    <p:extLst>
      <p:ext uri="{BB962C8B-B14F-4D97-AF65-F5344CB8AC3E}">
        <p14:creationId xmlns:p14="http://schemas.microsoft.com/office/powerpoint/2010/main" val="3427269106"/>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nguyên tắc hình thành hệ thống FMS:</a:t>
            </a:r>
          </a:p>
          <a:p>
            <a:pPr lvl="1"/>
            <a:r>
              <a:rPr lang="en-US" smtClean="0"/>
              <a:t>Họ các chi tiết cần được chế tạo phải được xác định. Từ đó xác định các thiết bị công nghệ của FMS (các máy điều khiển số, robot công nghiệp, hệ thống vận chuyển, tích trữ,…)</a:t>
            </a:r>
          </a:p>
          <a:p>
            <a:pPr lvl="1"/>
            <a:r>
              <a:rPr lang="en-US" smtClean="0"/>
              <a:t>Các cấu trúc chức năng, cấu trúc công nghệ, cấu trúc thông tin và hệ thống mạng máy tính nội bộ được thiết lập dựa theo đặc thù sản xuất</a:t>
            </a:r>
          </a:p>
          <a:p>
            <a:pPr lvl="1"/>
            <a:r>
              <a:rPr lang="en-US" smtClean="0"/>
              <a:t>Các vấn đề thuật toán, lập trình, giải thuật của hệ thống điều khiển FMS cần được tính toán trong mối quan hệ tương quan giữa các phần tử tự động trong hệ thống</a:t>
            </a:r>
          </a:p>
          <a:p>
            <a:pPr lvl="1"/>
            <a:r>
              <a:rPr lang="en-US" smtClean="0"/>
              <a:t>Vấn đề tiêu chuẩn hóa phải được chú ý ngay từ lúc xây dựng FMS. VD: kho chứa tiêu chuẩn, cơ cấu vận chuyển tiêu chuản, thiết bị công nghệ tiêu chuẩn,…</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36</a:t>
            </a:fld>
            <a:endParaRPr lang="en-US"/>
          </a:p>
        </p:txBody>
      </p:sp>
    </p:spTree>
    <p:extLst>
      <p:ext uri="{BB962C8B-B14F-4D97-AF65-F5344CB8AC3E}">
        <p14:creationId xmlns:p14="http://schemas.microsoft.com/office/powerpoint/2010/main" val="2591365809"/>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884036" y="3086118"/>
            <a:ext cx="8745870" cy="442122"/>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0" scaled="1"/>
            <a:tileRect/>
          </a:gradFill>
          <a:ln w="38100">
            <a:no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1884036" y="1694700"/>
            <a:ext cx="8745870" cy="438912"/>
          </a:xfrm>
          <a:prstGeom prst="roundRect">
            <a:avLst/>
          </a:prstGeom>
          <a:noFill/>
          <a:ln w="12700">
            <a:gradFill flip="none" rotWithShape="1">
              <a:gsLst>
                <a:gs pos="0">
                  <a:srgbClr val="C00000"/>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r="100000" b="100000"/>
              </a:path>
              <a:tileRect l="-100000" t="-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p:txBody>
          <a:bodyPr/>
          <a:lstStyle/>
          <a:p>
            <a:r>
              <a:rPr lang="en-US" smtClean="0"/>
              <a:t>NỘI DUNG</a:t>
            </a:r>
            <a:endParaRPr lang="en-US"/>
          </a:p>
        </p:txBody>
      </p:sp>
      <p:sp>
        <p:nvSpPr>
          <p:cNvPr id="6" name="Slide Number Placeholder 5"/>
          <p:cNvSpPr>
            <a:spLocks noGrp="1"/>
          </p:cNvSpPr>
          <p:nvPr>
            <p:ph type="sldNum" sz="quarter" idx="12"/>
          </p:nvPr>
        </p:nvSpPr>
        <p:spPr/>
        <p:txBody>
          <a:bodyPr/>
          <a:lstStyle/>
          <a:p>
            <a:fld id="{6DF39372-E5A5-41E0-B194-E34522106AEA}" type="slidenum">
              <a:rPr lang="en-US" smtClean="0"/>
              <a:pPr/>
              <a:t>37</a:t>
            </a:fld>
            <a:endParaRPr lang="en-US"/>
          </a:p>
        </p:txBody>
      </p:sp>
      <p:sp>
        <p:nvSpPr>
          <p:cNvPr id="5" name="Content Placeholder 4"/>
          <p:cNvSpPr>
            <a:spLocks noGrp="1"/>
          </p:cNvSpPr>
          <p:nvPr>
            <p:ph idx="1"/>
          </p:nvPr>
        </p:nvSpPr>
        <p:spPr/>
        <p:txBody>
          <a:bodyPr>
            <a:normAutofit/>
          </a:bodyPr>
          <a:lstStyle/>
          <a:p>
            <a:pPr marL="0" indent="0">
              <a:buNone/>
            </a:pPr>
            <a:r>
              <a:rPr lang="en-US" smtClean="0"/>
              <a:t>1. </a:t>
            </a:r>
            <a:r>
              <a:rPr lang="en-US" smtClean="0">
                <a:solidFill>
                  <a:srgbClr val="002060"/>
                </a:solidFill>
              </a:rPr>
              <a:t>	Khái niệm về sản xuất và hệ thống sản xuất</a:t>
            </a:r>
            <a:endParaRPr lang="en-US">
              <a:solidFill>
                <a:srgbClr val="002060"/>
              </a:solidFill>
            </a:endParaRPr>
          </a:p>
          <a:p>
            <a:pPr marL="0" indent="0">
              <a:buNone/>
            </a:pPr>
            <a:r>
              <a:rPr lang="en-US" smtClean="0"/>
              <a:t>2.</a:t>
            </a:r>
            <a:r>
              <a:rPr lang="en-US" smtClean="0">
                <a:solidFill>
                  <a:srgbClr val="002060"/>
                </a:solidFill>
              </a:rPr>
              <a:t> 	</a:t>
            </a:r>
            <a:r>
              <a:rPr lang="en-US" smtClean="0"/>
              <a:t>Tự động hóa quá trình sản xuất</a:t>
            </a:r>
            <a:endParaRPr lang="en-US" smtClean="0">
              <a:solidFill>
                <a:srgbClr val="002060"/>
              </a:solidFill>
            </a:endParaRPr>
          </a:p>
          <a:p>
            <a:pPr marL="0" indent="0">
              <a:buNone/>
            </a:pPr>
            <a:r>
              <a:rPr lang="en-US" smtClean="0">
                <a:solidFill>
                  <a:srgbClr val="002060"/>
                </a:solidFill>
              </a:rPr>
              <a:t>3. 	</a:t>
            </a:r>
            <a:r>
              <a:rPr lang="en-US" smtClean="0"/>
              <a:t>Hệ thống sản xuất linh hoạt FMS</a:t>
            </a:r>
            <a:endParaRPr lang="en-US" smtClean="0">
              <a:solidFill>
                <a:srgbClr val="002060"/>
              </a:solidFill>
            </a:endParaRPr>
          </a:p>
          <a:p>
            <a:pPr marL="0" indent="0">
              <a:buNone/>
            </a:pPr>
            <a:r>
              <a:rPr lang="en-US" smtClean="0">
                <a:solidFill>
                  <a:srgbClr val="002060"/>
                </a:solidFill>
              </a:rPr>
              <a:t>4. 	Hệ thống sản xuất tích hợp CIM</a:t>
            </a:r>
          </a:p>
        </p:txBody>
      </p:sp>
      <p:grpSp>
        <p:nvGrpSpPr>
          <p:cNvPr id="2" name="Group 1"/>
          <p:cNvGrpSpPr/>
          <p:nvPr/>
        </p:nvGrpSpPr>
        <p:grpSpPr>
          <a:xfrm>
            <a:off x="1245188" y="3184073"/>
            <a:ext cx="442222" cy="329897"/>
            <a:chOff x="187906" y="2112280"/>
            <a:chExt cx="442222" cy="329897"/>
          </a:xfrm>
        </p:grpSpPr>
        <p:sp>
          <p:nvSpPr>
            <p:cNvPr id="10" name="Rectangle 9"/>
            <p:cNvSpPr/>
            <p:nvPr/>
          </p:nvSpPr>
          <p:spPr>
            <a:xfrm>
              <a:off x="243692" y="2330362"/>
              <a:ext cx="105961" cy="111815"/>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87906" y="2112280"/>
              <a:ext cx="105569" cy="258064"/>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45368" y="2266844"/>
              <a:ext cx="184760" cy="79964"/>
            </a:xfrm>
            <a:prstGeom prst="rect">
              <a:avLst/>
            </a:prstGeom>
            <a:noFill/>
            <a:ln w="12700">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ounded Rectangle 12"/>
          <p:cNvSpPr/>
          <p:nvPr/>
        </p:nvSpPr>
        <p:spPr>
          <a:xfrm>
            <a:off x="1884036" y="2158506"/>
            <a:ext cx="8745870" cy="438912"/>
          </a:xfrm>
          <a:prstGeom prst="roundRect">
            <a:avLst/>
          </a:prstGeom>
          <a:noFill/>
          <a:ln w="12700">
            <a:gradFill flip="none" rotWithShape="1">
              <a:gsLst>
                <a:gs pos="0">
                  <a:srgbClr val="C00000"/>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r="100000" b="100000"/>
              </a:path>
              <a:tileRect l="-100000" t="-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1884036" y="2622312"/>
            <a:ext cx="8745870" cy="438912"/>
          </a:xfrm>
          <a:prstGeom prst="roundRect">
            <a:avLst/>
          </a:prstGeom>
          <a:noFill/>
          <a:ln w="12700">
            <a:gradFill flip="none" rotWithShape="1">
              <a:gsLst>
                <a:gs pos="0">
                  <a:srgbClr val="C00000"/>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r="100000" b="100000"/>
              </a:path>
              <a:tileRect l="-100000" t="-100000"/>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2543639790"/>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4403375" cy="4614863"/>
          </a:xfrm>
        </p:spPr>
        <p:txBody>
          <a:bodyPr/>
          <a:lstStyle/>
          <a:p>
            <a:r>
              <a:rPr lang="en-US" smtClean="0"/>
              <a:t>Khái niệm về CIM:</a:t>
            </a:r>
          </a:p>
          <a:p>
            <a:pPr lvl="1"/>
            <a:r>
              <a:rPr lang="en-US" smtClean="0"/>
              <a:t>CIM: Computer Integrated Manufaturing</a:t>
            </a:r>
          </a:p>
          <a:p>
            <a:pPr lvl="1"/>
            <a:r>
              <a:rPr lang="en-US" smtClean="0"/>
              <a:t>CIM là hệ thống sản xuất tự động hoàn chỉnh có sử dụng máy tính để điều khiển tất cả các quá trình sản xuất. Việc tích hợp này cho phép từng công đoạn đơn lẻ có thể trao đổi thông tin với nhau trong toàn bộ hệ thống, bao gồm dòng thông tin của thiết kế sản phẩm, kế hoạch sản xuất, thiết lập và điều chỉnh nguyên công. </a:t>
            </a:r>
          </a:p>
          <a:p>
            <a:pPr lvl="1"/>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38</a:t>
            </a:fld>
            <a:endParaRPr lang="en-US"/>
          </a:p>
        </p:txBody>
      </p:sp>
      <p:pic>
        <p:nvPicPr>
          <p:cNvPr id="2" name="Picture 1"/>
          <p:cNvPicPr>
            <a:picLocks noChangeAspect="1"/>
          </p:cNvPicPr>
          <p:nvPr/>
        </p:nvPicPr>
        <p:blipFill>
          <a:blip r:embed="rId2">
            <a:clrChange>
              <a:clrFrom>
                <a:srgbClr val="FFFFFF"/>
              </a:clrFrom>
              <a:clrTo>
                <a:srgbClr val="FFFFFF">
                  <a:alpha val="0"/>
                </a:srgbClr>
              </a:clrTo>
            </a:clrChange>
          </a:blip>
          <a:stretch>
            <a:fillRect/>
          </a:stretch>
        </p:blipFill>
        <p:spPr>
          <a:xfrm>
            <a:off x="5414963" y="1349422"/>
            <a:ext cx="5967069" cy="5355859"/>
          </a:xfrm>
          <a:prstGeom prst="rect">
            <a:avLst/>
          </a:prstGeom>
        </p:spPr>
      </p:pic>
    </p:spTree>
    <p:extLst>
      <p:ext uri="{BB962C8B-B14F-4D97-AF65-F5344CB8AC3E}">
        <p14:creationId xmlns:p14="http://schemas.microsoft.com/office/powerpoint/2010/main" val="1212316589"/>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Khái niệm về CIM</a:t>
            </a:r>
            <a:r>
              <a:rPr lang="en-US" smtClean="0"/>
              <a:t>:</a:t>
            </a:r>
          </a:p>
          <a:p>
            <a:pPr lvl="1"/>
            <a:r>
              <a:rPr lang="en-US" smtClean="0"/>
              <a:t>Sự hình thành của CIM</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39</a:t>
            </a:fld>
            <a:endParaRPr lang="en-US"/>
          </a:p>
        </p:txBody>
      </p:sp>
      <p:pic>
        <p:nvPicPr>
          <p:cNvPr id="7" name="Picture 1"/>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899570" y="2247339"/>
            <a:ext cx="10041617" cy="4452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4468034"/>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Khái niệm về CIM:</a:t>
            </a:r>
          </a:p>
          <a:p>
            <a:pPr lvl="1"/>
            <a:r>
              <a:rPr lang="en-US" smtClean="0"/>
              <a:t>Mối quan hệ giữa CIM và FMS</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40</a:t>
            </a:fld>
            <a:endParaRPr lang="en-US"/>
          </a:p>
        </p:txBody>
      </p:sp>
      <p:graphicFrame>
        <p:nvGraphicFramePr>
          <p:cNvPr id="7" name="Object 2"/>
          <p:cNvGraphicFramePr>
            <a:graphicFrameLocks noChangeAspect="1"/>
          </p:cNvGraphicFramePr>
          <p:nvPr>
            <p:extLst>
              <p:ext uri="{D42A27DB-BD31-4B8C-83A1-F6EECF244321}">
                <p14:modId xmlns:p14="http://schemas.microsoft.com/office/powerpoint/2010/main" val="3889407800"/>
              </p:ext>
            </p:extLst>
          </p:nvPr>
        </p:nvGraphicFramePr>
        <p:xfrm>
          <a:off x="2857456" y="2357092"/>
          <a:ext cx="7154069" cy="4159686"/>
        </p:xfrm>
        <a:graphic>
          <a:graphicData uri="http://schemas.openxmlformats.org/presentationml/2006/ole">
            <mc:AlternateContent xmlns:mc="http://schemas.openxmlformats.org/markup-compatibility/2006">
              <mc:Choice xmlns:v="urn:schemas-microsoft-com:vml" Requires="v">
                <p:oleObj spid="_x0000_s4115" name="Document" r:id="rId4" imgW="5067114" imgH="2946292" progId="Word.Document.12">
                  <p:embed/>
                </p:oleObj>
              </mc:Choice>
              <mc:Fallback>
                <p:oleObj name="Document" r:id="rId4" imgW="5067114" imgH="2946292" progId="Word.Documen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7456" y="2357092"/>
                        <a:ext cx="7154069" cy="4159686"/>
                      </a:xfrm>
                      <a:prstGeom prst="rect">
                        <a:avLst/>
                      </a:prstGeom>
                      <a:noFill/>
                      <a:ln>
                        <a:noFill/>
                      </a:ln>
                      <a:extLst/>
                    </p:spPr>
                  </p:pic>
                </p:oleObj>
              </mc:Fallback>
            </mc:AlternateContent>
          </a:graphicData>
        </a:graphic>
      </p:graphicFrame>
    </p:spTree>
    <p:extLst>
      <p:ext uri="{BB962C8B-B14F-4D97-AF65-F5344CB8AC3E}">
        <p14:creationId xmlns:p14="http://schemas.microsoft.com/office/powerpoint/2010/main" val="2708804682"/>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Khái niệm về CIM:</a:t>
            </a:r>
          </a:p>
          <a:p>
            <a:pPr lvl="1"/>
            <a:r>
              <a:rPr lang="vi-VN" smtClean="0"/>
              <a:t>Ư</a:t>
            </a:r>
            <a:r>
              <a:rPr lang="en-US" smtClean="0"/>
              <a:t>u điểm so với công nghệ truyền thống:</a:t>
            </a:r>
          </a:p>
          <a:p>
            <a:pPr lvl="2"/>
            <a:r>
              <a:rPr lang="en-US" smtClean="0"/>
              <a:t>Giảm giá thành thiết kế (tận dụng ưu điểm thiết kế trước) (15-30% giá thành thiết kế)</a:t>
            </a:r>
          </a:p>
          <a:p>
            <a:pPr lvl="2"/>
            <a:r>
              <a:rPr lang="en-US" smtClean="0"/>
              <a:t>Giảm thời gian chế tạo chi tiết  (30-60%)</a:t>
            </a:r>
          </a:p>
          <a:p>
            <a:pPr lvl="2"/>
            <a:r>
              <a:rPr lang="en-US" smtClean="0"/>
              <a:t>Tăng năng suất (40-70%)</a:t>
            </a:r>
          </a:p>
          <a:p>
            <a:pPr lvl="2"/>
            <a:r>
              <a:rPr lang="en-US" smtClean="0"/>
              <a:t>Nâng cao chất lượng sản phẩm, giảm phế liệu</a:t>
            </a:r>
          </a:p>
          <a:p>
            <a:pPr lvl="2"/>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41</a:t>
            </a:fld>
            <a:endParaRPr lang="en-US"/>
          </a:p>
        </p:txBody>
      </p:sp>
    </p:spTree>
    <p:extLst>
      <p:ext uri="{BB962C8B-B14F-4D97-AF65-F5344CB8AC3E}">
        <p14:creationId xmlns:p14="http://schemas.microsoft.com/office/powerpoint/2010/main" val="27888267"/>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6435547" cy="4614863"/>
          </a:xfrm>
        </p:spPr>
        <p:txBody>
          <a:bodyPr/>
          <a:lstStyle/>
          <a:p>
            <a:r>
              <a:rPr lang="en-US" smtClean="0"/>
              <a:t>Các chức năng của CIM</a:t>
            </a:r>
          </a:p>
          <a:p>
            <a:pPr lvl="1"/>
            <a:r>
              <a:rPr lang="en-US"/>
              <a:t>CIM cung cấp các gói hỗ trợ tất cả các chức năng quản lý sản xuất cũng như tài chính, kinh tế.</a:t>
            </a:r>
          </a:p>
          <a:p>
            <a:pPr lvl="1"/>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42</a:t>
            </a:fld>
            <a:endParaRPr lang="en-US"/>
          </a:p>
        </p:txBody>
      </p:sp>
      <p:pic>
        <p:nvPicPr>
          <p:cNvPr id="7" name="Picture 6"/>
          <p:cNvPicPr>
            <a:picLocks noChangeAspect="1"/>
          </p:cNvPicPr>
          <p:nvPr/>
        </p:nvPicPr>
        <p:blipFill>
          <a:blip r:embed="rId2">
            <a:clrChange>
              <a:clrFrom>
                <a:srgbClr val="FFFFFF"/>
              </a:clrFrom>
              <a:clrTo>
                <a:srgbClr val="FFFFFF">
                  <a:alpha val="0"/>
                </a:srgbClr>
              </a:clrTo>
            </a:clrChange>
          </a:blip>
          <a:stretch>
            <a:fillRect/>
          </a:stretch>
        </p:blipFill>
        <p:spPr>
          <a:xfrm>
            <a:off x="259418" y="4679924"/>
            <a:ext cx="5361905" cy="1580952"/>
          </a:xfrm>
          <a:prstGeom prst="rect">
            <a:avLst/>
          </a:prstGeom>
        </p:spPr>
      </p:pic>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5975692" y="1437879"/>
            <a:ext cx="5378108" cy="5080152"/>
          </a:xfrm>
          <a:prstGeom prst="rect">
            <a:avLst/>
          </a:prstGeom>
        </p:spPr>
      </p:pic>
    </p:spTree>
    <p:extLst>
      <p:ext uri="{BB962C8B-B14F-4D97-AF65-F5344CB8AC3E}">
        <p14:creationId xmlns:p14="http://schemas.microsoft.com/office/powerpoint/2010/main" val="4199826596"/>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Các chức năng của CIM</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43</a:t>
            </a:fld>
            <a:endParaRPr lang="en-US"/>
          </a:p>
        </p:txBody>
      </p:sp>
      <p:pic>
        <p:nvPicPr>
          <p:cNvPr id="5" name="Picture 9"/>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90317" y="1635962"/>
            <a:ext cx="5125642" cy="4880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2757903"/>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7079845" cy="5349919"/>
          </a:xfrm>
        </p:spPr>
        <p:txBody>
          <a:bodyPr>
            <a:normAutofit/>
          </a:bodyPr>
          <a:lstStyle/>
          <a:p>
            <a:r>
              <a:rPr lang="en-US"/>
              <a:t>Các mức điều khiển hệ thống của CIM</a:t>
            </a:r>
          </a:p>
          <a:p>
            <a:pPr lvl="1"/>
            <a:r>
              <a:rPr lang="en-US" smtClean="0"/>
              <a:t>Mức 1: điều khiển động cơ, cảm biến, trang thiết bị sản xuất,…</a:t>
            </a:r>
          </a:p>
          <a:p>
            <a:pPr lvl="1"/>
            <a:r>
              <a:rPr lang="en-US" smtClean="0"/>
              <a:t>Mức 2: điều khiển chu trình, bao gồm các bộ điều khiển </a:t>
            </a:r>
            <a:r>
              <a:rPr lang="en-US"/>
              <a:t>CNC, NC, RC, </a:t>
            </a:r>
            <a:r>
              <a:rPr lang="en-US" smtClean="0"/>
              <a:t>PLC</a:t>
            </a:r>
          </a:p>
          <a:p>
            <a:pPr lvl="1"/>
            <a:r>
              <a:rPr lang="en-US" smtClean="0"/>
              <a:t>Mức 3: điều khiển các nhóm máy bằng máy tính, chu kỳ từng phút/giờ</a:t>
            </a:r>
          </a:p>
          <a:p>
            <a:pPr lvl="1"/>
            <a:r>
              <a:rPr lang="en-US" smtClean="0"/>
              <a:t>Mức 4: điều khiển một khu vực sản xuất với sự hỗ trợ của MRP, CAP, CAD, …theo dõi và quản lý từng ngày/tuần</a:t>
            </a:r>
          </a:p>
          <a:p>
            <a:pPr lvl="1"/>
            <a:r>
              <a:rPr lang="en-US" smtClean="0"/>
              <a:t>Mức 5: điều khiển tự động toàn bộ các hoạt động sản xuất tự động và hoạt động hỗ trợ sản xuất: CAP, CAD, MRP, tài chính, kế toán,… với mức độ can thiệp hệ thống theo chiến lược. Theo dõi và quản lý theo chỉ tiêu quý/năm.</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44</a:t>
            </a:fld>
            <a:endParaRPr lang="en-US"/>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7339263" y="1420063"/>
            <a:ext cx="4550142" cy="4914153"/>
          </a:xfrm>
          <a:prstGeom prst="rect">
            <a:avLst/>
          </a:prstGeom>
        </p:spPr>
      </p:pic>
    </p:spTree>
    <p:extLst>
      <p:ext uri="{BB962C8B-B14F-4D97-AF65-F5344CB8AC3E}">
        <p14:creationId xmlns:p14="http://schemas.microsoft.com/office/powerpoint/2010/main" val="1714916571"/>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18" y="1349422"/>
            <a:ext cx="5755620" cy="4614863"/>
          </a:xfrm>
        </p:spPr>
        <p:txBody>
          <a:bodyPr/>
          <a:lstStyle/>
          <a:p>
            <a:r>
              <a:rPr lang="en-US" smtClean="0"/>
              <a:t>Các mức điều khiển hệ thống của CIM</a:t>
            </a:r>
          </a:p>
          <a:p>
            <a:pPr lvl="1"/>
            <a:r>
              <a:rPr lang="vi-VN" smtClean="0"/>
              <a:t>Ư</a:t>
            </a:r>
            <a:r>
              <a:rPr lang="en-US" smtClean="0"/>
              <a:t>u </a:t>
            </a:r>
            <a:r>
              <a:rPr lang="en-US"/>
              <a:t>điểm </a:t>
            </a:r>
            <a:r>
              <a:rPr lang="en-US" smtClean="0"/>
              <a:t>của sự </a:t>
            </a:r>
            <a:r>
              <a:rPr lang="en-US"/>
              <a:t>phân tầng các mức độ quản lý trong </a:t>
            </a:r>
            <a:r>
              <a:rPr lang="en-US" smtClean="0"/>
              <a:t>CIM</a:t>
            </a:r>
          </a:p>
          <a:p>
            <a:pPr lvl="2"/>
            <a:r>
              <a:rPr lang="en-US" smtClean="0"/>
              <a:t>Tăng tính linh hoạt của sản phẩm, sản lượng và NVL</a:t>
            </a:r>
          </a:p>
          <a:p>
            <a:pPr lvl="2"/>
            <a:r>
              <a:rPr lang="en-US" smtClean="0"/>
              <a:t>Nâng cao năng suất và chất lượng gia công</a:t>
            </a:r>
          </a:p>
          <a:p>
            <a:pPr lvl="2"/>
            <a:r>
              <a:rPr lang="en-US" smtClean="0"/>
              <a:t>Hoàn thiện giao diện, dữ liệu chung cho thiết kế-sản xuất</a:t>
            </a:r>
          </a:p>
          <a:p>
            <a:pPr lvl="2"/>
            <a:r>
              <a:rPr lang="en-US" smtClean="0"/>
              <a:t>Giảm lao động con người</a:t>
            </a:r>
          </a:p>
          <a:p>
            <a:pPr lvl="2"/>
            <a:r>
              <a:rPr lang="en-US" smtClean="0"/>
              <a:t>Thiết kế có năng suất và độ chính xác cao</a:t>
            </a:r>
          </a:p>
          <a:p>
            <a:pPr lvl="2"/>
            <a:r>
              <a:rPr lang="en-US" smtClean="0"/>
              <a:t>Tiêu chuẩn hóa cao, sử dụng vật liệu hợp lý</a:t>
            </a:r>
          </a:p>
          <a:p>
            <a:pPr lvl="2"/>
            <a:r>
              <a:rPr lang="en-US" smtClean="0"/>
              <a:t>Nâng cao hiệu quả sử dụng máy móc</a:t>
            </a:r>
          </a:p>
          <a:p>
            <a:pPr lvl="2"/>
            <a:r>
              <a:rPr lang="en-US" smtClean="0"/>
              <a:t>Nâng cao tính cạnh tranh</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45</a:t>
            </a:fld>
            <a:endParaRPr lang="en-US"/>
          </a:p>
        </p:txBody>
      </p:sp>
      <p:pic>
        <p:nvPicPr>
          <p:cNvPr id="6" name="Picture 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19353" y="1608184"/>
            <a:ext cx="5927505" cy="4249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3872163844"/>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Hướng phát triển của CIM</a:t>
            </a:r>
          </a:p>
          <a:p>
            <a:pPr lvl="1"/>
            <a:r>
              <a:rPr lang="en-US" smtClean="0"/>
              <a:t>Tăng tính tự động hóa ở các mức độ FMS</a:t>
            </a:r>
          </a:p>
          <a:p>
            <a:pPr lvl="1"/>
            <a:r>
              <a:rPr lang="en-US" smtClean="0"/>
              <a:t>Phát triển nhà máy tích hợp CIM</a:t>
            </a:r>
          </a:p>
          <a:p>
            <a:pPr lvl="1"/>
            <a:r>
              <a:rPr lang="en-US" smtClean="0"/>
              <a:t>Phát triển mạng lưới CIM qua Internet toàn cầu</a:t>
            </a:r>
          </a:p>
          <a:p>
            <a:pPr lvl="1"/>
            <a:r>
              <a:rPr lang="en-US" smtClean="0"/>
              <a:t>Nâng cao tính tối ưu trong hoạt động của hệ thống CIM</a:t>
            </a:r>
          </a:p>
          <a:p>
            <a:pPr lvl="1"/>
            <a:r>
              <a:rPr lang="en-US" smtClean="0"/>
              <a:t>Nghiên cứu khả năng ứng dụng CIM vào ngành sản xuất trí tuệ</a:t>
            </a:r>
            <a:endParaRPr lang="en-US"/>
          </a:p>
        </p:txBody>
      </p:sp>
      <p:sp>
        <p:nvSpPr>
          <p:cNvPr id="4" name="Slide Number Placeholder 3"/>
          <p:cNvSpPr>
            <a:spLocks noGrp="1"/>
          </p:cNvSpPr>
          <p:nvPr>
            <p:ph type="sldNum" sz="quarter" idx="12"/>
          </p:nvPr>
        </p:nvSpPr>
        <p:spPr/>
        <p:txBody>
          <a:bodyPr/>
          <a:lstStyle/>
          <a:p>
            <a:fld id="{6DF39372-E5A5-41E0-B194-E34522106AEA}" type="slidenum">
              <a:rPr lang="en-US" smtClean="0"/>
              <a:pPr/>
              <a:t>46</a:t>
            </a:fld>
            <a:endParaRPr lang="en-US"/>
          </a:p>
        </p:txBody>
      </p:sp>
    </p:spTree>
    <p:extLst>
      <p:ext uri="{BB962C8B-B14F-4D97-AF65-F5344CB8AC3E}">
        <p14:creationId xmlns:p14="http://schemas.microsoft.com/office/powerpoint/2010/main" val="2805608060"/>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sz="7200" smtClean="0"/>
              <a:t>THE END</a:t>
            </a:r>
            <a:endParaRPr lang="en-US" sz="7200"/>
          </a:p>
        </p:txBody>
      </p:sp>
      <p:pic>
        <p:nvPicPr>
          <p:cNvPr id="8" name="Picture 2" descr="79247.jpg"/>
          <p:cNvPicPr>
            <a:picLocks noChangeAspect="1"/>
          </p:cNvPicPr>
          <p:nvPr/>
        </p:nvPicPr>
        <p:blipFill>
          <a:blip r:embed="rId3">
            <a:extLst>
              <a:ext uri="{28A0092B-C50C-407E-A947-70E740481C1C}">
                <a14:useLocalDpi xmlns:a14="http://schemas.microsoft.com/office/drawing/2010/main" val="0"/>
              </a:ext>
            </a:extLst>
          </a:blip>
          <a:srcRect t="10883" b="12289"/>
          <a:stretch>
            <a:fillRect/>
          </a:stretch>
        </p:blipFill>
        <p:spPr bwMode="auto">
          <a:xfrm>
            <a:off x="1423077" y="12633"/>
            <a:ext cx="9345847" cy="4781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5"/>
          <p:cNvSpPr txBox="1">
            <a:spLocks/>
          </p:cNvSpPr>
          <p:nvPr/>
        </p:nvSpPr>
        <p:spPr>
          <a:xfrm>
            <a:off x="2498135" y="6209806"/>
            <a:ext cx="7194050" cy="52027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4400" b="1" kern="1200">
                <a:solidFill>
                  <a:srgbClr val="00B0F0"/>
                </a:solidFill>
                <a:latin typeface="Times New Roman" panose="02020603050405020304" pitchFamily="18" charset="0"/>
                <a:ea typeface="+mj-ea"/>
                <a:cs typeface="Times New Roman" panose="02020603050405020304" pitchFamily="18" charset="0"/>
              </a:defRPr>
            </a:lvl1pPr>
          </a:lstStyle>
          <a:p>
            <a:r>
              <a:rPr lang="en-US" sz="3200" smtClean="0">
                <a:solidFill>
                  <a:srgbClr val="FF0000"/>
                </a:solidFill>
              </a:rPr>
              <a:t>Chương 1: Những khái niệm cơ bản</a:t>
            </a:r>
            <a:endParaRPr lang="en-US" sz="3200">
              <a:solidFill>
                <a:srgbClr val="FF0000"/>
              </a:solidFill>
            </a:endParaRPr>
          </a:p>
        </p:txBody>
      </p:sp>
      <p:pic>
        <p:nvPicPr>
          <p:cNvPr id="11" name="Picture 10" descr="http://sdh.vimaru.edu.vn/sites/sdh.vimaru.edu.vn/files/logovimaru1_0%20copy.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3728" y="175747"/>
            <a:ext cx="1188720" cy="1188720"/>
          </a:xfrm>
          <a:prstGeom prst="rect">
            <a:avLst/>
          </a:prstGeom>
          <a:noFill/>
          <a:extLst/>
        </p:spPr>
      </p:pic>
      <p:sp>
        <p:nvSpPr>
          <p:cNvPr id="4" name="Slide Number Placeholder 3"/>
          <p:cNvSpPr>
            <a:spLocks noGrp="1"/>
          </p:cNvSpPr>
          <p:nvPr>
            <p:ph type="sldNum" sz="quarter" idx="12"/>
          </p:nvPr>
        </p:nvSpPr>
        <p:spPr/>
        <p:txBody>
          <a:bodyPr/>
          <a:lstStyle/>
          <a:p>
            <a:fld id="{6DF39372-E5A5-41E0-B194-E34522106AEA}" type="slidenum">
              <a:rPr lang="en-US" smtClean="0"/>
              <a:pPr/>
              <a:t>47</a:t>
            </a:fld>
            <a:endParaRPr lang="en-US"/>
          </a:p>
        </p:txBody>
      </p:sp>
      <p:pic>
        <p:nvPicPr>
          <p:cNvPr id="14" name="Picture 2" descr="https://scontent-hkg3-1.xx.fbcdn.net/v/t1.0-9/11951974_473002522877670_9020341193372143801_n.jpg?oh=6887da7e315bea2991755ea94b84e51a&amp;oe=585BF3E3"/>
          <p:cNvPicPr>
            <a:picLocks noChangeAspect="1" noChangeArrowheads="1"/>
          </p:cNvPicPr>
          <p:nvPr/>
        </p:nvPicPr>
        <p:blipFill>
          <a:blip r:embed="rId5" cstate="print">
            <a:clrChange>
              <a:clrFrom>
                <a:srgbClr val="F7F6F1"/>
              </a:clrFrom>
              <a:clrTo>
                <a:srgbClr val="F7F6F1">
                  <a:alpha val="0"/>
                </a:srgbClr>
              </a:clrTo>
            </a:clrChange>
            <a:extLst>
              <a:ext uri="{28A0092B-C50C-407E-A947-70E740481C1C}">
                <a14:useLocalDpi xmlns:a14="http://schemas.microsoft.com/office/drawing/2010/main" val="0"/>
              </a:ext>
            </a:extLst>
          </a:blip>
          <a:srcRect/>
          <a:stretch>
            <a:fillRect/>
          </a:stretch>
        </p:blipFill>
        <p:spPr bwMode="auto">
          <a:xfrm>
            <a:off x="10858138" y="175747"/>
            <a:ext cx="1188720" cy="1188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557992"/>
      </p:ext>
    </p:extLst>
  </p:cSld>
  <p:clrMapOvr>
    <a:masterClrMapping/>
  </p:clrMapOvr>
  <mc:AlternateContent xmlns:mc="http://schemas.openxmlformats.org/markup-compatibility/2006" xmlns:p14="http://schemas.microsoft.com/office/powerpoint/2010/main">
    <mc:Choice Requires="p14">
      <p:transition p14:dur="250">
        <p:pull/>
      </p:transition>
    </mc:Choice>
    <mc:Fallback xmlns="">
      <p:transition>
        <p:pull/>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1010</TotalTime>
  <Words>3786</Words>
  <Application>Microsoft Office PowerPoint</Application>
  <PresentationFormat>Custom</PresentationFormat>
  <Paragraphs>348</Paragraphs>
  <Slides>47</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47</vt:i4>
      </vt:variant>
    </vt:vector>
  </HeadingPairs>
  <TitlesOfParts>
    <vt:vector size="49" baseType="lpstr">
      <vt:lpstr>Office Theme</vt:lpstr>
      <vt:lpstr>Document</vt:lpstr>
      <vt:lpstr>FMS &amp; CIM</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NỘI DUNG</vt:lpstr>
      <vt:lpstr>PowerPoint Presentation</vt:lpstr>
      <vt:lpstr>PowerPoint Presentation</vt:lpstr>
      <vt:lpstr>PowerPoint Presentation</vt:lpstr>
      <vt:lpstr>PowerPoint Presentation</vt:lpstr>
      <vt:lpstr>PowerPoint Presentation</vt:lpstr>
      <vt:lpstr>PowerPoint Presentation</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USER</cp:lastModifiedBy>
  <cp:revision>149</cp:revision>
  <dcterms:created xsi:type="dcterms:W3CDTF">2016-05-23T04:07:10Z</dcterms:created>
  <dcterms:modified xsi:type="dcterms:W3CDTF">2018-11-05T14:55:55Z</dcterms:modified>
</cp:coreProperties>
</file>