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9" r:id="rId11"/>
    <p:sldId id="287" r:id="rId12"/>
    <p:sldId id="290" r:id="rId13"/>
    <p:sldId id="291" r:id="rId14"/>
    <p:sldId id="292" r:id="rId15"/>
    <p:sldId id="293" r:id="rId16"/>
    <p:sldId id="294" r:id="rId17"/>
    <p:sldId id="295" r:id="rId18"/>
    <p:sldId id="29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1500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A126E-9D1F-4E7E-9781-C5AEE8970A4D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34D34-7C44-4F33-9DBC-97F550F27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2D07DC-C899-44F9-A3C7-C7D3881B398E}" type="slidenum">
              <a:rPr lang="en-US" altLang="en-US" sz="1200" b="0" smtClean="0">
                <a:solidFill>
                  <a:prstClr val="black"/>
                </a:solidFill>
              </a:rPr>
              <a:pPr/>
              <a:t>12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7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7517B2C-AC7A-4538-A6AC-711686C7828D}" type="slidenum">
              <a:rPr lang="en-US" altLang="en-US" sz="1200" b="0" smtClean="0">
                <a:solidFill>
                  <a:prstClr val="black"/>
                </a:solidFill>
              </a:rPr>
              <a:pPr/>
              <a:t>13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4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E8AA6BE-1477-4BE7-AB7F-4DCBF8946BA2}" type="slidenum">
              <a:rPr lang="en-US" altLang="en-US" sz="1200" b="0" smtClean="0">
                <a:solidFill>
                  <a:prstClr val="black"/>
                </a:solidFill>
              </a:rPr>
              <a:pPr/>
              <a:t>14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2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CF7C830-21E4-4425-954B-BF088BE1AAB2}" type="slidenum">
              <a:rPr lang="en-US" altLang="en-US" sz="1200" b="0" smtClean="0">
                <a:solidFill>
                  <a:prstClr val="black"/>
                </a:solidFill>
              </a:rPr>
              <a:pPr/>
              <a:t>15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819B6F0-3CC0-460C-BE79-67A4CB9919C1}" type="slidenum">
              <a:rPr lang="en-US" altLang="en-US" sz="1200" b="0" smtClean="0">
                <a:solidFill>
                  <a:prstClr val="black"/>
                </a:solidFill>
              </a:rPr>
              <a:pPr/>
              <a:t>16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969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F2FED2-CCE5-471B-93B0-41F2360353AA}" type="slidenum">
              <a:rPr lang="en-US" altLang="en-US" sz="1200" b="0" smtClean="0">
                <a:solidFill>
                  <a:prstClr val="black"/>
                </a:solidFill>
              </a:rPr>
              <a:pPr/>
              <a:t>17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5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D7CD71-F27A-4F6C-9600-7747370DE640}" type="slidenum">
              <a:rPr lang="en-US" altLang="en-US" sz="1200" b="0" smtClean="0">
                <a:solidFill>
                  <a:prstClr val="black"/>
                </a:solidFill>
              </a:rPr>
              <a:pPr/>
              <a:t>18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7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8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1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4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9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7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8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2D55-4446-4BD8-8CB3-0CFBD49F6850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8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b="1" smtClean="0">
                <a:solidFill>
                  <a:schemeClr val="accent6">
                    <a:lumMod val="75000"/>
                  </a:schemeClr>
                </a:solidFill>
              </a:rPr>
              <a:t>KHOA LÝ LUẬN CHÍNH TRỊ</a:t>
            </a:r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TÀI LIỆU TUYÊN TRUYỀN CHO SINH VIÊN </a:t>
            </a:r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VỀ PHÒNG CHỐNG MA TÚY </a:t>
            </a:r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r>
              <a:rPr lang="vi-VN" smtClean="0">
                <a:solidFill>
                  <a:srgbClr val="0070C0"/>
                </a:solidFill>
              </a:rPr>
              <a:t>                                                                       THÁNG 8 NĂM 2020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7" y="2018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28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71637"/>
            <a:ext cx="4863661" cy="47722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412" y="217712"/>
            <a:ext cx="6898342" cy="1453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Ở </a:t>
            </a:r>
            <a:r>
              <a:rPr lang="en-US" sz="2800" b="1" dirty="0" err="1" smtClean="0">
                <a:solidFill>
                  <a:srgbClr val="FF0000"/>
                </a:solidFill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</a:rPr>
              <a:t> ta, </a:t>
            </a:r>
            <a:r>
              <a:rPr lang="en-US" sz="2800" b="1" dirty="0" err="1" smtClean="0">
                <a:solidFill>
                  <a:srgbClr val="FF0000"/>
                </a:solidFill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nghiện</a:t>
            </a:r>
            <a:r>
              <a:rPr lang="en-US" sz="2800" b="1" dirty="0" smtClean="0">
                <a:solidFill>
                  <a:srgbClr val="FF0000"/>
                </a:solidFill>
              </a:rPr>
              <a:t> ma </a:t>
            </a:r>
            <a:r>
              <a:rPr lang="en-US" sz="2800" b="1" dirty="0" err="1" smtClean="0">
                <a:solidFill>
                  <a:srgbClr val="FF0000"/>
                </a:solidFill>
              </a:rPr>
              <a:t>túy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quân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smtClean="0">
                <a:solidFill>
                  <a:srgbClr val="FF0000"/>
                </a:solidFill>
              </a:rPr>
              <a:t>10.000 người/năm</a:t>
            </a:r>
            <a:r>
              <a:rPr lang="vi-VN" sz="2800" b="1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vi-VN" sz="1600" smtClean="0">
                <a:solidFill>
                  <a:srgbClr val="0070C0"/>
                </a:solidFill>
              </a:rPr>
              <a:t>Nguồn: Hội thảo chia sẻ về công tác cai nghiện ma túy 11/6/2020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vi-sao-nghien-ma-tuy-la-benh-man-tin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894" y="1785967"/>
            <a:ext cx="6740106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42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57" y="0"/>
            <a:ext cx="12192000" cy="6858000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86870" y="1586752"/>
            <a:ext cx="5722043" cy="48684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Theo </a:t>
            </a:r>
            <a:r>
              <a:rPr lang="en-US" sz="2700" dirty="0" err="1" smtClean="0"/>
              <a:t>khoa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, ma </a:t>
            </a:r>
            <a:r>
              <a:rPr lang="en-US" sz="2700" dirty="0" err="1" smtClean="0"/>
              <a:t>túy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nguồn</a:t>
            </a:r>
            <a:r>
              <a:rPr lang="en-US" sz="2700" dirty="0" smtClean="0"/>
              <a:t> </a:t>
            </a:r>
            <a:r>
              <a:rPr lang="en-US" sz="2700" dirty="0" err="1" smtClean="0"/>
              <a:t>gốc</a:t>
            </a:r>
            <a:r>
              <a:rPr lang="en-US" sz="2700" dirty="0" smtClean="0"/>
              <a:t> </a:t>
            </a:r>
            <a:r>
              <a:rPr lang="en-US" sz="2700" dirty="0" err="1" smtClean="0"/>
              <a:t>tự</a:t>
            </a:r>
            <a:r>
              <a:rPr lang="en-US" sz="2700" dirty="0" smtClean="0"/>
              <a:t> </a:t>
            </a:r>
            <a:r>
              <a:rPr lang="en-US" sz="2700" dirty="0" err="1" smtClean="0"/>
              <a:t>nhiên</a:t>
            </a:r>
            <a:r>
              <a:rPr lang="en-US" sz="2700" dirty="0" smtClean="0"/>
              <a:t>, </a:t>
            </a:r>
            <a:r>
              <a:rPr lang="en-US" sz="2700" dirty="0" err="1" smtClean="0"/>
              <a:t>bán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.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này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tác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ảnh</a:t>
            </a:r>
            <a:r>
              <a:rPr lang="en-US" sz="2700" dirty="0" smtClean="0"/>
              <a:t> </a:t>
            </a:r>
            <a:r>
              <a:rPr lang="en-US" sz="2700" dirty="0" err="1" smtClean="0"/>
              <a:t>hưởng</a:t>
            </a:r>
            <a:r>
              <a:rPr lang="en-US" sz="2700" dirty="0" smtClean="0"/>
              <a:t> </a:t>
            </a:r>
            <a:r>
              <a:rPr lang="en-US" sz="2700" dirty="0" err="1" smtClean="0"/>
              <a:t>đến</a:t>
            </a:r>
            <a:r>
              <a:rPr lang="en-US" sz="2700" dirty="0" smtClean="0"/>
              <a:t> </a:t>
            </a:r>
            <a:r>
              <a:rPr lang="en-US" sz="2700" dirty="0" err="1" smtClean="0"/>
              <a:t>hệ</a:t>
            </a:r>
            <a:r>
              <a:rPr lang="en-US" sz="2700" dirty="0" smtClean="0"/>
              <a:t> </a:t>
            </a:r>
            <a:r>
              <a:rPr lang="en-US" sz="2700" dirty="0" err="1" smtClean="0"/>
              <a:t>thần</a:t>
            </a:r>
            <a:r>
              <a:rPr lang="en-US" sz="2700" dirty="0" smtClean="0"/>
              <a:t> </a:t>
            </a:r>
            <a:r>
              <a:rPr lang="en-US" sz="2700" dirty="0" err="1" smtClean="0"/>
              <a:t>kinh</a:t>
            </a:r>
            <a:r>
              <a:rPr lang="en-US" sz="2700" dirty="0" smtClean="0"/>
              <a:t> </a:t>
            </a:r>
            <a:r>
              <a:rPr lang="en-US" sz="2700" dirty="0" err="1" smtClean="0"/>
              <a:t>trung</a:t>
            </a:r>
            <a:r>
              <a:rPr lang="en-US" sz="2700" dirty="0" smtClean="0"/>
              <a:t> </a:t>
            </a:r>
            <a:r>
              <a:rPr lang="en-US" sz="2700" dirty="0" err="1" smtClean="0"/>
              <a:t>ương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</a:t>
            </a:r>
            <a:r>
              <a:rPr lang="en-US" sz="2700" dirty="0" err="1" smtClean="0"/>
              <a:t>Chúng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nên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giác</a:t>
            </a:r>
            <a:r>
              <a:rPr lang="en-US" sz="2700" dirty="0" smtClean="0"/>
              <a:t> </a:t>
            </a:r>
            <a:r>
              <a:rPr lang="en-US" sz="2700" dirty="0" err="1" smtClean="0"/>
              <a:t>như</a:t>
            </a:r>
            <a:r>
              <a:rPr lang="en-US" sz="2700" dirty="0" smtClean="0"/>
              <a:t> </a:t>
            </a:r>
            <a:r>
              <a:rPr lang="en-US" sz="2700" dirty="0" err="1" smtClean="0"/>
              <a:t>giảm</a:t>
            </a:r>
            <a:r>
              <a:rPr lang="en-US" sz="2700" dirty="0" smtClean="0"/>
              <a:t> </a:t>
            </a:r>
            <a:r>
              <a:rPr lang="en-US" sz="2700" dirty="0" err="1" smtClean="0"/>
              <a:t>cơn</a:t>
            </a:r>
            <a:r>
              <a:rPr lang="en-US" sz="2700" dirty="0" smtClean="0"/>
              <a:t> </a:t>
            </a:r>
            <a:r>
              <a:rPr lang="en-US" sz="2700" dirty="0" err="1" smtClean="0"/>
              <a:t>đau</a:t>
            </a:r>
            <a:r>
              <a:rPr lang="en-US" sz="2700" dirty="0" smtClean="0"/>
              <a:t>,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hưng</a:t>
            </a:r>
            <a:r>
              <a:rPr lang="en-US" sz="2700" dirty="0" smtClean="0"/>
              <a:t> </a:t>
            </a:r>
            <a:r>
              <a:rPr lang="en-US" sz="2700" dirty="0" err="1" smtClean="0"/>
              <a:t>phấn</a:t>
            </a:r>
            <a:r>
              <a:rPr lang="en-US" sz="2700" dirty="0" smtClean="0"/>
              <a:t>, </a:t>
            </a:r>
            <a:r>
              <a:rPr lang="en-US" sz="2700" dirty="0" err="1" smtClean="0"/>
              <a:t>buồn</a:t>
            </a:r>
            <a:r>
              <a:rPr lang="en-US" sz="2700" dirty="0" smtClean="0"/>
              <a:t> </a:t>
            </a:r>
            <a:r>
              <a:rPr lang="en-US" sz="2700" dirty="0" err="1" smtClean="0"/>
              <a:t>ngủ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người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dễ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 Sau </a:t>
            </a:r>
            <a:r>
              <a:rPr lang="en-US" sz="2700" dirty="0" err="1" smtClean="0"/>
              <a:t>quá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nhiều</a:t>
            </a:r>
            <a:r>
              <a:rPr lang="en-US" sz="2700" dirty="0" smtClean="0"/>
              <a:t> </a:t>
            </a:r>
            <a:r>
              <a:rPr lang="en-US" sz="2700" dirty="0" err="1" smtClean="0"/>
              <a:t>lần</a:t>
            </a:r>
            <a:r>
              <a:rPr lang="en-US" sz="2700" dirty="0" smtClean="0"/>
              <a:t> </a:t>
            </a:r>
            <a:r>
              <a:rPr lang="en-US" sz="2700" dirty="0" err="1" smtClean="0"/>
              <a:t>dùng</a:t>
            </a:r>
            <a:r>
              <a:rPr lang="en-US" sz="2700" dirty="0" smtClean="0"/>
              <a:t> </a:t>
            </a:r>
            <a:r>
              <a:rPr lang="en-US" sz="2700" dirty="0" err="1" smtClean="0"/>
              <a:t>mà</a:t>
            </a:r>
            <a:r>
              <a:rPr lang="en-US" sz="2700" dirty="0" smtClean="0"/>
              <a:t> </a:t>
            </a:r>
            <a:r>
              <a:rPr lang="en-US" sz="2700" dirty="0" err="1" smtClean="0"/>
              <a:t>không</a:t>
            </a:r>
            <a:r>
              <a:rPr lang="en-US" sz="2700" dirty="0" smtClean="0"/>
              <a:t> </a:t>
            </a:r>
            <a:r>
              <a:rPr lang="en-US" sz="2700" dirty="0" err="1" smtClean="0"/>
              <a:t>tái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khiến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cực</a:t>
            </a:r>
            <a:r>
              <a:rPr lang="en-US" sz="2700" dirty="0" smtClean="0"/>
              <a:t> </a:t>
            </a:r>
            <a:r>
              <a:rPr lang="en-US" sz="2700" dirty="0" err="1" smtClean="0"/>
              <a:t>kỳ</a:t>
            </a:r>
            <a:r>
              <a:rPr lang="en-US" sz="2700" dirty="0" smtClean="0"/>
              <a:t> </a:t>
            </a:r>
            <a:r>
              <a:rPr lang="en-US" sz="2700" dirty="0" err="1" smtClean="0"/>
              <a:t>khó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 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</a:t>
            </a:r>
            <a:r>
              <a:rPr lang="vi-VN" b="1" smtClean="0">
                <a:solidFill>
                  <a:schemeClr val="bg1"/>
                </a:solidFill>
              </a:rPr>
              <a:t>.1</a:t>
            </a:r>
            <a:r>
              <a:rPr lang="en-US" b="1" smtClean="0">
                <a:solidFill>
                  <a:schemeClr val="bg1"/>
                </a:solidFill>
              </a:rPr>
              <a:t>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170" name="Picture 2" descr="http://www.pharmacon.vn/images/img2-news-b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257" y="373742"/>
            <a:ext cx="6049282" cy="627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3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0099"/>
            </a:gs>
            <a:gs pos="19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6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1706" y="351678"/>
            <a:ext cx="4486835" cy="777875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2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Phân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loại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429" y="1990642"/>
            <a:ext cx="5134856" cy="3810615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ancaloit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Cocain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671" y="2027400"/>
            <a:ext cx="5647764" cy="298543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2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Heroin. </a:t>
            </a:r>
          </a:p>
          <a:p>
            <a:pPr indent="457200">
              <a:spcAft>
                <a:spcPts val="0"/>
              </a:spcAft>
            </a:pP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amphetamin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>
            <a:stCxn id="2" idx="2"/>
          </p:cNvCxnSpPr>
          <p:nvPr/>
        </p:nvCxnSpPr>
        <p:spPr>
          <a:xfrm flipH="1">
            <a:off x="2848535" y="1129553"/>
            <a:ext cx="3406589" cy="8610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</p:cNvCxnSpPr>
          <p:nvPr/>
        </p:nvCxnSpPr>
        <p:spPr>
          <a:xfrm>
            <a:off x="6255124" y="1129553"/>
            <a:ext cx="3101788" cy="861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Đặc điểm thực vật và phân loại cây thuốc phiện (Anh Túc) - Thuố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285179"/>
            <a:ext cx="1835524" cy="148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ần sa ảnh hưởng đến cơ thể như thế nào? | Vinme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60" y="5289095"/>
            <a:ext cx="2041827" cy="148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ái Lan thu giữ lượng ma túy tổng hợp trị giá 30 triệu USD | VTV.V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566" y="5107939"/>
            <a:ext cx="4976691" cy="184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5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24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9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87" y="1690688"/>
            <a:ext cx="6389914" cy="43513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Lo </a:t>
            </a:r>
            <a:r>
              <a:rPr lang="en-US" dirty="0" err="1"/>
              <a:t>lắng</a:t>
            </a:r>
            <a:r>
              <a:rPr lang="en-US" dirty="0"/>
              <a:t>, </a:t>
            </a:r>
            <a:r>
              <a:rPr lang="en-US" dirty="0" err="1"/>
              <a:t>bất</a:t>
            </a:r>
            <a:r>
              <a:rPr lang="en-US" dirty="0"/>
              <a:t> an, </a:t>
            </a:r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bã</a:t>
            </a:r>
            <a:r>
              <a:rPr lang="en-US" dirty="0"/>
              <a:t>, </a:t>
            </a:r>
            <a:r>
              <a:rPr lang="en-US" dirty="0" err="1"/>
              <a:t>cáu</a:t>
            </a:r>
            <a:r>
              <a:rPr lang="en-US" dirty="0"/>
              <a:t> </a:t>
            </a:r>
            <a:r>
              <a:rPr lang="en-US" dirty="0" err="1"/>
              <a:t>gắt</a:t>
            </a:r>
            <a:r>
              <a:rPr lang="en-US" dirty="0"/>
              <a:t>, </a:t>
            </a:r>
            <a:r>
              <a:rPr lang="en-US" dirty="0" err="1"/>
              <a:t>giận</a:t>
            </a:r>
            <a:r>
              <a:rPr lang="en-US" dirty="0"/>
              <a:t> </a:t>
            </a:r>
            <a:r>
              <a:rPr lang="en-US" dirty="0" err="1"/>
              <a:t>dữ</a:t>
            </a:r>
            <a:endParaRPr lang="en-US" dirty="0"/>
          </a:p>
          <a:p>
            <a:pPr lvl="0"/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cơ</a:t>
            </a:r>
            <a:endParaRPr lang="en-US" dirty="0"/>
          </a:p>
          <a:p>
            <a:pPr lvl="0"/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nôn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nôn</a:t>
            </a:r>
            <a:endParaRPr lang="en-US" dirty="0"/>
          </a:p>
          <a:p>
            <a:pPr lvl="0"/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bò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da.</a:t>
            </a:r>
          </a:p>
          <a:p>
            <a:pPr lvl="0"/>
            <a:r>
              <a:rPr lang="en-US" dirty="0"/>
              <a:t>Da </a:t>
            </a:r>
            <a:r>
              <a:rPr lang="en-US" dirty="0" err="1"/>
              <a:t>nhăn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lở</a:t>
            </a:r>
            <a:r>
              <a:rPr lang="en-US" dirty="0"/>
              <a:t> </a:t>
            </a:r>
            <a:r>
              <a:rPr lang="en-US" dirty="0" err="1"/>
              <a:t>loét</a:t>
            </a:r>
            <a:endParaRPr lang="en-US" dirty="0"/>
          </a:p>
          <a:p>
            <a:pPr lvl="0"/>
            <a:r>
              <a:rPr lang="en-US" dirty="0" err="1"/>
              <a:t>Sụt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  <a:p>
            <a:pPr lvl="0"/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endParaRPr lang="en-US" dirty="0"/>
          </a:p>
        </p:txBody>
      </p:sp>
      <p:pic>
        <p:nvPicPr>
          <p:cNvPr id="2050" name="Picture 2" descr="Chích ma túy, sống bầy đàn dưới gầm cầu Hải Phòng - 10-08-2014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67" y="2227263"/>
            <a:ext cx="7202758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1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741" y="1825625"/>
            <a:ext cx="5925456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US" dirty="0" err="1" smtClean="0"/>
              <a:t>Hôi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 smtClean="0"/>
          </a:p>
          <a:p>
            <a:pPr lvl="0"/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máu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 smtClean="0"/>
          </a:p>
          <a:p>
            <a:pPr lvl="0"/>
            <a:r>
              <a:rPr lang="en-US" dirty="0" err="1" smtClean="0"/>
              <a:t>Quầng</a:t>
            </a:r>
            <a:r>
              <a:rPr lang="en-US" dirty="0" smtClean="0"/>
              <a:t> </a:t>
            </a:r>
            <a:r>
              <a:rPr lang="en-US" dirty="0" err="1" smtClean="0"/>
              <a:t>thâm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rệt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Nổi</a:t>
            </a:r>
            <a:r>
              <a:rPr lang="en-US" dirty="0" smtClean="0"/>
              <a:t> da </a:t>
            </a:r>
            <a:r>
              <a:rPr lang="en-US" dirty="0" err="1" smtClean="0"/>
              <a:t>gà</a:t>
            </a:r>
            <a:r>
              <a:rPr lang="en-US" dirty="0" smtClean="0"/>
              <a:t>,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Rối</a:t>
            </a:r>
            <a:r>
              <a:rPr lang="en-US" dirty="0" smtClean="0"/>
              <a:t> </a:t>
            </a:r>
            <a:r>
              <a:rPr lang="en-US" dirty="0" err="1" smtClean="0"/>
              <a:t>loạn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sốt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vã</a:t>
            </a:r>
            <a:r>
              <a:rPr lang="en-US" dirty="0" smtClean="0"/>
              <a:t> </a:t>
            </a:r>
            <a:r>
              <a:rPr lang="en-US" dirty="0" err="1" smtClean="0"/>
              <a:t>mồ</a:t>
            </a:r>
            <a:r>
              <a:rPr lang="en-US" dirty="0" smtClean="0"/>
              <a:t> </a:t>
            </a:r>
            <a:r>
              <a:rPr lang="en-US" dirty="0" err="1" smtClean="0"/>
              <a:t>hôi</a:t>
            </a:r>
            <a:r>
              <a:rPr lang="en-US" dirty="0" smtClean="0"/>
              <a:t>, </a:t>
            </a:r>
            <a:r>
              <a:rPr lang="en-US" dirty="0" err="1" smtClean="0"/>
              <a:t>trụy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sảng</a:t>
            </a:r>
            <a:r>
              <a:rPr lang="en-US" dirty="0" smtClean="0"/>
              <a:t>, </a:t>
            </a: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vẫy</a:t>
            </a:r>
            <a:r>
              <a:rPr lang="en-US" dirty="0" smtClean="0"/>
              <a:t>, la </a:t>
            </a:r>
            <a:r>
              <a:rPr lang="en-US" dirty="0" err="1" smtClean="0"/>
              <a:t>hét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vi-VN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074" name="Picture 2" descr="Ma túy đá hủy hoại con người như thế nà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6" y="1480928"/>
            <a:ext cx="5810250" cy="432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3078" y="6064370"/>
            <a:ext cx="4774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smtClean="0">
                <a:solidFill>
                  <a:srgbClr val="0070C0"/>
                </a:solidFill>
              </a:rPr>
              <a:t>Hậu quả sau 2 năm sử dụng ma túy</a:t>
            </a:r>
            <a:endParaRPr lang="en-US" sz="2000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48646" cy="1325563"/>
          </a:xfrm>
        </p:spPr>
        <p:txBody>
          <a:bodyPr>
            <a:normAutofit/>
          </a:bodyPr>
          <a:lstStyle/>
          <a:p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6577" cy="4351338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s://thcsmyphuoc.bencat.edu.vn/uploads/thcsmyphuoc/news/2020_04/image-20200426211040-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17" y="365125"/>
            <a:ext cx="6400799" cy="62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1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6" y="92982"/>
            <a:ext cx="10515600" cy="1325563"/>
          </a:xfrm>
        </p:spPr>
        <p:txBody>
          <a:bodyPr/>
          <a:lstStyle/>
          <a:p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17714" y="966018"/>
            <a:ext cx="4264900" cy="40662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sút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trộm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lừa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s://thcsmyphuoc.bencat.edu.vn/uploads/thcsmyphuoc/news/2020_04/image-20200426211040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83" y="0"/>
            <a:ext cx="3997234" cy="33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iengchuong.vn/Image.aspx?id=599&amp;ts=626&amp;lm=634672400644670000&amp;ty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13" y="3534197"/>
            <a:ext cx="4441371" cy="31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ỈNH ĐOÀN QUẢNG TR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6" y="181191"/>
            <a:ext cx="2946219" cy="349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ấn thân vào ma túy đá - Hậu quả khôn lường | baotintuc.v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14" y="4441372"/>
            <a:ext cx="3569898" cy="226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9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5943"/>
            <a:ext cx="3864429" cy="927462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93028" y="1588311"/>
            <a:ext cx="4594658" cy="48451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23257" y="3059668"/>
            <a:ext cx="3322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học viên cai nghiện ở Tiền Giang </a:t>
            </a:r>
          </a:p>
        </p:txBody>
      </p:sp>
      <p:pic>
        <p:nvPicPr>
          <p:cNvPr id="4100" name="Picture 4" descr="dong nai truy to 26 nguoi to chuc pha trai cai nghi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5" t="19961" b="17488"/>
          <a:stretch/>
        </p:blipFill>
        <p:spPr bwMode="auto">
          <a:xfrm>
            <a:off x="5341545" y="0"/>
            <a:ext cx="6758482" cy="36462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102" name="Picture 6" descr="6b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79" y="3773032"/>
            <a:ext cx="6183516" cy="30849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834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854" y="245535"/>
            <a:ext cx="11300346" cy="20928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vi-VN" sz="2600" b="1" smtClean="0">
                <a:solidFill>
                  <a:srgbClr val="0070C0"/>
                </a:solidFill>
              </a:rPr>
              <a:t>3. Quy </a:t>
            </a:r>
            <a:r>
              <a:rPr lang="vi-VN" sz="2600" b="1">
                <a:solidFill>
                  <a:srgbClr val="0070C0"/>
                </a:solidFill>
              </a:rPr>
              <a:t>định của Pháp luật trong việc phòng chống ma túy </a:t>
            </a:r>
            <a:endParaRPr lang="en-US" sz="2600">
              <a:solidFill>
                <a:srgbClr val="0070C0"/>
              </a:solidFill>
            </a:endParaRPr>
          </a:p>
          <a:p>
            <a:r>
              <a:rPr lang="en-US" sz="2600" b="1">
                <a:solidFill>
                  <a:srgbClr val="0070C0"/>
                </a:solidFill>
              </a:rPr>
              <a:t> </a:t>
            </a:r>
            <a:r>
              <a:rPr lang="vi-VN" sz="2600" b="1">
                <a:solidFill>
                  <a:srgbClr val="FF0000"/>
                </a:solidFill>
              </a:rPr>
              <a:t>3</a:t>
            </a:r>
            <a:r>
              <a:rPr lang="vi-VN" sz="2600" b="1" smtClean="0">
                <a:solidFill>
                  <a:srgbClr val="FF0000"/>
                </a:solidFill>
              </a:rPr>
              <a:t>.1. </a:t>
            </a:r>
            <a:r>
              <a:rPr lang="en-US" sz="2600" b="1" smtClean="0">
                <a:solidFill>
                  <a:srgbClr val="FF0000"/>
                </a:solidFill>
              </a:rPr>
              <a:t>Luật </a:t>
            </a:r>
            <a:r>
              <a:rPr lang="en-US" sz="2600" b="1">
                <a:solidFill>
                  <a:srgbClr val="FF0000"/>
                </a:solidFill>
              </a:rPr>
              <a:t>phòng, chống ma tuý</a:t>
            </a:r>
          </a:p>
          <a:p>
            <a:r>
              <a:rPr lang="en-US" sz="2600"/>
              <a:t>Quốc hội nước Cộng hòa xã hội chủ nghĩa Việt Nam khóa XII, kỳ họp thứ 3 ngày 03 tháng 06 năm 2008, đã sửa đổi, bổ sung một số điều của Luật Phòng, chống ma túy;  Luật này có hiệu lực thi hành từ ngày 01 tháng 01 năm 2009</a:t>
            </a:r>
          </a:p>
        </p:txBody>
      </p:sp>
      <p:sp>
        <p:nvSpPr>
          <p:cNvPr id="7" name="Rectangle 6"/>
          <p:cNvSpPr/>
          <p:nvPr/>
        </p:nvSpPr>
        <p:spPr>
          <a:xfrm>
            <a:off x="423081" y="2622097"/>
            <a:ext cx="4339988" cy="40934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2600" b="1" smtClean="0">
                <a:solidFill>
                  <a:srgbClr val="FF0000"/>
                </a:solidFill>
              </a:rPr>
              <a:t>Luật này quy định</a:t>
            </a:r>
            <a:r>
              <a:rPr lang="vi-VN" sz="2600" smtClean="0">
                <a:solidFill>
                  <a:srgbClr val="FF0000"/>
                </a:solidFill>
              </a:rPr>
              <a:t>: </a:t>
            </a:r>
            <a:r>
              <a:rPr lang="en-US" sz="2600" smtClean="0"/>
              <a:t>Mọi </a:t>
            </a:r>
            <a:r>
              <a:rPr lang="en-US" sz="2600"/>
              <a:t>hành vi vi phạm pháp luật về phòng, chống ma tuý </a:t>
            </a:r>
            <a:r>
              <a:rPr lang="en-US" sz="2600" b="1">
                <a:solidFill>
                  <a:srgbClr val="FF00FF"/>
                </a:solidFill>
              </a:rPr>
              <a:t>phải được xử lý kịp thời, nghiêm minh theo quy định của pháp luật;</a:t>
            </a:r>
            <a:r>
              <a:rPr lang="en-US" sz="2600">
                <a:solidFill>
                  <a:srgbClr val="FF00FF"/>
                </a:solidFill>
              </a:rPr>
              <a:t> </a:t>
            </a:r>
            <a:r>
              <a:rPr lang="en-US" sz="2600"/>
              <a:t>việc xử lý phải kiên quyết, công khai và thông báo cho cơ quan, tổ chức, chính quyền cơ sở nơi người vi phạm làm việc hoặc cư trú.</a:t>
            </a:r>
          </a:p>
        </p:txBody>
      </p:sp>
      <p:pic>
        <p:nvPicPr>
          <p:cNvPr id="5122" name="Picture 2" descr="Bộ Công an: Tội phạm về ma túy phải chịu các hình phạt nghiêm khắ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615" y="2622097"/>
            <a:ext cx="6796585" cy="406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78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8363" y="95007"/>
            <a:ext cx="11737075" cy="1474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/>
            <a:r>
              <a:rPr lang="vi-VN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 </a:t>
            </a: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luật hình sự 2015 sửa đổi bổ sung năm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2017</a:t>
            </a:r>
            <a:endParaRPr lang="vi-VN" sz="28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 XX:    Các tội phạm về ma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tuý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 được quy định từ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 247 đến điều 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259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8363" y="1733266"/>
            <a:ext cx="4599296" cy="470898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 c</a:t>
            </a:r>
            <a:r>
              <a:rPr lang="en-US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ác </a:t>
            </a:r>
            <a:r>
              <a:rPr lang="en-US" sz="3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 thức xử phạt: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Tuỳ theo mức độ vi phạm mà có các hình thức xử phạt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 thể đến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 thân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hoặc tử hình, mức phạt tiền cao nhất có thể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đến năm trăm triệu đồng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ịch thu 1 phần hoặc toàn bộ tài sản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cấm đảm nhiệm chức vụ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 1 đến 5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 ...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Tòa án đang xét xử 'trùm ma túy' Văn Kính Dương và hotgirl Ngọ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784" y="1187039"/>
            <a:ext cx="6987653" cy="374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173636" y="5073909"/>
            <a:ext cx="68659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/>
              <a:t>Sáng ngày 27-7, TAND TP.HCM đã tuyên án vụ Văn Kính Dương </a:t>
            </a:r>
            <a:r>
              <a:rPr lang="vi-VN" sz="2400" smtClean="0"/>
              <a:t>và </a:t>
            </a:r>
            <a:r>
              <a:rPr lang="vi-VN" sz="2400"/>
              <a:t>chín đồng phạm về loạt tội sản xuất, buôn bán, tàng trữ trái phép chất ma </a:t>
            </a:r>
            <a:r>
              <a:rPr lang="vi-VN" sz="2400" smtClean="0"/>
              <a:t>túy với </a:t>
            </a:r>
            <a:r>
              <a:rPr lang="en-US" sz="2400"/>
              <a:t>5 án tử hình và bốn án tù chung </a:t>
            </a:r>
            <a:r>
              <a:rPr lang="en-US" sz="2400" smtClean="0"/>
              <a:t>thân</a:t>
            </a:r>
            <a:r>
              <a:rPr lang="vi-VN" sz="2400" smtClean="0"/>
              <a:t>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0538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18495" y="1803549"/>
            <a:ext cx="3842657" cy="422368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32695" y="3431204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4. </a:t>
            </a:r>
            <a:r>
              <a:rPr lang="en-US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8918" y="4136343"/>
            <a:ext cx="5499168" cy="2721657"/>
          </a:xfrm>
          <a:prstGeom prst="rect">
            <a:avLst/>
          </a:prstGeom>
        </p:spPr>
      </p:pic>
      <p:pic>
        <p:nvPicPr>
          <p:cNvPr id="10242" name="Picture 2" descr="Bình Thuận giáo dục phòng, chống ma túy trong trường học | Tạp chí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2" r="25600"/>
          <a:stretch/>
        </p:blipFill>
        <p:spPr bwMode="auto">
          <a:xfrm>
            <a:off x="4680857" y="1194480"/>
            <a:ext cx="2296886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img.giaoduc.net.vn/w700/Uploaded/2020/kvabfla/2013_12_10/te-nan-giaoducvietnam1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765" y="1028700"/>
            <a:ext cx="4886235" cy="298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42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6" y="1066800"/>
            <a:ext cx="4180115" cy="5385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vi-VN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13656" y="3076576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685" y="1066801"/>
            <a:ext cx="5812971" cy="57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716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5" y="1337156"/>
            <a:ext cx="4397829" cy="512734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89857" y="341664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9487" y="86733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947057" y="77359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769" y="686505"/>
            <a:ext cx="4608189" cy="33279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35" y="4177726"/>
            <a:ext cx="4998035" cy="268027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651171" y="968829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7837714" y="968829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34842" y="4372087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7821385" y="4372087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2153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34798" y="1189208"/>
            <a:ext cx="4071257" cy="541308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dỗ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68741" y="3288000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20" b="20425"/>
          <a:stretch/>
        </p:blipFill>
        <p:spPr>
          <a:xfrm>
            <a:off x="5301342" y="4180114"/>
            <a:ext cx="6792686" cy="24980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3543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43543" y="890492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11266" name="Picture 2" descr="http://pctnxh.molisa.gov.vn/App_File/images/98f2d643-ac2c-471a-ab1b-40a78dfbeab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66"/>
          <a:stretch/>
        </p:blipFill>
        <p:spPr bwMode="auto">
          <a:xfrm>
            <a:off x="5453743" y="826246"/>
            <a:ext cx="6161314" cy="306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6977742" y="4180114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8164285" y="4180114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513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095500" y="1131046"/>
            <a:ext cx="7620000" cy="2189097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990600" y="164068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9" y="3557359"/>
            <a:ext cx="4024639" cy="2930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265" y="3470275"/>
            <a:ext cx="3190875" cy="293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9972" y="3637870"/>
            <a:ext cx="3559628" cy="307596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211202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686050" y="1221362"/>
            <a:ext cx="75438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657789" y="198336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789" y="14878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5482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971" y="3927474"/>
            <a:ext cx="5978979" cy="2930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927475"/>
            <a:ext cx="4800600" cy="30525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42930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970" y="370112"/>
            <a:ext cx="10319657" cy="4223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3858" y="4985658"/>
            <a:ext cx="9361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b="1" smtClean="0">
                <a:solidFill>
                  <a:srgbClr val="CC0099"/>
                </a:solidFill>
              </a:rPr>
              <a:t>ĐỂ CÓ CUỘC SỐNG TỐT ĐẸP HƠN</a:t>
            </a:r>
            <a:endParaRPr lang="en-US" sz="4000" b="1">
              <a:solidFill>
                <a:srgbClr val="CC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5085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1014</Words>
  <Application>Microsoft Office PowerPoint</Application>
  <PresentationFormat>Custom</PresentationFormat>
  <Paragraphs>92</Paragraphs>
  <Slides>18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1. Ma túy là gì?</vt:lpstr>
      <vt:lpstr>1.1. Ma túy là gì?</vt:lpstr>
      <vt:lpstr>1.2. Phân loại ma túy</vt:lpstr>
      <vt:lpstr>1.3. Các triệu chứng của người nghiện ma túy</vt:lpstr>
      <vt:lpstr>1.3. Các triệu chứng của người nghiện ma túy</vt:lpstr>
      <vt:lpstr>2.  Tác hại của ma túy</vt:lpstr>
      <vt:lpstr>- Đối với gia đình:  </vt:lpstr>
      <vt:lpstr>  Đối với xã hội: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Windows User</cp:lastModifiedBy>
  <cp:revision>24</cp:revision>
  <dcterms:created xsi:type="dcterms:W3CDTF">2020-07-23T14:48:53Z</dcterms:created>
  <dcterms:modified xsi:type="dcterms:W3CDTF">2020-08-11T06:27:51Z</dcterms:modified>
</cp:coreProperties>
</file>