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theme/theme12.xml" ContentType="application/vnd.openxmlformats-officedocument.theme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  <p:sldMasterId id="2147483693" r:id="rId2"/>
    <p:sldMasterId id="2147483705" r:id="rId3"/>
    <p:sldMasterId id="2147483717" r:id="rId4"/>
    <p:sldMasterId id="2147483729" r:id="rId5"/>
    <p:sldMasterId id="2147483753" r:id="rId6"/>
    <p:sldMasterId id="2147483765" r:id="rId7"/>
    <p:sldMasterId id="2147483789" r:id="rId8"/>
    <p:sldMasterId id="2147483813" r:id="rId9"/>
    <p:sldMasterId id="2147483825" r:id="rId10"/>
    <p:sldMasterId id="2147483837" r:id="rId11"/>
    <p:sldMasterId id="2147483849" r:id="rId12"/>
    <p:sldMasterId id="2147483862" r:id="rId13"/>
  </p:sldMasterIdLst>
  <p:notesMasterIdLst>
    <p:notesMasterId r:id="rId39"/>
  </p:notesMasterIdLst>
  <p:handoutMasterIdLst>
    <p:handoutMasterId r:id="rId40"/>
  </p:handoutMasterIdLst>
  <p:sldIdLst>
    <p:sldId id="510" r:id="rId14"/>
    <p:sldId id="511" r:id="rId15"/>
    <p:sldId id="501" r:id="rId16"/>
    <p:sldId id="502" r:id="rId17"/>
    <p:sldId id="503" r:id="rId18"/>
    <p:sldId id="504" r:id="rId19"/>
    <p:sldId id="506" r:id="rId20"/>
    <p:sldId id="512" r:id="rId21"/>
    <p:sldId id="483" r:id="rId22"/>
    <p:sldId id="513" r:id="rId23"/>
    <p:sldId id="458" r:id="rId24"/>
    <p:sldId id="514" r:id="rId25"/>
    <p:sldId id="469" r:id="rId26"/>
    <p:sldId id="507" r:id="rId27"/>
    <p:sldId id="508" r:id="rId28"/>
    <p:sldId id="509" r:id="rId29"/>
    <p:sldId id="515" r:id="rId30"/>
    <p:sldId id="518" r:id="rId31"/>
    <p:sldId id="471" r:id="rId32"/>
    <p:sldId id="472" r:id="rId33"/>
    <p:sldId id="473" r:id="rId34"/>
    <p:sldId id="517" r:id="rId35"/>
    <p:sldId id="519" r:id="rId36"/>
    <p:sldId id="474" r:id="rId37"/>
    <p:sldId id="497" r:id="rId38"/>
  </p:sldIdLst>
  <p:sldSz cx="9144000" cy="6858000" type="screen4x3"/>
  <p:notesSz cx="6858000" cy="9144000"/>
  <p:defaultTextStyle>
    <a:defPPr>
      <a:defRPr lang="en-US"/>
    </a:defPPr>
    <a:lvl1pPr algn="ctr" rtl="0" eaLnBrk="0" fontAlgn="base" hangingPunct="0">
      <a:lnSpc>
        <a:spcPct val="90000"/>
      </a:lnSpc>
      <a:spcBef>
        <a:spcPct val="0"/>
      </a:spcBef>
      <a:spcAft>
        <a:spcPct val="0"/>
      </a:spcAft>
      <a:defRPr sz="1400" kern="1200">
        <a:solidFill>
          <a:schemeClr val="tx1"/>
        </a:solidFill>
        <a:latin typeface="Courier New" pitchFamily="49" charset="0"/>
        <a:ea typeface="+mn-ea"/>
        <a:cs typeface="+mn-cs"/>
      </a:defRPr>
    </a:lvl1pPr>
    <a:lvl2pPr marL="457200" algn="ctr" rtl="0" eaLnBrk="0" fontAlgn="base" hangingPunct="0">
      <a:lnSpc>
        <a:spcPct val="90000"/>
      </a:lnSpc>
      <a:spcBef>
        <a:spcPct val="0"/>
      </a:spcBef>
      <a:spcAft>
        <a:spcPct val="0"/>
      </a:spcAft>
      <a:defRPr sz="1400" kern="1200">
        <a:solidFill>
          <a:schemeClr val="tx1"/>
        </a:solidFill>
        <a:latin typeface="Courier New" pitchFamily="49" charset="0"/>
        <a:ea typeface="+mn-ea"/>
        <a:cs typeface="+mn-cs"/>
      </a:defRPr>
    </a:lvl2pPr>
    <a:lvl3pPr marL="914400" algn="ctr" rtl="0" eaLnBrk="0" fontAlgn="base" hangingPunct="0">
      <a:lnSpc>
        <a:spcPct val="90000"/>
      </a:lnSpc>
      <a:spcBef>
        <a:spcPct val="0"/>
      </a:spcBef>
      <a:spcAft>
        <a:spcPct val="0"/>
      </a:spcAft>
      <a:defRPr sz="1400" kern="1200">
        <a:solidFill>
          <a:schemeClr val="tx1"/>
        </a:solidFill>
        <a:latin typeface="Courier New" pitchFamily="49" charset="0"/>
        <a:ea typeface="+mn-ea"/>
        <a:cs typeface="+mn-cs"/>
      </a:defRPr>
    </a:lvl3pPr>
    <a:lvl4pPr marL="1371600" algn="ctr" rtl="0" eaLnBrk="0" fontAlgn="base" hangingPunct="0">
      <a:lnSpc>
        <a:spcPct val="90000"/>
      </a:lnSpc>
      <a:spcBef>
        <a:spcPct val="0"/>
      </a:spcBef>
      <a:spcAft>
        <a:spcPct val="0"/>
      </a:spcAft>
      <a:defRPr sz="1400" kern="1200">
        <a:solidFill>
          <a:schemeClr val="tx1"/>
        </a:solidFill>
        <a:latin typeface="Courier New" pitchFamily="49" charset="0"/>
        <a:ea typeface="+mn-ea"/>
        <a:cs typeface="+mn-cs"/>
      </a:defRPr>
    </a:lvl4pPr>
    <a:lvl5pPr marL="1828800" algn="ctr" rtl="0" eaLnBrk="0" fontAlgn="base" hangingPunct="0">
      <a:lnSpc>
        <a:spcPct val="90000"/>
      </a:lnSpc>
      <a:spcBef>
        <a:spcPct val="0"/>
      </a:spcBef>
      <a:spcAft>
        <a:spcPct val="0"/>
      </a:spcAft>
      <a:defRPr sz="1400" kern="1200">
        <a:solidFill>
          <a:schemeClr val="tx1"/>
        </a:solidFill>
        <a:latin typeface="Courier New" pitchFamily="49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Courier New" pitchFamily="49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Courier New" pitchFamily="49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Courier New" pitchFamily="49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Courier New" pitchFamily="49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0C5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37" autoAdjust="0"/>
    <p:restoredTop sz="94585" autoAdjust="0"/>
  </p:normalViewPr>
  <p:slideViewPr>
    <p:cSldViewPr snapToGrid="0">
      <p:cViewPr varScale="1">
        <p:scale>
          <a:sx n="60" d="100"/>
          <a:sy n="60" d="100"/>
        </p:scale>
        <p:origin x="1560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28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5.xml"/><Relationship Id="rId26" Type="http://schemas.openxmlformats.org/officeDocument/2006/relationships/slide" Target="slides/slide13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8.xml"/><Relationship Id="rId34" Type="http://schemas.openxmlformats.org/officeDocument/2006/relationships/slide" Target="slides/slide21.xml"/><Relationship Id="rId42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29" Type="http://schemas.openxmlformats.org/officeDocument/2006/relationships/slide" Target="slides/slide16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1.xml"/><Relationship Id="rId32" Type="http://schemas.openxmlformats.org/officeDocument/2006/relationships/slide" Target="slides/slide19.xml"/><Relationship Id="rId37" Type="http://schemas.openxmlformats.org/officeDocument/2006/relationships/slide" Target="slides/slide24.xml"/><Relationship Id="rId40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36" Type="http://schemas.openxmlformats.org/officeDocument/2006/relationships/slide" Target="slides/slide23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6.xml"/><Relationship Id="rId31" Type="http://schemas.openxmlformats.org/officeDocument/2006/relationships/slide" Target="slides/slide18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Relationship Id="rId35" Type="http://schemas.openxmlformats.org/officeDocument/2006/relationships/slide" Target="slides/slide22.xml"/><Relationship Id="rId43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slide" Target="slides/slide20.xml"/><Relationship Id="rId38" Type="http://schemas.openxmlformats.org/officeDocument/2006/relationships/slide" Target="slides/slide2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sz="1200" b="1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200" b="1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sz="1200" b="1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200" b="1" smtClean="0">
                <a:latin typeface="Arial" charset="0"/>
              </a:defRPr>
            </a:lvl1pPr>
          </a:lstStyle>
          <a:p>
            <a:pPr>
              <a:defRPr/>
            </a:pPr>
            <a:fld id="{E4CF10C2-9A62-41C1-9FF4-A5D8A7C569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9595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sz="1200" b="1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200" b="1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sz="1200" b="1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200" b="1" smtClean="0">
                <a:latin typeface="Arial" charset="0"/>
              </a:defRPr>
            </a:lvl1pPr>
          </a:lstStyle>
          <a:p>
            <a:pPr>
              <a:defRPr/>
            </a:pPr>
            <a:fld id="{60F2E403-959C-4266-B3D1-31343D540B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2071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001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2DAAFE-C57A-464D-9318-E11112D0D5CA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001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altLang="zh-CN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571500"/>
            <a:ext cx="4451350" cy="333851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4713" y="4057650"/>
            <a:ext cx="5256212" cy="4373563"/>
          </a:xfrm>
          <a:noFill/>
        </p:spPr>
        <p:txBody>
          <a:bodyPr lIns="91294" tIns="45647" rIns="91294" bIns="45647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0783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b="1">
                <a:solidFill>
                  <a:srgbClr val="000000"/>
                </a:solidFill>
                <a:latin typeface="Courier New" pitchFamily="49" charset="0"/>
              </a:defRPr>
            </a:lvl1pPr>
            <a:lvl2pPr marL="742950" indent="-285750">
              <a:defRPr b="1">
                <a:solidFill>
                  <a:srgbClr val="000000"/>
                </a:solidFill>
                <a:latin typeface="Courier New" pitchFamily="49" charset="0"/>
              </a:defRPr>
            </a:lvl2pPr>
            <a:lvl3pPr marL="1143000" indent="-228600">
              <a:defRPr b="1">
                <a:solidFill>
                  <a:srgbClr val="000000"/>
                </a:solidFill>
                <a:latin typeface="Courier New" pitchFamily="49" charset="0"/>
              </a:defRPr>
            </a:lvl3pPr>
            <a:lvl4pPr marL="1600200" indent="-228600">
              <a:defRPr b="1">
                <a:solidFill>
                  <a:srgbClr val="000000"/>
                </a:solidFill>
                <a:latin typeface="Courier New" pitchFamily="49" charset="0"/>
              </a:defRPr>
            </a:lvl4pPr>
            <a:lvl5pPr marL="2057400" indent="-228600">
              <a:defRPr b="1">
                <a:solidFill>
                  <a:srgbClr val="000000"/>
                </a:solidFill>
                <a:latin typeface="Courier New" pitchFamily="49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rgbClr val="000000"/>
                </a:solidFill>
                <a:latin typeface="Courier New" pitchFamily="49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rgbClr val="000000"/>
                </a:solidFill>
                <a:latin typeface="Courier New" pitchFamily="49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rgbClr val="000000"/>
                </a:solidFill>
                <a:latin typeface="Courier New" pitchFamily="49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rgbClr val="000000"/>
                </a:solidFill>
                <a:latin typeface="Courier New" pitchFamily="49" charset="0"/>
              </a:defRPr>
            </a:lvl9pPr>
          </a:lstStyle>
          <a:p>
            <a:fld id="{14C1E30E-8577-4BBB-95DC-2343EBC98E76}" type="slidenum">
              <a:rPr lang="en-US">
                <a:solidFill>
                  <a:prstClr val="black"/>
                </a:solidFill>
                <a:latin typeface="Arial" charset="0"/>
              </a:rPr>
              <a:pPr/>
              <a:t>13</a:t>
            </a:fld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3313" y="300038"/>
            <a:ext cx="4702175" cy="3527425"/>
          </a:xfrm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3875" y="4052888"/>
            <a:ext cx="5835650" cy="4579937"/>
          </a:xfrm>
          <a:noFill/>
        </p:spPr>
        <p:txBody>
          <a:bodyPr lIns="86488" tIns="43244" rIns="86488" bIns="43244"/>
          <a:lstStyle/>
          <a:p>
            <a:pPr eaLnBrk="1" hangingPunct="1"/>
            <a:r>
              <a:rPr lang="en-US" b="1"/>
              <a:t>Purpose</a:t>
            </a:r>
            <a:r>
              <a:rPr lang="en-US"/>
              <a:t>: This figure presents the IGRP metric with its five possible components. </a:t>
            </a:r>
          </a:p>
          <a:p>
            <a:pPr eaLnBrk="1" hangingPunct="1"/>
            <a:r>
              <a:rPr lang="en-US" b="1"/>
              <a:t>Emphasize :</a:t>
            </a:r>
            <a:r>
              <a:rPr lang="en-US"/>
              <a:t> Bandwidth and delay are the two metrics that are most commonly used. They also comprise the default metric.</a:t>
            </a:r>
          </a:p>
          <a:p>
            <a:pPr eaLnBrk="1" hangingPunct="1"/>
            <a:r>
              <a:rPr lang="en-US" b="1"/>
              <a:t>Note</a:t>
            </a:r>
            <a:r>
              <a:rPr lang="en-US"/>
              <a:t>: Changing IGRP metrics can have great impact on network performance.</a:t>
            </a:r>
          </a:p>
          <a:p>
            <a:pPr eaLnBrk="1" hangingPunct="1"/>
            <a:r>
              <a:rPr lang="en-US"/>
              <a:t>Describe the IGRP 24-bit metric field, as follows:	</a:t>
            </a:r>
          </a:p>
          <a:p>
            <a:pPr lvl="1" eaLnBrk="1" hangingPunct="1"/>
            <a:r>
              <a:rPr lang="en-US"/>
              <a:t>Bandwidth—Minimum bandwidth on the route, in kilobits per second.</a:t>
            </a:r>
          </a:p>
          <a:p>
            <a:pPr lvl="1" eaLnBrk="1" hangingPunct="1"/>
            <a:r>
              <a:rPr lang="en-US"/>
              <a:t>Delay—Route delay, in tens of microseconds.</a:t>
            </a:r>
          </a:p>
          <a:p>
            <a:pPr lvl="1" eaLnBrk="1" hangingPunct="1"/>
            <a:r>
              <a:rPr lang="en-US"/>
              <a:t>Reliability—Likelihood of successful packet transmission, expressed as an integer from 0 to 255.</a:t>
            </a:r>
          </a:p>
          <a:p>
            <a:pPr lvl="1" eaLnBrk="1" hangingPunct="1"/>
            <a:r>
              <a:rPr lang="en-US"/>
              <a:t>Loading—Effective bandwidth of path.</a:t>
            </a:r>
          </a:p>
          <a:p>
            <a:pPr lvl="1" eaLnBrk="1" hangingPunct="1"/>
            <a:r>
              <a:rPr lang="en-US"/>
              <a:t>MTU—Minimum MTU in path, expressed in bytes.</a:t>
            </a:r>
          </a:p>
          <a:p>
            <a:pPr eaLnBrk="1" hangingPunct="1"/>
            <a:r>
              <a:rPr lang="en-US"/>
              <a:t>The following equation calculates the metric. It is presented for instructors and is not required to be taught:</a:t>
            </a:r>
          </a:p>
          <a:p>
            <a:pPr lvl="1" eaLnBrk="1" hangingPunct="1"/>
            <a:r>
              <a:rPr lang="en-US"/>
              <a:t>metric = [k1 x bandwidth + (k2 x bandwidth) / (256 - load) + k3 x delay]</a:t>
            </a:r>
          </a:p>
          <a:p>
            <a:pPr eaLnBrk="1" hangingPunct="1"/>
            <a:r>
              <a:rPr lang="en-US"/>
              <a:t>If k5 does not equal 0, an additional operation is done:</a:t>
            </a:r>
          </a:p>
          <a:p>
            <a:pPr lvl="1" eaLnBrk="1" hangingPunct="1"/>
            <a:r>
              <a:rPr lang="en-US"/>
              <a:t>metric = metric x (k5/(reliability + k4))</a:t>
            </a:r>
          </a:p>
          <a:p>
            <a:pPr eaLnBrk="1" hangingPunct="1"/>
            <a:r>
              <a:rPr lang="en-US"/>
              <a:t>The default constant values are k1 = k3 = 1 and k2 = k4 = k5 = 0. </a:t>
            </a:r>
          </a:p>
          <a:p>
            <a:pPr eaLnBrk="1" hangingPunct="1"/>
            <a:r>
              <a:rPr lang="en-US"/>
              <a:t>Again, if default values are set, metric = bandwidth + delay.</a:t>
            </a:r>
          </a:p>
          <a:p>
            <a:pPr eaLnBrk="1" hangingPunct="1"/>
            <a:r>
              <a:rPr lang="en-US"/>
              <a:t>The constants (k1, k2, k3) can be changed using the </a:t>
            </a:r>
            <a:r>
              <a:rPr lang="en-US" b="1"/>
              <a:t>metric weights</a:t>
            </a:r>
            <a:r>
              <a:rPr lang="en-US"/>
              <a:t> command. Changes to the IGRP constant values should be made with great care.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b="1">
                <a:solidFill>
                  <a:srgbClr val="000000"/>
                </a:solidFill>
                <a:latin typeface="Courier New" pitchFamily="49" charset="0"/>
              </a:defRPr>
            </a:lvl1pPr>
            <a:lvl2pPr marL="742950" indent="-285750">
              <a:defRPr b="1">
                <a:solidFill>
                  <a:srgbClr val="000000"/>
                </a:solidFill>
                <a:latin typeface="Courier New" pitchFamily="49" charset="0"/>
              </a:defRPr>
            </a:lvl2pPr>
            <a:lvl3pPr marL="1143000" indent="-228600">
              <a:defRPr b="1">
                <a:solidFill>
                  <a:srgbClr val="000000"/>
                </a:solidFill>
                <a:latin typeface="Courier New" pitchFamily="49" charset="0"/>
              </a:defRPr>
            </a:lvl3pPr>
            <a:lvl4pPr marL="1600200" indent="-228600">
              <a:defRPr b="1">
                <a:solidFill>
                  <a:srgbClr val="000000"/>
                </a:solidFill>
                <a:latin typeface="Courier New" pitchFamily="49" charset="0"/>
              </a:defRPr>
            </a:lvl4pPr>
            <a:lvl5pPr marL="2057400" indent="-228600">
              <a:defRPr b="1">
                <a:solidFill>
                  <a:srgbClr val="000000"/>
                </a:solidFill>
                <a:latin typeface="Courier New" pitchFamily="49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rgbClr val="000000"/>
                </a:solidFill>
                <a:latin typeface="Courier New" pitchFamily="49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rgbClr val="000000"/>
                </a:solidFill>
                <a:latin typeface="Courier New" pitchFamily="49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rgbClr val="000000"/>
                </a:solidFill>
                <a:latin typeface="Courier New" pitchFamily="49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rgbClr val="000000"/>
                </a:solidFill>
                <a:latin typeface="Courier New" pitchFamily="49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C1E30E-8577-4BBB-95DC-2343EBC98E76}" type="slidenum"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3313" y="300038"/>
            <a:ext cx="4702175" cy="3527425"/>
          </a:xfrm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3875" y="4052888"/>
            <a:ext cx="5835650" cy="4579937"/>
          </a:xfrm>
          <a:noFill/>
        </p:spPr>
        <p:txBody>
          <a:bodyPr lIns="86488" tIns="43244" rIns="86488" bIns="43244"/>
          <a:lstStyle/>
          <a:p>
            <a:pPr eaLnBrk="1" hangingPunct="1"/>
            <a:r>
              <a:rPr lang="en-US" b="1"/>
              <a:t>Purpose</a:t>
            </a:r>
            <a:r>
              <a:rPr lang="en-US"/>
              <a:t>: This figure presents the IGRP metric with its five possible components. </a:t>
            </a:r>
          </a:p>
          <a:p>
            <a:pPr eaLnBrk="1" hangingPunct="1"/>
            <a:r>
              <a:rPr lang="en-US" b="1"/>
              <a:t>Emphasize :</a:t>
            </a:r>
            <a:r>
              <a:rPr lang="en-US"/>
              <a:t> Bandwidth and delay are the two metrics that are most commonly used. They also comprise the default metric.</a:t>
            </a:r>
          </a:p>
          <a:p>
            <a:pPr eaLnBrk="1" hangingPunct="1"/>
            <a:r>
              <a:rPr lang="en-US" b="1"/>
              <a:t>Note</a:t>
            </a:r>
            <a:r>
              <a:rPr lang="en-US"/>
              <a:t>: Changing IGRP metrics can have great impact on network performance.</a:t>
            </a:r>
          </a:p>
          <a:p>
            <a:pPr eaLnBrk="1" hangingPunct="1"/>
            <a:r>
              <a:rPr lang="en-US"/>
              <a:t>Describe the IGRP 24-bit metric field, as follows:	</a:t>
            </a:r>
          </a:p>
          <a:p>
            <a:pPr lvl="1" eaLnBrk="1" hangingPunct="1"/>
            <a:r>
              <a:rPr lang="en-US"/>
              <a:t>Bandwidth—Minimum bandwidth on the route, in kilobits per second.</a:t>
            </a:r>
          </a:p>
          <a:p>
            <a:pPr lvl="1" eaLnBrk="1" hangingPunct="1"/>
            <a:r>
              <a:rPr lang="en-US"/>
              <a:t>Delay—Route delay, in tens of microseconds.</a:t>
            </a:r>
          </a:p>
          <a:p>
            <a:pPr lvl="1" eaLnBrk="1" hangingPunct="1"/>
            <a:r>
              <a:rPr lang="en-US"/>
              <a:t>Reliability—Likelihood of successful packet transmission, expressed as an integer from 0 to 255.</a:t>
            </a:r>
          </a:p>
          <a:p>
            <a:pPr lvl="1" eaLnBrk="1" hangingPunct="1"/>
            <a:r>
              <a:rPr lang="en-US"/>
              <a:t>Loading—Effective bandwidth of path.</a:t>
            </a:r>
          </a:p>
          <a:p>
            <a:pPr lvl="1" eaLnBrk="1" hangingPunct="1"/>
            <a:r>
              <a:rPr lang="en-US"/>
              <a:t>MTU—Minimum MTU in path, expressed in bytes.</a:t>
            </a:r>
          </a:p>
          <a:p>
            <a:pPr eaLnBrk="1" hangingPunct="1"/>
            <a:r>
              <a:rPr lang="en-US"/>
              <a:t>The following equation calculates the metric. It is presented for instructors and is not required to be taught:</a:t>
            </a:r>
          </a:p>
          <a:p>
            <a:pPr lvl="1" eaLnBrk="1" hangingPunct="1"/>
            <a:r>
              <a:rPr lang="en-US"/>
              <a:t>metric = [k1 x bandwidth + (k2 x bandwidth) / (256 - load) + k3 x delay]</a:t>
            </a:r>
          </a:p>
          <a:p>
            <a:pPr eaLnBrk="1" hangingPunct="1"/>
            <a:r>
              <a:rPr lang="en-US"/>
              <a:t>If k5 does not equal 0, an additional operation is done:</a:t>
            </a:r>
          </a:p>
          <a:p>
            <a:pPr lvl="1" eaLnBrk="1" hangingPunct="1"/>
            <a:r>
              <a:rPr lang="en-US"/>
              <a:t>metric = metric x (k5/(reliability + k4))</a:t>
            </a:r>
          </a:p>
          <a:p>
            <a:pPr eaLnBrk="1" hangingPunct="1"/>
            <a:r>
              <a:rPr lang="en-US"/>
              <a:t>The default constant values are k1 = k3 = 1 and k2 = k4 = k5 = 0. </a:t>
            </a:r>
          </a:p>
          <a:p>
            <a:pPr eaLnBrk="1" hangingPunct="1"/>
            <a:r>
              <a:rPr lang="en-US"/>
              <a:t>Again, if default values are set, metric = bandwidth + delay.</a:t>
            </a:r>
          </a:p>
          <a:p>
            <a:pPr eaLnBrk="1" hangingPunct="1"/>
            <a:r>
              <a:rPr lang="en-US"/>
              <a:t>The constants (k1, k2, k3) can be changed using the </a:t>
            </a:r>
            <a:r>
              <a:rPr lang="en-US" b="1"/>
              <a:t>metric weights</a:t>
            </a:r>
            <a:r>
              <a:rPr lang="en-US"/>
              <a:t> command. Changes to the IGRP constant values should be made with great care.</a:t>
            </a:r>
          </a:p>
        </p:txBody>
      </p:sp>
    </p:spTree>
    <p:extLst>
      <p:ext uri="{BB962C8B-B14F-4D97-AF65-F5344CB8AC3E}">
        <p14:creationId xmlns:p14="http://schemas.microsoft.com/office/powerpoint/2010/main" val="27115699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Courier New" pitchFamily="49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ourier New" pitchFamily="49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ourier New" pitchFamily="49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ourier New" pitchFamily="49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ourier New" pitchFamily="49" charset="0"/>
              </a:defRPr>
            </a:lvl5pPr>
            <a:lvl6pPr marL="25146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urier New" pitchFamily="49" charset="0"/>
              </a:defRPr>
            </a:lvl6pPr>
            <a:lvl7pPr marL="29718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urier New" pitchFamily="49" charset="0"/>
              </a:defRPr>
            </a:lvl7pPr>
            <a:lvl8pPr marL="34290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urier New" pitchFamily="49" charset="0"/>
              </a:defRPr>
            </a:lvl8pPr>
            <a:lvl9pPr marL="38862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urier New" pitchFamily="49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BB1CA3-C5CB-43F4-AA9D-25C25DA7A44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43013" y="561975"/>
            <a:ext cx="4386262" cy="3289300"/>
          </a:xfrm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8838" y="3995738"/>
            <a:ext cx="5160962" cy="4308475"/>
          </a:xfrm>
          <a:noFill/>
        </p:spPr>
        <p:txBody>
          <a:bodyPr lIns="90299" tIns="45149" rIns="90299" bIns="45149"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5731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001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2DAAFE-C57A-464D-9318-E11112D0D5CA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001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altLang="zh-CN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571500"/>
            <a:ext cx="4451350" cy="333851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4713" y="4057650"/>
            <a:ext cx="5256212" cy="4373563"/>
          </a:xfrm>
          <a:noFill/>
        </p:spPr>
        <p:txBody>
          <a:bodyPr lIns="91294" tIns="45647" rIns="91294" bIns="45647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3019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5257800" cy="3144838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5" name="Picture 3" descr="MAE00784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50" y="0"/>
            <a:ext cx="3930650" cy="314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>
                <a:solidFill>
                  <a:srgbClr val="999999"/>
                </a:solidFill>
                <a:latin typeface="Arial" charset="0"/>
              </a:rPr>
              <a:t>© 2007 Cisco Systems, Inc. All rights reserved.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>
                <a:solidFill>
                  <a:srgbClr val="999999"/>
                </a:solidFill>
                <a:latin typeface="Arial" charset="0"/>
              </a:rPr>
              <a:t>ICND2 v1.0—5-</a:t>
            </a:r>
            <a:fld id="{AB7B8E77-4B28-4E40-BAAD-B38EA40DF0ED}" type="slidenum">
              <a:rPr lang="en-US" sz="700">
                <a:solidFill>
                  <a:srgbClr val="999999"/>
                </a:solidFill>
                <a:latin typeface="Arial" charset="0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700">
              <a:solidFill>
                <a:srgbClr val="999999"/>
              </a:solidFill>
              <a:latin typeface="Arial" charset="0"/>
            </a:endParaRPr>
          </a:p>
        </p:txBody>
      </p:sp>
      <p:sp>
        <p:nvSpPr>
          <p:cNvPr id="98310" name="Rectangle 6"/>
          <p:cNvSpPr>
            <a:spLocks noGrp="1" noChangeArrowheads="1"/>
          </p:cNvSpPr>
          <p:nvPr>
            <p:ph type="ctrTitle"/>
          </p:nvPr>
        </p:nvSpPr>
        <p:spPr bwMode="white">
          <a:xfrm>
            <a:off x="650875" y="3390900"/>
            <a:ext cx="6937375" cy="4206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/>
          <a:lstStyle>
            <a:lvl1pPr>
              <a:defRPr sz="2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/>
              <a:t>Module Title, Size 20</a:t>
            </a:r>
          </a:p>
        </p:txBody>
      </p:sp>
      <p:sp>
        <p:nvSpPr>
          <p:cNvPr id="98311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650875" y="1312863"/>
            <a:ext cx="3546475" cy="8413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ct val="0"/>
              </a:spcBef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Lesson Title,</a:t>
            </a:r>
            <a:br>
              <a:rPr lang="en-US" noProof="0"/>
            </a:br>
            <a:r>
              <a:rPr lang="en-US" noProof="0"/>
              <a:t>Size 30</a:t>
            </a:r>
          </a:p>
        </p:txBody>
      </p:sp>
    </p:spTree>
    <p:extLst>
      <p:ext uri="{BB962C8B-B14F-4D97-AF65-F5344CB8AC3E}">
        <p14:creationId xmlns:p14="http://schemas.microsoft.com/office/powerpoint/2010/main" val="34263872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62243449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E0EF9C-52EA-4078-ABCA-F3D431C58DF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9/22/2021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DBAB8-9D9B-4160-A87B-CBEC6BCD3BE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0836175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E0EF9C-52EA-4078-ABCA-F3D431C58DF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9/22/2021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DBAB8-9D9B-4160-A87B-CBEC6BCD3BE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1741144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E0EF9C-52EA-4078-ABCA-F3D431C58DF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9/22/2021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DBAB8-9D9B-4160-A87B-CBEC6BCD3BE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9518093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E0EF9C-52EA-4078-ABCA-F3D431C58DF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9/22/2021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DBAB8-9D9B-4160-A87B-CBEC6BCD3BE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215028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E0EF9C-52EA-4078-ABCA-F3D431C58DF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9/22/2021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DBAB8-9D9B-4160-A87B-CBEC6BCD3BE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3251044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E0EF9C-52EA-4078-ABCA-F3D431C58DF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9/22/2021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DBAB8-9D9B-4160-A87B-CBEC6BCD3BE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4854322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E0EF9C-52EA-4078-ABCA-F3D431C58DF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9/22/2021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DBAB8-9D9B-4160-A87B-CBEC6BCD3BE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597820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E0EF9C-52EA-4078-ABCA-F3D431C58DF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9/22/2021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DBAB8-9D9B-4160-A87B-CBEC6BCD3BE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5837128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E0EF9C-52EA-4078-ABCA-F3D431C58DF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9/22/2021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DBAB8-9D9B-4160-A87B-CBEC6BCD3BE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2248272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E0EF9C-52EA-4078-ABCA-F3D431C58DF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9/22/2021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DBAB8-9D9B-4160-A87B-CBEC6BCD3BE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6074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457200"/>
            <a:ext cx="2035175" cy="4895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457200"/>
            <a:ext cx="5957887" cy="4895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13378688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E0EF9C-52EA-4078-ABCA-F3D431C58DF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9/22/2021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DBAB8-9D9B-4160-A87B-CBEC6BCD3BE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917579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E3D996-78A3-44DF-938D-C833E4A5BE74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22/09/2021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83B4EC-9529-41EB-91EA-2F66A5DB142B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5902127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E3D996-78A3-44DF-938D-C833E4A5BE74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22/09/2021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83B4EC-9529-41EB-91EA-2F66A5DB142B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2863148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E3D996-78A3-44DF-938D-C833E4A5BE74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22/09/2021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83B4EC-9529-41EB-91EA-2F66A5DB142B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8951017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E3D996-78A3-44DF-938D-C833E4A5BE74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22/09/2021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83B4EC-9529-41EB-91EA-2F66A5DB142B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389391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E3D996-78A3-44DF-938D-C833E4A5BE74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22/09/2021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83B4EC-9529-41EB-91EA-2F66A5DB142B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315590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E3D996-78A3-44DF-938D-C833E4A5BE74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22/09/2021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83B4EC-9529-41EB-91EA-2F66A5DB142B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9146390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E3D996-78A3-44DF-938D-C833E4A5BE74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22/09/2021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83B4EC-9529-41EB-91EA-2F66A5DB142B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0639288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E3D996-78A3-44DF-938D-C833E4A5BE74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22/09/2021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83B4EC-9529-41EB-91EA-2F66A5DB142B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4307452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E3D996-78A3-44DF-938D-C833E4A5BE74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22/09/2021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83B4EC-9529-41EB-91EA-2F66A5DB142B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60240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5257800" cy="3144838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/>
            <a:endParaRPr lang="en-US" sz="1800" b="1">
              <a:solidFill>
                <a:srgbClr val="000000"/>
              </a:solidFill>
            </a:endParaRPr>
          </a:p>
        </p:txBody>
      </p:sp>
      <p:pic>
        <p:nvPicPr>
          <p:cNvPr id="5" name="Picture 3" descr="MAE00784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50" y="0"/>
            <a:ext cx="3930650" cy="314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>
                <a:solidFill>
                  <a:srgbClr val="999999"/>
                </a:solidFill>
                <a:latin typeface="Arial" charset="0"/>
              </a:rPr>
              <a:t>© 2007 Cisco Systems, Inc. All rights reserved.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>
                <a:solidFill>
                  <a:srgbClr val="999999"/>
                </a:solidFill>
                <a:latin typeface="Arial" charset="0"/>
              </a:rPr>
              <a:t>ICND2 v1.0—4-</a:t>
            </a:r>
            <a:fld id="{15EAE73D-4051-432E-A855-7F344D4DE6AC}" type="slidenum">
              <a:rPr lang="en-US" sz="700">
                <a:solidFill>
                  <a:srgbClr val="999999"/>
                </a:solidFill>
                <a:latin typeface="Arial" charset="0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700">
              <a:solidFill>
                <a:srgbClr val="999999"/>
              </a:solidFill>
              <a:latin typeface="Arial" charset="0"/>
            </a:endParaRPr>
          </a:p>
        </p:txBody>
      </p:sp>
      <p:sp>
        <p:nvSpPr>
          <p:cNvPr id="98310" name="Rectangle 6"/>
          <p:cNvSpPr>
            <a:spLocks noGrp="1" noChangeArrowheads="1"/>
          </p:cNvSpPr>
          <p:nvPr>
            <p:ph type="ctrTitle"/>
          </p:nvPr>
        </p:nvSpPr>
        <p:spPr bwMode="white">
          <a:xfrm>
            <a:off x="650875" y="3390900"/>
            <a:ext cx="6937375" cy="4206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/>
          <a:lstStyle>
            <a:lvl1pPr>
              <a:defRPr sz="2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/>
              <a:t>Module Title, Size 20</a:t>
            </a:r>
          </a:p>
        </p:txBody>
      </p:sp>
      <p:sp>
        <p:nvSpPr>
          <p:cNvPr id="98311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650875" y="1312863"/>
            <a:ext cx="3546475" cy="8413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ct val="0"/>
              </a:spcBef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Lesson Title,</a:t>
            </a:r>
            <a:br>
              <a:rPr lang="en-US" noProof="0"/>
            </a:br>
            <a:r>
              <a:rPr lang="en-US" noProof="0"/>
              <a:t>Size 30</a:t>
            </a:r>
          </a:p>
        </p:txBody>
      </p:sp>
    </p:spTree>
    <p:extLst>
      <p:ext uri="{BB962C8B-B14F-4D97-AF65-F5344CB8AC3E}">
        <p14:creationId xmlns:p14="http://schemas.microsoft.com/office/powerpoint/2010/main" val="3161126518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E3D996-78A3-44DF-938D-C833E4A5BE74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22/09/2021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83B4EC-9529-41EB-91EA-2F66A5DB142B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906791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E3D996-78A3-44DF-938D-C833E4A5BE74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22/09/2021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83B4EC-9529-41EB-91EA-2F66A5DB142B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3897944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6564313"/>
            <a:ext cx="9144000" cy="298450"/>
          </a:xfrm>
          <a:prstGeom prst="rect">
            <a:avLst/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8043863" y="6634163"/>
            <a:ext cx="852487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>
            <a:spAutoFit/>
          </a:bodyPr>
          <a:lstStyle>
            <a:lvl1pPr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14388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14388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14388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14388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81438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00" b="1" i="0" u="none" strike="noStrike" kern="1200" cap="none" spc="0" normalizeH="0" baseline="0" noProof="0">
                <a:ln>
                  <a:noFill/>
                </a:ln>
                <a:solidFill>
                  <a:srgbClr val="C0C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BSCI v3.0—2-</a:t>
            </a:r>
            <a:fld id="{9D2A9B13-C079-4E60-99B0-37BC0CA1C608}" type="slidenum">
              <a:rPr kumimoji="0" lang="en-US" altLang="zh-CN" sz="700" b="1" i="0" u="none" strike="noStrike" kern="1200" cap="none" spc="0" normalizeH="0" baseline="0" noProof="0" smtClean="0">
                <a:ln>
                  <a:noFill/>
                </a:ln>
                <a:solidFill>
                  <a:srgbClr val="C0C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814388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700" b="1" i="0" u="none" strike="noStrike" kern="1200" cap="none" spc="0" normalizeH="0" baseline="0" noProof="0">
              <a:ln>
                <a:noFill/>
              </a:ln>
              <a:solidFill>
                <a:srgbClr val="C0C0C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2454275"/>
            <a:ext cx="9144000" cy="4111625"/>
          </a:xfrm>
          <a:prstGeom prst="rect">
            <a:avLst/>
          </a:prstGeom>
          <a:solidFill>
            <a:srgbClr val="30677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7" name="Picture 8" descr="MAD00558_j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70" b="64130"/>
          <a:stretch>
            <a:fillRect/>
          </a:stretch>
        </p:blipFill>
        <p:spPr bwMode="auto">
          <a:xfrm>
            <a:off x="0" y="0"/>
            <a:ext cx="9140825" cy="253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2406" name="Rectangle 6"/>
          <p:cNvSpPr>
            <a:spLocks noGrp="1" noChangeArrowheads="1"/>
          </p:cNvSpPr>
          <p:nvPr>
            <p:ph type="ctrTitle" sz="quarter"/>
          </p:nvPr>
        </p:nvSpPr>
        <p:spPr bwMode="auto">
          <a:xfrm>
            <a:off x="655638" y="2951163"/>
            <a:ext cx="7797800" cy="504825"/>
          </a:xfr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40" tIns="45720" rIns="91440" bIns="45720" anchor="ctr"/>
          <a:lstStyle>
            <a:lvl1pPr>
              <a:defRPr sz="2000"/>
            </a:lvl1pPr>
          </a:lstStyle>
          <a:p>
            <a:pPr lvl="0"/>
            <a:r>
              <a:rPr lang="en-US" altLang="zh-CN" noProof="0"/>
              <a:t>Module Title (Size 20)</a:t>
            </a:r>
          </a:p>
        </p:txBody>
      </p:sp>
      <p:sp>
        <p:nvSpPr>
          <p:cNvPr id="742407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55638" y="3606800"/>
            <a:ext cx="7802562" cy="533400"/>
          </a:xfrm>
        </p:spPr>
        <p:txBody>
          <a:bodyPr lIns="91440" tIns="45720" rIns="91440" bIns="45720"/>
          <a:lstStyle>
            <a:lvl1pPr>
              <a:lnSpc>
                <a:spcPct val="90000"/>
              </a:lnSpc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noProof="0"/>
              <a:t>Lesson Title (Size 28)</a:t>
            </a:r>
          </a:p>
        </p:txBody>
      </p:sp>
    </p:spTree>
    <p:extLst>
      <p:ext uri="{BB962C8B-B14F-4D97-AF65-F5344CB8AC3E}">
        <p14:creationId xmlns:p14="http://schemas.microsoft.com/office/powerpoint/2010/main" val="320514650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19967303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0508167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636713"/>
            <a:ext cx="3894137" cy="35718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636713"/>
            <a:ext cx="3894138" cy="35718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05980735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54500166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19470107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5529376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909726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59888798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25800246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22840975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225425"/>
            <a:ext cx="2035175" cy="49831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225425"/>
            <a:ext cx="5957887" cy="49831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4136488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638" y="457200"/>
            <a:ext cx="8145462" cy="838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7940675" cy="17097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5638" y="3643313"/>
            <a:ext cx="7940675" cy="17097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05072606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6564313"/>
            <a:ext cx="9144000" cy="298450"/>
          </a:xfrm>
          <a:prstGeom prst="rect">
            <a:avLst/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8043863" y="6634163"/>
            <a:ext cx="852487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>
            <a:spAutoFit/>
          </a:bodyPr>
          <a:lstStyle>
            <a:lvl1pPr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14388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14388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14388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14388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81438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00" b="1" i="0" u="none" strike="noStrike" kern="1200" cap="none" spc="0" normalizeH="0" baseline="0" noProof="0">
                <a:ln>
                  <a:noFill/>
                </a:ln>
                <a:solidFill>
                  <a:srgbClr val="C0C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BSCI v3.0—2-</a:t>
            </a:r>
            <a:fld id="{9D2A9B13-C079-4E60-99B0-37BC0CA1C608}" type="slidenum">
              <a:rPr kumimoji="0" lang="en-US" altLang="zh-CN" sz="700" b="1" i="0" u="none" strike="noStrike" kern="1200" cap="none" spc="0" normalizeH="0" baseline="0" noProof="0" smtClean="0">
                <a:ln>
                  <a:noFill/>
                </a:ln>
                <a:solidFill>
                  <a:srgbClr val="C0C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814388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700" b="1" i="0" u="none" strike="noStrike" kern="1200" cap="none" spc="0" normalizeH="0" baseline="0" noProof="0">
              <a:ln>
                <a:noFill/>
              </a:ln>
              <a:solidFill>
                <a:srgbClr val="C0C0C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2454275"/>
            <a:ext cx="9144000" cy="4111625"/>
          </a:xfrm>
          <a:prstGeom prst="rect">
            <a:avLst/>
          </a:prstGeom>
          <a:solidFill>
            <a:srgbClr val="30677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7" name="Picture 8" descr="MAD00558_j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70" b="64130"/>
          <a:stretch>
            <a:fillRect/>
          </a:stretch>
        </p:blipFill>
        <p:spPr bwMode="auto">
          <a:xfrm>
            <a:off x="0" y="0"/>
            <a:ext cx="9140825" cy="253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2406" name="Rectangle 6"/>
          <p:cNvSpPr>
            <a:spLocks noGrp="1" noChangeArrowheads="1"/>
          </p:cNvSpPr>
          <p:nvPr>
            <p:ph type="ctrTitle" sz="quarter"/>
          </p:nvPr>
        </p:nvSpPr>
        <p:spPr bwMode="auto">
          <a:xfrm>
            <a:off x="655638" y="2951163"/>
            <a:ext cx="7797800" cy="504825"/>
          </a:xfr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40" tIns="45720" rIns="91440" bIns="45720" anchor="ctr"/>
          <a:lstStyle>
            <a:lvl1pPr>
              <a:defRPr sz="2000"/>
            </a:lvl1pPr>
          </a:lstStyle>
          <a:p>
            <a:pPr lvl="0"/>
            <a:r>
              <a:rPr lang="en-US" altLang="zh-CN" noProof="0"/>
              <a:t>Module Title (Size 20)</a:t>
            </a:r>
          </a:p>
        </p:txBody>
      </p:sp>
      <p:sp>
        <p:nvSpPr>
          <p:cNvPr id="742407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55638" y="3606800"/>
            <a:ext cx="7802562" cy="533400"/>
          </a:xfrm>
        </p:spPr>
        <p:txBody>
          <a:bodyPr lIns="91440" tIns="45720" rIns="91440" bIns="45720"/>
          <a:lstStyle>
            <a:lvl1pPr>
              <a:lnSpc>
                <a:spcPct val="90000"/>
              </a:lnSpc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noProof="0"/>
              <a:t>Lesson Title (Size 28)</a:t>
            </a:r>
          </a:p>
        </p:txBody>
      </p:sp>
    </p:spTree>
    <p:extLst>
      <p:ext uri="{BB962C8B-B14F-4D97-AF65-F5344CB8AC3E}">
        <p14:creationId xmlns:p14="http://schemas.microsoft.com/office/powerpoint/2010/main" val="2870443380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89278234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44969071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636713"/>
            <a:ext cx="3894137" cy="35718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636713"/>
            <a:ext cx="3894138" cy="35718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49269263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58528218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453886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71854823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2010909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45826742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68577944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90336162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225425"/>
            <a:ext cx="2035175" cy="49831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225425"/>
            <a:ext cx="5957887" cy="49831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00996648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638" y="457200"/>
            <a:ext cx="8145462" cy="838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7940675" cy="17097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5638" y="3643313"/>
            <a:ext cx="7940675" cy="17097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73840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842796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630647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113730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26805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32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618712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035648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940126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457200"/>
            <a:ext cx="2035175" cy="4895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457200"/>
            <a:ext cx="5957887" cy="4895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634370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57365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08476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808912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275859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50228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10051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72003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9413869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317850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652350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766002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691920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5257800" cy="3144838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/>
            <a:endParaRPr lang="en-US" sz="200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5" name="Picture 3" descr="MAE00784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50" y="0"/>
            <a:ext cx="3930650" cy="314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>
                <a:solidFill>
                  <a:srgbClr val="999999"/>
                </a:solidFill>
                <a:latin typeface="Arial" pitchFamily="34" charset="0"/>
              </a:rPr>
              <a:t>© 2007 Cisco Systems, Inc. All rights reserved.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>
                <a:solidFill>
                  <a:srgbClr val="999999"/>
                </a:solidFill>
                <a:latin typeface="Arial" pitchFamily="34" charset="0"/>
              </a:rPr>
              <a:t>ICND2 v1.0—7-</a:t>
            </a:r>
            <a:fld id="{42F5A380-C643-4E9D-9DB0-EDEDE46A2FCB}" type="slidenum">
              <a:rPr lang="en-US" sz="700">
                <a:solidFill>
                  <a:srgbClr val="999999"/>
                </a:solidFill>
                <a:latin typeface="Arial" pitchFamily="34" charset="0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700">
              <a:solidFill>
                <a:srgbClr val="999999"/>
              </a:solidFill>
              <a:latin typeface="Arial" pitchFamily="34" charset="0"/>
            </a:endParaRPr>
          </a:p>
        </p:txBody>
      </p:sp>
      <p:sp>
        <p:nvSpPr>
          <p:cNvPr id="98310" name="Rectangle 6"/>
          <p:cNvSpPr>
            <a:spLocks noGrp="1" noChangeArrowheads="1"/>
          </p:cNvSpPr>
          <p:nvPr>
            <p:ph type="ctrTitle"/>
          </p:nvPr>
        </p:nvSpPr>
        <p:spPr bwMode="white">
          <a:xfrm>
            <a:off x="650875" y="3390900"/>
            <a:ext cx="6937375" cy="4206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/>
          <a:lstStyle>
            <a:lvl1pPr>
              <a:defRPr sz="2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/>
              <a:t>Module Title, Size 20</a:t>
            </a:r>
          </a:p>
        </p:txBody>
      </p:sp>
      <p:sp>
        <p:nvSpPr>
          <p:cNvPr id="98311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650875" y="1312863"/>
            <a:ext cx="3546475" cy="8413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ct val="0"/>
              </a:spcBef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Lesson Title,</a:t>
            </a:r>
            <a:br>
              <a:rPr lang="en-US" noProof="0"/>
            </a:br>
            <a:r>
              <a:rPr lang="en-US" noProof="0"/>
              <a:t>Size 30</a:t>
            </a:r>
          </a:p>
        </p:txBody>
      </p:sp>
    </p:spTree>
    <p:extLst>
      <p:ext uri="{BB962C8B-B14F-4D97-AF65-F5344CB8AC3E}">
        <p14:creationId xmlns:p14="http://schemas.microsoft.com/office/powerpoint/2010/main" val="18764000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1047665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0386089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9746938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350200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357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7884086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866822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4436748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9329731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7304822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457200"/>
            <a:ext cx="2035175" cy="4895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457200"/>
            <a:ext cx="5957887" cy="4895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195207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5257800" cy="3144838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/>
            <a:endParaRPr lang="en-US" sz="30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8915" name="Picture 3" descr="MAE00784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50" y="0"/>
            <a:ext cx="3930650" cy="3144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>
                <a:solidFill>
                  <a:srgbClr val="999999"/>
                </a:solidFill>
                <a:latin typeface="Arial"/>
              </a:rPr>
              <a:t>© 2007 Cisco Systems, Inc. All rights reserved.</a:t>
            </a:r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ctrTitle"/>
          </p:nvPr>
        </p:nvSpPr>
        <p:spPr bwMode="white">
          <a:xfrm>
            <a:off x="650875" y="3390900"/>
            <a:ext cx="6937375" cy="4206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/>
          <a:lstStyle>
            <a:lvl1pPr>
              <a:defRPr sz="2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/>
              <a:t>Module Title, Size 20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650875" y="1312863"/>
            <a:ext cx="3546475" cy="8413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ct val="0"/>
              </a:spcBef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Lesson Title,</a:t>
            </a:r>
            <a:br>
              <a:rPr lang="en-US" noProof="0"/>
            </a:br>
            <a:r>
              <a:rPr lang="en-US" noProof="0"/>
              <a:t>Size 30</a:t>
            </a:r>
          </a:p>
        </p:txBody>
      </p:sp>
      <p:sp>
        <p:nvSpPr>
          <p:cNvPr id="38919" name="Rectangle 7"/>
          <p:cNvSpPr>
            <a:spLocks noChangeArrowheads="1"/>
          </p:cNvSpPr>
          <p:nvPr userDrawn="1"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>
                <a:solidFill>
                  <a:srgbClr val="999999"/>
                </a:solidFill>
                <a:latin typeface="Arial"/>
              </a:rPr>
              <a:t>ICND1 v1.0—4-</a:t>
            </a:r>
            <a:fld id="{0C89BE19-D796-4BD7-9372-681146A08BCF}" type="slidenum">
              <a:rPr lang="en-US" sz="700" smtClean="0">
                <a:solidFill>
                  <a:srgbClr val="999999"/>
                </a:solidFill>
                <a:latin typeface="Arial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700">
              <a:solidFill>
                <a:srgbClr val="999999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3062035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6185319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0049317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2451836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87723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2505453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1377771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049504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6680481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1900990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9293177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457200"/>
            <a:ext cx="2035175" cy="4895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457200"/>
            <a:ext cx="5957887" cy="4895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8595317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5257800" cy="3144838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/>
            <a:endParaRPr lang="en-US" sz="30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5" name="Picture 3" descr="MAE00784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50" y="0"/>
            <a:ext cx="3930650" cy="314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>
                <a:solidFill>
                  <a:srgbClr val="999999"/>
                </a:solidFill>
                <a:latin typeface="Arial" charset="0"/>
              </a:rPr>
              <a:t>© 2007 Cisco Systems, Inc. All rights reserved.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>
                <a:solidFill>
                  <a:srgbClr val="999999"/>
                </a:solidFill>
                <a:latin typeface="Arial" charset="0"/>
              </a:rPr>
              <a:t>ICND2 v1.0—5-</a:t>
            </a:r>
            <a:fld id="{F8421EE0-0AA1-45E9-98C2-5ACEA68029E6}" type="slidenum">
              <a:rPr lang="en-US" sz="700" smtClean="0">
                <a:solidFill>
                  <a:srgbClr val="999999"/>
                </a:solidFill>
                <a:latin typeface="Arial" charset="0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700">
              <a:solidFill>
                <a:srgbClr val="999999"/>
              </a:solidFill>
              <a:latin typeface="Arial" charset="0"/>
            </a:endParaRPr>
          </a:p>
        </p:txBody>
      </p:sp>
      <p:sp>
        <p:nvSpPr>
          <p:cNvPr id="98310" name="Rectangle 6"/>
          <p:cNvSpPr>
            <a:spLocks noGrp="1" noChangeArrowheads="1"/>
          </p:cNvSpPr>
          <p:nvPr>
            <p:ph type="ctrTitle"/>
          </p:nvPr>
        </p:nvSpPr>
        <p:spPr bwMode="white">
          <a:xfrm>
            <a:off x="650875" y="3390900"/>
            <a:ext cx="6937375" cy="4206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/>
          <a:lstStyle>
            <a:lvl1pPr>
              <a:defRPr sz="2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/>
              <a:t>Module Title, Size 20</a:t>
            </a:r>
          </a:p>
        </p:txBody>
      </p:sp>
      <p:sp>
        <p:nvSpPr>
          <p:cNvPr id="98311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650875" y="1312863"/>
            <a:ext cx="3546475" cy="8413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ct val="0"/>
              </a:spcBef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Lesson Title,</a:t>
            </a:r>
            <a:br>
              <a:rPr lang="en-US" noProof="0"/>
            </a:br>
            <a:r>
              <a:rPr lang="en-US" noProof="0"/>
              <a:t>Size 30</a:t>
            </a:r>
          </a:p>
        </p:txBody>
      </p:sp>
    </p:spTree>
    <p:extLst>
      <p:ext uri="{BB962C8B-B14F-4D97-AF65-F5344CB8AC3E}">
        <p14:creationId xmlns:p14="http://schemas.microsoft.com/office/powerpoint/2010/main" val="147160972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8584758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9936012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6426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9477513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1793217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4843123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189227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4646716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9555740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0609973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457200"/>
            <a:ext cx="2035175" cy="4895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457200"/>
            <a:ext cx="5957887" cy="4895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4820860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ChangeArrowheads="1"/>
          </p:cNvSpPr>
          <p:nvPr/>
        </p:nvSpPr>
        <p:spPr bwMode="auto">
          <a:xfrm>
            <a:off x="0" y="0"/>
            <a:ext cx="5257800" cy="3144838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/>
            <a:endParaRPr lang="en-US" sz="30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8307" name="Picture 3" descr="MAE00784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50" y="0"/>
            <a:ext cx="3930650" cy="3144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8308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>
                <a:solidFill>
                  <a:srgbClr val="999999"/>
                </a:solidFill>
                <a:latin typeface="Arial"/>
              </a:rPr>
              <a:t>© 2007 Cisco Systems, Inc. All rights reserved.</a:t>
            </a:r>
          </a:p>
        </p:txBody>
      </p:sp>
      <p:sp>
        <p:nvSpPr>
          <p:cNvPr id="98309" name="Rectangle 5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>
                <a:solidFill>
                  <a:srgbClr val="999999"/>
                </a:solidFill>
                <a:latin typeface="Arial"/>
              </a:rPr>
              <a:t>ICND2 v1.0—2-</a:t>
            </a:r>
            <a:fld id="{028B1A1A-E74E-4F10-843C-C1835E569FC0}" type="slidenum">
              <a:rPr lang="en-US" sz="700">
                <a:solidFill>
                  <a:srgbClr val="999999"/>
                </a:solidFill>
                <a:latin typeface="Arial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700">
              <a:solidFill>
                <a:srgbClr val="999999"/>
              </a:solidFill>
              <a:latin typeface="Arial"/>
            </a:endParaRPr>
          </a:p>
        </p:txBody>
      </p:sp>
      <p:sp>
        <p:nvSpPr>
          <p:cNvPr id="98310" name="Rectangle 6"/>
          <p:cNvSpPr>
            <a:spLocks noGrp="1" noChangeArrowheads="1"/>
          </p:cNvSpPr>
          <p:nvPr>
            <p:ph type="ctrTitle"/>
          </p:nvPr>
        </p:nvSpPr>
        <p:spPr bwMode="white">
          <a:xfrm>
            <a:off x="650875" y="3390900"/>
            <a:ext cx="6937375" cy="4206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/>
          <a:lstStyle>
            <a:lvl1pPr>
              <a:defRPr sz="2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/>
              <a:t>Module Title, Size 20</a:t>
            </a:r>
          </a:p>
        </p:txBody>
      </p:sp>
      <p:sp>
        <p:nvSpPr>
          <p:cNvPr id="98311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650875" y="1312863"/>
            <a:ext cx="3546475" cy="8413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ct val="0"/>
              </a:spcBef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Lesson Title,</a:t>
            </a:r>
            <a:br>
              <a:rPr lang="en-US" noProof="0"/>
            </a:br>
            <a:r>
              <a:rPr lang="en-US" noProof="0"/>
              <a:t>Size 30</a:t>
            </a:r>
          </a:p>
        </p:txBody>
      </p:sp>
    </p:spTree>
    <p:extLst>
      <p:ext uri="{BB962C8B-B14F-4D97-AF65-F5344CB8AC3E}">
        <p14:creationId xmlns:p14="http://schemas.microsoft.com/office/powerpoint/2010/main" val="403638907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345186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6851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360568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2429570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8648537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6186478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363952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5348710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0249794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905379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457200"/>
            <a:ext cx="2035175" cy="4895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457200"/>
            <a:ext cx="5957887" cy="4895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5122623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F4C7A-F075-418F-BA8F-73D5B5EE8DD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393A9-AF10-4BCF-94A3-85FF50EF79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93653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F4C7A-F075-418F-BA8F-73D5B5EE8DD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393A9-AF10-4BCF-94A3-85FF50EF79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266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4707405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F4C7A-F075-418F-BA8F-73D5B5EE8DD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393A9-AF10-4BCF-94A3-85FF50EF79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817098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F4C7A-F075-418F-BA8F-73D5B5EE8DD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393A9-AF10-4BCF-94A3-85FF50EF79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109282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F4C7A-F075-418F-BA8F-73D5B5EE8DD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393A9-AF10-4BCF-94A3-85FF50EF79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263389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F4C7A-F075-418F-BA8F-73D5B5EE8DD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393A9-AF10-4BCF-94A3-85FF50EF79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233867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F4C7A-F075-418F-BA8F-73D5B5EE8DD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393A9-AF10-4BCF-94A3-85FF50EF79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6032411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F4C7A-F075-418F-BA8F-73D5B5EE8DD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393A9-AF10-4BCF-94A3-85FF50EF79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068012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F4C7A-F075-418F-BA8F-73D5B5EE8DD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393A9-AF10-4BCF-94A3-85FF50EF79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15700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F4C7A-F075-418F-BA8F-73D5B5EE8DD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393A9-AF10-4BCF-94A3-85FF50EF79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88206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F4C7A-F075-418F-BA8F-73D5B5EE8DD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393A9-AF10-4BCF-94A3-85FF50EF79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778266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E0EF9C-52EA-4078-ABCA-F3D431C58DF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9/22/2021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DBAB8-9D9B-4160-A87B-CBEC6BCD3BE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0365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6169995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E0EF9C-52EA-4078-ABCA-F3D431C58DF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9/22/2021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DBAB8-9D9B-4160-A87B-CBEC6BCD3BE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174897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E0EF9C-52EA-4078-ABCA-F3D431C58DF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9/22/2021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DBAB8-9D9B-4160-A87B-CBEC6BCD3BE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233428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E0EF9C-52EA-4078-ABCA-F3D431C58DF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9/22/2021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DBAB8-9D9B-4160-A87B-CBEC6BCD3BE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6361285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E0EF9C-52EA-4078-ABCA-F3D431C58DF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9/22/2021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DBAB8-9D9B-4160-A87B-CBEC6BCD3BE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999289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E0EF9C-52EA-4078-ABCA-F3D431C58DF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9/22/2021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DBAB8-9D9B-4160-A87B-CBEC6BCD3BE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4408671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E0EF9C-52EA-4078-ABCA-F3D431C58DF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9/22/2021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DBAB8-9D9B-4160-A87B-CBEC6BCD3BE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95920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E0EF9C-52EA-4078-ABCA-F3D431C58DF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9/22/2021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DBAB8-9D9B-4160-A87B-CBEC6BCD3BE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7715084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E0EF9C-52EA-4078-ABCA-F3D431C58DF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9/22/2021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DBAB8-9D9B-4160-A87B-CBEC6BCD3BE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007337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E0EF9C-52EA-4078-ABCA-F3D431C58DF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9/22/2021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DBAB8-9D9B-4160-A87B-CBEC6BCD3BE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818895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E0EF9C-52EA-4078-ABCA-F3D431C58DF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9/22/2021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DBAB8-9D9B-4160-A87B-CBEC6BCD3BE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49646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slideLayout" Target="../slideLayouts/slideLayout133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Relationship Id="rId14" Type="http://schemas.openxmlformats.org/officeDocument/2006/relationships/image" Target="../media/image2.png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1.xml"/><Relationship Id="rId13" Type="http://schemas.openxmlformats.org/officeDocument/2006/relationships/theme" Target="../theme/theme13.xml"/><Relationship Id="rId3" Type="http://schemas.openxmlformats.org/officeDocument/2006/relationships/slideLayout" Target="../slideLayouts/slideLayout136.xml"/><Relationship Id="rId7" Type="http://schemas.openxmlformats.org/officeDocument/2006/relationships/slideLayout" Target="../slideLayouts/slideLayout140.xml"/><Relationship Id="rId12" Type="http://schemas.openxmlformats.org/officeDocument/2006/relationships/slideLayout" Target="../slideLayouts/slideLayout145.xml"/><Relationship Id="rId2" Type="http://schemas.openxmlformats.org/officeDocument/2006/relationships/slideLayout" Target="../slideLayouts/slideLayout135.xml"/><Relationship Id="rId1" Type="http://schemas.openxmlformats.org/officeDocument/2006/relationships/slideLayout" Target="../slideLayouts/slideLayout134.xml"/><Relationship Id="rId6" Type="http://schemas.openxmlformats.org/officeDocument/2006/relationships/slideLayout" Target="../slideLayouts/slideLayout139.xml"/><Relationship Id="rId11" Type="http://schemas.openxmlformats.org/officeDocument/2006/relationships/slideLayout" Target="../slideLayouts/slideLayout144.xml"/><Relationship Id="rId5" Type="http://schemas.openxmlformats.org/officeDocument/2006/relationships/slideLayout" Target="../slideLayouts/slideLayout138.xml"/><Relationship Id="rId10" Type="http://schemas.openxmlformats.org/officeDocument/2006/relationships/slideLayout" Target="../slideLayouts/slideLayout143.xml"/><Relationship Id="rId4" Type="http://schemas.openxmlformats.org/officeDocument/2006/relationships/slideLayout" Target="../slideLayouts/slideLayout137.xml"/><Relationship Id="rId9" Type="http://schemas.openxmlformats.org/officeDocument/2006/relationships/slideLayout" Target="../slideLayouts/slideLayout142.xml"/><Relationship Id="rId14" Type="http://schemas.openxmlformats.org/officeDocument/2006/relationships/image" Target="../media/image4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5638" y="457200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183B7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</a:p>
        </p:txBody>
      </p:sp>
      <p:sp>
        <p:nvSpPr>
          <p:cNvPr id="1027" name="Rectangle 4"/>
          <p:cNvSpPr>
            <a:spLocks noChangeArrowheads="1"/>
          </p:cNvSpPr>
          <p:nvPr/>
        </p:nvSpPr>
        <p:spPr bwMode="auto">
          <a:xfrm>
            <a:off x="0" y="0"/>
            <a:ext cx="9144000" cy="177800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8" name="Rectangle 5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>
                <a:solidFill>
                  <a:srgbClr val="999999"/>
                </a:solidFill>
                <a:latin typeface="Arial" charset="0"/>
              </a:rPr>
              <a:t>© 2007 Cisco Systems, Inc. All rights reserved.</a:t>
            </a:r>
          </a:p>
        </p:txBody>
      </p:sp>
      <p:sp>
        <p:nvSpPr>
          <p:cNvPr id="1029" name="Rectangle 6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>
                <a:solidFill>
                  <a:srgbClr val="999999"/>
                </a:solidFill>
                <a:latin typeface="Arial" charset="0"/>
              </a:rPr>
              <a:t>ICND2 v1.0—5-</a:t>
            </a:r>
            <a:fld id="{32F0EA3F-BEF3-4C8C-A724-39EA16D41341}" type="slidenum">
              <a:rPr lang="en-US" sz="700">
                <a:solidFill>
                  <a:srgbClr val="999999"/>
                </a:solidFill>
                <a:latin typeface="Arial" charset="0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700">
              <a:solidFill>
                <a:srgbClr val="999999"/>
              </a:solidFill>
              <a:latin typeface="Arial" charset="0"/>
            </a:endParaRPr>
          </a:p>
        </p:txBody>
      </p:sp>
      <p:sp>
        <p:nvSpPr>
          <p:cNvPr id="1030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781175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xStyles>
    <p:titleStyle>
      <a:lvl1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charset="0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3429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2pPr>
      <a:lvl3pPr marL="685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3pPr>
      <a:lvl4pPr marL="10287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4pPr>
      <a:lvl5pPr marL="13716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5pPr>
      <a:lvl6pPr marL="1828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6pPr>
      <a:lvl7pPr marL="22860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7pPr>
      <a:lvl8pPr marL="27432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8pPr>
      <a:lvl9pPr marL="32004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E0EF9C-52EA-4078-ABCA-F3D431C58DF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9/22/2021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DBAB8-9D9B-4160-A87B-CBEC6BCD3BE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0984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35" r:id="rId10"/>
    <p:sldLayoutId id="214748383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E3D996-78A3-44DF-938D-C833E4A5BE74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22/09/2021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83B4EC-9529-41EB-91EA-2F66A5DB142B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7902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8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  <p:sldLayoutId id="2147483845" r:id="rId8"/>
    <p:sldLayoutId id="2147483846" r:id="rId9"/>
    <p:sldLayoutId id="2147483847" r:id="rId10"/>
    <p:sldLayoutId id="214748384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1228725"/>
          </a:xfrm>
          <a:prstGeom prst="rect">
            <a:avLst/>
          </a:prstGeom>
          <a:solidFill>
            <a:srgbClr val="30677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white">
          <a:xfrm>
            <a:off x="655638" y="225425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Slide Title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636713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Body Text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9" name="AutoShape 6"/>
          <p:cNvSpPr>
            <a:spLocks noChangeArrowheads="1"/>
          </p:cNvSpPr>
          <p:nvPr/>
        </p:nvSpPr>
        <p:spPr bwMode="white">
          <a:xfrm rot="10800000">
            <a:off x="8756650" y="-9525"/>
            <a:ext cx="387350" cy="377825"/>
          </a:xfrm>
          <a:prstGeom prst="rtTriangle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0" name="Rectangle 7"/>
          <p:cNvSpPr>
            <a:spLocks noChangeArrowheads="1"/>
          </p:cNvSpPr>
          <p:nvPr/>
        </p:nvSpPr>
        <p:spPr bwMode="auto">
          <a:xfrm>
            <a:off x="0" y="6564313"/>
            <a:ext cx="9144000" cy="298450"/>
          </a:xfrm>
          <a:prstGeom prst="rect">
            <a:avLst/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260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0" r:id="rId1"/>
    <p:sldLayoutId id="2147483851" r:id="rId2"/>
    <p:sldLayoutId id="2147483852" r:id="rId3"/>
    <p:sldLayoutId id="2147483853" r:id="rId4"/>
    <p:sldLayoutId id="2147483854" r:id="rId5"/>
    <p:sldLayoutId id="2147483855" r:id="rId6"/>
    <p:sldLayoutId id="2147483856" r:id="rId7"/>
    <p:sldLayoutId id="2147483857" r:id="rId8"/>
    <p:sldLayoutId id="2147483858" r:id="rId9"/>
    <p:sldLayoutId id="2147483859" r:id="rId10"/>
    <p:sldLayoutId id="2147483860" r:id="rId11"/>
    <p:sldLayoutId id="2147483861" r:id="rId12"/>
  </p:sldLayoutIdLst>
  <p:txStyles>
    <p:titleStyle>
      <a:lvl1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2pPr>
      <a:lvl3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3pPr>
      <a:lvl4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4pPr>
      <a:lvl5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5pPr>
      <a:lvl6pPr marL="4572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6pPr>
      <a:lvl7pPr marL="9144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7pPr>
      <a:lvl8pPr marL="13716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8pPr>
      <a:lvl9pPr marL="18288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–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–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1228725"/>
          </a:xfrm>
          <a:prstGeom prst="rect">
            <a:avLst/>
          </a:prstGeom>
          <a:solidFill>
            <a:srgbClr val="30677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white">
          <a:xfrm>
            <a:off x="655638" y="225425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Slide Title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636713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Body Text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9" name="AutoShape 6"/>
          <p:cNvSpPr>
            <a:spLocks noChangeArrowheads="1"/>
          </p:cNvSpPr>
          <p:nvPr/>
        </p:nvSpPr>
        <p:spPr bwMode="white">
          <a:xfrm rot="10800000">
            <a:off x="8756650" y="-9525"/>
            <a:ext cx="387350" cy="377825"/>
          </a:xfrm>
          <a:prstGeom prst="rtTriangle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0" name="Rectangle 7"/>
          <p:cNvSpPr>
            <a:spLocks noChangeArrowheads="1"/>
          </p:cNvSpPr>
          <p:nvPr/>
        </p:nvSpPr>
        <p:spPr bwMode="auto">
          <a:xfrm>
            <a:off x="0" y="6564313"/>
            <a:ext cx="9144000" cy="298450"/>
          </a:xfrm>
          <a:prstGeom prst="rect">
            <a:avLst/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8336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4" r:id="rId2"/>
    <p:sldLayoutId id="2147483865" r:id="rId3"/>
    <p:sldLayoutId id="2147483866" r:id="rId4"/>
    <p:sldLayoutId id="2147483867" r:id="rId5"/>
    <p:sldLayoutId id="2147483868" r:id="rId6"/>
    <p:sldLayoutId id="2147483869" r:id="rId7"/>
    <p:sldLayoutId id="2147483870" r:id="rId8"/>
    <p:sldLayoutId id="2147483871" r:id="rId9"/>
    <p:sldLayoutId id="2147483872" r:id="rId10"/>
    <p:sldLayoutId id="2147483873" r:id="rId11"/>
    <p:sldLayoutId id="2147483874" r:id="rId12"/>
  </p:sldLayoutIdLst>
  <p:txStyles>
    <p:titleStyle>
      <a:lvl1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2pPr>
      <a:lvl3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3pPr>
      <a:lvl4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4pPr>
      <a:lvl5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5pPr>
      <a:lvl6pPr marL="4572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6pPr>
      <a:lvl7pPr marL="9144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7pPr>
      <a:lvl8pPr marL="13716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8pPr>
      <a:lvl9pPr marL="18288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–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–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5638" y="457200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183B7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</a:p>
        </p:txBody>
      </p:sp>
      <p:sp>
        <p:nvSpPr>
          <p:cNvPr id="1027" name="Rectangle 4"/>
          <p:cNvSpPr>
            <a:spLocks noChangeArrowheads="1"/>
          </p:cNvSpPr>
          <p:nvPr/>
        </p:nvSpPr>
        <p:spPr bwMode="auto">
          <a:xfrm>
            <a:off x="0" y="0"/>
            <a:ext cx="9144000" cy="177800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/>
            <a:endParaRPr lang="en-US" sz="1800" b="1">
              <a:solidFill>
                <a:srgbClr val="000000"/>
              </a:solidFill>
            </a:endParaRPr>
          </a:p>
        </p:txBody>
      </p:sp>
      <p:sp>
        <p:nvSpPr>
          <p:cNvPr id="1028" name="Rectangle 5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>
                <a:solidFill>
                  <a:srgbClr val="999999"/>
                </a:solidFill>
                <a:latin typeface="Arial" charset="0"/>
              </a:rPr>
              <a:t>© 2007 Cisco Systems, Inc. All rights reserved.</a:t>
            </a:r>
          </a:p>
        </p:txBody>
      </p:sp>
      <p:sp>
        <p:nvSpPr>
          <p:cNvPr id="1029" name="Rectangle 6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>
                <a:solidFill>
                  <a:srgbClr val="999999"/>
                </a:solidFill>
                <a:latin typeface="Arial" charset="0"/>
              </a:rPr>
              <a:t>ICND2 v1.0—4-</a:t>
            </a:r>
            <a:fld id="{B3C717DA-023F-492C-84F1-2BCF0030A6BE}" type="slidenum">
              <a:rPr lang="en-US" sz="700">
                <a:solidFill>
                  <a:srgbClr val="999999"/>
                </a:solidFill>
                <a:latin typeface="Arial" charset="0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700">
              <a:solidFill>
                <a:srgbClr val="999999"/>
              </a:solidFill>
              <a:latin typeface="Arial" charset="0"/>
            </a:endParaRPr>
          </a:p>
        </p:txBody>
      </p:sp>
      <p:sp>
        <p:nvSpPr>
          <p:cNvPr id="1030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781175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3282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txStyles>
    <p:titleStyle>
      <a:lvl1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charset="0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3429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2pPr>
      <a:lvl3pPr marL="685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3pPr>
      <a:lvl4pPr marL="10287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4pPr>
      <a:lvl5pPr marL="13716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5pPr>
      <a:lvl6pPr marL="1828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6pPr>
      <a:lvl7pPr marL="22860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7pPr>
      <a:lvl8pPr marL="27432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8pPr>
      <a:lvl9pPr marL="32004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eaLnBrk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t>9/22/2021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eaLnBrk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7747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5638" y="457200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183B7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</a:p>
        </p:txBody>
      </p:sp>
      <p:sp>
        <p:nvSpPr>
          <p:cNvPr id="1027" name="Rectangle 4"/>
          <p:cNvSpPr>
            <a:spLocks noChangeArrowheads="1"/>
          </p:cNvSpPr>
          <p:nvPr/>
        </p:nvSpPr>
        <p:spPr bwMode="auto">
          <a:xfrm>
            <a:off x="0" y="0"/>
            <a:ext cx="9144000" cy="177800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/>
            <a:endParaRPr lang="en-US" sz="20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028" name="Rectangle 5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>
                <a:solidFill>
                  <a:srgbClr val="999999"/>
                </a:solidFill>
                <a:latin typeface="Arial" pitchFamily="34" charset="0"/>
              </a:rPr>
              <a:t>© 2007 Cisco Systems, Inc. All rights reserved.</a:t>
            </a:r>
          </a:p>
        </p:txBody>
      </p:sp>
      <p:sp>
        <p:nvSpPr>
          <p:cNvPr id="1029" name="Rectangle 6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>
                <a:solidFill>
                  <a:srgbClr val="999999"/>
                </a:solidFill>
                <a:latin typeface="Arial" pitchFamily="34" charset="0"/>
              </a:rPr>
              <a:t>ICND2 v1.0—7-</a:t>
            </a:r>
            <a:fld id="{69A95310-C152-42A3-9FBB-49A17EB1F3EE}" type="slidenum">
              <a:rPr lang="en-US" sz="700">
                <a:solidFill>
                  <a:srgbClr val="999999"/>
                </a:solidFill>
                <a:latin typeface="Arial" pitchFamily="34" charset="0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700">
              <a:solidFill>
                <a:srgbClr val="999999"/>
              </a:solidFill>
              <a:latin typeface="Arial" pitchFamily="34" charset="0"/>
            </a:endParaRPr>
          </a:p>
        </p:txBody>
      </p:sp>
      <p:sp>
        <p:nvSpPr>
          <p:cNvPr id="1030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781175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70478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</p:sldLayoutIdLst>
  <p:txStyles>
    <p:titleStyle>
      <a:lvl1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2pPr>
      <a:lvl3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3pPr>
      <a:lvl4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4pPr>
      <a:lvl5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5pPr>
      <a:lvl6pPr marL="4572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6pPr>
      <a:lvl7pPr marL="9144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7pPr>
      <a:lvl8pPr marL="13716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8pPr>
      <a:lvl9pPr marL="18288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pitchFamily="34" charset="0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3429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2pPr>
      <a:lvl3pPr marL="685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pitchFamily="34" charset="0"/>
        <a:buChar char="–"/>
        <a:defRPr sz="2000">
          <a:solidFill>
            <a:srgbClr val="000000"/>
          </a:solidFill>
          <a:latin typeface="+mn-lt"/>
        </a:defRPr>
      </a:lvl3pPr>
      <a:lvl4pPr marL="10287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4pPr>
      <a:lvl5pPr marL="13716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pitchFamily="34" charset="0"/>
        <a:buChar char="–"/>
        <a:defRPr sz="2000">
          <a:solidFill>
            <a:srgbClr val="000000"/>
          </a:solidFill>
          <a:latin typeface="+mn-lt"/>
        </a:defRPr>
      </a:lvl5pPr>
      <a:lvl6pPr marL="1828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pitchFamily="34" charset="0"/>
        <a:buChar char="–"/>
        <a:defRPr sz="2000">
          <a:solidFill>
            <a:srgbClr val="000000"/>
          </a:solidFill>
          <a:latin typeface="+mn-lt"/>
        </a:defRPr>
      </a:lvl6pPr>
      <a:lvl7pPr marL="22860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pitchFamily="34" charset="0"/>
        <a:buChar char="–"/>
        <a:defRPr sz="2000">
          <a:solidFill>
            <a:srgbClr val="000000"/>
          </a:solidFill>
          <a:latin typeface="+mn-lt"/>
        </a:defRPr>
      </a:lvl7pPr>
      <a:lvl8pPr marL="27432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pitchFamily="34" charset="0"/>
        <a:buChar char="–"/>
        <a:defRPr sz="2000">
          <a:solidFill>
            <a:srgbClr val="000000"/>
          </a:solidFill>
          <a:latin typeface="+mn-lt"/>
        </a:defRPr>
      </a:lvl8pPr>
      <a:lvl9pPr marL="32004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pitchFamily="34" charset="0"/>
        <a:buChar char="–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5638" y="457200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183B7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0"/>
            <a:ext cx="9144000" cy="177800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/>
            <a:endParaRPr lang="en-US" sz="3000" b="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>
                <a:solidFill>
                  <a:srgbClr val="999999"/>
                </a:solidFill>
                <a:latin typeface="Arial"/>
              </a:rPr>
              <a:t>© 2007 Cisco Systems, Inc. All rights reserved.</a:t>
            </a: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>
                <a:solidFill>
                  <a:srgbClr val="999999"/>
                </a:solidFill>
                <a:latin typeface="Arial"/>
              </a:rPr>
              <a:t>ICND1 v1.0—4-</a:t>
            </a:r>
            <a:fld id="{1EECB277-4100-404F-BFCB-71AC78B087D7}" type="slidenum">
              <a:rPr lang="en-US" sz="700" smtClean="0">
                <a:solidFill>
                  <a:srgbClr val="999999"/>
                </a:solidFill>
                <a:latin typeface="Arial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700">
              <a:solidFill>
                <a:srgbClr val="999999"/>
              </a:solidFill>
              <a:latin typeface="Arial"/>
            </a:endParaRPr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781175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27173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</p:sldLayoutIdLst>
  <p:txStyles>
    <p:titleStyle>
      <a:lvl1pPr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charset="0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3429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2pPr>
      <a:lvl3pPr marL="6858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3pPr>
      <a:lvl4pPr marL="10287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4pPr>
      <a:lvl5pPr marL="13716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5pPr>
      <a:lvl6pPr marL="18288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6pPr>
      <a:lvl7pPr marL="22860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7pPr>
      <a:lvl8pPr marL="27432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8pPr>
      <a:lvl9pPr marL="32004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5638" y="457200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183B7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</a:p>
        </p:txBody>
      </p:sp>
      <p:sp>
        <p:nvSpPr>
          <p:cNvPr id="1027" name="Rectangle 4"/>
          <p:cNvSpPr>
            <a:spLocks noChangeArrowheads="1"/>
          </p:cNvSpPr>
          <p:nvPr/>
        </p:nvSpPr>
        <p:spPr bwMode="auto">
          <a:xfrm>
            <a:off x="0" y="0"/>
            <a:ext cx="9144000" cy="177800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/>
            <a:endParaRPr lang="en-US" sz="30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28" name="Rectangle 5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>
                <a:solidFill>
                  <a:srgbClr val="999999"/>
                </a:solidFill>
                <a:latin typeface="Arial" charset="0"/>
              </a:rPr>
              <a:t>© 2007 Cisco Systems, Inc. All rights reserved.</a:t>
            </a:r>
          </a:p>
        </p:txBody>
      </p:sp>
      <p:sp>
        <p:nvSpPr>
          <p:cNvPr id="1029" name="Rectangle 6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>
                <a:solidFill>
                  <a:srgbClr val="999999"/>
                </a:solidFill>
                <a:latin typeface="Arial" charset="0"/>
              </a:rPr>
              <a:t>ICND2 v1.0—5-</a:t>
            </a:r>
            <a:fld id="{CF63409D-BFF8-4D62-BCAD-0D6EAEAEC433}" type="slidenum">
              <a:rPr lang="en-US" sz="700" smtClean="0">
                <a:solidFill>
                  <a:srgbClr val="999999"/>
                </a:solidFill>
                <a:latin typeface="Arial" charset="0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700">
              <a:solidFill>
                <a:srgbClr val="999999"/>
              </a:solidFill>
              <a:latin typeface="Arial" charset="0"/>
            </a:endParaRPr>
          </a:p>
        </p:txBody>
      </p:sp>
      <p:sp>
        <p:nvSpPr>
          <p:cNvPr id="1030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781175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74550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</p:sldLayoutIdLst>
  <p:txStyles>
    <p:titleStyle>
      <a:lvl1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charset="0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3429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2pPr>
      <a:lvl3pPr marL="685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3pPr>
      <a:lvl4pPr marL="10287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4pPr>
      <a:lvl5pPr marL="13716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5pPr>
      <a:lvl6pPr marL="1828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6pPr>
      <a:lvl7pPr marL="22860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7pPr>
      <a:lvl8pPr marL="27432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8pPr>
      <a:lvl9pPr marL="32004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5638" y="457200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183B7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</a:p>
        </p:txBody>
      </p:sp>
      <p:sp>
        <p:nvSpPr>
          <p:cNvPr id="97284" name="Rectangle 4"/>
          <p:cNvSpPr>
            <a:spLocks noChangeArrowheads="1"/>
          </p:cNvSpPr>
          <p:nvPr/>
        </p:nvSpPr>
        <p:spPr bwMode="auto">
          <a:xfrm>
            <a:off x="0" y="0"/>
            <a:ext cx="9144000" cy="177800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/>
            <a:endParaRPr lang="en-US" sz="30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97285" name="Rectangle 5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>
                <a:solidFill>
                  <a:srgbClr val="999999"/>
                </a:solidFill>
                <a:latin typeface="Arial"/>
              </a:rPr>
              <a:t>© 2007 Cisco Systems, Inc. All rights reserved.</a:t>
            </a:r>
          </a:p>
        </p:txBody>
      </p:sp>
      <p:sp>
        <p:nvSpPr>
          <p:cNvPr id="97286" name="Rectangle 6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>
                <a:solidFill>
                  <a:srgbClr val="999999"/>
                </a:solidFill>
                <a:latin typeface="Arial"/>
              </a:rPr>
              <a:t>ICND2 v1.0—2-</a:t>
            </a:r>
            <a:fld id="{812BE921-DF6B-40CE-9424-0416D8D354E5}" type="slidenum">
              <a:rPr lang="en-US" sz="700">
                <a:solidFill>
                  <a:srgbClr val="999999"/>
                </a:solidFill>
                <a:latin typeface="Arial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700">
              <a:solidFill>
                <a:srgbClr val="999999"/>
              </a:solidFill>
              <a:latin typeface="Arial"/>
            </a:endParaRPr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781175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78277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</p:sldLayoutIdLst>
  <p:txStyles>
    <p:titleStyle>
      <a:lvl1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charset="0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3429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2pPr>
      <a:lvl3pPr marL="685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3pPr>
      <a:lvl4pPr marL="10287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4pPr>
      <a:lvl5pPr marL="13716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5pPr>
      <a:lvl6pPr marL="1828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6pPr>
      <a:lvl7pPr marL="22860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7pPr>
      <a:lvl8pPr marL="27432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8pPr>
      <a:lvl9pPr marL="32004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fld id="{777F4C7A-F075-418F-BA8F-73D5B5EE8DDF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eaLnBrk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t>9/22/2021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fld id="{D28393A9-AF10-4BCF-94A3-85FF50EF79FE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eaLnBrk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07082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E0EF9C-52EA-4078-ABCA-F3D431C58DF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9/22/2021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DBAB8-9D9B-4160-A87B-CBEC6BCD3BE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544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  <p:sldLayoutId id="2147483821" r:id="rId8"/>
    <p:sldLayoutId id="2147483822" r:id="rId9"/>
    <p:sldLayoutId id="2147483823" r:id="rId10"/>
    <p:sldLayoutId id="214748382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../../../../DVD%20Route/Slide%20PPX%20Route/PROTOCOL/EIGRP/25.%20Metric%20-%20AD%20-%20FD%20-%20S%20&amp;%20FS%20-%20Load%20balance/10.%20Metric%20Caculation/Metric.pptx" TargetMode="External"/><Relationship Id="rId1" Type="http://schemas.openxmlformats.org/officeDocument/2006/relationships/slideLayout" Target="../slideLayouts/slideLayout9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5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0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6.xml"/><Relationship Id="rId4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9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0" y="0"/>
            <a:ext cx="9108141" cy="695371"/>
          </a:xfrm>
          <a:prstGeom prst="rect">
            <a:avLst/>
          </a:prstGeom>
          <a:solidFill>
            <a:srgbClr val="7030A0"/>
          </a:solidFill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CHƯƠNG 2 : GIAO THỨC ĐỊNH TUYẾN EIGRB - PART1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495300" y="856910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Rectangle 7">
            <a:hlinkClick r:id="rId2" action="ppaction://hlinkpres?slideindex=1&amp;slidetitle="/>
          </p:cNvPr>
          <p:cNvSpPr txBox="1">
            <a:spLocks noChangeArrowheads="1"/>
          </p:cNvSpPr>
          <p:nvPr/>
        </p:nvSpPr>
        <p:spPr>
          <a:xfrm>
            <a:off x="3162300" y="2793223"/>
            <a:ext cx="2794000" cy="2057022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ctr" anchorCtr="0" compatLnSpc="1">
            <a:prstTxWarp prst="textNoShape">
              <a:avLst/>
            </a:prstTxWarp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l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v"/>
            </a:pPr>
            <a:r>
              <a:rPr lang="en-US" sz="2000" b="1" dirty="0">
                <a:solidFill>
                  <a:srgbClr val="0183B7"/>
                </a:solidFill>
                <a:latin typeface="Courier New" pitchFamily="49" charset="0"/>
                <a:cs typeface="Courier New" pitchFamily="49" charset="0"/>
              </a:rPr>
              <a:t>Configure</a:t>
            </a:r>
          </a:p>
          <a:p>
            <a:pPr marL="457200" indent="-457200" algn="l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v"/>
            </a:pPr>
            <a:r>
              <a:rPr lang="en-US" sz="2000" b="1" dirty="0">
                <a:solidFill>
                  <a:srgbClr val="0183B7"/>
                </a:solidFill>
                <a:latin typeface="Courier New" pitchFamily="49" charset="0"/>
                <a:cs typeface="Courier New" pitchFamily="49" charset="0"/>
              </a:rPr>
              <a:t>Neighbor</a:t>
            </a:r>
          </a:p>
          <a:p>
            <a:pPr marL="457200" indent="-457200" algn="l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v"/>
            </a:pPr>
            <a:r>
              <a:rPr lang="en-US" sz="2000" b="1" dirty="0">
                <a:solidFill>
                  <a:srgbClr val="0183B7"/>
                </a:solidFill>
                <a:latin typeface="Courier New" pitchFamily="49" charset="0"/>
                <a:cs typeface="Courier New" pitchFamily="49" charset="0"/>
              </a:rPr>
              <a:t>Metric</a:t>
            </a:r>
          </a:p>
          <a:p>
            <a:pPr marL="457200" indent="-457200" algn="l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v"/>
            </a:pPr>
            <a:r>
              <a:rPr lang="en-US" sz="2000" b="1" dirty="0">
                <a:solidFill>
                  <a:srgbClr val="0183B7"/>
                </a:solidFill>
                <a:latin typeface="Courier New" pitchFamily="49" charset="0"/>
                <a:cs typeface="Courier New" pitchFamily="49" charset="0"/>
              </a:rPr>
              <a:t>Load Balancing</a:t>
            </a:r>
          </a:p>
        </p:txBody>
      </p:sp>
    </p:spTree>
    <p:extLst>
      <p:ext uri="{BB962C8B-B14F-4D97-AF65-F5344CB8AC3E}">
        <p14:creationId xmlns:p14="http://schemas.microsoft.com/office/powerpoint/2010/main" val="9775088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EIGRP: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Neighbor Condition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Oval 4"/>
          <p:cNvSpPr/>
          <p:nvPr/>
        </p:nvSpPr>
        <p:spPr bwMode="auto">
          <a:xfrm>
            <a:off x="2319483" y="1402944"/>
            <a:ext cx="4533900" cy="2493650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24110" tIns="34157" rIns="24110" bIns="34157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urier New" pitchFamily="49" charset="0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61237" y="4092968"/>
            <a:ext cx="3157503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l">
              <a:buFont typeface="+mj-lt"/>
              <a:buAutoNum type="arabicPeriod"/>
            </a:pPr>
            <a:r>
              <a:rPr lang="en-US" sz="1600" b="1" spc="-150" dirty="0">
                <a:solidFill>
                  <a:srgbClr val="C00000"/>
                </a:solidFill>
                <a:cs typeface="Courier New" pitchFamily="49" charset="0"/>
              </a:rPr>
              <a:t>Autonomous System</a:t>
            </a:r>
          </a:p>
          <a:p>
            <a:pPr marL="342900" lvl="0" indent="-342900" algn="l">
              <a:buFont typeface="+mj-lt"/>
              <a:buAutoNum type="arabicPeriod"/>
            </a:pPr>
            <a:r>
              <a:rPr lang="en-US" sz="1600" b="1" spc="-150" dirty="0">
                <a:solidFill>
                  <a:srgbClr val="0070C0"/>
                </a:solidFill>
                <a:cs typeface="Courier New" pitchFamily="49" charset="0"/>
              </a:rPr>
              <a:t>Subnet</a:t>
            </a:r>
          </a:p>
          <a:p>
            <a:pPr marL="342900" lvl="0" indent="-342900" algn="l">
              <a:buFont typeface="+mj-lt"/>
              <a:buAutoNum type="arabicPeriod"/>
            </a:pPr>
            <a:r>
              <a:rPr lang="en-US" sz="1600" b="1" spc="-150" dirty="0">
                <a:solidFill>
                  <a:srgbClr val="C00000"/>
                </a:solidFill>
                <a:cs typeface="Courier New" pitchFamily="49" charset="0"/>
              </a:rPr>
              <a:t>Authentication</a:t>
            </a:r>
          </a:p>
          <a:p>
            <a:pPr marL="342900" lvl="0" indent="-342900" algn="l">
              <a:buFont typeface="+mj-lt"/>
              <a:buAutoNum type="arabicPeriod"/>
            </a:pPr>
            <a:r>
              <a:rPr lang="en-US" sz="1600" b="1" spc="-150" dirty="0">
                <a:solidFill>
                  <a:srgbClr val="0070C0"/>
                </a:solidFill>
                <a:cs typeface="Courier New" pitchFamily="49" charset="0"/>
              </a:rPr>
              <a:t>K value</a:t>
            </a:r>
          </a:p>
          <a:p>
            <a:pPr marL="342900" lvl="0" indent="-342900" algn="l">
              <a:buFont typeface="+mj-lt"/>
              <a:buAutoNum type="arabicPeriod"/>
            </a:pPr>
            <a:r>
              <a:rPr lang="en-US" sz="1600" b="1" spc="-150" dirty="0">
                <a:solidFill>
                  <a:srgbClr val="C00000"/>
                </a:solidFill>
                <a:cs typeface="Courier New" pitchFamily="49" charset="0"/>
              </a:rPr>
              <a:t>MTU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Stub area flag</a:t>
            </a:r>
          </a:p>
        </p:txBody>
      </p:sp>
      <p:pic>
        <p:nvPicPr>
          <p:cNvPr id="7" name="Picture 8" descr="Ro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1364" y="2377943"/>
            <a:ext cx="716237" cy="50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 descr="Ro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5264" y="2377943"/>
            <a:ext cx="716237" cy="50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Connector 8"/>
          <p:cNvCxnSpPr/>
          <p:nvPr/>
        </p:nvCxnSpPr>
        <p:spPr>
          <a:xfrm>
            <a:off x="2677601" y="2629068"/>
            <a:ext cx="381766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590647" y="2369945"/>
            <a:ext cx="1018227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10.0.0.1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185982" y="2586999"/>
            <a:ext cx="1018227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10.0.0.2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450316" y="2369945"/>
            <a:ext cx="55496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/24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018301" y="2586999"/>
            <a:ext cx="55496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/24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961364" y="2333272"/>
            <a:ext cx="678391" cy="5416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+mn-cs"/>
              </a:rPr>
              <a:t>MTU</a:t>
            </a:r>
          </a:p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+mn-cs"/>
              </a:rPr>
              <a:t>1500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516617" y="2333272"/>
            <a:ext cx="678392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+mn-cs"/>
              </a:rPr>
              <a:t>MTU</a:t>
            </a:r>
          </a:p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+mn-cs"/>
              </a:rPr>
              <a:t>9000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1539203" y="2629068"/>
            <a:ext cx="422161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-1" y="2469024"/>
            <a:ext cx="1539204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172.16.0.0/16</a:t>
            </a:r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534682" y="5291485"/>
            <a:ext cx="6957354" cy="102797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defRPr b="1">
                <a:solidFill>
                  <a:srgbClr val="000000"/>
                </a:solidFill>
                <a:latin typeface="Courier New" pitchFamily="49" charset="0"/>
              </a:defRPr>
            </a:lvl1pPr>
            <a:lvl2pPr marL="742950" indent="-285750">
              <a:defRPr b="1">
                <a:solidFill>
                  <a:srgbClr val="000000"/>
                </a:solidFill>
                <a:latin typeface="Courier New" pitchFamily="49" charset="0"/>
              </a:defRPr>
            </a:lvl2pPr>
            <a:lvl3pPr marL="1143000" indent="-228600">
              <a:defRPr b="1">
                <a:solidFill>
                  <a:srgbClr val="000000"/>
                </a:solidFill>
                <a:latin typeface="Courier New" pitchFamily="49" charset="0"/>
              </a:defRPr>
            </a:lvl3pPr>
            <a:lvl4pPr marL="1600200" indent="-228600">
              <a:defRPr b="1">
                <a:solidFill>
                  <a:srgbClr val="000000"/>
                </a:solidFill>
                <a:latin typeface="Courier New" pitchFamily="49" charset="0"/>
              </a:defRPr>
            </a:lvl4pPr>
            <a:lvl5pPr marL="2057400" indent="-228600">
              <a:defRPr b="1">
                <a:solidFill>
                  <a:srgbClr val="000000"/>
                </a:solidFill>
                <a:latin typeface="Courier New" pitchFamily="49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rgbClr val="000000"/>
                </a:solidFill>
                <a:latin typeface="Courier New" pitchFamily="49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rgbClr val="000000"/>
                </a:solidFill>
                <a:latin typeface="Courier New" pitchFamily="49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rgbClr val="000000"/>
                </a:solidFill>
                <a:latin typeface="Courier New" pitchFamily="49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rgbClr val="000000"/>
                </a:solidFill>
                <a:latin typeface="Courier New" pitchFamily="49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R#</a:t>
            </a:r>
            <a:r>
              <a:rPr kumimoji="0" lang="en-US" sz="1600" b="0" i="0" u="none" strike="noStrike" kern="1200" cap="none" spc="-15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 </a:t>
            </a: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show </a:t>
            </a:r>
            <a:r>
              <a:rPr kumimoji="0" lang="en-US" sz="1600" b="1" i="0" u="none" strike="noStrike" kern="1200" cap="none" spc="-15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ip</a:t>
            </a: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 </a:t>
            </a:r>
            <a:r>
              <a:rPr kumimoji="0" lang="en-US" sz="1600" b="1" i="0" u="none" strike="noStrike" kern="1200" cap="none" spc="-15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eigrp</a:t>
            </a: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 neighbor </a:t>
            </a: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FFFFFF">
                    <a:lumMod val="75000"/>
                  </a:srgbClr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detail</a:t>
            </a:r>
            <a:endParaRPr kumimoji="0" lang="en-US" sz="1600" b="0" i="0" u="none" strike="noStrike" kern="1200" cap="none" spc="-150" normalizeH="0" baseline="0" noProof="0" dirty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Courier New" pitchFamily="49" charset="0"/>
              <a:ea typeface="+mn-ea"/>
              <a:cs typeface="+mn-cs"/>
            </a:endParaRPr>
          </a:p>
          <a:p>
            <a:pPr lvl="0" algn="l">
              <a:lnSpc>
                <a:spcPct val="95000"/>
              </a:lnSpc>
            </a:pPr>
            <a:r>
              <a:rPr lang="en-US" sz="1600" spc="-150" dirty="0">
                <a:solidFill>
                  <a:srgbClr val="0070C0"/>
                </a:solidFill>
              </a:rPr>
              <a:t>Address    Interface     </a:t>
            </a:r>
            <a:r>
              <a:rPr lang="en-US" sz="1600" spc="-150" dirty="0" err="1">
                <a:solidFill>
                  <a:srgbClr val="0070C0"/>
                </a:solidFill>
              </a:rPr>
              <a:t>Holdtime</a:t>
            </a:r>
            <a:r>
              <a:rPr lang="en-US" sz="1600" spc="-150" dirty="0">
                <a:solidFill>
                  <a:srgbClr val="0070C0"/>
                </a:solidFill>
              </a:rPr>
              <a:t> Uptime   Q      </a:t>
            </a:r>
            <a:r>
              <a:rPr lang="en-US" sz="1600" spc="-150" dirty="0" err="1">
                <a:solidFill>
                  <a:srgbClr val="0070C0"/>
                </a:solidFill>
              </a:rPr>
              <a:t>Seq</a:t>
            </a:r>
            <a:r>
              <a:rPr lang="en-US" sz="1600" spc="-150" dirty="0">
                <a:solidFill>
                  <a:srgbClr val="0070C0"/>
                </a:solidFill>
              </a:rPr>
              <a:t>  SRTT  RTO</a:t>
            </a:r>
          </a:p>
          <a:p>
            <a:pPr lvl="0" algn="l">
              <a:lnSpc>
                <a:spcPct val="95000"/>
              </a:lnSpc>
            </a:pPr>
            <a:r>
              <a:rPr lang="en-US" sz="1600" spc="-150" dirty="0">
                <a:solidFill>
                  <a:srgbClr val="0070C0"/>
                </a:solidFill>
              </a:rPr>
              <a:t>                         (secs)   (</a:t>
            </a:r>
            <a:r>
              <a:rPr lang="en-US" sz="1600" spc="-150" dirty="0" err="1">
                <a:solidFill>
                  <a:srgbClr val="0070C0"/>
                </a:solidFill>
              </a:rPr>
              <a:t>h:m:s</a:t>
            </a:r>
            <a:r>
              <a:rPr lang="en-US" sz="1600" spc="-150" dirty="0">
                <a:solidFill>
                  <a:srgbClr val="0070C0"/>
                </a:solidFill>
              </a:rPr>
              <a:t>)  Count  </a:t>
            </a:r>
            <a:r>
              <a:rPr lang="en-US" sz="1600" spc="-150" dirty="0" err="1">
                <a:solidFill>
                  <a:srgbClr val="0070C0"/>
                </a:solidFill>
              </a:rPr>
              <a:t>Num</a:t>
            </a:r>
            <a:r>
              <a:rPr lang="en-US" sz="1600" spc="-150" dirty="0">
                <a:solidFill>
                  <a:srgbClr val="0070C0"/>
                </a:solidFill>
              </a:rPr>
              <a:t>  (</a:t>
            </a:r>
            <a:r>
              <a:rPr lang="en-US" sz="1600" spc="-150" dirty="0" err="1">
                <a:solidFill>
                  <a:srgbClr val="0070C0"/>
                </a:solidFill>
              </a:rPr>
              <a:t>ms</a:t>
            </a:r>
            <a:r>
              <a:rPr lang="en-US" sz="1600" spc="-150" dirty="0">
                <a:solidFill>
                  <a:srgbClr val="0070C0"/>
                </a:solidFill>
              </a:rPr>
              <a:t>)  (</a:t>
            </a:r>
            <a:r>
              <a:rPr lang="en-US" sz="1600" spc="-150" dirty="0" err="1">
                <a:solidFill>
                  <a:srgbClr val="0070C0"/>
                </a:solidFill>
              </a:rPr>
              <a:t>ms</a:t>
            </a:r>
            <a:r>
              <a:rPr lang="en-US" sz="1600" spc="-150" dirty="0">
                <a:solidFill>
                  <a:srgbClr val="0070C0"/>
                </a:solidFill>
              </a:rPr>
              <a:t>)</a:t>
            </a:r>
          </a:p>
          <a:p>
            <a:pPr lvl="0" algn="l">
              <a:lnSpc>
                <a:spcPct val="95000"/>
              </a:lnSpc>
            </a:pPr>
            <a:r>
              <a:rPr lang="en-US" sz="1600" spc="-150" dirty="0">
                <a:solidFill>
                  <a:srgbClr val="0070C0"/>
                </a:solidFill>
              </a:rPr>
              <a:t>10.0.0.2   f0/1          13       0:00:41  0      11   4     20</a:t>
            </a:r>
          </a:p>
        </p:txBody>
      </p:sp>
      <p:cxnSp>
        <p:nvCxnSpPr>
          <p:cNvPr id="19" name="Straight Connector 18"/>
          <p:cNvCxnSpPr/>
          <p:nvPr/>
        </p:nvCxnSpPr>
        <p:spPr>
          <a:xfrm flipV="1">
            <a:off x="1539203" y="2469656"/>
            <a:ext cx="0" cy="32008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140764" y="2388672"/>
            <a:ext cx="978153" cy="4801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-15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Optical</a:t>
            </a:r>
          </a:p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-15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Converter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2676023" y="3073271"/>
            <a:ext cx="1727400" cy="0"/>
          </a:xfrm>
          <a:prstGeom prst="line">
            <a:avLst/>
          </a:prstGeom>
          <a:ln w="28575">
            <a:solidFill>
              <a:srgbClr val="C00000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363751" y="2916305"/>
            <a:ext cx="1226618" cy="3139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1600" b="1" spc="-150" dirty="0">
                <a:solidFill>
                  <a:srgbClr val="C00000"/>
                </a:solidFill>
              </a:rPr>
              <a:t>224.0.0.10</a:t>
            </a:r>
            <a:endParaRPr lang="vi-VN" sz="1600" b="1" spc="-150" dirty="0">
              <a:solidFill>
                <a:srgbClr val="C0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70415" y="2823672"/>
            <a:ext cx="1122422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spc="-150">
                <a:solidFill>
                  <a:srgbClr val="0070C0"/>
                </a:solidFill>
              </a:rPr>
              <a:t>hello: 5s</a:t>
            </a:r>
            <a:endParaRPr lang="vi-VN" sz="1600" b="1" spc="-150">
              <a:solidFill>
                <a:srgbClr val="0070C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88702" y="3422434"/>
            <a:ext cx="2203563" cy="3385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l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b="1">
                <a:solidFill>
                  <a:srgbClr val="0070C0"/>
                </a:solidFill>
                <a:cs typeface="Courier New" pitchFamily="49" charset="0"/>
              </a:rPr>
              <a:t>router </a:t>
            </a:r>
            <a:r>
              <a:rPr lang="vi-VN" sz="1600" b="1">
                <a:solidFill>
                  <a:srgbClr val="0070C0"/>
                </a:solidFill>
                <a:cs typeface="Courier New" pitchFamily="49" charset="0"/>
              </a:rPr>
              <a:t>eigrp </a:t>
            </a:r>
            <a:r>
              <a:rPr lang="vi-VN" sz="1600" b="1">
                <a:solidFill>
                  <a:srgbClr val="C00000"/>
                </a:solidFill>
                <a:cs typeface="Courier New" pitchFamily="49" charset="0"/>
              </a:rPr>
              <a:t>100</a:t>
            </a:r>
            <a:endParaRPr lang="en-US" sz="1600" b="1">
              <a:solidFill>
                <a:srgbClr val="C00000"/>
              </a:solidFill>
              <a:cs typeface="Courier New" pitchFamily="49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751735" y="3422434"/>
            <a:ext cx="2203563" cy="3385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l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b="1">
                <a:solidFill>
                  <a:srgbClr val="0070C0"/>
                </a:solidFill>
                <a:cs typeface="Courier New" pitchFamily="49" charset="0"/>
              </a:rPr>
              <a:t>router </a:t>
            </a:r>
            <a:r>
              <a:rPr lang="vi-VN" sz="1600" b="1">
                <a:solidFill>
                  <a:srgbClr val="0070C0"/>
                </a:solidFill>
                <a:cs typeface="Courier New" pitchFamily="49" charset="0"/>
              </a:rPr>
              <a:t>eigrp</a:t>
            </a:r>
            <a:r>
              <a:rPr lang="vi-VN" sz="1600" b="1">
                <a:solidFill>
                  <a:srgbClr val="000000"/>
                </a:solidFill>
                <a:cs typeface="Courier New" pitchFamily="49" charset="0"/>
              </a:rPr>
              <a:t> </a:t>
            </a:r>
            <a:r>
              <a:rPr lang="vi-VN" sz="1600" b="1">
                <a:solidFill>
                  <a:srgbClr val="C00000"/>
                </a:solidFill>
                <a:cs typeface="Courier New" pitchFamily="49" charset="0"/>
              </a:rPr>
              <a:t>100</a:t>
            </a:r>
            <a:endParaRPr lang="en-US" sz="1600" b="1">
              <a:solidFill>
                <a:srgbClr val="C00000"/>
              </a:solidFill>
              <a:cs typeface="Courier New" pitchFamily="49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62815" y="3736587"/>
            <a:ext cx="431528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>
                <a:solidFill>
                  <a:srgbClr val="0070C0"/>
                </a:solidFill>
              </a:rPr>
              <a:t>AS</a:t>
            </a:r>
            <a:endParaRPr lang="vi-VN" sz="1600" b="1">
              <a:solidFill>
                <a:srgbClr val="0070C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447712" y="3736587"/>
            <a:ext cx="431528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>
                <a:solidFill>
                  <a:srgbClr val="0070C0"/>
                </a:solidFill>
              </a:rPr>
              <a:t>AS</a:t>
            </a:r>
            <a:endParaRPr lang="vi-VN" sz="1600" b="1">
              <a:solidFill>
                <a:srgbClr val="0070C0"/>
              </a:solidFill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 flipV="1">
            <a:off x="6858750" y="2834187"/>
            <a:ext cx="0" cy="577372"/>
          </a:xfrm>
          <a:prstGeom prst="line">
            <a:avLst/>
          </a:prstGeom>
          <a:ln w="28575">
            <a:solidFill>
              <a:srgbClr val="0070C0"/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V="1">
            <a:off x="2270275" y="2834187"/>
            <a:ext cx="0" cy="577372"/>
          </a:xfrm>
          <a:prstGeom prst="line">
            <a:avLst/>
          </a:prstGeom>
          <a:ln w="28575">
            <a:solidFill>
              <a:srgbClr val="0070C0"/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4736922" y="1430683"/>
            <a:ext cx="3344227" cy="5355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 anchor="ctr">
            <a:spAutoFit/>
          </a:bodyPr>
          <a:lstStyle/>
          <a:p>
            <a:pPr algn="just"/>
            <a:r>
              <a:rPr lang="en-US" sz="1600" b="1">
                <a:solidFill>
                  <a:srgbClr val="0070C0"/>
                </a:solidFill>
                <a:cs typeface="Courier New" pitchFamily="49" charset="0"/>
              </a:rPr>
              <a:t>ip hello-interval eigrp </a:t>
            </a:r>
            <a:r>
              <a:rPr lang="en-US" sz="1600" b="1">
                <a:solidFill>
                  <a:srgbClr val="FF0000"/>
                </a:solidFill>
                <a:cs typeface="Courier New" pitchFamily="49" charset="0"/>
              </a:rPr>
              <a:t>5</a:t>
            </a:r>
            <a:r>
              <a:rPr lang="en-US" sz="1600">
                <a:solidFill>
                  <a:srgbClr val="FF0000"/>
                </a:solidFill>
                <a:cs typeface="Courier New" pitchFamily="49" charset="0"/>
              </a:rPr>
              <a:t> </a:t>
            </a:r>
          </a:p>
          <a:p>
            <a:pPr algn="just"/>
            <a:r>
              <a:rPr lang="en-US" sz="1600" b="1">
                <a:solidFill>
                  <a:srgbClr val="0070C0"/>
                </a:solidFill>
                <a:cs typeface="Courier New" pitchFamily="49" charset="0"/>
              </a:rPr>
              <a:t>ip hold-time     eigrp </a:t>
            </a:r>
            <a:r>
              <a:rPr lang="en-US" sz="1600" b="1">
                <a:solidFill>
                  <a:srgbClr val="FF0000"/>
                </a:solidFill>
                <a:cs typeface="Courier New" pitchFamily="49" charset="0"/>
              </a:rPr>
              <a:t>15</a:t>
            </a:r>
          </a:p>
        </p:txBody>
      </p:sp>
      <p:cxnSp>
        <p:nvCxnSpPr>
          <p:cNvPr id="31" name="Straight Connector 30"/>
          <p:cNvCxnSpPr/>
          <p:nvPr/>
        </p:nvCxnSpPr>
        <p:spPr>
          <a:xfrm flipV="1">
            <a:off x="6409036" y="2002812"/>
            <a:ext cx="0" cy="577372"/>
          </a:xfrm>
          <a:prstGeom prst="line">
            <a:avLst/>
          </a:prstGeom>
          <a:ln w="28575">
            <a:solidFill>
              <a:srgbClr val="C00000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63615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/>
          <p:cNvCxnSpPr/>
          <p:nvPr/>
        </p:nvCxnSpPr>
        <p:spPr>
          <a:xfrm flipH="1">
            <a:off x="2162504" y="3199316"/>
            <a:ext cx="155142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1824825" y="3429044"/>
            <a:ext cx="0" cy="50724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>
                <a:solidFill>
                  <a:srgbClr val="0183B7"/>
                </a:solidFill>
                <a:latin typeface="Courier New" pitchFamily="49" charset="0"/>
                <a:cs typeface="Courier New" pitchFamily="49" charset="0"/>
              </a:rPr>
              <a:t>Auto Summary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19240" y="3936292"/>
            <a:ext cx="1801434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b="1">
                <a:solidFill>
                  <a:srgbClr val="0070C0"/>
                </a:solidFill>
                <a:cs typeface="Courier New" pitchFamily="49" charset="0"/>
              </a:rPr>
              <a:t>172.16.1.0/24</a:t>
            </a:r>
          </a:p>
        </p:txBody>
      </p:sp>
      <p:pic>
        <p:nvPicPr>
          <p:cNvPr id="31" name="Picture 8" descr="Ro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148" y="2962525"/>
            <a:ext cx="675355" cy="473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8" descr="Ro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3752" y="2962525"/>
            <a:ext cx="675355" cy="473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3657600" y="3936292"/>
            <a:ext cx="1848169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b="1">
                <a:solidFill>
                  <a:srgbClr val="C00000"/>
                </a:solidFill>
                <a:cs typeface="Courier New" pitchFamily="49" charset="0"/>
              </a:rPr>
              <a:t>172.16.1.0/24</a:t>
            </a:r>
          </a:p>
        </p:txBody>
      </p:sp>
      <p:cxnSp>
        <p:nvCxnSpPr>
          <p:cNvPr id="21" name="Straight Connector 20"/>
          <p:cNvCxnSpPr/>
          <p:nvPr/>
        </p:nvCxnSpPr>
        <p:spPr>
          <a:xfrm flipH="1">
            <a:off x="5505769" y="4106618"/>
            <a:ext cx="920076" cy="0"/>
          </a:xfrm>
          <a:prstGeom prst="line">
            <a:avLst/>
          </a:prstGeom>
          <a:ln w="28575">
            <a:solidFill>
              <a:srgbClr val="C00000"/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3657600" y="3030039"/>
            <a:ext cx="183553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b="1">
                <a:solidFill>
                  <a:srgbClr val="C00000"/>
                </a:solidFill>
                <a:cs typeface="Courier New" pitchFamily="49" charset="0"/>
              </a:rPr>
              <a:t>172.16.2.0/24</a:t>
            </a:r>
          </a:p>
        </p:txBody>
      </p:sp>
      <p:cxnSp>
        <p:nvCxnSpPr>
          <p:cNvPr id="39" name="Straight Connector 38"/>
          <p:cNvCxnSpPr/>
          <p:nvPr/>
        </p:nvCxnSpPr>
        <p:spPr>
          <a:xfrm flipH="1">
            <a:off x="5442330" y="3199316"/>
            <a:ext cx="155142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>
            <a:off x="1061814" y="3936292"/>
            <a:ext cx="152898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1547345" y="3039272"/>
            <a:ext cx="55496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cs typeface="Courier New" pitchFamily="49" charset="0"/>
              </a:defRPr>
            </a:lvl1pPr>
          </a:lstStyle>
          <a:p>
            <a:pPr algn="l"/>
            <a:r>
              <a:rPr lang="en-US" sz="1600" b="1"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</a:rPr>
              <a:t>DS1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7075362" y="3039272"/>
            <a:ext cx="55496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cs typeface="Courier New" pitchFamily="49" charset="0"/>
              </a:defRPr>
            </a:lvl1pPr>
          </a:lstStyle>
          <a:p>
            <a:pPr algn="l"/>
            <a:r>
              <a:rPr lang="en-US" sz="1600" b="1"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</a:rPr>
              <a:t>DS2</a:t>
            </a:r>
          </a:p>
        </p:txBody>
      </p:sp>
      <p:cxnSp>
        <p:nvCxnSpPr>
          <p:cNvPr id="47" name="Straight Connector 46"/>
          <p:cNvCxnSpPr/>
          <p:nvPr/>
        </p:nvCxnSpPr>
        <p:spPr>
          <a:xfrm>
            <a:off x="7331429" y="3429044"/>
            <a:ext cx="0" cy="50724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6425844" y="3936292"/>
            <a:ext cx="1801434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b="1">
                <a:solidFill>
                  <a:srgbClr val="0070C0"/>
                </a:solidFill>
                <a:cs typeface="Courier New" pitchFamily="49" charset="0"/>
              </a:rPr>
              <a:t>172.16.3.0/24</a:t>
            </a:r>
          </a:p>
        </p:txBody>
      </p:sp>
      <p:cxnSp>
        <p:nvCxnSpPr>
          <p:cNvPr id="49" name="Straight Connector 48"/>
          <p:cNvCxnSpPr/>
          <p:nvPr/>
        </p:nvCxnSpPr>
        <p:spPr>
          <a:xfrm flipH="1">
            <a:off x="6568418" y="3936292"/>
            <a:ext cx="152898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H="1">
            <a:off x="2737524" y="4106618"/>
            <a:ext cx="920076" cy="0"/>
          </a:xfrm>
          <a:prstGeom prst="line">
            <a:avLst/>
          </a:prstGeom>
          <a:ln w="28575">
            <a:solidFill>
              <a:srgbClr val="C00000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3657600" y="3030039"/>
            <a:ext cx="183553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b="1">
                <a:solidFill>
                  <a:srgbClr val="0070C0"/>
                </a:solidFill>
                <a:cs typeface="Courier New" pitchFamily="49" charset="0"/>
              </a:rPr>
              <a:t>192.168.1.0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3657600" y="3936292"/>
            <a:ext cx="1848169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b="1">
                <a:solidFill>
                  <a:srgbClr val="0070C0"/>
                </a:solidFill>
                <a:cs typeface="Courier New" pitchFamily="49" charset="0"/>
              </a:rPr>
              <a:t>172.16.0.0/16</a:t>
            </a:r>
          </a:p>
        </p:txBody>
      </p:sp>
    </p:spTree>
    <p:extLst>
      <p:ext uri="{BB962C8B-B14F-4D97-AF65-F5344CB8AC3E}">
        <p14:creationId xmlns:p14="http://schemas.microsoft.com/office/powerpoint/2010/main" val="24580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1"/>
      <p:bldP spid="20" grpId="2"/>
      <p:bldP spid="38" grpId="0"/>
      <p:bldP spid="52" grpId="0"/>
      <p:bldP spid="5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EIGRP: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Neighbor Condition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Picture 4" descr="E:\DVD Route\Slide PPX Route\PROTOCOL\EIGRP\20. Neighbor EIGRP - Authentication - Config\10. Neighbor &amp; Configure EIGRP\show ip protocol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25" y="1254270"/>
            <a:ext cx="8183563" cy="545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3200400" y="2763982"/>
            <a:ext cx="3276600" cy="2286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1128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317500" y="2240086"/>
            <a:ext cx="4158511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ourier New" pitchFamily="49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ourier New" pitchFamily="49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ourier New" pitchFamily="49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ourier New" pitchFamily="49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ourier New" pitchFamily="49" charset="0"/>
              </a:defRPr>
            </a:lvl5pPr>
            <a:lvl6pPr marL="25146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urier New" pitchFamily="49" charset="0"/>
              </a:defRPr>
            </a:lvl6pPr>
            <a:lvl7pPr marL="29718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urier New" pitchFamily="49" charset="0"/>
              </a:defRPr>
            </a:lvl7pPr>
            <a:lvl8pPr marL="34290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urier New" pitchFamily="49" charset="0"/>
              </a:defRPr>
            </a:lvl8pPr>
            <a:lvl9pPr marL="38862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urier New" pitchFamily="49" charset="0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US" b="1">
                <a:solidFill>
                  <a:prstClr val="black"/>
                </a:solidFill>
                <a:cs typeface="Times New Roman" pitchFamily="18" charset="0"/>
              </a:rPr>
              <a:t>R# </a:t>
            </a:r>
            <a:r>
              <a:rPr lang="en-US" b="1">
                <a:solidFill>
                  <a:srgbClr val="C00000"/>
                </a:solidFill>
                <a:cs typeface="Times New Roman" pitchFamily="18" charset="0"/>
              </a:rPr>
              <a:t>clear ip eigrp neighbors 10.0.12.1</a:t>
            </a:r>
          </a:p>
          <a:p>
            <a:pPr algn="l">
              <a:lnSpc>
                <a:spcPct val="100000"/>
              </a:lnSpc>
            </a:pPr>
            <a:r>
              <a:rPr lang="en-US" b="1">
                <a:solidFill>
                  <a:prstClr val="black"/>
                </a:solidFill>
                <a:cs typeface="Times New Roman" pitchFamily="18" charset="0"/>
              </a:rPr>
              <a:t>R# </a:t>
            </a:r>
            <a:r>
              <a:rPr lang="en-US" b="1">
                <a:solidFill>
                  <a:srgbClr val="C00000"/>
                </a:solidFill>
                <a:cs typeface="Times New Roman" pitchFamily="18" charset="0"/>
              </a:rPr>
              <a:t>clear ip eigrp neighbors f0/1</a:t>
            </a:r>
          </a:p>
        </p:txBody>
      </p:sp>
      <p:pic>
        <p:nvPicPr>
          <p:cNvPr id="8" name="Picture 8" descr="Router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4322" y="815816"/>
            <a:ext cx="675355" cy="473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Connector 8"/>
          <p:cNvCxnSpPr/>
          <p:nvPr/>
        </p:nvCxnSpPr>
        <p:spPr>
          <a:xfrm>
            <a:off x="2045368" y="1052607"/>
            <a:ext cx="218895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8" descr="Rout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0013" y="815816"/>
            <a:ext cx="675355" cy="473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Straight Connector 12"/>
          <p:cNvCxnSpPr/>
          <p:nvPr/>
        </p:nvCxnSpPr>
        <p:spPr>
          <a:xfrm>
            <a:off x="4909677" y="1052607"/>
            <a:ext cx="145502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364111" y="452332"/>
            <a:ext cx="0" cy="123058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364111" y="678389"/>
            <a:ext cx="145562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8" descr="Rout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6281" y="457727"/>
            <a:ext cx="675355" cy="473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2" name="Straight Connector 21"/>
          <p:cNvCxnSpPr/>
          <p:nvPr/>
        </p:nvCxnSpPr>
        <p:spPr>
          <a:xfrm>
            <a:off x="6364111" y="1405934"/>
            <a:ext cx="145562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8" descr="Rout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6281" y="1185272"/>
            <a:ext cx="675355" cy="473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4" name="Straight Connector 23"/>
          <p:cNvCxnSpPr/>
          <p:nvPr/>
        </p:nvCxnSpPr>
        <p:spPr>
          <a:xfrm flipV="1">
            <a:off x="4572000" y="1289399"/>
            <a:ext cx="0" cy="1718959"/>
          </a:xfrm>
          <a:prstGeom prst="line">
            <a:avLst/>
          </a:prstGeom>
          <a:ln w="28575">
            <a:solidFill>
              <a:srgbClr val="C00000"/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6619256" y="452332"/>
            <a:ext cx="12586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kern="0">
                <a:solidFill>
                  <a:srgbClr val="0070C0"/>
                </a:solidFill>
                <a:cs typeface="Courier New" pitchFamily="49" charset="0"/>
              </a:rPr>
              <a:t>10.0.234.3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619256" y="1171605"/>
            <a:ext cx="12586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kern="0">
                <a:solidFill>
                  <a:srgbClr val="0070C0"/>
                </a:solidFill>
                <a:cs typeface="Courier New" pitchFamily="49" charset="0"/>
              </a:rPr>
              <a:t>10.0.234.4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961144" y="813516"/>
            <a:ext cx="11512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kern="0">
                <a:solidFill>
                  <a:srgbClr val="C00000"/>
                </a:solidFill>
                <a:cs typeface="Courier New" pitchFamily="49" charset="0"/>
              </a:rPr>
              <a:t>10.0.12.1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705739" y="1005684"/>
            <a:ext cx="6142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kern="0">
                <a:solidFill>
                  <a:srgbClr val="C00000"/>
                </a:solidFill>
                <a:cs typeface="Courier New" pitchFamily="49" charset="0"/>
              </a:rPr>
              <a:t>f0/1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812645" y="1005684"/>
            <a:ext cx="6142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kern="0">
                <a:solidFill>
                  <a:srgbClr val="0070C0"/>
                </a:solidFill>
                <a:cs typeface="Courier New" pitchFamily="49" charset="0"/>
              </a:rPr>
              <a:t>f0/0</a:t>
            </a:r>
          </a:p>
        </p:txBody>
      </p:sp>
      <p:sp>
        <p:nvSpPr>
          <p:cNvPr id="36" name="Text Box 8"/>
          <p:cNvSpPr txBox="1">
            <a:spLocks noChangeArrowheads="1"/>
          </p:cNvSpPr>
          <p:nvPr/>
        </p:nvSpPr>
        <p:spPr bwMode="auto">
          <a:xfrm>
            <a:off x="317500" y="4740852"/>
            <a:ext cx="8509000" cy="147117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Courier New" pitchFamily="49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ourier New" pitchFamily="49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ourier New" pitchFamily="49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ourier New" pitchFamily="49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ourier New" pitchFamily="49" charset="0"/>
              </a:defRPr>
            </a:lvl5pPr>
            <a:lvl6pPr marL="25146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urier New" pitchFamily="49" charset="0"/>
              </a:defRPr>
            </a:lvl6pPr>
            <a:lvl7pPr marL="29718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urier New" pitchFamily="49" charset="0"/>
              </a:defRPr>
            </a:lvl7pPr>
            <a:lvl8pPr marL="34290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urier New" pitchFamily="49" charset="0"/>
              </a:defRPr>
            </a:lvl8pPr>
            <a:lvl9pPr marL="38862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urier New" pitchFamily="49" charset="0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US" b="1">
                <a:solidFill>
                  <a:prstClr val="black"/>
                </a:solidFill>
                <a:cs typeface="Times New Roman" pitchFamily="18" charset="0"/>
              </a:rPr>
              <a:t>R# </a:t>
            </a:r>
            <a:r>
              <a:rPr lang="en-US" b="1">
                <a:solidFill>
                  <a:srgbClr val="C00000"/>
                </a:solidFill>
                <a:cs typeface="Times New Roman" pitchFamily="18" charset="0"/>
              </a:rPr>
              <a:t>show ip eigrp interfaces</a:t>
            </a:r>
          </a:p>
          <a:p>
            <a:pPr algn="l"/>
            <a:r>
              <a:rPr lang="en-US" b="1">
                <a:solidFill>
                  <a:prstClr val="black"/>
                </a:solidFill>
              </a:rPr>
              <a:t>IP EIGRP interfaces for process 77 </a:t>
            </a:r>
          </a:p>
          <a:p>
            <a:pPr algn="l"/>
            <a:endParaRPr lang="en-US" b="1">
              <a:solidFill>
                <a:prstClr val="black"/>
              </a:solidFill>
            </a:endParaRPr>
          </a:p>
          <a:p>
            <a:pPr algn="l"/>
            <a:r>
              <a:rPr lang="en-US" b="1">
                <a:solidFill>
                  <a:prstClr val="black"/>
                </a:solidFill>
              </a:rPr>
              <a:t>                    Xmit Queue    Mean   Pacing Time   Multicast   Pending </a:t>
            </a:r>
          </a:p>
          <a:p>
            <a:pPr algn="l"/>
            <a:r>
              <a:rPr lang="en-US" b="1">
                <a:solidFill>
                  <a:prstClr val="black"/>
                </a:solidFill>
              </a:rPr>
              <a:t>Interface   Peers   Un/Reliable   SRTT   Un/Reliable   Flow Timer  Routes </a:t>
            </a:r>
          </a:p>
          <a:p>
            <a:pPr algn="l"/>
            <a:r>
              <a:rPr lang="en-US" b="1">
                <a:solidFill>
                  <a:srgbClr val="C00000"/>
                </a:solidFill>
              </a:rPr>
              <a:t>f0/1</a:t>
            </a:r>
            <a:r>
              <a:rPr lang="en-US" b="1">
                <a:solidFill>
                  <a:prstClr val="black"/>
                </a:solidFill>
              </a:rPr>
              <a:t>         </a:t>
            </a:r>
            <a:r>
              <a:rPr lang="en-US" b="1">
                <a:solidFill>
                  <a:srgbClr val="C00000"/>
                </a:solidFill>
              </a:rPr>
              <a:t> 1 </a:t>
            </a:r>
            <a:r>
              <a:rPr lang="en-US" b="1">
                <a:solidFill>
                  <a:prstClr val="black"/>
                </a:solidFill>
              </a:rPr>
              <a:t>        0/0          0      11/434          0          0 </a:t>
            </a:r>
          </a:p>
          <a:p>
            <a:pPr algn="l"/>
            <a:r>
              <a:rPr lang="en-US" b="1">
                <a:solidFill>
                  <a:srgbClr val="0070C0"/>
                </a:solidFill>
              </a:rPr>
              <a:t>f0/0</a:t>
            </a:r>
            <a:r>
              <a:rPr lang="en-US" b="1">
                <a:solidFill>
                  <a:prstClr val="black"/>
                </a:solidFill>
              </a:rPr>
              <a:t>          </a:t>
            </a:r>
            <a:r>
              <a:rPr lang="en-US" b="1">
                <a:solidFill>
                  <a:srgbClr val="0070C0"/>
                </a:solidFill>
              </a:rPr>
              <a:t>2</a:t>
            </a:r>
            <a:r>
              <a:rPr lang="en-US" b="1">
                <a:solidFill>
                  <a:prstClr val="black"/>
                </a:solidFill>
              </a:rPr>
              <a:t>         0/0        337       0/10           0          0 </a:t>
            </a:r>
          </a:p>
        </p:txBody>
      </p:sp>
    </p:spTree>
    <p:extLst>
      <p:ext uri="{BB962C8B-B14F-4D97-AF65-F5344CB8AC3E}">
        <p14:creationId xmlns:p14="http://schemas.microsoft.com/office/powerpoint/2010/main" val="36405215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3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EIGRP: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Metric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9779391"/>
              </p:ext>
            </p:extLst>
          </p:nvPr>
        </p:nvGraphicFramePr>
        <p:xfrm>
          <a:off x="1898650" y="3686710"/>
          <a:ext cx="5346700" cy="11125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5276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8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8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38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6381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Times" pitchFamily="18" charset="0"/>
                          <a:cs typeface="Times" pitchFamily="18" charset="0"/>
                        </a:rPr>
                        <a:t>Default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Times" pitchFamily="18" charset="0"/>
                          <a:cs typeface="Times" pitchFamily="18" charset="0"/>
                        </a:rPr>
                        <a:t>K1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  <a:latin typeface="Times" pitchFamily="18" charset="0"/>
                          <a:cs typeface="Times" pitchFamily="18" charset="0"/>
                        </a:rPr>
                        <a:t>K2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Times" pitchFamily="18" charset="0"/>
                          <a:cs typeface="Times" pitchFamily="18" charset="0"/>
                        </a:rPr>
                        <a:t>K3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  <a:latin typeface="Times" pitchFamily="18" charset="0"/>
                          <a:cs typeface="Times" pitchFamily="18" charset="0"/>
                        </a:rPr>
                        <a:t>K4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  <a:latin typeface="Times" pitchFamily="18" charset="0"/>
                          <a:cs typeface="Times" pitchFamily="18" charset="0"/>
                        </a:rPr>
                        <a:t>K5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C00000"/>
                          </a:solidFill>
                          <a:latin typeface="Times" pitchFamily="18" charset="0"/>
                          <a:cs typeface="Times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C00000"/>
                          </a:solidFill>
                          <a:latin typeface="Times" pitchFamily="18" charset="0"/>
                          <a:cs typeface="Times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C00000"/>
                          </a:solidFill>
                          <a:latin typeface="Times" pitchFamily="18" charset="0"/>
                          <a:cs typeface="Times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rgbClr val="C00000"/>
                          </a:solidFill>
                          <a:latin typeface="Times" pitchFamily="18" charset="0"/>
                          <a:cs typeface="Times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rgbClr val="C00000"/>
                          </a:solidFill>
                          <a:latin typeface="Times" pitchFamily="18" charset="0"/>
                          <a:cs typeface="Times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tx1"/>
                          </a:solidFill>
                          <a:latin typeface="Times" pitchFamily="18" charset="0"/>
                          <a:cs typeface="Times" pitchFamily="18" charset="0"/>
                        </a:rPr>
                        <a:t>tos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chemeClr val="tx1"/>
                          </a:solidFill>
                          <a:latin typeface="Times" pitchFamily="18" charset="0"/>
                          <a:cs typeface="Times" pitchFamily="18" charset="0"/>
                        </a:rPr>
                        <a:t>BW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tx1"/>
                          </a:solidFill>
                          <a:latin typeface="Times" pitchFamily="18" charset="0"/>
                          <a:cs typeface="Times" pitchFamily="18" charset="0"/>
                        </a:rPr>
                        <a:t>Load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  <a:latin typeface="Times" pitchFamily="18" charset="0"/>
                          <a:cs typeface="Times" pitchFamily="18" charset="0"/>
                        </a:rPr>
                        <a:t>Delay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Times" pitchFamily="18" charset="0"/>
                          <a:cs typeface="Times" pitchFamily="18" charset="0"/>
                        </a:rPr>
                        <a:t>Reliability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  <a:latin typeface="Times" pitchFamily="18" charset="0"/>
                        <a:cs typeface="Times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0" y="2051617"/>
                <a:ext cx="9144000" cy="64710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28575">
                <a:solidFill>
                  <a:schemeClr val="accent1"/>
                </a:solidFill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>
                          <a:solidFill>
                            <a:srgbClr val="000000"/>
                          </a:solidFill>
                          <a:latin typeface="Cambria Math"/>
                          <a:cs typeface="Times" pitchFamily="18" charset="0"/>
                        </a:rPr>
                        <m:t>𝑀𝑒𝑡𝑟𝑖𝑐</m:t>
                      </m:r>
                      <m:r>
                        <a:rPr lang="en-US" sz="1800" i="1">
                          <a:solidFill>
                            <a:srgbClr val="000000"/>
                          </a:solidFill>
                          <a:latin typeface="Cambria Math"/>
                          <a:cs typeface="Times" pitchFamily="18" charset="0"/>
                        </a:rPr>
                        <m:t>=256∗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" pitchFamily="18" charset="0"/>
                            </a:rPr>
                          </m:ctrlPr>
                        </m:dPr>
                        <m:e>
                          <m:r>
                            <a:rPr lang="en-US" sz="1800" i="1">
                              <a:solidFill>
                                <a:srgbClr val="000000"/>
                              </a:solidFill>
                              <a:latin typeface="Cambria Math"/>
                              <a:cs typeface="Times" pitchFamily="18" charset="0"/>
                            </a:rPr>
                            <m:t>𝐾</m:t>
                          </m:r>
                          <m:r>
                            <a:rPr lang="en-US" sz="1800" i="1">
                              <a:solidFill>
                                <a:srgbClr val="000000"/>
                              </a:solidFill>
                              <a:latin typeface="Cambria Math"/>
                              <a:cs typeface="Times" pitchFamily="18" charset="0"/>
                            </a:rPr>
                            <m:t>1∗</m:t>
                          </m:r>
                          <m:r>
                            <a:rPr lang="en-US" sz="1800" i="1">
                              <a:solidFill>
                                <a:srgbClr val="000000"/>
                              </a:solidFill>
                              <a:latin typeface="Cambria Math"/>
                              <a:cs typeface="Times" pitchFamily="18" charset="0"/>
                            </a:rPr>
                            <m:t>𝑏𝑎𝑛𝑑𝑤𝑖𝑑𝑡h</m:t>
                          </m:r>
                          <m:r>
                            <a:rPr lang="en-US" sz="1800" i="1">
                              <a:solidFill>
                                <a:srgbClr val="000000"/>
                              </a:solidFill>
                              <a:latin typeface="Cambria Math"/>
                              <a:cs typeface="Times" pitchFamily="18" charset="0"/>
                            </a:rPr>
                            <m:t>+ </m:t>
                          </m:r>
                          <m:f>
                            <m:fPr>
                              <m:ctrlPr>
                                <a:rPr lang="en-US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1800" i="1">
                                  <a:solidFill>
                                    <a:srgbClr val="000000"/>
                                  </a:solidFill>
                                  <a:latin typeface="Cambria Math"/>
                                  <a:cs typeface="Times" pitchFamily="18" charset="0"/>
                                </a:rPr>
                                <m:t>𝐾</m:t>
                              </m:r>
                              <m:r>
                                <a:rPr lang="en-US" sz="1800" i="1">
                                  <a:solidFill>
                                    <a:srgbClr val="000000"/>
                                  </a:solidFill>
                                  <a:latin typeface="Cambria Math"/>
                                  <a:cs typeface="Times" pitchFamily="18" charset="0"/>
                                </a:rPr>
                                <m:t>2∗</m:t>
                              </m:r>
                              <m:r>
                                <a:rPr lang="en-US" sz="1800" i="1">
                                  <a:solidFill>
                                    <a:srgbClr val="000000"/>
                                  </a:solidFill>
                                  <a:latin typeface="Cambria Math"/>
                                  <a:cs typeface="Times" pitchFamily="18" charset="0"/>
                                </a:rPr>
                                <m:t>𝑏𝑎𝑛𝑑𝑤𝑖𝑑𝑡h</m:t>
                              </m:r>
                            </m:num>
                            <m:den>
                              <m:r>
                                <a:rPr lang="en-US" sz="1800" i="1">
                                  <a:solidFill>
                                    <a:srgbClr val="000000"/>
                                  </a:solidFill>
                                  <a:latin typeface="Cambria Math"/>
                                  <a:cs typeface="Times" pitchFamily="18" charset="0"/>
                                </a:rPr>
                                <m:t>256−</m:t>
                              </m:r>
                              <m:r>
                                <a:rPr lang="en-US" sz="1800" i="1">
                                  <a:solidFill>
                                    <a:srgbClr val="000000"/>
                                  </a:solidFill>
                                  <a:latin typeface="Cambria Math"/>
                                  <a:cs typeface="Times" pitchFamily="18" charset="0"/>
                                </a:rPr>
                                <m:t>𝑙𝑜𝑎𝑑</m:t>
                              </m:r>
                            </m:den>
                          </m:f>
                          <m:r>
                            <a:rPr lang="en-US" sz="1800" i="1">
                              <a:solidFill>
                                <a:srgbClr val="000000"/>
                              </a:solidFill>
                              <a:latin typeface="Cambria Math"/>
                              <a:cs typeface="Times" pitchFamily="18" charset="0"/>
                            </a:rPr>
                            <m:t>+</m:t>
                          </m:r>
                          <m:r>
                            <a:rPr lang="en-US" sz="1800" i="1">
                              <a:solidFill>
                                <a:srgbClr val="000000"/>
                              </a:solidFill>
                              <a:latin typeface="Cambria Math"/>
                              <a:cs typeface="Times" pitchFamily="18" charset="0"/>
                            </a:rPr>
                            <m:t>𝐾</m:t>
                          </m:r>
                          <m:r>
                            <a:rPr lang="en-US" sz="1800" i="1">
                              <a:solidFill>
                                <a:srgbClr val="000000"/>
                              </a:solidFill>
                              <a:latin typeface="Cambria Math"/>
                              <a:cs typeface="Times" pitchFamily="18" charset="0"/>
                            </a:rPr>
                            <m:t>3∗</m:t>
                          </m:r>
                          <m:r>
                            <a:rPr lang="en-US" sz="1800" i="1">
                              <a:solidFill>
                                <a:srgbClr val="000000"/>
                              </a:solidFill>
                              <a:latin typeface="Cambria Math"/>
                              <a:cs typeface="Times" pitchFamily="18" charset="0"/>
                            </a:rPr>
                            <m:t>𝑑𝑒𝑙𝑎𝑦</m:t>
                          </m:r>
                        </m:e>
                      </m:d>
                      <m:r>
                        <a:rPr lang="en-US" sz="1800" i="1">
                          <a:solidFill>
                            <a:srgbClr val="000000"/>
                          </a:solidFill>
                          <a:latin typeface="Cambria Math"/>
                          <a:cs typeface="Times" pitchFamily="18" charset="0"/>
                        </a:rPr>
                        <m:t>∗</m:t>
                      </m:r>
                      <m:f>
                        <m:fPr>
                          <m:ctrlPr>
                            <a:rPr lang="en-US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" pitchFamily="18" charset="0"/>
                            </a:rPr>
                          </m:ctrlPr>
                        </m:fPr>
                        <m:num>
                          <m:r>
                            <a:rPr lang="en-US" sz="1800" i="1">
                              <a:solidFill>
                                <a:srgbClr val="000000"/>
                              </a:solidFill>
                              <a:latin typeface="Cambria Math"/>
                              <a:cs typeface="Times" pitchFamily="18" charset="0"/>
                            </a:rPr>
                            <m:t>𝐾</m:t>
                          </m:r>
                          <m:r>
                            <a:rPr lang="en-US" sz="1800" i="1">
                              <a:solidFill>
                                <a:srgbClr val="000000"/>
                              </a:solidFill>
                              <a:latin typeface="Cambria Math"/>
                              <a:cs typeface="Times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US" sz="1800" i="1">
                              <a:solidFill>
                                <a:srgbClr val="000000"/>
                              </a:solidFill>
                              <a:latin typeface="Cambria Math"/>
                              <a:cs typeface="Times" pitchFamily="18" charset="0"/>
                            </a:rPr>
                            <m:t>𝑟𝑒𝑙𝑖𝑎𝑏𝑖𝑙𝑖𝑡𝑦</m:t>
                          </m:r>
                          <m:r>
                            <a:rPr lang="en-US" sz="1800" i="1">
                              <a:solidFill>
                                <a:srgbClr val="000000"/>
                              </a:solidFill>
                              <a:latin typeface="Cambria Math"/>
                              <a:cs typeface="Times" pitchFamily="18" charset="0"/>
                            </a:rPr>
                            <m:t>+</m:t>
                          </m:r>
                          <m:r>
                            <a:rPr lang="en-US" sz="1800" i="1">
                              <a:solidFill>
                                <a:srgbClr val="000000"/>
                              </a:solidFill>
                              <a:latin typeface="Cambria Math"/>
                              <a:cs typeface="Times" pitchFamily="18" charset="0"/>
                            </a:rPr>
                            <m:t>𝐾</m:t>
                          </m:r>
                          <m:r>
                            <a:rPr lang="en-US" sz="1800" i="1">
                              <a:solidFill>
                                <a:srgbClr val="000000"/>
                              </a:solidFill>
                              <a:latin typeface="Cambria Math"/>
                              <a:cs typeface="Times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1800" dirty="0">
                  <a:solidFill>
                    <a:srgbClr val="000000"/>
                  </a:solidFill>
                  <a:latin typeface="Times" pitchFamily="18" charset="0"/>
                  <a:cs typeface="Times" pitchFamily="18" charset="0"/>
                </a:endParaRP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051617"/>
                <a:ext cx="9144000" cy="6471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28575">
                <a:solidFill>
                  <a:schemeClr val="accent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382149" y="5279291"/>
            <a:ext cx="6933051" cy="5909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sz="1800">
                <a:solidFill>
                  <a:srgbClr val="000000"/>
                </a:solidFill>
              </a:rPr>
              <a:t>R(config)# </a:t>
            </a:r>
          </a:p>
          <a:p>
            <a:pPr algn="l"/>
            <a:r>
              <a:rPr lang="en-US" sz="1800">
                <a:solidFill>
                  <a:srgbClr val="C00000"/>
                </a:solidFill>
              </a:rPr>
              <a:t>metric-weight     0     </a:t>
            </a:r>
            <a:r>
              <a:rPr lang="en-US" sz="1800" b="1">
                <a:solidFill>
                  <a:srgbClr val="C00000"/>
                </a:solidFill>
              </a:rPr>
              <a:t>1     </a:t>
            </a:r>
            <a:r>
              <a:rPr lang="en-US" sz="1800">
                <a:solidFill>
                  <a:srgbClr val="C00000"/>
                </a:solidFill>
              </a:rPr>
              <a:t>0     </a:t>
            </a:r>
            <a:r>
              <a:rPr lang="en-US" sz="1800" b="1">
                <a:solidFill>
                  <a:srgbClr val="C00000"/>
                </a:solidFill>
              </a:rPr>
              <a:t>1    </a:t>
            </a:r>
            <a:r>
              <a:rPr lang="en-US" sz="1800">
                <a:solidFill>
                  <a:srgbClr val="C00000"/>
                </a:solidFill>
              </a:rPr>
              <a:t>0    0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126488" y="2925640"/>
                <a:ext cx="4697761" cy="52104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28575">
                <a:solidFill>
                  <a:schemeClr val="accent1"/>
                </a:solidFill>
              </a:ln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2000" dirty="0">
                    <a:solidFill>
                      <a:srgbClr val="000000"/>
                    </a:solidFill>
                    <a:latin typeface="Cambria Math" pitchFamily="18" charset="0"/>
                    <a:ea typeface="Cambria Math" pitchFamily="18" charset="0"/>
                    <a:cs typeface="Times" pitchFamily="18" charset="0"/>
                  </a:rPr>
                  <a:t>Metric 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20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itchFamily="18" charset="0"/>
                            <a:cs typeface="Times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200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itchFamily="18" charset="0"/>
                                <a:cs typeface="Times" pitchFamily="18" charset="0"/>
                              </a:rPr>
                            </m:ctrlPr>
                          </m:fPr>
                          <m:num>
                            <m:r>
                              <a:rPr lang="en-US" sz="200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itchFamily="18" charset="0"/>
                                <a:cs typeface="Times" pitchFamily="18" charset="0"/>
                              </a:rPr>
                              <m:t>10</m:t>
                            </m:r>
                            <m:r>
                              <a:rPr lang="en-US" sz="2000" i="1" baseline="3000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itchFamily="18" charset="0"/>
                                <a:cs typeface="Times" pitchFamily="1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sz="2000" i="1">
                                <a:solidFill>
                                  <a:srgbClr val="00B050"/>
                                </a:solidFill>
                                <a:latin typeface="Cambria Math" pitchFamily="18" charset="0"/>
                                <a:ea typeface="Cambria Math" pitchFamily="18" charset="0"/>
                                <a:cs typeface="Times" pitchFamily="18" charset="0"/>
                              </a:rPr>
                              <m:t>𝐵𝑊</m:t>
                            </m:r>
                            <m:r>
                              <a:rPr lang="en-US" sz="2000" i="1" baseline="-2500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itchFamily="18" charset="0"/>
                                <a:cs typeface="Times" pitchFamily="18" charset="0"/>
                              </a:rPr>
                              <m:t>𝑚𝑖𝑛</m:t>
                            </m:r>
                          </m:den>
                        </m:f>
                        <m:r>
                          <a:rPr lang="en-US" sz="2000">
                            <a:solidFill>
                              <a:srgbClr val="000000"/>
                            </a:solidFill>
                            <a:latin typeface="Cambria Math" pitchFamily="18" charset="0"/>
                            <a:ea typeface="Cambria Math" pitchFamily="18" charset="0"/>
                            <a:cs typeface="Times" pitchFamily="18" charset="0"/>
                          </a:rPr>
                          <m:t>+         </m:t>
                        </m:r>
                        <m:r>
                          <a:rPr lang="en-US" sz="2000" i="1">
                            <a:solidFill>
                              <a:srgbClr val="000000"/>
                            </a:solidFill>
                            <a:latin typeface="Cambria Math" pitchFamily="18" charset="0"/>
                            <a:ea typeface="Cambria Math" pitchFamily="18" charset="0"/>
                            <a:cs typeface="Times" pitchFamily="18" charset="0"/>
                          </a:rPr>
                          <m:t> </m:t>
                        </m:r>
                        <m:f>
                          <m:fPr>
                            <m:ctrlPr>
                              <a:rPr lang="en-US" sz="2000" i="1">
                                <a:solidFill>
                                  <a:srgbClr val="B21A1A"/>
                                </a:solidFill>
                                <a:latin typeface="Cambria Math" panose="02040503050406030204" pitchFamily="18" charset="0"/>
                                <a:ea typeface="Cambria Math" pitchFamily="18" charset="0"/>
                                <a:cs typeface="Times" pitchFamily="18" charset="0"/>
                              </a:rPr>
                            </m:ctrlPr>
                          </m:fPr>
                          <m:num>
                            <m:nary>
                              <m:naryPr>
                                <m:chr m:val="∑"/>
                                <m:subHide m:val="on"/>
                                <m:supHide m:val="on"/>
                                <m:ctrlPr>
                                  <a:rPr lang="en-US" sz="2000" i="1">
                                    <a:solidFill>
                                      <a:srgbClr val="B21A1A"/>
                                    </a:solidFill>
                                    <a:latin typeface="Cambria Math" panose="02040503050406030204" pitchFamily="18" charset="0"/>
                                    <a:ea typeface="Cambria Math" pitchFamily="18" charset="0"/>
                                    <a:cs typeface="Times" pitchFamily="18" charset="0"/>
                                  </a:rPr>
                                </m:ctrlPr>
                              </m:naryPr>
                              <m:sub/>
                              <m:sup/>
                              <m:e>
                                <m:r>
                                  <a:rPr lang="en-US" sz="2000" i="1">
                                    <a:solidFill>
                                      <a:srgbClr val="B21A1A"/>
                                    </a:solidFill>
                                    <a:latin typeface="Cambria Math" panose="02040503050406030204" pitchFamily="18" charset="0"/>
                                    <a:ea typeface="Cambria Math" pitchFamily="18" charset="0"/>
                                    <a:cs typeface="Times" pitchFamily="18" charset="0"/>
                                  </a:rPr>
                                  <m:t>𝐷𝑒𝑙𝑎𝑦</m:t>
                                </m:r>
                              </m:e>
                            </m:nary>
                          </m:num>
                          <m:den>
                            <m:r>
                              <a:rPr lang="en-US" sz="2000" i="1">
                                <a:solidFill>
                                  <a:srgbClr val="B21A1A"/>
                                </a:solidFill>
                                <a:latin typeface="Cambria Math" panose="02040503050406030204" pitchFamily="18" charset="0"/>
                                <a:ea typeface="Cambria Math" pitchFamily="18" charset="0"/>
                                <a:cs typeface="Times" pitchFamily="18" charset="0"/>
                              </a:rPr>
                              <m:t>10</m:t>
                            </m:r>
                          </m:den>
                        </m:f>
                        <m:r>
                          <a:rPr lang="en-US" sz="2000" i="1">
                            <a:solidFill>
                              <a:srgbClr val="B21A1A"/>
                            </a:solidFill>
                            <a:latin typeface="Cambria Math" panose="02040503050406030204" pitchFamily="18" charset="0"/>
                            <a:ea typeface="Cambria Math" pitchFamily="18" charset="0"/>
                            <a:cs typeface="Times" pitchFamily="18" charset="0"/>
                          </a:rPr>
                          <m:t>         </m:t>
                        </m:r>
                      </m:e>
                    </m:d>
                    <m:r>
                      <a:rPr lang="en-US" sz="2000">
                        <a:solidFill>
                          <a:srgbClr val="00B050"/>
                        </a:solidFill>
                        <a:latin typeface="Cambria Math" pitchFamily="18" charset="0"/>
                        <a:ea typeface="Cambria Math" pitchFamily="18" charset="0"/>
                        <a:cs typeface="Times" pitchFamily="18" charset="0"/>
                      </a:rPr>
                      <m:t>∗256</m:t>
                    </m:r>
                  </m:oMath>
                </a14:m>
                <a:endParaRPr lang="en-US" sz="2000" dirty="0">
                  <a:solidFill>
                    <a:srgbClr val="000000"/>
                  </a:solidFill>
                  <a:latin typeface="Cambria Math" pitchFamily="18" charset="0"/>
                  <a:ea typeface="Cambria Math" pitchFamily="18" charset="0"/>
                  <a:cs typeface="Times" pitchFamily="18" charset="0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6488" y="2925640"/>
                <a:ext cx="4697761" cy="521040"/>
              </a:xfrm>
              <a:prstGeom prst="rect">
                <a:avLst/>
              </a:prstGeom>
              <a:blipFill>
                <a:blip r:embed="rId3"/>
                <a:stretch>
                  <a:fillRect l="-1161" b="-1111"/>
                </a:stretch>
              </a:blipFill>
              <a:ln w="28575">
                <a:solidFill>
                  <a:schemeClr val="accent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233610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EIGRP: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Metric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911" y="3229436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0216" y="3356992"/>
            <a:ext cx="2461147" cy="170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Straight Connector 6"/>
          <p:cNvCxnSpPr>
            <a:stCxn id="5" idx="3"/>
            <a:endCxn id="8" idx="1"/>
          </p:cNvCxnSpPr>
          <p:nvPr/>
        </p:nvCxnSpPr>
        <p:spPr>
          <a:xfrm>
            <a:off x="948511" y="3442469"/>
            <a:ext cx="249210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0616" y="3229436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1363" y="3229436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Line Callout 1 (Accent Bar) 9"/>
          <p:cNvSpPr/>
          <p:nvPr/>
        </p:nvSpPr>
        <p:spPr bwMode="auto">
          <a:xfrm>
            <a:off x="7620850" y="3789359"/>
            <a:ext cx="1542197" cy="449708"/>
          </a:xfrm>
          <a:prstGeom prst="accentCallout1">
            <a:avLst>
              <a:gd name="adj1" fmla="val 46023"/>
              <a:gd name="adj2" fmla="val -5678"/>
              <a:gd name="adj3" fmla="val -57954"/>
              <a:gd name="adj4" fmla="val -29483"/>
            </a:avLst>
          </a:prstGeom>
          <a:noFill/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24110" tIns="34157" rIns="24110" bIns="34157" numCol="1" rtlCol="0" anchor="t" anchorCtr="0" compatLnSpc="1">
            <a:prstTxWarp prst="textNoShape">
              <a:avLst/>
            </a:prstTxWarp>
          </a:bodyPr>
          <a:lstStyle/>
          <a:p>
            <a:pPr algn="l" defTabSz="814388"/>
            <a:r>
              <a:rPr lang="en-US" sz="1600" b="1">
                <a:solidFill>
                  <a:srgbClr val="0183B7"/>
                </a:solidFill>
              </a:rPr>
              <a:t>BW 8000 M</a:t>
            </a:r>
          </a:p>
          <a:p>
            <a:pPr algn="l" defTabSz="814388"/>
            <a:r>
              <a:rPr lang="en-US" sz="1600" b="1">
                <a:solidFill>
                  <a:srgbClr val="0183B7"/>
                </a:solidFill>
              </a:rPr>
              <a:t>Dl 5000 us</a:t>
            </a:r>
          </a:p>
        </p:txBody>
      </p:sp>
      <p:sp>
        <p:nvSpPr>
          <p:cNvPr id="11" name="Line Callout 1 (Accent Bar) 10"/>
          <p:cNvSpPr/>
          <p:nvPr/>
        </p:nvSpPr>
        <p:spPr bwMode="auto">
          <a:xfrm>
            <a:off x="4509690" y="3789359"/>
            <a:ext cx="1542197" cy="449708"/>
          </a:xfrm>
          <a:prstGeom prst="accentCallout1">
            <a:avLst>
              <a:gd name="adj1" fmla="val 46023"/>
              <a:gd name="adj2" fmla="val -5678"/>
              <a:gd name="adj3" fmla="val -62499"/>
              <a:gd name="adj4" fmla="val -26828"/>
            </a:avLst>
          </a:prstGeom>
          <a:noFill/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24110" tIns="34157" rIns="24110" bIns="34157" numCol="1" rtlCol="0" anchor="t" anchorCtr="0" compatLnSpc="1">
            <a:prstTxWarp prst="textNoShape">
              <a:avLst/>
            </a:prstTxWarp>
          </a:bodyPr>
          <a:lstStyle/>
          <a:p>
            <a:pPr algn="l" defTabSz="814388"/>
            <a:r>
              <a:rPr lang="en-US" sz="1600" b="1" dirty="0">
                <a:solidFill>
                  <a:srgbClr val="0183B7"/>
                </a:solidFill>
              </a:rPr>
              <a:t>BW </a:t>
            </a:r>
            <a:r>
              <a:rPr lang="en-US" sz="1600" b="1" dirty="0">
                <a:solidFill>
                  <a:srgbClr val="C00000"/>
                </a:solidFill>
              </a:rPr>
              <a:t>1,5</a:t>
            </a:r>
            <a:r>
              <a:rPr lang="en-US" sz="1600" b="1" dirty="0">
                <a:solidFill>
                  <a:srgbClr val="0183B7"/>
                </a:solidFill>
              </a:rPr>
              <a:t> M</a:t>
            </a:r>
          </a:p>
          <a:p>
            <a:pPr algn="l" defTabSz="814388"/>
            <a:r>
              <a:rPr lang="en-US" sz="1600" b="1" dirty="0">
                <a:solidFill>
                  <a:srgbClr val="0183B7"/>
                </a:solidFill>
              </a:rPr>
              <a:t>Dl 20000 us</a:t>
            </a:r>
          </a:p>
        </p:txBody>
      </p:sp>
      <p:sp>
        <p:nvSpPr>
          <p:cNvPr id="12" name="Line Callout 1 (Accent Bar) 11"/>
          <p:cNvSpPr/>
          <p:nvPr/>
        </p:nvSpPr>
        <p:spPr bwMode="auto">
          <a:xfrm>
            <a:off x="1423464" y="3789359"/>
            <a:ext cx="1542197" cy="449708"/>
          </a:xfrm>
          <a:prstGeom prst="accentCallout1">
            <a:avLst>
              <a:gd name="adj1" fmla="val 46023"/>
              <a:gd name="adj2" fmla="val -5678"/>
              <a:gd name="adj3" fmla="val -57954"/>
              <a:gd name="adj4" fmla="val -29483"/>
            </a:avLst>
          </a:prstGeom>
          <a:noFill/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24110" tIns="34157" rIns="24110" bIns="34157" numCol="1" rtlCol="0" anchor="t" anchorCtr="0" compatLnSpc="1">
            <a:prstTxWarp prst="textNoShape">
              <a:avLst/>
            </a:prstTxWarp>
          </a:bodyPr>
          <a:lstStyle/>
          <a:p>
            <a:pPr algn="l" defTabSz="814388"/>
            <a:r>
              <a:rPr lang="en-US" sz="1600" b="1">
                <a:solidFill>
                  <a:srgbClr val="0183B7"/>
                </a:solidFill>
              </a:rPr>
              <a:t>BW 100 M</a:t>
            </a:r>
          </a:p>
          <a:p>
            <a:pPr algn="l" defTabSz="814388"/>
            <a:r>
              <a:rPr lang="en-US" sz="1600" b="1">
                <a:solidFill>
                  <a:srgbClr val="0183B7"/>
                </a:solidFill>
              </a:rPr>
              <a:t>Dl 100 us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11183" y="3277985"/>
            <a:ext cx="460382" cy="3485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>
                <a:solidFill>
                  <a:srgbClr val="FFFF00"/>
                </a:solidFill>
                <a:effectLst>
                  <a:glow rad="228600">
                    <a:srgbClr val="B21A1A">
                      <a:satMod val="175000"/>
                      <a:alpha val="40000"/>
                    </a:srgbClr>
                  </a:glow>
                </a:effectLst>
              </a:rPr>
              <a:t>R1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517561" y="3277985"/>
            <a:ext cx="460382" cy="3485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800" b="1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defRPr>
            </a:lvl1pPr>
          </a:lstStyle>
          <a:p>
            <a:r>
              <a:rPr lang="en-US" sz="1800">
                <a:effectLst>
                  <a:glow rad="228600">
                    <a:srgbClr val="B21A1A">
                      <a:satMod val="175000"/>
                      <a:alpha val="40000"/>
                    </a:srgbClr>
                  </a:glow>
                </a:effectLst>
              </a:rPr>
              <a:t>R2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583636" y="3277985"/>
            <a:ext cx="460382" cy="3485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800" b="1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defRPr>
            </a:lvl1pPr>
          </a:lstStyle>
          <a:p>
            <a:r>
              <a:rPr lang="en-US" sz="1800">
                <a:effectLst>
                  <a:glow rad="228600">
                    <a:srgbClr val="B21A1A">
                      <a:satMod val="175000"/>
                      <a:alpha val="40000"/>
                    </a:srgbClr>
                  </a:glow>
                </a:effectLst>
              </a:rPr>
              <a:t>R3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2118287" y="5733256"/>
                <a:ext cx="4829977" cy="52104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28575">
                <a:solidFill>
                  <a:schemeClr val="accent1"/>
                </a:solidFill>
              </a:ln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2000">
                    <a:solidFill>
                      <a:srgbClr val="000000"/>
                    </a:solidFill>
                    <a:latin typeface="Cambria Math" pitchFamily="18" charset="0"/>
                    <a:ea typeface="Cambria Math" pitchFamily="18" charset="0"/>
                    <a:cs typeface="Times" pitchFamily="18" charset="0"/>
                  </a:rPr>
                  <a:t>Metric 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20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itchFamily="18" charset="0"/>
                            <a:cs typeface="Times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200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itchFamily="18" charset="0"/>
                                <a:cs typeface="Times" pitchFamily="18" charset="0"/>
                              </a:rPr>
                            </m:ctrlPr>
                          </m:fPr>
                          <m:num>
                            <m:r>
                              <a:rPr lang="en-US" sz="200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itchFamily="18" charset="0"/>
                                <a:cs typeface="Times" pitchFamily="18" charset="0"/>
                              </a:rPr>
                              <m:t>10</m:t>
                            </m:r>
                            <m:r>
                              <a:rPr lang="en-US" sz="2000" i="1" baseline="3000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itchFamily="18" charset="0"/>
                                <a:cs typeface="Times" pitchFamily="1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sz="200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itchFamily="18" charset="0"/>
                                <a:cs typeface="Times" pitchFamily="18" charset="0"/>
                              </a:rPr>
                              <m:t>1544</m:t>
                            </m:r>
                          </m:den>
                        </m:f>
                        <m:r>
                          <a:rPr lang="en-US" sz="2000">
                            <a:solidFill>
                              <a:srgbClr val="00B050"/>
                            </a:solidFill>
                            <a:latin typeface="Cambria Math" pitchFamily="18" charset="0"/>
                            <a:ea typeface="Cambria Math" pitchFamily="18" charset="0"/>
                            <a:cs typeface="Times" pitchFamily="18" charset="0"/>
                          </a:rPr>
                          <m:t>  </m:t>
                        </m:r>
                        <m:r>
                          <a:rPr lang="en-US" sz="2000">
                            <a:solidFill>
                              <a:srgbClr val="000000"/>
                            </a:solidFill>
                            <a:latin typeface="Cambria Math" pitchFamily="18" charset="0"/>
                            <a:ea typeface="Cambria Math" pitchFamily="18" charset="0"/>
                            <a:cs typeface="Times" pitchFamily="18" charset="0"/>
                          </a:rPr>
                          <m:t>+</m:t>
                        </m:r>
                        <m:r>
                          <a:rPr lang="en-US" sz="2000" i="1">
                            <a:solidFill>
                              <a:srgbClr val="000000"/>
                            </a:solidFill>
                            <a:latin typeface="Cambria Math" pitchFamily="18" charset="0"/>
                            <a:ea typeface="Cambria Math" pitchFamily="18" charset="0"/>
                            <a:cs typeface="Times" pitchFamily="18" charset="0"/>
                          </a:rPr>
                          <m:t> </m:t>
                        </m:r>
                        <m:f>
                          <m:fPr>
                            <m:ctrlPr>
                              <a:rPr lang="en-US" sz="2000" i="1">
                                <a:solidFill>
                                  <a:srgbClr val="B21A1A"/>
                                </a:solidFill>
                                <a:latin typeface="Cambria Math" panose="02040503050406030204" pitchFamily="18" charset="0"/>
                                <a:ea typeface="Cambria Math" pitchFamily="18" charset="0"/>
                                <a:cs typeface="Times" pitchFamily="18" charset="0"/>
                              </a:rPr>
                            </m:ctrlPr>
                          </m:fPr>
                          <m:num>
                            <m:nary>
                              <m:naryPr>
                                <m:chr m:val="∑"/>
                                <m:subHide m:val="on"/>
                                <m:supHide m:val="on"/>
                                <m:ctrlPr>
                                  <a:rPr lang="en-US" sz="2000" i="1">
                                    <a:solidFill>
                                      <a:srgbClr val="B21A1A"/>
                                    </a:solidFill>
                                    <a:latin typeface="Cambria Math" panose="02040503050406030204" pitchFamily="18" charset="0"/>
                                    <a:ea typeface="Cambria Math" pitchFamily="18" charset="0"/>
                                    <a:cs typeface="Times" pitchFamily="18" charset="0"/>
                                  </a:rPr>
                                </m:ctrlPr>
                              </m:naryPr>
                              <m:sub/>
                              <m:sup/>
                              <m:e>
                                <m:r>
                                  <a:rPr lang="en-US" sz="2000" i="1">
                                    <a:solidFill>
                                      <a:srgbClr val="B21A1A"/>
                                    </a:solidFill>
                                    <a:latin typeface="Cambria Math" panose="02040503050406030204" pitchFamily="18" charset="0"/>
                                    <a:ea typeface="Cambria Math" pitchFamily="18" charset="0"/>
                                    <a:cs typeface="Times" pitchFamily="18" charset="0"/>
                                  </a:rPr>
                                  <m:t>(100+20000+5000)</m:t>
                                </m:r>
                              </m:e>
                            </m:nary>
                          </m:num>
                          <m:den>
                            <m:r>
                              <a:rPr lang="en-US" sz="2000" i="1">
                                <a:solidFill>
                                  <a:srgbClr val="B21A1A"/>
                                </a:solidFill>
                                <a:latin typeface="Cambria Math" panose="02040503050406030204" pitchFamily="18" charset="0"/>
                                <a:ea typeface="Cambria Math" pitchFamily="18" charset="0"/>
                                <a:cs typeface="Times" pitchFamily="18" charset="0"/>
                              </a:rPr>
                              <m:t>10</m:t>
                            </m:r>
                          </m:den>
                        </m:f>
                      </m:e>
                    </m:d>
                    <m:r>
                      <a:rPr lang="en-US" sz="2000">
                        <a:solidFill>
                          <a:srgbClr val="00B050"/>
                        </a:solidFill>
                        <a:latin typeface="Cambria Math" pitchFamily="18" charset="0"/>
                        <a:ea typeface="Cambria Math" pitchFamily="18" charset="0"/>
                        <a:cs typeface="Times" pitchFamily="18" charset="0"/>
                      </a:rPr>
                      <m:t>∗256</m:t>
                    </m:r>
                  </m:oMath>
                </a14:m>
                <a:endParaRPr lang="en-US" sz="2000">
                  <a:solidFill>
                    <a:srgbClr val="000000"/>
                  </a:solidFill>
                  <a:latin typeface="Cambria Math" pitchFamily="18" charset="0"/>
                  <a:ea typeface="Cambria Math" pitchFamily="18" charset="0"/>
                  <a:cs typeface="Times" pitchFamily="18" charset="0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8287" y="5733256"/>
                <a:ext cx="4829977" cy="521040"/>
              </a:xfrm>
              <a:prstGeom prst="rect">
                <a:avLst/>
              </a:prstGeom>
              <a:blipFill>
                <a:blip r:embed="rId4"/>
                <a:stretch>
                  <a:fillRect l="-1003"/>
                </a:stretch>
              </a:blipFill>
              <a:ln w="28575">
                <a:solidFill>
                  <a:schemeClr val="accent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2126488" y="4725144"/>
                <a:ext cx="4697761" cy="52104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28575">
                <a:solidFill>
                  <a:schemeClr val="accent1"/>
                </a:solidFill>
              </a:ln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2000">
                    <a:solidFill>
                      <a:srgbClr val="000000"/>
                    </a:solidFill>
                    <a:latin typeface="Cambria Math" pitchFamily="18" charset="0"/>
                    <a:ea typeface="Cambria Math" pitchFamily="18" charset="0"/>
                    <a:cs typeface="Times" pitchFamily="18" charset="0"/>
                  </a:rPr>
                  <a:t>Metric 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20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itchFamily="18" charset="0"/>
                            <a:cs typeface="Times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200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itchFamily="18" charset="0"/>
                                <a:cs typeface="Times" pitchFamily="18" charset="0"/>
                              </a:rPr>
                            </m:ctrlPr>
                          </m:fPr>
                          <m:num>
                            <m:r>
                              <a:rPr lang="en-US" sz="200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itchFamily="18" charset="0"/>
                                <a:cs typeface="Times" pitchFamily="18" charset="0"/>
                              </a:rPr>
                              <m:t>10</m:t>
                            </m:r>
                            <m:r>
                              <a:rPr lang="en-US" sz="2000" i="1" baseline="3000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itchFamily="18" charset="0"/>
                                <a:cs typeface="Times" pitchFamily="1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sz="2000" i="1">
                                <a:solidFill>
                                  <a:srgbClr val="00B050"/>
                                </a:solidFill>
                                <a:latin typeface="Cambria Math" pitchFamily="18" charset="0"/>
                                <a:ea typeface="Cambria Math" pitchFamily="18" charset="0"/>
                                <a:cs typeface="Times" pitchFamily="18" charset="0"/>
                              </a:rPr>
                              <m:t>𝐵𝑊</m:t>
                            </m:r>
                            <m:r>
                              <a:rPr lang="en-US" sz="2000" i="1" baseline="-2500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itchFamily="18" charset="0"/>
                                <a:cs typeface="Times" pitchFamily="18" charset="0"/>
                              </a:rPr>
                              <m:t>𝑚𝑖𝑛</m:t>
                            </m:r>
                          </m:den>
                        </m:f>
                        <m:r>
                          <a:rPr lang="en-US" sz="2000">
                            <a:solidFill>
                              <a:srgbClr val="000000"/>
                            </a:solidFill>
                            <a:latin typeface="Cambria Math" pitchFamily="18" charset="0"/>
                            <a:ea typeface="Cambria Math" pitchFamily="18" charset="0"/>
                            <a:cs typeface="Times" pitchFamily="18" charset="0"/>
                          </a:rPr>
                          <m:t>+         </m:t>
                        </m:r>
                        <m:r>
                          <a:rPr lang="en-US" sz="2000" i="1">
                            <a:solidFill>
                              <a:srgbClr val="000000"/>
                            </a:solidFill>
                            <a:latin typeface="Cambria Math" pitchFamily="18" charset="0"/>
                            <a:ea typeface="Cambria Math" pitchFamily="18" charset="0"/>
                            <a:cs typeface="Times" pitchFamily="18" charset="0"/>
                          </a:rPr>
                          <m:t> </m:t>
                        </m:r>
                        <m:f>
                          <m:fPr>
                            <m:ctrlPr>
                              <a:rPr lang="en-US" sz="2000" i="1">
                                <a:solidFill>
                                  <a:srgbClr val="B21A1A"/>
                                </a:solidFill>
                                <a:latin typeface="Cambria Math" panose="02040503050406030204" pitchFamily="18" charset="0"/>
                                <a:ea typeface="Cambria Math" pitchFamily="18" charset="0"/>
                                <a:cs typeface="Times" pitchFamily="18" charset="0"/>
                              </a:rPr>
                            </m:ctrlPr>
                          </m:fPr>
                          <m:num>
                            <m:nary>
                              <m:naryPr>
                                <m:chr m:val="∑"/>
                                <m:subHide m:val="on"/>
                                <m:supHide m:val="on"/>
                                <m:ctrlPr>
                                  <a:rPr lang="en-US" sz="2000" i="1">
                                    <a:solidFill>
                                      <a:srgbClr val="B21A1A"/>
                                    </a:solidFill>
                                    <a:latin typeface="Cambria Math" panose="02040503050406030204" pitchFamily="18" charset="0"/>
                                    <a:ea typeface="Cambria Math" pitchFamily="18" charset="0"/>
                                    <a:cs typeface="Times" pitchFamily="18" charset="0"/>
                                  </a:rPr>
                                </m:ctrlPr>
                              </m:naryPr>
                              <m:sub/>
                              <m:sup/>
                              <m:e>
                                <m:r>
                                  <a:rPr lang="en-US" sz="2000" i="1">
                                    <a:solidFill>
                                      <a:srgbClr val="B21A1A"/>
                                    </a:solidFill>
                                    <a:latin typeface="Cambria Math" panose="02040503050406030204" pitchFamily="18" charset="0"/>
                                    <a:ea typeface="Cambria Math" pitchFamily="18" charset="0"/>
                                    <a:cs typeface="Times" pitchFamily="18" charset="0"/>
                                  </a:rPr>
                                  <m:t>𝐷𝑒𝑙𝑎𝑦</m:t>
                                </m:r>
                              </m:e>
                            </m:nary>
                          </m:num>
                          <m:den>
                            <m:r>
                              <a:rPr lang="en-US" sz="2000" i="1">
                                <a:solidFill>
                                  <a:srgbClr val="B21A1A"/>
                                </a:solidFill>
                                <a:latin typeface="Cambria Math" panose="02040503050406030204" pitchFamily="18" charset="0"/>
                                <a:ea typeface="Cambria Math" pitchFamily="18" charset="0"/>
                                <a:cs typeface="Times" pitchFamily="18" charset="0"/>
                              </a:rPr>
                              <m:t>10</m:t>
                            </m:r>
                          </m:den>
                        </m:f>
                        <m:r>
                          <a:rPr lang="en-US" sz="2000" i="1">
                            <a:solidFill>
                              <a:srgbClr val="B21A1A"/>
                            </a:solidFill>
                            <a:latin typeface="Cambria Math" panose="02040503050406030204" pitchFamily="18" charset="0"/>
                            <a:ea typeface="Cambria Math" pitchFamily="18" charset="0"/>
                            <a:cs typeface="Times" pitchFamily="18" charset="0"/>
                          </a:rPr>
                          <m:t>         </m:t>
                        </m:r>
                      </m:e>
                    </m:d>
                    <m:r>
                      <a:rPr lang="en-US" sz="2000">
                        <a:solidFill>
                          <a:srgbClr val="00B050"/>
                        </a:solidFill>
                        <a:latin typeface="Cambria Math" pitchFamily="18" charset="0"/>
                        <a:ea typeface="Cambria Math" pitchFamily="18" charset="0"/>
                        <a:cs typeface="Times" pitchFamily="18" charset="0"/>
                      </a:rPr>
                      <m:t>∗256</m:t>
                    </m:r>
                  </m:oMath>
                </a14:m>
                <a:endParaRPr lang="en-US" sz="2000">
                  <a:solidFill>
                    <a:srgbClr val="000000"/>
                  </a:solidFill>
                  <a:latin typeface="Cambria Math" pitchFamily="18" charset="0"/>
                  <a:ea typeface="Cambria Math" pitchFamily="18" charset="0"/>
                  <a:cs typeface="Times" pitchFamily="18" charset="0"/>
                </a:endParaRP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6488" y="4725144"/>
                <a:ext cx="4697761" cy="521040"/>
              </a:xfrm>
              <a:prstGeom prst="rect">
                <a:avLst/>
              </a:prstGeom>
              <a:blipFill>
                <a:blip r:embed="rId5"/>
                <a:stretch>
                  <a:fillRect l="-1161"/>
                </a:stretch>
              </a:blipFill>
              <a:ln w="28575">
                <a:solidFill>
                  <a:schemeClr val="accent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 Box 19"/>
          <p:cNvSpPr txBox="1">
            <a:spLocks noChangeArrowheads="1"/>
          </p:cNvSpPr>
          <p:nvPr/>
        </p:nvSpPr>
        <p:spPr bwMode="auto">
          <a:xfrm>
            <a:off x="1142806" y="2508498"/>
            <a:ext cx="4909081" cy="54749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algn="ctr">
            <a:solidFill>
              <a:srgbClr val="0070C0"/>
            </a:solidFill>
            <a:miter lim="800000"/>
            <a:headEnd/>
            <a:tailEnd/>
          </a:ln>
          <a:effectLst/>
        </p:spPr>
        <p:txBody>
          <a:bodyPr wrap="none" lIns="73019" tIns="36509" rIns="73019" bIns="36509"/>
          <a:lstStyle>
            <a:lvl1pPr>
              <a:defRPr sz="1400">
                <a:solidFill>
                  <a:schemeClr val="tx1"/>
                </a:solidFill>
                <a:latin typeface="Courier New" pitchFamily="49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ourier New" pitchFamily="49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ourier New" pitchFamily="49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ourier New" pitchFamily="49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ourier New" pitchFamily="49" charset="0"/>
              </a:defRPr>
            </a:lvl5pPr>
            <a:lvl6pPr marL="25146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urier New" pitchFamily="49" charset="0"/>
              </a:defRPr>
            </a:lvl6pPr>
            <a:lvl7pPr marL="29718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urier New" pitchFamily="49" charset="0"/>
              </a:defRPr>
            </a:lvl7pPr>
            <a:lvl8pPr marL="34290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urier New" pitchFamily="49" charset="0"/>
              </a:defRPr>
            </a:lvl8pPr>
            <a:lvl9pPr marL="38862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urier New" pitchFamily="49" charset="0"/>
              </a:defRPr>
            </a:lvl9pPr>
          </a:lstStyle>
          <a:p>
            <a:pPr algn="l"/>
            <a:r>
              <a:rPr lang="en-US" sz="1600" b="1" spc="-150">
                <a:solidFill>
                  <a:srgbClr val="0070C0"/>
                </a:solidFill>
              </a:rPr>
              <a:t>R3(config-if)# </a:t>
            </a:r>
            <a:r>
              <a:rPr lang="en-US" sz="1600" b="1" spc="-150">
                <a:solidFill>
                  <a:srgbClr val="C00000"/>
                </a:solidFill>
              </a:rPr>
              <a:t>bandwidth 100000  </a:t>
            </a:r>
            <a:r>
              <a:rPr lang="en-US" sz="1600" spc="-150">
                <a:solidFill>
                  <a:srgbClr val="0070C0"/>
                </a:solidFill>
              </a:rPr>
              <a:t>(kbps)</a:t>
            </a:r>
          </a:p>
          <a:p>
            <a:pPr algn="l"/>
            <a:r>
              <a:rPr lang="en-US" sz="1600" b="1" spc="-150">
                <a:solidFill>
                  <a:srgbClr val="0070C0"/>
                </a:solidFill>
              </a:rPr>
              <a:t>R3(config-if)# </a:t>
            </a:r>
            <a:r>
              <a:rPr lang="en-US" sz="1600" b="1" spc="-150">
                <a:solidFill>
                  <a:srgbClr val="C00000"/>
                </a:solidFill>
              </a:rPr>
              <a:t>delay 10</a:t>
            </a:r>
            <a:r>
              <a:rPr lang="en-US" sz="1600" b="1" spc="-150">
                <a:solidFill>
                  <a:srgbClr val="0070C0"/>
                </a:solidFill>
              </a:rPr>
              <a:t>	</a:t>
            </a:r>
            <a:r>
              <a:rPr lang="en-US" sz="1600" spc="-150">
                <a:solidFill>
                  <a:srgbClr val="0070C0"/>
                </a:solidFill>
              </a:rPr>
              <a:t>(ten of microsecond)</a:t>
            </a:r>
            <a:endParaRPr lang="en-US" sz="1600" i="1" spc="-150">
              <a:solidFill>
                <a:srgbClr val="0070C0"/>
              </a:solidFill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7120963" y="3442469"/>
            <a:ext cx="48993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7610893" y="3272174"/>
            <a:ext cx="0" cy="34059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7610893" y="3272174"/>
            <a:ext cx="14189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b="1">
                <a:solidFill>
                  <a:srgbClr val="FF0000"/>
                </a:solidFill>
                <a:cs typeface="Courier New" pitchFamily="49" charset="0"/>
              </a:rPr>
              <a:t>3.3.3.3/24</a:t>
            </a:r>
            <a:endParaRPr lang="vi-VN" sz="1600" b="1">
              <a:solidFill>
                <a:srgbClr val="FF0000"/>
              </a:solidFill>
              <a:cs typeface="Courier New" pitchFamily="49" charset="0"/>
            </a:endParaRPr>
          </a:p>
        </p:txBody>
      </p:sp>
      <p:sp>
        <p:nvSpPr>
          <p:cNvPr id="22" name="Text Box 19"/>
          <p:cNvSpPr txBox="1">
            <a:spLocks noChangeArrowheads="1"/>
          </p:cNvSpPr>
          <p:nvPr/>
        </p:nvSpPr>
        <p:spPr bwMode="auto">
          <a:xfrm>
            <a:off x="-1" y="1321006"/>
            <a:ext cx="7356765" cy="5117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algn="ctr">
            <a:solidFill>
              <a:srgbClr val="0070C0"/>
            </a:solidFill>
            <a:miter lim="800000"/>
            <a:headEnd/>
            <a:tailEnd/>
          </a:ln>
          <a:effectLst/>
        </p:spPr>
        <p:txBody>
          <a:bodyPr wrap="none" lIns="73019" tIns="36509" rIns="73019" bIns="36509"/>
          <a:lstStyle>
            <a:lvl1pPr>
              <a:defRPr sz="1400">
                <a:solidFill>
                  <a:schemeClr val="tx1"/>
                </a:solidFill>
                <a:latin typeface="Courier New" pitchFamily="49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ourier New" pitchFamily="49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ourier New" pitchFamily="49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ourier New" pitchFamily="49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ourier New" pitchFamily="49" charset="0"/>
              </a:defRPr>
            </a:lvl5pPr>
            <a:lvl6pPr marL="25146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urier New" pitchFamily="49" charset="0"/>
              </a:defRPr>
            </a:lvl6pPr>
            <a:lvl7pPr marL="29718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urier New" pitchFamily="49" charset="0"/>
              </a:defRPr>
            </a:lvl7pPr>
            <a:lvl8pPr marL="34290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urier New" pitchFamily="49" charset="0"/>
              </a:defRPr>
            </a:lvl8pPr>
            <a:lvl9pPr marL="38862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urier New" pitchFamily="49" charset="0"/>
              </a:defRPr>
            </a:lvl9pPr>
          </a:lstStyle>
          <a:p>
            <a:pPr algn="l"/>
            <a:r>
              <a:rPr lang="en-US" sz="1600" b="1" spc="-150" dirty="0">
                <a:solidFill>
                  <a:srgbClr val="0070C0"/>
                </a:solidFill>
              </a:rPr>
              <a:t>R1# </a:t>
            </a:r>
            <a:r>
              <a:rPr lang="en-US" sz="1600" b="1" spc="-150" dirty="0">
                <a:solidFill>
                  <a:srgbClr val="C00000"/>
                </a:solidFill>
              </a:rPr>
              <a:t>show </a:t>
            </a:r>
            <a:r>
              <a:rPr lang="en-US" sz="1600" b="1" spc="-150" dirty="0" err="1">
                <a:solidFill>
                  <a:srgbClr val="C00000"/>
                </a:solidFill>
              </a:rPr>
              <a:t>ip</a:t>
            </a:r>
            <a:r>
              <a:rPr lang="en-US" sz="1600" b="1" spc="-150" dirty="0">
                <a:solidFill>
                  <a:srgbClr val="C00000"/>
                </a:solidFill>
              </a:rPr>
              <a:t> route </a:t>
            </a:r>
            <a:r>
              <a:rPr lang="en-US" sz="1600" b="1" spc="-150" dirty="0" err="1">
                <a:solidFill>
                  <a:srgbClr val="C00000"/>
                </a:solidFill>
              </a:rPr>
              <a:t>eigrp</a:t>
            </a:r>
            <a:endParaRPr lang="en-US" sz="1600" b="1" spc="-150" dirty="0">
              <a:solidFill>
                <a:srgbClr val="C00000"/>
              </a:solidFill>
            </a:endParaRPr>
          </a:p>
          <a:p>
            <a:pPr algn="l"/>
            <a:r>
              <a:rPr lang="en-US" sz="1600" b="1" spc="-150" dirty="0">
                <a:solidFill>
                  <a:srgbClr val="0070C0"/>
                </a:solidFill>
              </a:rPr>
              <a:t>D       3.3.3.0 [90/</a:t>
            </a:r>
            <a:r>
              <a:rPr lang="en-US" sz="1600" b="1" spc="-150" dirty="0">
                <a:solidFill>
                  <a:srgbClr val="C00000"/>
                </a:solidFill>
              </a:rPr>
              <a:t>2300416</a:t>
            </a:r>
            <a:r>
              <a:rPr lang="en-US" sz="1600" b="1" spc="-150" dirty="0">
                <a:solidFill>
                  <a:srgbClr val="0070C0"/>
                </a:solidFill>
              </a:rPr>
              <a:t>] via 10.0.12.2, 00:13:22, FastEthernet0/0</a:t>
            </a:r>
          </a:p>
        </p:txBody>
      </p:sp>
      <p:cxnSp>
        <p:nvCxnSpPr>
          <p:cNvPr id="23" name="Straight Connector 22"/>
          <p:cNvCxnSpPr/>
          <p:nvPr/>
        </p:nvCxnSpPr>
        <p:spPr>
          <a:xfrm flipV="1">
            <a:off x="643711" y="1832711"/>
            <a:ext cx="0" cy="1396726"/>
          </a:xfrm>
          <a:prstGeom prst="line">
            <a:avLst/>
          </a:prstGeom>
          <a:ln w="28575"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142806" y="1931764"/>
            <a:ext cx="6733768" cy="5355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sz="1600" b="1" dirty="0">
                <a:solidFill>
                  <a:srgbClr val="0070C0"/>
                </a:solidFill>
                <a:cs typeface="Courier New" pitchFamily="49" charset="0"/>
              </a:rPr>
              <a:t>R3# </a:t>
            </a:r>
            <a:r>
              <a:rPr lang="en-US" sz="1600" b="1" dirty="0">
                <a:solidFill>
                  <a:srgbClr val="C00000"/>
                </a:solidFill>
                <a:cs typeface="Courier New" pitchFamily="49" charset="0"/>
              </a:rPr>
              <a:t>show interface f0/0 </a:t>
            </a:r>
            <a:r>
              <a:rPr lang="en-US" sz="1600" b="1" dirty="0">
                <a:solidFill>
                  <a:schemeClr val="bg1">
                    <a:lumMod val="75000"/>
                  </a:schemeClr>
                </a:solidFill>
                <a:cs typeface="Courier New" pitchFamily="49" charset="0"/>
              </a:rPr>
              <a:t>| include .*BW.*DLY</a:t>
            </a:r>
          </a:p>
          <a:p>
            <a:pPr algn="l"/>
            <a:r>
              <a:rPr lang="en-US" sz="1600" b="1" dirty="0">
                <a:solidFill>
                  <a:srgbClr val="0070C0"/>
                </a:solidFill>
                <a:cs typeface="Courier New" pitchFamily="49" charset="0"/>
              </a:rPr>
              <a:t>  MTU 1500 bytes, BW 8000000 Kbit/sec, DLY 5000 </a:t>
            </a:r>
            <a:r>
              <a:rPr lang="en-US" sz="1600" b="1" dirty="0" err="1">
                <a:solidFill>
                  <a:srgbClr val="0070C0"/>
                </a:solidFill>
                <a:cs typeface="Courier New" pitchFamily="49" charset="0"/>
              </a:rPr>
              <a:t>usec</a:t>
            </a:r>
            <a:r>
              <a:rPr lang="en-US" sz="1600" b="1" dirty="0">
                <a:solidFill>
                  <a:srgbClr val="0070C0"/>
                </a:solidFill>
                <a:cs typeface="Courier New" pitchFamily="49" charset="0"/>
              </a:rPr>
              <a:t>,</a:t>
            </a:r>
          </a:p>
        </p:txBody>
      </p:sp>
    </p:spTree>
    <p:extLst>
      <p:ext uri="{BB962C8B-B14F-4D97-AF65-F5344CB8AC3E}">
        <p14:creationId xmlns:p14="http://schemas.microsoft.com/office/powerpoint/2010/main" val="27526692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EIGRP: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Metric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Rectangle 12"/>
          <p:cNvSpPr>
            <a:spLocks noChangeArrowheads="1"/>
          </p:cNvSpPr>
          <p:nvPr/>
        </p:nvSpPr>
        <p:spPr bwMode="auto">
          <a:xfrm>
            <a:off x="655638" y="1988840"/>
            <a:ext cx="7783684" cy="381642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pPr marL="0" marR="0" lvl="0" indent="0" algn="l" defTabSz="1028700" rtl="0" eaLnBrk="0" fontAlgn="base" latinLnBrk="0" hangingPunct="0">
              <a:lnSpc>
                <a:spcPts val="2138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R1# </a:t>
            </a: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show </a:t>
            </a:r>
            <a:r>
              <a:rPr kumimoji="0" lang="en-US" sz="1600" b="1" i="0" u="none" strike="noStrike" kern="1200" cap="none" spc="-15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ip</a:t>
            </a: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 </a:t>
            </a:r>
            <a:r>
              <a:rPr kumimoji="0" lang="en-US" sz="1600" b="1" i="0" u="none" strike="noStrike" kern="1200" cap="none" spc="-15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eigrp</a:t>
            </a: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 topology 3.3.3.0/24</a:t>
            </a:r>
          </a:p>
          <a:p>
            <a:pPr marL="0" marR="0" lvl="0" indent="0" algn="l" defTabSz="1028700" rtl="0" eaLnBrk="0" fontAlgn="base" latinLnBrk="0" hangingPunct="0">
              <a:lnSpc>
                <a:spcPts val="2138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IP-EIGRP (AS 99): Topology entry for 3.3.3.0/24</a:t>
            </a:r>
          </a:p>
          <a:p>
            <a:pPr marL="0" marR="0" lvl="0" indent="0" algn="l" defTabSz="1028700" rtl="0" eaLnBrk="0" fontAlgn="base" latinLnBrk="0" hangingPunct="0">
              <a:lnSpc>
                <a:spcPts val="2138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  State is Passive, Query origin flag is 1, 1 Successor(s), FD is 2300416</a:t>
            </a:r>
          </a:p>
          <a:p>
            <a:pPr marL="0" marR="0" lvl="0" indent="0" algn="l" defTabSz="1028700" rtl="0" eaLnBrk="0" fontAlgn="base" latinLnBrk="0" hangingPunct="0">
              <a:lnSpc>
                <a:spcPts val="2138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  Routing Descriptor Blocks:</a:t>
            </a:r>
          </a:p>
          <a:p>
            <a:pPr marL="0" marR="0" lvl="0" indent="0" algn="l" defTabSz="1028700" rtl="0" eaLnBrk="0" fontAlgn="base" latinLnBrk="0" hangingPunct="0">
              <a:lnSpc>
                <a:spcPts val="2138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  10.0.12.2 (FastEthernet0/0), from 10.0.12.2, Send flag is 0x0</a:t>
            </a:r>
          </a:p>
          <a:p>
            <a:pPr marL="0" marR="0" lvl="0" indent="0" algn="l" defTabSz="1028700" rtl="0" eaLnBrk="0" fontAlgn="base" latinLnBrk="0" hangingPunct="0">
              <a:lnSpc>
                <a:spcPts val="2138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      Composite metric is (2300416/2297856), Route is Internal</a:t>
            </a:r>
          </a:p>
          <a:p>
            <a:pPr marL="0" marR="0" lvl="0" indent="0" algn="l" defTabSz="1028700" rtl="0" eaLnBrk="0" fontAlgn="base" latinLnBrk="0" hangingPunct="0">
              <a:lnSpc>
                <a:spcPts val="2138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      Vector metric:</a:t>
            </a:r>
          </a:p>
          <a:p>
            <a:pPr marL="0" marR="0" lvl="0" indent="0" algn="l" defTabSz="1028700" rtl="0" eaLnBrk="0" fontAlgn="base" latinLnBrk="0" hangingPunct="0">
              <a:lnSpc>
                <a:spcPts val="2138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        </a:t>
            </a: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Minimum bandwidth is 1544 Kbit</a:t>
            </a:r>
          </a:p>
          <a:p>
            <a:pPr marL="0" marR="0" lvl="0" indent="0" algn="l" defTabSz="1028700" rtl="0" eaLnBrk="0" fontAlgn="base" latinLnBrk="0" hangingPunct="0">
              <a:lnSpc>
                <a:spcPts val="2138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        </a:t>
            </a: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Total delay is 25100 microseconds</a:t>
            </a:r>
          </a:p>
          <a:p>
            <a:pPr marL="0" marR="0" lvl="0" indent="0" algn="l" defTabSz="1028700" rtl="0" eaLnBrk="0" fontAlgn="base" latinLnBrk="0" hangingPunct="0">
              <a:lnSpc>
                <a:spcPts val="2138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        Reliability is 255/255</a:t>
            </a:r>
          </a:p>
          <a:p>
            <a:pPr marL="0" marR="0" lvl="0" indent="0" algn="l" defTabSz="1028700" rtl="0" eaLnBrk="0" fontAlgn="base" latinLnBrk="0" hangingPunct="0">
              <a:lnSpc>
                <a:spcPts val="2138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        Load is 1/255</a:t>
            </a:r>
          </a:p>
          <a:p>
            <a:pPr marL="0" marR="0" lvl="0" indent="0" algn="l" defTabSz="1028700" rtl="0" eaLnBrk="0" fontAlgn="base" latinLnBrk="0" hangingPunct="0">
              <a:lnSpc>
                <a:spcPts val="2138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        Minimum MTU is 1500</a:t>
            </a:r>
          </a:p>
          <a:p>
            <a:pPr marL="0" marR="0" lvl="0" indent="0" algn="l" defTabSz="1028700" rtl="0" eaLnBrk="0" fontAlgn="base" latinLnBrk="0" hangingPunct="0">
              <a:lnSpc>
                <a:spcPts val="2138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        Hop count is 2</a:t>
            </a:r>
          </a:p>
          <a:p>
            <a:pPr marL="0" marR="0" lvl="0" indent="0" algn="l" defTabSz="1028700" rtl="0" eaLnBrk="0" fontAlgn="base" latinLnBrk="0" hangingPunct="0">
              <a:lnSpc>
                <a:spcPts val="2138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R1#</a:t>
            </a:r>
          </a:p>
        </p:txBody>
      </p:sp>
    </p:spTree>
    <p:extLst>
      <p:ext uri="{BB962C8B-B14F-4D97-AF65-F5344CB8AC3E}">
        <p14:creationId xmlns:p14="http://schemas.microsoft.com/office/powerpoint/2010/main" val="38488594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EIGRP: </a:t>
            </a:r>
            <a:r>
              <a:rPr lang="en-US" altLang="zh-CN" sz="2400" b="1" dirty="0">
                <a:solidFill>
                  <a:srgbClr val="002060"/>
                </a:solidFill>
              </a:rPr>
              <a:t>Feasible Distance vs Advertise Distance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4874" y="2871122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1693" y="2889363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Straight Connector 6"/>
          <p:cNvCxnSpPr/>
          <p:nvPr/>
        </p:nvCxnSpPr>
        <p:spPr>
          <a:xfrm flipH="1">
            <a:off x="4444452" y="3118590"/>
            <a:ext cx="184977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881293" y="2812059"/>
            <a:ext cx="1015999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>
                <a:solidFill>
                  <a:srgbClr val="4F81BD"/>
                </a:solidFill>
                <a:cs typeface="Courier New" pitchFamily="49" charset="0"/>
              </a:rPr>
              <a:t>Net 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51674" y="2913399"/>
            <a:ext cx="1015999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cs typeface="Courier New" pitchFamily="49" charset="0"/>
              </a:rPr>
              <a:t>R1</a:t>
            </a:r>
            <a:endParaRPr lang="en-US" b="1"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cs typeface="Courier New" pitchFamily="49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4850" y="2887316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1" name="Straight Connector 10"/>
          <p:cNvCxnSpPr>
            <a:stCxn id="10" idx="1"/>
          </p:cNvCxnSpPr>
          <p:nvPr/>
        </p:nvCxnSpPr>
        <p:spPr>
          <a:xfrm flipH="1">
            <a:off x="1964474" y="3100349"/>
            <a:ext cx="1870376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618951" y="2928260"/>
            <a:ext cx="1015999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cs typeface="Courier New" pitchFamily="49" charset="0"/>
              </a:rPr>
              <a:t>R3</a:t>
            </a:r>
            <a:endParaRPr lang="en-US" b="1"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cs typeface="Courier New" pitchFamily="49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68493" y="2947834"/>
            <a:ext cx="1015999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cs typeface="Courier New" pitchFamily="49" charset="0"/>
              </a:rPr>
              <a:t>R5</a:t>
            </a:r>
            <a:endParaRPr lang="en-US" b="1"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cs typeface="Courier New" pitchFamily="49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40809" y="2274610"/>
            <a:ext cx="1498989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rgbClr val="4F81BD"/>
                </a:solidFill>
                <a:cs typeface="Courier New" pitchFamily="49" charset="0"/>
              </a:rPr>
              <a:t>AD = 1100</a:t>
            </a:r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8327680"/>
              </p:ext>
            </p:extLst>
          </p:nvPr>
        </p:nvGraphicFramePr>
        <p:xfrm>
          <a:off x="1586950" y="4905790"/>
          <a:ext cx="6096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Courier New" pitchFamily="49" charset="0"/>
                          <a:cs typeface="Courier New" pitchFamily="49" charset="0"/>
                        </a:rPr>
                        <a:t>Network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Courier New" pitchFamily="49" charset="0"/>
                          <a:cs typeface="Courier New" pitchFamily="49" charset="0"/>
                        </a:rPr>
                        <a:t>Next-hop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Courier New" pitchFamily="49" charset="0"/>
                          <a:cs typeface="Courier New" pitchFamily="49" charset="0"/>
                        </a:rPr>
                        <a:t>FD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Courier New" pitchFamily="49" charset="0"/>
                          <a:cs typeface="Courier New" pitchFamily="49" charset="0"/>
                        </a:rPr>
                        <a:t>AD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Courier New" pitchFamily="49" charset="0"/>
                          <a:cs typeface="Courier New" pitchFamily="49" charset="0"/>
                        </a:rPr>
                        <a:t>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Courier New" pitchFamily="49" charset="0"/>
                          <a:cs typeface="Courier New" pitchFamily="49" charset="0"/>
                        </a:rPr>
                        <a:t>R3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Courier New" pitchFamily="49" charset="0"/>
                          <a:cs typeface="Courier New" pitchFamily="49" charset="0"/>
                        </a:rPr>
                        <a:t>2000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Courier New" pitchFamily="49" charset="0"/>
                          <a:cs typeface="Courier New" pitchFamily="49" charset="0"/>
                        </a:rPr>
                        <a:t>1100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cxnSp>
        <p:nvCxnSpPr>
          <p:cNvPr id="16" name="Straight Connector 15"/>
          <p:cNvCxnSpPr/>
          <p:nvPr/>
        </p:nvCxnSpPr>
        <p:spPr>
          <a:xfrm flipH="1">
            <a:off x="4444451" y="2534353"/>
            <a:ext cx="2891707" cy="1"/>
          </a:xfrm>
          <a:prstGeom prst="line">
            <a:avLst/>
          </a:prstGeom>
          <a:ln w="28575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1964474" y="3657060"/>
            <a:ext cx="5371684" cy="0"/>
          </a:xfrm>
          <a:prstGeom prst="line">
            <a:avLst/>
          </a:prstGeom>
          <a:ln w="28575">
            <a:solidFill>
              <a:srgbClr val="C0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313756" y="3397316"/>
            <a:ext cx="2980472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rgbClr val="C00000"/>
                </a:solidFill>
                <a:cs typeface="Courier New" pitchFamily="49" charset="0"/>
              </a:rPr>
              <a:t>FD = 2000</a:t>
            </a:r>
          </a:p>
        </p:txBody>
      </p:sp>
      <p:cxnSp>
        <p:nvCxnSpPr>
          <p:cNvPr id="19" name="Straight Connector 18"/>
          <p:cNvCxnSpPr/>
          <p:nvPr/>
        </p:nvCxnSpPr>
        <p:spPr>
          <a:xfrm flipH="1">
            <a:off x="6881293" y="3118590"/>
            <a:ext cx="92488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99788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" y="2394697"/>
            <a:ext cx="9134475" cy="3467100"/>
          </a:xfrm>
          <a:prstGeom prst="rect">
            <a:avLst/>
          </a:prstGeom>
        </p:spPr>
      </p:pic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EIGRP: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Load Balancing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 flipH="1" flipV="1">
            <a:off x="2540000" y="3587452"/>
            <a:ext cx="1189011" cy="1922162"/>
          </a:xfrm>
          <a:prstGeom prst="line">
            <a:avLst/>
          </a:prstGeom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724560" y="4402724"/>
            <a:ext cx="431529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</a:rPr>
              <a:t>40</a:t>
            </a: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1651496" y="1316003"/>
            <a:ext cx="4769254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ourier New" pitchFamily="49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ourier New" pitchFamily="49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ourier New" pitchFamily="49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ourier New" pitchFamily="49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ourier New" pitchFamily="49" charset="0"/>
              </a:defRPr>
            </a:lvl5pPr>
            <a:lvl6pPr marL="25146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urier New" pitchFamily="49" charset="0"/>
              </a:defRPr>
            </a:lvl6pPr>
            <a:lvl7pPr marL="29718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urier New" pitchFamily="49" charset="0"/>
              </a:defRPr>
            </a:lvl7pPr>
            <a:lvl8pPr marL="34290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urier New" pitchFamily="49" charset="0"/>
              </a:defRPr>
            </a:lvl8pPr>
            <a:lvl9pPr marL="38862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urier New" pitchFamily="49" charset="0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US" sz="1600" b="1" spc="-150" dirty="0" err="1">
                <a:solidFill>
                  <a:srgbClr val="0070C0"/>
                </a:solidFill>
                <a:ea typeface="Times New Roman" pitchFamily="18" charset="0"/>
                <a:cs typeface="Courier New" pitchFamily="49" charset="0"/>
              </a:rPr>
              <a:t>RouterE</a:t>
            </a:r>
            <a:r>
              <a:rPr lang="en-US" sz="1600" b="1" spc="-150" dirty="0">
                <a:solidFill>
                  <a:srgbClr val="0070C0"/>
                </a:solidFill>
                <a:ea typeface="Times New Roman" pitchFamily="18" charset="0"/>
                <a:cs typeface="Courier New" pitchFamily="49" charset="0"/>
              </a:rPr>
              <a:t># show </a:t>
            </a:r>
            <a:r>
              <a:rPr lang="en-US" sz="1600" b="1" spc="-150" dirty="0" err="1">
                <a:solidFill>
                  <a:srgbClr val="0070C0"/>
                </a:solidFill>
                <a:ea typeface="Times New Roman" pitchFamily="18" charset="0"/>
                <a:cs typeface="Courier New" pitchFamily="49" charset="0"/>
              </a:rPr>
              <a:t>ip</a:t>
            </a:r>
            <a:r>
              <a:rPr lang="en-US" sz="1600" b="1" spc="-150" dirty="0">
                <a:solidFill>
                  <a:srgbClr val="0070C0"/>
                </a:solidFill>
                <a:ea typeface="Times New Roman" pitchFamily="18" charset="0"/>
                <a:cs typeface="Courier New" pitchFamily="49" charset="0"/>
              </a:rPr>
              <a:t> route</a:t>
            </a:r>
          </a:p>
          <a:p>
            <a:pPr algn="l">
              <a:lnSpc>
                <a:spcPct val="100000"/>
              </a:lnSpc>
            </a:pPr>
            <a:r>
              <a:rPr lang="en-US" sz="1600" b="1" spc="-150" dirty="0">
                <a:solidFill>
                  <a:srgbClr val="0070C0"/>
                </a:solidFill>
                <a:ea typeface="Times New Roman" pitchFamily="18" charset="0"/>
                <a:cs typeface="Courier New" pitchFamily="49" charset="0"/>
              </a:rPr>
              <a:t>D  172.16.0.0 [90/409600] </a:t>
            </a:r>
            <a:r>
              <a:rPr lang="en-US" sz="1600" b="1" spc="-150" dirty="0">
                <a:solidFill>
                  <a:srgbClr val="FF0000"/>
                </a:solidFill>
                <a:ea typeface="Times New Roman" pitchFamily="18" charset="0"/>
                <a:cs typeface="Courier New" pitchFamily="49" charset="0"/>
              </a:rPr>
              <a:t>via  </a:t>
            </a:r>
            <a:r>
              <a:rPr lang="en-US" sz="1600" b="1" spc="-150" dirty="0" err="1">
                <a:solidFill>
                  <a:srgbClr val="FF0000"/>
                </a:solidFill>
                <a:ea typeface="Times New Roman" pitchFamily="18" charset="0"/>
                <a:cs typeface="Courier New" pitchFamily="49" charset="0"/>
              </a:rPr>
              <a:t>RouterC</a:t>
            </a:r>
            <a:r>
              <a:rPr lang="en-US" sz="1600" b="1" spc="-150" dirty="0">
                <a:solidFill>
                  <a:srgbClr val="0070C0"/>
                </a:solidFill>
                <a:ea typeface="Times New Roman" pitchFamily="18" charset="0"/>
                <a:cs typeface="Courier New" pitchFamily="49" charset="0"/>
              </a:rPr>
              <a:t>, F0/2</a:t>
            </a:r>
          </a:p>
        </p:txBody>
      </p:sp>
      <p:sp>
        <p:nvSpPr>
          <p:cNvPr id="15" name="TextBox 14"/>
          <p:cNvSpPr txBox="1"/>
          <p:nvPr/>
        </p:nvSpPr>
        <p:spPr>
          <a:xfrm rot="20529055">
            <a:off x="3037076" y="2785202"/>
            <a:ext cx="1752596" cy="3139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00B050"/>
                </a:solidFill>
                <a:latin typeface="+mj-lt"/>
              </a:rPr>
              <a:t>Feasible Successor</a:t>
            </a:r>
          </a:p>
        </p:txBody>
      </p:sp>
      <p:sp>
        <p:nvSpPr>
          <p:cNvPr id="6" name="TextBox 5"/>
          <p:cNvSpPr txBox="1"/>
          <p:nvPr/>
        </p:nvSpPr>
        <p:spPr>
          <a:xfrm rot="20529055">
            <a:off x="3063087" y="3194060"/>
            <a:ext cx="1016625" cy="3139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  <a:latin typeface="+mj-lt"/>
              </a:rPr>
              <a:t>Successor</a:t>
            </a:r>
          </a:p>
        </p:txBody>
      </p:sp>
      <p:sp>
        <p:nvSpPr>
          <p:cNvPr id="18" name="Rectangle 17"/>
          <p:cNvSpPr/>
          <p:nvPr/>
        </p:nvSpPr>
        <p:spPr>
          <a:xfrm>
            <a:off x="2245659" y="3351026"/>
            <a:ext cx="294341" cy="23642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2825037" y="3090202"/>
            <a:ext cx="294341" cy="236426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3859306" y="1900778"/>
            <a:ext cx="0" cy="869316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1651496" y="1316003"/>
            <a:ext cx="4769254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ourier New" pitchFamily="49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ourier New" pitchFamily="49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ourier New" pitchFamily="49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ourier New" pitchFamily="49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ourier New" pitchFamily="49" charset="0"/>
              </a:defRPr>
            </a:lvl5pPr>
            <a:lvl6pPr marL="25146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urier New" pitchFamily="49" charset="0"/>
              </a:defRPr>
            </a:lvl6pPr>
            <a:lvl7pPr marL="29718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urier New" pitchFamily="49" charset="0"/>
              </a:defRPr>
            </a:lvl7pPr>
            <a:lvl8pPr marL="34290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urier New" pitchFamily="49" charset="0"/>
              </a:defRPr>
            </a:lvl8pPr>
            <a:lvl9pPr marL="38862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urier New" pitchFamily="49" charset="0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US" sz="1600" b="1" spc="-150" dirty="0" err="1">
                <a:solidFill>
                  <a:srgbClr val="0070C0"/>
                </a:solidFill>
                <a:ea typeface="Times New Roman" pitchFamily="18" charset="0"/>
                <a:cs typeface="Courier New" pitchFamily="49" charset="0"/>
              </a:rPr>
              <a:t>RouterE</a:t>
            </a:r>
            <a:r>
              <a:rPr lang="en-US" sz="1600" b="1" spc="-150" dirty="0">
                <a:solidFill>
                  <a:srgbClr val="0070C0"/>
                </a:solidFill>
                <a:ea typeface="Times New Roman" pitchFamily="18" charset="0"/>
                <a:cs typeface="Courier New" pitchFamily="49" charset="0"/>
              </a:rPr>
              <a:t># show </a:t>
            </a:r>
            <a:r>
              <a:rPr lang="en-US" sz="1600" b="1" spc="-150" dirty="0" err="1">
                <a:solidFill>
                  <a:srgbClr val="0070C0"/>
                </a:solidFill>
                <a:ea typeface="Times New Roman" pitchFamily="18" charset="0"/>
                <a:cs typeface="Courier New" pitchFamily="49" charset="0"/>
              </a:rPr>
              <a:t>ip</a:t>
            </a:r>
            <a:r>
              <a:rPr lang="en-US" sz="1600" b="1" spc="-150" dirty="0">
                <a:solidFill>
                  <a:srgbClr val="0070C0"/>
                </a:solidFill>
                <a:ea typeface="Times New Roman" pitchFamily="18" charset="0"/>
                <a:cs typeface="Courier New" pitchFamily="49" charset="0"/>
              </a:rPr>
              <a:t> route</a:t>
            </a:r>
          </a:p>
          <a:p>
            <a:pPr algn="l">
              <a:lnSpc>
                <a:spcPct val="100000"/>
              </a:lnSpc>
            </a:pPr>
            <a:r>
              <a:rPr lang="en-US" sz="1600" b="1" spc="-150" dirty="0">
                <a:solidFill>
                  <a:srgbClr val="0070C0"/>
                </a:solidFill>
                <a:ea typeface="Times New Roman" pitchFamily="18" charset="0"/>
                <a:cs typeface="Courier New" pitchFamily="49" charset="0"/>
              </a:rPr>
              <a:t>D  172.16.0.0 [90/409600] </a:t>
            </a:r>
            <a:r>
              <a:rPr lang="en-US" sz="1600" b="1" spc="-150" dirty="0">
                <a:solidFill>
                  <a:srgbClr val="FF0000"/>
                </a:solidFill>
                <a:ea typeface="Times New Roman" pitchFamily="18" charset="0"/>
                <a:cs typeface="Courier New" pitchFamily="49" charset="0"/>
              </a:rPr>
              <a:t>via  </a:t>
            </a:r>
            <a:r>
              <a:rPr lang="en-US" sz="1600" b="1" spc="-150" dirty="0" err="1">
                <a:solidFill>
                  <a:srgbClr val="FF0000"/>
                </a:solidFill>
                <a:ea typeface="Times New Roman" pitchFamily="18" charset="0"/>
                <a:cs typeface="Courier New" pitchFamily="49" charset="0"/>
              </a:rPr>
              <a:t>RouterC</a:t>
            </a:r>
            <a:r>
              <a:rPr lang="en-US" sz="1600" b="1" spc="-150" dirty="0">
                <a:solidFill>
                  <a:srgbClr val="0070C0"/>
                </a:solidFill>
                <a:ea typeface="Times New Roman" pitchFamily="18" charset="0"/>
                <a:cs typeface="Courier New" pitchFamily="49" charset="0"/>
              </a:rPr>
              <a:t>, F0/2</a:t>
            </a:r>
          </a:p>
          <a:p>
            <a:pPr algn="l">
              <a:lnSpc>
                <a:spcPct val="100000"/>
              </a:lnSpc>
            </a:pPr>
            <a:r>
              <a:rPr lang="en-US" sz="1600" b="1" spc="-150" dirty="0">
                <a:solidFill>
                  <a:srgbClr val="0070C0"/>
                </a:solidFill>
                <a:ea typeface="Times New Roman" pitchFamily="18" charset="0"/>
                <a:cs typeface="Courier New" pitchFamily="49" charset="0"/>
              </a:rPr>
              <a:t>D  172.16.0.0 [90/409600] </a:t>
            </a:r>
            <a:r>
              <a:rPr lang="en-US" sz="1600" b="1" spc="-150" dirty="0">
                <a:solidFill>
                  <a:srgbClr val="FF0000"/>
                </a:solidFill>
                <a:ea typeface="Times New Roman" pitchFamily="18" charset="0"/>
                <a:cs typeface="Courier New" pitchFamily="49" charset="0"/>
              </a:rPr>
              <a:t>via  </a:t>
            </a:r>
            <a:r>
              <a:rPr lang="en-US" sz="1600" b="1" spc="-150" dirty="0" err="1">
                <a:solidFill>
                  <a:srgbClr val="FF0000"/>
                </a:solidFill>
                <a:ea typeface="Times New Roman" pitchFamily="18" charset="0"/>
                <a:cs typeface="Courier New" pitchFamily="49" charset="0"/>
              </a:rPr>
              <a:t>RouterB</a:t>
            </a:r>
            <a:r>
              <a:rPr lang="en-US" sz="1600" b="1" spc="-150" dirty="0">
                <a:solidFill>
                  <a:srgbClr val="0070C0"/>
                </a:solidFill>
                <a:ea typeface="Times New Roman" pitchFamily="18" charset="0"/>
                <a:cs typeface="Courier New" pitchFamily="49" charset="0"/>
              </a:rPr>
              <a:t>, F0/1</a:t>
            </a:r>
          </a:p>
        </p:txBody>
      </p:sp>
      <p:cxnSp>
        <p:nvCxnSpPr>
          <p:cNvPr id="26" name="Straight Arrow Connector 25"/>
          <p:cNvCxnSpPr/>
          <p:nvPr/>
        </p:nvCxnSpPr>
        <p:spPr>
          <a:xfrm>
            <a:off x="62753" y="3049861"/>
            <a:ext cx="0" cy="87668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5859" y="3612609"/>
            <a:ext cx="575800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0070C0"/>
                </a:solidFill>
                <a:latin typeface="+mj-lt"/>
              </a:rPr>
              <a:t>Dual</a:t>
            </a:r>
          </a:p>
        </p:txBody>
      </p:sp>
    </p:spTree>
    <p:extLst>
      <p:ext uri="{BB962C8B-B14F-4D97-AF65-F5344CB8AC3E}">
        <p14:creationId xmlns:p14="http://schemas.microsoft.com/office/powerpoint/2010/main" val="1724843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 animBg="1"/>
      <p:bldP spid="15" grpId="0" animBg="1"/>
      <p:bldP spid="6" grpId="0" animBg="1"/>
      <p:bldP spid="18" grpId="0" animBg="1"/>
      <p:bldP spid="19" grpId="0" animBg="1"/>
      <p:bldP spid="2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extBox 57"/>
          <p:cNvSpPr txBox="1"/>
          <p:nvPr/>
        </p:nvSpPr>
        <p:spPr>
          <a:xfrm>
            <a:off x="1974832" y="2752790"/>
            <a:ext cx="508000" cy="3139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50</a:t>
            </a:r>
          </a:p>
        </p:txBody>
      </p:sp>
      <p:cxnSp>
        <p:nvCxnSpPr>
          <p:cNvPr id="7" name="Straight Connector 6"/>
          <p:cNvCxnSpPr>
            <a:stCxn id="6" idx="1"/>
            <a:endCxn id="22" idx="1"/>
          </p:cNvCxnSpPr>
          <p:nvPr/>
        </p:nvCxnSpPr>
        <p:spPr>
          <a:xfrm flipV="1">
            <a:off x="1354874" y="1595556"/>
            <a:ext cx="2501711" cy="1420671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4874" y="2803194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6585" y="1382523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5" name="Straight Connector 14"/>
          <p:cNvCxnSpPr>
            <a:stCxn id="16" idx="3"/>
            <a:endCxn id="22" idx="3"/>
          </p:cNvCxnSpPr>
          <p:nvPr/>
        </p:nvCxnSpPr>
        <p:spPr>
          <a:xfrm flipH="1" flipV="1">
            <a:off x="4466185" y="1595556"/>
            <a:ext cx="2425888" cy="14206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2473" y="2803194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7" name="Straight Connector 26"/>
          <p:cNvCxnSpPr/>
          <p:nvPr/>
        </p:nvCxnSpPr>
        <p:spPr>
          <a:xfrm flipH="1">
            <a:off x="6892073" y="3032420"/>
            <a:ext cx="909731" cy="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6892073" y="2725890"/>
            <a:ext cx="1015999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Net A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151674" y="2845471"/>
            <a:ext cx="1015999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R1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653385" y="1424800"/>
            <a:ext cx="1015999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R2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4850" y="2819388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1" name="Straight Connector 20"/>
          <p:cNvCxnSpPr>
            <a:stCxn id="20" idx="1"/>
          </p:cNvCxnSpPr>
          <p:nvPr/>
        </p:nvCxnSpPr>
        <p:spPr>
          <a:xfrm flipH="1">
            <a:off x="1964474" y="3032421"/>
            <a:ext cx="1870376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stCxn id="16" idx="1"/>
            <a:endCxn id="20" idx="3"/>
          </p:cNvCxnSpPr>
          <p:nvPr/>
        </p:nvCxnSpPr>
        <p:spPr>
          <a:xfrm flipH="1">
            <a:off x="4444450" y="3016227"/>
            <a:ext cx="1838023" cy="161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3618951" y="2860332"/>
            <a:ext cx="1015999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R3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079273" y="2861665"/>
            <a:ext cx="1015999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R5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 rot="1852138">
            <a:off x="4871141" y="1842772"/>
            <a:ext cx="1015999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900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855461" y="2756452"/>
            <a:ext cx="1015999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1100</a:t>
            </a:r>
          </a:p>
        </p:txBody>
      </p:sp>
      <p:sp>
        <p:nvSpPr>
          <p:cNvPr id="45" name="TextBox 44"/>
          <p:cNvSpPr txBox="1"/>
          <p:nvPr/>
        </p:nvSpPr>
        <p:spPr>
          <a:xfrm rot="19827736">
            <a:off x="1343444" y="2443510"/>
            <a:ext cx="1015999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100</a:t>
            </a:r>
          </a:p>
        </p:txBody>
      </p:sp>
      <p:graphicFrame>
        <p:nvGraphicFramePr>
          <p:cNvPr id="40" name="Table 39"/>
          <p:cNvGraphicFramePr>
            <a:graphicFrameLocks noGrp="1"/>
          </p:cNvGraphicFramePr>
          <p:nvPr/>
        </p:nvGraphicFramePr>
        <p:xfrm>
          <a:off x="409329" y="4933086"/>
          <a:ext cx="60960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Courier New" pitchFamily="49" charset="0"/>
                          <a:cs typeface="Courier New" pitchFamily="49" charset="0"/>
                        </a:rPr>
                        <a:t>Network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Courier New" pitchFamily="49" charset="0"/>
                          <a:cs typeface="Courier New" pitchFamily="49" charset="0"/>
                        </a:rPr>
                        <a:t>Next-hop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Courier New" pitchFamily="49" charset="0"/>
                          <a:cs typeface="Courier New" pitchFamily="49" charset="0"/>
                        </a:rPr>
                        <a:t>FD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Courier New" pitchFamily="49" charset="0"/>
                          <a:cs typeface="Courier New" pitchFamily="49" charset="0"/>
                        </a:rPr>
                        <a:t>AD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Courier New" pitchFamily="49" charset="0"/>
                          <a:cs typeface="Courier New" pitchFamily="49" charset="0"/>
                        </a:rPr>
                        <a:t>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Courier New" pitchFamily="49" charset="0"/>
                          <a:cs typeface="Courier New" pitchFamily="49" charset="0"/>
                        </a:rPr>
                        <a:t>R2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Courier New" pitchFamily="49" charset="0"/>
                          <a:cs typeface="Courier New" pitchFamily="49" charset="0"/>
                        </a:rPr>
                        <a:t>1000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Courier New" pitchFamily="49" charset="0"/>
                          <a:cs typeface="Courier New" pitchFamily="49" charset="0"/>
                        </a:rPr>
                        <a:t>900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Courier New" pitchFamily="49" charset="0"/>
                          <a:cs typeface="Courier New" pitchFamily="49" charset="0"/>
                        </a:rPr>
                        <a:t>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Courier New" pitchFamily="49" charset="0"/>
                          <a:cs typeface="Courier New" pitchFamily="49" charset="0"/>
                        </a:rPr>
                        <a:t>R3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Courier New" pitchFamily="49" charset="0"/>
                          <a:cs typeface="Courier New" pitchFamily="49" charset="0"/>
                        </a:rPr>
                        <a:t>1150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Courier New" pitchFamily="49" charset="0"/>
                          <a:cs typeface="Courier New" pitchFamily="49" charset="0"/>
                        </a:rPr>
                        <a:t>1100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bg1">
                              <a:lumMod val="50000"/>
                            </a:schemeClr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bg1">
                              <a:lumMod val="50000"/>
                            </a:schemeClr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R4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bg1">
                              <a:lumMod val="50000"/>
                            </a:schemeClr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3000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bg1">
                              <a:lumMod val="50000"/>
                            </a:schemeClr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800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1" name="TextBox 40"/>
          <p:cNvSpPr txBox="1"/>
          <p:nvPr/>
        </p:nvSpPr>
        <p:spPr>
          <a:xfrm>
            <a:off x="6493784" y="5320923"/>
            <a:ext cx="1413915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Successor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587273" y="5690255"/>
            <a:ext cx="2556727" cy="3139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Feasible Successor</a:t>
            </a:r>
          </a:p>
        </p:txBody>
      </p:sp>
      <p:sp>
        <p:nvSpPr>
          <p:cNvPr id="4" name="Freeform 3"/>
          <p:cNvSpPr/>
          <p:nvPr/>
        </p:nvSpPr>
        <p:spPr bwMode="auto">
          <a:xfrm>
            <a:off x="231981" y="1060643"/>
            <a:ext cx="6755674" cy="2442151"/>
          </a:xfrm>
          <a:custGeom>
            <a:avLst/>
            <a:gdLst>
              <a:gd name="connsiteX0" fmla="*/ 3739519 w 6346241"/>
              <a:gd name="connsiteY0" fmla="*/ 2319770 h 2451567"/>
              <a:gd name="connsiteX1" fmla="*/ 32 w 6346241"/>
              <a:gd name="connsiteY1" fmla="*/ 2196940 h 2451567"/>
              <a:gd name="connsiteX2" fmla="*/ 3794110 w 6346241"/>
              <a:gd name="connsiteY2" fmla="*/ 13298 h 2451567"/>
              <a:gd name="connsiteX3" fmla="*/ 6346241 w 6346241"/>
              <a:gd name="connsiteY3" fmla="*/ 1446313 h 2451567"/>
              <a:gd name="connsiteX0" fmla="*/ 3739519 w 6755674"/>
              <a:gd name="connsiteY0" fmla="*/ 2310354 h 2442151"/>
              <a:gd name="connsiteX1" fmla="*/ 32 w 6755674"/>
              <a:gd name="connsiteY1" fmla="*/ 2187524 h 2442151"/>
              <a:gd name="connsiteX2" fmla="*/ 3794110 w 6755674"/>
              <a:gd name="connsiteY2" fmla="*/ 3882 h 2442151"/>
              <a:gd name="connsiteX3" fmla="*/ 6755674 w 6755674"/>
              <a:gd name="connsiteY3" fmla="*/ 1737148 h 2442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55674" h="2442151">
                <a:moveTo>
                  <a:pt x="3739519" y="2310354"/>
                </a:moveTo>
                <a:cubicBezTo>
                  <a:pt x="1865226" y="2441145"/>
                  <a:pt x="-9067" y="2571936"/>
                  <a:pt x="32" y="2187524"/>
                </a:cubicBezTo>
                <a:cubicBezTo>
                  <a:pt x="9131" y="1803112"/>
                  <a:pt x="2668170" y="78945"/>
                  <a:pt x="3794110" y="3882"/>
                </a:cubicBezTo>
                <a:cubicBezTo>
                  <a:pt x="4920050" y="-71181"/>
                  <a:pt x="6008459" y="958088"/>
                  <a:pt x="6755674" y="1737148"/>
                </a:cubicBezTo>
              </a:path>
            </a:pathLst>
          </a:custGeom>
          <a:noFill/>
          <a:ln w="25400" cap="flat" cmpd="sng" algn="ctr">
            <a:solidFill>
              <a:schemeClr val="accent2"/>
            </a:solidFill>
            <a:prstDash val="sysDot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24110" tIns="34157" rIns="24110" bIns="34157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urier New" pitchFamily="49" charset="0"/>
              <a:ea typeface="+mn-ea"/>
              <a:cs typeface="+mn-cs"/>
            </a:endParaRPr>
          </a:p>
        </p:txBody>
      </p:sp>
      <p:sp>
        <p:nvSpPr>
          <p:cNvPr id="5" name="Freeform 4"/>
          <p:cNvSpPr/>
          <p:nvPr/>
        </p:nvSpPr>
        <p:spPr bwMode="auto">
          <a:xfrm>
            <a:off x="4230806" y="3166281"/>
            <a:ext cx="2756848" cy="375197"/>
          </a:xfrm>
          <a:custGeom>
            <a:avLst/>
            <a:gdLst>
              <a:gd name="connsiteX0" fmla="*/ 0 w 2770495"/>
              <a:gd name="connsiteY0" fmla="*/ 163773 h 332279"/>
              <a:gd name="connsiteX1" fmla="*/ 1555845 w 2770495"/>
              <a:gd name="connsiteY1" fmla="*/ 327546 h 332279"/>
              <a:gd name="connsiteX2" fmla="*/ 2770495 w 2770495"/>
              <a:gd name="connsiteY2" fmla="*/ 0 h 332279"/>
              <a:gd name="connsiteX0" fmla="*/ 0 w 2756848"/>
              <a:gd name="connsiteY0" fmla="*/ 204716 h 375197"/>
              <a:gd name="connsiteX1" fmla="*/ 1555845 w 2756848"/>
              <a:gd name="connsiteY1" fmla="*/ 368489 h 375197"/>
              <a:gd name="connsiteX2" fmla="*/ 2756848 w 2756848"/>
              <a:gd name="connsiteY2" fmla="*/ 0 h 375197"/>
              <a:gd name="connsiteX0" fmla="*/ 0 w 2756848"/>
              <a:gd name="connsiteY0" fmla="*/ 204716 h 375197"/>
              <a:gd name="connsiteX1" fmla="*/ 1555845 w 2756848"/>
              <a:gd name="connsiteY1" fmla="*/ 368489 h 375197"/>
              <a:gd name="connsiteX2" fmla="*/ 2756848 w 2756848"/>
              <a:gd name="connsiteY2" fmla="*/ 0 h 375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56848" h="375197">
                <a:moveTo>
                  <a:pt x="0" y="204716"/>
                </a:moveTo>
                <a:cubicBezTo>
                  <a:pt x="547048" y="300250"/>
                  <a:pt x="1096370" y="402608"/>
                  <a:pt x="1555845" y="368489"/>
                </a:cubicBezTo>
                <a:cubicBezTo>
                  <a:pt x="2015320" y="334370"/>
                  <a:pt x="2448635" y="259307"/>
                  <a:pt x="2756848" y="0"/>
                </a:cubicBezTo>
              </a:path>
            </a:pathLst>
          </a:custGeom>
          <a:noFill/>
          <a:ln w="25400" cap="flat" cmpd="sng" algn="ctr">
            <a:solidFill>
              <a:schemeClr val="accent1"/>
            </a:solidFill>
            <a:prstDash val="sysDot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24110" tIns="34157" rIns="24110" bIns="34157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urier New" pitchFamily="49" charset="0"/>
              <a:ea typeface="+mn-ea"/>
              <a:cs typeface="+mn-cs"/>
            </a:endParaRPr>
          </a:p>
        </p:txBody>
      </p:sp>
      <p:sp>
        <p:nvSpPr>
          <p:cNvPr id="43" name="TextBox 42"/>
          <p:cNvSpPr txBox="1"/>
          <p:nvPr/>
        </p:nvSpPr>
        <p:spPr>
          <a:xfrm rot="19827736">
            <a:off x="1373062" y="1655916"/>
            <a:ext cx="1015999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1050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101230" y="3541478"/>
            <a:ext cx="1015999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1100</a:t>
            </a:r>
          </a:p>
        </p:txBody>
      </p:sp>
      <p:sp>
        <p:nvSpPr>
          <p:cNvPr id="8" name="Oval 7"/>
          <p:cNvSpPr/>
          <p:nvPr/>
        </p:nvSpPr>
        <p:spPr bwMode="auto">
          <a:xfrm>
            <a:off x="1493269" y="2850123"/>
            <a:ext cx="332808" cy="332808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24110" tIns="34157" rIns="24110" bIns="34157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urier New" pitchFamily="49" charset="0"/>
              <a:ea typeface="+mn-ea"/>
              <a:cs typeface="+mn-cs"/>
            </a:endParaRPr>
          </a:p>
        </p:txBody>
      </p:sp>
      <p:sp>
        <p:nvSpPr>
          <p:cNvPr id="46" name="Oval 45"/>
          <p:cNvSpPr/>
          <p:nvPr/>
        </p:nvSpPr>
        <p:spPr bwMode="auto">
          <a:xfrm>
            <a:off x="3960546" y="2850123"/>
            <a:ext cx="332808" cy="332808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24110" tIns="34157" rIns="24110" bIns="34157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urier New" pitchFamily="49" charset="0"/>
              <a:ea typeface="+mn-ea"/>
              <a:cs typeface="+mn-cs"/>
            </a:endParaRPr>
          </a:p>
        </p:txBody>
      </p:sp>
      <p:sp>
        <p:nvSpPr>
          <p:cNvPr id="47" name="Oval 46"/>
          <p:cNvSpPr/>
          <p:nvPr/>
        </p:nvSpPr>
        <p:spPr bwMode="auto">
          <a:xfrm>
            <a:off x="1493269" y="2866683"/>
            <a:ext cx="332808" cy="332808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24110" tIns="34157" rIns="24110" bIns="34157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urier New" pitchFamily="49" charset="0"/>
              <a:ea typeface="+mn-ea"/>
              <a:cs typeface="+mn-cs"/>
            </a:endParaRPr>
          </a:p>
        </p:txBody>
      </p:sp>
      <p:sp>
        <p:nvSpPr>
          <p:cNvPr id="48" name="Oval 47"/>
          <p:cNvSpPr/>
          <p:nvPr/>
        </p:nvSpPr>
        <p:spPr bwMode="auto">
          <a:xfrm>
            <a:off x="3960546" y="2849823"/>
            <a:ext cx="332808" cy="332808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24110" tIns="34157" rIns="24110" bIns="34157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urier New" pitchFamily="49" charset="0"/>
              <a:ea typeface="+mn-ea"/>
              <a:cs typeface="+mn-cs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45758" y="4048469"/>
            <a:ext cx="8557048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FD cung cấp đường dự phòng, đảm bảo mạng hội tụ nhanh, chống loop </a:t>
            </a:r>
          </a:p>
        </p:txBody>
      </p:sp>
      <p:sp>
        <p:nvSpPr>
          <p:cNvPr id="2" name="Right Arrow 1"/>
          <p:cNvSpPr/>
          <p:nvPr/>
        </p:nvSpPr>
        <p:spPr bwMode="auto">
          <a:xfrm rot="10800000">
            <a:off x="3207224" y="3182631"/>
            <a:ext cx="627626" cy="171248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none" lIns="24110" tIns="34157" rIns="24110" bIns="34157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urier New" pitchFamily="49" charset="0"/>
              <a:ea typeface="+mn-ea"/>
              <a:cs typeface="+mn-cs"/>
            </a:endParaRPr>
          </a:p>
        </p:txBody>
      </p:sp>
      <p:sp>
        <p:nvSpPr>
          <p:cNvPr id="37" name="Right Arrow 36"/>
          <p:cNvSpPr/>
          <p:nvPr/>
        </p:nvSpPr>
        <p:spPr bwMode="auto">
          <a:xfrm rot="19777942">
            <a:off x="1988443" y="2220267"/>
            <a:ext cx="627626" cy="171248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24110" tIns="34157" rIns="24110" bIns="34157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urier New" pitchFamily="49" charset="0"/>
              <a:ea typeface="+mn-ea"/>
              <a:cs typeface="+mn-cs"/>
            </a:endParaRPr>
          </a:p>
        </p:txBody>
      </p:sp>
      <p:sp>
        <p:nvSpPr>
          <p:cNvPr id="38" name="Right Arrow 37"/>
          <p:cNvSpPr/>
          <p:nvPr/>
        </p:nvSpPr>
        <p:spPr bwMode="auto">
          <a:xfrm>
            <a:off x="2033534" y="3182631"/>
            <a:ext cx="627626" cy="171248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24110" tIns="34157" rIns="24110" bIns="34157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urier New" pitchFamily="49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08453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0" presetClass="pat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7013 0.00023 " pathEditMode="relative" ptsTypes="AA">
                                      <p:cBhvr>
                                        <p:cTn id="5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0" presetClass="pat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7013 0.00023 " pathEditMode="relative" ptsTypes="AA">
                                      <p:cBhvr>
                                        <p:cTn id="67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0" presetClass="pat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6857 0.00023 " pathEditMode="relative" ptsTypes="AA">
                                      <p:cBhvr>
                                        <p:cTn id="78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0" presetClass="path" presetSubtype="0" repeatCount="indefinite" autoRev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7152 0 L 0 0 Z " pathEditMode="relative" ptsTypes="AAA">
                                      <p:cBhvr>
                                        <p:cTn id="89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" grpId="0" animBg="1"/>
      <p:bldP spid="4" grpId="1" animBg="1"/>
      <p:bldP spid="5" grpId="0" animBg="1"/>
      <p:bldP spid="5" grpId="1" animBg="1"/>
      <p:bldP spid="43" grpId="0"/>
      <p:bldP spid="43" grpId="1"/>
      <p:bldP spid="44" grpId="0"/>
      <p:bldP spid="44" grpId="1"/>
      <p:bldP spid="8" grpId="0" animBg="1"/>
      <p:bldP spid="8" grpId="1" animBg="1"/>
      <p:bldP spid="8" grpId="2" animBg="1"/>
      <p:bldP spid="46" grpId="0" animBg="1"/>
      <p:bldP spid="46" grpId="1" animBg="1"/>
      <p:bldP spid="46" grpId="2" animBg="1"/>
      <p:bldP spid="47" grpId="0" animBg="1"/>
      <p:bldP spid="47" grpId="1" animBg="1"/>
      <p:bldP spid="47" grpId="2" animBg="1"/>
      <p:bldP spid="48" grpId="0" animBg="1"/>
      <p:bldP spid="48" grpId="1" animBg="1"/>
      <p:bldP spid="49" grpId="0"/>
      <p:bldP spid="2" grpId="0" animBg="1"/>
      <p:bldP spid="37" grpId="0" animBg="1"/>
      <p:bldP spid="3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EIGRP: </a:t>
            </a:r>
            <a:r>
              <a:rPr lang="en-US" altLang="zh-CN" sz="2400" b="1" dirty="0">
                <a:solidFill>
                  <a:srgbClr val="002060"/>
                </a:solidFill>
              </a:rPr>
              <a:t>Administrative Distance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487" y="2826604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314234" y="2852225"/>
            <a:ext cx="678391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cs typeface="Courier New" pitchFamily="49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OSPF</a:t>
            </a: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203988" y="3303640"/>
            <a:ext cx="1573809" cy="992184"/>
          </a:xfrm>
          <a:custGeom>
            <a:avLst/>
            <a:gdLst>
              <a:gd name="T0" fmla="*/ 393 w 1012"/>
              <a:gd name="T1" fmla="*/ 595 h 638"/>
              <a:gd name="T2" fmla="*/ 453 w 1012"/>
              <a:gd name="T3" fmla="*/ 621 h 638"/>
              <a:gd name="T4" fmla="*/ 525 w 1012"/>
              <a:gd name="T5" fmla="*/ 638 h 638"/>
              <a:gd name="T6" fmla="*/ 574 w 1012"/>
              <a:gd name="T7" fmla="*/ 635 h 638"/>
              <a:gd name="T8" fmla="*/ 665 w 1012"/>
              <a:gd name="T9" fmla="*/ 614 h 638"/>
              <a:gd name="T10" fmla="*/ 711 w 1012"/>
              <a:gd name="T11" fmla="*/ 583 h 638"/>
              <a:gd name="T12" fmla="*/ 764 w 1012"/>
              <a:gd name="T13" fmla="*/ 578 h 638"/>
              <a:gd name="T14" fmla="*/ 841 w 1012"/>
              <a:gd name="T15" fmla="*/ 564 h 638"/>
              <a:gd name="T16" fmla="*/ 915 w 1012"/>
              <a:gd name="T17" fmla="*/ 528 h 638"/>
              <a:gd name="T18" fmla="*/ 942 w 1012"/>
              <a:gd name="T19" fmla="*/ 494 h 638"/>
              <a:gd name="T20" fmla="*/ 961 w 1012"/>
              <a:gd name="T21" fmla="*/ 455 h 638"/>
              <a:gd name="T22" fmla="*/ 961 w 1012"/>
              <a:gd name="T23" fmla="*/ 405 h 638"/>
              <a:gd name="T24" fmla="*/ 949 w 1012"/>
              <a:gd name="T25" fmla="*/ 364 h 638"/>
              <a:gd name="T26" fmla="*/ 968 w 1012"/>
              <a:gd name="T27" fmla="*/ 350 h 638"/>
              <a:gd name="T28" fmla="*/ 992 w 1012"/>
              <a:gd name="T29" fmla="*/ 331 h 638"/>
              <a:gd name="T30" fmla="*/ 1002 w 1012"/>
              <a:gd name="T31" fmla="*/ 314 h 638"/>
              <a:gd name="T32" fmla="*/ 1009 w 1012"/>
              <a:gd name="T33" fmla="*/ 288 h 638"/>
              <a:gd name="T34" fmla="*/ 1006 w 1012"/>
              <a:gd name="T35" fmla="*/ 261 h 638"/>
              <a:gd name="T36" fmla="*/ 997 w 1012"/>
              <a:gd name="T37" fmla="*/ 242 h 638"/>
              <a:gd name="T38" fmla="*/ 977 w 1012"/>
              <a:gd name="T39" fmla="*/ 223 h 638"/>
              <a:gd name="T40" fmla="*/ 946 w 1012"/>
              <a:gd name="T41" fmla="*/ 211 h 638"/>
              <a:gd name="T42" fmla="*/ 932 w 1012"/>
              <a:gd name="T43" fmla="*/ 182 h 638"/>
              <a:gd name="T44" fmla="*/ 922 w 1012"/>
              <a:gd name="T45" fmla="*/ 153 h 638"/>
              <a:gd name="T46" fmla="*/ 910 w 1012"/>
              <a:gd name="T47" fmla="*/ 136 h 638"/>
              <a:gd name="T48" fmla="*/ 889 w 1012"/>
              <a:gd name="T49" fmla="*/ 120 h 638"/>
              <a:gd name="T50" fmla="*/ 860 w 1012"/>
              <a:gd name="T51" fmla="*/ 103 h 638"/>
              <a:gd name="T52" fmla="*/ 833 w 1012"/>
              <a:gd name="T53" fmla="*/ 95 h 638"/>
              <a:gd name="T54" fmla="*/ 766 w 1012"/>
              <a:gd name="T55" fmla="*/ 98 h 638"/>
              <a:gd name="T56" fmla="*/ 718 w 1012"/>
              <a:gd name="T57" fmla="*/ 45 h 638"/>
              <a:gd name="T58" fmla="*/ 685 w 1012"/>
              <a:gd name="T59" fmla="*/ 21 h 638"/>
              <a:gd name="T60" fmla="*/ 646 w 1012"/>
              <a:gd name="T61" fmla="*/ 9 h 638"/>
              <a:gd name="T62" fmla="*/ 567 w 1012"/>
              <a:gd name="T63" fmla="*/ 0 h 638"/>
              <a:gd name="T64" fmla="*/ 513 w 1012"/>
              <a:gd name="T65" fmla="*/ 2 h 638"/>
              <a:gd name="T66" fmla="*/ 455 w 1012"/>
              <a:gd name="T67" fmla="*/ 14 h 638"/>
              <a:gd name="T68" fmla="*/ 415 w 1012"/>
              <a:gd name="T69" fmla="*/ 33 h 638"/>
              <a:gd name="T70" fmla="*/ 381 w 1012"/>
              <a:gd name="T71" fmla="*/ 72 h 638"/>
              <a:gd name="T72" fmla="*/ 347 w 1012"/>
              <a:gd name="T73" fmla="*/ 64 h 638"/>
              <a:gd name="T74" fmla="*/ 316 w 1012"/>
              <a:gd name="T75" fmla="*/ 57 h 638"/>
              <a:gd name="T76" fmla="*/ 237 w 1012"/>
              <a:gd name="T77" fmla="*/ 67 h 638"/>
              <a:gd name="T78" fmla="*/ 184 w 1012"/>
              <a:gd name="T79" fmla="*/ 95 h 638"/>
              <a:gd name="T80" fmla="*/ 163 w 1012"/>
              <a:gd name="T81" fmla="*/ 117 h 638"/>
              <a:gd name="T82" fmla="*/ 148 w 1012"/>
              <a:gd name="T83" fmla="*/ 139 h 638"/>
              <a:gd name="T84" fmla="*/ 139 w 1012"/>
              <a:gd name="T85" fmla="*/ 160 h 638"/>
              <a:gd name="T86" fmla="*/ 107 w 1012"/>
              <a:gd name="T87" fmla="*/ 201 h 638"/>
              <a:gd name="T88" fmla="*/ 69 w 1012"/>
              <a:gd name="T89" fmla="*/ 213 h 638"/>
              <a:gd name="T90" fmla="*/ 40 w 1012"/>
              <a:gd name="T91" fmla="*/ 235 h 638"/>
              <a:gd name="T92" fmla="*/ 9 w 1012"/>
              <a:gd name="T93" fmla="*/ 273 h 638"/>
              <a:gd name="T94" fmla="*/ 2 w 1012"/>
              <a:gd name="T95" fmla="*/ 331 h 638"/>
              <a:gd name="T96" fmla="*/ 14 w 1012"/>
              <a:gd name="T97" fmla="*/ 369 h 638"/>
              <a:gd name="T98" fmla="*/ 35 w 1012"/>
              <a:gd name="T99" fmla="*/ 395 h 638"/>
              <a:gd name="T100" fmla="*/ 60 w 1012"/>
              <a:gd name="T101" fmla="*/ 412 h 638"/>
              <a:gd name="T102" fmla="*/ 93 w 1012"/>
              <a:gd name="T103" fmla="*/ 424 h 638"/>
              <a:gd name="T104" fmla="*/ 105 w 1012"/>
              <a:gd name="T105" fmla="*/ 480 h 638"/>
              <a:gd name="T106" fmla="*/ 132 w 1012"/>
              <a:gd name="T107" fmla="*/ 513 h 638"/>
              <a:gd name="T108" fmla="*/ 189 w 1012"/>
              <a:gd name="T109" fmla="*/ 547 h 638"/>
              <a:gd name="T110" fmla="*/ 240 w 1012"/>
              <a:gd name="T111" fmla="*/ 556 h 638"/>
              <a:gd name="T112" fmla="*/ 319 w 1012"/>
              <a:gd name="T113" fmla="*/ 552 h 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12" h="638">
                <a:moveTo>
                  <a:pt x="333" y="547"/>
                </a:moveTo>
                <a:lnTo>
                  <a:pt x="383" y="590"/>
                </a:lnTo>
                <a:lnTo>
                  <a:pt x="393" y="595"/>
                </a:lnTo>
                <a:lnTo>
                  <a:pt x="403" y="602"/>
                </a:lnTo>
                <a:lnTo>
                  <a:pt x="439" y="616"/>
                </a:lnTo>
                <a:lnTo>
                  <a:pt x="453" y="621"/>
                </a:lnTo>
                <a:lnTo>
                  <a:pt x="487" y="631"/>
                </a:lnTo>
                <a:lnTo>
                  <a:pt x="506" y="633"/>
                </a:lnTo>
                <a:lnTo>
                  <a:pt x="525" y="638"/>
                </a:lnTo>
                <a:lnTo>
                  <a:pt x="544" y="638"/>
                </a:lnTo>
                <a:lnTo>
                  <a:pt x="561" y="635"/>
                </a:lnTo>
                <a:lnTo>
                  <a:pt x="574" y="635"/>
                </a:lnTo>
                <a:lnTo>
                  <a:pt x="617" y="628"/>
                </a:lnTo>
                <a:lnTo>
                  <a:pt x="642" y="624"/>
                </a:lnTo>
                <a:lnTo>
                  <a:pt x="665" y="614"/>
                </a:lnTo>
                <a:lnTo>
                  <a:pt x="685" y="604"/>
                </a:lnTo>
                <a:lnTo>
                  <a:pt x="704" y="590"/>
                </a:lnTo>
                <a:lnTo>
                  <a:pt x="711" y="583"/>
                </a:lnTo>
                <a:lnTo>
                  <a:pt x="721" y="575"/>
                </a:lnTo>
                <a:lnTo>
                  <a:pt x="730" y="578"/>
                </a:lnTo>
                <a:lnTo>
                  <a:pt x="764" y="578"/>
                </a:lnTo>
                <a:lnTo>
                  <a:pt x="790" y="575"/>
                </a:lnTo>
                <a:lnTo>
                  <a:pt x="814" y="571"/>
                </a:lnTo>
                <a:lnTo>
                  <a:pt x="841" y="564"/>
                </a:lnTo>
                <a:lnTo>
                  <a:pt x="867" y="554"/>
                </a:lnTo>
                <a:lnTo>
                  <a:pt x="891" y="542"/>
                </a:lnTo>
                <a:lnTo>
                  <a:pt x="915" y="528"/>
                </a:lnTo>
                <a:lnTo>
                  <a:pt x="925" y="515"/>
                </a:lnTo>
                <a:lnTo>
                  <a:pt x="934" y="506"/>
                </a:lnTo>
                <a:lnTo>
                  <a:pt x="942" y="494"/>
                </a:lnTo>
                <a:lnTo>
                  <a:pt x="949" y="484"/>
                </a:lnTo>
                <a:lnTo>
                  <a:pt x="958" y="465"/>
                </a:lnTo>
                <a:lnTo>
                  <a:pt x="961" y="455"/>
                </a:lnTo>
                <a:lnTo>
                  <a:pt x="963" y="446"/>
                </a:lnTo>
                <a:lnTo>
                  <a:pt x="963" y="417"/>
                </a:lnTo>
                <a:lnTo>
                  <a:pt x="961" y="405"/>
                </a:lnTo>
                <a:lnTo>
                  <a:pt x="958" y="395"/>
                </a:lnTo>
                <a:lnTo>
                  <a:pt x="956" y="386"/>
                </a:lnTo>
                <a:lnTo>
                  <a:pt x="949" y="364"/>
                </a:lnTo>
                <a:lnTo>
                  <a:pt x="956" y="357"/>
                </a:lnTo>
                <a:lnTo>
                  <a:pt x="963" y="355"/>
                </a:lnTo>
                <a:lnTo>
                  <a:pt x="968" y="350"/>
                </a:lnTo>
                <a:lnTo>
                  <a:pt x="973" y="348"/>
                </a:lnTo>
                <a:lnTo>
                  <a:pt x="982" y="340"/>
                </a:lnTo>
                <a:lnTo>
                  <a:pt x="992" y="331"/>
                </a:lnTo>
                <a:lnTo>
                  <a:pt x="994" y="326"/>
                </a:lnTo>
                <a:lnTo>
                  <a:pt x="999" y="319"/>
                </a:lnTo>
                <a:lnTo>
                  <a:pt x="1002" y="314"/>
                </a:lnTo>
                <a:lnTo>
                  <a:pt x="1004" y="307"/>
                </a:lnTo>
                <a:lnTo>
                  <a:pt x="1006" y="297"/>
                </a:lnTo>
                <a:lnTo>
                  <a:pt x="1009" y="288"/>
                </a:lnTo>
                <a:lnTo>
                  <a:pt x="1011" y="275"/>
                </a:lnTo>
                <a:lnTo>
                  <a:pt x="1009" y="268"/>
                </a:lnTo>
                <a:lnTo>
                  <a:pt x="1006" y="261"/>
                </a:lnTo>
                <a:lnTo>
                  <a:pt x="1004" y="254"/>
                </a:lnTo>
                <a:lnTo>
                  <a:pt x="1002" y="247"/>
                </a:lnTo>
                <a:lnTo>
                  <a:pt x="997" y="242"/>
                </a:lnTo>
                <a:lnTo>
                  <a:pt x="994" y="237"/>
                </a:lnTo>
                <a:lnTo>
                  <a:pt x="987" y="230"/>
                </a:lnTo>
                <a:lnTo>
                  <a:pt x="977" y="223"/>
                </a:lnTo>
                <a:lnTo>
                  <a:pt x="965" y="218"/>
                </a:lnTo>
                <a:lnTo>
                  <a:pt x="961" y="215"/>
                </a:lnTo>
                <a:lnTo>
                  <a:pt x="946" y="211"/>
                </a:lnTo>
                <a:lnTo>
                  <a:pt x="937" y="206"/>
                </a:lnTo>
                <a:lnTo>
                  <a:pt x="934" y="194"/>
                </a:lnTo>
                <a:lnTo>
                  <a:pt x="932" y="182"/>
                </a:lnTo>
                <a:lnTo>
                  <a:pt x="927" y="172"/>
                </a:lnTo>
                <a:lnTo>
                  <a:pt x="925" y="160"/>
                </a:lnTo>
                <a:lnTo>
                  <a:pt x="922" y="153"/>
                </a:lnTo>
                <a:lnTo>
                  <a:pt x="917" y="148"/>
                </a:lnTo>
                <a:lnTo>
                  <a:pt x="915" y="144"/>
                </a:lnTo>
                <a:lnTo>
                  <a:pt x="910" y="136"/>
                </a:lnTo>
                <a:lnTo>
                  <a:pt x="903" y="132"/>
                </a:lnTo>
                <a:lnTo>
                  <a:pt x="898" y="124"/>
                </a:lnTo>
                <a:lnTo>
                  <a:pt x="889" y="120"/>
                </a:lnTo>
                <a:lnTo>
                  <a:pt x="882" y="112"/>
                </a:lnTo>
                <a:lnTo>
                  <a:pt x="870" y="108"/>
                </a:lnTo>
                <a:lnTo>
                  <a:pt x="860" y="103"/>
                </a:lnTo>
                <a:lnTo>
                  <a:pt x="850" y="100"/>
                </a:lnTo>
                <a:lnTo>
                  <a:pt x="843" y="98"/>
                </a:lnTo>
                <a:lnTo>
                  <a:pt x="833" y="95"/>
                </a:lnTo>
                <a:lnTo>
                  <a:pt x="826" y="93"/>
                </a:lnTo>
                <a:lnTo>
                  <a:pt x="795" y="93"/>
                </a:lnTo>
                <a:lnTo>
                  <a:pt x="766" y="98"/>
                </a:lnTo>
                <a:lnTo>
                  <a:pt x="752" y="103"/>
                </a:lnTo>
                <a:lnTo>
                  <a:pt x="737" y="69"/>
                </a:lnTo>
                <a:lnTo>
                  <a:pt x="718" y="45"/>
                </a:lnTo>
                <a:lnTo>
                  <a:pt x="709" y="38"/>
                </a:lnTo>
                <a:lnTo>
                  <a:pt x="697" y="28"/>
                </a:lnTo>
                <a:lnTo>
                  <a:pt x="685" y="21"/>
                </a:lnTo>
                <a:lnTo>
                  <a:pt x="673" y="16"/>
                </a:lnTo>
                <a:lnTo>
                  <a:pt x="661" y="14"/>
                </a:lnTo>
                <a:lnTo>
                  <a:pt x="646" y="9"/>
                </a:lnTo>
                <a:lnTo>
                  <a:pt x="632" y="7"/>
                </a:lnTo>
                <a:lnTo>
                  <a:pt x="620" y="4"/>
                </a:lnTo>
                <a:lnTo>
                  <a:pt x="567" y="0"/>
                </a:lnTo>
                <a:lnTo>
                  <a:pt x="542" y="0"/>
                </a:lnTo>
                <a:lnTo>
                  <a:pt x="530" y="2"/>
                </a:lnTo>
                <a:lnTo>
                  <a:pt x="513" y="2"/>
                </a:lnTo>
                <a:lnTo>
                  <a:pt x="484" y="7"/>
                </a:lnTo>
                <a:lnTo>
                  <a:pt x="470" y="12"/>
                </a:lnTo>
                <a:lnTo>
                  <a:pt x="455" y="14"/>
                </a:lnTo>
                <a:lnTo>
                  <a:pt x="441" y="19"/>
                </a:lnTo>
                <a:lnTo>
                  <a:pt x="427" y="26"/>
                </a:lnTo>
                <a:lnTo>
                  <a:pt x="415" y="33"/>
                </a:lnTo>
                <a:lnTo>
                  <a:pt x="395" y="48"/>
                </a:lnTo>
                <a:lnTo>
                  <a:pt x="388" y="57"/>
                </a:lnTo>
                <a:lnTo>
                  <a:pt x="381" y="72"/>
                </a:lnTo>
                <a:lnTo>
                  <a:pt x="379" y="79"/>
                </a:lnTo>
                <a:lnTo>
                  <a:pt x="360" y="69"/>
                </a:lnTo>
                <a:lnTo>
                  <a:pt x="347" y="64"/>
                </a:lnTo>
                <a:lnTo>
                  <a:pt x="338" y="62"/>
                </a:lnTo>
                <a:lnTo>
                  <a:pt x="326" y="60"/>
                </a:lnTo>
                <a:lnTo>
                  <a:pt x="316" y="57"/>
                </a:lnTo>
                <a:lnTo>
                  <a:pt x="271" y="57"/>
                </a:lnTo>
                <a:lnTo>
                  <a:pt x="247" y="62"/>
                </a:lnTo>
                <a:lnTo>
                  <a:pt x="237" y="67"/>
                </a:lnTo>
                <a:lnTo>
                  <a:pt x="201" y="81"/>
                </a:lnTo>
                <a:lnTo>
                  <a:pt x="192" y="88"/>
                </a:lnTo>
                <a:lnTo>
                  <a:pt x="184" y="95"/>
                </a:lnTo>
                <a:lnTo>
                  <a:pt x="175" y="103"/>
                </a:lnTo>
                <a:lnTo>
                  <a:pt x="170" y="110"/>
                </a:lnTo>
                <a:lnTo>
                  <a:pt x="163" y="117"/>
                </a:lnTo>
                <a:lnTo>
                  <a:pt x="158" y="124"/>
                </a:lnTo>
                <a:lnTo>
                  <a:pt x="151" y="129"/>
                </a:lnTo>
                <a:lnTo>
                  <a:pt x="148" y="139"/>
                </a:lnTo>
                <a:lnTo>
                  <a:pt x="143" y="146"/>
                </a:lnTo>
                <a:lnTo>
                  <a:pt x="141" y="153"/>
                </a:lnTo>
                <a:lnTo>
                  <a:pt x="139" y="160"/>
                </a:lnTo>
                <a:lnTo>
                  <a:pt x="136" y="168"/>
                </a:lnTo>
                <a:lnTo>
                  <a:pt x="136" y="201"/>
                </a:lnTo>
                <a:lnTo>
                  <a:pt x="107" y="201"/>
                </a:lnTo>
                <a:lnTo>
                  <a:pt x="88" y="206"/>
                </a:lnTo>
                <a:lnTo>
                  <a:pt x="79" y="211"/>
                </a:lnTo>
                <a:lnTo>
                  <a:pt x="69" y="213"/>
                </a:lnTo>
                <a:lnTo>
                  <a:pt x="60" y="220"/>
                </a:lnTo>
                <a:lnTo>
                  <a:pt x="50" y="225"/>
                </a:lnTo>
                <a:lnTo>
                  <a:pt x="40" y="235"/>
                </a:lnTo>
                <a:lnTo>
                  <a:pt x="31" y="242"/>
                </a:lnTo>
                <a:lnTo>
                  <a:pt x="16" y="261"/>
                </a:lnTo>
                <a:lnTo>
                  <a:pt x="9" y="273"/>
                </a:lnTo>
                <a:lnTo>
                  <a:pt x="0" y="302"/>
                </a:lnTo>
                <a:lnTo>
                  <a:pt x="0" y="316"/>
                </a:lnTo>
                <a:lnTo>
                  <a:pt x="2" y="331"/>
                </a:lnTo>
                <a:lnTo>
                  <a:pt x="4" y="345"/>
                </a:lnTo>
                <a:lnTo>
                  <a:pt x="7" y="357"/>
                </a:lnTo>
                <a:lnTo>
                  <a:pt x="14" y="369"/>
                </a:lnTo>
                <a:lnTo>
                  <a:pt x="19" y="379"/>
                </a:lnTo>
                <a:lnTo>
                  <a:pt x="26" y="388"/>
                </a:lnTo>
                <a:lnTo>
                  <a:pt x="35" y="395"/>
                </a:lnTo>
                <a:lnTo>
                  <a:pt x="43" y="403"/>
                </a:lnTo>
                <a:lnTo>
                  <a:pt x="50" y="408"/>
                </a:lnTo>
                <a:lnTo>
                  <a:pt x="60" y="412"/>
                </a:lnTo>
                <a:lnTo>
                  <a:pt x="67" y="417"/>
                </a:lnTo>
                <a:lnTo>
                  <a:pt x="88" y="424"/>
                </a:lnTo>
                <a:lnTo>
                  <a:pt x="93" y="424"/>
                </a:lnTo>
                <a:lnTo>
                  <a:pt x="93" y="451"/>
                </a:lnTo>
                <a:lnTo>
                  <a:pt x="100" y="472"/>
                </a:lnTo>
                <a:lnTo>
                  <a:pt x="105" y="480"/>
                </a:lnTo>
                <a:lnTo>
                  <a:pt x="110" y="489"/>
                </a:lnTo>
                <a:lnTo>
                  <a:pt x="124" y="504"/>
                </a:lnTo>
                <a:lnTo>
                  <a:pt x="132" y="513"/>
                </a:lnTo>
                <a:lnTo>
                  <a:pt x="160" y="535"/>
                </a:lnTo>
                <a:lnTo>
                  <a:pt x="172" y="542"/>
                </a:lnTo>
                <a:lnTo>
                  <a:pt x="189" y="547"/>
                </a:lnTo>
                <a:lnTo>
                  <a:pt x="203" y="552"/>
                </a:lnTo>
                <a:lnTo>
                  <a:pt x="227" y="556"/>
                </a:lnTo>
                <a:lnTo>
                  <a:pt x="240" y="556"/>
                </a:lnTo>
                <a:lnTo>
                  <a:pt x="249" y="559"/>
                </a:lnTo>
                <a:lnTo>
                  <a:pt x="268" y="559"/>
                </a:lnTo>
                <a:lnTo>
                  <a:pt x="319" y="552"/>
                </a:lnTo>
                <a:lnTo>
                  <a:pt x="333" y="547"/>
                </a:ln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131">
            <a:solidFill>
              <a:schemeClr val="accent1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urier New" pitchFamily="49" charset="0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82388" y="3643902"/>
            <a:ext cx="1676400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10.0.0.0/8</a:t>
            </a:r>
          </a:p>
        </p:txBody>
      </p:sp>
      <p:cxnSp>
        <p:nvCxnSpPr>
          <p:cNvPr id="10" name="Straight Connector 9"/>
          <p:cNvCxnSpPr/>
          <p:nvPr/>
        </p:nvCxnSpPr>
        <p:spPr>
          <a:xfrm flipH="1">
            <a:off x="4959088" y="4145599"/>
            <a:ext cx="1496644" cy="459399"/>
          </a:xfrm>
          <a:prstGeom prst="line">
            <a:avLst/>
          </a:prstGeom>
          <a:noFill/>
          <a:ln w="2857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487" y="4405886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2" name="Straight Connector 11"/>
          <p:cNvCxnSpPr/>
          <p:nvPr/>
        </p:nvCxnSpPr>
        <p:spPr>
          <a:xfrm flipH="1">
            <a:off x="2039908" y="3039637"/>
            <a:ext cx="2309579" cy="708931"/>
          </a:xfrm>
          <a:prstGeom prst="line">
            <a:avLst/>
          </a:prstGeom>
          <a:noFill/>
          <a:ln w="2857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13" name="Straight Connector 12"/>
          <p:cNvCxnSpPr/>
          <p:nvPr/>
        </p:nvCxnSpPr>
        <p:spPr>
          <a:xfrm>
            <a:off x="2039908" y="3896067"/>
            <a:ext cx="2309579" cy="708931"/>
          </a:xfrm>
          <a:prstGeom prst="line">
            <a:avLst/>
          </a:prstGeom>
          <a:noFill/>
          <a:ln w="2857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0308" y="3629664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389536" y="3588050"/>
            <a:ext cx="678391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cs typeface="Courier New" pitchFamily="49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OSPF</a:t>
            </a:r>
          </a:p>
        </p:txBody>
      </p:sp>
      <p:sp>
        <p:nvSpPr>
          <p:cNvPr id="16" name="TextBox 15"/>
          <p:cNvSpPr txBox="1"/>
          <p:nvPr/>
        </p:nvSpPr>
        <p:spPr>
          <a:xfrm flipH="1">
            <a:off x="4243289" y="2565980"/>
            <a:ext cx="820279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AD 110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287340" y="4464965"/>
            <a:ext cx="801823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cs typeface="Courier New" pitchFamily="49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EIGRP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4959088" y="3050408"/>
            <a:ext cx="1496644" cy="459399"/>
          </a:xfrm>
          <a:prstGeom prst="line">
            <a:avLst/>
          </a:prstGeom>
          <a:noFill/>
          <a:ln w="2857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19" name="Straight Connector 18"/>
          <p:cNvCxnSpPr/>
          <p:nvPr/>
        </p:nvCxnSpPr>
        <p:spPr>
          <a:xfrm>
            <a:off x="2261460" y="3869551"/>
            <a:ext cx="1917222" cy="588496"/>
          </a:xfrm>
          <a:prstGeom prst="line">
            <a:avLst/>
          </a:prstGeom>
          <a:noFill/>
          <a:ln w="28575" cap="flat" cmpd="sng" algn="ctr">
            <a:solidFill>
              <a:srgbClr val="4F81BD">
                <a:shade val="95000"/>
                <a:satMod val="105000"/>
              </a:srgbClr>
            </a:solidFill>
            <a:prstDash val="sysDash"/>
            <a:headEnd type="none" w="med" len="med"/>
            <a:tailEnd type="arrow" w="med" len="med"/>
          </a:ln>
          <a:effectLst/>
        </p:spPr>
      </p:cxnSp>
      <p:sp>
        <p:nvSpPr>
          <p:cNvPr id="20" name="TextBox 19"/>
          <p:cNvSpPr txBox="1"/>
          <p:nvPr/>
        </p:nvSpPr>
        <p:spPr>
          <a:xfrm flipH="1">
            <a:off x="1888525" y="4090224"/>
            <a:ext cx="16016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kern="0" spc="-150" dirty="0">
                <a:solidFill>
                  <a:srgbClr val="0070C0"/>
                </a:solidFill>
                <a:cs typeface="Courier New" pitchFamily="49" charset="0"/>
              </a:rPr>
              <a:t>100M</a:t>
            </a:r>
          </a:p>
          <a:p>
            <a:pPr algn="l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kern="0" spc="-150" dirty="0">
                <a:solidFill>
                  <a:srgbClr val="0070C0"/>
                </a:solidFill>
                <a:cs typeface="Courier New" pitchFamily="49" charset="0"/>
              </a:rPr>
              <a:t>200ms</a:t>
            </a:r>
          </a:p>
          <a:p>
            <a:pPr algn="l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kern="0" spc="-150" dirty="0">
                <a:solidFill>
                  <a:srgbClr val="0070C0"/>
                </a:solidFill>
                <a:cs typeface="Courier New" pitchFamily="49" charset="0"/>
              </a:rPr>
              <a:t>50% 50M/100M</a:t>
            </a:r>
          </a:p>
          <a:p>
            <a:pPr algn="l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kern="0" spc="-150" dirty="0">
                <a:solidFill>
                  <a:srgbClr val="0070C0"/>
                </a:solidFill>
                <a:cs typeface="Courier New" pitchFamily="49" charset="0"/>
              </a:rPr>
              <a:t>100% packet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91757" y="1577063"/>
            <a:ext cx="154241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b="1" kern="0" dirty="0">
                <a:solidFill>
                  <a:srgbClr val="0070C0"/>
                </a:solidFill>
                <a:cs typeface="Courier New" pitchFamily="49" charset="0"/>
              </a:rPr>
              <a:t>Bandwidth</a:t>
            </a:r>
          </a:p>
          <a:p>
            <a:pPr algn="l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b="1" kern="0" dirty="0">
                <a:solidFill>
                  <a:srgbClr val="0070C0"/>
                </a:solidFill>
                <a:cs typeface="Courier New" pitchFamily="49" charset="0"/>
              </a:rPr>
              <a:t>Delay</a:t>
            </a:r>
          </a:p>
          <a:p>
            <a:pPr algn="l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b="1" kern="0" dirty="0">
                <a:solidFill>
                  <a:srgbClr val="0070C0"/>
                </a:solidFill>
                <a:cs typeface="Courier New" pitchFamily="49" charset="0"/>
              </a:rPr>
              <a:t>Load</a:t>
            </a:r>
          </a:p>
          <a:p>
            <a:pPr algn="l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b="1" kern="0" dirty="0">
                <a:solidFill>
                  <a:srgbClr val="0070C0"/>
                </a:solidFill>
                <a:cs typeface="Courier New" pitchFamily="49" charset="0"/>
              </a:rPr>
              <a:t>Reliability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2131115" y="1649255"/>
            <a:ext cx="0" cy="916637"/>
          </a:xfrm>
          <a:prstGeom prst="line">
            <a:avLst/>
          </a:prstGeom>
          <a:noFill/>
          <a:ln w="28575" cap="flat" cmpd="sng" algn="ctr">
            <a:solidFill>
              <a:srgbClr val="4F81BD">
                <a:shade val="95000"/>
                <a:satMod val="105000"/>
              </a:srgbClr>
            </a:solidFill>
            <a:prstDash val="sysDash"/>
          </a:ln>
          <a:effectLst/>
        </p:spPr>
      </p:cxnSp>
      <p:cxnSp>
        <p:nvCxnSpPr>
          <p:cNvPr id="24" name="Straight Connector 23"/>
          <p:cNvCxnSpPr/>
          <p:nvPr/>
        </p:nvCxnSpPr>
        <p:spPr>
          <a:xfrm flipH="1">
            <a:off x="2134169" y="2142189"/>
            <a:ext cx="4943170" cy="0"/>
          </a:xfrm>
          <a:prstGeom prst="line">
            <a:avLst/>
          </a:prstGeom>
          <a:noFill/>
          <a:ln w="28575" cap="flat" cmpd="sng" algn="ctr">
            <a:solidFill>
              <a:srgbClr val="4F81BD">
                <a:shade val="95000"/>
                <a:satMod val="105000"/>
              </a:srgbClr>
            </a:solidFill>
            <a:prstDash val="sysDash"/>
          </a:ln>
          <a:effectLst/>
        </p:spPr>
      </p:cxnSp>
      <p:cxnSp>
        <p:nvCxnSpPr>
          <p:cNvPr id="25" name="Straight Connector 24"/>
          <p:cNvCxnSpPr/>
          <p:nvPr/>
        </p:nvCxnSpPr>
        <p:spPr>
          <a:xfrm>
            <a:off x="7077339" y="2142189"/>
            <a:ext cx="0" cy="1023968"/>
          </a:xfrm>
          <a:prstGeom prst="line">
            <a:avLst/>
          </a:prstGeom>
          <a:noFill/>
          <a:ln w="28575" cap="flat" cmpd="sng" algn="ctr">
            <a:solidFill>
              <a:srgbClr val="4F81BD">
                <a:shade val="95000"/>
                <a:satMod val="105000"/>
              </a:srgbClr>
            </a:solidFill>
            <a:prstDash val="sysDash"/>
            <a:headEnd type="none" w="med" len="med"/>
            <a:tailEnd type="arrow" w="med" len="med"/>
          </a:ln>
          <a:effectLst/>
        </p:spPr>
      </p:cxnSp>
      <p:sp>
        <p:nvSpPr>
          <p:cNvPr id="26" name="TextBox 25"/>
          <p:cNvSpPr txBox="1"/>
          <p:nvPr/>
        </p:nvSpPr>
        <p:spPr>
          <a:xfrm>
            <a:off x="1327820" y="3811750"/>
            <a:ext cx="801823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cs typeface="Courier New" pitchFamily="49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EIGRP</a:t>
            </a:r>
          </a:p>
        </p:txBody>
      </p:sp>
      <p:sp>
        <p:nvSpPr>
          <p:cNvPr id="27" name="TextBox 26"/>
          <p:cNvSpPr txBox="1"/>
          <p:nvPr/>
        </p:nvSpPr>
        <p:spPr>
          <a:xfrm flipH="1">
            <a:off x="4243289" y="4162408"/>
            <a:ext cx="820279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AD 90</a:t>
            </a:r>
          </a:p>
        </p:txBody>
      </p:sp>
      <p:sp>
        <p:nvSpPr>
          <p:cNvPr id="28" name="TextBox 27"/>
          <p:cNvSpPr txBox="1"/>
          <p:nvPr/>
        </p:nvSpPr>
        <p:spPr>
          <a:xfrm flipH="1">
            <a:off x="1568053" y="3339080"/>
            <a:ext cx="410139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R1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 flipH="1">
            <a:off x="4438604" y="3234058"/>
            <a:ext cx="410139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R2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 flipH="1">
            <a:off x="4438604" y="4827336"/>
            <a:ext cx="410139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R3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216271" y="5253050"/>
            <a:ext cx="2599591" cy="3385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R1</a:t>
            </a: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# </a:t>
            </a: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show interface </a:t>
            </a:r>
            <a:r>
              <a:rPr kumimoji="0" lang="en-US" sz="1600" b="1" i="0" u="none" strike="noStrike" kern="1200" cap="none" spc="-15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f0</a:t>
            </a: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/2</a:t>
            </a:r>
          </a:p>
        </p:txBody>
      </p:sp>
    </p:spTree>
    <p:extLst>
      <p:ext uri="{BB962C8B-B14F-4D97-AF65-F5344CB8AC3E}">
        <p14:creationId xmlns:p14="http://schemas.microsoft.com/office/powerpoint/2010/main" val="23754004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39" y="4237875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349" y="2013157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9647" y="4237875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" name="Straight Connector 9"/>
          <p:cNvCxnSpPr/>
          <p:nvPr/>
        </p:nvCxnSpPr>
        <p:spPr>
          <a:xfrm flipH="1">
            <a:off x="7359247" y="4467101"/>
            <a:ext cx="909731" cy="1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8186063" y="4301938"/>
            <a:ext cx="1015999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Net A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-174327" y="4295918"/>
            <a:ext cx="1015999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R1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25149" y="2055434"/>
            <a:ext cx="1015999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R2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8682" y="4254069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5" name="Straight Connector 14"/>
          <p:cNvCxnSpPr>
            <a:stCxn id="14" idx="1"/>
          </p:cNvCxnSpPr>
          <p:nvPr/>
        </p:nvCxnSpPr>
        <p:spPr>
          <a:xfrm flipH="1">
            <a:off x="654239" y="4467102"/>
            <a:ext cx="3064443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502783" y="4310779"/>
            <a:ext cx="1015999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R3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46447" y="4296346"/>
            <a:ext cx="1015999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R4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 flipH="1">
            <a:off x="4328285" y="4470624"/>
            <a:ext cx="242136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8268978" y="4341794"/>
            <a:ext cx="0" cy="237234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>
            <a:stCxn id="14" idx="0"/>
          </p:cNvCxnSpPr>
          <p:nvPr/>
        </p:nvCxnSpPr>
        <p:spPr>
          <a:xfrm flipH="1" flipV="1">
            <a:off x="2522183" y="2344627"/>
            <a:ext cx="1501299" cy="190944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>
            <a:stCxn id="6" idx="0"/>
          </p:cNvCxnSpPr>
          <p:nvPr/>
        </p:nvCxnSpPr>
        <p:spPr>
          <a:xfrm flipV="1">
            <a:off x="349439" y="2336552"/>
            <a:ext cx="1594676" cy="1901323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4407115" y="4237875"/>
            <a:ext cx="2218162" cy="0"/>
          </a:xfrm>
          <a:prstGeom prst="line">
            <a:avLst/>
          </a:prstGeom>
          <a:ln w="28575">
            <a:solidFill>
              <a:srgbClr val="C0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H="1" flipV="1">
            <a:off x="2826984" y="2344627"/>
            <a:ext cx="1243050" cy="1580987"/>
          </a:xfrm>
          <a:prstGeom prst="line">
            <a:avLst/>
          </a:prstGeom>
          <a:ln w="28575">
            <a:solidFill>
              <a:srgbClr val="C0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V="1">
            <a:off x="306538" y="2336554"/>
            <a:ext cx="1332777" cy="1589060"/>
          </a:xfrm>
          <a:prstGeom prst="line">
            <a:avLst/>
          </a:prstGeom>
          <a:ln w="28575">
            <a:solidFill>
              <a:srgbClr val="C0000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H="1">
            <a:off x="841672" y="4237875"/>
            <a:ext cx="2661111" cy="0"/>
          </a:xfrm>
          <a:prstGeom prst="line">
            <a:avLst/>
          </a:prstGeom>
          <a:ln w="28575">
            <a:solidFill>
              <a:srgbClr val="C0000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ight Arrow 48"/>
          <p:cNvSpPr/>
          <p:nvPr/>
        </p:nvSpPr>
        <p:spPr>
          <a:xfrm>
            <a:off x="4328285" y="4792717"/>
            <a:ext cx="905867" cy="157655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0" name="Right Arrow 49"/>
          <p:cNvSpPr/>
          <p:nvPr/>
        </p:nvSpPr>
        <p:spPr>
          <a:xfrm rot="10800000">
            <a:off x="2732388" y="4792717"/>
            <a:ext cx="905867" cy="157655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273218" y="4871544"/>
            <a:ext cx="1015999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S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2677321" y="4871544"/>
            <a:ext cx="1015999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F.S</a:t>
            </a:r>
          </a:p>
        </p:txBody>
      </p:sp>
      <p:sp>
        <p:nvSpPr>
          <p:cNvPr id="53" name="Right Arrow 52"/>
          <p:cNvSpPr/>
          <p:nvPr/>
        </p:nvSpPr>
        <p:spPr>
          <a:xfrm rot="10800000">
            <a:off x="2740385" y="4144280"/>
            <a:ext cx="905867" cy="157655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4" name="Right Arrow 53"/>
          <p:cNvSpPr/>
          <p:nvPr/>
        </p:nvSpPr>
        <p:spPr>
          <a:xfrm rot="18701157">
            <a:off x="519992" y="3726933"/>
            <a:ext cx="905867" cy="157655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5" name="Right Arrow 54"/>
          <p:cNvSpPr/>
          <p:nvPr/>
        </p:nvSpPr>
        <p:spPr>
          <a:xfrm rot="3154155">
            <a:off x="2248277" y="2806059"/>
            <a:ext cx="905867" cy="157655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026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xit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4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0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49" grpId="1" animBg="1"/>
      <p:bldP spid="50" grpId="0" animBg="1"/>
      <p:bldP spid="50" grpId="1" animBg="1"/>
      <p:bldP spid="50" grpId="2" animBg="1"/>
      <p:bldP spid="51" grpId="0"/>
      <p:bldP spid="51" grpId="1"/>
      <p:bldP spid="52" grpId="0"/>
      <p:bldP spid="52" grpId="1"/>
      <p:bldP spid="52" grpId="2"/>
      <p:bldP spid="53" grpId="0" animBg="1"/>
      <p:bldP spid="53" grpId="1" animBg="1"/>
      <p:bldP spid="54" grpId="0" animBg="1"/>
      <p:bldP spid="54" grpId="1" animBg="1"/>
      <p:bldP spid="54" grpId="2" animBg="1"/>
      <p:bldP spid="55" grpId="0" animBg="1"/>
      <p:bldP spid="55" grpId="1" animBg="1"/>
      <p:bldP spid="55" grpId="2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39" y="4237875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349" y="2013157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9647" y="4237875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" name="Straight Connector 9"/>
          <p:cNvCxnSpPr/>
          <p:nvPr/>
        </p:nvCxnSpPr>
        <p:spPr>
          <a:xfrm flipH="1">
            <a:off x="7359247" y="4467101"/>
            <a:ext cx="909731" cy="1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8186063" y="4301938"/>
            <a:ext cx="1015999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Net A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-174327" y="4295918"/>
            <a:ext cx="1015999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R1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25149" y="2055434"/>
            <a:ext cx="1015999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R2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8682" y="4254069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5" name="Straight Connector 14"/>
          <p:cNvCxnSpPr>
            <a:stCxn id="14" idx="1"/>
          </p:cNvCxnSpPr>
          <p:nvPr/>
        </p:nvCxnSpPr>
        <p:spPr>
          <a:xfrm flipH="1">
            <a:off x="654239" y="4467102"/>
            <a:ext cx="3064443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502783" y="4310779"/>
            <a:ext cx="1015999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R3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46447" y="4296346"/>
            <a:ext cx="1015999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R4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 flipH="1">
            <a:off x="4328285" y="4470624"/>
            <a:ext cx="242136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8268978" y="4341794"/>
            <a:ext cx="0" cy="237234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>
            <a:stCxn id="14" idx="0"/>
          </p:cNvCxnSpPr>
          <p:nvPr/>
        </p:nvCxnSpPr>
        <p:spPr>
          <a:xfrm flipH="1" flipV="1">
            <a:off x="2522183" y="2344627"/>
            <a:ext cx="1501299" cy="190944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>
            <a:stCxn id="6" idx="0"/>
          </p:cNvCxnSpPr>
          <p:nvPr/>
        </p:nvCxnSpPr>
        <p:spPr>
          <a:xfrm flipV="1">
            <a:off x="349439" y="2336552"/>
            <a:ext cx="1594676" cy="1901323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Table 28"/>
          <p:cNvGraphicFramePr>
            <a:graphicFrameLocks noGrp="1"/>
          </p:cNvGraphicFramePr>
          <p:nvPr/>
        </p:nvGraphicFramePr>
        <p:xfrm>
          <a:off x="974736" y="4933086"/>
          <a:ext cx="60960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Courier New" pitchFamily="49" charset="0"/>
                          <a:cs typeface="Courier New" pitchFamily="49" charset="0"/>
                        </a:rPr>
                        <a:t>Network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Courier New" pitchFamily="49" charset="0"/>
                          <a:cs typeface="Courier New" pitchFamily="49" charset="0"/>
                        </a:rPr>
                        <a:t>Next-hop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Courier New" pitchFamily="49" charset="0"/>
                          <a:cs typeface="Courier New" pitchFamily="49" charset="0"/>
                        </a:rPr>
                        <a:t>FD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Courier New" pitchFamily="49" charset="0"/>
                          <a:cs typeface="Courier New" pitchFamily="49" charset="0"/>
                        </a:rPr>
                        <a:t>AD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Courier New" pitchFamily="49" charset="0"/>
                          <a:cs typeface="Courier New" pitchFamily="49" charset="0"/>
                        </a:rPr>
                        <a:t>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Courier New" pitchFamily="49" charset="0"/>
                          <a:cs typeface="Courier New" pitchFamily="49" charset="0"/>
                        </a:rPr>
                        <a:t>R4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Courier New" pitchFamily="49" charset="0"/>
                          <a:cs typeface="Courier New" pitchFamily="49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Courier New" pitchFamily="49" charset="0"/>
                          <a:cs typeface="Courier New" pitchFamily="49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Courier New" pitchFamily="49" charset="0"/>
                          <a:cs typeface="Courier New" pitchFamily="49" charset="0"/>
                        </a:rPr>
                        <a:t>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Courier New" pitchFamily="49" charset="0"/>
                          <a:cs typeface="Courier New" pitchFamily="49" charset="0"/>
                        </a:rPr>
                        <a:t>R1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Courier New" pitchFamily="49" charset="0"/>
                          <a:cs typeface="Courier New" pitchFamily="49" charset="0"/>
                        </a:rPr>
                        <a:t>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Courier New" pitchFamily="49" charset="0"/>
                          <a:cs typeface="Courier New" pitchFamily="49" charset="0"/>
                        </a:rPr>
                        <a:t>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0" name="TextBox 29"/>
          <p:cNvSpPr txBox="1"/>
          <p:nvPr/>
        </p:nvSpPr>
        <p:spPr>
          <a:xfrm>
            <a:off x="5030966" y="4190152"/>
            <a:ext cx="1015999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10</a:t>
            </a:r>
          </a:p>
        </p:txBody>
      </p:sp>
      <p:sp>
        <p:nvSpPr>
          <p:cNvPr id="31" name="TextBox 30"/>
          <p:cNvSpPr txBox="1"/>
          <p:nvPr/>
        </p:nvSpPr>
        <p:spPr>
          <a:xfrm rot="3084915">
            <a:off x="2812130" y="2998941"/>
            <a:ext cx="1015999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10</a:t>
            </a:r>
          </a:p>
        </p:txBody>
      </p:sp>
      <p:sp>
        <p:nvSpPr>
          <p:cNvPr id="32" name="TextBox 31"/>
          <p:cNvSpPr txBox="1"/>
          <p:nvPr/>
        </p:nvSpPr>
        <p:spPr>
          <a:xfrm rot="18612610">
            <a:off x="604955" y="2998941"/>
            <a:ext cx="1015999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10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725148" y="4190152"/>
            <a:ext cx="1015999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10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264660" y="4190152"/>
            <a:ext cx="1015999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10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984956" y="5326696"/>
            <a:ext cx="1598744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Successor</a:t>
            </a:r>
          </a:p>
        </p:txBody>
      </p:sp>
    </p:spTree>
    <p:extLst>
      <p:ext uri="{BB962C8B-B14F-4D97-AF65-F5344CB8AC3E}">
        <p14:creationId xmlns:p14="http://schemas.microsoft.com/office/powerpoint/2010/main" val="15324849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EIGRP: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Topology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 Table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1575910" y="2615473"/>
            <a:ext cx="5846867" cy="164724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/>
          <a:lstStyle>
            <a:lvl1pPr>
              <a:defRPr sz="1400">
                <a:solidFill>
                  <a:schemeClr val="tx1"/>
                </a:solidFill>
                <a:latin typeface="Courier New" pitchFamily="49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ourier New" pitchFamily="49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ourier New" pitchFamily="49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ourier New" pitchFamily="49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ourier New" pitchFamily="49" charset="0"/>
              </a:defRPr>
            </a:lvl5pPr>
            <a:lvl6pPr marL="25146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urier New" pitchFamily="49" charset="0"/>
              </a:defRPr>
            </a:lvl6pPr>
            <a:lvl7pPr marL="29718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urier New" pitchFamily="49" charset="0"/>
              </a:defRPr>
            </a:lvl7pPr>
            <a:lvl8pPr marL="34290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urier New" pitchFamily="49" charset="0"/>
              </a:defRPr>
            </a:lvl8pPr>
            <a:lvl9pPr marL="38862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urier New" pitchFamily="49" charset="0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US" sz="1600" b="1" spc="-150" dirty="0">
                <a:solidFill>
                  <a:srgbClr val="000000"/>
                </a:solidFill>
                <a:cs typeface="Times New Roman" pitchFamily="18" charset="0"/>
              </a:rPr>
              <a:t>R# </a:t>
            </a:r>
            <a:r>
              <a:rPr lang="en-US" sz="1600" b="1" spc="-150" dirty="0">
                <a:solidFill>
                  <a:srgbClr val="FF0000"/>
                </a:solidFill>
                <a:cs typeface="Times New Roman" pitchFamily="18" charset="0"/>
              </a:rPr>
              <a:t>show </a:t>
            </a:r>
            <a:r>
              <a:rPr lang="en-US" sz="1600" b="1" spc="-150" dirty="0" err="1">
                <a:solidFill>
                  <a:srgbClr val="FF0000"/>
                </a:solidFill>
                <a:cs typeface="Times New Roman" pitchFamily="18" charset="0"/>
              </a:rPr>
              <a:t>ip</a:t>
            </a:r>
            <a:r>
              <a:rPr lang="en-US" sz="1600" b="1" spc="-15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1600" b="1" spc="-150" dirty="0" err="1">
                <a:solidFill>
                  <a:srgbClr val="FF0000"/>
                </a:solidFill>
                <a:cs typeface="Times New Roman" pitchFamily="18" charset="0"/>
              </a:rPr>
              <a:t>eigrp</a:t>
            </a:r>
            <a:r>
              <a:rPr lang="en-US" sz="1600" b="1" spc="-150" dirty="0">
                <a:solidFill>
                  <a:srgbClr val="FF0000"/>
                </a:solidFill>
                <a:cs typeface="Times New Roman" pitchFamily="18" charset="0"/>
              </a:rPr>
              <a:t> topology </a:t>
            </a:r>
            <a:r>
              <a:rPr lang="en-US" sz="1600" b="1" spc="-150" dirty="0">
                <a:cs typeface="Times New Roman" pitchFamily="18" charset="0"/>
              </a:rPr>
              <a:t>all-link</a:t>
            </a:r>
          </a:p>
          <a:p>
            <a:pPr algn="l"/>
            <a:r>
              <a:rPr lang="en-US" sz="1600" b="1" spc="-150" dirty="0">
                <a:solidFill>
                  <a:srgbClr val="000000"/>
                </a:solidFill>
              </a:rPr>
              <a:t>…</a:t>
            </a:r>
          </a:p>
          <a:p>
            <a:pPr algn="l"/>
            <a:r>
              <a:rPr lang="en-US" sz="1600" b="1" spc="-150" dirty="0">
                <a:solidFill>
                  <a:srgbClr val="FF0000"/>
                </a:solidFill>
              </a:rPr>
              <a:t>P 172.16.0.0 255.255.0.0, 2 successors, FD is </a:t>
            </a:r>
            <a:r>
              <a:rPr lang="en-US" sz="1600" b="1" spc="-150" dirty="0">
                <a:solidFill>
                  <a:srgbClr val="00B050"/>
                </a:solidFill>
              </a:rPr>
              <a:t>4200700</a:t>
            </a:r>
          </a:p>
          <a:p>
            <a:pPr algn="l"/>
            <a:r>
              <a:rPr lang="en-US" sz="1600" b="1" spc="-150" dirty="0">
                <a:solidFill>
                  <a:srgbClr val="000000"/>
                </a:solidFill>
              </a:rPr>
              <a:t>          via 192.168.1.2 (</a:t>
            </a:r>
            <a:r>
              <a:rPr lang="en-US" sz="1600" b="1" spc="-150" dirty="0">
                <a:solidFill>
                  <a:srgbClr val="00B050"/>
                </a:solidFill>
              </a:rPr>
              <a:t>4200700</a:t>
            </a:r>
            <a:r>
              <a:rPr lang="en-US" sz="1600" b="1" spc="-150" dirty="0">
                <a:solidFill>
                  <a:srgbClr val="000000"/>
                </a:solidFill>
              </a:rPr>
              <a:t>/</a:t>
            </a:r>
            <a:r>
              <a:rPr lang="en-US" sz="1600" b="1" spc="-150" dirty="0">
                <a:solidFill>
                  <a:schemeClr val="accent6">
                    <a:lumMod val="75000"/>
                  </a:schemeClr>
                </a:solidFill>
              </a:rPr>
              <a:t>800200</a:t>
            </a:r>
            <a:r>
              <a:rPr lang="en-US" sz="1600" b="1" spc="-150" dirty="0">
                <a:solidFill>
                  <a:srgbClr val="000000"/>
                </a:solidFill>
              </a:rPr>
              <a:t>), Ethernet0</a:t>
            </a:r>
          </a:p>
          <a:p>
            <a:pPr algn="l"/>
            <a:r>
              <a:rPr lang="en-US" sz="1600" b="1" spc="-150" dirty="0">
                <a:solidFill>
                  <a:srgbClr val="000000"/>
                </a:solidFill>
              </a:rPr>
              <a:t>          via 192.168.2.2 (</a:t>
            </a:r>
            <a:r>
              <a:rPr lang="en-US" sz="1600" b="1" spc="-150" dirty="0">
                <a:solidFill>
                  <a:srgbClr val="00B050"/>
                </a:solidFill>
              </a:rPr>
              <a:t>4200700</a:t>
            </a:r>
            <a:r>
              <a:rPr lang="en-US" sz="1600" b="1" spc="-150" dirty="0">
                <a:solidFill>
                  <a:srgbClr val="000000"/>
                </a:solidFill>
              </a:rPr>
              <a:t>/</a:t>
            </a:r>
            <a:r>
              <a:rPr lang="en-US" sz="1600" b="1" spc="-150" dirty="0">
                <a:solidFill>
                  <a:schemeClr val="accent6">
                    <a:lumMod val="75000"/>
                  </a:schemeClr>
                </a:solidFill>
              </a:rPr>
              <a:t>600200</a:t>
            </a:r>
            <a:r>
              <a:rPr lang="en-US" sz="1600" b="1" spc="-150" dirty="0">
                <a:solidFill>
                  <a:srgbClr val="000000"/>
                </a:solidFill>
              </a:rPr>
              <a:t>), Ethernet1</a:t>
            </a:r>
          </a:p>
          <a:p>
            <a:pPr algn="l"/>
            <a:r>
              <a:rPr lang="en-US" sz="1600" b="1" spc="-150" dirty="0">
                <a:solidFill>
                  <a:srgbClr val="000000"/>
                </a:solidFill>
              </a:rPr>
              <a:t>          via 192.168.3.2 (</a:t>
            </a:r>
            <a:r>
              <a:rPr lang="en-US" sz="1600" b="1" spc="-150" dirty="0">
                <a:solidFill>
                  <a:srgbClr val="00B050"/>
                </a:solidFill>
              </a:rPr>
              <a:t>4600900</a:t>
            </a:r>
            <a:r>
              <a:rPr lang="en-US" sz="1600" b="1" spc="-150" dirty="0">
                <a:solidFill>
                  <a:srgbClr val="000000"/>
                </a:solidFill>
              </a:rPr>
              <a:t>/</a:t>
            </a:r>
            <a:r>
              <a:rPr lang="en-US" sz="1600" b="1" spc="-150" dirty="0">
                <a:solidFill>
                  <a:schemeClr val="accent6">
                    <a:lumMod val="75000"/>
                  </a:schemeClr>
                </a:solidFill>
              </a:rPr>
              <a:t>600200</a:t>
            </a:r>
            <a:r>
              <a:rPr lang="en-US" sz="1600" b="1" spc="-150" dirty="0">
                <a:solidFill>
                  <a:srgbClr val="000000"/>
                </a:solidFill>
              </a:rPr>
              <a:t>), Serial0</a:t>
            </a:r>
          </a:p>
          <a:p>
            <a:pPr algn="l"/>
            <a:r>
              <a:rPr lang="en-US" sz="1600" b="1" spc="-150" dirty="0"/>
              <a:t>          via 192.168.4.2 (5600300/4800700), Serial1</a:t>
            </a:r>
          </a:p>
        </p:txBody>
      </p:sp>
      <p:sp>
        <p:nvSpPr>
          <p:cNvPr id="3" name="Rectangle 2"/>
          <p:cNvSpPr/>
          <p:nvPr/>
        </p:nvSpPr>
        <p:spPr>
          <a:xfrm>
            <a:off x="4410635" y="3307976"/>
            <a:ext cx="833718" cy="10085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244353" y="3307976"/>
            <a:ext cx="833718" cy="10085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622950" y="4316506"/>
            <a:ext cx="409087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+mj-lt"/>
              </a:rPr>
              <a:t>FD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41440" y="4316506"/>
            <a:ext cx="439544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+mj-lt"/>
              </a:rPr>
              <a:t>AD</a:t>
            </a:r>
          </a:p>
        </p:txBody>
      </p:sp>
    </p:spTree>
    <p:extLst>
      <p:ext uri="{BB962C8B-B14F-4D97-AF65-F5344CB8AC3E}">
        <p14:creationId xmlns:p14="http://schemas.microsoft.com/office/powerpoint/2010/main" val="7293731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EIGRP: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Topology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 Table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Rectangle 12"/>
          <p:cNvSpPr>
            <a:spLocks noChangeArrowheads="1"/>
          </p:cNvSpPr>
          <p:nvPr/>
        </p:nvSpPr>
        <p:spPr bwMode="auto">
          <a:xfrm>
            <a:off x="752620" y="1772816"/>
            <a:ext cx="7575865" cy="43924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pPr algn="l" defTabSz="1028700">
              <a:lnSpc>
                <a:spcPts val="2138"/>
              </a:lnSpc>
            </a:pPr>
            <a:r>
              <a:rPr lang="en-US" sz="1600" b="1" spc="-150" dirty="0">
                <a:solidFill>
                  <a:srgbClr val="0070C0"/>
                </a:solidFill>
              </a:rPr>
              <a:t>Router# </a:t>
            </a:r>
            <a:r>
              <a:rPr lang="en-US" sz="1600" b="1" spc="-150" dirty="0">
                <a:solidFill>
                  <a:srgbClr val="FF0000"/>
                </a:solidFill>
              </a:rPr>
              <a:t>show </a:t>
            </a:r>
            <a:r>
              <a:rPr lang="en-US" sz="1600" b="1" spc="-150" dirty="0" err="1">
                <a:solidFill>
                  <a:srgbClr val="FF0000"/>
                </a:solidFill>
              </a:rPr>
              <a:t>ip</a:t>
            </a:r>
            <a:r>
              <a:rPr lang="en-US" sz="1600" b="1" spc="-150" dirty="0">
                <a:solidFill>
                  <a:srgbClr val="FF0000"/>
                </a:solidFill>
              </a:rPr>
              <a:t> route 172.16.0.0       </a:t>
            </a:r>
          </a:p>
          <a:p>
            <a:pPr algn="l" defTabSz="1028700">
              <a:lnSpc>
                <a:spcPts val="2138"/>
              </a:lnSpc>
            </a:pPr>
            <a:r>
              <a:rPr lang="en-US" sz="1600" b="1" spc="-150" dirty="0">
                <a:solidFill>
                  <a:srgbClr val="0070C0"/>
                </a:solidFill>
              </a:rPr>
              <a:t>Routing entry for 172.16.0.0/16</a:t>
            </a:r>
          </a:p>
          <a:p>
            <a:pPr algn="l" defTabSz="1028700">
              <a:lnSpc>
                <a:spcPts val="2138"/>
              </a:lnSpc>
            </a:pPr>
            <a:r>
              <a:rPr lang="en-US" sz="1600" b="1" spc="-150" dirty="0">
                <a:solidFill>
                  <a:srgbClr val="0070C0"/>
                </a:solidFill>
              </a:rPr>
              <a:t>  Known via “</a:t>
            </a:r>
            <a:r>
              <a:rPr lang="en-US" sz="1600" b="1" spc="-150" dirty="0" err="1">
                <a:solidFill>
                  <a:srgbClr val="0070C0"/>
                </a:solidFill>
              </a:rPr>
              <a:t>eigrp</a:t>
            </a:r>
            <a:r>
              <a:rPr lang="en-US" sz="1600" b="1" spc="-150" dirty="0">
                <a:solidFill>
                  <a:srgbClr val="0070C0"/>
                </a:solidFill>
              </a:rPr>
              <a:t> 100″, distance 90, metric 300200, type internal</a:t>
            </a:r>
          </a:p>
          <a:p>
            <a:pPr algn="l" defTabSz="1028700">
              <a:lnSpc>
                <a:spcPts val="2138"/>
              </a:lnSpc>
            </a:pPr>
            <a:r>
              <a:rPr lang="en-US" sz="1600" b="1" spc="-150" dirty="0">
                <a:solidFill>
                  <a:srgbClr val="0070C0"/>
                </a:solidFill>
              </a:rPr>
              <a:t>  Redistributing via </a:t>
            </a:r>
            <a:r>
              <a:rPr lang="en-US" sz="1600" b="1" spc="-150" dirty="0" err="1">
                <a:solidFill>
                  <a:srgbClr val="0070C0"/>
                </a:solidFill>
              </a:rPr>
              <a:t>eigrp</a:t>
            </a:r>
            <a:r>
              <a:rPr lang="en-US" sz="1600" b="1" spc="-150" dirty="0">
                <a:solidFill>
                  <a:srgbClr val="0070C0"/>
                </a:solidFill>
              </a:rPr>
              <a:t> 100</a:t>
            </a:r>
          </a:p>
          <a:p>
            <a:pPr algn="l" defTabSz="1028700">
              <a:lnSpc>
                <a:spcPts val="2138"/>
              </a:lnSpc>
            </a:pPr>
            <a:endParaRPr lang="en-US" sz="1600" b="1" spc="-150" dirty="0">
              <a:solidFill>
                <a:srgbClr val="0070C0"/>
              </a:solidFill>
            </a:endParaRPr>
          </a:p>
          <a:p>
            <a:pPr algn="l" defTabSz="1028700">
              <a:lnSpc>
                <a:spcPts val="2138"/>
              </a:lnSpc>
            </a:pPr>
            <a:r>
              <a:rPr lang="en-US" sz="1600" b="1" spc="-150" dirty="0">
                <a:solidFill>
                  <a:srgbClr val="0070C0"/>
                </a:solidFill>
              </a:rPr>
              <a:t>  Routing Descriptor Blocks:</a:t>
            </a:r>
          </a:p>
          <a:p>
            <a:pPr algn="l" defTabSz="1028700">
              <a:lnSpc>
                <a:spcPts val="2138"/>
              </a:lnSpc>
            </a:pPr>
            <a:r>
              <a:rPr lang="en-US" sz="1600" b="1" spc="-150" dirty="0">
                <a:solidFill>
                  <a:srgbClr val="0070C0"/>
                </a:solidFill>
              </a:rPr>
              <a:t>  * </a:t>
            </a:r>
            <a:r>
              <a:rPr lang="en-US" sz="1600" b="1" spc="-150" dirty="0">
                <a:solidFill>
                  <a:srgbClr val="0070C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192.168.1.2</a:t>
            </a:r>
            <a:r>
              <a:rPr lang="en-US" sz="1600" b="1" spc="-150" dirty="0">
                <a:solidFill>
                  <a:srgbClr val="0070C0"/>
                </a:solidFill>
              </a:rPr>
              <a:t>, from 192.168.1.2, 00:00:56 ago, via Serial0/1</a:t>
            </a:r>
          </a:p>
          <a:p>
            <a:pPr algn="l" defTabSz="1028700">
              <a:lnSpc>
                <a:spcPts val="2138"/>
              </a:lnSpc>
            </a:pPr>
            <a:r>
              <a:rPr lang="en-US" sz="1600" b="1" spc="-150" dirty="0">
                <a:solidFill>
                  <a:srgbClr val="0070C0"/>
                </a:solidFill>
              </a:rPr>
              <a:t>      Route metric is </a:t>
            </a:r>
            <a:r>
              <a:rPr lang="en-US" sz="1600" b="1" spc="-150" dirty="0">
                <a:solidFill>
                  <a:srgbClr val="FF0000"/>
                </a:solidFill>
              </a:rPr>
              <a:t>300200</a:t>
            </a:r>
            <a:r>
              <a:rPr lang="en-US" sz="1600" b="1" spc="-150" dirty="0">
                <a:solidFill>
                  <a:srgbClr val="0070C0"/>
                </a:solidFill>
              </a:rPr>
              <a:t>, </a:t>
            </a:r>
            <a:r>
              <a:rPr lang="en-US" sz="1600" b="1" spc="-150" dirty="0">
                <a:solidFill>
                  <a:srgbClr val="00B050"/>
                </a:solidFill>
              </a:rPr>
              <a:t>traffic share count is 3</a:t>
            </a:r>
          </a:p>
          <a:p>
            <a:pPr algn="l" defTabSz="1028700">
              <a:lnSpc>
                <a:spcPts val="2138"/>
              </a:lnSpc>
            </a:pPr>
            <a:r>
              <a:rPr lang="en-US" sz="1600" b="1" spc="-150" dirty="0">
                <a:solidFill>
                  <a:srgbClr val="0070C0"/>
                </a:solidFill>
              </a:rPr>
              <a:t>      Total delay is 40100 microseconds, minimum bandwidth is 1280 Kbit</a:t>
            </a:r>
          </a:p>
          <a:p>
            <a:pPr algn="l" defTabSz="1028700">
              <a:lnSpc>
                <a:spcPts val="2138"/>
              </a:lnSpc>
            </a:pPr>
            <a:r>
              <a:rPr lang="en-US" sz="1600" b="1" spc="-150" dirty="0">
                <a:solidFill>
                  <a:srgbClr val="0070C0"/>
                </a:solidFill>
              </a:rPr>
              <a:t>      Reliability 255/255, minimum MTU 1500 bytes</a:t>
            </a:r>
          </a:p>
          <a:p>
            <a:pPr algn="l" defTabSz="1028700">
              <a:lnSpc>
                <a:spcPts val="2138"/>
              </a:lnSpc>
            </a:pPr>
            <a:r>
              <a:rPr lang="en-US" sz="1600" b="1" spc="-150" dirty="0">
                <a:solidFill>
                  <a:srgbClr val="0070C0"/>
                </a:solidFill>
              </a:rPr>
              <a:t>      Loading 1/255, Hops 2</a:t>
            </a:r>
          </a:p>
          <a:p>
            <a:pPr algn="l" defTabSz="1028700">
              <a:lnSpc>
                <a:spcPts val="2138"/>
              </a:lnSpc>
            </a:pPr>
            <a:r>
              <a:rPr lang="en-US" sz="1600" b="1" spc="-150" dirty="0">
                <a:solidFill>
                  <a:srgbClr val="0070C0"/>
                </a:solidFill>
              </a:rPr>
              <a:t>    </a:t>
            </a:r>
            <a:r>
              <a:rPr lang="en-US" sz="1600" b="1" spc="-150" dirty="0">
                <a:solidFill>
                  <a:srgbClr val="0070C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192.168.2.2</a:t>
            </a:r>
            <a:r>
              <a:rPr lang="en-US" sz="1600" b="1" spc="-150" dirty="0">
                <a:solidFill>
                  <a:srgbClr val="0070C0"/>
                </a:solidFill>
              </a:rPr>
              <a:t>, from 192.168.2.2, 00:00:56 ago, via Serial0/0</a:t>
            </a:r>
          </a:p>
          <a:p>
            <a:pPr algn="l" defTabSz="1028700">
              <a:lnSpc>
                <a:spcPts val="2138"/>
              </a:lnSpc>
            </a:pPr>
            <a:r>
              <a:rPr lang="en-US" sz="1600" b="1" spc="-150" dirty="0">
                <a:solidFill>
                  <a:srgbClr val="0070C0"/>
                </a:solidFill>
              </a:rPr>
              <a:t>      Route metric is </a:t>
            </a:r>
            <a:r>
              <a:rPr lang="en-US" sz="1600" b="1" spc="-150" dirty="0">
                <a:solidFill>
                  <a:srgbClr val="FF0000"/>
                </a:solidFill>
              </a:rPr>
              <a:t>900600</a:t>
            </a:r>
            <a:r>
              <a:rPr lang="en-US" sz="1600" b="1" spc="-150" dirty="0">
                <a:solidFill>
                  <a:srgbClr val="0070C0"/>
                </a:solidFill>
              </a:rPr>
              <a:t>, </a:t>
            </a:r>
            <a:r>
              <a:rPr lang="en-US" sz="1600" b="1" spc="-150" dirty="0">
                <a:solidFill>
                  <a:srgbClr val="00B050"/>
                </a:solidFill>
              </a:rPr>
              <a:t>traffic share count is 1</a:t>
            </a:r>
          </a:p>
          <a:p>
            <a:pPr algn="l" defTabSz="1028700">
              <a:lnSpc>
                <a:spcPts val="2138"/>
              </a:lnSpc>
            </a:pPr>
            <a:r>
              <a:rPr lang="en-US" sz="1600" b="1" spc="-150" dirty="0">
                <a:solidFill>
                  <a:srgbClr val="0070C0"/>
                </a:solidFill>
              </a:rPr>
              <a:t>      Total delay is 20100 microseconds, minimum bandwidth is 256 Kbit</a:t>
            </a:r>
          </a:p>
          <a:p>
            <a:pPr algn="l" defTabSz="1028700">
              <a:lnSpc>
                <a:spcPts val="2138"/>
              </a:lnSpc>
            </a:pPr>
            <a:r>
              <a:rPr lang="en-US" sz="1600" b="1" spc="-150" dirty="0">
                <a:solidFill>
                  <a:srgbClr val="0070C0"/>
                </a:solidFill>
              </a:rPr>
              <a:t>      Reliability 255/255, minimum MTU 1500 bytes</a:t>
            </a:r>
          </a:p>
          <a:p>
            <a:pPr algn="l" defTabSz="1028700">
              <a:lnSpc>
                <a:spcPts val="2138"/>
              </a:lnSpc>
            </a:pPr>
            <a:r>
              <a:rPr lang="en-US" sz="1600" b="1" spc="-150" dirty="0">
                <a:solidFill>
                  <a:srgbClr val="0070C0"/>
                </a:solidFill>
              </a:rPr>
              <a:t>      Loading 1/255, Hops 1</a:t>
            </a:r>
          </a:p>
        </p:txBody>
      </p:sp>
      <p:sp>
        <p:nvSpPr>
          <p:cNvPr id="3" name="Rectangle 2"/>
          <p:cNvSpPr/>
          <p:nvPr/>
        </p:nvSpPr>
        <p:spPr>
          <a:xfrm>
            <a:off x="3913094" y="3684494"/>
            <a:ext cx="2568388" cy="25549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913094" y="5029200"/>
            <a:ext cx="2568388" cy="25549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2080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398" y="2756976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0011" y="2408033"/>
            <a:ext cx="1666875" cy="112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5" name="Straight Connector 14"/>
          <p:cNvCxnSpPr>
            <a:stCxn id="13" idx="3"/>
            <a:endCxn id="16" idx="1"/>
          </p:cNvCxnSpPr>
          <p:nvPr/>
        </p:nvCxnSpPr>
        <p:spPr>
          <a:xfrm flipV="1">
            <a:off x="2847998" y="1329087"/>
            <a:ext cx="1958182" cy="164092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6180" y="1116054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6180" y="2141252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6180" y="3296111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9" name="Straight Connector 18"/>
          <p:cNvCxnSpPr>
            <a:stCxn id="13" idx="3"/>
            <a:endCxn id="17" idx="1"/>
          </p:cNvCxnSpPr>
          <p:nvPr/>
        </p:nvCxnSpPr>
        <p:spPr>
          <a:xfrm flipV="1">
            <a:off x="2847998" y="2354285"/>
            <a:ext cx="1958182" cy="61572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stCxn id="17" idx="3"/>
            <a:endCxn id="14" idx="1"/>
          </p:cNvCxnSpPr>
          <p:nvPr/>
        </p:nvCxnSpPr>
        <p:spPr>
          <a:xfrm>
            <a:off x="5415780" y="2354285"/>
            <a:ext cx="1774231" cy="61572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13" idx="3"/>
            <a:endCxn id="18" idx="1"/>
          </p:cNvCxnSpPr>
          <p:nvPr/>
        </p:nvCxnSpPr>
        <p:spPr>
          <a:xfrm>
            <a:off x="2847998" y="2970009"/>
            <a:ext cx="1958182" cy="53913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stCxn id="18" idx="3"/>
            <a:endCxn id="14" idx="1"/>
          </p:cNvCxnSpPr>
          <p:nvPr/>
        </p:nvCxnSpPr>
        <p:spPr>
          <a:xfrm flipV="1">
            <a:off x="5415780" y="2970008"/>
            <a:ext cx="1774231" cy="53913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stCxn id="16" idx="3"/>
            <a:endCxn id="14" idx="1"/>
          </p:cNvCxnSpPr>
          <p:nvPr/>
        </p:nvCxnSpPr>
        <p:spPr>
          <a:xfrm>
            <a:off x="5415780" y="1329087"/>
            <a:ext cx="1774231" cy="16409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2296976" y="2781496"/>
            <a:ext cx="492444" cy="3770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R0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864758" y="2165772"/>
            <a:ext cx="492444" cy="3770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R2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864758" y="1140574"/>
            <a:ext cx="492444" cy="3770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R1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864758" y="3320631"/>
            <a:ext cx="492444" cy="3770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R3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27701" y="2781496"/>
            <a:ext cx="1665841" cy="9787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path 1: 1100</a:t>
            </a:r>
          </a:p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path 2: 1100</a:t>
            </a:r>
          </a:p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path 3: 2000</a:t>
            </a:r>
          </a:p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path 4: 4000</a:t>
            </a:r>
          </a:p>
        </p:txBody>
      </p: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6180" y="4312111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4864758" y="4336631"/>
            <a:ext cx="492444" cy="3770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R4</a:t>
            </a:r>
          </a:p>
        </p:txBody>
      </p:sp>
      <p:cxnSp>
        <p:nvCxnSpPr>
          <p:cNvPr id="43" name="Straight Connector 42"/>
          <p:cNvCxnSpPr>
            <a:stCxn id="13" idx="3"/>
            <a:endCxn id="41" idx="1"/>
          </p:cNvCxnSpPr>
          <p:nvPr/>
        </p:nvCxnSpPr>
        <p:spPr>
          <a:xfrm>
            <a:off x="2847998" y="2970009"/>
            <a:ext cx="1958182" cy="155513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>
            <a:stCxn id="41" idx="3"/>
            <a:endCxn id="14" idx="1"/>
          </p:cNvCxnSpPr>
          <p:nvPr/>
        </p:nvCxnSpPr>
        <p:spPr>
          <a:xfrm flipV="1">
            <a:off x="5415780" y="2970008"/>
            <a:ext cx="1774231" cy="155513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7358041" y="2882403"/>
            <a:ext cx="1330814" cy="2862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-1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172.16.0.0/16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2681392" y="5325015"/>
            <a:ext cx="38876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the traffic share count for</a:t>
            </a:r>
          </a:p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path 1: 4000 / 1100 = 3 packet</a:t>
            </a:r>
          </a:p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path 2: 4000 / 1100 = 3 packet</a:t>
            </a:r>
          </a:p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path 3: 4000 / 2000 = 2 packet</a:t>
            </a:r>
          </a:p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path 4: 4000 / 4000 = 1 packet</a:t>
            </a:r>
          </a:p>
        </p:txBody>
      </p:sp>
      <p:sp>
        <p:nvSpPr>
          <p:cNvPr id="59" name="Rectangle 58"/>
          <p:cNvSpPr/>
          <p:nvPr/>
        </p:nvSpPr>
        <p:spPr bwMode="auto">
          <a:xfrm rot="19131075">
            <a:off x="3308822" y="2143951"/>
            <a:ext cx="410789" cy="137501"/>
          </a:xfrm>
          <a:prstGeom prst="rect">
            <a:avLst/>
          </a:prstGeom>
          <a:ln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73019" tIns="36509" rIns="73019" bIns="36509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urier New" pitchFamily="49" charset="0"/>
              <a:ea typeface="+mn-ea"/>
              <a:cs typeface="+mn-cs"/>
            </a:endParaRPr>
          </a:p>
        </p:txBody>
      </p:sp>
      <p:sp>
        <p:nvSpPr>
          <p:cNvPr id="64" name="Rectangle 63"/>
          <p:cNvSpPr/>
          <p:nvPr/>
        </p:nvSpPr>
        <p:spPr bwMode="auto">
          <a:xfrm rot="19131075">
            <a:off x="3717645" y="1787344"/>
            <a:ext cx="410789" cy="137501"/>
          </a:xfrm>
          <a:prstGeom prst="rect">
            <a:avLst/>
          </a:prstGeom>
          <a:ln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73019" tIns="36509" rIns="73019" bIns="36509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urier New" pitchFamily="49" charset="0"/>
              <a:ea typeface="+mn-ea"/>
              <a:cs typeface="+mn-cs"/>
            </a:endParaRPr>
          </a:p>
        </p:txBody>
      </p:sp>
      <p:sp>
        <p:nvSpPr>
          <p:cNvPr id="65" name="Rectangle 64"/>
          <p:cNvSpPr/>
          <p:nvPr/>
        </p:nvSpPr>
        <p:spPr bwMode="auto">
          <a:xfrm rot="19131075">
            <a:off x="4117450" y="1448849"/>
            <a:ext cx="410789" cy="137501"/>
          </a:xfrm>
          <a:prstGeom prst="rect">
            <a:avLst/>
          </a:prstGeom>
          <a:ln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73019" tIns="36509" rIns="73019" bIns="36509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urier New" pitchFamily="49" charset="0"/>
              <a:ea typeface="+mn-ea"/>
              <a:cs typeface="+mn-cs"/>
            </a:endParaRPr>
          </a:p>
        </p:txBody>
      </p:sp>
      <p:sp>
        <p:nvSpPr>
          <p:cNvPr id="66" name="Rectangle 65"/>
          <p:cNvSpPr/>
          <p:nvPr/>
        </p:nvSpPr>
        <p:spPr bwMode="auto">
          <a:xfrm rot="20561072">
            <a:off x="4333998" y="2245039"/>
            <a:ext cx="410789" cy="137501"/>
          </a:xfrm>
          <a:prstGeom prst="rect">
            <a:avLst/>
          </a:prstGeom>
          <a:ln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73019" tIns="36509" rIns="73019" bIns="36509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urier New" pitchFamily="49" charset="0"/>
              <a:ea typeface="+mn-ea"/>
              <a:cs typeface="+mn-cs"/>
            </a:endParaRPr>
          </a:p>
        </p:txBody>
      </p:sp>
      <p:sp>
        <p:nvSpPr>
          <p:cNvPr id="67" name="Rectangle 66"/>
          <p:cNvSpPr/>
          <p:nvPr/>
        </p:nvSpPr>
        <p:spPr bwMode="auto">
          <a:xfrm rot="20561072">
            <a:off x="3826929" y="2405437"/>
            <a:ext cx="410789" cy="137501"/>
          </a:xfrm>
          <a:prstGeom prst="rect">
            <a:avLst/>
          </a:prstGeom>
          <a:ln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73019" tIns="36509" rIns="73019" bIns="36509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urier New" pitchFamily="49" charset="0"/>
              <a:ea typeface="+mn-ea"/>
              <a:cs typeface="+mn-cs"/>
            </a:endParaRPr>
          </a:p>
        </p:txBody>
      </p:sp>
      <p:sp>
        <p:nvSpPr>
          <p:cNvPr id="68" name="Rectangle 67"/>
          <p:cNvSpPr/>
          <p:nvPr/>
        </p:nvSpPr>
        <p:spPr bwMode="auto">
          <a:xfrm rot="20561072">
            <a:off x="3335976" y="2561459"/>
            <a:ext cx="410789" cy="137501"/>
          </a:xfrm>
          <a:prstGeom prst="rect">
            <a:avLst/>
          </a:prstGeom>
          <a:ln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73019" tIns="36509" rIns="73019" bIns="36509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urier New" pitchFamily="49" charset="0"/>
              <a:ea typeface="+mn-ea"/>
              <a:cs typeface="+mn-cs"/>
            </a:endParaRPr>
          </a:p>
        </p:txBody>
      </p:sp>
      <p:sp>
        <p:nvSpPr>
          <p:cNvPr id="69" name="Rectangle 68"/>
          <p:cNvSpPr/>
          <p:nvPr/>
        </p:nvSpPr>
        <p:spPr bwMode="auto">
          <a:xfrm rot="944587">
            <a:off x="4100394" y="3170826"/>
            <a:ext cx="410789" cy="137501"/>
          </a:xfrm>
          <a:prstGeom prst="rect">
            <a:avLst/>
          </a:prstGeom>
          <a:ln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73019" tIns="36509" rIns="73019" bIns="36509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urier New" pitchFamily="49" charset="0"/>
              <a:ea typeface="+mn-ea"/>
              <a:cs typeface="+mn-cs"/>
            </a:endParaRPr>
          </a:p>
        </p:txBody>
      </p:sp>
      <p:sp>
        <p:nvSpPr>
          <p:cNvPr id="70" name="Rectangle 69"/>
          <p:cNvSpPr/>
          <p:nvPr/>
        </p:nvSpPr>
        <p:spPr bwMode="auto">
          <a:xfrm rot="944587">
            <a:off x="3610586" y="3039070"/>
            <a:ext cx="410789" cy="137501"/>
          </a:xfrm>
          <a:prstGeom prst="rect">
            <a:avLst/>
          </a:prstGeom>
          <a:ln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73019" tIns="36509" rIns="73019" bIns="36509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urier New" pitchFamily="49" charset="0"/>
              <a:ea typeface="+mn-ea"/>
              <a:cs typeface="+mn-cs"/>
            </a:endParaRPr>
          </a:p>
        </p:txBody>
      </p:sp>
      <p:sp>
        <p:nvSpPr>
          <p:cNvPr id="71" name="Rectangle 70"/>
          <p:cNvSpPr/>
          <p:nvPr/>
        </p:nvSpPr>
        <p:spPr bwMode="auto">
          <a:xfrm rot="2229376">
            <a:off x="3924149" y="3766228"/>
            <a:ext cx="410789" cy="137501"/>
          </a:xfrm>
          <a:prstGeom prst="rect">
            <a:avLst/>
          </a:prstGeom>
          <a:ln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73019" tIns="36509" rIns="73019" bIns="36509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urier New" pitchFamily="49" charset="0"/>
              <a:ea typeface="+mn-ea"/>
              <a:cs typeface="+mn-cs"/>
            </a:endParaRPr>
          </a:p>
        </p:txBody>
      </p:sp>
      <p:sp>
        <p:nvSpPr>
          <p:cNvPr id="3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sz="32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EIGRP Load Balancing</a:t>
            </a:r>
          </a:p>
        </p:txBody>
      </p:sp>
      <p:sp>
        <p:nvSpPr>
          <p:cNvPr id="38" name="Text Box 19"/>
          <p:cNvSpPr txBox="1">
            <a:spLocks noChangeArrowheads="1"/>
          </p:cNvSpPr>
          <p:nvPr/>
        </p:nvSpPr>
        <p:spPr bwMode="auto">
          <a:xfrm>
            <a:off x="351436" y="4851246"/>
            <a:ext cx="6951306" cy="31415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lIns="73019" tIns="36509" rIns="73019" bIns="36509"/>
          <a:lstStyle>
            <a:lvl1pPr>
              <a:defRPr sz="1400">
                <a:solidFill>
                  <a:schemeClr val="tx1"/>
                </a:solidFill>
                <a:latin typeface="Courier New" pitchFamily="49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ourier New" pitchFamily="49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ourier New" pitchFamily="49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ourier New" pitchFamily="49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ourier New" pitchFamily="49" charset="0"/>
              </a:defRPr>
            </a:lvl5pPr>
            <a:lvl6pPr marL="25146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urier New" pitchFamily="49" charset="0"/>
              </a:defRPr>
            </a:lvl6pPr>
            <a:lvl7pPr marL="29718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urier New" pitchFamily="49" charset="0"/>
              </a:defRPr>
            </a:lvl7pPr>
            <a:lvl8pPr marL="34290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urier New" pitchFamily="49" charset="0"/>
              </a:defRPr>
            </a:lvl8pPr>
            <a:lvl9pPr marL="38862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urier New" pitchFamily="49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RouterX(config-router)#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maximum-paths [1-16] 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“default 4</a:t>
            </a:r>
            <a:endParaRPr kumimoji="0" lang="en-US" sz="16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urier New" pitchFamily="49" charset="0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>
            <a:off x="2543198" y="3175978"/>
            <a:ext cx="0" cy="1650749"/>
          </a:xfrm>
          <a:prstGeom prst="line">
            <a:avLst/>
          </a:prstGeom>
          <a:ln w="28575"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52856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59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a typeface="宋体" panose="02010600030101010101" pitchFamily="2" charset="-122"/>
              </a:rPr>
              <a:t>Configuring a Floating Static Route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1236076"/>
            <a:ext cx="8801100" cy="5353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48552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EIGRP: </a:t>
            </a:r>
            <a:r>
              <a:rPr lang="en-US" altLang="zh-CN" sz="2400" b="1" noProof="0" dirty="0">
                <a:solidFill>
                  <a:srgbClr val="002060"/>
                </a:solidFill>
                <a:latin typeface="Calibri"/>
                <a:ea typeface="宋体" panose="02010600030101010101" pitchFamily="2" charset="-122"/>
              </a:rPr>
              <a:t>AS (Autonomous System)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H="1">
            <a:off x="4291083" y="2284836"/>
            <a:ext cx="330288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1482" y="2071804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555366" y="2084781"/>
            <a:ext cx="861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R1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H="1" flipV="1">
            <a:off x="3203834" y="1766003"/>
            <a:ext cx="492471" cy="3495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3191346" y="1596727"/>
            <a:ext cx="0" cy="34405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7682" y="2071804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441566" y="2084781"/>
            <a:ext cx="861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43891" y="1607728"/>
            <a:ext cx="18736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172.16.1.1/24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162566" y="1946282"/>
            <a:ext cx="533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.1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174866" y="1946282"/>
            <a:ext cx="533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.2</a:t>
            </a:r>
          </a:p>
        </p:txBody>
      </p:sp>
      <p:cxnSp>
        <p:nvCxnSpPr>
          <p:cNvPr id="15" name="Straight Connector 14"/>
          <p:cNvCxnSpPr/>
          <p:nvPr/>
        </p:nvCxnSpPr>
        <p:spPr>
          <a:xfrm flipH="1">
            <a:off x="3191346" y="2434337"/>
            <a:ext cx="504960" cy="4503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3191346" y="2696509"/>
            <a:ext cx="0" cy="34405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343891" y="2699259"/>
            <a:ext cx="18736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172.16.3.1/24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09601" y="3325092"/>
            <a:ext cx="6433781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R1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(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config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)#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router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eigrp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100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R1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(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config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-router)# network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172.16.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0.0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0.0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.255.255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09601" y="3961527"/>
            <a:ext cx="6433781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R1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(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config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-router)# network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172.16.1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.0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0.0.0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.255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R1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(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config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-router)# network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172.16.2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.0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0.0.0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.255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R1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(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config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-router)# network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172.16.3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.0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0.0.0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.255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343891" y="2128986"/>
            <a:ext cx="18736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172.16.2.1/24</a:t>
            </a:r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3203834" y="2128986"/>
            <a:ext cx="0" cy="34405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3191347" y="2284836"/>
            <a:ext cx="49013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22"/>
          <p:cNvSpPr/>
          <p:nvPr/>
        </p:nvSpPr>
        <p:spPr bwMode="auto">
          <a:xfrm>
            <a:off x="4220249" y="2209921"/>
            <a:ext cx="141668" cy="149830"/>
          </a:xfrm>
          <a:prstGeom prst="ellipse">
            <a:avLst/>
          </a:prstGeom>
          <a:ln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4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4" name="Oval 23"/>
          <p:cNvSpPr/>
          <p:nvPr/>
        </p:nvSpPr>
        <p:spPr bwMode="auto">
          <a:xfrm>
            <a:off x="3625472" y="2060091"/>
            <a:ext cx="141668" cy="149830"/>
          </a:xfrm>
          <a:prstGeom prst="ellipse">
            <a:avLst/>
          </a:prstGeom>
          <a:ln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4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5" name="Oval 24"/>
          <p:cNvSpPr/>
          <p:nvPr/>
        </p:nvSpPr>
        <p:spPr bwMode="auto">
          <a:xfrm>
            <a:off x="3625472" y="2359751"/>
            <a:ext cx="141668" cy="149830"/>
          </a:xfrm>
          <a:prstGeom prst="ellipse">
            <a:avLst/>
          </a:prstGeom>
          <a:ln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4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6" name="Oval 25"/>
          <p:cNvSpPr/>
          <p:nvPr/>
        </p:nvSpPr>
        <p:spPr bwMode="auto">
          <a:xfrm>
            <a:off x="3625472" y="2209921"/>
            <a:ext cx="141668" cy="149830"/>
          </a:xfrm>
          <a:prstGeom prst="ellipse">
            <a:avLst/>
          </a:prstGeom>
          <a:ln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4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>
            <a:off x="3986280" y="2509581"/>
            <a:ext cx="0" cy="815510"/>
          </a:xfrm>
          <a:prstGeom prst="line">
            <a:avLst/>
          </a:prstGeom>
          <a:ln w="28575">
            <a:solidFill>
              <a:srgbClr val="C00000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4909782" y="1607728"/>
            <a:ext cx="2133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192.168.12.0/24</a:t>
            </a:r>
          </a:p>
        </p:txBody>
      </p:sp>
      <p:sp>
        <p:nvSpPr>
          <p:cNvPr id="29" name="Rounded Rectangle 28"/>
          <p:cNvSpPr/>
          <p:nvPr/>
        </p:nvSpPr>
        <p:spPr bwMode="auto">
          <a:xfrm>
            <a:off x="655638" y="1362978"/>
            <a:ext cx="7647759" cy="1837426"/>
          </a:xfrm>
          <a:prstGeom prst="roundRect">
            <a:avLst/>
          </a:prstGeom>
          <a:noFill/>
          <a:ln w="190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330039" y="2539140"/>
            <a:ext cx="2352115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interface f0/0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 </a:t>
            </a:r>
            <a:r>
              <a:rPr kumimoji="0" lang="en-US" sz="1600" b="1" i="0" u="none" strike="noStrike" kern="1200" cap="none" spc="-15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ip</a:t>
            </a: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router </a:t>
            </a:r>
            <a:r>
              <a:rPr kumimoji="0" lang="en-US" sz="1600" b="1" i="0" u="none" strike="noStrike" kern="1200" cap="none" spc="-15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eigrp</a:t>
            </a: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100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231270" y="2251360"/>
            <a:ext cx="6692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f0/0</a:t>
            </a:r>
          </a:p>
        </p:txBody>
      </p:sp>
      <p:sp>
        <p:nvSpPr>
          <p:cNvPr id="32" name="Rectangle 31"/>
          <p:cNvSpPr/>
          <p:nvPr/>
        </p:nvSpPr>
        <p:spPr bwMode="auto">
          <a:xfrm>
            <a:off x="5547946" y="3604846"/>
            <a:ext cx="448408" cy="237392"/>
          </a:xfrm>
          <a:prstGeom prst="rect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3968788" y="3604846"/>
            <a:ext cx="805435" cy="237392"/>
          </a:xfrm>
          <a:prstGeom prst="rect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1438355" y="1636048"/>
            <a:ext cx="823019" cy="1335752"/>
          </a:xfrm>
          <a:prstGeom prst="rect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09601" y="4846775"/>
            <a:ext cx="6433782" cy="3385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R1# </a:t>
            </a: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show </a:t>
            </a:r>
            <a:r>
              <a:rPr kumimoji="0" lang="en-US" sz="1600" b="1" i="0" u="none" strike="noStrike" kern="1200" cap="none" spc="-15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ip</a:t>
            </a: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</a:t>
            </a:r>
            <a:r>
              <a:rPr kumimoji="0" lang="en-US" sz="1600" b="1" i="0" u="none" strike="noStrike" kern="1200" cap="none" spc="-15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eigrp</a:t>
            </a: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interface brief 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696305" y="5216105"/>
            <a:ext cx="34897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b="1" spc="-150" dirty="0">
                <a:solidFill>
                  <a:srgbClr val="0070C0"/>
                </a:solidFill>
                <a:cs typeface="Courier New" pitchFamily="49" charset="0"/>
              </a:rPr>
              <a:t>IP Preference </a:t>
            </a:r>
            <a:r>
              <a:rPr lang="en-US" sz="1600" b="1" spc="-150" dirty="0">
                <a:solidFill>
                  <a:schemeClr val="bg1">
                    <a:lumMod val="65000"/>
                  </a:schemeClr>
                </a:solidFill>
                <a:cs typeface="Courier New" pitchFamily="49" charset="0"/>
              </a:rPr>
              <a:t>vs</a:t>
            </a:r>
            <a:r>
              <a:rPr lang="en-US" sz="1600" b="1" spc="-150" dirty="0">
                <a:solidFill>
                  <a:srgbClr val="0070C0"/>
                </a:solidFill>
                <a:cs typeface="Courier New" pitchFamily="49" charset="0"/>
              </a:rPr>
              <a:t> Wildcard Mask</a:t>
            </a:r>
          </a:p>
        </p:txBody>
      </p:sp>
    </p:spTree>
    <p:extLst>
      <p:ext uri="{BB962C8B-B14F-4D97-AF65-F5344CB8AC3E}">
        <p14:creationId xmlns:p14="http://schemas.microsoft.com/office/powerpoint/2010/main" val="36783204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EIGRP: </a:t>
            </a:r>
            <a:r>
              <a:rPr lang="en-US" altLang="zh-CN" sz="2400" b="1" noProof="0" dirty="0">
                <a:solidFill>
                  <a:srgbClr val="002060"/>
                </a:solidFill>
                <a:latin typeface="Calibri"/>
                <a:ea typeface="宋体" panose="02010600030101010101" pitchFamily="2" charset="-122"/>
              </a:rPr>
              <a:t>AS (Autonomous System)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H="1">
            <a:off x="4291083" y="2284836"/>
            <a:ext cx="330288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1482" y="2071804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555366" y="2084781"/>
            <a:ext cx="861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R1</a:t>
            </a:r>
          </a:p>
        </p:txBody>
      </p:sp>
      <p:cxnSp>
        <p:nvCxnSpPr>
          <p:cNvPr id="8" name="Straight Connector 7"/>
          <p:cNvCxnSpPr/>
          <p:nvPr/>
        </p:nvCxnSpPr>
        <p:spPr>
          <a:xfrm flipH="1" flipV="1">
            <a:off x="3203834" y="1766003"/>
            <a:ext cx="492471" cy="3495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3191346" y="1596727"/>
            <a:ext cx="0" cy="34405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7682" y="2071804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441566" y="2084781"/>
            <a:ext cx="861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43891" y="1607728"/>
            <a:ext cx="18736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172.16.1.1/24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162566" y="1946282"/>
            <a:ext cx="533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.1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174866" y="1946282"/>
            <a:ext cx="533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.2</a:t>
            </a:r>
          </a:p>
        </p:txBody>
      </p:sp>
      <p:cxnSp>
        <p:nvCxnSpPr>
          <p:cNvPr id="15" name="Straight Connector 14"/>
          <p:cNvCxnSpPr/>
          <p:nvPr/>
        </p:nvCxnSpPr>
        <p:spPr>
          <a:xfrm flipH="1">
            <a:off x="3191346" y="2434337"/>
            <a:ext cx="504960" cy="4503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3191346" y="2696509"/>
            <a:ext cx="0" cy="34405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343891" y="2699259"/>
            <a:ext cx="18736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172.16.3.1/24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09601" y="3325092"/>
            <a:ext cx="6433781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R1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(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config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)#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router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eigrp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100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R1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(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config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-router)# network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172.16.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0.0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0.0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.255.255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09601" y="3961527"/>
            <a:ext cx="6433781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R1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(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config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-router)# network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172.16.1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.1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0.0.0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.0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R1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(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config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-router)# network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172.16.2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.1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0.0.0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.0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R1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(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config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-router)# network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172.16.3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.1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0.0.0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.0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343891" y="2128986"/>
            <a:ext cx="18736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172.16.2.1/24</a:t>
            </a:r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3203834" y="2128986"/>
            <a:ext cx="0" cy="34405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3191347" y="2284836"/>
            <a:ext cx="49013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22"/>
          <p:cNvSpPr/>
          <p:nvPr/>
        </p:nvSpPr>
        <p:spPr bwMode="auto">
          <a:xfrm>
            <a:off x="4220249" y="2209921"/>
            <a:ext cx="141668" cy="149830"/>
          </a:xfrm>
          <a:prstGeom prst="ellipse">
            <a:avLst/>
          </a:prstGeom>
          <a:ln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4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4" name="Oval 23"/>
          <p:cNvSpPr/>
          <p:nvPr/>
        </p:nvSpPr>
        <p:spPr bwMode="auto">
          <a:xfrm>
            <a:off x="3625472" y="2060091"/>
            <a:ext cx="141668" cy="149830"/>
          </a:xfrm>
          <a:prstGeom prst="ellipse">
            <a:avLst/>
          </a:prstGeom>
          <a:ln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4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5" name="Oval 24"/>
          <p:cNvSpPr/>
          <p:nvPr/>
        </p:nvSpPr>
        <p:spPr bwMode="auto">
          <a:xfrm>
            <a:off x="3625472" y="2359751"/>
            <a:ext cx="141668" cy="149830"/>
          </a:xfrm>
          <a:prstGeom prst="ellipse">
            <a:avLst/>
          </a:prstGeom>
          <a:ln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4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6" name="Oval 25"/>
          <p:cNvSpPr/>
          <p:nvPr/>
        </p:nvSpPr>
        <p:spPr bwMode="auto">
          <a:xfrm>
            <a:off x="3625472" y="2209921"/>
            <a:ext cx="141668" cy="149830"/>
          </a:xfrm>
          <a:prstGeom prst="ellipse">
            <a:avLst/>
          </a:prstGeom>
          <a:ln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4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>
            <a:off x="3986280" y="2509581"/>
            <a:ext cx="0" cy="815510"/>
          </a:xfrm>
          <a:prstGeom prst="line">
            <a:avLst/>
          </a:prstGeom>
          <a:ln w="28575">
            <a:solidFill>
              <a:srgbClr val="C00000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4909782" y="1607728"/>
            <a:ext cx="2133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192.168.12.0/24</a:t>
            </a:r>
          </a:p>
        </p:txBody>
      </p:sp>
      <p:sp>
        <p:nvSpPr>
          <p:cNvPr id="29" name="Rounded Rectangle 28"/>
          <p:cNvSpPr/>
          <p:nvPr/>
        </p:nvSpPr>
        <p:spPr bwMode="auto">
          <a:xfrm>
            <a:off x="655638" y="1362978"/>
            <a:ext cx="7647759" cy="1837426"/>
          </a:xfrm>
          <a:prstGeom prst="roundRect">
            <a:avLst/>
          </a:prstGeom>
          <a:noFill/>
          <a:ln w="190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330039" y="2539140"/>
            <a:ext cx="2352115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interface f0/0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 </a:t>
            </a:r>
            <a:r>
              <a:rPr kumimoji="0" lang="en-US" sz="1600" b="1" i="0" u="none" strike="noStrike" kern="1200" cap="none" spc="-15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ip</a:t>
            </a: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router </a:t>
            </a:r>
            <a:r>
              <a:rPr kumimoji="0" lang="en-US" sz="1600" b="1" i="0" u="none" strike="noStrike" kern="1200" cap="none" spc="-15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eigrp</a:t>
            </a: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100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231270" y="2251360"/>
            <a:ext cx="6692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f0/0</a:t>
            </a:r>
          </a:p>
        </p:txBody>
      </p:sp>
      <p:sp>
        <p:nvSpPr>
          <p:cNvPr id="32" name="Rectangle 31"/>
          <p:cNvSpPr/>
          <p:nvPr/>
        </p:nvSpPr>
        <p:spPr bwMode="auto">
          <a:xfrm>
            <a:off x="5547946" y="3604846"/>
            <a:ext cx="448408" cy="237392"/>
          </a:xfrm>
          <a:prstGeom prst="rect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3968788" y="3604846"/>
            <a:ext cx="805435" cy="237392"/>
          </a:xfrm>
          <a:prstGeom prst="rect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1438355" y="1636048"/>
            <a:ext cx="823019" cy="1335752"/>
          </a:xfrm>
          <a:prstGeom prst="rect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09601" y="4846775"/>
            <a:ext cx="6433782" cy="3385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R1# </a:t>
            </a: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show </a:t>
            </a:r>
            <a:r>
              <a:rPr kumimoji="0" lang="en-US" sz="1600" b="1" i="0" u="none" strike="noStrike" kern="1200" cap="none" spc="-15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ip</a:t>
            </a: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</a:t>
            </a:r>
            <a:r>
              <a:rPr kumimoji="0" lang="en-US" sz="1600" b="1" i="0" u="none" strike="noStrike" kern="1200" cap="none" spc="-15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eigrp</a:t>
            </a: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interface brief 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696305" y="5216105"/>
            <a:ext cx="34897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b="1" spc="-150" dirty="0">
                <a:solidFill>
                  <a:srgbClr val="0070C0"/>
                </a:solidFill>
                <a:cs typeface="Courier New" pitchFamily="49" charset="0"/>
              </a:rPr>
              <a:t>IP Preference </a:t>
            </a:r>
            <a:r>
              <a:rPr lang="en-US" sz="1600" b="1" spc="-150" dirty="0">
                <a:solidFill>
                  <a:schemeClr val="bg1">
                    <a:lumMod val="65000"/>
                  </a:schemeClr>
                </a:solidFill>
                <a:cs typeface="Courier New" pitchFamily="49" charset="0"/>
              </a:rPr>
              <a:t>vs</a:t>
            </a:r>
            <a:r>
              <a:rPr lang="en-US" sz="1600" b="1" spc="-150" dirty="0">
                <a:solidFill>
                  <a:srgbClr val="0070C0"/>
                </a:solidFill>
                <a:cs typeface="Courier New" pitchFamily="49" charset="0"/>
              </a:rPr>
              <a:t> Wildcard Mask</a:t>
            </a:r>
          </a:p>
        </p:txBody>
      </p:sp>
    </p:spTree>
    <p:extLst>
      <p:ext uri="{BB962C8B-B14F-4D97-AF65-F5344CB8AC3E}">
        <p14:creationId xmlns:p14="http://schemas.microsoft.com/office/powerpoint/2010/main" val="39258738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EIGRP: </a:t>
            </a:r>
            <a:r>
              <a:rPr lang="en-US" altLang="zh-CN" sz="2400" b="1" noProof="0" dirty="0">
                <a:solidFill>
                  <a:srgbClr val="002060"/>
                </a:solidFill>
                <a:latin typeface="Calibri"/>
                <a:ea typeface="宋体" panose="02010600030101010101" pitchFamily="2" charset="-122"/>
              </a:rPr>
              <a:t>Major Network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0519873"/>
              </p:ext>
            </p:extLst>
          </p:nvPr>
        </p:nvGraphicFramePr>
        <p:xfrm>
          <a:off x="1524000" y="2545715"/>
          <a:ext cx="6096000" cy="22529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/>
                        <a:t>Major Network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/>
                        <a:t>Subnet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US"/>
                        <a:t>10.0.0.0/8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US"/>
                        <a:t>10.0.0.0/24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US"/>
                        <a:t>172.16.0.0/16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US"/>
                        <a:t>172.16.0.0/24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US" dirty="0"/>
                        <a:t>192.168.1.0/24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US" dirty="0"/>
                        <a:t>192.168.1.0/30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7068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EIGRP: </a:t>
            </a:r>
            <a:r>
              <a:rPr lang="en-US" altLang="zh-CN" sz="2400" b="1" dirty="0">
                <a:solidFill>
                  <a:srgbClr val="002060"/>
                </a:solidFill>
              </a:rPr>
              <a:t>auto-summary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32351" y="3934948"/>
            <a:ext cx="1192049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>
                <a:solidFill>
                  <a:srgbClr val="0070C0"/>
                </a:solidFill>
                <a:cs typeface="Courier New" pitchFamily="49" charset="0"/>
              </a:rPr>
              <a:t>10.0.0.1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27233" y="3934948"/>
            <a:ext cx="1119487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>
                <a:solidFill>
                  <a:srgbClr val="0070C0"/>
                </a:solidFill>
                <a:cs typeface="Courier New" pitchFamily="49" charset="0"/>
              </a:rPr>
              <a:t>10.0.0.2</a:t>
            </a:r>
          </a:p>
        </p:txBody>
      </p:sp>
      <p:cxnSp>
        <p:nvCxnSpPr>
          <p:cNvPr id="7" name="Straight Connector 6"/>
          <p:cNvCxnSpPr/>
          <p:nvPr/>
        </p:nvCxnSpPr>
        <p:spPr>
          <a:xfrm flipH="1">
            <a:off x="2501886" y="4812079"/>
            <a:ext cx="5168928" cy="0"/>
          </a:xfrm>
          <a:prstGeom prst="line">
            <a:avLst/>
          </a:prstGeom>
          <a:ln w="28575">
            <a:solidFill>
              <a:srgbClr val="C00000"/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00782" y="4642802"/>
            <a:ext cx="209209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b="1">
                <a:solidFill>
                  <a:srgbClr val="C00000"/>
                </a:solidFill>
                <a:cs typeface="Courier New" pitchFamily="49" charset="0"/>
              </a:rPr>
              <a:t>192.168.1.64/26</a:t>
            </a:r>
          </a:p>
        </p:txBody>
      </p:sp>
      <p:pic>
        <p:nvPicPr>
          <p:cNvPr id="9" name="Picture 8" descr="Ro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7822" y="3953457"/>
            <a:ext cx="675355" cy="473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8" descr="Ro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4426" y="3953457"/>
            <a:ext cx="675355" cy="473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Straight Connector 10"/>
          <p:cNvCxnSpPr/>
          <p:nvPr/>
        </p:nvCxnSpPr>
        <p:spPr>
          <a:xfrm flipV="1">
            <a:off x="3170272" y="3321810"/>
            <a:ext cx="0" cy="631647"/>
          </a:xfrm>
          <a:prstGeom prst="line">
            <a:avLst/>
          </a:prstGeom>
          <a:ln w="28575">
            <a:solidFill>
              <a:srgbClr val="0070C0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2501886" y="5174126"/>
            <a:ext cx="5168928" cy="0"/>
          </a:xfrm>
          <a:prstGeom prst="line">
            <a:avLst/>
          </a:prstGeom>
          <a:ln w="28575">
            <a:solidFill>
              <a:srgbClr val="0070C0"/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00782" y="5004849"/>
            <a:ext cx="209209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b="1">
                <a:solidFill>
                  <a:srgbClr val="0070C0"/>
                </a:solidFill>
                <a:cs typeface="Courier New" pitchFamily="49" charset="0"/>
              </a:rPr>
              <a:t>172.16.1.64/26</a:t>
            </a:r>
          </a:p>
        </p:txBody>
      </p:sp>
      <p:cxnSp>
        <p:nvCxnSpPr>
          <p:cNvPr id="14" name="Straight Connector 13"/>
          <p:cNvCxnSpPr/>
          <p:nvPr/>
        </p:nvCxnSpPr>
        <p:spPr>
          <a:xfrm flipH="1">
            <a:off x="2501886" y="5532614"/>
            <a:ext cx="5168928" cy="0"/>
          </a:xfrm>
          <a:prstGeom prst="line">
            <a:avLst/>
          </a:prstGeom>
          <a:ln w="28575">
            <a:solidFill>
              <a:srgbClr val="C00000"/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00782" y="5363337"/>
            <a:ext cx="209209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b="1">
                <a:solidFill>
                  <a:srgbClr val="C00000"/>
                </a:solidFill>
                <a:cs typeface="Courier New" pitchFamily="49" charset="0"/>
              </a:rPr>
              <a:t>10.0.1.64/26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00782" y="4276538"/>
            <a:ext cx="209209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b="1">
                <a:solidFill>
                  <a:srgbClr val="C00000"/>
                </a:solidFill>
                <a:cs typeface="Courier New" pitchFamily="49" charset="0"/>
              </a:rPr>
              <a:t>192.168.1.0 /26</a:t>
            </a:r>
          </a:p>
        </p:txBody>
      </p:sp>
      <p:cxnSp>
        <p:nvCxnSpPr>
          <p:cNvPr id="17" name="Straight Connector 16"/>
          <p:cNvCxnSpPr/>
          <p:nvPr/>
        </p:nvCxnSpPr>
        <p:spPr>
          <a:xfrm flipH="1">
            <a:off x="2501886" y="4445815"/>
            <a:ext cx="5168928" cy="0"/>
          </a:xfrm>
          <a:prstGeom prst="line">
            <a:avLst/>
          </a:prstGeom>
          <a:ln w="28575">
            <a:solidFill>
              <a:srgbClr val="C00000"/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09568" y="2482121"/>
            <a:ext cx="5511862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l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b="1" spc="-150" dirty="0">
                <a:solidFill>
                  <a:srgbClr val="0070C0"/>
                </a:solidFill>
                <a:cs typeface="Courier New" pitchFamily="49" charset="0"/>
              </a:rPr>
              <a:t>R1(</a:t>
            </a:r>
            <a:r>
              <a:rPr lang="en-US" sz="1600" b="1" spc="-150" dirty="0" err="1">
                <a:solidFill>
                  <a:srgbClr val="0070C0"/>
                </a:solidFill>
                <a:cs typeface="Courier New" pitchFamily="49" charset="0"/>
              </a:rPr>
              <a:t>config</a:t>
            </a:r>
            <a:r>
              <a:rPr lang="en-US" sz="1600" b="1" spc="-150" dirty="0">
                <a:solidFill>
                  <a:srgbClr val="0070C0"/>
                </a:solidFill>
                <a:cs typeface="Courier New" pitchFamily="49" charset="0"/>
              </a:rPr>
              <a:t>)# router </a:t>
            </a:r>
            <a:r>
              <a:rPr lang="vi-VN" sz="1600" b="1" spc="-150" dirty="0">
                <a:solidFill>
                  <a:srgbClr val="0070C0"/>
                </a:solidFill>
                <a:cs typeface="Courier New" pitchFamily="49" charset="0"/>
              </a:rPr>
              <a:t>eigrp 100</a:t>
            </a:r>
            <a:endParaRPr lang="en-US" sz="1600" b="1" spc="-150" dirty="0">
              <a:solidFill>
                <a:srgbClr val="0070C0"/>
              </a:solidFill>
              <a:cs typeface="Courier New" pitchFamily="49" charset="0"/>
            </a:endParaRPr>
          </a:p>
          <a:p>
            <a:pPr algn="l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b="1" spc="-150" dirty="0">
                <a:solidFill>
                  <a:srgbClr val="0070C0"/>
                </a:solidFill>
                <a:cs typeface="Courier New" pitchFamily="49" charset="0"/>
              </a:rPr>
              <a:t>R1(</a:t>
            </a:r>
            <a:r>
              <a:rPr lang="en-US" sz="1600" b="1" spc="-150" dirty="0" err="1">
                <a:solidFill>
                  <a:srgbClr val="0070C0"/>
                </a:solidFill>
                <a:cs typeface="Courier New" pitchFamily="49" charset="0"/>
              </a:rPr>
              <a:t>config</a:t>
            </a:r>
            <a:r>
              <a:rPr lang="en-US" sz="1600" b="1" spc="-150" dirty="0">
                <a:solidFill>
                  <a:srgbClr val="0070C0"/>
                </a:solidFill>
                <a:cs typeface="Courier New" pitchFamily="49" charset="0"/>
              </a:rPr>
              <a:t>-router)# </a:t>
            </a:r>
            <a:r>
              <a:rPr lang="en-US" sz="1600" b="1" spc="-150" dirty="0">
                <a:solidFill>
                  <a:srgbClr val="C00000"/>
                </a:solidFill>
                <a:cs typeface="Courier New" pitchFamily="49" charset="0"/>
              </a:rPr>
              <a:t>network 0.0.0.0  255</a:t>
            </a:r>
            <a:r>
              <a:rPr lang="vi-VN" sz="1600" b="1" spc="-150" dirty="0">
                <a:solidFill>
                  <a:srgbClr val="C00000"/>
                </a:solidFill>
                <a:cs typeface="Courier New" pitchFamily="49" charset="0"/>
              </a:rPr>
              <a:t>.</a:t>
            </a:r>
            <a:r>
              <a:rPr lang="en-US" sz="1600" b="1" spc="-150" dirty="0">
                <a:solidFill>
                  <a:srgbClr val="C00000"/>
                </a:solidFill>
                <a:cs typeface="Courier New" pitchFamily="49" charset="0"/>
              </a:rPr>
              <a:t>255</a:t>
            </a:r>
            <a:r>
              <a:rPr lang="vi-VN" sz="1600" b="1" spc="-150" dirty="0">
                <a:solidFill>
                  <a:srgbClr val="C00000"/>
                </a:solidFill>
                <a:cs typeface="Courier New" pitchFamily="49" charset="0"/>
              </a:rPr>
              <a:t>.</a:t>
            </a:r>
            <a:r>
              <a:rPr lang="en-US" sz="1600" b="1" spc="-150" dirty="0">
                <a:solidFill>
                  <a:srgbClr val="C00000"/>
                </a:solidFill>
                <a:cs typeface="Courier New" pitchFamily="49" charset="0"/>
              </a:rPr>
              <a:t>255</a:t>
            </a:r>
            <a:r>
              <a:rPr lang="vi-VN" sz="1600" b="1" spc="-150" dirty="0">
                <a:solidFill>
                  <a:srgbClr val="C00000"/>
                </a:solidFill>
                <a:cs typeface="Courier New" pitchFamily="49" charset="0"/>
              </a:rPr>
              <a:t>.</a:t>
            </a:r>
            <a:r>
              <a:rPr lang="en-US" sz="1600" b="1" spc="-150" dirty="0">
                <a:solidFill>
                  <a:srgbClr val="C00000"/>
                </a:solidFill>
                <a:cs typeface="Courier New" pitchFamily="49" charset="0"/>
              </a:rPr>
              <a:t>255</a:t>
            </a:r>
          </a:p>
          <a:p>
            <a:pPr algn="l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b="1" spc="-150" dirty="0">
                <a:solidFill>
                  <a:srgbClr val="0070C0"/>
                </a:solidFill>
                <a:cs typeface="Courier New" pitchFamily="49" charset="0"/>
              </a:rPr>
              <a:t>R1(</a:t>
            </a:r>
            <a:r>
              <a:rPr lang="en-US" sz="1600" b="1" spc="-150" dirty="0" err="1">
                <a:solidFill>
                  <a:srgbClr val="0070C0"/>
                </a:solidFill>
                <a:cs typeface="Courier New" pitchFamily="49" charset="0"/>
              </a:rPr>
              <a:t>config</a:t>
            </a:r>
            <a:r>
              <a:rPr lang="en-US" sz="1600" b="1" spc="-150" dirty="0">
                <a:solidFill>
                  <a:srgbClr val="0070C0"/>
                </a:solidFill>
                <a:cs typeface="Courier New" pitchFamily="49" charset="0"/>
              </a:rPr>
              <a:t>-router)# </a:t>
            </a:r>
            <a:r>
              <a:rPr lang="en-US" sz="1600" b="1" spc="-150" dirty="0">
                <a:solidFill>
                  <a:srgbClr val="C00000"/>
                </a:solidFill>
                <a:cs typeface="Courier New" pitchFamily="49" charset="0"/>
              </a:rPr>
              <a:t>no auto-summary</a:t>
            </a:r>
          </a:p>
        </p:txBody>
      </p:sp>
      <p:cxnSp>
        <p:nvCxnSpPr>
          <p:cNvPr id="19" name="Straight Connector 18"/>
          <p:cNvCxnSpPr/>
          <p:nvPr/>
        </p:nvCxnSpPr>
        <p:spPr>
          <a:xfrm flipH="1">
            <a:off x="3503177" y="4190248"/>
            <a:ext cx="483125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2340304" y="4190248"/>
            <a:ext cx="487518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2350931" y="3953459"/>
            <a:ext cx="0" cy="1748432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2903367" y="4024357"/>
            <a:ext cx="524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R1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409971" y="4024357"/>
            <a:ext cx="524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R2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28661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EIGRP: </a:t>
            </a:r>
            <a:r>
              <a:rPr lang="en-US" altLang="zh-CN" sz="2400" b="1" dirty="0">
                <a:solidFill>
                  <a:srgbClr val="002060"/>
                </a:solidFill>
              </a:rPr>
              <a:t>auto-summary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9568" y="2482121"/>
            <a:ext cx="5511862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l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b="1" spc="-150" dirty="0">
                <a:solidFill>
                  <a:srgbClr val="0070C0"/>
                </a:solidFill>
                <a:cs typeface="Courier New" pitchFamily="49" charset="0"/>
              </a:rPr>
              <a:t>R1(</a:t>
            </a:r>
            <a:r>
              <a:rPr lang="en-US" sz="1600" b="1" spc="-150" dirty="0" err="1">
                <a:solidFill>
                  <a:srgbClr val="0070C0"/>
                </a:solidFill>
                <a:cs typeface="Courier New" pitchFamily="49" charset="0"/>
              </a:rPr>
              <a:t>config</a:t>
            </a:r>
            <a:r>
              <a:rPr lang="en-US" sz="1600" b="1" spc="-150" dirty="0">
                <a:solidFill>
                  <a:srgbClr val="0070C0"/>
                </a:solidFill>
                <a:cs typeface="Courier New" pitchFamily="49" charset="0"/>
              </a:rPr>
              <a:t>)# router </a:t>
            </a:r>
            <a:r>
              <a:rPr lang="vi-VN" sz="1600" b="1" spc="-150" dirty="0">
                <a:solidFill>
                  <a:srgbClr val="0070C0"/>
                </a:solidFill>
                <a:cs typeface="Courier New" pitchFamily="49" charset="0"/>
              </a:rPr>
              <a:t>eigrp 100</a:t>
            </a:r>
            <a:endParaRPr lang="en-US" sz="1600" b="1" spc="-150" dirty="0">
              <a:solidFill>
                <a:srgbClr val="0070C0"/>
              </a:solidFill>
              <a:cs typeface="Courier New" pitchFamily="49" charset="0"/>
            </a:endParaRPr>
          </a:p>
          <a:p>
            <a:pPr algn="l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b="1" spc="-150" dirty="0">
                <a:solidFill>
                  <a:srgbClr val="0070C0"/>
                </a:solidFill>
                <a:cs typeface="Courier New" pitchFamily="49" charset="0"/>
              </a:rPr>
              <a:t>R1(</a:t>
            </a:r>
            <a:r>
              <a:rPr lang="en-US" sz="1600" b="1" spc="-150" dirty="0" err="1">
                <a:solidFill>
                  <a:srgbClr val="0070C0"/>
                </a:solidFill>
                <a:cs typeface="Courier New" pitchFamily="49" charset="0"/>
              </a:rPr>
              <a:t>config</a:t>
            </a:r>
            <a:r>
              <a:rPr lang="en-US" sz="1600" b="1" spc="-150" dirty="0">
                <a:solidFill>
                  <a:srgbClr val="0070C0"/>
                </a:solidFill>
                <a:cs typeface="Courier New" pitchFamily="49" charset="0"/>
              </a:rPr>
              <a:t>-router)# </a:t>
            </a:r>
            <a:r>
              <a:rPr lang="en-US" sz="1600" b="1" spc="-150" dirty="0">
                <a:solidFill>
                  <a:srgbClr val="C00000"/>
                </a:solidFill>
                <a:cs typeface="Courier New" pitchFamily="49" charset="0"/>
              </a:rPr>
              <a:t>network 0.0.0.0  255</a:t>
            </a:r>
            <a:r>
              <a:rPr lang="vi-VN" sz="1600" b="1" spc="-150" dirty="0">
                <a:solidFill>
                  <a:srgbClr val="C00000"/>
                </a:solidFill>
                <a:cs typeface="Courier New" pitchFamily="49" charset="0"/>
              </a:rPr>
              <a:t>.</a:t>
            </a:r>
            <a:r>
              <a:rPr lang="en-US" sz="1600" b="1" spc="-150" dirty="0">
                <a:solidFill>
                  <a:srgbClr val="C00000"/>
                </a:solidFill>
                <a:cs typeface="Courier New" pitchFamily="49" charset="0"/>
              </a:rPr>
              <a:t>255</a:t>
            </a:r>
            <a:r>
              <a:rPr lang="vi-VN" sz="1600" b="1" spc="-150" dirty="0">
                <a:solidFill>
                  <a:srgbClr val="C00000"/>
                </a:solidFill>
                <a:cs typeface="Courier New" pitchFamily="49" charset="0"/>
              </a:rPr>
              <a:t>.</a:t>
            </a:r>
            <a:r>
              <a:rPr lang="en-US" sz="1600" b="1" spc="-150" dirty="0">
                <a:solidFill>
                  <a:srgbClr val="C00000"/>
                </a:solidFill>
                <a:cs typeface="Courier New" pitchFamily="49" charset="0"/>
              </a:rPr>
              <a:t>255</a:t>
            </a:r>
            <a:r>
              <a:rPr lang="vi-VN" sz="1600" b="1" spc="-150" dirty="0">
                <a:solidFill>
                  <a:srgbClr val="C00000"/>
                </a:solidFill>
                <a:cs typeface="Courier New" pitchFamily="49" charset="0"/>
              </a:rPr>
              <a:t>.</a:t>
            </a:r>
            <a:r>
              <a:rPr lang="en-US" sz="1600" b="1" spc="-150" dirty="0">
                <a:solidFill>
                  <a:srgbClr val="C00000"/>
                </a:solidFill>
                <a:cs typeface="Courier New" pitchFamily="49" charset="0"/>
              </a:rPr>
              <a:t>255</a:t>
            </a:r>
          </a:p>
          <a:p>
            <a:pPr algn="l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b="1" spc="-150" dirty="0">
                <a:solidFill>
                  <a:srgbClr val="0070C0"/>
                </a:solidFill>
                <a:cs typeface="Courier New" pitchFamily="49" charset="0"/>
              </a:rPr>
              <a:t>R1(</a:t>
            </a:r>
            <a:r>
              <a:rPr lang="en-US" sz="1600" b="1" spc="-150" dirty="0" err="1">
                <a:solidFill>
                  <a:srgbClr val="0070C0"/>
                </a:solidFill>
                <a:cs typeface="Courier New" pitchFamily="49" charset="0"/>
              </a:rPr>
              <a:t>config</a:t>
            </a:r>
            <a:r>
              <a:rPr lang="en-US" sz="1600" b="1" spc="-150" dirty="0">
                <a:solidFill>
                  <a:srgbClr val="0070C0"/>
                </a:solidFill>
                <a:cs typeface="Courier New" pitchFamily="49" charset="0"/>
              </a:rPr>
              <a:t>-router)# </a:t>
            </a:r>
            <a:r>
              <a:rPr lang="en-US" sz="1600" b="1" spc="-150" dirty="0">
                <a:solidFill>
                  <a:srgbClr val="C00000"/>
                </a:solidFill>
                <a:cs typeface="Courier New" pitchFamily="49" charset="0"/>
              </a:rPr>
              <a:t>no auto-summary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703917" y="4551206"/>
            <a:ext cx="209209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b="1" dirty="0">
                <a:solidFill>
                  <a:srgbClr val="C00000"/>
                </a:solidFill>
                <a:cs typeface="Courier New" pitchFamily="49" charset="0"/>
              </a:rPr>
              <a:t>192.168.1.0/24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32351" y="3934948"/>
            <a:ext cx="1192049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>
                <a:solidFill>
                  <a:srgbClr val="0070C0"/>
                </a:solidFill>
                <a:cs typeface="Courier New" pitchFamily="49" charset="0"/>
              </a:rPr>
              <a:t>10.0.0.1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27233" y="3934948"/>
            <a:ext cx="1119487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>
                <a:solidFill>
                  <a:srgbClr val="0070C0"/>
                </a:solidFill>
                <a:cs typeface="Courier New" pitchFamily="49" charset="0"/>
              </a:rPr>
              <a:t>10.0.0.2</a:t>
            </a:r>
          </a:p>
        </p:txBody>
      </p:sp>
      <p:cxnSp>
        <p:nvCxnSpPr>
          <p:cNvPr id="9" name="Straight Connector 8"/>
          <p:cNvCxnSpPr/>
          <p:nvPr/>
        </p:nvCxnSpPr>
        <p:spPr>
          <a:xfrm flipH="1">
            <a:off x="2501886" y="4812079"/>
            <a:ext cx="5168928" cy="0"/>
          </a:xfrm>
          <a:prstGeom prst="line">
            <a:avLst/>
          </a:prstGeom>
          <a:ln w="28575">
            <a:solidFill>
              <a:srgbClr val="C00000"/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00782" y="4642802"/>
            <a:ext cx="209209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b="1">
                <a:solidFill>
                  <a:srgbClr val="C00000"/>
                </a:solidFill>
                <a:cs typeface="Courier New" pitchFamily="49" charset="0"/>
              </a:rPr>
              <a:t>192.168.1.64/26</a:t>
            </a:r>
          </a:p>
        </p:txBody>
      </p:sp>
      <p:pic>
        <p:nvPicPr>
          <p:cNvPr id="11" name="Picture 8" descr="Ro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7822" y="3953457"/>
            <a:ext cx="675355" cy="473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8" descr="Ro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4426" y="3953457"/>
            <a:ext cx="675355" cy="473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Straight Connector 12"/>
          <p:cNvCxnSpPr/>
          <p:nvPr/>
        </p:nvCxnSpPr>
        <p:spPr>
          <a:xfrm flipV="1">
            <a:off x="3170272" y="3321810"/>
            <a:ext cx="0" cy="631647"/>
          </a:xfrm>
          <a:prstGeom prst="line">
            <a:avLst/>
          </a:prstGeom>
          <a:ln w="28575">
            <a:solidFill>
              <a:srgbClr val="0070C0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703917" y="4913253"/>
            <a:ext cx="209209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b="1" dirty="0">
                <a:solidFill>
                  <a:srgbClr val="0070C0"/>
                </a:solidFill>
                <a:cs typeface="Courier New" pitchFamily="49" charset="0"/>
              </a:rPr>
              <a:t>172.16.0.0/16</a:t>
            </a:r>
          </a:p>
        </p:txBody>
      </p:sp>
      <p:cxnSp>
        <p:nvCxnSpPr>
          <p:cNvPr id="15" name="Straight Connector 14"/>
          <p:cNvCxnSpPr/>
          <p:nvPr/>
        </p:nvCxnSpPr>
        <p:spPr>
          <a:xfrm flipH="1">
            <a:off x="2501886" y="5174126"/>
            <a:ext cx="5168928" cy="0"/>
          </a:xfrm>
          <a:prstGeom prst="line">
            <a:avLst/>
          </a:prstGeom>
          <a:ln w="28575">
            <a:solidFill>
              <a:srgbClr val="0070C0"/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00782" y="5004849"/>
            <a:ext cx="209209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b="1">
                <a:solidFill>
                  <a:srgbClr val="0070C0"/>
                </a:solidFill>
                <a:cs typeface="Courier New" pitchFamily="49" charset="0"/>
              </a:rPr>
              <a:t>172.16.1.64/26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703917" y="5271741"/>
            <a:ext cx="209209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b="1" dirty="0">
                <a:solidFill>
                  <a:srgbClr val="C00000"/>
                </a:solidFill>
                <a:cs typeface="Courier New" pitchFamily="49" charset="0"/>
              </a:rPr>
              <a:t>10.0.0.0/8</a:t>
            </a:r>
          </a:p>
        </p:txBody>
      </p:sp>
      <p:cxnSp>
        <p:nvCxnSpPr>
          <p:cNvPr id="18" name="Straight Connector 17"/>
          <p:cNvCxnSpPr/>
          <p:nvPr/>
        </p:nvCxnSpPr>
        <p:spPr>
          <a:xfrm flipH="1">
            <a:off x="2501886" y="5532614"/>
            <a:ext cx="5168928" cy="0"/>
          </a:xfrm>
          <a:prstGeom prst="line">
            <a:avLst/>
          </a:prstGeom>
          <a:ln w="28575">
            <a:solidFill>
              <a:srgbClr val="C00000"/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00782" y="5363337"/>
            <a:ext cx="209209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b="1">
                <a:solidFill>
                  <a:srgbClr val="C00000"/>
                </a:solidFill>
                <a:cs typeface="Courier New" pitchFamily="49" charset="0"/>
              </a:rPr>
              <a:t>10.0.1.64/26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00782" y="4276538"/>
            <a:ext cx="209209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b="1">
                <a:solidFill>
                  <a:srgbClr val="C00000"/>
                </a:solidFill>
                <a:cs typeface="Courier New" pitchFamily="49" charset="0"/>
              </a:rPr>
              <a:t>192.168.1.0 /26</a:t>
            </a:r>
          </a:p>
        </p:txBody>
      </p:sp>
      <p:cxnSp>
        <p:nvCxnSpPr>
          <p:cNvPr id="21" name="Straight Connector 20"/>
          <p:cNvCxnSpPr/>
          <p:nvPr/>
        </p:nvCxnSpPr>
        <p:spPr>
          <a:xfrm flipH="1">
            <a:off x="3503177" y="4190248"/>
            <a:ext cx="483125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2340304" y="4190248"/>
            <a:ext cx="487518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2350931" y="3953459"/>
            <a:ext cx="0" cy="1748432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Multiply 23"/>
          <p:cNvSpPr/>
          <p:nvPr/>
        </p:nvSpPr>
        <p:spPr bwMode="auto">
          <a:xfrm>
            <a:off x="2476513" y="3029795"/>
            <a:ext cx="215099" cy="215099"/>
          </a:xfrm>
          <a:prstGeom prst="mathMultiply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903367" y="4024357"/>
            <a:ext cx="524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R1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409971" y="4024357"/>
            <a:ext cx="524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R2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54424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EIGRP: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default-route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971217" y="1473795"/>
            <a:ext cx="4143916" cy="19812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vi-VN">
              <a:solidFill>
                <a:prstClr val="white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1060119" y="3131986"/>
            <a:ext cx="3995129" cy="0"/>
          </a:xfrm>
          <a:prstGeom prst="line">
            <a:avLst/>
          </a:prstGeom>
          <a:noFill/>
          <a:ln w="2857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7" name="Straight Connector 6"/>
          <p:cNvCxnSpPr/>
          <p:nvPr/>
        </p:nvCxnSpPr>
        <p:spPr>
          <a:xfrm flipH="1">
            <a:off x="5664848" y="3151311"/>
            <a:ext cx="1812275" cy="0"/>
          </a:xfrm>
          <a:prstGeom prst="line">
            <a:avLst/>
          </a:prstGeom>
          <a:noFill/>
          <a:ln w="2857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531543" y="3764637"/>
            <a:ext cx="3657010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Courier New" pitchFamily="49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ourier New" pitchFamily="49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ourier New" pitchFamily="49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ourier New" pitchFamily="49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ourier New" pitchFamily="49" charset="0"/>
              </a:defRPr>
            </a:lvl5pPr>
            <a:lvl6pPr marL="25146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urier New" pitchFamily="49" charset="0"/>
              </a:defRPr>
            </a:lvl6pPr>
            <a:lvl7pPr marL="29718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urier New" pitchFamily="49" charset="0"/>
              </a:defRPr>
            </a:lvl7pPr>
            <a:lvl8pPr marL="34290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urier New" pitchFamily="49" charset="0"/>
              </a:defRPr>
            </a:lvl8pPr>
            <a:lvl9pPr marL="38862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urier New" pitchFamily="49" charset="0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US" sz="1600" b="1" dirty="0" err="1">
                <a:solidFill>
                  <a:srgbClr val="0070C0"/>
                </a:solidFill>
                <a:ea typeface="Times New Roman" pitchFamily="18" charset="0"/>
                <a:cs typeface="Courier New" pitchFamily="49" charset="0"/>
              </a:rPr>
              <a:t>ip</a:t>
            </a:r>
            <a:r>
              <a:rPr lang="en-US" sz="1600" b="1" dirty="0">
                <a:solidFill>
                  <a:srgbClr val="0070C0"/>
                </a:solidFill>
                <a:ea typeface="Times New Roman" pitchFamily="18" charset="0"/>
                <a:cs typeface="Courier New" pitchFamily="49" charset="0"/>
              </a:rPr>
              <a:t> route 0.0.0.0 0.0.0.0 ISP</a:t>
            </a:r>
          </a:p>
          <a:p>
            <a:pPr algn="l">
              <a:lnSpc>
                <a:spcPct val="100000"/>
              </a:lnSpc>
            </a:pPr>
            <a:r>
              <a:rPr lang="en-US" sz="1600" b="1" dirty="0">
                <a:solidFill>
                  <a:srgbClr val="0070C0"/>
                </a:solidFill>
                <a:ea typeface="Times New Roman" pitchFamily="18" charset="0"/>
                <a:cs typeface="Courier New" pitchFamily="49" charset="0"/>
              </a:rPr>
              <a:t>router </a:t>
            </a:r>
            <a:r>
              <a:rPr lang="en-US" sz="1600" b="1" dirty="0" err="1">
                <a:solidFill>
                  <a:srgbClr val="0070C0"/>
                </a:solidFill>
                <a:ea typeface="Times New Roman" pitchFamily="18" charset="0"/>
                <a:cs typeface="Courier New" pitchFamily="49" charset="0"/>
              </a:rPr>
              <a:t>eigrp</a:t>
            </a:r>
            <a:r>
              <a:rPr lang="en-US" sz="1600" b="1" dirty="0">
                <a:solidFill>
                  <a:srgbClr val="0070C0"/>
                </a:solidFill>
                <a:ea typeface="Times New Roman" pitchFamily="18" charset="0"/>
                <a:cs typeface="Courier New" pitchFamily="49" charset="0"/>
              </a:rPr>
              <a:t> 100</a:t>
            </a:r>
          </a:p>
          <a:p>
            <a:pPr algn="l">
              <a:lnSpc>
                <a:spcPct val="100000"/>
              </a:lnSpc>
            </a:pPr>
            <a:r>
              <a:rPr lang="en-US" sz="1600" b="1" dirty="0">
                <a:solidFill>
                  <a:srgbClr val="C00000"/>
                </a:solidFill>
                <a:ea typeface="Times New Roman" pitchFamily="18" charset="0"/>
                <a:cs typeface="Courier New" pitchFamily="49" charset="0"/>
              </a:rPr>
              <a:t>  redistribute static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40492" y="2856886"/>
            <a:ext cx="1172117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>
                <a:solidFill>
                  <a:srgbClr val="0070C0"/>
                </a:solidFill>
              </a:rPr>
              <a:t>10.0.0.1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901452" y="2856886"/>
            <a:ext cx="1172117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0070C0"/>
                </a:solidFill>
              </a:rPr>
              <a:t>10.0.0.2</a:t>
            </a: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0" y="5248255"/>
            <a:ext cx="7188553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Courier New" pitchFamily="49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ourier New" pitchFamily="49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ourier New" pitchFamily="49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ourier New" pitchFamily="49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ourier New" pitchFamily="49" charset="0"/>
              </a:defRPr>
            </a:lvl5pPr>
            <a:lvl6pPr marL="25146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urier New" pitchFamily="49" charset="0"/>
              </a:defRPr>
            </a:lvl6pPr>
            <a:lvl7pPr marL="29718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urier New" pitchFamily="49" charset="0"/>
              </a:defRPr>
            </a:lvl7pPr>
            <a:lvl8pPr marL="34290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urier New" pitchFamily="49" charset="0"/>
              </a:defRPr>
            </a:lvl8pPr>
            <a:lvl9pPr marL="38862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urier New" pitchFamily="49" charset="0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US" sz="1600" b="1" spc="-150" dirty="0">
                <a:solidFill>
                  <a:srgbClr val="0070C0"/>
                </a:solidFill>
                <a:ea typeface="Times New Roman" pitchFamily="18" charset="0"/>
                <a:cs typeface="Courier New" pitchFamily="49" charset="0"/>
              </a:rPr>
              <a:t>R1# </a:t>
            </a:r>
            <a:r>
              <a:rPr lang="en-US" sz="1600" b="1" spc="-150" dirty="0">
                <a:solidFill>
                  <a:srgbClr val="C00000"/>
                </a:solidFill>
                <a:ea typeface="Times New Roman" pitchFamily="18" charset="0"/>
                <a:cs typeface="Courier New" pitchFamily="49" charset="0"/>
              </a:rPr>
              <a:t>show </a:t>
            </a:r>
            <a:r>
              <a:rPr lang="en-US" sz="1600" b="1" spc="-150" dirty="0" err="1">
                <a:solidFill>
                  <a:srgbClr val="C00000"/>
                </a:solidFill>
                <a:ea typeface="Times New Roman" pitchFamily="18" charset="0"/>
                <a:cs typeface="Courier New" pitchFamily="49" charset="0"/>
              </a:rPr>
              <a:t>ip</a:t>
            </a:r>
            <a:r>
              <a:rPr lang="en-US" sz="1600" b="1" spc="-150" dirty="0">
                <a:solidFill>
                  <a:srgbClr val="C00000"/>
                </a:solidFill>
                <a:ea typeface="Times New Roman" pitchFamily="18" charset="0"/>
                <a:cs typeface="Courier New" pitchFamily="49" charset="0"/>
              </a:rPr>
              <a:t> route </a:t>
            </a:r>
            <a:r>
              <a:rPr lang="en-US" sz="1600" b="1" spc="-150" dirty="0" err="1">
                <a:solidFill>
                  <a:srgbClr val="C00000"/>
                </a:solidFill>
                <a:ea typeface="Times New Roman" pitchFamily="18" charset="0"/>
                <a:cs typeface="Courier New" pitchFamily="49" charset="0"/>
              </a:rPr>
              <a:t>eigrp</a:t>
            </a:r>
            <a:endParaRPr lang="en-US" sz="1600" b="1" spc="-150" dirty="0">
              <a:solidFill>
                <a:srgbClr val="C00000"/>
              </a:solidFill>
              <a:ea typeface="Times New Roman" pitchFamily="18" charset="0"/>
              <a:cs typeface="Courier New" pitchFamily="49" charset="0"/>
            </a:endParaRPr>
          </a:p>
          <a:p>
            <a:pPr algn="l">
              <a:lnSpc>
                <a:spcPct val="100000"/>
              </a:lnSpc>
            </a:pPr>
            <a:r>
              <a:rPr lang="en-US" sz="1600" b="1" spc="-150" dirty="0">
                <a:solidFill>
                  <a:srgbClr val="C00000"/>
                </a:solidFill>
                <a:ea typeface="Times New Roman" pitchFamily="18" charset="0"/>
                <a:cs typeface="Courier New" pitchFamily="49" charset="0"/>
              </a:rPr>
              <a:t>D*EX 0.0.0.0/0 [170/28160] via 10.0.0.2, 00:00:11, FastEthernet0/0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755317" y="3345019"/>
            <a:ext cx="0" cy="1903236"/>
          </a:xfrm>
          <a:prstGeom prst="straightConnector1">
            <a:avLst/>
          </a:prstGeom>
          <a:ln w="28575"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5347347" y="3345019"/>
            <a:ext cx="0" cy="430576"/>
          </a:xfrm>
          <a:prstGeom prst="straightConnector1">
            <a:avLst/>
          </a:prstGeom>
          <a:ln w="28575"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 13"/>
          <p:cNvSpPr>
            <a:spLocks/>
          </p:cNvSpPr>
          <p:nvPr/>
        </p:nvSpPr>
        <p:spPr bwMode="auto">
          <a:xfrm>
            <a:off x="7477123" y="2635894"/>
            <a:ext cx="1573809" cy="992184"/>
          </a:xfrm>
          <a:custGeom>
            <a:avLst/>
            <a:gdLst>
              <a:gd name="T0" fmla="*/ 393 w 1012"/>
              <a:gd name="T1" fmla="*/ 595 h 638"/>
              <a:gd name="T2" fmla="*/ 453 w 1012"/>
              <a:gd name="T3" fmla="*/ 621 h 638"/>
              <a:gd name="T4" fmla="*/ 525 w 1012"/>
              <a:gd name="T5" fmla="*/ 638 h 638"/>
              <a:gd name="T6" fmla="*/ 574 w 1012"/>
              <a:gd name="T7" fmla="*/ 635 h 638"/>
              <a:gd name="T8" fmla="*/ 665 w 1012"/>
              <a:gd name="T9" fmla="*/ 614 h 638"/>
              <a:gd name="T10" fmla="*/ 711 w 1012"/>
              <a:gd name="T11" fmla="*/ 583 h 638"/>
              <a:gd name="T12" fmla="*/ 764 w 1012"/>
              <a:gd name="T13" fmla="*/ 578 h 638"/>
              <a:gd name="T14" fmla="*/ 841 w 1012"/>
              <a:gd name="T15" fmla="*/ 564 h 638"/>
              <a:gd name="T16" fmla="*/ 915 w 1012"/>
              <a:gd name="T17" fmla="*/ 528 h 638"/>
              <a:gd name="T18" fmla="*/ 942 w 1012"/>
              <a:gd name="T19" fmla="*/ 494 h 638"/>
              <a:gd name="T20" fmla="*/ 961 w 1012"/>
              <a:gd name="T21" fmla="*/ 455 h 638"/>
              <a:gd name="T22" fmla="*/ 961 w 1012"/>
              <a:gd name="T23" fmla="*/ 405 h 638"/>
              <a:gd name="T24" fmla="*/ 949 w 1012"/>
              <a:gd name="T25" fmla="*/ 364 h 638"/>
              <a:gd name="T26" fmla="*/ 968 w 1012"/>
              <a:gd name="T27" fmla="*/ 350 h 638"/>
              <a:gd name="T28" fmla="*/ 992 w 1012"/>
              <a:gd name="T29" fmla="*/ 331 h 638"/>
              <a:gd name="T30" fmla="*/ 1002 w 1012"/>
              <a:gd name="T31" fmla="*/ 314 h 638"/>
              <a:gd name="T32" fmla="*/ 1009 w 1012"/>
              <a:gd name="T33" fmla="*/ 288 h 638"/>
              <a:gd name="T34" fmla="*/ 1006 w 1012"/>
              <a:gd name="T35" fmla="*/ 261 h 638"/>
              <a:gd name="T36" fmla="*/ 997 w 1012"/>
              <a:gd name="T37" fmla="*/ 242 h 638"/>
              <a:gd name="T38" fmla="*/ 977 w 1012"/>
              <a:gd name="T39" fmla="*/ 223 h 638"/>
              <a:gd name="T40" fmla="*/ 946 w 1012"/>
              <a:gd name="T41" fmla="*/ 211 h 638"/>
              <a:gd name="T42" fmla="*/ 932 w 1012"/>
              <a:gd name="T43" fmla="*/ 182 h 638"/>
              <a:gd name="T44" fmla="*/ 922 w 1012"/>
              <a:gd name="T45" fmla="*/ 153 h 638"/>
              <a:gd name="T46" fmla="*/ 910 w 1012"/>
              <a:gd name="T47" fmla="*/ 136 h 638"/>
              <a:gd name="T48" fmla="*/ 889 w 1012"/>
              <a:gd name="T49" fmla="*/ 120 h 638"/>
              <a:gd name="T50" fmla="*/ 860 w 1012"/>
              <a:gd name="T51" fmla="*/ 103 h 638"/>
              <a:gd name="T52" fmla="*/ 833 w 1012"/>
              <a:gd name="T53" fmla="*/ 95 h 638"/>
              <a:gd name="T54" fmla="*/ 766 w 1012"/>
              <a:gd name="T55" fmla="*/ 98 h 638"/>
              <a:gd name="T56" fmla="*/ 718 w 1012"/>
              <a:gd name="T57" fmla="*/ 45 h 638"/>
              <a:gd name="T58" fmla="*/ 685 w 1012"/>
              <a:gd name="T59" fmla="*/ 21 h 638"/>
              <a:gd name="T60" fmla="*/ 646 w 1012"/>
              <a:gd name="T61" fmla="*/ 9 h 638"/>
              <a:gd name="T62" fmla="*/ 567 w 1012"/>
              <a:gd name="T63" fmla="*/ 0 h 638"/>
              <a:gd name="T64" fmla="*/ 513 w 1012"/>
              <a:gd name="T65" fmla="*/ 2 h 638"/>
              <a:gd name="T66" fmla="*/ 455 w 1012"/>
              <a:gd name="T67" fmla="*/ 14 h 638"/>
              <a:gd name="T68" fmla="*/ 415 w 1012"/>
              <a:gd name="T69" fmla="*/ 33 h 638"/>
              <a:gd name="T70" fmla="*/ 381 w 1012"/>
              <a:gd name="T71" fmla="*/ 72 h 638"/>
              <a:gd name="T72" fmla="*/ 347 w 1012"/>
              <a:gd name="T73" fmla="*/ 64 h 638"/>
              <a:gd name="T74" fmla="*/ 316 w 1012"/>
              <a:gd name="T75" fmla="*/ 57 h 638"/>
              <a:gd name="T76" fmla="*/ 237 w 1012"/>
              <a:gd name="T77" fmla="*/ 67 h 638"/>
              <a:gd name="T78" fmla="*/ 184 w 1012"/>
              <a:gd name="T79" fmla="*/ 95 h 638"/>
              <a:gd name="T80" fmla="*/ 163 w 1012"/>
              <a:gd name="T81" fmla="*/ 117 h 638"/>
              <a:gd name="T82" fmla="*/ 148 w 1012"/>
              <a:gd name="T83" fmla="*/ 139 h 638"/>
              <a:gd name="T84" fmla="*/ 139 w 1012"/>
              <a:gd name="T85" fmla="*/ 160 h 638"/>
              <a:gd name="T86" fmla="*/ 107 w 1012"/>
              <a:gd name="T87" fmla="*/ 201 h 638"/>
              <a:gd name="T88" fmla="*/ 69 w 1012"/>
              <a:gd name="T89" fmla="*/ 213 h 638"/>
              <a:gd name="T90" fmla="*/ 40 w 1012"/>
              <a:gd name="T91" fmla="*/ 235 h 638"/>
              <a:gd name="T92" fmla="*/ 9 w 1012"/>
              <a:gd name="T93" fmla="*/ 273 h 638"/>
              <a:gd name="T94" fmla="*/ 2 w 1012"/>
              <a:gd name="T95" fmla="*/ 331 h 638"/>
              <a:gd name="T96" fmla="*/ 14 w 1012"/>
              <a:gd name="T97" fmla="*/ 369 h 638"/>
              <a:gd name="T98" fmla="*/ 35 w 1012"/>
              <a:gd name="T99" fmla="*/ 395 h 638"/>
              <a:gd name="T100" fmla="*/ 60 w 1012"/>
              <a:gd name="T101" fmla="*/ 412 h 638"/>
              <a:gd name="T102" fmla="*/ 93 w 1012"/>
              <a:gd name="T103" fmla="*/ 424 h 638"/>
              <a:gd name="T104" fmla="*/ 105 w 1012"/>
              <a:gd name="T105" fmla="*/ 480 h 638"/>
              <a:gd name="T106" fmla="*/ 132 w 1012"/>
              <a:gd name="T107" fmla="*/ 513 h 638"/>
              <a:gd name="T108" fmla="*/ 189 w 1012"/>
              <a:gd name="T109" fmla="*/ 547 h 638"/>
              <a:gd name="T110" fmla="*/ 240 w 1012"/>
              <a:gd name="T111" fmla="*/ 556 h 638"/>
              <a:gd name="T112" fmla="*/ 319 w 1012"/>
              <a:gd name="T113" fmla="*/ 552 h 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12" h="638">
                <a:moveTo>
                  <a:pt x="333" y="547"/>
                </a:moveTo>
                <a:lnTo>
                  <a:pt x="383" y="590"/>
                </a:lnTo>
                <a:lnTo>
                  <a:pt x="393" y="595"/>
                </a:lnTo>
                <a:lnTo>
                  <a:pt x="403" y="602"/>
                </a:lnTo>
                <a:lnTo>
                  <a:pt x="439" y="616"/>
                </a:lnTo>
                <a:lnTo>
                  <a:pt x="453" y="621"/>
                </a:lnTo>
                <a:lnTo>
                  <a:pt x="487" y="631"/>
                </a:lnTo>
                <a:lnTo>
                  <a:pt x="506" y="633"/>
                </a:lnTo>
                <a:lnTo>
                  <a:pt x="525" y="638"/>
                </a:lnTo>
                <a:lnTo>
                  <a:pt x="544" y="638"/>
                </a:lnTo>
                <a:lnTo>
                  <a:pt x="561" y="635"/>
                </a:lnTo>
                <a:lnTo>
                  <a:pt x="574" y="635"/>
                </a:lnTo>
                <a:lnTo>
                  <a:pt x="617" y="628"/>
                </a:lnTo>
                <a:lnTo>
                  <a:pt x="642" y="624"/>
                </a:lnTo>
                <a:lnTo>
                  <a:pt x="665" y="614"/>
                </a:lnTo>
                <a:lnTo>
                  <a:pt x="685" y="604"/>
                </a:lnTo>
                <a:lnTo>
                  <a:pt x="704" y="590"/>
                </a:lnTo>
                <a:lnTo>
                  <a:pt x="711" y="583"/>
                </a:lnTo>
                <a:lnTo>
                  <a:pt x="721" y="575"/>
                </a:lnTo>
                <a:lnTo>
                  <a:pt x="730" y="578"/>
                </a:lnTo>
                <a:lnTo>
                  <a:pt x="764" y="578"/>
                </a:lnTo>
                <a:lnTo>
                  <a:pt x="790" y="575"/>
                </a:lnTo>
                <a:lnTo>
                  <a:pt x="814" y="571"/>
                </a:lnTo>
                <a:lnTo>
                  <a:pt x="841" y="564"/>
                </a:lnTo>
                <a:lnTo>
                  <a:pt x="867" y="554"/>
                </a:lnTo>
                <a:lnTo>
                  <a:pt x="891" y="542"/>
                </a:lnTo>
                <a:lnTo>
                  <a:pt x="915" y="528"/>
                </a:lnTo>
                <a:lnTo>
                  <a:pt x="925" y="515"/>
                </a:lnTo>
                <a:lnTo>
                  <a:pt x="934" y="506"/>
                </a:lnTo>
                <a:lnTo>
                  <a:pt x="942" y="494"/>
                </a:lnTo>
                <a:lnTo>
                  <a:pt x="949" y="484"/>
                </a:lnTo>
                <a:lnTo>
                  <a:pt x="958" y="465"/>
                </a:lnTo>
                <a:lnTo>
                  <a:pt x="961" y="455"/>
                </a:lnTo>
                <a:lnTo>
                  <a:pt x="963" y="446"/>
                </a:lnTo>
                <a:lnTo>
                  <a:pt x="963" y="417"/>
                </a:lnTo>
                <a:lnTo>
                  <a:pt x="961" y="405"/>
                </a:lnTo>
                <a:lnTo>
                  <a:pt x="958" y="395"/>
                </a:lnTo>
                <a:lnTo>
                  <a:pt x="956" y="386"/>
                </a:lnTo>
                <a:lnTo>
                  <a:pt x="949" y="364"/>
                </a:lnTo>
                <a:lnTo>
                  <a:pt x="956" y="357"/>
                </a:lnTo>
                <a:lnTo>
                  <a:pt x="963" y="355"/>
                </a:lnTo>
                <a:lnTo>
                  <a:pt x="968" y="350"/>
                </a:lnTo>
                <a:lnTo>
                  <a:pt x="973" y="348"/>
                </a:lnTo>
                <a:lnTo>
                  <a:pt x="982" y="340"/>
                </a:lnTo>
                <a:lnTo>
                  <a:pt x="992" y="331"/>
                </a:lnTo>
                <a:lnTo>
                  <a:pt x="994" y="326"/>
                </a:lnTo>
                <a:lnTo>
                  <a:pt x="999" y="319"/>
                </a:lnTo>
                <a:lnTo>
                  <a:pt x="1002" y="314"/>
                </a:lnTo>
                <a:lnTo>
                  <a:pt x="1004" y="307"/>
                </a:lnTo>
                <a:lnTo>
                  <a:pt x="1006" y="297"/>
                </a:lnTo>
                <a:lnTo>
                  <a:pt x="1009" y="288"/>
                </a:lnTo>
                <a:lnTo>
                  <a:pt x="1011" y="275"/>
                </a:lnTo>
                <a:lnTo>
                  <a:pt x="1009" y="268"/>
                </a:lnTo>
                <a:lnTo>
                  <a:pt x="1006" y="261"/>
                </a:lnTo>
                <a:lnTo>
                  <a:pt x="1004" y="254"/>
                </a:lnTo>
                <a:lnTo>
                  <a:pt x="1002" y="247"/>
                </a:lnTo>
                <a:lnTo>
                  <a:pt x="997" y="242"/>
                </a:lnTo>
                <a:lnTo>
                  <a:pt x="994" y="237"/>
                </a:lnTo>
                <a:lnTo>
                  <a:pt x="987" y="230"/>
                </a:lnTo>
                <a:lnTo>
                  <a:pt x="977" y="223"/>
                </a:lnTo>
                <a:lnTo>
                  <a:pt x="965" y="218"/>
                </a:lnTo>
                <a:lnTo>
                  <a:pt x="961" y="215"/>
                </a:lnTo>
                <a:lnTo>
                  <a:pt x="946" y="211"/>
                </a:lnTo>
                <a:lnTo>
                  <a:pt x="937" y="206"/>
                </a:lnTo>
                <a:lnTo>
                  <a:pt x="934" y="194"/>
                </a:lnTo>
                <a:lnTo>
                  <a:pt x="932" y="182"/>
                </a:lnTo>
                <a:lnTo>
                  <a:pt x="927" y="172"/>
                </a:lnTo>
                <a:lnTo>
                  <a:pt x="925" y="160"/>
                </a:lnTo>
                <a:lnTo>
                  <a:pt x="922" y="153"/>
                </a:lnTo>
                <a:lnTo>
                  <a:pt x="917" y="148"/>
                </a:lnTo>
                <a:lnTo>
                  <a:pt x="915" y="144"/>
                </a:lnTo>
                <a:lnTo>
                  <a:pt x="910" y="136"/>
                </a:lnTo>
                <a:lnTo>
                  <a:pt x="903" y="132"/>
                </a:lnTo>
                <a:lnTo>
                  <a:pt x="898" y="124"/>
                </a:lnTo>
                <a:lnTo>
                  <a:pt x="889" y="120"/>
                </a:lnTo>
                <a:lnTo>
                  <a:pt x="882" y="112"/>
                </a:lnTo>
                <a:lnTo>
                  <a:pt x="870" y="108"/>
                </a:lnTo>
                <a:lnTo>
                  <a:pt x="860" y="103"/>
                </a:lnTo>
                <a:lnTo>
                  <a:pt x="850" y="100"/>
                </a:lnTo>
                <a:lnTo>
                  <a:pt x="843" y="98"/>
                </a:lnTo>
                <a:lnTo>
                  <a:pt x="833" y="95"/>
                </a:lnTo>
                <a:lnTo>
                  <a:pt x="826" y="93"/>
                </a:lnTo>
                <a:lnTo>
                  <a:pt x="795" y="93"/>
                </a:lnTo>
                <a:lnTo>
                  <a:pt x="766" y="98"/>
                </a:lnTo>
                <a:lnTo>
                  <a:pt x="752" y="103"/>
                </a:lnTo>
                <a:lnTo>
                  <a:pt x="737" y="69"/>
                </a:lnTo>
                <a:lnTo>
                  <a:pt x="718" y="45"/>
                </a:lnTo>
                <a:lnTo>
                  <a:pt x="709" y="38"/>
                </a:lnTo>
                <a:lnTo>
                  <a:pt x="697" y="28"/>
                </a:lnTo>
                <a:lnTo>
                  <a:pt x="685" y="21"/>
                </a:lnTo>
                <a:lnTo>
                  <a:pt x="673" y="16"/>
                </a:lnTo>
                <a:lnTo>
                  <a:pt x="661" y="14"/>
                </a:lnTo>
                <a:lnTo>
                  <a:pt x="646" y="9"/>
                </a:lnTo>
                <a:lnTo>
                  <a:pt x="632" y="7"/>
                </a:lnTo>
                <a:lnTo>
                  <a:pt x="620" y="4"/>
                </a:lnTo>
                <a:lnTo>
                  <a:pt x="567" y="0"/>
                </a:lnTo>
                <a:lnTo>
                  <a:pt x="542" y="0"/>
                </a:lnTo>
                <a:lnTo>
                  <a:pt x="530" y="2"/>
                </a:lnTo>
                <a:lnTo>
                  <a:pt x="513" y="2"/>
                </a:lnTo>
                <a:lnTo>
                  <a:pt x="484" y="7"/>
                </a:lnTo>
                <a:lnTo>
                  <a:pt x="470" y="12"/>
                </a:lnTo>
                <a:lnTo>
                  <a:pt x="455" y="14"/>
                </a:lnTo>
                <a:lnTo>
                  <a:pt x="441" y="19"/>
                </a:lnTo>
                <a:lnTo>
                  <a:pt x="427" y="26"/>
                </a:lnTo>
                <a:lnTo>
                  <a:pt x="415" y="33"/>
                </a:lnTo>
                <a:lnTo>
                  <a:pt x="395" y="48"/>
                </a:lnTo>
                <a:lnTo>
                  <a:pt x="388" y="57"/>
                </a:lnTo>
                <a:lnTo>
                  <a:pt x="381" y="72"/>
                </a:lnTo>
                <a:lnTo>
                  <a:pt x="379" y="79"/>
                </a:lnTo>
                <a:lnTo>
                  <a:pt x="360" y="69"/>
                </a:lnTo>
                <a:lnTo>
                  <a:pt x="347" y="64"/>
                </a:lnTo>
                <a:lnTo>
                  <a:pt x="338" y="62"/>
                </a:lnTo>
                <a:lnTo>
                  <a:pt x="326" y="60"/>
                </a:lnTo>
                <a:lnTo>
                  <a:pt x="316" y="57"/>
                </a:lnTo>
                <a:lnTo>
                  <a:pt x="271" y="57"/>
                </a:lnTo>
                <a:lnTo>
                  <a:pt x="247" y="62"/>
                </a:lnTo>
                <a:lnTo>
                  <a:pt x="237" y="67"/>
                </a:lnTo>
                <a:lnTo>
                  <a:pt x="201" y="81"/>
                </a:lnTo>
                <a:lnTo>
                  <a:pt x="192" y="88"/>
                </a:lnTo>
                <a:lnTo>
                  <a:pt x="184" y="95"/>
                </a:lnTo>
                <a:lnTo>
                  <a:pt x="175" y="103"/>
                </a:lnTo>
                <a:lnTo>
                  <a:pt x="170" y="110"/>
                </a:lnTo>
                <a:lnTo>
                  <a:pt x="163" y="117"/>
                </a:lnTo>
                <a:lnTo>
                  <a:pt x="158" y="124"/>
                </a:lnTo>
                <a:lnTo>
                  <a:pt x="151" y="129"/>
                </a:lnTo>
                <a:lnTo>
                  <a:pt x="148" y="139"/>
                </a:lnTo>
                <a:lnTo>
                  <a:pt x="143" y="146"/>
                </a:lnTo>
                <a:lnTo>
                  <a:pt x="141" y="153"/>
                </a:lnTo>
                <a:lnTo>
                  <a:pt x="139" y="160"/>
                </a:lnTo>
                <a:lnTo>
                  <a:pt x="136" y="168"/>
                </a:lnTo>
                <a:lnTo>
                  <a:pt x="136" y="201"/>
                </a:lnTo>
                <a:lnTo>
                  <a:pt x="107" y="201"/>
                </a:lnTo>
                <a:lnTo>
                  <a:pt x="88" y="206"/>
                </a:lnTo>
                <a:lnTo>
                  <a:pt x="79" y="211"/>
                </a:lnTo>
                <a:lnTo>
                  <a:pt x="69" y="213"/>
                </a:lnTo>
                <a:lnTo>
                  <a:pt x="60" y="220"/>
                </a:lnTo>
                <a:lnTo>
                  <a:pt x="50" y="225"/>
                </a:lnTo>
                <a:lnTo>
                  <a:pt x="40" y="235"/>
                </a:lnTo>
                <a:lnTo>
                  <a:pt x="31" y="242"/>
                </a:lnTo>
                <a:lnTo>
                  <a:pt x="16" y="261"/>
                </a:lnTo>
                <a:lnTo>
                  <a:pt x="9" y="273"/>
                </a:lnTo>
                <a:lnTo>
                  <a:pt x="0" y="302"/>
                </a:lnTo>
                <a:lnTo>
                  <a:pt x="0" y="316"/>
                </a:lnTo>
                <a:lnTo>
                  <a:pt x="2" y="331"/>
                </a:lnTo>
                <a:lnTo>
                  <a:pt x="4" y="345"/>
                </a:lnTo>
                <a:lnTo>
                  <a:pt x="7" y="357"/>
                </a:lnTo>
                <a:lnTo>
                  <a:pt x="14" y="369"/>
                </a:lnTo>
                <a:lnTo>
                  <a:pt x="19" y="379"/>
                </a:lnTo>
                <a:lnTo>
                  <a:pt x="26" y="388"/>
                </a:lnTo>
                <a:lnTo>
                  <a:pt x="35" y="395"/>
                </a:lnTo>
                <a:lnTo>
                  <a:pt x="43" y="403"/>
                </a:lnTo>
                <a:lnTo>
                  <a:pt x="50" y="408"/>
                </a:lnTo>
                <a:lnTo>
                  <a:pt x="60" y="412"/>
                </a:lnTo>
                <a:lnTo>
                  <a:pt x="67" y="417"/>
                </a:lnTo>
                <a:lnTo>
                  <a:pt x="88" y="424"/>
                </a:lnTo>
                <a:lnTo>
                  <a:pt x="93" y="424"/>
                </a:lnTo>
                <a:lnTo>
                  <a:pt x="93" y="451"/>
                </a:lnTo>
                <a:lnTo>
                  <a:pt x="100" y="472"/>
                </a:lnTo>
                <a:lnTo>
                  <a:pt x="105" y="480"/>
                </a:lnTo>
                <a:lnTo>
                  <a:pt x="110" y="489"/>
                </a:lnTo>
                <a:lnTo>
                  <a:pt x="124" y="504"/>
                </a:lnTo>
                <a:lnTo>
                  <a:pt x="132" y="513"/>
                </a:lnTo>
                <a:lnTo>
                  <a:pt x="160" y="535"/>
                </a:lnTo>
                <a:lnTo>
                  <a:pt x="172" y="542"/>
                </a:lnTo>
                <a:lnTo>
                  <a:pt x="189" y="547"/>
                </a:lnTo>
                <a:lnTo>
                  <a:pt x="203" y="552"/>
                </a:lnTo>
                <a:lnTo>
                  <a:pt x="227" y="556"/>
                </a:lnTo>
                <a:lnTo>
                  <a:pt x="240" y="556"/>
                </a:lnTo>
                <a:lnTo>
                  <a:pt x="249" y="559"/>
                </a:lnTo>
                <a:lnTo>
                  <a:pt x="268" y="559"/>
                </a:lnTo>
                <a:lnTo>
                  <a:pt x="319" y="552"/>
                </a:lnTo>
                <a:lnTo>
                  <a:pt x="333" y="547"/>
                </a:lnTo>
              </a:path>
            </a:pathLst>
          </a:custGeom>
          <a:noFill/>
          <a:ln w="9131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986547" y="3016930"/>
            <a:ext cx="55496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>
                <a:solidFill>
                  <a:srgbClr val="0070C0"/>
                </a:solidFill>
              </a:rPr>
              <a:t>ISP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219483" y="1427278"/>
            <a:ext cx="1676400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rgbClr val="C00000"/>
                </a:solidFill>
                <a:cs typeface="Courier New" pitchFamily="49" charset="0"/>
              </a:rPr>
              <a:t>EIGRP 100</a:t>
            </a:r>
          </a:p>
        </p:txBody>
      </p:sp>
      <p:pic>
        <p:nvPicPr>
          <p:cNvPr id="17" name="Picture 8" descr="Ro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1942" y="2883633"/>
            <a:ext cx="675355" cy="473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5043406" y="2944631"/>
            <a:ext cx="6338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kern="0" dirty="0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cs typeface="Courier New" pitchFamily="49" charset="0"/>
              </a:rPr>
              <a:t>R2</a:t>
            </a:r>
          </a:p>
        </p:txBody>
      </p:sp>
      <p:pic>
        <p:nvPicPr>
          <p:cNvPr id="19" name="Picture 8" descr="Ro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61" y="2883633"/>
            <a:ext cx="675355" cy="473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487225" y="2944631"/>
            <a:ext cx="6338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kern="0" dirty="0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cs typeface="Courier New" pitchFamily="49" charset="0"/>
              </a:rPr>
              <a:t>R1</a:t>
            </a:r>
          </a:p>
        </p:txBody>
      </p:sp>
    </p:spTree>
    <p:extLst>
      <p:ext uri="{BB962C8B-B14F-4D97-AF65-F5344CB8AC3E}">
        <p14:creationId xmlns:p14="http://schemas.microsoft.com/office/powerpoint/2010/main" val="11493802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a typeface="宋体" panose="02010600030101010101" pitchFamily="2" charset="-122"/>
              </a:rPr>
              <a:t>EIGRP Neighbor</a:t>
            </a:r>
            <a:endParaRPr lang="en-US" altLang="zh-CN" sz="2400" dirty="0">
              <a:ea typeface="宋体" panose="02010600030101010101" pitchFamily="2" charset="-122"/>
            </a:endParaRPr>
          </a:p>
        </p:txBody>
      </p:sp>
      <p:cxnSp>
        <p:nvCxnSpPr>
          <p:cNvPr id="3" name="Straight Connector 2"/>
          <p:cNvCxnSpPr>
            <a:stCxn id="4" idx="3"/>
          </p:cNvCxnSpPr>
          <p:nvPr/>
        </p:nvCxnSpPr>
        <p:spPr>
          <a:xfrm>
            <a:off x="1508363" y="3323915"/>
            <a:ext cx="604178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763" y="3110882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783441" y="2110190"/>
            <a:ext cx="3344227" cy="5355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 anchor="ctr">
            <a:spAutoFit/>
          </a:bodyPr>
          <a:lstStyle/>
          <a:p>
            <a:pPr algn="just"/>
            <a:r>
              <a:rPr lang="en-US" sz="1600" b="1">
                <a:solidFill>
                  <a:srgbClr val="0070C0"/>
                </a:solidFill>
                <a:cs typeface="Courier New" pitchFamily="49" charset="0"/>
              </a:rPr>
              <a:t>ip hello-interval eigrp </a:t>
            </a:r>
            <a:r>
              <a:rPr lang="en-US" sz="1600" b="1">
                <a:solidFill>
                  <a:srgbClr val="FF0000"/>
                </a:solidFill>
                <a:cs typeface="Courier New" pitchFamily="49" charset="0"/>
              </a:rPr>
              <a:t>5</a:t>
            </a:r>
            <a:r>
              <a:rPr lang="en-US" sz="1600">
                <a:solidFill>
                  <a:srgbClr val="FF0000"/>
                </a:solidFill>
                <a:cs typeface="Courier New" pitchFamily="49" charset="0"/>
              </a:rPr>
              <a:t> </a:t>
            </a:r>
          </a:p>
          <a:p>
            <a:pPr algn="just"/>
            <a:r>
              <a:rPr lang="en-US" sz="1600" b="1">
                <a:solidFill>
                  <a:srgbClr val="0070C0"/>
                </a:solidFill>
                <a:cs typeface="Courier New" pitchFamily="49" charset="0"/>
              </a:rPr>
              <a:t>ip hold-time     eigrp </a:t>
            </a:r>
            <a:r>
              <a:rPr lang="en-US" sz="1600" b="1">
                <a:solidFill>
                  <a:srgbClr val="FF0000"/>
                </a:solidFill>
                <a:cs typeface="Courier New" pitchFamily="49" charset="0"/>
              </a:rPr>
              <a:t>15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2617592" y="3576151"/>
            <a:ext cx="2143594" cy="0"/>
          </a:xfrm>
          <a:prstGeom prst="line">
            <a:avLst/>
          </a:prstGeom>
          <a:ln w="28575">
            <a:solidFill>
              <a:srgbClr val="C00000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763884" y="3416107"/>
            <a:ext cx="1418979" cy="32008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1600" b="1">
                <a:solidFill>
                  <a:srgbClr val="C00000"/>
                </a:solidFill>
              </a:rPr>
              <a:t>224.0.0.10</a:t>
            </a:r>
            <a:endParaRPr lang="vi-VN" sz="1600" b="1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45475" y="3416107"/>
            <a:ext cx="1172117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0070C0"/>
                </a:solidFill>
              </a:rPr>
              <a:t>10.0.0.1</a:t>
            </a:r>
            <a:endParaRPr lang="vi-VN" sz="1600" b="1" dirty="0">
              <a:solidFill>
                <a:srgbClr val="0070C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41616" y="3326552"/>
            <a:ext cx="1295547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>
                <a:solidFill>
                  <a:srgbClr val="0070C0"/>
                </a:solidFill>
              </a:rPr>
              <a:t>hello: 5s</a:t>
            </a:r>
            <a:endParaRPr lang="vi-VN" sz="1600" b="1">
              <a:solidFill>
                <a:srgbClr val="0070C0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flipV="1">
            <a:off x="7455555" y="2682319"/>
            <a:ext cx="0" cy="577372"/>
          </a:xfrm>
          <a:prstGeom prst="line">
            <a:avLst/>
          </a:prstGeom>
          <a:ln w="28575">
            <a:solidFill>
              <a:srgbClr val="C00000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959161" y="3569234"/>
            <a:ext cx="3284575" cy="20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b="1" dirty="0">
                <a:solidFill>
                  <a:srgbClr val="000000"/>
                </a:solidFill>
                <a:cs typeface="Courier New" pitchFamily="49" charset="0"/>
              </a:rPr>
              <a:t>1. Autonomous System</a:t>
            </a:r>
          </a:p>
          <a:p>
            <a:pPr algn="l"/>
            <a:endParaRPr lang="en-US" sz="1600" b="1" dirty="0">
              <a:solidFill>
                <a:srgbClr val="000000"/>
              </a:solidFill>
              <a:cs typeface="Courier New" pitchFamily="49" charset="0"/>
            </a:endParaRPr>
          </a:p>
          <a:p>
            <a:pPr algn="l"/>
            <a:r>
              <a:rPr lang="en-US" sz="1600" b="1" dirty="0">
                <a:solidFill>
                  <a:srgbClr val="000000"/>
                </a:solidFill>
                <a:cs typeface="Courier New" pitchFamily="49" charset="0"/>
              </a:rPr>
              <a:t>2. Subnet</a:t>
            </a:r>
          </a:p>
          <a:p>
            <a:pPr algn="l"/>
            <a:endParaRPr lang="en-US" sz="1600" b="1" dirty="0">
              <a:solidFill>
                <a:srgbClr val="000000"/>
              </a:solidFill>
              <a:cs typeface="Courier New" pitchFamily="49" charset="0"/>
            </a:endParaRPr>
          </a:p>
          <a:p>
            <a:pPr algn="l"/>
            <a:r>
              <a:rPr lang="en-US" sz="1600" b="1" dirty="0">
                <a:solidFill>
                  <a:srgbClr val="000000"/>
                </a:solidFill>
                <a:cs typeface="Courier New" pitchFamily="49" charset="0"/>
              </a:rPr>
              <a:t>3. Authentication</a:t>
            </a:r>
          </a:p>
          <a:p>
            <a:pPr algn="l"/>
            <a:endParaRPr lang="en-US" sz="1600" b="1" dirty="0">
              <a:solidFill>
                <a:srgbClr val="000000"/>
              </a:solidFill>
              <a:cs typeface="Courier New" pitchFamily="49" charset="0"/>
            </a:endParaRPr>
          </a:p>
          <a:p>
            <a:pPr algn="l"/>
            <a:r>
              <a:rPr lang="en-US" sz="1600" b="1" dirty="0">
                <a:solidFill>
                  <a:srgbClr val="000000"/>
                </a:solidFill>
                <a:cs typeface="Courier New" pitchFamily="49" charset="0"/>
              </a:rPr>
              <a:t>4. K value</a:t>
            </a:r>
          </a:p>
          <a:p>
            <a:pPr algn="l"/>
            <a:endParaRPr lang="en-US" sz="1600" b="1" dirty="0">
              <a:solidFill>
                <a:srgbClr val="000000"/>
              </a:solidFill>
              <a:cs typeface="Courier New" pitchFamily="49" charset="0"/>
            </a:endParaRPr>
          </a:p>
          <a:p>
            <a:pPr algn="l"/>
            <a:r>
              <a:rPr lang="en-US" sz="1600" b="1" dirty="0">
                <a:solidFill>
                  <a:srgbClr val="000000"/>
                </a:solidFill>
                <a:cs typeface="Courier New" pitchFamily="49" charset="0"/>
              </a:rPr>
              <a:t>5. MTU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20320" y="4086875"/>
            <a:ext cx="2203563" cy="3385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l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b="1">
                <a:solidFill>
                  <a:srgbClr val="0070C0"/>
                </a:solidFill>
                <a:cs typeface="Courier New" pitchFamily="49" charset="0"/>
              </a:rPr>
              <a:t>router </a:t>
            </a:r>
            <a:r>
              <a:rPr lang="vi-VN" sz="1600" b="1">
                <a:solidFill>
                  <a:srgbClr val="0070C0"/>
                </a:solidFill>
                <a:cs typeface="Courier New" pitchFamily="49" charset="0"/>
              </a:rPr>
              <a:t>eigrp </a:t>
            </a:r>
            <a:r>
              <a:rPr lang="vi-VN" sz="1600" b="1">
                <a:solidFill>
                  <a:srgbClr val="C00000"/>
                </a:solidFill>
                <a:cs typeface="Courier New" pitchFamily="49" charset="0"/>
              </a:rPr>
              <a:t>100</a:t>
            </a:r>
            <a:endParaRPr lang="en-US" sz="1600" b="1">
              <a:solidFill>
                <a:srgbClr val="C00000"/>
              </a:solidFill>
              <a:cs typeface="Courier New" pitchFamily="49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47936" y="4086875"/>
            <a:ext cx="2203563" cy="3385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l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b="1">
                <a:solidFill>
                  <a:srgbClr val="0070C0"/>
                </a:solidFill>
                <a:cs typeface="Courier New" pitchFamily="49" charset="0"/>
              </a:rPr>
              <a:t>router </a:t>
            </a:r>
            <a:r>
              <a:rPr lang="vi-VN" sz="1600" b="1">
                <a:solidFill>
                  <a:srgbClr val="0070C0"/>
                </a:solidFill>
                <a:cs typeface="Courier New" pitchFamily="49" charset="0"/>
              </a:rPr>
              <a:t>eigrp</a:t>
            </a:r>
            <a:r>
              <a:rPr lang="vi-VN" sz="1600" b="1">
                <a:solidFill>
                  <a:srgbClr val="000000"/>
                </a:solidFill>
                <a:cs typeface="Courier New" pitchFamily="49" charset="0"/>
              </a:rPr>
              <a:t> </a:t>
            </a:r>
            <a:r>
              <a:rPr lang="vi-VN" sz="1600" b="1">
                <a:solidFill>
                  <a:srgbClr val="C00000"/>
                </a:solidFill>
                <a:cs typeface="Courier New" pitchFamily="49" charset="0"/>
              </a:rPr>
              <a:t>100</a:t>
            </a:r>
            <a:endParaRPr lang="en-US" sz="1600" b="1">
              <a:solidFill>
                <a:srgbClr val="C00000"/>
              </a:solidFill>
              <a:cs typeface="Courier New" pitchFamily="49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94433" y="4401028"/>
            <a:ext cx="431528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>
                <a:solidFill>
                  <a:srgbClr val="0070C0"/>
                </a:solidFill>
              </a:rPr>
              <a:t>AS</a:t>
            </a:r>
            <a:endParaRPr lang="vi-VN" sz="1600" b="1">
              <a:solidFill>
                <a:srgbClr val="0070C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443913" y="4401028"/>
            <a:ext cx="431528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>
                <a:solidFill>
                  <a:srgbClr val="0070C0"/>
                </a:solidFill>
              </a:rPr>
              <a:t>AS</a:t>
            </a:r>
            <a:endParaRPr lang="vi-VN" sz="1600" b="1">
              <a:solidFill>
                <a:srgbClr val="0070C0"/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 flipV="1">
            <a:off x="7854951" y="3498628"/>
            <a:ext cx="0" cy="577372"/>
          </a:xfrm>
          <a:prstGeom prst="line">
            <a:avLst/>
          </a:prstGeom>
          <a:ln w="28575">
            <a:solidFill>
              <a:srgbClr val="0070C0"/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1201893" y="3498628"/>
            <a:ext cx="0" cy="577372"/>
          </a:xfrm>
          <a:prstGeom prst="line">
            <a:avLst/>
          </a:prstGeom>
          <a:ln w="28575">
            <a:solidFill>
              <a:srgbClr val="0070C0"/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70" descr="multilayer switch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0151" y="2973333"/>
            <a:ext cx="706438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7437623" y="3083793"/>
            <a:ext cx="861831" cy="485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cs typeface="Courier New" pitchFamily="49" charset="0"/>
              </a:rPr>
              <a:t>MTU</a:t>
            </a:r>
          </a:p>
          <a:p>
            <a:r>
              <a:rPr lang="en-US" b="1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cs typeface="Courier New" pitchFamily="49" charset="0"/>
              </a:rPr>
              <a:t>1504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508363" y="3066568"/>
            <a:ext cx="1069737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cs typeface="Courier New" pitchFamily="49" charset="0"/>
              </a:rPr>
              <a:t>MTU 1500</a:t>
            </a:r>
          </a:p>
        </p:txBody>
      </p:sp>
    </p:spTree>
    <p:extLst>
      <p:ext uri="{BB962C8B-B14F-4D97-AF65-F5344CB8AC3E}">
        <p14:creationId xmlns:p14="http://schemas.microsoft.com/office/powerpoint/2010/main" val="20865146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/>
      <p:bldP spid="8" grpId="0"/>
      <p:bldP spid="9" grpId="0"/>
      <p:bldP spid="11" grpId="0"/>
      <p:bldP spid="12" grpId="0" animBg="1"/>
      <p:bldP spid="13" grpId="0" animBg="1"/>
      <p:bldP spid="14" grpId="0"/>
      <p:bldP spid="15" grpId="0"/>
    </p:bldLst>
  </p:timing>
</p:sld>
</file>

<file path=ppt/theme/theme1.xml><?xml version="1.0" encoding="utf-8"?>
<a:theme xmlns:a="http://schemas.openxmlformats.org/drawingml/2006/main" name="TMP-DEV-PPT-v8.1">
  <a:themeElements>
    <a:clrScheme name="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TMP-DEV-PPT-v8.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73019" tIns="36509" rIns="73019" bIns="36509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urier New" pitchFamily="4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73019" tIns="36509" rIns="73019" bIns="36509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urier New" pitchFamily="49" charset="0"/>
          </a:defRPr>
        </a:defPPr>
      </a:lstStyle>
    </a:lnDef>
  </a:objectDefaults>
  <a:extraClrSchemeLst>
    <a:extraClrScheme>
      <a:clrScheme name="TMP-DEV-PPT-v8.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MP-DEV-PPT-v8.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336599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5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6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_CLS_PPT_v6.0">
  <a:themeElements>
    <a:clrScheme name="CLS_PPT_v6.0 12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306774"/>
      </a:accent1>
      <a:accent2>
        <a:srgbClr val="B92B38"/>
      </a:accent2>
      <a:accent3>
        <a:srgbClr val="FFFFFF"/>
      </a:accent3>
      <a:accent4>
        <a:srgbClr val="000000"/>
      </a:accent4>
      <a:accent5>
        <a:srgbClr val="ADB8BC"/>
      </a:accent5>
      <a:accent6>
        <a:srgbClr val="A72632"/>
      </a:accent6>
      <a:hlink>
        <a:srgbClr val="9999CC"/>
      </a:hlink>
      <a:folHlink>
        <a:srgbClr val="EEB30E"/>
      </a:folHlink>
    </a:clrScheme>
    <a:fontScheme name="CLS_PPT_v6.0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CLS_PPT_v6.0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S_PPT_v6.0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CLS_PPT_v6.0">
  <a:themeElements>
    <a:clrScheme name="CLS_PPT_v6.0 12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306774"/>
      </a:accent1>
      <a:accent2>
        <a:srgbClr val="B92B38"/>
      </a:accent2>
      <a:accent3>
        <a:srgbClr val="FFFFFF"/>
      </a:accent3>
      <a:accent4>
        <a:srgbClr val="000000"/>
      </a:accent4>
      <a:accent5>
        <a:srgbClr val="ADB8BC"/>
      </a:accent5>
      <a:accent6>
        <a:srgbClr val="A72632"/>
      </a:accent6>
      <a:hlink>
        <a:srgbClr val="9999CC"/>
      </a:hlink>
      <a:folHlink>
        <a:srgbClr val="EEB30E"/>
      </a:folHlink>
    </a:clrScheme>
    <a:fontScheme name="CLS_PPT_v6.0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CLS_PPT_v6.0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S_PPT_v6.0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MP-DEV-PPT-v8.1">
  <a:themeElements>
    <a:clrScheme name="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TMP-DEV-PPT-v8.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bg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24110" tIns="34157" rIns="24110" bIns="34157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Courier New" pitchFamily="4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bg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24110" tIns="34157" rIns="24110" bIns="34157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Courier New" pitchFamily="49" charset="0"/>
          </a:defRPr>
        </a:defPPr>
      </a:lstStyle>
    </a:lnDef>
  </a:objectDefaults>
  <a:extraClrSchemeLst>
    <a:extraClrScheme>
      <a:clrScheme name="TMP-DEV-PPT-v8.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MP-DEV-PPT-v8.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336599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5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6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TMP-DEV-PPT-v8.1">
  <a:themeElements>
    <a:clrScheme name="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TMP-DEV-PPT-v8.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73019" tIns="36509" rIns="73019" bIns="36509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73019" tIns="36509" rIns="73019" bIns="36509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TMP-DEV-PPT-v8.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MP-DEV-PPT-v8.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336599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5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6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5_TMP-DEV-PPT-v8.1">
  <a:themeElements>
    <a:clrScheme name="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TMP-DEV-PPT-v8.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MP-DEV-PPT-v8.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MP-DEV-PPT-v8.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336599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5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6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3_TMP-DEV-PPT-v8.1">
  <a:themeElements>
    <a:clrScheme name="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TMP-DEV-PPT-v8.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MP-DEV-PPT-v8.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MP-DEV-PPT-v8.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336599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5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6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8_TMP-DEV-PPT-v8.1">
  <a:themeElements>
    <a:clrScheme name="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TMP-DEV-PPT-v8.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MP-DEV-PPT-v8.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MP-DEV-PPT-v8.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336599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5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6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TMP-DEV-PPT-v8.0</Template>
  <TotalTime>7601</TotalTime>
  <Words>1708</Words>
  <Application>Microsoft Office PowerPoint</Application>
  <PresentationFormat>On-screen Show (4:3)</PresentationFormat>
  <Paragraphs>410</Paragraphs>
  <Slides>25</Slides>
  <Notes>5</Notes>
  <HiddenSlides>7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13</vt:i4>
      </vt:variant>
      <vt:variant>
        <vt:lpstr>Slide Titles</vt:lpstr>
      </vt:variant>
      <vt:variant>
        <vt:i4>25</vt:i4>
      </vt:variant>
    </vt:vector>
  </HeadingPairs>
  <TitlesOfParts>
    <vt:vector size="45" baseType="lpstr">
      <vt:lpstr>Arial</vt:lpstr>
      <vt:lpstr>Calibri</vt:lpstr>
      <vt:lpstr>Cambria Math</vt:lpstr>
      <vt:lpstr>Courier New</vt:lpstr>
      <vt:lpstr>Times</vt:lpstr>
      <vt:lpstr>Times New Roman</vt:lpstr>
      <vt:lpstr>Wingdings</vt:lpstr>
      <vt:lpstr>TMP-DEV-PPT-v8.1</vt:lpstr>
      <vt:lpstr>1_TMP-DEV-PPT-v8.1</vt:lpstr>
      <vt:lpstr>Office Theme</vt:lpstr>
      <vt:lpstr>2_TMP-DEV-PPT-v8.1</vt:lpstr>
      <vt:lpstr>5_TMP-DEV-PPT-v8.1</vt:lpstr>
      <vt:lpstr>3_TMP-DEV-PPT-v8.1</vt:lpstr>
      <vt:lpstr>8_TMP-DEV-PPT-v8.1</vt:lpstr>
      <vt:lpstr>2_Office Theme</vt:lpstr>
      <vt:lpstr>4_Office Theme</vt:lpstr>
      <vt:lpstr>5_Office Theme</vt:lpstr>
      <vt:lpstr>6_Office Theme</vt:lpstr>
      <vt:lpstr>1_CLS_PPT_v6.0</vt:lpstr>
      <vt:lpstr>CLS_PPT_v6.0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EIGRP Neighbor</vt:lpstr>
      <vt:lpstr>PowerPoint Presentation</vt:lpstr>
      <vt:lpstr>Auto Summary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EIGRP Load Balancing</vt:lpstr>
      <vt:lpstr>Configuring a Floating Static Route</vt:lpstr>
    </vt:vector>
  </TitlesOfParts>
  <Manager>Erin Stanley</Manager>
  <Company>Cisco Systems,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MA-ILT-Lesson-v4.2.ppt</dc:title>
  <dc:creator>Editorial, Production, and Graphics Services (EPGS)</dc:creator>
  <dc:description>04/04, v3.1, Libby Goga_x000d_
applied new ILSG learning design_x000d_
04/24/04, v3.1, Erin Stanley_x000d_
prepared for production_x000d_
Updated; dmachado:  01.04.05_x000d_
04.07.06: jbangloy: Applied Template QACS-PPT-v7.0_x000d_
04.10.06: kayclark: DTP Check_x000d_
Edit: Michele Gilfether: 04.24.06</dc:description>
  <cp:lastModifiedBy>Vọng</cp:lastModifiedBy>
  <cp:revision>597</cp:revision>
  <dcterms:created xsi:type="dcterms:W3CDTF">2003-04-02T15:29:42Z</dcterms:created>
  <dcterms:modified xsi:type="dcterms:W3CDTF">2021-09-22T10:25:33Z</dcterms:modified>
  <cp:category>Masters</cp:category>
</cp:coreProperties>
</file>