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93" r:id="rId2"/>
    <p:sldMasterId id="2147483705" r:id="rId3"/>
    <p:sldMasterId id="2147483718" r:id="rId4"/>
    <p:sldMasterId id="2147483790" r:id="rId5"/>
    <p:sldMasterId id="2147483875" r:id="rId6"/>
    <p:sldMasterId id="2147484031" r:id="rId7"/>
    <p:sldMasterId id="2147484044" r:id="rId8"/>
    <p:sldMasterId id="2147484069" r:id="rId9"/>
    <p:sldMasterId id="2147484081" r:id="rId10"/>
    <p:sldMasterId id="2147484094" r:id="rId11"/>
  </p:sldMasterIdLst>
  <p:notesMasterIdLst>
    <p:notesMasterId r:id="rId41"/>
  </p:notesMasterIdLst>
  <p:handoutMasterIdLst>
    <p:handoutMasterId r:id="rId42"/>
  </p:handoutMasterIdLst>
  <p:sldIdLst>
    <p:sldId id="597" r:id="rId12"/>
    <p:sldId id="618" r:id="rId13"/>
    <p:sldId id="620" r:id="rId14"/>
    <p:sldId id="651" r:id="rId15"/>
    <p:sldId id="598" r:id="rId16"/>
    <p:sldId id="591" r:id="rId17"/>
    <p:sldId id="629" r:id="rId18"/>
    <p:sldId id="600" r:id="rId19"/>
    <p:sldId id="595" r:id="rId20"/>
    <p:sldId id="604" r:id="rId21"/>
    <p:sldId id="619" r:id="rId22"/>
    <p:sldId id="622" r:id="rId23"/>
    <p:sldId id="605" r:id="rId24"/>
    <p:sldId id="606" r:id="rId25"/>
    <p:sldId id="632" r:id="rId26"/>
    <p:sldId id="649" r:id="rId27"/>
    <p:sldId id="633" r:id="rId28"/>
    <p:sldId id="634" r:id="rId29"/>
    <p:sldId id="570" r:id="rId30"/>
    <p:sldId id="650" r:id="rId31"/>
    <p:sldId id="635" r:id="rId32"/>
    <p:sldId id="636" r:id="rId33"/>
    <p:sldId id="637" r:id="rId34"/>
    <p:sldId id="645" r:id="rId35"/>
    <p:sldId id="646" r:id="rId36"/>
    <p:sldId id="647" r:id="rId37"/>
    <p:sldId id="648" r:id="rId38"/>
    <p:sldId id="642" r:id="rId39"/>
    <p:sldId id="643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Courier New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C5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4415" autoAdjust="0"/>
  </p:normalViewPr>
  <p:slideViewPr>
    <p:cSldViewPr snapToGrid="0">
      <p:cViewPr varScale="1">
        <p:scale>
          <a:sx n="60" d="100"/>
          <a:sy n="60" d="100"/>
        </p:scale>
        <p:origin x="132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ableStyles" Target="tableStyles.xml"/><Relationship Id="rId20" Type="http://schemas.openxmlformats.org/officeDocument/2006/relationships/slide" Target="slides/slide9.xml"/><Relationship Id="rId41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A87C98B-7B18-4BD4-98D7-F39BD3CD6F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80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ED9E29C-A4B1-4C95-8817-247D3001B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64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952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382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973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213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E2B794-0C47-481E-B779-87777A19B2B1}" type="slidenum">
              <a:rPr kumimoji="0" lang="en-US" alt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3013" y="563563"/>
            <a:ext cx="4383087" cy="3287712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8838" y="3997325"/>
            <a:ext cx="5160962" cy="4306888"/>
          </a:xfrm>
          <a:noFill/>
        </p:spPr>
        <p:txBody>
          <a:bodyPr lIns="89797" tIns="44898" rIns="89797" bIns="44898"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4647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0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65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878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22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46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4594D6-0F7E-4DB0-A754-24290AFA827C}" type="slidenum">
              <a:rPr kumimoji="0" lang="en-US" alt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0038"/>
            <a:ext cx="4702175" cy="3527425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  <a:noFill/>
        </p:spPr>
        <p:txBody>
          <a:bodyPr lIns="86488" tIns="43244" rIns="86488" bIns="43244"/>
          <a:lstStyle/>
          <a:p>
            <a:pPr eaLnBrk="1" hangingPunct="1"/>
            <a:r>
              <a:rPr lang="en-US" altLang="en-US" b="1"/>
              <a:t>Purpose</a:t>
            </a:r>
            <a:r>
              <a:rPr lang="en-US" altLang="en-US"/>
              <a:t>: This figure presents the IGRP metric with its five possible components. </a:t>
            </a:r>
          </a:p>
          <a:p>
            <a:pPr eaLnBrk="1" hangingPunct="1"/>
            <a:r>
              <a:rPr lang="en-US" altLang="en-US" b="1"/>
              <a:t>Emphasize :</a:t>
            </a:r>
            <a:r>
              <a:rPr lang="en-US" altLang="en-US"/>
              <a:t> Bandwidth and delay are the two metrics that are most commonly used. They also comprise the default metric.</a:t>
            </a:r>
          </a:p>
          <a:p>
            <a:pPr eaLnBrk="1" hangingPunct="1"/>
            <a:r>
              <a:rPr lang="en-US" altLang="en-US" b="1"/>
              <a:t>Note</a:t>
            </a:r>
            <a:r>
              <a:rPr lang="en-US" altLang="en-US"/>
              <a:t>: Changing IGRP metrics can have great impact on network performance.</a:t>
            </a:r>
          </a:p>
          <a:p>
            <a:pPr eaLnBrk="1" hangingPunct="1"/>
            <a:r>
              <a:rPr lang="en-US" altLang="en-US"/>
              <a:t>Describe the IGRP 24-bit metric field, as follows:	</a:t>
            </a:r>
          </a:p>
          <a:p>
            <a:pPr lvl="1" eaLnBrk="1" hangingPunct="1"/>
            <a:r>
              <a:rPr lang="en-US" altLang="en-US"/>
              <a:t>Bandwidth—Minimum bandwidth on the route, in kilobits per second.</a:t>
            </a:r>
          </a:p>
          <a:p>
            <a:pPr lvl="1" eaLnBrk="1" hangingPunct="1"/>
            <a:r>
              <a:rPr lang="en-US" altLang="en-US"/>
              <a:t>Delay—Route delay, in tens of microseconds.</a:t>
            </a:r>
          </a:p>
          <a:p>
            <a:pPr lvl="1" eaLnBrk="1" hangingPunct="1"/>
            <a:r>
              <a:rPr lang="en-US" altLang="en-US"/>
              <a:t>Reliability—Likelihood of successful packet transmission, expressed as an integer from 0 to 255.</a:t>
            </a:r>
          </a:p>
          <a:p>
            <a:pPr lvl="1" eaLnBrk="1" hangingPunct="1"/>
            <a:r>
              <a:rPr lang="en-US" altLang="en-US"/>
              <a:t>Loading—Effective bandwidth of path.</a:t>
            </a:r>
          </a:p>
          <a:p>
            <a:pPr lvl="1" eaLnBrk="1" hangingPunct="1"/>
            <a:r>
              <a:rPr lang="en-US" altLang="en-US"/>
              <a:t>MTU—Minimum MTU in path, expressed in bytes.</a:t>
            </a:r>
          </a:p>
          <a:p>
            <a:pPr eaLnBrk="1" hangingPunct="1"/>
            <a:r>
              <a:rPr lang="en-US" altLang="en-US"/>
              <a:t>The following equation calculates the metric. It is presented for instructors and is not required to be taught:</a:t>
            </a:r>
          </a:p>
          <a:p>
            <a:pPr lvl="1" eaLnBrk="1" hangingPunct="1"/>
            <a:r>
              <a:rPr lang="en-US" altLang="en-US"/>
              <a:t>metric = [k1 x bandwidth + (k2 x bandwidth) / (256 - load) + k3 x delay]</a:t>
            </a:r>
          </a:p>
          <a:p>
            <a:pPr eaLnBrk="1" hangingPunct="1"/>
            <a:r>
              <a:rPr lang="en-US" altLang="en-US"/>
              <a:t>If k5 does not equal 0, an additional operation is done:</a:t>
            </a:r>
          </a:p>
          <a:p>
            <a:pPr lvl="1" eaLnBrk="1" hangingPunct="1"/>
            <a:r>
              <a:rPr lang="en-US" altLang="en-US"/>
              <a:t>metric = metric x (k5/(reliability + k4))</a:t>
            </a:r>
          </a:p>
          <a:p>
            <a:pPr eaLnBrk="1" hangingPunct="1"/>
            <a:r>
              <a:rPr lang="en-US" altLang="en-US"/>
              <a:t>The default constant values are k1 = k3 = 1 and k2 = k4 = k5 = 0. </a:t>
            </a:r>
          </a:p>
          <a:p>
            <a:pPr eaLnBrk="1" hangingPunct="1"/>
            <a:r>
              <a:rPr lang="en-US" altLang="en-US"/>
              <a:t>Again, if default values are set, metric = bandwidth + delay.</a:t>
            </a:r>
          </a:p>
          <a:p>
            <a:pPr eaLnBrk="1" hangingPunct="1"/>
            <a:r>
              <a:rPr lang="en-US" altLang="en-US"/>
              <a:t>The constants (k1, k2, k3) can be changed using the </a:t>
            </a:r>
            <a:r>
              <a:rPr lang="en-US" altLang="en-US" b="1"/>
              <a:t>metric weights</a:t>
            </a:r>
            <a:r>
              <a:rPr lang="en-US" altLang="en-US"/>
              <a:t> command. Changes to the IGRP constant values should be made with great care.</a:t>
            </a:r>
          </a:p>
        </p:txBody>
      </p:sp>
    </p:spTree>
    <p:extLst>
      <p:ext uri="{BB962C8B-B14F-4D97-AF65-F5344CB8AC3E}">
        <p14:creationId xmlns:p14="http://schemas.microsoft.com/office/powerpoint/2010/main" val="701209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17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8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charset="0"/>
              </a:rPr>
              <a:t>ICND2 v1.0—4-</a:t>
            </a:r>
            <a:fld id="{15EAE73D-4051-432E-A855-7F344D4DE6AC}" type="slidenum">
              <a:rPr lang="en-US" sz="700" b="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47452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755319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57747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765963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3499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74418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25183824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5075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77511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936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949573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9313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911549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4440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64838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096038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835219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7037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90640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2354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502314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74560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851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b="0">
              <a:latin typeface="Arial" pitchFamily="34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42F5A380-C643-4E9D-9DB0-EDEDE46A2FCB}" type="slidenum">
              <a:rPr lang="en-US" sz="700" b="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41451145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06480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680389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25546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618698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79723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015495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79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771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2749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0423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0234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1190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21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351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96987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4309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597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2592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en-US" sz="1600" b="0">
              <a:latin typeface="Arial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ICND2 v1.0—3-</a:t>
            </a:r>
            <a:fld id="{C8EF68E9-803F-48D4-80FE-71455C44D76D}" type="slidenum">
              <a:rPr lang="en-US" sz="700" b="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54213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04930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53279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68597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61561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44805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237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66816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32774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5903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42915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44354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2854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000">
              <a:latin typeface="Arial"/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ICND1 v1.0—4-</a:t>
            </a:r>
            <a:fld id="{0C89BE19-D796-4BD7-9372-681146A08BCF}" type="slidenum">
              <a:rPr lang="en-US" sz="700" b="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62659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56736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64743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61241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5034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50375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40703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9963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5455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74639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92994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86683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562224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78985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25874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810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23878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33408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61650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1321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644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35872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96299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66738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94216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4B1E1D0D-2910-41FD-9620-1CEB6C16D057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3505735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9725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925914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63705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3724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51321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88802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2743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67664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77457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1865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76657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4501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0078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4B1E1D0D-2910-41FD-9620-1CEB6C16D057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2397245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7483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22079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94076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7737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06962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5282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069411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0614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788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57420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41860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06041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4B1E1D0D-2910-41FD-9620-1CEB6C16D057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40867132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99985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3618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56389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5707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06801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3545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4580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69045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02459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85983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91852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4B1E1D0D-2910-41FD-9620-1CEB6C16D057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8994436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81817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86079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85643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215853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59904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1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image" Target="../media/image4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charset="0"/>
              </a:rPr>
              <a:t>ICND2 v1.0—4-</a:t>
            </a:r>
            <a:fld id="{B3C717DA-023F-492C-84F1-2BCF0030A6BE}" type="slidenum">
              <a:rPr lang="en-US" sz="700" b="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2132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02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b="0">
              <a:latin typeface="Arial" pitchFamily="34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69A95310-C152-42A3-9FBB-49A17EB1F3EE}" type="slidenum">
              <a:rPr lang="en-US" sz="700" b="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406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en-US" sz="1600" b="0">
              <a:latin typeface="Arial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ICND2 v1.0—3-</a:t>
            </a:r>
            <a:fld id="{4FCD02CE-A324-4661-967A-278031163E1D}" type="slidenum">
              <a:rPr lang="en-US" sz="700" b="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738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3000">
              <a:latin typeface="Arial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/>
              </a:rPr>
              <a:t>ICND1 v1.0—4-</a:t>
            </a:r>
            <a:fld id="{1EECB277-4100-404F-BFCB-71AC78B087D7}" type="slidenum">
              <a:rPr lang="en-US" sz="700" b="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68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56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56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17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6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8.xml"/><Relationship Id="rId5" Type="http://schemas.openxmlformats.org/officeDocument/2006/relationships/image" Target="../media/image1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13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/>
              <a:t>CHƯƠNG 3: GIAO THỨC ĐỊNH TUYẾN </a:t>
            </a:r>
            <a:r>
              <a:rPr lang="en-US" dirty="0"/>
              <a:t>OSPF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39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 Metric</a:t>
            </a:r>
          </a:p>
        </p:txBody>
      </p:sp>
      <p:pic>
        <p:nvPicPr>
          <p:cNvPr id="1026" name="Picture 2" descr="Image result for routing 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6737"/>
            <a:ext cx="9143999" cy="51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5917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 Metric: </a:t>
            </a:r>
            <a:r>
              <a:rPr lang="en-US" altLang="zh-CN" sz="2400" dirty="0">
                <a:ea typeface="宋体" panose="02010600030101010101" pitchFamily="2" charset="-122"/>
              </a:rPr>
              <a:t>Load Balancing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845" y="4993683"/>
            <a:ext cx="4834418" cy="111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8" y="4801210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1292" y="4870852"/>
            <a:ext cx="56565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76922" y="4931192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172.16.0.0/16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4270651" y="2696326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63" y="4801210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11855" y="4870852"/>
            <a:ext cx="43006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R1</a:t>
            </a:r>
          </a:p>
        </p:txBody>
      </p:sp>
      <p:pic>
        <p:nvPicPr>
          <p:cNvPr id="10" name="Picture 8" descr="Rou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40" y="2288128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84044" y="2357770"/>
            <a:ext cx="51015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R2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387336" y="2696326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51105" y="5059665"/>
            <a:ext cx="4333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476922" y="4935057"/>
            <a:ext cx="0" cy="24921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37044" y="5059665"/>
            <a:ext cx="4333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8640" y="4935057"/>
            <a:ext cx="0" cy="24921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59598" y="4931192"/>
            <a:ext cx="49725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LAN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1214121" y="4122660"/>
            <a:ext cx="722495" cy="67855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557814" y="5190940"/>
            <a:ext cx="950124" cy="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27957" y="5145829"/>
            <a:ext cx="809837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Metric</a:t>
            </a:r>
          </a:p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65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177" y="4122660"/>
            <a:ext cx="809837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Metric</a:t>
            </a:r>
          </a:p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2357946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 Metric: </a:t>
            </a:r>
            <a:r>
              <a:rPr lang="en-US" altLang="zh-CN" sz="2400" dirty="0">
                <a:ea typeface="宋体" panose="02010600030101010101" pitchFamily="2" charset="-122"/>
              </a:rPr>
              <a:t>Load Balancing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8" y="4801210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1292" y="4870852"/>
            <a:ext cx="56565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76922" y="4931192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172.16.0.0/16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4270651" y="2696326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63" y="4801210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11855" y="4870852"/>
            <a:ext cx="43006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R1</a:t>
            </a:r>
          </a:p>
        </p:txBody>
      </p:sp>
      <p:pic>
        <p:nvPicPr>
          <p:cNvPr id="10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40" y="2288128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84044" y="2357770"/>
            <a:ext cx="51015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R2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387336" y="2696326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51105" y="5059665"/>
            <a:ext cx="4333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476922" y="4935057"/>
            <a:ext cx="0" cy="24921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37044" y="5059665"/>
            <a:ext cx="4333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8640" y="4935057"/>
            <a:ext cx="0" cy="24921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59598" y="4931192"/>
            <a:ext cx="49725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LAN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1214121" y="4122660"/>
            <a:ext cx="722495" cy="67855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14177" y="4122660"/>
            <a:ext cx="809837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Metric</a:t>
            </a:r>
          </a:p>
          <a:p>
            <a:pPr algn="ctr"/>
            <a:r>
              <a:rPr lang="en-US" sz="1600" spc="-150">
                <a:solidFill>
                  <a:srgbClr val="C00000"/>
                </a:solidFill>
                <a:cs typeface="Courier New" pitchFamily="49" charset="0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89174" y="4600008"/>
            <a:ext cx="80983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rPr>
              <a:t>Cost 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70651" y="2536282"/>
            <a:ext cx="80983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rPr>
              <a:t>Cost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85710" y="4691883"/>
            <a:ext cx="80983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rPr>
              <a:t>Cost 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087" y="5681601"/>
            <a:ext cx="6332183" cy="5632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95000"/>
              </a:lnSpc>
              <a:defRPr sz="1600">
                <a:solidFill>
                  <a:schemeClr val="tx1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spc="-150">
                <a:solidFill>
                  <a:srgbClr val="0070C0"/>
                </a:solidFill>
              </a:rPr>
              <a:t>R3# </a:t>
            </a:r>
            <a:r>
              <a:rPr lang="en-US" spc="-150">
                <a:solidFill>
                  <a:srgbClr val="C00000"/>
                </a:solidFill>
              </a:rPr>
              <a:t>show ip route</a:t>
            </a:r>
          </a:p>
          <a:p>
            <a:r>
              <a:rPr lang="en-US" spc="-150">
                <a:solidFill>
                  <a:srgbClr val="0070C0"/>
                </a:solidFill>
              </a:rPr>
              <a:t>0  [110/</a:t>
            </a:r>
            <a:r>
              <a:rPr lang="en-US" spc="-150">
                <a:solidFill>
                  <a:srgbClr val="FF0000"/>
                </a:solidFill>
              </a:rPr>
              <a:t>3</a:t>
            </a:r>
            <a:r>
              <a:rPr lang="en-US" spc="-150">
                <a:solidFill>
                  <a:srgbClr val="0070C0"/>
                </a:solidFill>
              </a:rPr>
              <a:t>]  172.16.0.0/16  via  192.168.12.2 00:01:25  f0/0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1208455" y="5251281"/>
            <a:ext cx="0" cy="436235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286660" y="2416249"/>
            <a:ext cx="3310522" cy="5601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95000"/>
              </a:lnSpc>
              <a:defRPr sz="1600">
                <a:solidFill>
                  <a:schemeClr val="tx1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spc="-150">
                <a:solidFill>
                  <a:srgbClr val="0070C0"/>
                </a:solidFill>
              </a:rPr>
              <a:t>R2(config)# interface f0/0</a:t>
            </a:r>
          </a:p>
          <a:p>
            <a:r>
              <a:rPr lang="en-US" spc="-150">
                <a:solidFill>
                  <a:srgbClr val="0070C0"/>
                </a:solidFill>
              </a:rPr>
              <a:t>R2(config-if)# </a:t>
            </a:r>
            <a:r>
              <a:rPr lang="en-US" spc="-150">
                <a:solidFill>
                  <a:srgbClr val="C00000"/>
                </a:solidFill>
              </a:rPr>
              <a:t>ip ospf cost 10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085469" y="1260154"/>
            <a:ext cx="7511713" cy="1027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600" dirty="0">
                <a:solidFill>
                  <a:srgbClr val="0070C0"/>
                </a:solidFill>
              </a:rPr>
              <a:t>R2#</a:t>
            </a:r>
            <a:r>
              <a:rPr lang="en-US" sz="1600" b="0" dirty="0">
                <a:solidFill>
                  <a:srgbClr val="0070C0"/>
                </a:solidFill>
              </a:rPr>
              <a:t> </a:t>
            </a:r>
            <a:r>
              <a:rPr lang="en-US" sz="1600" dirty="0">
                <a:solidFill>
                  <a:srgbClr val="C00000"/>
                </a:solidFill>
              </a:rPr>
              <a:t>show </a:t>
            </a:r>
            <a:r>
              <a:rPr lang="en-US" sz="1600" dirty="0" err="1">
                <a:solidFill>
                  <a:srgbClr val="C00000"/>
                </a:solidFill>
              </a:rPr>
              <a:t>ip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ospf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err="1">
                <a:solidFill>
                  <a:srgbClr val="C00000"/>
                </a:solidFill>
              </a:rPr>
              <a:t>int</a:t>
            </a:r>
            <a:r>
              <a:rPr lang="en-US" sz="1600" dirty="0">
                <a:solidFill>
                  <a:srgbClr val="C00000"/>
                </a:solidFill>
              </a:rPr>
              <a:t> f0/0</a:t>
            </a:r>
            <a:endParaRPr lang="en-US" sz="1600" b="0" dirty="0">
              <a:solidFill>
                <a:srgbClr val="C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sz="1600" dirty="0" err="1">
                <a:solidFill>
                  <a:srgbClr val="0070C0"/>
                </a:solidFill>
              </a:rPr>
              <a:t>FastEthernet</a:t>
            </a:r>
            <a:r>
              <a:rPr lang="en-US" sz="1600" dirty="0">
                <a:solidFill>
                  <a:srgbClr val="0070C0"/>
                </a:solidFill>
              </a:rPr>
              <a:t> 0 is up, line protocol is up </a:t>
            </a:r>
          </a:p>
          <a:p>
            <a:pPr>
              <a:lnSpc>
                <a:spcPct val="95000"/>
              </a:lnSpc>
            </a:pPr>
            <a:r>
              <a:rPr lang="en-US" sz="1600" dirty="0">
                <a:solidFill>
                  <a:srgbClr val="0070C0"/>
                </a:solidFill>
              </a:rPr>
              <a:t>Internet Address 10.0.1.1, Mask 255.255.255.0, Area 0.0.0.0 </a:t>
            </a:r>
          </a:p>
          <a:p>
            <a:pPr>
              <a:lnSpc>
                <a:spcPct val="95000"/>
              </a:lnSpc>
            </a:pPr>
            <a:r>
              <a:rPr lang="en-US" sz="1600" dirty="0">
                <a:solidFill>
                  <a:srgbClr val="0070C0"/>
                </a:solidFill>
              </a:rPr>
              <a:t>AS 1, Router ID 10.0.1.1, Network Type BROADCAST, </a:t>
            </a:r>
            <a:r>
              <a:rPr lang="en-US" sz="1600" dirty="0">
                <a:solidFill>
                  <a:srgbClr val="C00000"/>
                </a:solidFill>
              </a:rPr>
              <a:t>Cost: 10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6364270" y="3892273"/>
                <a:ext cx="2705185" cy="5994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  <a:cs typeface="Times" pitchFamily="18" charset="0"/>
                        </a:rPr>
                        <m:t>𝑐𝑜𝑠𝑡</m:t>
                      </m:r>
                      <m:r>
                        <a:rPr lang="en-US" b="0" i="1">
                          <a:solidFill>
                            <a:srgbClr val="0070C0"/>
                          </a:solidFill>
                          <a:latin typeface="Cambria Math"/>
                          <a:cs typeface="Times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1" smtClean="0">
                              <a:solidFill>
                                <a:srgbClr val="FF0000"/>
                              </a:solidFill>
                              <a:cs typeface="Courier New" pitchFamily="49" charset="0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US" i="1" baseline="30000" smtClean="0">
                              <a:solidFill>
                                <a:srgbClr val="FF0000"/>
                              </a:solidFill>
                              <a:cs typeface="Courier New" pitchFamily="49" charset="0"/>
                            </a:rPr>
                            <m:t>8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" pitchFamily="18" charset="0"/>
                            </a:rPr>
                            <m:t>𝑏𝑎𝑛𝑑𝑤𝑖𝑑𝑡h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" pitchFamily="18" charset="0"/>
                            </a:rPr>
                            <m:t> (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" pitchFamily="18" charset="0"/>
                            </a:rPr>
                            <m:t>𝑏𝑝𝑠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Times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b="0" i="1" dirty="0">
                  <a:solidFill>
                    <a:srgbClr val="0070C0"/>
                  </a:solidFill>
                  <a:cs typeface="Courier New" pitchFamily="49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270" y="3892273"/>
                <a:ext cx="2705185" cy="599459"/>
              </a:xfrm>
              <a:prstGeom prst="rect">
                <a:avLst/>
              </a:prstGeom>
              <a:blipFill>
                <a:blip r:embed="rId5"/>
                <a:stretch>
                  <a:fillRect l="-450" t="-2020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248156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OSPF: </a:t>
            </a:r>
            <a:r>
              <a:rPr lang="en-US" altLang="zh-CN" sz="2400" dirty="0">
                <a:ea typeface="宋体" panose="02010600030101010101" pitchFamily="2" charset="-122"/>
              </a:rPr>
              <a:t>Router-ID</a:t>
            </a:r>
          </a:p>
        </p:txBody>
      </p:sp>
      <p:pic>
        <p:nvPicPr>
          <p:cNvPr id="3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8" y="5313826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1292" y="5383468"/>
            <a:ext cx="56565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6922" y="5443808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 flipV="1">
            <a:off x="4270651" y="3208942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63" y="5313826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11855" y="5383468"/>
            <a:ext cx="43006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pic>
        <p:nvPicPr>
          <p:cNvPr id="9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40" y="280074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84044" y="2870386"/>
            <a:ext cx="51015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387336" y="3208942"/>
            <a:ext cx="2241204" cy="21048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557814" y="5572281"/>
            <a:ext cx="481844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51105" y="5572281"/>
            <a:ext cx="4333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476922" y="5447673"/>
            <a:ext cx="0" cy="24921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94241" y="2453870"/>
            <a:ext cx="19559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Router-ID 0.0.0.2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6129" y="5776465"/>
            <a:ext cx="19559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Router-ID 0.0.0.3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41964" y="5776465"/>
            <a:ext cx="19559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Router-ID 0.0.0.1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45823" y="3107795"/>
            <a:ext cx="168347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Router-ID 0.0.0.1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4485684" y="3208942"/>
            <a:ext cx="2241204" cy="2104884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214121" y="3208942"/>
            <a:ext cx="2241204" cy="2104884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557814" y="5703556"/>
            <a:ext cx="4818449" cy="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-89660" y="4649992"/>
            <a:ext cx="168347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</a:p>
          <a:p>
            <a:pPr algn="ctr"/>
            <a:r>
              <a:rPr lang="en-US" sz="1400" spc="-150" dirty="0">
                <a:solidFill>
                  <a:srgbClr val="0070C0"/>
                </a:solidFill>
                <a:cs typeface="Courier New" pitchFamily="49" charset="0"/>
              </a:rPr>
              <a:t>Router-ID 0.0.0.1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64768" y="5652374"/>
            <a:ext cx="168347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</a:p>
          <a:p>
            <a:pPr algn="ctr"/>
            <a:r>
              <a:rPr lang="en-US" sz="1400" spc="-150" dirty="0">
                <a:solidFill>
                  <a:srgbClr val="0070C0"/>
                </a:solidFill>
                <a:cs typeface="Courier New" pitchFamily="49" charset="0"/>
              </a:rPr>
              <a:t>Router-ID 0.0.0.1</a:t>
            </a:r>
          </a:p>
        </p:txBody>
      </p:sp>
      <p:sp>
        <p:nvSpPr>
          <p:cNvPr id="24" name="Multiply 23"/>
          <p:cNvSpPr/>
          <p:nvPr/>
        </p:nvSpPr>
        <p:spPr>
          <a:xfrm>
            <a:off x="5358838" y="5472929"/>
            <a:ext cx="479768" cy="479768"/>
          </a:xfrm>
          <a:prstGeom prst="mathMultiply">
            <a:avLst>
              <a:gd name="adj1" fmla="val 19863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86741" y="1503202"/>
            <a:ext cx="4504759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0" dirty="0">
                <a:solidFill>
                  <a:srgbClr val="4F81BD"/>
                </a:solidFill>
              </a:rPr>
              <a:t>R(</a:t>
            </a:r>
            <a:r>
              <a:rPr lang="en-US" sz="1600" b="0" dirty="0" err="1">
                <a:solidFill>
                  <a:srgbClr val="4F81BD"/>
                </a:solidFill>
              </a:rPr>
              <a:t>config</a:t>
            </a:r>
            <a:r>
              <a:rPr lang="en-US" sz="1600" b="0" dirty="0">
                <a:solidFill>
                  <a:srgbClr val="4F81BD"/>
                </a:solidFill>
              </a:rPr>
              <a:t>)# </a:t>
            </a:r>
            <a:r>
              <a:rPr lang="en-US" sz="1600" dirty="0">
                <a:solidFill>
                  <a:srgbClr val="4F81BD"/>
                </a:solidFill>
              </a:rPr>
              <a:t>router </a:t>
            </a:r>
            <a:r>
              <a:rPr lang="en-US" sz="1600" dirty="0" err="1">
                <a:solidFill>
                  <a:srgbClr val="4F81BD"/>
                </a:solidFill>
              </a:rPr>
              <a:t>ospf</a:t>
            </a:r>
            <a:r>
              <a:rPr lang="en-US" sz="1600" dirty="0">
                <a:solidFill>
                  <a:srgbClr val="4F81BD"/>
                </a:solidFill>
              </a:rPr>
              <a:t> 1</a:t>
            </a:r>
          </a:p>
          <a:p>
            <a:r>
              <a:rPr lang="en-US" sz="1600" b="0" dirty="0">
                <a:solidFill>
                  <a:srgbClr val="4F81BD"/>
                </a:solidFill>
              </a:rPr>
              <a:t>R(</a:t>
            </a:r>
            <a:r>
              <a:rPr lang="en-US" sz="1600" b="0" dirty="0" err="1">
                <a:solidFill>
                  <a:srgbClr val="4F81BD"/>
                </a:solidFill>
              </a:rPr>
              <a:t>config</a:t>
            </a:r>
            <a:r>
              <a:rPr lang="en-US" sz="1600" b="0" dirty="0">
                <a:solidFill>
                  <a:srgbClr val="4F81BD"/>
                </a:solidFill>
              </a:rPr>
              <a:t>-router)# </a:t>
            </a:r>
            <a:r>
              <a:rPr lang="en-US" sz="1600" dirty="0">
                <a:solidFill>
                  <a:srgbClr val="4F81BD"/>
                </a:solidFill>
              </a:rPr>
              <a:t>router-id </a:t>
            </a:r>
            <a:r>
              <a:rPr lang="en-US" sz="1600" dirty="0">
                <a:solidFill>
                  <a:srgbClr val="C00000"/>
                </a:solidFill>
              </a:rPr>
              <a:t>0.0.0.2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86741" y="2098209"/>
            <a:ext cx="4504759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4F81BD"/>
                </a:solidFill>
                <a:latin typeface="Courier New" pitchFamily="49" charset="0"/>
              </a:rPr>
              <a:t>R#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clear ip ospf process</a:t>
            </a:r>
          </a:p>
        </p:txBody>
      </p:sp>
    </p:spTree>
    <p:extLst>
      <p:ext uri="{BB962C8B-B14F-4D97-AF65-F5344CB8AC3E}">
        <p14:creationId xmlns:p14="http://schemas.microsoft.com/office/powerpoint/2010/main" val="83921977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Router-ID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035180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3233560" y="4067361"/>
            <a:ext cx="0" cy="6061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30" y="4673480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021" y="4673480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5883230" y="4067361"/>
            <a:ext cx="0" cy="6061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448211" y="3439565"/>
            <a:ext cx="0" cy="6277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695873" y="3439564"/>
            <a:ext cx="0" cy="6061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33560" y="4067361"/>
            <a:ext cx="1201003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695873" y="4067361"/>
            <a:ext cx="1201003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448211" y="2429061"/>
            <a:ext cx="0" cy="6061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695873" y="1842208"/>
            <a:ext cx="0" cy="11929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526632" y="2429062"/>
            <a:ext cx="20307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438630" y="2176302"/>
            <a:ext cx="2212465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-150" dirty="0">
                <a:solidFill>
                  <a:srgbClr val="4F81BD"/>
                </a:solidFill>
              </a:rPr>
              <a:t>Loopback1 172.16.0.1/32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560240" y="1842208"/>
            <a:ext cx="217744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06833" y="1589448"/>
            <a:ext cx="2212465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 spc="-150">
                <a:solidFill>
                  <a:srgbClr val="4F81BD"/>
                </a:solidFill>
              </a:defRPr>
            </a:lvl1pPr>
          </a:lstStyle>
          <a:p>
            <a:r>
              <a:rPr lang="en-US" dirty="0">
                <a:solidFill>
                  <a:srgbClr val="C00000"/>
                </a:solidFill>
              </a:rPr>
              <a:t>Loopback2 172.16.0.2/32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88822" y="3449772"/>
            <a:ext cx="159530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 spc="-150">
                <a:solidFill>
                  <a:srgbClr val="4F81BD"/>
                </a:solidFill>
              </a:defRPr>
            </a:lvl1pPr>
          </a:lstStyle>
          <a:p>
            <a:pPr algn="r"/>
            <a:r>
              <a:rPr lang="en-US" dirty="0"/>
              <a:t>f0/0</a:t>
            </a:r>
          </a:p>
          <a:p>
            <a:pPr algn="r"/>
            <a:r>
              <a:rPr lang="en-US" dirty="0"/>
              <a:t>192.168.1.1/24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40169" y="3449772"/>
            <a:ext cx="1595309" cy="485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400" spc="-150">
                <a:solidFill>
                  <a:srgbClr val="C00000"/>
                </a:solidFill>
              </a:defRPr>
            </a:lvl1pPr>
          </a:lstStyle>
          <a:p>
            <a:pPr algn="l"/>
            <a:r>
              <a:rPr lang="en-US" dirty="0"/>
              <a:t>f0/1</a:t>
            </a:r>
          </a:p>
          <a:p>
            <a:pPr algn="l"/>
            <a:r>
              <a:rPr lang="en-US" dirty="0"/>
              <a:t>  192.168.2.1/24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276350" y="5465615"/>
            <a:ext cx="6591300" cy="7971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 lvl="0">
              <a:lnSpc>
                <a:spcPct val="95000"/>
              </a:lnSpc>
              <a:defRPr/>
            </a:pPr>
            <a:r>
              <a:rPr lang="en-US" altLang="en-US" sz="16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RouterX</a:t>
            </a:r>
            <a:r>
              <a:rPr lang="en-US" altLang="en-US" sz="1600" dirty="0">
                <a:solidFill>
                  <a:srgbClr val="0070C0"/>
                </a:solidFill>
                <a:cs typeface="Times New Roman" panose="02020603050405020304" pitchFamily="18" charset="0"/>
              </a:rPr>
              <a:t># </a:t>
            </a:r>
            <a:r>
              <a:rPr lang="en-US" altLang="en-US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show </a:t>
            </a:r>
            <a:r>
              <a:rPr lang="en-US" altLang="en-US" sz="16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ip</a:t>
            </a:r>
            <a:r>
              <a:rPr lang="en-US" altLang="en-US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16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ospf</a:t>
            </a:r>
            <a:endParaRPr lang="en-US" altLang="en-US" sz="16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lvl="0">
              <a:lnSpc>
                <a:spcPct val="95000"/>
              </a:lnSpc>
              <a:defRPr/>
            </a:pPr>
            <a:r>
              <a:rPr lang="en-US" altLang="en-US" sz="1600" dirty="0">
                <a:solidFill>
                  <a:srgbClr val="0070C0"/>
                </a:solidFill>
                <a:cs typeface="Times New Roman" panose="02020603050405020304" pitchFamily="18" charset="0"/>
              </a:rPr>
              <a:t> Routing Process "</a:t>
            </a:r>
            <a:r>
              <a:rPr lang="en-US" altLang="en-US" sz="16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ospf</a:t>
            </a:r>
            <a:r>
              <a:rPr lang="en-US" altLang="en-US" sz="1600" dirty="0">
                <a:solidFill>
                  <a:srgbClr val="0070C0"/>
                </a:solidFill>
                <a:cs typeface="Times New Roman" panose="02020603050405020304" pitchFamily="18" charset="0"/>
              </a:rPr>
              <a:t> 50" with </a:t>
            </a:r>
            <a:r>
              <a:rPr lang="en-US" altLang="en-US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ID 10.64.0.2 </a:t>
            </a:r>
          </a:p>
          <a:p>
            <a:pPr lvl="0">
              <a:lnSpc>
                <a:spcPct val="95000"/>
              </a:lnSpc>
              <a:defRPr/>
            </a:pPr>
            <a:r>
              <a:rPr lang="en-US" altLang="en-US" sz="1600" dirty="0">
                <a:solidFill>
                  <a:srgbClr val="0070C0"/>
                </a:solidFill>
                <a:cs typeface="Times New Roman" panose="02020603050405020304" pitchFamily="18" charset="0"/>
              </a:rPr>
              <a:t>&lt;output omitted&gt;</a:t>
            </a:r>
          </a:p>
        </p:txBody>
      </p:sp>
    </p:spTree>
    <p:extLst>
      <p:ext uri="{BB962C8B-B14F-4D97-AF65-F5344CB8AC3E}">
        <p14:creationId xmlns:p14="http://schemas.microsoft.com/office/powerpoint/2010/main" val="86836563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Network_Cloud_Stand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483" y="3378258"/>
            <a:ext cx="2178050" cy="1108075"/>
          </a:xfrm>
          <a:prstGeom prst="rect">
            <a:avLst/>
          </a:prstGeom>
          <a:noFill/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LSU (Link State Update)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3085966" y="2734203"/>
            <a:ext cx="4533900" cy="24936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defTabSz="814388"/>
            <a:endParaRPr lang="en-US"/>
          </a:p>
        </p:txBody>
      </p:sp>
      <p:pic>
        <p:nvPicPr>
          <p:cNvPr id="6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847" y="3709202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47" y="3709202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3444084" y="3960327"/>
            <a:ext cx="3817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66259" y="38341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R1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0389" y="3761479"/>
            <a:ext cx="1519968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172.16.0.0/16</a:t>
            </a: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927" y="3769827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08044" y="38341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R2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930153" y="3854467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040938" y="3614992"/>
            <a:ext cx="96372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</a:rPr>
              <a:t>Hello 10s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19865" y="3441391"/>
            <a:ext cx="67839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</p:txBody>
      </p:sp>
      <p:sp>
        <p:nvSpPr>
          <p:cNvPr id="29" name="Oval 28"/>
          <p:cNvSpPr/>
          <p:nvPr/>
        </p:nvSpPr>
        <p:spPr>
          <a:xfrm>
            <a:off x="7182368" y="3905896"/>
            <a:ext cx="108862" cy="10886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>
            <a:off x="2705138" y="3581433"/>
            <a:ext cx="2214789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350666" y="3318912"/>
            <a:ext cx="138531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+mj-lt"/>
              </a:rPr>
              <a:t>LSU  224.0.0.5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609799" y="4103111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3419026" y="3912341"/>
            <a:ext cx="108862" cy="10886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498043" y="4204070"/>
            <a:ext cx="67839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10021" y="4068325"/>
            <a:ext cx="97334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</a:rPr>
              <a:t>224.0.0.5</a:t>
            </a:r>
          </a:p>
        </p:txBody>
      </p:sp>
    </p:spTree>
    <p:extLst>
      <p:ext uri="{BB962C8B-B14F-4D97-AF65-F5344CB8AC3E}">
        <p14:creationId xmlns:p14="http://schemas.microsoft.com/office/powerpoint/2010/main" val="3230617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Network_Cloud_Stand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483" y="3378258"/>
            <a:ext cx="2178050" cy="1108075"/>
          </a:xfrm>
          <a:prstGeom prst="rect">
            <a:avLst/>
          </a:prstGeom>
          <a:noFill/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LSU (Link State Update)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3085966" y="2734203"/>
            <a:ext cx="4533900" cy="24936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defTabSz="814388"/>
            <a:endParaRPr lang="en-US"/>
          </a:p>
        </p:txBody>
      </p:sp>
      <p:pic>
        <p:nvPicPr>
          <p:cNvPr id="6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847" y="3709202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47" y="3709202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3444084" y="3960327"/>
            <a:ext cx="3817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66259" y="38341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R1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0389" y="3761479"/>
            <a:ext cx="1519968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172.16.0.0/16</a:t>
            </a:r>
          </a:p>
        </p:txBody>
      </p:sp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927" y="3769827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408044" y="38341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R2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930153" y="3854467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19865" y="3441391"/>
            <a:ext cx="67839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</p:txBody>
      </p:sp>
      <p:sp>
        <p:nvSpPr>
          <p:cNvPr id="29" name="Oval 28"/>
          <p:cNvSpPr/>
          <p:nvPr/>
        </p:nvSpPr>
        <p:spPr>
          <a:xfrm>
            <a:off x="7182368" y="3905896"/>
            <a:ext cx="108862" cy="10886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3429694" y="3722649"/>
            <a:ext cx="128592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+mj-lt"/>
              </a:rPr>
              <a:t>192.168.12.1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609799" y="4103111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3419026" y="3912341"/>
            <a:ext cx="108862" cy="10886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498043" y="4204070"/>
            <a:ext cx="67839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14830" y="4068325"/>
            <a:ext cx="96372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</a:rPr>
              <a:t>Hello 10s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5930153" y="3736096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930153" y="3611364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930153" y="3492993"/>
            <a:ext cx="118529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606304" y="5415109"/>
            <a:ext cx="6417945" cy="5601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5000"/>
              </a:lnSpc>
              <a:defRPr sz="1600">
                <a:solidFill>
                  <a:schemeClr val="tx1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spc="-150" dirty="0">
                <a:solidFill>
                  <a:srgbClr val="0070C0"/>
                </a:solidFill>
              </a:rPr>
              <a:t>R2# show </a:t>
            </a:r>
            <a:r>
              <a:rPr lang="en-US" spc="-150" dirty="0" err="1">
                <a:solidFill>
                  <a:srgbClr val="0070C0"/>
                </a:solidFill>
              </a:rPr>
              <a:t>ip</a:t>
            </a:r>
            <a:r>
              <a:rPr lang="en-US" spc="-150" dirty="0">
                <a:solidFill>
                  <a:srgbClr val="0070C0"/>
                </a:solidFill>
              </a:rPr>
              <a:t> route </a:t>
            </a:r>
            <a:r>
              <a:rPr lang="en-US" spc="-150" dirty="0" err="1">
                <a:solidFill>
                  <a:srgbClr val="0070C0"/>
                </a:solidFill>
              </a:rPr>
              <a:t>ospf</a:t>
            </a:r>
            <a:endParaRPr lang="en-US" spc="-150" dirty="0">
              <a:solidFill>
                <a:srgbClr val="0070C0"/>
              </a:solidFill>
            </a:endParaRPr>
          </a:p>
          <a:p>
            <a:r>
              <a:rPr lang="en-US" spc="-150" dirty="0">
                <a:solidFill>
                  <a:srgbClr val="0070C0"/>
                </a:solidFill>
              </a:rPr>
              <a:t>0  [110/2]  172.16.0.0/16  </a:t>
            </a:r>
            <a:r>
              <a:rPr lang="en-US" spc="-150" dirty="0">
                <a:solidFill>
                  <a:srgbClr val="C00000"/>
                </a:solidFill>
              </a:rPr>
              <a:t>via  192.168.12.1  </a:t>
            </a:r>
            <a:r>
              <a:rPr lang="en-US" spc="-150" dirty="0">
                <a:solidFill>
                  <a:srgbClr val="0070C0"/>
                </a:solidFill>
              </a:rPr>
              <a:t>00:01:25  f0/0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7619865" y="4204070"/>
            <a:ext cx="0" cy="1211039"/>
          </a:xfrm>
          <a:prstGeom prst="line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ultiply 39"/>
          <p:cNvSpPr/>
          <p:nvPr/>
        </p:nvSpPr>
        <p:spPr bwMode="auto">
          <a:xfrm>
            <a:off x="4774397" y="3820832"/>
            <a:ext cx="307731" cy="307731"/>
          </a:xfrm>
          <a:prstGeom prst="mathMultiply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06304" y="4533589"/>
            <a:ext cx="2983701" cy="7571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interface f0/0</a:t>
            </a:r>
          </a:p>
          <a:p>
            <a:pPr algn="just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hello-interval </a:t>
            </a:r>
            <a:r>
              <a:rPr lang="en-US" sz="1600" spc="-150" dirty="0">
                <a:solidFill>
                  <a:srgbClr val="FF0000"/>
                </a:solidFill>
                <a:cs typeface="Courier New" pitchFamily="49" charset="0"/>
              </a:rPr>
              <a:t>10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</a:t>
            </a:r>
          </a:p>
          <a:p>
            <a:pPr algn="just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dead-interval </a:t>
            </a:r>
            <a:r>
              <a:rPr lang="en-US" sz="1600" spc="-150" dirty="0">
                <a:solidFill>
                  <a:srgbClr val="FF0000"/>
                </a:solidFill>
                <a:cs typeface="Courier New" pitchFamily="49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46658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Neighbor Condition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319483" y="1402944"/>
            <a:ext cx="4533900" cy="24936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defTabSz="814388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61237" y="4162243"/>
            <a:ext cx="379214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Area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Subnet &amp; Prefix-Length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Hello &amp; Dead  Timer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Authentication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MTU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(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Maxminum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Transmition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Unit)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spc="-150" dirty="0">
                <a:solidFill>
                  <a:schemeClr val="bg1"/>
                </a:solidFill>
                <a:cs typeface="Courier New" pitchFamily="49" charset="0"/>
              </a:rPr>
              <a:t>Stub area flag</a:t>
            </a:r>
          </a:p>
        </p:txBody>
      </p:sp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64" y="2377943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64" y="2377943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2677601" y="2629068"/>
            <a:ext cx="3817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2910" y="1389928"/>
            <a:ext cx="3838257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network 10.0.0.1  0.0.0.0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area 0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342039" y="1974703"/>
            <a:ext cx="0" cy="403240"/>
          </a:xfrm>
          <a:prstGeom prst="straightConnector1">
            <a:avLst/>
          </a:prstGeom>
          <a:ln w="2857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853383" y="2880193"/>
            <a:ext cx="0" cy="403240"/>
          </a:xfrm>
          <a:prstGeom prst="straightConnector1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86560" y="3311819"/>
            <a:ext cx="369580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network 10.0.0.2  0.0.0.0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area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16596" y="2369945"/>
            <a:ext cx="101822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10.0.0.1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11721" y="2586999"/>
            <a:ext cx="101822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0070C0"/>
                </a:solidFill>
              </a:rPr>
              <a:t>10.0.0.2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69761" y="2369945"/>
            <a:ext cx="49725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C00000"/>
                </a:solidFill>
              </a:rPr>
              <a:t>/24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74126" y="2586999"/>
            <a:ext cx="49725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>
                <a:solidFill>
                  <a:srgbClr val="C00000"/>
                </a:solidFill>
              </a:rPr>
              <a:t>/25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61364" y="2333272"/>
            <a:ext cx="678391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MTU</a:t>
            </a:r>
          </a:p>
          <a:p>
            <a:pPr algn="ctr"/>
            <a:r>
              <a:rPr lang="en-US" sz="160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1500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16617" y="2333272"/>
            <a:ext cx="67839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MTU</a:t>
            </a:r>
          </a:p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9000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539203" y="2629068"/>
            <a:ext cx="42216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-1" y="2469024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172.16.0.0/16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188702" y="5452788"/>
            <a:ext cx="6766596" cy="794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R#</a:t>
            </a:r>
            <a:r>
              <a:rPr lang="en-US" sz="1600" b="0" spc="-150" dirty="0">
                <a:solidFill>
                  <a:srgbClr val="0070C0"/>
                </a:solidFill>
              </a:rPr>
              <a:t> </a:t>
            </a:r>
            <a:r>
              <a:rPr lang="en-US" sz="1600" spc="-150" dirty="0">
                <a:solidFill>
                  <a:srgbClr val="FF0000"/>
                </a:solidFill>
              </a:rPr>
              <a:t>show </a:t>
            </a:r>
            <a:r>
              <a:rPr lang="en-US" sz="1600" spc="-150" dirty="0" err="1">
                <a:solidFill>
                  <a:srgbClr val="FF0000"/>
                </a:solidFill>
              </a:rPr>
              <a:t>ip</a:t>
            </a:r>
            <a:r>
              <a:rPr lang="en-US" sz="1600" spc="-150" dirty="0">
                <a:solidFill>
                  <a:srgbClr val="FF0000"/>
                </a:solidFill>
              </a:rPr>
              <a:t> </a:t>
            </a:r>
            <a:r>
              <a:rPr lang="en-US" sz="1600" spc="-150" dirty="0" err="1">
                <a:solidFill>
                  <a:srgbClr val="FF0000"/>
                </a:solidFill>
              </a:rPr>
              <a:t>ospf</a:t>
            </a:r>
            <a:r>
              <a:rPr lang="en-US" sz="1600" spc="-150" dirty="0">
                <a:solidFill>
                  <a:srgbClr val="FF0000"/>
                </a:solidFill>
              </a:rPr>
              <a:t> neighbor </a:t>
            </a:r>
            <a:r>
              <a:rPr lang="en-US" sz="1600" spc="-150" dirty="0">
                <a:solidFill>
                  <a:schemeClr val="bg1">
                    <a:lumMod val="75000"/>
                  </a:schemeClr>
                </a:solidFill>
              </a:rPr>
              <a:t>detail</a:t>
            </a:r>
            <a:endParaRPr lang="en-US" sz="1600" b="0" spc="-150" dirty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ID 	</a:t>
            </a:r>
            <a:r>
              <a:rPr lang="en-US" sz="1600" spc="-150" dirty="0" err="1">
                <a:solidFill>
                  <a:srgbClr val="0070C0"/>
                </a:solidFill>
              </a:rPr>
              <a:t>Pri</a:t>
            </a:r>
            <a:r>
              <a:rPr lang="en-US" sz="1600" spc="-150" dirty="0">
                <a:solidFill>
                  <a:srgbClr val="0070C0"/>
                </a:solidFill>
              </a:rPr>
              <a:t> State        Dead Time  Address        	Interface </a:t>
            </a: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0.0.0.2 	  1 FULL/DR       0:00:31   10.0.0.2	F0/1 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539203" y="2469656"/>
            <a:ext cx="0" cy="3200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40764" y="2388672"/>
            <a:ext cx="978153" cy="48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spc="-150" dirty="0">
                <a:solidFill>
                  <a:srgbClr val="C00000"/>
                </a:solidFill>
              </a:rPr>
              <a:t>Optical</a:t>
            </a:r>
          </a:p>
          <a:p>
            <a:pPr algn="ctr"/>
            <a:r>
              <a:rPr lang="en-US" sz="1400" spc="-150" dirty="0">
                <a:solidFill>
                  <a:srgbClr val="C00000"/>
                </a:solidFill>
              </a:rPr>
              <a:t>Converter</a:t>
            </a:r>
          </a:p>
        </p:txBody>
      </p:sp>
    </p:spTree>
    <p:extLst>
      <p:ext uri="{BB962C8B-B14F-4D97-AF65-F5344CB8AC3E}">
        <p14:creationId xmlns:p14="http://schemas.microsoft.com/office/powerpoint/2010/main" val="3542770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Neighbor Condition (Authentication)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319483" y="2330791"/>
            <a:ext cx="4533900" cy="24936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defTabSz="814388"/>
            <a:endParaRPr lang="en-US"/>
          </a:p>
        </p:txBody>
      </p:sp>
      <p:pic>
        <p:nvPicPr>
          <p:cNvPr id="6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64" y="3305790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64" y="3305790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2677601" y="3556915"/>
            <a:ext cx="3817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676023" y="3297792"/>
            <a:ext cx="11721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</a:rPr>
              <a:t>10.0.0.1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6088" y="3514846"/>
            <a:ext cx="11721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0070C0"/>
                </a:solidFill>
              </a:rPr>
              <a:t>10.0.0.2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80864" y="329779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/24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8301" y="3514846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C00000"/>
                </a:solidFill>
              </a:rPr>
              <a:t>/25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61364" y="3261119"/>
            <a:ext cx="678391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MTU</a:t>
            </a:r>
          </a:p>
          <a:p>
            <a:pPr algn="ctr"/>
            <a:r>
              <a:rPr lang="en-US" sz="160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1500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16617" y="3261119"/>
            <a:ext cx="67839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MTU</a:t>
            </a:r>
          </a:p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9000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539203" y="3556915"/>
            <a:ext cx="42216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-1" y="3396871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172.16.0.0/16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539203" y="3397503"/>
            <a:ext cx="0" cy="3200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263" y="3366415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" descr="Devices computer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71" y="4658195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213432" y="4836775"/>
            <a:ext cx="581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PC1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4492869" y="3722601"/>
            <a:ext cx="0" cy="10455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27462" y="5504955"/>
            <a:ext cx="133081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C00000"/>
                </a:solidFill>
              </a:rPr>
              <a:t>Cain &amp; Abel</a:t>
            </a:r>
          </a:p>
        </p:txBody>
      </p:sp>
      <p:pic>
        <p:nvPicPr>
          <p:cNvPr id="2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969" y="4978268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23"/>
          <p:cNvSpPr/>
          <p:nvPr/>
        </p:nvSpPr>
        <p:spPr bwMode="auto">
          <a:xfrm>
            <a:off x="4686300" y="3829309"/>
            <a:ext cx="1758462" cy="791307"/>
          </a:xfrm>
          <a:custGeom>
            <a:avLst/>
            <a:gdLst>
              <a:gd name="connsiteX0" fmla="*/ 0 w 1758462"/>
              <a:gd name="connsiteY0" fmla="*/ 791307 h 791307"/>
              <a:gd name="connsiteX1" fmla="*/ 465992 w 1758462"/>
              <a:gd name="connsiteY1" fmla="*/ 281353 h 791307"/>
              <a:gd name="connsiteX2" fmla="*/ 1758462 w 1758462"/>
              <a:gd name="connsiteY2" fmla="*/ 0 h 79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8462" h="791307">
                <a:moveTo>
                  <a:pt x="0" y="791307"/>
                </a:moveTo>
                <a:cubicBezTo>
                  <a:pt x="86457" y="602272"/>
                  <a:pt x="172915" y="413237"/>
                  <a:pt x="465992" y="281353"/>
                </a:cubicBezTo>
                <a:cubicBezTo>
                  <a:pt x="759069" y="149468"/>
                  <a:pt x="1258765" y="74734"/>
                  <a:pt x="1758462" y="0"/>
                </a:cubicBezTo>
              </a:path>
            </a:pathLst>
          </a:custGeom>
          <a:noFill/>
          <a:ln w="28575" cap="flat" cmpd="sng" algn="ctr">
            <a:solidFill>
              <a:srgbClr val="C00000"/>
            </a:solidFill>
            <a:prstDash val="sys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78429" y="3991331"/>
            <a:ext cx="153920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C00000"/>
                </a:solidFill>
              </a:rPr>
              <a:t>100.000 route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24588" y="3046327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R1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30641" y="3046327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R2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2532185" y="2887463"/>
            <a:ext cx="3930161" cy="493438"/>
          </a:xfrm>
          <a:custGeom>
            <a:avLst/>
            <a:gdLst>
              <a:gd name="connsiteX0" fmla="*/ 0 w 3930161"/>
              <a:gd name="connsiteY0" fmla="*/ 387930 h 493438"/>
              <a:gd name="connsiteX1" fmla="*/ 1960684 w 3930161"/>
              <a:gd name="connsiteY1" fmla="*/ 1069 h 493438"/>
              <a:gd name="connsiteX2" fmla="*/ 3930161 w 3930161"/>
              <a:gd name="connsiteY2" fmla="*/ 493438 h 49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0161" h="493438">
                <a:moveTo>
                  <a:pt x="0" y="387930"/>
                </a:moveTo>
                <a:cubicBezTo>
                  <a:pt x="652828" y="185707"/>
                  <a:pt x="1305657" y="-16516"/>
                  <a:pt x="1960684" y="1069"/>
                </a:cubicBezTo>
                <a:cubicBezTo>
                  <a:pt x="2615711" y="18654"/>
                  <a:pt x="3272936" y="256046"/>
                  <a:pt x="3930161" y="493438"/>
                </a:cubicBezTo>
              </a:path>
            </a:pathLst>
          </a:custGeom>
          <a:noFill/>
          <a:ln w="28575" cap="flat" cmpd="sng" algn="ctr">
            <a:solidFill>
              <a:srgbClr val="C00000"/>
            </a:solidFill>
            <a:prstDash val="sys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49931" y="2607947"/>
            <a:ext cx="216437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C00000"/>
                </a:solidFill>
              </a:rPr>
              <a:t>10 route + Password</a:t>
            </a:r>
          </a:p>
        </p:txBody>
      </p:sp>
    </p:spTree>
    <p:extLst>
      <p:ext uri="{BB962C8B-B14F-4D97-AF65-F5344CB8AC3E}">
        <p14:creationId xmlns:p14="http://schemas.microsoft.com/office/powerpoint/2010/main" val="3114424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Neighbor Adjacencies: The Hello Packet</a:t>
            </a:r>
          </a:p>
        </p:txBody>
      </p:sp>
      <p:pic>
        <p:nvPicPr>
          <p:cNvPr id="11267" name="Picture 7" descr="327P_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1474788"/>
            <a:ext cx="6421438" cy="495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752003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OSPF: </a:t>
            </a:r>
            <a:r>
              <a:rPr lang="en-US" altLang="zh-CN" sz="2400" dirty="0">
                <a:ea typeface="宋体" panose="02010600030101010101" pitchFamily="2" charset="-122"/>
              </a:rPr>
              <a:t>IGP </a:t>
            </a:r>
            <a:r>
              <a:rPr lang="en-US" altLang="zh-CN" sz="2400">
                <a:ea typeface="宋体" panose="02010600030101010101" pitchFamily="2" charset="-122"/>
              </a:rPr>
              <a:t>vs EGP (AD : Administrative Distance)=110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569" y="1265620"/>
            <a:ext cx="5943600" cy="530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0776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Network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Type (Point-to-Point vs Broadcast)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875" y="1911722"/>
            <a:ext cx="3724881" cy="266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90" y="2959410"/>
            <a:ext cx="3025988" cy="35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88530" y="2852694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PPP/HDLC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76531" y="2948230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</a:rPr>
              <a:t>Ethernet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30009" y="2197603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DR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88017" y="397181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BDR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86003" y="3971812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41363" y="2197603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06112" y="5086291"/>
            <a:ext cx="24314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Neighbor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DR&amp; BDR Selection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Update LSDB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130009" y="2197603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18475" y="4253695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LSU</a:t>
            </a:r>
          </a:p>
        </p:txBody>
      </p:sp>
      <p:cxnSp>
        <p:nvCxnSpPr>
          <p:cNvPr id="42" name="Straight Arrow Connector 41"/>
          <p:cNvCxnSpPr/>
          <p:nvPr/>
        </p:nvCxnSpPr>
        <p:spPr bwMode="auto">
          <a:xfrm flipV="1">
            <a:off x="7219666" y="2224585"/>
            <a:ext cx="928047" cy="2029110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Arrow Connector 42"/>
          <p:cNvCxnSpPr/>
          <p:nvPr/>
        </p:nvCxnSpPr>
        <p:spPr bwMode="auto">
          <a:xfrm flipH="1">
            <a:off x="6277972" y="2224585"/>
            <a:ext cx="1869741" cy="0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/>
          <p:cNvSpPr txBox="1"/>
          <p:nvPr/>
        </p:nvSpPr>
        <p:spPr>
          <a:xfrm>
            <a:off x="4286003" y="3971812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41363" y="2197603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47" name="TextBox 46"/>
          <p:cNvSpPr txBox="1"/>
          <p:nvPr/>
        </p:nvSpPr>
        <p:spPr>
          <a:xfrm rot="17681998">
            <a:off x="6981322" y="3505417"/>
            <a:ext cx="12955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224.0.0.5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15438" y="1969751"/>
            <a:ext cx="12955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224.0.0.5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78762" y="5086291"/>
            <a:ext cx="24314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Neighbor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chemeClr val="bg1">
                    <a:lumMod val="85000"/>
                  </a:schemeClr>
                </a:solidFill>
                <a:cs typeface="Courier New" pitchFamily="49" charset="0"/>
              </a:rPr>
              <a:t>DR&amp; BDR Selection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Update LSDB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95570" y="3137838"/>
            <a:ext cx="141897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</a:rPr>
              <a:t>Lease Line</a:t>
            </a:r>
          </a:p>
        </p:txBody>
      </p:sp>
      <p:cxnSp>
        <p:nvCxnSpPr>
          <p:cNvPr id="52" name="Straight Arrow Connector 51"/>
          <p:cNvCxnSpPr/>
          <p:nvPr/>
        </p:nvCxnSpPr>
        <p:spPr bwMode="auto">
          <a:xfrm flipV="1">
            <a:off x="5295955" y="2334906"/>
            <a:ext cx="2696710" cy="1918789"/>
          </a:xfrm>
          <a:prstGeom prst="straightConnector1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TextBox 52"/>
          <p:cNvSpPr txBox="1"/>
          <p:nvPr/>
        </p:nvSpPr>
        <p:spPr>
          <a:xfrm rot="19492487">
            <a:off x="5555027" y="3336895"/>
            <a:ext cx="12955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</a:rPr>
              <a:t>224.0.0.6</a:t>
            </a:r>
          </a:p>
        </p:txBody>
      </p:sp>
    </p:spTree>
    <p:extLst>
      <p:ext uri="{BB962C8B-B14F-4D97-AF65-F5344CB8AC3E}">
        <p14:creationId xmlns:p14="http://schemas.microsoft.com/office/powerpoint/2010/main" val="1233013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Network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Type (Point-to-Point vs Broadcast)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875" y="1911722"/>
            <a:ext cx="3724881" cy="266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90" y="2959410"/>
            <a:ext cx="3025988" cy="35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88530" y="2852694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PPP/HDLC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30009" y="2197603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DR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88017" y="397181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BDR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86003" y="3971812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41363" y="2197603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06112" y="5086291"/>
            <a:ext cx="24314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Neighbor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DR&amp; BDR Selection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Update LSDB</a:t>
            </a:r>
          </a:p>
        </p:txBody>
      </p:sp>
      <p:pic>
        <p:nvPicPr>
          <p:cNvPr id="39" name="Picture 8" descr="Rou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673" y="3063866"/>
            <a:ext cx="510202" cy="35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8130009" y="2197603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88017" y="397181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BDR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286003" y="3971812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DROther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18344" y="2788186"/>
            <a:ext cx="12955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C00000"/>
                </a:solidFill>
              </a:rPr>
              <a:t>224.0.0.5</a:t>
            </a:r>
          </a:p>
        </p:txBody>
      </p:sp>
      <p:cxnSp>
        <p:nvCxnSpPr>
          <p:cNvPr id="49" name="Straight Arrow Connector 48"/>
          <p:cNvCxnSpPr/>
          <p:nvPr/>
        </p:nvCxnSpPr>
        <p:spPr bwMode="auto">
          <a:xfrm flipV="1">
            <a:off x="4909733" y="2230197"/>
            <a:ext cx="3244635" cy="970737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TextBox 49"/>
          <p:cNvSpPr txBox="1"/>
          <p:nvPr/>
        </p:nvSpPr>
        <p:spPr>
          <a:xfrm>
            <a:off x="778762" y="5086291"/>
            <a:ext cx="24314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Neighbor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chemeClr val="bg1">
                    <a:lumMod val="85000"/>
                  </a:schemeClr>
                </a:solidFill>
                <a:cs typeface="Courier New" pitchFamily="49" charset="0"/>
              </a:rPr>
              <a:t>DR&amp; BDR Selection</a:t>
            </a:r>
          </a:p>
          <a:p>
            <a:pPr marL="342900" indent="-342900">
              <a:buFontTx/>
              <a:buAutoNum type="arabicPeriod"/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Update LSDB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95570" y="3137838"/>
            <a:ext cx="141897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</a:rPr>
              <a:t>Lease Line</a:t>
            </a:r>
          </a:p>
        </p:txBody>
      </p:sp>
    </p:spTree>
    <p:extLst>
      <p:ext uri="{BB962C8B-B14F-4D97-AF65-F5344CB8AC3E}">
        <p14:creationId xmlns:p14="http://schemas.microsoft.com/office/powerpoint/2010/main" val="2625464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Network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Type (Point-to-Point vs Broadcast)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775854" y="1524000"/>
            <a:ext cx="7620001" cy="2535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show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interface f0/0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FastEthernet0/0 is up, line protocol is up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Internet Address 10.0.13.1/24, Area 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Process ID 1, Router ID 0.0.0.1, Network Type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BROADCAST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, Cost: 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Transmit Delay is 1 sec, State DR, Priority 100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Designated Router (ID) 0.0.0.1, Interface address 10.0.13.1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No backup designated router on this network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Timer intervals configured, Hello 10, Dead 40, Wait 40, Retransmit 5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…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775854" y="4305398"/>
            <a:ext cx="7620001" cy="20538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show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interface s1/0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Serial1/0 is up, line protocol is up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Internet Address 10.0.13.1/24, Area 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Process ID 1, Router ID 0.0.0.1, Network Type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POINT_TO_POINT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, Cost: 64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Transmit Delay is 1 sec, State POINT_TO_POINT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Timer intervals configured, Hello 10, Dead 40, Wait 40, Retransmit 5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…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</a:t>
            </a:r>
          </a:p>
        </p:txBody>
      </p:sp>
    </p:spTree>
    <p:extLst>
      <p:ext uri="{BB962C8B-B14F-4D97-AF65-F5344CB8AC3E}">
        <p14:creationId xmlns:p14="http://schemas.microsoft.com/office/powerpoint/2010/main" val="3765416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Designated Router vs Backup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31799" y="4301823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86099" y="4301822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49153" y="3154692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13901" y="3184188"/>
            <a:ext cx="43152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4659" y="3459120"/>
            <a:ext cx="2407485" cy="541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interface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 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priority 10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77139" y="6539426"/>
            <a:ext cx="5732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kern="0" spc="-150" dirty="0">
                <a:solidFill>
                  <a:srgbClr val="0070C0"/>
                </a:solidFill>
                <a:cs typeface="Courier New" pitchFamily="49" charset="0"/>
              </a:rPr>
              <a:t>Priority 0, Router is always </a:t>
            </a:r>
            <a:r>
              <a:rPr lang="en-US" sz="1400" b="0" kern="0" spc="-150" dirty="0" err="1">
                <a:solidFill>
                  <a:srgbClr val="0070C0"/>
                </a:solidFill>
                <a:cs typeface="Courier New" pitchFamily="49" charset="0"/>
              </a:rPr>
              <a:t>DROther</a:t>
            </a:r>
            <a:endParaRPr lang="en-US" sz="1400" b="0" kern="0" spc="-150" dirty="0">
              <a:solidFill>
                <a:srgbClr val="0070C0"/>
              </a:solidFill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0572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0.0.0.1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339" y="26599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325931" y="2729583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</a:p>
        </p:txBody>
      </p:sp>
      <p:pic>
        <p:nvPicPr>
          <p:cNvPr id="3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74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056866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89" y="408879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3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680005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36498" y="214170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0.0.0.3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7433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0.0.0.2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71055" y="3921370"/>
            <a:ext cx="43152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20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27033" y="3661187"/>
            <a:ext cx="399154" cy="313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53396" y="4001327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F0/0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5045429" y="2876748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429627" y="2596344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6887701" y="3615403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271898" y="3334999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2609208" y="3348541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993405" y="3068137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2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Designated Router vs Backup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31799" y="4301823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86099" y="4301822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49153" y="3154692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75615" y="3184188"/>
            <a:ext cx="30809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4659" y="3459120"/>
            <a:ext cx="2407485" cy="541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interface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 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priority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77139" y="6539426"/>
            <a:ext cx="5732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kern="0" spc="-150" dirty="0">
                <a:solidFill>
                  <a:srgbClr val="0070C0"/>
                </a:solidFill>
                <a:cs typeface="Courier New" pitchFamily="49" charset="0"/>
              </a:rPr>
              <a:t>Priority 0, Router is always </a:t>
            </a:r>
            <a:r>
              <a:rPr lang="en-US" sz="1400" b="0" kern="0" spc="-150" dirty="0" err="1">
                <a:solidFill>
                  <a:srgbClr val="0070C0"/>
                </a:solidFill>
                <a:cs typeface="Courier New" pitchFamily="49" charset="0"/>
              </a:rPr>
              <a:t>DROther</a:t>
            </a:r>
            <a:endParaRPr lang="en-US" sz="1400" b="0" kern="0" spc="-150" dirty="0">
              <a:solidFill>
                <a:srgbClr val="0070C0"/>
              </a:solidFill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0572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0.0.0.1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339" y="26599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325931" y="2729583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</a:p>
        </p:txBody>
      </p:sp>
      <p:pic>
        <p:nvPicPr>
          <p:cNvPr id="3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74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056866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89" y="408879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3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680005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36498" y="214170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0.0.0.3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7433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0.0.0.2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32770" y="3921370"/>
            <a:ext cx="308097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27033" y="3674031"/>
            <a:ext cx="301768" cy="313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53396" y="4001327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F0/0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4983713" y="1870131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367911" y="1589727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7714084" y="4358912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098281" y="4078508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2383385" y="4544410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767582" y="4264006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9645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Designated Router vs Backup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31799" y="4301823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86099" y="4301822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49153" y="3154692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75615" y="3184188"/>
            <a:ext cx="30809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4659" y="3459120"/>
            <a:ext cx="2407485" cy="541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interface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 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priority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77139" y="6539426"/>
            <a:ext cx="5732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kern="0" spc="-150" dirty="0">
                <a:solidFill>
                  <a:srgbClr val="0070C0"/>
                </a:solidFill>
                <a:cs typeface="Courier New" pitchFamily="49" charset="0"/>
              </a:rPr>
              <a:t>Priority 0, Router is always </a:t>
            </a:r>
            <a:r>
              <a:rPr lang="en-US" sz="1400" b="0" kern="0" spc="-150" dirty="0" err="1">
                <a:solidFill>
                  <a:srgbClr val="0070C0"/>
                </a:solidFill>
                <a:cs typeface="Courier New" pitchFamily="49" charset="0"/>
              </a:rPr>
              <a:t>DROther</a:t>
            </a:r>
            <a:endParaRPr lang="en-US" sz="1400" b="0" kern="0" spc="-150" dirty="0">
              <a:solidFill>
                <a:srgbClr val="0070C0"/>
              </a:solidFill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0572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0.0.0.1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339" y="26599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325931" y="2729583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</a:p>
        </p:txBody>
      </p:sp>
      <p:pic>
        <p:nvPicPr>
          <p:cNvPr id="3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74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056866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89" y="408879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3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680005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36498" y="214170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0.0.0.3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7433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0.0.0.2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32770" y="3921370"/>
            <a:ext cx="308097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27033" y="3674031"/>
            <a:ext cx="301768" cy="313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53396" y="4001327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F0/0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4983713" y="1870131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367911" y="1589727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sng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7714084" y="4358912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098281" y="4078508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2383385" y="4544410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767582" y="4264006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0" name="Multiply 29"/>
          <p:cNvSpPr/>
          <p:nvPr/>
        </p:nvSpPr>
        <p:spPr bwMode="auto">
          <a:xfrm>
            <a:off x="4395287" y="3229053"/>
            <a:ext cx="307731" cy="307731"/>
          </a:xfrm>
          <a:prstGeom prst="mathMultiply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8350512" y="3719500"/>
            <a:ext cx="1" cy="400587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098281" y="3447965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68374" y="3854351"/>
            <a:ext cx="0" cy="414357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016143" y="3582816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</p:spTree>
    <p:extLst>
      <p:ext uri="{BB962C8B-B14F-4D97-AF65-F5344CB8AC3E}">
        <p14:creationId xmlns:p14="http://schemas.microsoft.com/office/powerpoint/2010/main" val="3855683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Designated Router vs Backup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31799" y="4301823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86099" y="4301822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49153" y="3154692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13899" y="3184188"/>
            <a:ext cx="43152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4659" y="3459120"/>
            <a:ext cx="2407485" cy="541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interface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 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priority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77139" y="6539426"/>
            <a:ext cx="5732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kern="0" spc="-150" dirty="0">
                <a:solidFill>
                  <a:srgbClr val="0070C0"/>
                </a:solidFill>
                <a:cs typeface="Courier New" pitchFamily="49" charset="0"/>
              </a:rPr>
              <a:t>Priority 0, Router is always </a:t>
            </a:r>
            <a:r>
              <a:rPr lang="en-US" sz="1400" b="0" kern="0" spc="-150" dirty="0" err="1">
                <a:solidFill>
                  <a:srgbClr val="0070C0"/>
                </a:solidFill>
                <a:cs typeface="Courier New" pitchFamily="49" charset="0"/>
              </a:rPr>
              <a:t>DROther</a:t>
            </a:r>
            <a:endParaRPr lang="en-US" sz="1400" b="0" kern="0" spc="-150" dirty="0">
              <a:solidFill>
                <a:srgbClr val="0070C0"/>
              </a:solidFill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0572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0.0.0.1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339" y="26599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325931" y="2729583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</a:p>
        </p:txBody>
      </p:sp>
      <p:pic>
        <p:nvPicPr>
          <p:cNvPr id="3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74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056866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89" y="408879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3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680005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36498" y="214170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0.0.0.3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7433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0.0.0.2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32770" y="3921370"/>
            <a:ext cx="308097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27033" y="3674031"/>
            <a:ext cx="301768" cy="313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53396" y="4001327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F0/0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4983713" y="1870131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367911" y="1589727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sng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7714084" y="4358912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098281" y="4078508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2383385" y="4544410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767582" y="4264006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8350512" y="3719500"/>
            <a:ext cx="1" cy="400587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098281" y="3447965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68374" y="3854351"/>
            <a:ext cx="0" cy="414357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016143" y="3582816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23082" y="1870131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53543" y="5166427"/>
            <a:ext cx="3236710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spc="-150" dirty="0">
                <a:solidFill>
                  <a:srgbClr val="0070C0"/>
                </a:solidFill>
              </a:rPr>
              <a:t>Router# </a:t>
            </a:r>
            <a:r>
              <a:rPr lang="en-US" sz="1600" spc="-150" dirty="0">
                <a:solidFill>
                  <a:srgbClr val="C00000"/>
                </a:solidFill>
              </a:rPr>
              <a:t>clear </a:t>
            </a:r>
            <a:r>
              <a:rPr lang="en-US" sz="1600" spc="-150" dirty="0" err="1">
                <a:solidFill>
                  <a:srgbClr val="C00000"/>
                </a:solidFill>
              </a:rPr>
              <a:t>ip</a:t>
            </a:r>
            <a:r>
              <a:rPr lang="en-US" sz="1600" spc="-150" dirty="0">
                <a:solidFill>
                  <a:srgbClr val="C00000"/>
                </a:solidFill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</a:rPr>
              <a:t>ospf</a:t>
            </a:r>
            <a:r>
              <a:rPr lang="en-US" sz="1600" spc="-150" dirty="0">
                <a:solidFill>
                  <a:srgbClr val="C00000"/>
                </a:solidFill>
              </a:rPr>
              <a:t> process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76682" y="5166427"/>
            <a:ext cx="3236710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spc="-150" dirty="0">
                <a:solidFill>
                  <a:srgbClr val="0070C0"/>
                </a:solidFill>
              </a:rPr>
              <a:t>Router# </a:t>
            </a:r>
            <a:r>
              <a:rPr lang="en-US" sz="1600" spc="-150" dirty="0">
                <a:solidFill>
                  <a:srgbClr val="C00000"/>
                </a:solidFill>
              </a:rPr>
              <a:t>clear </a:t>
            </a:r>
            <a:r>
              <a:rPr lang="en-US" sz="1600" spc="-150" dirty="0" err="1">
                <a:solidFill>
                  <a:srgbClr val="C00000"/>
                </a:solidFill>
              </a:rPr>
              <a:t>ip</a:t>
            </a:r>
            <a:r>
              <a:rPr lang="en-US" sz="1600" spc="-150" dirty="0">
                <a:solidFill>
                  <a:srgbClr val="C00000"/>
                </a:solidFill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</a:rPr>
              <a:t>ospf</a:t>
            </a:r>
            <a:r>
              <a:rPr lang="en-US" sz="1600" spc="-150" dirty="0">
                <a:solidFill>
                  <a:srgbClr val="C00000"/>
                </a:solidFill>
              </a:rPr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3835879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Designated Router vs Backup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31799" y="4301823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86099" y="4301822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49153" y="3154692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13899" y="3184188"/>
            <a:ext cx="43152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30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54659" y="3459120"/>
            <a:ext cx="2407485" cy="541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interface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 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priority 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77139" y="6539426"/>
            <a:ext cx="57326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kern="0" spc="-150" dirty="0">
                <a:solidFill>
                  <a:srgbClr val="0070C0"/>
                </a:solidFill>
                <a:cs typeface="Courier New" pitchFamily="49" charset="0"/>
              </a:rPr>
              <a:t>Priority 0, Router is always </a:t>
            </a:r>
            <a:r>
              <a:rPr lang="en-US" sz="1400" b="0" kern="0" spc="-150" dirty="0" err="1">
                <a:solidFill>
                  <a:srgbClr val="0070C0"/>
                </a:solidFill>
                <a:cs typeface="Courier New" pitchFamily="49" charset="0"/>
              </a:rPr>
              <a:t>DROther</a:t>
            </a:r>
            <a:endParaRPr lang="en-US" sz="1400" b="0" kern="0" spc="-150" dirty="0">
              <a:solidFill>
                <a:srgbClr val="0070C0"/>
              </a:solidFill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90572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0.0.0.1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339" y="26599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325931" y="2729583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</a:p>
        </p:txBody>
      </p:sp>
      <p:pic>
        <p:nvPicPr>
          <p:cNvPr id="3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74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7056866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289" y="408879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3" y="408141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680005" y="4151055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36498" y="214170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0.0.0.3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67433" y="4601448"/>
            <a:ext cx="100893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Router-ID</a:t>
            </a:r>
          </a:p>
          <a:p>
            <a:pPr algn="ctr"/>
            <a:r>
              <a:rPr lang="en-US" sz="160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0.0.0.2</a:t>
            </a:r>
            <a:endParaRPr lang="en-US" dirty="0">
              <a:solidFill>
                <a:srgbClr val="C0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71054" y="3921370"/>
            <a:ext cx="431528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20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227033" y="3674031"/>
            <a:ext cx="301768" cy="3139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53396" y="4001327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F0/0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5031566" y="2864472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415764" y="2584068"/>
            <a:ext cx="43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6902582" y="3617989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286779" y="3337585"/>
            <a:ext cx="504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BDR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2528801" y="3347351"/>
            <a:ext cx="431527" cy="316801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912998" y="3066947"/>
            <a:ext cx="949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DROther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5503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Point-to-Point vs Broadcast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10422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376651" y="3861986"/>
            <a:ext cx="286842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072" y="364895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51" y="364895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64895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43897" y="3589323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BDR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6818" y="3589323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DR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415251" y="3861986"/>
            <a:ext cx="18967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49097" y="368770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C00000"/>
                </a:solidFill>
              </a:rPr>
              <a:t>BDR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2018" y="3687707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DR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30745" y="3480863"/>
            <a:ext cx="1242648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-150" dirty="0">
                <a:solidFill>
                  <a:srgbClr val="00B050"/>
                </a:solidFill>
              </a:rPr>
              <a:t>Priority 200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10559" y="3480863"/>
            <a:ext cx="1066318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-150" dirty="0">
                <a:solidFill>
                  <a:srgbClr val="00B050"/>
                </a:solidFill>
              </a:rPr>
              <a:t>Priority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95056" y="3121556"/>
            <a:ext cx="172675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150" dirty="0">
                <a:solidFill>
                  <a:srgbClr val="0070C0"/>
                </a:solidFill>
              </a:rPr>
              <a:t>172.16.0.0/16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18879" y="3121556"/>
            <a:ext cx="148951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150" dirty="0">
                <a:solidFill>
                  <a:srgbClr val="0070C0"/>
                </a:solidFill>
              </a:rPr>
              <a:t>10.0.0.0/16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058138" y="4682833"/>
            <a:ext cx="7065819" cy="1828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show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interface f0/0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FastEthernet0/0 is up, line protocol is up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Internet Address 10.0.13.1/24, Area 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Process ID 1, Router ID 0.0.0.1, Network Type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BROADCAST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, Cost: 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Transmit Delay is 1 sec, </a:t>
            </a:r>
            <a:r>
              <a:rPr lang="en-US" sz="1600" spc="-150" dirty="0">
                <a:solidFill>
                  <a:srgbClr val="00B050"/>
                </a:solidFill>
                <a:cs typeface="Courier New" pitchFamily="49" charset="0"/>
              </a:rPr>
              <a:t>State DR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, Priority 100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…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2016841" y="1745633"/>
            <a:ext cx="4040335" cy="6505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interface f0/0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network-type point-to-point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4037009" y="4175594"/>
            <a:ext cx="0" cy="507240"/>
          </a:xfrm>
          <a:prstGeom prst="straightConnector1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037009" y="2396216"/>
            <a:ext cx="0" cy="1193107"/>
          </a:xfrm>
          <a:prstGeom prst="straightConnector1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693186" y="3855506"/>
            <a:ext cx="6014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150" dirty="0">
                <a:solidFill>
                  <a:srgbClr val="0070C0"/>
                </a:solidFill>
              </a:rPr>
              <a:t>f0/0</a:t>
            </a:r>
          </a:p>
        </p:txBody>
      </p:sp>
    </p:spTree>
    <p:extLst>
      <p:ext uri="{BB962C8B-B14F-4D97-AF65-F5344CB8AC3E}">
        <p14:creationId xmlns:p14="http://schemas.microsoft.com/office/powerpoint/2010/main" val="4046267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OSPF: </a:t>
            </a:r>
            <a:r>
              <a:rPr lang="en-US" altLang="zh-CN" sz="2400" dirty="0">
                <a:solidFill>
                  <a:srgbClr val="002060"/>
                </a:solidFill>
              </a:rPr>
              <a:t>Verifying the OSPF Configuration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43913" y="6486525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701636" y="3138699"/>
            <a:ext cx="14308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729" y="292566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477" y="2896846"/>
            <a:ext cx="766764" cy="39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4751629" y="3138698"/>
            <a:ext cx="20351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04" y="2925665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3" y="420381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4414683" y="3273117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504" y="156550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4414683" y="1991568"/>
            <a:ext cx="0" cy="930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80663" y="159386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pc="-15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DR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86804" y="2954031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pc="-15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BDR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42224" y="4232182"/>
            <a:ext cx="10150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z="1800" spc="-150" dirty="0" err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DRother</a:t>
            </a:r>
            <a:endParaRPr lang="en-US" sz="1800" spc="-150" dirty="0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flipV="1">
            <a:off x="2097329" y="1963201"/>
            <a:ext cx="1903171" cy="933645"/>
          </a:xfrm>
          <a:prstGeom prst="straightConnector1">
            <a:avLst/>
          </a:prstGeom>
          <a:noFill/>
          <a:ln w="25400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Arrow Connector 18"/>
          <p:cNvCxnSpPr/>
          <p:nvPr/>
        </p:nvCxnSpPr>
        <p:spPr bwMode="auto">
          <a:xfrm flipV="1">
            <a:off x="2182761" y="2417992"/>
            <a:ext cx="2939035" cy="663284"/>
          </a:xfrm>
          <a:prstGeom prst="straightConnector1">
            <a:avLst/>
          </a:prstGeom>
          <a:noFill/>
          <a:ln w="25400" cap="flat" cmpd="sng" algn="ctr">
            <a:solidFill>
              <a:schemeClr val="accent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5121796" y="2417992"/>
            <a:ext cx="1603265" cy="663284"/>
          </a:xfrm>
          <a:prstGeom prst="straightConnector1">
            <a:avLst/>
          </a:prstGeom>
          <a:noFill/>
          <a:ln w="25400" cap="flat" cmpd="sng" algn="ctr">
            <a:solidFill>
              <a:schemeClr val="accent6"/>
            </a:solidFill>
            <a:prstDash val="sysDash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/>
          <p:cNvSpPr txBox="1"/>
          <p:nvPr/>
        </p:nvSpPr>
        <p:spPr>
          <a:xfrm rot="20027546">
            <a:off x="2450843" y="2199641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A11616"/>
                </a:solidFill>
              </a:rPr>
              <a:t>Full/DR</a:t>
            </a:r>
            <a:endParaRPr lang="en-US" sz="2000">
              <a:solidFill>
                <a:srgbClr val="A1161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20846381">
            <a:off x="2918172" y="2522071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A11616"/>
                </a:solidFill>
              </a:rPr>
              <a:t>Full/BDR</a:t>
            </a:r>
            <a:endParaRPr lang="en-US" sz="2000">
              <a:solidFill>
                <a:srgbClr val="A11616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2097329" y="3323363"/>
            <a:ext cx="1903171" cy="919206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ys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/>
          <p:cNvSpPr txBox="1"/>
          <p:nvPr/>
        </p:nvSpPr>
        <p:spPr>
          <a:xfrm rot="1522842">
            <a:off x="2220283" y="3555862"/>
            <a:ext cx="178927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4F81BD"/>
                </a:solidFill>
              </a:rPr>
              <a:t>2-Way/</a:t>
            </a:r>
            <a:r>
              <a:rPr lang="en-US" sz="1600" dirty="0" err="1">
                <a:solidFill>
                  <a:srgbClr val="4F81BD"/>
                </a:solidFill>
              </a:rPr>
              <a:t>DROther</a:t>
            </a:r>
            <a:endParaRPr lang="en-US" sz="2000" dirty="0">
              <a:solidFill>
                <a:srgbClr val="4F81BD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71595" y="2969439"/>
            <a:ext cx="101502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z="1800" spc="-150" dirty="0" err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DRother</a:t>
            </a:r>
            <a:endParaRPr lang="en-US" sz="1800" spc="-150" dirty="0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0902" y="1238176"/>
            <a:ext cx="16289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300" dirty="0">
                <a:solidFill>
                  <a:srgbClr val="F79646"/>
                </a:solidFill>
              </a:rPr>
              <a:t>Router-id 0.0.0.4</a:t>
            </a:r>
            <a:endParaRPr lang="en-US" spc="-300" dirty="0">
              <a:solidFill>
                <a:srgbClr val="F7964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62423" y="3351730"/>
            <a:ext cx="16289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300" dirty="0">
                <a:solidFill>
                  <a:srgbClr val="F79646"/>
                </a:solidFill>
              </a:rPr>
              <a:t>Router-id 0.0.0.3</a:t>
            </a:r>
            <a:endParaRPr lang="en-US" spc="-300" dirty="0">
              <a:solidFill>
                <a:srgbClr val="F79646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08123" y="4624160"/>
            <a:ext cx="16289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-300" dirty="0">
                <a:solidFill>
                  <a:srgbClr val="F79646"/>
                </a:solidFill>
              </a:rPr>
              <a:t>Router-id 0.0.0.2</a:t>
            </a:r>
            <a:endParaRPr lang="en-US" spc="-300" dirty="0">
              <a:solidFill>
                <a:srgbClr val="F79646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792529" y="3351730"/>
            <a:ext cx="0" cy="1592518"/>
          </a:xfrm>
          <a:prstGeom prst="straightConnector1">
            <a:avLst/>
          </a:prstGeom>
          <a:ln w="2857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83712" y="4944248"/>
            <a:ext cx="7553671" cy="14957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600" spc="-150" dirty="0" err="1">
                <a:solidFill>
                  <a:srgbClr val="0070C0"/>
                </a:solidFill>
              </a:rPr>
              <a:t>DRother</a:t>
            </a:r>
            <a:r>
              <a:rPr lang="en-US" sz="1600" spc="-150" dirty="0">
                <a:solidFill>
                  <a:srgbClr val="0070C0"/>
                </a:solidFill>
              </a:rPr>
              <a:t>#</a:t>
            </a:r>
            <a:r>
              <a:rPr lang="en-US" sz="1600" b="0" spc="-150" dirty="0">
                <a:solidFill>
                  <a:srgbClr val="0070C0"/>
                </a:solidFill>
              </a:rPr>
              <a:t> </a:t>
            </a:r>
            <a:r>
              <a:rPr lang="en-US" sz="1600" spc="-150" dirty="0">
                <a:solidFill>
                  <a:srgbClr val="FF0000"/>
                </a:solidFill>
              </a:rPr>
              <a:t>show </a:t>
            </a:r>
            <a:r>
              <a:rPr lang="en-US" sz="1600" spc="-150" dirty="0" err="1">
                <a:solidFill>
                  <a:srgbClr val="FF0000"/>
                </a:solidFill>
              </a:rPr>
              <a:t>ip</a:t>
            </a:r>
            <a:r>
              <a:rPr lang="en-US" sz="1600" spc="-150" dirty="0">
                <a:solidFill>
                  <a:srgbClr val="FF0000"/>
                </a:solidFill>
              </a:rPr>
              <a:t> </a:t>
            </a:r>
            <a:r>
              <a:rPr lang="en-US" sz="1600" spc="-150" dirty="0" err="1">
                <a:solidFill>
                  <a:srgbClr val="FF0000"/>
                </a:solidFill>
              </a:rPr>
              <a:t>ospf</a:t>
            </a:r>
            <a:r>
              <a:rPr lang="en-US" sz="1600" spc="-150" dirty="0">
                <a:solidFill>
                  <a:srgbClr val="FF0000"/>
                </a:solidFill>
              </a:rPr>
              <a:t> neighbor </a:t>
            </a:r>
            <a:endParaRPr lang="en-US" sz="1600" b="0" spc="-150" dirty="0">
              <a:solidFill>
                <a:srgbClr val="FF0000"/>
              </a:solidFill>
            </a:endParaRPr>
          </a:p>
          <a:p>
            <a:pPr>
              <a:lnSpc>
                <a:spcPct val="95000"/>
              </a:lnSpc>
            </a:pPr>
            <a:endParaRPr lang="en-US" sz="1600" b="0" spc="-150" dirty="0">
              <a:solidFill>
                <a:srgbClr val="0070C0"/>
              </a:solidFill>
            </a:endParaRP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ID 		</a:t>
            </a:r>
            <a:r>
              <a:rPr lang="en-US" sz="1600" spc="-150" dirty="0" err="1">
                <a:solidFill>
                  <a:srgbClr val="0070C0"/>
                </a:solidFill>
              </a:rPr>
              <a:t>Pri</a:t>
            </a:r>
            <a:r>
              <a:rPr lang="en-US" sz="1600" spc="-150" dirty="0">
                <a:solidFill>
                  <a:srgbClr val="0070C0"/>
                </a:solidFill>
              </a:rPr>
              <a:t> State        Dead Time  Address        Interface </a:t>
            </a: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0.0.0.4 	200 </a:t>
            </a:r>
            <a:r>
              <a:rPr lang="en-US" sz="1600" spc="-150" dirty="0">
                <a:solidFill>
                  <a:srgbClr val="00B050"/>
                </a:solidFill>
              </a:rPr>
              <a:t>FULL/DR</a:t>
            </a:r>
            <a:r>
              <a:rPr lang="en-US" sz="1600" spc="-150" dirty="0">
                <a:solidFill>
                  <a:srgbClr val="0070C0"/>
                </a:solidFill>
              </a:rPr>
              <a:t>       0:00:31   10.0.0.4	  	F0/1 </a:t>
            </a: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0.0.0.3  	100 </a:t>
            </a:r>
            <a:r>
              <a:rPr lang="en-US" sz="1600" spc="-150" dirty="0">
                <a:solidFill>
                  <a:srgbClr val="00B050"/>
                </a:solidFill>
              </a:rPr>
              <a:t>FULL/BDR      </a:t>
            </a:r>
            <a:r>
              <a:rPr lang="en-US" sz="1600" spc="-150" dirty="0">
                <a:solidFill>
                  <a:srgbClr val="0070C0"/>
                </a:solidFill>
              </a:rPr>
              <a:t>0:00:33   10.0.0.3       	F0/1 </a:t>
            </a:r>
          </a:p>
          <a:p>
            <a:pPr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0.0.0.2  	1   </a:t>
            </a:r>
            <a:r>
              <a:rPr lang="en-US" sz="1600" spc="-150" dirty="0">
                <a:solidFill>
                  <a:srgbClr val="00B050"/>
                </a:solidFill>
              </a:rPr>
              <a:t>2-Way/DROTHER </a:t>
            </a:r>
            <a:r>
              <a:rPr lang="en-US" sz="1600" spc="-150" dirty="0">
                <a:solidFill>
                  <a:srgbClr val="0070C0"/>
                </a:solidFill>
              </a:rPr>
              <a:t>0:00:33   10.0.0.2	F0/1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30789" y="3025609"/>
            <a:ext cx="614271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F81BD"/>
                </a:solidFill>
              </a:rPr>
              <a:t>f0/1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87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OSPF: </a:t>
            </a:r>
            <a:r>
              <a:rPr lang="en-US" altLang="zh-CN" sz="2400" dirty="0">
                <a:ea typeface="宋体" panose="02010600030101010101" pitchFamily="2" charset="-122"/>
              </a:rPr>
              <a:t>Distance Vector vs Link State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1352983"/>
            <a:ext cx="79343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822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</a:t>
            </a:r>
            <a:r>
              <a:rPr lang="en-US" altLang="zh-CN">
                <a:ea typeface="宋体" panose="02010600030101010101" pitchFamily="2" charset="-122"/>
              </a:rPr>
              <a:t>: </a:t>
            </a:r>
            <a:r>
              <a:rPr lang="en-US" altLang="zh-CN" sz="2400">
                <a:ea typeface="宋体" panose="02010600030101010101" pitchFamily="2" charset="-122"/>
              </a:rPr>
              <a:t>	CHARACTERISTICS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06C2743-E632-49FE-AA03-80D3C918E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322829"/>
              </p:ext>
            </p:extLst>
          </p:nvPr>
        </p:nvGraphicFramePr>
        <p:xfrm>
          <a:off x="255182" y="1397000"/>
          <a:ext cx="879312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964">
                  <a:extLst>
                    <a:ext uri="{9D8B030D-6E8A-4147-A177-3AD203B41FA5}">
                      <a16:colId xmlns:a16="http://schemas.microsoft.com/office/drawing/2014/main" val="3217618161"/>
                    </a:ext>
                  </a:extLst>
                </a:gridCol>
                <a:gridCol w="3543841">
                  <a:extLst>
                    <a:ext uri="{9D8B030D-6E8A-4147-A177-3AD203B41FA5}">
                      <a16:colId xmlns:a16="http://schemas.microsoft.com/office/drawing/2014/main" val="2861116313"/>
                    </a:ext>
                  </a:extLst>
                </a:gridCol>
                <a:gridCol w="3965321">
                  <a:extLst>
                    <a:ext uri="{9D8B030D-6E8A-4147-A177-3AD203B41FA5}">
                      <a16:colId xmlns:a16="http://schemas.microsoft.com/office/drawing/2014/main" val="844276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Protocol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Characteristics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38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Link-State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Open Shortest Path First (OSPF)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Use shortes path.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Update are event triggered.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Fast to converge.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Send link-state packets to all network routers.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Requires more memory and processing power than distance vector.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Comsumes less bandwidth than distance vector.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/>
                        <a:t>v.v…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902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1472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Implementing OSPF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7414" y="1975153"/>
            <a:ext cx="4281941" cy="3978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000" spc="-150" dirty="0">
                <a:solidFill>
                  <a:srgbClr val="C00000"/>
                </a:solidFill>
              </a:rPr>
              <a:t>Configuring OSPF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000" spc="-150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000" spc="-150" dirty="0">
                <a:solidFill>
                  <a:srgbClr val="C00000"/>
                </a:solidFill>
              </a:rPr>
              <a:t>OSPF Metric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Load Balancing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Redundancy</a:t>
            </a:r>
          </a:p>
          <a:p>
            <a:pPr marL="342900" indent="-342900">
              <a:buFontTx/>
              <a:buChar char="-"/>
            </a:pPr>
            <a:endParaRPr lang="en-US" sz="2000" spc="-15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spc="-150" dirty="0">
                <a:solidFill>
                  <a:srgbClr val="C00000"/>
                </a:solidFill>
              </a:rPr>
              <a:t> Neighbor Adjacencies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Router-id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OSPF Neighbor Timer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OSPF Neighbor Condition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spc="-150" dirty="0">
                <a:solidFill>
                  <a:srgbClr val="0070C0"/>
                </a:solidFill>
              </a:rPr>
              <a:t>OSPF Network-Type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spc="-150">
                <a:solidFill>
                  <a:srgbClr val="0070C0"/>
                </a:solidFill>
              </a:rPr>
              <a:t>Point-to-Point(P2P) 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spc="-150">
                <a:solidFill>
                  <a:srgbClr val="0070C0"/>
                </a:solidFill>
              </a:rPr>
              <a:t>Broadcast MutiAccess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spc="-150">
                <a:solidFill>
                  <a:srgbClr val="0070C0"/>
                </a:solidFill>
              </a:rPr>
              <a:t>Backbone : area = 0</a:t>
            </a:r>
            <a:endParaRPr lang="en-US" sz="2000" spc="-15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3578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OSPF: </a:t>
            </a:r>
            <a:r>
              <a:rPr lang="en-US" altLang="zh-CN" sz="2400" dirty="0">
                <a:ea typeface="宋体" panose="02010600030101010101" pitchFamily="2" charset="-122"/>
              </a:rPr>
              <a:t>Administrative Distance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87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4234" y="2852225"/>
            <a:ext cx="67839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z="160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203988" y="3303640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131">
            <a:solidFill>
              <a:schemeClr val="accent1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182388" y="3643902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10.0.0.0/8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959088" y="4145599"/>
            <a:ext cx="1496644" cy="459399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87" y="440588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 flipH="1">
            <a:off x="2039908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>
            <a:off x="2039908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08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27820" y="3588050"/>
            <a:ext cx="801823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algn="ctr"/>
            <a:r>
              <a:rPr lang="en-US" sz="160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OSPF</a:t>
            </a:r>
          </a:p>
          <a:p>
            <a:pPr algn="ctr"/>
            <a:r>
              <a:rPr lang="en-US" sz="160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EIGRP</a:t>
            </a:r>
          </a:p>
        </p:txBody>
      </p:sp>
      <p:sp>
        <p:nvSpPr>
          <p:cNvPr id="18" name="TextBox 17"/>
          <p:cNvSpPr txBox="1"/>
          <p:nvPr/>
        </p:nvSpPr>
        <p:spPr>
          <a:xfrm rot="1027739" flipH="1">
            <a:off x="2013075" y="4304921"/>
            <a:ext cx="253542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C00000"/>
                </a:solidFill>
                <a:cs typeface="Courier New" pitchFamily="49" charset="0"/>
              </a:rPr>
              <a:t>AD 90</a:t>
            </a:r>
          </a:p>
        </p:txBody>
      </p:sp>
      <p:sp>
        <p:nvSpPr>
          <p:cNvPr id="19" name="TextBox 18"/>
          <p:cNvSpPr txBox="1"/>
          <p:nvPr/>
        </p:nvSpPr>
        <p:spPr>
          <a:xfrm rot="20572261">
            <a:off x="2013327" y="3081231"/>
            <a:ext cx="252410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C00000"/>
                </a:solidFill>
                <a:cs typeface="Courier New" pitchFamily="49" charset="0"/>
              </a:rPr>
              <a:t>AD 110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87340" y="4464965"/>
            <a:ext cx="80182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r>
              <a:rPr lang="en-US" sz="160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EIGRP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959088" y="3050408"/>
            <a:ext cx="1496644" cy="459399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5" name="Straight Connector 24"/>
          <p:cNvCxnSpPr/>
          <p:nvPr/>
        </p:nvCxnSpPr>
        <p:spPr>
          <a:xfrm>
            <a:off x="2261460" y="3869551"/>
            <a:ext cx="1917222" cy="588496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7748560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noProof="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OSPF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Configure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291083" y="2284836"/>
            <a:ext cx="33028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553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R1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3203834" y="1766003"/>
            <a:ext cx="492471" cy="3495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91346" y="1596727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415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43891" y="1607728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C00000"/>
                </a:solidFill>
                <a:cs typeface="Courier New" pitchFamily="49" charset="0"/>
              </a:rPr>
              <a:t>172.16.1.1/24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625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0070C0"/>
                </a:solidFill>
                <a:cs typeface="Courier New" pitchFamily="49" charset="0"/>
              </a:rPr>
              <a:t>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748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0070C0"/>
                </a:solidFill>
                <a:cs typeface="Courier New" pitchFamily="49" charset="0"/>
              </a:rPr>
              <a:t>.2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191346" y="2434337"/>
            <a:ext cx="504960" cy="450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191346" y="2696509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3891" y="2699259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C00000"/>
                </a:solidFill>
                <a:cs typeface="Courier New" pitchFamily="49" charset="0"/>
              </a:rPr>
              <a:t>172.16.3.1/24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1" y="3325092"/>
            <a:ext cx="7364505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R1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)# </a:t>
            </a:r>
            <a:r>
              <a:rPr lang="en-US" sz="1600" dirty="0">
                <a:solidFill>
                  <a:srgbClr val="C00000"/>
                </a:solidFill>
                <a:cs typeface="Courier New" pitchFamily="49" charset="0"/>
              </a:rPr>
              <a:t>router </a:t>
            </a:r>
            <a:r>
              <a:rPr lang="en-US" sz="160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dirty="0">
                <a:solidFill>
                  <a:srgbClr val="C00000"/>
                </a:solidFill>
                <a:cs typeface="Courier New" pitchFamily="49" charset="0"/>
              </a:rPr>
              <a:t> 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R1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-router)# network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172.16.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0.0  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0.0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.255.255 area 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1" y="3961527"/>
            <a:ext cx="7364505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R1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-router)# network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172.16.1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.0  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0.0.0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.255   area 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R1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-router)# network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172.16.2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.0  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0.0.0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.255   area 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R1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-router)# network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172.16.3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.0   </a:t>
            </a:r>
            <a:r>
              <a:rPr lang="en-US" sz="1600" dirty="0">
                <a:solidFill>
                  <a:srgbClr val="FF0000"/>
                </a:solidFill>
                <a:cs typeface="Courier New" pitchFamily="49" charset="0"/>
              </a:rPr>
              <a:t>0.0.0</a:t>
            </a:r>
            <a:r>
              <a:rPr lang="en-US" sz="1600" dirty="0">
                <a:solidFill>
                  <a:srgbClr val="0070C0"/>
                </a:solidFill>
                <a:cs typeface="Courier New" pitchFamily="49" charset="0"/>
              </a:rPr>
              <a:t>.255   area 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43891" y="2128986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C00000"/>
                </a:solidFill>
                <a:cs typeface="Courier New" pitchFamily="49" charset="0"/>
              </a:rPr>
              <a:t>172.16.2.1/24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3203834" y="2128986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191347" y="2284836"/>
            <a:ext cx="4901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 bwMode="auto">
          <a:xfrm>
            <a:off x="4220249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625472" y="206009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3625472" y="235975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3625472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srgbClr val="000000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86280" y="2509581"/>
            <a:ext cx="0" cy="81551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909782" y="1607728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0070C0"/>
                </a:solidFill>
                <a:cs typeface="Courier New" pitchFamily="49" charset="0"/>
              </a:rPr>
              <a:t>192.168.12.0/24</a:t>
            </a:r>
          </a:p>
        </p:txBody>
      </p:sp>
      <p:sp>
        <p:nvSpPr>
          <p:cNvPr id="29" name="Rounded Rectangle 28"/>
          <p:cNvSpPr/>
          <p:nvPr/>
        </p:nvSpPr>
        <p:spPr bwMode="auto">
          <a:xfrm>
            <a:off x="655638" y="1362978"/>
            <a:ext cx="7647759" cy="1837426"/>
          </a:xfrm>
          <a:prstGeom prst="round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30039" y="2539140"/>
            <a:ext cx="2094427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interface f0/0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1 </a:t>
            </a: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area 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31270" y="2251360"/>
            <a:ext cx="669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B050"/>
                </a:solidFill>
                <a:cs typeface="Courier New" pitchFamily="49" charset="0"/>
              </a:rPr>
              <a:t>f0/0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5547946" y="3604846"/>
            <a:ext cx="448408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968788" y="3604846"/>
            <a:ext cx="805435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438355" y="1636048"/>
            <a:ext cx="823019" cy="133575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9601" y="4846775"/>
            <a:ext cx="736450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R1# 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show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ip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</a:t>
            </a:r>
            <a:r>
              <a:rPr lang="en-US" sz="1600" spc="-150" dirty="0" err="1">
                <a:solidFill>
                  <a:srgbClr val="C00000"/>
                </a:solidFill>
                <a:cs typeface="Courier New" pitchFamily="49" charset="0"/>
              </a:rPr>
              <a:t>ospf</a:t>
            </a:r>
            <a:r>
              <a:rPr lang="en-US" sz="1600" spc="-150" dirty="0">
                <a:solidFill>
                  <a:srgbClr val="C00000"/>
                </a:solidFill>
                <a:cs typeface="Courier New" pitchFamily="49" charset="0"/>
              </a:rPr>
              <a:t> interface brief 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Interface    PID   Area           IP Address/Mask    Cost  State </a:t>
            </a:r>
            <a:r>
              <a:rPr lang="en-US" sz="1600" spc="-150" dirty="0" err="1">
                <a:solidFill>
                  <a:srgbClr val="0070C0"/>
                </a:solidFill>
                <a:cs typeface="Courier New" pitchFamily="49" charset="0"/>
              </a:rPr>
              <a:t>Nbrs</a:t>
            </a:r>
            <a:endParaRPr lang="en-US" sz="1600" spc="-150" dirty="0">
              <a:solidFill>
                <a:srgbClr val="0070C0"/>
              </a:solidFill>
              <a:cs typeface="Courier New" pitchFamily="49" charset="0"/>
            </a:endParaRP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F0/0         1     0              192.168.12.1/24       1    P2P  1/1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F0/1         1     0              172.16.1.1/24         1    P2P  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F0/2         1     0              172.16.2.1/24         1    P2P  0/0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spc="-150" dirty="0">
                <a:solidFill>
                  <a:srgbClr val="0070C0"/>
                </a:solidFill>
                <a:cs typeface="Courier New" pitchFamily="49" charset="0"/>
              </a:rPr>
              <a:t>F0/3         1     0              172.16.3.1/24         1    P2P  0/0</a:t>
            </a:r>
          </a:p>
        </p:txBody>
      </p:sp>
    </p:spTree>
    <p:extLst>
      <p:ext uri="{BB962C8B-B14F-4D97-AF65-F5344CB8AC3E}">
        <p14:creationId xmlns:p14="http://schemas.microsoft.com/office/powerpoint/2010/main" val="17597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Link-State Routing Protocols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50" y="1304059"/>
            <a:ext cx="5600700" cy="2781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3920547" y="5507182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20547" y="5631873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20547" y="5756564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920547" y="5881255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920547" y="6005946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0547" y="6130637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920547" y="6255328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0547" y="6380019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920547" y="4509654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920547" y="4634345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920547" y="4759036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920547" y="4883727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920547" y="5008418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0547" y="5133109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920547" y="5257800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0547" y="5382491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41673" y="4019057"/>
            <a:ext cx="1226618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Topology</a:t>
            </a:r>
            <a:r>
              <a:rPr lang="en-US" sz="1600" spc="-150" dirty="0"/>
              <a:t> </a:t>
            </a:r>
          </a:p>
          <a:p>
            <a:pPr algn="ctr"/>
            <a:r>
              <a:rPr lang="en-US" sz="1600" spc="-150" dirty="0">
                <a:solidFill>
                  <a:srgbClr val="FF0000"/>
                </a:solidFill>
              </a:rPr>
              <a:t>Area 0 &amp; 1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1574011" y="4509654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574011" y="4634345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574011" y="4759036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574011" y="4883727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574011" y="5008418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574011" y="5133109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574011" y="5257800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574011" y="5382491"/>
            <a:ext cx="1468870" cy="124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14806" y="4019057"/>
            <a:ext cx="1122422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Topology</a:t>
            </a:r>
            <a:r>
              <a:rPr lang="en-US" sz="1600" spc="-150" dirty="0"/>
              <a:t> </a:t>
            </a:r>
          </a:p>
          <a:p>
            <a:pPr algn="ctr"/>
            <a:r>
              <a:rPr lang="en-US" sz="1600" spc="-150" dirty="0">
                <a:solidFill>
                  <a:srgbClr val="FF0000"/>
                </a:solidFill>
              </a:rPr>
              <a:t>Area 0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6266505" y="4509654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266505" y="4634345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6266505" y="4759036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266505" y="4883727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266505" y="5008418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6266505" y="5133109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266505" y="5257800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6266505" y="5382491"/>
            <a:ext cx="1468870" cy="1246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39728" y="4019057"/>
            <a:ext cx="112242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Topology</a:t>
            </a:r>
            <a:r>
              <a:rPr lang="en-US" sz="1600" spc="-150" dirty="0"/>
              <a:t> </a:t>
            </a:r>
          </a:p>
          <a:p>
            <a:pPr algn="ctr"/>
            <a:r>
              <a:rPr lang="en-US" sz="1600" spc="-150" dirty="0">
                <a:solidFill>
                  <a:srgbClr val="FF0000"/>
                </a:solidFill>
              </a:rPr>
              <a:t>Area 1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4762134" y="2757842"/>
            <a:ext cx="0" cy="1261215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965007" y="2757842"/>
            <a:ext cx="0" cy="1261215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535382" y="2993369"/>
            <a:ext cx="910571" cy="1025688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458692" y="4495349"/>
            <a:ext cx="0" cy="2009361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389417" y="5659746"/>
            <a:ext cx="185179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0070C0"/>
                </a:solidFill>
              </a:rPr>
              <a:t>Dijkstra</a:t>
            </a:r>
            <a:r>
              <a:rPr lang="en-US" sz="1600" spc="-150" dirty="0"/>
              <a:t> </a:t>
            </a:r>
          </a:p>
          <a:p>
            <a:pPr algn="ctr"/>
            <a:r>
              <a:rPr lang="en-US" sz="1600" spc="-150" dirty="0">
                <a:solidFill>
                  <a:srgbClr val="FF0000"/>
                </a:solidFill>
              </a:rPr>
              <a:t>Short Path First</a:t>
            </a:r>
          </a:p>
        </p:txBody>
      </p:sp>
    </p:spTree>
    <p:extLst>
      <p:ext uri="{BB962C8B-B14F-4D97-AF65-F5344CB8AC3E}">
        <p14:creationId xmlns:p14="http://schemas.microsoft.com/office/powerpoint/2010/main" val="306827581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14413" y="400050"/>
            <a:ext cx="4900612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+mn-cs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443913" y="6215063"/>
            <a:ext cx="2571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+mn-cs"/>
            </a:endParaRPr>
          </a:p>
        </p:txBody>
      </p:sp>
      <p:sp>
        <p:nvSpPr>
          <p:cNvPr id="819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Advertise Default Route OSPF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0" y="2430826"/>
            <a:ext cx="6075001" cy="279233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542988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521388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ISP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6491543" y="3851495"/>
            <a:ext cx="105144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435927" y="2016208"/>
            <a:ext cx="5140037" cy="7571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anchor="ctr">
            <a:spAutoFit/>
          </a:bodyPr>
          <a:lstStyle/>
          <a:p>
            <a:r>
              <a:rPr lang="en-GB" sz="1600" spc="-150" dirty="0">
                <a:solidFill>
                  <a:srgbClr val="0070C0"/>
                </a:solidFill>
              </a:rPr>
              <a:t>R2(config)# </a:t>
            </a:r>
            <a:r>
              <a:rPr lang="en-GB" sz="1600" spc="-150" dirty="0" err="1">
                <a:solidFill>
                  <a:srgbClr val="C00000"/>
                </a:solidFill>
              </a:rPr>
              <a:t>ip</a:t>
            </a:r>
            <a:r>
              <a:rPr lang="en-GB" sz="1600" spc="-150" dirty="0">
                <a:solidFill>
                  <a:srgbClr val="C00000"/>
                </a:solidFill>
              </a:rPr>
              <a:t> route 0.0.0.0 0.0.0.0 f0/0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R2(</a:t>
            </a:r>
            <a:r>
              <a:rPr lang="en-GB" sz="1600" spc="-150" dirty="0" err="1">
                <a:solidFill>
                  <a:srgbClr val="0070C0"/>
                </a:solidFill>
              </a:rPr>
              <a:t>config</a:t>
            </a:r>
            <a:r>
              <a:rPr lang="en-GB" sz="1600" spc="-150" dirty="0">
                <a:solidFill>
                  <a:srgbClr val="0070C0"/>
                </a:solidFill>
              </a:rPr>
              <a:t>)# </a:t>
            </a:r>
            <a:r>
              <a:rPr lang="en-GB" sz="1600" spc="-150" dirty="0">
                <a:solidFill>
                  <a:srgbClr val="C00000"/>
                </a:solidFill>
              </a:rPr>
              <a:t>router </a:t>
            </a:r>
            <a:r>
              <a:rPr lang="en-GB" sz="1600" spc="-150" dirty="0" err="1">
                <a:solidFill>
                  <a:srgbClr val="C00000"/>
                </a:solidFill>
              </a:rPr>
              <a:t>ospf</a:t>
            </a:r>
            <a:r>
              <a:rPr lang="en-GB" sz="1600" spc="-150" dirty="0">
                <a:solidFill>
                  <a:srgbClr val="C00000"/>
                </a:solidFill>
              </a:rPr>
              <a:t> 1</a:t>
            </a:r>
          </a:p>
          <a:p>
            <a:r>
              <a:rPr lang="en-GB" sz="1600" spc="-150" dirty="0">
                <a:solidFill>
                  <a:srgbClr val="0070C0"/>
                </a:solidFill>
              </a:rPr>
              <a:t>R2(</a:t>
            </a:r>
            <a:r>
              <a:rPr lang="en-GB" sz="1600" spc="-150" dirty="0" err="1">
                <a:solidFill>
                  <a:srgbClr val="0070C0"/>
                </a:solidFill>
              </a:rPr>
              <a:t>config</a:t>
            </a:r>
            <a:r>
              <a:rPr lang="en-GB" sz="1600" spc="-150" dirty="0">
                <a:solidFill>
                  <a:srgbClr val="0070C0"/>
                </a:solidFill>
              </a:rPr>
              <a:t>-router)# </a:t>
            </a:r>
            <a:r>
              <a:rPr lang="en-GB" sz="1600" spc="-150" dirty="0">
                <a:solidFill>
                  <a:srgbClr val="A11616"/>
                </a:solidFill>
              </a:rPr>
              <a:t>default-information originate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6167276" y="2773338"/>
            <a:ext cx="0" cy="856326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638506" y="3821990"/>
            <a:ext cx="2240683" cy="0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3622238" y="3420937"/>
            <a:ext cx="228893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0.0.0.0/0 via NAT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684143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>
          <a:xfrm flipH="1">
            <a:off x="684143" y="4056111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 rot="20572261">
            <a:off x="687796" y="4377400"/>
            <a:ext cx="242345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0.0.0.0/0 via Core</a:t>
            </a:r>
          </a:p>
        </p:txBody>
      </p:sp>
      <p:sp>
        <p:nvSpPr>
          <p:cNvPr id="29" name="TextBox 28"/>
          <p:cNvSpPr txBox="1"/>
          <p:nvPr/>
        </p:nvSpPr>
        <p:spPr>
          <a:xfrm rot="1027739" flipH="1">
            <a:off x="687796" y="3003694"/>
            <a:ext cx="242345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0.0.0.0/0 via Core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3689" y="3866228"/>
            <a:ext cx="537327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-150" dirty="0">
                <a:solidFill>
                  <a:srgbClr val="0070C0"/>
                </a:solidFill>
                <a:cs typeface="Courier New" pitchFamily="49" charset="0"/>
              </a:rPr>
              <a:t>f0/0</a:t>
            </a:r>
          </a:p>
        </p:txBody>
      </p:sp>
      <p:pic>
        <p:nvPicPr>
          <p:cNvPr id="33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357" y="358098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885614" y="3650623"/>
            <a:ext cx="53823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NAT</a:t>
            </a:r>
          </a:p>
        </p:txBody>
      </p:sp>
      <p:pic>
        <p:nvPicPr>
          <p:cNvPr id="35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20" y="358098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2987298" y="3650623"/>
            <a:ext cx="62491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Core</a:t>
            </a:r>
          </a:p>
        </p:txBody>
      </p:sp>
      <p:pic>
        <p:nvPicPr>
          <p:cNvPr id="37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4" y="4374977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57143" y="4444619"/>
            <a:ext cx="53823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DS2</a:t>
            </a:r>
          </a:p>
        </p:txBody>
      </p:sp>
      <p:pic>
        <p:nvPicPr>
          <p:cNvPr id="39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14" y="2798226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57143" y="2867868"/>
            <a:ext cx="53823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pc="-15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DS1</a:t>
            </a:r>
          </a:p>
        </p:txBody>
      </p:sp>
    </p:spTree>
    <p:extLst>
      <p:ext uri="{BB962C8B-B14F-4D97-AF65-F5344CB8AC3E}">
        <p14:creationId xmlns:p14="http://schemas.microsoft.com/office/powerpoint/2010/main" val="45885279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7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  <a:spAutoFit/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  <a:spAutoFit/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4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6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TMP-DEV-PPT-v8.0</Template>
  <TotalTime>9274</TotalTime>
  <Words>1509</Words>
  <Application>Microsoft Office PowerPoint</Application>
  <PresentationFormat>On-screen Show (4:3)</PresentationFormat>
  <Paragraphs>436</Paragraphs>
  <Slides>29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29</vt:i4>
      </vt:variant>
    </vt:vector>
  </HeadingPairs>
  <TitlesOfParts>
    <vt:vector size="46" baseType="lpstr">
      <vt:lpstr>Arial</vt:lpstr>
      <vt:lpstr>Calibri</vt:lpstr>
      <vt:lpstr>Cambria Math</vt:lpstr>
      <vt:lpstr>Courier New</vt:lpstr>
      <vt:lpstr>Times</vt:lpstr>
      <vt:lpstr>Wingdings</vt:lpstr>
      <vt:lpstr>TMP-DEV-PPT-v8.1</vt:lpstr>
      <vt:lpstr>1_TMP-DEV-PPT-v8.1</vt:lpstr>
      <vt:lpstr>2_TMP-DEV-PPT-v8.1</vt:lpstr>
      <vt:lpstr>5_TMP-DEV-PPT-v8.1</vt:lpstr>
      <vt:lpstr>CLS_PPT_v6.0</vt:lpstr>
      <vt:lpstr>1_CLS_PPT_v6.0</vt:lpstr>
      <vt:lpstr>13_CLS_PPT_v6.0</vt:lpstr>
      <vt:lpstr>14_CLS_PPT_v6.0</vt:lpstr>
      <vt:lpstr>16_CLS_PPT_v6.0</vt:lpstr>
      <vt:lpstr>17_CLS_PPT_v6.0</vt:lpstr>
      <vt:lpstr>5_Office Theme</vt:lpstr>
      <vt:lpstr>PowerPoint Presentation</vt:lpstr>
      <vt:lpstr>OSPF: IGP vs EGP (AD : Administrative Distance)=110</vt:lpstr>
      <vt:lpstr>OSPF: Distance Vector vs Link State</vt:lpstr>
      <vt:lpstr>OSPF:  CHARACTERISTICS</vt:lpstr>
      <vt:lpstr>Implementing OSPF</vt:lpstr>
      <vt:lpstr>OSPF: Administrative Distance</vt:lpstr>
      <vt:lpstr>PowerPoint Presentation</vt:lpstr>
      <vt:lpstr>Link-State Routing Protocols</vt:lpstr>
      <vt:lpstr>Advertise Default Route OSPF</vt:lpstr>
      <vt:lpstr>OSPF Metric</vt:lpstr>
      <vt:lpstr>OSPF Metric: Load Balancing</vt:lpstr>
      <vt:lpstr>OSPF Metric: Load Balancing</vt:lpstr>
      <vt:lpstr>OSPF: Router-ID</vt:lpstr>
      <vt:lpstr>Router-ID</vt:lpstr>
      <vt:lpstr>PowerPoint Presentation</vt:lpstr>
      <vt:lpstr>PowerPoint Presentation</vt:lpstr>
      <vt:lpstr>PowerPoint Presentation</vt:lpstr>
      <vt:lpstr>PowerPoint Presentation</vt:lpstr>
      <vt:lpstr>Neighbor Adjacencies: The Hello Packet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Erin Stanley</Manager>
  <Company>Cisco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Goga_x000d_
applied new ILSG learning design_x000d_
04/24/04, v3.1, Erin Stanley_x000d_
prepared for production_x000d_
Updated; dmachado:  01.04.05_x000d_
04.07.06: jbangloy: Applied Template QACS-PPT-v7.0_x000d_
04.10.06: kayclark: DTP Check_x000d_
Edit: Michele Gilfether: 04.24.06</dc:description>
  <cp:lastModifiedBy>Vọng</cp:lastModifiedBy>
  <cp:revision>891</cp:revision>
  <dcterms:created xsi:type="dcterms:W3CDTF">2003-04-02T15:29:42Z</dcterms:created>
  <dcterms:modified xsi:type="dcterms:W3CDTF">2021-09-22T10:26:37Z</dcterms:modified>
  <cp:category>Masters</cp:category>
</cp:coreProperties>
</file>