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6" r:id="rId1"/>
  </p:sldMasterIdLst>
  <p:sldIdLst>
    <p:sldId id="257" r:id="rId2"/>
    <p:sldId id="258" r:id="rId3"/>
    <p:sldId id="260" r:id="rId4"/>
    <p:sldId id="261" r:id="rId5"/>
    <p:sldId id="262" r:id="rId6"/>
    <p:sldId id="265" r:id="rId7"/>
    <p:sldId id="263" r:id="rId8"/>
    <p:sldId id="264" r:id="rId9"/>
    <p:sldId id="266" r:id="rId10"/>
    <p:sldId id="267" r:id="rId11"/>
    <p:sldId id="268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BA8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96" autoAdjust="0"/>
    <p:restoredTop sz="94660"/>
  </p:normalViewPr>
  <p:slideViewPr>
    <p:cSldViewPr snapToGrid="0">
      <p:cViewPr varScale="1">
        <p:scale>
          <a:sx n="64" d="100"/>
          <a:sy n="64" d="100"/>
        </p:scale>
        <p:origin x="632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9E3965E-AC41-4711-9D10-E25ABB132D86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645152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F5DC8C3-BA5F-4EED-BB9A-A14272BD82A1}"/>
              </a:ext>
            </a:extLst>
          </p:cNvPr>
          <p:cNvCxnSpPr/>
          <p:nvPr/>
        </p:nvCxnSpPr>
        <p:spPr>
          <a:xfrm>
            <a:off x="1207658" y="4474741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25CCF1-92C0-4AF3-BFAF-492163191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4DA70-C731-4C70-880D-CCD4705E623C}" type="datetime1">
              <a:rPr lang="en-US" smtClean="0"/>
              <a:t>9/22/2021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1A78A9-3DFF-4937-A9F2-5D8CF495F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AEB271-5CC0-4759-BC6E-8BE53AB22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83314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D5506EE-1026-4F35-9ACC-BD05BE0F9B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2A279-0833-481D-8C56-F67FD0AC6C50}" type="datetime1">
              <a:rPr lang="en-US" smtClean="0"/>
              <a:t>9/22/2021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7696E5F-8D95-4450-AE52-5438E6EDE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99B2253-74CC-409E-BEB0-F8EFCFCB5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2269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1B68A5B-D9FA-424B-A4EB-30E7223836B3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F33D6B0-F070-45C4-A472-19F432BE39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7DA83-5663-4C9C-B9AA-0B40A3DAFF81}" type="datetime1">
              <a:rPr lang="en-US" smtClean="0"/>
              <a:t>9/22/2021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975399F-DAB2-410D-967F-ED17E6F79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F762A46F-6BE5-4D12-9412-5CA7672EA8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1827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54D8B55-9EA8-4B81-8E84-9B93B0A27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1D723-8F53-4F53-90B0-1982A396982E}" type="datetime1">
              <a:rPr lang="en-US" smtClean="0"/>
              <a:t>9/22/2021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62CA021-2578-47CB-822C-BDDFF7223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4AAB51D-4141-4682-9375-DAFD5FB9D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26706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585C21A-8B93-4657-B5DF-7EAEAD3BE127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90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663440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9DE2C1-4C52-40A3-8959-27B2C1BEBFF6}"/>
              </a:ext>
            </a:extLst>
          </p:cNvPr>
          <p:cNvCxnSpPr/>
          <p:nvPr/>
        </p:nvCxnSpPr>
        <p:spPr>
          <a:xfrm>
            <a:off x="1207658" y="4485132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F2E137-EC28-48F8-9198-1F0253902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69AF7-7BEB-44E4-9852-375E34362B5B}" type="datetime1">
              <a:rPr lang="en-US" smtClean="0"/>
              <a:t>9/22/2021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89422CD-6F62-4DD6-89EF-07A60B42D2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9C6AFF8-42B4-4D05-969B-9F5FB3355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4162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2120900"/>
            <a:ext cx="4639736" cy="37481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15944" y="2120900"/>
            <a:ext cx="4639736" cy="374819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782D47D-B0DC-4C40-BCC6-BBBA32584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AC38D-0552-4C82-B593-E6124DFADBE2}" type="datetime1">
              <a:rPr lang="en-US" smtClean="0"/>
              <a:t>9/22/2021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4690D34E-7EBD-44B2-83CA-4C126A18D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2AC511A1-9BBD-42DE-92FB-2AF44F8E9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6663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2057400"/>
            <a:ext cx="4639736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958274"/>
            <a:ext cx="4639736" cy="291082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15944" y="2057400"/>
            <a:ext cx="4639736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15944" y="2958273"/>
            <a:ext cx="4639736" cy="291082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AF8A515-AA94-45D1-9223-5C2272618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0F1C-5577-4ACB-BB62-DF8F3C494C7E}" type="datetime1">
              <a:rPr lang="en-US" smtClean="0"/>
              <a:t>9/22/2021</a:t>
            </a:fld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D052F5BC-98E0-4D60-AD67-9547738B7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A38552DC-952E-41EA-AAAF-C2187523C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8194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7392073F-158F-44A3-8913-917AFFC1BC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5B394-D9F9-4F0C-B15D-605F45CB9E9F}" type="datetime1">
              <a:rPr lang="en-US" smtClean="0"/>
              <a:t>9/22/2021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EED72207-24CA-42B7-A975-2F8E41CBA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01080F2-251A-4B88-9A62-16F46D724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1860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8E9C91B-7EAD-4562-AB0E-DFB9663AECE3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4E9223F-721F-47BF-9FD5-0F8D12FF0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67345-2558-425A-8533-9BFDBCE15005}" type="datetime1">
              <a:rPr lang="en-US" smtClean="0"/>
              <a:t>9/22/2021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915714-6BBA-4593-8591-4E26F7D58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06F857-D2E1-44DD-ABDD-EBB739645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1422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6D90D66-BCB9-4229-A829-628874352AC0}"/>
              </a:ext>
            </a:extLst>
          </p:cNvPr>
          <p:cNvSpPr/>
          <p:nvPr/>
        </p:nvSpPr>
        <p:spPr>
          <a:xfrm>
            <a:off x="16" y="0"/>
            <a:ext cx="4654296" cy="6858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466" y="786383"/>
            <a:ext cx="3517567" cy="2093975"/>
          </a:xfr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8984" y="812799"/>
            <a:ext cx="5928344" cy="52947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3465" y="3043050"/>
            <a:ext cx="3517567" cy="3064505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3464" y="6446520"/>
            <a:ext cx="3517568" cy="365125"/>
          </a:xfrm>
        </p:spPr>
        <p:txBody>
          <a:bodyPr/>
          <a:lstStyle>
            <a:lvl1pPr algn="l">
              <a:defRPr/>
            </a:lvl1pPr>
          </a:lstStyle>
          <a:p>
            <a:fld id="{92BEA474-078D-4E9B-9B14-09A87B19DC46}" type="datetime1">
              <a:rPr lang="en-US" smtClean="0"/>
              <a:t>9/22/2021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458983" y="6446520"/>
            <a:ext cx="5334019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3282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A134939-39C0-4522-A125-A13DFDA66490}"/>
              </a:ext>
            </a:extLst>
          </p:cNvPr>
          <p:cNvSpPr/>
          <p:nvPr/>
        </p:nvSpPr>
        <p:spPr>
          <a:xfrm>
            <a:off x="0" y="4578350"/>
            <a:ext cx="12188825" cy="227965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578350"/>
          </a:xfrm>
          <a:solidFill>
            <a:schemeClr val="bg1">
              <a:lumMod val="85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79" y="4799362"/>
            <a:ext cx="10113645" cy="743682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79" y="5715000"/>
            <a:ext cx="10113264" cy="60960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07D986-8816-4272-A432-0437A28A9828}" type="datetime1">
              <a:rPr lang="en-US" smtClean="0"/>
              <a:t>9/22/2021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97279" y="6446838"/>
            <a:ext cx="6818262" cy="365125"/>
          </a:xfrm>
        </p:spPr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267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16A0E3C-60E6-4F39-BC55-5F7C224E1F7C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2108201"/>
            <a:ext cx="10058400" cy="3760891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18426" y="6446838"/>
            <a:ext cx="2584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FFFFFF"/>
                </a:solidFill>
              </a:defRPr>
            </a:lvl1pPr>
          </a:lstStyle>
          <a:p>
            <a:fld id="{62D6E202-B606-4609-B914-27C9371A1F6D}" type="datetime1">
              <a:rPr lang="en-US" smtClean="0"/>
              <a:t>9/22/2021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7279" y="6446838"/>
            <a:ext cx="68182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93582" y="6446838"/>
            <a:ext cx="7800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rgbClr val="FFFFFF"/>
                </a:solidFill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5025DAC-8B93-4160-B017-3A274A5828C0}"/>
              </a:ext>
            </a:extLst>
          </p:cNvPr>
          <p:cNvCxnSpPr/>
          <p:nvPr/>
        </p:nvCxnSpPr>
        <p:spPr>
          <a:xfrm>
            <a:off x="1193532" y="1897380"/>
            <a:ext cx="99669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4982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47" r:id="rId3"/>
    <p:sldLayoutId id="2147483743" r:id="rId4"/>
    <p:sldLayoutId id="2147483738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700" i="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11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1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7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A9286AD2-18A9-4868-A4E3-7A2097A208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8FD68DA-43BA-4508-8DE2-BA9BB7B2FA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55950" y="1879114"/>
            <a:ext cx="8864600" cy="1473751"/>
          </a:xfrm>
        </p:spPr>
        <p:txBody>
          <a:bodyPr>
            <a:normAutofit/>
          </a:bodyPr>
          <a:lstStyle/>
          <a:p>
            <a:r>
              <a:rPr lang="en-US" sz="8000" dirty="0"/>
              <a:t>SPA</a:t>
            </a:r>
            <a:r>
              <a:rPr lang="en-US" dirty="0"/>
              <a:t>NNING TREE</a:t>
            </a:r>
            <a:endParaRPr lang="en-US" sz="80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8E9CFF2-3777-4FF4-A759-8491175B0B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15153" y="4763253"/>
            <a:ext cx="6269347" cy="1021498"/>
          </a:xfrm>
        </p:spPr>
        <p:txBody>
          <a:bodyPr>
            <a:normAutofit fontScale="92500"/>
          </a:bodyPr>
          <a:lstStyle/>
          <a:p>
            <a:r>
              <a:rPr lang="en-US" b="1" u="sng" dirty="0">
                <a:solidFill>
                  <a:schemeClr val="tx1">
                    <a:lumMod val="85000"/>
                    <a:lumOff val="15000"/>
                  </a:schemeClr>
                </a:solidFill>
              </a:rPr>
              <a:t>Key word 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: redundant topology</a:t>
            </a:r>
          </a:p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(s</a:t>
            </a:r>
            <a:r>
              <a:rPr lang="vi-V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ơ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đồ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mạng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có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tính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chất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dự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phòng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5" name="Picture 4" descr="A picture containing building, sitting, bench, side&#10;&#10;Description automatically generated">
            <a:extLst>
              <a:ext uri="{FF2B5EF4-FFF2-40B4-BE49-F238E27FC236}">
                <a16:creationId xmlns:a16="http://schemas.microsoft.com/office/drawing/2014/main" id="{282CF6DD-7FE8-4063-9551-1B7BBCE92AB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"/>
            <a:ext cx="2984501" cy="6857999"/>
          </a:xfrm>
          <a:prstGeom prst="rect">
            <a:avLst/>
          </a:prstGeom>
        </p:spPr>
      </p:pic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E7A7CD63-7EC3-44F3-95D0-595C4019FF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427754" y="4498925"/>
            <a:ext cx="5636107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488B44F2-8C08-4EDB-9F1A-600BAF4EBC0B}"/>
              </a:ext>
            </a:extLst>
          </p:cNvPr>
          <p:cNvSpPr txBox="1"/>
          <p:nvPr/>
        </p:nvSpPr>
        <p:spPr>
          <a:xfrm>
            <a:off x="2984500" y="0"/>
            <a:ext cx="9207500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CAO ĐẲNG LÝ TỰ TRỌNG TP.HCM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EFE2A52-A04E-4CBD-8F1E-B475211CB044}"/>
              </a:ext>
            </a:extLst>
          </p:cNvPr>
          <p:cNvSpPr txBox="1"/>
          <p:nvPr/>
        </p:nvSpPr>
        <p:spPr>
          <a:xfrm>
            <a:off x="2984500" y="6464300"/>
            <a:ext cx="9207500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VIÊN BIÊN SOẠN : D</a:t>
            </a:r>
            <a:r>
              <a:rPr lang="vi-V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ƠNG NGỌC VỌNG – KHOA CNTT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E02E9EF-8AAF-4076-ADB6-0363C1329457}"/>
              </a:ext>
            </a:extLst>
          </p:cNvPr>
          <p:cNvSpPr txBox="1"/>
          <p:nvPr/>
        </p:nvSpPr>
        <p:spPr>
          <a:xfrm>
            <a:off x="3155950" y="1509057"/>
            <a:ext cx="40750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latin typeface="Arial" panose="020B0604020202020204" pitchFamily="34" charset="0"/>
                <a:cs typeface="Arial" panose="020B0604020202020204" pitchFamily="34" charset="0"/>
              </a:rPr>
              <a:t>CHƯƠNG 1:</a:t>
            </a:r>
          </a:p>
        </p:txBody>
      </p:sp>
    </p:spTree>
    <p:extLst>
      <p:ext uri="{BB962C8B-B14F-4D97-AF65-F5344CB8AC3E}">
        <p14:creationId xmlns:p14="http://schemas.microsoft.com/office/powerpoint/2010/main" val="40437378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>
            <a:extLst>
              <a:ext uri="{FF2B5EF4-FFF2-40B4-BE49-F238E27FC236}">
                <a16:creationId xmlns:a16="http://schemas.microsoft.com/office/drawing/2014/main" id="{FBDCECDC-EEE3-4128-AA5E-82A8C08796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07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4260EDE0-989C-4E16-AF94-F652294D82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07" y="4953000"/>
            <a:ext cx="12188952" cy="1905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55E1F2F-E259-4EA8-9FFD-3A10AF5418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0051" y="5225240"/>
            <a:ext cx="10058400" cy="11430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- Redundant topology : Cho </a:t>
            </a:r>
            <a:r>
              <a:rPr lang="en-US" dirty="0" err="1">
                <a:solidFill>
                  <a:srgbClr val="FFFFFF"/>
                </a:solidFill>
              </a:rPr>
              <a:t>phép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loại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bỏ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các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điểm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chết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trong</a:t>
            </a:r>
            <a:r>
              <a:rPr lang="en-US" dirty="0">
                <a:solidFill>
                  <a:srgbClr val="FFFFFF"/>
                </a:solidFill>
              </a:rPr>
              <a:t> s</a:t>
            </a:r>
            <a:r>
              <a:rPr lang="vi-VN" dirty="0">
                <a:solidFill>
                  <a:srgbClr val="FFFFFF"/>
                </a:solidFill>
              </a:rPr>
              <a:t>ơ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đồ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mạng</a:t>
            </a:r>
            <a:r>
              <a:rPr lang="en-US" dirty="0">
                <a:solidFill>
                  <a:srgbClr val="FFFFFF"/>
                </a:solidFill>
              </a:rPr>
              <a:t> (</a:t>
            </a:r>
            <a:r>
              <a:rPr lang="en-US" dirty="0" err="1">
                <a:solidFill>
                  <a:srgbClr val="FFFFFF"/>
                </a:solidFill>
              </a:rPr>
              <a:t>thiết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bị</a:t>
            </a:r>
            <a:r>
              <a:rPr lang="en-US" dirty="0">
                <a:solidFill>
                  <a:srgbClr val="FFFFFF"/>
                </a:solidFill>
              </a:rPr>
              <a:t> h</a:t>
            </a:r>
            <a:r>
              <a:rPr lang="vi-VN" dirty="0">
                <a:solidFill>
                  <a:srgbClr val="FFFFFF"/>
                </a:solidFill>
              </a:rPr>
              <a:t>ư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hỏng</a:t>
            </a:r>
            <a:r>
              <a:rPr lang="en-US" dirty="0">
                <a:solidFill>
                  <a:srgbClr val="FFFFFF"/>
                </a:solidFill>
              </a:rPr>
              <a:t>/ng</a:t>
            </a:r>
            <a:r>
              <a:rPr lang="vi-VN" dirty="0">
                <a:solidFill>
                  <a:srgbClr val="FFFFFF"/>
                </a:solidFill>
              </a:rPr>
              <a:t>ư</a:t>
            </a:r>
            <a:r>
              <a:rPr lang="en-US" dirty="0">
                <a:solidFill>
                  <a:srgbClr val="FFFFFF"/>
                </a:solidFill>
              </a:rPr>
              <a:t>ng </a:t>
            </a:r>
            <a:r>
              <a:rPr lang="en-US" dirty="0" err="1">
                <a:solidFill>
                  <a:srgbClr val="FFFFFF"/>
                </a:solidFill>
              </a:rPr>
              <a:t>hoạt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động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B97C742-7604-4353-9F52-AF2986E51365}"/>
              </a:ext>
            </a:extLst>
          </p:cNvPr>
          <p:cNvSpPr txBox="1"/>
          <p:nvPr/>
        </p:nvSpPr>
        <p:spPr>
          <a:xfrm>
            <a:off x="0" y="0"/>
            <a:ext cx="29519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FF00"/>
                </a:solidFill>
              </a:rPr>
              <a:t>VÍ DỤ ÁP DUNG: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ECAB0FF-139B-4138-8EAA-5DC142D785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6621"/>
            <a:ext cx="12192000" cy="5964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8908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>
            <a:extLst>
              <a:ext uri="{FF2B5EF4-FFF2-40B4-BE49-F238E27FC236}">
                <a16:creationId xmlns:a16="http://schemas.microsoft.com/office/drawing/2014/main" id="{FBDCECDC-EEE3-4128-AA5E-82A8C08796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07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4260EDE0-989C-4E16-AF94-F652294D82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07" y="4953000"/>
            <a:ext cx="12188952" cy="1905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55E1F2F-E259-4EA8-9FFD-3A10AF5418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81054" y="4953000"/>
            <a:ext cx="11159992" cy="1143000"/>
          </a:xfrm>
        </p:spPr>
        <p:txBody>
          <a:bodyPr>
            <a:noAutofit/>
          </a:bodyPr>
          <a:lstStyle/>
          <a:p>
            <a:pPr marL="34290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 CẦU :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20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BẦU CHỌN ROOT BRIDGE?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20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BẦU CHỌN ROOT PORT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20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BẦU CHỌN NON-ROOT PORT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246B510-5EC0-4DC5-A2C9-33FAC14E9E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8756" y="0"/>
            <a:ext cx="8723243" cy="483485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141613C-F202-4D07-BF28-0FF1F3EA416D}"/>
              </a:ext>
            </a:extLst>
          </p:cNvPr>
          <p:cNvSpPr txBox="1"/>
          <p:nvPr/>
        </p:nvSpPr>
        <p:spPr>
          <a:xfrm>
            <a:off x="1152940" y="506895"/>
            <a:ext cx="24748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FF00"/>
                </a:solidFill>
              </a:rPr>
              <a:t>ĐÁP ÁN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9CBFE96-2621-467D-9340-FA397859B463}"/>
              </a:ext>
            </a:extLst>
          </p:cNvPr>
          <p:cNvSpPr txBox="1"/>
          <p:nvPr/>
        </p:nvSpPr>
        <p:spPr>
          <a:xfrm>
            <a:off x="67733" y="6463221"/>
            <a:ext cx="12122726" cy="36933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 BIÊN SOẠN : D</a:t>
            </a:r>
            <a:r>
              <a:rPr lang="vi-VN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ƠNG NGỌC VỌNG</a:t>
            </a:r>
          </a:p>
        </p:txBody>
      </p:sp>
    </p:spTree>
    <p:extLst>
      <p:ext uri="{BB962C8B-B14F-4D97-AF65-F5344CB8AC3E}">
        <p14:creationId xmlns:p14="http://schemas.microsoft.com/office/powerpoint/2010/main" val="32737962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>
            <a:extLst>
              <a:ext uri="{FF2B5EF4-FFF2-40B4-BE49-F238E27FC236}">
                <a16:creationId xmlns:a16="http://schemas.microsoft.com/office/drawing/2014/main" id="{FBDCECDC-EEE3-4128-AA5E-82A8C08796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07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4260EDE0-989C-4E16-AF94-F652294D82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07" y="4953000"/>
            <a:ext cx="12188952" cy="1905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55E1F2F-E259-4EA8-9FFD-3A10AF5418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4953000"/>
            <a:ext cx="12192000" cy="1905000"/>
          </a:xfrm>
        </p:spPr>
        <p:txBody>
          <a:bodyPr>
            <a:normAutofit/>
          </a:bodyPr>
          <a:lstStyle/>
          <a:p>
            <a:pPr marL="285750" indent="-285750">
              <a:buFontTx/>
              <a:buChar char="-"/>
            </a:pPr>
            <a:r>
              <a:rPr lang="en-US" sz="1400" dirty="0">
                <a:solidFill>
                  <a:srgbClr val="FFFFFF"/>
                </a:solidFill>
              </a:rPr>
              <a:t>Redundant topology : Cho </a:t>
            </a:r>
            <a:r>
              <a:rPr lang="en-US" sz="1400" dirty="0" err="1">
                <a:solidFill>
                  <a:srgbClr val="FFFFFF"/>
                </a:solidFill>
              </a:rPr>
              <a:t>phép</a:t>
            </a:r>
            <a:r>
              <a:rPr lang="en-US" sz="1400" dirty="0">
                <a:solidFill>
                  <a:srgbClr val="FFFFFF"/>
                </a:solidFill>
              </a:rPr>
              <a:t> </a:t>
            </a:r>
            <a:r>
              <a:rPr lang="en-US" sz="1400" dirty="0" err="1">
                <a:solidFill>
                  <a:srgbClr val="FFFFFF"/>
                </a:solidFill>
              </a:rPr>
              <a:t>loại</a:t>
            </a:r>
            <a:r>
              <a:rPr lang="en-US" sz="1400" dirty="0">
                <a:solidFill>
                  <a:srgbClr val="FFFFFF"/>
                </a:solidFill>
              </a:rPr>
              <a:t> </a:t>
            </a:r>
            <a:r>
              <a:rPr lang="en-US" sz="1400" dirty="0" err="1">
                <a:solidFill>
                  <a:srgbClr val="FFFFFF"/>
                </a:solidFill>
              </a:rPr>
              <a:t>bỏ</a:t>
            </a:r>
            <a:r>
              <a:rPr lang="en-US" sz="1400" dirty="0">
                <a:solidFill>
                  <a:srgbClr val="FFFFFF"/>
                </a:solidFill>
              </a:rPr>
              <a:t> </a:t>
            </a:r>
            <a:r>
              <a:rPr lang="en-US" sz="1400" dirty="0" err="1">
                <a:solidFill>
                  <a:srgbClr val="FFFFFF"/>
                </a:solidFill>
              </a:rPr>
              <a:t>các</a:t>
            </a:r>
            <a:r>
              <a:rPr lang="en-US" sz="1400" dirty="0">
                <a:solidFill>
                  <a:srgbClr val="FFFFFF"/>
                </a:solidFill>
              </a:rPr>
              <a:t> </a:t>
            </a:r>
            <a:r>
              <a:rPr lang="en-US" sz="1400" dirty="0" err="1">
                <a:solidFill>
                  <a:srgbClr val="FFFFFF"/>
                </a:solidFill>
              </a:rPr>
              <a:t>điểm</a:t>
            </a:r>
            <a:r>
              <a:rPr lang="en-US" sz="1400" dirty="0">
                <a:solidFill>
                  <a:srgbClr val="FFFFFF"/>
                </a:solidFill>
              </a:rPr>
              <a:t> </a:t>
            </a:r>
            <a:r>
              <a:rPr lang="en-US" sz="1400" dirty="0" err="1">
                <a:solidFill>
                  <a:srgbClr val="FFFFFF"/>
                </a:solidFill>
              </a:rPr>
              <a:t>chết</a:t>
            </a:r>
            <a:r>
              <a:rPr lang="en-US" sz="1400" dirty="0">
                <a:solidFill>
                  <a:srgbClr val="FFFFFF"/>
                </a:solidFill>
              </a:rPr>
              <a:t> </a:t>
            </a:r>
            <a:r>
              <a:rPr lang="en-US" sz="1400" dirty="0" err="1">
                <a:solidFill>
                  <a:srgbClr val="FFFFFF"/>
                </a:solidFill>
              </a:rPr>
              <a:t>trong</a:t>
            </a:r>
            <a:r>
              <a:rPr lang="en-US" sz="1400" dirty="0">
                <a:solidFill>
                  <a:srgbClr val="FFFFFF"/>
                </a:solidFill>
              </a:rPr>
              <a:t> s</a:t>
            </a:r>
            <a:r>
              <a:rPr lang="vi-VN" sz="1400" dirty="0">
                <a:solidFill>
                  <a:srgbClr val="FFFFFF"/>
                </a:solidFill>
              </a:rPr>
              <a:t>ơ</a:t>
            </a:r>
            <a:r>
              <a:rPr lang="en-US" sz="1400" dirty="0">
                <a:solidFill>
                  <a:srgbClr val="FFFFFF"/>
                </a:solidFill>
              </a:rPr>
              <a:t> </a:t>
            </a:r>
            <a:r>
              <a:rPr lang="en-US" sz="1400" dirty="0" err="1">
                <a:solidFill>
                  <a:srgbClr val="FFFFFF"/>
                </a:solidFill>
              </a:rPr>
              <a:t>đồ</a:t>
            </a:r>
            <a:r>
              <a:rPr lang="en-US" sz="1400" dirty="0">
                <a:solidFill>
                  <a:srgbClr val="FFFFFF"/>
                </a:solidFill>
              </a:rPr>
              <a:t> </a:t>
            </a:r>
            <a:r>
              <a:rPr lang="en-US" sz="1400" dirty="0" err="1">
                <a:solidFill>
                  <a:srgbClr val="FFFFFF"/>
                </a:solidFill>
              </a:rPr>
              <a:t>mạng</a:t>
            </a:r>
            <a:r>
              <a:rPr lang="en-US" sz="1400" dirty="0">
                <a:solidFill>
                  <a:srgbClr val="FFFFFF"/>
                </a:solidFill>
              </a:rPr>
              <a:t> (</a:t>
            </a:r>
            <a:r>
              <a:rPr lang="en-US" sz="1400" dirty="0" err="1">
                <a:solidFill>
                  <a:srgbClr val="FFFFFF"/>
                </a:solidFill>
              </a:rPr>
              <a:t>thiết</a:t>
            </a:r>
            <a:r>
              <a:rPr lang="en-US" sz="1400" dirty="0">
                <a:solidFill>
                  <a:srgbClr val="FFFFFF"/>
                </a:solidFill>
              </a:rPr>
              <a:t> </a:t>
            </a:r>
            <a:r>
              <a:rPr lang="en-US" sz="1400" dirty="0" err="1">
                <a:solidFill>
                  <a:srgbClr val="FFFFFF"/>
                </a:solidFill>
              </a:rPr>
              <a:t>bị</a:t>
            </a:r>
            <a:r>
              <a:rPr lang="en-US" sz="1400" dirty="0">
                <a:solidFill>
                  <a:srgbClr val="FFFFFF"/>
                </a:solidFill>
              </a:rPr>
              <a:t> h</a:t>
            </a:r>
            <a:r>
              <a:rPr lang="vi-VN" sz="1400" dirty="0">
                <a:solidFill>
                  <a:srgbClr val="FFFFFF"/>
                </a:solidFill>
              </a:rPr>
              <a:t>ư</a:t>
            </a:r>
            <a:r>
              <a:rPr lang="en-US" sz="1400" dirty="0">
                <a:solidFill>
                  <a:srgbClr val="FFFFFF"/>
                </a:solidFill>
              </a:rPr>
              <a:t> </a:t>
            </a:r>
            <a:r>
              <a:rPr lang="en-US" sz="1400" dirty="0" err="1">
                <a:solidFill>
                  <a:srgbClr val="FFFFFF"/>
                </a:solidFill>
              </a:rPr>
              <a:t>hỏng</a:t>
            </a:r>
            <a:r>
              <a:rPr lang="en-US" sz="1400" dirty="0">
                <a:solidFill>
                  <a:srgbClr val="FFFFFF"/>
                </a:solidFill>
              </a:rPr>
              <a:t>/ng</a:t>
            </a:r>
            <a:r>
              <a:rPr lang="vi-VN" sz="1400" dirty="0">
                <a:solidFill>
                  <a:srgbClr val="FFFFFF"/>
                </a:solidFill>
              </a:rPr>
              <a:t>ư</a:t>
            </a:r>
            <a:r>
              <a:rPr lang="en-US" sz="1400" dirty="0">
                <a:solidFill>
                  <a:srgbClr val="FFFFFF"/>
                </a:solidFill>
              </a:rPr>
              <a:t>ng </a:t>
            </a:r>
            <a:r>
              <a:rPr lang="en-US" sz="1400" dirty="0" err="1">
                <a:solidFill>
                  <a:srgbClr val="FFFFFF"/>
                </a:solidFill>
              </a:rPr>
              <a:t>hoạt</a:t>
            </a:r>
            <a:r>
              <a:rPr lang="en-US" sz="1400" dirty="0">
                <a:solidFill>
                  <a:srgbClr val="FFFFFF"/>
                </a:solidFill>
              </a:rPr>
              <a:t> </a:t>
            </a:r>
            <a:r>
              <a:rPr lang="en-US" sz="1400" dirty="0" err="1">
                <a:solidFill>
                  <a:srgbClr val="FFFFFF"/>
                </a:solidFill>
              </a:rPr>
              <a:t>động</a:t>
            </a:r>
            <a:r>
              <a:rPr lang="en-US" sz="1400" dirty="0">
                <a:solidFill>
                  <a:srgbClr val="FFFFFF"/>
                </a:solidFill>
              </a:rPr>
              <a:t> </a:t>
            </a:r>
            <a:r>
              <a:rPr lang="en-US" sz="1400" dirty="0" err="1">
                <a:solidFill>
                  <a:srgbClr val="FFFFFF"/>
                </a:solidFill>
              </a:rPr>
              <a:t>v.v</a:t>
            </a:r>
            <a:r>
              <a:rPr lang="en-US" sz="1400" dirty="0">
                <a:solidFill>
                  <a:srgbClr val="FFFFFF"/>
                </a:solidFill>
              </a:rPr>
              <a:t>…)</a:t>
            </a:r>
          </a:p>
          <a:p>
            <a:pPr marL="285750" indent="-285750">
              <a:buFontTx/>
              <a:buChar char="-"/>
            </a:pPr>
            <a:r>
              <a:rPr lang="en-US" sz="1400" dirty="0" err="1">
                <a:solidFill>
                  <a:srgbClr val="FFFFFF"/>
                </a:solidFill>
              </a:rPr>
              <a:t>Như</a:t>
            </a:r>
            <a:r>
              <a:rPr lang="vi-VN" sz="1400" dirty="0">
                <a:solidFill>
                  <a:srgbClr val="FFFFFF"/>
                </a:solidFill>
              </a:rPr>
              <a:t>ơ</a:t>
            </a:r>
            <a:r>
              <a:rPr lang="en-US" sz="1400" dirty="0">
                <a:solidFill>
                  <a:srgbClr val="FFFFFF"/>
                </a:solidFill>
              </a:rPr>
              <a:t>c </a:t>
            </a:r>
            <a:r>
              <a:rPr lang="en-US" sz="1400" dirty="0" err="1">
                <a:solidFill>
                  <a:srgbClr val="FFFFFF"/>
                </a:solidFill>
              </a:rPr>
              <a:t>điểm</a:t>
            </a:r>
            <a:r>
              <a:rPr lang="en-US" sz="1400" dirty="0">
                <a:solidFill>
                  <a:srgbClr val="FFFFFF"/>
                </a:solidFill>
              </a:rPr>
              <a:t> </a:t>
            </a:r>
            <a:r>
              <a:rPr lang="en-US" sz="1400" dirty="0" err="1">
                <a:solidFill>
                  <a:srgbClr val="FFFFFF"/>
                </a:solidFill>
              </a:rPr>
              <a:t>của</a:t>
            </a:r>
            <a:r>
              <a:rPr lang="en-US" sz="1400" dirty="0">
                <a:solidFill>
                  <a:srgbClr val="FFFFFF"/>
                </a:solidFill>
              </a:rPr>
              <a:t> redundant topology : </a:t>
            </a:r>
            <a:r>
              <a:rPr lang="en-US" sz="1400" dirty="0" err="1">
                <a:solidFill>
                  <a:srgbClr val="FFFFFF"/>
                </a:solidFill>
              </a:rPr>
              <a:t>gây</a:t>
            </a:r>
            <a:r>
              <a:rPr lang="en-US" sz="1400" dirty="0">
                <a:solidFill>
                  <a:srgbClr val="FFFFFF"/>
                </a:solidFill>
              </a:rPr>
              <a:t> ra broadcast storm, </a:t>
            </a:r>
            <a:r>
              <a:rPr lang="en-US" sz="1400" dirty="0" err="1">
                <a:solidFill>
                  <a:srgbClr val="FFFFFF"/>
                </a:solidFill>
              </a:rPr>
              <a:t>lỗi</a:t>
            </a:r>
            <a:r>
              <a:rPr lang="en-US" sz="1400" dirty="0">
                <a:solidFill>
                  <a:srgbClr val="FFFFFF"/>
                </a:solidFill>
              </a:rPr>
              <a:t> </a:t>
            </a:r>
            <a:r>
              <a:rPr lang="en-US" sz="1400" dirty="0" err="1">
                <a:solidFill>
                  <a:srgbClr val="FFFFFF"/>
                </a:solidFill>
              </a:rPr>
              <a:t>bảng</a:t>
            </a:r>
            <a:r>
              <a:rPr lang="en-US" sz="1400" dirty="0">
                <a:solidFill>
                  <a:srgbClr val="FFFFFF"/>
                </a:solidFill>
              </a:rPr>
              <a:t> mac address (</a:t>
            </a:r>
            <a:r>
              <a:rPr lang="en-US" sz="1400" dirty="0" err="1">
                <a:solidFill>
                  <a:srgbClr val="FFFFFF"/>
                </a:solidFill>
              </a:rPr>
              <a:t>mạng</a:t>
            </a:r>
            <a:r>
              <a:rPr lang="en-US" sz="1400" dirty="0">
                <a:solidFill>
                  <a:srgbClr val="FFFFFF"/>
                </a:solidFill>
              </a:rPr>
              <a:t> </a:t>
            </a:r>
            <a:r>
              <a:rPr lang="en-US" sz="1400" dirty="0" err="1">
                <a:solidFill>
                  <a:srgbClr val="FFFFFF"/>
                </a:solidFill>
              </a:rPr>
              <a:t>bị</a:t>
            </a:r>
            <a:r>
              <a:rPr lang="en-US" sz="1400" dirty="0">
                <a:solidFill>
                  <a:srgbClr val="FFFFFF"/>
                </a:solidFill>
              </a:rPr>
              <a:t> loop )</a:t>
            </a:r>
          </a:p>
          <a:p>
            <a:pPr marL="285750" indent="-285750">
              <a:buFontTx/>
              <a:buChar char="-"/>
            </a:pPr>
            <a:r>
              <a:rPr lang="en-US" sz="1400" dirty="0" err="1">
                <a:solidFill>
                  <a:srgbClr val="FFFFFF"/>
                </a:solidFill>
              </a:rPr>
              <a:t>Để</a:t>
            </a:r>
            <a:r>
              <a:rPr lang="en-US" sz="1400" dirty="0">
                <a:solidFill>
                  <a:srgbClr val="FFFFFF"/>
                </a:solidFill>
              </a:rPr>
              <a:t> </a:t>
            </a:r>
            <a:r>
              <a:rPr lang="en-US" sz="1400" dirty="0" err="1">
                <a:solidFill>
                  <a:srgbClr val="FFFFFF"/>
                </a:solidFill>
              </a:rPr>
              <a:t>khắc</a:t>
            </a:r>
            <a:r>
              <a:rPr lang="en-US" sz="1400" dirty="0">
                <a:solidFill>
                  <a:srgbClr val="FFFFFF"/>
                </a:solidFill>
              </a:rPr>
              <a:t> </a:t>
            </a:r>
            <a:r>
              <a:rPr lang="en-US" sz="1400" dirty="0" err="1">
                <a:solidFill>
                  <a:srgbClr val="FFFFFF"/>
                </a:solidFill>
              </a:rPr>
              <a:t>phục</a:t>
            </a:r>
            <a:r>
              <a:rPr lang="en-US" sz="1400" dirty="0">
                <a:solidFill>
                  <a:srgbClr val="FFFFFF"/>
                </a:solidFill>
              </a:rPr>
              <a:t> </a:t>
            </a:r>
            <a:r>
              <a:rPr lang="en-US" sz="1400" dirty="0" err="1">
                <a:solidFill>
                  <a:srgbClr val="FFFFFF"/>
                </a:solidFill>
              </a:rPr>
              <a:t>nh</a:t>
            </a:r>
            <a:r>
              <a:rPr lang="vi-VN" sz="1400" dirty="0">
                <a:solidFill>
                  <a:srgbClr val="FFFFFF"/>
                </a:solidFill>
              </a:rPr>
              <a:t>ư</a:t>
            </a:r>
            <a:r>
              <a:rPr lang="en-US" sz="1400" dirty="0" err="1">
                <a:solidFill>
                  <a:srgbClr val="FFFFFF"/>
                </a:solidFill>
              </a:rPr>
              <a:t>ợc</a:t>
            </a:r>
            <a:r>
              <a:rPr lang="en-US" sz="1400" dirty="0">
                <a:solidFill>
                  <a:srgbClr val="FFFFFF"/>
                </a:solidFill>
              </a:rPr>
              <a:t> </a:t>
            </a:r>
            <a:r>
              <a:rPr lang="en-US" sz="1400" dirty="0" err="1">
                <a:solidFill>
                  <a:srgbClr val="FFFFFF"/>
                </a:solidFill>
              </a:rPr>
              <a:t>điểm</a:t>
            </a:r>
            <a:r>
              <a:rPr lang="en-US" sz="1400" dirty="0">
                <a:solidFill>
                  <a:srgbClr val="FFFFFF"/>
                </a:solidFill>
              </a:rPr>
              <a:t> </a:t>
            </a:r>
            <a:r>
              <a:rPr lang="en-US" sz="1400" dirty="0" err="1">
                <a:solidFill>
                  <a:srgbClr val="FFFFFF"/>
                </a:solidFill>
              </a:rPr>
              <a:t>trên</a:t>
            </a:r>
            <a:r>
              <a:rPr lang="en-US" sz="1400" dirty="0">
                <a:solidFill>
                  <a:srgbClr val="FFFFFF"/>
                </a:solidFill>
              </a:rPr>
              <a:t>, </a:t>
            </a:r>
            <a:r>
              <a:rPr lang="en-US" sz="1400" dirty="0" err="1">
                <a:solidFill>
                  <a:srgbClr val="FFFFFF"/>
                </a:solidFill>
              </a:rPr>
              <a:t>giao</a:t>
            </a:r>
            <a:r>
              <a:rPr lang="en-US" sz="1400" dirty="0">
                <a:solidFill>
                  <a:srgbClr val="FFFFFF"/>
                </a:solidFill>
              </a:rPr>
              <a:t> </a:t>
            </a:r>
            <a:r>
              <a:rPr lang="en-US" sz="1400" dirty="0" err="1">
                <a:solidFill>
                  <a:srgbClr val="FFFFFF"/>
                </a:solidFill>
              </a:rPr>
              <a:t>thức</a:t>
            </a:r>
            <a:r>
              <a:rPr lang="en-US" sz="1400" dirty="0">
                <a:solidFill>
                  <a:srgbClr val="FFFFFF"/>
                </a:solidFill>
              </a:rPr>
              <a:t> spanning tree (</a:t>
            </a:r>
            <a:r>
              <a:rPr lang="en-US" sz="1400" dirty="0" err="1">
                <a:solidFill>
                  <a:srgbClr val="FFFFFF"/>
                </a:solidFill>
              </a:rPr>
              <a:t>stp</a:t>
            </a:r>
            <a:r>
              <a:rPr lang="en-US" sz="1400" dirty="0">
                <a:solidFill>
                  <a:srgbClr val="FFFFFF"/>
                </a:solidFill>
              </a:rPr>
              <a:t>) ra </a:t>
            </a:r>
            <a:r>
              <a:rPr lang="en-US" sz="1400" dirty="0" err="1">
                <a:solidFill>
                  <a:srgbClr val="FFFFFF"/>
                </a:solidFill>
              </a:rPr>
              <a:t>đời</a:t>
            </a:r>
            <a:endParaRPr lang="en-US" sz="1400" dirty="0">
              <a:solidFill>
                <a:srgbClr val="FFFFFF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8A62496-E25C-4914-A6D5-9E6574ED85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42" y="0"/>
            <a:ext cx="12188951" cy="4953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B57E391-35BC-422B-BE77-454CE6D55A77}"/>
              </a:ext>
            </a:extLst>
          </p:cNvPr>
          <p:cNvSpPr txBox="1"/>
          <p:nvPr/>
        </p:nvSpPr>
        <p:spPr>
          <a:xfrm>
            <a:off x="67733" y="6463221"/>
            <a:ext cx="12122726" cy="36933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 BIÊN SOẠN : D</a:t>
            </a:r>
            <a:r>
              <a:rPr lang="vi-VN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ƠNG NGỌC VỌNG</a:t>
            </a:r>
          </a:p>
        </p:txBody>
      </p:sp>
    </p:spTree>
    <p:extLst>
      <p:ext uri="{BB962C8B-B14F-4D97-AF65-F5344CB8AC3E}">
        <p14:creationId xmlns:p14="http://schemas.microsoft.com/office/powerpoint/2010/main" val="1917146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>
            <a:extLst>
              <a:ext uri="{FF2B5EF4-FFF2-40B4-BE49-F238E27FC236}">
                <a16:creationId xmlns:a16="http://schemas.microsoft.com/office/drawing/2014/main" id="{FBDCECDC-EEE3-4128-AA5E-82A8C08796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07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4260EDE0-989C-4E16-AF94-F652294D82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07" y="4953000"/>
            <a:ext cx="12188952" cy="1905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55E1F2F-E259-4EA8-9FFD-3A10AF5418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0051" y="5225240"/>
            <a:ext cx="10058400" cy="11430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- Redundant topology : Cho </a:t>
            </a:r>
            <a:r>
              <a:rPr lang="en-US" dirty="0" err="1">
                <a:solidFill>
                  <a:srgbClr val="FFFFFF"/>
                </a:solidFill>
              </a:rPr>
              <a:t>phép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loại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bỏ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các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điểm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chết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trong</a:t>
            </a:r>
            <a:r>
              <a:rPr lang="en-US" dirty="0">
                <a:solidFill>
                  <a:srgbClr val="FFFFFF"/>
                </a:solidFill>
              </a:rPr>
              <a:t> s</a:t>
            </a:r>
            <a:r>
              <a:rPr lang="vi-VN" dirty="0">
                <a:solidFill>
                  <a:srgbClr val="FFFFFF"/>
                </a:solidFill>
              </a:rPr>
              <a:t>ơ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đồ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mạng</a:t>
            </a:r>
            <a:r>
              <a:rPr lang="en-US" dirty="0">
                <a:solidFill>
                  <a:srgbClr val="FFFFFF"/>
                </a:solidFill>
              </a:rPr>
              <a:t> (</a:t>
            </a:r>
            <a:r>
              <a:rPr lang="en-US" dirty="0" err="1">
                <a:solidFill>
                  <a:srgbClr val="FFFFFF"/>
                </a:solidFill>
              </a:rPr>
              <a:t>thiết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bị</a:t>
            </a:r>
            <a:r>
              <a:rPr lang="en-US" dirty="0">
                <a:solidFill>
                  <a:srgbClr val="FFFFFF"/>
                </a:solidFill>
              </a:rPr>
              <a:t> h</a:t>
            </a:r>
            <a:r>
              <a:rPr lang="vi-VN" dirty="0">
                <a:solidFill>
                  <a:srgbClr val="FFFFFF"/>
                </a:solidFill>
              </a:rPr>
              <a:t>ư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hỏng</a:t>
            </a:r>
            <a:r>
              <a:rPr lang="en-US" dirty="0">
                <a:solidFill>
                  <a:srgbClr val="FFFFFF"/>
                </a:solidFill>
              </a:rPr>
              <a:t>/ng</a:t>
            </a:r>
            <a:r>
              <a:rPr lang="vi-VN" dirty="0">
                <a:solidFill>
                  <a:srgbClr val="FFFFFF"/>
                </a:solidFill>
              </a:rPr>
              <a:t>ư</a:t>
            </a:r>
            <a:r>
              <a:rPr lang="en-US" dirty="0">
                <a:solidFill>
                  <a:srgbClr val="FFFFFF"/>
                </a:solidFill>
              </a:rPr>
              <a:t>ng </a:t>
            </a:r>
            <a:r>
              <a:rPr lang="en-US" dirty="0" err="1">
                <a:solidFill>
                  <a:srgbClr val="FFFFFF"/>
                </a:solidFill>
              </a:rPr>
              <a:t>hoạt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động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A070B02-7C2A-4E7B-BCFA-88DFC57E66F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4168"/>
          <a:stretch/>
        </p:blipFill>
        <p:spPr>
          <a:xfrm>
            <a:off x="0" y="0"/>
            <a:ext cx="12188952" cy="47354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93B2B1D-8D7A-4D13-BB0B-5AE34C9E4296}"/>
              </a:ext>
            </a:extLst>
          </p:cNvPr>
          <p:cNvSpPr txBox="1"/>
          <p:nvPr/>
        </p:nvSpPr>
        <p:spPr>
          <a:xfrm>
            <a:off x="67733" y="6463221"/>
            <a:ext cx="12122726" cy="36933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 BIÊN SOẠN : D</a:t>
            </a:r>
            <a:r>
              <a:rPr lang="vi-VN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ƠNG NGỌC VỌNG</a:t>
            </a:r>
          </a:p>
        </p:txBody>
      </p:sp>
    </p:spTree>
    <p:extLst>
      <p:ext uri="{BB962C8B-B14F-4D97-AF65-F5344CB8AC3E}">
        <p14:creationId xmlns:p14="http://schemas.microsoft.com/office/powerpoint/2010/main" val="27403972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>
            <a:extLst>
              <a:ext uri="{FF2B5EF4-FFF2-40B4-BE49-F238E27FC236}">
                <a16:creationId xmlns:a16="http://schemas.microsoft.com/office/drawing/2014/main" id="{FBDCECDC-EEE3-4128-AA5E-82A8C08796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07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4260EDE0-989C-4E16-AF94-F652294D82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07" y="4953000"/>
            <a:ext cx="12188952" cy="1905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55E1F2F-E259-4EA8-9FFD-3A10AF5418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733" y="4953000"/>
            <a:ext cx="11918858" cy="1467660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-1.vai </a:t>
            </a:r>
            <a:r>
              <a:rPr lang="en-US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switch(TRONG MỘT SEGMENT, MỘT SWITCH GIỮ VAI TRÒ ROOT BRIDGE, CÁC SWITCH CÒN LẠI GIỮ VAI TRÒ NONROOT BRIDGE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-2.vai </a:t>
            </a:r>
            <a:r>
              <a:rPr lang="en-US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port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-3-trạng </a:t>
            </a:r>
            <a:r>
              <a:rPr lang="en-US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port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2134E8B-070E-4FFE-BB6A-E7F781AF10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7299" y="-43070"/>
            <a:ext cx="9664701" cy="495350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840AE87-9CF2-45DD-9FC2-EB1496C60F2F}"/>
              </a:ext>
            </a:extLst>
          </p:cNvPr>
          <p:cNvSpPr txBox="1"/>
          <p:nvPr/>
        </p:nvSpPr>
        <p:spPr>
          <a:xfrm>
            <a:off x="67733" y="6463221"/>
            <a:ext cx="12122726" cy="36933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 BIÊN SOẠN : D</a:t>
            </a:r>
            <a:r>
              <a:rPr lang="vi-VN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ƠNG NGỌC VỌNG</a:t>
            </a:r>
          </a:p>
        </p:txBody>
      </p:sp>
    </p:spTree>
    <p:extLst>
      <p:ext uri="{BB962C8B-B14F-4D97-AF65-F5344CB8AC3E}">
        <p14:creationId xmlns:p14="http://schemas.microsoft.com/office/powerpoint/2010/main" val="38666051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>
            <a:extLst>
              <a:ext uri="{FF2B5EF4-FFF2-40B4-BE49-F238E27FC236}">
                <a16:creationId xmlns:a16="http://schemas.microsoft.com/office/drawing/2014/main" id="{FBDCECDC-EEE3-4128-AA5E-82A8C08796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07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4260EDE0-989C-4E16-AF94-F652294D82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07" y="4953000"/>
            <a:ext cx="12188952" cy="1905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6B88515-2AE7-4699-B9ED-7395770A790D}"/>
              </a:ext>
            </a:extLst>
          </p:cNvPr>
          <p:cNvSpPr txBox="1"/>
          <p:nvPr/>
        </p:nvSpPr>
        <p:spPr>
          <a:xfrm>
            <a:off x="368300" y="457937"/>
            <a:ext cx="8686800" cy="17472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>
                <a:solidFill>
                  <a:srgbClr val="FFFFFF"/>
                </a:solidFill>
              </a:rPr>
              <a:t>1-VAI TRÒ CỦA SWITCH: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6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16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16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LAN/VLAN, </a:t>
            </a:r>
            <a:r>
              <a:rPr lang="en-US" sz="16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16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switch </a:t>
            </a:r>
            <a:r>
              <a:rPr lang="en-US" sz="16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giữ</a:t>
            </a:r>
            <a:r>
              <a:rPr lang="en-US" sz="16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vai</a:t>
            </a:r>
            <a:r>
              <a:rPr lang="en-US" sz="16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trò</a:t>
            </a:r>
            <a:r>
              <a:rPr lang="en-US" sz="16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root bridge, </a:t>
            </a:r>
            <a:r>
              <a:rPr lang="en-US" sz="16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16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switch </a:t>
            </a:r>
            <a:r>
              <a:rPr lang="en-US" sz="16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còn</a:t>
            </a:r>
            <a:r>
              <a:rPr lang="en-US" sz="16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lại</a:t>
            </a:r>
            <a:r>
              <a:rPr lang="en-US" sz="16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giữ</a:t>
            </a:r>
            <a:r>
              <a:rPr lang="en-US" sz="16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vai</a:t>
            </a:r>
            <a:r>
              <a:rPr lang="en-US" sz="16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trò</a:t>
            </a:r>
            <a:r>
              <a:rPr lang="en-US" sz="16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nonroot</a:t>
            </a:r>
            <a:r>
              <a:rPr lang="en-US" sz="16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bridge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600" b="1" dirty="0" err="1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</a:t>
            </a:r>
            <a:r>
              <a:rPr lang="en-US" sz="1600" b="1" dirty="0" err="1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êu</a:t>
            </a:r>
            <a:r>
              <a:rPr lang="en-US" sz="16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chí</a:t>
            </a:r>
            <a:r>
              <a:rPr lang="en-US" sz="16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lựa</a:t>
            </a:r>
            <a:r>
              <a:rPr lang="en-US" sz="16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chọn</a:t>
            </a:r>
            <a:r>
              <a:rPr lang="en-US" sz="16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Root Switch: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sz="1600" b="1" dirty="0">
              <a:solidFill>
                <a:srgbClr val="FFFF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D43EE83-9CA9-4F60-B1CE-849292EBAA5F}"/>
              </a:ext>
            </a:extLst>
          </p:cNvPr>
          <p:cNvSpPr txBox="1"/>
          <p:nvPr/>
        </p:nvSpPr>
        <p:spPr>
          <a:xfrm>
            <a:off x="67733" y="6463221"/>
            <a:ext cx="12122726" cy="36933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 BIÊN SOẠN : D</a:t>
            </a:r>
            <a:r>
              <a:rPr lang="vi-VN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ƠNG NGỌC VỌNG</a:t>
            </a:r>
          </a:p>
        </p:txBody>
      </p:sp>
    </p:spTree>
    <p:extLst>
      <p:ext uri="{BB962C8B-B14F-4D97-AF65-F5344CB8AC3E}">
        <p14:creationId xmlns:p14="http://schemas.microsoft.com/office/powerpoint/2010/main" val="3823575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>
            <a:extLst>
              <a:ext uri="{FF2B5EF4-FFF2-40B4-BE49-F238E27FC236}">
                <a16:creationId xmlns:a16="http://schemas.microsoft.com/office/drawing/2014/main" id="{FBDCECDC-EEE3-4128-AA5E-82A8C08796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07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4260EDE0-989C-4E16-AF94-F652294D82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07" y="4953000"/>
            <a:ext cx="12188952" cy="1905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6B88515-2AE7-4699-B9ED-7395770A790D}"/>
              </a:ext>
            </a:extLst>
          </p:cNvPr>
          <p:cNvSpPr txBox="1"/>
          <p:nvPr/>
        </p:nvSpPr>
        <p:spPr>
          <a:xfrm>
            <a:off x="0" y="-92753"/>
            <a:ext cx="3290335" cy="5256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b="1" dirty="0" err="1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</a:t>
            </a:r>
            <a:r>
              <a:rPr lang="en-US" sz="2800" b="1" dirty="0" err="1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êu</a:t>
            </a:r>
            <a:r>
              <a:rPr lang="en-US" sz="28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chí</a:t>
            </a:r>
            <a:r>
              <a:rPr lang="en-US" sz="28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lựa</a:t>
            </a:r>
            <a:r>
              <a:rPr lang="en-US" sz="28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chọn</a:t>
            </a:r>
            <a:r>
              <a:rPr lang="en-US" sz="28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Root Switch: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Đầu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tiên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Switch X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cùng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gửi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tín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hiệu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Bridge Protocol Data Unit(BPDU), 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gói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BPDU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cứ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mỗi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giây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đ</a:t>
            </a:r>
            <a:r>
              <a:rPr lang="vi-VN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ư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ợc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gửi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trên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đ</a:t>
            </a:r>
            <a:r>
              <a:rPr lang="vi-VN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ư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ờng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truyền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lần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gói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tin BPDU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thông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tin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quan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trọng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đó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: Bridge Priority + MAC Address.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Nhìn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vẽ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ta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nhận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thấy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giữa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Swith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-X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Switch-Y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cùng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trị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Bridge Priority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</a:t>
            </a:r>
            <a:r>
              <a:rPr lang="vi-VN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ư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 MAC Address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Switch-X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nhỏ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h</a:t>
            </a:r>
            <a:r>
              <a:rPr lang="vi-VN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ơ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 MAC Address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Switch-Y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nên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Switch-X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sẻ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đ</a:t>
            </a:r>
            <a:r>
              <a:rPr lang="vi-VN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ư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ợc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bầu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chọn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làm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Root Switch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F837B8D-6945-411D-A05C-F51F8AFCB6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1841" y="651932"/>
            <a:ext cx="8900160" cy="430106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EDCD82F-2061-4893-B77C-3336C32AF519}"/>
              </a:ext>
            </a:extLst>
          </p:cNvPr>
          <p:cNvCxnSpPr/>
          <p:nvPr/>
        </p:nvCxnSpPr>
        <p:spPr>
          <a:xfrm>
            <a:off x="4435374" y="2467811"/>
            <a:ext cx="829734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5F892C0-C7CB-468D-B9BC-8B8E0E6C2EC5}"/>
              </a:ext>
            </a:extLst>
          </p:cNvPr>
          <p:cNvCxnSpPr/>
          <p:nvPr/>
        </p:nvCxnSpPr>
        <p:spPr>
          <a:xfrm>
            <a:off x="11119408" y="2484745"/>
            <a:ext cx="829734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CA0203FF-DFC1-43D4-894B-8FE8B43BBB37}"/>
              </a:ext>
            </a:extLst>
          </p:cNvPr>
          <p:cNvSpPr txBox="1"/>
          <p:nvPr/>
        </p:nvSpPr>
        <p:spPr>
          <a:xfrm>
            <a:off x="211667" y="5038968"/>
            <a:ext cx="1157393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ý: </a:t>
            </a:r>
            <a:r>
              <a:rPr lang="en-US" sz="3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Router, </a:t>
            </a:r>
            <a:r>
              <a:rPr lang="en-US" sz="3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MAC Address </a:t>
            </a:r>
            <a:r>
              <a:rPr lang="en-US" sz="3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càng</a:t>
            </a:r>
            <a:r>
              <a:rPr lang="en-US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 </a:t>
            </a:r>
            <a:r>
              <a:rPr lang="en-US" sz="3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tiên</a:t>
            </a:r>
            <a:r>
              <a:rPr lang="en-US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càng</a:t>
            </a:r>
            <a:r>
              <a:rPr lang="en-US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2C0DAB3-CCD7-49C6-A3F7-003A949DEAFE}"/>
              </a:ext>
            </a:extLst>
          </p:cNvPr>
          <p:cNvSpPr txBox="1"/>
          <p:nvPr/>
        </p:nvSpPr>
        <p:spPr>
          <a:xfrm>
            <a:off x="3290334" y="-1471"/>
            <a:ext cx="8900125" cy="40011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TRƯỜNG CAO ĐẲNG LÝ TỰ TRỌNG TP.HCM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233CB7A-C73E-41C6-A1BF-FA66F3E2A17E}"/>
              </a:ext>
            </a:extLst>
          </p:cNvPr>
          <p:cNvSpPr txBox="1"/>
          <p:nvPr/>
        </p:nvSpPr>
        <p:spPr>
          <a:xfrm>
            <a:off x="67733" y="6463221"/>
            <a:ext cx="12122726" cy="36933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 BIÊN SOẠN : D</a:t>
            </a:r>
            <a:r>
              <a:rPr lang="vi-VN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ƠNG NGỌC VỌNG</a:t>
            </a:r>
          </a:p>
        </p:txBody>
      </p:sp>
    </p:spTree>
    <p:extLst>
      <p:ext uri="{BB962C8B-B14F-4D97-AF65-F5344CB8AC3E}">
        <p14:creationId xmlns:p14="http://schemas.microsoft.com/office/powerpoint/2010/main" val="36257872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>
            <a:extLst>
              <a:ext uri="{FF2B5EF4-FFF2-40B4-BE49-F238E27FC236}">
                <a16:creationId xmlns:a16="http://schemas.microsoft.com/office/drawing/2014/main" id="{FBDCECDC-EEE3-4128-AA5E-82A8C08796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07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4260EDE0-989C-4E16-AF94-F652294D82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07" y="4953000"/>
            <a:ext cx="12188952" cy="1905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55E1F2F-E259-4EA8-9FFD-3A10AF5418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" y="5225240"/>
            <a:ext cx="12007579" cy="1143000"/>
          </a:xfrm>
        </p:spPr>
        <p:txBody>
          <a:bodyPr>
            <a:normAutofit fontScale="85000" lnSpcReduction="20000"/>
          </a:bodyPr>
          <a:lstStyle/>
          <a:p>
            <a:pPr marL="342900" indent="-342900">
              <a:buFontTx/>
              <a:buChar char="-"/>
            </a:pPr>
            <a:r>
              <a:rPr lang="en-US" dirty="0" err="1">
                <a:solidFill>
                  <a:srgbClr val="FFFFFF"/>
                </a:solidFill>
              </a:rPr>
              <a:t>điều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cần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ghi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nhớ</a:t>
            </a:r>
            <a:r>
              <a:rPr lang="en-US" dirty="0">
                <a:solidFill>
                  <a:srgbClr val="FFFFFF"/>
                </a:solidFill>
              </a:rPr>
              <a:t>: </a:t>
            </a:r>
            <a:r>
              <a:rPr lang="en-US" dirty="0" err="1">
                <a:solidFill>
                  <a:srgbClr val="FFFFFF"/>
                </a:solidFill>
              </a:rPr>
              <a:t>đối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với</a:t>
            </a:r>
            <a:r>
              <a:rPr lang="en-US" dirty="0">
                <a:solidFill>
                  <a:srgbClr val="FFFFFF"/>
                </a:solidFill>
              </a:rPr>
              <a:t> switch đ</a:t>
            </a:r>
            <a:r>
              <a:rPr lang="vi-VN" dirty="0">
                <a:solidFill>
                  <a:srgbClr val="FFFFFF"/>
                </a:solidFill>
              </a:rPr>
              <a:t>ư</a:t>
            </a:r>
            <a:r>
              <a:rPr lang="en-US" dirty="0" err="1">
                <a:solidFill>
                  <a:srgbClr val="FFFFFF"/>
                </a:solidFill>
              </a:rPr>
              <a:t>ợc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bầu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chọn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làm</a:t>
            </a:r>
            <a:r>
              <a:rPr lang="en-US" dirty="0">
                <a:solidFill>
                  <a:srgbClr val="FFFFFF"/>
                </a:solidFill>
              </a:rPr>
              <a:t> root bridge, </a:t>
            </a:r>
            <a:r>
              <a:rPr lang="en-US" dirty="0" err="1">
                <a:solidFill>
                  <a:srgbClr val="FFFFFF"/>
                </a:solidFill>
              </a:rPr>
              <a:t>tất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cả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các</a:t>
            </a:r>
            <a:r>
              <a:rPr lang="en-US" dirty="0">
                <a:solidFill>
                  <a:srgbClr val="FFFFFF"/>
                </a:solidFill>
              </a:rPr>
              <a:t> port </a:t>
            </a:r>
            <a:r>
              <a:rPr lang="en-US" dirty="0" err="1">
                <a:solidFill>
                  <a:srgbClr val="FFFFFF"/>
                </a:solidFill>
              </a:rPr>
              <a:t>của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nó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đều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giữ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vai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trò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là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dp</a:t>
            </a:r>
            <a:r>
              <a:rPr lang="en-US" dirty="0">
                <a:solidFill>
                  <a:srgbClr val="FFFFFF"/>
                </a:solidFill>
              </a:rPr>
              <a:t>(</a:t>
            </a:r>
            <a:r>
              <a:rPr lang="en-US" dirty="0" err="1">
                <a:solidFill>
                  <a:srgbClr val="FFFFFF"/>
                </a:solidFill>
              </a:rPr>
              <a:t>desinated</a:t>
            </a:r>
            <a:r>
              <a:rPr lang="en-US" dirty="0">
                <a:solidFill>
                  <a:srgbClr val="FFFFFF"/>
                </a:solidFill>
              </a:rPr>
              <a:t> port)</a:t>
            </a:r>
          </a:p>
          <a:p>
            <a:pPr marL="342900" indent="-342900">
              <a:buFontTx/>
              <a:buChar char="-"/>
            </a:pPr>
            <a:r>
              <a:rPr lang="en-US" dirty="0" err="1">
                <a:solidFill>
                  <a:srgbClr val="FFFFFF"/>
                </a:solidFill>
              </a:rPr>
              <a:t>Ví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dụ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trên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hình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là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switch_X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F1B4D06-70F8-41EF-BB77-7464F5021AFC}"/>
              </a:ext>
            </a:extLst>
          </p:cNvPr>
          <p:cNvSpPr txBox="1"/>
          <p:nvPr/>
        </p:nvSpPr>
        <p:spPr>
          <a:xfrm>
            <a:off x="406399" y="317500"/>
            <a:ext cx="11650133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FF00"/>
                </a:solidFill>
              </a:rPr>
              <a:t>2-VAI TRÒ CỦA PORT</a:t>
            </a:r>
          </a:p>
          <a:p>
            <a:r>
              <a:rPr lang="en-US" dirty="0"/>
              <a:t>+Root port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cổng</a:t>
            </a:r>
            <a:r>
              <a:rPr lang="en-US" dirty="0"/>
              <a:t> h</a:t>
            </a:r>
            <a:r>
              <a:rPr lang="vi-VN" dirty="0"/>
              <a:t>ư</a:t>
            </a:r>
            <a:r>
              <a:rPr lang="en-US" dirty="0" err="1"/>
              <a:t>ớng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 Root Switch </a:t>
            </a:r>
            <a:r>
              <a:rPr lang="en-US" dirty="0" err="1"/>
              <a:t>theo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tiêu</a:t>
            </a:r>
            <a:r>
              <a:rPr lang="en-US" dirty="0"/>
              <a:t> </a:t>
            </a:r>
            <a:r>
              <a:rPr lang="en-US" dirty="0" err="1"/>
              <a:t>chí</a:t>
            </a:r>
            <a:r>
              <a:rPr lang="en-US" dirty="0"/>
              <a:t> </a:t>
            </a:r>
            <a:r>
              <a:rPr lang="en-US" dirty="0" err="1"/>
              <a:t>nào</a:t>
            </a:r>
            <a:r>
              <a:rPr lang="en-US" dirty="0"/>
              <a:t> </a:t>
            </a:r>
            <a:r>
              <a:rPr lang="en-US" dirty="0" err="1"/>
              <a:t>đó</a:t>
            </a:r>
            <a:r>
              <a:rPr lang="en-US" dirty="0"/>
              <a:t>.</a:t>
            </a:r>
          </a:p>
          <a:p>
            <a:r>
              <a:rPr lang="en-US" dirty="0"/>
              <a:t>+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đoạn</a:t>
            </a:r>
            <a:r>
              <a:rPr lang="en-US" dirty="0"/>
              <a:t> </a:t>
            </a:r>
            <a:r>
              <a:rPr lang="en-US" dirty="0" err="1"/>
              <a:t>đấu</a:t>
            </a:r>
            <a:r>
              <a:rPr lang="en-US" dirty="0"/>
              <a:t> </a:t>
            </a:r>
            <a:r>
              <a:rPr lang="en-US" dirty="0" err="1"/>
              <a:t>nối</a:t>
            </a:r>
            <a:r>
              <a:rPr lang="en-US" dirty="0"/>
              <a:t> </a:t>
            </a:r>
            <a:r>
              <a:rPr lang="en-US" dirty="0" err="1"/>
              <a:t>thuộc</a:t>
            </a:r>
            <a:r>
              <a:rPr lang="en-US" dirty="0"/>
              <a:t> </a:t>
            </a:r>
            <a:r>
              <a:rPr lang="en-US" dirty="0" err="1"/>
              <a:t>nonroot</a:t>
            </a:r>
            <a:r>
              <a:rPr lang="en-US" dirty="0"/>
              <a:t> switch </a:t>
            </a:r>
            <a:r>
              <a:rPr lang="en-US" dirty="0" err="1"/>
              <a:t>thì</a:t>
            </a:r>
            <a:r>
              <a:rPr lang="en-US" dirty="0"/>
              <a:t> 1 port </a:t>
            </a:r>
            <a:r>
              <a:rPr lang="en-US" dirty="0" err="1"/>
              <a:t>giữ</a:t>
            </a:r>
            <a:r>
              <a:rPr lang="en-US" dirty="0"/>
              <a:t> </a:t>
            </a:r>
            <a:r>
              <a:rPr lang="en-US" dirty="0" err="1"/>
              <a:t>vai</a:t>
            </a:r>
            <a:r>
              <a:rPr lang="en-US" dirty="0"/>
              <a:t> </a:t>
            </a:r>
            <a:r>
              <a:rPr lang="en-US" dirty="0" err="1"/>
              <a:t>trò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root port </a:t>
            </a:r>
            <a:r>
              <a:rPr lang="en-US" dirty="0" err="1"/>
              <a:t>thì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đối</a:t>
            </a:r>
            <a:r>
              <a:rPr lang="en-US" dirty="0"/>
              <a:t> </a:t>
            </a:r>
            <a:r>
              <a:rPr lang="en-US" dirty="0" err="1"/>
              <a:t>nối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DP (Designated Port),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còn</a:t>
            </a:r>
            <a:r>
              <a:rPr lang="en-US" dirty="0"/>
              <a:t> </a:t>
            </a:r>
            <a:r>
              <a:rPr lang="en-US" dirty="0" err="1"/>
              <a:t>lại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Non-DP.</a:t>
            </a:r>
          </a:p>
          <a:p>
            <a:endParaRPr lang="en-US" dirty="0"/>
          </a:p>
          <a:p>
            <a:r>
              <a:rPr lang="en-US" sz="2800" b="1" dirty="0">
                <a:solidFill>
                  <a:srgbClr val="FFFF00"/>
                </a:solidFill>
              </a:rPr>
              <a:t>P/S: </a:t>
            </a:r>
            <a:r>
              <a:rPr lang="en-US" sz="2800" b="1" dirty="0" err="1">
                <a:solidFill>
                  <a:srgbClr val="FFFF00"/>
                </a:solidFill>
              </a:rPr>
              <a:t>Tiêu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chí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chọn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lựa</a:t>
            </a:r>
            <a:r>
              <a:rPr lang="en-US" sz="2800" b="1" dirty="0">
                <a:solidFill>
                  <a:srgbClr val="FFFF00"/>
                </a:solidFill>
              </a:rPr>
              <a:t> Root port </a:t>
            </a:r>
            <a:r>
              <a:rPr lang="en-US" sz="2800" b="1" dirty="0" err="1">
                <a:solidFill>
                  <a:srgbClr val="FFFF00"/>
                </a:solidFill>
              </a:rPr>
              <a:t>trong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Nonroot</a:t>
            </a:r>
            <a:r>
              <a:rPr lang="en-US" sz="2800" b="1" dirty="0">
                <a:solidFill>
                  <a:srgbClr val="FFFF00"/>
                </a:solidFill>
              </a:rPr>
              <a:t> bridge:</a:t>
            </a:r>
          </a:p>
          <a:p>
            <a:r>
              <a:rPr lang="en-US" dirty="0"/>
              <a:t>*</a:t>
            </a:r>
            <a:r>
              <a:rPr lang="en-US" dirty="0" err="1"/>
              <a:t>Tiêu</a:t>
            </a:r>
            <a:r>
              <a:rPr lang="en-US" dirty="0"/>
              <a:t> </a:t>
            </a:r>
            <a:r>
              <a:rPr lang="en-US" dirty="0" err="1"/>
              <a:t>chí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 Path-cost</a:t>
            </a:r>
            <a:r>
              <a:rPr lang="en-US" dirty="0">
                <a:sym typeface="Wingdings" panose="05000000000000000000" pitchFamily="2" charset="2"/>
              </a:rPr>
              <a:t>(</a:t>
            </a:r>
            <a:r>
              <a:rPr lang="en-US" dirty="0" err="1">
                <a:sym typeface="Wingdings" panose="05000000000000000000" pitchFamily="2" charset="2"/>
              </a:rPr>
              <a:t>Chọn</a:t>
            </a:r>
            <a:r>
              <a:rPr lang="en-US" dirty="0">
                <a:sym typeface="Wingdings" panose="05000000000000000000" pitchFamily="2" charset="2"/>
              </a:rPr>
              <a:t> đ</a:t>
            </a:r>
            <a:r>
              <a:rPr lang="vi-VN" dirty="0">
                <a:sym typeface="Wingdings" panose="05000000000000000000" pitchFamily="2" charset="2"/>
              </a:rPr>
              <a:t>ư</a:t>
            </a:r>
            <a:r>
              <a:rPr lang="en-US" dirty="0" err="1">
                <a:sym typeface="Wingdings" panose="05000000000000000000" pitchFamily="2" charset="2"/>
              </a:rPr>
              <a:t>ơng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đi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nhanh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nhất</a:t>
            </a:r>
            <a:r>
              <a:rPr lang="en-US" dirty="0">
                <a:sym typeface="Wingdings" panose="05000000000000000000" pitchFamily="2" charset="2"/>
              </a:rPr>
              <a:t>. </a:t>
            </a:r>
            <a:r>
              <a:rPr lang="en-US" dirty="0" err="1">
                <a:sym typeface="Wingdings" panose="05000000000000000000" pitchFamily="2" charset="2"/>
              </a:rPr>
              <a:t>Nghĩa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là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băng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thông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càng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lớn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thì</a:t>
            </a:r>
            <a:r>
              <a:rPr lang="en-US" dirty="0">
                <a:sym typeface="Wingdings" panose="05000000000000000000" pitchFamily="2" charset="2"/>
              </a:rPr>
              <a:t> Path-cost </a:t>
            </a:r>
            <a:r>
              <a:rPr lang="en-US" dirty="0" err="1">
                <a:sym typeface="Wingdings" panose="05000000000000000000" pitchFamily="2" charset="2"/>
              </a:rPr>
              <a:t>sẽ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càng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nhỏ</a:t>
            </a:r>
            <a:r>
              <a:rPr lang="en-US" dirty="0">
                <a:sym typeface="Wingdings" panose="05000000000000000000" pitchFamily="2" charset="2"/>
              </a:rPr>
              <a:t>)</a:t>
            </a:r>
            <a:endParaRPr lang="en-US" dirty="0"/>
          </a:p>
          <a:p>
            <a:r>
              <a:rPr lang="en-US" dirty="0"/>
              <a:t>   </a:t>
            </a:r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r>
              <a:rPr lang="en-US" dirty="0"/>
              <a:t> </a:t>
            </a:r>
            <a:r>
              <a:rPr lang="en-US" dirty="0" err="1"/>
              <a:t>trên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vẽ</a:t>
            </a:r>
            <a:r>
              <a:rPr lang="en-US" dirty="0"/>
              <a:t> : </a:t>
            </a:r>
            <a:r>
              <a:rPr lang="en-US" dirty="0" err="1"/>
              <a:t>Băng</a:t>
            </a:r>
            <a:r>
              <a:rPr lang="en-US" dirty="0"/>
              <a:t> </a:t>
            </a:r>
            <a:r>
              <a:rPr lang="en-US" dirty="0" err="1"/>
              <a:t>thông</a:t>
            </a:r>
            <a:r>
              <a:rPr lang="en-US" dirty="0"/>
              <a:t> </a:t>
            </a:r>
            <a:r>
              <a:rPr lang="en-US" dirty="0" err="1"/>
              <a:t>sẽ</a:t>
            </a:r>
            <a:r>
              <a:rPr lang="en-US" dirty="0"/>
              <a:t> </a:t>
            </a:r>
            <a:r>
              <a:rPr lang="en-US" dirty="0" err="1"/>
              <a:t>chọn</a:t>
            </a:r>
            <a:r>
              <a:rPr lang="en-US" dirty="0"/>
              <a:t> 100 Base-T (100Mbps),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khi</a:t>
            </a:r>
            <a:r>
              <a:rPr lang="en-US" dirty="0"/>
              <a:t> đ</a:t>
            </a:r>
            <a:r>
              <a:rPr lang="vi-VN" dirty="0"/>
              <a:t>ư</a:t>
            </a:r>
            <a:r>
              <a:rPr lang="en-US" dirty="0" err="1"/>
              <a:t>ờng</a:t>
            </a:r>
            <a:r>
              <a:rPr lang="en-US" dirty="0"/>
              <a:t> d</a:t>
            </a:r>
            <a:r>
              <a:rPr lang="vi-VN" dirty="0"/>
              <a:t>ư</a:t>
            </a:r>
            <a:r>
              <a:rPr lang="en-US" dirty="0" err="1"/>
              <a:t>ới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10 Base-T (10Mbps)</a:t>
            </a:r>
          </a:p>
          <a:p>
            <a:r>
              <a:rPr lang="en-US" dirty="0"/>
              <a:t>*</a:t>
            </a:r>
            <a:r>
              <a:rPr lang="en-US" dirty="0" err="1"/>
              <a:t>Tiêu</a:t>
            </a:r>
            <a:r>
              <a:rPr lang="en-US" dirty="0"/>
              <a:t> </a:t>
            </a:r>
            <a:r>
              <a:rPr lang="en-US" dirty="0" err="1"/>
              <a:t>chí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 Bridge-ID</a:t>
            </a:r>
          </a:p>
          <a:p>
            <a:r>
              <a:rPr lang="en-US" dirty="0"/>
              <a:t>*</a:t>
            </a:r>
            <a:r>
              <a:rPr lang="en-US" dirty="0" err="1"/>
              <a:t>Tiêu</a:t>
            </a:r>
            <a:r>
              <a:rPr lang="en-US" dirty="0"/>
              <a:t> </a:t>
            </a:r>
            <a:r>
              <a:rPr lang="en-US" dirty="0" err="1"/>
              <a:t>chí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 Port-ID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58904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>
            <a:extLst>
              <a:ext uri="{FF2B5EF4-FFF2-40B4-BE49-F238E27FC236}">
                <a16:creationId xmlns:a16="http://schemas.microsoft.com/office/drawing/2014/main" id="{FBDCECDC-EEE3-4128-AA5E-82A8C08796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07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4260EDE0-989C-4E16-AF94-F652294D82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07" y="4953000"/>
            <a:ext cx="12188952" cy="1905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55E1F2F-E259-4EA8-9FFD-3A10AF5418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4951127"/>
            <a:ext cx="12192000" cy="1143000"/>
          </a:xfrm>
        </p:spPr>
        <p:txBody>
          <a:bodyPr>
            <a:normAutofit fontScale="85000" lnSpcReduction="20000"/>
          </a:bodyPr>
          <a:lstStyle/>
          <a:p>
            <a:pPr marL="342900" indent="-342900">
              <a:buFontTx/>
              <a:buChar char="-"/>
            </a:pPr>
            <a:r>
              <a:rPr lang="vi-VN" dirty="0">
                <a:solidFill>
                  <a:srgbClr val="FFFFFF"/>
                </a:solidFill>
                <a:latin typeface="+mj-lt"/>
              </a:rPr>
              <a:t>Như</a:t>
            </a:r>
            <a:r>
              <a:rPr lang="en-US" dirty="0">
                <a:solidFill>
                  <a:srgbClr val="FFFFFF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+mj-lt"/>
              </a:rPr>
              <a:t>vậy</a:t>
            </a:r>
            <a:r>
              <a:rPr lang="en-US" dirty="0">
                <a:solidFill>
                  <a:srgbClr val="FFFFFF"/>
                </a:solidFill>
                <a:latin typeface="+mj-lt"/>
              </a:rPr>
              <a:t>, ở </a:t>
            </a:r>
            <a:r>
              <a:rPr lang="en-US" dirty="0" err="1">
                <a:solidFill>
                  <a:srgbClr val="FFFFFF"/>
                </a:solidFill>
                <a:latin typeface="+mj-lt"/>
              </a:rPr>
              <a:t>trạng</a:t>
            </a:r>
            <a:r>
              <a:rPr lang="en-US" dirty="0">
                <a:solidFill>
                  <a:srgbClr val="FFFFFF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+mj-lt"/>
              </a:rPr>
              <a:t>thái</a:t>
            </a:r>
            <a:r>
              <a:rPr lang="en-US" dirty="0">
                <a:solidFill>
                  <a:srgbClr val="FFFFFF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+mj-lt"/>
              </a:rPr>
              <a:t>xử</a:t>
            </a:r>
            <a:r>
              <a:rPr lang="en-US" dirty="0">
                <a:solidFill>
                  <a:srgbClr val="FFFFFF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+mj-lt"/>
              </a:rPr>
              <a:t>lý</a:t>
            </a:r>
            <a:r>
              <a:rPr lang="en-US" dirty="0">
                <a:solidFill>
                  <a:srgbClr val="FFFFFF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+mj-lt"/>
              </a:rPr>
              <a:t>gói</a:t>
            </a:r>
            <a:r>
              <a:rPr lang="en-US" dirty="0">
                <a:solidFill>
                  <a:srgbClr val="FFFFFF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+mj-lt"/>
              </a:rPr>
              <a:t>bpdu</a:t>
            </a:r>
            <a:r>
              <a:rPr lang="en-US" dirty="0">
                <a:solidFill>
                  <a:srgbClr val="FFFFFF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+mj-lt"/>
              </a:rPr>
              <a:t>từ</a:t>
            </a:r>
            <a:r>
              <a:rPr lang="en-US" dirty="0">
                <a:solidFill>
                  <a:srgbClr val="FFFFFF"/>
                </a:solidFill>
                <a:latin typeface="+mj-lt"/>
              </a:rPr>
              <a:t> switch </a:t>
            </a:r>
            <a:r>
              <a:rPr lang="en-US" dirty="0" err="1">
                <a:solidFill>
                  <a:srgbClr val="FFFFFF"/>
                </a:solidFill>
                <a:latin typeface="+mj-lt"/>
              </a:rPr>
              <a:t>khác</a:t>
            </a:r>
            <a:r>
              <a:rPr lang="en-US" dirty="0">
                <a:solidFill>
                  <a:srgbClr val="FFFFFF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+mj-lt"/>
              </a:rPr>
              <a:t>mất</a:t>
            </a:r>
            <a:r>
              <a:rPr lang="en-US" dirty="0">
                <a:solidFill>
                  <a:srgbClr val="FFFFFF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+mj-lt"/>
              </a:rPr>
              <a:t>tổng</a:t>
            </a:r>
            <a:r>
              <a:rPr lang="en-US" dirty="0">
                <a:solidFill>
                  <a:srgbClr val="FFFFFF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+mj-lt"/>
              </a:rPr>
              <a:t>thời</a:t>
            </a:r>
            <a:r>
              <a:rPr lang="en-US" dirty="0">
                <a:solidFill>
                  <a:srgbClr val="FFFFFF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+mj-lt"/>
              </a:rPr>
              <a:t>gian</a:t>
            </a:r>
            <a:r>
              <a:rPr lang="en-US" dirty="0">
                <a:solidFill>
                  <a:srgbClr val="FFFFFF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+mj-lt"/>
              </a:rPr>
              <a:t>fowarding</a:t>
            </a:r>
            <a:r>
              <a:rPr lang="en-US" dirty="0">
                <a:solidFill>
                  <a:srgbClr val="FFFFFF"/>
                </a:solidFill>
                <a:latin typeface="+mj-lt"/>
              </a:rPr>
              <a:t> delay = 50 </a:t>
            </a:r>
            <a:r>
              <a:rPr lang="en-US" dirty="0" err="1">
                <a:solidFill>
                  <a:srgbClr val="FFFFFF"/>
                </a:solidFill>
                <a:latin typeface="+mj-lt"/>
              </a:rPr>
              <a:t>giây</a:t>
            </a:r>
            <a:r>
              <a:rPr lang="en-US" dirty="0">
                <a:solidFill>
                  <a:srgbClr val="FFFFFF"/>
                </a:solidFill>
                <a:latin typeface="+mj-lt"/>
              </a:rPr>
              <a:t> </a:t>
            </a:r>
            <a:r>
              <a:rPr lang="en-US" dirty="0">
                <a:solidFill>
                  <a:srgbClr val="FFFFFF"/>
                </a:solidFill>
                <a:latin typeface="+mj-lt"/>
                <a:sym typeface="Wingdings" panose="05000000000000000000" pitchFamily="2" charset="2"/>
              </a:rPr>
              <a:t></a:t>
            </a:r>
            <a:r>
              <a:rPr lang="en-US" dirty="0" err="1">
                <a:solidFill>
                  <a:srgbClr val="FFFFFF"/>
                </a:solidFill>
                <a:latin typeface="+mj-lt"/>
                <a:sym typeface="Wingdings" panose="05000000000000000000" pitchFamily="2" charset="2"/>
              </a:rPr>
              <a:t>Khá</a:t>
            </a:r>
            <a:r>
              <a:rPr lang="en-US" dirty="0">
                <a:solidFill>
                  <a:srgbClr val="FFFFFF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+mj-lt"/>
                <a:sym typeface="Wingdings" panose="05000000000000000000" pitchFamily="2" charset="2"/>
              </a:rPr>
              <a:t>chậm</a:t>
            </a:r>
            <a:r>
              <a:rPr lang="en-US" dirty="0">
                <a:solidFill>
                  <a:srgbClr val="FFFFFF"/>
                </a:solidFill>
                <a:latin typeface="+mj-lt"/>
                <a:sym typeface="Wingdings" panose="05000000000000000000" pitchFamily="2" charset="2"/>
              </a:rPr>
              <a:t> !</a:t>
            </a:r>
          </a:p>
          <a:p>
            <a:r>
              <a:rPr lang="en-US" dirty="0">
                <a:solidFill>
                  <a:srgbClr val="FFFFFF"/>
                </a:solidFill>
                <a:latin typeface="+mj-lt"/>
                <a:sym typeface="Wingdings" panose="05000000000000000000" pitchFamily="2" charset="2"/>
              </a:rPr>
              <a:t></a:t>
            </a:r>
            <a:r>
              <a:rPr lang="en-US" dirty="0" err="1">
                <a:solidFill>
                  <a:srgbClr val="FFFFFF"/>
                </a:solidFill>
                <a:latin typeface="+mj-lt"/>
                <a:sym typeface="Wingdings" panose="05000000000000000000" pitchFamily="2" charset="2"/>
              </a:rPr>
              <a:t>giải</a:t>
            </a:r>
            <a:r>
              <a:rPr lang="en-US" dirty="0">
                <a:solidFill>
                  <a:srgbClr val="FFFFFF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+mj-lt"/>
                <a:sym typeface="Wingdings" panose="05000000000000000000" pitchFamily="2" charset="2"/>
              </a:rPr>
              <a:t>quyết</a:t>
            </a:r>
            <a:r>
              <a:rPr lang="en-US" dirty="0">
                <a:solidFill>
                  <a:srgbClr val="FFFFFF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+mj-lt"/>
                <a:sym typeface="Wingdings" panose="05000000000000000000" pitchFamily="2" charset="2"/>
              </a:rPr>
              <a:t>nh</a:t>
            </a:r>
            <a:r>
              <a:rPr lang="vi-VN" dirty="0">
                <a:solidFill>
                  <a:srgbClr val="FFFFFF"/>
                </a:solidFill>
                <a:latin typeface="+mj-lt"/>
                <a:sym typeface="Wingdings" panose="05000000000000000000" pitchFamily="2" charset="2"/>
              </a:rPr>
              <a:t>ư</a:t>
            </a:r>
            <a:r>
              <a:rPr lang="en-US" dirty="0" err="1">
                <a:solidFill>
                  <a:srgbClr val="FFFFFF"/>
                </a:solidFill>
                <a:latin typeface="+mj-lt"/>
                <a:sym typeface="Wingdings" panose="05000000000000000000" pitchFamily="2" charset="2"/>
              </a:rPr>
              <a:t>ợc</a:t>
            </a:r>
            <a:r>
              <a:rPr lang="en-US" dirty="0">
                <a:solidFill>
                  <a:srgbClr val="FFFFFF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+mj-lt"/>
                <a:sym typeface="Wingdings" panose="05000000000000000000" pitchFamily="2" charset="2"/>
              </a:rPr>
              <a:t>điểm</a:t>
            </a:r>
            <a:r>
              <a:rPr lang="en-US" dirty="0">
                <a:solidFill>
                  <a:srgbClr val="FFFFFF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+mj-lt"/>
                <a:sym typeface="Wingdings" panose="05000000000000000000" pitchFamily="2" charset="2"/>
              </a:rPr>
              <a:t>băng</a:t>
            </a:r>
            <a:r>
              <a:rPr lang="en-US" dirty="0">
                <a:solidFill>
                  <a:srgbClr val="FFFFFF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+mj-lt"/>
                <a:sym typeface="Wingdings" panose="05000000000000000000" pitchFamily="2" charset="2"/>
              </a:rPr>
              <a:t>kỹ</a:t>
            </a:r>
            <a:r>
              <a:rPr lang="en-US" dirty="0">
                <a:solidFill>
                  <a:srgbClr val="FFFFFF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+mj-lt"/>
                <a:sym typeface="Wingdings" panose="05000000000000000000" pitchFamily="2" charset="2"/>
              </a:rPr>
              <a:t>thuật</a:t>
            </a:r>
            <a:r>
              <a:rPr lang="en-US" dirty="0">
                <a:solidFill>
                  <a:srgbClr val="FFFFFF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+mj-lt"/>
                <a:sym typeface="Wingdings" panose="05000000000000000000" pitchFamily="2" charset="2"/>
              </a:rPr>
              <a:t>portfast</a:t>
            </a:r>
            <a:endParaRPr lang="en-US" b="1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A70D99C-026E-4BB9-B5BE-76378D1E7047}"/>
              </a:ext>
            </a:extLst>
          </p:cNvPr>
          <p:cNvSpPr txBox="1"/>
          <p:nvPr/>
        </p:nvSpPr>
        <p:spPr>
          <a:xfrm>
            <a:off x="-1" y="305094"/>
            <a:ext cx="3575041" cy="35086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FF00"/>
                </a:solidFill>
              </a:rPr>
              <a:t>3- TRẠNG THÁI CỦA PORT</a:t>
            </a:r>
          </a:p>
          <a:p>
            <a:r>
              <a:rPr lang="en-US" b="1" dirty="0">
                <a:solidFill>
                  <a:srgbClr val="FFFF00"/>
                </a:solidFill>
              </a:rPr>
              <a:t>B</a:t>
            </a:r>
            <a:r>
              <a:rPr lang="vi-VN" b="1" dirty="0">
                <a:solidFill>
                  <a:srgbClr val="FFFF00"/>
                </a:solidFill>
              </a:rPr>
              <a:t>ư</a:t>
            </a:r>
            <a:r>
              <a:rPr lang="en-US" b="1" dirty="0" err="1">
                <a:solidFill>
                  <a:srgbClr val="FFFF00"/>
                </a:solidFill>
              </a:rPr>
              <a:t>ớc</a:t>
            </a:r>
            <a:r>
              <a:rPr lang="en-US" b="1" dirty="0">
                <a:solidFill>
                  <a:srgbClr val="FFFF00"/>
                </a:solidFill>
              </a:rPr>
              <a:t> 1: Ở </a:t>
            </a:r>
            <a:r>
              <a:rPr lang="en-US" b="1" dirty="0" err="1">
                <a:solidFill>
                  <a:srgbClr val="FFFF00"/>
                </a:solidFill>
              </a:rPr>
              <a:t>trạng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thái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bloking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và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mất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thời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gian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tối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đa</a:t>
            </a:r>
            <a:r>
              <a:rPr lang="en-US" b="1" dirty="0">
                <a:solidFill>
                  <a:srgbClr val="FFFF00"/>
                </a:solidFill>
              </a:rPr>
              <a:t> 20 </a:t>
            </a:r>
            <a:r>
              <a:rPr lang="en-US" b="1" dirty="0" err="1">
                <a:solidFill>
                  <a:srgbClr val="FFFF00"/>
                </a:solidFill>
              </a:rPr>
              <a:t>giây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để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chuyển</a:t>
            </a:r>
            <a:r>
              <a:rPr lang="en-US" b="1" dirty="0">
                <a:solidFill>
                  <a:srgbClr val="FFFF00"/>
                </a:solidFill>
              </a:rPr>
              <a:t> sang </a:t>
            </a:r>
            <a:r>
              <a:rPr lang="en-US" b="1" dirty="0" err="1">
                <a:solidFill>
                  <a:srgbClr val="FFFF00"/>
                </a:solidFill>
              </a:rPr>
              <a:t>trạng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thái</a:t>
            </a:r>
            <a:r>
              <a:rPr lang="en-US" b="1" dirty="0">
                <a:solidFill>
                  <a:srgbClr val="FFFF00"/>
                </a:solidFill>
              </a:rPr>
              <a:t> Listening(</a:t>
            </a:r>
            <a:r>
              <a:rPr lang="en-US" b="1" dirty="0" err="1">
                <a:solidFill>
                  <a:srgbClr val="FFFF00"/>
                </a:solidFill>
              </a:rPr>
              <a:t>đèn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từ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màu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hổ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phách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chuyển</a:t>
            </a:r>
            <a:r>
              <a:rPr lang="en-US" b="1" dirty="0">
                <a:solidFill>
                  <a:srgbClr val="FFFF00"/>
                </a:solidFill>
              </a:rPr>
              <a:t> sang </a:t>
            </a:r>
            <a:r>
              <a:rPr lang="en-US" b="1" dirty="0" err="1">
                <a:solidFill>
                  <a:srgbClr val="FFFF00"/>
                </a:solidFill>
              </a:rPr>
              <a:t>đèn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màu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xanh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lá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cây</a:t>
            </a:r>
            <a:r>
              <a:rPr lang="en-US" b="1" dirty="0">
                <a:solidFill>
                  <a:srgbClr val="FFFF00"/>
                </a:solidFill>
              </a:rPr>
              <a:t>).</a:t>
            </a:r>
          </a:p>
          <a:p>
            <a:r>
              <a:rPr lang="en-US" b="1" dirty="0">
                <a:solidFill>
                  <a:srgbClr val="FFFF00"/>
                </a:solidFill>
              </a:rPr>
              <a:t>B</a:t>
            </a:r>
            <a:r>
              <a:rPr lang="vi-VN" b="1" dirty="0">
                <a:solidFill>
                  <a:srgbClr val="FFFF00"/>
                </a:solidFill>
              </a:rPr>
              <a:t>ư</a:t>
            </a:r>
            <a:r>
              <a:rPr lang="en-US" b="1" dirty="0" err="1">
                <a:solidFill>
                  <a:srgbClr val="FFFF00"/>
                </a:solidFill>
              </a:rPr>
              <a:t>ớc</a:t>
            </a:r>
            <a:r>
              <a:rPr lang="en-US" b="1" dirty="0">
                <a:solidFill>
                  <a:srgbClr val="FFFF00"/>
                </a:solidFill>
              </a:rPr>
              <a:t> 2:  Khi ở </a:t>
            </a:r>
            <a:r>
              <a:rPr lang="en-US" b="1" dirty="0" err="1">
                <a:solidFill>
                  <a:srgbClr val="FFFF00"/>
                </a:solidFill>
              </a:rPr>
              <a:t>trạng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thái</a:t>
            </a:r>
            <a:r>
              <a:rPr lang="en-US" b="1" dirty="0">
                <a:solidFill>
                  <a:srgbClr val="FFFF00"/>
                </a:solidFill>
              </a:rPr>
              <a:t>  Listening </a:t>
            </a:r>
            <a:r>
              <a:rPr lang="en-US" b="1" dirty="0" err="1">
                <a:solidFill>
                  <a:srgbClr val="FFFF00"/>
                </a:solidFill>
              </a:rPr>
              <a:t>là</a:t>
            </a:r>
            <a:r>
              <a:rPr lang="en-US" b="1" dirty="0">
                <a:solidFill>
                  <a:srgbClr val="FFFF00"/>
                </a:solidFill>
              </a:rPr>
              <a:t> 15 </a:t>
            </a:r>
            <a:r>
              <a:rPr lang="en-US" b="1" dirty="0" err="1">
                <a:solidFill>
                  <a:srgbClr val="FFFF00"/>
                </a:solidFill>
              </a:rPr>
              <a:t>giây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sẽ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chuyển</a:t>
            </a:r>
            <a:r>
              <a:rPr lang="en-US" b="1" dirty="0">
                <a:solidFill>
                  <a:srgbClr val="FFFF00"/>
                </a:solidFill>
              </a:rPr>
              <a:t> sang </a:t>
            </a:r>
            <a:r>
              <a:rPr lang="en-US" b="1" dirty="0" err="1">
                <a:solidFill>
                  <a:srgbClr val="FFFF00"/>
                </a:solidFill>
              </a:rPr>
              <a:t>trạng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thái</a:t>
            </a:r>
            <a:r>
              <a:rPr lang="en-US" b="1" dirty="0">
                <a:solidFill>
                  <a:srgbClr val="FFFF00"/>
                </a:solidFill>
              </a:rPr>
              <a:t> Forwarding = 15 </a:t>
            </a:r>
            <a:r>
              <a:rPr lang="en-US" b="1" dirty="0" err="1">
                <a:solidFill>
                  <a:srgbClr val="FFFF00"/>
                </a:solidFill>
              </a:rPr>
              <a:t>giây</a:t>
            </a:r>
            <a:r>
              <a:rPr lang="en-US" b="1" dirty="0">
                <a:solidFill>
                  <a:srgbClr val="FFFF00"/>
                </a:solidFill>
              </a:rPr>
              <a:t>.</a:t>
            </a:r>
          </a:p>
          <a:p>
            <a:endParaRPr lang="en-US" sz="1800" b="1" dirty="0">
              <a:solidFill>
                <a:srgbClr val="FFFF00"/>
              </a:solidFill>
            </a:endParaRPr>
          </a:p>
          <a:p>
            <a:endParaRPr lang="en-US" sz="1800" b="1" dirty="0">
              <a:solidFill>
                <a:srgbClr val="FFFF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923FD90-18AB-4BFE-B5E1-D213793925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8088" y="0"/>
            <a:ext cx="8612372" cy="4953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B9F2B6C-9FC0-4896-A11D-95A36BCEA8C3}"/>
              </a:ext>
            </a:extLst>
          </p:cNvPr>
          <p:cNvSpPr txBox="1"/>
          <p:nvPr/>
        </p:nvSpPr>
        <p:spPr>
          <a:xfrm>
            <a:off x="67733" y="6463221"/>
            <a:ext cx="12122726" cy="36933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 BIÊN SOẠN : D</a:t>
            </a:r>
            <a:r>
              <a:rPr lang="vi-VN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ƠNG NGỌC VỌNG</a:t>
            </a:r>
          </a:p>
        </p:txBody>
      </p:sp>
    </p:spTree>
    <p:extLst>
      <p:ext uri="{BB962C8B-B14F-4D97-AF65-F5344CB8AC3E}">
        <p14:creationId xmlns:p14="http://schemas.microsoft.com/office/powerpoint/2010/main" val="15094781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>
            <a:extLst>
              <a:ext uri="{FF2B5EF4-FFF2-40B4-BE49-F238E27FC236}">
                <a16:creationId xmlns:a16="http://schemas.microsoft.com/office/drawing/2014/main" id="{FBDCECDC-EEE3-4128-AA5E-82A8C08796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07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4260EDE0-989C-4E16-AF94-F652294D82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07" y="4953000"/>
            <a:ext cx="12188952" cy="1905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55E1F2F-E259-4EA8-9FFD-3A10AF5418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1541" y="5035124"/>
            <a:ext cx="12188952" cy="11430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note: </a:t>
            </a:r>
            <a:r>
              <a:rPr lang="en-US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portfast</a:t>
            </a:r>
            <a:r>
              <a:rPr lang="en-US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đ</a:t>
            </a:r>
            <a:r>
              <a:rPr lang="vi-VN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ợc</a:t>
            </a:r>
            <a:r>
              <a:rPr lang="en-US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cấu</a:t>
            </a:r>
            <a:r>
              <a:rPr lang="en-US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cổng</a:t>
            </a:r>
            <a:r>
              <a:rPr lang="en-US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</a:t>
            </a:r>
            <a:r>
              <a:rPr lang="en-US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vai</a:t>
            </a:r>
            <a:r>
              <a:rPr lang="en-US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trunking</a:t>
            </a:r>
            <a:endParaRPr lang="en-US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560982C-3981-4CED-8A2B-EA19036797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6135" y="0"/>
            <a:ext cx="6135865" cy="31904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E0524AD-3531-4D55-A75E-F22FF20E87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675243" cy="3272585"/>
          </a:xfrm>
          <a:prstGeom prst="rect">
            <a:avLst/>
          </a:prstGeom>
        </p:spPr>
      </p:pic>
      <p:sp>
        <p:nvSpPr>
          <p:cNvPr id="5" name="Arrow: Right 4">
            <a:extLst>
              <a:ext uri="{FF2B5EF4-FFF2-40B4-BE49-F238E27FC236}">
                <a16:creationId xmlns:a16="http://schemas.microsoft.com/office/drawing/2014/main" id="{D7C1B090-ABD9-496E-BA51-C984F88809B3}"/>
              </a:ext>
            </a:extLst>
          </p:cNvPr>
          <p:cNvSpPr/>
          <p:nvPr/>
        </p:nvSpPr>
        <p:spPr>
          <a:xfrm>
            <a:off x="5675243" y="1311964"/>
            <a:ext cx="420757" cy="39756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DD0228E-A74A-46F1-99BB-EC26DA051289}"/>
              </a:ext>
            </a:extLst>
          </p:cNvPr>
          <p:cNvSpPr txBox="1"/>
          <p:nvPr/>
        </p:nvSpPr>
        <p:spPr>
          <a:xfrm>
            <a:off x="67733" y="6463221"/>
            <a:ext cx="12122726" cy="36933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 BIÊN SOẠN : D</a:t>
            </a:r>
            <a:r>
              <a:rPr lang="vi-VN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ƠNG NGỌC VỌNG</a:t>
            </a:r>
          </a:p>
        </p:txBody>
      </p:sp>
    </p:spTree>
    <p:extLst>
      <p:ext uri="{BB962C8B-B14F-4D97-AF65-F5344CB8AC3E}">
        <p14:creationId xmlns:p14="http://schemas.microsoft.com/office/powerpoint/2010/main" val="2609854792"/>
      </p:ext>
    </p:extLst>
  </p:cSld>
  <p:clrMapOvr>
    <a:masterClrMapping/>
  </p:clrMapOvr>
</p:sld>
</file>

<file path=ppt/theme/theme1.xml><?xml version="1.0" encoding="utf-8"?>
<a:theme xmlns:a="http://schemas.openxmlformats.org/drawingml/2006/main" name="1_RetrospectVTI">
  <a:themeElements>
    <a:clrScheme name="Custom 37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9BA8B7"/>
      </a:accent1>
      <a:accent2>
        <a:srgbClr val="E6A02E"/>
      </a:accent2>
      <a:accent3>
        <a:srgbClr val="BF6A3B"/>
      </a:accent3>
      <a:accent4>
        <a:srgbClr val="92987A"/>
      </a:accent4>
      <a:accent5>
        <a:srgbClr val="857659"/>
      </a:accent5>
      <a:accent6>
        <a:srgbClr val="A0988C"/>
      </a:accent6>
      <a:hlink>
        <a:srgbClr val="00B0F0"/>
      </a:hlink>
      <a:folHlink>
        <a:srgbClr val="738F97"/>
      </a:folHlink>
    </a:clrScheme>
    <a:fontScheme name="Retrospect">
      <a:majorFont>
        <a:latin typeface="Bookman Old Style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WO.pptx" id="{769520F8-BFE5-4C8C-A7AA-375C025A91CE}" vid="{AEAFD717-D3C8-4034-8F7E-D5220B0CCEB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{89EE82D1-CD71-4FC0-8515-B96E1E3C5C95}tf56160789</Template>
  <TotalTime>0</TotalTime>
  <Words>775</Words>
  <Application>Microsoft Office PowerPoint</Application>
  <PresentationFormat>Widescreen</PresentationFormat>
  <Paragraphs>54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Bookman Old Style</vt:lpstr>
      <vt:lpstr>Calibri</vt:lpstr>
      <vt:lpstr>Franklin Gothic Book</vt:lpstr>
      <vt:lpstr>Times New Roman</vt:lpstr>
      <vt:lpstr>1_RetrospectVTI</vt:lpstr>
      <vt:lpstr>SPANNING TREE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2020-05-31T10:34:05Z</dcterms:created>
  <dcterms:modified xsi:type="dcterms:W3CDTF">2021-09-22T10:24:04Z</dcterms:modified>
</cp:coreProperties>
</file>