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52"/>
  </p:notesMasterIdLst>
  <p:handoutMasterIdLst>
    <p:handoutMasterId r:id="rId53"/>
  </p:handoutMasterIdLst>
  <p:sldIdLst>
    <p:sldId id="257" r:id="rId2"/>
    <p:sldId id="259" r:id="rId3"/>
    <p:sldId id="354" r:id="rId4"/>
    <p:sldId id="356" r:id="rId5"/>
    <p:sldId id="355" r:id="rId6"/>
    <p:sldId id="357" r:id="rId7"/>
    <p:sldId id="358" r:id="rId8"/>
    <p:sldId id="359" r:id="rId9"/>
    <p:sldId id="360" r:id="rId10"/>
    <p:sldId id="361" r:id="rId11"/>
    <p:sldId id="401" r:id="rId12"/>
    <p:sldId id="362" r:id="rId13"/>
    <p:sldId id="363" r:id="rId14"/>
    <p:sldId id="365" r:id="rId15"/>
    <p:sldId id="366" r:id="rId16"/>
    <p:sldId id="367" r:id="rId17"/>
    <p:sldId id="368" r:id="rId18"/>
    <p:sldId id="369" r:id="rId19"/>
    <p:sldId id="370" r:id="rId20"/>
    <p:sldId id="371" r:id="rId21"/>
    <p:sldId id="372" r:id="rId22"/>
    <p:sldId id="373" r:id="rId23"/>
    <p:sldId id="375" r:id="rId24"/>
    <p:sldId id="376" r:id="rId25"/>
    <p:sldId id="377" r:id="rId26"/>
    <p:sldId id="378" r:id="rId27"/>
    <p:sldId id="379" r:id="rId28"/>
    <p:sldId id="380" r:id="rId29"/>
    <p:sldId id="390" r:id="rId30"/>
    <p:sldId id="382" r:id="rId31"/>
    <p:sldId id="383" r:id="rId32"/>
    <p:sldId id="384" r:id="rId33"/>
    <p:sldId id="391" r:id="rId34"/>
    <p:sldId id="392" r:id="rId35"/>
    <p:sldId id="402" r:id="rId36"/>
    <p:sldId id="385" r:id="rId37"/>
    <p:sldId id="386" r:id="rId38"/>
    <p:sldId id="388" r:id="rId39"/>
    <p:sldId id="389" r:id="rId40"/>
    <p:sldId id="394" r:id="rId41"/>
    <p:sldId id="395" r:id="rId42"/>
    <p:sldId id="397" r:id="rId43"/>
    <p:sldId id="396" r:id="rId44"/>
    <p:sldId id="403" r:id="rId45"/>
    <p:sldId id="349" r:id="rId46"/>
    <p:sldId id="350" r:id="rId47"/>
    <p:sldId id="404" r:id="rId48"/>
    <p:sldId id="351" r:id="rId49"/>
    <p:sldId id="352" r:id="rId50"/>
    <p:sldId id="400" r:id="rId51"/>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 xmlns:p15="http://schemas.microsoft.com/office/powerpoint/2012/main">
        <p15:guide id="1" orient="horz" pos="865">
          <p15:clr>
            <a:srgbClr val="A4A3A4"/>
          </p15:clr>
        </p15:guide>
        <p15:guide id="2" pos="5479">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FFCC00"/>
    <a:srgbClr val="A5D028"/>
    <a:srgbClr val="5BD078"/>
    <a:srgbClr val="E6BA07"/>
    <a:srgbClr val="62883B"/>
    <a:srgbClr val="BAE18F"/>
    <a:srgbClr val="99CE04"/>
    <a:srgbClr val="ADD78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57" autoAdjust="0"/>
    <p:restoredTop sz="76081" autoAdjust="0"/>
  </p:normalViewPr>
  <p:slideViewPr>
    <p:cSldViewPr snapToGrid="0">
      <p:cViewPr varScale="1">
        <p:scale>
          <a:sx n="55" d="100"/>
          <a:sy n="55" d="100"/>
        </p:scale>
        <p:origin x="-876" y="-90"/>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a:t>
            </a:fld>
            <a:endParaRPr lang="en-US" dirty="0"/>
          </a:p>
        </p:txBody>
      </p:sp>
    </p:spTree>
    <p:extLst>
      <p:ext uri="{BB962C8B-B14F-4D97-AF65-F5344CB8AC3E}">
        <p14:creationId xmlns:p14="http://schemas.microsoft.com/office/powerpoint/2010/main" val="1251743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185</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186</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186</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186</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187</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187</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187-188</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188</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188-189</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189</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181</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189-190</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190</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190</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190</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191-192</a:t>
            </a:r>
          </a:p>
          <a:p>
            <a:r>
              <a:rPr lang="en-US" baseline="0"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191-192</a:t>
            </a:r>
          </a:p>
          <a:p>
            <a:r>
              <a:rPr lang="en-US" baseline="0"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193</a:t>
            </a:r>
          </a:p>
          <a:p>
            <a:r>
              <a:rPr lang="en-US" baseline="0"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191-192</a:t>
            </a:r>
          </a:p>
          <a:p>
            <a:r>
              <a:rPr lang="en-US" baseline="0"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191-192</a:t>
            </a:r>
          </a:p>
          <a:p>
            <a:r>
              <a:rPr lang="en-US" baseline="0" dirty="0" smtClean="0"/>
              <a:t>Objective 1.1</a:t>
            </a:r>
          </a:p>
          <a:p>
            <a:endParaRPr lang="en-US" baseline="0" dirty="0" smtClean="0"/>
          </a:p>
          <a:p>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194</a:t>
            </a:r>
          </a:p>
          <a:p>
            <a:r>
              <a:rPr lang="en-US" baseline="0" dirty="0" smtClean="0"/>
              <a:t>Objective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35584786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195</a:t>
            </a:r>
          </a:p>
          <a:p>
            <a:r>
              <a:rPr lang="en-US" baseline="0"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195-196</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196-197</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197</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197</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197</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201</a:t>
            </a:r>
          </a:p>
          <a:p>
            <a:r>
              <a:rPr lang="en-US" baseline="0" dirty="0" smtClean="0"/>
              <a:t>Objective 6.2</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201</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202</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202</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39630559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203</a:t>
            </a:r>
          </a:p>
          <a:p>
            <a:r>
              <a:rPr lang="en-US" baseline="0" dirty="0" smtClean="0"/>
              <a:t>Objective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203</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205</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42</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208</a:t>
            </a:r>
          </a:p>
          <a:p>
            <a:r>
              <a:rPr lang="en-US" baseline="0" dirty="0" smtClean="0"/>
              <a:t>Objective 1.3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43</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baseline="0" dirty="0" smtClean="0"/>
              <a:t> 208</a:t>
            </a:r>
          </a:p>
          <a:p>
            <a:r>
              <a:rPr lang="en-US" baseline="0" dirty="0" smtClean="0"/>
              <a:t>Objective 1.3</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44</a:t>
            </a:fld>
            <a:endParaRPr lang="en-US" dirty="0"/>
          </a:p>
        </p:txBody>
      </p:sp>
    </p:spTree>
    <p:extLst>
      <p:ext uri="{BB962C8B-B14F-4D97-AF65-F5344CB8AC3E}">
        <p14:creationId xmlns:p14="http://schemas.microsoft.com/office/powerpoint/2010/main" val="1254786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210</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45</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211</a:t>
            </a:r>
          </a:p>
        </p:txBody>
      </p:sp>
      <p:sp>
        <p:nvSpPr>
          <p:cNvPr id="4" name="Slide Number Placeholder 3"/>
          <p:cNvSpPr>
            <a:spLocks noGrp="1"/>
          </p:cNvSpPr>
          <p:nvPr>
            <p:ph type="sldNum" sz="quarter" idx="10"/>
          </p:nvPr>
        </p:nvSpPr>
        <p:spPr/>
        <p:txBody>
          <a:bodyPr/>
          <a:lstStyle/>
          <a:p>
            <a:fld id="{8C1B23D2-AEFA-4669-8D14-C57A190566F4}" type="slidenum">
              <a:rPr lang="en-US" smtClean="0"/>
              <a:t>46</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211</a:t>
            </a:r>
          </a:p>
        </p:txBody>
      </p:sp>
      <p:sp>
        <p:nvSpPr>
          <p:cNvPr id="4" name="Slide Number Placeholder 3"/>
          <p:cNvSpPr>
            <a:spLocks noGrp="1"/>
          </p:cNvSpPr>
          <p:nvPr>
            <p:ph type="sldNum" sz="quarter" idx="10"/>
          </p:nvPr>
        </p:nvSpPr>
        <p:spPr/>
        <p:txBody>
          <a:bodyPr/>
          <a:lstStyle/>
          <a:p>
            <a:fld id="{8C1B23D2-AEFA-4669-8D14-C57A190566F4}" type="slidenum">
              <a:rPr lang="en-US" smtClean="0"/>
              <a:t>47</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211</a:t>
            </a:r>
          </a:p>
        </p:txBody>
      </p:sp>
      <p:sp>
        <p:nvSpPr>
          <p:cNvPr id="4" name="Slide Number Placeholder 3"/>
          <p:cNvSpPr>
            <a:spLocks noGrp="1"/>
          </p:cNvSpPr>
          <p:nvPr>
            <p:ph type="sldNum" sz="quarter" idx="10"/>
          </p:nvPr>
        </p:nvSpPr>
        <p:spPr/>
        <p:txBody>
          <a:bodyPr/>
          <a:lstStyle/>
          <a:p>
            <a:fld id="{8C1B23D2-AEFA-4669-8D14-C57A190566F4}" type="slidenum">
              <a:rPr lang="en-US" smtClean="0"/>
              <a:t>48</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211-212</a:t>
            </a:r>
          </a:p>
        </p:txBody>
      </p:sp>
      <p:sp>
        <p:nvSpPr>
          <p:cNvPr id="4" name="Slide Number Placeholder 3"/>
          <p:cNvSpPr>
            <a:spLocks noGrp="1"/>
          </p:cNvSpPr>
          <p:nvPr>
            <p:ph type="sldNum" sz="quarter" idx="10"/>
          </p:nvPr>
        </p:nvSpPr>
        <p:spPr/>
        <p:txBody>
          <a:bodyPr/>
          <a:lstStyle/>
          <a:p>
            <a:fld id="{8C1B23D2-AEFA-4669-8D14-C57A190566F4}" type="slidenum">
              <a:rPr lang="en-US" smtClean="0"/>
              <a:t>49</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6499543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212</a:t>
            </a:r>
          </a:p>
        </p:txBody>
      </p:sp>
      <p:sp>
        <p:nvSpPr>
          <p:cNvPr id="4" name="Slide Number Placeholder 3"/>
          <p:cNvSpPr>
            <a:spLocks noGrp="1"/>
          </p:cNvSpPr>
          <p:nvPr>
            <p:ph type="sldNum" sz="quarter" idx="10"/>
          </p:nvPr>
        </p:nvSpPr>
        <p:spPr/>
        <p:txBody>
          <a:bodyPr/>
          <a:lstStyle/>
          <a:p>
            <a:fld id="{8C1B23D2-AEFA-4669-8D14-C57A190566F4}" type="slidenum">
              <a:rPr lang="en-US" smtClean="0"/>
              <a:t>50</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183</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184</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184</a:t>
            </a:r>
          </a:p>
          <a:p>
            <a:r>
              <a:rPr lang="en-US" dirty="0" smtClean="0"/>
              <a:t>Objective</a:t>
            </a:r>
            <a:r>
              <a:rPr lang="en-US" baseline="0" dirty="0" smtClean="0"/>
              <a:t> 1.1</a:t>
            </a:r>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2255785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185</a:t>
            </a:r>
          </a:p>
          <a:p>
            <a:r>
              <a:rPr lang="en-US" dirty="0" smtClean="0"/>
              <a:t>Objective</a:t>
            </a:r>
            <a:r>
              <a:rPr lang="en-US" baseline="0" dirty="0" smtClean="0"/>
              <a:t>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2255785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48342"/>
            <a:ext cx="8291711" cy="821551"/>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CCI Learning Solutions Inc.</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dirty="0" smtClean="0"/>
              <a:t>© CCI Learning Solutions Inc.</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image" Target="../media/image38.gif"/><Relationship Id="rId13" Type="http://schemas.openxmlformats.org/officeDocument/2006/relationships/image" Target="../media/image43.gif"/><Relationship Id="rId18" Type="http://schemas.openxmlformats.org/officeDocument/2006/relationships/image" Target="../media/image48.gif"/><Relationship Id="rId3" Type="http://schemas.openxmlformats.org/officeDocument/2006/relationships/image" Target="../media/image33.gif"/><Relationship Id="rId7" Type="http://schemas.openxmlformats.org/officeDocument/2006/relationships/image" Target="../media/image37.gif"/><Relationship Id="rId12" Type="http://schemas.openxmlformats.org/officeDocument/2006/relationships/image" Target="../media/image42.gif"/><Relationship Id="rId17" Type="http://schemas.openxmlformats.org/officeDocument/2006/relationships/image" Target="../media/image47.gif"/><Relationship Id="rId2" Type="http://schemas.openxmlformats.org/officeDocument/2006/relationships/notesSlide" Target="../notesSlides/notesSlide32.xml"/><Relationship Id="rId16" Type="http://schemas.openxmlformats.org/officeDocument/2006/relationships/image" Target="../media/image46.gif"/><Relationship Id="rId1" Type="http://schemas.openxmlformats.org/officeDocument/2006/relationships/slideLayout" Target="../slideLayouts/slideLayout3.xml"/><Relationship Id="rId6" Type="http://schemas.openxmlformats.org/officeDocument/2006/relationships/image" Target="../media/image36.gif"/><Relationship Id="rId11" Type="http://schemas.openxmlformats.org/officeDocument/2006/relationships/image" Target="../media/image41.gif"/><Relationship Id="rId5" Type="http://schemas.openxmlformats.org/officeDocument/2006/relationships/image" Target="../media/image35.gif"/><Relationship Id="rId15" Type="http://schemas.openxmlformats.org/officeDocument/2006/relationships/image" Target="../media/image45.gif"/><Relationship Id="rId10" Type="http://schemas.openxmlformats.org/officeDocument/2006/relationships/image" Target="../media/image40.gif"/><Relationship Id="rId4" Type="http://schemas.openxmlformats.org/officeDocument/2006/relationships/image" Target="../media/image34.gif"/><Relationship Id="rId9" Type="http://schemas.openxmlformats.org/officeDocument/2006/relationships/image" Target="../media/image39.gif"/><Relationship Id="rId14" Type="http://schemas.openxmlformats.org/officeDocument/2006/relationships/image" Target="../media/image44.gif"/></Relationships>
</file>

<file path=ppt/slides/_rels/slide33.xml.rels><?xml version="1.0" encoding="UTF-8" standalone="yes"?>
<Relationships xmlns="http://schemas.openxmlformats.org/package/2006/relationships"><Relationship Id="rId8" Type="http://schemas.openxmlformats.org/officeDocument/2006/relationships/image" Target="../media/image38.gif"/><Relationship Id="rId13" Type="http://schemas.openxmlformats.org/officeDocument/2006/relationships/image" Target="../media/image43.gif"/><Relationship Id="rId18" Type="http://schemas.openxmlformats.org/officeDocument/2006/relationships/image" Target="../media/image48.gif"/><Relationship Id="rId3" Type="http://schemas.openxmlformats.org/officeDocument/2006/relationships/image" Target="../media/image33.gif"/><Relationship Id="rId7" Type="http://schemas.openxmlformats.org/officeDocument/2006/relationships/image" Target="../media/image37.gif"/><Relationship Id="rId12" Type="http://schemas.openxmlformats.org/officeDocument/2006/relationships/image" Target="../media/image42.gif"/><Relationship Id="rId17" Type="http://schemas.openxmlformats.org/officeDocument/2006/relationships/image" Target="../media/image47.gif"/><Relationship Id="rId2" Type="http://schemas.openxmlformats.org/officeDocument/2006/relationships/notesSlide" Target="../notesSlides/notesSlide33.xml"/><Relationship Id="rId16" Type="http://schemas.openxmlformats.org/officeDocument/2006/relationships/image" Target="../media/image46.gif"/><Relationship Id="rId1" Type="http://schemas.openxmlformats.org/officeDocument/2006/relationships/slideLayout" Target="../slideLayouts/slideLayout3.xml"/><Relationship Id="rId6" Type="http://schemas.openxmlformats.org/officeDocument/2006/relationships/image" Target="../media/image36.gif"/><Relationship Id="rId11" Type="http://schemas.openxmlformats.org/officeDocument/2006/relationships/image" Target="../media/image41.gif"/><Relationship Id="rId5" Type="http://schemas.openxmlformats.org/officeDocument/2006/relationships/image" Target="../media/image35.gif"/><Relationship Id="rId15" Type="http://schemas.openxmlformats.org/officeDocument/2006/relationships/image" Target="../media/image45.gif"/><Relationship Id="rId10" Type="http://schemas.openxmlformats.org/officeDocument/2006/relationships/image" Target="../media/image40.gif"/><Relationship Id="rId4" Type="http://schemas.openxmlformats.org/officeDocument/2006/relationships/image" Target="../media/image34.gif"/><Relationship Id="rId9" Type="http://schemas.openxmlformats.org/officeDocument/2006/relationships/image" Target="../media/image39.gif"/><Relationship Id="rId14" Type="http://schemas.openxmlformats.org/officeDocument/2006/relationships/image" Target="../media/image44.gif"/></Relationships>
</file>

<file path=ppt/slides/_rels/slide34.xml.rels><?xml version="1.0" encoding="UTF-8" standalone="yes"?>
<Relationships xmlns="http://schemas.openxmlformats.org/package/2006/relationships"><Relationship Id="rId8" Type="http://schemas.openxmlformats.org/officeDocument/2006/relationships/image" Target="../media/image38.gif"/><Relationship Id="rId13" Type="http://schemas.openxmlformats.org/officeDocument/2006/relationships/image" Target="../media/image43.gif"/><Relationship Id="rId18" Type="http://schemas.openxmlformats.org/officeDocument/2006/relationships/image" Target="../media/image48.gif"/><Relationship Id="rId3" Type="http://schemas.openxmlformats.org/officeDocument/2006/relationships/image" Target="../media/image33.gif"/><Relationship Id="rId7" Type="http://schemas.openxmlformats.org/officeDocument/2006/relationships/image" Target="../media/image37.gif"/><Relationship Id="rId12" Type="http://schemas.openxmlformats.org/officeDocument/2006/relationships/image" Target="../media/image42.gif"/><Relationship Id="rId17" Type="http://schemas.openxmlformats.org/officeDocument/2006/relationships/image" Target="../media/image47.gif"/><Relationship Id="rId2" Type="http://schemas.openxmlformats.org/officeDocument/2006/relationships/notesSlide" Target="../notesSlides/notesSlide34.xml"/><Relationship Id="rId16" Type="http://schemas.openxmlformats.org/officeDocument/2006/relationships/image" Target="../media/image46.gif"/><Relationship Id="rId1" Type="http://schemas.openxmlformats.org/officeDocument/2006/relationships/slideLayout" Target="../slideLayouts/slideLayout3.xml"/><Relationship Id="rId6" Type="http://schemas.openxmlformats.org/officeDocument/2006/relationships/image" Target="../media/image36.gif"/><Relationship Id="rId11" Type="http://schemas.openxmlformats.org/officeDocument/2006/relationships/image" Target="../media/image41.gif"/><Relationship Id="rId5" Type="http://schemas.openxmlformats.org/officeDocument/2006/relationships/image" Target="../media/image35.gif"/><Relationship Id="rId15" Type="http://schemas.openxmlformats.org/officeDocument/2006/relationships/image" Target="../media/image45.gif"/><Relationship Id="rId10" Type="http://schemas.openxmlformats.org/officeDocument/2006/relationships/image" Target="../media/image40.gif"/><Relationship Id="rId4" Type="http://schemas.openxmlformats.org/officeDocument/2006/relationships/image" Target="../media/image34.gif"/><Relationship Id="rId9" Type="http://schemas.openxmlformats.org/officeDocument/2006/relationships/image" Target="../media/image39.gif"/><Relationship Id="rId14" Type="http://schemas.openxmlformats.org/officeDocument/2006/relationships/image" Target="../media/image44.gif"/></Relationships>
</file>

<file path=ppt/slides/_rels/slide35.xml.rels><?xml version="1.0" encoding="UTF-8" standalone="yes"?>
<Relationships xmlns="http://schemas.openxmlformats.org/package/2006/relationships"><Relationship Id="rId8" Type="http://schemas.openxmlformats.org/officeDocument/2006/relationships/image" Target="../media/image38.gif"/><Relationship Id="rId13" Type="http://schemas.openxmlformats.org/officeDocument/2006/relationships/image" Target="../media/image43.gif"/><Relationship Id="rId18" Type="http://schemas.openxmlformats.org/officeDocument/2006/relationships/image" Target="../media/image48.gif"/><Relationship Id="rId3" Type="http://schemas.openxmlformats.org/officeDocument/2006/relationships/image" Target="../media/image33.gif"/><Relationship Id="rId7" Type="http://schemas.openxmlformats.org/officeDocument/2006/relationships/image" Target="../media/image37.gif"/><Relationship Id="rId12" Type="http://schemas.openxmlformats.org/officeDocument/2006/relationships/image" Target="../media/image42.gif"/><Relationship Id="rId17" Type="http://schemas.openxmlformats.org/officeDocument/2006/relationships/image" Target="../media/image47.gif"/><Relationship Id="rId2" Type="http://schemas.openxmlformats.org/officeDocument/2006/relationships/notesSlide" Target="../notesSlides/notesSlide35.xml"/><Relationship Id="rId16" Type="http://schemas.openxmlformats.org/officeDocument/2006/relationships/image" Target="../media/image46.gif"/><Relationship Id="rId1" Type="http://schemas.openxmlformats.org/officeDocument/2006/relationships/slideLayout" Target="../slideLayouts/slideLayout3.xml"/><Relationship Id="rId6" Type="http://schemas.openxmlformats.org/officeDocument/2006/relationships/image" Target="../media/image36.gif"/><Relationship Id="rId11" Type="http://schemas.openxmlformats.org/officeDocument/2006/relationships/image" Target="../media/image41.gif"/><Relationship Id="rId5" Type="http://schemas.openxmlformats.org/officeDocument/2006/relationships/image" Target="../media/image35.gif"/><Relationship Id="rId15" Type="http://schemas.openxmlformats.org/officeDocument/2006/relationships/image" Target="../media/image45.gif"/><Relationship Id="rId10" Type="http://schemas.openxmlformats.org/officeDocument/2006/relationships/image" Target="../media/image40.gif"/><Relationship Id="rId4" Type="http://schemas.openxmlformats.org/officeDocument/2006/relationships/image" Target="../media/image34.gif"/><Relationship Id="rId9" Type="http://schemas.openxmlformats.org/officeDocument/2006/relationships/image" Target="../media/image39.gif"/><Relationship Id="rId14" Type="http://schemas.openxmlformats.org/officeDocument/2006/relationships/image" Target="../media/image44.gi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1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524894"/>
          </a:xfrm>
        </p:spPr>
        <p:txBody>
          <a:bodyPr/>
          <a:lstStyle/>
          <a:p>
            <a:r>
              <a:rPr lang="en-US" sz="2800" dirty="0" err="1">
                <a:solidFill>
                  <a:schemeClr val="bg1"/>
                </a:solidFill>
              </a:rPr>
              <a:t>Bài</a:t>
            </a:r>
            <a:r>
              <a:rPr lang="en-US" sz="2800" dirty="0">
                <a:solidFill>
                  <a:schemeClr val="bg1"/>
                </a:solidFill>
              </a:rPr>
              <a:t> 7: </a:t>
            </a:r>
            <a:r>
              <a:rPr lang="en-US" sz="2800" dirty="0" err="1">
                <a:solidFill>
                  <a:schemeClr val="bg1"/>
                </a:solidFill>
              </a:rPr>
              <a:t>Các</a:t>
            </a:r>
            <a:r>
              <a:rPr lang="en-US" sz="2800" dirty="0">
                <a:solidFill>
                  <a:schemeClr val="bg1"/>
                </a:solidFill>
              </a:rPr>
              <a:t> </a:t>
            </a:r>
            <a:r>
              <a:rPr lang="en-US" sz="2800" dirty="0" err="1">
                <a:solidFill>
                  <a:schemeClr val="bg1"/>
                </a:solidFill>
              </a:rPr>
              <a:t>tính</a:t>
            </a:r>
            <a:r>
              <a:rPr lang="en-US" sz="2800" dirty="0">
                <a:solidFill>
                  <a:schemeClr val="bg1"/>
                </a:solidFill>
              </a:rPr>
              <a:t> </a:t>
            </a:r>
            <a:r>
              <a:rPr lang="en-US" sz="2800" dirty="0" err="1">
                <a:solidFill>
                  <a:schemeClr val="bg1"/>
                </a:solidFill>
              </a:rPr>
              <a:t>năng</a:t>
            </a:r>
            <a:r>
              <a:rPr lang="en-US" sz="2800" dirty="0">
                <a:solidFill>
                  <a:schemeClr val="bg1"/>
                </a:solidFill>
              </a:rPr>
              <a:t> </a:t>
            </a:r>
            <a:r>
              <a:rPr lang="en-US" sz="2800" dirty="0" err="1">
                <a:solidFill>
                  <a:schemeClr val="bg1"/>
                </a:solidFill>
              </a:rPr>
              <a:t>phổ</a:t>
            </a:r>
            <a:r>
              <a:rPr lang="en-US" sz="2800" dirty="0">
                <a:solidFill>
                  <a:schemeClr val="bg1"/>
                </a:solidFill>
              </a:rPr>
              <a:t> </a:t>
            </a:r>
            <a:r>
              <a:rPr lang="en-US" sz="2800" dirty="0" err="1">
                <a:solidFill>
                  <a:schemeClr val="bg1"/>
                </a:solidFill>
              </a:rPr>
              <a:t>biến</a:t>
            </a:r>
            <a:endParaRPr lang="en-US" sz="2800" dirty="0" smtClean="0">
              <a:solidFill>
                <a:schemeClr val="bg1"/>
              </a:solidFill>
              <a:latin typeface="Zurich BT" pitchFamily="34" charset="0"/>
            </a:endParaRP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CCI Learning Solutions Inc.</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3148013" y="2690065"/>
            <a:ext cx="2829939" cy="1333296"/>
          </a:xfrm>
        </p:spPr>
        <p:txBody>
          <a:bodyPr/>
          <a:lstStyle/>
          <a:p>
            <a:pPr marL="0" indent="0" algn="ctr">
              <a:spcBef>
                <a:spcPts val="600"/>
              </a:spcBef>
            </a:pPr>
            <a:r>
              <a:rPr lang="en-US" sz="3200" dirty="0" err="1" smtClean="0"/>
              <a:t>Các</a:t>
            </a:r>
            <a:r>
              <a:rPr lang="en-US" sz="3200" dirty="0" smtClean="0"/>
              <a:t> </a:t>
            </a:r>
            <a:r>
              <a:rPr lang="en-US" sz="3200" dirty="0" err="1" smtClean="0"/>
              <a:t>ứng</a:t>
            </a:r>
            <a:r>
              <a:rPr lang="en-US" sz="3200" dirty="0" smtClean="0"/>
              <a:t> </a:t>
            </a:r>
            <a:r>
              <a:rPr lang="en-US" sz="3200" dirty="0" err="1" smtClean="0"/>
              <a:t>dụng</a:t>
            </a:r>
            <a:r>
              <a:rPr lang="en-US" sz="3200" dirty="0" smtClean="0"/>
              <a:t> </a:t>
            </a:r>
            <a:r>
              <a:rPr lang="en-US" sz="3200" dirty="0" err="1" smtClean="0"/>
              <a:t>chủ</a:t>
            </a:r>
            <a:r>
              <a:rPr lang="en-US" sz="3200" dirty="0" smtClean="0"/>
              <a:t> </a:t>
            </a:r>
            <a:r>
              <a:rPr lang="en-US" sz="3200" dirty="0" err="1" smtClean="0"/>
              <a:t>chốt</a:t>
            </a:r>
            <a:endParaRPr lang="en-US" sz="3200"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Quan</a:t>
            </a:r>
            <a:r>
              <a:rPr lang="en-US" dirty="0"/>
              <a:t> </a:t>
            </a:r>
            <a:r>
              <a:rPr lang="en-US" dirty="0" err="1"/>
              <a:t>sát</a:t>
            </a:r>
            <a:r>
              <a:rPr lang="en-US" dirty="0"/>
              <a:t> </a:t>
            </a:r>
            <a:r>
              <a:rPr lang="en-US" dirty="0" err="1"/>
              <a:t>màn</a:t>
            </a:r>
            <a:r>
              <a:rPr lang="en-US" dirty="0"/>
              <a:t> </a:t>
            </a:r>
            <a:r>
              <a:rPr lang="en-US" dirty="0" err="1"/>
              <a:t>hình</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17240346"/>
              </p:ext>
            </p:extLst>
          </p:nvPr>
        </p:nvGraphicFramePr>
        <p:xfrm>
          <a:off x="381000" y="1422399"/>
          <a:ext cx="8318499" cy="5387341"/>
        </p:xfrm>
        <a:graphic>
          <a:graphicData uri="http://schemas.openxmlformats.org/drawingml/2006/table">
            <a:tbl>
              <a:tblPr firstRow="1" firstCol="1" bandRow="1">
                <a:tableStyleId>{2D5ABB26-0587-4C30-8999-92F81FD0307C}</a:tableStyleId>
              </a:tblPr>
              <a:tblGrid>
                <a:gridCol w="2527092"/>
                <a:gridCol w="5791407"/>
              </a:tblGrid>
              <a:tr h="546101">
                <a:tc>
                  <a:txBody>
                    <a:bodyPr/>
                    <a:lstStyle/>
                    <a:p>
                      <a:pPr>
                        <a:lnSpc>
                          <a:spcPct val="115000"/>
                        </a:lnSpc>
                        <a:spcBef>
                          <a:spcPts val="100"/>
                        </a:spcBef>
                        <a:spcAft>
                          <a:spcPts val="100"/>
                        </a:spcAft>
                        <a:tabLst>
                          <a:tab pos="228600" algn="l"/>
                        </a:tabLst>
                      </a:pPr>
                      <a:r>
                        <a:rPr lang="en-US" sz="2000" b="1" dirty="0" err="1" smtClean="0">
                          <a:effectLst/>
                          <a:latin typeface="Zurich BT" pitchFamily="34" charset="0"/>
                        </a:rPr>
                        <a:t>Thẻ</a:t>
                      </a:r>
                      <a:r>
                        <a:rPr lang="en-US" sz="2000" b="1" dirty="0" smtClean="0">
                          <a:effectLst/>
                          <a:latin typeface="Zurich BT" pitchFamily="34" charset="0"/>
                        </a:rPr>
                        <a:t> File</a:t>
                      </a:r>
                      <a:endParaRPr lang="en-US" sz="2000" b="1" dirty="0">
                        <a:effectLst/>
                        <a:latin typeface="Zurich BT" pitchFamily="34" charset="0"/>
                        <a:ea typeface="Times New Roman"/>
                        <a:cs typeface="Calibri"/>
                      </a:endParaRPr>
                    </a:p>
                  </a:txBody>
                  <a:tcPr marL="54697" marR="54697" marT="0" marB="0"/>
                </a:tc>
                <a:tc>
                  <a:txBody>
                    <a:bodyPr/>
                    <a:lstStyle/>
                    <a:p>
                      <a:pPr marL="0" algn="just">
                        <a:lnSpc>
                          <a:spcPct val="115000"/>
                        </a:lnSpc>
                        <a:spcBef>
                          <a:spcPts val="100"/>
                        </a:spcBef>
                        <a:spcAft>
                          <a:spcPts val="100"/>
                        </a:spcAft>
                        <a:tabLst>
                          <a:tab pos="228600" algn="l"/>
                        </a:tabLst>
                      </a:pPr>
                      <a:r>
                        <a:rPr lang="en-US" sz="2000" dirty="0" err="1" smtClean="0">
                          <a:effectLst/>
                          <a:latin typeface="Zurich BT" pitchFamily="34" charset="0"/>
                        </a:rPr>
                        <a:t>Hiển</a:t>
                      </a:r>
                      <a:r>
                        <a:rPr lang="en-US" sz="2000" baseline="0" dirty="0" smtClean="0">
                          <a:effectLst/>
                          <a:latin typeface="Zurich BT" pitchFamily="34" charset="0"/>
                        </a:rPr>
                        <a:t> thị </a:t>
                      </a:r>
                      <a:r>
                        <a:rPr lang="en-US" sz="2000" baseline="0" dirty="0" err="1" smtClean="0">
                          <a:effectLst/>
                          <a:latin typeface="Zurich BT" pitchFamily="34" charset="0"/>
                        </a:rPr>
                        <a:t>góc</a:t>
                      </a:r>
                      <a:r>
                        <a:rPr lang="en-US" sz="2000" baseline="0" dirty="0" smtClean="0">
                          <a:effectLst/>
                          <a:latin typeface="Zurich BT" pitchFamily="34" charset="0"/>
                        </a:rPr>
                        <a:t> </a:t>
                      </a:r>
                      <a:r>
                        <a:rPr lang="en-US" sz="2000" baseline="0" dirty="0" err="1" smtClean="0">
                          <a:effectLst/>
                          <a:latin typeface="Zurich BT" pitchFamily="34" charset="0"/>
                        </a:rPr>
                        <a:t>nhìn</a:t>
                      </a:r>
                      <a:r>
                        <a:rPr lang="en-US" sz="2000" baseline="0" dirty="0" smtClean="0">
                          <a:effectLst/>
                          <a:latin typeface="Zurich BT" pitchFamily="34" charset="0"/>
                        </a:rPr>
                        <a:t> </a:t>
                      </a:r>
                      <a:r>
                        <a:rPr lang="en-US" sz="2000" baseline="0" dirty="0" err="1" smtClean="0">
                          <a:effectLst/>
                          <a:latin typeface="Zurich BT" pitchFamily="34" charset="0"/>
                        </a:rPr>
                        <a:t>hậu</a:t>
                      </a:r>
                      <a:r>
                        <a:rPr lang="en-US" sz="2000" baseline="0" dirty="0" smtClean="0">
                          <a:effectLst/>
                          <a:latin typeface="Zurich BT" pitchFamily="34" charset="0"/>
                        </a:rPr>
                        <a:t> </a:t>
                      </a:r>
                      <a:r>
                        <a:rPr lang="en-US" sz="2000" baseline="0" dirty="0" err="1" smtClean="0">
                          <a:effectLst/>
                          <a:latin typeface="Zurich BT" pitchFamily="34" charset="0"/>
                        </a:rPr>
                        <a:t>trường</a:t>
                      </a:r>
                      <a:r>
                        <a:rPr lang="en-US" sz="2000" baseline="0" dirty="0" smtClean="0">
                          <a:effectLst/>
                          <a:latin typeface="Zurich BT" pitchFamily="34" charset="0"/>
                        </a:rPr>
                        <a:t> (Backstage)</a:t>
                      </a:r>
                      <a:endParaRPr lang="en-US" sz="2000" dirty="0">
                        <a:effectLst/>
                        <a:latin typeface="Zurich BT" pitchFamily="34" charset="0"/>
                        <a:ea typeface="Times New Roman"/>
                        <a:cs typeface="Calibri"/>
                      </a:endParaRPr>
                    </a:p>
                  </a:txBody>
                  <a:tcPr marL="54697" marR="54697" marT="0" marB="0"/>
                </a:tc>
              </a:tr>
              <a:tr h="927100">
                <a:tc>
                  <a:txBody>
                    <a:bodyPr/>
                    <a:lstStyle/>
                    <a:p>
                      <a:pPr>
                        <a:lnSpc>
                          <a:spcPct val="115000"/>
                        </a:lnSpc>
                        <a:spcBef>
                          <a:spcPts val="100"/>
                        </a:spcBef>
                        <a:spcAft>
                          <a:spcPts val="100"/>
                        </a:spcAft>
                        <a:tabLst>
                          <a:tab pos="228600" algn="l"/>
                        </a:tabLst>
                      </a:pPr>
                      <a:r>
                        <a:rPr lang="en-US" sz="2000" b="1" dirty="0" smtClean="0">
                          <a:effectLst/>
                          <a:latin typeface="Zurich BT" pitchFamily="34" charset="0"/>
                        </a:rPr>
                        <a:t>Thanh </a:t>
                      </a:r>
                      <a:r>
                        <a:rPr lang="en-US" sz="2000" b="1" dirty="0" err="1" smtClean="0">
                          <a:effectLst/>
                          <a:latin typeface="Zurich BT" pitchFamily="34" charset="0"/>
                        </a:rPr>
                        <a:t>công</a:t>
                      </a:r>
                      <a:r>
                        <a:rPr lang="en-US" sz="2000" b="1" dirty="0" smtClean="0">
                          <a:effectLst/>
                          <a:latin typeface="Zurich BT" pitchFamily="34" charset="0"/>
                        </a:rPr>
                        <a:t> </a:t>
                      </a:r>
                      <a:r>
                        <a:rPr lang="en-US" sz="2000" b="1" dirty="0" err="1" smtClean="0">
                          <a:effectLst/>
                          <a:latin typeface="Zurich BT" pitchFamily="34" charset="0"/>
                        </a:rPr>
                        <a:t>cụ</a:t>
                      </a:r>
                      <a:r>
                        <a:rPr lang="en-US" sz="2000" b="1" dirty="0" smtClean="0">
                          <a:effectLst/>
                          <a:latin typeface="Zurich BT" pitchFamily="34" charset="0"/>
                        </a:rPr>
                        <a:t> </a:t>
                      </a:r>
                      <a:r>
                        <a:rPr lang="en-US" sz="2000" b="1" dirty="0" err="1" smtClean="0">
                          <a:effectLst/>
                          <a:latin typeface="Zurich BT" pitchFamily="34" charset="0"/>
                        </a:rPr>
                        <a:t>truy</a:t>
                      </a:r>
                      <a:r>
                        <a:rPr lang="en-US" sz="2000" b="1" dirty="0" smtClean="0">
                          <a:effectLst/>
                          <a:latin typeface="Zurich BT" pitchFamily="34" charset="0"/>
                        </a:rPr>
                        <a:t> </a:t>
                      </a:r>
                      <a:r>
                        <a:rPr lang="en-US" sz="2000" b="1" dirty="0" err="1" smtClean="0">
                          <a:effectLst/>
                          <a:latin typeface="Zurich BT" pitchFamily="34" charset="0"/>
                        </a:rPr>
                        <a:t>xuất</a:t>
                      </a:r>
                      <a:r>
                        <a:rPr lang="en-US" sz="2000" b="1" dirty="0" smtClean="0">
                          <a:effectLst/>
                          <a:latin typeface="Zurich BT" pitchFamily="34" charset="0"/>
                        </a:rPr>
                        <a:t> </a:t>
                      </a:r>
                      <a:r>
                        <a:rPr lang="en-US" sz="2000" b="1" dirty="0" err="1" smtClean="0">
                          <a:effectLst/>
                          <a:latin typeface="Zurich BT" pitchFamily="34" charset="0"/>
                        </a:rPr>
                        <a:t>nhanh</a:t>
                      </a:r>
                      <a:r>
                        <a:rPr lang="en-US" sz="2000" b="1" dirty="0" smtClean="0">
                          <a:effectLst/>
                          <a:latin typeface="Zurich BT" pitchFamily="34" charset="0"/>
                        </a:rPr>
                        <a:t> (Quick Access Toolbar)</a:t>
                      </a:r>
                      <a:endParaRPr lang="en-US" sz="2000" b="1" dirty="0">
                        <a:effectLst/>
                        <a:latin typeface="Zurich BT" pitchFamily="34" charset="0"/>
                        <a:ea typeface="Times New Roman"/>
                        <a:cs typeface="Calibri"/>
                      </a:endParaRPr>
                    </a:p>
                  </a:txBody>
                  <a:tcPr marL="54697" marR="54697" marT="0" marB="0"/>
                </a:tc>
                <a:tc>
                  <a:txBody>
                    <a:bodyPr/>
                    <a:lstStyle/>
                    <a:p>
                      <a:pPr marL="0" algn="just">
                        <a:lnSpc>
                          <a:spcPct val="115000"/>
                        </a:lnSpc>
                        <a:spcBef>
                          <a:spcPts val="100"/>
                        </a:spcBef>
                        <a:spcAft>
                          <a:spcPts val="100"/>
                        </a:spcAft>
                        <a:tabLst>
                          <a:tab pos="228600" algn="l"/>
                        </a:tabLst>
                      </a:pPr>
                      <a:r>
                        <a:rPr lang="en-US" sz="2000" dirty="0" err="1" smtClean="0">
                          <a:effectLst/>
                          <a:latin typeface="Zurich BT" pitchFamily="34" charset="0"/>
                        </a:rPr>
                        <a:t>nhanh</a:t>
                      </a:r>
                      <a:r>
                        <a:rPr lang="en-US" sz="2000" dirty="0" smtClean="0">
                          <a:effectLst/>
                          <a:latin typeface="Zurich BT" pitchFamily="34" charset="0"/>
                        </a:rPr>
                        <a:t> </a:t>
                      </a:r>
                      <a:r>
                        <a:rPr lang="en-US" sz="2000" dirty="0" err="1" smtClean="0">
                          <a:effectLst/>
                          <a:latin typeface="Zurich BT" pitchFamily="34" charset="0"/>
                        </a:rPr>
                        <a:t>chóng</a:t>
                      </a:r>
                      <a:r>
                        <a:rPr lang="en-US" sz="2000" dirty="0" smtClean="0">
                          <a:effectLst/>
                          <a:latin typeface="Zurich BT" pitchFamily="34" charset="0"/>
                        </a:rPr>
                        <a:t> </a:t>
                      </a:r>
                      <a:r>
                        <a:rPr lang="en-US" sz="2000" dirty="0" err="1" smtClean="0">
                          <a:effectLst/>
                          <a:latin typeface="Zurich BT" pitchFamily="34" charset="0"/>
                        </a:rPr>
                        <a:t>truy</a:t>
                      </a:r>
                      <a:r>
                        <a:rPr lang="en-US" sz="2000" dirty="0" smtClean="0">
                          <a:effectLst/>
                          <a:latin typeface="Zurich BT" pitchFamily="34" charset="0"/>
                        </a:rPr>
                        <a:t> </a:t>
                      </a:r>
                      <a:r>
                        <a:rPr lang="en-US" sz="2000" dirty="0" err="1" smtClean="0">
                          <a:effectLst/>
                          <a:latin typeface="Zurich BT" pitchFamily="34" charset="0"/>
                        </a:rPr>
                        <a:t>cập</a:t>
                      </a:r>
                      <a:r>
                        <a:rPr lang="en-US" sz="2000" dirty="0" smtClean="0">
                          <a:effectLst/>
                          <a:latin typeface="Zurich BT" pitchFamily="34" charset="0"/>
                        </a:rPr>
                        <a:t> </a:t>
                      </a:r>
                      <a:r>
                        <a:rPr lang="en-US" sz="2000" dirty="0" err="1" smtClean="0">
                          <a:effectLst/>
                          <a:latin typeface="Zurich BT" pitchFamily="34" charset="0"/>
                        </a:rPr>
                        <a:t>vào</a:t>
                      </a:r>
                      <a:r>
                        <a:rPr lang="en-US" sz="2000" dirty="0" smtClean="0">
                          <a:effectLst/>
                          <a:latin typeface="Zurich BT" pitchFamily="34" charset="0"/>
                        </a:rPr>
                        <a:t> </a:t>
                      </a:r>
                      <a:r>
                        <a:rPr lang="en-US" sz="2000" dirty="0" err="1" smtClean="0">
                          <a:effectLst/>
                          <a:latin typeface="Zurich BT" pitchFamily="34" charset="0"/>
                        </a:rPr>
                        <a:t>các</a:t>
                      </a:r>
                      <a:r>
                        <a:rPr lang="en-US" sz="2000" dirty="0" smtClean="0">
                          <a:effectLst/>
                          <a:latin typeface="Zurich BT" pitchFamily="34" charset="0"/>
                        </a:rPr>
                        <a:t> </a:t>
                      </a:r>
                      <a:r>
                        <a:rPr lang="en-US" sz="2000" dirty="0" err="1" smtClean="0">
                          <a:effectLst/>
                          <a:latin typeface="Zurich BT" pitchFamily="34" charset="0"/>
                        </a:rPr>
                        <a:t>câu</a:t>
                      </a:r>
                      <a:r>
                        <a:rPr lang="en-US" sz="2000" dirty="0" smtClean="0">
                          <a:effectLst/>
                          <a:latin typeface="Zurich BT" pitchFamily="34" charset="0"/>
                        </a:rPr>
                        <a:t> </a:t>
                      </a:r>
                      <a:r>
                        <a:rPr lang="en-US" sz="2000" dirty="0" err="1" smtClean="0">
                          <a:effectLst/>
                          <a:latin typeface="Zurich BT" pitchFamily="34" charset="0"/>
                        </a:rPr>
                        <a:t>lệnh</a:t>
                      </a:r>
                      <a:r>
                        <a:rPr lang="en-US" sz="2000" dirty="0" smtClean="0">
                          <a:effectLst/>
                          <a:latin typeface="Zurich BT" pitchFamily="34" charset="0"/>
                        </a:rPr>
                        <a:t> </a:t>
                      </a:r>
                      <a:r>
                        <a:rPr lang="en-US" sz="2000" dirty="0" err="1" smtClean="0">
                          <a:effectLst/>
                          <a:latin typeface="Zurich BT" pitchFamily="34" charset="0"/>
                        </a:rPr>
                        <a:t>thường</a:t>
                      </a:r>
                      <a:r>
                        <a:rPr lang="en-US" sz="2000" baseline="0" dirty="0" smtClean="0">
                          <a:effectLst/>
                          <a:latin typeface="Zurich BT" pitchFamily="34" charset="0"/>
                        </a:rPr>
                        <a:t> </a:t>
                      </a:r>
                      <a:r>
                        <a:rPr lang="en-US" sz="2000" baseline="0" dirty="0" err="1" smtClean="0">
                          <a:effectLst/>
                          <a:latin typeface="Zurich BT" pitchFamily="34" charset="0"/>
                        </a:rPr>
                        <a:t>dùng</a:t>
                      </a:r>
                      <a:endParaRPr lang="en-US" sz="2000" dirty="0">
                        <a:effectLst/>
                        <a:latin typeface="Zurich BT" pitchFamily="34" charset="0"/>
                        <a:ea typeface="Times New Roman"/>
                        <a:cs typeface="Calibri"/>
                      </a:endParaRPr>
                    </a:p>
                  </a:txBody>
                  <a:tcPr marL="54697" marR="54697" marT="0" marB="0"/>
                </a:tc>
              </a:tr>
              <a:tr h="635000">
                <a:tc>
                  <a:txBody>
                    <a:bodyPr/>
                    <a:lstStyle/>
                    <a:p>
                      <a:pPr>
                        <a:lnSpc>
                          <a:spcPct val="115000"/>
                        </a:lnSpc>
                        <a:spcBef>
                          <a:spcPts val="100"/>
                        </a:spcBef>
                        <a:spcAft>
                          <a:spcPts val="100"/>
                        </a:spcAft>
                        <a:tabLst>
                          <a:tab pos="228600" algn="l"/>
                        </a:tabLst>
                      </a:pPr>
                      <a:r>
                        <a:rPr lang="en-US" sz="2000" b="1" dirty="0" smtClean="0">
                          <a:effectLst/>
                          <a:latin typeface="Zurich BT" pitchFamily="34" charset="0"/>
                        </a:rPr>
                        <a:t>Thanh </a:t>
                      </a:r>
                      <a:r>
                        <a:rPr lang="en-US" sz="2000" b="1" dirty="0" err="1" smtClean="0">
                          <a:effectLst/>
                          <a:latin typeface="Zurich BT" pitchFamily="34" charset="0"/>
                        </a:rPr>
                        <a:t>tiêu</a:t>
                      </a:r>
                      <a:r>
                        <a:rPr lang="en-US" sz="2000" b="1" dirty="0" smtClean="0">
                          <a:effectLst/>
                          <a:latin typeface="Zurich BT" pitchFamily="34" charset="0"/>
                        </a:rPr>
                        <a:t> </a:t>
                      </a:r>
                      <a:r>
                        <a:rPr lang="en-US" sz="2000" b="1" dirty="0" err="1" smtClean="0">
                          <a:effectLst/>
                          <a:latin typeface="Zurich BT" pitchFamily="34" charset="0"/>
                        </a:rPr>
                        <a:t>đề</a:t>
                      </a:r>
                      <a:endParaRPr lang="en-US" sz="2000" b="1" dirty="0">
                        <a:effectLst/>
                        <a:latin typeface="Zurich BT" pitchFamily="34" charset="0"/>
                        <a:ea typeface="Times New Roman"/>
                        <a:cs typeface="Calibri"/>
                      </a:endParaRPr>
                    </a:p>
                  </a:txBody>
                  <a:tcPr marL="54697" marR="54697" marT="0" marB="0"/>
                </a:tc>
                <a:tc>
                  <a:txBody>
                    <a:bodyPr/>
                    <a:lstStyle/>
                    <a:p>
                      <a:pPr marL="0" algn="just">
                        <a:lnSpc>
                          <a:spcPct val="115000"/>
                        </a:lnSpc>
                        <a:spcBef>
                          <a:spcPts val="100"/>
                        </a:spcBef>
                        <a:spcAft>
                          <a:spcPts val="100"/>
                        </a:spcAft>
                        <a:tabLst>
                          <a:tab pos="228600" algn="l"/>
                        </a:tabLst>
                      </a:pPr>
                      <a:r>
                        <a:rPr lang="en-US" sz="2000" dirty="0" err="1" smtClean="0">
                          <a:effectLst/>
                          <a:latin typeface="Zurich BT" pitchFamily="34" charset="0"/>
                        </a:rPr>
                        <a:t>Hiển</a:t>
                      </a:r>
                      <a:r>
                        <a:rPr lang="en-US" sz="2000" baseline="0" dirty="0" smtClean="0">
                          <a:effectLst/>
                          <a:latin typeface="Zurich BT" pitchFamily="34" charset="0"/>
                        </a:rPr>
                        <a:t> thị </a:t>
                      </a:r>
                      <a:r>
                        <a:rPr lang="en-US" sz="2000" baseline="0" dirty="0" err="1" smtClean="0">
                          <a:effectLst/>
                          <a:latin typeface="Zurich BT" pitchFamily="34" charset="0"/>
                        </a:rPr>
                        <a:t>tên</a:t>
                      </a:r>
                      <a:r>
                        <a:rPr lang="en-US" sz="2000" baseline="0" dirty="0" smtClean="0">
                          <a:effectLst/>
                          <a:latin typeface="Zurich BT" pitchFamily="34" charset="0"/>
                        </a:rPr>
                        <a:t> </a:t>
                      </a:r>
                      <a:r>
                        <a:rPr lang="vi-VN" sz="2000" baseline="0" dirty="0" smtClean="0">
                          <a:effectLst/>
                          <a:latin typeface="Zurich BT" pitchFamily="34" charset="0"/>
                        </a:rPr>
                        <a:t>tệp tin hoặc chương trinh</a:t>
                      </a:r>
                      <a:r>
                        <a:rPr lang="en-US" sz="2000" baseline="0" dirty="0" smtClean="0">
                          <a:effectLst/>
                          <a:latin typeface="Zurich BT" pitchFamily="34" charset="0"/>
                        </a:rPr>
                        <a:t> </a:t>
                      </a:r>
                      <a:r>
                        <a:rPr lang="en-US" sz="2000" baseline="0" dirty="0" err="1" smtClean="0">
                          <a:effectLst/>
                          <a:latin typeface="Zurich BT" pitchFamily="34" charset="0"/>
                        </a:rPr>
                        <a:t>hiện</a:t>
                      </a:r>
                      <a:r>
                        <a:rPr lang="en-US" sz="2000" baseline="0" dirty="0" smtClean="0">
                          <a:effectLst/>
                          <a:latin typeface="Zurich BT" pitchFamily="34" charset="0"/>
                        </a:rPr>
                        <a:t> </a:t>
                      </a:r>
                      <a:r>
                        <a:rPr lang="en-US" sz="2000" baseline="0" dirty="0" err="1" smtClean="0">
                          <a:effectLst/>
                          <a:latin typeface="Zurich BT" pitchFamily="34" charset="0"/>
                        </a:rPr>
                        <a:t>hành</a:t>
                      </a:r>
                      <a:endParaRPr lang="en-US" sz="2000" dirty="0">
                        <a:effectLst/>
                        <a:latin typeface="Zurich BT" pitchFamily="34" charset="0"/>
                        <a:ea typeface="Times New Roman"/>
                        <a:cs typeface="Calibri"/>
                      </a:endParaRPr>
                    </a:p>
                  </a:txBody>
                  <a:tcPr marL="54697" marR="54697" marT="0" marB="0"/>
                </a:tc>
              </a:tr>
              <a:tr h="2027891">
                <a:tc>
                  <a:txBody>
                    <a:bodyPr/>
                    <a:lstStyle/>
                    <a:p>
                      <a:pPr>
                        <a:lnSpc>
                          <a:spcPct val="115000"/>
                        </a:lnSpc>
                        <a:spcBef>
                          <a:spcPts val="100"/>
                        </a:spcBef>
                        <a:spcAft>
                          <a:spcPts val="100"/>
                        </a:spcAft>
                        <a:tabLst>
                          <a:tab pos="228600" algn="l"/>
                        </a:tabLst>
                      </a:pPr>
                      <a:r>
                        <a:rPr lang="en-US" sz="2000" b="1" dirty="0" err="1" smtClean="0">
                          <a:effectLst/>
                          <a:latin typeface="Zurich BT" pitchFamily="34" charset="0"/>
                        </a:rPr>
                        <a:t>Các</a:t>
                      </a:r>
                      <a:r>
                        <a:rPr lang="en-US" sz="2000" b="1" dirty="0" smtClean="0">
                          <a:effectLst/>
                          <a:latin typeface="Zurich BT" pitchFamily="34" charset="0"/>
                        </a:rPr>
                        <a:t> </a:t>
                      </a:r>
                      <a:r>
                        <a:rPr lang="en-US" sz="2000" b="1" dirty="0" err="1" smtClean="0">
                          <a:effectLst/>
                          <a:latin typeface="Zurich BT" pitchFamily="34" charset="0"/>
                        </a:rPr>
                        <a:t>nút</a:t>
                      </a:r>
                      <a:r>
                        <a:rPr lang="en-US" sz="2000" b="1" dirty="0" smtClean="0">
                          <a:effectLst/>
                          <a:latin typeface="Zurich BT" pitchFamily="34" charset="0"/>
                        </a:rPr>
                        <a:t> Minimize/Maximize/</a:t>
                      </a:r>
                    </a:p>
                    <a:p>
                      <a:pPr>
                        <a:lnSpc>
                          <a:spcPct val="115000"/>
                        </a:lnSpc>
                        <a:spcBef>
                          <a:spcPts val="100"/>
                        </a:spcBef>
                        <a:spcAft>
                          <a:spcPts val="100"/>
                        </a:spcAft>
                        <a:tabLst>
                          <a:tab pos="228600" algn="l"/>
                        </a:tabLst>
                      </a:pPr>
                      <a:r>
                        <a:rPr lang="en-US" sz="2000" b="1" dirty="0" smtClean="0">
                          <a:effectLst/>
                          <a:latin typeface="Zurich BT" pitchFamily="34" charset="0"/>
                        </a:rPr>
                        <a:t>Restore Down/Close</a:t>
                      </a:r>
                      <a:endParaRPr lang="en-US" sz="2000" b="1" dirty="0">
                        <a:effectLst/>
                        <a:latin typeface="Zurich BT" pitchFamily="34" charset="0"/>
                      </a:endParaRPr>
                    </a:p>
                  </a:txBody>
                  <a:tcPr marL="54697" marR="54697" marT="0" marB="0"/>
                </a:tc>
                <a:tc>
                  <a:txBody>
                    <a:bodyPr/>
                    <a:lstStyle/>
                    <a:p>
                      <a:pPr marL="0" algn="just">
                        <a:lnSpc>
                          <a:spcPct val="115000"/>
                        </a:lnSpc>
                        <a:spcBef>
                          <a:spcPts val="100"/>
                        </a:spcBef>
                        <a:spcAft>
                          <a:spcPts val="100"/>
                        </a:spcAft>
                        <a:tabLst>
                          <a:tab pos="228600" algn="l"/>
                        </a:tabLst>
                      </a:pPr>
                      <a:r>
                        <a:rPr lang="vi-VN" sz="2000" dirty="0" smtClean="0">
                          <a:effectLst/>
                          <a:latin typeface="Zurich BT" pitchFamily="34" charset="0"/>
                        </a:rPr>
                        <a:t>Sử dụng các nút này để điều chỉnh cách cửa sổ ứng dụng hiển thị trên màn hình: Nút </a:t>
                      </a:r>
                      <a:r>
                        <a:rPr lang="vi-VN" sz="2000" b="1" dirty="0" smtClean="0">
                          <a:effectLst/>
                          <a:latin typeface="Zurich BT" pitchFamily="34" charset="0"/>
                        </a:rPr>
                        <a:t>Minimize</a:t>
                      </a:r>
                      <a:r>
                        <a:rPr lang="vi-VN" sz="2000" dirty="0" smtClean="0">
                          <a:effectLst/>
                          <a:latin typeface="Zurich BT" pitchFamily="34" charset="0"/>
                        </a:rPr>
                        <a:t> đóng chương trình tạm thời vào thanh tác vụ của Windows, nút </a:t>
                      </a:r>
                      <a:r>
                        <a:rPr lang="vi-VN" sz="2000" b="1" dirty="0" smtClean="0">
                          <a:effectLst/>
                          <a:latin typeface="Zurich BT" pitchFamily="34" charset="0"/>
                        </a:rPr>
                        <a:t>Maximize</a:t>
                      </a:r>
                      <a:r>
                        <a:rPr lang="vi-VN" sz="2000" dirty="0" smtClean="0">
                          <a:effectLst/>
                          <a:latin typeface="Zurich BT" pitchFamily="34" charset="0"/>
                        </a:rPr>
                        <a:t> sẽ choán cửa sổ ứng dụng đầy màn hình, nút </a:t>
                      </a:r>
                      <a:r>
                        <a:rPr lang="vi-VN" sz="2000" b="1" dirty="0" smtClean="0">
                          <a:effectLst/>
                          <a:latin typeface="Zurich BT" pitchFamily="34" charset="0"/>
                        </a:rPr>
                        <a:t>Restore Down </a:t>
                      </a:r>
                      <a:r>
                        <a:rPr lang="vi-VN" sz="2000" dirty="0" smtClean="0">
                          <a:effectLst/>
                          <a:latin typeface="Zurich BT" pitchFamily="34" charset="0"/>
                        </a:rPr>
                        <a:t>giảm kích thước màn hình đến kích thước trước khi được mở tối đa, và nút </a:t>
                      </a:r>
                      <a:r>
                        <a:rPr lang="vi-VN" sz="2000" b="1" dirty="0" smtClean="0">
                          <a:effectLst/>
                          <a:latin typeface="Zurich BT" pitchFamily="34" charset="0"/>
                        </a:rPr>
                        <a:t>Close</a:t>
                      </a:r>
                      <a:r>
                        <a:rPr lang="vi-VN" sz="2000" dirty="0" smtClean="0">
                          <a:effectLst/>
                          <a:latin typeface="Zurich BT" pitchFamily="34" charset="0"/>
                        </a:rPr>
                        <a:t> sẽ thoát chương trình.</a:t>
                      </a:r>
                      <a:endParaRPr lang="en-US" sz="2000" dirty="0">
                        <a:effectLst/>
                        <a:latin typeface="Zurich BT" pitchFamily="34" charset="0"/>
                        <a:ea typeface="Times New Roman"/>
                        <a:cs typeface="Calibri"/>
                      </a:endParaRPr>
                    </a:p>
                  </a:txBody>
                  <a:tcPr marL="54697" marR="54697" marT="0" marB="0"/>
                </a:tc>
              </a:tr>
              <a:tr h="546327">
                <a:tc>
                  <a:txBody>
                    <a:bodyPr/>
                    <a:lstStyle/>
                    <a:p>
                      <a:pPr>
                        <a:lnSpc>
                          <a:spcPct val="115000"/>
                        </a:lnSpc>
                        <a:spcBef>
                          <a:spcPts val="100"/>
                        </a:spcBef>
                        <a:spcAft>
                          <a:spcPts val="100"/>
                        </a:spcAft>
                        <a:tabLst>
                          <a:tab pos="228600" algn="l"/>
                        </a:tabLst>
                      </a:pPr>
                      <a:r>
                        <a:rPr lang="en-US" sz="2000" b="1">
                          <a:effectLst/>
                          <a:latin typeface="Zurich BT" pitchFamily="34" charset="0"/>
                        </a:rPr>
                        <a:t>Ribbon</a:t>
                      </a:r>
                      <a:endParaRPr lang="en-US" sz="2000" b="1">
                        <a:effectLst/>
                        <a:latin typeface="Zurich BT" pitchFamily="34" charset="0"/>
                        <a:ea typeface="Times New Roman"/>
                        <a:cs typeface="Calibri"/>
                      </a:endParaRPr>
                    </a:p>
                  </a:txBody>
                  <a:tcPr marL="54697" marR="54697" marT="0" marB="0"/>
                </a:tc>
                <a:tc>
                  <a:txBody>
                    <a:bodyPr/>
                    <a:lstStyle/>
                    <a:p>
                      <a:pPr marL="0" algn="just">
                        <a:lnSpc>
                          <a:spcPct val="115000"/>
                        </a:lnSpc>
                        <a:spcBef>
                          <a:spcPts val="100"/>
                        </a:spcBef>
                        <a:spcAft>
                          <a:spcPts val="100"/>
                        </a:spcAft>
                        <a:tabLst>
                          <a:tab pos="228600" algn="l"/>
                        </a:tabLst>
                      </a:pPr>
                      <a:r>
                        <a:rPr lang="en-US" sz="2000" dirty="0" err="1" smtClean="0">
                          <a:effectLst/>
                          <a:latin typeface="Zurich BT" pitchFamily="34" charset="0"/>
                        </a:rPr>
                        <a:t>Sử</a:t>
                      </a:r>
                      <a:r>
                        <a:rPr lang="en-US" sz="2000" dirty="0" smtClean="0">
                          <a:effectLst/>
                          <a:latin typeface="Zurich BT" pitchFamily="34" charset="0"/>
                        </a:rPr>
                        <a:t> </a:t>
                      </a:r>
                      <a:r>
                        <a:rPr lang="en-US" sz="2000" dirty="0" err="1" smtClean="0">
                          <a:effectLst/>
                          <a:latin typeface="Zurich BT" pitchFamily="34" charset="0"/>
                        </a:rPr>
                        <a:t>các</a:t>
                      </a:r>
                      <a:r>
                        <a:rPr lang="en-US" sz="2000" dirty="0" smtClean="0">
                          <a:effectLst/>
                          <a:latin typeface="Zurich BT" pitchFamily="34" charset="0"/>
                        </a:rPr>
                        <a:t> </a:t>
                      </a:r>
                      <a:r>
                        <a:rPr lang="en-US" sz="2000" dirty="0" err="1" smtClean="0">
                          <a:effectLst/>
                          <a:latin typeface="Zurich BT" pitchFamily="34" charset="0"/>
                        </a:rPr>
                        <a:t>thẻ</a:t>
                      </a:r>
                      <a:r>
                        <a:rPr lang="en-US" sz="2000" dirty="0" smtClean="0">
                          <a:effectLst/>
                          <a:latin typeface="Zurich BT" pitchFamily="34" charset="0"/>
                        </a:rPr>
                        <a:t> </a:t>
                      </a:r>
                      <a:r>
                        <a:rPr lang="en-US" sz="2000" dirty="0" err="1" smtClean="0">
                          <a:effectLst/>
                          <a:latin typeface="Zurich BT" pitchFamily="34" charset="0"/>
                        </a:rPr>
                        <a:t>trên</a:t>
                      </a:r>
                      <a:r>
                        <a:rPr lang="en-US" sz="2000" dirty="0" smtClean="0">
                          <a:effectLst/>
                          <a:latin typeface="Zurich BT" pitchFamily="34" charset="0"/>
                        </a:rPr>
                        <a:t> </a:t>
                      </a:r>
                      <a:r>
                        <a:rPr lang="en-US" sz="2000" dirty="0" err="1" smtClean="0">
                          <a:effectLst/>
                          <a:latin typeface="Zurich BT" pitchFamily="34" charset="0"/>
                        </a:rPr>
                        <a:t>thanh</a:t>
                      </a:r>
                      <a:r>
                        <a:rPr lang="en-US" sz="2000" dirty="0" smtClean="0">
                          <a:effectLst/>
                          <a:latin typeface="Zurich BT" pitchFamily="34" charset="0"/>
                        </a:rPr>
                        <a:t> Ribbon </a:t>
                      </a:r>
                      <a:r>
                        <a:rPr lang="en-US" sz="2000" dirty="0" err="1" smtClean="0">
                          <a:effectLst/>
                          <a:latin typeface="Zurich BT" pitchFamily="34" charset="0"/>
                        </a:rPr>
                        <a:t>để</a:t>
                      </a:r>
                      <a:r>
                        <a:rPr lang="en-US" sz="2000" dirty="0" smtClean="0">
                          <a:effectLst/>
                          <a:latin typeface="Zurich BT" pitchFamily="34" charset="0"/>
                        </a:rPr>
                        <a:t> </a:t>
                      </a:r>
                      <a:r>
                        <a:rPr lang="en-US" sz="2000" dirty="0" err="1" smtClean="0">
                          <a:effectLst/>
                          <a:latin typeface="Zurich BT" pitchFamily="34" charset="0"/>
                        </a:rPr>
                        <a:t>truy</a:t>
                      </a:r>
                      <a:r>
                        <a:rPr lang="en-US" sz="2000" dirty="0" smtClean="0">
                          <a:effectLst/>
                          <a:latin typeface="Zurich BT" pitchFamily="34" charset="0"/>
                        </a:rPr>
                        <a:t> </a:t>
                      </a:r>
                      <a:r>
                        <a:rPr lang="en-US" sz="2000" dirty="0" err="1" smtClean="0">
                          <a:effectLst/>
                          <a:latin typeface="Zurich BT" pitchFamily="34" charset="0"/>
                        </a:rPr>
                        <a:t>cập</a:t>
                      </a:r>
                      <a:r>
                        <a:rPr lang="en-US" sz="2000" dirty="0" smtClean="0">
                          <a:effectLst/>
                          <a:latin typeface="Zurich BT" pitchFamily="34" charset="0"/>
                        </a:rPr>
                        <a:t> </a:t>
                      </a:r>
                      <a:r>
                        <a:rPr lang="en-US" sz="2000" dirty="0" err="1" smtClean="0">
                          <a:effectLst/>
                          <a:latin typeface="Zurich BT" pitchFamily="34" charset="0"/>
                        </a:rPr>
                        <a:t>các</a:t>
                      </a:r>
                      <a:r>
                        <a:rPr lang="en-US" sz="2000" dirty="0" smtClean="0">
                          <a:effectLst/>
                          <a:latin typeface="Zurich BT" pitchFamily="34" charset="0"/>
                        </a:rPr>
                        <a:t> </a:t>
                      </a:r>
                      <a:r>
                        <a:rPr lang="en-US" sz="2000" dirty="0" err="1" smtClean="0">
                          <a:effectLst/>
                          <a:latin typeface="Zurich BT" pitchFamily="34" charset="0"/>
                        </a:rPr>
                        <a:t>lệnh</a:t>
                      </a:r>
                      <a:r>
                        <a:rPr lang="en-US" sz="2000" dirty="0" smtClean="0">
                          <a:effectLst/>
                          <a:latin typeface="Zurich BT" pitchFamily="34" charset="0"/>
                        </a:rPr>
                        <a:t> </a:t>
                      </a:r>
                      <a:r>
                        <a:rPr lang="en-US" sz="2000" dirty="0" err="1" smtClean="0">
                          <a:effectLst/>
                          <a:latin typeface="Zurich BT" pitchFamily="34" charset="0"/>
                        </a:rPr>
                        <a:t>bạn</a:t>
                      </a:r>
                      <a:r>
                        <a:rPr lang="en-US" sz="2000" dirty="0" smtClean="0">
                          <a:effectLst/>
                          <a:latin typeface="Zurich BT" pitchFamily="34" charset="0"/>
                        </a:rPr>
                        <a:t> </a:t>
                      </a:r>
                      <a:r>
                        <a:rPr lang="en-US" sz="2000" dirty="0" err="1" smtClean="0">
                          <a:effectLst/>
                          <a:latin typeface="Zurich BT" pitchFamily="34" charset="0"/>
                        </a:rPr>
                        <a:t>cần</a:t>
                      </a:r>
                      <a:r>
                        <a:rPr lang="en-US" sz="2000" dirty="0" smtClean="0">
                          <a:effectLst/>
                          <a:latin typeface="Zurich BT" pitchFamily="34" charset="0"/>
                        </a:rPr>
                        <a:t> </a:t>
                      </a:r>
                      <a:r>
                        <a:rPr lang="en-US" sz="2000" dirty="0" err="1" smtClean="0">
                          <a:effectLst/>
                          <a:latin typeface="Zurich BT" pitchFamily="34" charset="0"/>
                        </a:rPr>
                        <a:t>để</a:t>
                      </a:r>
                      <a:r>
                        <a:rPr lang="en-US" sz="2000" dirty="0" smtClean="0">
                          <a:effectLst/>
                          <a:latin typeface="Zurich BT" pitchFamily="34" charset="0"/>
                        </a:rPr>
                        <a:t> </a:t>
                      </a:r>
                      <a:r>
                        <a:rPr lang="en-US" sz="2000" dirty="0" err="1" smtClean="0">
                          <a:effectLst/>
                          <a:latin typeface="Zurich BT" pitchFamily="34" charset="0"/>
                        </a:rPr>
                        <a:t>hoàn</a:t>
                      </a:r>
                      <a:r>
                        <a:rPr lang="en-US" sz="2000" dirty="0" smtClean="0">
                          <a:effectLst/>
                          <a:latin typeface="Zurich BT" pitchFamily="34" charset="0"/>
                        </a:rPr>
                        <a:t> </a:t>
                      </a:r>
                      <a:r>
                        <a:rPr lang="en-US" sz="2000" dirty="0" err="1" smtClean="0">
                          <a:effectLst/>
                          <a:latin typeface="Zurich BT" pitchFamily="34" charset="0"/>
                        </a:rPr>
                        <a:t>thành</a:t>
                      </a:r>
                      <a:r>
                        <a:rPr lang="en-US" sz="2000" dirty="0" smtClean="0">
                          <a:effectLst/>
                          <a:latin typeface="Zurich BT" pitchFamily="34" charset="0"/>
                        </a:rPr>
                        <a:t> </a:t>
                      </a:r>
                      <a:r>
                        <a:rPr lang="en-US" sz="2000" dirty="0" err="1" smtClean="0">
                          <a:effectLst/>
                          <a:latin typeface="Zurich BT" pitchFamily="34" charset="0"/>
                        </a:rPr>
                        <a:t>tác</a:t>
                      </a:r>
                      <a:r>
                        <a:rPr lang="en-US" sz="2000" dirty="0" smtClean="0">
                          <a:effectLst/>
                          <a:latin typeface="Zurich BT" pitchFamily="34" charset="0"/>
                        </a:rPr>
                        <a:t> </a:t>
                      </a:r>
                      <a:r>
                        <a:rPr lang="en-US" sz="2000" dirty="0" err="1" smtClean="0">
                          <a:effectLst/>
                          <a:latin typeface="Zurich BT" pitchFamily="34" charset="0"/>
                        </a:rPr>
                        <a:t>vụ</a:t>
                      </a:r>
                      <a:r>
                        <a:rPr lang="en-US" sz="2000" dirty="0" smtClean="0">
                          <a:effectLst/>
                          <a:latin typeface="Zurich BT" pitchFamily="34" charset="0"/>
                        </a:rPr>
                        <a:t>. </a:t>
                      </a:r>
                      <a:endParaRPr lang="en-US" sz="2000" dirty="0">
                        <a:effectLst/>
                        <a:latin typeface="Zurich BT" pitchFamily="34" charset="0"/>
                        <a:ea typeface="Times New Roman"/>
                        <a:cs typeface="Calibri"/>
                      </a:endParaRPr>
                    </a:p>
                  </a:txBody>
                  <a:tcPr marL="54697" marR="54697"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spTree>
    <p:extLst>
      <p:ext uri="{BB962C8B-B14F-4D97-AF65-F5344CB8AC3E}">
        <p14:creationId xmlns:p14="http://schemas.microsoft.com/office/powerpoint/2010/main" val="3632247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Quan</a:t>
            </a:r>
            <a:r>
              <a:rPr lang="en-US" dirty="0"/>
              <a:t> </a:t>
            </a:r>
            <a:r>
              <a:rPr lang="en-US" dirty="0" err="1"/>
              <a:t>sát</a:t>
            </a:r>
            <a:r>
              <a:rPr lang="en-US" dirty="0"/>
              <a:t> </a:t>
            </a:r>
            <a:r>
              <a:rPr lang="en-US" dirty="0" err="1"/>
              <a:t>màn</a:t>
            </a:r>
            <a:r>
              <a:rPr lang="en-US" dirty="0"/>
              <a:t> </a:t>
            </a:r>
            <a:r>
              <a:rPr lang="en-US" dirty="0" err="1"/>
              <a:t>hình</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061311855"/>
              </p:ext>
            </p:extLst>
          </p:nvPr>
        </p:nvGraphicFramePr>
        <p:xfrm>
          <a:off x="381000" y="1422399"/>
          <a:ext cx="8318499" cy="4757420"/>
        </p:xfrm>
        <a:graphic>
          <a:graphicData uri="http://schemas.openxmlformats.org/drawingml/2006/table">
            <a:tbl>
              <a:tblPr firstRow="1" firstCol="1" bandRow="1">
                <a:tableStyleId>{2D5ABB26-0587-4C30-8999-92F81FD0307C}</a:tableStyleId>
              </a:tblPr>
              <a:tblGrid>
                <a:gridCol w="1905000"/>
                <a:gridCol w="6413499"/>
              </a:tblGrid>
              <a:tr h="1231901">
                <a:tc>
                  <a:txBody>
                    <a:bodyPr/>
                    <a:lstStyle/>
                    <a:p>
                      <a:pPr>
                        <a:lnSpc>
                          <a:spcPct val="115000"/>
                        </a:lnSpc>
                        <a:spcBef>
                          <a:spcPts val="200"/>
                        </a:spcBef>
                        <a:spcAft>
                          <a:spcPts val="200"/>
                        </a:spcAft>
                        <a:tabLst>
                          <a:tab pos="228600" algn="l"/>
                        </a:tabLst>
                      </a:pPr>
                      <a:r>
                        <a:rPr lang="vi-VN" sz="2000" b="1" dirty="0" smtClean="0">
                          <a:effectLst/>
                          <a:latin typeface="Zurich BT" pitchFamily="34" charset="0"/>
                        </a:rPr>
                        <a:t>Trợ giúp chương trình Microsoft</a:t>
                      </a:r>
                      <a:endParaRPr lang="en-US" sz="2000" b="1" dirty="0">
                        <a:effectLst/>
                        <a:latin typeface="Zurich BT" pitchFamily="34" charset="0"/>
                        <a:ea typeface="Times New Roman"/>
                        <a:cs typeface="Calibri"/>
                      </a:endParaRPr>
                    </a:p>
                  </a:txBody>
                  <a:tcPr marL="54697" marR="54697" marT="0" marB="0"/>
                </a:tc>
                <a:tc>
                  <a:txBody>
                    <a:bodyPr/>
                    <a:lstStyle/>
                    <a:p>
                      <a:pPr marL="0" algn="just">
                        <a:lnSpc>
                          <a:spcPct val="115000"/>
                        </a:lnSpc>
                        <a:spcBef>
                          <a:spcPts val="200"/>
                        </a:spcBef>
                        <a:spcAft>
                          <a:spcPts val="200"/>
                        </a:spcAft>
                        <a:tabLst>
                          <a:tab pos="228600" algn="l"/>
                        </a:tabLst>
                      </a:pPr>
                      <a:r>
                        <a:rPr lang="vi-VN" sz="2000" dirty="0" smtClean="0">
                          <a:effectLst/>
                          <a:latin typeface="Zurich BT" pitchFamily="34" charset="0"/>
                        </a:rPr>
                        <a:t>Mở</a:t>
                      </a:r>
                      <a:r>
                        <a:rPr lang="vi-VN" sz="2000" baseline="0" dirty="0" smtClean="0">
                          <a:effectLst/>
                          <a:latin typeface="Zurich BT" pitchFamily="34" charset="0"/>
                        </a:rPr>
                        <a:t> </a:t>
                      </a:r>
                      <a:r>
                        <a:rPr lang="vi-VN" sz="2000" dirty="0" smtClean="0">
                          <a:effectLst/>
                          <a:latin typeface="Zurich BT" pitchFamily="34" charset="0"/>
                        </a:rPr>
                        <a:t>cửa sổ Help, bạn có thể tìm kiếm các chủ đề trợ giúp được cài đặt cùng với phần mềm Office hoặc truy cập vào trong Web của Microsoft để tìm những trợ giúp mới nhất.</a:t>
                      </a:r>
                      <a:endParaRPr lang="en-US" sz="2000" dirty="0">
                        <a:effectLst/>
                        <a:latin typeface="Zurich BT" pitchFamily="34" charset="0"/>
                        <a:ea typeface="Times New Roman"/>
                        <a:cs typeface="Calibri"/>
                      </a:endParaRPr>
                    </a:p>
                  </a:txBody>
                  <a:tcPr marL="54697" marR="54697" marT="0" marB="0"/>
                </a:tc>
              </a:tr>
              <a:tr h="901700">
                <a:tc>
                  <a:txBody>
                    <a:bodyPr/>
                    <a:lstStyle/>
                    <a:p>
                      <a:pPr>
                        <a:lnSpc>
                          <a:spcPct val="115000"/>
                        </a:lnSpc>
                        <a:spcBef>
                          <a:spcPts val="200"/>
                        </a:spcBef>
                        <a:spcAft>
                          <a:spcPts val="200"/>
                        </a:spcAft>
                        <a:tabLst>
                          <a:tab pos="228600" algn="l"/>
                        </a:tabLst>
                      </a:pPr>
                      <a:r>
                        <a:rPr lang="en-US" sz="2000" b="1" dirty="0" smtClean="0">
                          <a:effectLst/>
                          <a:latin typeface="Zurich BT" pitchFamily="34" charset="0"/>
                        </a:rPr>
                        <a:t>Thanh </a:t>
                      </a:r>
                      <a:r>
                        <a:rPr lang="en-US" sz="2000" b="1" dirty="0" err="1" smtClean="0">
                          <a:effectLst/>
                          <a:latin typeface="Zurich BT" pitchFamily="34" charset="0"/>
                        </a:rPr>
                        <a:t>trạng</a:t>
                      </a:r>
                      <a:r>
                        <a:rPr lang="en-US" sz="2000" b="1" dirty="0" smtClean="0">
                          <a:effectLst/>
                          <a:latin typeface="Zurich BT" pitchFamily="34" charset="0"/>
                        </a:rPr>
                        <a:t> </a:t>
                      </a:r>
                      <a:r>
                        <a:rPr lang="en-US" sz="2000" b="1" dirty="0" err="1" smtClean="0">
                          <a:effectLst/>
                          <a:latin typeface="Zurich BT" pitchFamily="34" charset="0"/>
                        </a:rPr>
                        <a:t>thái</a:t>
                      </a:r>
                      <a:endParaRPr lang="en-US" sz="2000" b="1" dirty="0">
                        <a:effectLst/>
                        <a:latin typeface="Zurich BT" pitchFamily="34" charset="0"/>
                        <a:ea typeface="Times New Roman"/>
                        <a:cs typeface="Calibri"/>
                      </a:endParaRPr>
                    </a:p>
                  </a:txBody>
                  <a:tcPr marL="54697" marR="54697" marT="0" marB="0"/>
                </a:tc>
                <a:tc>
                  <a:txBody>
                    <a:bodyPr/>
                    <a:lstStyle/>
                    <a:p>
                      <a:pPr marL="0" algn="just">
                        <a:lnSpc>
                          <a:spcPct val="115000"/>
                        </a:lnSpc>
                        <a:spcBef>
                          <a:spcPts val="200"/>
                        </a:spcBef>
                        <a:spcAft>
                          <a:spcPts val="200"/>
                        </a:spcAft>
                        <a:tabLst>
                          <a:tab pos="228600" algn="l"/>
                        </a:tabLst>
                      </a:pPr>
                      <a:r>
                        <a:rPr lang="vi-VN" sz="2000" dirty="0" smtClean="0">
                          <a:effectLst/>
                          <a:latin typeface="Zurich BT" pitchFamily="34" charset="0"/>
                        </a:rPr>
                        <a:t>Hiển</a:t>
                      </a:r>
                      <a:r>
                        <a:rPr lang="vi-VN" sz="2000" baseline="0" dirty="0" smtClean="0">
                          <a:effectLst/>
                          <a:latin typeface="Zurich BT" pitchFamily="34" charset="0"/>
                        </a:rPr>
                        <a:t> thị c</a:t>
                      </a:r>
                      <a:r>
                        <a:rPr lang="vi-VN" sz="2000" dirty="0" smtClean="0">
                          <a:effectLst/>
                          <a:latin typeface="Zurich BT" pitchFamily="34" charset="0"/>
                        </a:rPr>
                        <a:t>ác thông tin về tài liệu hi</a:t>
                      </a:r>
                      <a:r>
                        <a:rPr lang="en-US" sz="2000" dirty="0" err="1" smtClean="0">
                          <a:effectLst/>
                          <a:latin typeface="Zurich BT" pitchFamily="34" charset="0"/>
                        </a:rPr>
                        <a:t>ện</a:t>
                      </a:r>
                      <a:r>
                        <a:rPr lang="en-US" sz="2000" baseline="0" dirty="0" smtClean="0">
                          <a:effectLst/>
                          <a:latin typeface="Zurich BT" pitchFamily="34" charset="0"/>
                        </a:rPr>
                        <a:t> </a:t>
                      </a:r>
                      <a:r>
                        <a:rPr lang="en-US" sz="2000" baseline="0" dirty="0" err="1" smtClean="0">
                          <a:effectLst/>
                          <a:latin typeface="Zurich BT" pitchFamily="34" charset="0"/>
                        </a:rPr>
                        <a:t>hành</a:t>
                      </a:r>
                      <a:r>
                        <a:rPr lang="en-US" sz="2000" dirty="0" smtClean="0">
                          <a:effectLst/>
                          <a:latin typeface="Zurich BT" pitchFamily="34" charset="0"/>
                        </a:rPr>
                        <a:t>, </a:t>
                      </a:r>
                      <a:r>
                        <a:rPr lang="en-US" sz="2000" dirty="0" err="1" smtClean="0">
                          <a:effectLst/>
                          <a:latin typeface="Zurich BT" pitchFamily="34" charset="0"/>
                        </a:rPr>
                        <a:t>hoặc</a:t>
                      </a:r>
                      <a:r>
                        <a:rPr lang="en-US" sz="2000" dirty="0" smtClean="0">
                          <a:effectLst/>
                          <a:latin typeface="Zurich BT" pitchFamily="34" charset="0"/>
                        </a:rPr>
                        <a:t> </a:t>
                      </a:r>
                      <a:r>
                        <a:rPr lang="en-US" sz="2000" dirty="0" err="1" smtClean="0">
                          <a:effectLst/>
                          <a:latin typeface="Zurich BT" pitchFamily="34" charset="0"/>
                        </a:rPr>
                        <a:t>sử</a:t>
                      </a:r>
                      <a:r>
                        <a:rPr lang="en-US" sz="2000" baseline="0" dirty="0" smtClean="0">
                          <a:effectLst/>
                          <a:latin typeface="Zurich BT" pitchFamily="34" charset="0"/>
                        </a:rPr>
                        <a:t> </a:t>
                      </a:r>
                      <a:r>
                        <a:rPr lang="en-US" sz="2000" baseline="0" dirty="0" err="1" smtClean="0">
                          <a:effectLst/>
                          <a:latin typeface="Zurich BT" pitchFamily="34" charset="0"/>
                        </a:rPr>
                        <a:t>dụng</a:t>
                      </a:r>
                      <a:r>
                        <a:rPr lang="en-US" sz="2000" baseline="0" dirty="0" smtClean="0">
                          <a:effectLst/>
                          <a:latin typeface="Zurich BT" pitchFamily="34" charset="0"/>
                        </a:rPr>
                        <a:t> </a:t>
                      </a:r>
                      <a:r>
                        <a:rPr lang="vi-VN" sz="2000" baseline="0" dirty="0" smtClean="0">
                          <a:effectLst/>
                          <a:latin typeface="Zurich BT" pitchFamily="34" charset="0"/>
                        </a:rPr>
                        <a:t>các nút View và thanh trượt Zoom</a:t>
                      </a:r>
                      <a:r>
                        <a:rPr lang="en-US" sz="2000" baseline="0" dirty="0" smtClean="0">
                          <a:effectLst/>
                          <a:latin typeface="Zurich BT" pitchFamily="34" charset="0"/>
                        </a:rPr>
                        <a:t>.</a:t>
                      </a:r>
                      <a:endParaRPr lang="en-US" sz="2000" dirty="0">
                        <a:effectLst/>
                        <a:latin typeface="Zurich BT" pitchFamily="34" charset="0"/>
                        <a:ea typeface="Times New Roman"/>
                        <a:cs typeface="Calibri"/>
                      </a:endParaRPr>
                    </a:p>
                  </a:txBody>
                  <a:tcPr marL="54697" marR="54697" marT="0" marB="0"/>
                </a:tc>
              </a:tr>
              <a:tr h="596900">
                <a:tc>
                  <a:txBody>
                    <a:bodyPr/>
                    <a:lstStyle/>
                    <a:p>
                      <a:pPr>
                        <a:lnSpc>
                          <a:spcPct val="115000"/>
                        </a:lnSpc>
                        <a:spcBef>
                          <a:spcPts val="200"/>
                        </a:spcBef>
                        <a:spcAft>
                          <a:spcPts val="200"/>
                        </a:spcAft>
                        <a:tabLst>
                          <a:tab pos="228600" algn="l"/>
                        </a:tabLst>
                      </a:pPr>
                      <a:r>
                        <a:rPr lang="en-US" sz="2000" b="1" dirty="0" err="1" smtClean="0">
                          <a:effectLst/>
                          <a:latin typeface="Zurich BT" pitchFamily="34" charset="0"/>
                        </a:rPr>
                        <a:t>Các</a:t>
                      </a:r>
                      <a:r>
                        <a:rPr lang="en-US" sz="2000" b="1" dirty="0" smtClean="0">
                          <a:effectLst/>
                          <a:latin typeface="Zurich BT" pitchFamily="34" charset="0"/>
                        </a:rPr>
                        <a:t> </a:t>
                      </a:r>
                      <a:r>
                        <a:rPr lang="en-US" sz="2000" b="1" dirty="0" err="1" smtClean="0">
                          <a:effectLst/>
                          <a:latin typeface="Zurich BT" pitchFamily="34" charset="0"/>
                        </a:rPr>
                        <a:t>nút</a:t>
                      </a:r>
                      <a:r>
                        <a:rPr lang="en-US" sz="2000" b="1" dirty="0" smtClean="0">
                          <a:effectLst/>
                          <a:latin typeface="Zurich BT" pitchFamily="34" charset="0"/>
                        </a:rPr>
                        <a:t> </a:t>
                      </a:r>
                      <a:r>
                        <a:rPr lang="en-US" sz="2000" b="1" dirty="0" err="1" smtClean="0">
                          <a:effectLst/>
                          <a:latin typeface="Zurich BT" pitchFamily="34" charset="0"/>
                        </a:rPr>
                        <a:t>Hiển</a:t>
                      </a:r>
                      <a:r>
                        <a:rPr lang="en-US" sz="2000" b="1" dirty="0" smtClean="0">
                          <a:effectLst/>
                          <a:latin typeface="Zurich BT" pitchFamily="34" charset="0"/>
                        </a:rPr>
                        <a:t> thị</a:t>
                      </a:r>
                      <a:endParaRPr lang="en-US" sz="2000" b="1" dirty="0">
                        <a:effectLst/>
                        <a:latin typeface="Zurich BT" pitchFamily="34" charset="0"/>
                        <a:ea typeface="Times New Roman"/>
                        <a:cs typeface="Calibri"/>
                      </a:endParaRPr>
                    </a:p>
                  </a:txBody>
                  <a:tcPr marL="54697" marR="54697" marT="0" marB="0"/>
                </a:tc>
                <a:tc>
                  <a:txBody>
                    <a:bodyPr/>
                    <a:lstStyle/>
                    <a:p>
                      <a:pPr marL="0" algn="just">
                        <a:lnSpc>
                          <a:spcPct val="115000"/>
                        </a:lnSpc>
                        <a:spcBef>
                          <a:spcPts val="200"/>
                        </a:spcBef>
                        <a:spcAft>
                          <a:spcPts val="200"/>
                        </a:spcAft>
                        <a:tabLst>
                          <a:tab pos="228600" algn="l"/>
                        </a:tabLst>
                      </a:pPr>
                      <a:r>
                        <a:rPr lang="en-US" sz="2000" dirty="0" err="1" smtClean="0">
                          <a:effectLst/>
                          <a:latin typeface="Zurich BT" pitchFamily="34" charset="0"/>
                        </a:rPr>
                        <a:t>Nhanh</a:t>
                      </a:r>
                      <a:r>
                        <a:rPr lang="en-US" sz="2000" dirty="0" smtClean="0">
                          <a:effectLst/>
                          <a:latin typeface="Zurich BT" pitchFamily="34" charset="0"/>
                        </a:rPr>
                        <a:t> </a:t>
                      </a:r>
                      <a:r>
                        <a:rPr lang="en-US" sz="2000" dirty="0" err="1" smtClean="0">
                          <a:effectLst/>
                          <a:latin typeface="Zurich BT" pitchFamily="34" charset="0"/>
                        </a:rPr>
                        <a:t>chóng</a:t>
                      </a:r>
                      <a:r>
                        <a:rPr lang="en-US" sz="2000" dirty="0" smtClean="0">
                          <a:effectLst/>
                          <a:latin typeface="Zurich BT" pitchFamily="34" charset="0"/>
                        </a:rPr>
                        <a:t> </a:t>
                      </a:r>
                      <a:r>
                        <a:rPr lang="en-US" sz="2000" dirty="0" err="1" smtClean="0">
                          <a:effectLst/>
                          <a:latin typeface="Zurich BT" pitchFamily="34" charset="0"/>
                        </a:rPr>
                        <a:t>hiển</a:t>
                      </a:r>
                      <a:r>
                        <a:rPr lang="en-US" sz="2000" dirty="0" smtClean="0">
                          <a:effectLst/>
                          <a:latin typeface="Zurich BT" pitchFamily="34" charset="0"/>
                        </a:rPr>
                        <a:t> thị </a:t>
                      </a:r>
                      <a:r>
                        <a:rPr lang="en-US" sz="2000" dirty="0" err="1" smtClean="0">
                          <a:effectLst/>
                          <a:latin typeface="Zurich BT" pitchFamily="34" charset="0"/>
                        </a:rPr>
                        <a:t>tài</a:t>
                      </a:r>
                      <a:r>
                        <a:rPr lang="en-US" sz="2000" dirty="0" smtClean="0">
                          <a:effectLst/>
                          <a:latin typeface="Zurich BT" pitchFamily="34" charset="0"/>
                        </a:rPr>
                        <a:t> </a:t>
                      </a:r>
                      <a:r>
                        <a:rPr lang="en-US" sz="2000" dirty="0" err="1" smtClean="0">
                          <a:effectLst/>
                          <a:latin typeface="Zurich BT" pitchFamily="34" charset="0"/>
                        </a:rPr>
                        <a:t>liệu</a:t>
                      </a:r>
                      <a:r>
                        <a:rPr lang="en-US" sz="2000" dirty="0" smtClean="0">
                          <a:effectLst/>
                          <a:latin typeface="Zurich BT" pitchFamily="34" charset="0"/>
                        </a:rPr>
                        <a:t> </a:t>
                      </a:r>
                      <a:r>
                        <a:rPr lang="en-US" sz="2000" dirty="0" err="1" smtClean="0">
                          <a:effectLst/>
                          <a:latin typeface="Zurich BT" pitchFamily="34" charset="0"/>
                        </a:rPr>
                        <a:t>theo</a:t>
                      </a:r>
                      <a:r>
                        <a:rPr lang="en-US" sz="2000" dirty="0" smtClean="0">
                          <a:effectLst/>
                          <a:latin typeface="Zurich BT" pitchFamily="34" charset="0"/>
                        </a:rPr>
                        <a:t> </a:t>
                      </a:r>
                      <a:r>
                        <a:rPr lang="en-US" sz="2000" dirty="0" err="1" smtClean="0">
                          <a:effectLst/>
                          <a:latin typeface="Zurich BT" pitchFamily="34" charset="0"/>
                        </a:rPr>
                        <a:t>những</a:t>
                      </a:r>
                      <a:r>
                        <a:rPr lang="en-US" sz="2000" dirty="0" smtClean="0">
                          <a:effectLst/>
                          <a:latin typeface="Zurich BT" pitchFamily="34" charset="0"/>
                        </a:rPr>
                        <a:t> </a:t>
                      </a:r>
                      <a:r>
                        <a:rPr lang="en-US" sz="2000" dirty="0" err="1" smtClean="0">
                          <a:effectLst/>
                          <a:latin typeface="Zurich BT" pitchFamily="34" charset="0"/>
                        </a:rPr>
                        <a:t>cách</a:t>
                      </a:r>
                      <a:r>
                        <a:rPr lang="en-US" sz="2000" dirty="0" smtClean="0">
                          <a:effectLst/>
                          <a:latin typeface="Zurich BT" pitchFamily="34" charset="0"/>
                        </a:rPr>
                        <a:t> </a:t>
                      </a:r>
                      <a:r>
                        <a:rPr lang="en-US" sz="2000" dirty="0" err="1" smtClean="0">
                          <a:effectLst/>
                          <a:latin typeface="Zurich BT" pitchFamily="34" charset="0"/>
                        </a:rPr>
                        <a:t>khác</a:t>
                      </a:r>
                      <a:r>
                        <a:rPr lang="en-US" sz="2000" dirty="0" smtClean="0">
                          <a:effectLst/>
                          <a:latin typeface="Zurich BT" pitchFamily="34" charset="0"/>
                        </a:rPr>
                        <a:t> </a:t>
                      </a:r>
                      <a:r>
                        <a:rPr lang="en-US" sz="2000" dirty="0" err="1" smtClean="0">
                          <a:effectLst/>
                          <a:latin typeface="Zurich BT" pitchFamily="34" charset="0"/>
                        </a:rPr>
                        <a:t>nhau</a:t>
                      </a:r>
                      <a:r>
                        <a:rPr lang="en-US" sz="2000" dirty="0" smtClean="0">
                          <a:effectLst/>
                          <a:latin typeface="Zurich BT" pitchFamily="34" charset="0"/>
                        </a:rPr>
                        <a:t>.</a:t>
                      </a:r>
                      <a:endParaRPr lang="en-US" sz="2000" dirty="0">
                        <a:effectLst/>
                        <a:latin typeface="Zurich BT" pitchFamily="34" charset="0"/>
                        <a:ea typeface="Times New Roman"/>
                        <a:cs typeface="Calibri"/>
                      </a:endParaRPr>
                    </a:p>
                  </a:txBody>
                  <a:tcPr marL="54697" marR="54697" marT="0" marB="0"/>
                </a:tc>
              </a:tr>
              <a:tr h="751143">
                <a:tc>
                  <a:txBody>
                    <a:bodyPr/>
                    <a:lstStyle/>
                    <a:p>
                      <a:pPr>
                        <a:lnSpc>
                          <a:spcPct val="115000"/>
                        </a:lnSpc>
                        <a:spcBef>
                          <a:spcPts val="200"/>
                        </a:spcBef>
                        <a:spcAft>
                          <a:spcPts val="200"/>
                        </a:spcAft>
                        <a:tabLst>
                          <a:tab pos="228600" algn="l"/>
                        </a:tabLst>
                      </a:pPr>
                      <a:r>
                        <a:rPr lang="en-US" sz="2000" b="1" dirty="0" smtClean="0">
                          <a:effectLst/>
                          <a:latin typeface="Zurich BT" pitchFamily="34" charset="0"/>
                        </a:rPr>
                        <a:t>Thanh </a:t>
                      </a:r>
                      <a:r>
                        <a:rPr lang="en-US" sz="2000" b="1" dirty="0" err="1" smtClean="0">
                          <a:effectLst/>
                          <a:latin typeface="Zurich BT" pitchFamily="34" charset="0"/>
                        </a:rPr>
                        <a:t>trượt</a:t>
                      </a:r>
                      <a:r>
                        <a:rPr lang="en-US" sz="2000" b="1" dirty="0" smtClean="0">
                          <a:effectLst/>
                          <a:latin typeface="Zurich BT" pitchFamily="34" charset="0"/>
                        </a:rPr>
                        <a:t> </a:t>
                      </a:r>
                      <a:r>
                        <a:rPr lang="en-US" sz="2000" b="1" dirty="0" err="1" smtClean="0">
                          <a:effectLst/>
                          <a:latin typeface="Zurich BT" pitchFamily="34" charset="0"/>
                        </a:rPr>
                        <a:t>phóng</a:t>
                      </a:r>
                      <a:r>
                        <a:rPr lang="en-US" sz="2000" b="1" dirty="0" smtClean="0">
                          <a:effectLst/>
                          <a:latin typeface="Zurich BT" pitchFamily="34" charset="0"/>
                        </a:rPr>
                        <a:t> to/thu </a:t>
                      </a:r>
                      <a:r>
                        <a:rPr lang="en-US" sz="2000" b="1" dirty="0" err="1" smtClean="0">
                          <a:effectLst/>
                          <a:latin typeface="Zurich BT" pitchFamily="34" charset="0"/>
                        </a:rPr>
                        <a:t>nhỏ</a:t>
                      </a:r>
                      <a:endParaRPr lang="en-US" sz="2000" b="1" dirty="0">
                        <a:effectLst/>
                        <a:latin typeface="Zurich BT" pitchFamily="34" charset="0"/>
                        <a:ea typeface="Times New Roman"/>
                        <a:cs typeface="Calibri"/>
                      </a:endParaRPr>
                    </a:p>
                  </a:txBody>
                  <a:tcPr marL="54697" marR="54697" marT="0" marB="0"/>
                </a:tc>
                <a:tc>
                  <a:txBody>
                    <a:bodyPr/>
                    <a:lstStyle/>
                    <a:p>
                      <a:pPr marL="0" algn="just">
                        <a:lnSpc>
                          <a:spcPct val="115000"/>
                        </a:lnSpc>
                        <a:spcBef>
                          <a:spcPts val="200"/>
                        </a:spcBef>
                        <a:spcAft>
                          <a:spcPts val="200"/>
                        </a:spcAft>
                        <a:tabLst>
                          <a:tab pos="228600" algn="l"/>
                        </a:tabLst>
                      </a:pPr>
                      <a:r>
                        <a:rPr lang="vi-VN" sz="2000" dirty="0" smtClean="0">
                          <a:effectLst/>
                          <a:latin typeface="Zurich BT" pitchFamily="34" charset="0"/>
                        </a:rPr>
                        <a:t>Nhấp chuột vào các nút ở các phía của thanh trượt Zoom làm tăng hoặc giảm cấp độ (theo phần trăm) phóng to của tài liệu hiện thời trên màn hình. Ngoài ra, bạn cũng có thể kéo nút trượt để tăng hoặc giảm cấp độ phóng to</a:t>
                      </a:r>
                      <a:r>
                        <a:rPr lang="en-US" sz="2000" dirty="0" smtClean="0">
                          <a:effectLst/>
                          <a:latin typeface="Zurich BT" pitchFamily="34" charset="0"/>
                        </a:rPr>
                        <a:t>.</a:t>
                      </a:r>
                      <a:endParaRPr lang="en-US" sz="2000" dirty="0">
                        <a:effectLst/>
                        <a:latin typeface="Zurich BT" pitchFamily="34" charset="0"/>
                        <a:ea typeface="Times New Roman"/>
                        <a:cs typeface="Calibri"/>
                      </a:endParaRPr>
                    </a:p>
                  </a:txBody>
                  <a:tcPr marL="54697" marR="54697"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spTree>
    <p:extLst>
      <p:ext uri="{BB962C8B-B14F-4D97-AF65-F5344CB8AC3E}">
        <p14:creationId xmlns:p14="http://schemas.microsoft.com/office/powerpoint/2010/main" val="34269741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Quan</a:t>
            </a:r>
            <a:r>
              <a:rPr lang="en-US" dirty="0" smtClean="0"/>
              <a:t> </a:t>
            </a:r>
            <a:r>
              <a:rPr lang="en-US" dirty="0" err="1" smtClean="0"/>
              <a:t>sát</a:t>
            </a:r>
            <a:r>
              <a:rPr lang="en-US" dirty="0" smtClean="0"/>
              <a:t> </a:t>
            </a:r>
            <a:r>
              <a:rPr lang="en-US" dirty="0" err="1" smtClean="0"/>
              <a:t>màn</a:t>
            </a:r>
            <a:r>
              <a:rPr lang="en-US" dirty="0" smtClean="0"/>
              <a:t> </a:t>
            </a:r>
            <a:r>
              <a:rPr lang="en-US" dirty="0" err="1" smtClean="0"/>
              <a:t>hình</a:t>
            </a:r>
            <a:endParaRPr lang="en-US" dirty="0"/>
          </a:p>
        </p:txBody>
      </p:sp>
      <p:sp>
        <p:nvSpPr>
          <p:cNvPr id="3" name="Content Placeholder 2"/>
          <p:cNvSpPr>
            <a:spLocks noGrp="1"/>
          </p:cNvSpPr>
          <p:nvPr>
            <p:ph idx="1"/>
          </p:nvPr>
        </p:nvSpPr>
        <p:spPr/>
        <p:txBody>
          <a:bodyPr/>
          <a:lstStyle/>
          <a:p>
            <a:r>
              <a:rPr lang="en-US" b="1" dirty="0" smtClean="0"/>
              <a:t>Word</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372006766"/>
              </p:ext>
            </p:extLst>
          </p:nvPr>
        </p:nvGraphicFramePr>
        <p:xfrm>
          <a:off x="679450" y="1948910"/>
          <a:ext cx="8007350" cy="3478562"/>
        </p:xfrm>
        <a:graphic>
          <a:graphicData uri="http://schemas.openxmlformats.org/drawingml/2006/table">
            <a:tbl>
              <a:tblPr firstRow="1" firstCol="1" bandRow="1">
                <a:tableStyleId>{2D5ABB26-0587-4C30-8999-92F81FD0307C}</a:tableStyleId>
              </a:tblPr>
              <a:tblGrid>
                <a:gridCol w="2363553"/>
                <a:gridCol w="5643797"/>
              </a:tblGrid>
              <a:tr h="806990">
                <a:tc>
                  <a:txBody>
                    <a:bodyPr/>
                    <a:lstStyle/>
                    <a:p>
                      <a:pPr>
                        <a:lnSpc>
                          <a:spcPct val="115000"/>
                        </a:lnSpc>
                        <a:spcBef>
                          <a:spcPts val="200"/>
                        </a:spcBef>
                        <a:spcAft>
                          <a:spcPts val="200"/>
                        </a:spcAft>
                        <a:tabLst>
                          <a:tab pos="228600" algn="l"/>
                        </a:tabLst>
                      </a:pPr>
                      <a:r>
                        <a:rPr lang="en-US" sz="1800" b="1" dirty="0" smtClean="0">
                          <a:effectLst/>
                          <a:latin typeface="Zurich BT" pitchFamily="34" charset="0"/>
                        </a:rPr>
                        <a:t>Thanh chia </a:t>
                      </a:r>
                      <a:r>
                        <a:rPr lang="en-US" sz="1800" b="1" dirty="0" err="1" smtClean="0">
                          <a:effectLst/>
                          <a:latin typeface="Zurich BT" pitchFamily="34" charset="0"/>
                        </a:rPr>
                        <a:t>theo</a:t>
                      </a:r>
                      <a:r>
                        <a:rPr lang="en-US" sz="1800" b="1" dirty="0" smtClean="0">
                          <a:effectLst/>
                          <a:latin typeface="Zurich BT" pitchFamily="34" charset="0"/>
                        </a:rPr>
                        <a:t> </a:t>
                      </a:r>
                      <a:r>
                        <a:rPr lang="en-US" sz="1800" b="1" dirty="0" err="1" smtClean="0">
                          <a:effectLst/>
                          <a:latin typeface="Zurich BT" pitchFamily="34" charset="0"/>
                        </a:rPr>
                        <a:t>chiều</a:t>
                      </a:r>
                      <a:r>
                        <a:rPr lang="en-US" sz="1800" b="1" dirty="0" smtClean="0">
                          <a:effectLst/>
                          <a:latin typeface="Zurich BT" pitchFamily="34" charset="0"/>
                        </a:rPr>
                        <a:t> </a:t>
                      </a:r>
                      <a:r>
                        <a:rPr lang="en-US" sz="1800" b="1" dirty="0" err="1" smtClean="0">
                          <a:effectLst/>
                          <a:latin typeface="Zurich BT" pitchFamily="34" charset="0"/>
                        </a:rPr>
                        <a:t>ngang</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latin typeface="Zurich BT" pitchFamily="34" charset="0"/>
                        </a:rPr>
                        <a:t>Nhấp</a:t>
                      </a:r>
                      <a:r>
                        <a:rPr lang="en-US" sz="1800" dirty="0" smtClean="0">
                          <a:effectLst/>
                          <a:latin typeface="Zurich BT" pitchFamily="34" charset="0"/>
                        </a:rPr>
                        <a:t> </a:t>
                      </a:r>
                      <a:r>
                        <a:rPr lang="en-US" sz="1800" dirty="0" err="1" smtClean="0">
                          <a:effectLst/>
                          <a:latin typeface="Zurich BT" pitchFamily="34" charset="0"/>
                        </a:rPr>
                        <a:t>chuột</a:t>
                      </a:r>
                      <a:r>
                        <a:rPr lang="en-US" sz="1800" dirty="0" smtClean="0">
                          <a:effectLst/>
                          <a:latin typeface="Zurich BT" pitchFamily="34" charset="0"/>
                        </a:rPr>
                        <a:t> </a:t>
                      </a:r>
                      <a:r>
                        <a:rPr lang="en-US" sz="1800" dirty="0" err="1" smtClean="0">
                          <a:effectLst/>
                          <a:latin typeface="Zurich BT" pitchFamily="34" charset="0"/>
                        </a:rPr>
                        <a:t>và</a:t>
                      </a:r>
                      <a:r>
                        <a:rPr lang="en-US" sz="1800" dirty="0" smtClean="0">
                          <a:effectLst/>
                          <a:latin typeface="Zurich BT" pitchFamily="34" charset="0"/>
                        </a:rPr>
                        <a:t> </a:t>
                      </a:r>
                      <a:r>
                        <a:rPr lang="en-US" sz="1800" dirty="0" err="1" smtClean="0">
                          <a:effectLst/>
                          <a:latin typeface="Zurich BT" pitchFamily="34" charset="0"/>
                        </a:rPr>
                        <a:t>kéo</a:t>
                      </a:r>
                      <a:r>
                        <a:rPr lang="en-US" sz="1800" dirty="0" smtClean="0">
                          <a:effectLst/>
                          <a:latin typeface="Zurich BT" pitchFamily="34" charset="0"/>
                        </a:rPr>
                        <a:t> </a:t>
                      </a:r>
                      <a:r>
                        <a:rPr lang="en-US" sz="1800" dirty="0" err="1" smtClean="0">
                          <a:effectLst/>
                          <a:latin typeface="Zurich BT" pitchFamily="34" charset="0"/>
                        </a:rPr>
                        <a:t>nút</a:t>
                      </a:r>
                      <a:r>
                        <a:rPr lang="en-US" sz="1800" dirty="0" smtClean="0">
                          <a:effectLst/>
                          <a:latin typeface="Zurich BT" pitchFamily="34" charset="0"/>
                        </a:rPr>
                        <a:t> </a:t>
                      </a:r>
                      <a:r>
                        <a:rPr lang="en-US" sz="1800" dirty="0" err="1" smtClean="0">
                          <a:effectLst/>
                          <a:latin typeface="Zurich BT" pitchFamily="34" charset="0"/>
                        </a:rPr>
                        <a:t>này</a:t>
                      </a:r>
                      <a:r>
                        <a:rPr lang="en-US" sz="1800" dirty="0" smtClean="0">
                          <a:effectLst/>
                          <a:latin typeface="Zurich BT" pitchFamily="34" charset="0"/>
                        </a:rPr>
                        <a:t> </a:t>
                      </a:r>
                      <a:r>
                        <a:rPr lang="en-US" sz="1800" dirty="0" err="1" smtClean="0">
                          <a:effectLst/>
                          <a:latin typeface="Zurich BT" pitchFamily="34" charset="0"/>
                        </a:rPr>
                        <a:t>xuống</a:t>
                      </a:r>
                      <a:r>
                        <a:rPr lang="en-US" sz="1800" dirty="0" smtClean="0">
                          <a:effectLst/>
                          <a:latin typeface="Zurich BT" pitchFamily="34" charset="0"/>
                        </a:rPr>
                        <a:t> </a:t>
                      </a:r>
                      <a:r>
                        <a:rPr lang="en-US" sz="1800" dirty="0" err="1" smtClean="0">
                          <a:effectLst/>
                          <a:latin typeface="Zurich BT" pitchFamily="34" charset="0"/>
                        </a:rPr>
                        <a:t>để</a:t>
                      </a:r>
                      <a:r>
                        <a:rPr lang="en-US" sz="1800" dirty="0" smtClean="0">
                          <a:effectLst/>
                          <a:latin typeface="Zurich BT" pitchFamily="34" charset="0"/>
                        </a:rPr>
                        <a:t> chia </a:t>
                      </a:r>
                      <a:r>
                        <a:rPr lang="en-US" sz="1800" dirty="0" err="1" smtClean="0">
                          <a:effectLst/>
                          <a:latin typeface="Zurich BT" pitchFamily="34" charset="0"/>
                        </a:rPr>
                        <a:t>màn</a:t>
                      </a:r>
                      <a:r>
                        <a:rPr lang="en-US" sz="1800" dirty="0" smtClean="0">
                          <a:effectLst/>
                          <a:latin typeface="Zurich BT" pitchFamily="34" charset="0"/>
                        </a:rPr>
                        <a:t> </a:t>
                      </a:r>
                      <a:r>
                        <a:rPr lang="en-US" sz="1800" dirty="0" err="1" smtClean="0">
                          <a:effectLst/>
                          <a:latin typeface="Zurich BT" pitchFamily="34" charset="0"/>
                        </a:rPr>
                        <a:t>hình</a:t>
                      </a:r>
                      <a:r>
                        <a:rPr lang="en-US" sz="1800" dirty="0" smtClean="0">
                          <a:effectLst/>
                          <a:latin typeface="Zurich BT" pitchFamily="34" charset="0"/>
                        </a:rPr>
                        <a:t> </a:t>
                      </a:r>
                      <a:r>
                        <a:rPr lang="en-US" sz="1800" dirty="0" err="1" smtClean="0">
                          <a:effectLst/>
                          <a:latin typeface="Zurich BT" pitchFamily="34" charset="0"/>
                        </a:rPr>
                        <a:t>thành</a:t>
                      </a:r>
                      <a:r>
                        <a:rPr lang="en-US" sz="1800" dirty="0" smtClean="0">
                          <a:effectLst/>
                          <a:latin typeface="Zurich BT" pitchFamily="34" charset="0"/>
                        </a:rPr>
                        <a:t> </a:t>
                      </a:r>
                      <a:r>
                        <a:rPr lang="en-US" sz="1800" dirty="0" err="1" smtClean="0">
                          <a:effectLst/>
                          <a:latin typeface="Zurich BT" pitchFamily="34" charset="0"/>
                        </a:rPr>
                        <a:t>hai</a:t>
                      </a:r>
                      <a:r>
                        <a:rPr lang="en-US" sz="1800" dirty="0" smtClean="0">
                          <a:effectLst/>
                          <a:latin typeface="Zurich BT" pitchFamily="34" charset="0"/>
                        </a:rPr>
                        <a:t> </a:t>
                      </a:r>
                      <a:r>
                        <a:rPr lang="en-US" sz="1800" dirty="0" err="1" smtClean="0">
                          <a:effectLst/>
                          <a:latin typeface="Zurich BT" pitchFamily="34" charset="0"/>
                        </a:rPr>
                        <a:t>phần</a:t>
                      </a:r>
                      <a:r>
                        <a:rPr lang="en-US" sz="1800" dirty="0" smtClean="0">
                          <a:effectLst/>
                          <a:latin typeface="Zurich BT" pitchFamily="34" charset="0"/>
                        </a:rPr>
                        <a:t>.</a:t>
                      </a:r>
                      <a:endParaRPr lang="en-US" sz="1800" dirty="0">
                        <a:effectLst/>
                        <a:latin typeface="Zurich BT" pitchFamily="34" charset="0"/>
                        <a:ea typeface="Times New Roman"/>
                        <a:cs typeface="Calibri"/>
                      </a:endParaRPr>
                    </a:p>
                  </a:txBody>
                  <a:tcPr marL="68580" marR="68580" marT="0" marB="0"/>
                </a:tc>
              </a:tr>
              <a:tr h="533400">
                <a:tc>
                  <a:txBody>
                    <a:bodyPr/>
                    <a:lstStyle/>
                    <a:p>
                      <a:pPr>
                        <a:lnSpc>
                          <a:spcPct val="115000"/>
                        </a:lnSpc>
                        <a:spcBef>
                          <a:spcPts val="200"/>
                        </a:spcBef>
                        <a:spcAft>
                          <a:spcPts val="200"/>
                        </a:spcAft>
                        <a:tabLst>
                          <a:tab pos="228600" algn="l"/>
                        </a:tabLst>
                      </a:pPr>
                      <a:r>
                        <a:rPr lang="vi-VN" sz="1800" b="1" dirty="0" smtClean="0">
                          <a:effectLst/>
                          <a:latin typeface="Zurich BT" pitchFamily="34" charset="0"/>
                        </a:rPr>
                        <a:t>Hiển thị Thước kẻ</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Sử dụng thước kẻ để giúp bạn thiết lập hoặc chỉnh sửa các thẻ, thụt lề và thiết lập lề</a:t>
                      </a:r>
                      <a:endParaRPr lang="en-US" sz="1800" dirty="0">
                        <a:effectLst/>
                        <a:latin typeface="Zurich BT" pitchFamily="34" charset="0"/>
                        <a:ea typeface="Times New Roman"/>
                        <a:cs typeface="Calibri"/>
                      </a:endParaRPr>
                    </a:p>
                  </a:txBody>
                  <a:tcPr marL="68580" marR="68580" marT="0" marB="0"/>
                </a:tc>
              </a:tr>
              <a:tr h="520700">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Điểm</a:t>
                      </a:r>
                      <a:r>
                        <a:rPr lang="en-US" sz="1800" b="1" dirty="0" smtClean="0">
                          <a:effectLst/>
                          <a:latin typeface="Zurich BT" pitchFamily="34" charset="0"/>
                        </a:rPr>
                        <a:t> </a:t>
                      </a:r>
                      <a:r>
                        <a:rPr lang="en-US" sz="1800" b="1" dirty="0" err="1" smtClean="0">
                          <a:effectLst/>
                          <a:latin typeface="Zurich BT" pitchFamily="34" charset="0"/>
                        </a:rPr>
                        <a:t>chèn</a:t>
                      </a:r>
                      <a:r>
                        <a:rPr lang="en-US" sz="1800" b="1" dirty="0" smtClean="0">
                          <a:effectLst/>
                          <a:latin typeface="Zurich BT" pitchFamily="34" charset="0"/>
                        </a:rPr>
                        <a:t> </a:t>
                      </a:r>
                      <a:r>
                        <a:rPr lang="en-US" sz="1800" b="1" dirty="0" err="1" smtClean="0">
                          <a:effectLst/>
                          <a:latin typeface="Zurich BT" pitchFamily="34" charset="0"/>
                        </a:rPr>
                        <a:t>dữ</a:t>
                      </a:r>
                      <a:r>
                        <a:rPr lang="en-US" sz="1800" b="1" dirty="0" smtClean="0">
                          <a:effectLst/>
                          <a:latin typeface="Zurich BT" pitchFamily="34" charset="0"/>
                        </a:rPr>
                        <a:t> </a:t>
                      </a:r>
                      <a:r>
                        <a:rPr lang="en-US" sz="1800" b="1" dirty="0" err="1" smtClean="0">
                          <a:effectLst/>
                          <a:latin typeface="Zurich BT" pitchFamily="34" charset="0"/>
                        </a:rPr>
                        <a:t>liệu</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xem vị trí hiện thời của con trỏ được đặt trong tài liệu</a:t>
                      </a:r>
                      <a:endParaRPr lang="en-US" sz="1800" dirty="0">
                        <a:effectLst/>
                        <a:latin typeface="Zurich BT" pitchFamily="34" charset="0"/>
                        <a:ea typeface="Times New Roman"/>
                        <a:cs typeface="Calibri"/>
                      </a:endParaRPr>
                    </a:p>
                  </a:txBody>
                  <a:tcPr marL="68580" marR="68580" marT="0" marB="0"/>
                </a:tc>
              </a:tr>
              <a:tr h="838200">
                <a:tc>
                  <a:txBody>
                    <a:bodyPr/>
                    <a:lstStyle/>
                    <a:p>
                      <a:pPr>
                        <a:lnSpc>
                          <a:spcPct val="115000"/>
                        </a:lnSpc>
                        <a:spcBef>
                          <a:spcPts val="200"/>
                        </a:spcBef>
                        <a:spcAft>
                          <a:spcPts val="200"/>
                        </a:spcAft>
                        <a:tabLst>
                          <a:tab pos="228600" algn="l"/>
                        </a:tabLst>
                      </a:pPr>
                      <a:r>
                        <a:rPr lang="vi-VN" sz="1800" b="1" dirty="0" smtClean="0">
                          <a:effectLst/>
                          <a:latin typeface="Zurich BT" pitchFamily="34" charset="0"/>
                        </a:rPr>
                        <a:t>Trang trước/Trang sau</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smtClean="0">
                          <a:effectLst/>
                          <a:latin typeface="Zurich BT" pitchFamily="34" charset="0"/>
                        </a:rPr>
                        <a:t>di </a:t>
                      </a:r>
                      <a:r>
                        <a:rPr lang="en-US" sz="1800" dirty="0" err="1" smtClean="0">
                          <a:effectLst/>
                          <a:latin typeface="Zurich BT" pitchFamily="34" charset="0"/>
                        </a:rPr>
                        <a:t>chuyển</a:t>
                      </a:r>
                      <a:r>
                        <a:rPr lang="en-US" sz="1800" dirty="0" smtClean="0">
                          <a:effectLst/>
                          <a:latin typeface="Zurich BT" pitchFamily="34" charset="0"/>
                        </a:rPr>
                        <a:t> </a:t>
                      </a:r>
                      <a:r>
                        <a:rPr lang="en-US" sz="1800" dirty="0" err="1" smtClean="0">
                          <a:effectLst/>
                          <a:latin typeface="Zurich BT" pitchFamily="34" charset="0"/>
                        </a:rPr>
                        <a:t>từ</a:t>
                      </a:r>
                      <a:r>
                        <a:rPr lang="en-US" sz="1800" dirty="0" smtClean="0">
                          <a:effectLst/>
                          <a:latin typeface="Zurich BT" pitchFamily="34" charset="0"/>
                        </a:rPr>
                        <a:t> </a:t>
                      </a:r>
                      <a:r>
                        <a:rPr lang="en-US" sz="1800" dirty="0" err="1" smtClean="0">
                          <a:effectLst/>
                          <a:latin typeface="Zurich BT" pitchFamily="34" charset="0"/>
                        </a:rPr>
                        <a:t>phía</a:t>
                      </a:r>
                      <a:r>
                        <a:rPr lang="en-US" sz="1800" dirty="0" smtClean="0">
                          <a:effectLst/>
                          <a:latin typeface="Zurich BT" pitchFamily="34" charset="0"/>
                        </a:rPr>
                        <a:t> </a:t>
                      </a:r>
                      <a:r>
                        <a:rPr lang="en-US" sz="1800" dirty="0" err="1" smtClean="0">
                          <a:effectLst/>
                          <a:latin typeface="Zurich BT" pitchFamily="34" charset="0"/>
                        </a:rPr>
                        <a:t>trên</a:t>
                      </a:r>
                      <a:r>
                        <a:rPr lang="en-US" sz="1800" dirty="0" smtClean="0">
                          <a:effectLst/>
                          <a:latin typeface="Zurich BT" pitchFamily="34" charset="0"/>
                        </a:rPr>
                        <a:t> </a:t>
                      </a:r>
                      <a:r>
                        <a:rPr lang="en-US" sz="1800" dirty="0" err="1" smtClean="0">
                          <a:effectLst/>
                          <a:latin typeface="Zurich BT" pitchFamily="34" charset="0"/>
                        </a:rPr>
                        <a:t>của</a:t>
                      </a:r>
                      <a:r>
                        <a:rPr lang="en-US" sz="1800" dirty="0" smtClean="0">
                          <a:effectLst/>
                          <a:latin typeface="Zurich BT" pitchFamily="34" charset="0"/>
                        </a:rPr>
                        <a:t> </a:t>
                      </a:r>
                      <a:r>
                        <a:rPr lang="en-US" sz="1800" dirty="0" err="1" smtClean="0">
                          <a:effectLst/>
                          <a:latin typeface="Zurich BT" pitchFamily="34" charset="0"/>
                        </a:rPr>
                        <a:t>một</a:t>
                      </a:r>
                      <a:r>
                        <a:rPr lang="en-US" sz="1800" dirty="0" smtClean="0">
                          <a:effectLst/>
                          <a:latin typeface="Zurich BT" pitchFamily="34" charset="0"/>
                        </a:rPr>
                        <a:t> </a:t>
                      </a:r>
                      <a:r>
                        <a:rPr lang="en-US" sz="1800" dirty="0" err="1" smtClean="0">
                          <a:effectLst/>
                          <a:latin typeface="Zurich BT" pitchFamily="34" charset="0"/>
                        </a:rPr>
                        <a:t>trang</a:t>
                      </a:r>
                      <a:r>
                        <a:rPr lang="en-US" sz="1800" dirty="0" smtClean="0">
                          <a:effectLst/>
                          <a:latin typeface="Zurich BT" pitchFamily="34" charset="0"/>
                        </a:rPr>
                        <a:t> sang </a:t>
                      </a:r>
                      <a:r>
                        <a:rPr lang="en-US" sz="1800" dirty="0" err="1" smtClean="0">
                          <a:effectLst/>
                          <a:latin typeface="Zurich BT" pitchFamily="34" charset="0"/>
                        </a:rPr>
                        <a:t>trang</a:t>
                      </a:r>
                      <a:r>
                        <a:rPr lang="en-US" sz="1800" dirty="0" smtClean="0">
                          <a:effectLst/>
                          <a:latin typeface="Zurich BT" pitchFamily="34" charset="0"/>
                        </a:rPr>
                        <a:t> </a:t>
                      </a:r>
                      <a:r>
                        <a:rPr lang="en-US" sz="1800" dirty="0" err="1" smtClean="0">
                          <a:effectLst/>
                          <a:latin typeface="Zurich BT" pitchFamily="34" charset="0"/>
                        </a:rPr>
                        <a:t>khác</a:t>
                      </a:r>
                      <a:r>
                        <a:rPr lang="en-US" sz="1800" dirty="0" smtClean="0">
                          <a:effectLst/>
                          <a:latin typeface="Zurich BT" pitchFamily="34" charset="0"/>
                        </a:rPr>
                        <a:t>, </a:t>
                      </a:r>
                      <a:r>
                        <a:rPr lang="en-US" sz="1800" dirty="0" err="1" smtClean="0">
                          <a:effectLst/>
                          <a:latin typeface="Zurich BT" pitchFamily="34" charset="0"/>
                        </a:rPr>
                        <a:t>lùi</a:t>
                      </a:r>
                      <a:r>
                        <a:rPr lang="en-US" sz="1800" dirty="0" smtClean="0">
                          <a:effectLst/>
                          <a:latin typeface="Zurich BT" pitchFamily="34" charset="0"/>
                        </a:rPr>
                        <a:t> </a:t>
                      </a:r>
                      <a:r>
                        <a:rPr lang="en-US" sz="1800" dirty="0" err="1" smtClean="0">
                          <a:effectLst/>
                          <a:latin typeface="Zurich BT" pitchFamily="34" charset="0"/>
                        </a:rPr>
                        <a:t>về</a:t>
                      </a:r>
                      <a:r>
                        <a:rPr lang="en-US" sz="1800" dirty="0" smtClean="0">
                          <a:effectLst/>
                          <a:latin typeface="Zurich BT" pitchFamily="34" charset="0"/>
                        </a:rPr>
                        <a:t> </a:t>
                      </a:r>
                      <a:r>
                        <a:rPr lang="en-US" sz="1800" dirty="0" err="1" smtClean="0">
                          <a:effectLst/>
                          <a:latin typeface="Zurich BT" pitchFamily="34" charset="0"/>
                        </a:rPr>
                        <a:t>một</a:t>
                      </a:r>
                      <a:r>
                        <a:rPr lang="en-US" sz="1800" dirty="0" smtClean="0">
                          <a:effectLst/>
                          <a:latin typeface="Zurich BT" pitchFamily="34" charset="0"/>
                        </a:rPr>
                        <a:t> </a:t>
                      </a:r>
                      <a:r>
                        <a:rPr lang="en-US" sz="1800" dirty="0" err="1" smtClean="0">
                          <a:effectLst/>
                          <a:latin typeface="Zurich BT" pitchFamily="34" charset="0"/>
                        </a:rPr>
                        <a:t>trang</a:t>
                      </a:r>
                      <a:r>
                        <a:rPr lang="en-US" sz="1800" dirty="0" smtClean="0">
                          <a:effectLst/>
                          <a:latin typeface="Zurich BT" pitchFamily="34" charset="0"/>
                        </a:rPr>
                        <a:t> </a:t>
                      </a:r>
                      <a:r>
                        <a:rPr lang="en-US" sz="1800" dirty="0" err="1" smtClean="0">
                          <a:effectLst/>
                          <a:latin typeface="Zurich BT" pitchFamily="34" charset="0"/>
                        </a:rPr>
                        <a:t>hoặc</a:t>
                      </a:r>
                      <a:r>
                        <a:rPr lang="en-US" sz="1800" dirty="0" smtClean="0">
                          <a:effectLst/>
                          <a:latin typeface="Zurich BT" pitchFamily="34" charset="0"/>
                        </a:rPr>
                        <a:t> </a:t>
                      </a:r>
                      <a:r>
                        <a:rPr lang="en-US" sz="1800" dirty="0" err="1" smtClean="0">
                          <a:effectLst/>
                          <a:latin typeface="Zurich BT" pitchFamily="34" charset="0"/>
                        </a:rPr>
                        <a:t>nhảy</a:t>
                      </a:r>
                      <a:r>
                        <a:rPr lang="en-US" sz="1800" dirty="0" smtClean="0">
                          <a:effectLst/>
                          <a:latin typeface="Zurich BT" pitchFamily="34" charset="0"/>
                        </a:rPr>
                        <a:t> </a:t>
                      </a:r>
                      <a:r>
                        <a:rPr lang="en-US" sz="1800" dirty="0" err="1" smtClean="0">
                          <a:effectLst/>
                          <a:latin typeface="Zurich BT" pitchFamily="34" charset="0"/>
                        </a:rPr>
                        <a:t>đến</a:t>
                      </a:r>
                      <a:r>
                        <a:rPr lang="en-US" sz="1800" dirty="0" smtClean="0">
                          <a:effectLst/>
                          <a:latin typeface="Zurich BT" pitchFamily="34" charset="0"/>
                        </a:rPr>
                        <a:t> </a:t>
                      </a:r>
                      <a:r>
                        <a:rPr lang="en-US" sz="1800" dirty="0" err="1" smtClean="0">
                          <a:effectLst/>
                          <a:latin typeface="Zurich BT" pitchFamily="34" charset="0"/>
                        </a:rPr>
                        <a:t>trang</a:t>
                      </a:r>
                      <a:r>
                        <a:rPr lang="en-US" sz="1800" dirty="0" smtClean="0">
                          <a:effectLst/>
                          <a:latin typeface="Zurich BT" pitchFamily="34" charset="0"/>
                        </a:rPr>
                        <a:t> </a:t>
                      </a:r>
                      <a:r>
                        <a:rPr lang="en-US" sz="1800" dirty="0" err="1" smtClean="0">
                          <a:effectLst/>
                          <a:latin typeface="Zurich BT" pitchFamily="34" charset="0"/>
                        </a:rPr>
                        <a:t>tiếp</a:t>
                      </a:r>
                      <a:r>
                        <a:rPr lang="en-US" sz="1800" dirty="0" smtClean="0">
                          <a:effectLst/>
                          <a:latin typeface="Zurich BT" pitchFamily="34" charset="0"/>
                        </a:rPr>
                        <a:t> </a:t>
                      </a:r>
                      <a:r>
                        <a:rPr lang="en-US" sz="1800" dirty="0" err="1" smtClean="0">
                          <a:effectLst/>
                          <a:latin typeface="Zurich BT" pitchFamily="34" charset="0"/>
                        </a:rPr>
                        <a:t>theo</a:t>
                      </a:r>
                      <a:endParaRPr lang="en-US" sz="1800" dirty="0">
                        <a:effectLst/>
                        <a:latin typeface="Zurich BT" pitchFamily="34" charset="0"/>
                        <a:ea typeface="Times New Roman"/>
                        <a:cs typeface="Calibri"/>
                      </a:endParaRPr>
                    </a:p>
                  </a:txBody>
                  <a:tcPr marL="68580" marR="68580" marT="0" marB="0"/>
                </a:tc>
              </a:tr>
              <a:tr h="592380">
                <a:tc>
                  <a:txBody>
                    <a:bodyPr/>
                    <a:lstStyle/>
                    <a:p>
                      <a:pPr>
                        <a:lnSpc>
                          <a:spcPct val="115000"/>
                        </a:lnSpc>
                        <a:spcBef>
                          <a:spcPts val="200"/>
                        </a:spcBef>
                        <a:spcAft>
                          <a:spcPts val="200"/>
                        </a:spcAft>
                        <a:tabLst>
                          <a:tab pos="228600" algn="l"/>
                        </a:tabLst>
                      </a:pPr>
                      <a:r>
                        <a:rPr lang="vi-VN" sz="1800" b="1" dirty="0" smtClean="0">
                          <a:effectLst/>
                          <a:latin typeface="Zurich BT" pitchFamily="34" charset="0"/>
                        </a:rPr>
                        <a:t>Lựa chọn duyệt đối tượng</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latin typeface="Zurich BT" pitchFamily="34" charset="0"/>
                        </a:rPr>
                        <a:t>Lựa</a:t>
                      </a:r>
                      <a:r>
                        <a:rPr lang="en-US" sz="1800" baseline="0" dirty="0" smtClean="0">
                          <a:effectLst/>
                          <a:latin typeface="Zurich BT" pitchFamily="34" charset="0"/>
                        </a:rPr>
                        <a:t> </a:t>
                      </a:r>
                      <a:r>
                        <a:rPr lang="en-US" sz="1800" baseline="0" dirty="0" err="1" smtClean="0">
                          <a:effectLst/>
                          <a:latin typeface="Zurich BT" pitchFamily="34" charset="0"/>
                        </a:rPr>
                        <a:t>chọn</a:t>
                      </a:r>
                      <a:r>
                        <a:rPr lang="en-US" sz="1800" baseline="0" dirty="0" smtClean="0">
                          <a:effectLst/>
                          <a:latin typeface="Zurich BT" pitchFamily="34" charset="0"/>
                        </a:rPr>
                        <a:t> </a:t>
                      </a:r>
                      <a:r>
                        <a:rPr lang="en-US" sz="1800" baseline="0" dirty="0" err="1" smtClean="0">
                          <a:effectLst/>
                          <a:latin typeface="Zurich BT" pitchFamily="34" charset="0"/>
                        </a:rPr>
                        <a:t>loại</a:t>
                      </a:r>
                      <a:r>
                        <a:rPr lang="en-US" sz="1800" baseline="0" dirty="0" smtClean="0">
                          <a:effectLst/>
                          <a:latin typeface="Zurich BT" pitchFamily="34" charset="0"/>
                        </a:rPr>
                        <a:t> </a:t>
                      </a:r>
                      <a:r>
                        <a:rPr lang="en-US" sz="1800" baseline="0" dirty="0" err="1" smtClean="0">
                          <a:effectLst/>
                          <a:latin typeface="Zurich BT" pitchFamily="34" charset="0"/>
                        </a:rPr>
                        <a:t>đối</a:t>
                      </a:r>
                      <a:r>
                        <a:rPr lang="en-US" sz="1800" baseline="0" dirty="0" smtClean="0">
                          <a:effectLst/>
                          <a:latin typeface="Zurich BT" pitchFamily="34" charset="0"/>
                        </a:rPr>
                        <a:t> </a:t>
                      </a:r>
                      <a:r>
                        <a:rPr lang="en-US" sz="1800" baseline="0" dirty="0" err="1" smtClean="0">
                          <a:effectLst/>
                          <a:latin typeface="Zurich BT" pitchFamily="34" charset="0"/>
                        </a:rPr>
                        <a:t>tượng</a:t>
                      </a:r>
                      <a:r>
                        <a:rPr lang="en-US" sz="1800" baseline="0" dirty="0" smtClean="0">
                          <a:effectLst/>
                          <a:latin typeface="Zurich BT" pitchFamily="34" charset="0"/>
                        </a:rPr>
                        <a:t> </a:t>
                      </a:r>
                      <a:r>
                        <a:rPr lang="en-US" sz="1800" baseline="0" dirty="0" err="1" smtClean="0">
                          <a:effectLst/>
                          <a:latin typeface="Zurich BT" pitchFamily="34" charset="0"/>
                        </a:rPr>
                        <a:t>tìm</a:t>
                      </a:r>
                      <a:r>
                        <a:rPr lang="en-US" sz="1800" baseline="0" dirty="0" smtClean="0">
                          <a:effectLst/>
                          <a:latin typeface="Zurich BT" pitchFamily="34" charset="0"/>
                        </a:rPr>
                        <a:t> </a:t>
                      </a:r>
                      <a:r>
                        <a:rPr lang="en-US" sz="1800" baseline="0" dirty="0" err="1" smtClean="0">
                          <a:effectLst/>
                          <a:latin typeface="Zurich BT" pitchFamily="34" charset="0"/>
                        </a:rPr>
                        <a:t>kiếm</a:t>
                      </a:r>
                      <a:endParaRPr lang="en-US" sz="1800" baseline="0" dirty="0" smtClean="0">
                        <a:effectLst/>
                        <a:latin typeface="Zurich BT" pitchFamily="34" charset="0"/>
                      </a:endParaRPr>
                    </a:p>
                    <a:p>
                      <a:pPr marL="0" algn="just">
                        <a:lnSpc>
                          <a:spcPct val="115000"/>
                        </a:lnSpc>
                        <a:spcBef>
                          <a:spcPts val="200"/>
                        </a:spcBef>
                        <a:spcAft>
                          <a:spcPts val="200"/>
                        </a:spcAft>
                        <a:tabLst>
                          <a:tab pos="228600" algn="l"/>
                        </a:tabLst>
                      </a:pPr>
                      <a:endParaRPr lang="en-US" sz="1800" dirty="0">
                        <a:effectLst/>
                        <a:latin typeface="Zurich BT" pitchFamily="34" charset="0"/>
                        <a:ea typeface="Times New Roman"/>
                        <a:cs typeface="Calibri"/>
                      </a:endParaRPr>
                    </a:p>
                  </a:txBody>
                  <a:tcPr marL="68580" marR="68580" marT="0" marB="0"/>
                </a:tc>
              </a:tr>
            </a:tbl>
          </a:graphicData>
        </a:graphic>
      </p:graphicFrame>
    </p:spTree>
    <p:extLst>
      <p:ext uri="{BB962C8B-B14F-4D97-AF65-F5344CB8AC3E}">
        <p14:creationId xmlns:p14="http://schemas.microsoft.com/office/powerpoint/2010/main" val="14458430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Quan</a:t>
            </a:r>
            <a:r>
              <a:rPr lang="en-US" dirty="0" smtClean="0"/>
              <a:t> </a:t>
            </a:r>
            <a:r>
              <a:rPr lang="en-US" dirty="0" err="1" smtClean="0"/>
              <a:t>sát</a:t>
            </a:r>
            <a:r>
              <a:rPr lang="en-US" dirty="0" smtClean="0"/>
              <a:t> </a:t>
            </a:r>
            <a:r>
              <a:rPr lang="en-US" dirty="0" err="1" smtClean="0"/>
              <a:t>màn</a:t>
            </a:r>
            <a:r>
              <a:rPr lang="en-US" dirty="0" smtClean="0"/>
              <a:t> </a:t>
            </a:r>
            <a:r>
              <a:rPr lang="en-US" dirty="0" err="1" smtClean="0"/>
              <a:t>hình</a:t>
            </a:r>
            <a:endParaRPr lang="en-US" dirty="0"/>
          </a:p>
        </p:txBody>
      </p:sp>
      <p:sp>
        <p:nvSpPr>
          <p:cNvPr id="3" name="Content Placeholder 2"/>
          <p:cNvSpPr>
            <a:spLocks noGrp="1"/>
          </p:cNvSpPr>
          <p:nvPr>
            <p:ph idx="1"/>
          </p:nvPr>
        </p:nvSpPr>
        <p:spPr/>
        <p:txBody>
          <a:bodyPr/>
          <a:lstStyle/>
          <a:p>
            <a:r>
              <a:rPr lang="en-US" b="1" dirty="0" smtClean="0"/>
              <a:t>Excel</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91310984"/>
              </p:ext>
            </p:extLst>
          </p:nvPr>
        </p:nvGraphicFramePr>
        <p:xfrm>
          <a:off x="717550" y="1948974"/>
          <a:ext cx="7943850" cy="3961932"/>
        </p:xfrm>
        <a:graphic>
          <a:graphicData uri="http://schemas.openxmlformats.org/drawingml/2006/table">
            <a:tbl>
              <a:tblPr firstRow="1" firstCol="1" bandRow="1">
                <a:tableStyleId>{2D5ABB26-0587-4C30-8999-92F81FD0307C}</a:tableStyleId>
              </a:tblPr>
              <a:tblGrid>
                <a:gridCol w="2280483"/>
                <a:gridCol w="5663367"/>
              </a:tblGrid>
              <a:tr h="425926">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Hộp</a:t>
                      </a:r>
                      <a:r>
                        <a:rPr lang="en-US" sz="1800" b="1" dirty="0" smtClean="0">
                          <a:effectLst/>
                          <a:latin typeface="Zurich BT" pitchFamily="34" charset="0"/>
                        </a:rPr>
                        <a:t> </a:t>
                      </a:r>
                      <a:r>
                        <a:rPr lang="en-US" sz="1800" b="1" dirty="0" err="1" smtClean="0">
                          <a:effectLst/>
                          <a:latin typeface="Zurich BT" pitchFamily="34" charset="0"/>
                        </a:rPr>
                        <a:t>tên</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latin typeface="Zurich BT" pitchFamily="34" charset="0"/>
                        </a:rPr>
                        <a:t>Quan</a:t>
                      </a:r>
                      <a:r>
                        <a:rPr lang="en-US" sz="1800" dirty="0" smtClean="0">
                          <a:effectLst/>
                          <a:latin typeface="Zurich BT" pitchFamily="34" charset="0"/>
                        </a:rPr>
                        <a:t> </a:t>
                      </a:r>
                      <a:r>
                        <a:rPr lang="en-US" sz="1800" dirty="0" err="1" smtClean="0">
                          <a:effectLst/>
                          <a:latin typeface="Zurich BT" pitchFamily="34" charset="0"/>
                        </a:rPr>
                        <a:t>sát</a:t>
                      </a:r>
                      <a:r>
                        <a:rPr lang="en-US" sz="1800" dirty="0" smtClean="0">
                          <a:effectLst/>
                          <a:latin typeface="Zurich BT" pitchFamily="34" charset="0"/>
                        </a:rPr>
                        <a:t> </a:t>
                      </a:r>
                      <a:r>
                        <a:rPr lang="en-US" sz="1800" dirty="0" err="1" smtClean="0">
                          <a:effectLst/>
                          <a:latin typeface="Zurich BT" pitchFamily="34" charset="0"/>
                        </a:rPr>
                        <a:t>hộp</a:t>
                      </a:r>
                      <a:r>
                        <a:rPr lang="en-US" sz="1800" dirty="0" smtClean="0">
                          <a:effectLst/>
                          <a:latin typeface="Zurich BT" pitchFamily="34" charset="0"/>
                        </a:rPr>
                        <a:t> </a:t>
                      </a:r>
                      <a:r>
                        <a:rPr lang="en-US" sz="1800" dirty="0" err="1" smtClean="0">
                          <a:effectLst/>
                          <a:latin typeface="Zurich BT" pitchFamily="34" charset="0"/>
                        </a:rPr>
                        <a:t>tên</a:t>
                      </a:r>
                      <a:r>
                        <a:rPr lang="en-US" sz="1800" dirty="0" smtClean="0">
                          <a:effectLst/>
                          <a:latin typeface="Zurich BT" pitchFamily="34" charset="0"/>
                        </a:rPr>
                        <a:t> </a:t>
                      </a:r>
                      <a:r>
                        <a:rPr lang="en-US" sz="1800" dirty="0" err="1" smtClean="0">
                          <a:effectLst/>
                          <a:latin typeface="Zurich BT" pitchFamily="34" charset="0"/>
                        </a:rPr>
                        <a:t>để</a:t>
                      </a:r>
                      <a:r>
                        <a:rPr lang="en-US" sz="1800" dirty="0" smtClean="0">
                          <a:effectLst/>
                          <a:latin typeface="Zurich BT" pitchFamily="34" charset="0"/>
                        </a:rPr>
                        <a:t> </a:t>
                      </a:r>
                      <a:r>
                        <a:rPr lang="en-US" sz="1800" dirty="0" err="1" smtClean="0">
                          <a:effectLst/>
                          <a:latin typeface="Zurich BT" pitchFamily="34" charset="0"/>
                        </a:rPr>
                        <a:t>biết</a:t>
                      </a:r>
                      <a:r>
                        <a:rPr lang="en-US" sz="1800" dirty="0" smtClean="0">
                          <a:effectLst/>
                          <a:latin typeface="Zurich BT" pitchFamily="34" charset="0"/>
                        </a:rPr>
                        <a:t> </a:t>
                      </a:r>
                      <a:r>
                        <a:rPr lang="en-US" sz="1800" dirty="0" err="1" smtClean="0">
                          <a:effectLst/>
                          <a:latin typeface="Zurich BT" pitchFamily="34" charset="0"/>
                        </a:rPr>
                        <a:t>địa</a:t>
                      </a:r>
                      <a:r>
                        <a:rPr lang="en-US" sz="1800" dirty="0" smtClean="0">
                          <a:effectLst/>
                          <a:latin typeface="Zurich BT" pitchFamily="34" charset="0"/>
                        </a:rPr>
                        <a:t> </a:t>
                      </a:r>
                      <a:r>
                        <a:rPr lang="en-US" sz="1800" dirty="0" err="1" smtClean="0">
                          <a:effectLst/>
                          <a:latin typeface="Zurich BT" pitchFamily="34" charset="0"/>
                        </a:rPr>
                        <a:t>chỉ</a:t>
                      </a:r>
                      <a:r>
                        <a:rPr lang="en-US" sz="1800" dirty="0" smtClean="0">
                          <a:effectLst/>
                          <a:latin typeface="Zurich BT" pitchFamily="34" charset="0"/>
                        </a:rPr>
                        <a:t> </a:t>
                      </a:r>
                      <a:r>
                        <a:rPr lang="en-US" sz="1800" dirty="0" err="1" smtClean="0">
                          <a:effectLst/>
                          <a:latin typeface="Zurich BT" pitchFamily="34" charset="0"/>
                        </a:rPr>
                        <a:t>của</a:t>
                      </a:r>
                      <a:r>
                        <a:rPr lang="en-US" sz="1800" dirty="0" smtClean="0">
                          <a:effectLst/>
                          <a:latin typeface="Zurich BT" pitchFamily="34" charset="0"/>
                        </a:rPr>
                        <a:t> ô </a:t>
                      </a:r>
                      <a:r>
                        <a:rPr lang="en-US" sz="1800" dirty="0" err="1" smtClean="0">
                          <a:effectLst/>
                          <a:latin typeface="Zurich BT" pitchFamily="34" charset="0"/>
                        </a:rPr>
                        <a:t>đang</a:t>
                      </a:r>
                      <a:r>
                        <a:rPr lang="en-US" sz="1800" dirty="0" smtClean="0">
                          <a:effectLst/>
                          <a:latin typeface="Zurich BT" pitchFamily="34" charset="0"/>
                        </a:rPr>
                        <a:t> </a:t>
                      </a:r>
                      <a:r>
                        <a:rPr lang="en-US" sz="1800" dirty="0" err="1" smtClean="0">
                          <a:effectLst/>
                          <a:latin typeface="Zurich BT" pitchFamily="34" charset="0"/>
                        </a:rPr>
                        <a:t>hoạt</a:t>
                      </a:r>
                      <a:r>
                        <a:rPr lang="en-US" sz="1800" dirty="0" smtClean="0">
                          <a:effectLst/>
                          <a:latin typeface="Zurich BT" pitchFamily="34" charset="0"/>
                        </a:rPr>
                        <a:t> </a:t>
                      </a:r>
                      <a:r>
                        <a:rPr lang="en-US" sz="1800" dirty="0" err="1" smtClean="0">
                          <a:effectLst/>
                          <a:latin typeface="Zurich BT" pitchFamily="34" charset="0"/>
                        </a:rPr>
                        <a:t>động</a:t>
                      </a:r>
                      <a:endParaRPr lang="en-US" sz="1800" dirty="0">
                        <a:effectLst/>
                        <a:latin typeface="Zurich BT" pitchFamily="34" charset="0"/>
                        <a:ea typeface="Times New Roman"/>
                        <a:cs typeface="Calibri"/>
                      </a:endParaRPr>
                    </a:p>
                  </a:txBody>
                  <a:tcPr marL="68580" marR="68580" marT="0" marB="0"/>
                </a:tc>
              </a:tr>
              <a:tr h="469900">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Chèn</a:t>
                      </a:r>
                      <a:r>
                        <a:rPr lang="en-US" sz="1800" b="1" dirty="0" smtClean="0">
                          <a:effectLst/>
                          <a:latin typeface="Zurich BT" pitchFamily="34" charset="0"/>
                        </a:rPr>
                        <a:t> </a:t>
                      </a:r>
                      <a:r>
                        <a:rPr lang="en-US" sz="1800" b="1" dirty="0" err="1" smtClean="0">
                          <a:effectLst/>
                          <a:latin typeface="Zurich BT" pitchFamily="34" charset="0"/>
                        </a:rPr>
                        <a:t>hàm</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Mở một hộp thoại cho phép bạn chọn và chèn hàm đã được xây dựng sẵn.</a:t>
                      </a:r>
                      <a:endParaRPr lang="en-US" sz="1800" dirty="0">
                        <a:effectLst/>
                        <a:latin typeface="Zurich BT" pitchFamily="34" charset="0"/>
                        <a:ea typeface="Times New Roman"/>
                        <a:cs typeface="Calibri"/>
                      </a:endParaRPr>
                    </a:p>
                  </a:txBody>
                  <a:tcPr marL="68580" marR="68580" marT="0" marB="0"/>
                </a:tc>
              </a:tr>
              <a:tr h="431800">
                <a:tc>
                  <a:txBody>
                    <a:bodyPr/>
                    <a:lstStyle/>
                    <a:p>
                      <a:pPr>
                        <a:lnSpc>
                          <a:spcPct val="115000"/>
                        </a:lnSpc>
                        <a:spcBef>
                          <a:spcPts val="200"/>
                        </a:spcBef>
                        <a:spcAft>
                          <a:spcPts val="200"/>
                        </a:spcAft>
                        <a:tabLst>
                          <a:tab pos="228600" algn="l"/>
                        </a:tabLst>
                      </a:pPr>
                      <a:r>
                        <a:rPr lang="en-US" sz="1800" b="1" dirty="0" smtClean="0">
                          <a:effectLst/>
                          <a:latin typeface="Zurich BT" pitchFamily="34" charset="0"/>
                        </a:rPr>
                        <a:t>Thanh </a:t>
                      </a:r>
                      <a:r>
                        <a:rPr lang="en-US" sz="1800" b="1" dirty="0" err="1" smtClean="0">
                          <a:effectLst/>
                          <a:latin typeface="Zurich BT" pitchFamily="34" charset="0"/>
                        </a:rPr>
                        <a:t>công</a:t>
                      </a:r>
                      <a:r>
                        <a:rPr lang="en-US" sz="1800" b="1" dirty="0" smtClean="0">
                          <a:effectLst/>
                          <a:latin typeface="Zurich BT" pitchFamily="34" charset="0"/>
                        </a:rPr>
                        <a:t> </a:t>
                      </a:r>
                      <a:r>
                        <a:rPr lang="en-US" sz="1800" b="1" dirty="0" err="1" smtClean="0">
                          <a:effectLst/>
                          <a:latin typeface="Zurich BT" pitchFamily="34" charset="0"/>
                        </a:rPr>
                        <a:t>thức</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latin typeface="Zurich BT" pitchFamily="34" charset="0"/>
                        </a:rPr>
                        <a:t>xem</a:t>
                      </a:r>
                      <a:r>
                        <a:rPr lang="en-US" sz="1800" dirty="0" smtClean="0">
                          <a:effectLst/>
                          <a:latin typeface="Zurich BT" pitchFamily="34" charset="0"/>
                        </a:rPr>
                        <a:t> </a:t>
                      </a:r>
                      <a:r>
                        <a:rPr lang="en-US" sz="1800" dirty="0" err="1" smtClean="0">
                          <a:effectLst/>
                          <a:latin typeface="Zurich BT" pitchFamily="34" charset="0"/>
                        </a:rPr>
                        <a:t>nội</a:t>
                      </a:r>
                      <a:r>
                        <a:rPr lang="en-US" sz="1800" dirty="0" smtClean="0">
                          <a:effectLst/>
                          <a:latin typeface="Zurich BT" pitchFamily="34" charset="0"/>
                        </a:rPr>
                        <a:t> dung </a:t>
                      </a:r>
                      <a:r>
                        <a:rPr lang="en-US" sz="1800" dirty="0" err="1" smtClean="0">
                          <a:effectLst/>
                          <a:latin typeface="Zurich BT" pitchFamily="34" charset="0"/>
                        </a:rPr>
                        <a:t>của</a:t>
                      </a:r>
                      <a:r>
                        <a:rPr lang="en-US" sz="1800" dirty="0" smtClean="0">
                          <a:effectLst/>
                          <a:latin typeface="Zurich BT" pitchFamily="34" charset="0"/>
                        </a:rPr>
                        <a:t> ô </a:t>
                      </a:r>
                      <a:r>
                        <a:rPr lang="en-US" sz="1800" dirty="0" err="1" smtClean="0">
                          <a:effectLst/>
                          <a:latin typeface="Zurich BT" pitchFamily="34" charset="0"/>
                        </a:rPr>
                        <a:t>đang</a:t>
                      </a:r>
                      <a:r>
                        <a:rPr lang="en-US" sz="1800" dirty="0" smtClean="0">
                          <a:effectLst/>
                          <a:latin typeface="Zurich BT" pitchFamily="34" charset="0"/>
                        </a:rPr>
                        <a:t> </a:t>
                      </a:r>
                      <a:r>
                        <a:rPr lang="en-US" sz="1800" dirty="0" err="1" smtClean="0">
                          <a:effectLst/>
                          <a:latin typeface="Zurich BT" pitchFamily="34" charset="0"/>
                        </a:rPr>
                        <a:t>hoạt</a:t>
                      </a:r>
                      <a:r>
                        <a:rPr lang="en-US" sz="1800" dirty="0" smtClean="0">
                          <a:effectLst/>
                          <a:latin typeface="Zurich BT" pitchFamily="34" charset="0"/>
                        </a:rPr>
                        <a:t> </a:t>
                      </a:r>
                      <a:r>
                        <a:rPr lang="en-US" sz="1800" dirty="0" err="1" smtClean="0">
                          <a:effectLst/>
                          <a:latin typeface="Zurich BT" pitchFamily="34" charset="0"/>
                        </a:rPr>
                        <a:t>động</a:t>
                      </a:r>
                      <a:endParaRPr lang="en-US" sz="1800" dirty="0">
                        <a:effectLst/>
                        <a:latin typeface="Zurich BT" pitchFamily="34" charset="0"/>
                        <a:ea typeface="Times New Roman"/>
                        <a:cs typeface="Calibri"/>
                      </a:endParaRPr>
                    </a:p>
                  </a:txBody>
                  <a:tcPr marL="68580" marR="68580" marT="0" marB="0"/>
                </a:tc>
              </a:tr>
              <a:tr h="762000">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Tiêu</a:t>
                      </a:r>
                      <a:r>
                        <a:rPr lang="en-US" sz="1800" b="1" dirty="0" smtClean="0">
                          <a:effectLst/>
                          <a:latin typeface="Zurich BT" pitchFamily="34" charset="0"/>
                        </a:rPr>
                        <a:t> </a:t>
                      </a:r>
                      <a:r>
                        <a:rPr lang="en-US" sz="1800" b="1" dirty="0" err="1" smtClean="0">
                          <a:effectLst/>
                          <a:latin typeface="Zurich BT" pitchFamily="34" charset="0"/>
                        </a:rPr>
                        <a:t>đề</a:t>
                      </a:r>
                      <a:r>
                        <a:rPr lang="en-US" sz="1800" b="1" dirty="0" smtClean="0">
                          <a:effectLst/>
                          <a:latin typeface="Zurich BT" pitchFamily="34" charset="0"/>
                        </a:rPr>
                        <a:t> </a:t>
                      </a:r>
                      <a:r>
                        <a:rPr lang="en-US" sz="1800" b="1" dirty="0" err="1" smtClean="0">
                          <a:effectLst/>
                          <a:latin typeface="Zurich BT" pitchFamily="34" charset="0"/>
                        </a:rPr>
                        <a:t>cột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Các ký tự tuần tự ở phía trên mỗi cột cho phép bạn xác định được các cột</a:t>
                      </a:r>
                      <a:endParaRPr lang="en-US" sz="1800" dirty="0">
                        <a:effectLst/>
                        <a:latin typeface="Zurich BT" pitchFamily="34" charset="0"/>
                        <a:ea typeface="Times New Roman"/>
                        <a:cs typeface="Calibri"/>
                      </a:endParaRPr>
                    </a:p>
                  </a:txBody>
                  <a:tcPr marL="68580" marR="68580" marT="0" marB="0"/>
                </a:tc>
              </a:tr>
              <a:tr h="444500">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Tiêu</a:t>
                      </a:r>
                      <a:r>
                        <a:rPr lang="en-US" sz="1800" b="1" dirty="0" smtClean="0">
                          <a:effectLst/>
                          <a:latin typeface="Zurich BT" pitchFamily="34" charset="0"/>
                        </a:rPr>
                        <a:t> </a:t>
                      </a:r>
                      <a:r>
                        <a:rPr lang="en-US" sz="1800" b="1" dirty="0" err="1" smtClean="0">
                          <a:effectLst/>
                          <a:latin typeface="Zurich BT" pitchFamily="34" charset="0"/>
                        </a:rPr>
                        <a:t>đề</a:t>
                      </a:r>
                      <a:r>
                        <a:rPr lang="en-US" sz="1800" b="1" dirty="0" smtClean="0">
                          <a:effectLst/>
                          <a:latin typeface="Zurich BT" pitchFamily="34" charset="0"/>
                        </a:rPr>
                        <a:t> </a:t>
                      </a:r>
                      <a:r>
                        <a:rPr lang="en-US" sz="1800" b="1" dirty="0" err="1" smtClean="0">
                          <a:effectLst/>
                          <a:latin typeface="Zurich BT" pitchFamily="34" charset="0"/>
                        </a:rPr>
                        <a:t>dòng</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Số tuần tự nằm bên trái mỗi dòng cho phép bạn xác định được các dòng.</a:t>
                      </a:r>
                    </a:p>
                  </a:txBody>
                  <a:tcPr marL="68580" marR="68580" marT="0" marB="0"/>
                </a:tc>
              </a:tr>
              <a:tr h="397812">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Nút</a:t>
                      </a:r>
                      <a:r>
                        <a:rPr lang="en-US" sz="1800" b="1" dirty="0" smtClean="0">
                          <a:effectLst/>
                          <a:latin typeface="Zurich BT" pitchFamily="34" charset="0"/>
                        </a:rPr>
                        <a:t> </a:t>
                      </a:r>
                      <a:r>
                        <a:rPr lang="en-US" sz="1800" b="1" dirty="0" err="1" smtClean="0">
                          <a:effectLst/>
                          <a:latin typeface="Zurich BT" pitchFamily="34" charset="0"/>
                        </a:rPr>
                        <a:t>cuộn</a:t>
                      </a:r>
                      <a:r>
                        <a:rPr lang="en-US" sz="1800" b="1" dirty="0" smtClean="0">
                          <a:effectLst/>
                          <a:latin typeface="Zurich BT" pitchFamily="34" charset="0"/>
                        </a:rPr>
                        <a:t> </a:t>
                      </a:r>
                      <a:r>
                        <a:rPr lang="en-US" sz="1800" b="1" dirty="0" err="1" smtClean="0">
                          <a:effectLst/>
                          <a:latin typeface="Zurich BT" pitchFamily="34" charset="0"/>
                        </a:rPr>
                        <a:t>thẻ</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smtClean="0">
                          <a:effectLst/>
                          <a:latin typeface="Zurich BT" pitchFamily="34" charset="0"/>
                        </a:rPr>
                        <a:t>di </a:t>
                      </a:r>
                      <a:r>
                        <a:rPr lang="en-US" sz="1800" dirty="0" err="1" smtClean="0">
                          <a:effectLst/>
                          <a:latin typeface="Zurich BT" pitchFamily="34" charset="0"/>
                        </a:rPr>
                        <a:t>chuyển</a:t>
                      </a:r>
                      <a:r>
                        <a:rPr lang="en-US" sz="1800" dirty="0" smtClean="0">
                          <a:effectLst/>
                          <a:latin typeface="Zurich BT" pitchFamily="34" charset="0"/>
                        </a:rPr>
                        <a:t> </a:t>
                      </a:r>
                      <a:r>
                        <a:rPr lang="en-US" sz="1800" dirty="0" err="1" smtClean="0">
                          <a:effectLst/>
                          <a:latin typeface="Zurich BT" pitchFamily="34" charset="0"/>
                        </a:rPr>
                        <a:t>giữa</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a:t>
                      </a:r>
                      <a:r>
                        <a:rPr lang="en-US" sz="1800" dirty="0" err="1" smtClean="0">
                          <a:effectLst/>
                          <a:latin typeface="Zurich BT" pitchFamily="34" charset="0"/>
                        </a:rPr>
                        <a:t>thẻ</a:t>
                      </a:r>
                      <a:r>
                        <a:rPr lang="en-US" sz="1800" dirty="0" smtClean="0">
                          <a:effectLst/>
                          <a:latin typeface="Zurich BT" pitchFamily="34" charset="0"/>
                        </a:rPr>
                        <a:t> </a:t>
                      </a:r>
                      <a:r>
                        <a:rPr lang="en-US" sz="1800" dirty="0" err="1" smtClean="0">
                          <a:effectLst/>
                          <a:latin typeface="Zurich BT" pitchFamily="34" charset="0"/>
                        </a:rPr>
                        <a:t>trang</a:t>
                      </a:r>
                      <a:r>
                        <a:rPr lang="en-US" sz="1800" dirty="0" smtClean="0">
                          <a:effectLst/>
                          <a:latin typeface="Zurich BT" pitchFamily="34" charset="0"/>
                        </a:rPr>
                        <a:t> </a:t>
                      </a:r>
                      <a:r>
                        <a:rPr lang="en-US" sz="1800" dirty="0" err="1" smtClean="0">
                          <a:effectLst/>
                          <a:latin typeface="Zurich BT" pitchFamily="34" charset="0"/>
                        </a:rPr>
                        <a:t>tính</a:t>
                      </a:r>
                      <a:endParaRPr lang="en-US" sz="1800" dirty="0">
                        <a:effectLst/>
                        <a:latin typeface="Zurich BT" pitchFamily="34" charset="0"/>
                        <a:ea typeface="Times New Roman"/>
                        <a:cs typeface="Calibri"/>
                      </a:endParaRPr>
                    </a:p>
                  </a:txBody>
                  <a:tcPr marL="68580" marR="68580" marT="0" marB="0"/>
                </a:tc>
              </a:tr>
              <a:tr h="682522">
                <a:tc>
                  <a:txBody>
                    <a:bodyPr/>
                    <a:lstStyle/>
                    <a:p>
                      <a:pPr>
                        <a:lnSpc>
                          <a:spcPct val="115000"/>
                        </a:lnSpc>
                        <a:spcBef>
                          <a:spcPts val="200"/>
                        </a:spcBef>
                        <a:spcAft>
                          <a:spcPts val="200"/>
                        </a:spcAft>
                        <a:tabLst>
                          <a:tab pos="228600" algn="l"/>
                        </a:tabLst>
                      </a:pPr>
                      <a:r>
                        <a:rPr lang="en-US" sz="1800" b="1" dirty="0" smtClean="0">
                          <a:effectLst/>
                          <a:latin typeface="Zurich BT" pitchFamily="34" charset="0"/>
                        </a:rPr>
                        <a:t>Thanh chia </a:t>
                      </a:r>
                      <a:r>
                        <a:rPr lang="en-US" sz="1800" b="1" dirty="0" err="1" smtClean="0">
                          <a:effectLst/>
                          <a:latin typeface="Zurich BT" pitchFamily="34" charset="0"/>
                        </a:rPr>
                        <a:t>theo</a:t>
                      </a:r>
                      <a:r>
                        <a:rPr lang="en-US" sz="1800" b="1" dirty="0" smtClean="0">
                          <a:effectLst/>
                          <a:latin typeface="Zurich BT" pitchFamily="34" charset="0"/>
                        </a:rPr>
                        <a:t> </a:t>
                      </a:r>
                      <a:r>
                        <a:rPr lang="en-US" sz="1800" b="1" dirty="0" err="1" smtClean="0">
                          <a:effectLst/>
                          <a:latin typeface="Zurich BT" pitchFamily="34" charset="0"/>
                        </a:rPr>
                        <a:t>chiều</a:t>
                      </a:r>
                      <a:r>
                        <a:rPr lang="en-US" sz="1800" b="1" dirty="0" smtClean="0">
                          <a:effectLst/>
                          <a:latin typeface="Zurich BT" pitchFamily="34" charset="0"/>
                        </a:rPr>
                        <a:t> </a:t>
                      </a:r>
                      <a:r>
                        <a:rPr lang="en-US" sz="1800" b="1" dirty="0" err="1" smtClean="0">
                          <a:effectLst/>
                          <a:latin typeface="Zurich BT" pitchFamily="34" charset="0"/>
                        </a:rPr>
                        <a:t>dọc</a:t>
                      </a:r>
                      <a:r>
                        <a:rPr lang="en-US" sz="1800" b="1" dirty="0" smtClean="0">
                          <a:effectLst/>
                          <a:latin typeface="Zurich BT" pitchFamily="34" charset="0"/>
                        </a:rPr>
                        <a:t> </a:t>
                      </a:r>
                      <a:r>
                        <a:rPr lang="en-US" sz="1800" b="1" dirty="0" err="1" smtClean="0">
                          <a:effectLst/>
                          <a:latin typeface="Zurich BT" pitchFamily="34" charset="0"/>
                        </a:rPr>
                        <a:t>và</a:t>
                      </a:r>
                      <a:r>
                        <a:rPr lang="en-US" sz="1800" b="1" dirty="0" smtClean="0">
                          <a:effectLst/>
                          <a:latin typeface="Zurich BT" pitchFamily="34" charset="0"/>
                        </a:rPr>
                        <a:t> </a:t>
                      </a:r>
                      <a:r>
                        <a:rPr lang="en-US" sz="1800" b="1" dirty="0" err="1" smtClean="0">
                          <a:effectLst/>
                          <a:latin typeface="Zurich BT" pitchFamily="34" charset="0"/>
                        </a:rPr>
                        <a:t>ngang</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chia cửa sổ trang tính thành hai khung hoặc nhiều hơn</a:t>
                      </a:r>
                      <a:endParaRPr lang="en-US" sz="1800" dirty="0">
                        <a:effectLst/>
                        <a:latin typeface="Zurich BT" pitchFamily="34" charset="0"/>
                        <a:ea typeface="Times New Roman"/>
                        <a:cs typeface="Calibri"/>
                      </a:endParaRPr>
                    </a:p>
                  </a:txBody>
                  <a:tcPr marL="68580" marR="68580" marT="0" marB="0"/>
                </a:tc>
              </a:tr>
            </a:tbl>
          </a:graphicData>
        </a:graphic>
      </p:graphicFrame>
    </p:spTree>
    <p:extLst>
      <p:ext uri="{BB962C8B-B14F-4D97-AF65-F5344CB8AC3E}">
        <p14:creationId xmlns:p14="http://schemas.microsoft.com/office/powerpoint/2010/main" val="9443908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Quan</a:t>
            </a:r>
            <a:r>
              <a:rPr lang="en-US" dirty="0" smtClean="0"/>
              <a:t> </a:t>
            </a:r>
            <a:r>
              <a:rPr lang="en-US" dirty="0" err="1" smtClean="0"/>
              <a:t>sát</a:t>
            </a:r>
            <a:r>
              <a:rPr lang="en-US" dirty="0" smtClean="0"/>
              <a:t> </a:t>
            </a:r>
            <a:r>
              <a:rPr lang="en-US" dirty="0" err="1" smtClean="0"/>
              <a:t>màn</a:t>
            </a:r>
            <a:r>
              <a:rPr lang="en-US" dirty="0" smtClean="0"/>
              <a:t> </a:t>
            </a:r>
            <a:r>
              <a:rPr lang="en-US" dirty="0" err="1" smtClean="0"/>
              <a:t>hình</a:t>
            </a:r>
            <a:endParaRPr lang="en-US" dirty="0"/>
          </a:p>
        </p:txBody>
      </p:sp>
      <p:sp>
        <p:nvSpPr>
          <p:cNvPr id="3" name="Content Placeholder 2"/>
          <p:cNvSpPr>
            <a:spLocks noGrp="1"/>
          </p:cNvSpPr>
          <p:nvPr>
            <p:ph idx="1"/>
          </p:nvPr>
        </p:nvSpPr>
        <p:spPr/>
        <p:txBody>
          <a:bodyPr/>
          <a:lstStyle/>
          <a:p>
            <a:r>
              <a:rPr lang="en-US" b="1" dirty="0" smtClean="0"/>
              <a:t>PowerPoint</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046187495"/>
              </p:ext>
            </p:extLst>
          </p:nvPr>
        </p:nvGraphicFramePr>
        <p:xfrm>
          <a:off x="704850" y="1982819"/>
          <a:ext cx="7981950" cy="4700016"/>
        </p:xfrm>
        <a:graphic>
          <a:graphicData uri="http://schemas.openxmlformats.org/drawingml/2006/table">
            <a:tbl>
              <a:tblPr firstRow="1" firstCol="1" bandRow="1">
                <a:tableStyleId>{2D5ABB26-0587-4C30-8999-92F81FD0307C}</a:tableStyleId>
              </a:tblPr>
              <a:tblGrid>
                <a:gridCol w="1816613"/>
                <a:gridCol w="6165337"/>
              </a:tblGrid>
              <a:tr h="738816">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Thẻ</a:t>
                      </a:r>
                      <a:r>
                        <a:rPr lang="en-US" sz="1800" b="1" dirty="0" smtClean="0">
                          <a:effectLst/>
                          <a:latin typeface="Zurich BT" pitchFamily="34" charset="0"/>
                        </a:rPr>
                        <a:t> Slide</a:t>
                      </a:r>
                    </a:p>
                    <a:p>
                      <a:pPr>
                        <a:lnSpc>
                          <a:spcPct val="115000"/>
                        </a:lnSpc>
                        <a:spcBef>
                          <a:spcPts val="200"/>
                        </a:spcBef>
                        <a:spcAft>
                          <a:spcPts val="200"/>
                        </a:spcAft>
                        <a:tabLst>
                          <a:tab pos="228600" algn="l"/>
                        </a:tabLst>
                      </a:pPr>
                      <a:endParaRPr lang="en-US" sz="1800" b="1" dirty="0">
                        <a:effectLst/>
                        <a:latin typeface="Zurich BT" pitchFamily="34" charset="0"/>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latin typeface="Zurich BT" pitchFamily="34" charset="0"/>
                        </a:rPr>
                        <a:t>nhanh</a:t>
                      </a:r>
                      <a:r>
                        <a:rPr lang="en-US" sz="1800" dirty="0" smtClean="0">
                          <a:effectLst/>
                          <a:latin typeface="Zurich BT" pitchFamily="34" charset="0"/>
                        </a:rPr>
                        <a:t> </a:t>
                      </a:r>
                      <a:r>
                        <a:rPr lang="en-US" sz="1800" dirty="0" err="1" smtClean="0">
                          <a:effectLst/>
                          <a:latin typeface="Zurich BT" pitchFamily="34" charset="0"/>
                        </a:rPr>
                        <a:t>chóng</a:t>
                      </a:r>
                      <a:r>
                        <a:rPr lang="en-US" sz="1800" dirty="0" smtClean="0">
                          <a:effectLst/>
                          <a:latin typeface="Zurich BT" pitchFamily="34" charset="0"/>
                        </a:rPr>
                        <a:t> </a:t>
                      </a:r>
                      <a:r>
                        <a:rPr lang="en-US" sz="1800" dirty="0" err="1" smtClean="0">
                          <a:effectLst/>
                          <a:latin typeface="Zurich BT" pitchFamily="34" charset="0"/>
                        </a:rPr>
                        <a:t>xem</a:t>
                      </a:r>
                      <a:r>
                        <a:rPr lang="en-US" sz="1800" dirty="0" smtClean="0">
                          <a:effectLst/>
                          <a:latin typeface="Zurich BT" pitchFamily="34" charset="0"/>
                        </a:rPr>
                        <a:t> </a:t>
                      </a:r>
                      <a:r>
                        <a:rPr lang="en-US" sz="1800" dirty="0" err="1" smtClean="0">
                          <a:effectLst/>
                          <a:latin typeface="Zurich BT" pitchFamily="34" charset="0"/>
                        </a:rPr>
                        <a:t>nội</a:t>
                      </a:r>
                      <a:r>
                        <a:rPr lang="en-US" sz="1800" dirty="0" smtClean="0">
                          <a:effectLst/>
                          <a:latin typeface="Zurich BT" pitchFamily="34" charset="0"/>
                        </a:rPr>
                        <a:t> dung </a:t>
                      </a:r>
                      <a:r>
                        <a:rPr lang="en-US" sz="1800" dirty="0" err="1" smtClean="0">
                          <a:effectLst/>
                          <a:latin typeface="Zurich BT" pitchFamily="34" charset="0"/>
                        </a:rPr>
                        <a:t>của</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slide </a:t>
                      </a:r>
                      <a:r>
                        <a:rPr lang="en-US" sz="1800" dirty="0" err="1" smtClean="0">
                          <a:effectLst/>
                          <a:latin typeface="Zurich BT" pitchFamily="34" charset="0"/>
                        </a:rPr>
                        <a:t>hoặc</a:t>
                      </a:r>
                      <a:r>
                        <a:rPr lang="en-US" sz="1800" dirty="0" smtClean="0">
                          <a:effectLst/>
                          <a:latin typeface="Zurich BT" pitchFamily="34" charset="0"/>
                        </a:rPr>
                        <a:t> </a:t>
                      </a:r>
                      <a:r>
                        <a:rPr lang="en-US" sz="1800" dirty="0" err="1" smtClean="0">
                          <a:effectLst/>
                          <a:latin typeface="Zurich BT" pitchFamily="34" charset="0"/>
                        </a:rPr>
                        <a:t>dòng</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slide </a:t>
                      </a:r>
                      <a:r>
                        <a:rPr lang="en-US" sz="1800" dirty="0" err="1" smtClean="0">
                          <a:effectLst/>
                          <a:latin typeface="Zurich BT" pitchFamily="34" charset="0"/>
                        </a:rPr>
                        <a:t>trong</a:t>
                      </a:r>
                      <a:r>
                        <a:rPr lang="en-US" sz="1800" dirty="0" smtClean="0">
                          <a:effectLst/>
                          <a:latin typeface="Zurich BT" pitchFamily="34" charset="0"/>
                        </a:rPr>
                        <a:t> </a:t>
                      </a:r>
                      <a:r>
                        <a:rPr lang="en-US" sz="1800" dirty="0" err="1" smtClean="0">
                          <a:effectLst/>
                          <a:latin typeface="Zurich BT" pitchFamily="34" charset="0"/>
                        </a:rPr>
                        <a:t>bản</a:t>
                      </a:r>
                      <a:r>
                        <a:rPr lang="en-US" sz="1800" dirty="0" smtClean="0">
                          <a:effectLst/>
                          <a:latin typeface="Zurich BT" pitchFamily="34" charset="0"/>
                        </a:rPr>
                        <a:t> </a:t>
                      </a:r>
                      <a:r>
                        <a:rPr lang="en-US" sz="1800" dirty="0" err="1" smtClean="0">
                          <a:effectLst/>
                          <a:latin typeface="Zurich BT" pitchFamily="34" charset="0"/>
                        </a:rPr>
                        <a:t>trình</a:t>
                      </a:r>
                      <a:r>
                        <a:rPr lang="en-US" sz="1800" dirty="0" smtClean="0">
                          <a:effectLst/>
                          <a:latin typeface="Zurich BT" pitchFamily="34" charset="0"/>
                        </a:rPr>
                        <a:t> </a:t>
                      </a:r>
                      <a:r>
                        <a:rPr lang="en-US" sz="1800" dirty="0" err="1" smtClean="0">
                          <a:effectLst/>
                          <a:latin typeface="Zurich BT" pitchFamily="34" charset="0"/>
                        </a:rPr>
                        <a:t>chiếu</a:t>
                      </a:r>
                      <a:r>
                        <a:rPr lang="en-US" sz="1800" dirty="0" smtClean="0">
                          <a:effectLst/>
                          <a:latin typeface="Zurich BT" pitchFamily="34" charset="0"/>
                        </a:rPr>
                        <a:t>, di </a:t>
                      </a:r>
                      <a:r>
                        <a:rPr lang="en-US" sz="1800" dirty="0" err="1" smtClean="0">
                          <a:effectLst/>
                          <a:latin typeface="Zurich BT" pitchFamily="34" charset="0"/>
                        </a:rPr>
                        <a:t>chuyển</a:t>
                      </a:r>
                      <a:r>
                        <a:rPr lang="en-US" sz="1800" dirty="0" smtClean="0">
                          <a:effectLst/>
                          <a:latin typeface="Zurich BT" pitchFamily="34" charset="0"/>
                        </a:rPr>
                        <a:t> </a:t>
                      </a:r>
                      <a:r>
                        <a:rPr lang="en-US" sz="1800" dirty="0" err="1" smtClean="0">
                          <a:effectLst/>
                          <a:latin typeface="Zurich BT" pitchFamily="34" charset="0"/>
                        </a:rPr>
                        <a:t>nhanh</a:t>
                      </a:r>
                      <a:r>
                        <a:rPr lang="en-US" sz="1800" dirty="0" smtClean="0">
                          <a:effectLst/>
                          <a:latin typeface="Zurich BT" pitchFamily="34" charset="0"/>
                        </a:rPr>
                        <a:t> </a:t>
                      </a:r>
                      <a:r>
                        <a:rPr lang="en-US" sz="1800" dirty="0" err="1" smtClean="0">
                          <a:effectLst/>
                          <a:latin typeface="Zurich BT" pitchFamily="34" charset="0"/>
                        </a:rPr>
                        <a:t>đến</a:t>
                      </a:r>
                      <a:r>
                        <a:rPr lang="en-US" sz="1800" dirty="0" smtClean="0">
                          <a:effectLst/>
                          <a:latin typeface="Zurich BT" pitchFamily="34" charset="0"/>
                        </a:rPr>
                        <a:t> </a:t>
                      </a:r>
                      <a:r>
                        <a:rPr lang="en-US" sz="1800" dirty="0" err="1" smtClean="0">
                          <a:effectLst/>
                          <a:latin typeface="Zurich BT" pitchFamily="34" charset="0"/>
                        </a:rPr>
                        <a:t>một</a:t>
                      </a:r>
                      <a:r>
                        <a:rPr lang="en-US" sz="1800" dirty="0" smtClean="0">
                          <a:effectLst/>
                          <a:latin typeface="Zurich BT" pitchFamily="34" charset="0"/>
                        </a:rPr>
                        <a:t> slide </a:t>
                      </a:r>
                      <a:r>
                        <a:rPr lang="en-US" sz="1800" dirty="0" err="1" smtClean="0">
                          <a:effectLst/>
                          <a:latin typeface="Zurich BT" pitchFamily="34" charset="0"/>
                        </a:rPr>
                        <a:t>cụ</a:t>
                      </a:r>
                      <a:r>
                        <a:rPr lang="en-US" sz="1800" dirty="0" smtClean="0">
                          <a:effectLst/>
                          <a:latin typeface="Zurich BT" pitchFamily="34" charset="0"/>
                        </a:rPr>
                        <a:t> </a:t>
                      </a:r>
                      <a:r>
                        <a:rPr lang="en-US" sz="1800" dirty="0" err="1" smtClean="0">
                          <a:effectLst/>
                          <a:latin typeface="Zurich BT" pitchFamily="34" charset="0"/>
                        </a:rPr>
                        <a:t>thể</a:t>
                      </a:r>
                      <a:endParaRPr lang="en-US" sz="1800" dirty="0">
                        <a:effectLst/>
                        <a:latin typeface="Zurich BT" pitchFamily="34" charset="0"/>
                        <a:ea typeface="Times New Roman"/>
                        <a:cs typeface="Calibri"/>
                      </a:endParaRPr>
                    </a:p>
                  </a:txBody>
                  <a:tcPr marL="68580" marR="68580" marT="0" marB="0"/>
                </a:tc>
              </a:tr>
              <a:tr h="720065">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Thẻ</a:t>
                      </a:r>
                      <a:r>
                        <a:rPr lang="en-US" sz="1800" b="1" dirty="0" smtClean="0">
                          <a:effectLst/>
                          <a:latin typeface="Zurich BT" pitchFamily="34" charset="0"/>
                        </a:rPr>
                        <a:t> Outline</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hiển thị phác thảo văn bản trên các slide hoặc là một phương pháp nhập tất cả văn bản trên slide một cách nhanh chóng</a:t>
                      </a:r>
                      <a:endParaRPr lang="en-US" sz="1800" dirty="0">
                        <a:effectLst/>
                        <a:latin typeface="Zurich BT" pitchFamily="34" charset="0"/>
                        <a:ea typeface="Times New Roman"/>
                        <a:cs typeface="Calibri"/>
                      </a:endParaRPr>
                    </a:p>
                  </a:txBody>
                  <a:tcPr marL="68580" marR="68580" marT="0" marB="0"/>
                </a:tc>
              </a:tr>
              <a:tr h="723900">
                <a:tc>
                  <a:txBody>
                    <a:bodyPr/>
                    <a:lstStyle/>
                    <a:p>
                      <a:pPr>
                        <a:lnSpc>
                          <a:spcPct val="115000"/>
                        </a:lnSpc>
                        <a:spcBef>
                          <a:spcPts val="200"/>
                        </a:spcBef>
                        <a:spcAft>
                          <a:spcPts val="200"/>
                        </a:spcAft>
                        <a:tabLst>
                          <a:tab pos="228600" algn="l"/>
                        </a:tabLst>
                      </a:pPr>
                      <a:r>
                        <a:rPr lang="en-US" sz="1800" b="1" dirty="0" smtClean="0">
                          <a:effectLst/>
                          <a:latin typeface="Zurich BT" pitchFamily="34" charset="0"/>
                        </a:rPr>
                        <a:t>Placeholder</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hộp có viền</a:t>
                      </a:r>
                      <a:r>
                        <a:rPr lang="vi-VN" sz="1800" baseline="0" dirty="0" smtClean="0">
                          <a:effectLst/>
                          <a:latin typeface="Zurich BT" pitchFamily="34" charset="0"/>
                        </a:rPr>
                        <a:t> đứt đoạn</a:t>
                      </a:r>
                      <a:r>
                        <a:rPr lang="vi-VN" sz="1800" dirty="0" smtClean="0">
                          <a:effectLst/>
                          <a:latin typeface="Zurich BT" pitchFamily="34" charset="0"/>
                        </a:rPr>
                        <a:t> nằm trên các slide để gợi ý loại nội dung bạn có thể chèn vào trong các vùng diện tích khác nhau của slide</a:t>
                      </a:r>
                      <a:endParaRPr lang="en-US" sz="1800" dirty="0">
                        <a:effectLst/>
                        <a:latin typeface="Zurich BT" pitchFamily="34" charset="0"/>
                        <a:ea typeface="Times New Roman"/>
                        <a:cs typeface="Calibri"/>
                      </a:endParaRPr>
                    </a:p>
                  </a:txBody>
                  <a:tcPr marL="68580" marR="68580" marT="0" marB="0"/>
                </a:tc>
              </a:tr>
              <a:tr h="723900">
                <a:tc>
                  <a:txBody>
                    <a:bodyPr/>
                    <a:lstStyle/>
                    <a:p>
                      <a:pPr>
                        <a:lnSpc>
                          <a:spcPct val="115000"/>
                        </a:lnSpc>
                        <a:spcBef>
                          <a:spcPts val="200"/>
                        </a:spcBef>
                        <a:spcAft>
                          <a:spcPts val="200"/>
                        </a:spcAft>
                        <a:tabLst>
                          <a:tab pos="228600" algn="l"/>
                        </a:tabLst>
                      </a:pPr>
                      <a:r>
                        <a:rPr lang="en-US" sz="1800" b="1" dirty="0" smtClean="0">
                          <a:effectLst/>
                          <a:latin typeface="Zurich BT" pitchFamily="34" charset="0"/>
                        </a:rPr>
                        <a:t>Thanh </a:t>
                      </a:r>
                      <a:r>
                        <a:rPr lang="en-US" sz="1800" b="1" dirty="0" err="1" smtClean="0">
                          <a:effectLst/>
                          <a:latin typeface="Zurich BT" pitchFamily="34" charset="0"/>
                        </a:rPr>
                        <a:t>ngăn</a:t>
                      </a:r>
                      <a:r>
                        <a:rPr lang="en-US" sz="1800" b="1" dirty="0" smtClean="0">
                          <a:effectLst/>
                          <a:latin typeface="Zurich BT" pitchFamily="34" charset="0"/>
                        </a:rPr>
                        <a:t> </a:t>
                      </a:r>
                      <a:r>
                        <a:rPr lang="en-US" sz="1800" b="1" dirty="0" err="1" smtClean="0">
                          <a:effectLst/>
                          <a:latin typeface="Zurich BT" pitchFamily="34" charset="0"/>
                        </a:rPr>
                        <a:t>cách</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Kéo thanh này để tăng hoặc giảm kích thước của thẻ phác thảo hoặc thẻ Slide, hay cũng có thể dùng để tăng hoặc giảm kích thước của khung Slide hoặc khung ghi chú</a:t>
                      </a:r>
                      <a:endParaRPr lang="en-US" sz="1800" dirty="0">
                        <a:effectLst/>
                        <a:latin typeface="Zurich BT" pitchFamily="34" charset="0"/>
                        <a:ea typeface="Times New Roman"/>
                        <a:cs typeface="Calibri"/>
                      </a:endParaRPr>
                    </a:p>
                  </a:txBody>
                  <a:tcPr marL="68580" marR="68580" marT="0" marB="0"/>
                </a:tc>
              </a:tr>
              <a:tr h="457200">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Khung</a:t>
                      </a:r>
                      <a:r>
                        <a:rPr lang="en-US" sz="1800" b="1" dirty="0" smtClean="0">
                          <a:effectLst/>
                          <a:latin typeface="Zurich BT" pitchFamily="34" charset="0"/>
                        </a:rPr>
                        <a:t> </a:t>
                      </a:r>
                      <a:r>
                        <a:rPr lang="en-US" sz="1800" b="1" dirty="0" err="1" smtClean="0">
                          <a:effectLst/>
                          <a:latin typeface="Zurich BT" pitchFamily="34" charset="0"/>
                        </a:rPr>
                        <a:t>ghi</a:t>
                      </a:r>
                      <a:r>
                        <a:rPr lang="en-US" sz="1800" b="1" dirty="0" smtClean="0">
                          <a:effectLst/>
                          <a:latin typeface="Zurich BT" pitchFamily="34" charset="0"/>
                        </a:rPr>
                        <a:t> </a:t>
                      </a:r>
                      <a:r>
                        <a:rPr lang="en-US" sz="1800" b="1" dirty="0" err="1" smtClean="0">
                          <a:effectLst/>
                          <a:latin typeface="Zurich BT" pitchFamily="34" charset="0"/>
                        </a:rPr>
                        <a:t>chú</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latin typeface="Zurich BT" pitchFamily="34" charset="0"/>
                        </a:rPr>
                        <a:t>Nhập</a:t>
                      </a:r>
                      <a:r>
                        <a:rPr lang="en-US" sz="1800" baseline="0" dirty="0" smtClean="0">
                          <a:effectLst/>
                          <a:latin typeface="Zurich BT" pitchFamily="34" charset="0"/>
                        </a:rPr>
                        <a:t> </a:t>
                      </a:r>
                      <a:r>
                        <a:rPr lang="en-US" sz="1800" baseline="0" dirty="0" err="1" smtClean="0">
                          <a:effectLst/>
                          <a:latin typeface="Zurich BT" pitchFamily="34" charset="0"/>
                        </a:rPr>
                        <a:t>phần</a:t>
                      </a:r>
                      <a:r>
                        <a:rPr lang="en-US" sz="1800" baseline="0" dirty="0" smtClean="0">
                          <a:effectLst/>
                          <a:latin typeface="Zurich BT" pitchFamily="34" charset="0"/>
                        </a:rPr>
                        <a:t> </a:t>
                      </a:r>
                      <a:r>
                        <a:rPr lang="en-US" sz="1800" baseline="0" dirty="0" err="1" smtClean="0">
                          <a:effectLst/>
                          <a:latin typeface="Zurich BT" pitchFamily="34" charset="0"/>
                        </a:rPr>
                        <a:t>ghi</a:t>
                      </a:r>
                      <a:r>
                        <a:rPr lang="en-US" sz="1800" baseline="0" dirty="0" smtClean="0">
                          <a:effectLst/>
                          <a:latin typeface="Zurich BT" pitchFamily="34" charset="0"/>
                        </a:rPr>
                        <a:t> </a:t>
                      </a:r>
                      <a:r>
                        <a:rPr lang="en-US" sz="1800" baseline="0" dirty="0" err="1" smtClean="0">
                          <a:effectLst/>
                          <a:latin typeface="Zurich BT" pitchFamily="34" charset="0"/>
                        </a:rPr>
                        <a:t>chú</a:t>
                      </a:r>
                      <a:r>
                        <a:rPr lang="en-US" sz="1800" baseline="0" dirty="0" smtClean="0">
                          <a:effectLst/>
                          <a:latin typeface="Zurich BT" pitchFamily="34" charset="0"/>
                        </a:rPr>
                        <a:t> </a:t>
                      </a:r>
                      <a:r>
                        <a:rPr lang="en-US" sz="1800" baseline="0" dirty="0" err="1" smtClean="0">
                          <a:effectLst/>
                          <a:latin typeface="Zurich BT" pitchFamily="34" charset="0"/>
                        </a:rPr>
                        <a:t>cho</a:t>
                      </a:r>
                      <a:r>
                        <a:rPr lang="en-US" sz="1800" baseline="0" dirty="0" smtClean="0">
                          <a:effectLst/>
                          <a:latin typeface="Zurich BT" pitchFamily="34" charset="0"/>
                        </a:rPr>
                        <a:t> slide</a:t>
                      </a:r>
                      <a:endParaRPr lang="en-US" sz="1800" dirty="0">
                        <a:effectLst/>
                        <a:latin typeface="Zurich BT" pitchFamily="34" charset="0"/>
                        <a:ea typeface="Times New Roman"/>
                        <a:cs typeface="Calibri"/>
                      </a:endParaRPr>
                    </a:p>
                  </a:txBody>
                  <a:tcPr marL="68580" marR="68580" marT="0" marB="0"/>
                </a:tc>
              </a:tr>
              <a:tr h="457200">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Khung</a:t>
                      </a:r>
                      <a:r>
                        <a:rPr lang="en-US" sz="1800" b="1" dirty="0" smtClean="0">
                          <a:effectLst/>
                          <a:latin typeface="Zurich BT" pitchFamily="34" charset="0"/>
                        </a:rPr>
                        <a:t> slide</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err="1" smtClean="0">
                          <a:effectLst/>
                          <a:latin typeface="Zurich BT" pitchFamily="34" charset="0"/>
                        </a:rPr>
                        <a:t>Nhập</a:t>
                      </a:r>
                      <a:r>
                        <a:rPr lang="en-US" sz="1800" baseline="0" dirty="0" smtClean="0">
                          <a:effectLst/>
                          <a:latin typeface="Zurich BT" pitchFamily="34" charset="0"/>
                        </a:rPr>
                        <a:t> </a:t>
                      </a:r>
                      <a:r>
                        <a:rPr lang="en-US" sz="1800" baseline="0" dirty="0" err="1" smtClean="0">
                          <a:effectLst/>
                          <a:latin typeface="Zurich BT" pitchFamily="34" charset="0"/>
                        </a:rPr>
                        <a:t>và</a:t>
                      </a:r>
                      <a:r>
                        <a:rPr lang="en-US" sz="1800" baseline="0" dirty="0" smtClean="0">
                          <a:effectLst/>
                          <a:latin typeface="Zurich BT" pitchFamily="34" charset="0"/>
                        </a:rPr>
                        <a:t> </a:t>
                      </a:r>
                      <a:r>
                        <a:rPr lang="en-US" sz="1800" baseline="0" dirty="0" err="1" smtClean="0">
                          <a:effectLst/>
                          <a:latin typeface="Zurich BT" pitchFamily="34" charset="0"/>
                        </a:rPr>
                        <a:t>hiển</a:t>
                      </a:r>
                      <a:r>
                        <a:rPr lang="en-US" sz="1800" baseline="0" dirty="0" smtClean="0">
                          <a:effectLst/>
                          <a:latin typeface="Zurich BT" pitchFamily="34" charset="0"/>
                        </a:rPr>
                        <a:t> thị </a:t>
                      </a:r>
                      <a:r>
                        <a:rPr lang="en-US" sz="1800" baseline="0" dirty="0" err="1" smtClean="0">
                          <a:effectLst/>
                          <a:latin typeface="Zurich BT" pitchFamily="34" charset="0"/>
                        </a:rPr>
                        <a:t>nội</a:t>
                      </a:r>
                      <a:r>
                        <a:rPr lang="en-US" sz="1800" baseline="0" dirty="0" smtClean="0">
                          <a:effectLst/>
                          <a:latin typeface="Zurich BT" pitchFamily="34" charset="0"/>
                        </a:rPr>
                        <a:t> dung </a:t>
                      </a:r>
                      <a:r>
                        <a:rPr lang="en-US" sz="1800" baseline="0" dirty="0" err="1" smtClean="0">
                          <a:effectLst/>
                          <a:latin typeface="Zurich BT" pitchFamily="34" charset="0"/>
                        </a:rPr>
                        <a:t>của</a:t>
                      </a:r>
                      <a:r>
                        <a:rPr lang="en-US" sz="1800" baseline="0" dirty="0" smtClean="0">
                          <a:effectLst/>
                          <a:latin typeface="Zurich BT" pitchFamily="34" charset="0"/>
                        </a:rPr>
                        <a:t> slide</a:t>
                      </a:r>
                      <a:endParaRPr lang="en-US" sz="1800" dirty="0">
                        <a:effectLst/>
                        <a:latin typeface="Zurich BT" pitchFamily="34" charset="0"/>
                        <a:ea typeface="Times New Roman"/>
                        <a:cs typeface="Calibri"/>
                      </a:endParaRPr>
                    </a:p>
                  </a:txBody>
                  <a:tcPr marL="68580" marR="68580" marT="0" marB="0"/>
                </a:tc>
              </a:tr>
            </a:tbl>
          </a:graphicData>
        </a:graphic>
      </p:graphicFrame>
    </p:spTree>
    <p:extLst>
      <p:ext uri="{BB962C8B-B14F-4D97-AF65-F5344CB8AC3E}">
        <p14:creationId xmlns:p14="http://schemas.microsoft.com/office/powerpoint/2010/main" val="27379801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Quan</a:t>
            </a:r>
            <a:r>
              <a:rPr lang="en-US" dirty="0" smtClean="0"/>
              <a:t> </a:t>
            </a:r>
            <a:r>
              <a:rPr lang="en-US" dirty="0" err="1" smtClean="0"/>
              <a:t>sát</a:t>
            </a:r>
            <a:r>
              <a:rPr lang="en-US" dirty="0" smtClean="0"/>
              <a:t> </a:t>
            </a:r>
            <a:r>
              <a:rPr lang="en-US" dirty="0" err="1" smtClean="0"/>
              <a:t>màn</a:t>
            </a:r>
            <a:r>
              <a:rPr lang="en-US" dirty="0" smtClean="0"/>
              <a:t> </a:t>
            </a:r>
            <a:r>
              <a:rPr lang="en-US" dirty="0" err="1" smtClean="0"/>
              <a:t>hình</a:t>
            </a:r>
            <a:endParaRPr lang="en-US" dirty="0"/>
          </a:p>
        </p:txBody>
      </p:sp>
      <p:sp>
        <p:nvSpPr>
          <p:cNvPr id="3" name="Content Placeholder 2"/>
          <p:cNvSpPr>
            <a:spLocks noGrp="1"/>
          </p:cNvSpPr>
          <p:nvPr>
            <p:ph idx="1"/>
          </p:nvPr>
        </p:nvSpPr>
        <p:spPr/>
        <p:txBody>
          <a:bodyPr/>
          <a:lstStyle/>
          <a:p>
            <a:r>
              <a:rPr lang="en-US" b="1" dirty="0" smtClean="0"/>
              <a:t>Access</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67124683"/>
              </p:ext>
            </p:extLst>
          </p:nvPr>
        </p:nvGraphicFramePr>
        <p:xfrm>
          <a:off x="628650" y="1954562"/>
          <a:ext cx="8108950" cy="3427476"/>
        </p:xfrm>
        <a:graphic>
          <a:graphicData uri="http://schemas.openxmlformats.org/drawingml/2006/table">
            <a:tbl>
              <a:tblPr firstRow="1" firstCol="1" bandRow="1">
                <a:tableStyleId>{2D5ABB26-0587-4C30-8999-92F81FD0307C}</a:tableStyleId>
              </a:tblPr>
              <a:tblGrid>
                <a:gridCol w="1862867"/>
                <a:gridCol w="6246083"/>
              </a:tblGrid>
              <a:tr h="750538">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Vùng</a:t>
                      </a:r>
                      <a:r>
                        <a:rPr lang="en-US" sz="1800" b="1" dirty="0" smtClean="0">
                          <a:effectLst/>
                          <a:latin typeface="Zurich BT" pitchFamily="34" charset="0"/>
                        </a:rPr>
                        <a:t> </a:t>
                      </a:r>
                      <a:r>
                        <a:rPr lang="en-US" sz="1800" b="1" dirty="0" err="1" smtClean="0">
                          <a:effectLst/>
                          <a:latin typeface="Zurich BT" pitchFamily="34" charset="0"/>
                        </a:rPr>
                        <a:t>diện</a:t>
                      </a:r>
                      <a:r>
                        <a:rPr lang="en-US" sz="1800" b="1" dirty="0" smtClean="0">
                          <a:effectLst/>
                          <a:latin typeface="Zurich BT" pitchFamily="34" charset="0"/>
                        </a:rPr>
                        <a:t> </a:t>
                      </a:r>
                      <a:r>
                        <a:rPr lang="en-US" sz="1800" b="1" dirty="0" err="1" smtClean="0">
                          <a:effectLst/>
                          <a:latin typeface="Zurich BT" pitchFamily="34" charset="0"/>
                        </a:rPr>
                        <a:t>tích</a:t>
                      </a:r>
                      <a:r>
                        <a:rPr lang="en-US" sz="1800" b="1" dirty="0" smtClean="0">
                          <a:effectLst/>
                          <a:latin typeface="Zurich BT" pitchFamily="34" charset="0"/>
                        </a:rPr>
                        <a:t> </a:t>
                      </a:r>
                      <a:r>
                        <a:rPr lang="en-US" sz="1800" b="1" dirty="0" err="1" smtClean="0">
                          <a:effectLst/>
                          <a:latin typeface="Zurich BT" pitchFamily="34" charset="0"/>
                        </a:rPr>
                        <a:t>làm</a:t>
                      </a:r>
                      <a:r>
                        <a:rPr lang="en-US" sz="1800" b="1" dirty="0" smtClean="0">
                          <a:effectLst/>
                          <a:latin typeface="Zurich BT" pitchFamily="34" charset="0"/>
                        </a:rPr>
                        <a:t> </a:t>
                      </a:r>
                      <a:r>
                        <a:rPr lang="en-US" sz="1800" b="1" dirty="0" err="1" smtClean="0">
                          <a:effectLst/>
                          <a:latin typeface="Zurich BT" pitchFamily="34" charset="0"/>
                        </a:rPr>
                        <a:t>việc</a:t>
                      </a:r>
                      <a:r>
                        <a:rPr lang="en-US" sz="1800" b="1" dirty="0" smtClean="0">
                          <a:effectLst/>
                          <a:latin typeface="Zurich BT" pitchFamily="34" charset="0"/>
                        </a:rPr>
                        <a:t> </a:t>
                      </a:r>
                      <a:r>
                        <a:rPr lang="en-US" sz="1800" b="1" dirty="0" err="1" smtClean="0">
                          <a:effectLst/>
                          <a:latin typeface="Zurich BT" pitchFamily="34" charset="0"/>
                        </a:rPr>
                        <a:t>của</a:t>
                      </a:r>
                      <a:r>
                        <a:rPr lang="en-US" sz="1800" b="1" dirty="0" smtClean="0">
                          <a:effectLst/>
                          <a:latin typeface="Zurich BT" pitchFamily="34" charset="0"/>
                        </a:rPr>
                        <a:t> Access</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đối tượng đó sẽ xuất hiện trong vùng này để bạn có thể làm việc với chúng</a:t>
                      </a:r>
                      <a:endParaRPr lang="en-US" sz="1800" dirty="0">
                        <a:effectLst/>
                        <a:latin typeface="Zurich BT" pitchFamily="34" charset="0"/>
                        <a:ea typeface="Times New Roman"/>
                        <a:cs typeface="Calibri"/>
                      </a:endParaRPr>
                    </a:p>
                  </a:txBody>
                  <a:tcPr marL="68580" marR="68580" marT="0" marB="0"/>
                </a:tc>
              </a:tr>
              <a:tr h="749300">
                <a:tc>
                  <a:txBody>
                    <a:bodyPr/>
                    <a:lstStyle/>
                    <a:p>
                      <a:pPr>
                        <a:lnSpc>
                          <a:spcPct val="115000"/>
                        </a:lnSpc>
                        <a:spcBef>
                          <a:spcPts val="200"/>
                        </a:spcBef>
                        <a:spcAft>
                          <a:spcPts val="200"/>
                        </a:spcAft>
                        <a:tabLst>
                          <a:tab pos="228600" algn="l"/>
                        </a:tabLst>
                      </a:pPr>
                      <a:r>
                        <a:rPr lang="en-US" sz="1800" b="1" dirty="0" smtClean="0">
                          <a:effectLst/>
                          <a:latin typeface="Zurich BT" pitchFamily="34" charset="0"/>
                        </a:rPr>
                        <a:t>Thanh </a:t>
                      </a:r>
                      <a:r>
                        <a:rPr lang="en-US" sz="1800" b="1" dirty="0" err="1" smtClean="0">
                          <a:effectLst/>
                          <a:latin typeface="Zurich BT" pitchFamily="34" charset="0"/>
                        </a:rPr>
                        <a:t>ngăn</a:t>
                      </a:r>
                      <a:r>
                        <a:rPr lang="en-US" sz="1800" b="1" dirty="0" smtClean="0">
                          <a:effectLst/>
                          <a:latin typeface="Zurich BT" pitchFamily="34" charset="0"/>
                        </a:rPr>
                        <a:t> </a:t>
                      </a:r>
                      <a:r>
                        <a:rPr lang="en-US" sz="1800" b="1" dirty="0" err="1" smtClean="0">
                          <a:effectLst/>
                          <a:latin typeface="Zurich BT" pitchFamily="34" charset="0"/>
                        </a:rPr>
                        <a:t>cách</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Kéo thanh này để tăng hoặc giảm kích thước của khung điều hướng, hoặc tăng giảm kích thước của đối tượng bạn đang hiển thị</a:t>
                      </a:r>
                      <a:endParaRPr lang="en-US" sz="1800" dirty="0">
                        <a:effectLst/>
                        <a:latin typeface="Zurich BT" pitchFamily="34" charset="0"/>
                        <a:ea typeface="Times New Roman"/>
                        <a:cs typeface="Calibri"/>
                      </a:endParaRPr>
                    </a:p>
                  </a:txBody>
                  <a:tcPr marL="68580" marR="68580" marT="0" marB="0"/>
                </a:tc>
              </a:tr>
              <a:tr h="787400">
                <a:tc>
                  <a:txBody>
                    <a:bodyPr/>
                    <a:lstStyle/>
                    <a:p>
                      <a:pPr>
                        <a:lnSpc>
                          <a:spcPct val="115000"/>
                        </a:lnSpc>
                        <a:spcBef>
                          <a:spcPts val="200"/>
                        </a:spcBef>
                        <a:spcAft>
                          <a:spcPts val="200"/>
                        </a:spcAft>
                        <a:tabLst>
                          <a:tab pos="228600" algn="l"/>
                        </a:tabLst>
                      </a:pPr>
                      <a:r>
                        <a:rPr lang="vi-VN" sz="1800" b="1" dirty="0" smtClean="0">
                          <a:effectLst/>
                          <a:latin typeface="Zurich BT" pitchFamily="34" charset="0"/>
                        </a:rPr>
                        <a:t>Nút điều hướng</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smtClean="0">
                          <a:effectLst/>
                          <a:latin typeface="Zurich BT" pitchFamily="34" charset="0"/>
                        </a:rPr>
                        <a:t>di </a:t>
                      </a:r>
                      <a:r>
                        <a:rPr lang="en-US" sz="1800" dirty="0" err="1" smtClean="0">
                          <a:effectLst/>
                          <a:latin typeface="Zurich BT" pitchFamily="34" charset="0"/>
                        </a:rPr>
                        <a:t>chuyển</a:t>
                      </a:r>
                      <a:r>
                        <a:rPr lang="en-US" sz="1800" dirty="0" smtClean="0">
                          <a:effectLst/>
                          <a:latin typeface="Zurich BT" pitchFamily="34" charset="0"/>
                        </a:rPr>
                        <a:t> </a:t>
                      </a:r>
                      <a:r>
                        <a:rPr lang="en-US" sz="1800" dirty="0" err="1" smtClean="0">
                          <a:effectLst/>
                          <a:latin typeface="Zurich BT" pitchFamily="34" charset="0"/>
                        </a:rPr>
                        <a:t>giữa</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a:t>
                      </a:r>
                      <a:r>
                        <a:rPr lang="en-US" sz="1800" dirty="0" err="1" smtClean="0">
                          <a:effectLst/>
                          <a:latin typeface="Zurich BT" pitchFamily="34" charset="0"/>
                        </a:rPr>
                        <a:t>bản</a:t>
                      </a:r>
                      <a:r>
                        <a:rPr lang="en-US" sz="1800" dirty="0" smtClean="0">
                          <a:effectLst/>
                          <a:latin typeface="Zurich BT" pitchFamily="34" charset="0"/>
                        </a:rPr>
                        <a:t> </a:t>
                      </a:r>
                      <a:r>
                        <a:rPr lang="en-US" sz="1800" dirty="0" err="1" smtClean="0">
                          <a:effectLst/>
                          <a:latin typeface="Zurich BT" pitchFamily="34" charset="0"/>
                        </a:rPr>
                        <a:t>ghi</a:t>
                      </a:r>
                      <a:r>
                        <a:rPr lang="en-US" sz="1800" dirty="0" smtClean="0">
                          <a:effectLst/>
                          <a:latin typeface="Zurich BT" pitchFamily="34" charset="0"/>
                        </a:rPr>
                        <a:t> </a:t>
                      </a:r>
                      <a:r>
                        <a:rPr lang="en-US" sz="1800" dirty="0" err="1" smtClean="0">
                          <a:effectLst/>
                          <a:latin typeface="Zurich BT" pitchFamily="34" charset="0"/>
                        </a:rPr>
                        <a:t>trong</a:t>
                      </a:r>
                      <a:r>
                        <a:rPr lang="en-US" sz="1800" dirty="0" smtClean="0">
                          <a:effectLst/>
                          <a:latin typeface="Zurich BT" pitchFamily="34" charset="0"/>
                        </a:rPr>
                        <a:t> </a:t>
                      </a:r>
                      <a:r>
                        <a:rPr lang="en-US" sz="1800" dirty="0" err="1" smtClean="0">
                          <a:effectLst/>
                          <a:latin typeface="Zurich BT" pitchFamily="34" charset="0"/>
                        </a:rPr>
                        <a:t>một</a:t>
                      </a:r>
                      <a:r>
                        <a:rPr lang="en-US" sz="1800" dirty="0" smtClean="0">
                          <a:effectLst/>
                          <a:latin typeface="Zurich BT" pitchFamily="34" charset="0"/>
                        </a:rPr>
                        <a:t> </a:t>
                      </a:r>
                      <a:r>
                        <a:rPr lang="en-US" sz="1800" dirty="0" err="1" smtClean="0">
                          <a:effectLst/>
                          <a:latin typeface="Zurich BT" pitchFamily="34" charset="0"/>
                        </a:rPr>
                        <a:t>bảng</a:t>
                      </a:r>
                      <a:r>
                        <a:rPr lang="en-US" sz="1800" dirty="0" smtClean="0">
                          <a:effectLst/>
                          <a:latin typeface="Zurich BT" pitchFamily="34" charset="0"/>
                        </a:rPr>
                        <a:t> </a:t>
                      </a:r>
                      <a:r>
                        <a:rPr lang="en-US" sz="1800" dirty="0" err="1" smtClean="0">
                          <a:effectLst/>
                          <a:latin typeface="Zurich BT" pitchFamily="34" charset="0"/>
                        </a:rPr>
                        <a:t>hoặc</a:t>
                      </a:r>
                      <a:r>
                        <a:rPr lang="en-US" sz="1800" dirty="0" smtClean="0">
                          <a:effectLst/>
                          <a:latin typeface="Zurich BT" pitchFamily="34" charset="0"/>
                        </a:rPr>
                        <a:t> </a:t>
                      </a:r>
                      <a:r>
                        <a:rPr lang="en-US" sz="1800" dirty="0" err="1" smtClean="0">
                          <a:effectLst/>
                          <a:latin typeface="Zurich BT" pitchFamily="34" charset="0"/>
                        </a:rPr>
                        <a:t>biểu</a:t>
                      </a:r>
                      <a:r>
                        <a:rPr lang="en-US" sz="1800" dirty="0" smtClean="0">
                          <a:effectLst/>
                          <a:latin typeface="Zurich BT" pitchFamily="34" charset="0"/>
                        </a:rPr>
                        <a:t> </a:t>
                      </a:r>
                      <a:r>
                        <a:rPr lang="en-US" sz="1800" dirty="0" err="1" smtClean="0">
                          <a:effectLst/>
                          <a:latin typeface="Zurich BT" pitchFamily="34" charset="0"/>
                        </a:rPr>
                        <a:t>mẫu</a:t>
                      </a:r>
                      <a:endParaRPr lang="en-US" sz="1800" dirty="0">
                        <a:effectLst/>
                        <a:latin typeface="Zurich BT" pitchFamily="34" charset="0"/>
                        <a:ea typeface="Times New Roman"/>
                        <a:cs typeface="Calibri"/>
                      </a:endParaRPr>
                    </a:p>
                  </a:txBody>
                  <a:tcPr marL="68580" marR="68580" marT="0" marB="0"/>
                </a:tc>
              </a:tr>
              <a:tr h="431800">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Bộ</a:t>
                      </a:r>
                      <a:r>
                        <a:rPr lang="en-US" sz="1800" b="1" dirty="0" smtClean="0">
                          <a:effectLst/>
                          <a:latin typeface="Zurich BT" pitchFamily="34" charset="0"/>
                        </a:rPr>
                        <a:t> </a:t>
                      </a:r>
                      <a:r>
                        <a:rPr lang="en-US" sz="1800" b="1" dirty="0" err="1" smtClean="0">
                          <a:effectLst/>
                          <a:latin typeface="Zurich BT" pitchFamily="34" charset="0"/>
                        </a:rPr>
                        <a:t>lọc</a:t>
                      </a:r>
                      <a:endParaRPr lang="en-US" sz="1800" b="1" dirty="0">
                        <a:effectLst/>
                        <a:latin typeface="Zurich BT" pitchFamily="34" charset="0"/>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smtClean="0">
                          <a:effectLst/>
                          <a:latin typeface="Zurich BT" pitchFamily="34" charset="0"/>
                        </a:rPr>
                        <a:t>Cho </a:t>
                      </a:r>
                      <a:r>
                        <a:rPr lang="en-US" sz="1800" dirty="0" err="1" smtClean="0">
                          <a:effectLst/>
                          <a:latin typeface="Zurich BT" pitchFamily="34" charset="0"/>
                        </a:rPr>
                        <a:t>phép</a:t>
                      </a:r>
                      <a:r>
                        <a:rPr lang="en-US" sz="1800" dirty="0" smtClean="0">
                          <a:effectLst/>
                          <a:latin typeface="Zurich BT" pitchFamily="34" charset="0"/>
                        </a:rPr>
                        <a:t> </a:t>
                      </a:r>
                      <a:r>
                        <a:rPr lang="en-US" sz="1800" dirty="0" err="1" smtClean="0">
                          <a:effectLst/>
                          <a:latin typeface="Zurich BT" pitchFamily="34" charset="0"/>
                        </a:rPr>
                        <a:t>bạn</a:t>
                      </a:r>
                      <a:r>
                        <a:rPr lang="en-US" sz="1800" dirty="0" smtClean="0">
                          <a:effectLst/>
                          <a:latin typeface="Zurich BT" pitchFamily="34" charset="0"/>
                        </a:rPr>
                        <a:t> </a:t>
                      </a:r>
                      <a:r>
                        <a:rPr lang="en-US" sz="1800" dirty="0" err="1" smtClean="0">
                          <a:effectLst/>
                          <a:latin typeface="Zurich BT" pitchFamily="34" charset="0"/>
                        </a:rPr>
                        <a:t>xóa</a:t>
                      </a:r>
                      <a:r>
                        <a:rPr lang="en-US" sz="1800" dirty="0" smtClean="0">
                          <a:effectLst/>
                          <a:latin typeface="Zurich BT" pitchFamily="34" charset="0"/>
                        </a:rPr>
                        <a:t> </a:t>
                      </a:r>
                      <a:r>
                        <a:rPr lang="en-US" sz="1800" dirty="0" err="1" smtClean="0">
                          <a:effectLst/>
                          <a:latin typeface="Zurich BT" pitchFamily="34" charset="0"/>
                        </a:rPr>
                        <a:t>hoặc</a:t>
                      </a:r>
                      <a:r>
                        <a:rPr lang="en-US" sz="1800" dirty="0" smtClean="0">
                          <a:effectLst/>
                          <a:latin typeface="Zurich BT" pitchFamily="34" charset="0"/>
                        </a:rPr>
                        <a:t> </a:t>
                      </a:r>
                      <a:r>
                        <a:rPr lang="en-US" sz="1800" dirty="0" err="1" smtClean="0">
                          <a:effectLst/>
                          <a:latin typeface="Zurich BT" pitchFamily="34" charset="0"/>
                        </a:rPr>
                        <a:t>áp</a:t>
                      </a:r>
                      <a:r>
                        <a:rPr lang="en-US" sz="1800" dirty="0" smtClean="0">
                          <a:effectLst/>
                          <a:latin typeface="Zurich BT" pitchFamily="34" charset="0"/>
                        </a:rPr>
                        <a:t> </a:t>
                      </a:r>
                      <a:r>
                        <a:rPr lang="en-US" sz="1800" dirty="0" err="1" smtClean="0">
                          <a:effectLst/>
                          <a:latin typeface="Zurich BT" pitchFamily="34" charset="0"/>
                        </a:rPr>
                        <a:t>dụng</a:t>
                      </a:r>
                      <a:r>
                        <a:rPr lang="en-US" sz="1800" dirty="0" smtClean="0">
                          <a:effectLst/>
                          <a:latin typeface="Zurich BT" pitchFamily="34" charset="0"/>
                        </a:rPr>
                        <a:t> </a:t>
                      </a:r>
                      <a:r>
                        <a:rPr lang="en-US" sz="1800" dirty="0" err="1" smtClean="0">
                          <a:effectLst/>
                          <a:latin typeface="Zurich BT" pitchFamily="34" charset="0"/>
                        </a:rPr>
                        <a:t>lại</a:t>
                      </a:r>
                      <a:r>
                        <a:rPr lang="en-US" sz="1800" dirty="0" smtClean="0">
                          <a:effectLst/>
                          <a:latin typeface="Zurich BT" pitchFamily="34" charset="0"/>
                        </a:rPr>
                        <a:t> </a:t>
                      </a:r>
                      <a:r>
                        <a:rPr lang="en-US" sz="1800" dirty="0" err="1" smtClean="0">
                          <a:effectLst/>
                          <a:latin typeface="Zurich BT" pitchFamily="34" charset="0"/>
                        </a:rPr>
                        <a:t>bộ</a:t>
                      </a:r>
                      <a:r>
                        <a:rPr lang="en-US" sz="1800" dirty="0" smtClean="0">
                          <a:effectLst/>
                          <a:latin typeface="Zurich BT" pitchFamily="34" charset="0"/>
                        </a:rPr>
                        <a:t> </a:t>
                      </a:r>
                      <a:r>
                        <a:rPr lang="en-US" sz="1800" dirty="0" err="1" smtClean="0">
                          <a:effectLst/>
                          <a:latin typeface="Zurich BT" pitchFamily="34" charset="0"/>
                        </a:rPr>
                        <a:t>lọc</a:t>
                      </a:r>
                      <a:r>
                        <a:rPr lang="en-US" sz="1800" dirty="0" smtClean="0">
                          <a:effectLst/>
                          <a:latin typeface="Zurich BT" pitchFamily="34" charset="0"/>
                        </a:rPr>
                        <a:t>.</a:t>
                      </a:r>
                    </a:p>
                  </a:txBody>
                  <a:tcPr marL="68580" marR="68580" marT="0" marB="0"/>
                </a:tc>
              </a:tr>
              <a:tr h="297304">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Tìm</a:t>
                      </a:r>
                      <a:r>
                        <a:rPr lang="en-US" sz="1800" b="1" dirty="0" smtClean="0">
                          <a:effectLst/>
                          <a:latin typeface="Zurich BT" pitchFamily="34" charset="0"/>
                        </a:rPr>
                        <a:t> </a:t>
                      </a:r>
                      <a:r>
                        <a:rPr lang="en-US" sz="1800" b="1" dirty="0" err="1" smtClean="0">
                          <a:effectLst/>
                          <a:latin typeface="Zurich BT" pitchFamily="34" charset="0"/>
                        </a:rPr>
                        <a:t>kiếm</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en-US" sz="1800" dirty="0" smtClean="0">
                          <a:effectLst/>
                          <a:latin typeface="Zurich BT" pitchFamily="34" charset="0"/>
                        </a:rPr>
                        <a:t>Cho </a:t>
                      </a:r>
                      <a:r>
                        <a:rPr lang="en-US" sz="1800" dirty="0" err="1" smtClean="0">
                          <a:effectLst/>
                          <a:latin typeface="Zurich BT" pitchFamily="34" charset="0"/>
                        </a:rPr>
                        <a:t>phép</a:t>
                      </a:r>
                      <a:r>
                        <a:rPr lang="en-US" sz="1800" dirty="0" smtClean="0">
                          <a:effectLst/>
                          <a:latin typeface="Zurich BT" pitchFamily="34" charset="0"/>
                        </a:rPr>
                        <a:t> </a:t>
                      </a:r>
                      <a:r>
                        <a:rPr lang="en-US" sz="1800" dirty="0" err="1" smtClean="0">
                          <a:effectLst/>
                          <a:latin typeface="Zurich BT" pitchFamily="34" charset="0"/>
                        </a:rPr>
                        <a:t>bạn</a:t>
                      </a:r>
                      <a:r>
                        <a:rPr lang="en-US" sz="1800" dirty="0" smtClean="0">
                          <a:effectLst/>
                          <a:latin typeface="Zurich BT" pitchFamily="34" charset="0"/>
                        </a:rPr>
                        <a:t> </a:t>
                      </a:r>
                      <a:r>
                        <a:rPr lang="en-US" sz="1800" dirty="0" err="1" smtClean="0">
                          <a:effectLst/>
                          <a:latin typeface="Zurich BT" pitchFamily="34" charset="0"/>
                        </a:rPr>
                        <a:t>tìm</a:t>
                      </a:r>
                      <a:r>
                        <a:rPr lang="en-US" sz="1800" dirty="0" smtClean="0">
                          <a:effectLst/>
                          <a:latin typeface="Zurich BT" pitchFamily="34" charset="0"/>
                        </a:rPr>
                        <a:t> </a:t>
                      </a:r>
                      <a:r>
                        <a:rPr lang="en-US" sz="1800" dirty="0" err="1" smtClean="0">
                          <a:effectLst/>
                          <a:latin typeface="Zurich BT" pitchFamily="34" charset="0"/>
                        </a:rPr>
                        <a:t>kiếm</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a:t>
                      </a:r>
                      <a:r>
                        <a:rPr lang="en-US" sz="1800" dirty="0" err="1" smtClean="0">
                          <a:effectLst/>
                          <a:latin typeface="Zurich BT" pitchFamily="34" charset="0"/>
                        </a:rPr>
                        <a:t>ký</a:t>
                      </a:r>
                      <a:r>
                        <a:rPr lang="en-US" sz="1800" dirty="0" smtClean="0">
                          <a:effectLst/>
                          <a:latin typeface="Zurich BT" pitchFamily="34" charset="0"/>
                        </a:rPr>
                        <a:t> </a:t>
                      </a:r>
                      <a:r>
                        <a:rPr lang="en-US" sz="1800" dirty="0" err="1" smtClean="0">
                          <a:effectLst/>
                          <a:latin typeface="Zurich BT" pitchFamily="34" charset="0"/>
                        </a:rPr>
                        <a:t>tự</a:t>
                      </a:r>
                      <a:r>
                        <a:rPr lang="en-US" sz="1800" dirty="0" smtClean="0">
                          <a:effectLst/>
                          <a:latin typeface="Zurich BT" pitchFamily="34" charset="0"/>
                        </a:rPr>
                        <a:t> </a:t>
                      </a:r>
                      <a:r>
                        <a:rPr lang="en-US" sz="1800" dirty="0" err="1" smtClean="0">
                          <a:effectLst/>
                          <a:latin typeface="Zurich BT" pitchFamily="34" charset="0"/>
                        </a:rPr>
                        <a:t>trong</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a:t>
                      </a:r>
                      <a:r>
                        <a:rPr lang="en-US" sz="1800" dirty="0" err="1" smtClean="0">
                          <a:effectLst/>
                          <a:latin typeface="Zurich BT" pitchFamily="34" charset="0"/>
                        </a:rPr>
                        <a:t>dòng</a:t>
                      </a:r>
                      <a:r>
                        <a:rPr lang="en-US" sz="1800" dirty="0" smtClean="0">
                          <a:effectLst/>
                          <a:latin typeface="Zurich BT" pitchFamily="34" charset="0"/>
                        </a:rPr>
                        <a:t> </a:t>
                      </a:r>
                      <a:r>
                        <a:rPr lang="en-US" sz="1800" dirty="0" err="1" smtClean="0">
                          <a:effectLst/>
                          <a:latin typeface="Zurich BT" pitchFamily="34" charset="0"/>
                        </a:rPr>
                        <a:t>của</a:t>
                      </a:r>
                      <a:r>
                        <a:rPr lang="en-US" sz="1800" dirty="0" smtClean="0">
                          <a:effectLst/>
                          <a:latin typeface="Zurich BT" pitchFamily="34" charset="0"/>
                        </a:rPr>
                        <a:t> </a:t>
                      </a:r>
                      <a:r>
                        <a:rPr lang="en-US" sz="1800" dirty="0" err="1" smtClean="0">
                          <a:effectLst/>
                          <a:latin typeface="Zurich BT" pitchFamily="34" charset="0"/>
                        </a:rPr>
                        <a:t>bảng</a:t>
                      </a:r>
                      <a:endParaRPr lang="en-US" sz="1800" dirty="0">
                        <a:effectLst/>
                        <a:latin typeface="Zurich BT" pitchFamily="34" charset="0"/>
                        <a:ea typeface="Times New Roman"/>
                        <a:cs typeface="Calibri"/>
                      </a:endParaRPr>
                    </a:p>
                  </a:txBody>
                  <a:tcPr marL="68580" marR="68580" marT="0" marB="0"/>
                </a:tc>
              </a:tr>
            </a:tbl>
          </a:graphicData>
        </a:graphic>
      </p:graphicFrame>
    </p:spTree>
    <p:extLst>
      <p:ext uri="{BB962C8B-B14F-4D97-AF65-F5344CB8AC3E}">
        <p14:creationId xmlns:p14="http://schemas.microsoft.com/office/powerpoint/2010/main" val="19008522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150" dirty="0" err="1"/>
              <a:t>Truy</a:t>
            </a:r>
            <a:r>
              <a:rPr lang="en-US" sz="3600" spc="-150" dirty="0"/>
              <a:t> </a:t>
            </a:r>
            <a:r>
              <a:rPr lang="en-US" sz="3600" spc="-150" dirty="0" err="1"/>
              <a:t>cập</a:t>
            </a:r>
            <a:r>
              <a:rPr lang="en-US" sz="3600" spc="-150" dirty="0"/>
              <a:t> </a:t>
            </a:r>
            <a:r>
              <a:rPr lang="en-US" sz="3600" spc="-150" dirty="0" err="1"/>
              <a:t>vào</a:t>
            </a:r>
            <a:r>
              <a:rPr lang="en-US" sz="3600" spc="-150" dirty="0"/>
              <a:t> </a:t>
            </a:r>
            <a:r>
              <a:rPr lang="en-US" sz="3600" spc="-150" dirty="0" err="1"/>
              <a:t>các</a:t>
            </a:r>
            <a:r>
              <a:rPr lang="en-US" sz="3600" spc="-150" dirty="0"/>
              <a:t> </a:t>
            </a:r>
            <a:r>
              <a:rPr lang="en-US" sz="3600" spc="-150" dirty="0" err="1"/>
              <a:t>lệnh</a:t>
            </a:r>
            <a:r>
              <a:rPr lang="en-US" sz="3600" spc="-150" dirty="0"/>
              <a:t> </a:t>
            </a:r>
            <a:r>
              <a:rPr lang="en-US" sz="3600" spc="-150" dirty="0" err="1"/>
              <a:t>và</a:t>
            </a:r>
            <a:r>
              <a:rPr lang="en-US" sz="3600" spc="-150" dirty="0"/>
              <a:t> </a:t>
            </a:r>
            <a:r>
              <a:rPr lang="en-US" sz="3600" spc="-150" dirty="0" err="1"/>
              <a:t>các</a:t>
            </a:r>
            <a:r>
              <a:rPr lang="en-US" sz="3600" spc="-150" dirty="0"/>
              <a:t> </a:t>
            </a:r>
            <a:r>
              <a:rPr lang="en-US" sz="3600" spc="-150" dirty="0" err="1"/>
              <a:t>tính</a:t>
            </a:r>
            <a:r>
              <a:rPr lang="en-US" sz="3600" spc="-150" dirty="0"/>
              <a:t> </a:t>
            </a:r>
            <a:r>
              <a:rPr lang="en-US" sz="3600" spc="-150" dirty="0" err="1" smtClean="0"/>
              <a:t>năng</a:t>
            </a:r>
            <a:endParaRPr lang="en-US" sz="3600" spc="-150" dirty="0"/>
          </a:p>
        </p:txBody>
      </p:sp>
      <p:sp>
        <p:nvSpPr>
          <p:cNvPr id="3" name="Content Placeholder 2"/>
          <p:cNvSpPr>
            <a:spLocks noGrp="1"/>
          </p:cNvSpPr>
          <p:nvPr>
            <p:ph idx="1"/>
          </p:nvPr>
        </p:nvSpPr>
        <p:spPr>
          <a:xfrm>
            <a:off x="373064" y="1344705"/>
            <a:ext cx="5533062" cy="4906193"/>
          </a:xfrm>
        </p:spPr>
        <p:txBody>
          <a:bodyPr/>
          <a:lstStyle/>
          <a:p>
            <a:r>
              <a:rPr lang="en-US" i="1" dirty="0" smtClean="0"/>
              <a:t>ScreenTips</a:t>
            </a:r>
            <a:r>
              <a:rPr lang="en-US" dirty="0"/>
              <a:t> </a:t>
            </a:r>
            <a:r>
              <a:rPr lang="en-US" dirty="0" err="1"/>
              <a:t>chỉ</a:t>
            </a:r>
            <a:r>
              <a:rPr lang="en-US" dirty="0"/>
              <a:t> </a:t>
            </a:r>
            <a:r>
              <a:rPr lang="en-US" dirty="0" err="1"/>
              <a:t>ra</a:t>
            </a:r>
            <a:r>
              <a:rPr lang="en-US" dirty="0"/>
              <a:t> </a:t>
            </a:r>
            <a:r>
              <a:rPr lang="en-US" dirty="0" err="1"/>
              <a:t>các</a:t>
            </a:r>
            <a:r>
              <a:rPr lang="en-US" dirty="0"/>
              <a:t> </a:t>
            </a:r>
            <a:r>
              <a:rPr lang="en-US" dirty="0" err="1"/>
              <a:t>nút</a:t>
            </a:r>
            <a:r>
              <a:rPr lang="en-US" dirty="0"/>
              <a:t> </a:t>
            </a:r>
            <a:r>
              <a:rPr lang="en-US" dirty="0" err="1"/>
              <a:t>hoặc</a:t>
            </a:r>
            <a:r>
              <a:rPr lang="en-US" dirty="0"/>
              <a:t> </a:t>
            </a:r>
            <a:r>
              <a:rPr lang="en-US" dirty="0" err="1"/>
              <a:t>các</a:t>
            </a:r>
            <a:r>
              <a:rPr lang="en-US" dirty="0"/>
              <a:t> </a:t>
            </a:r>
            <a:r>
              <a:rPr lang="en-US" dirty="0" err="1"/>
              <a:t>thành</a:t>
            </a:r>
            <a:r>
              <a:rPr lang="en-US" dirty="0"/>
              <a:t> </a:t>
            </a:r>
            <a:r>
              <a:rPr lang="en-US" dirty="0" err="1"/>
              <a:t>phần</a:t>
            </a:r>
            <a:r>
              <a:rPr lang="en-US" dirty="0"/>
              <a:t> </a:t>
            </a:r>
            <a:r>
              <a:rPr lang="en-US" dirty="0" err="1"/>
              <a:t>trên</a:t>
            </a:r>
            <a:r>
              <a:rPr lang="en-US" dirty="0"/>
              <a:t> </a:t>
            </a:r>
            <a:r>
              <a:rPr lang="en-US" dirty="0" err="1"/>
              <a:t>các</a:t>
            </a:r>
            <a:r>
              <a:rPr lang="en-US" dirty="0"/>
              <a:t> </a:t>
            </a:r>
            <a:r>
              <a:rPr lang="en-US" dirty="0" err="1"/>
              <a:t>thẻ</a:t>
            </a:r>
            <a:r>
              <a:rPr lang="en-US" dirty="0"/>
              <a:t> </a:t>
            </a:r>
            <a:r>
              <a:rPr lang="en-US" dirty="0" err="1"/>
              <a:t>của</a:t>
            </a:r>
            <a:r>
              <a:rPr lang="en-US" dirty="0"/>
              <a:t> Ribbon </a:t>
            </a:r>
            <a:r>
              <a:rPr lang="en-US" dirty="0" err="1"/>
              <a:t>và</a:t>
            </a:r>
            <a:r>
              <a:rPr lang="en-US" dirty="0"/>
              <a:t> </a:t>
            </a:r>
            <a:r>
              <a:rPr lang="en-US" dirty="0" err="1"/>
              <a:t>màn</a:t>
            </a:r>
            <a:r>
              <a:rPr lang="en-US" dirty="0"/>
              <a:t> </a:t>
            </a:r>
            <a:r>
              <a:rPr lang="en-US" dirty="0" err="1"/>
              <a:t>hình</a:t>
            </a:r>
            <a:r>
              <a:rPr lang="en-US" dirty="0"/>
              <a:t> </a:t>
            </a:r>
            <a:endParaRPr lang="en-US" dirty="0" smtClean="0"/>
          </a:p>
          <a:p>
            <a:pPr lvl="1"/>
            <a:r>
              <a:rPr lang="en-US" dirty="0" err="1" smtClean="0"/>
              <a:t>Để</a:t>
            </a:r>
            <a:r>
              <a:rPr lang="en-US" dirty="0" smtClean="0"/>
              <a:t> </a:t>
            </a:r>
            <a:r>
              <a:rPr lang="en-US" dirty="0" err="1" smtClean="0"/>
              <a:t>xem</a:t>
            </a:r>
            <a:r>
              <a:rPr lang="en-US" dirty="0" smtClean="0"/>
              <a:t> ScreenTip, </a:t>
            </a:r>
            <a:r>
              <a:rPr lang="en-US" dirty="0" err="1" smtClean="0"/>
              <a:t>trỏ</a:t>
            </a:r>
            <a:r>
              <a:rPr lang="en-US" dirty="0" smtClean="0"/>
              <a:t> </a:t>
            </a:r>
            <a:r>
              <a:rPr lang="en-US" dirty="0" err="1" smtClean="0"/>
              <a:t>chuột</a:t>
            </a:r>
            <a:r>
              <a:rPr lang="en-US" dirty="0" smtClean="0"/>
              <a:t> </a:t>
            </a:r>
            <a:r>
              <a:rPr lang="en-US" dirty="0" err="1" smtClean="0"/>
              <a:t>lên</a:t>
            </a:r>
            <a:r>
              <a:rPr lang="en-US" dirty="0" smtClean="0"/>
              <a:t> </a:t>
            </a:r>
            <a:r>
              <a:rPr lang="en-US" dirty="0" err="1" smtClean="0"/>
              <a:t>một</a:t>
            </a:r>
            <a:r>
              <a:rPr lang="en-US" dirty="0" smtClean="0"/>
              <a:t> </a:t>
            </a:r>
            <a:r>
              <a:rPr lang="en-US" dirty="0" err="1" smtClean="0"/>
              <a:t>mục</a:t>
            </a:r>
            <a:r>
              <a:rPr lang="en-US" dirty="0"/>
              <a:t> </a:t>
            </a:r>
            <a:r>
              <a:rPr lang="en-US" dirty="0" err="1" smtClean="0"/>
              <a:t>nào</a:t>
            </a:r>
            <a:r>
              <a:rPr lang="en-US" dirty="0" smtClean="0"/>
              <a:t> </a:t>
            </a:r>
            <a:r>
              <a:rPr lang="en-US" dirty="0" err="1" smtClean="0"/>
              <a:t>đó</a:t>
            </a:r>
            <a:endParaRPr lang="en-US" dirty="0" smtClean="0"/>
          </a:p>
          <a:p>
            <a:r>
              <a:rPr lang="vi-VN" dirty="0" smtClean="0"/>
              <a:t>Số </a:t>
            </a:r>
            <a:r>
              <a:rPr lang="vi-VN" dirty="0"/>
              <a:t>lượng các thành phần được hiện thị trong vùng này có thể được cấu hình để hiển thị hoặc được ẩn đi</a:t>
            </a:r>
            <a:endParaRPr lang="en-US" dirty="0" smtClean="0"/>
          </a:p>
          <a:p>
            <a:r>
              <a:rPr lang="en-US" dirty="0" err="1" smtClean="0"/>
              <a:t>Để</a:t>
            </a:r>
            <a:r>
              <a:rPr lang="en-US" dirty="0" smtClean="0"/>
              <a:t> </a:t>
            </a:r>
            <a:r>
              <a:rPr lang="en-US" dirty="0" err="1" smtClean="0"/>
              <a:t>cấu</a:t>
            </a:r>
            <a:r>
              <a:rPr lang="en-US" dirty="0" smtClean="0"/>
              <a:t> </a:t>
            </a:r>
            <a:r>
              <a:rPr lang="en-US" dirty="0" err="1" smtClean="0"/>
              <a:t>hình</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phần</a:t>
            </a:r>
            <a:r>
              <a:rPr lang="en-US" dirty="0" smtClean="0"/>
              <a:t>, </a:t>
            </a:r>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thẻ</a:t>
            </a:r>
            <a:r>
              <a:rPr lang="en-US" dirty="0" smtClean="0"/>
              <a:t> </a:t>
            </a:r>
            <a:r>
              <a:rPr lang="en-US" b="1" dirty="0"/>
              <a:t>File</a:t>
            </a:r>
            <a:r>
              <a:rPr lang="en-US" dirty="0"/>
              <a:t> </a:t>
            </a:r>
            <a:r>
              <a:rPr lang="en-US" dirty="0" err="1" smtClean="0"/>
              <a:t>và</a:t>
            </a:r>
            <a:r>
              <a:rPr lang="en-US" dirty="0" smtClean="0"/>
              <a:t> </a:t>
            </a:r>
            <a:r>
              <a:rPr lang="en-US" dirty="0" err="1" smtClean="0"/>
              <a:t>chọn</a:t>
            </a:r>
            <a:r>
              <a:rPr lang="en-US" dirty="0" smtClean="0"/>
              <a:t> </a:t>
            </a:r>
            <a:r>
              <a:rPr lang="en-US" b="1" dirty="0" smtClean="0"/>
              <a:t>Options</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pic>
        <p:nvPicPr>
          <p:cNvPr id="6" name="Picture 5" descr="C:\Users\swong\Documents\Manuals\IC3 GS4\7314 IC3 GS4\Screens\L7\l7-008.png"/>
          <p:cNvPicPr/>
          <p:nvPr/>
        </p:nvPicPr>
        <p:blipFill>
          <a:blip r:embed="rId3">
            <a:extLst>
              <a:ext uri="{28A0092B-C50C-407E-A947-70E740481C1C}">
                <a14:useLocalDpi xmlns:a14="http://schemas.microsoft.com/office/drawing/2010/main" val="0"/>
              </a:ext>
            </a:extLst>
          </a:blip>
          <a:srcRect/>
          <a:stretch>
            <a:fillRect/>
          </a:stretch>
        </p:blipFill>
        <p:spPr bwMode="auto">
          <a:xfrm>
            <a:off x="6047152" y="1525492"/>
            <a:ext cx="2842847" cy="1597498"/>
          </a:xfrm>
          <a:prstGeom prst="rect">
            <a:avLst/>
          </a:prstGeom>
          <a:noFill/>
          <a:ln>
            <a:noFill/>
          </a:ln>
        </p:spPr>
      </p:pic>
      <p:pic>
        <p:nvPicPr>
          <p:cNvPr id="7" name="Picture 6" descr="C:\Users\swong\Documents\Manuals\IC3 GS4\7314 IC3 GS4\Screens\L7\l7-007.png"/>
          <p:cNvPicPr/>
          <p:nvPr/>
        </p:nvPicPr>
        <p:blipFill>
          <a:blip r:embed="rId4">
            <a:extLst>
              <a:ext uri="{28A0092B-C50C-407E-A947-70E740481C1C}">
                <a14:useLocalDpi xmlns:a14="http://schemas.microsoft.com/office/drawing/2010/main" val="0"/>
              </a:ext>
            </a:extLst>
          </a:blip>
          <a:srcRect/>
          <a:stretch>
            <a:fillRect/>
          </a:stretch>
        </p:blipFill>
        <p:spPr bwMode="auto">
          <a:xfrm>
            <a:off x="6047152" y="3612596"/>
            <a:ext cx="2837702" cy="1678932"/>
          </a:xfrm>
          <a:prstGeom prst="rect">
            <a:avLst/>
          </a:prstGeom>
          <a:noFill/>
          <a:ln>
            <a:noFill/>
          </a:ln>
        </p:spPr>
      </p:pic>
    </p:spTree>
    <p:extLst>
      <p:ext uri="{BB962C8B-B14F-4D97-AF65-F5344CB8AC3E}">
        <p14:creationId xmlns:p14="http://schemas.microsoft.com/office/powerpoint/2010/main" val="35746312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150" dirty="0" err="1"/>
              <a:t>Truy</a:t>
            </a:r>
            <a:r>
              <a:rPr lang="en-US" sz="3600" spc="-150" dirty="0"/>
              <a:t> </a:t>
            </a:r>
            <a:r>
              <a:rPr lang="en-US" sz="3600" spc="-150" dirty="0" err="1"/>
              <a:t>cập</a:t>
            </a:r>
            <a:r>
              <a:rPr lang="en-US" sz="3600" spc="-150" dirty="0"/>
              <a:t> </a:t>
            </a:r>
            <a:r>
              <a:rPr lang="en-US" sz="3600" spc="-150" dirty="0" err="1"/>
              <a:t>vào</a:t>
            </a:r>
            <a:r>
              <a:rPr lang="en-US" sz="3600" spc="-150" dirty="0"/>
              <a:t> </a:t>
            </a:r>
            <a:r>
              <a:rPr lang="en-US" sz="3600" spc="-150" dirty="0" err="1"/>
              <a:t>các</a:t>
            </a:r>
            <a:r>
              <a:rPr lang="en-US" sz="3600" spc="-150" dirty="0"/>
              <a:t> </a:t>
            </a:r>
            <a:r>
              <a:rPr lang="en-US" sz="3600" spc="-150" dirty="0" err="1"/>
              <a:t>lệnh</a:t>
            </a:r>
            <a:r>
              <a:rPr lang="en-US" sz="3600" spc="-150" dirty="0"/>
              <a:t> </a:t>
            </a:r>
            <a:r>
              <a:rPr lang="en-US" sz="3600" spc="-150" dirty="0" err="1"/>
              <a:t>và</a:t>
            </a:r>
            <a:r>
              <a:rPr lang="en-US" sz="3600" spc="-150" dirty="0"/>
              <a:t> </a:t>
            </a:r>
            <a:r>
              <a:rPr lang="en-US" sz="3600" spc="-150" dirty="0" err="1"/>
              <a:t>các</a:t>
            </a:r>
            <a:r>
              <a:rPr lang="en-US" sz="3600" spc="-150" dirty="0"/>
              <a:t> </a:t>
            </a:r>
            <a:r>
              <a:rPr lang="en-US" sz="3600" spc="-150" dirty="0" err="1"/>
              <a:t>tính</a:t>
            </a:r>
            <a:r>
              <a:rPr lang="en-US" sz="3600" spc="-150" dirty="0"/>
              <a:t> </a:t>
            </a:r>
            <a:r>
              <a:rPr lang="en-US" sz="3600" spc="-150" dirty="0" err="1"/>
              <a:t>năng</a:t>
            </a:r>
            <a:endParaRPr lang="en-US" sz="3600" dirty="0"/>
          </a:p>
        </p:txBody>
      </p:sp>
      <p:sp>
        <p:nvSpPr>
          <p:cNvPr id="3" name="Content Placeholder 2"/>
          <p:cNvSpPr>
            <a:spLocks noGrp="1"/>
          </p:cNvSpPr>
          <p:nvPr>
            <p:ph idx="1"/>
          </p:nvPr>
        </p:nvSpPr>
        <p:spPr>
          <a:xfrm>
            <a:off x="252413" y="1169893"/>
            <a:ext cx="8891587" cy="4913219"/>
          </a:xfrm>
        </p:spPr>
        <p:txBody>
          <a:bodyPr/>
          <a:lstStyle/>
          <a:p>
            <a:pPr>
              <a:spcBef>
                <a:spcPts val="600"/>
              </a:spcBef>
            </a:pPr>
            <a:r>
              <a:rPr lang="en-US" b="1" spc="-50" dirty="0" err="1"/>
              <a:t>Sử</a:t>
            </a:r>
            <a:r>
              <a:rPr lang="en-US" b="1" spc="-50" dirty="0"/>
              <a:t> </a:t>
            </a:r>
            <a:r>
              <a:rPr lang="en-US" b="1" spc="-50" dirty="0" err="1"/>
              <a:t>dụng</a:t>
            </a:r>
            <a:r>
              <a:rPr lang="en-US" b="1" spc="-50" dirty="0"/>
              <a:t> </a:t>
            </a:r>
            <a:r>
              <a:rPr lang="en-US" b="1" spc="-50" dirty="0" err="1"/>
              <a:t>thanh</a:t>
            </a:r>
            <a:r>
              <a:rPr lang="en-US" b="1" spc="-50" dirty="0"/>
              <a:t> </a:t>
            </a:r>
            <a:r>
              <a:rPr lang="en-US" b="1" spc="-50" dirty="0" err="1"/>
              <a:t>công</a:t>
            </a:r>
            <a:r>
              <a:rPr lang="en-US" b="1" spc="-50" dirty="0"/>
              <a:t> </a:t>
            </a:r>
            <a:r>
              <a:rPr lang="en-US" b="1" spc="-50" dirty="0" err="1"/>
              <a:t>cụ</a:t>
            </a:r>
            <a:r>
              <a:rPr lang="en-US" b="1" spc="-50" dirty="0"/>
              <a:t> </a:t>
            </a:r>
            <a:r>
              <a:rPr lang="en-US" b="1" spc="-50" dirty="0" err="1"/>
              <a:t>truy</a:t>
            </a:r>
            <a:r>
              <a:rPr lang="en-US" b="1" spc="-50" dirty="0"/>
              <a:t> </a:t>
            </a:r>
            <a:r>
              <a:rPr lang="en-US" b="1" spc="-50" dirty="0" err="1"/>
              <a:t>xuất</a:t>
            </a:r>
            <a:r>
              <a:rPr lang="en-US" b="1" spc="-50" dirty="0"/>
              <a:t> </a:t>
            </a:r>
            <a:r>
              <a:rPr lang="en-US" b="1" spc="-50" dirty="0" err="1"/>
              <a:t>nhanh</a:t>
            </a:r>
            <a:endParaRPr lang="en-US" b="1" spc="-50" dirty="0" smtClean="0"/>
          </a:p>
          <a:p>
            <a:pPr lvl="1">
              <a:spcBef>
                <a:spcPts val="600"/>
              </a:spcBef>
            </a:pPr>
            <a:r>
              <a:rPr lang="en-US" spc="-50" dirty="0" err="1" smtClean="0"/>
              <a:t>Để</a:t>
            </a:r>
            <a:r>
              <a:rPr lang="en-US" spc="-50" dirty="0" smtClean="0"/>
              <a:t> </a:t>
            </a:r>
            <a:r>
              <a:rPr lang="en-US" spc="-50" dirty="0" err="1" smtClean="0"/>
              <a:t>cấu</a:t>
            </a:r>
            <a:r>
              <a:rPr lang="en-US" spc="-50" dirty="0" smtClean="0"/>
              <a:t> </a:t>
            </a:r>
            <a:r>
              <a:rPr lang="en-US" spc="-50" dirty="0" err="1" smtClean="0"/>
              <a:t>hình</a:t>
            </a:r>
            <a:r>
              <a:rPr lang="en-US" spc="-50" dirty="0" smtClean="0"/>
              <a:t>:</a:t>
            </a:r>
          </a:p>
          <a:p>
            <a:pPr lvl="2">
              <a:spcBef>
                <a:spcPts val="600"/>
              </a:spcBef>
            </a:pPr>
            <a:r>
              <a:rPr lang="en-CA" spc="-50" dirty="0"/>
              <a:t>Ở </a:t>
            </a:r>
            <a:r>
              <a:rPr lang="en-CA" spc="-50" dirty="0" err="1"/>
              <a:t>bên</a:t>
            </a:r>
            <a:r>
              <a:rPr lang="en-CA" spc="-50" dirty="0"/>
              <a:t> </a:t>
            </a:r>
            <a:r>
              <a:rPr lang="en-CA" spc="-50" dirty="0" err="1"/>
              <a:t>phải</a:t>
            </a:r>
            <a:r>
              <a:rPr lang="en-CA" spc="-50" dirty="0"/>
              <a:t> </a:t>
            </a:r>
            <a:r>
              <a:rPr lang="en-CA" spc="-50" dirty="0" err="1"/>
              <a:t>của</a:t>
            </a:r>
            <a:r>
              <a:rPr lang="en-CA" spc="-50" dirty="0"/>
              <a:t> </a:t>
            </a:r>
            <a:r>
              <a:rPr lang="en-CA" spc="-50" dirty="0" err="1"/>
              <a:t>thanh</a:t>
            </a:r>
            <a:r>
              <a:rPr lang="en-CA" spc="-50" dirty="0"/>
              <a:t> </a:t>
            </a:r>
            <a:r>
              <a:rPr lang="en-CA" spc="-50" dirty="0" err="1"/>
              <a:t>công</a:t>
            </a:r>
            <a:r>
              <a:rPr lang="en-CA" spc="-50" dirty="0"/>
              <a:t> </a:t>
            </a:r>
            <a:r>
              <a:rPr lang="en-CA" spc="-50" dirty="0" err="1"/>
              <a:t>cụ</a:t>
            </a:r>
            <a:r>
              <a:rPr lang="en-CA" spc="-50" dirty="0"/>
              <a:t> </a:t>
            </a:r>
            <a:r>
              <a:rPr lang="en-CA" spc="-50" dirty="0" err="1"/>
              <a:t>truy</a:t>
            </a:r>
            <a:r>
              <a:rPr lang="en-CA" spc="-50" dirty="0"/>
              <a:t> </a:t>
            </a:r>
            <a:r>
              <a:rPr lang="en-CA" spc="-50" dirty="0" err="1"/>
              <a:t>xuất</a:t>
            </a:r>
            <a:r>
              <a:rPr lang="en-CA" spc="-50" dirty="0"/>
              <a:t> </a:t>
            </a:r>
            <a:r>
              <a:rPr lang="en-CA" spc="-50" dirty="0" err="1"/>
              <a:t>nhanh</a:t>
            </a:r>
            <a:r>
              <a:rPr lang="en-CA" spc="-50" dirty="0"/>
              <a:t>, </a:t>
            </a:r>
            <a:r>
              <a:rPr lang="en-CA" spc="-50" dirty="0" err="1"/>
              <a:t>nhấp</a:t>
            </a:r>
            <a:r>
              <a:rPr lang="en-CA" spc="-50" dirty="0"/>
              <a:t> </a:t>
            </a:r>
            <a:r>
              <a:rPr lang="en-CA" spc="-50" dirty="0" err="1"/>
              <a:t>chuột</a:t>
            </a:r>
            <a:r>
              <a:rPr lang="en-CA" spc="-50" dirty="0"/>
              <a:t> </a:t>
            </a:r>
            <a:r>
              <a:rPr lang="en-CA" spc="-50" dirty="0" err="1"/>
              <a:t>chọn</a:t>
            </a:r>
            <a:r>
              <a:rPr lang="en-CA" spc="-50" dirty="0"/>
              <a:t> </a:t>
            </a:r>
            <a:r>
              <a:rPr lang="en-CA" b="1" spc="-50" dirty="0"/>
              <a:t>Customize Quick Access Toolbar </a:t>
            </a:r>
            <a:r>
              <a:rPr lang="en-CA" spc="-50" dirty="0" err="1"/>
              <a:t>và</a:t>
            </a:r>
            <a:r>
              <a:rPr lang="en-CA" spc="-50" dirty="0"/>
              <a:t> </a:t>
            </a:r>
            <a:r>
              <a:rPr lang="en-CA" spc="-50" dirty="0" err="1"/>
              <a:t>chọn</a:t>
            </a:r>
            <a:r>
              <a:rPr lang="en-CA" spc="-50" dirty="0"/>
              <a:t> </a:t>
            </a:r>
            <a:r>
              <a:rPr lang="en-CA" spc="-50" dirty="0" err="1"/>
              <a:t>nút</a:t>
            </a:r>
            <a:r>
              <a:rPr lang="en-CA" spc="-50" dirty="0"/>
              <a:t> </a:t>
            </a:r>
            <a:r>
              <a:rPr lang="en-CA" spc="-50" dirty="0" err="1"/>
              <a:t>trong</a:t>
            </a:r>
            <a:r>
              <a:rPr lang="en-CA" spc="-50" dirty="0"/>
              <a:t> </a:t>
            </a:r>
            <a:r>
              <a:rPr lang="en-CA" spc="-50" dirty="0" err="1"/>
              <a:t>danh</a:t>
            </a:r>
            <a:r>
              <a:rPr lang="en-CA" spc="-50" dirty="0"/>
              <a:t> </a:t>
            </a:r>
            <a:r>
              <a:rPr lang="en-CA" spc="-50" dirty="0" err="1"/>
              <a:t>sách</a:t>
            </a:r>
            <a:r>
              <a:rPr lang="en-CA" spc="-50" dirty="0"/>
              <a:t> </a:t>
            </a:r>
            <a:r>
              <a:rPr lang="en-CA" spc="-50" dirty="0" err="1"/>
              <a:t>hoặc</a:t>
            </a:r>
            <a:r>
              <a:rPr lang="en-CA" spc="-50" dirty="0"/>
              <a:t> </a:t>
            </a:r>
            <a:r>
              <a:rPr lang="en-CA" spc="-50" dirty="0" err="1"/>
              <a:t>chọn</a:t>
            </a:r>
            <a:r>
              <a:rPr lang="en-CA" b="1" spc="-50" dirty="0"/>
              <a:t> More Commands</a:t>
            </a:r>
            <a:r>
              <a:rPr lang="en-CA" spc="-50" dirty="0"/>
              <a:t>; </a:t>
            </a:r>
            <a:r>
              <a:rPr lang="en-CA" spc="-50" dirty="0" err="1"/>
              <a:t>hoặc</a:t>
            </a:r>
            <a:endParaRPr lang="en-US" spc="-50" dirty="0"/>
          </a:p>
          <a:p>
            <a:pPr lvl="2">
              <a:spcBef>
                <a:spcPts val="600"/>
              </a:spcBef>
            </a:pPr>
            <a:r>
              <a:rPr lang="en-US" spc="-50" dirty="0" err="1"/>
              <a:t>nhấp</a:t>
            </a:r>
            <a:r>
              <a:rPr lang="en-US" spc="-50" dirty="0"/>
              <a:t> </a:t>
            </a:r>
            <a:r>
              <a:rPr lang="en-US" spc="-50" dirty="0" err="1"/>
              <a:t>chuột</a:t>
            </a:r>
            <a:r>
              <a:rPr lang="en-CA" spc="-50" dirty="0"/>
              <a:t> </a:t>
            </a:r>
            <a:r>
              <a:rPr lang="en-CA" spc="-50" dirty="0" err="1"/>
              <a:t>vào</a:t>
            </a:r>
            <a:r>
              <a:rPr lang="en-CA" spc="-50" dirty="0"/>
              <a:t> </a:t>
            </a:r>
            <a:r>
              <a:rPr lang="en-CA" spc="-50" dirty="0" err="1"/>
              <a:t>thẻ</a:t>
            </a:r>
            <a:r>
              <a:rPr lang="en-CA" spc="-50" dirty="0"/>
              <a:t> </a:t>
            </a:r>
            <a:r>
              <a:rPr lang="en-CA" b="1" spc="-50" dirty="0"/>
              <a:t>File</a:t>
            </a:r>
            <a:r>
              <a:rPr lang="en-CA" spc="-50" dirty="0"/>
              <a:t>, </a:t>
            </a:r>
            <a:r>
              <a:rPr lang="en-CA" b="1" spc="-50" dirty="0"/>
              <a:t>Options</a:t>
            </a:r>
            <a:r>
              <a:rPr lang="en-CA" spc="-50" dirty="0"/>
              <a:t>, </a:t>
            </a:r>
            <a:r>
              <a:rPr lang="en-CA" spc="-50" dirty="0" err="1"/>
              <a:t>và</a:t>
            </a:r>
            <a:r>
              <a:rPr lang="en-CA" spc="-50" dirty="0"/>
              <a:t> </a:t>
            </a:r>
            <a:r>
              <a:rPr lang="en-CA" spc="-50" dirty="0" err="1"/>
              <a:t>sau</a:t>
            </a:r>
            <a:r>
              <a:rPr lang="en-CA" spc="-50" dirty="0"/>
              <a:t> </a:t>
            </a:r>
            <a:r>
              <a:rPr lang="en-CA" spc="-50" dirty="0" err="1"/>
              <a:t>đó</a:t>
            </a:r>
            <a:r>
              <a:rPr lang="en-CA" spc="-50" dirty="0"/>
              <a:t> </a:t>
            </a:r>
            <a:r>
              <a:rPr lang="en-CA" spc="-50" dirty="0" err="1"/>
              <a:t>chọn</a:t>
            </a:r>
            <a:r>
              <a:rPr lang="en-CA" spc="-50" dirty="0"/>
              <a:t> </a:t>
            </a:r>
            <a:r>
              <a:rPr lang="en-CA" b="1" spc="-50" dirty="0"/>
              <a:t>Quick Access Toolbar</a:t>
            </a:r>
            <a:r>
              <a:rPr lang="en-CA" spc="-50" dirty="0"/>
              <a:t>; </a:t>
            </a:r>
            <a:r>
              <a:rPr lang="en-CA" spc="-50" dirty="0" err="1" smtClean="0"/>
              <a:t>hoặc</a:t>
            </a:r>
            <a:endParaRPr lang="en-CA" spc="-50" dirty="0" smtClean="0"/>
          </a:p>
          <a:p>
            <a:pPr lvl="2">
              <a:spcBef>
                <a:spcPts val="600"/>
              </a:spcBef>
            </a:pPr>
            <a:r>
              <a:rPr lang="en-US" spc="-50" dirty="0" err="1"/>
              <a:t>nhấp</a:t>
            </a:r>
            <a:r>
              <a:rPr lang="en-US" spc="-50" dirty="0"/>
              <a:t> </a:t>
            </a:r>
            <a:r>
              <a:rPr lang="en-US" spc="-50" dirty="0" err="1"/>
              <a:t>chuột</a:t>
            </a:r>
            <a:r>
              <a:rPr lang="en-CA" spc="-50" dirty="0"/>
              <a:t> </a:t>
            </a:r>
            <a:r>
              <a:rPr lang="en-CA" spc="-50" dirty="0" err="1"/>
              <a:t>phải</a:t>
            </a:r>
            <a:r>
              <a:rPr lang="en-CA" spc="-50" dirty="0"/>
              <a:t> </a:t>
            </a:r>
            <a:r>
              <a:rPr lang="en-CA" spc="-50" dirty="0" err="1"/>
              <a:t>vào</a:t>
            </a:r>
            <a:r>
              <a:rPr lang="en-CA" spc="-50" dirty="0"/>
              <a:t> </a:t>
            </a:r>
            <a:r>
              <a:rPr lang="en-CA" spc="-50" dirty="0" err="1"/>
              <a:t>thanh</a:t>
            </a:r>
            <a:r>
              <a:rPr lang="en-CA" spc="-50" dirty="0"/>
              <a:t> Ribbon, </a:t>
            </a:r>
            <a:r>
              <a:rPr lang="en-CA" spc="-50" dirty="0" err="1"/>
              <a:t>và</a:t>
            </a:r>
            <a:r>
              <a:rPr lang="en-CA" spc="-50" dirty="0"/>
              <a:t> </a:t>
            </a:r>
            <a:r>
              <a:rPr lang="en-CA" spc="-50" dirty="0" err="1"/>
              <a:t>nhấp</a:t>
            </a:r>
            <a:r>
              <a:rPr lang="en-CA" spc="-50" dirty="0"/>
              <a:t> </a:t>
            </a:r>
            <a:r>
              <a:rPr lang="en-CA" spc="-50" dirty="0" err="1"/>
              <a:t>chuột</a:t>
            </a:r>
            <a:r>
              <a:rPr lang="en-CA" spc="-50" dirty="0"/>
              <a:t> </a:t>
            </a:r>
            <a:r>
              <a:rPr lang="en-CA" spc="-50" dirty="0" err="1"/>
              <a:t>chọn</a:t>
            </a:r>
            <a:r>
              <a:rPr lang="en-CA" spc="-50" dirty="0"/>
              <a:t> </a:t>
            </a:r>
            <a:r>
              <a:rPr lang="en-CA" b="1" spc="-50" dirty="0"/>
              <a:t>Customize Quick Access Toolbar</a:t>
            </a:r>
            <a:endParaRPr lang="en-US" spc="-50" dirty="0"/>
          </a:p>
          <a:p>
            <a:pPr lvl="1">
              <a:spcBef>
                <a:spcPts val="600"/>
              </a:spcBef>
            </a:pPr>
            <a:r>
              <a:rPr lang="en-US" spc="-50" dirty="0" err="1" smtClean="0"/>
              <a:t>Có</a:t>
            </a:r>
            <a:r>
              <a:rPr lang="en-US" spc="-50" dirty="0" smtClean="0"/>
              <a:t> </a:t>
            </a:r>
            <a:r>
              <a:rPr lang="en-US" spc="-50" dirty="0" err="1" smtClean="0"/>
              <a:t>thể</a:t>
            </a:r>
            <a:r>
              <a:rPr lang="en-US" spc="-50" dirty="0" smtClean="0"/>
              <a:t> di </a:t>
            </a:r>
            <a:r>
              <a:rPr lang="en-US" spc="-50" dirty="0" err="1" smtClean="0"/>
              <a:t>chuyển</a:t>
            </a:r>
            <a:r>
              <a:rPr lang="en-US" spc="-50" dirty="0" smtClean="0"/>
              <a:t> </a:t>
            </a:r>
            <a:r>
              <a:rPr lang="en-US" spc="-50" dirty="0" err="1" smtClean="0"/>
              <a:t>thanh</a:t>
            </a:r>
            <a:r>
              <a:rPr lang="en-US" spc="-50" dirty="0" smtClean="0"/>
              <a:t> </a:t>
            </a:r>
            <a:r>
              <a:rPr lang="en-US" spc="-50" dirty="0" err="1" smtClean="0"/>
              <a:t>công</a:t>
            </a:r>
            <a:r>
              <a:rPr lang="en-US" spc="-50" dirty="0" smtClean="0"/>
              <a:t> </a:t>
            </a:r>
            <a:r>
              <a:rPr lang="en-US" spc="-50" dirty="0" err="1" smtClean="0"/>
              <a:t>cụ</a:t>
            </a:r>
            <a:r>
              <a:rPr lang="en-US" spc="-50" dirty="0" smtClean="0"/>
              <a:t>:</a:t>
            </a:r>
            <a:endParaRPr lang="en-US" spc="-50" dirty="0"/>
          </a:p>
          <a:p>
            <a:pPr lvl="2">
              <a:spcBef>
                <a:spcPts val="600"/>
              </a:spcBef>
            </a:pPr>
            <a:r>
              <a:rPr lang="en-CA" spc="-50" dirty="0"/>
              <a:t>ở </a:t>
            </a:r>
            <a:r>
              <a:rPr lang="en-CA" spc="-50" dirty="0" err="1"/>
              <a:t>bên</a:t>
            </a:r>
            <a:r>
              <a:rPr lang="en-CA" spc="-50" dirty="0"/>
              <a:t> </a:t>
            </a:r>
            <a:r>
              <a:rPr lang="en-CA" spc="-50" dirty="0" err="1"/>
              <a:t>phải</a:t>
            </a:r>
            <a:r>
              <a:rPr lang="en-CA" spc="-50" dirty="0"/>
              <a:t> </a:t>
            </a:r>
            <a:r>
              <a:rPr lang="en-CA" spc="-50" dirty="0" err="1"/>
              <a:t>của</a:t>
            </a:r>
            <a:r>
              <a:rPr lang="en-CA" spc="-50" dirty="0"/>
              <a:t> </a:t>
            </a:r>
            <a:r>
              <a:rPr lang="en-CA" spc="-50" dirty="0" err="1"/>
              <a:t>thanh</a:t>
            </a:r>
            <a:r>
              <a:rPr lang="en-CA" spc="-50" dirty="0"/>
              <a:t> </a:t>
            </a:r>
            <a:r>
              <a:rPr lang="en-CA" spc="-50" dirty="0" err="1"/>
              <a:t>công</a:t>
            </a:r>
            <a:r>
              <a:rPr lang="en-CA" spc="-50" dirty="0"/>
              <a:t> </a:t>
            </a:r>
            <a:r>
              <a:rPr lang="en-CA" spc="-50" dirty="0" err="1"/>
              <a:t>cụ</a:t>
            </a:r>
            <a:r>
              <a:rPr lang="en-CA" spc="-50" dirty="0"/>
              <a:t> </a:t>
            </a:r>
            <a:r>
              <a:rPr lang="en-CA" spc="-50" dirty="0" err="1"/>
              <a:t>truy</a:t>
            </a:r>
            <a:r>
              <a:rPr lang="en-CA" spc="-50" dirty="0"/>
              <a:t> </a:t>
            </a:r>
            <a:r>
              <a:rPr lang="en-CA" spc="-50" dirty="0" err="1"/>
              <a:t>xuất</a:t>
            </a:r>
            <a:r>
              <a:rPr lang="en-CA" spc="-50" dirty="0"/>
              <a:t> </a:t>
            </a:r>
            <a:r>
              <a:rPr lang="en-CA" spc="-50" dirty="0" err="1"/>
              <a:t>nhanh</a:t>
            </a:r>
            <a:r>
              <a:rPr lang="en-CA" spc="-50" dirty="0"/>
              <a:t>, </a:t>
            </a:r>
            <a:r>
              <a:rPr lang="en-CA" spc="-50" dirty="0" err="1"/>
              <a:t>nhấp</a:t>
            </a:r>
            <a:r>
              <a:rPr lang="en-CA" spc="-50" dirty="0"/>
              <a:t> </a:t>
            </a:r>
            <a:r>
              <a:rPr lang="en-CA" spc="-50" dirty="0" err="1"/>
              <a:t>chuột</a:t>
            </a:r>
            <a:r>
              <a:rPr lang="en-CA" spc="-50" dirty="0"/>
              <a:t> </a:t>
            </a:r>
            <a:r>
              <a:rPr lang="en-CA" spc="-50" dirty="0" err="1"/>
              <a:t>chọn</a:t>
            </a:r>
            <a:r>
              <a:rPr lang="en-CA" spc="-50" dirty="0"/>
              <a:t> </a:t>
            </a:r>
            <a:r>
              <a:rPr lang="en-CA" b="1" spc="-50" dirty="0"/>
              <a:t>Customize Quick Access Toolbar</a:t>
            </a:r>
            <a:r>
              <a:rPr lang="en-CA" spc="-50" dirty="0"/>
              <a:t> </a:t>
            </a:r>
            <a:r>
              <a:rPr lang="en-CA" spc="-50" dirty="0" err="1"/>
              <a:t>và</a:t>
            </a:r>
            <a:r>
              <a:rPr lang="en-CA" spc="-50" dirty="0"/>
              <a:t> </a:t>
            </a:r>
            <a:r>
              <a:rPr lang="en-CA" spc="-50" dirty="0" err="1"/>
              <a:t>sau</a:t>
            </a:r>
            <a:r>
              <a:rPr lang="en-CA" spc="-50" dirty="0"/>
              <a:t> </a:t>
            </a:r>
            <a:r>
              <a:rPr lang="en-CA" spc="-50" dirty="0" err="1"/>
              <a:t>đó</a:t>
            </a:r>
            <a:r>
              <a:rPr lang="en-CA" spc="-50" dirty="0"/>
              <a:t> </a:t>
            </a:r>
            <a:r>
              <a:rPr lang="en-CA" spc="-50" dirty="0" err="1"/>
              <a:t>chọn</a:t>
            </a:r>
            <a:r>
              <a:rPr lang="en-CA" spc="-50" dirty="0"/>
              <a:t> </a:t>
            </a:r>
            <a:r>
              <a:rPr lang="en-CA" b="1" spc="-50" dirty="0"/>
              <a:t>Show Below the Ribbon</a:t>
            </a:r>
            <a:r>
              <a:rPr lang="en-CA" spc="-50" dirty="0"/>
              <a:t>; </a:t>
            </a:r>
            <a:r>
              <a:rPr lang="en-CA" spc="-50" dirty="0" err="1"/>
              <a:t>hoặc</a:t>
            </a:r>
            <a:endParaRPr lang="en-US" spc="-50" dirty="0" smtClean="0"/>
          </a:p>
          <a:p>
            <a:pPr lvl="2">
              <a:spcBef>
                <a:spcPts val="600"/>
              </a:spcBef>
            </a:pPr>
            <a:r>
              <a:rPr lang="en-CA" spc="-50" dirty="0" err="1"/>
              <a:t>nhấp</a:t>
            </a:r>
            <a:r>
              <a:rPr lang="en-CA" spc="-50" dirty="0"/>
              <a:t> </a:t>
            </a:r>
            <a:r>
              <a:rPr lang="en-CA" spc="-50" dirty="0" err="1"/>
              <a:t>chuột</a:t>
            </a:r>
            <a:r>
              <a:rPr lang="en-CA" spc="-50" dirty="0"/>
              <a:t> </a:t>
            </a:r>
            <a:r>
              <a:rPr lang="en-CA" spc="-50" dirty="0" err="1"/>
              <a:t>phải</a:t>
            </a:r>
            <a:r>
              <a:rPr lang="en-CA" spc="-50" dirty="0"/>
              <a:t> </a:t>
            </a:r>
            <a:r>
              <a:rPr lang="en-CA" spc="-50" dirty="0" err="1"/>
              <a:t>vào</a:t>
            </a:r>
            <a:r>
              <a:rPr lang="en-CA" spc="-50" dirty="0"/>
              <a:t> </a:t>
            </a:r>
            <a:r>
              <a:rPr lang="en-CA" spc="-50" dirty="0" err="1"/>
              <a:t>thanh</a:t>
            </a:r>
            <a:r>
              <a:rPr lang="en-CA" spc="-50" dirty="0"/>
              <a:t> Ribbon, </a:t>
            </a:r>
            <a:r>
              <a:rPr lang="en-CA" spc="-50" dirty="0" err="1"/>
              <a:t>và</a:t>
            </a:r>
            <a:r>
              <a:rPr lang="en-CA" spc="-50" dirty="0"/>
              <a:t> </a:t>
            </a:r>
            <a:r>
              <a:rPr lang="en-CA" spc="-50" dirty="0" err="1"/>
              <a:t>sau</a:t>
            </a:r>
            <a:r>
              <a:rPr lang="en-CA" spc="-50" dirty="0"/>
              <a:t> </a:t>
            </a:r>
            <a:r>
              <a:rPr lang="en-CA" spc="-50" dirty="0" err="1"/>
              <a:t>đó</a:t>
            </a:r>
            <a:r>
              <a:rPr lang="en-CA" spc="-50" dirty="0"/>
              <a:t> </a:t>
            </a:r>
            <a:r>
              <a:rPr lang="en-CA" spc="-50" dirty="0" err="1"/>
              <a:t>chọn</a:t>
            </a:r>
            <a:r>
              <a:rPr lang="en-CA" spc="-50" dirty="0"/>
              <a:t> </a:t>
            </a:r>
            <a:r>
              <a:rPr lang="en-CA" b="1" spc="-50" dirty="0"/>
              <a:t>Show Quick Access Toolbar Below the Ribbon</a:t>
            </a:r>
            <a:r>
              <a:rPr lang="en-CA" spc="-50" dirty="0"/>
              <a:t>; </a:t>
            </a:r>
            <a:r>
              <a:rPr lang="en-CA" spc="-50" dirty="0" err="1"/>
              <a:t>hoặc</a:t>
            </a:r>
            <a:r>
              <a:rPr lang="en-US" spc="-50" dirty="0" smtClean="0"/>
              <a:t> </a:t>
            </a:r>
            <a:endParaRPr lang="en-US" spc="-50" dirty="0"/>
          </a:p>
          <a:p>
            <a:pPr lvl="2">
              <a:spcBef>
                <a:spcPts val="600"/>
              </a:spcBef>
            </a:pPr>
            <a:r>
              <a:rPr lang="en-CA" spc="-50" dirty="0" err="1"/>
              <a:t>nhấp</a:t>
            </a:r>
            <a:r>
              <a:rPr lang="en-CA" spc="-50" dirty="0"/>
              <a:t> </a:t>
            </a:r>
            <a:r>
              <a:rPr lang="en-CA" spc="-50" dirty="0" err="1"/>
              <a:t>chuột</a:t>
            </a:r>
            <a:r>
              <a:rPr lang="en-CA" spc="-50" dirty="0"/>
              <a:t> </a:t>
            </a:r>
            <a:r>
              <a:rPr lang="en-CA" spc="-50" dirty="0" err="1"/>
              <a:t>phải</a:t>
            </a:r>
            <a:r>
              <a:rPr lang="en-CA" spc="-50" dirty="0"/>
              <a:t> </a:t>
            </a:r>
            <a:r>
              <a:rPr lang="en-CA" spc="-50" dirty="0" err="1"/>
              <a:t>vào</a:t>
            </a:r>
            <a:r>
              <a:rPr lang="en-CA" spc="-50" dirty="0"/>
              <a:t> </a:t>
            </a:r>
            <a:r>
              <a:rPr lang="en-CA" spc="-50" dirty="0" err="1"/>
              <a:t>thanh</a:t>
            </a:r>
            <a:r>
              <a:rPr lang="en-CA" spc="-50" dirty="0"/>
              <a:t> Ribbon, </a:t>
            </a:r>
            <a:r>
              <a:rPr lang="en-CA" spc="-50" dirty="0" err="1"/>
              <a:t>chọn</a:t>
            </a:r>
            <a:r>
              <a:rPr lang="en-CA" spc="-50" dirty="0"/>
              <a:t> </a:t>
            </a:r>
            <a:r>
              <a:rPr lang="en-CA" b="1" spc="-50" dirty="0"/>
              <a:t>Customize Quick Access Toolbar</a:t>
            </a:r>
            <a:r>
              <a:rPr lang="en-CA" spc="-50" dirty="0"/>
              <a:t>, </a:t>
            </a:r>
            <a:r>
              <a:rPr lang="en-CA" spc="-50" dirty="0" err="1"/>
              <a:t>và</a:t>
            </a:r>
            <a:r>
              <a:rPr lang="en-CA" spc="-50" dirty="0"/>
              <a:t> </a:t>
            </a:r>
            <a:r>
              <a:rPr lang="en-CA" spc="-50" dirty="0" err="1"/>
              <a:t>sau</a:t>
            </a:r>
            <a:r>
              <a:rPr lang="en-CA" spc="-50" dirty="0"/>
              <a:t> </a:t>
            </a:r>
            <a:r>
              <a:rPr lang="en-CA" spc="-50" dirty="0" err="1"/>
              <a:t>đó</a:t>
            </a:r>
            <a:r>
              <a:rPr lang="en-CA" spc="-50" dirty="0"/>
              <a:t> </a:t>
            </a:r>
            <a:r>
              <a:rPr lang="en-CA" spc="-50" dirty="0" err="1"/>
              <a:t>chọn</a:t>
            </a:r>
            <a:r>
              <a:rPr lang="en-CA" spc="-50" dirty="0"/>
              <a:t> </a:t>
            </a:r>
            <a:r>
              <a:rPr lang="en-CA" b="1" spc="-50" dirty="0"/>
              <a:t>Show Quick Access Toolbar below the Ribbon</a:t>
            </a:r>
            <a:endParaRPr lang="en-US" spc="-5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pic>
        <p:nvPicPr>
          <p:cNvPr id="6" name="Picture 5" descr="C:\Users\swong\Documents\Manuals\IC3 GS4\7314 IC3 GS4\Screens\L7\l7-010.png"/>
          <p:cNvPicPr/>
          <p:nvPr/>
        </p:nvPicPr>
        <p:blipFill>
          <a:blip r:embed="rId3">
            <a:extLst>
              <a:ext uri="{28A0092B-C50C-407E-A947-70E740481C1C}">
                <a14:useLocalDpi xmlns:a14="http://schemas.microsoft.com/office/drawing/2010/main" val="0"/>
              </a:ext>
            </a:extLst>
          </a:blip>
          <a:srcRect/>
          <a:stretch>
            <a:fillRect/>
          </a:stretch>
        </p:blipFill>
        <p:spPr bwMode="auto">
          <a:xfrm>
            <a:off x="4272584" y="1875666"/>
            <a:ext cx="1790861" cy="312897"/>
          </a:xfrm>
          <a:prstGeom prst="rect">
            <a:avLst/>
          </a:prstGeom>
          <a:noFill/>
          <a:ln>
            <a:noFill/>
          </a:ln>
        </p:spPr>
      </p:pic>
      <p:pic>
        <p:nvPicPr>
          <p:cNvPr id="7" name="Picture 6" descr="C:\Users\swong\Documents\Manuals\IC3 GS4\7314 IC3 GS4\Screens\L7\l7-009.png"/>
          <p:cNvPicPr/>
          <p:nvPr/>
        </p:nvPicPr>
        <p:blipFill>
          <a:blip r:embed="rId4">
            <a:extLst>
              <a:ext uri="{28A0092B-C50C-407E-A947-70E740481C1C}">
                <a14:useLocalDpi xmlns:a14="http://schemas.microsoft.com/office/drawing/2010/main" val="0"/>
              </a:ext>
            </a:extLst>
          </a:blip>
          <a:srcRect/>
          <a:stretch>
            <a:fillRect/>
          </a:stretch>
        </p:blipFill>
        <p:spPr bwMode="auto">
          <a:xfrm>
            <a:off x="6246757" y="1875666"/>
            <a:ext cx="1843011" cy="312897"/>
          </a:xfrm>
          <a:prstGeom prst="rect">
            <a:avLst/>
          </a:prstGeom>
          <a:noFill/>
          <a:ln>
            <a:noFill/>
          </a:ln>
        </p:spPr>
      </p:pic>
    </p:spTree>
    <p:extLst>
      <p:ext uri="{BB962C8B-B14F-4D97-AF65-F5344CB8AC3E}">
        <p14:creationId xmlns:p14="http://schemas.microsoft.com/office/powerpoint/2010/main" val="25676114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150" dirty="0" err="1" smtClean="0"/>
              <a:t>Truy</a:t>
            </a:r>
            <a:r>
              <a:rPr lang="en-US" sz="3600" spc="-150" dirty="0" smtClean="0"/>
              <a:t> </a:t>
            </a:r>
            <a:r>
              <a:rPr lang="en-US" sz="3600" spc="-150" dirty="0" err="1" smtClean="0"/>
              <a:t>cập</a:t>
            </a:r>
            <a:r>
              <a:rPr lang="en-US" sz="3600" spc="-150" dirty="0" smtClean="0"/>
              <a:t> </a:t>
            </a:r>
            <a:r>
              <a:rPr lang="en-US" sz="3600" spc="-150" dirty="0" err="1" smtClean="0"/>
              <a:t>vào</a:t>
            </a:r>
            <a:r>
              <a:rPr lang="en-US" sz="3600" spc="-150" dirty="0" smtClean="0"/>
              <a:t> </a:t>
            </a:r>
            <a:r>
              <a:rPr lang="en-US" sz="3600" spc="-150" dirty="0" err="1" smtClean="0"/>
              <a:t>các</a:t>
            </a:r>
            <a:r>
              <a:rPr lang="en-US" sz="3600" spc="-150" dirty="0" smtClean="0"/>
              <a:t> </a:t>
            </a:r>
            <a:r>
              <a:rPr lang="en-US" sz="3600" spc="-150" dirty="0" err="1" smtClean="0"/>
              <a:t>lệnh</a:t>
            </a:r>
            <a:r>
              <a:rPr lang="en-US" sz="3600" spc="-150" dirty="0" smtClean="0"/>
              <a:t> </a:t>
            </a:r>
            <a:r>
              <a:rPr lang="en-US" sz="3600" spc="-150" dirty="0" err="1" smtClean="0"/>
              <a:t>và</a:t>
            </a:r>
            <a:r>
              <a:rPr lang="en-US" sz="3600" spc="-150" dirty="0" smtClean="0"/>
              <a:t> </a:t>
            </a:r>
            <a:r>
              <a:rPr lang="en-US" sz="3600" spc="-150" dirty="0" err="1" smtClean="0"/>
              <a:t>các</a:t>
            </a:r>
            <a:r>
              <a:rPr lang="en-US" sz="3600" spc="-150" dirty="0" smtClean="0"/>
              <a:t> </a:t>
            </a:r>
            <a:r>
              <a:rPr lang="en-US" sz="3600" spc="-150" dirty="0" err="1" smtClean="0"/>
              <a:t>tính</a:t>
            </a:r>
            <a:r>
              <a:rPr lang="en-US" sz="3600" spc="-150" dirty="0" smtClean="0"/>
              <a:t> </a:t>
            </a:r>
            <a:r>
              <a:rPr lang="en-US" sz="3600" spc="-150" dirty="0" err="1" smtClean="0"/>
              <a:t>năng</a:t>
            </a:r>
            <a:endParaRPr lang="en-US" sz="3600" spc="-150" dirty="0"/>
          </a:p>
        </p:txBody>
      </p:sp>
      <p:sp>
        <p:nvSpPr>
          <p:cNvPr id="3" name="Content Placeholder 2"/>
          <p:cNvSpPr>
            <a:spLocks noGrp="1"/>
          </p:cNvSpPr>
          <p:nvPr>
            <p:ph idx="1"/>
          </p:nvPr>
        </p:nvSpPr>
        <p:spPr>
          <a:xfrm>
            <a:off x="373063" y="1344705"/>
            <a:ext cx="8231291" cy="4913219"/>
          </a:xfrm>
        </p:spPr>
        <p:txBody>
          <a:bodyPr/>
          <a:lstStyle/>
          <a:p>
            <a:r>
              <a:rPr lang="en-US" b="1" dirty="0" err="1"/>
              <a:t>Sử</a:t>
            </a:r>
            <a:r>
              <a:rPr lang="en-US" b="1" dirty="0"/>
              <a:t> </a:t>
            </a:r>
            <a:r>
              <a:rPr lang="en-US" b="1" dirty="0" err="1"/>
              <a:t>dụng</a:t>
            </a:r>
            <a:r>
              <a:rPr lang="en-US" b="1" dirty="0"/>
              <a:t> </a:t>
            </a:r>
            <a:r>
              <a:rPr lang="en-US" b="1" dirty="0" smtClean="0"/>
              <a:t>Ribbon</a:t>
            </a:r>
            <a:endParaRPr lang="en-US" b="1" dirty="0"/>
          </a:p>
          <a:p>
            <a:pPr lvl="1"/>
            <a:r>
              <a:rPr lang="en-CA" dirty="0" err="1"/>
              <a:t>Các</a:t>
            </a:r>
            <a:r>
              <a:rPr lang="en-CA" dirty="0"/>
              <a:t> </a:t>
            </a:r>
            <a:r>
              <a:rPr lang="en-CA" dirty="0" err="1"/>
              <a:t>nút</a:t>
            </a:r>
            <a:r>
              <a:rPr lang="en-CA" dirty="0"/>
              <a:t> </a:t>
            </a:r>
            <a:r>
              <a:rPr lang="en-CA" dirty="0" err="1"/>
              <a:t>lệnh</a:t>
            </a:r>
            <a:r>
              <a:rPr lang="en-CA" dirty="0"/>
              <a:t> </a:t>
            </a:r>
            <a:r>
              <a:rPr lang="en-CA" dirty="0" err="1"/>
              <a:t>được</a:t>
            </a:r>
            <a:r>
              <a:rPr lang="en-CA" dirty="0"/>
              <a:t> </a:t>
            </a:r>
            <a:r>
              <a:rPr lang="en-CA" dirty="0" err="1"/>
              <a:t>nhóm</a:t>
            </a:r>
            <a:r>
              <a:rPr lang="en-CA" dirty="0"/>
              <a:t> </a:t>
            </a:r>
            <a:r>
              <a:rPr lang="en-CA" dirty="0" err="1"/>
              <a:t>một</a:t>
            </a:r>
            <a:r>
              <a:rPr lang="en-CA" dirty="0"/>
              <a:t> </a:t>
            </a:r>
            <a:r>
              <a:rPr lang="en-CA" dirty="0" smtClean="0"/>
              <a:t/>
            </a:r>
            <a:br>
              <a:rPr lang="en-CA" dirty="0" smtClean="0"/>
            </a:br>
            <a:r>
              <a:rPr lang="en-CA" dirty="0" err="1" smtClean="0"/>
              <a:t>cách</a:t>
            </a:r>
            <a:r>
              <a:rPr lang="en-CA" dirty="0" smtClean="0"/>
              <a:t> </a:t>
            </a:r>
            <a:r>
              <a:rPr lang="en-CA" dirty="0"/>
              <a:t>logic </a:t>
            </a:r>
            <a:r>
              <a:rPr lang="en-CA" dirty="0" err="1"/>
              <a:t>trên</a:t>
            </a:r>
            <a:r>
              <a:rPr lang="en-CA" dirty="0"/>
              <a:t> </a:t>
            </a:r>
            <a:r>
              <a:rPr lang="en-CA" dirty="0" err="1"/>
              <a:t>mỗi</a:t>
            </a:r>
            <a:r>
              <a:rPr lang="en-CA" dirty="0"/>
              <a:t> </a:t>
            </a:r>
            <a:r>
              <a:rPr lang="en-CA" dirty="0" err="1"/>
              <a:t>thẻ</a:t>
            </a:r>
            <a:endParaRPr lang="en-US" dirty="0"/>
          </a:p>
          <a:p>
            <a:pPr lvl="1"/>
            <a:r>
              <a:rPr lang="en-CA" dirty="0" err="1"/>
              <a:t>Các</a:t>
            </a:r>
            <a:r>
              <a:rPr lang="en-CA" dirty="0"/>
              <a:t> </a:t>
            </a:r>
            <a:r>
              <a:rPr lang="en-CA" dirty="0" err="1"/>
              <a:t>nút</a:t>
            </a:r>
            <a:r>
              <a:rPr lang="en-CA" dirty="0"/>
              <a:t> </a:t>
            </a:r>
            <a:r>
              <a:rPr lang="en-CA" dirty="0" err="1"/>
              <a:t>xuất</a:t>
            </a:r>
            <a:r>
              <a:rPr lang="en-CA" dirty="0"/>
              <a:t> </a:t>
            </a:r>
            <a:r>
              <a:rPr lang="en-CA" dirty="0" err="1"/>
              <a:t>hiện</a:t>
            </a:r>
            <a:r>
              <a:rPr lang="en-CA" dirty="0"/>
              <a:t> </a:t>
            </a:r>
            <a:r>
              <a:rPr lang="en-CA" dirty="0" err="1"/>
              <a:t>với</a:t>
            </a:r>
            <a:r>
              <a:rPr lang="en-CA" dirty="0"/>
              <a:t> </a:t>
            </a:r>
            <a:r>
              <a:rPr lang="en-CA" dirty="0" err="1"/>
              <a:t>màu</a:t>
            </a:r>
            <a:r>
              <a:rPr lang="en-CA" dirty="0"/>
              <a:t> </a:t>
            </a:r>
            <a:r>
              <a:rPr lang="en-CA" dirty="0" err="1"/>
              <a:t>sắc</a:t>
            </a:r>
            <a:r>
              <a:rPr lang="en-CA" dirty="0"/>
              <a:t> </a:t>
            </a:r>
            <a:r>
              <a:rPr lang="en-CA" dirty="0" err="1"/>
              <a:t>khác</a:t>
            </a:r>
            <a:r>
              <a:rPr lang="en-CA" dirty="0"/>
              <a:t> </a:t>
            </a:r>
            <a:r>
              <a:rPr lang="en-CA" dirty="0" err="1"/>
              <a:t>nhau</a:t>
            </a:r>
            <a:r>
              <a:rPr lang="en-CA" dirty="0"/>
              <a:t> </a:t>
            </a:r>
            <a:r>
              <a:rPr lang="en-CA" dirty="0" err="1"/>
              <a:t>hoặc</a:t>
            </a:r>
            <a:r>
              <a:rPr lang="en-CA" dirty="0"/>
              <a:t> </a:t>
            </a:r>
            <a:r>
              <a:rPr lang="en-CA" dirty="0" err="1"/>
              <a:t>có</a:t>
            </a:r>
            <a:r>
              <a:rPr lang="en-CA" dirty="0"/>
              <a:t> </a:t>
            </a:r>
            <a:r>
              <a:rPr lang="en-CA" dirty="0" err="1"/>
              <a:t>đường</a:t>
            </a:r>
            <a:r>
              <a:rPr lang="en-CA" dirty="0"/>
              <a:t> </a:t>
            </a:r>
            <a:r>
              <a:rPr lang="en-CA" dirty="0" err="1"/>
              <a:t>viền</a:t>
            </a:r>
            <a:r>
              <a:rPr lang="en-CA" dirty="0"/>
              <a:t> </a:t>
            </a:r>
            <a:r>
              <a:rPr lang="en-CA" dirty="0" err="1"/>
              <a:t>xung</a:t>
            </a:r>
            <a:r>
              <a:rPr lang="en-CA" dirty="0"/>
              <a:t> </a:t>
            </a:r>
            <a:r>
              <a:rPr lang="en-CA" dirty="0" err="1"/>
              <a:t>quanh</a:t>
            </a:r>
            <a:r>
              <a:rPr lang="en-CA" dirty="0"/>
              <a:t> </a:t>
            </a:r>
            <a:r>
              <a:rPr lang="en-CA" dirty="0" err="1"/>
              <a:t>khi</a:t>
            </a:r>
            <a:r>
              <a:rPr lang="en-CA" dirty="0"/>
              <a:t> </a:t>
            </a:r>
            <a:r>
              <a:rPr lang="en-CA" dirty="0" err="1"/>
              <a:t>chúng</a:t>
            </a:r>
            <a:r>
              <a:rPr lang="en-CA" dirty="0"/>
              <a:t> </a:t>
            </a:r>
            <a:r>
              <a:rPr lang="en-CA" dirty="0" err="1"/>
              <a:t>hoạt</a:t>
            </a:r>
            <a:r>
              <a:rPr lang="en-CA" dirty="0"/>
              <a:t> </a:t>
            </a:r>
            <a:r>
              <a:rPr lang="en-CA" dirty="0" err="1"/>
              <a:t>động</a:t>
            </a:r>
            <a:r>
              <a:rPr lang="en-CA" dirty="0"/>
              <a:t>; </a:t>
            </a:r>
            <a:r>
              <a:rPr lang="en-CA" dirty="0" err="1"/>
              <a:t>rất</a:t>
            </a:r>
            <a:r>
              <a:rPr lang="en-CA" dirty="0"/>
              <a:t> </a:t>
            </a:r>
            <a:r>
              <a:rPr lang="en-CA" dirty="0" err="1"/>
              <a:t>nhiều</a:t>
            </a:r>
            <a:r>
              <a:rPr lang="en-CA" dirty="0"/>
              <a:t> </a:t>
            </a:r>
            <a:r>
              <a:rPr lang="en-CA" dirty="0" err="1"/>
              <a:t>trong</a:t>
            </a:r>
            <a:r>
              <a:rPr lang="en-CA" dirty="0"/>
              <a:t> </a:t>
            </a:r>
            <a:r>
              <a:rPr lang="en-CA" dirty="0" err="1"/>
              <a:t>số</a:t>
            </a:r>
            <a:r>
              <a:rPr lang="en-CA" dirty="0"/>
              <a:t> </a:t>
            </a:r>
            <a:r>
              <a:rPr lang="en-CA" dirty="0" err="1"/>
              <a:t>đó</a:t>
            </a:r>
            <a:r>
              <a:rPr lang="en-CA" dirty="0"/>
              <a:t> </a:t>
            </a:r>
            <a:r>
              <a:rPr lang="en-CA" dirty="0" err="1"/>
              <a:t>sẽ</a:t>
            </a:r>
            <a:r>
              <a:rPr lang="en-CA" dirty="0"/>
              <a:t> </a:t>
            </a:r>
            <a:r>
              <a:rPr lang="en-CA" dirty="0" err="1"/>
              <a:t>bị</a:t>
            </a:r>
            <a:r>
              <a:rPr lang="en-CA" dirty="0"/>
              <a:t> </a:t>
            </a:r>
            <a:r>
              <a:rPr lang="en-CA" dirty="0" err="1"/>
              <a:t>ngừng</a:t>
            </a:r>
            <a:r>
              <a:rPr lang="en-CA" dirty="0"/>
              <a:t> </a:t>
            </a:r>
            <a:r>
              <a:rPr lang="en-CA" dirty="0" err="1"/>
              <a:t>kích</a:t>
            </a:r>
            <a:r>
              <a:rPr lang="en-CA" dirty="0"/>
              <a:t> </a:t>
            </a:r>
            <a:r>
              <a:rPr lang="en-CA" dirty="0" err="1"/>
              <a:t>hoạt</a:t>
            </a:r>
            <a:r>
              <a:rPr lang="en-CA" dirty="0"/>
              <a:t> </a:t>
            </a:r>
            <a:r>
              <a:rPr lang="en-CA" dirty="0" err="1"/>
              <a:t>khi</a:t>
            </a:r>
            <a:r>
              <a:rPr lang="en-CA" dirty="0"/>
              <a:t> </a:t>
            </a:r>
            <a:r>
              <a:rPr lang="en-CA" dirty="0" err="1"/>
              <a:t>bạn</a:t>
            </a:r>
            <a:r>
              <a:rPr lang="en-CA" dirty="0"/>
              <a:t> </a:t>
            </a:r>
            <a:r>
              <a:rPr lang="en-CA" dirty="0" err="1"/>
              <a:t>chọn</a:t>
            </a:r>
            <a:r>
              <a:rPr lang="en-CA" dirty="0"/>
              <a:t> </a:t>
            </a:r>
            <a:r>
              <a:rPr lang="en-CA" dirty="0" err="1"/>
              <a:t>lại</a:t>
            </a:r>
            <a:r>
              <a:rPr lang="en-CA" dirty="0"/>
              <a:t> </a:t>
            </a:r>
            <a:r>
              <a:rPr lang="en-CA" dirty="0" err="1"/>
              <a:t>nút</a:t>
            </a:r>
            <a:r>
              <a:rPr lang="en-CA" dirty="0"/>
              <a:t> </a:t>
            </a:r>
            <a:r>
              <a:rPr lang="en-CA" dirty="0" err="1"/>
              <a:t>đó</a:t>
            </a:r>
            <a:r>
              <a:rPr lang="en-CA" dirty="0"/>
              <a:t> </a:t>
            </a:r>
            <a:r>
              <a:rPr lang="en-CA" dirty="0" err="1"/>
              <a:t>hoặc</a:t>
            </a:r>
            <a:r>
              <a:rPr lang="en-CA" dirty="0"/>
              <a:t> </a:t>
            </a:r>
            <a:r>
              <a:rPr lang="en-CA" dirty="0" err="1"/>
              <a:t>chọn</a:t>
            </a:r>
            <a:r>
              <a:rPr lang="en-CA" dirty="0"/>
              <a:t> </a:t>
            </a:r>
            <a:r>
              <a:rPr lang="en-CA" dirty="0" err="1"/>
              <a:t>một</a:t>
            </a:r>
            <a:r>
              <a:rPr lang="en-CA" dirty="0"/>
              <a:t> </a:t>
            </a:r>
            <a:r>
              <a:rPr lang="en-CA" dirty="0" err="1"/>
              <a:t>lựa</a:t>
            </a:r>
            <a:r>
              <a:rPr lang="en-CA" dirty="0"/>
              <a:t> </a:t>
            </a:r>
            <a:r>
              <a:rPr lang="en-CA" dirty="0" err="1"/>
              <a:t>chọn</a:t>
            </a:r>
            <a:r>
              <a:rPr lang="en-CA" dirty="0"/>
              <a:t> </a:t>
            </a:r>
            <a:r>
              <a:rPr lang="en-CA" dirty="0" err="1"/>
              <a:t>khác</a:t>
            </a:r>
            <a:endParaRPr lang="en-US" dirty="0"/>
          </a:p>
          <a:p>
            <a:pPr lvl="1"/>
            <a:r>
              <a:rPr lang="en-CA" dirty="0" err="1"/>
              <a:t>Mỗi</a:t>
            </a:r>
            <a:r>
              <a:rPr lang="en-CA" dirty="0"/>
              <a:t> </a:t>
            </a:r>
            <a:r>
              <a:rPr lang="en-CA" dirty="0" err="1"/>
              <a:t>thẻ</a:t>
            </a:r>
            <a:r>
              <a:rPr lang="en-CA" dirty="0"/>
              <a:t> </a:t>
            </a:r>
            <a:r>
              <a:rPr lang="en-CA" dirty="0" err="1"/>
              <a:t>trên</a:t>
            </a:r>
            <a:r>
              <a:rPr lang="en-CA" dirty="0"/>
              <a:t> Ribbon </a:t>
            </a:r>
            <a:r>
              <a:rPr lang="en-CA" dirty="0" err="1"/>
              <a:t>bao</a:t>
            </a:r>
            <a:r>
              <a:rPr lang="en-CA" dirty="0"/>
              <a:t> </a:t>
            </a:r>
            <a:r>
              <a:rPr lang="en-CA" dirty="0" err="1"/>
              <a:t>gồm</a:t>
            </a:r>
            <a:r>
              <a:rPr lang="en-CA" dirty="0"/>
              <a:t> </a:t>
            </a:r>
            <a:r>
              <a:rPr lang="en-CA" dirty="0" err="1"/>
              <a:t>các</a:t>
            </a:r>
            <a:r>
              <a:rPr lang="en-CA" dirty="0"/>
              <a:t> </a:t>
            </a:r>
            <a:r>
              <a:rPr lang="en-CA" dirty="0" err="1"/>
              <a:t>nhóm</a:t>
            </a:r>
            <a:r>
              <a:rPr lang="en-CA" dirty="0"/>
              <a:t> </a:t>
            </a:r>
            <a:r>
              <a:rPr lang="en-CA" dirty="0" err="1"/>
              <a:t>chứa</a:t>
            </a:r>
            <a:r>
              <a:rPr lang="en-CA" dirty="0"/>
              <a:t> </a:t>
            </a:r>
            <a:r>
              <a:rPr lang="en-CA" dirty="0" err="1"/>
              <a:t>những</a:t>
            </a:r>
            <a:r>
              <a:rPr lang="en-CA" dirty="0"/>
              <a:t> </a:t>
            </a:r>
            <a:r>
              <a:rPr lang="en-CA" dirty="0" err="1"/>
              <a:t>lệnh</a:t>
            </a:r>
            <a:r>
              <a:rPr lang="en-CA" dirty="0"/>
              <a:t> </a:t>
            </a:r>
            <a:r>
              <a:rPr lang="en-CA" dirty="0" err="1"/>
              <a:t>liên</a:t>
            </a:r>
            <a:r>
              <a:rPr lang="en-CA" dirty="0"/>
              <a:t> </a:t>
            </a:r>
            <a:r>
              <a:rPr lang="en-CA" dirty="0" err="1"/>
              <a:t>quan</a:t>
            </a:r>
            <a:r>
              <a:rPr lang="en-CA" dirty="0"/>
              <a:t> </a:t>
            </a:r>
            <a:r>
              <a:rPr lang="en-CA" dirty="0" err="1"/>
              <a:t>với</a:t>
            </a:r>
            <a:r>
              <a:rPr lang="en-CA" dirty="0"/>
              <a:t> </a:t>
            </a:r>
            <a:r>
              <a:rPr lang="en-CA" dirty="0" err="1"/>
              <a:t>nhau</a:t>
            </a:r>
            <a:endParaRPr lang="en-US" dirty="0"/>
          </a:p>
          <a:p>
            <a:pPr lvl="1"/>
            <a:r>
              <a:rPr lang="en-CA" dirty="0" err="1"/>
              <a:t>Nếu</a:t>
            </a:r>
            <a:r>
              <a:rPr lang="en-CA" dirty="0"/>
              <a:t> </a:t>
            </a:r>
            <a:r>
              <a:rPr lang="en-CA" dirty="0" err="1"/>
              <a:t>một</a:t>
            </a:r>
            <a:r>
              <a:rPr lang="en-CA" dirty="0"/>
              <a:t> </a:t>
            </a:r>
            <a:r>
              <a:rPr lang="en-CA" dirty="0" err="1"/>
              <a:t>nhóm</a:t>
            </a:r>
            <a:r>
              <a:rPr lang="en-CA" dirty="0"/>
              <a:t> </a:t>
            </a:r>
            <a:r>
              <a:rPr lang="en-CA" dirty="0" err="1"/>
              <a:t>còn</a:t>
            </a:r>
            <a:r>
              <a:rPr lang="en-CA" dirty="0"/>
              <a:t> </a:t>
            </a:r>
            <a:r>
              <a:rPr lang="en-CA" dirty="0" err="1"/>
              <a:t>có</a:t>
            </a:r>
            <a:r>
              <a:rPr lang="en-CA" dirty="0"/>
              <a:t> </a:t>
            </a:r>
            <a:r>
              <a:rPr lang="en-CA" dirty="0" err="1"/>
              <a:t>thêm</a:t>
            </a:r>
            <a:r>
              <a:rPr lang="en-CA" dirty="0"/>
              <a:t> </a:t>
            </a:r>
            <a:r>
              <a:rPr lang="en-CA" dirty="0" err="1"/>
              <a:t>đặc</a:t>
            </a:r>
            <a:r>
              <a:rPr lang="en-CA" dirty="0"/>
              <a:t> </a:t>
            </a:r>
            <a:r>
              <a:rPr lang="en-CA" dirty="0" err="1"/>
              <a:t>tính</a:t>
            </a:r>
            <a:r>
              <a:rPr lang="en-CA" dirty="0"/>
              <a:t> </a:t>
            </a:r>
            <a:r>
              <a:rPr lang="en-CA" dirty="0" err="1"/>
              <a:t>với</a:t>
            </a:r>
            <a:r>
              <a:rPr lang="en-CA" dirty="0"/>
              <a:t> </a:t>
            </a:r>
            <a:r>
              <a:rPr lang="en-CA" dirty="0" err="1"/>
              <a:t>thanh</a:t>
            </a:r>
            <a:r>
              <a:rPr lang="en-CA" dirty="0"/>
              <a:t> </a:t>
            </a:r>
            <a:r>
              <a:rPr lang="en-CA" dirty="0" err="1"/>
              <a:t>cuộn</a:t>
            </a:r>
            <a:r>
              <a:rPr lang="en-US" dirty="0" smtClean="0"/>
              <a:t>, </a:t>
            </a:r>
            <a:r>
              <a:rPr lang="vi-VN" dirty="0"/>
              <a:t>Nhấp chuột vào </a:t>
            </a:r>
            <a:r>
              <a:rPr lang="vi-VN" dirty="0" smtClean="0"/>
              <a:t>nút    </a:t>
            </a:r>
            <a:r>
              <a:rPr lang="vi-VN" b="1" dirty="0"/>
              <a:t>More</a:t>
            </a:r>
            <a:r>
              <a:rPr lang="vi-VN" dirty="0"/>
              <a:t> để hiển thị đầy đủ danh sách hoặc bộ sưu tập gồm các lựa chọn cho tính năng đó</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pic>
        <p:nvPicPr>
          <p:cNvPr id="6" name="Picture 5" descr="C:\Users\swong\Documents\Manuals\IC3 GS4\7314 IC3 GS4\Screens\L7\l7-011.png"/>
          <p:cNvPicPr/>
          <p:nvPr/>
        </p:nvPicPr>
        <p:blipFill rotWithShape="1">
          <a:blip r:embed="rId3">
            <a:extLst>
              <a:ext uri="{28A0092B-C50C-407E-A947-70E740481C1C}">
                <a14:useLocalDpi xmlns:a14="http://schemas.microsoft.com/office/drawing/2010/main" val="0"/>
              </a:ext>
            </a:extLst>
          </a:blip>
          <a:srcRect r="47804" b="-210"/>
          <a:stretch/>
        </p:blipFill>
        <p:spPr bwMode="auto">
          <a:xfrm>
            <a:off x="4488708" y="1611724"/>
            <a:ext cx="4319913" cy="936604"/>
          </a:xfrm>
          <a:prstGeom prst="rect">
            <a:avLst/>
          </a:prstGeom>
          <a:noFill/>
          <a:ln>
            <a:noFill/>
          </a:ln>
          <a:extLst>
            <a:ext uri="{53640926-AAD7-44D8-BBD7-CCE9431645EC}">
              <a14:shadowObscured xmlns:a14="http://schemas.microsoft.com/office/drawing/2010/main"/>
            </a:ext>
          </a:extLst>
        </p:spPr>
      </p:pic>
      <p:pic>
        <p:nvPicPr>
          <p:cNvPr id="7" name="Picture 6"/>
          <p:cNvPicPr/>
          <p:nvPr/>
        </p:nvPicPr>
        <p:blipFill>
          <a:blip r:embed="rId4">
            <a:extLst>
              <a:ext uri="{28A0092B-C50C-407E-A947-70E740481C1C}">
                <a14:useLocalDpi xmlns:a14="http://schemas.microsoft.com/office/drawing/2010/main" val="0"/>
              </a:ext>
            </a:extLst>
          </a:blip>
          <a:stretch>
            <a:fillRect/>
          </a:stretch>
        </p:blipFill>
        <p:spPr>
          <a:xfrm>
            <a:off x="1968312" y="5348814"/>
            <a:ext cx="193130" cy="257507"/>
          </a:xfrm>
          <a:prstGeom prst="rect">
            <a:avLst/>
          </a:prstGeom>
        </p:spPr>
      </p:pic>
    </p:spTree>
    <p:extLst>
      <p:ext uri="{BB962C8B-B14F-4D97-AF65-F5344CB8AC3E}">
        <p14:creationId xmlns:p14="http://schemas.microsoft.com/office/powerpoint/2010/main" val="29509678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150" dirty="0" err="1" smtClean="0"/>
              <a:t>Truy</a:t>
            </a:r>
            <a:r>
              <a:rPr lang="en-US" sz="3600" spc="-150" dirty="0" smtClean="0"/>
              <a:t> </a:t>
            </a:r>
            <a:r>
              <a:rPr lang="en-US" sz="3600" spc="-150" dirty="0" err="1" smtClean="0"/>
              <a:t>cập</a:t>
            </a:r>
            <a:r>
              <a:rPr lang="en-US" sz="3600" spc="-150" dirty="0" smtClean="0"/>
              <a:t> </a:t>
            </a:r>
            <a:r>
              <a:rPr lang="en-US" sz="3600" spc="-150" dirty="0" err="1" smtClean="0"/>
              <a:t>vào</a:t>
            </a:r>
            <a:r>
              <a:rPr lang="en-US" sz="3600" spc="-150" dirty="0" smtClean="0"/>
              <a:t> </a:t>
            </a:r>
            <a:r>
              <a:rPr lang="en-US" sz="3600" spc="-150" dirty="0" err="1" smtClean="0"/>
              <a:t>các</a:t>
            </a:r>
            <a:r>
              <a:rPr lang="en-US" sz="3600" spc="-150" dirty="0" smtClean="0"/>
              <a:t> </a:t>
            </a:r>
            <a:r>
              <a:rPr lang="en-US" sz="3600" spc="-150" dirty="0" err="1" smtClean="0"/>
              <a:t>lệnh</a:t>
            </a:r>
            <a:r>
              <a:rPr lang="en-US" sz="3600" spc="-150" dirty="0" smtClean="0"/>
              <a:t> </a:t>
            </a:r>
            <a:r>
              <a:rPr lang="en-US" sz="3600" spc="-150" dirty="0" err="1" smtClean="0"/>
              <a:t>và</a:t>
            </a:r>
            <a:r>
              <a:rPr lang="en-US" sz="3600" spc="-150" dirty="0" smtClean="0"/>
              <a:t> </a:t>
            </a:r>
            <a:r>
              <a:rPr lang="en-US" sz="3600" spc="-150" dirty="0" err="1" smtClean="0"/>
              <a:t>các</a:t>
            </a:r>
            <a:r>
              <a:rPr lang="en-US" sz="3600" spc="-150" dirty="0" smtClean="0"/>
              <a:t> </a:t>
            </a:r>
            <a:r>
              <a:rPr lang="en-US" sz="3600" spc="-150" dirty="0" err="1" smtClean="0"/>
              <a:t>tính</a:t>
            </a:r>
            <a:r>
              <a:rPr lang="en-US" sz="3600" spc="-150" dirty="0" smtClean="0"/>
              <a:t> </a:t>
            </a:r>
            <a:r>
              <a:rPr lang="en-US" sz="3600" spc="-150" dirty="0" err="1" smtClean="0"/>
              <a:t>năng</a:t>
            </a:r>
            <a:endParaRPr lang="en-US" sz="3600" spc="-150" dirty="0"/>
          </a:p>
        </p:txBody>
      </p:sp>
      <p:sp>
        <p:nvSpPr>
          <p:cNvPr id="3" name="Content Placeholder 2"/>
          <p:cNvSpPr>
            <a:spLocks noGrp="1"/>
          </p:cNvSpPr>
          <p:nvPr>
            <p:ph idx="1"/>
          </p:nvPr>
        </p:nvSpPr>
        <p:spPr>
          <a:xfrm>
            <a:off x="252413" y="1345406"/>
            <a:ext cx="8770937" cy="4913219"/>
          </a:xfrm>
        </p:spPr>
        <p:txBody>
          <a:bodyPr/>
          <a:lstStyle/>
          <a:p>
            <a:r>
              <a:rPr lang="en-US" dirty="0" err="1"/>
              <a:t>Nếu</a:t>
            </a:r>
            <a:r>
              <a:rPr lang="en-US" dirty="0"/>
              <a:t> </a:t>
            </a:r>
            <a:r>
              <a:rPr lang="en-US" dirty="0" err="1"/>
              <a:t>một</a:t>
            </a:r>
            <a:r>
              <a:rPr lang="en-US" dirty="0"/>
              <a:t> </a:t>
            </a:r>
            <a:r>
              <a:rPr lang="en-US" dirty="0" err="1"/>
              <a:t>nhóm</a:t>
            </a:r>
            <a:r>
              <a:rPr lang="en-US" dirty="0"/>
              <a:t> </a:t>
            </a:r>
            <a:r>
              <a:rPr lang="en-US" dirty="0" err="1"/>
              <a:t>còn</a:t>
            </a:r>
            <a:r>
              <a:rPr lang="en-US" dirty="0"/>
              <a:t> </a:t>
            </a:r>
            <a:r>
              <a:rPr lang="en-US" dirty="0" err="1"/>
              <a:t>có</a:t>
            </a:r>
            <a:r>
              <a:rPr lang="en-US" dirty="0"/>
              <a:t> </a:t>
            </a:r>
            <a:r>
              <a:rPr lang="en-US" dirty="0" err="1"/>
              <a:t>thêm</a:t>
            </a:r>
            <a:r>
              <a:rPr lang="en-US" dirty="0"/>
              <a:t> </a:t>
            </a:r>
            <a:r>
              <a:rPr lang="en-US" dirty="0" err="1"/>
              <a:t>đặc</a:t>
            </a:r>
            <a:r>
              <a:rPr lang="en-US" dirty="0"/>
              <a:t> </a:t>
            </a:r>
            <a:r>
              <a:rPr lang="en-US" dirty="0" err="1"/>
              <a:t>tính</a:t>
            </a:r>
            <a:r>
              <a:rPr lang="en-US" dirty="0"/>
              <a:t> </a:t>
            </a:r>
            <a:r>
              <a:rPr lang="en-US" dirty="0" err="1"/>
              <a:t>với</a:t>
            </a:r>
            <a:r>
              <a:rPr lang="en-US" dirty="0"/>
              <a:t> </a:t>
            </a:r>
            <a:r>
              <a:rPr lang="en-US" dirty="0" err="1"/>
              <a:t>thanh</a:t>
            </a:r>
            <a:r>
              <a:rPr lang="en-US" dirty="0"/>
              <a:t> </a:t>
            </a:r>
            <a:r>
              <a:rPr lang="en-US" dirty="0" err="1"/>
              <a:t>cuộn</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dirty="0" err="1" smtClean="0"/>
              <a:t>nút</a:t>
            </a:r>
            <a:r>
              <a:rPr lang="en-US" dirty="0" smtClean="0"/>
              <a:t>    </a:t>
            </a:r>
            <a:r>
              <a:rPr lang="en-US" b="1" dirty="0"/>
              <a:t>More</a:t>
            </a:r>
            <a:r>
              <a:rPr lang="en-US" dirty="0"/>
              <a:t> </a:t>
            </a:r>
            <a:r>
              <a:rPr lang="en-US" dirty="0" err="1"/>
              <a:t>để</a:t>
            </a:r>
            <a:r>
              <a:rPr lang="en-US" dirty="0"/>
              <a:t> </a:t>
            </a:r>
            <a:r>
              <a:rPr lang="en-US" dirty="0" err="1"/>
              <a:t>hiển</a:t>
            </a:r>
            <a:r>
              <a:rPr lang="en-US" dirty="0"/>
              <a:t> thị </a:t>
            </a:r>
            <a:r>
              <a:rPr lang="en-US" dirty="0" err="1"/>
              <a:t>đầy</a:t>
            </a:r>
            <a:r>
              <a:rPr lang="en-US" dirty="0"/>
              <a:t> </a:t>
            </a:r>
            <a:r>
              <a:rPr lang="en-US" dirty="0" err="1" smtClean="0"/>
              <a:t>đủ</a:t>
            </a:r>
            <a:r>
              <a:rPr lang="en-US" dirty="0" smtClean="0"/>
              <a:t> </a:t>
            </a:r>
            <a:r>
              <a:rPr lang="en-US" dirty="0" err="1" smtClean="0"/>
              <a:t>lựa</a:t>
            </a:r>
            <a:r>
              <a:rPr lang="en-US" dirty="0" smtClean="0"/>
              <a:t> </a:t>
            </a:r>
            <a:r>
              <a:rPr lang="en-US" dirty="0" err="1" smtClean="0"/>
              <a:t>chọn</a:t>
            </a:r>
            <a:endParaRPr lang="en-US" dirty="0"/>
          </a:p>
          <a:p>
            <a:pPr lvl="1"/>
            <a:r>
              <a:rPr lang="vi-VN" dirty="0"/>
              <a:t>Khi bạn đặt trỏ chuột qua một tùy chọn trong bộ sưu tập, chương trình hiển thị mục được chọn sẽ xuất hiện như thế nào với tùy chọn trong bộ sưu tập để xem trước</a:t>
            </a:r>
            <a:endParaRPr lang="en-US" dirty="0"/>
          </a:p>
          <a:p>
            <a:r>
              <a:rPr lang="en-US" dirty="0" err="1"/>
              <a:t>Một</a:t>
            </a:r>
            <a:r>
              <a:rPr lang="en-US" dirty="0"/>
              <a:t> </a:t>
            </a:r>
            <a:r>
              <a:rPr lang="en-US" dirty="0" err="1"/>
              <a:t>vài</a:t>
            </a:r>
            <a:r>
              <a:rPr lang="en-US" dirty="0"/>
              <a:t> </a:t>
            </a:r>
            <a:r>
              <a:rPr lang="en-US" dirty="0" err="1"/>
              <a:t>nhóm</a:t>
            </a:r>
            <a:r>
              <a:rPr lang="en-US" dirty="0"/>
              <a:t> </a:t>
            </a:r>
            <a:r>
              <a:rPr lang="en-US" dirty="0" err="1"/>
              <a:t>trên</a:t>
            </a:r>
            <a:r>
              <a:rPr lang="en-US" dirty="0"/>
              <a:t> </a:t>
            </a:r>
            <a:r>
              <a:rPr lang="en-US" dirty="0" err="1"/>
              <a:t>thanh</a:t>
            </a:r>
            <a:r>
              <a:rPr lang="en-US" dirty="0"/>
              <a:t> Ribbon </a:t>
            </a:r>
            <a:r>
              <a:rPr lang="en-US" dirty="0" err="1"/>
              <a:t>chứa</a:t>
            </a:r>
            <a:r>
              <a:rPr lang="en-US" dirty="0"/>
              <a:t> </a:t>
            </a:r>
            <a:r>
              <a:rPr lang="en-US" dirty="0" err="1" smtClean="0"/>
              <a:t>nút</a:t>
            </a:r>
            <a:r>
              <a:rPr lang="en-US" dirty="0" smtClean="0"/>
              <a:t> </a:t>
            </a:r>
            <a:r>
              <a:rPr lang="en-US" b="1" spc="-150" dirty="0"/>
              <a:t>Dialog box launcher </a:t>
            </a:r>
            <a:endParaRPr lang="en-US" b="1" spc="-150" dirty="0" smtClean="0"/>
          </a:p>
          <a:p>
            <a:pPr lvl="1"/>
            <a:r>
              <a:rPr lang="vi-VN" dirty="0"/>
              <a:t>Nhấp chuột chọn nút này để </a:t>
            </a:r>
            <a:r>
              <a:rPr lang="vi-VN" dirty="0" smtClean="0"/>
              <a:t>mở</a:t>
            </a:r>
            <a:br>
              <a:rPr lang="vi-VN" dirty="0" smtClean="0"/>
            </a:br>
            <a:r>
              <a:rPr lang="vi-VN" dirty="0" smtClean="0"/>
              <a:t>hộp </a:t>
            </a:r>
            <a:r>
              <a:rPr lang="vi-VN" dirty="0"/>
              <a:t>thoại hoặc cửa sổ </a:t>
            </a:r>
            <a:r>
              <a:rPr lang="vi-VN" dirty="0" smtClean="0"/>
              <a:t>tương</a:t>
            </a:r>
            <a:br>
              <a:rPr lang="vi-VN" dirty="0" smtClean="0"/>
            </a:br>
            <a:r>
              <a:rPr lang="vi-VN" dirty="0" smtClean="0"/>
              <a:t>ứng </a:t>
            </a:r>
            <a:r>
              <a:rPr lang="vi-VN" dirty="0"/>
              <a:t>được liên kết với tính </a:t>
            </a:r>
            <a:r>
              <a:rPr lang="vi-VN" dirty="0" smtClean="0"/>
              <a:t>năng</a:t>
            </a:r>
            <a:br>
              <a:rPr lang="vi-VN" dirty="0" smtClean="0"/>
            </a:br>
            <a:r>
              <a:rPr lang="vi-VN" dirty="0" smtClean="0"/>
              <a:t>mà </a:t>
            </a:r>
            <a:r>
              <a:rPr lang="vi-VN" dirty="0"/>
              <a:t>bạn muốn áp dụng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pic>
        <p:nvPicPr>
          <p:cNvPr id="6" name="Picture 5" descr="C:\Users\swong\Documents\Manuals\IC3 GS4\7314 IC3 GS4\Screens\L7\l7-015.png"/>
          <p:cNvPicPr/>
          <p:nvPr/>
        </p:nvPicPr>
        <p:blipFill>
          <a:blip r:embed="rId3">
            <a:extLst>
              <a:ext uri="{28A0092B-C50C-407E-A947-70E740481C1C}">
                <a14:useLocalDpi xmlns:a14="http://schemas.microsoft.com/office/drawing/2010/main" val="0"/>
              </a:ext>
            </a:extLst>
          </a:blip>
          <a:srcRect/>
          <a:stretch>
            <a:fillRect/>
          </a:stretch>
        </p:blipFill>
        <p:spPr bwMode="auto">
          <a:xfrm>
            <a:off x="4746052" y="4069608"/>
            <a:ext cx="2400300" cy="2526122"/>
          </a:xfrm>
          <a:prstGeom prst="rect">
            <a:avLst/>
          </a:prstGeom>
          <a:noFill/>
          <a:ln>
            <a:noFill/>
          </a:ln>
        </p:spPr>
      </p:pic>
      <p:pic>
        <p:nvPicPr>
          <p:cNvPr id="7" name="Picture 6" descr="C:\Users\swong\Documents\Manuals\IC3 GS4\7314 IC3 GS4\Screens\L7\l7-014.png"/>
          <p:cNvPicPr/>
          <p:nvPr/>
        </p:nvPicPr>
        <p:blipFill>
          <a:blip r:embed="rId4">
            <a:extLst>
              <a:ext uri="{28A0092B-C50C-407E-A947-70E740481C1C}">
                <a14:useLocalDpi xmlns:a14="http://schemas.microsoft.com/office/drawing/2010/main" val="0"/>
              </a:ext>
            </a:extLst>
          </a:blip>
          <a:srcRect/>
          <a:stretch>
            <a:fillRect/>
          </a:stretch>
        </p:blipFill>
        <p:spPr bwMode="auto">
          <a:xfrm>
            <a:off x="7400352" y="4080720"/>
            <a:ext cx="1194117" cy="2015611"/>
          </a:xfrm>
          <a:prstGeom prst="rect">
            <a:avLst/>
          </a:prstGeom>
          <a:noFill/>
          <a:ln>
            <a:noFill/>
          </a:ln>
        </p:spPr>
      </p:pic>
      <p:pic>
        <p:nvPicPr>
          <p:cNvPr id="8" name="Picture 7"/>
          <p:cNvPicPr/>
          <p:nvPr/>
        </p:nvPicPr>
        <p:blipFill>
          <a:blip r:embed="rId5">
            <a:extLst>
              <a:ext uri="{28A0092B-C50C-407E-A947-70E740481C1C}">
                <a14:useLocalDpi xmlns:a14="http://schemas.microsoft.com/office/drawing/2010/main" val="0"/>
              </a:ext>
            </a:extLst>
          </a:blip>
          <a:stretch>
            <a:fillRect/>
          </a:stretch>
        </p:blipFill>
        <p:spPr>
          <a:xfrm>
            <a:off x="2581119" y="1823802"/>
            <a:ext cx="207052" cy="364761"/>
          </a:xfrm>
          <a:prstGeom prst="rect">
            <a:avLst/>
          </a:prstGeom>
        </p:spPr>
      </p:pic>
    </p:spTree>
    <p:extLst>
      <p:ext uri="{BB962C8B-B14F-4D97-AF65-F5344CB8AC3E}">
        <p14:creationId xmlns:p14="http://schemas.microsoft.com/office/powerpoint/2010/main" val="34685402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Mục</a:t>
            </a:r>
            <a:r>
              <a:rPr lang="en-CA" dirty="0" smtClean="0"/>
              <a:t> </a:t>
            </a:r>
            <a:r>
              <a:rPr lang="en-CA" dirty="0" err="1"/>
              <a:t>tiêu</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p:txBody>
          <a:bodyPr>
            <a:normAutofit fontScale="85000" lnSpcReduction="10000"/>
          </a:bodyPr>
          <a:lstStyle/>
          <a:p>
            <a:pPr lvl="0"/>
            <a:r>
              <a:rPr lang="en-US" dirty="0" err="1"/>
              <a:t>chỉ</a:t>
            </a:r>
            <a:r>
              <a:rPr lang="en-US" dirty="0"/>
              <a:t> </a:t>
            </a:r>
            <a:r>
              <a:rPr lang="en-US" dirty="0" err="1"/>
              <a:t>ra</a:t>
            </a:r>
            <a:r>
              <a:rPr lang="en-US" dirty="0"/>
              <a:t> </a:t>
            </a:r>
            <a:r>
              <a:rPr lang="en-US" dirty="0" err="1"/>
              <a:t>các</a:t>
            </a:r>
            <a:r>
              <a:rPr lang="en-US" dirty="0"/>
              <a:t> </a:t>
            </a:r>
            <a:r>
              <a:rPr lang="en-US" dirty="0" err="1"/>
              <a:t>bố</a:t>
            </a:r>
            <a:r>
              <a:rPr lang="en-US" dirty="0"/>
              <a:t> </a:t>
            </a:r>
            <a:r>
              <a:rPr lang="en-US" dirty="0" err="1"/>
              <a:t>cục</a:t>
            </a:r>
            <a:r>
              <a:rPr lang="en-US" dirty="0"/>
              <a:t> </a:t>
            </a:r>
            <a:r>
              <a:rPr lang="en-US" dirty="0" err="1"/>
              <a:t>và</a:t>
            </a:r>
            <a:r>
              <a:rPr lang="en-US" dirty="0"/>
              <a:t> </a:t>
            </a:r>
            <a:r>
              <a:rPr lang="en-US" dirty="0" err="1"/>
              <a:t>tính</a:t>
            </a:r>
            <a:r>
              <a:rPr lang="en-US" dirty="0"/>
              <a:t> </a:t>
            </a:r>
            <a:r>
              <a:rPr lang="en-US" dirty="0" err="1"/>
              <a:t>năng</a:t>
            </a:r>
            <a:r>
              <a:rPr lang="en-US" dirty="0"/>
              <a:t> </a:t>
            </a:r>
            <a:r>
              <a:rPr lang="en-US" dirty="0" err="1"/>
              <a:t>tương</a:t>
            </a:r>
            <a:r>
              <a:rPr lang="en-US" dirty="0"/>
              <a:t> </a:t>
            </a:r>
            <a:r>
              <a:rPr lang="en-US" dirty="0" err="1"/>
              <a:t>tự</a:t>
            </a:r>
            <a:r>
              <a:rPr lang="en-US" dirty="0"/>
              <a:t> </a:t>
            </a:r>
            <a:r>
              <a:rPr lang="en-US" dirty="0" err="1"/>
              <a:t>trên</a:t>
            </a:r>
            <a:r>
              <a:rPr lang="en-US" dirty="0"/>
              <a:t> </a:t>
            </a:r>
            <a:r>
              <a:rPr lang="en-US" dirty="0" err="1"/>
              <a:t>màn</a:t>
            </a:r>
            <a:r>
              <a:rPr lang="en-US" dirty="0"/>
              <a:t> </a:t>
            </a:r>
            <a:r>
              <a:rPr lang="en-US" dirty="0" err="1"/>
              <a:t>hình</a:t>
            </a:r>
            <a:r>
              <a:rPr lang="en-US" dirty="0"/>
              <a:t> </a:t>
            </a:r>
            <a:r>
              <a:rPr lang="en-US" dirty="0" err="1"/>
              <a:t>giữa</a:t>
            </a:r>
            <a:r>
              <a:rPr lang="en-US" dirty="0"/>
              <a:t> </a:t>
            </a:r>
            <a:r>
              <a:rPr lang="en-US" dirty="0" err="1"/>
              <a:t>các</a:t>
            </a:r>
            <a:r>
              <a:rPr lang="en-US" dirty="0"/>
              <a:t> </a:t>
            </a:r>
            <a:r>
              <a:rPr lang="en-US" dirty="0" err="1"/>
              <a:t>ứng</a:t>
            </a:r>
            <a:r>
              <a:rPr lang="en-US" dirty="0"/>
              <a:t> </a:t>
            </a:r>
            <a:r>
              <a:rPr lang="en-US" dirty="0" err="1"/>
              <a:t>dụng</a:t>
            </a:r>
            <a:endParaRPr lang="vi-VN" dirty="0"/>
          </a:p>
          <a:p>
            <a:pPr lvl="0"/>
            <a:r>
              <a:rPr lang="en-US" dirty="0" err="1"/>
              <a:t>ghi</a:t>
            </a:r>
            <a:r>
              <a:rPr lang="en-US" dirty="0"/>
              <a:t> </a:t>
            </a:r>
            <a:r>
              <a:rPr lang="en-US" dirty="0" err="1"/>
              <a:t>nhận</a:t>
            </a:r>
            <a:r>
              <a:rPr lang="en-US" dirty="0"/>
              <a:t> </a:t>
            </a:r>
            <a:r>
              <a:rPr lang="en-US" dirty="0" err="1"/>
              <a:t>các</a:t>
            </a:r>
            <a:r>
              <a:rPr lang="en-US" dirty="0"/>
              <a:t> </a:t>
            </a:r>
            <a:r>
              <a:rPr lang="en-US" dirty="0" err="1"/>
              <a:t>mẹo</a:t>
            </a:r>
            <a:r>
              <a:rPr lang="en-US" dirty="0"/>
              <a:t> </a:t>
            </a:r>
            <a:r>
              <a:rPr lang="en-US" dirty="0" err="1"/>
              <a:t>và</a:t>
            </a:r>
            <a:r>
              <a:rPr lang="en-US" dirty="0"/>
              <a:t> </a:t>
            </a:r>
            <a:r>
              <a:rPr lang="en-US" dirty="0" err="1"/>
              <a:t>các</a:t>
            </a:r>
            <a:r>
              <a:rPr lang="en-US" dirty="0"/>
              <a:t> </a:t>
            </a:r>
            <a:r>
              <a:rPr lang="en-US" dirty="0" err="1"/>
              <a:t>công</a:t>
            </a:r>
            <a:r>
              <a:rPr lang="en-US" dirty="0"/>
              <a:t> </a:t>
            </a:r>
            <a:r>
              <a:rPr lang="en-US" dirty="0" err="1"/>
              <a:t>cụ</a:t>
            </a:r>
            <a:r>
              <a:rPr lang="en-US" dirty="0"/>
              <a:t> </a:t>
            </a:r>
            <a:r>
              <a:rPr lang="en-US" dirty="0" err="1"/>
              <a:t>trên</a:t>
            </a:r>
            <a:r>
              <a:rPr lang="en-US" dirty="0"/>
              <a:t> </a:t>
            </a:r>
            <a:r>
              <a:rPr lang="en-US" dirty="0" err="1"/>
              <a:t>màn</a:t>
            </a:r>
            <a:r>
              <a:rPr lang="en-US" dirty="0"/>
              <a:t> </a:t>
            </a:r>
            <a:r>
              <a:rPr lang="en-US" dirty="0" err="1"/>
              <a:t>hình</a:t>
            </a:r>
            <a:r>
              <a:rPr lang="en-US" dirty="0"/>
              <a:t> </a:t>
            </a:r>
            <a:r>
              <a:rPr lang="en-US" dirty="0" err="1"/>
              <a:t>để</a:t>
            </a:r>
            <a:r>
              <a:rPr lang="en-US" dirty="0"/>
              <a:t> </a:t>
            </a:r>
            <a:r>
              <a:rPr lang="en-US" dirty="0" err="1"/>
              <a:t>dễ</a:t>
            </a:r>
            <a:r>
              <a:rPr lang="en-US" dirty="0"/>
              <a:t> </a:t>
            </a:r>
            <a:r>
              <a:rPr lang="en-US" dirty="0" err="1"/>
              <a:t>dàng</a:t>
            </a:r>
            <a:r>
              <a:rPr lang="en-US" dirty="0"/>
              <a:t> </a:t>
            </a:r>
            <a:r>
              <a:rPr lang="en-US" dirty="0" err="1"/>
              <a:t>truy</a:t>
            </a:r>
            <a:r>
              <a:rPr lang="en-US" dirty="0"/>
              <a:t> </a:t>
            </a:r>
            <a:r>
              <a:rPr lang="en-US" dirty="0" err="1"/>
              <a:t>cập</a:t>
            </a:r>
            <a:endParaRPr lang="vi-VN" dirty="0"/>
          </a:p>
          <a:p>
            <a:pPr lvl="0"/>
            <a:r>
              <a:rPr lang="en-US" dirty="0" err="1"/>
              <a:t>làm</a:t>
            </a:r>
            <a:r>
              <a:rPr lang="en-US" dirty="0"/>
              <a:t> </a:t>
            </a:r>
            <a:r>
              <a:rPr lang="en-US" dirty="0" err="1"/>
              <a:t>thế</a:t>
            </a:r>
            <a:r>
              <a:rPr lang="en-US" dirty="0"/>
              <a:t> </a:t>
            </a:r>
            <a:r>
              <a:rPr lang="en-US" dirty="0" err="1"/>
              <a:t>nào</a:t>
            </a:r>
            <a:r>
              <a:rPr lang="en-US" dirty="0"/>
              <a:t> </a:t>
            </a:r>
            <a:r>
              <a:rPr lang="en-US" dirty="0" err="1"/>
              <a:t>để</a:t>
            </a:r>
            <a:r>
              <a:rPr lang="en-US" dirty="0"/>
              <a:t> </a:t>
            </a:r>
            <a:r>
              <a:rPr lang="en-US" dirty="0" err="1"/>
              <a:t>bắt</a:t>
            </a:r>
            <a:r>
              <a:rPr lang="en-US" dirty="0"/>
              <a:t> </a:t>
            </a:r>
            <a:r>
              <a:rPr lang="en-US" dirty="0" err="1"/>
              <a:t>đầu</a:t>
            </a:r>
            <a:r>
              <a:rPr lang="en-US" dirty="0"/>
              <a:t> </a:t>
            </a:r>
            <a:r>
              <a:rPr lang="en-US" dirty="0" err="1"/>
              <a:t>hoặc</a:t>
            </a:r>
            <a:r>
              <a:rPr lang="en-US" dirty="0"/>
              <a:t> </a:t>
            </a:r>
            <a:r>
              <a:rPr lang="en-US" dirty="0" err="1"/>
              <a:t>thoát</a:t>
            </a:r>
            <a:r>
              <a:rPr lang="en-US" dirty="0"/>
              <a:t> </a:t>
            </a:r>
            <a:r>
              <a:rPr lang="en-US" dirty="0" err="1"/>
              <a:t>khỏi</a:t>
            </a:r>
            <a:r>
              <a:rPr lang="en-US" dirty="0"/>
              <a:t> </a:t>
            </a:r>
            <a:r>
              <a:rPr lang="en-US" dirty="0" err="1"/>
              <a:t>chương</a:t>
            </a:r>
            <a:r>
              <a:rPr lang="en-US" dirty="0"/>
              <a:t> </a:t>
            </a:r>
            <a:r>
              <a:rPr lang="en-US" dirty="0" err="1"/>
              <a:t>trình</a:t>
            </a:r>
            <a:r>
              <a:rPr lang="en-US" dirty="0"/>
              <a:t> Microsoft Office</a:t>
            </a:r>
            <a:endParaRPr lang="vi-VN" dirty="0"/>
          </a:p>
          <a:p>
            <a:r>
              <a:rPr lang="en-CA" dirty="0" err="1"/>
              <a:t>cách</a:t>
            </a:r>
            <a:r>
              <a:rPr lang="en-CA" dirty="0"/>
              <a:t> </a:t>
            </a:r>
            <a:r>
              <a:rPr lang="en-CA" dirty="0" err="1"/>
              <a:t>sử</a:t>
            </a:r>
            <a:r>
              <a:rPr lang="en-CA" dirty="0"/>
              <a:t> </a:t>
            </a:r>
            <a:r>
              <a:rPr lang="en-CA" dirty="0" err="1"/>
              <a:t>dụng</a:t>
            </a:r>
            <a:r>
              <a:rPr lang="en-CA" dirty="0"/>
              <a:t> </a:t>
            </a:r>
            <a:r>
              <a:rPr lang="en-CA" dirty="0" err="1"/>
              <a:t>và</a:t>
            </a:r>
            <a:r>
              <a:rPr lang="en-CA" dirty="0"/>
              <a:t> </a:t>
            </a:r>
            <a:r>
              <a:rPr lang="en-CA" dirty="0" err="1"/>
              <a:t>tùy</a:t>
            </a:r>
            <a:r>
              <a:rPr lang="en-CA" dirty="0"/>
              <a:t> </a:t>
            </a:r>
            <a:r>
              <a:rPr lang="en-CA" dirty="0" err="1"/>
              <a:t>chỉnh</a:t>
            </a:r>
            <a:r>
              <a:rPr lang="en-CA" dirty="0"/>
              <a:t> </a:t>
            </a:r>
            <a:r>
              <a:rPr lang="en-CA" dirty="0" err="1"/>
              <a:t>thanh</a:t>
            </a:r>
            <a:r>
              <a:rPr lang="en-CA" dirty="0"/>
              <a:t> </a:t>
            </a:r>
            <a:r>
              <a:rPr lang="en-CA" dirty="0" err="1"/>
              <a:t>công</a:t>
            </a:r>
            <a:r>
              <a:rPr lang="en-CA" dirty="0"/>
              <a:t> </a:t>
            </a:r>
            <a:r>
              <a:rPr lang="en-CA" dirty="0" err="1"/>
              <a:t>cụ</a:t>
            </a:r>
            <a:r>
              <a:rPr lang="en-CA" dirty="0"/>
              <a:t> </a:t>
            </a:r>
            <a:r>
              <a:rPr lang="en-CA" dirty="0" err="1"/>
              <a:t>truy</a:t>
            </a:r>
            <a:r>
              <a:rPr lang="en-CA" dirty="0"/>
              <a:t> </a:t>
            </a:r>
            <a:r>
              <a:rPr lang="en-CA" dirty="0" err="1"/>
              <a:t>xuất</a:t>
            </a:r>
            <a:r>
              <a:rPr lang="en-CA" dirty="0"/>
              <a:t> </a:t>
            </a:r>
            <a:r>
              <a:rPr lang="en-CA" dirty="0" err="1"/>
              <a:t>nhanh</a:t>
            </a:r>
            <a:r>
              <a:rPr lang="en-CA" dirty="0"/>
              <a:t> (Quick Access Toolbar</a:t>
            </a:r>
            <a:r>
              <a:rPr lang="en-CA" dirty="0" smtClean="0"/>
              <a:t>)</a:t>
            </a:r>
            <a:endParaRPr lang="vi-VN" dirty="0" smtClean="0"/>
          </a:p>
          <a:p>
            <a:pPr lvl="0"/>
            <a:r>
              <a:rPr lang="en-US" dirty="0" err="1"/>
              <a:t>sử</a:t>
            </a:r>
            <a:r>
              <a:rPr lang="en-US" dirty="0"/>
              <a:t> </a:t>
            </a:r>
            <a:r>
              <a:rPr lang="en-US" dirty="0" err="1"/>
              <a:t>dụng</a:t>
            </a:r>
            <a:r>
              <a:rPr lang="en-US" dirty="0"/>
              <a:t> </a:t>
            </a:r>
            <a:r>
              <a:rPr lang="en-US" dirty="0" err="1"/>
              <a:t>các</a:t>
            </a:r>
            <a:r>
              <a:rPr lang="en-US" dirty="0"/>
              <a:t> </a:t>
            </a:r>
            <a:r>
              <a:rPr lang="en-US" dirty="0" err="1"/>
              <a:t>lệnh</a:t>
            </a:r>
            <a:r>
              <a:rPr lang="en-US" dirty="0"/>
              <a:t> </a:t>
            </a:r>
            <a:r>
              <a:rPr lang="en-US" dirty="0" err="1"/>
              <a:t>và</a:t>
            </a:r>
            <a:r>
              <a:rPr lang="en-US" dirty="0"/>
              <a:t> </a:t>
            </a:r>
            <a:r>
              <a:rPr lang="en-US" dirty="0" err="1"/>
              <a:t>điều</a:t>
            </a:r>
            <a:r>
              <a:rPr lang="en-US" dirty="0"/>
              <a:t> </a:t>
            </a:r>
            <a:r>
              <a:rPr lang="en-US" dirty="0" err="1"/>
              <a:t>hướng</a:t>
            </a:r>
            <a:r>
              <a:rPr lang="en-US" dirty="0"/>
              <a:t> </a:t>
            </a:r>
            <a:r>
              <a:rPr lang="en-US" dirty="0" err="1"/>
              <a:t>trên</a:t>
            </a:r>
            <a:r>
              <a:rPr lang="en-US" dirty="0"/>
              <a:t> Ribbon</a:t>
            </a:r>
            <a:endParaRPr lang="vi-VN" dirty="0"/>
          </a:p>
          <a:p>
            <a:pPr lvl="0"/>
            <a:r>
              <a:rPr lang="en-US" dirty="0" err="1"/>
              <a:t>cách</a:t>
            </a:r>
            <a:r>
              <a:rPr lang="en-US" dirty="0"/>
              <a:t> </a:t>
            </a:r>
            <a:r>
              <a:rPr lang="en-US" dirty="0" err="1"/>
              <a:t>điều</a:t>
            </a:r>
            <a:r>
              <a:rPr lang="en-US" dirty="0"/>
              <a:t> </a:t>
            </a:r>
            <a:r>
              <a:rPr lang="en-US" dirty="0" err="1"/>
              <a:t>hướng</a:t>
            </a:r>
            <a:r>
              <a:rPr lang="en-US" dirty="0"/>
              <a:t> </a:t>
            </a:r>
            <a:r>
              <a:rPr lang="en-US" dirty="0" err="1"/>
              <a:t>xung</a:t>
            </a:r>
            <a:r>
              <a:rPr lang="en-US" dirty="0"/>
              <a:t> </a:t>
            </a:r>
            <a:r>
              <a:rPr lang="en-US" dirty="0" err="1"/>
              <a:t>quanh</a:t>
            </a:r>
            <a:r>
              <a:rPr lang="en-US" dirty="0"/>
              <a:t> </a:t>
            </a:r>
            <a:r>
              <a:rPr lang="en-US" dirty="0" err="1"/>
              <a:t>màn</a:t>
            </a:r>
            <a:r>
              <a:rPr lang="en-US" dirty="0"/>
              <a:t> </a:t>
            </a:r>
            <a:r>
              <a:rPr lang="en-US" dirty="0" err="1"/>
              <a:t>hình</a:t>
            </a:r>
            <a:endParaRPr lang="vi-VN" dirty="0"/>
          </a:p>
          <a:p>
            <a:pPr lvl="0"/>
            <a:r>
              <a:rPr lang="en-US" dirty="0" err="1"/>
              <a:t>trợ</a:t>
            </a:r>
            <a:r>
              <a:rPr lang="en-US" dirty="0"/>
              <a:t> </a:t>
            </a:r>
            <a:r>
              <a:rPr lang="en-US" dirty="0" err="1"/>
              <a:t>giúp</a:t>
            </a:r>
            <a:r>
              <a:rPr lang="en-US" dirty="0"/>
              <a:t> </a:t>
            </a:r>
            <a:r>
              <a:rPr lang="en-US" dirty="0" err="1"/>
              <a:t>trong</a:t>
            </a:r>
            <a:r>
              <a:rPr lang="en-US" dirty="0"/>
              <a:t> Microsoft Office</a:t>
            </a:r>
            <a:endParaRPr lang="vi-VN" dirty="0"/>
          </a:p>
          <a:p>
            <a:pPr lvl="0"/>
            <a:r>
              <a:rPr lang="en-US" dirty="0" err="1"/>
              <a:t>sử</a:t>
            </a:r>
            <a:r>
              <a:rPr lang="en-US" dirty="0"/>
              <a:t> </a:t>
            </a:r>
            <a:r>
              <a:rPr lang="en-US" dirty="0" err="1"/>
              <a:t>dụng</a:t>
            </a:r>
            <a:r>
              <a:rPr lang="en-US" dirty="0"/>
              <a:t> </a:t>
            </a:r>
            <a:r>
              <a:rPr lang="en-US" dirty="0" err="1"/>
              <a:t>thẻ</a:t>
            </a:r>
            <a:r>
              <a:rPr lang="en-US" dirty="0"/>
              <a:t> File </a:t>
            </a:r>
            <a:r>
              <a:rPr lang="en-US" dirty="0" err="1"/>
              <a:t>và</a:t>
            </a:r>
            <a:r>
              <a:rPr lang="en-US" dirty="0"/>
              <a:t> Backstage</a:t>
            </a:r>
            <a:endParaRPr lang="vi-VN" dirty="0"/>
          </a:p>
          <a:p>
            <a:pPr lvl="0"/>
            <a:r>
              <a:rPr lang="en-US" dirty="0" err="1"/>
              <a:t>thay</a:t>
            </a:r>
            <a:r>
              <a:rPr lang="en-US" dirty="0"/>
              <a:t> </a:t>
            </a:r>
            <a:r>
              <a:rPr lang="en-US" dirty="0" err="1"/>
              <a:t>đổi</a:t>
            </a:r>
            <a:r>
              <a:rPr lang="en-US" dirty="0"/>
              <a:t> </a:t>
            </a:r>
            <a:r>
              <a:rPr lang="en-US" dirty="0" err="1"/>
              <a:t>các</a:t>
            </a:r>
            <a:r>
              <a:rPr lang="en-US" dirty="0"/>
              <a:t> </a:t>
            </a:r>
            <a:r>
              <a:rPr lang="en-US" dirty="0" err="1"/>
              <a:t>tùy</a:t>
            </a:r>
            <a:r>
              <a:rPr lang="en-US" dirty="0"/>
              <a:t> </a:t>
            </a:r>
            <a:r>
              <a:rPr lang="en-US" dirty="0" err="1"/>
              <a:t>chọn</a:t>
            </a:r>
            <a:r>
              <a:rPr lang="en-US" dirty="0"/>
              <a:t> </a:t>
            </a:r>
            <a:r>
              <a:rPr lang="en-US" dirty="0" err="1"/>
              <a:t>và</a:t>
            </a:r>
            <a:r>
              <a:rPr lang="en-US" dirty="0"/>
              <a:t> </a:t>
            </a:r>
            <a:r>
              <a:rPr lang="en-US" dirty="0" err="1"/>
              <a:t>thiết</a:t>
            </a:r>
            <a:r>
              <a:rPr lang="en-US" dirty="0"/>
              <a:t> </a:t>
            </a:r>
            <a:r>
              <a:rPr lang="en-US" dirty="0" err="1"/>
              <a:t>lập</a:t>
            </a:r>
            <a:r>
              <a:rPr lang="en-US" dirty="0"/>
              <a:t> </a:t>
            </a:r>
            <a:r>
              <a:rPr lang="en-US" dirty="0" err="1"/>
              <a:t>mặc</a:t>
            </a:r>
            <a:r>
              <a:rPr lang="en-US" dirty="0"/>
              <a:t> </a:t>
            </a:r>
            <a:r>
              <a:rPr lang="en-US" dirty="0" err="1"/>
              <a:t>định</a:t>
            </a:r>
            <a:r>
              <a:rPr lang="en-US" dirty="0"/>
              <a:t> </a:t>
            </a:r>
            <a:r>
              <a:rPr lang="en-US" dirty="0" err="1"/>
              <a:t>của</a:t>
            </a:r>
            <a:r>
              <a:rPr lang="en-US" dirty="0"/>
              <a:t> </a:t>
            </a:r>
            <a:r>
              <a:rPr lang="en-US" dirty="0" err="1"/>
              <a:t>chương</a:t>
            </a:r>
            <a:r>
              <a:rPr lang="en-US" dirty="0"/>
              <a:t> </a:t>
            </a:r>
            <a:r>
              <a:rPr lang="en-US" dirty="0" err="1"/>
              <a:t>trình</a:t>
            </a:r>
            <a:endParaRPr lang="vi-VN" dirty="0"/>
          </a:p>
          <a:p>
            <a:r>
              <a:rPr lang="en-CA" dirty="0" err="1"/>
              <a:t>những</a:t>
            </a:r>
            <a:r>
              <a:rPr lang="en-CA" dirty="0"/>
              <a:t> </a:t>
            </a:r>
            <a:r>
              <a:rPr lang="en-CA" dirty="0" err="1"/>
              <a:t>phương</a:t>
            </a:r>
            <a:r>
              <a:rPr lang="en-CA" dirty="0"/>
              <a:t> </a:t>
            </a:r>
            <a:r>
              <a:rPr lang="en-CA" dirty="0" err="1"/>
              <a:t>pháp</a:t>
            </a:r>
            <a:r>
              <a:rPr lang="en-CA" dirty="0"/>
              <a:t> </a:t>
            </a:r>
            <a:r>
              <a:rPr lang="en-CA" dirty="0" err="1"/>
              <a:t>phổ</a:t>
            </a:r>
            <a:r>
              <a:rPr lang="en-CA" dirty="0"/>
              <a:t> </a:t>
            </a:r>
            <a:r>
              <a:rPr lang="en-CA" dirty="0" err="1"/>
              <a:t>biến</a:t>
            </a:r>
            <a:r>
              <a:rPr lang="en-CA" dirty="0"/>
              <a:t> </a:t>
            </a:r>
            <a:r>
              <a:rPr lang="en-CA" dirty="0" err="1"/>
              <a:t>để</a:t>
            </a:r>
            <a:r>
              <a:rPr lang="en-CA" dirty="0"/>
              <a:t> thao </a:t>
            </a:r>
            <a:r>
              <a:rPr lang="en-CA" dirty="0" err="1"/>
              <a:t>tác</a:t>
            </a:r>
            <a:r>
              <a:rPr lang="en-CA" dirty="0"/>
              <a:t> </a:t>
            </a:r>
            <a:r>
              <a:rPr lang="en-CA" dirty="0" err="1"/>
              <a:t>với</a:t>
            </a:r>
            <a:r>
              <a:rPr lang="en-CA" dirty="0"/>
              <a:t> </a:t>
            </a:r>
            <a:r>
              <a:rPr lang="en-CA" dirty="0" err="1"/>
              <a:t>dữ</a:t>
            </a:r>
            <a:r>
              <a:rPr lang="en-CA" dirty="0"/>
              <a:t> </a:t>
            </a:r>
            <a:r>
              <a:rPr lang="en-CA" dirty="0" err="1"/>
              <a:t>liệu</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150" dirty="0" err="1" smtClean="0"/>
              <a:t>Truy</a:t>
            </a:r>
            <a:r>
              <a:rPr lang="en-US" sz="3600" spc="-150" dirty="0" smtClean="0"/>
              <a:t> </a:t>
            </a:r>
            <a:r>
              <a:rPr lang="en-US" sz="3600" spc="-150" dirty="0" err="1" smtClean="0"/>
              <a:t>cập</a:t>
            </a:r>
            <a:r>
              <a:rPr lang="en-US" sz="3600" spc="-150" dirty="0" smtClean="0"/>
              <a:t> </a:t>
            </a:r>
            <a:r>
              <a:rPr lang="en-US" sz="3600" spc="-150" dirty="0" err="1" smtClean="0"/>
              <a:t>vào</a:t>
            </a:r>
            <a:r>
              <a:rPr lang="en-US" sz="3600" spc="-150" dirty="0" smtClean="0"/>
              <a:t> </a:t>
            </a:r>
            <a:r>
              <a:rPr lang="en-US" sz="3600" spc="-150" dirty="0" err="1" smtClean="0"/>
              <a:t>các</a:t>
            </a:r>
            <a:r>
              <a:rPr lang="en-US" sz="3600" spc="-150" dirty="0" smtClean="0"/>
              <a:t> </a:t>
            </a:r>
            <a:r>
              <a:rPr lang="en-US" sz="3600" spc="-150" dirty="0" err="1" smtClean="0"/>
              <a:t>lệnh</a:t>
            </a:r>
            <a:r>
              <a:rPr lang="en-US" sz="3600" spc="-150" dirty="0" smtClean="0"/>
              <a:t> </a:t>
            </a:r>
            <a:r>
              <a:rPr lang="en-US" sz="3600" spc="-150" dirty="0" err="1" smtClean="0"/>
              <a:t>và</a:t>
            </a:r>
            <a:r>
              <a:rPr lang="en-US" sz="3600" spc="-150" dirty="0" smtClean="0"/>
              <a:t> </a:t>
            </a:r>
            <a:r>
              <a:rPr lang="en-US" sz="3600" spc="-150" dirty="0" err="1" smtClean="0"/>
              <a:t>các</a:t>
            </a:r>
            <a:r>
              <a:rPr lang="en-US" sz="3600" spc="-150" dirty="0" smtClean="0"/>
              <a:t> </a:t>
            </a:r>
            <a:r>
              <a:rPr lang="en-US" sz="3600" spc="-150" dirty="0" err="1" smtClean="0"/>
              <a:t>tính</a:t>
            </a:r>
            <a:r>
              <a:rPr lang="en-US" sz="3600" spc="-150" dirty="0" smtClean="0"/>
              <a:t> </a:t>
            </a:r>
            <a:r>
              <a:rPr lang="en-US" sz="3600" spc="-150" dirty="0" err="1" smtClean="0"/>
              <a:t>năng</a:t>
            </a:r>
            <a:endParaRPr lang="en-US" sz="3600" spc="-150" dirty="0"/>
          </a:p>
        </p:txBody>
      </p:sp>
      <p:sp>
        <p:nvSpPr>
          <p:cNvPr id="3" name="Content Placeholder 2"/>
          <p:cNvSpPr>
            <a:spLocks noGrp="1"/>
          </p:cNvSpPr>
          <p:nvPr>
            <p:ph idx="1"/>
          </p:nvPr>
        </p:nvSpPr>
        <p:spPr/>
        <p:txBody>
          <a:bodyPr/>
          <a:lstStyle/>
          <a:p>
            <a:r>
              <a:rPr lang="en-US" dirty="0" err="1" smtClean="0"/>
              <a:t>Để</a:t>
            </a:r>
            <a:r>
              <a:rPr lang="en-US" dirty="0" smtClean="0"/>
              <a:t> thu </a:t>
            </a:r>
            <a:r>
              <a:rPr lang="en-US" dirty="0" err="1" smtClean="0"/>
              <a:t>nhỏ</a:t>
            </a:r>
            <a:r>
              <a:rPr lang="en-US" dirty="0" smtClean="0"/>
              <a:t> </a:t>
            </a:r>
            <a:r>
              <a:rPr lang="en-US" dirty="0" err="1" smtClean="0"/>
              <a:t>dải</a:t>
            </a:r>
            <a:r>
              <a:rPr lang="en-US" dirty="0" smtClean="0"/>
              <a:t> Ribbon:</a:t>
            </a:r>
            <a:endParaRPr lang="en-US" dirty="0"/>
          </a:p>
          <a:p>
            <a:pPr lvl="1"/>
            <a:r>
              <a:rPr lang="en-US" dirty="0" err="1" smtClean="0"/>
              <a:t>Nhấp</a:t>
            </a:r>
            <a:r>
              <a:rPr lang="en-US" dirty="0" smtClean="0"/>
              <a:t> </a:t>
            </a:r>
            <a:r>
              <a:rPr lang="en-US" dirty="0" err="1"/>
              <a:t>đúp</a:t>
            </a:r>
            <a:r>
              <a:rPr lang="en-US" dirty="0"/>
              <a:t> </a:t>
            </a:r>
            <a:r>
              <a:rPr lang="en-US" dirty="0" err="1"/>
              <a:t>chuột</a:t>
            </a:r>
            <a:r>
              <a:rPr lang="en-US" dirty="0"/>
              <a:t> </a:t>
            </a:r>
            <a:r>
              <a:rPr lang="en-US" dirty="0" err="1"/>
              <a:t>vào</a:t>
            </a:r>
            <a:r>
              <a:rPr lang="en-US" dirty="0"/>
              <a:t> </a:t>
            </a:r>
            <a:r>
              <a:rPr lang="en-US" dirty="0" err="1"/>
              <a:t>một</a:t>
            </a:r>
            <a:r>
              <a:rPr lang="en-US" dirty="0"/>
              <a:t> </a:t>
            </a:r>
            <a:r>
              <a:rPr lang="en-US" dirty="0" err="1"/>
              <a:t>thẻ</a:t>
            </a:r>
            <a:r>
              <a:rPr lang="en-US" dirty="0"/>
              <a:t> </a:t>
            </a:r>
            <a:r>
              <a:rPr lang="en-US" dirty="0" err="1"/>
              <a:t>bất</a:t>
            </a:r>
            <a:r>
              <a:rPr lang="en-US" dirty="0"/>
              <a:t> </a:t>
            </a:r>
            <a:r>
              <a:rPr lang="en-US" dirty="0" err="1"/>
              <a:t>kỳ</a:t>
            </a:r>
            <a:r>
              <a:rPr lang="en-US" dirty="0"/>
              <a:t>, </a:t>
            </a:r>
            <a:r>
              <a:rPr lang="en-US" dirty="0" err="1"/>
              <a:t>hoặc</a:t>
            </a:r>
            <a:endParaRPr lang="en-US" dirty="0"/>
          </a:p>
          <a:p>
            <a:pPr lvl="1"/>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nút</a:t>
            </a:r>
            <a:endParaRPr lang="en-US" dirty="0"/>
          </a:p>
          <a:p>
            <a:r>
              <a:rPr lang="vi-VN" dirty="0"/>
              <a:t>Để hiển thị lại Ribbon, lặp lại một trong những bước trên</a:t>
            </a:r>
            <a:endParaRPr lang="en-US" dirty="0" smtClean="0"/>
          </a:p>
          <a:p>
            <a:pPr lvl="1"/>
            <a:r>
              <a:rPr lang="en-US" dirty="0" err="1"/>
              <a:t>nút</a:t>
            </a:r>
            <a:r>
              <a:rPr lang="en-US" dirty="0"/>
              <a:t> </a:t>
            </a:r>
            <a:r>
              <a:rPr lang="en-US" dirty="0" err="1"/>
              <a:t>trên</a:t>
            </a:r>
            <a:r>
              <a:rPr lang="en-US" dirty="0"/>
              <a:t> Ribbon </a:t>
            </a:r>
            <a:r>
              <a:rPr lang="en-US" dirty="0" err="1"/>
              <a:t>đổi</a:t>
            </a:r>
            <a:r>
              <a:rPr lang="en-US" dirty="0"/>
              <a:t> </a:t>
            </a:r>
            <a:r>
              <a:rPr lang="en-US" dirty="0" err="1"/>
              <a:t>thành</a:t>
            </a:r>
            <a:r>
              <a:rPr lang="en-US" sz="1600" dirty="0" smtClean="0"/>
              <a:t>    </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pic>
        <p:nvPicPr>
          <p:cNvPr id="6" name="Picture 5" descr="Description: u3-016"/>
          <p:cNvPicPr/>
          <p:nvPr/>
        </p:nvPicPr>
        <p:blipFill>
          <a:blip r:embed="rId3">
            <a:extLst>
              <a:ext uri="{28A0092B-C50C-407E-A947-70E740481C1C}">
                <a14:useLocalDpi xmlns:a14="http://schemas.microsoft.com/office/drawing/2010/main" val="0"/>
              </a:ext>
            </a:extLst>
          </a:blip>
          <a:srcRect/>
          <a:stretch>
            <a:fillRect/>
          </a:stretch>
        </p:blipFill>
        <p:spPr bwMode="auto">
          <a:xfrm>
            <a:off x="3371532" y="2448271"/>
            <a:ext cx="182246" cy="165678"/>
          </a:xfrm>
          <a:prstGeom prst="rect">
            <a:avLst/>
          </a:prstGeom>
          <a:noFill/>
          <a:ln>
            <a:noFill/>
          </a:ln>
        </p:spPr>
      </p:pic>
      <p:pic>
        <p:nvPicPr>
          <p:cNvPr id="7" name="Picture 6" descr="C:\Users\swong\Documents\Manuals\IC3 GS4\7314 IC3 GS4\Screens\L7\l7-017.png"/>
          <p:cNvPicPr/>
          <p:nvPr/>
        </p:nvPicPr>
        <p:blipFill>
          <a:blip r:embed="rId4">
            <a:extLst>
              <a:ext uri="{28A0092B-C50C-407E-A947-70E740481C1C}">
                <a14:useLocalDpi xmlns:a14="http://schemas.microsoft.com/office/drawing/2010/main" val="0"/>
              </a:ext>
            </a:extLst>
          </a:blip>
          <a:srcRect/>
          <a:stretch>
            <a:fillRect/>
          </a:stretch>
        </p:blipFill>
        <p:spPr bwMode="auto">
          <a:xfrm>
            <a:off x="4043276" y="3392579"/>
            <a:ext cx="183878" cy="183878"/>
          </a:xfrm>
          <a:prstGeom prst="rect">
            <a:avLst/>
          </a:prstGeom>
          <a:noFill/>
          <a:ln>
            <a:noFill/>
          </a:ln>
        </p:spPr>
      </p:pic>
    </p:spTree>
    <p:extLst>
      <p:ext uri="{BB962C8B-B14F-4D97-AF65-F5344CB8AC3E}">
        <p14:creationId xmlns:p14="http://schemas.microsoft.com/office/powerpoint/2010/main" val="9840937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150" dirty="0" err="1" smtClean="0"/>
              <a:t>Truy</a:t>
            </a:r>
            <a:r>
              <a:rPr lang="en-US" sz="3600" spc="-150" dirty="0" smtClean="0"/>
              <a:t> </a:t>
            </a:r>
            <a:r>
              <a:rPr lang="en-US" sz="3600" spc="-150" dirty="0" err="1" smtClean="0"/>
              <a:t>cập</a:t>
            </a:r>
            <a:r>
              <a:rPr lang="en-US" sz="3600" spc="-150" dirty="0" smtClean="0"/>
              <a:t> </a:t>
            </a:r>
            <a:r>
              <a:rPr lang="en-US" sz="3600" spc="-150" dirty="0" err="1" smtClean="0"/>
              <a:t>vào</a:t>
            </a:r>
            <a:r>
              <a:rPr lang="en-US" sz="3600" spc="-150" dirty="0" smtClean="0"/>
              <a:t> </a:t>
            </a:r>
            <a:r>
              <a:rPr lang="en-US" sz="3600" spc="-150" dirty="0" err="1" smtClean="0"/>
              <a:t>các</a:t>
            </a:r>
            <a:r>
              <a:rPr lang="en-US" sz="3600" spc="-150" dirty="0" smtClean="0"/>
              <a:t> </a:t>
            </a:r>
            <a:r>
              <a:rPr lang="en-US" sz="3600" spc="-150" dirty="0" err="1" smtClean="0"/>
              <a:t>lệnh</a:t>
            </a:r>
            <a:r>
              <a:rPr lang="en-US" sz="3600" spc="-150" dirty="0" smtClean="0"/>
              <a:t> </a:t>
            </a:r>
            <a:r>
              <a:rPr lang="en-US" sz="3600" spc="-150" dirty="0" err="1" smtClean="0"/>
              <a:t>và</a:t>
            </a:r>
            <a:r>
              <a:rPr lang="en-US" sz="3600" spc="-150" dirty="0" smtClean="0"/>
              <a:t> </a:t>
            </a:r>
            <a:r>
              <a:rPr lang="en-US" sz="3600" spc="-150" dirty="0" err="1" smtClean="0"/>
              <a:t>các</a:t>
            </a:r>
            <a:r>
              <a:rPr lang="en-US" sz="3600" spc="-150" dirty="0" smtClean="0"/>
              <a:t> </a:t>
            </a:r>
            <a:r>
              <a:rPr lang="en-US" sz="3600" spc="-150" dirty="0" err="1" smtClean="0"/>
              <a:t>tính</a:t>
            </a:r>
            <a:r>
              <a:rPr lang="en-US" sz="3600" spc="-150" dirty="0" smtClean="0"/>
              <a:t> </a:t>
            </a:r>
            <a:r>
              <a:rPr lang="en-US" sz="3600" spc="-150" dirty="0" err="1" smtClean="0"/>
              <a:t>năng</a:t>
            </a:r>
            <a:endParaRPr lang="en-US" sz="3600" spc="-150" dirty="0"/>
          </a:p>
        </p:txBody>
      </p:sp>
      <p:sp>
        <p:nvSpPr>
          <p:cNvPr id="3" name="Content Placeholder 2"/>
          <p:cNvSpPr>
            <a:spLocks noGrp="1"/>
          </p:cNvSpPr>
          <p:nvPr>
            <p:ph idx="1"/>
          </p:nvPr>
        </p:nvSpPr>
        <p:spPr>
          <a:xfrm>
            <a:off x="283343" y="1411014"/>
            <a:ext cx="8385175" cy="4913219"/>
          </a:xfrm>
        </p:spPr>
        <p:txBody>
          <a:bodyPr/>
          <a:lstStyle/>
          <a:p>
            <a:r>
              <a:rPr lang="vi-VN" b="1" dirty="0"/>
              <a:t>Khung điều hướng của Access</a:t>
            </a:r>
            <a:endParaRPr lang="en-US" b="1" dirty="0"/>
          </a:p>
          <a:p>
            <a:pPr lvl="1"/>
            <a:r>
              <a:rPr lang="en-CA" dirty="0" err="1"/>
              <a:t>Nằm</a:t>
            </a:r>
            <a:r>
              <a:rPr lang="en-CA" dirty="0"/>
              <a:t> ở </a:t>
            </a:r>
            <a:r>
              <a:rPr lang="en-CA" dirty="0" err="1"/>
              <a:t>phía</a:t>
            </a:r>
            <a:r>
              <a:rPr lang="en-CA" dirty="0"/>
              <a:t> </a:t>
            </a:r>
            <a:r>
              <a:rPr lang="en-CA" dirty="0" err="1"/>
              <a:t>bên</a:t>
            </a:r>
            <a:r>
              <a:rPr lang="en-CA" dirty="0"/>
              <a:t> </a:t>
            </a:r>
            <a:r>
              <a:rPr lang="en-CA" dirty="0" err="1"/>
              <a:t>trái</a:t>
            </a:r>
            <a:r>
              <a:rPr lang="en-CA" dirty="0"/>
              <a:t> </a:t>
            </a:r>
            <a:r>
              <a:rPr lang="en-CA" dirty="0" err="1" smtClean="0"/>
              <a:t>màn</a:t>
            </a:r>
            <a:r>
              <a:rPr lang="vi-VN" dirty="0" smtClean="0"/>
              <a:t/>
            </a:r>
            <a:br>
              <a:rPr lang="vi-VN" dirty="0" smtClean="0"/>
            </a:br>
            <a:r>
              <a:rPr lang="en-CA" dirty="0" err="1" smtClean="0"/>
              <a:t>hình</a:t>
            </a:r>
            <a:endParaRPr lang="vi-VN" dirty="0" smtClean="0"/>
          </a:p>
          <a:p>
            <a:pPr lvl="1"/>
            <a:r>
              <a:rPr lang="vi-VN" dirty="0"/>
              <a:t>vị trí trung tâm </a:t>
            </a:r>
            <a:r>
              <a:rPr lang="vi-VN" dirty="0" smtClean="0"/>
              <a:t>là nơi mà</a:t>
            </a:r>
            <a:br>
              <a:rPr lang="vi-VN" dirty="0" smtClean="0"/>
            </a:br>
            <a:r>
              <a:rPr lang="vi-VN" dirty="0" smtClean="0"/>
              <a:t>bạn </a:t>
            </a:r>
            <a:r>
              <a:rPr lang="vi-VN" dirty="0"/>
              <a:t>có thể tạo và sử </a:t>
            </a:r>
            <a:r>
              <a:rPr lang="vi-VN" dirty="0" smtClean="0"/>
              <a:t>dụng</a:t>
            </a:r>
            <a:br>
              <a:rPr lang="vi-VN" dirty="0" smtClean="0"/>
            </a:br>
            <a:r>
              <a:rPr lang="vi-VN" dirty="0" smtClean="0"/>
              <a:t>bất </a:t>
            </a:r>
            <a:r>
              <a:rPr lang="vi-VN" dirty="0"/>
              <a:t>kỳ loại đối tượng </a:t>
            </a:r>
            <a:r>
              <a:rPr lang="vi-VN" dirty="0" smtClean="0"/>
              <a:t>cơ</a:t>
            </a:r>
            <a:br>
              <a:rPr lang="vi-VN" dirty="0" smtClean="0"/>
            </a:br>
            <a:r>
              <a:rPr lang="vi-VN" dirty="0" smtClean="0"/>
              <a:t>sở </a:t>
            </a:r>
            <a:r>
              <a:rPr lang="vi-VN" dirty="0"/>
              <a:t>dữ liệu nào</a:t>
            </a:r>
            <a:endParaRPr lang="en-CA" dirty="0" smtClean="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grpSp>
        <p:nvGrpSpPr>
          <p:cNvPr id="7" name="Group 6"/>
          <p:cNvGrpSpPr/>
          <p:nvPr/>
        </p:nvGrpSpPr>
        <p:grpSpPr>
          <a:xfrm>
            <a:off x="4082270" y="1917700"/>
            <a:ext cx="4788535" cy="4076700"/>
            <a:chOff x="4412470" y="1828800"/>
            <a:chExt cx="4788535" cy="4076700"/>
          </a:xfrm>
        </p:grpSpPr>
        <p:pic>
          <p:nvPicPr>
            <p:cNvPr id="54" name="Picture 53"/>
            <p:cNvPicPr/>
            <p:nvPr/>
          </p:nvPicPr>
          <p:blipFill>
            <a:blip r:embed="rId3">
              <a:extLst>
                <a:ext uri="{28A0092B-C50C-407E-A947-70E740481C1C}">
                  <a14:useLocalDpi xmlns:a14="http://schemas.microsoft.com/office/drawing/2010/main" val="0"/>
                </a:ext>
              </a:extLst>
            </a:blip>
            <a:srcRect/>
            <a:stretch>
              <a:fillRect/>
            </a:stretch>
          </p:blipFill>
          <p:spPr bwMode="auto">
            <a:xfrm>
              <a:off x="5674268" y="1901190"/>
              <a:ext cx="1827193" cy="4004310"/>
            </a:xfrm>
            <a:prstGeom prst="rect">
              <a:avLst/>
            </a:prstGeom>
            <a:noFill/>
            <a:ln>
              <a:noFill/>
            </a:ln>
          </p:spPr>
        </p:pic>
        <p:sp>
          <p:nvSpPr>
            <p:cNvPr id="46" name="Text Box 24"/>
            <p:cNvSpPr txBox="1">
              <a:spLocks noChangeArrowheads="1"/>
            </p:cNvSpPr>
            <p:nvPr/>
          </p:nvSpPr>
          <p:spPr bwMode="auto">
            <a:xfrm>
              <a:off x="8017905" y="4598726"/>
              <a:ext cx="1039433" cy="3863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CA" sz="1100" b="1" dirty="0" err="1">
                  <a:latin typeface="Zurich BT" pitchFamily="34" charset="0"/>
                  <a:ea typeface="Times New Roman"/>
                  <a:cs typeface="Arial"/>
                </a:rPr>
                <a:t>Các</a:t>
              </a:r>
              <a:r>
                <a:rPr lang="en-CA" sz="1100" b="1" dirty="0">
                  <a:latin typeface="Zurich BT" pitchFamily="34" charset="0"/>
                  <a:ea typeface="Times New Roman"/>
                  <a:cs typeface="Arial"/>
                </a:rPr>
                <a:t> </a:t>
              </a:r>
              <a:r>
                <a:rPr lang="en-CA" sz="1100" b="1" dirty="0" err="1">
                  <a:latin typeface="Zurich BT" pitchFamily="34" charset="0"/>
                  <a:ea typeface="Times New Roman"/>
                  <a:cs typeface="Arial"/>
                </a:rPr>
                <a:t>nút</a:t>
              </a:r>
              <a:r>
                <a:rPr lang="en-CA" sz="1100" b="1" dirty="0">
                  <a:latin typeface="Zurich BT" pitchFamily="34" charset="0"/>
                  <a:ea typeface="Times New Roman"/>
                  <a:cs typeface="Arial"/>
                </a:rPr>
                <a:t> </a:t>
              </a:r>
              <a:r>
                <a:rPr lang="en-CA" sz="1100" b="1" dirty="0" err="1">
                  <a:latin typeface="Zurich BT" pitchFamily="34" charset="0"/>
                  <a:ea typeface="Times New Roman"/>
                  <a:cs typeface="Arial"/>
                </a:rPr>
                <a:t>đóng</a:t>
              </a:r>
              <a:r>
                <a:rPr lang="en-CA" sz="1100" b="1" dirty="0">
                  <a:latin typeface="Zurich BT" pitchFamily="34" charset="0"/>
                  <a:ea typeface="Times New Roman"/>
                  <a:cs typeface="Arial"/>
                </a:rPr>
                <a:t>/</a:t>
              </a:r>
              <a:r>
                <a:rPr lang="en-CA" sz="1100" b="1" dirty="0" err="1">
                  <a:latin typeface="Zurich BT" pitchFamily="34" charset="0"/>
                  <a:ea typeface="Times New Roman"/>
                  <a:cs typeface="Arial"/>
                </a:rPr>
                <a:t>mở</a:t>
              </a:r>
              <a:endParaRPr lang="en-US" sz="1100" b="1" dirty="0">
                <a:effectLst/>
                <a:latin typeface="Zurich BT" pitchFamily="34" charset="0"/>
                <a:ea typeface="Times New Roman"/>
                <a:cs typeface="Arial"/>
              </a:endParaRPr>
            </a:p>
          </p:txBody>
        </p:sp>
        <p:sp>
          <p:nvSpPr>
            <p:cNvPr id="47" name="Text Box 25"/>
            <p:cNvSpPr txBox="1">
              <a:spLocks noChangeArrowheads="1"/>
            </p:cNvSpPr>
            <p:nvPr/>
          </p:nvSpPr>
          <p:spPr bwMode="auto">
            <a:xfrm>
              <a:off x="7875970" y="3886078"/>
              <a:ext cx="1181369" cy="44546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vi-VN" sz="1100" b="1" dirty="0">
                  <a:latin typeface="Zurich BT" pitchFamily="34" charset="0"/>
                  <a:ea typeface="Times New Roman"/>
                  <a:cs typeface="Arial"/>
                </a:rPr>
                <a:t>Các đối tượng cơ sở dữ liệu</a:t>
              </a:r>
              <a:r>
                <a:rPr lang="en-CA" sz="1100" dirty="0">
                  <a:effectLst/>
                  <a:latin typeface="Zurich BT" pitchFamily="34" charset="0"/>
                  <a:ea typeface="Calibri"/>
                  <a:cs typeface="Times New Roman"/>
                </a:rPr>
                <a:t> </a:t>
              </a:r>
              <a:endParaRPr lang="en-US" sz="1100" dirty="0">
                <a:effectLst/>
                <a:latin typeface="Zurich BT" pitchFamily="34" charset="0"/>
                <a:ea typeface="Calibri"/>
                <a:cs typeface="Times New Roman"/>
              </a:endParaRPr>
            </a:p>
            <a:p>
              <a:pPr marL="0" marR="0">
                <a:spcBef>
                  <a:spcPts val="0"/>
                </a:spcBef>
                <a:spcAft>
                  <a:spcPts val="0"/>
                </a:spcAft>
              </a:pPr>
              <a:endParaRPr lang="en-US" sz="1100" b="1" dirty="0">
                <a:effectLst/>
                <a:latin typeface="Zurich BT" pitchFamily="34" charset="0"/>
                <a:ea typeface="Times New Roman"/>
                <a:cs typeface="Arial"/>
              </a:endParaRPr>
            </a:p>
          </p:txBody>
        </p:sp>
        <p:cxnSp>
          <p:nvCxnSpPr>
            <p:cNvPr id="48" name="AutoShape 18"/>
            <p:cNvCxnSpPr>
              <a:cxnSpLocks noChangeShapeType="1"/>
            </p:cNvCxnSpPr>
            <p:nvPr/>
          </p:nvCxnSpPr>
          <p:spPr bwMode="auto">
            <a:xfrm>
              <a:off x="7766444" y="2628250"/>
              <a:ext cx="0" cy="3142893"/>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a:noFill/>
                </a14:hiddenFill>
              </a:ext>
            </a:extLst>
          </p:spPr>
        </p:cxnSp>
        <p:cxnSp>
          <p:nvCxnSpPr>
            <p:cNvPr id="49" name="AutoShape 20"/>
            <p:cNvCxnSpPr>
              <a:cxnSpLocks noChangeShapeType="1"/>
            </p:cNvCxnSpPr>
            <p:nvPr/>
          </p:nvCxnSpPr>
          <p:spPr bwMode="auto">
            <a:xfrm flipH="1">
              <a:off x="7393098" y="4785096"/>
              <a:ext cx="624766"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50" name="AutoShape 14"/>
            <p:cNvCxnSpPr>
              <a:cxnSpLocks noChangeShapeType="1"/>
            </p:cNvCxnSpPr>
            <p:nvPr/>
          </p:nvCxnSpPr>
          <p:spPr bwMode="auto">
            <a:xfrm flipH="1">
              <a:off x="7292828" y="2628250"/>
              <a:ext cx="466597"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51" name="AutoShape 15"/>
            <p:cNvCxnSpPr>
              <a:cxnSpLocks noChangeShapeType="1"/>
            </p:cNvCxnSpPr>
            <p:nvPr/>
          </p:nvCxnSpPr>
          <p:spPr bwMode="auto">
            <a:xfrm flipH="1">
              <a:off x="7292828" y="4331688"/>
              <a:ext cx="466597"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52" name="AutoShape 16"/>
            <p:cNvCxnSpPr>
              <a:cxnSpLocks noChangeShapeType="1"/>
            </p:cNvCxnSpPr>
            <p:nvPr/>
          </p:nvCxnSpPr>
          <p:spPr bwMode="auto">
            <a:xfrm flipH="1">
              <a:off x="7292828" y="5097727"/>
              <a:ext cx="466597"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53" name="AutoShape 17"/>
            <p:cNvCxnSpPr>
              <a:cxnSpLocks noChangeShapeType="1"/>
            </p:cNvCxnSpPr>
            <p:nvPr/>
          </p:nvCxnSpPr>
          <p:spPr bwMode="auto">
            <a:xfrm flipH="1">
              <a:off x="7292828" y="5773057"/>
              <a:ext cx="466597"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41" name="AutoShape 21"/>
            <p:cNvCxnSpPr>
              <a:cxnSpLocks noChangeShapeType="1"/>
            </p:cNvCxnSpPr>
            <p:nvPr/>
          </p:nvCxnSpPr>
          <p:spPr bwMode="auto">
            <a:xfrm flipH="1" flipV="1">
              <a:off x="7237200" y="2206537"/>
              <a:ext cx="499073" cy="172098"/>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42" name="AutoShape 22"/>
            <p:cNvCxnSpPr>
              <a:cxnSpLocks noChangeShapeType="1"/>
            </p:cNvCxnSpPr>
            <p:nvPr/>
          </p:nvCxnSpPr>
          <p:spPr bwMode="auto">
            <a:xfrm flipH="1">
              <a:off x="7373812" y="2004820"/>
              <a:ext cx="385052"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sp>
          <p:nvSpPr>
            <p:cNvPr id="43" name="Text Box 23"/>
            <p:cNvSpPr txBox="1">
              <a:spLocks noChangeArrowheads="1"/>
            </p:cNvSpPr>
            <p:nvPr/>
          </p:nvSpPr>
          <p:spPr bwMode="auto">
            <a:xfrm>
              <a:off x="7765883" y="1828800"/>
              <a:ext cx="1435122" cy="7366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en-CA" sz="1100" b="1" dirty="0" err="1">
                  <a:latin typeface="Zurich BT" pitchFamily="34" charset="0"/>
                  <a:ea typeface="Times New Roman"/>
                  <a:cs typeface="Arial"/>
                </a:rPr>
                <a:t>Nút</a:t>
              </a:r>
              <a:r>
                <a:rPr lang="en-CA" sz="1100" b="1" dirty="0">
                  <a:latin typeface="Zurich BT" pitchFamily="34" charset="0"/>
                  <a:ea typeface="Times New Roman"/>
                  <a:cs typeface="Arial"/>
                </a:rPr>
                <a:t> </a:t>
              </a:r>
              <a:r>
                <a:rPr lang="en-CA" sz="1100" b="1" dirty="0" err="1">
                  <a:latin typeface="Zurich BT" pitchFamily="34" charset="0"/>
                  <a:ea typeface="Times New Roman"/>
                  <a:cs typeface="Arial"/>
                </a:rPr>
                <a:t>Mở</a:t>
              </a:r>
              <a:r>
                <a:rPr lang="en-CA" sz="1100" b="1" dirty="0">
                  <a:latin typeface="Zurich BT" pitchFamily="34" charset="0"/>
                  <a:ea typeface="Times New Roman"/>
                  <a:cs typeface="Arial"/>
                </a:rPr>
                <a:t>/</a:t>
              </a:r>
              <a:r>
                <a:rPr lang="en-CA" sz="1100" b="1" dirty="0" err="1">
                  <a:latin typeface="Zurich BT" pitchFamily="34" charset="0"/>
                  <a:ea typeface="Times New Roman"/>
                  <a:cs typeface="Arial"/>
                </a:rPr>
                <a:t>Đóng</a:t>
              </a:r>
              <a:r>
                <a:rPr lang="en-CA" sz="1100" b="1" dirty="0">
                  <a:latin typeface="Zurich BT" pitchFamily="34" charset="0"/>
                  <a:ea typeface="Times New Roman"/>
                  <a:cs typeface="Arial"/>
                </a:rPr>
                <a:t> </a:t>
              </a:r>
              <a:r>
                <a:rPr lang="en-CA" sz="1100" b="1" dirty="0" err="1">
                  <a:latin typeface="Zurich BT" pitchFamily="34" charset="0"/>
                  <a:ea typeface="Times New Roman"/>
                  <a:cs typeface="Arial"/>
                </a:rPr>
                <a:t>khung</a:t>
              </a:r>
              <a:r>
                <a:rPr lang="en-CA" sz="1100" b="1" dirty="0">
                  <a:latin typeface="Zurich BT" pitchFamily="34" charset="0"/>
                  <a:ea typeface="Times New Roman"/>
                  <a:cs typeface="Arial"/>
                </a:rPr>
                <a:t> (</a:t>
              </a:r>
              <a:r>
                <a:rPr lang="en-CA" sz="1100" b="1" dirty="0" err="1">
                  <a:latin typeface="Zurich BT" pitchFamily="34" charset="0"/>
                  <a:ea typeface="Times New Roman"/>
                  <a:cs typeface="Arial"/>
                </a:rPr>
                <a:t>thanh</a:t>
              </a:r>
              <a:r>
                <a:rPr lang="en-CA" sz="1100" b="1" dirty="0">
                  <a:latin typeface="Zurich BT" pitchFamily="34" charset="0"/>
                  <a:ea typeface="Times New Roman"/>
                  <a:cs typeface="Arial"/>
                </a:rPr>
                <a:t> </a:t>
              </a:r>
              <a:r>
                <a:rPr lang="en-CA" sz="1100" b="1" dirty="0" err="1">
                  <a:latin typeface="Zurich BT" pitchFamily="34" charset="0"/>
                  <a:ea typeface="Times New Roman"/>
                  <a:cs typeface="Arial"/>
                </a:rPr>
                <a:t>chập</a:t>
              </a:r>
              <a:r>
                <a:rPr lang="en-CA" sz="1100" b="1" dirty="0" smtClean="0">
                  <a:latin typeface="Zurich BT" pitchFamily="34" charset="0"/>
                  <a:ea typeface="Times New Roman"/>
                  <a:cs typeface="Arial"/>
                </a:rPr>
                <a:t>)</a:t>
              </a:r>
              <a:r>
                <a:rPr lang="vi-VN" sz="1100" b="1" dirty="0" smtClean="0">
                  <a:latin typeface="Zurich BT" pitchFamily="34" charset="0"/>
                  <a:ea typeface="Times New Roman"/>
                  <a:cs typeface="Arial"/>
                </a:rPr>
                <a:t/>
              </a:r>
              <a:br>
                <a:rPr lang="vi-VN" sz="1100" b="1" dirty="0" smtClean="0">
                  <a:latin typeface="Zurich BT" pitchFamily="34" charset="0"/>
                  <a:ea typeface="Times New Roman"/>
                  <a:cs typeface="Arial"/>
                </a:rPr>
              </a:br>
              <a:r>
                <a:rPr lang="vi-VN" sz="1100" b="1" dirty="0" smtClean="0">
                  <a:latin typeface="Zurich BT" pitchFamily="34" charset="0"/>
                  <a:ea typeface="Times New Roman"/>
                  <a:cs typeface="Arial"/>
                </a:rPr>
                <a:t/>
              </a:r>
              <a:br>
                <a:rPr lang="vi-VN" sz="1100" b="1" dirty="0" smtClean="0">
                  <a:latin typeface="Zurich BT" pitchFamily="34" charset="0"/>
                  <a:ea typeface="Times New Roman"/>
                  <a:cs typeface="Arial"/>
                </a:rPr>
              </a:br>
              <a:r>
                <a:rPr lang="en-CA" sz="1100" b="1" dirty="0" smtClean="0">
                  <a:latin typeface="Zurich BT" pitchFamily="34" charset="0"/>
                  <a:ea typeface="Times New Roman"/>
                  <a:cs typeface="Arial"/>
                </a:rPr>
                <a:t>Ô </a:t>
              </a:r>
              <a:r>
                <a:rPr lang="en-CA" sz="1100" b="1" dirty="0" err="1">
                  <a:latin typeface="Zurich BT" pitchFamily="34" charset="0"/>
                  <a:ea typeface="Times New Roman"/>
                  <a:cs typeface="Arial"/>
                </a:rPr>
                <a:t>tìm</a:t>
              </a:r>
              <a:r>
                <a:rPr lang="en-CA" sz="1100" b="1" dirty="0">
                  <a:latin typeface="Zurich BT" pitchFamily="34" charset="0"/>
                  <a:ea typeface="Times New Roman"/>
                  <a:cs typeface="Arial"/>
                </a:rPr>
                <a:t> </a:t>
              </a:r>
              <a:r>
                <a:rPr lang="en-CA" sz="1100" b="1" dirty="0" err="1">
                  <a:latin typeface="Zurich BT" pitchFamily="34" charset="0"/>
                  <a:ea typeface="Times New Roman"/>
                  <a:cs typeface="Arial"/>
                </a:rPr>
                <a:t>kiếm</a:t>
              </a:r>
              <a:r>
                <a:rPr lang="en-CA" sz="1100" dirty="0">
                  <a:effectLst/>
                  <a:latin typeface="Zurich BT" pitchFamily="34" charset="0"/>
                  <a:ea typeface="Calibri"/>
                  <a:cs typeface="Times New Roman"/>
                </a:rPr>
                <a:t> </a:t>
              </a:r>
              <a:endParaRPr lang="en-US" sz="1100" dirty="0">
                <a:effectLst/>
                <a:latin typeface="Zurich BT" pitchFamily="34" charset="0"/>
                <a:ea typeface="Calibri"/>
                <a:cs typeface="Times New Roman"/>
              </a:endParaRPr>
            </a:p>
            <a:p>
              <a:pPr marL="0" marR="0">
                <a:spcBef>
                  <a:spcPts val="300"/>
                </a:spcBef>
                <a:spcAft>
                  <a:spcPts val="0"/>
                </a:spcAft>
              </a:pPr>
              <a:endParaRPr lang="en-US" sz="1100" b="1" dirty="0">
                <a:effectLst/>
                <a:latin typeface="Zurich BT" pitchFamily="34" charset="0"/>
                <a:ea typeface="Times New Roman"/>
                <a:cs typeface="Arial"/>
              </a:endParaRPr>
            </a:p>
          </p:txBody>
        </p:sp>
        <p:cxnSp>
          <p:nvCxnSpPr>
            <p:cNvPr id="44" name="AutoShape 32"/>
            <p:cNvCxnSpPr>
              <a:cxnSpLocks noChangeShapeType="1"/>
            </p:cNvCxnSpPr>
            <p:nvPr/>
          </p:nvCxnSpPr>
          <p:spPr bwMode="auto">
            <a:xfrm>
              <a:off x="5196825" y="2004819"/>
              <a:ext cx="466598"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sp>
          <p:nvSpPr>
            <p:cNvPr id="45" name="Text Box 33"/>
            <p:cNvSpPr txBox="1">
              <a:spLocks noChangeArrowheads="1"/>
            </p:cNvSpPr>
            <p:nvPr/>
          </p:nvSpPr>
          <p:spPr bwMode="auto">
            <a:xfrm>
              <a:off x="4414964" y="1895433"/>
              <a:ext cx="896847" cy="6056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vi-VN" sz="1100" b="1" dirty="0">
                  <a:latin typeface="Zurich BT" pitchFamily="34" charset="0"/>
                  <a:ea typeface="Times New Roman"/>
                  <a:cs typeface="Arial"/>
                </a:rPr>
                <a:t>Thực đơn khung điều hướng</a:t>
              </a:r>
              <a:r>
                <a:rPr lang="en-CA" sz="1100" dirty="0">
                  <a:effectLst/>
                  <a:latin typeface="Zurich BT" pitchFamily="34" charset="0"/>
                  <a:ea typeface="Calibri"/>
                  <a:cs typeface="Times New Roman"/>
                </a:rPr>
                <a:t> </a:t>
              </a:r>
              <a:endParaRPr lang="en-US" sz="1100" dirty="0">
                <a:effectLst/>
                <a:latin typeface="Zurich BT" pitchFamily="34" charset="0"/>
                <a:ea typeface="Calibri"/>
                <a:cs typeface="Times New Roman"/>
              </a:endParaRPr>
            </a:p>
            <a:p>
              <a:pPr marL="0" marR="0">
                <a:spcBef>
                  <a:spcPts val="0"/>
                </a:spcBef>
                <a:spcAft>
                  <a:spcPts val="0"/>
                </a:spcAft>
              </a:pPr>
              <a:endParaRPr lang="en-US" sz="1100" b="1" dirty="0">
                <a:effectLst/>
                <a:latin typeface="Zurich BT" pitchFamily="34" charset="0"/>
                <a:ea typeface="Times New Roman"/>
                <a:cs typeface="Arial"/>
              </a:endParaRPr>
            </a:p>
          </p:txBody>
        </p:sp>
        <p:grpSp>
          <p:nvGrpSpPr>
            <p:cNvPr id="34" name="Group 33"/>
            <p:cNvGrpSpPr>
              <a:grpSpLocks/>
            </p:cNvGrpSpPr>
            <p:nvPr/>
          </p:nvGrpSpPr>
          <p:grpSpPr bwMode="auto">
            <a:xfrm>
              <a:off x="5202602" y="2378664"/>
              <a:ext cx="466597" cy="3147721"/>
              <a:chOff x="1427" y="518"/>
              <a:chExt cx="580" cy="3912"/>
            </a:xfrm>
          </p:grpSpPr>
          <p:cxnSp>
            <p:nvCxnSpPr>
              <p:cNvPr id="36" name="AutoShape 7"/>
              <p:cNvCxnSpPr>
                <a:cxnSpLocks noChangeShapeType="1"/>
              </p:cNvCxnSpPr>
              <p:nvPr/>
            </p:nvCxnSpPr>
            <p:spPr bwMode="auto">
              <a:xfrm>
                <a:off x="1427" y="4430"/>
                <a:ext cx="580"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37" name="AutoShape 8"/>
              <p:cNvCxnSpPr>
                <a:cxnSpLocks noChangeShapeType="1"/>
              </p:cNvCxnSpPr>
              <p:nvPr/>
            </p:nvCxnSpPr>
            <p:spPr bwMode="auto">
              <a:xfrm>
                <a:off x="1427" y="3458"/>
                <a:ext cx="580"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38" name="AutoShape 9"/>
              <p:cNvCxnSpPr>
                <a:cxnSpLocks noChangeShapeType="1"/>
              </p:cNvCxnSpPr>
              <p:nvPr/>
            </p:nvCxnSpPr>
            <p:spPr bwMode="auto">
              <a:xfrm>
                <a:off x="1427" y="2258"/>
                <a:ext cx="580"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39" name="AutoShape 10"/>
              <p:cNvCxnSpPr>
                <a:cxnSpLocks noChangeShapeType="1"/>
              </p:cNvCxnSpPr>
              <p:nvPr/>
            </p:nvCxnSpPr>
            <p:spPr bwMode="auto">
              <a:xfrm>
                <a:off x="1427" y="518"/>
                <a:ext cx="580" cy="0"/>
              </a:xfrm>
              <a:prstGeom prst="straightConnector1">
                <a:avLst/>
              </a:prstGeom>
              <a:noFill/>
              <a:ln w="9525">
                <a:solidFill>
                  <a:srgbClr val="000000"/>
                </a:solidFill>
                <a:round/>
                <a:headEnd type="none" w="med" len="med"/>
                <a:tailEnd type="triangle" w="med" len="med"/>
              </a:ln>
              <a:extLst>
                <a:ext uri="{909E8E84-426E-40DD-AFC4-6F175D3DCCD1}">
                  <a14:hiddenFill xmlns:a14="http://schemas.microsoft.com/office/drawing/2010/main">
                    <a:noFill/>
                  </a14:hiddenFill>
                </a:ext>
              </a:extLst>
            </p:spPr>
          </p:cxnSp>
          <p:cxnSp>
            <p:nvCxnSpPr>
              <p:cNvPr id="40" name="AutoShape 11"/>
              <p:cNvCxnSpPr>
                <a:cxnSpLocks noChangeShapeType="1"/>
              </p:cNvCxnSpPr>
              <p:nvPr/>
            </p:nvCxnSpPr>
            <p:spPr bwMode="auto">
              <a:xfrm>
                <a:off x="1427" y="518"/>
                <a:ext cx="0" cy="3908"/>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a:noFill/>
                  </a14:hiddenFill>
                </a:ext>
              </a:extLst>
            </p:spPr>
          </p:cxnSp>
        </p:grpSp>
        <p:sp>
          <p:nvSpPr>
            <p:cNvPr id="35" name="Text Box 36"/>
            <p:cNvSpPr txBox="1">
              <a:spLocks noChangeArrowheads="1"/>
            </p:cNvSpPr>
            <p:nvPr/>
          </p:nvSpPr>
          <p:spPr bwMode="auto">
            <a:xfrm>
              <a:off x="4412470" y="4065491"/>
              <a:ext cx="905037" cy="46910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spcBef>
                  <a:spcPts val="0"/>
                </a:spcBef>
                <a:spcAft>
                  <a:spcPts val="0"/>
                </a:spcAft>
              </a:pPr>
              <a:r>
                <a:rPr lang="vi-VN" sz="1100" b="1" dirty="0">
                  <a:latin typeface="Zurich BT" pitchFamily="34" charset="0"/>
                  <a:ea typeface="Times New Roman"/>
                  <a:cs typeface="Arial"/>
                </a:rPr>
                <a:t>Các nhóm đối tượng</a:t>
              </a:r>
              <a:endParaRPr lang="en-US" sz="1100" b="1" dirty="0">
                <a:effectLst/>
                <a:latin typeface="Zurich BT" pitchFamily="34" charset="0"/>
                <a:ea typeface="Times New Roman"/>
                <a:cs typeface="Arial"/>
              </a:endParaRPr>
            </a:p>
          </p:txBody>
        </p:sp>
      </p:grpSp>
    </p:spTree>
    <p:extLst>
      <p:ext uri="{BB962C8B-B14F-4D97-AF65-F5344CB8AC3E}">
        <p14:creationId xmlns:p14="http://schemas.microsoft.com/office/powerpoint/2010/main" val="12626623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150" dirty="0" err="1" smtClean="0"/>
              <a:t>Truy</a:t>
            </a:r>
            <a:r>
              <a:rPr lang="en-US" sz="3600" spc="-150" dirty="0" smtClean="0"/>
              <a:t> </a:t>
            </a:r>
            <a:r>
              <a:rPr lang="en-US" sz="3600" spc="-150" dirty="0" err="1" smtClean="0"/>
              <a:t>cập</a:t>
            </a:r>
            <a:r>
              <a:rPr lang="en-US" sz="3600" spc="-150" dirty="0" smtClean="0"/>
              <a:t> </a:t>
            </a:r>
            <a:r>
              <a:rPr lang="en-US" sz="3600" spc="-150" dirty="0" err="1" smtClean="0"/>
              <a:t>vào</a:t>
            </a:r>
            <a:r>
              <a:rPr lang="en-US" sz="3600" spc="-150" dirty="0" smtClean="0"/>
              <a:t> </a:t>
            </a:r>
            <a:r>
              <a:rPr lang="en-US" sz="3600" spc="-150" dirty="0" err="1" smtClean="0"/>
              <a:t>các</a:t>
            </a:r>
            <a:r>
              <a:rPr lang="en-US" sz="3600" spc="-150" dirty="0" smtClean="0"/>
              <a:t> </a:t>
            </a:r>
            <a:r>
              <a:rPr lang="en-US" sz="3600" spc="-150" dirty="0" err="1" smtClean="0"/>
              <a:t>lệnh</a:t>
            </a:r>
            <a:r>
              <a:rPr lang="en-US" sz="3600" spc="-150" dirty="0" smtClean="0"/>
              <a:t> </a:t>
            </a:r>
            <a:r>
              <a:rPr lang="en-US" sz="3600" spc="-150" dirty="0" err="1" smtClean="0"/>
              <a:t>và</a:t>
            </a:r>
            <a:r>
              <a:rPr lang="en-US" sz="3600" spc="-150" dirty="0" smtClean="0"/>
              <a:t> </a:t>
            </a:r>
            <a:r>
              <a:rPr lang="en-US" sz="3600" spc="-150" dirty="0" err="1" smtClean="0"/>
              <a:t>các</a:t>
            </a:r>
            <a:r>
              <a:rPr lang="en-US" sz="3600" spc="-150" dirty="0" smtClean="0"/>
              <a:t> </a:t>
            </a:r>
            <a:r>
              <a:rPr lang="en-US" sz="3600" spc="-150" dirty="0" err="1" smtClean="0"/>
              <a:t>tính</a:t>
            </a:r>
            <a:r>
              <a:rPr lang="en-US" sz="3600" spc="-150" dirty="0" smtClean="0"/>
              <a:t> </a:t>
            </a:r>
            <a:r>
              <a:rPr lang="en-US" sz="3600" spc="-150" dirty="0" err="1" smtClean="0"/>
              <a:t>năng</a:t>
            </a:r>
            <a:endParaRPr lang="en-US" sz="3600" spc="-15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28029132"/>
              </p:ext>
            </p:extLst>
          </p:nvPr>
        </p:nvGraphicFramePr>
        <p:xfrm>
          <a:off x="361950" y="1474438"/>
          <a:ext cx="8426450" cy="4446077"/>
        </p:xfrm>
        <a:graphic>
          <a:graphicData uri="http://schemas.openxmlformats.org/drawingml/2006/table">
            <a:tbl>
              <a:tblPr firstRow="1" firstCol="1" bandRow="1">
                <a:tableStyleId>{2D5ABB26-0587-4C30-8999-92F81FD0307C}</a:tableStyleId>
              </a:tblPr>
              <a:tblGrid>
                <a:gridCol w="2029750"/>
                <a:gridCol w="6396700"/>
              </a:tblGrid>
              <a:tr h="837975">
                <a:tc>
                  <a:txBody>
                    <a:bodyPr/>
                    <a:lstStyle/>
                    <a:p>
                      <a:pPr>
                        <a:lnSpc>
                          <a:spcPct val="115000"/>
                        </a:lnSpc>
                        <a:spcBef>
                          <a:spcPts val="200"/>
                        </a:spcBef>
                        <a:spcAft>
                          <a:spcPts val="200"/>
                        </a:spcAft>
                        <a:tabLst>
                          <a:tab pos="228600" algn="l"/>
                        </a:tabLst>
                      </a:pPr>
                      <a:r>
                        <a:rPr lang="vi-VN" sz="1800" b="1" dirty="0" smtClean="0">
                          <a:effectLst/>
                          <a:latin typeface="Zurich BT" pitchFamily="34" charset="0"/>
                        </a:rPr>
                        <a:t>Thực đơn khung điều hướng</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Nhấp chuột vào mũi tên để mở thực đơn cho phép bạn xác định các đối tượng được hiển thị</a:t>
                      </a:r>
                      <a:endParaRPr lang="en-US" sz="1800" dirty="0">
                        <a:effectLst/>
                        <a:latin typeface="Zurich BT" pitchFamily="34" charset="0"/>
                        <a:ea typeface="Times New Roman"/>
                        <a:cs typeface="Calibri"/>
                      </a:endParaRPr>
                    </a:p>
                  </a:txBody>
                  <a:tcPr marL="68580" marR="68580" marT="0" marB="0"/>
                </a:tc>
              </a:tr>
              <a:tr h="1192787">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Các</a:t>
                      </a:r>
                      <a:r>
                        <a:rPr lang="en-US" sz="1800" b="1" dirty="0" smtClean="0">
                          <a:effectLst/>
                          <a:latin typeface="Zurich BT" pitchFamily="34" charset="0"/>
                        </a:rPr>
                        <a:t> </a:t>
                      </a:r>
                      <a:r>
                        <a:rPr lang="en-US" sz="1800" b="1" dirty="0" err="1" smtClean="0">
                          <a:effectLst/>
                          <a:latin typeface="Zurich BT" pitchFamily="34" charset="0"/>
                        </a:rPr>
                        <a:t>nút</a:t>
                      </a:r>
                      <a:r>
                        <a:rPr lang="en-US" sz="1800" b="1" dirty="0" smtClean="0">
                          <a:effectLst/>
                          <a:latin typeface="Zurich BT" pitchFamily="34" charset="0"/>
                        </a:rPr>
                        <a:t> </a:t>
                      </a:r>
                      <a:r>
                        <a:rPr lang="en-US" sz="1800" b="1" dirty="0" err="1" smtClean="0">
                          <a:effectLst/>
                          <a:latin typeface="Zurich BT" pitchFamily="34" charset="0"/>
                        </a:rPr>
                        <a:t>đóng</a:t>
                      </a:r>
                      <a:r>
                        <a:rPr lang="en-US" sz="1800" b="1" dirty="0" smtClean="0">
                          <a:effectLst/>
                          <a:latin typeface="Zurich BT" pitchFamily="34" charset="0"/>
                        </a:rPr>
                        <a:t>/</a:t>
                      </a:r>
                      <a:r>
                        <a:rPr lang="en-US" sz="1800" b="1" dirty="0" err="1" smtClean="0">
                          <a:effectLst/>
                          <a:latin typeface="Zurich BT" pitchFamily="34" charset="0"/>
                        </a:rPr>
                        <a:t>mở</a:t>
                      </a:r>
                      <a:r>
                        <a:rPr lang="en-US" sz="1800" b="1" dirty="0" smtClean="0">
                          <a:effectLst/>
                          <a:latin typeface="Zurich BT" pitchFamily="34" charset="0"/>
                        </a:rPr>
                        <a:t> </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Thu gọn khung điều hướng để chỉ hiển thị nút Mở/Đóng và thanh chập. Để mở lại khung điều hướng, bạn nhấp chuột chọn lại thanh chập. </a:t>
                      </a:r>
                      <a:endParaRPr lang="en-US" sz="1800" dirty="0">
                        <a:effectLst/>
                        <a:latin typeface="Zurich BT" pitchFamily="34" charset="0"/>
                        <a:ea typeface="Times New Roman"/>
                        <a:cs typeface="Calibri"/>
                      </a:endParaRPr>
                    </a:p>
                  </a:txBody>
                  <a:tcPr marL="68580" marR="68580" marT="0" marB="0"/>
                </a:tc>
              </a:tr>
              <a:tr h="584200">
                <a:tc>
                  <a:txBody>
                    <a:bodyPr/>
                    <a:lstStyle/>
                    <a:p>
                      <a:pPr>
                        <a:lnSpc>
                          <a:spcPct val="115000"/>
                        </a:lnSpc>
                        <a:spcBef>
                          <a:spcPts val="200"/>
                        </a:spcBef>
                        <a:spcAft>
                          <a:spcPts val="200"/>
                        </a:spcAft>
                        <a:tabLst>
                          <a:tab pos="228600" algn="l"/>
                        </a:tabLst>
                      </a:pPr>
                      <a:r>
                        <a:rPr lang="vi-VN" sz="1800" b="1" dirty="0" smtClean="0">
                          <a:effectLst/>
                          <a:latin typeface="Zurich BT" pitchFamily="34" charset="0"/>
                        </a:rPr>
                        <a:t>Các nhóm đối tượng</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Tổ chức các đối tượng trong cơ sở dữ liệu, cho phép bạn tìm kiếm dễ dàng hơn.</a:t>
                      </a:r>
                      <a:endParaRPr lang="en-US" sz="1800" dirty="0">
                        <a:effectLst/>
                        <a:latin typeface="Zurich BT" pitchFamily="34" charset="0"/>
                        <a:ea typeface="Times New Roman"/>
                        <a:cs typeface="Calibri"/>
                      </a:endParaRPr>
                    </a:p>
                  </a:txBody>
                  <a:tcPr marL="68580" marR="68580" marT="0" marB="0"/>
                </a:tc>
              </a:tr>
              <a:tr h="837975">
                <a:tc>
                  <a:txBody>
                    <a:bodyPr/>
                    <a:lstStyle/>
                    <a:p>
                      <a:pPr>
                        <a:lnSpc>
                          <a:spcPct val="115000"/>
                        </a:lnSpc>
                        <a:spcBef>
                          <a:spcPts val="200"/>
                        </a:spcBef>
                        <a:spcAft>
                          <a:spcPts val="200"/>
                        </a:spcAft>
                        <a:tabLst>
                          <a:tab pos="228600" algn="l"/>
                        </a:tabLst>
                      </a:pPr>
                      <a:r>
                        <a:rPr lang="vi-VN" sz="1800" b="1" dirty="0" smtClean="0">
                          <a:effectLst/>
                          <a:latin typeface="Zurich BT" pitchFamily="34" charset="0"/>
                        </a:rPr>
                        <a:t>Các đối tượng cơ sở dữ liệu </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Bảng, truy vấn, biểu mẫu và các đối tượng khác tồn tại trong cơ sở dữ liệu. </a:t>
                      </a:r>
                      <a:endParaRPr lang="en-US" sz="1800" dirty="0">
                        <a:effectLst/>
                        <a:latin typeface="Zurich BT" pitchFamily="34" charset="0"/>
                        <a:ea typeface="Times New Roman"/>
                        <a:cs typeface="Calibri"/>
                      </a:endParaRPr>
                    </a:p>
                  </a:txBody>
                  <a:tcPr marL="68580" marR="68580" marT="0" marB="0"/>
                </a:tc>
              </a:tr>
              <a:tr h="837975">
                <a:tc>
                  <a:txBody>
                    <a:bodyPr/>
                    <a:lstStyle/>
                    <a:p>
                      <a:pPr>
                        <a:lnSpc>
                          <a:spcPct val="115000"/>
                        </a:lnSpc>
                        <a:spcBef>
                          <a:spcPts val="200"/>
                        </a:spcBef>
                        <a:spcAft>
                          <a:spcPts val="200"/>
                        </a:spcAft>
                        <a:tabLst>
                          <a:tab pos="228600" algn="l"/>
                        </a:tabLst>
                      </a:pPr>
                      <a:r>
                        <a:rPr lang="en-US" sz="1800" b="1" dirty="0" err="1" smtClean="0">
                          <a:effectLst/>
                          <a:latin typeface="Zurich BT" pitchFamily="34" charset="0"/>
                        </a:rPr>
                        <a:t>Hộp</a:t>
                      </a:r>
                      <a:r>
                        <a:rPr lang="en-US" sz="1800" b="1" dirty="0" smtClean="0">
                          <a:effectLst/>
                          <a:latin typeface="Zurich BT" pitchFamily="34" charset="0"/>
                        </a:rPr>
                        <a:t> </a:t>
                      </a:r>
                      <a:r>
                        <a:rPr lang="en-US" sz="1800" b="1" dirty="0" err="1" smtClean="0">
                          <a:effectLst/>
                          <a:latin typeface="Zurich BT" pitchFamily="34" charset="0"/>
                        </a:rPr>
                        <a:t>tìm</a:t>
                      </a:r>
                      <a:r>
                        <a:rPr lang="en-US" sz="1800" b="1" dirty="0" smtClean="0">
                          <a:effectLst/>
                          <a:latin typeface="Zurich BT" pitchFamily="34" charset="0"/>
                        </a:rPr>
                        <a:t> </a:t>
                      </a:r>
                      <a:r>
                        <a:rPr lang="en-US" sz="1800" b="1" dirty="0" err="1" smtClean="0">
                          <a:effectLst/>
                          <a:latin typeface="Zurich BT" pitchFamily="34" charset="0"/>
                        </a:rPr>
                        <a:t>kiếm</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nhập tên của đối tượng bạn muốn tìm và các đối tượng hiển thị trong khung điều hướng được lọc đúng với tên mà bạn nhập</a:t>
                      </a:r>
                      <a:endParaRPr lang="en-US" sz="1800" dirty="0">
                        <a:effectLst/>
                        <a:latin typeface="Zurich BT" pitchFamily="34" charset="0"/>
                        <a:ea typeface="Times New Roman"/>
                        <a:cs typeface="Calibri"/>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37669337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150" dirty="0" err="1" smtClean="0"/>
              <a:t>Truy</a:t>
            </a:r>
            <a:r>
              <a:rPr lang="en-US" sz="3600" spc="-150" dirty="0" smtClean="0"/>
              <a:t> </a:t>
            </a:r>
            <a:r>
              <a:rPr lang="en-US" sz="3600" spc="-150" dirty="0" err="1" smtClean="0"/>
              <a:t>cập</a:t>
            </a:r>
            <a:r>
              <a:rPr lang="en-US" sz="3600" spc="-150" dirty="0" smtClean="0"/>
              <a:t> </a:t>
            </a:r>
            <a:r>
              <a:rPr lang="en-US" sz="3600" spc="-150" dirty="0" err="1" smtClean="0"/>
              <a:t>vào</a:t>
            </a:r>
            <a:r>
              <a:rPr lang="en-US" sz="3600" spc="-150" dirty="0" smtClean="0"/>
              <a:t> </a:t>
            </a:r>
            <a:r>
              <a:rPr lang="en-US" sz="3600" spc="-150" dirty="0" err="1" smtClean="0"/>
              <a:t>các</a:t>
            </a:r>
            <a:r>
              <a:rPr lang="en-US" sz="3600" spc="-150" dirty="0" smtClean="0"/>
              <a:t> </a:t>
            </a:r>
            <a:r>
              <a:rPr lang="en-US" sz="3600" spc="-150" dirty="0" err="1" smtClean="0"/>
              <a:t>lệnh</a:t>
            </a:r>
            <a:r>
              <a:rPr lang="en-US" sz="3600" spc="-150" dirty="0" smtClean="0"/>
              <a:t> </a:t>
            </a:r>
            <a:r>
              <a:rPr lang="en-US" sz="3600" spc="-150" dirty="0" err="1" smtClean="0"/>
              <a:t>và</a:t>
            </a:r>
            <a:r>
              <a:rPr lang="en-US" sz="3600" spc="-150" dirty="0" smtClean="0"/>
              <a:t> </a:t>
            </a:r>
            <a:r>
              <a:rPr lang="en-US" sz="3600" spc="-150" dirty="0" err="1" smtClean="0"/>
              <a:t>các</a:t>
            </a:r>
            <a:r>
              <a:rPr lang="en-US" sz="3600" spc="-150" dirty="0" smtClean="0"/>
              <a:t> </a:t>
            </a:r>
            <a:r>
              <a:rPr lang="en-US" sz="3600" spc="-150" dirty="0" err="1" smtClean="0"/>
              <a:t>tính</a:t>
            </a:r>
            <a:r>
              <a:rPr lang="en-US" sz="3600" spc="-150" dirty="0" smtClean="0"/>
              <a:t> </a:t>
            </a:r>
            <a:r>
              <a:rPr lang="en-US" sz="3600" spc="-150" dirty="0" err="1" smtClean="0"/>
              <a:t>năng</a:t>
            </a:r>
            <a:endParaRPr lang="en-US" sz="3600" spc="-150" dirty="0"/>
          </a:p>
        </p:txBody>
      </p:sp>
      <p:sp>
        <p:nvSpPr>
          <p:cNvPr id="3" name="Content Placeholder 2"/>
          <p:cNvSpPr>
            <a:spLocks noGrp="1"/>
          </p:cNvSpPr>
          <p:nvPr>
            <p:ph idx="1"/>
          </p:nvPr>
        </p:nvSpPr>
        <p:spPr/>
        <p:txBody>
          <a:bodyPr/>
          <a:lstStyle/>
          <a:p>
            <a:r>
              <a:rPr lang="vi-VN" dirty="0"/>
              <a:t>Khung điều hướng ở hình trên hiển thị tất cả các đối tượng trong cơ sở dữ liệu </a:t>
            </a:r>
            <a:r>
              <a:rPr lang="vi-VN"/>
              <a:t>và và không hiển thị các nhóm đối tượng không chứa dữ liệu.</a:t>
            </a:r>
            <a:endParaRPr lang="en-US" dirty="0" smtClean="0"/>
          </a:p>
          <a:p>
            <a:r>
              <a:rPr lang="vi-VN" dirty="0"/>
              <a:t>Cơ sở dữ liệu Access chứa các nhóm Macros và Modules</a:t>
            </a:r>
            <a:endParaRPr lang="en-US" dirty="0" smtClean="0"/>
          </a:p>
          <a:p>
            <a:pPr lvl="1"/>
            <a:r>
              <a:rPr lang="vi-VN" dirty="0"/>
              <a:t>các nhóm này không xuất hiện trong khung điều hướng ở hình trên bởi vì trong cơ sở dữ liệu không chứa những loại đối tượng trên.</a:t>
            </a:r>
            <a:endParaRPr lang="en-US" dirty="0"/>
          </a:p>
          <a:p>
            <a:r>
              <a:rPr lang="vi-VN" dirty="0" smtClean="0"/>
              <a:t>Để mở một đối tượng</a:t>
            </a:r>
            <a:r>
              <a:rPr lang="en-CA" dirty="0" smtClean="0"/>
              <a:t>:</a:t>
            </a:r>
          </a:p>
          <a:p>
            <a:pPr lvl="1"/>
            <a:r>
              <a:rPr lang="vi-VN" dirty="0" smtClean="0"/>
              <a:t>Nhấp </a:t>
            </a:r>
            <a:r>
              <a:rPr lang="vi-VN" dirty="0"/>
              <a:t>đúp chuột vào đối tượng đó trên khung điều hướng</a:t>
            </a:r>
            <a:r>
              <a:rPr lang="en-CA" dirty="0" smtClean="0"/>
              <a:t>, </a:t>
            </a:r>
            <a:r>
              <a:rPr lang="vi-VN" dirty="0" smtClean="0"/>
              <a:t>hoặc</a:t>
            </a:r>
            <a:endParaRPr lang="en-CA" dirty="0" smtClean="0"/>
          </a:p>
          <a:p>
            <a:pPr lvl="1"/>
            <a:r>
              <a:rPr lang="vi-VN" dirty="0" smtClean="0"/>
              <a:t>N</a:t>
            </a:r>
            <a:r>
              <a:rPr lang="en-CA" dirty="0" err="1" smtClean="0"/>
              <a:t>hấp</a:t>
            </a:r>
            <a:r>
              <a:rPr lang="en-CA" dirty="0" smtClean="0"/>
              <a:t> </a:t>
            </a:r>
            <a:r>
              <a:rPr lang="en-CA" dirty="0" err="1"/>
              <a:t>chuột</a:t>
            </a:r>
            <a:r>
              <a:rPr lang="en-CA" dirty="0"/>
              <a:t> </a:t>
            </a:r>
            <a:r>
              <a:rPr lang="en-CA" dirty="0" err="1"/>
              <a:t>phải</a:t>
            </a:r>
            <a:r>
              <a:rPr lang="en-CA" dirty="0"/>
              <a:t> </a:t>
            </a:r>
            <a:r>
              <a:rPr lang="en-CA" dirty="0" err="1"/>
              <a:t>vào</a:t>
            </a:r>
            <a:r>
              <a:rPr lang="en-CA" dirty="0"/>
              <a:t> </a:t>
            </a:r>
            <a:r>
              <a:rPr lang="en-CA" dirty="0" err="1"/>
              <a:t>đối</a:t>
            </a:r>
            <a:r>
              <a:rPr lang="en-CA" dirty="0"/>
              <a:t> </a:t>
            </a:r>
            <a:r>
              <a:rPr lang="en-CA" dirty="0" err="1"/>
              <a:t>tượng</a:t>
            </a:r>
            <a:r>
              <a:rPr lang="en-CA" dirty="0"/>
              <a:t> </a:t>
            </a:r>
            <a:r>
              <a:rPr lang="en-CA" dirty="0" err="1"/>
              <a:t>để</a:t>
            </a:r>
            <a:r>
              <a:rPr lang="en-CA" dirty="0"/>
              <a:t> </a:t>
            </a:r>
            <a:r>
              <a:rPr lang="en-CA" dirty="0" err="1"/>
              <a:t>hiển</a:t>
            </a:r>
            <a:r>
              <a:rPr lang="en-CA" dirty="0"/>
              <a:t> thị </a:t>
            </a:r>
            <a:r>
              <a:rPr lang="en-CA" dirty="0" err="1"/>
              <a:t>thực</a:t>
            </a:r>
            <a:r>
              <a:rPr lang="en-CA" dirty="0"/>
              <a:t> </a:t>
            </a:r>
            <a:r>
              <a:rPr lang="en-CA" dirty="0" err="1"/>
              <a:t>đơn</a:t>
            </a:r>
            <a:r>
              <a:rPr lang="en-CA" dirty="0"/>
              <a:t> </a:t>
            </a:r>
            <a:r>
              <a:rPr lang="en-CA" dirty="0" err="1"/>
              <a:t>tắt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spTree>
    <p:extLst>
      <p:ext uri="{BB962C8B-B14F-4D97-AF65-F5344CB8AC3E}">
        <p14:creationId xmlns:p14="http://schemas.microsoft.com/office/powerpoint/2010/main" val="8658356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Trợ</a:t>
            </a:r>
            <a:r>
              <a:rPr lang="en-CA" dirty="0"/>
              <a:t> </a:t>
            </a:r>
            <a:r>
              <a:rPr lang="en-CA" dirty="0" err="1"/>
              <a:t>giúp</a:t>
            </a:r>
            <a:endParaRPr lang="en-US" dirty="0"/>
          </a:p>
        </p:txBody>
      </p:sp>
      <p:sp>
        <p:nvSpPr>
          <p:cNvPr id="3" name="Content Placeholder 2"/>
          <p:cNvSpPr>
            <a:spLocks noGrp="1"/>
          </p:cNvSpPr>
          <p:nvPr>
            <p:ph idx="1"/>
          </p:nvPr>
        </p:nvSpPr>
        <p:spPr/>
        <p:txBody>
          <a:bodyPr/>
          <a:lstStyle/>
          <a:p>
            <a:r>
              <a:rPr lang="en-CA" dirty="0" err="1"/>
              <a:t>Tính</a:t>
            </a:r>
            <a:r>
              <a:rPr lang="en-CA" dirty="0"/>
              <a:t> </a:t>
            </a:r>
            <a:r>
              <a:rPr lang="en-CA" dirty="0" err="1"/>
              <a:t>năng</a:t>
            </a:r>
            <a:r>
              <a:rPr lang="en-CA" dirty="0"/>
              <a:t> </a:t>
            </a:r>
            <a:r>
              <a:rPr lang="en-CA" dirty="0" err="1"/>
              <a:t>trợ</a:t>
            </a:r>
            <a:r>
              <a:rPr lang="en-CA" dirty="0"/>
              <a:t> </a:t>
            </a:r>
            <a:r>
              <a:rPr lang="en-CA" dirty="0" err="1"/>
              <a:t>giúp</a:t>
            </a:r>
            <a:r>
              <a:rPr lang="en-CA" dirty="0"/>
              <a:t> </a:t>
            </a:r>
            <a:r>
              <a:rPr lang="en-CA" dirty="0" err="1"/>
              <a:t>trong</a:t>
            </a:r>
            <a:r>
              <a:rPr lang="en-CA" dirty="0"/>
              <a:t> Microsoft Office 2010 </a:t>
            </a:r>
            <a:r>
              <a:rPr lang="en-CA" dirty="0" err="1"/>
              <a:t>được</a:t>
            </a:r>
            <a:r>
              <a:rPr lang="en-CA" dirty="0"/>
              <a:t> </a:t>
            </a:r>
            <a:r>
              <a:rPr lang="en-CA" dirty="0" err="1"/>
              <a:t>liên</a:t>
            </a:r>
            <a:r>
              <a:rPr lang="en-CA" dirty="0"/>
              <a:t> </a:t>
            </a:r>
            <a:r>
              <a:rPr lang="en-CA" dirty="0" err="1"/>
              <a:t>kết</a:t>
            </a:r>
            <a:r>
              <a:rPr lang="en-CA" dirty="0"/>
              <a:t> </a:t>
            </a:r>
            <a:r>
              <a:rPr lang="en-CA" dirty="0" err="1"/>
              <a:t>với</a:t>
            </a:r>
            <a:r>
              <a:rPr lang="en-CA" dirty="0"/>
              <a:t> </a:t>
            </a:r>
            <a:r>
              <a:rPr lang="en-CA" dirty="0" err="1"/>
              <a:t>trang</a:t>
            </a:r>
            <a:r>
              <a:rPr lang="en-CA" dirty="0"/>
              <a:t> Web Office </a:t>
            </a:r>
            <a:r>
              <a:rPr lang="en-CA" dirty="0" err="1"/>
              <a:t>trực</a:t>
            </a:r>
            <a:r>
              <a:rPr lang="en-CA" dirty="0"/>
              <a:t> </a:t>
            </a:r>
            <a:r>
              <a:rPr lang="en-CA" dirty="0" err="1" smtClean="0"/>
              <a:t>tuyến</a:t>
            </a:r>
            <a:r>
              <a:rPr lang="en-CA" dirty="0" smtClean="0"/>
              <a:t>.</a:t>
            </a:r>
            <a:endParaRPr lang="en-US" dirty="0" smtClean="0"/>
          </a:p>
          <a:p>
            <a:r>
              <a:rPr lang="en-CA" dirty="0" err="1"/>
              <a:t>Để</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chức</a:t>
            </a:r>
            <a:r>
              <a:rPr lang="en-CA" dirty="0"/>
              <a:t> </a:t>
            </a:r>
            <a:r>
              <a:rPr lang="en-CA" dirty="0" err="1"/>
              <a:t>năng</a:t>
            </a:r>
            <a:r>
              <a:rPr lang="en-CA" dirty="0"/>
              <a:t> </a:t>
            </a:r>
            <a:r>
              <a:rPr lang="en-CA" dirty="0" err="1"/>
              <a:t>trợ</a:t>
            </a:r>
            <a:r>
              <a:rPr lang="en-CA" dirty="0"/>
              <a:t> </a:t>
            </a:r>
            <a:r>
              <a:rPr lang="en-CA" dirty="0" err="1" smtClean="0"/>
              <a:t>giúp</a:t>
            </a:r>
            <a:r>
              <a:rPr lang="en-CA" dirty="0" smtClean="0"/>
              <a:t/>
            </a:r>
            <a:br>
              <a:rPr lang="en-CA" dirty="0" smtClean="0"/>
            </a:br>
            <a:r>
              <a:rPr lang="en-CA" dirty="0" err="1" smtClean="0"/>
              <a:t>trong</a:t>
            </a:r>
            <a:r>
              <a:rPr lang="en-CA" dirty="0" smtClean="0"/>
              <a:t> </a:t>
            </a:r>
            <a:r>
              <a:rPr lang="en-CA" dirty="0"/>
              <a:t>Office</a:t>
            </a:r>
            <a:r>
              <a:rPr lang="en-US" dirty="0" smtClean="0"/>
              <a:t>:</a:t>
            </a:r>
            <a:endParaRPr lang="en-US" dirty="0"/>
          </a:p>
          <a:p>
            <a:pPr lvl="1"/>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nút</a:t>
            </a:r>
            <a:r>
              <a:rPr lang="en-US" dirty="0" smtClean="0"/>
              <a:t>    </a:t>
            </a:r>
            <a:r>
              <a:rPr lang="en-US" b="1" dirty="0" smtClean="0"/>
              <a:t>(</a:t>
            </a:r>
            <a:r>
              <a:rPr lang="en-US" b="1" dirty="0"/>
              <a:t>Microsoft </a:t>
            </a:r>
            <a:r>
              <a:rPr lang="en-US" b="1" dirty="0" smtClean="0"/>
              <a:t>Word</a:t>
            </a:r>
            <a:br>
              <a:rPr lang="en-US" b="1" dirty="0" smtClean="0"/>
            </a:br>
            <a:r>
              <a:rPr lang="en-US" b="1" dirty="0" smtClean="0"/>
              <a:t>Help)</a:t>
            </a:r>
            <a:r>
              <a:rPr lang="en-US" dirty="0" smtClean="0"/>
              <a:t>; </a:t>
            </a:r>
            <a:r>
              <a:rPr lang="en-US" dirty="0" err="1" smtClean="0"/>
              <a:t>hoặc</a:t>
            </a:r>
            <a:endParaRPr lang="en-US" dirty="0" smtClean="0"/>
          </a:p>
          <a:p>
            <a:pPr lvl="1"/>
            <a:r>
              <a:rPr lang="en-US" dirty="0" err="1" smtClean="0"/>
              <a:t>Bấm</a:t>
            </a:r>
            <a:r>
              <a:rPr lang="en-US" dirty="0" smtClean="0"/>
              <a:t> F1</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grpSp>
        <p:nvGrpSpPr>
          <p:cNvPr id="6" name="Canvas 1430"/>
          <p:cNvGrpSpPr/>
          <p:nvPr/>
        </p:nvGrpSpPr>
        <p:grpSpPr>
          <a:xfrm>
            <a:off x="5511800" y="2362200"/>
            <a:ext cx="3134996" cy="3850946"/>
            <a:chOff x="0" y="0"/>
            <a:chExt cx="2906396" cy="3570140"/>
          </a:xfrm>
        </p:grpSpPr>
        <p:sp>
          <p:nvSpPr>
            <p:cNvPr id="7" name="Rectangle 6"/>
            <p:cNvSpPr/>
            <p:nvPr/>
          </p:nvSpPr>
          <p:spPr>
            <a:xfrm>
              <a:off x="0" y="0"/>
              <a:ext cx="2905760" cy="3569335"/>
            </a:xfrm>
            <a:prstGeom prst="rect">
              <a:avLst/>
            </a:prstGeom>
            <a:noFill/>
          </p:spPr>
        </p:sp>
        <p:pic>
          <p:nvPicPr>
            <p:cNvPr id="8" name="Picture 7"/>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333269" y="2"/>
              <a:ext cx="2573127" cy="3570138"/>
            </a:xfrm>
            <a:prstGeom prst="rect">
              <a:avLst/>
            </a:prstGeom>
          </p:spPr>
        </p:pic>
        <p:cxnSp>
          <p:nvCxnSpPr>
            <p:cNvPr id="9" name="Line 1611"/>
            <p:cNvCxnSpPr/>
            <p:nvPr/>
          </p:nvCxnSpPr>
          <p:spPr bwMode="auto">
            <a:xfrm>
              <a:off x="189865" y="236631"/>
              <a:ext cx="256540" cy="635"/>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1612"/>
            <p:cNvCxnSpPr/>
            <p:nvPr/>
          </p:nvCxnSpPr>
          <p:spPr bwMode="auto">
            <a:xfrm>
              <a:off x="189865" y="379506"/>
              <a:ext cx="256540" cy="635"/>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Line 1613"/>
            <p:cNvCxnSpPr/>
            <p:nvPr/>
          </p:nvCxnSpPr>
          <p:spPr bwMode="auto">
            <a:xfrm>
              <a:off x="189865" y="1925814"/>
              <a:ext cx="356870" cy="635"/>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AutoShape 1614"/>
            <p:cNvCxnSpPr>
              <a:cxnSpLocks noChangeShapeType="1"/>
            </p:cNvCxnSpPr>
            <p:nvPr/>
          </p:nvCxnSpPr>
          <p:spPr bwMode="auto">
            <a:xfrm rot="5400000">
              <a:off x="358665" y="3244626"/>
              <a:ext cx="365125" cy="63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 name="AutoShape 1619"/>
            <p:cNvCxnSpPr>
              <a:cxnSpLocks noChangeShapeType="1"/>
            </p:cNvCxnSpPr>
            <p:nvPr/>
          </p:nvCxnSpPr>
          <p:spPr bwMode="auto">
            <a:xfrm rot="5400000">
              <a:off x="2144285" y="3253516"/>
              <a:ext cx="365125" cy="63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 name="Text Box 1937"/>
            <p:cNvSpPr txBox="1">
              <a:spLocks noChangeArrowheads="1"/>
            </p:cNvSpPr>
            <p:nvPr/>
          </p:nvSpPr>
          <p:spPr bwMode="auto">
            <a:xfrm>
              <a:off x="0" y="115274"/>
              <a:ext cx="194310" cy="204489"/>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1</a:t>
              </a:r>
              <a:endParaRPr lang="en-US" sz="1100" b="1">
                <a:effectLst/>
                <a:latin typeface="Zurich BT"/>
                <a:ea typeface="Times New Roman"/>
                <a:cs typeface="Arial"/>
              </a:endParaRPr>
            </a:p>
          </p:txBody>
        </p:sp>
        <p:sp>
          <p:nvSpPr>
            <p:cNvPr id="15" name="Text Box 1938"/>
            <p:cNvSpPr txBox="1">
              <a:spLocks noChangeArrowheads="1"/>
            </p:cNvSpPr>
            <p:nvPr/>
          </p:nvSpPr>
          <p:spPr bwMode="auto">
            <a:xfrm>
              <a:off x="0" y="328182"/>
              <a:ext cx="194310" cy="204489"/>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2</a:t>
              </a:r>
              <a:endParaRPr lang="en-US" sz="1100" b="1">
                <a:effectLst/>
                <a:latin typeface="Zurich BT"/>
                <a:ea typeface="Times New Roman"/>
                <a:cs typeface="Arial"/>
              </a:endParaRPr>
            </a:p>
          </p:txBody>
        </p:sp>
        <p:sp>
          <p:nvSpPr>
            <p:cNvPr id="16" name="Text Box 1939"/>
            <p:cNvSpPr txBox="1">
              <a:spLocks noChangeArrowheads="1"/>
            </p:cNvSpPr>
            <p:nvPr/>
          </p:nvSpPr>
          <p:spPr bwMode="auto">
            <a:xfrm>
              <a:off x="39980" y="1833642"/>
              <a:ext cx="194310" cy="204489"/>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3</a:t>
              </a:r>
              <a:endParaRPr lang="en-US" sz="1100" b="1">
                <a:effectLst/>
                <a:latin typeface="Zurich BT"/>
                <a:ea typeface="Times New Roman"/>
                <a:cs typeface="Arial"/>
              </a:endParaRPr>
            </a:p>
          </p:txBody>
        </p:sp>
        <p:sp>
          <p:nvSpPr>
            <p:cNvPr id="17" name="Text Box 1940"/>
            <p:cNvSpPr txBox="1">
              <a:spLocks noChangeArrowheads="1"/>
            </p:cNvSpPr>
            <p:nvPr/>
          </p:nvSpPr>
          <p:spPr bwMode="auto">
            <a:xfrm>
              <a:off x="442884" y="2982611"/>
              <a:ext cx="194310" cy="204489"/>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4</a:t>
              </a:r>
              <a:endParaRPr lang="en-US" sz="1100" b="1">
                <a:effectLst/>
                <a:latin typeface="Zurich BT"/>
                <a:ea typeface="Times New Roman"/>
                <a:cs typeface="Arial"/>
              </a:endParaRPr>
            </a:p>
          </p:txBody>
        </p:sp>
        <p:sp>
          <p:nvSpPr>
            <p:cNvPr id="18" name="Text Box 1941"/>
            <p:cNvSpPr txBox="1">
              <a:spLocks noChangeArrowheads="1"/>
            </p:cNvSpPr>
            <p:nvPr/>
          </p:nvSpPr>
          <p:spPr bwMode="auto">
            <a:xfrm>
              <a:off x="2226704" y="2991496"/>
              <a:ext cx="193675" cy="204489"/>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5</a:t>
              </a:r>
              <a:endParaRPr lang="en-US" sz="1100" b="1">
                <a:effectLst/>
                <a:latin typeface="Zurich BT"/>
                <a:ea typeface="Times New Roman"/>
                <a:cs typeface="Arial"/>
              </a:endParaRPr>
            </a:p>
          </p:txBody>
        </p:sp>
      </p:grpSp>
      <p:graphicFrame>
        <p:nvGraphicFramePr>
          <p:cNvPr id="19" name="Table 18"/>
          <p:cNvGraphicFramePr>
            <a:graphicFrameLocks noGrp="1"/>
          </p:cNvGraphicFramePr>
          <p:nvPr>
            <p:extLst>
              <p:ext uri="{D42A27DB-BD31-4B8C-83A1-F6EECF244321}">
                <p14:modId xmlns:p14="http://schemas.microsoft.com/office/powerpoint/2010/main" val="1800080821"/>
              </p:ext>
            </p:extLst>
          </p:nvPr>
        </p:nvGraphicFramePr>
        <p:xfrm>
          <a:off x="2703984" y="4301326"/>
          <a:ext cx="2580368" cy="1273969"/>
        </p:xfrm>
        <a:graphic>
          <a:graphicData uri="http://schemas.openxmlformats.org/drawingml/2006/table">
            <a:tbl>
              <a:tblPr firstRow="1" firstCol="1" bandRow="1">
                <a:tableStyleId>{2D5ABB26-0587-4C30-8999-92F81FD0307C}</a:tableStyleId>
              </a:tblPr>
              <a:tblGrid>
                <a:gridCol w="277635"/>
                <a:gridCol w="2302733"/>
              </a:tblGrid>
              <a:tr h="199457">
                <a:tc>
                  <a:txBody>
                    <a:bodyPr/>
                    <a:lstStyle/>
                    <a:p>
                      <a:pPr marL="0" marR="0" algn="ctr">
                        <a:lnSpc>
                          <a:spcPct val="115000"/>
                        </a:lnSpc>
                        <a:spcBef>
                          <a:spcPts val="100"/>
                        </a:spcBef>
                        <a:spcAft>
                          <a:spcPts val="100"/>
                        </a:spcAft>
                      </a:pPr>
                      <a:r>
                        <a:rPr lang="en-US" sz="1100" dirty="0">
                          <a:effectLst/>
                          <a:latin typeface="Zurich BT" pitchFamily="34" charset="0"/>
                        </a:rPr>
                        <a:t>1</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Thanh </a:t>
                      </a:r>
                      <a:r>
                        <a:rPr lang="en-US" sz="1100" dirty="0" err="1" smtClean="0">
                          <a:effectLst/>
                          <a:latin typeface="Zurich BT" pitchFamily="34" charset="0"/>
                        </a:rPr>
                        <a:t>công</a:t>
                      </a:r>
                      <a:r>
                        <a:rPr lang="en-US" sz="1100" dirty="0" smtClean="0">
                          <a:effectLst/>
                          <a:latin typeface="Zurich BT" pitchFamily="34" charset="0"/>
                        </a:rPr>
                        <a:t> </a:t>
                      </a:r>
                      <a:r>
                        <a:rPr lang="en-US" sz="1100" dirty="0" err="1" smtClean="0">
                          <a:effectLst/>
                          <a:latin typeface="Zurich BT" pitchFamily="34" charset="0"/>
                        </a:rPr>
                        <a:t>cụ</a:t>
                      </a:r>
                      <a:r>
                        <a:rPr lang="en-US" sz="1100" dirty="0" smtClean="0">
                          <a:effectLst/>
                          <a:latin typeface="Zurich BT" pitchFamily="34" charset="0"/>
                        </a:rPr>
                        <a:t> </a:t>
                      </a:r>
                      <a:r>
                        <a:rPr lang="en-US" sz="1100" dirty="0" err="1" smtClean="0">
                          <a:effectLst/>
                          <a:latin typeface="Zurich BT" pitchFamily="34" charset="0"/>
                        </a:rPr>
                        <a:t>trợ</a:t>
                      </a:r>
                      <a:r>
                        <a:rPr lang="en-US" sz="1100" dirty="0" smtClean="0">
                          <a:effectLst/>
                          <a:latin typeface="Zurich BT" pitchFamily="34" charset="0"/>
                        </a:rPr>
                        <a:t> </a:t>
                      </a:r>
                      <a:r>
                        <a:rPr lang="en-US" sz="1100" dirty="0" err="1" smtClean="0">
                          <a:effectLst/>
                          <a:latin typeface="Zurich BT" pitchFamily="34" charset="0"/>
                        </a:rPr>
                        <a:t>giúp</a:t>
                      </a:r>
                      <a:endParaRPr lang="en-US" sz="1100" b="1" dirty="0">
                        <a:effectLst/>
                        <a:latin typeface="Zurich BT" pitchFamily="34" charset="0"/>
                        <a:ea typeface="Times New Roman"/>
                        <a:cs typeface="Arial"/>
                      </a:endParaRPr>
                    </a:p>
                  </a:txBody>
                  <a:tcPr marL="68580" marR="68580" marT="0" marB="0"/>
                </a:tc>
              </a:tr>
              <a:tr h="69171">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99457">
                <a:tc>
                  <a:txBody>
                    <a:bodyPr/>
                    <a:lstStyle/>
                    <a:p>
                      <a:pPr marL="0" marR="0" algn="ctr">
                        <a:lnSpc>
                          <a:spcPct val="115000"/>
                        </a:lnSpc>
                        <a:spcBef>
                          <a:spcPts val="100"/>
                        </a:spcBef>
                        <a:spcAft>
                          <a:spcPts val="100"/>
                        </a:spcAft>
                      </a:pPr>
                      <a:r>
                        <a:rPr lang="en-US" sz="1100" dirty="0">
                          <a:effectLst/>
                          <a:latin typeface="Zurich BT" pitchFamily="34" charset="0"/>
                        </a:rPr>
                        <a:t>2</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Các</a:t>
                      </a:r>
                      <a:r>
                        <a:rPr lang="en-US" sz="1100" dirty="0" smtClean="0">
                          <a:effectLst/>
                          <a:latin typeface="Zurich BT" pitchFamily="34" charset="0"/>
                        </a:rPr>
                        <a:t> </a:t>
                      </a:r>
                      <a:r>
                        <a:rPr lang="en-US" sz="1100" dirty="0" err="1" smtClean="0">
                          <a:effectLst/>
                          <a:latin typeface="Zurich BT" pitchFamily="34" charset="0"/>
                        </a:rPr>
                        <a:t>tùy</a:t>
                      </a:r>
                      <a:r>
                        <a:rPr lang="en-US" sz="1100" dirty="0" smtClean="0">
                          <a:effectLst/>
                          <a:latin typeface="Zurich BT" pitchFamily="34" charset="0"/>
                        </a:rPr>
                        <a:t> </a:t>
                      </a:r>
                      <a:r>
                        <a:rPr lang="en-US" sz="1100" dirty="0" err="1" smtClean="0">
                          <a:effectLst/>
                          <a:latin typeface="Zurich BT" pitchFamily="34" charset="0"/>
                        </a:rPr>
                        <a:t>chọn</a:t>
                      </a:r>
                      <a:r>
                        <a:rPr lang="en-US" sz="1100" dirty="0" smtClean="0">
                          <a:effectLst/>
                          <a:latin typeface="Zurich BT" pitchFamily="34" charset="0"/>
                        </a:rPr>
                        <a:t> </a:t>
                      </a:r>
                      <a:r>
                        <a:rPr lang="en-US" sz="1100" dirty="0" err="1" smtClean="0">
                          <a:effectLst/>
                          <a:latin typeface="Zurich BT" pitchFamily="34" charset="0"/>
                        </a:rPr>
                        <a:t>tìm</a:t>
                      </a:r>
                      <a:r>
                        <a:rPr lang="en-US" sz="1100" dirty="0" smtClean="0">
                          <a:effectLst/>
                          <a:latin typeface="Zurich BT" pitchFamily="34" charset="0"/>
                        </a:rPr>
                        <a:t> </a:t>
                      </a:r>
                      <a:r>
                        <a:rPr lang="en-US" sz="1100" dirty="0" err="1" smtClean="0">
                          <a:effectLst/>
                          <a:latin typeface="Zurich BT" pitchFamily="34" charset="0"/>
                        </a:rPr>
                        <a:t>kiếm</a:t>
                      </a:r>
                      <a:endParaRPr lang="en-US" sz="1100" b="1" dirty="0">
                        <a:effectLst/>
                        <a:latin typeface="Zurich BT" pitchFamily="34" charset="0"/>
                        <a:ea typeface="Times New Roman"/>
                        <a:cs typeface="Arial"/>
                      </a:endParaRPr>
                    </a:p>
                  </a:txBody>
                  <a:tcPr marL="68580" marR="68580" marT="0" marB="0"/>
                </a:tc>
              </a:tr>
              <a:tr h="69171">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99457">
                <a:tc>
                  <a:txBody>
                    <a:bodyPr/>
                    <a:lstStyle/>
                    <a:p>
                      <a:pPr marL="0" marR="0" algn="ctr">
                        <a:lnSpc>
                          <a:spcPct val="115000"/>
                        </a:lnSpc>
                        <a:spcBef>
                          <a:spcPts val="100"/>
                        </a:spcBef>
                        <a:spcAft>
                          <a:spcPts val="100"/>
                        </a:spcAft>
                      </a:pPr>
                      <a:r>
                        <a:rPr lang="en-US" sz="1100" dirty="0">
                          <a:effectLst/>
                          <a:latin typeface="Zurich BT" pitchFamily="34" charset="0"/>
                        </a:rPr>
                        <a:t>3</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Các</a:t>
                      </a:r>
                      <a:r>
                        <a:rPr lang="en-US" sz="1100" dirty="0" smtClean="0">
                          <a:effectLst/>
                          <a:latin typeface="Zurich BT" pitchFamily="34" charset="0"/>
                        </a:rPr>
                        <a:t> </a:t>
                      </a:r>
                      <a:r>
                        <a:rPr lang="en-US" sz="1100" dirty="0" err="1" smtClean="0">
                          <a:effectLst/>
                          <a:latin typeface="Zurich BT" pitchFamily="34" charset="0"/>
                        </a:rPr>
                        <a:t>chủ</a:t>
                      </a:r>
                      <a:r>
                        <a:rPr lang="en-US" sz="1100" dirty="0" smtClean="0">
                          <a:effectLst/>
                          <a:latin typeface="Zurich BT" pitchFamily="34" charset="0"/>
                        </a:rPr>
                        <a:t> </a:t>
                      </a:r>
                      <a:r>
                        <a:rPr lang="en-US" sz="1100" dirty="0" err="1" smtClean="0">
                          <a:effectLst/>
                          <a:latin typeface="Zurich BT" pitchFamily="34" charset="0"/>
                        </a:rPr>
                        <a:t>đề</a:t>
                      </a:r>
                      <a:r>
                        <a:rPr lang="en-US" sz="1100" dirty="0" smtClean="0">
                          <a:effectLst/>
                          <a:latin typeface="Zurich BT" pitchFamily="34" charset="0"/>
                        </a:rPr>
                        <a:t> </a:t>
                      </a:r>
                      <a:r>
                        <a:rPr lang="en-US" sz="1100" dirty="0" err="1" smtClean="0">
                          <a:effectLst/>
                          <a:latin typeface="Zurich BT" pitchFamily="34" charset="0"/>
                        </a:rPr>
                        <a:t>trợ</a:t>
                      </a:r>
                      <a:r>
                        <a:rPr lang="en-US" sz="1100" dirty="0" smtClean="0">
                          <a:effectLst/>
                          <a:latin typeface="Zurich BT" pitchFamily="34" charset="0"/>
                        </a:rPr>
                        <a:t> </a:t>
                      </a:r>
                      <a:r>
                        <a:rPr lang="en-US" sz="1100" dirty="0" err="1" smtClean="0">
                          <a:effectLst/>
                          <a:latin typeface="Zurich BT" pitchFamily="34" charset="0"/>
                        </a:rPr>
                        <a:t>giúp</a:t>
                      </a:r>
                      <a:endParaRPr lang="en-US" sz="1100" b="1" dirty="0">
                        <a:effectLst/>
                        <a:latin typeface="Zurich BT" pitchFamily="34" charset="0"/>
                        <a:ea typeface="Times New Roman"/>
                        <a:cs typeface="Arial"/>
                      </a:endParaRPr>
                    </a:p>
                  </a:txBody>
                  <a:tcPr marL="68580" marR="68580" marT="0" marB="0"/>
                </a:tc>
              </a:tr>
              <a:tr h="69171">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99457">
                <a:tc>
                  <a:txBody>
                    <a:bodyPr/>
                    <a:lstStyle/>
                    <a:p>
                      <a:pPr marL="0" marR="0" algn="ctr">
                        <a:lnSpc>
                          <a:spcPct val="115000"/>
                        </a:lnSpc>
                        <a:spcBef>
                          <a:spcPts val="100"/>
                        </a:spcBef>
                        <a:spcAft>
                          <a:spcPts val="100"/>
                        </a:spcAft>
                      </a:pPr>
                      <a:r>
                        <a:rPr lang="en-US" sz="1100" dirty="0">
                          <a:effectLst/>
                          <a:latin typeface="Zurich BT" pitchFamily="34" charset="0"/>
                        </a:rPr>
                        <a:t>4</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200"/>
                        </a:spcBef>
                        <a:spcAft>
                          <a:spcPts val="0"/>
                        </a:spcAft>
                      </a:pPr>
                      <a:r>
                        <a:rPr lang="en-US" sz="1100" dirty="0" err="1" smtClean="0">
                          <a:effectLst/>
                          <a:latin typeface="Zurich BT" pitchFamily="34" charset="0"/>
                        </a:rPr>
                        <a:t>Tìm</a:t>
                      </a:r>
                      <a:r>
                        <a:rPr lang="en-US" sz="1100" dirty="0" smtClean="0">
                          <a:effectLst/>
                          <a:latin typeface="Zurich BT" pitchFamily="34" charset="0"/>
                        </a:rPr>
                        <a:t> </a:t>
                      </a:r>
                      <a:r>
                        <a:rPr lang="en-US" sz="1100" dirty="0" err="1" smtClean="0">
                          <a:effectLst/>
                          <a:latin typeface="Zurich BT" pitchFamily="34" charset="0"/>
                        </a:rPr>
                        <a:t>kiếm</a:t>
                      </a:r>
                      <a:r>
                        <a:rPr lang="en-US" sz="1100" dirty="0" smtClean="0">
                          <a:effectLst/>
                          <a:latin typeface="Zurich BT" pitchFamily="34" charset="0"/>
                        </a:rPr>
                        <a:t> </a:t>
                      </a:r>
                      <a:r>
                        <a:rPr lang="en-US" sz="1100" dirty="0" err="1" smtClean="0">
                          <a:effectLst/>
                          <a:latin typeface="Zurich BT" pitchFamily="34" charset="0"/>
                        </a:rPr>
                        <a:t>hiện</a:t>
                      </a:r>
                      <a:r>
                        <a:rPr lang="en-US" sz="1100" dirty="0" smtClean="0">
                          <a:effectLst/>
                          <a:latin typeface="Zurich BT" pitchFamily="34" charset="0"/>
                        </a:rPr>
                        <a:t> </a:t>
                      </a:r>
                      <a:r>
                        <a:rPr lang="en-US" sz="1100" dirty="0" err="1" smtClean="0">
                          <a:effectLst/>
                          <a:latin typeface="Zurich BT" pitchFamily="34" charset="0"/>
                        </a:rPr>
                        <a:t>thời</a:t>
                      </a:r>
                      <a:endParaRPr lang="en-US" sz="1100" b="1" dirty="0">
                        <a:effectLst/>
                        <a:latin typeface="Zurich BT" pitchFamily="34" charset="0"/>
                        <a:ea typeface="Times New Roman"/>
                        <a:cs typeface="Arial"/>
                      </a:endParaRPr>
                    </a:p>
                  </a:txBody>
                  <a:tcPr marL="68580" marR="68580" marT="0" marB="0"/>
                </a:tc>
              </a:tr>
              <a:tr h="69171">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68580" marR="68580" marT="0" marB="0"/>
                </a:tc>
              </a:tr>
              <a:tr h="199457">
                <a:tc>
                  <a:txBody>
                    <a:bodyPr/>
                    <a:lstStyle/>
                    <a:p>
                      <a:pPr marL="0" marR="0" algn="ctr">
                        <a:lnSpc>
                          <a:spcPct val="115000"/>
                        </a:lnSpc>
                        <a:spcBef>
                          <a:spcPts val="100"/>
                        </a:spcBef>
                        <a:spcAft>
                          <a:spcPts val="100"/>
                        </a:spcAft>
                      </a:pPr>
                      <a:r>
                        <a:rPr lang="en-US" sz="1100" dirty="0">
                          <a:effectLst/>
                          <a:latin typeface="Zurich BT" pitchFamily="34" charset="0"/>
                        </a:rPr>
                        <a:t>5</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Trạng</a:t>
                      </a:r>
                      <a:r>
                        <a:rPr lang="en-US" sz="1100" dirty="0" smtClean="0">
                          <a:effectLst/>
                          <a:latin typeface="Zurich BT" pitchFamily="34" charset="0"/>
                        </a:rPr>
                        <a:t> </a:t>
                      </a:r>
                      <a:r>
                        <a:rPr lang="en-US" sz="1100" dirty="0" err="1" smtClean="0">
                          <a:effectLst/>
                          <a:latin typeface="Zurich BT" pitchFamily="34" charset="0"/>
                        </a:rPr>
                        <a:t>thái</a:t>
                      </a:r>
                      <a:r>
                        <a:rPr lang="en-US" sz="1100" dirty="0" smtClean="0">
                          <a:effectLst/>
                          <a:latin typeface="Zurich BT" pitchFamily="34" charset="0"/>
                        </a:rPr>
                        <a:t> </a:t>
                      </a:r>
                      <a:r>
                        <a:rPr lang="en-US" sz="1100" dirty="0" err="1" smtClean="0">
                          <a:effectLst/>
                          <a:latin typeface="Zurich BT" pitchFamily="34" charset="0"/>
                        </a:rPr>
                        <a:t>hoặc</a:t>
                      </a:r>
                      <a:r>
                        <a:rPr lang="en-US" sz="1100" dirty="0" smtClean="0">
                          <a:effectLst/>
                          <a:latin typeface="Zurich BT" pitchFamily="34" charset="0"/>
                        </a:rPr>
                        <a:t> </a:t>
                      </a:r>
                      <a:r>
                        <a:rPr lang="en-US" sz="1100" dirty="0" err="1" smtClean="0">
                          <a:effectLst/>
                          <a:latin typeface="Zurich BT" pitchFamily="34" charset="0"/>
                        </a:rPr>
                        <a:t>tùy</a:t>
                      </a:r>
                      <a:r>
                        <a:rPr lang="en-US" sz="1100" dirty="0" smtClean="0">
                          <a:effectLst/>
                          <a:latin typeface="Zurich BT" pitchFamily="34" charset="0"/>
                        </a:rPr>
                        <a:t> </a:t>
                      </a:r>
                      <a:r>
                        <a:rPr lang="en-US" sz="1100" dirty="0" err="1" smtClean="0">
                          <a:effectLst/>
                          <a:latin typeface="Zurich BT" pitchFamily="34" charset="0"/>
                        </a:rPr>
                        <a:t>chọn</a:t>
                      </a:r>
                      <a:r>
                        <a:rPr lang="en-US" sz="1100" dirty="0" smtClean="0">
                          <a:effectLst/>
                          <a:latin typeface="Zurich BT" pitchFamily="34" charset="0"/>
                        </a:rPr>
                        <a:t> </a:t>
                      </a:r>
                      <a:r>
                        <a:rPr lang="en-US" sz="1100" dirty="0" err="1" smtClean="0">
                          <a:effectLst/>
                          <a:latin typeface="Zurich BT" pitchFamily="34" charset="0"/>
                        </a:rPr>
                        <a:t>kết</a:t>
                      </a:r>
                      <a:r>
                        <a:rPr lang="en-US" sz="1100" dirty="0" smtClean="0">
                          <a:effectLst/>
                          <a:latin typeface="Zurich BT" pitchFamily="34" charset="0"/>
                        </a:rPr>
                        <a:t> </a:t>
                      </a:r>
                      <a:r>
                        <a:rPr lang="en-US" sz="1100" dirty="0" err="1" smtClean="0">
                          <a:effectLst/>
                          <a:latin typeface="Zurich BT" pitchFamily="34" charset="0"/>
                        </a:rPr>
                        <a:t>nối</a:t>
                      </a:r>
                      <a:endParaRPr lang="en-US" sz="1100" b="1" dirty="0">
                        <a:effectLst/>
                        <a:latin typeface="Zurich BT" pitchFamily="34" charset="0"/>
                        <a:ea typeface="Times New Roman"/>
                        <a:cs typeface="Arial"/>
                      </a:endParaRPr>
                    </a:p>
                  </a:txBody>
                  <a:tcPr marL="68580" marR="68580" marT="0" marB="0"/>
                </a:tc>
              </a:tr>
            </a:tbl>
          </a:graphicData>
        </a:graphic>
      </p:graphicFrame>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4121" y="3343900"/>
            <a:ext cx="185737" cy="18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04414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Trợ</a:t>
            </a:r>
            <a:r>
              <a:rPr lang="en-CA" dirty="0"/>
              <a:t> </a:t>
            </a:r>
            <a:r>
              <a:rPr lang="en-CA" dirty="0" err="1"/>
              <a:t>giúp</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488614724"/>
              </p:ext>
            </p:extLst>
          </p:nvPr>
        </p:nvGraphicFramePr>
        <p:xfrm>
          <a:off x="374650" y="1417796"/>
          <a:ext cx="8312150" cy="4264533"/>
        </p:xfrm>
        <a:graphic>
          <a:graphicData uri="http://schemas.openxmlformats.org/drawingml/2006/table">
            <a:tbl>
              <a:tblPr firstRow="1" firstCol="1" bandRow="1">
                <a:tableStyleId>{2D5ABB26-0587-4C30-8999-92F81FD0307C}</a:tableStyleId>
              </a:tblPr>
              <a:tblGrid>
                <a:gridCol w="1892300"/>
                <a:gridCol w="6419850"/>
              </a:tblGrid>
              <a:tr h="474504">
                <a:tc>
                  <a:txBody>
                    <a:bodyPr/>
                    <a:lstStyle/>
                    <a:p>
                      <a:pPr>
                        <a:lnSpc>
                          <a:spcPct val="115000"/>
                        </a:lnSpc>
                        <a:spcBef>
                          <a:spcPts val="100"/>
                        </a:spcBef>
                        <a:spcAft>
                          <a:spcPts val="100"/>
                        </a:spcAft>
                        <a:tabLst>
                          <a:tab pos="228600" algn="l"/>
                        </a:tabLst>
                      </a:pPr>
                      <a:r>
                        <a:rPr lang="en-US" sz="1800" b="1" dirty="0" smtClean="0">
                          <a:effectLst/>
                          <a:latin typeface="Zurich BT" pitchFamily="34" charset="0"/>
                        </a:rPr>
                        <a:t>Thanh </a:t>
                      </a:r>
                      <a:r>
                        <a:rPr lang="en-US" sz="1800" b="1" dirty="0" err="1" smtClean="0">
                          <a:effectLst/>
                          <a:latin typeface="Zurich BT" pitchFamily="34" charset="0"/>
                        </a:rPr>
                        <a:t>công</a:t>
                      </a:r>
                      <a:r>
                        <a:rPr lang="en-US" sz="1800" b="1" dirty="0" smtClean="0">
                          <a:effectLst/>
                          <a:latin typeface="Zurich BT" pitchFamily="34" charset="0"/>
                        </a:rPr>
                        <a:t> </a:t>
                      </a:r>
                      <a:r>
                        <a:rPr lang="en-US" sz="1800" b="1" dirty="0" err="1" smtClean="0">
                          <a:effectLst/>
                          <a:latin typeface="Zurich BT" pitchFamily="34" charset="0"/>
                        </a:rPr>
                        <a:t>cụ</a:t>
                      </a:r>
                      <a:r>
                        <a:rPr lang="en-US" sz="1800" b="1" dirty="0" smtClean="0">
                          <a:effectLst/>
                          <a:latin typeface="Zurich BT" pitchFamily="34" charset="0"/>
                        </a:rPr>
                        <a:t> </a:t>
                      </a:r>
                      <a:r>
                        <a:rPr lang="en-US" sz="1800" b="1" dirty="0" err="1" smtClean="0">
                          <a:effectLst/>
                          <a:latin typeface="Zurich BT" pitchFamily="34" charset="0"/>
                        </a:rPr>
                        <a:t>trợ</a:t>
                      </a:r>
                      <a:r>
                        <a:rPr lang="en-US" sz="1800" b="1" dirty="0" smtClean="0">
                          <a:effectLst/>
                          <a:latin typeface="Zurich BT" pitchFamily="34" charset="0"/>
                        </a:rPr>
                        <a:t> </a:t>
                      </a:r>
                      <a:r>
                        <a:rPr lang="en-US" sz="1800" b="1" dirty="0" err="1" smtClean="0">
                          <a:effectLst/>
                          <a:latin typeface="Zurich BT" pitchFamily="34" charset="0"/>
                        </a:rPr>
                        <a:t>giúp</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100"/>
                        </a:spcBef>
                        <a:spcAft>
                          <a:spcPts val="100"/>
                        </a:spcAft>
                        <a:tabLst>
                          <a:tab pos="228600" algn="l"/>
                        </a:tabLst>
                      </a:pPr>
                      <a:r>
                        <a:rPr lang="en-US" sz="1800" dirty="0" err="1" smtClean="0">
                          <a:effectLst/>
                          <a:latin typeface="Zurich BT" pitchFamily="34" charset="0"/>
                        </a:rPr>
                        <a:t>Những</a:t>
                      </a:r>
                      <a:r>
                        <a:rPr lang="en-US" sz="1800" dirty="0" smtClean="0">
                          <a:effectLst/>
                          <a:latin typeface="Zurich BT" pitchFamily="34" charset="0"/>
                        </a:rPr>
                        <a:t> </a:t>
                      </a:r>
                      <a:r>
                        <a:rPr lang="en-US" sz="1800" dirty="0" err="1" smtClean="0">
                          <a:effectLst/>
                          <a:latin typeface="Zurich BT" pitchFamily="34" charset="0"/>
                        </a:rPr>
                        <a:t>nút</a:t>
                      </a:r>
                      <a:r>
                        <a:rPr lang="en-US" sz="1800" dirty="0" smtClean="0">
                          <a:effectLst/>
                          <a:latin typeface="Zurich BT" pitchFamily="34" charset="0"/>
                        </a:rPr>
                        <a:t> </a:t>
                      </a:r>
                      <a:r>
                        <a:rPr lang="en-US" sz="1800" dirty="0" err="1" smtClean="0">
                          <a:effectLst/>
                          <a:latin typeface="Zurich BT" pitchFamily="34" charset="0"/>
                        </a:rPr>
                        <a:t>trên</a:t>
                      </a:r>
                      <a:r>
                        <a:rPr lang="en-US" sz="1800" baseline="0" dirty="0" smtClean="0">
                          <a:effectLst/>
                          <a:latin typeface="Zurich BT" pitchFamily="34" charset="0"/>
                        </a:rPr>
                        <a:t> </a:t>
                      </a:r>
                      <a:r>
                        <a:rPr lang="en-US" sz="1800" baseline="0" dirty="0" err="1" smtClean="0">
                          <a:effectLst/>
                          <a:latin typeface="Zurich BT" pitchFamily="34" charset="0"/>
                        </a:rPr>
                        <a:t>thanh</a:t>
                      </a:r>
                      <a:r>
                        <a:rPr lang="en-US" sz="1800" baseline="0" dirty="0" smtClean="0">
                          <a:effectLst/>
                          <a:latin typeface="Zurich BT" pitchFamily="34" charset="0"/>
                        </a:rPr>
                        <a:t> </a:t>
                      </a:r>
                      <a:r>
                        <a:rPr lang="en-US" sz="1800" dirty="0" err="1" smtClean="0">
                          <a:effectLst/>
                          <a:latin typeface="Zurich BT" pitchFamily="34" charset="0"/>
                        </a:rPr>
                        <a:t>này</a:t>
                      </a:r>
                      <a:r>
                        <a:rPr lang="en-US" sz="1800" dirty="0" smtClean="0">
                          <a:effectLst/>
                          <a:latin typeface="Zurich BT" pitchFamily="34" charset="0"/>
                        </a:rPr>
                        <a:t> </a:t>
                      </a:r>
                      <a:r>
                        <a:rPr lang="en-US" sz="1800" dirty="0" err="1" smtClean="0">
                          <a:effectLst/>
                          <a:latin typeface="Zurich BT" pitchFamily="34" charset="0"/>
                        </a:rPr>
                        <a:t>giúp</a:t>
                      </a:r>
                      <a:r>
                        <a:rPr lang="en-US" sz="1800" dirty="0" smtClean="0">
                          <a:effectLst/>
                          <a:latin typeface="Zurich BT" pitchFamily="34" charset="0"/>
                        </a:rPr>
                        <a:t> </a:t>
                      </a:r>
                      <a:r>
                        <a:rPr lang="en-US" sz="1800" dirty="0" err="1" smtClean="0">
                          <a:effectLst/>
                          <a:latin typeface="Zurich BT" pitchFamily="34" charset="0"/>
                        </a:rPr>
                        <a:t>bạn</a:t>
                      </a:r>
                      <a:r>
                        <a:rPr lang="en-US" sz="1800" dirty="0" smtClean="0">
                          <a:effectLst/>
                          <a:latin typeface="Zurich BT" pitchFamily="34" charset="0"/>
                        </a:rPr>
                        <a:t> di </a:t>
                      </a:r>
                      <a:r>
                        <a:rPr lang="en-US" sz="1800" dirty="0" err="1" smtClean="0">
                          <a:effectLst/>
                          <a:latin typeface="Zurich BT" pitchFamily="34" charset="0"/>
                        </a:rPr>
                        <a:t>chuyển</a:t>
                      </a:r>
                      <a:r>
                        <a:rPr lang="en-US" sz="1800" dirty="0" smtClean="0">
                          <a:effectLst/>
                          <a:latin typeface="Zurich BT" pitchFamily="34" charset="0"/>
                        </a:rPr>
                        <a:t> </a:t>
                      </a:r>
                      <a:r>
                        <a:rPr lang="en-US" sz="1800" dirty="0" err="1" smtClean="0">
                          <a:effectLst/>
                          <a:latin typeface="Zurich BT" pitchFamily="34" charset="0"/>
                        </a:rPr>
                        <a:t>từ</a:t>
                      </a:r>
                      <a:r>
                        <a:rPr lang="en-US" sz="1800" dirty="0" smtClean="0">
                          <a:effectLst/>
                          <a:latin typeface="Zurich BT" pitchFamily="34" charset="0"/>
                        </a:rPr>
                        <a:t> </a:t>
                      </a:r>
                      <a:r>
                        <a:rPr lang="en-US" sz="1800" dirty="0" err="1" smtClean="0">
                          <a:effectLst/>
                          <a:latin typeface="Zurich BT" pitchFamily="34" charset="0"/>
                        </a:rPr>
                        <a:t>trang</a:t>
                      </a:r>
                      <a:r>
                        <a:rPr lang="en-US" sz="1800" dirty="0" smtClean="0">
                          <a:effectLst/>
                          <a:latin typeface="Zurich BT" pitchFamily="34" charset="0"/>
                        </a:rPr>
                        <a:t> </a:t>
                      </a:r>
                      <a:r>
                        <a:rPr lang="en-US" sz="1800" dirty="0" err="1" smtClean="0">
                          <a:effectLst/>
                          <a:latin typeface="Zurich BT" pitchFamily="34" charset="0"/>
                        </a:rPr>
                        <a:t>trợ</a:t>
                      </a:r>
                      <a:r>
                        <a:rPr lang="en-US" sz="1800" dirty="0" smtClean="0">
                          <a:effectLst/>
                          <a:latin typeface="Zurich BT" pitchFamily="34" charset="0"/>
                        </a:rPr>
                        <a:t> </a:t>
                      </a:r>
                      <a:r>
                        <a:rPr lang="en-US" sz="1800" dirty="0" err="1" smtClean="0">
                          <a:effectLst/>
                          <a:latin typeface="Zurich BT" pitchFamily="34" charset="0"/>
                        </a:rPr>
                        <a:t>giúp</a:t>
                      </a:r>
                      <a:r>
                        <a:rPr lang="en-US" sz="1800" dirty="0" smtClean="0">
                          <a:effectLst/>
                          <a:latin typeface="Zurich BT" pitchFamily="34" charset="0"/>
                        </a:rPr>
                        <a:t> </a:t>
                      </a:r>
                      <a:r>
                        <a:rPr lang="en-US" sz="1800" dirty="0" err="1" smtClean="0">
                          <a:effectLst/>
                          <a:latin typeface="Zurich BT" pitchFamily="34" charset="0"/>
                        </a:rPr>
                        <a:t>này</a:t>
                      </a:r>
                      <a:r>
                        <a:rPr lang="en-US" sz="1800" dirty="0" smtClean="0">
                          <a:effectLst/>
                          <a:latin typeface="Zurich BT" pitchFamily="34" charset="0"/>
                        </a:rPr>
                        <a:t> sang </a:t>
                      </a:r>
                      <a:r>
                        <a:rPr lang="en-US" sz="1800" dirty="0" err="1" smtClean="0">
                          <a:effectLst/>
                          <a:latin typeface="Zurich BT" pitchFamily="34" charset="0"/>
                        </a:rPr>
                        <a:t>trang</a:t>
                      </a:r>
                      <a:r>
                        <a:rPr lang="en-US" sz="1800" dirty="0" smtClean="0">
                          <a:effectLst/>
                          <a:latin typeface="Zurich BT" pitchFamily="34" charset="0"/>
                        </a:rPr>
                        <a:t> </a:t>
                      </a:r>
                      <a:r>
                        <a:rPr lang="en-US" sz="1800" dirty="0" err="1" smtClean="0">
                          <a:effectLst/>
                          <a:latin typeface="Zurich BT" pitchFamily="34" charset="0"/>
                        </a:rPr>
                        <a:t>khác</a:t>
                      </a:r>
                      <a:r>
                        <a:rPr lang="en-US" sz="1800" dirty="0" smtClean="0">
                          <a:effectLst/>
                          <a:latin typeface="Zurich BT" pitchFamily="34" charset="0"/>
                        </a:rPr>
                        <a:t>.</a:t>
                      </a:r>
                      <a:endParaRPr lang="en-US" sz="1800" dirty="0">
                        <a:effectLst/>
                        <a:latin typeface="Zurich BT" pitchFamily="34" charset="0"/>
                        <a:ea typeface="Times New Roman"/>
                        <a:cs typeface="Calibri"/>
                      </a:endParaRPr>
                    </a:p>
                  </a:txBody>
                  <a:tcPr marL="68580" marR="68580" marT="0" marB="0"/>
                </a:tc>
              </a:tr>
              <a:tr h="1521460">
                <a:tc>
                  <a:txBody>
                    <a:bodyPr/>
                    <a:lstStyle/>
                    <a:p>
                      <a:pPr>
                        <a:lnSpc>
                          <a:spcPct val="115000"/>
                        </a:lnSpc>
                        <a:spcBef>
                          <a:spcPts val="100"/>
                        </a:spcBef>
                        <a:spcAft>
                          <a:spcPts val="100"/>
                        </a:spcAft>
                        <a:tabLst>
                          <a:tab pos="228600" algn="l"/>
                        </a:tabLst>
                      </a:pPr>
                      <a:r>
                        <a:rPr lang="en-US" sz="1800" b="1" dirty="0" smtClean="0">
                          <a:effectLst/>
                          <a:latin typeface="Zurich BT" pitchFamily="34" charset="0"/>
                        </a:rPr>
                        <a:t>Thanh </a:t>
                      </a:r>
                      <a:r>
                        <a:rPr lang="en-US" sz="1800" b="1" dirty="0" err="1" smtClean="0">
                          <a:effectLst/>
                          <a:latin typeface="Zurich BT" pitchFamily="34" charset="0"/>
                        </a:rPr>
                        <a:t>công</a:t>
                      </a:r>
                      <a:r>
                        <a:rPr lang="en-US" sz="1800" b="1" dirty="0" smtClean="0">
                          <a:effectLst/>
                          <a:latin typeface="Zurich BT" pitchFamily="34" charset="0"/>
                        </a:rPr>
                        <a:t> </a:t>
                      </a:r>
                      <a:r>
                        <a:rPr lang="en-US" sz="1800" b="1" dirty="0" err="1" smtClean="0">
                          <a:effectLst/>
                          <a:latin typeface="Zurich BT" pitchFamily="34" charset="0"/>
                        </a:rPr>
                        <a:t>cụ</a:t>
                      </a:r>
                      <a:r>
                        <a:rPr lang="en-US" sz="1800" b="1" dirty="0" smtClean="0">
                          <a:effectLst/>
                          <a:latin typeface="Zurich BT" pitchFamily="34" charset="0"/>
                        </a:rPr>
                        <a:t> </a:t>
                      </a:r>
                      <a:r>
                        <a:rPr lang="en-US" sz="1800" b="1" dirty="0" err="1" smtClean="0">
                          <a:effectLst/>
                          <a:latin typeface="Zurich BT" pitchFamily="34" charset="0"/>
                        </a:rPr>
                        <a:t>trợ</a:t>
                      </a:r>
                      <a:r>
                        <a:rPr lang="en-US" sz="1800" b="1" dirty="0" smtClean="0">
                          <a:effectLst/>
                          <a:latin typeface="Zurich BT" pitchFamily="34" charset="0"/>
                        </a:rPr>
                        <a:t> </a:t>
                      </a:r>
                      <a:r>
                        <a:rPr lang="en-US" sz="1800" b="1" dirty="0" err="1" smtClean="0">
                          <a:effectLst/>
                          <a:latin typeface="Zurich BT" pitchFamily="34" charset="0"/>
                        </a:rPr>
                        <a:t>giúp</a:t>
                      </a:r>
                      <a:r>
                        <a:rPr lang="en-US" sz="1800" b="1" dirty="0">
                          <a:effectLst/>
                          <a:latin typeface="Zurich BT" pitchFamily="34" charset="0"/>
                        </a:rPr>
                        <a:t> </a:t>
                      </a:r>
                      <a:endParaRPr lang="en-US" sz="1800" b="1" dirty="0">
                        <a:effectLst/>
                        <a:latin typeface="Zurich BT" pitchFamily="34" charset="0"/>
                        <a:ea typeface="Times New Roman"/>
                        <a:cs typeface="Calibri"/>
                      </a:endParaRPr>
                    </a:p>
                  </a:txBody>
                  <a:tcPr marL="68580" marR="68580" marT="0" marB="0"/>
                </a:tc>
                <a:tc>
                  <a:txBody>
                    <a:bodyPr/>
                    <a:lstStyle/>
                    <a:p>
                      <a:pPr marL="0" algn="l">
                        <a:lnSpc>
                          <a:spcPct val="115000"/>
                        </a:lnSpc>
                        <a:spcBef>
                          <a:spcPts val="100"/>
                        </a:spcBef>
                        <a:spcAft>
                          <a:spcPts val="100"/>
                        </a:spcAft>
                        <a:tabLst>
                          <a:tab pos="228600" algn="l"/>
                        </a:tabLst>
                      </a:pPr>
                      <a:r>
                        <a:rPr lang="vi-VN" sz="1800" dirty="0" smtClean="0">
                          <a:effectLst/>
                          <a:latin typeface="Zurich BT" pitchFamily="34" charset="0"/>
                        </a:rPr>
                        <a:t>Sử dụng trường </a:t>
                      </a:r>
                      <a:r>
                        <a:rPr lang="en-US" sz="1800" b="1" dirty="0" smtClean="0">
                          <a:effectLst/>
                          <a:latin typeface="Zurich BT" pitchFamily="34" charset="0"/>
                        </a:rPr>
                        <a:t>Type </a:t>
                      </a:r>
                      <a:r>
                        <a:rPr lang="en-US" sz="1800" b="1" dirty="0">
                          <a:effectLst/>
                          <a:latin typeface="Zurich BT" pitchFamily="34" charset="0"/>
                        </a:rPr>
                        <a:t>words to search </a:t>
                      </a:r>
                      <a:r>
                        <a:rPr lang="en-US" sz="1800" b="1" dirty="0" smtClean="0">
                          <a:effectLst/>
                          <a:latin typeface="Zurich BT" pitchFamily="34" charset="0"/>
                        </a:rPr>
                        <a:t>for</a:t>
                      </a:r>
                      <a:br>
                        <a:rPr lang="en-US" sz="1800" b="1" dirty="0" smtClean="0">
                          <a:effectLst/>
                          <a:latin typeface="Zurich BT" pitchFamily="34" charset="0"/>
                        </a:rPr>
                      </a:br>
                      <a:r>
                        <a:rPr lang="en-US" sz="1800" dirty="0" err="1" smtClean="0">
                          <a:effectLst/>
                          <a:latin typeface="Zurich BT" pitchFamily="34" charset="0"/>
                        </a:rPr>
                        <a:t>để</a:t>
                      </a:r>
                      <a:r>
                        <a:rPr lang="en-US" sz="1800" dirty="0" smtClean="0">
                          <a:effectLst/>
                          <a:latin typeface="Zurich BT" pitchFamily="34" charset="0"/>
                        </a:rPr>
                        <a:t> </a:t>
                      </a:r>
                      <a:r>
                        <a:rPr lang="en-US" sz="1800" dirty="0" err="1" smtClean="0">
                          <a:effectLst/>
                          <a:latin typeface="Zurich BT" pitchFamily="34" charset="0"/>
                        </a:rPr>
                        <a:t>tìm</a:t>
                      </a:r>
                      <a:r>
                        <a:rPr lang="en-US" sz="1800" dirty="0" smtClean="0">
                          <a:effectLst/>
                          <a:latin typeface="Zurich BT" pitchFamily="34" charset="0"/>
                        </a:rPr>
                        <a:t> </a:t>
                      </a:r>
                      <a:r>
                        <a:rPr lang="en-US" sz="1800" dirty="0" err="1" smtClean="0">
                          <a:effectLst/>
                          <a:latin typeface="Zurich BT" pitchFamily="34" charset="0"/>
                        </a:rPr>
                        <a:t>kiếm</a:t>
                      </a:r>
                      <a:r>
                        <a:rPr lang="en-US" sz="1800" dirty="0" smtClean="0">
                          <a:effectLst/>
                          <a:latin typeface="Zurich BT" pitchFamily="34" charset="0"/>
                        </a:rPr>
                        <a:t> </a:t>
                      </a:r>
                      <a:r>
                        <a:rPr lang="en-US" sz="1800" dirty="0" err="1" smtClean="0">
                          <a:effectLst/>
                          <a:latin typeface="Zurich BT" pitchFamily="34" charset="0"/>
                        </a:rPr>
                        <a:t>một</a:t>
                      </a:r>
                      <a:r>
                        <a:rPr lang="en-US" sz="1800" dirty="0" smtClean="0">
                          <a:effectLst/>
                          <a:latin typeface="Zurich BT" pitchFamily="34" charset="0"/>
                        </a:rPr>
                        <a:t> </a:t>
                      </a:r>
                      <a:r>
                        <a:rPr lang="en-US" sz="1800" dirty="0" err="1" smtClean="0">
                          <a:effectLst/>
                          <a:latin typeface="Zurich BT" pitchFamily="34" charset="0"/>
                        </a:rPr>
                        <a:t>chủ</a:t>
                      </a:r>
                      <a:r>
                        <a:rPr lang="en-US" sz="1800" dirty="0" smtClean="0">
                          <a:effectLst/>
                          <a:latin typeface="Zurich BT" pitchFamily="34" charset="0"/>
                        </a:rPr>
                        <a:t> </a:t>
                      </a:r>
                      <a:r>
                        <a:rPr lang="en-US" sz="1800" dirty="0" err="1" smtClean="0">
                          <a:effectLst/>
                          <a:latin typeface="Zurich BT" pitchFamily="34" charset="0"/>
                        </a:rPr>
                        <a:t>đề</a:t>
                      </a:r>
                      <a:r>
                        <a:rPr lang="en-US" sz="1800" dirty="0" smtClean="0">
                          <a:effectLst/>
                          <a:latin typeface="Zurich BT" pitchFamily="34" charset="0"/>
                        </a:rPr>
                        <a:t> </a:t>
                      </a:r>
                      <a:r>
                        <a:rPr lang="en-US" sz="1800" dirty="0" err="1" smtClean="0">
                          <a:effectLst/>
                          <a:latin typeface="Zurich BT" pitchFamily="34" charset="0"/>
                        </a:rPr>
                        <a:t>cụ</a:t>
                      </a:r>
                      <a:r>
                        <a:rPr lang="en-US" sz="1800" dirty="0" smtClean="0">
                          <a:effectLst/>
                          <a:latin typeface="Zurich BT" pitchFamily="34" charset="0"/>
                        </a:rPr>
                        <a:t> </a:t>
                      </a:r>
                      <a:r>
                        <a:rPr lang="en-US" sz="1800" dirty="0" err="1" smtClean="0">
                          <a:effectLst/>
                          <a:latin typeface="Zurich BT" pitchFamily="34" charset="0"/>
                        </a:rPr>
                        <a:t>thể</a:t>
                      </a:r>
                      <a:endParaRPr lang="en-US" sz="1800" dirty="0" smtClean="0">
                        <a:effectLst/>
                        <a:latin typeface="Zurich BT" pitchFamily="34" charset="0"/>
                      </a:endParaRPr>
                    </a:p>
                    <a:p>
                      <a:pPr marL="0" algn="l">
                        <a:lnSpc>
                          <a:spcPct val="115000"/>
                        </a:lnSpc>
                        <a:spcBef>
                          <a:spcPts val="100"/>
                        </a:spcBef>
                        <a:spcAft>
                          <a:spcPts val="100"/>
                        </a:spcAft>
                        <a:tabLst>
                          <a:tab pos="228600" algn="l"/>
                        </a:tabLst>
                      </a:pPr>
                      <a:r>
                        <a:rPr lang="en-US" sz="1800" dirty="0" err="1" smtClean="0">
                          <a:effectLst/>
                          <a:latin typeface="Zurich BT" pitchFamily="34" charset="0"/>
                        </a:rPr>
                        <a:t>nhấp</a:t>
                      </a:r>
                      <a:r>
                        <a:rPr lang="en-US" sz="1800" dirty="0" smtClean="0">
                          <a:effectLst/>
                          <a:latin typeface="Zurich BT" pitchFamily="34" charset="0"/>
                        </a:rPr>
                        <a:t> </a:t>
                      </a:r>
                      <a:r>
                        <a:rPr lang="en-US" sz="1800" dirty="0" err="1" smtClean="0">
                          <a:effectLst/>
                          <a:latin typeface="Zurich BT" pitchFamily="34" charset="0"/>
                        </a:rPr>
                        <a:t>chuột</a:t>
                      </a:r>
                      <a:r>
                        <a:rPr lang="en-US" sz="1800" dirty="0" smtClean="0">
                          <a:effectLst/>
                          <a:latin typeface="Zurich BT" pitchFamily="34" charset="0"/>
                        </a:rPr>
                        <a:t> </a:t>
                      </a:r>
                      <a:r>
                        <a:rPr lang="en-US" sz="1800" dirty="0" err="1" smtClean="0">
                          <a:effectLst/>
                          <a:latin typeface="Zurich BT" pitchFamily="34" charset="0"/>
                        </a:rPr>
                        <a:t>vào</a:t>
                      </a:r>
                      <a:r>
                        <a:rPr lang="en-US" sz="1800" dirty="0" smtClean="0">
                          <a:effectLst/>
                          <a:latin typeface="Zurich BT" pitchFamily="34" charset="0"/>
                        </a:rPr>
                        <a:t> </a:t>
                      </a:r>
                      <a:r>
                        <a:rPr lang="en-US" sz="1800" dirty="0" err="1" smtClean="0">
                          <a:effectLst/>
                          <a:latin typeface="Zurich BT" pitchFamily="34" charset="0"/>
                        </a:rPr>
                        <a:t>mũi</a:t>
                      </a:r>
                      <a:r>
                        <a:rPr lang="en-US" sz="1800" dirty="0" smtClean="0">
                          <a:effectLst/>
                          <a:latin typeface="Zurich BT" pitchFamily="34" charset="0"/>
                        </a:rPr>
                        <a:t> </a:t>
                      </a:r>
                      <a:r>
                        <a:rPr lang="en-US" sz="1800" dirty="0" err="1" smtClean="0">
                          <a:effectLst/>
                          <a:latin typeface="Zurich BT" pitchFamily="34" charset="0"/>
                        </a:rPr>
                        <a:t>tên</a:t>
                      </a:r>
                      <a:r>
                        <a:rPr lang="en-US" sz="1800" dirty="0" smtClean="0">
                          <a:effectLst/>
                          <a:latin typeface="Zurich BT" pitchFamily="34" charset="0"/>
                        </a:rPr>
                        <a:t> </a:t>
                      </a:r>
                      <a:r>
                        <a:rPr lang="en-US" sz="1800" dirty="0" err="1" smtClean="0">
                          <a:effectLst/>
                          <a:latin typeface="Zurich BT" pitchFamily="34" charset="0"/>
                        </a:rPr>
                        <a:t>của</a:t>
                      </a:r>
                      <a:r>
                        <a:rPr lang="en-US" sz="1800" dirty="0" smtClean="0">
                          <a:effectLst/>
                          <a:latin typeface="Zurich BT" pitchFamily="34" charset="0"/>
                        </a:rPr>
                        <a:t> </a:t>
                      </a:r>
                      <a:r>
                        <a:rPr lang="en-US" sz="1800" dirty="0" err="1" smtClean="0">
                          <a:effectLst/>
                          <a:latin typeface="Zurich BT" pitchFamily="34" charset="0"/>
                        </a:rPr>
                        <a:t>nút</a:t>
                      </a:r>
                      <a:r>
                        <a:rPr lang="en-US" sz="1800" dirty="0" smtClean="0">
                          <a:effectLst/>
                          <a:latin typeface="Zurich BT" pitchFamily="34" charset="0"/>
                        </a:rPr>
                        <a:t> </a:t>
                      </a:r>
                      <a:r>
                        <a:rPr lang="en-US" sz="1800" b="1" dirty="0" smtClean="0">
                          <a:effectLst/>
                          <a:latin typeface="Zurich BT" pitchFamily="34" charset="0"/>
                        </a:rPr>
                        <a:t>Search </a:t>
                      </a:r>
                      <a:r>
                        <a:rPr lang="en-US" sz="1800" b="1" dirty="0">
                          <a:effectLst/>
                          <a:latin typeface="Zurich BT" pitchFamily="34" charset="0"/>
                        </a:rPr>
                        <a:t>All </a:t>
                      </a:r>
                      <a:r>
                        <a:rPr lang="en-US" sz="1800" b="1" dirty="0" smtClean="0">
                          <a:effectLst/>
                          <a:latin typeface="Zurich BT" pitchFamily="34" charset="0"/>
                        </a:rPr>
                        <a:t>Word</a:t>
                      </a:r>
                      <a:br>
                        <a:rPr lang="en-US" sz="1800" b="1" dirty="0" smtClean="0">
                          <a:effectLst/>
                          <a:latin typeface="Zurich BT" pitchFamily="34" charset="0"/>
                        </a:rPr>
                      </a:br>
                      <a:r>
                        <a:rPr lang="en-US" sz="1800" dirty="0" err="1" smtClean="0">
                          <a:effectLst/>
                          <a:latin typeface="Zurich BT" pitchFamily="34" charset="0"/>
                        </a:rPr>
                        <a:t>để</a:t>
                      </a:r>
                      <a:r>
                        <a:rPr lang="en-US" sz="1800" dirty="0" smtClean="0">
                          <a:effectLst/>
                          <a:latin typeface="Zurich BT" pitchFamily="34" charset="0"/>
                        </a:rPr>
                        <a:t> </a:t>
                      </a:r>
                      <a:r>
                        <a:rPr lang="en-US" sz="1800" dirty="0" err="1" smtClean="0">
                          <a:effectLst/>
                          <a:latin typeface="Zurich BT" pitchFamily="34" charset="0"/>
                        </a:rPr>
                        <a:t>thay</a:t>
                      </a:r>
                      <a:r>
                        <a:rPr lang="en-US" sz="1800" dirty="0" smtClean="0">
                          <a:effectLst/>
                          <a:latin typeface="Zurich BT" pitchFamily="34" charset="0"/>
                        </a:rPr>
                        <a:t> </a:t>
                      </a:r>
                      <a:r>
                        <a:rPr lang="en-US" sz="1800" dirty="0" err="1" smtClean="0">
                          <a:effectLst/>
                          <a:latin typeface="Zurich BT" pitchFamily="34" charset="0"/>
                        </a:rPr>
                        <a:t>đổi</a:t>
                      </a:r>
                      <a:r>
                        <a:rPr lang="en-US" sz="1800" dirty="0" smtClean="0">
                          <a:effectLst/>
                          <a:latin typeface="Zurich BT" pitchFamily="34" charset="0"/>
                        </a:rPr>
                        <a:t> </a:t>
                      </a:r>
                      <a:r>
                        <a:rPr lang="en-US" sz="1800" dirty="0" err="1" smtClean="0">
                          <a:effectLst/>
                          <a:latin typeface="Zurich BT" pitchFamily="34" charset="0"/>
                        </a:rPr>
                        <a:t>các</a:t>
                      </a:r>
                      <a:r>
                        <a:rPr lang="en-US" sz="1800" dirty="0" smtClean="0">
                          <a:effectLst/>
                          <a:latin typeface="Zurich BT" pitchFamily="34" charset="0"/>
                        </a:rPr>
                        <a:t> </a:t>
                      </a:r>
                      <a:r>
                        <a:rPr lang="en-US" sz="1800" dirty="0" err="1" smtClean="0">
                          <a:effectLst/>
                          <a:latin typeface="Zurich BT" pitchFamily="34" charset="0"/>
                        </a:rPr>
                        <a:t>tùy</a:t>
                      </a:r>
                      <a:r>
                        <a:rPr lang="en-US" sz="1800" dirty="0" smtClean="0">
                          <a:effectLst/>
                          <a:latin typeface="Zurich BT" pitchFamily="34" charset="0"/>
                        </a:rPr>
                        <a:t> </a:t>
                      </a:r>
                      <a:r>
                        <a:rPr lang="en-US" sz="1800" dirty="0" err="1" smtClean="0">
                          <a:effectLst/>
                          <a:latin typeface="Zurich BT" pitchFamily="34" charset="0"/>
                        </a:rPr>
                        <a:t>chọn</a:t>
                      </a:r>
                      <a:r>
                        <a:rPr lang="en-US" sz="1800" dirty="0" smtClean="0">
                          <a:effectLst/>
                          <a:latin typeface="Zurich BT" pitchFamily="34" charset="0"/>
                        </a:rPr>
                        <a:t> </a:t>
                      </a:r>
                      <a:r>
                        <a:rPr lang="en-US" sz="1800" dirty="0" err="1" smtClean="0">
                          <a:effectLst/>
                          <a:latin typeface="Zurich BT" pitchFamily="34" charset="0"/>
                        </a:rPr>
                        <a:t>tìm</a:t>
                      </a:r>
                      <a:r>
                        <a:rPr lang="en-US" sz="1800" dirty="0" smtClean="0">
                          <a:effectLst/>
                          <a:latin typeface="Zurich BT" pitchFamily="34" charset="0"/>
                        </a:rPr>
                        <a:t> </a:t>
                      </a:r>
                      <a:r>
                        <a:rPr lang="en-US" sz="1800" dirty="0" err="1" smtClean="0">
                          <a:effectLst/>
                          <a:latin typeface="Zurich BT" pitchFamily="34" charset="0"/>
                        </a:rPr>
                        <a:t>kiếm</a:t>
                      </a:r>
                      <a:r>
                        <a:rPr lang="en-US" sz="1800" dirty="0" smtClean="0">
                          <a:effectLst/>
                          <a:latin typeface="Zurich BT" pitchFamily="34" charset="0"/>
                        </a:rPr>
                        <a:t>.</a:t>
                      </a:r>
                      <a:endParaRPr lang="en-US" sz="1800" dirty="0">
                        <a:effectLst/>
                        <a:latin typeface="Zurich BT" pitchFamily="34" charset="0"/>
                      </a:endParaRPr>
                    </a:p>
                  </a:txBody>
                  <a:tcPr marL="68580" marR="68580" marT="0" marB="0"/>
                </a:tc>
              </a:tr>
              <a:tr h="495300">
                <a:tc>
                  <a:txBody>
                    <a:bodyPr/>
                    <a:lstStyle/>
                    <a:p>
                      <a:pPr>
                        <a:lnSpc>
                          <a:spcPct val="115000"/>
                        </a:lnSpc>
                        <a:spcBef>
                          <a:spcPts val="100"/>
                        </a:spcBef>
                        <a:spcAft>
                          <a:spcPts val="100"/>
                        </a:spcAft>
                        <a:tabLst>
                          <a:tab pos="228600" algn="l"/>
                        </a:tabLst>
                      </a:pPr>
                      <a:r>
                        <a:rPr lang="en-US" sz="1800" b="1" dirty="0" smtClean="0">
                          <a:effectLst/>
                          <a:latin typeface="Zurich BT" pitchFamily="34" charset="0"/>
                        </a:rPr>
                        <a:t>Thanh </a:t>
                      </a:r>
                      <a:r>
                        <a:rPr lang="en-US" sz="1800" b="1" dirty="0" err="1" smtClean="0">
                          <a:effectLst/>
                          <a:latin typeface="Zurich BT" pitchFamily="34" charset="0"/>
                        </a:rPr>
                        <a:t>công</a:t>
                      </a:r>
                      <a:r>
                        <a:rPr lang="en-US" sz="1800" b="1" dirty="0" smtClean="0">
                          <a:effectLst/>
                          <a:latin typeface="Zurich BT" pitchFamily="34" charset="0"/>
                        </a:rPr>
                        <a:t> </a:t>
                      </a:r>
                      <a:r>
                        <a:rPr lang="en-US" sz="1800" b="1" dirty="0" err="1" smtClean="0">
                          <a:effectLst/>
                          <a:latin typeface="Zurich BT" pitchFamily="34" charset="0"/>
                        </a:rPr>
                        <a:t>cụ</a:t>
                      </a:r>
                      <a:r>
                        <a:rPr lang="en-US" sz="1800" b="1" dirty="0" smtClean="0">
                          <a:effectLst/>
                          <a:latin typeface="Zurich BT" pitchFamily="34" charset="0"/>
                        </a:rPr>
                        <a:t> </a:t>
                      </a:r>
                      <a:r>
                        <a:rPr lang="en-US" sz="1800" b="1" dirty="0" err="1" smtClean="0">
                          <a:effectLst/>
                          <a:latin typeface="Zurich BT" pitchFamily="34" charset="0"/>
                        </a:rPr>
                        <a:t>trợ</a:t>
                      </a:r>
                      <a:r>
                        <a:rPr lang="en-US" sz="1800" b="1" dirty="0" smtClean="0">
                          <a:effectLst/>
                          <a:latin typeface="Zurich BT" pitchFamily="34" charset="0"/>
                        </a:rPr>
                        <a:t> </a:t>
                      </a:r>
                      <a:r>
                        <a:rPr lang="en-US" sz="1800" b="1" dirty="0" err="1" smtClean="0">
                          <a:effectLst/>
                          <a:latin typeface="Zurich BT" pitchFamily="34" charset="0"/>
                        </a:rPr>
                        <a:t>giúp</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100"/>
                        </a:spcBef>
                        <a:spcAft>
                          <a:spcPts val="100"/>
                        </a:spcAft>
                        <a:tabLst>
                          <a:tab pos="228600" algn="l"/>
                        </a:tabLst>
                      </a:pPr>
                      <a:r>
                        <a:rPr lang="en-US" sz="1800" dirty="0" err="1" smtClean="0">
                          <a:effectLst/>
                          <a:latin typeface="Zurich BT" pitchFamily="34" charset="0"/>
                        </a:rPr>
                        <a:t>Nhấp</a:t>
                      </a:r>
                      <a:r>
                        <a:rPr lang="en-US" sz="1800" dirty="0" smtClean="0">
                          <a:effectLst/>
                          <a:latin typeface="Zurich BT" pitchFamily="34" charset="0"/>
                        </a:rPr>
                        <a:t> </a:t>
                      </a:r>
                      <a:r>
                        <a:rPr lang="en-US" sz="1800" dirty="0" err="1" smtClean="0">
                          <a:effectLst/>
                          <a:latin typeface="Zurich BT" pitchFamily="34" charset="0"/>
                        </a:rPr>
                        <a:t>chuột</a:t>
                      </a:r>
                      <a:r>
                        <a:rPr lang="en-US" sz="1800" dirty="0" smtClean="0">
                          <a:effectLst/>
                          <a:latin typeface="Zurich BT" pitchFamily="34" charset="0"/>
                        </a:rPr>
                        <a:t> </a:t>
                      </a:r>
                      <a:r>
                        <a:rPr lang="en-US" sz="1800" dirty="0" err="1" smtClean="0">
                          <a:effectLst/>
                          <a:latin typeface="Zurich BT" pitchFamily="34" charset="0"/>
                        </a:rPr>
                        <a:t>vào</a:t>
                      </a:r>
                      <a:r>
                        <a:rPr lang="en-US" sz="1800" dirty="0" smtClean="0">
                          <a:effectLst/>
                          <a:latin typeface="Zurich BT" pitchFamily="34" charset="0"/>
                        </a:rPr>
                        <a:t> </a:t>
                      </a:r>
                      <a:r>
                        <a:rPr lang="en-US" sz="1800" dirty="0" err="1" smtClean="0">
                          <a:effectLst/>
                          <a:latin typeface="Zurich BT" pitchFamily="34" charset="0"/>
                        </a:rPr>
                        <a:t>bất</a:t>
                      </a:r>
                      <a:r>
                        <a:rPr lang="en-US" sz="1800" dirty="0" smtClean="0">
                          <a:effectLst/>
                          <a:latin typeface="Zurich BT" pitchFamily="34" charset="0"/>
                        </a:rPr>
                        <a:t> </a:t>
                      </a:r>
                      <a:r>
                        <a:rPr lang="en-US" sz="1800" dirty="0" err="1" smtClean="0">
                          <a:effectLst/>
                          <a:latin typeface="Zurich BT" pitchFamily="34" charset="0"/>
                        </a:rPr>
                        <a:t>kỳ</a:t>
                      </a:r>
                      <a:r>
                        <a:rPr lang="en-US" sz="1800" dirty="0" smtClean="0">
                          <a:effectLst/>
                          <a:latin typeface="Zurich BT" pitchFamily="34" charset="0"/>
                        </a:rPr>
                        <a:t> </a:t>
                      </a:r>
                      <a:r>
                        <a:rPr lang="en-US" sz="1800" dirty="0" err="1" smtClean="0">
                          <a:effectLst/>
                          <a:latin typeface="Zurich BT" pitchFamily="34" charset="0"/>
                        </a:rPr>
                        <a:t>mục</a:t>
                      </a:r>
                      <a:r>
                        <a:rPr lang="en-US" sz="1800" dirty="0" smtClean="0">
                          <a:effectLst/>
                          <a:latin typeface="Zurich BT" pitchFamily="34" charset="0"/>
                        </a:rPr>
                        <a:t> </a:t>
                      </a:r>
                      <a:r>
                        <a:rPr lang="en-US" sz="1800" dirty="0" err="1" smtClean="0">
                          <a:effectLst/>
                          <a:latin typeface="Zurich BT" pitchFamily="34" charset="0"/>
                        </a:rPr>
                        <a:t>nào</a:t>
                      </a:r>
                      <a:r>
                        <a:rPr lang="en-US" sz="1800" dirty="0" smtClean="0">
                          <a:effectLst/>
                          <a:latin typeface="Zurich BT" pitchFamily="34" charset="0"/>
                        </a:rPr>
                        <a:t> </a:t>
                      </a:r>
                      <a:r>
                        <a:rPr lang="en-US" sz="1800" dirty="0" err="1" smtClean="0">
                          <a:effectLst/>
                          <a:latin typeface="Zurich BT" pitchFamily="34" charset="0"/>
                        </a:rPr>
                        <a:t>trong</a:t>
                      </a:r>
                      <a:r>
                        <a:rPr lang="en-US" sz="1800" dirty="0" smtClean="0">
                          <a:effectLst/>
                          <a:latin typeface="Zurich BT" pitchFamily="34" charset="0"/>
                        </a:rPr>
                        <a:t> </a:t>
                      </a:r>
                      <a:r>
                        <a:rPr lang="en-US" sz="1800" dirty="0" err="1" smtClean="0">
                          <a:effectLst/>
                          <a:latin typeface="Zurich BT" pitchFamily="34" charset="0"/>
                        </a:rPr>
                        <a:t>danh</a:t>
                      </a:r>
                      <a:r>
                        <a:rPr lang="en-US" sz="1800" dirty="0" smtClean="0">
                          <a:effectLst/>
                          <a:latin typeface="Zurich BT" pitchFamily="34" charset="0"/>
                        </a:rPr>
                        <a:t> </a:t>
                      </a:r>
                      <a:r>
                        <a:rPr lang="en-US" sz="1800" dirty="0" err="1" smtClean="0">
                          <a:effectLst/>
                          <a:latin typeface="Zurich BT" pitchFamily="34" charset="0"/>
                        </a:rPr>
                        <a:t>sách</a:t>
                      </a:r>
                      <a:endParaRPr lang="en-US" sz="1800" dirty="0" smtClean="0">
                        <a:effectLst/>
                        <a:latin typeface="Zurich BT" pitchFamily="34" charset="0"/>
                      </a:endParaRPr>
                    </a:p>
                    <a:p>
                      <a:pPr marL="0" algn="just">
                        <a:lnSpc>
                          <a:spcPct val="115000"/>
                        </a:lnSpc>
                        <a:spcBef>
                          <a:spcPts val="100"/>
                        </a:spcBef>
                        <a:spcAft>
                          <a:spcPts val="100"/>
                        </a:spcAft>
                        <a:tabLst>
                          <a:tab pos="228600" algn="l"/>
                        </a:tabLst>
                      </a:pPr>
                      <a:r>
                        <a:rPr lang="en-US" sz="1800" dirty="0" err="1" smtClean="0">
                          <a:effectLst/>
                          <a:latin typeface="Zurich BT" pitchFamily="34" charset="0"/>
                        </a:rPr>
                        <a:t>để</a:t>
                      </a:r>
                      <a:r>
                        <a:rPr lang="en-US" sz="1800" dirty="0" smtClean="0">
                          <a:effectLst/>
                          <a:latin typeface="Zurich BT" pitchFamily="34" charset="0"/>
                        </a:rPr>
                        <a:t> </a:t>
                      </a:r>
                      <a:r>
                        <a:rPr lang="en-US" sz="1800" dirty="0" err="1" smtClean="0">
                          <a:effectLst/>
                          <a:latin typeface="Zurich BT" pitchFamily="34" charset="0"/>
                        </a:rPr>
                        <a:t>yêu</a:t>
                      </a:r>
                      <a:r>
                        <a:rPr lang="en-US" sz="1800" dirty="0" smtClean="0">
                          <a:effectLst/>
                          <a:latin typeface="Zurich BT" pitchFamily="34" charset="0"/>
                        </a:rPr>
                        <a:t> </a:t>
                      </a:r>
                      <a:r>
                        <a:rPr lang="en-US" sz="1800" dirty="0" err="1" smtClean="0">
                          <a:effectLst/>
                          <a:latin typeface="Zurich BT" pitchFamily="34" charset="0"/>
                        </a:rPr>
                        <a:t>cầu</a:t>
                      </a:r>
                      <a:r>
                        <a:rPr lang="en-US" sz="1800" dirty="0" smtClean="0">
                          <a:effectLst/>
                          <a:latin typeface="Zurich BT" pitchFamily="34" charset="0"/>
                        </a:rPr>
                        <a:t> </a:t>
                      </a:r>
                      <a:r>
                        <a:rPr lang="en-US" sz="1800" dirty="0" err="1" smtClean="0">
                          <a:effectLst/>
                          <a:latin typeface="Zurich BT" pitchFamily="34" charset="0"/>
                        </a:rPr>
                        <a:t>trợ</a:t>
                      </a:r>
                      <a:r>
                        <a:rPr lang="en-US" sz="1800" dirty="0" smtClean="0">
                          <a:effectLst/>
                          <a:latin typeface="Zurich BT" pitchFamily="34" charset="0"/>
                        </a:rPr>
                        <a:t> </a:t>
                      </a:r>
                      <a:r>
                        <a:rPr lang="en-US" sz="1800" dirty="0" err="1" smtClean="0">
                          <a:effectLst/>
                          <a:latin typeface="Zurich BT" pitchFamily="34" charset="0"/>
                        </a:rPr>
                        <a:t>giúp</a:t>
                      </a:r>
                      <a:r>
                        <a:rPr lang="en-US" sz="1800" dirty="0" smtClean="0">
                          <a:effectLst/>
                          <a:latin typeface="Zurich BT" pitchFamily="34" charset="0"/>
                        </a:rPr>
                        <a:t> </a:t>
                      </a:r>
                      <a:r>
                        <a:rPr lang="en-US" sz="1800" dirty="0" err="1" smtClean="0">
                          <a:effectLst/>
                          <a:latin typeface="Zurich BT" pitchFamily="34" charset="0"/>
                        </a:rPr>
                        <a:t>trên</a:t>
                      </a:r>
                      <a:r>
                        <a:rPr lang="en-US" sz="1800" dirty="0" smtClean="0">
                          <a:effectLst/>
                          <a:latin typeface="Zurich BT" pitchFamily="34" charset="0"/>
                        </a:rPr>
                        <a:t> </a:t>
                      </a:r>
                      <a:r>
                        <a:rPr lang="en-US" sz="1800" dirty="0" err="1" smtClean="0">
                          <a:effectLst/>
                          <a:latin typeface="Zurich BT" pitchFamily="34" charset="0"/>
                        </a:rPr>
                        <a:t>chủ</a:t>
                      </a:r>
                      <a:r>
                        <a:rPr lang="en-US" sz="1800" dirty="0" smtClean="0">
                          <a:effectLst/>
                          <a:latin typeface="Zurich BT" pitchFamily="34" charset="0"/>
                        </a:rPr>
                        <a:t> </a:t>
                      </a:r>
                      <a:r>
                        <a:rPr lang="en-US" sz="1800" dirty="0" err="1" smtClean="0">
                          <a:effectLst/>
                          <a:latin typeface="Zurich BT" pitchFamily="34" charset="0"/>
                        </a:rPr>
                        <a:t>đề</a:t>
                      </a:r>
                      <a:r>
                        <a:rPr lang="en-US" sz="1800" dirty="0" smtClean="0">
                          <a:effectLst/>
                          <a:latin typeface="Zurich BT" pitchFamily="34" charset="0"/>
                        </a:rPr>
                        <a:t> </a:t>
                      </a:r>
                      <a:r>
                        <a:rPr lang="en-US" sz="1800" dirty="0" err="1" smtClean="0">
                          <a:effectLst/>
                          <a:latin typeface="Zurich BT" pitchFamily="34" charset="0"/>
                        </a:rPr>
                        <a:t>đó</a:t>
                      </a:r>
                      <a:r>
                        <a:rPr lang="en-US" sz="1800" dirty="0" smtClean="0">
                          <a:effectLst/>
                          <a:latin typeface="Zurich BT" pitchFamily="34" charset="0"/>
                        </a:rPr>
                        <a:t>.</a:t>
                      </a:r>
                      <a:endParaRPr lang="en-US" sz="1800" dirty="0">
                        <a:effectLst/>
                        <a:latin typeface="Zurich BT" pitchFamily="34" charset="0"/>
                      </a:endParaRPr>
                    </a:p>
                  </a:txBody>
                  <a:tcPr marL="68580" marR="68580" marT="0" marB="0"/>
                </a:tc>
              </a:tr>
              <a:tr h="824865">
                <a:tc>
                  <a:txBody>
                    <a:bodyPr/>
                    <a:lstStyle/>
                    <a:p>
                      <a:pPr>
                        <a:lnSpc>
                          <a:spcPct val="115000"/>
                        </a:lnSpc>
                        <a:spcBef>
                          <a:spcPts val="100"/>
                        </a:spcBef>
                        <a:spcAft>
                          <a:spcPts val="100"/>
                        </a:spcAft>
                        <a:tabLst>
                          <a:tab pos="228600" algn="l"/>
                        </a:tabLst>
                      </a:pPr>
                      <a:r>
                        <a:rPr lang="en-US" sz="1800" b="1" dirty="0" smtClean="0">
                          <a:effectLst/>
                          <a:latin typeface="Zurich BT" pitchFamily="34" charset="0"/>
                        </a:rPr>
                        <a:t>Phạm vi </a:t>
                      </a:r>
                      <a:r>
                        <a:rPr lang="en-US" sz="1800" b="1" dirty="0" err="1" smtClean="0">
                          <a:effectLst/>
                          <a:latin typeface="Zurich BT" pitchFamily="34" charset="0"/>
                        </a:rPr>
                        <a:t>tìm</a:t>
                      </a:r>
                      <a:r>
                        <a:rPr lang="en-US" sz="1800" b="1" dirty="0" smtClean="0">
                          <a:effectLst/>
                          <a:latin typeface="Zurich BT" pitchFamily="34" charset="0"/>
                        </a:rPr>
                        <a:t> </a:t>
                      </a:r>
                      <a:r>
                        <a:rPr lang="en-US" sz="1800" b="1" dirty="0" err="1" smtClean="0">
                          <a:effectLst/>
                          <a:latin typeface="Zurich BT" pitchFamily="34" charset="0"/>
                        </a:rPr>
                        <a:t>kiếm</a:t>
                      </a:r>
                      <a:r>
                        <a:rPr lang="en-US" sz="1800" b="1" dirty="0" smtClean="0">
                          <a:effectLst/>
                          <a:latin typeface="Zurich BT" pitchFamily="34" charset="0"/>
                        </a:rPr>
                        <a:t>  </a:t>
                      </a:r>
                      <a:r>
                        <a:rPr lang="en-US" sz="1800" b="1" dirty="0" err="1" smtClean="0">
                          <a:effectLst/>
                          <a:latin typeface="Zurich BT" pitchFamily="34" charset="0"/>
                        </a:rPr>
                        <a:t>hiện</a:t>
                      </a:r>
                      <a:r>
                        <a:rPr lang="en-US" sz="1800" b="1" dirty="0" smtClean="0">
                          <a:effectLst/>
                          <a:latin typeface="Zurich BT" pitchFamily="34" charset="0"/>
                        </a:rPr>
                        <a:t> </a:t>
                      </a:r>
                      <a:r>
                        <a:rPr lang="en-US" sz="1800" b="1" dirty="0" err="1" smtClean="0">
                          <a:effectLst/>
                          <a:latin typeface="Zurich BT" pitchFamily="34" charset="0"/>
                        </a:rPr>
                        <a:t>thời</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100"/>
                        </a:spcBef>
                        <a:spcAft>
                          <a:spcPts val="100"/>
                        </a:spcAft>
                        <a:tabLst>
                          <a:tab pos="228600" algn="l"/>
                        </a:tabLst>
                      </a:pPr>
                      <a:r>
                        <a:rPr lang="vi-VN" sz="1800" dirty="0" smtClean="0">
                          <a:effectLst/>
                          <a:latin typeface="Zurich BT" pitchFamily="34" charset="0"/>
                        </a:rPr>
                        <a:t>Chỉ ra nơi mà Word tìm kiếm trợ giúp, phạm vi tổng quát hoặc tìm trong một lĩnh vực cụ thể</a:t>
                      </a:r>
                      <a:endParaRPr lang="en-US" sz="1800" dirty="0">
                        <a:effectLst/>
                        <a:latin typeface="Zurich BT" pitchFamily="34" charset="0"/>
                        <a:ea typeface="Times New Roman"/>
                        <a:cs typeface="Calibri"/>
                      </a:endParaRPr>
                    </a:p>
                  </a:txBody>
                  <a:tcPr marL="68580" marR="68580" marT="0" marB="0"/>
                </a:tc>
              </a:tr>
              <a:tr h="439434">
                <a:tc>
                  <a:txBody>
                    <a:bodyPr/>
                    <a:lstStyle/>
                    <a:p>
                      <a:pPr>
                        <a:lnSpc>
                          <a:spcPct val="115000"/>
                        </a:lnSpc>
                        <a:spcBef>
                          <a:spcPts val="100"/>
                        </a:spcBef>
                        <a:spcAft>
                          <a:spcPts val="100"/>
                        </a:spcAft>
                        <a:tabLst>
                          <a:tab pos="228600" algn="l"/>
                        </a:tabLst>
                      </a:pPr>
                      <a:r>
                        <a:rPr lang="en-US" sz="1800" b="1" dirty="0" err="1" smtClean="0">
                          <a:effectLst/>
                          <a:latin typeface="Zurich BT" pitchFamily="34" charset="0"/>
                        </a:rPr>
                        <a:t>Trạng</a:t>
                      </a:r>
                      <a:r>
                        <a:rPr lang="en-US" sz="1800" b="1" dirty="0" smtClean="0">
                          <a:effectLst/>
                          <a:latin typeface="Zurich BT" pitchFamily="34" charset="0"/>
                        </a:rPr>
                        <a:t> </a:t>
                      </a:r>
                      <a:r>
                        <a:rPr lang="en-US" sz="1800" b="1" dirty="0" err="1" smtClean="0">
                          <a:effectLst/>
                          <a:latin typeface="Zurich BT" pitchFamily="34" charset="0"/>
                        </a:rPr>
                        <a:t>thái</a:t>
                      </a:r>
                      <a:r>
                        <a:rPr lang="en-US" sz="1800" b="1" dirty="0" smtClean="0">
                          <a:effectLst/>
                          <a:latin typeface="Zurich BT" pitchFamily="34" charset="0"/>
                        </a:rPr>
                        <a:t> </a:t>
                      </a:r>
                      <a:r>
                        <a:rPr lang="en-US" sz="1800" b="1" dirty="0" err="1" smtClean="0">
                          <a:effectLst/>
                          <a:latin typeface="Zurich BT" pitchFamily="34" charset="0"/>
                        </a:rPr>
                        <a:t>hoặc</a:t>
                      </a:r>
                      <a:r>
                        <a:rPr lang="en-US" sz="1800" b="1" dirty="0" smtClean="0">
                          <a:effectLst/>
                          <a:latin typeface="Zurich BT" pitchFamily="34" charset="0"/>
                        </a:rPr>
                        <a:t> </a:t>
                      </a:r>
                      <a:r>
                        <a:rPr lang="en-US" sz="1800" b="1" dirty="0" err="1" smtClean="0">
                          <a:effectLst/>
                          <a:latin typeface="Zurich BT" pitchFamily="34" charset="0"/>
                        </a:rPr>
                        <a:t>tùy</a:t>
                      </a:r>
                      <a:r>
                        <a:rPr lang="en-US" sz="1800" b="1" dirty="0" smtClean="0">
                          <a:effectLst/>
                          <a:latin typeface="Zurich BT" pitchFamily="34" charset="0"/>
                        </a:rPr>
                        <a:t> </a:t>
                      </a:r>
                      <a:r>
                        <a:rPr lang="en-US" sz="1800" b="1" dirty="0" err="1" smtClean="0">
                          <a:effectLst/>
                          <a:latin typeface="Zurich BT" pitchFamily="34" charset="0"/>
                        </a:rPr>
                        <a:t>chọn</a:t>
                      </a:r>
                      <a:r>
                        <a:rPr lang="en-US" sz="1800" b="1" dirty="0" smtClean="0">
                          <a:effectLst/>
                          <a:latin typeface="Zurich BT" pitchFamily="34" charset="0"/>
                        </a:rPr>
                        <a:t> </a:t>
                      </a:r>
                      <a:r>
                        <a:rPr lang="en-US" sz="1800" b="1" dirty="0" err="1" smtClean="0">
                          <a:effectLst/>
                          <a:latin typeface="Zurich BT" pitchFamily="34" charset="0"/>
                        </a:rPr>
                        <a:t>kết</a:t>
                      </a:r>
                      <a:r>
                        <a:rPr lang="en-US" sz="1800" b="1" dirty="0" smtClean="0">
                          <a:effectLst/>
                          <a:latin typeface="Zurich BT" pitchFamily="34" charset="0"/>
                        </a:rPr>
                        <a:t> </a:t>
                      </a:r>
                      <a:r>
                        <a:rPr lang="en-US" sz="1800" b="1" dirty="0" err="1" smtClean="0">
                          <a:effectLst/>
                          <a:latin typeface="Zurich BT" pitchFamily="34" charset="0"/>
                        </a:rPr>
                        <a:t>nối</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100"/>
                        </a:spcBef>
                        <a:spcAft>
                          <a:spcPts val="100"/>
                        </a:spcAft>
                        <a:tabLst>
                          <a:tab pos="228600" algn="l"/>
                        </a:tabLst>
                      </a:pPr>
                      <a:r>
                        <a:rPr lang="en-US" sz="1800" dirty="0" err="1" smtClean="0">
                          <a:effectLst/>
                          <a:latin typeface="Zurich BT" pitchFamily="34" charset="0"/>
                        </a:rPr>
                        <a:t>Nhấp</a:t>
                      </a:r>
                      <a:r>
                        <a:rPr lang="en-US" sz="1800" dirty="0" smtClean="0">
                          <a:effectLst/>
                          <a:latin typeface="Zurich BT" pitchFamily="34" charset="0"/>
                        </a:rPr>
                        <a:t> </a:t>
                      </a:r>
                      <a:r>
                        <a:rPr lang="en-US" sz="1800" dirty="0" err="1" smtClean="0">
                          <a:effectLst/>
                          <a:latin typeface="Zurich BT" pitchFamily="34" charset="0"/>
                        </a:rPr>
                        <a:t>chuột</a:t>
                      </a:r>
                      <a:r>
                        <a:rPr lang="en-US" sz="1800" dirty="0" smtClean="0">
                          <a:effectLst/>
                          <a:latin typeface="Zurich BT" pitchFamily="34" charset="0"/>
                        </a:rPr>
                        <a:t> </a:t>
                      </a:r>
                      <a:r>
                        <a:rPr lang="en-US" sz="1800" dirty="0" err="1" smtClean="0">
                          <a:effectLst/>
                          <a:latin typeface="Zurich BT" pitchFamily="34" charset="0"/>
                        </a:rPr>
                        <a:t>vào</a:t>
                      </a:r>
                      <a:r>
                        <a:rPr lang="en-US" sz="1800" dirty="0" smtClean="0">
                          <a:effectLst/>
                          <a:latin typeface="Zurich BT" pitchFamily="34" charset="0"/>
                        </a:rPr>
                        <a:t> </a:t>
                      </a:r>
                      <a:r>
                        <a:rPr lang="en-US" sz="1800" dirty="0" err="1" smtClean="0">
                          <a:effectLst/>
                          <a:latin typeface="Zurich BT" pitchFamily="34" charset="0"/>
                        </a:rPr>
                        <a:t>vùng</a:t>
                      </a:r>
                      <a:r>
                        <a:rPr lang="en-US" sz="1800" dirty="0" smtClean="0">
                          <a:effectLst/>
                          <a:latin typeface="Zurich BT" pitchFamily="34" charset="0"/>
                        </a:rPr>
                        <a:t> </a:t>
                      </a:r>
                      <a:r>
                        <a:rPr lang="en-US" sz="1800" dirty="0" err="1" smtClean="0">
                          <a:effectLst/>
                          <a:latin typeface="Zurich BT" pitchFamily="34" charset="0"/>
                        </a:rPr>
                        <a:t>diện</a:t>
                      </a:r>
                      <a:r>
                        <a:rPr lang="en-US" sz="1800" dirty="0" smtClean="0">
                          <a:effectLst/>
                          <a:latin typeface="Zurich BT" pitchFamily="34" charset="0"/>
                        </a:rPr>
                        <a:t> </a:t>
                      </a:r>
                      <a:r>
                        <a:rPr lang="en-US" sz="1800" dirty="0" err="1" smtClean="0">
                          <a:effectLst/>
                          <a:latin typeface="Zurich BT" pitchFamily="34" charset="0"/>
                        </a:rPr>
                        <a:t>tích</a:t>
                      </a:r>
                      <a:r>
                        <a:rPr lang="en-US" sz="1800" dirty="0" smtClean="0">
                          <a:effectLst/>
                          <a:latin typeface="Zurich BT" pitchFamily="34" charset="0"/>
                        </a:rPr>
                        <a:t> </a:t>
                      </a:r>
                      <a:r>
                        <a:rPr lang="en-US" sz="1800" dirty="0" err="1" smtClean="0">
                          <a:effectLst/>
                          <a:latin typeface="Zurich BT" pitchFamily="34" charset="0"/>
                        </a:rPr>
                        <a:t>này</a:t>
                      </a:r>
                      <a:r>
                        <a:rPr lang="en-US" sz="1800" dirty="0" smtClean="0">
                          <a:effectLst/>
                          <a:latin typeface="Zurich BT" pitchFamily="34" charset="0"/>
                        </a:rPr>
                        <a:t> </a:t>
                      </a:r>
                      <a:r>
                        <a:rPr lang="en-US" sz="1800" dirty="0" err="1" smtClean="0">
                          <a:effectLst/>
                          <a:latin typeface="Zurich BT" pitchFamily="34" charset="0"/>
                        </a:rPr>
                        <a:t>để</a:t>
                      </a:r>
                      <a:r>
                        <a:rPr lang="en-US" sz="1800" dirty="0" smtClean="0">
                          <a:effectLst/>
                          <a:latin typeface="Zurich BT" pitchFamily="34" charset="0"/>
                        </a:rPr>
                        <a:t> </a:t>
                      </a:r>
                      <a:r>
                        <a:rPr lang="en-US" sz="1800" dirty="0" err="1" smtClean="0">
                          <a:effectLst/>
                          <a:latin typeface="Zurich BT" pitchFamily="34" charset="0"/>
                        </a:rPr>
                        <a:t>xem</a:t>
                      </a:r>
                      <a:r>
                        <a:rPr lang="en-US" sz="1800" dirty="0" smtClean="0">
                          <a:effectLst/>
                          <a:latin typeface="Zurich BT" pitchFamily="34" charset="0"/>
                        </a:rPr>
                        <a:t> </a:t>
                      </a:r>
                      <a:r>
                        <a:rPr lang="en-US" sz="1800" dirty="0" err="1" smtClean="0">
                          <a:effectLst/>
                          <a:latin typeface="Zurich BT" pitchFamily="34" charset="0"/>
                        </a:rPr>
                        <a:t>cách</a:t>
                      </a:r>
                      <a:r>
                        <a:rPr lang="en-US" sz="1800" dirty="0" smtClean="0">
                          <a:effectLst/>
                          <a:latin typeface="Zurich BT" pitchFamily="34" charset="0"/>
                        </a:rPr>
                        <a:t> </a:t>
                      </a:r>
                      <a:r>
                        <a:rPr lang="en-US" sz="1800" dirty="0" err="1" smtClean="0">
                          <a:effectLst/>
                          <a:latin typeface="Zurich BT" pitchFamily="34" charset="0"/>
                        </a:rPr>
                        <a:t>thức</a:t>
                      </a:r>
                      <a:r>
                        <a:rPr lang="en-US" sz="1800" dirty="0" smtClean="0">
                          <a:effectLst/>
                          <a:latin typeface="Zurich BT" pitchFamily="34" charset="0"/>
                        </a:rPr>
                        <a:t> </a:t>
                      </a:r>
                      <a:r>
                        <a:rPr lang="en-US" sz="1800" dirty="0" err="1" smtClean="0">
                          <a:effectLst/>
                          <a:latin typeface="Zurich BT" pitchFamily="34" charset="0"/>
                        </a:rPr>
                        <a:t>làm</a:t>
                      </a:r>
                      <a:r>
                        <a:rPr lang="en-US" sz="1800" dirty="0" smtClean="0">
                          <a:effectLst/>
                          <a:latin typeface="Zurich BT" pitchFamily="34" charset="0"/>
                        </a:rPr>
                        <a:t> </a:t>
                      </a:r>
                      <a:r>
                        <a:rPr lang="en-US" sz="1800" dirty="0" err="1" smtClean="0">
                          <a:effectLst/>
                          <a:latin typeface="Zurich BT" pitchFamily="34" charset="0"/>
                        </a:rPr>
                        <a:t>việc</a:t>
                      </a:r>
                      <a:r>
                        <a:rPr lang="en-US" sz="1800" dirty="0" smtClean="0">
                          <a:effectLst/>
                          <a:latin typeface="Zurich BT" pitchFamily="34" charset="0"/>
                        </a:rPr>
                        <a:t> </a:t>
                      </a:r>
                      <a:r>
                        <a:rPr lang="en-US" sz="1800" dirty="0" err="1" smtClean="0">
                          <a:effectLst/>
                          <a:latin typeface="Zurich BT" pitchFamily="34" charset="0"/>
                        </a:rPr>
                        <a:t>của</a:t>
                      </a:r>
                      <a:r>
                        <a:rPr lang="en-US" sz="1800" dirty="0" smtClean="0">
                          <a:effectLst/>
                          <a:latin typeface="Zurich BT" pitchFamily="34" charset="0"/>
                        </a:rPr>
                        <a:t> </a:t>
                      </a:r>
                      <a:r>
                        <a:rPr lang="en-US" sz="1800" dirty="0" err="1" smtClean="0">
                          <a:effectLst/>
                          <a:latin typeface="Zurich BT" pitchFamily="34" charset="0"/>
                        </a:rPr>
                        <a:t>chức</a:t>
                      </a:r>
                      <a:r>
                        <a:rPr lang="en-US" sz="1800" dirty="0" smtClean="0">
                          <a:effectLst/>
                          <a:latin typeface="Zurich BT" pitchFamily="34" charset="0"/>
                        </a:rPr>
                        <a:t> </a:t>
                      </a:r>
                      <a:r>
                        <a:rPr lang="en-US" sz="1800" dirty="0" err="1" smtClean="0">
                          <a:effectLst/>
                          <a:latin typeface="Zurich BT" pitchFamily="34" charset="0"/>
                        </a:rPr>
                        <a:t>năng</a:t>
                      </a:r>
                      <a:r>
                        <a:rPr lang="en-US" sz="1800" dirty="0" smtClean="0">
                          <a:effectLst/>
                          <a:latin typeface="Zurich BT" pitchFamily="34" charset="0"/>
                        </a:rPr>
                        <a:t> </a:t>
                      </a:r>
                      <a:r>
                        <a:rPr lang="en-US" sz="1800" dirty="0" err="1" smtClean="0">
                          <a:effectLst/>
                          <a:latin typeface="Zurich BT" pitchFamily="34" charset="0"/>
                        </a:rPr>
                        <a:t>trợ</a:t>
                      </a:r>
                      <a:r>
                        <a:rPr lang="en-US" sz="1800" dirty="0" smtClean="0">
                          <a:effectLst/>
                          <a:latin typeface="Zurich BT" pitchFamily="34" charset="0"/>
                        </a:rPr>
                        <a:t> </a:t>
                      </a:r>
                      <a:r>
                        <a:rPr lang="en-US" sz="1800" dirty="0" err="1" smtClean="0">
                          <a:effectLst/>
                          <a:latin typeface="Zurich BT" pitchFamily="34" charset="0"/>
                        </a:rPr>
                        <a:t>giúp</a:t>
                      </a:r>
                      <a:r>
                        <a:rPr lang="en-US" sz="1800" dirty="0" smtClean="0">
                          <a:effectLst/>
                          <a:latin typeface="Zurich BT" pitchFamily="34" charset="0"/>
                        </a:rPr>
                        <a:t>.</a:t>
                      </a:r>
                      <a:endParaRPr lang="en-US" sz="1800" dirty="0">
                        <a:effectLst/>
                        <a:latin typeface="Zurich BT" pitchFamily="34" charset="0"/>
                        <a:ea typeface="Times New Roman"/>
                        <a:cs typeface="Calibri"/>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pic>
        <p:nvPicPr>
          <p:cNvPr id="13313" name="Picture 17" descr="Description: u3-0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5755" y="2361971"/>
            <a:ext cx="2110740" cy="199347"/>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16" descr="Description: u3-0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2709" y="2708088"/>
            <a:ext cx="1307291" cy="1432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8577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Trợ</a:t>
            </a:r>
            <a:r>
              <a:rPr lang="en-CA" dirty="0"/>
              <a:t> </a:t>
            </a:r>
            <a:r>
              <a:rPr lang="en-CA" dirty="0" err="1"/>
              <a:t>giúp</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36852290"/>
              </p:ext>
            </p:extLst>
          </p:nvPr>
        </p:nvGraphicFramePr>
        <p:xfrm>
          <a:off x="615950" y="2337464"/>
          <a:ext cx="8013700" cy="3761879"/>
        </p:xfrm>
        <a:graphic>
          <a:graphicData uri="http://schemas.openxmlformats.org/drawingml/2006/table">
            <a:tbl>
              <a:tblPr firstRow="1" firstCol="1" bandRow="1">
                <a:tableStyleId>{2D5ABB26-0587-4C30-8999-92F81FD0307C}</a:tableStyleId>
              </a:tblPr>
              <a:tblGrid>
                <a:gridCol w="1708150"/>
                <a:gridCol w="6305550"/>
              </a:tblGrid>
              <a:tr h="331872">
                <a:tc>
                  <a:txBody>
                    <a:bodyPr/>
                    <a:lstStyle/>
                    <a:p>
                      <a:pPr>
                        <a:lnSpc>
                          <a:spcPct val="115000"/>
                        </a:lnSpc>
                        <a:spcBef>
                          <a:spcPts val="100"/>
                        </a:spcBef>
                        <a:spcAft>
                          <a:spcPts val="100"/>
                        </a:spcAft>
                        <a:tabLst>
                          <a:tab pos="228600" algn="l"/>
                        </a:tabLst>
                      </a:pPr>
                      <a:r>
                        <a:rPr lang="en-US" sz="1600" b="1" dirty="0" smtClean="0">
                          <a:effectLst/>
                          <a:latin typeface="Zurich BT" pitchFamily="34" charset="0"/>
                        </a:rPr>
                        <a:t>Back/Forward</a:t>
                      </a:r>
                      <a:endParaRPr lang="en-US" sz="16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100"/>
                        </a:spcBef>
                        <a:spcAft>
                          <a:spcPts val="100"/>
                        </a:spcAft>
                        <a:tabLst>
                          <a:tab pos="228600" algn="l"/>
                        </a:tabLst>
                      </a:pPr>
                      <a:r>
                        <a:rPr lang="en-US" sz="1600" dirty="0" smtClean="0">
                          <a:effectLst/>
                          <a:latin typeface="Zurich BT" pitchFamily="34" charset="0"/>
                        </a:rPr>
                        <a:t>Di </a:t>
                      </a:r>
                      <a:r>
                        <a:rPr lang="en-US" sz="1600" dirty="0" err="1" smtClean="0">
                          <a:effectLst/>
                          <a:latin typeface="Zurich BT" pitchFamily="34" charset="0"/>
                        </a:rPr>
                        <a:t>chuyển</a:t>
                      </a:r>
                      <a:r>
                        <a:rPr lang="en-US" sz="1600" baseline="0" dirty="0" smtClean="0">
                          <a:effectLst/>
                          <a:latin typeface="Zurich BT" pitchFamily="34" charset="0"/>
                        </a:rPr>
                        <a:t> </a:t>
                      </a:r>
                      <a:r>
                        <a:rPr lang="en-US" sz="1600" baseline="0" dirty="0" err="1" smtClean="0">
                          <a:effectLst/>
                          <a:latin typeface="Zurich BT" pitchFamily="34" charset="0"/>
                        </a:rPr>
                        <a:t>về</a:t>
                      </a:r>
                      <a:r>
                        <a:rPr lang="en-US" sz="1600" baseline="0" dirty="0" smtClean="0">
                          <a:effectLst/>
                          <a:latin typeface="Zurich BT" pitchFamily="34" charset="0"/>
                        </a:rPr>
                        <a:t> </a:t>
                      </a:r>
                      <a:r>
                        <a:rPr lang="en-US" sz="1600" baseline="0" dirty="0" err="1" smtClean="0">
                          <a:effectLst/>
                          <a:latin typeface="Zurich BT" pitchFamily="34" charset="0"/>
                        </a:rPr>
                        <a:t>trước</a:t>
                      </a:r>
                      <a:r>
                        <a:rPr lang="en-US" sz="1600" baseline="0" dirty="0" smtClean="0">
                          <a:effectLst/>
                          <a:latin typeface="Zurich BT" pitchFamily="34" charset="0"/>
                        </a:rPr>
                        <a:t> </a:t>
                      </a:r>
                      <a:r>
                        <a:rPr lang="en-US" sz="1600" baseline="0" dirty="0" err="1" smtClean="0">
                          <a:effectLst/>
                          <a:latin typeface="Zurich BT" pitchFamily="34" charset="0"/>
                        </a:rPr>
                        <a:t>hoặc</a:t>
                      </a:r>
                      <a:r>
                        <a:rPr lang="en-US" sz="1600" baseline="0" dirty="0" smtClean="0">
                          <a:effectLst/>
                          <a:latin typeface="Zurich BT" pitchFamily="34" charset="0"/>
                        </a:rPr>
                        <a:t> </a:t>
                      </a:r>
                      <a:r>
                        <a:rPr lang="en-US" sz="1600" baseline="0" dirty="0" err="1" smtClean="0">
                          <a:effectLst/>
                          <a:latin typeface="Zurich BT" pitchFamily="34" charset="0"/>
                        </a:rPr>
                        <a:t>sau</a:t>
                      </a:r>
                      <a:r>
                        <a:rPr lang="en-US" sz="1600" baseline="0" dirty="0" smtClean="0">
                          <a:effectLst/>
                          <a:latin typeface="Zurich BT" pitchFamily="34" charset="0"/>
                        </a:rPr>
                        <a:t> </a:t>
                      </a:r>
                      <a:r>
                        <a:rPr lang="en-US" sz="1600" baseline="0" dirty="0" err="1" smtClean="0">
                          <a:effectLst/>
                          <a:latin typeface="Zurich BT" pitchFamily="34" charset="0"/>
                        </a:rPr>
                        <a:t>trang</a:t>
                      </a:r>
                      <a:r>
                        <a:rPr lang="en-US" sz="1600" baseline="0" dirty="0" smtClean="0">
                          <a:effectLst/>
                          <a:latin typeface="Zurich BT" pitchFamily="34" charset="0"/>
                        </a:rPr>
                        <a:t> </a:t>
                      </a:r>
                      <a:r>
                        <a:rPr lang="en-US" sz="1600" baseline="0" dirty="0" err="1" smtClean="0">
                          <a:effectLst/>
                          <a:latin typeface="Zurich BT" pitchFamily="34" charset="0"/>
                        </a:rPr>
                        <a:t>hiện</a:t>
                      </a:r>
                      <a:r>
                        <a:rPr lang="en-US" sz="1600" baseline="0" dirty="0" smtClean="0">
                          <a:effectLst/>
                          <a:latin typeface="Zurich BT" pitchFamily="34" charset="0"/>
                        </a:rPr>
                        <a:t> </a:t>
                      </a:r>
                      <a:r>
                        <a:rPr lang="en-US" sz="1600" baseline="0" dirty="0" err="1" smtClean="0">
                          <a:effectLst/>
                          <a:latin typeface="Zurich BT" pitchFamily="34" charset="0"/>
                        </a:rPr>
                        <a:t>tại</a:t>
                      </a:r>
                      <a:r>
                        <a:rPr lang="en-US" sz="1600" dirty="0" smtClean="0">
                          <a:effectLst/>
                          <a:latin typeface="Zurich BT" pitchFamily="34" charset="0"/>
                        </a:rPr>
                        <a:t>.</a:t>
                      </a:r>
                      <a:endParaRPr lang="en-US" sz="1600" dirty="0">
                        <a:effectLst/>
                        <a:latin typeface="Zurich BT" pitchFamily="34" charset="0"/>
                        <a:ea typeface="Times New Roman"/>
                        <a:cs typeface="Calibri"/>
                      </a:endParaRPr>
                    </a:p>
                  </a:txBody>
                  <a:tcPr marL="68580" marR="68580" marT="0" marB="0"/>
                </a:tc>
              </a:tr>
              <a:tr h="346914">
                <a:tc>
                  <a:txBody>
                    <a:bodyPr/>
                    <a:lstStyle/>
                    <a:p>
                      <a:pPr>
                        <a:lnSpc>
                          <a:spcPct val="115000"/>
                        </a:lnSpc>
                        <a:spcBef>
                          <a:spcPts val="100"/>
                        </a:spcBef>
                        <a:spcAft>
                          <a:spcPts val="100"/>
                        </a:spcAft>
                        <a:tabLst>
                          <a:tab pos="228600" algn="l"/>
                        </a:tabLst>
                      </a:pPr>
                      <a:r>
                        <a:rPr lang="en-US" sz="1600" b="1" dirty="0">
                          <a:effectLst/>
                          <a:latin typeface="Zurich BT" pitchFamily="34" charset="0"/>
                        </a:rPr>
                        <a:t>Stop</a:t>
                      </a:r>
                      <a:endParaRPr lang="en-US" sz="16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600" kern="1200" dirty="0" err="1">
                          <a:solidFill>
                            <a:schemeClr val="tx1"/>
                          </a:solidFill>
                          <a:effectLst/>
                          <a:latin typeface="Zurich BT" pitchFamily="34" charset="0"/>
                          <a:ea typeface="+mn-ea"/>
                          <a:cs typeface="+mn-cs"/>
                        </a:rPr>
                        <a:t>Ngừng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tải</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hoặc</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tìm</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kiếm</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trang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trợ</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giúp</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này</a:t>
                      </a:r>
                      <a:r>
                        <a:rPr lang="en-US" sz="1600" kern="1200" dirty="0">
                          <a:solidFill>
                            <a:schemeClr val="tx1"/>
                          </a:solidFill>
                          <a:effectLst/>
                          <a:latin typeface="Zurich BT" pitchFamily="34" charset="0"/>
                          <a:ea typeface="+mn-ea"/>
                          <a:cs typeface="+mn-cs"/>
                        </a:rPr>
                        <a:t>.</a:t>
                      </a:r>
                      <a:endParaRPr lang="vi-VN" sz="1600" kern="1200" dirty="0">
                        <a:solidFill>
                          <a:schemeClr val="tx1"/>
                        </a:solidFill>
                        <a:effectLst/>
                        <a:latin typeface="Zurich BT" pitchFamily="34" charset="0"/>
                        <a:ea typeface="+mn-ea"/>
                        <a:cs typeface="+mn-cs"/>
                      </a:endParaRPr>
                    </a:p>
                  </a:txBody>
                  <a:tcPr marL="68580" marR="68580" marT="0" marB="0"/>
                </a:tc>
              </a:tr>
              <a:tr h="361950">
                <a:tc>
                  <a:txBody>
                    <a:bodyPr/>
                    <a:lstStyle/>
                    <a:p>
                      <a:pPr>
                        <a:lnSpc>
                          <a:spcPct val="115000"/>
                        </a:lnSpc>
                        <a:spcBef>
                          <a:spcPts val="100"/>
                        </a:spcBef>
                        <a:spcAft>
                          <a:spcPts val="100"/>
                        </a:spcAft>
                        <a:tabLst>
                          <a:tab pos="228600" algn="l"/>
                        </a:tabLst>
                      </a:pPr>
                      <a:r>
                        <a:rPr lang="en-US" sz="1600" b="1">
                          <a:effectLst/>
                          <a:latin typeface="Zurich BT" pitchFamily="34" charset="0"/>
                        </a:rPr>
                        <a:t>Refresh</a:t>
                      </a:r>
                      <a:endParaRPr lang="en-US" sz="1600" b="1">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600" kern="1200" dirty="0" err="1">
                          <a:solidFill>
                            <a:schemeClr val="tx1"/>
                          </a:solidFill>
                          <a:effectLst/>
                          <a:latin typeface="Zurich BT" pitchFamily="34" charset="0"/>
                          <a:ea typeface="+mn-ea"/>
                          <a:cs typeface="+mn-cs"/>
                        </a:rPr>
                        <a:t>Làm</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mới</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nội</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dụng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của</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trang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trợ</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giúp</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này</a:t>
                      </a:r>
                      <a:r>
                        <a:rPr lang="en-US" sz="1600" kern="1200" dirty="0">
                          <a:solidFill>
                            <a:schemeClr val="tx1"/>
                          </a:solidFill>
                          <a:effectLst/>
                          <a:latin typeface="Zurich BT" pitchFamily="34" charset="0"/>
                          <a:ea typeface="+mn-ea"/>
                          <a:cs typeface="+mn-cs"/>
                        </a:rPr>
                        <a:t>.</a:t>
                      </a:r>
                      <a:endParaRPr lang="vi-VN" sz="1600" kern="1200" dirty="0">
                        <a:solidFill>
                          <a:schemeClr val="tx1"/>
                        </a:solidFill>
                        <a:effectLst/>
                        <a:latin typeface="Zurich BT" pitchFamily="34" charset="0"/>
                        <a:ea typeface="+mn-ea"/>
                        <a:cs typeface="+mn-cs"/>
                      </a:endParaRPr>
                    </a:p>
                  </a:txBody>
                  <a:tcPr marL="68580" marR="68580" marT="0" marB="0"/>
                </a:tc>
              </a:tr>
              <a:tr h="355600">
                <a:tc>
                  <a:txBody>
                    <a:bodyPr/>
                    <a:lstStyle/>
                    <a:p>
                      <a:pPr>
                        <a:lnSpc>
                          <a:spcPct val="115000"/>
                        </a:lnSpc>
                        <a:spcBef>
                          <a:spcPts val="100"/>
                        </a:spcBef>
                        <a:spcAft>
                          <a:spcPts val="100"/>
                        </a:spcAft>
                        <a:tabLst>
                          <a:tab pos="228600" algn="l"/>
                        </a:tabLst>
                      </a:pPr>
                      <a:r>
                        <a:rPr lang="en-US" sz="1600" b="1">
                          <a:effectLst/>
                          <a:latin typeface="Zurich BT" pitchFamily="34" charset="0"/>
                        </a:rPr>
                        <a:t>Home</a:t>
                      </a:r>
                      <a:endParaRPr lang="en-US" sz="1600" b="1">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600" kern="1200" dirty="0">
                          <a:solidFill>
                            <a:schemeClr val="tx1"/>
                          </a:solidFill>
                          <a:effectLst/>
                          <a:latin typeface="Zurich BT" pitchFamily="34" charset="0"/>
                          <a:ea typeface="+mn-ea"/>
                          <a:cs typeface="+mn-cs"/>
                        </a:rPr>
                        <a:t>Di </a:t>
                      </a:r>
                      <a:r>
                        <a:rPr lang="en-US" sz="1600" kern="1200" dirty="0" err="1">
                          <a:solidFill>
                            <a:schemeClr val="tx1"/>
                          </a:solidFill>
                          <a:effectLst/>
                          <a:latin typeface="Zurich BT" pitchFamily="34" charset="0"/>
                          <a:ea typeface="+mn-ea"/>
                          <a:cs typeface="+mn-cs"/>
                        </a:rPr>
                        <a:t>chuyển</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tới</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trang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chủ</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hoặc</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trang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chính</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của</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phần</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trợ</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giúp</a:t>
                      </a:r>
                      <a:r>
                        <a:rPr lang="en-US" sz="1600" kern="1200" dirty="0">
                          <a:solidFill>
                            <a:schemeClr val="tx1"/>
                          </a:solidFill>
                          <a:effectLst/>
                          <a:latin typeface="Zurich BT" pitchFamily="34" charset="0"/>
                          <a:ea typeface="+mn-ea"/>
                          <a:cs typeface="+mn-cs"/>
                        </a:rPr>
                        <a:t> .</a:t>
                      </a:r>
                      <a:endParaRPr lang="vi-VN" sz="1600" kern="1200" dirty="0">
                        <a:solidFill>
                          <a:schemeClr val="tx1"/>
                        </a:solidFill>
                        <a:effectLst/>
                        <a:latin typeface="Zurich BT" pitchFamily="34" charset="0"/>
                        <a:ea typeface="+mn-ea"/>
                        <a:cs typeface="+mn-cs"/>
                      </a:endParaRPr>
                    </a:p>
                  </a:txBody>
                  <a:tcPr marL="68580" marR="68580" marT="0" marB="0"/>
                </a:tc>
              </a:tr>
              <a:tr h="349250">
                <a:tc>
                  <a:txBody>
                    <a:bodyPr/>
                    <a:lstStyle/>
                    <a:p>
                      <a:pPr>
                        <a:lnSpc>
                          <a:spcPct val="115000"/>
                        </a:lnSpc>
                        <a:spcBef>
                          <a:spcPts val="100"/>
                        </a:spcBef>
                        <a:spcAft>
                          <a:spcPts val="100"/>
                        </a:spcAft>
                        <a:tabLst>
                          <a:tab pos="228600" algn="l"/>
                        </a:tabLst>
                      </a:pPr>
                      <a:r>
                        <a:rPr lang="en-US" sz="1600" b="1">
                          <a:effectLst/>
                          <a:latin typeface="Zurich BT" pitchFamily="34" charset="0"/>
                        </a:rPr>
                        <a:t>Print</a:t>
                      </a:r>
                      <a:endParaRPr lang="en-US" sz="1600" b="1">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600" kern="1200" dirty="0">
                          <a:solidFill>
                            <a:schemeClr val="tx1"/>
                          </a:solidFill>
                          <a:effectLst/>
                          <a:latin typeface="Zurich BT" pitchFamily="34" charset="0"/>
                          <a:ea typeface="+mn-ea"/>
                          <a:cs typeface="+mn-cs"/>
                        </a:rPr>
                        <a:t>In </a:t>
                      </a:r>
                      <a:r>
                        <a:rPr lang="en-US" sz="1600" kern="1200" dirty="0" err="1">
                          <a:solidFill>
                            <a:schemeClr val="tx1"/>
                          </a:solidFill>
                          <a:effectLst/>
                          <a:latin typeface="Zurich BT" pitchFamily="34" charset="0"/>
                          <a:ea typeface="+mn-ea"/>
                          <a:cs typeface="+mn-cs"/>
                        </a:rPr>
                        <a:t>nội</a:t>
                      </a:r>
                      <a:r>
                        <a:rPr lang="en-US" sz="1600" kern="1200" dirty="0">
                          <a:solidFill>
                            <a:schemeClr val="tx1"/>
                          </a:solidFill>
                          <a:effectLst/>
                          <a:latin typeface="Zurich BT" pitchFamily="34" charset="0"/>
                          <a:ea typeface="+mn-ea"/>
                          <a:cs typeface="+mn-cs"/>
                        </a:rPr>
                        <a:t> dung </a:t>
                      </a:r>
                      <a:r>
                        <a:rPr lang="en-US" sz="1600" kern="1200" dirty="0" err="1">
                          <a:solidFill>
                            <a:schemeClr val="tx1"/>
                          </a:solidFill>
                          <a:effectLst/>
                          <a:latin typeface="Zurich BT" pitchFamily="34" charset="0"/>
                          <a:ea typeface="+mn-ea"/>
                          <a:cs typeface="+mn-cs"/>
                        </a:rPr>
                        <a:t>của</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trang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trợ</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giúp</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này</a:t>
                      </a:r>
                      <a:r>
                        <a:rPr lang="en-US" sz="1600" kern="1200" dirty="0">
                          <a:solidFill>
                            <a:schemeClr val="tx1"/>
                          </a:solidFill>
                          <a:effectLst/>
                          <a:latin typeface="Zurich BT" pitchFamily="34" charset="0"/>
                          <a:ea typeface="+mn-ea"/>
                          <a:cs typeface="+mn-cs"/>
                        </a:rPr>
                        <a:t>.</a:t>
                      </a:r>
                      <a:endParaRPr lang="vi-VN" sz="1600" kern="1200" dirty="0">
                        <a:solidFill>
                          <a:schemeClr val="tx1"/>
                        </a:solidFill>
                        <a:effectLst/>
                        <a:latin typeface="Zurich BT" pitchFamily="34" charset="0"/>
                        <a:ea typeface="+mn-ea"/>
                        <a:cs typeface="+mn-cs"/>
                      </a:endParaRPr>
                    </a:p>
                  </a:txBody>
                  <a:tcPr marL="68580" marR="68580" marT="0" marB="0"/>
                </a:tc>
              </a:tr>
              <a:tr h="681856">
                <a:tc>
                  <a:txBody>
                    <a:bodyPr/>
                    <a:lstStyle/>
                    <a:p>
                      <a:pPr>
                        <a:lnSpc>
                          <a:spcPct val="115000"/>
                        </a:lnSpc>
                        <a:spcBef>
                          <a:spcPts val="100"/>
                        </a:spcBef>
                        <a:spcAft>
                          <a:spcPts val="100"/>
                        </a:spcAft>
                        <a:tabLst>
                          <a:tab pos="228600" algn="l"/>
                        </a:tabLst>
                      </a:pPr>
                      <a:r>
                        <a:rPr lang="en-US" sz="1600" b="1">
                          <a:effectLst/>
                          <a:latin typeface="Zurich BT" pitchFamily="34" charset="0"/>
                        </a:rPr>
                        <a:t>Change Font Size</a:t>
                      </a:r>
                      <a:endParaRPr lang="en-US" sz="1600" b="1">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600" kern="1200" dirty="0" err="1">
                          <a:solidFill>
                            <a:schemeClr val="tx1"/>
                          </a:solidFill>
                          <a:effectLst/>
                          <a:latin typeface="Zurich BT" pitchFamily="34" charset="0"/>
                          <a:ea typeface="+mn-ea"/>
                          <a:cs typeface="+mn-cs"/>
                        </a:rPr>
                        <a:t>Tăng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hoặc</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giảm</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kích</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thước</a:t>
                      </a:r>
                      <a:r>
                        <a:rPr lang="en-US" sz="1600" kern="1200" dirty="0">
                          <a:solidFill>
                            <a:schemeClr val="tx1"/>
                          </a:solidFill>
                          <a:effectLst/>
                          <a:latin typeface="Zurich BT" pitchFamily="34" charset="0"/>
                          <a:ea typeface="+mn-ea"/>
                          <a:cs typeface="+mn-cs"/>
                        </a:rPr>
                        <a:t> font </a:t>
                      </a:r>
                      <a:r>
                        <a:rPr lang="en-US" sz="1600" kern="1200" dirty="0" err="1">
                          <a:solidFill>
                            <a:schemeClr val="tx1"/>
                          </a:solidFill>
                          <a:effectLst/>
                          <a:latin typeface="Zurich BT" pitchFamily="34" charset="0"/>
                          <a:ea typeface="+mn-ea"/>
                          <a:cs typeface="+mn-cs"/>
                        </a:rPr>
                        <a:t>chữ</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đang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hiển</a:t>
                      </a:r>
                      <a:r>
                        <a:rPr lang="en-US" sz="1600" kern="1200" dirty="0">
                          <a:solidFill>
                            <a:schemeClr val="tx1"/>
                          </a:solidFill>
                          <a:effectLst/>
                          <a:latin typeface="Zurich BT" pitchFamily="34" charset="0"/>
                          <a:ea typeface="+mn-ea"/>
                          <a:cs typeface="+mn-cs"/>
                        </a:rPr>
                        <a:t> thị.</a:t>
                      </a:r>
                      <a:endParaRPr lang="vi-VN" sz="1600" kern="1200" dirty="0">
                        <a:solidFill>
                          <a:schemeClr val="tx1"/>
                        </a:solidFill>
                        <a:effectLst/>
                        <a:latin typeface="Zurich BT" pitchFamily="34" charset="0"/>
                        <a:ea typeface="+mn-ea"/>
                        <a:cs typeface="+mn-cs"/>
                      </a:endParaRPr>
                    </a:p>
                  </a:txBody>
                  <a:tcPr marL="68580" marR="68580" marT="0" marB="0"/>
                </a:tc>
              </a:tr>
              <a:tr h="670694">
                <a:tc>
                  <a:txBody>
                    <a:bodyPr/>
                    <a:lstStyle/>
                    <a:p>
                      <a:pPr>
                        <a:lnSpc>
                          <a:spcPct val="115000"/>
                        </a:lnSpc>
                        <a:spcBef>
                          <a:spcPts val="100"/>
                        </a:spcBef>
                        <a:spcAft>
                          <a:spcPts val="100"/>
                        </a:spcAft>
                        <a:tabLst>
                          <a:tab pos="228600" algn="l"/>
                        </a:tabLst>
                      </a:pPr>
                      <a:r>
                        <a:rPr lang="en-US" sz="1600" b="1">
                          <a:effectLst/>
                          <a:latin typeface="Zurich BT" pitchFamily="34" charset="0"/>
                        </a:rPr>
                        <a:t>Show Table of Contents</a:t>
                      </a:r>
                      <a:endParaRPr lang="en-US" sz="1600" b="1">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600" kern="1200" dirty="0" err="1">
                          <a:solidFill>
                            <a:schemeClr val="tx1"/>
                          </a:solidFill>
                          <a:effectLst/>
                          <a:latin typeface="Zurich BT" pitchFamily="34" charset="0"/>
                          <a:ea typeface="+mn-ea"/>
                          <a:cs typeface="+mn-cs"/>
                        </a:rPr>
                        <a:t>Hiển</a:t>
                      </a:r>
                      <a:r>
                        <a:rPr lang="en-US" sz="1600" kern="1200" dirty="0">
                          <a:solidFill>
                            <a:schemeClr val="tx1"/>
                          </a:solidFill>
                          <a:effectLst/>
                          <a:latin typeface="Zurich BT" pitchFamily="34" charset="0"/>
                          <a:ea typeface="+mn-ea"/>
                          <a:cs typeface="+mn-cs"/>
                        </a:rPr>
                        <a:t> thị </a:t>
                      </a:r>
                      <a:r>
                        <a:rPr lang="en-US" sz="1600" kern="1200" dirty="0" err="1">
                          <a:solidFill>
                            <a:schemeClr val="tx1"/>
                          </a:solidFill>
                          <a:effectLst/>
                          <a:latin typeface="Zurich BT" pitchFamily="34" charset="0"/>
                          <a:ea typeface="+mn-ea"/>
                          <a:cs typeface="+mn-cs"/>
                        </a:rPr>
                        <a:t>mục</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lục</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trong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một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khung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riêng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để</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giúp</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bạn</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duyệt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được</a:t>
                      </a:r>
                      <a:r>
                        <a:rPr lang="en-US" sz="1600" kern="1200" dirty="0">
                          <a:solidFill>
                            <a:schemeClr val="tx1"/>
                          </a:solidFill>
                          <a:effectLst/>
                          <a:latin typeface="Zurich BT" pitchFamily="34" charset="0"/>
                          <a:ea typeface="+mn-ea"/>
                          <a:cs typeface="+mn-cs"/>
                        </a:rPr>
                        <a:t> qua </a:t>
                      </a:r>
                      <a:r>
                        <a:rPr lang="en-US" sz="1600" kern="1200" dirty="0" err="1">
                          <a:solidFill>
                            <a:schemeClr val="tx1"/>
                          </a:solidFill>
                          <a:effectLst/>
                          <a:latin typeface="Zurich BT" pitchFamily="34" charset="0"/>
                          <a:ea typeface="+mn-ea"/>
                          <a:cs typeface="+mn-cs"/>
                        </a:rPr>
                        <a:t>các</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chủ</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đề</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khác</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nhau</a:t>
                      </a:r>
                      <a:r>
                        <a:rPr lang="en-US" sz="1600" kern="1200" dirty="0">
                          <a:solidFill>
                            <a:schemeClr val="tx1"/>
                          </a:solidFill>
                          <a:effectLst/>
                          <a:latin typeface="Zurich BT" pitchFamily="34" charset="0"/>
                          <a:ea typeface="+mn-ea"/>
                          <a:cs typeface="+mn-cs"/>
                        </a:rPr>
                        <a:t>.</a:t>
                      </a:r>
                      <a:endParaRPr lang="vi-VN" sz="1600" kern="1200" dirty="0">
                        <a:solidFill>
                          <a:schemeClr val="tx1"/>
                        </a:solidFill>
                        <a:effectLst/>
                        <a:latin typeface="Zurich BT" pitchFamily="34" charset="0"/>
                        <a:ea typeface="+mn-ea"/>
                        <a:cs typeface="+mn-cs"/>
                      </a:endParaRPr>
                    </a:p>
                  </a:txBody>
                  <a:tcPr marL="68580" marR="68580" marT="0" marB="0"/>
                </a:tc>
              </a:tr>
              <a:tr h="663743">
                <a:tc>
                  <a:txBody>
                    <a:bodyPr/>
                    <a:lstStyle/>
                    <a:p>
                      <a:pPr>
                        <a:lnSpc>
                          <a:spcPct val="115000"/>
                        </a:lnSpc>
                        <a:spcBef>
                          <a:spcPts val="100"/>
                        </a:spcBef>
                        <a:spcAft>
                          <a:spcPts val="100"/>
                        </a:spcAft>
                        <a:tabLst>
                          <a:tab pos="228600" algn="l"/>
                        </a:tabLst>
                      </a:pPr>
                      <a:r>
                        <a:rPr lang="en-US" sz="1600" b="1" dirty="0">
                          <a:effectLst/>
                          <a:latin typeface="Zurich BT" pitchFamily="34" charset="0"/>
                        </a:rPr>
                        <a:t>Not On Top</a:t>
                      </a:r>
                      <a:r>
                        <a:rPr lang="en-US" sz="1600" b="1" dirty="0" smtClean="0">
                          <a:effectLst/>
                          <a:latin typeface="Zurich BT" pitchFamily="34" charset="0"/>
                        </a:rPr>
                        <a:t>/</a:t>
                      </a:r>
                      <a:br>
                        <a:rPr lang="en-US" sz="1600" b="1" dirty="0" smtClean="0">
                          <a:effectLst/>
                          <a:latin typeface="Zurich BT" pitchFamily="34" charset="0"/>
                        </a:rPr>
                      </a:br>
                      <a:r>
                        <a:rPr lang="en-US" sz="1600" b="1" dirty="0" smtClean="0">
                          <a:effectLst/>
                          <a:latin typeface="Zurich BT" pitchFamily="34" charset="0"/>
                        </a:rPr>
                        <a:t>Keep </a:t>
                      </a:r>
                      <a:r>
                        <a:rPr lang="en-US" sz="1600" b="1" dirty="0">
                          <a:effectLst/>
                          <a:latin typeface="Zurich BT" pitchFamily="34" charset="0"/>
                        </a:rPr>
                        <a:t>On Top</a:t>
                      </a:r>
                      <a:endParaRPr lang="en-US" sz="16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100"/>
                        </a:spcBef>
                        <a:spcAft>
                          <a:spcPts val="100"/>
                        </a:spcAft>
                        <a:tabLst>
                          <a:tab pos="228600" algn="l"/>
                        </a:tabLst>
                      </a:pPr>
                      <a:r>
                        <a:rPr lang="vi-VN" sz="1600" dirty="0" smtClean="0">
                          <a:effectLst/>
                          <a:latin typeface="Zurich BT" pitchFamily="34" charset="0"/>
                        </a:rPr>
                        <a:t>Giữ cửa sổ trợ giúp ở vị trí trên cùng của bất kỳ cửa sổ Office nào đang mở hoặc được hiển thị trên màn hình</a:t>
                      </a:r>
                      <a:endParaRPr lang="en-US" sz="1600" dirty="0">
                        <a:effectLst/>
                        <a:latin typeface="Zurich BT" pitchFamily="34" charset="0"/>
                        <a:ea typeface="Times New Roman"/>
                        <a:cs typeface="Calibri"/>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pic>
        <p:nvPicPr>
          <p:cNvPr id="7" name="Picture 6" descr="C:\Users\swong\Documents\Manuals\IC3 GS4\7314 IC3 GS4\Screens\L7\l7-024.png"/>
          <p:cNvPicPr/>
          <p:nvPr/>
        </p:nvPicPr>
        <p:blipFill>
          <a:blip r:embed="rId3">
            <a:extLst>
              <a:ext uri="{28A0092B-C50C-407E-A947-70E740481C1C}">
                <a14:useLocalDpi xmlns:a14="http://schemas.microsoft.com/office/drawing/2010/main" val="0"/>
              </a:ext>
            </a:extLst>
          </a:blip>
          <a:srcRect/>
          <a:stretch>
            <a:fillRect/>
          </a:stretch>
        </p:blipFill>
        <p:spPr bwMode="auto">
          <a:xfrm>
            <a:off x="2254658" y="1900646"/>
            <a:ext cx="3772762" cy="312985"/>
          </a:xfrm>
          <a:prstGeom prst="rect">
            <a:avLst/>
          </a:prstGeom>
          <a:noFill/>
          <a:ln>
            <a:noFill/>
          </a:ln>
        </p:spPr>
      </p:pic>
      <p:sp>
        <p:nvSpPr>
          <p:cNvPr id="8" name="Rectangle 7"/>
          <p:cNvSpPr/>
          <p:nvPr/>
        </p:nvSpPr>
        <p:spPr>
          <a:xfrm>
            <a:off x="401645" y="1460826"/>
            <a:ext cx="4115229" cy="400110"/>
          </a:xfrm>
          <a:prstGeom prst="rect">
            <a:avLst/>
          </a:prstGeom>
        </p:spPr>
        <p:txBody>
          <a:bodyPr wrap="none">
            <a:spAutoFit/>
          </a:bodyPr>
          <a:lstStyle/>
          <a:p>
            <a:r>
              <a:rPr lang="en-US" sz="2000" b="1" dirty="0" err="1">
                <a:latin typeface="Zurich BT" pitchFamily="34" charset="0"/>
              </a:rPr>
              <a:t>Sử</a:t>
            </a:r>
            <a:r>
              <a:rPr lang="en-US" sz="2000" b="1" dirty="0">
                <a:latin typeface="Zurich BT" pitchFamily="34" charset="0"/>
              </a:rPr>
              <a:t> </a:t>
            </a:r>
            <a:r>
              <a:rPr lang="en-US" sz="2000" b="1" dirty="0" err="1">
                <a:latin typeface="Zurich BT" pitchFamily="34" charset="0"/>
              </a:rPr>
              <a:t>dụng</a:t>
            </a:r>
            <a:r>
              <a:rPr lang="en-US" sz="2000" b="1" dirty="0">
                <a:latin typeface="Zurich BT" pitchFamily="34" charset="0"/>
              </a:rPr>
              <a:t> </a:t>
            </a:r>
            <a:r>
              <a:rPr lang="en-US" sz="2000" b="1" dirty="0" err="1">
                <a:latin typeface="Zurich BT" pitchFamily="34" charset="0"/>
              </a:rPr>
              <a:t>thanh</a:t>
            </a:r>
            <a:r>
              <a:rPr lang="en-US" sz="2000" b="1" dirty="0">
                <a:latin typeface="Zurich BT" pitchFamily="34" charset="0"/>
              </a:rPr>
              <a:t> </a:t>
            </a:r>
            <a:r>
              <a:rPr lang="en-US" sz="2000" b="1" dirty="0" err="1">
                <a:latin typeface="Zurich BT" pitchFamily="34" charset="0"/>
              </a:rPr>
              <a:t>công</a:t>
            </a:r>
            <a:r>
              <a:rPr lang="en-US" sz="2000" b="1" dirty="0">
                <a:latin typeface="Zurich BT" pitchFamily="34" charset="0"/>
              </a:rPr>
              <a:t> </a:t>
            </a:r>
            <a:r>
              <a:rPr lang="en-US" sz="2000" b="1" dirty="0" err="1">
                <a:latin typeface="Zurich BT" pitchFamily="34" charset="0"/>
              </a:rPr>
              <a:t>cụ</a:t>
            </a:r>
            <a:r>
              <a:rPr lang="en-US" sz="2000" b="1" dirty="0">
                <a:latin typeface="Zurich BT" pitchFamily="34" charset="0"/>
              </a:rPr>
              <a:t> </a:t>
            </a:r>
            <a:r>
              <a:rPr lang="en-US" sz="2000" b="1" dirty="0" err="1">
                <a:latin typeface="Zurich BT" pitchFamily="34" charset="0"/>
              </a:rPr>
              <a:t>trợ</a:t>
            </a:r>
            <a:r>
              <a:rPr lang="en-US" sz="2000" b="1" dirty="0">
                <a:latin typeface="Zurich BT" pitchFamily="34" charset="0"/>
              </a:rPr>
              <a:t> </a:t>
            </a:r>
            <a:r>
              <a:rPr lang="en-US" sz="2000" b="1" dirty="0" err="1">
                <a:latin typeface="Zurich BT" pitchFamily="34" charset="0"/>
              </a:rPr>
              <a:t>giúp</a:t>
            </a:r>
            <a:endParaRPr lang="en-US" sz="2000" b="1" dirty="0">
              <a:latin typeface="Zurich BT" pitchFamily="34" charset="0"/>
            </a:endParaRPr>
          </a:p>
        </p:txBody>
      </p:sp>
    </p:spTree>
    <p:extLst>
      <p:ext uri="{BB962C8B-B14F-4D97-AF65-F5344CB8AC3E}">
        <p14:creationId xmlns:p14="http://schemas.microsoft.com/office/powerpoint/2010/main" val="11571124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Trợ</a:t>
            </a:r>
            <a:r>
              <a:rPr lang="en-CA" dirty="0"/>
              <a:t> </a:t>
            </a:r>
            <a:r>
              <a:rPr lang="en-CA" dirty="0" err="1"/>
              <a:t>giúp</a:t>
            </a:r>
            <a:endParaRPr lang="en-US" dirty="0"/>
          </a:p>
        </p:txBody>
      </p:sp>
      <p:sp>
        <p:nvSpPr>
          <p:cNvPr id="3" name="Content Placeholder 2"/>
          <p:cNvSpPr>
            <a:spLocks noGrp="1"/>
          </p:cNvSpPr>
          <p:nvPr>
            <p:ph idx="1"/>
          </p:nvPr>
        </p:nvSpPr>
        <p:spPr/>
        <p:txBody>
          <a:bodyPr/>
          <a:lstStyle/>
          <a:p>
            <a:r>
              <a:rPr lang="en-US" b="1" dirty="0" err="1"/>
              <a:t>Sử</a:t>
            </a:r>
            <a:r>
              <a:rPr lang="en-US" b="1" dirty="0"/>
              <a:t> </a:t>
            </a:r>
            <a:r>
              <a:rPr lang="en-US" b="1" dirty="0" err="1"/>
              <a:t>dụng</a:t>
            </a:r>
            <a:r>
              <a:rPr lang="en-US" b="1" dirty="0"/>
              <a:t> </a:t>
            </a:r>
            <a:r>
              <a:rPr lang="en-US" b="1" dirty="0" err="1"/>
              <a:t>mục</a:t>
            </a:r>
            <a:r>
              <a:rPr lang="en-US" b="1" dirty="0"/>
              <a:t> </a:t>
            </a:r>
            <a:r>
              <a:rPr lang="en-US" b="1" dirty="0" err="1"/>
              <a:t>lục</a:t>
            </a:r>
            <a:endParaRPr lang="en-US" b="1" dirty="0" smtClean="0"/>
          </a:p>
          <a:p>
            <a:pPr lvl="1"/>
            <a:r>
              <a:rPr lang="en-US" dirty="0" err="1"/>
              <a:t>Để</a:t>
            </a:r>
            <a:r>
              <a:rPr lang="en-US" dirty="0"/>
              <a:t> </a:t>
            </a:r>
            <a:r>
              <a:rPr lang="en-US" dirty="0" err="1"/>
              <a:t>hiển</a:t>
            </a:r>
            <a:r>
              <a:rPr lang="en-US" dirty="0"/>
              <a:t> thị </a:t>
            </a:r>
            <a:r>
              <a:rPr lang="en-US" dirty="0" err="1"/>
              <a:t>danh</a:t>
            </a:r>
            <a:r>
              <a:rPr lang="en-US" dirty="0"/>
              <a:t> </a:t>
            </a:r>
            <a:r>
              <a:rPr lang="en-US" dirty="0" err="1"/>
              <a:t>sách</a:t>
            </a:r>
            <a:r>
              <a:rPr lang="en-US" dirty="0"/>
              <a:t> </a:t>
            </a:r>
            <a:r>
              <a:rPr lang="en-US" dirty="0" err="1"/>
              <a:t>nội</a:t>
            </a:r>
            <a:r>
              <a:rPr lang="en-US" dirty="0"/>
              <a:t> dung, </a:t>
            </a:r>
            <a:r>
              <a:rPr lang="en-US" dirty="0" err="1"/>
              <a:t>nhấp</a:t>
            </a:r>
            <a:r>
              <a:rPr lang="en-US" dirty="0"/>
              <a:t> </a:t>
            </a:r>
            <a:r>
              <a:rPr lang="en-US" dirty="0" err="1"/>
              <a:t>chuột</a:t>
            </a:r>
            <a:r>
              <a:rPr lang="en-US" dirty="0"/>
              <a:t> </a:t>
            </a:r>
            <a:r>
              <a:rPr lang="en-US" dirty="0" err="1"/>
              <a:t>vào</a:t>
            </a:r>
            <a:r>
              <a:rPr lang="en-US" dirty="0"/>
              <a:t> </a:t>
            </a:r>
            <a:r>
              <a:rPr lang="en-US" dirty="0" err="1"/>
              <a:t>nút</a:t>
            </a:r>
            <a:r>
              <a:rPr lang="en-US" dirty="0"/>
              <a:t>   </a:t>
            </a:r>
            <a:r>
              <a:rPr lang="en-US" dirty="0" smtClean="0"/>
              <a:t> (</a:t>
            </a:r>
            <a:r>
              <a:rPr lang="en-US" b="1" dirty="0"/>
              <a:t>Show Table of Contents</a:t>
            </a:r>
            <a:r>
              <a:rPr lang="en-US" dirty="0"/>
              <a:t>) </a:t>
            </a:r>
            <a:endParaRPr lang="en-US" dirty="0" smtClean="0"/>
          </a:p>
          <a:p>
            <a:pPr lvl="2"/>
            <a:r>
              <a:rPr lang="en-US" dirty="0" smtClean="0"/>
              <a:t>    </a:t>
            </a:r>
            <a:r>
              <a:rPr lang="en-US" dirty="0" err="1" smtClean="0"/>
              <a:t>nghĩa</a:t>
            </a:r>
            <a:r>
              <a:rPr lang="en-US" dirty="0" smtClean="0"/>
              <a:t> </a:t>
            </a:r>
            <a:r>
              <a:rPr lang="en-US" dirty="0" err="1" smtClean="0"/>
              <a:t>là</a:t>
            </a:r>
            <a:r>
              <a:rPr lang="en-US" dirty="0" smtClean="0"/>
              <a:t> </a:t>
            </a:r>
            <a:r>
              <a:rPr lang="en-CA" dirty="0" err="1"/>
              <a:t>chủ</a:t>
            </a:r>
            <a:r>
              <a:rPr lang="en-CA" dirty="0"/>
              <a:t> </a:t>
            </a:r>
            <a:r>
              <a:rPr lang="en-CA" dirty="0" err="1"/>
              <a:t>đề</a:t>
            </a:r>
            <a:r>
              <a:rPr lang="en-CA" dirty="0"/>
              <a:t> </a:t>
            </a:r>
            <a:r>
              <a:rPr lang="en-CA" dirty="0" err="1"/>
              <a:t>đó</a:t>
            </a:r>
            <a:r>
              <a:rPr lang="en-CA" dirty="0"/>
              <a:t> </a:t>
            </a:r>
            <a:r>
              <a:rPr lang="en-CA" dirty="0" err="1"/>
              <a:t>có</a:t>
            </a:r>
            <a:r>
              <a:rPr lang="en-CA" dirty="0"/>
              <a:t> </a:t>
            </a:r>
            <a:r>
              <a:rPr lang="en-CA" dirty="0" err="1"/>
              <a:t>bao</a:t>
            </a:r>
            <a:r>
              <a:rPr lang="en-CA" dirty="0"/>
              <a:t> </a:t>
            </a:r>
            <a:r>
              <a:rPr lang="en-CA" dirty="0" err="1"/>
              <a:t>gồm</a:t>
            </a:r>
            <a:r>
              <a:rPr lang="en-CA" dirty="0"/>
              <a:t> </a:t>
            </a:r>
            <a:r>
              <a:rPr lang="en-CA" dirty="0" err="1"/>
              <a:t>các</a:t>
            </a:r>
            <a:r>
              <a:rPr lang="en-CA" dirty="0"/>
              <a:t> </a:t>
            </a:r>
            <a:r>
              <a:rPr lang="en-CA" dirty="0" err="1"/>
              <a:t>chủ</a:t>
            </a:r>
            <a:r>
              <a:rPr lang="en-CA" dirty="0"/>
              <a:t> </a:t>
            </a:r>
            <a:r>
              <a:rPr lang="en-CA" dirty="0" err="1"/>
              <a:t>đề</a:t>
            </a:r>
            <a:r>
              <a:rPr lang="en-CA" dirty="0"/>
              <a:t> con</a:t>
            </a:r>
            <a:endParaRPr lang="en-US" dirty="0" smtClean="0"/>
          </a:p>
          <a:p>
            <a:pPr lvl="2"/>
            <a:r>
              <a:rPr lang="en-US" dirty="0" smtClean="0"/>
              <a:t>    </a:t>
            </a:r>
            <a:r>
              <a:rPr lang="en-US" dirty="0" err="1" smtClean="0"/>
              <a:t>nghĩa</a:t>
            </a:r>
            <a:r>
              <a:rPr lang="en-US" dirty="0" smtClean="0"/>
              <a:t> </a:t>
            </a:r>
            <a:r>
              <a:rPr lang="en-US" dirty="0" err="1" smtClean="0"/>
              <a:t>là</a:t>
            </a:r>
            <a:r>
              <a:rPr lang="en-US" dirty="0" smtClean="0"/>
              <a:t> </a:t>
            </a:r>
            <a:r>
              <a:rPr lang="en-CA" dirty="0" err="1"/>
              <a:t>tất</a:t>
            </a:r>
            <a:r>
              <a:rPr lang="en-CA" dirty="0"/>
              <a:t> </a:t>
            </a:r>
            <a:r>
              <a:rPr lang="en-CA" dirty="0" err="1"/>
              <a:t>cả</a:t>
            </a:r>
            <a:r>
              <a:rPr lang="en-CA" dirty="0"/>
              <a:t> </a:t>
            </a:r>
            <a:r>
              <a:rPr lang="en-CA" dirty="0" err="1"/>
              <a:t>các</a:t>
            </a:r>
            <a:r>
              <a:rPr lang="en-CA" dirty="0"/>
              <a:t> </a:t>
            </a:r>
            <a:r>
              <a:rPr lang="en-CA" dirty="0" err="1"/>
              <a:t>chủ</a:t>
            </a:r>
            <a:r>
              <a:rPr lang="en-CA" dirty="0"/>
              <a:t> </a:t>
            </a:r>
            <a:r>
              <a:rPr lang="en-CA" dirty="0" err="1"/>
              <a:t>đề</a:t>
            </a:r>
            <a:r>
              <a:rPr lang="en-CA" dirty="0"/>
              <a:t> </a:t>
            </a:r>
            <a:r>
              <a:rPr lang="en-CA" dirty="0" err="1" smtClean="0"/>
              <a:t>trợ</a:t>
            </a:r>
            <a:r>
              <a:rPr lang="en-CA" dirty="0"/>
              <a:t/>
            </a:r>
            <a:br>
              <a:rPr lang="en-CA" dirty="0"/>
            </a:br>
            <a:r>
              <a:rPr lang="en-CA" dirty="0" err="1" smtClean="0"/>
              <a:t>giúp</a:t>
            </a:r>
            <a:r>
              <a:rPr lang="en-CA" dirty="0" smtClean="0"/>
              <a:t> </a:t>
            </a:r>
            <a:r>
              <a:rPr lang="en-CA" dirty="0"/>
              <a:t>con </a:t>
            </a:r>
            <a:r>
              <a:rPr lang="en-CA" dirty="0" err="1" smtClean="0"/>
              <a:t>của</a:t>
            </a:r>
            <a:r>
              <a:rPr lang="en-CA" dirty="0" smtClean="0"/>
              <a:t> </a:t>
            </a:r>
            <a:r>
              <a:rPr lang="en-CA" dirty="0" err="1" smtClean="0"/>
              <a:t>chủ</a:t>
            </a:r>
            <a:r>
              <a:rPr lang="en-CA" dirty="0" smtClean="0"/>
              <a:t> </a:t>
            </a:r>
            <a:r>
              <a:rPr lang="en-CA" dirty="0" err="1" smtClean="0"/>
              <a:t>đề</a:t>
            </a:r>
            <a:r>
              <a:rPr lang="en-CA" dirty="0" smtClean="0"/>
              <a:t> </a:t>
            </a:r>
            <a:r>
              <a:rPr lang="en-CA" dirty="0" err="1" smtClean="0"/>
              <a:t>đó</a:t>
            </a:r>
            <a:r>
              <a:rPr lang="en-CA" dirty="0" smtClean="0"/>
              <a:t> </a:t>
            </a:r>
            <a:r>
              <a:rPr lang="en-CA" dirty="0" err="1" smtClean="0"/>
              <a:t>đều</a:t>
            </a:r>
            <a:r>
              <a:rPr lang="en-CA" dirty="0" smtClean="0"/>
              <a:t/>
            </a:r>
            <a:br>
              <a:rPr lang="en-CA" dirty="0" smtClean="0"/>
            </a:br>
            <a:r>
              <a:rPr lang="en-CA" dirty="0" err="1" smtClean="0"/>
              <a:t>đang</a:t>
            </a:r>
            <a:r>
              <a:rPr lang="en-CA" dirty="0" smtClean="0"/>
              <a:t> </a:t>
            </a:r>
            <a:r>
              <a:rPr lang="en-CA" dirty="0" err="1" smtClean="0"/>
              <a:t>hiển</a:t>
            </a:r>
            <a:r>
              <a:rPr lang="en-CA" dirty="0" smtClean="0"/>
              <a:t> </a:t>
            </a:r>
            <a:r>
              <a:rPr lang="en-CA" dirty="0" err="1" smtClean="0"/>
              <a:t>thịị</a:t>
            </a:r>
            <a:r>
              <a:rPr lang="en-CA" dirty="0"/>
              <a:t>, </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biểu</a:t>
            </a:r>
            <a:r>
              <a:rPr lang="en-US" dirty="0" smtClean="0"/>
              <a:t> </a:t>
            </a:r>
            <a:r>
              <a:rPr lang="en-US" dirty="0" err="1" smtClean="0"/>
              <a:t>tượng</a:t>
            </a:r>
            <a:r>
              <a:rPr lang="en-US" dirty="0" smtClean="0"/>
              <a:t>     </a:t>
            </a:r>
            <a:br>
              <a:rPr lang="en-US" dirty="0" smtClean="0"/>
            </a:br>
            <a:r>
              <a:rPr lang="en-US" dirty="0" err="1" smtClean="0"/>
              <a:t>để</a:t>
            </a:r>
            <a:r>
              <a:rPr lang="en-US" dirty="0" smtClean="0"/>
              <a:t> </a:t>
            </a:r>
            <a:r>
              <a:rPr lang="en-US" dirty="0" err="1" smtClean="0"/>
              <a:t>hiển</a:t>
            </a:r>
            <a:r>
              <a:rPr lang="en-US" dirty="0" smtClean="0"/>
              <a:t> thị </a:t>
            </a:r>
            <a:r>
              <a:rPr lang="en-US" dirty="0" err="1" smtClean="0"/>
              <a:t>trang</a:t>
            </a:r>
            <a:r>
              <a:rPr lang="en-US" dirty="0" smtClean="0"/>
              <a:t> </a:t>
            </a:r>
            <a:r>
              <a:rPr lang="en-US" dirty="0" err="1" smtClean="0"/>
              <a:t>trợ</a:t>
            </a:r>
            <a:r>
              <a:rPr lang="en-US" dirty="0" smtClean="0"/>
              <a:t> </a:t>
            </a:r>
            <a:r>
              <a:rPr lang="en-US" dirty="0" err="1" smtClean="0"/>
              <a:t>giúp</a:t>
            </a:r>
            <a:r>
              <a:rPr lang="en-US" dirty="0" smtClean="0"/>
              <a:t> </a:t>
            </a:r>
            <a:r>
              <a:rPr lang="en-US" dirty="0" err="1" smtClean="0"/>
              <a:t>tương</a:t>
            </a:r>
            <a:r>
              <a:rPr lang="en-US" dirty="0" smtClean="0"/>
              <a:t/>
            </a:r>
            <a:br>
              <a:rPr lang="en-US" dirty="0" smtClean="0"/>
            </a:br>
            <a:r>
              <a:rPr lang="en-US" dirty="0" err="1" smtClean="0"/>
              <a:t>ứng</a:t>
            </a:r>
            <a:endParaRPr lang="en-US" dirty="0" smtClean="0"/>
          </a:p>
          <a:p>
            <a:pPr lvl="2"/>
            <a:r>
              <a:rPr lang="en-US" dirty="0" err="1"/>
              <a:t>Nhấp</a:t>
            </a:r>
            <a:r>
              <a:rPr lang="en-US" dirty="0"/>
              <a:t> </a:t>
            </a:r>
            <a:r>
              <a:rPr lang="en-US" dirty="0" err="1"/>
              <a:t>chuột</a:t>
            </a:r>
            <a:r>
              <a:rPr lang="en-US" dirty="0"/>
              <a:t> </a:t>
            </a:r>
            <a:r>
              <a:rPr lang="en-US" dirty="0" err="1"/>
              <a:t>vào</a:t>
            </a:r>
            <a:r>
              <a:rPr lang="en-US" dirty="0"/>
              <a:t> </a:t>
            </a:r>
            <a:r>
              <a:rPr lang="en-US" dirty="0" err="1"/>
              <a:t>biểu</a:t>
            </a:r>
            <a:r>
              <a:rPr lang="en-US" dirty="0"/>
              <a:t> </a:t>
            </a:r>
            <a:r>
              <a:rPr lang="en-US" dirty="0" err="1"/>
              <a:t>tượng</a:t>
            </a:r>
            <a:r>
              <a:rPr lang="en-US" dirty="0"/>
              <a:t>     </a:t>
            </a:r>
            <a:r>
              <a:rPr lang="en-US" dirty="0" smtClean="0"/>
              <a:t/>
            </a:r>
            <a:br>
              <a:rPr lang="en-US" dirty="0" smtClean="0"/>
            </a:br>
            <a:r>
              <a:rPr lang="en-US" dirty="0" err="1" smtClean="0"/>
              <a:t>để</a:t>
            </a:r>
            <a:r>
              <a:rPr lang="en-US" dirty="0" smtClean="0"/>
              <a:t> </a:t>
            </a:r>
            <a:r>
              <a:rPr lang="en-US" dirty="0" err="1" smtClean="0"/>
              <a:t>tham</a:t>
            </a:r>
            <a:r>
              <a:rPr lang="en-US" dirty="0" smtClean="0"/>
              <a:t> </a:t>
            </a:r>
            <a:r>
              <a:rPr lang="en-US" dirty="0" err="1" smtClean="0"/>
              <a:t>gia</a:t>
            </a:r>
            <a:r>
              <a:rPr lang="en-US" dirty="0" smtClean="0"/>
              <a:t> </a:t>
            </a:r>
            <a:r>
              <a:rPr lang="en-US" dirty="0" err="1" smtClean="0"/>
              <a:t>các</a:t>
            </a:r>
            <a:r>
              <a:rPr lang="en-US" dirty="0" smtClean="0"/>
              <a:t> </a:t>
            </a:r>
            <a:r>
              <a:rPr lang="en-US" dirty="0" err="1" smtClean="0"/>
              <a:t>bài</a:t>
            </a:r>
            <a:r>
              <a:rPr lang="en-US" dirty="0" smtClean="0"/>
              <a:t> </a:t>
            </a:r>
            <a:r>
              <a:rPr lang="en-US" dirty="0" err="1" smtClean="0"/>
              <a:t>giảng</a:t>
            </a:r>
            <a:r>
              <a:rPr lang="en-US" dirty="0" smtClean="0"/>
              <a:t> </a:t>
            </a:r>
            <a:r>
              <a:rPr lang="en-US" dirty="0" err="1" smtClean="0"/>
              <a:t>trực</a:t>
            </a:r>
            <a:r>
              <a:rPr lang="en-US" dirty="0" smtClean="0"/>
              <a:t> </a:t>
            </a:r>
            <a:br>
              <a:rPr lang="en-US" dirty="0" smtClean="0"/>
            </a:br>
            <a:r>
              <a:rPr lang="en-US" dirty="0" err="1" smtClean="0"/>
              <a:t>tuyến</a:t>
            </a:r>
            <a:r>
              <a:rPr lang="en-US" dirty="0" smtClean="0"/>
              <a:t> </a:t>
            </a:r>
            <a:r>
              <a:rPr lang="en-US" dirty="0" err="1" smtClean="0"/>
              <a:t>về</a:t>
            </a:r>
            <a:r>
              <a:rPr lang="en-US" dirty="0" smtClean="0"/>
              <a:t> </a:t>
            </a:r>
            <a:r>
              <a:rPr lang="en-US" dirty="0" err="1" smtClean="0"/>
              <a:t>chủ</a:t>
            </a:r>
            <a:r>
              <a:rPr lang="en-US" dirty="0" smtClean="0"/>
              <a:t> </a:t>
            </a:r>
            <a:r>
              <a:rPr lang="en-US" dirty="0" err="1" smtClean="0"/>
              <a:t>đề</a:t>
            </a:r>
            <a:r>
              <a:rPr lang="en-US" dirty="0" smtClean="0"/>
              <a:t> </a:t>
            </a:r>
            <a:r>
              <a:rPr lang="en-US" dirty="0" err="1" smtClean="0"/>
              <a:t>đó</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pic>
        <p:nvPicPr>
          <p:cNvPr id="6" name="Picture 5" descr="C:\Users\swong\Documents\Manuals\IC3 GS4\7314 IC3 GS4\Screens\L7\l7-029.png"/>
          <p:cNvPicPr/>
          <p:nvPr/>
        </p:nvPicPr>
        <p:blipFill>
          <a:blip r:embed="rId3">
            <a:extLst>
              <a:ext uri="{28A0092B-C50C-407E-A947-70E740481C1C}">
                <a14:useLocalDpi xmlns:a14="http://schemas.microsoft.com/office/drawing/2010/main" val="0"/>
              </a:ext>
            </a:extLst>
          </a:blip>
          <a:srcRect/>
          <a:stretch>
            <a:fillRect/>
          </a:stretch>
        </p:blipFill>
        <p:spPr bwMode="auto">
          <a:xfrm>
            <a:off x="4783098" y="3158365"/>
            <a:ext cx="4106902" cy="3074352"/>
          </a:xfrm>
          <a:prstGeom prst="rect">
            <a:avLst/>
          </a:prstGeom>
          <a:noFill/>
          <a:ln>
            <a:noFill/>
          </a:ln>
        </p:spPr>
      </p:pic>
      <p:grpSp>
        <p:nvGrpSpPr>
          <p:cNvPr id="15" name="Group 14"/>
          <p:cNvGrpSpPr/>
          <p:nvPr/>
        </p:nvGrpSpPr>
        <p:grpSpPr>
          <a:xfrm>
            <a:off x="1443036" y="1986551"/>
            <a:ext cx="5684784" cy="3441221"/>
            <a:chOff x="1443036" y="1986551"/>
            <a:chExt cx="5684784" cy="3441221"/>
          </a:xfrm>
        </p:grpSpPr>
        <p:pic>
          <p:nvPicPr>
            <p:cNvPr id="10" name="Picture 9" descr="Description: u3-021"/>
            <p:cNvPicPr/>
            <p:nvPr/>
          </p:nvPicPr>
          <p:blipFill>
            <a:blip r:embed="rId4">
              <a:extLst>
                <a:ext uri="{28A0092B-C50C-407E-A947-70E740481C1C}">
                  <a14:useLocalDpi xmlns:a14="http://schemas.microsoft.com/office/drawing/2010/main" val="0"/>
                </a:ext>
              </a:extLst>
            </a:blip>
            <a:srcRect/>
            <a:stretch>
              <a:fillRect/>
            </a:stretch>
          </p:blipFill>
          <p:spPr bwMode="auto">
            <a:xfrm>
              <a:off x="6937319" y="1986551"/>
              <a:ext cx="190501" cy="190501"/>
            </a:xfrm>
            <a:prstGeom prst="rect">
              <a:avLst/>
            </a:prstGeom>
            <a:noFill/>
            <a:ln>
              <a:noFill/>
            </a:ln>
          </p:spPr>
        </p:pic>
        <p:pic>
          <p:nvPicPr>
            <p:cNvPr id="7" name="Picture 6" descr="Description: u3-024"/>
            <p:cNvPicPr/>
            <p:nvPr/>
          </p:nvPicPr>
          <p:blipFill>
            <a:blip r:embed="rId5">
              <a:extLst>
                <a:ext uri="{28A0092B-C50C-407E-A947-70E740481C1C}">
                  <a14:useLocalDpi xmlns:a14="http://schemas.microsoft.com/office/drawing/2010/main" val="0"/>
                </a:ext>
              </a:extLst>
            </a:blip>
            <a:srcRect/>
            <a:stretch>
              <a:fillRect/>
            </a:stretch>
          </p:blipFill>
          <p:spPr bwMode="auto">
            <a:xfrm>
              <a:off x="1443036" y="2768600"/>
              <a:ext cx="176213" cy="176213"/>
            </a:xfrm>
            <a:prstGeom prst="rect">
              <a:avLst/>
            </a:prstGeom>
            <a:noFill/>
            <a:ln>
              <a:noFill/>
            </a:ln>
          </p:spPr>
        </p:pic>
        <p:pic>
          <p:nvPicPr>
            <p:cNvPr id="8" name="Picture 7" descr="Description: u3-026"/>
            <p:cNvPicPr/>
            <p:nvPr/>
          </p:nvPicPr>
          <p:blipFill>
            <a:blip r:embed="rId6">
              <a:extLst>
                <a:ext uri="{28A0092B-C50C-407E-A947-70E740481C1C}">
                  <a14:useLocalDpi xmlns:a14="http://schemas.microsoft.com/office/drawing/2010/main" val="0"/>
                </a:ext>
              </a:extLst>
            </a:blip>
            <a:srcRect/>
            <a:stretch>
              <a:fillRect/>
            </a:stretch>
          </p:blipFill>
          <p:spPr bwMode="auto">
            <a:xfrm>
              <a:off x="1443036" y="3173412"/>
              <a:ext cx="182563" cy="182563"/>
            </a:xfrm>
            <a:prstGeom prst="rect">
              <a:avLst/>
            </a:prstGeom>
            <a:noFill/>
            <a:ln>
              <a:noFill/>
            </a:ln>
          </p:spPr>
        </p:pic>
        <p:pic>
          <p:nvPicPr>
            <p:cNvPr id="9" name="Picture 8"/>
            <p:cNvPicPr/>
            <p:nvPr/>
          </p:nvPicPr>
          <p:blipFill>
            <a:blip r:embed="rId7">
              <a:extLst>
                <a:ext uri="{28A0092B-C50C-407E-A947-70E740481C1C}">
                  <a14:useLocalDpi xmlns:a14="http://schemas.microsoft.com/office/drawing/2010/main" val="0"/>
                </a:ext>
              </a:extLst>
            </a:blip>
            <a:srcRect/>
            <a:stretch>
              <a:fillRect/>
            </a:stretch>
          </p:blipFill>
          <p:spPr bwMode="auto">
            <a:xfrm>
              <a:off x="4271394" y="4203467"/>
              <a:ext cx="188594" cy="188594"/>
            </a:xfrm>
            <a:prstGeom prst="rect">
              <a:avLst/>
            </a:prstGeom>
            <a:noFill/>
            <a:ln>
              <a:noFill/>
            </a:ln>
          </p:spPr>
        </p:pic>
        <p:pic>
          <p:nvPicPr>
            <p:cNvPr id="11" name="Picture 10" descr="C:\Users\swong\Documents\Manuals\IC3 GS4\7314 IC3 GS4\Screens\L7\l7-028.png"/>
            <p:cNvPicPr/>
            <p:nvPr/>
          </p:nvPicPr>
          <p:blipFill>
            <a:blip r:embed="rId8">
              <a:extLst>
                <a:ext uri="{28A0092B-C50C-407E-A947-70E740481C1C}">
                  <a14:useLocalDpi xmlns:a14="http://schemas.microsoft.com/office/drawing/2010/main" val="0"/>
                </a:ext>
              </a:extLst>
            </a:blip>
            <a:srcRect/>
            <a:stretch>
              <a:fillRect/>
            </a:stretch>
          </p:blipFill>
          <p:spPr bwMode="auto">
            <a:xfrm>
              <a:off x="4297248" y="5252193"/>
              <a:ext cx="175579" cy="175579"/>
            </a:xfrm>
            <a:prstGeom prst="rect">
              <a:avLst/>
            </a:prstGeom>
            <a:noFill/>
            <a:ln>
              <a:noFill/>
            </a:ln>
          </p:spPr>
        </p:pic>
      </p:grpSp>
    </p:spTree>
    <p:extLst>
      <p:ext uri="{BB962C8B-B14F-4D97-AF65-F5344CB8AC3E}">
        <p14:creationId xmlns:p14="http://schemas.microsoft.com/office/powerpoint/2010/main" val="32047636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Trợ</a:t>
            </a:r>
            <a:r>
              <a:rPr lang="en-CA" dirty="0" smtClean="0"/>
              <a:t> </a:t>
            </a:r>
            <a:r>
              <a:rPr lang="en-CA" dirty="0" err="1" smtClean="0"/>
              <a:t>giúp</a:t>
            </a:r>
            <a:endParaRPr lang="en-US" dirty="0"/>
          </a:p>
        </p:txBody>
      </p:sp>
      <p:sp>
        <p:nvSpPr>
          <p:cNvPr id="3" name="Content Placeholder 2"/>
          <p:cNvSpPr>
            <a:spLocks noGrp="1"/>
          </p:cNvSpPr>
          <p:nvPr>
            <p:ph idx="1"/>
          </p:nvPr>
        </p:nvSpPr>
        <p:spPr/>
        <p:txBody>
          <a:bodyPr/>
          <a:lstStyle/>
          <a:p>
            <a:r>
              <a:rPr lang="en-US" b="1" dirty="0" err="1"/>
              <a:t>Nhận</a:t>
            </a:r>
            <a:r>
              <a:rPr lang="en-US" b="1" dirty="0"/>
              <a:t> </a:t>
            </a:r>
            <a:r>
              <a:rPr lang="en-US" b="1" dirty="0" err="1"/>
              <a:t>các</a:t>
            </a:r>
            <a:r>
              <a:rPr lang="en-US" b="1" dirty="0"/>
              <a:t> </a:t>
            </a:r>
            <a:r>
              <a:rPr lang="en-US" b="1" dirty="0" err="1"/>
              <a:t>trợ</a:t>
            </a:r>
            <a:r>
              <a:rPr lang="en-US" b="1" dirty="0"/>
              <a:t> </a:t>
            </a:r>
            <a:r>
              <a:rPr lang="en-US" b="1" dirty="0" err="1"/>
              <a:t>giúp</a:t>
            </a:r>
            <a:r>
              <a:rPr lang="en-US" b="1" dirty="0"/>
              <a:t> </a:t>
            </a:r>
            <a:r>
              <a:rPr lang="en-US" b="1" dirty="0" err="1"/>
              <a:t>bổ</a:t>
            </a:r>
            <a:r>
              <a:rPr lang="en-US" b="1" dirty="0"/>
              <a:t> sung</a:t>
            </a:r>
            <a:endParaRPr lang="vi-VN" b="1" dirty="0"/>
          </a:p>
          <a:p>
            <a:pPr lvl="1"/>
            <a:r>
              <a:rPr lang="en-CA" dirty="0" err="1"/>
              <a:t>Nói</a:t>
            </a:r>
            <a:r>
              <a:rPr lang="en-CA" dirty="0"/>
              <a:t> </a:t>
            </a:r>
            <a:r>
              <a:rPr lang="en-CA" dirty="0" err="1"/>
              <a:t>chuyện</a:t>
            </a:r>
            <a:r>
              <a:rPr lang="en-CA" dirty="0"/>
              <a:t> </a:t>
            </a:r>
            <a:r>
              <a:rPr lang="en-CA" dirty="0" err="1"/>
              <a:t>với</a:t>
            </a:r>
            <a:r>
              <a:rPr lang="en-CA" dirty="0"/>
              <a:t> </a:t>
            </a:r>
            <a:r>
              <a:rPr lang="en-CA" dirty="0" err="1"/>
              <a:t>đồng</a:t>
            </a:r>
            <a:r>
              <a:rPr lang="en-CA" dirty="0"/>
              <a:t> </a:t>
            </a:r>
            <a:r>
              <a:rPr lang="en-CA" dirty="0" err="1"/>
              <a:t>nghiệp</a:t>
            </a:r>
            <a:r>
              <a:rPr lang="en-CA" dirty="0"/>
              <a:t> </a:t>
            </a:r>
            <a:r>
              <a:rPr lang="en-CA" dirty="0" err="1"/>
              <a:t>hoặc</a:t>
            </a:r>
            <a:r>
              <a:rPr lang="en-CA" dirty="0"/>
              <a:t> </a:t>
            </a:r>
            <a:r>
              <a:rPr lang="en-CA" dirty="0" err="1"/>
              <a:t>gọi</a:t>
            </a:r>
            <a:r>
              <a:rPr lang="en-CA" dirty="0"/>
              <a:t> </a:t>
            </a:r>
            <a:r>
              <a:rPr lang="en-CA" dirty="0" err="1"/>
              <a:t>đến</a:t>
            </a:r>
            <a:r>
              <a:rPr lang="en-CA" dirty="0"/>
              <a:t> </a:t>
            </a:r>
            <a:r>
              <a:rPr lang="en-CA" dirty="0" err="1"/>
              <a:t>phòng</a:t>
            </a:r>
            <a:r>
              <a:rPr lang="en-CA" dirty="0"/>
              <a:t> </a:t>
            </a:r>
            <a:r>
              <a:rPr lang="en-CA" dirty="0" err="1"/>
              <a:t>hỗ</a:t>
            </a:r>
            <a:r>
              <a:rPr lang="en-CA" dirty="0"/>
              <a:t> </a:t>
            </a:r>
            <a:r>
              <a:rPr lang="en-CA" dirty="0" err="1"/>
              <a:t>trợ</a:t>
            </a:r>
            <a:r>
              <a:rPr lang="en-CA" dirty="0"/>
              <a:t> </a:t>
            </a:r>
            <a:r>
              <a:rPr lang="en-CA" dirty="0" err="1"/>
              <a:t>giải</a:t>
            </a:r>
            <a:r>
              <a:rPr lang="en-CA" dirty="0"/>
              <a:t> </a:t>
            </a:r>
            <a:r>
              <a:rPr lang="en-CA" dirty="0" err="1"/>
              <a:t>quyết</a:t>
            </a:r>
            <a:r>
              <a:rPr lang="en-CA" dirty="0"/>
              <a:t> </a:t>
            </a:r>
            <a:r>
              <a:rPr lang="en-CA" dirty="0" err="1"/>
              <a:t>vấn</a:t>
            </a:r>
            <a:r>
              <a:rPr lang="en-CA" dirty="0"/>
              <a:t> </a:t>
            </a:r>
            <a:r>
              <a:rPr lang="en-CA" dirty="0" err="1"/>
              <a:t>đề</a:t>
            </a:r>
            <a:r>
              <a:rPr lang="en-CA" dirty="0"/>
              <a:t> </a:t>
            </a:r>
            <a:r>
              <a:rPr lang="en-CA" dirty="0" err="1"/>
              <a:t>nội</a:t>
            </a:r>
            <a:r>
              <a:rPr lang="en-CA" dirty="0"/>
              <a:t> </a:t>
            </a:r>
            <a:r>
              <a:rPr lang="en-CA" dirty="0" err="1"/>
              <a:t>bộ</a:t>
            </a:r>
            <a:endParaRPr lang="en-US" dirty="0"/>
          </a:p>
          <a:p>
            <a:pPr lvl="1"/>
            <a:r>
              <a:rPr lang="en-CA" dirty="0" err="1"/>
              <a:t>Liên</a:t>
            </a:r>
            <a:r>
              <a:rPr lang="en-CA" dirty="0"/>
              <a:t> </a:t>
            </a:r>
            <a:r>
              <a:rPr lang="en-CA" dirty="0" err="1"/>
              <a:t>lạc</a:t>
            </a:r>
            <a:r>
              <a:rPr lang="en-CA" dirty="0"/>
              <a:t> </a:t>
            </a:r>
            <a:r>
              <a:rPr lang="en-CA" dirty="0" err="1"/>
              <a:t>với</a:t>
            </a:r>
            <a:r>
              <a:rPr lang="en-CA" dirty="0"/>
              <a:t> Microsoft</a:t>
            </a:r>
            <a:endParaRPr lang="en-US" dirty="0" smtClean="0"/>
          </a:p>
          <a:p>
            <a:pPr lvl="2"/>
            <a:r>
              <a:rPr lang="en-CA" dirty="0" err="1" smtClean="0"/>
              <a:t>Trao</a:t>
            </a:r>
            <a:r>
              <a:rPr lang="en-CA" dirty="0"/>
              <a:t> </a:t>
            </a:r>
            <a:r>
              <a:rPr lang="en-CA" dirty="0" err="1" smtClean="0"/>
              <a:t>đổi</a:t>
            </a:r>
            <a:r>
              <a:rPr lang="en-CA" dirty="0" smtClean="0"/>
              <a:t> </a:t>
            </a:r>
            <a:r>
              <a:rPr lang="en-CA" dirty="0" err="1" smtClean="0"/>
              <a:t>với</a:t>
            </a:r>
            <a:r>
              <a:rPr lang="en-CA" dirty="0" smtClean="0"/>
              <a:t> </a:t>
            </a:r>
            <a:r>
              <a:rPr lang="en-CA" dirty="0" err="1"/>
              <a:t>nhân</a:t>
            </a:r>
            <a:r>
              <a:rPr lang="en-CA" dirty="0"/>
              <a:t> </a:t>
            </a:r>
            <a:r>
              <a:rPr lang="en-CA" dirty="0" err="1"/>
              <a:t>viên</a:t>
            </a:r>
            <a:r>
              <a:rPr lang="en-CA" dirty="0"/>
              <a:t> </a:t>
            </a:r>
            <a:r>
              <a:rPr lang="en-CA" dirty="0" err="1"/>
              <a:t>hỗ</a:t>
            </a:r>
            <a:r>
              <a:rPr lang="en-CA" dirty="0"/>
              <a:t> </a:t>
            </a:r>
            <a:r>
              <a:rPr lang="en-CA" dirty="0" err="1"/>
              <a:t>trợ</a:t>
            </a:r>
            <a:r>
              <a:rPr lang="en-CA" dirty="0"/>
              <a:t> </a:t>
            </a:r>
            <a:r>
              <a:rPr lang="en-CA" dirty="0" err="1"/>
              <a:t>bằng</a:t>
            </a:r>
            <a:r>
              <a:rPr lang="en-CA" dirty="0"/>
              <a:t> </a:t>
            </a:r>
            <a:r>
              <a:rPr lang="en-CA" dirty="0" err="1"/>
              <a:t>cách</a:t>
            </a:r>
            <a:r>
              <a:rPr lang="en-CA" dirty="0"/>
              <a:t> </a:t>
            </a:r>
            <a:r>
              <a:rPr lang="en-CA" dirty="0" err="1"/>
              <a:t>sử</a:t>
            </a:r>
            <a:r>
              <a:rPr lang="en-CA" dirty="0"/>
              <a:t> </a:t>
            </a:r>
            <a:r>
              <a:rPr lang="en-CA" dirty="0" err="1"/>
              <a:t>dụng</a:t>
            </a:r>
            <a:r>
              <a:rPr lang="en-CA" dirty="0"/>
              <a:t> </a:t>
            </a:r>
            <a:r>
              <a:rPr lang="en-CA" dirty="0" err="1"/>
              <a:t>những</a:t>
            </a:r>
            <a:r>
              <a:rPr lang="en-CA" dirty="0"/>
              <a:t> </a:t>
            </a:r>
            <a:r>
              <a:rPr lang="en-CA" dirty="0" err="1"/>
              <a:t>dịch</a:t>
            </a:r>
            <a:r>
              <a:rPr lang="en-CA" dirty="0"/>
              <a:t> </a:t>
            </a:r>
            <a:r>
              <a:rPr lang="en-CA" dirty="0" err="1"/>
              <a:t>vụ</a:t>
            </a:r>
            <a:r>
              <a:rPr lang="en-CA" dirty="0"/>
              <a:t> </a:t>
            </a:r>
            <a:r>
              <a:rPr lang="en-CA" dirty="0" err="1"/>
              <a:t>như</a:t>
            </a:r>
            <a:r>
              <a:rPr lang="en-CA" dirty="0"/>
              <a:t> </a:t>
            </a:r>
            <a:r>
              <a:rPr lang="en-CA" dirty="0" err="1"/>
              <a:t>trò</a:t>
            </a:r>
            <a:r>
              <a:rPr lang="en-CA" dirty="0"/>
              <a:t> </a:t>
            </a:r>
            <a:r>
              <a:rPr lang="en-CA" dirty="0" err="1"/>
              <a:t>chuyện</a:t>
            </a:r>
            <a:r>
              <a:rPr lang="en-CA" dirty="0"/>
              <a:t> </a:t>
            </a:r>
            <a:r>
              <a:rPr lang="en-CA" dirty="0" err="1"/>
              <a:t>trực</a:t>
            </a:r>
            <a:r>
              <a:rPr lang="en-CA" dirty="0"/>
              <a:t> </a:t>
            </a:r>
            <a:r>
              <a:rPr lang="en-CA" dirty="0" err="1"/>
              <a:t>tuyến</a:t>
            </a:r>
            <a:r>
              <a:rPr lang="en-CA" dirty="0"/>
              <a:t> </a:t>
            </a:r>
            <a:r>
              <a:rPr lang="en-CA" dirty="0" err="1"/>
              <a:t>hoặc</a:t>
            </a:r>
            <a:r>
              <a:rPr lang="en-CA" dirty="0"/>
              <a:t> </a:t>
            </a:r>
            <a:r>
              <a:rPr lang="en-CA" dirty="0" err="1"/>
              <a:t>gửi</a:t>
            </a:r>
            <a:r>
              <a:rPr lang="en-CA" dirty="0"/>
              <a:t> </a:t>
            </a:r>
            <a:r>
              <a:rPr lang="en-CA" dirty="0" err="1"/>
              <a:t>thư</a:t>
            </a:r>
            <a:r>
              <a:rPr lang="en-CA" dirty="0"/>
              <a:t> </a:t>
            </a:r>
            <a:r>
              <a:rPr lang="en-CA" dirty="0" err="1"/>
              <a:t>điện</a:t>
            </a:r>
            <a:r>
              <a:rPr lang="en-CA" dirty="0"/>
              <a:t> </a:t>
            </a:r>
            <a:r>
              <a:rPr lang="en-CA" dirty="0" err="1" smtClean="0"/>
              <a:t>tử</a:t>
            </a:r>
            <a:r>
              <a:rPr lang="en-US" dirty="0" smtClean="0"/>
              <a:t>.</a:t>
            </a:r>
            <a:endParaRPr lang="en-US" dirty="0"/>
          </a:p>
          <a:p>
            <a:pPr lvl="1"/>
            <a:r>
              <a:rPr lang="vi-VN" dirty="0" smtClean="0"/>
              <a:t>Đăng </a:t>
            </a:r>
            <a:r>
              <a:rPr lang="vi-VN" dirty="0"/>
              <a:t>ký tham gia các trang Web chuyên ngành cho mọi người dùng để có thể chia sẻ kiến thức và kinh nghiệm</a:t>
            </a:r>
            <a:endParaRPr lang="en-US" dirty="0"/>
          </a:p>
          <a:p>
            <a:pPr lvl="1"/>
            <a:r>
              <a:rPr lang="vi-VN" dirty="0" smtClean="0"/>
              <a:t>Tìm kiếm các </a:t>
            </a:r>
            <a:r>
              <a:rPr lang="vi-VN" dirty="0"/>
              <a:t>phương án giải quyết vấn đề trên Internet</a:t>
            </a:r>
            <a:endParaRPr lang="en-US" dirty="0" smtClean="0"/>
          </a:p>
          <a:p>
            <a:pPr lvl="2"/>
            <a:r>
              <a:rPr lang="vi-VN" dirty="0"/>
              <a:t>bao gồm các trang Web hỗ trợ kỹ thuật, các bài báo trực tuyến hay những câu hỏi thường gặp (FAQs)</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spTree>
    <p:extLst>
      <p:ext uri="{BB962C8B-B14F-4D97-AF65-F5344CB8AC3E}">
        <p14:creationId xmlns:p14="http://schemas.microsoft.com/office/powerpoint/2010/main" val="24837296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Thao </a:t>
            </a:r>
            <a:r>
              <a:rPr lang="en-US" dirty="0" err="1"/>
              <a:t>tác</a:t>
            </a:r>
            <a:r>
              <a:rPr lang="en-US" dirty="0"/>
              <a:t> </a:t>
            </a:r>
            <a:r>
              <a:rPr lang="en-US" dirty="0" err="1"/>
              <a:t>với</a:t>
            </a:r>
            <a:r>
              <a:rPr lang="en-US" dirty="0"/>
              <a:t> </a:t>
            </a:r>
            <a:r>
              <a:rPr lang="en-US" dirty="0" err="1"/>
              <a:t>các</a:t>
            </a:r>
            <a:r>
              <a:rPr lang="en-US" dirty="0"/>
              <a:t> </a:t>
            </a:r>
            <a:r>
              <a:rPr lang="en-US" dirty="0" err="1"/>
              <a:t>tệp</a:t>
            </a:r>
            <a:r>
              <a:rPr lang="en-US" dirty="0"/>
              <a:t> tin</a:t>
            </a:r>
            <a:endParaRPr lang="vi-VN" dirty="0"/>
          </a:p>
        </p:txBody>
      </p:sp>
      <p:sp>
        <p:nvSpPr>
          <p:cNvPr id="3" name="Content Placeholder 2"/>
          <p:cNvSpPr>
            <a:spLocks noGrp="1"/>
          </p:cNvSpPr>
          <p:nvPr>
            <p:ph idx="1"/>
          </p:nvPr>
        </p:nvSpPr>
        <p:spPr/>
        <p:txBody>
          <a:bodyPr/>
          <a:lstStyle/>
          <a:p>
            <a:r>
              <a:rPr lang="en-US" dirty="0"/>
              <a:t>Ở </a:t>
            </a:r>
            <a:r>
              <a:rPr lang="en-US" dirty="0" err="1"/>
              <a:t>bảng</a:t>
            </a:r>
            <a:r>
              <a:rPr lang="en-US" dirty="0"/>
              <a:t> </a:t>
            </a:r>
            <a:r>
              <a:rPr lang="en-US" dirty="0" err="1"/>
              <a:t>điều</a:t>
            </a:r>
            <a:r>
              <a:rPr lang="en-US" dirty="0"/>
              <a:t> </a:t>
            </a:r>
            <a:r>
              <a:rPr lang="en-US" dirty="0" err="1"/>
              <a:t>khiển</a:t>
            </a:r>
            <a:r>
              <a:rPr lang="en-US" dirty="0"/>
              <a:t> </a:t>
            </a:r>
            <a:r>
              <a:rPr lang="en-US" dirty="0" err="1"/>
              <a:t>bên</a:t>
            </a:r>
            <a:r>
              <a:rPr lang="en-US" dirty="0"/>
              <a:t> </a:t>
            </a:r>
            <a:r>
              <a:rPr lang="en-US" dirty="0" err="1"/>
              <a:t>trái</a:t>
            </a:r>
            <a:r>
              <a:rPr lang="en-US" dirty="0"/>
              <a:t> </a:t>
            </a:r>
            <a:r>
              <a:rPr lang="en-US" dirty="0" err="1"/>
              <a:t>chứa</a:t>
            </a:r>
            <a:r>
              <a:rPr lang="en-US" dirty="0"/>
              <a:t>:</a:t>
            </a:r>
            <a:endParaRPr lang="en-US" dirty="0" smtClean="0"/>
          </a:p>
          <a:p>
            <a:pPr lvl="1"/>
            <a:r>
              <a:rPr lang="en-US" dirty="0" err="1" smtClean="0"/>
              <a:t>Các</a:t>
            </a:r>
            <a:r>
              <a:rPr lang="en-US" dirty="0" smtClean="0"/>
              <a:t> </a:t>
            </a:r>
            <a:r>
              <a:rPr lang="en-US" dirty="0" err="1" smtClean="0"/>
              <a:t>tập</a:t>
            </a:r>
            <a:r>
              <a:rPr lang="en-US" dirty="0" smtClean="0"/>
              <a:t> </a:t>
            </a:r>
            <a:r>
              <a:rPr lang="en-US" dirty="0" err="1" smtClean="0"/>
              <a:t>lệnh</a:t>
            </a:r>
            <a:r>
              <a:rPr lang="en-US" dirty="0" smtClean="0"/>
              <a:t> </a:t>
            </a:r>
            <a:r>
              <a:rPr lang="en-US" dirty="0" err="1" smtClean="0"/>
              <a:t>tiêu</a:t>
            </a:r>
            <a:r>
              <a:rPr lang="en-US" dirty="0" smtClean="0"/>
              <a:t> </a:t>
            </a:r>
            <a:r>
              <a:rPr lang="en-US" dirty="0" err="1" smtClean="0"/>
              <a:t>chaẩn</a:t>
            </a:r>
            <a:r>
              <a:rPr lang="en-US" dirty="0" smtClean="0"/>
              <a:t> </a:t>
            </a:r>
            <a:r>
              <a:rPr lang="en-US" dirty="0" err="1" smtClean="0"/>
              <a:t>cho</a:t>
            </a:r>
            <a:r>
              <a:rPr lang="en-US" dirty="0" smtClean="0"/>
              <a:t> </a:t>
            </a:r>
            <a:r>
              <a:rPr lang="en-US" dirty="0" err="1" smtClean="0"/>
              <a:t>các</a:t>
            </a:r>
            <a:r>
              <a:rPr lang="en-US" dirty="0" smtClean="0"/>
              <a:t> </a:t>
            </a:r>
            <a:r>
              <a:rPr lang="en-US" dirty="0" err="1" smtClean="0"/>
              <a:t>phần</a:t>
            </a:r>
            <a:r>
              <a:rPr lang="en-US" dirty="0" smtClean="0"/>
              <a:t> </a:t>
            </a:r>
            <a:r>
              <a:rPr lang="en-US" dirty="0" err="1" smtClean="0"/>
              <a:t>mềm</a:t>
            </a:r>
            <a:endParaRPr lang="en-US" dirty="0"/>
          </a:p>
          <a:p>
            <a:r>
              <a:rPr lang="vi-VN" dirty="0"/>
              <a:t>Góc hiển thị Hậu trường (Backstage view) cũng bao gồm nút </a:t>
            </a:r>
            <a:r>
              <a:rPr lang="vi-VN" b="1" dirty="0" smtClean="0"/>
              <a:t>Options </a:t>
            </a:r>
            <a:r>
              <a:rPr lang="en-US" b="1" dirty="0" smtClean="0"/>
              <a:t> </a:t>
            </a:r>
          </a:p>
          <a:p>
            <a:pPr lvl="1"/>
            <a:r>
              <a:rPr lang="en-US" dirty="0" err="1" smtClean="0"/>
              <a:t>Tùy</a:t>
            </a:r>
            <a:r>
              <a:rPr lang="en-US" dirty="0" smtClean="0"/>
              <a:t> </a:t>
            </a:r>
            <a:r>
              <a:rPr lang="en-US" dirty="0" err="1" smtClean="0"/>
              <a:t>chỉnh</a:t>
            </a:r>
            <a:r>
              <a:rPr lang="en-US" dirty="0" smtClean="0"/>
              <a:t> </a:t>
            </a:r>
            <a:r>
              <a:rPr lang="en-US" dirty="0" err="1" smtClean="0"/>
              <a:t>phần</a:t>
            </a:r>
            <a:r>
              <a:rPr lang="en-US" dirty="0" smtClean="0"/>
              <a:t> </a:t>
            </a:r>
            <a:r>
              <a:rPr lang="en-US" dirty="0" err="1" smtClean="0"/>
              <a:t>mềm</a:t>
            </a:r>
            <a:r>
              <a:rPr lang="en-US" dirty="0" smtClean="0"/>
              <a:t/>
            </a:r>
            <a:br>
              <a:rPr lang="en-US" dirty="0" smtClean="0"/>
            </a:br>
            <a:r>
              <a:rPr lang="en-US" dirty="0" err="1" smtClean="0"/>
              <a:t>cho</a:t>
            </a:r>
            <a:r>
              <a:rPr lang="en-US" dirty="0" smtClean="0"/>
              <a:t> </a:t>
            </a:r>
            <a:r>
              <a:rPr lang="en-US" dirty="0" err="1" smtClean="0"/>
              <a:t>phù</a:t>
            </a:r>
            <a:r>
              <a:rPr lang="en-US" dirty="0" smtClean="0"/>
              <a:t> </a:t>
            </a:r>
            <a:r>
              <a:rPr lang="en-US" dirty="0" err="1" smtClean="0"/>
              <a:t>hợp</a:t>
            </a:r>
            <a:r>
              <a:rPr lang="en-US" dirty="0" smtClean="0"/>
              <a:t> </a:t>
            </a:r>
            <a:r>
              <a:rPr lang="en-US" dirty="0" err="1" smtClean="0"/>
              <a:t>với</a:t>
            </a:r>
            <a:r>
              <a:rPr lang="en-US" dirty="0" smtClean="0"/>
              <a:t> </a:t>
            </a:r>
            <a:r>
              <a:rPr lang="en-US" dirty="0" err="1" smtClean="0"/>
              <a:t>môi</a:t>
            </a:r>
            <a:r>
              <a:rPr lang="en-US" dirty="0" smtClean="0"/>
              <a:t/>
            </a:r>
            <a:br>
              <a:rPr lang="en-US" dirty="0" smtClean="0"/>
            </a:br>
            <a:r>
              <a:rPr lang="en-US" dirty="0" err="1" smtClean="0"/>
              <a:t>trường</a:t>
            </a:r>
            <a:r>
              <a:rPr lang="en-US" dirty="0" smtClean="0"/>
              <a:t> </a:t>
            </a:r>
            <a:r>
              <a:rPr lang="en-US" dirty="0" err="1" smtClean="0"/>
              <a:t>làm</a:t>
            </a:r>
            <a:r>
              <a:rPr lang="en-US" dirty="0" smtClean="0"/>
              <a:t> </a:t>
            </a:r>
            <a:r>
              <a:rPr lang="en-US" dirty="0" err="1" smtClean="0"/>
              <a:t>việc</a:t>
            </a: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pic>
        <p:nvPicPr>
          <p:cNvPr id="6" name="Picture 5" descr="C:\Users\swong\Documents\Manuals\IC3 GS4\7314 IC3 GS4\Screens\L7\l7-031.png"/>
          <p:cNvPicPr/>
          <p:nvPr/>
        </p:nvPicPr>
        <p:blipFill>
          <a:blip r:embed="rId3">
            <a:extLst>
              <a:ext uri="{28A0092B-C50C-407E-A947-70E740481C1C}">
                <a14:useLocalDpi xmlns:a14="http://schemas.microsoft.com/office/drawing/2010/main" val="0"/>
              </a:ext>
            </a:extLst>
          </a:blip>
          <a:srcRect/>
          <a:stretch>
            <a:fillRect/>
          </a:stretch>
        </p:blipFill>
        <p:spPr bwMode="auto">
          <a:xfrm>
            <a:off x="3782695" y="2949126"/>
            <a:ext cx="5107305" cy="3483610"/>
          </a:xfrm>
          <a:prstGeom prst="rect">
            <a:avLst/>
          </a:prstGeom>
          <a:noFill/>
          <a:ln>
            <a:noFill/>
          </a:ln>
        </p:spPr>
      </p:pic>
    </p:spTree>
    <p:extLst>
      <p:ext uri="{BB962C8B-B14F-4D97-AF65-F5344CB8AC3E}">
        <p14:creationId xmlns:p14="http://schemas.microsoft.com/office/powerpoint/2010/main" val="34455899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Bắt</a:t>
            </a:r>
            <a:r>
              <a:rPr lang="en-US" dirty="0"/>
              <a:t> </a:t>
            </a:r>
            <a:r>
              <a:rPr lang="en-US" dirty="0" err="1"/>
              <a:t>đầu</a:t>
            </a:r>
            <a:endParaRPr lang="vi-VN" dirty="0"/>
          </a:p>
        </p:txBody>
      </p:sp>
      <p:sp>
        <p:nvSpPr>
          <p:cNvPr id="3" name="Content Placeholder 2"/>
          <p:cNvSpPr>
            <a:spLocks noGrp="1"/>
          </p:cNvSpPr>
          <p:nvPr>
            <p:ph idx="1"/>
          </p:nvPr>
        </p:nvSpPr>
        <p:spPr/>
        <p:txBody>
          <a:bodyPr/>
          <a:lstStyle/>
          <a:p>
            <a:r>
              <a:rPr lang="en-CA" dirty="0" err="1"/>
              <a:t>Sự</a:t>
            </a:r>
            <a:r>
              <a:rPr lang="en-CA" dirty="0"/>
              <a:t> </a:t>
            </a:r>
            <a:r>
              <a:rPr lang="en-CA" dirty="0" err="1"/>
              <a:t>đồng</a:t>
            </a:r>
            <a:r>
              <a:rPr lang="en-CA" dirty="0"/>
              <a:t> </a:t>
            </a:r>
            <a:r>
              <a:rPr lang="en-CA" dirty="0" err="1" smtClean="0"/>
              <a:t>giữa</a:t>
            </a:r>
            <a:r>
              <a:rPr lang="en-CA" dirty="0" smtClean="0"/>
              <a:t> </a:t>
            </a:r>
            <a:r>
              <a:rPr lang="en-CA" dirty="0" err="1" smtClean="0"/>
              <a:t>các</a:t>
            </a:r>
            <a:r>
              <a:rPr lang="en-CA" dirty="0" smtClean="0"/>
              <a:t> </a:t>
            </a:r>
            <a:r>
              <a:rPr lang="en-CA" dirty="0" err="1" smtClean="0"/>
              <a:t>chương</a:t>
            </a:r>
            <a:r>
              <a:rPr lang="en-CA" dirty="0" smtClean="0"/>
              <a:t> </a:t>
            </a:r>
            <a:r>
              <a:rPr lang="en-CA" dirty="0" err="1" smtClean="0"/>
              <a:t>trình</a:t>
            </a:r>
            <a:r>
              <a:rPr lang="en-CA" dirty="0" smtClean="0"/>
              <a:t> </a:t>
            </a:r>
            <a:r>
              <a:rPr lang="en-CA" dirty="0" err="1"/>
              <a:t>giúp</a:t>
            </a:r>
            <a:r>
              <a:rPr lang="en-CA" dirty="0"/>
              <a:t> </a:t>
            </a:r>
            <a:r>
              <a:rPr lang="en-CA" dirty="0" err="1"/>
              <a:t>tiết</a:t>
            </a:r>
            <a:r>
              <a:rPr lang="en-CA" dirty="0"/>
              <a:t> </a:t>
            </a:r>
            <a:r>
              <a:rPr lang="en-CA" dirty="0" err="1"/>
              <a:t>kiệm</a:t>
            </a:r>
            <a:r>
              <a:rPr lang="en-CA" dirty="0"/>
              <a:t> </a:t>
            </a:r>
            <a:r>
              <a:rPr lang="en-CA" dirty="0" err="1"/>
              <a:t>thời</a:t>
            </a:r>
            <a:r>
              <a:rPr lang="en-CA" dirty="0"/>
              <a:t> </a:t>
            </a:r>
            <a:r>
              <a:rPr lang="en-CA" dirty="0" err="1"/>
              <a:t>gian</a:t>
            </a:r>
            <a:r>
              <a:rPr lang="en-CA" dirty="0"/>
              <a:t> </a:t>
            </a:r>
            <a:r>
              <a:rPr lang="en-CA" dirty="0" err="1"/>
              <a:t>để</a:t>
            </a:r>
            <a:r>
              <a:rPr lang="en-CA" dirty="0"/>
              <a:t> </a:t>
            </a:r>
            <a:r>
              <a:rPr lang="en-CA" dirty="0" err="1"/>
              <a:t>học</a:t>
            </a:r>
            <a:r>
              <a:rPr lang="en-CA" dirty="0"/>
              <a:t> </a:t>
            </a:r>
            <a:r>
              <a:rPr lang="en-CA" dirty="0" err="1"/>
              <a:t>các</a:t>
            </a:r>
            <a:r>
              <a:rPr lang="en-CA" dirty="0"/>
              <a:t> </a:t>
            </a:r>
            <a:r>
              <a:rPr lang="en-CA" dirty="0" err="1"/>
              <a:t>khái</a:t>
            </a:r>
            <a:r>
              <a:rPr lang="en-CA" dirty="0"/>
              <a:t> </a:t>
            </a:r>
            <a:r>
              <a:rPr lang="en-CA" dirty="0" err="1"/>
              <a:t>niệm</a:t>
            </a:r>
            <a:r>
              <a:rPr lang="en-CA" dirty="0"/>
              <a:t> </a:t>
            </a:r>
            <a:r>
              <a:rPr lang="en-CA" dirty="0" err="1"/>
              <a:t>căn</a:t>
            </a:r>
            <a:r>
              <a:rPr lang="en-CA" dirty="0"/>
              <a:t> </a:t>
            </a:r>
            <a:r>
              <a:rPr lang="en-CA" dirty="0" err="1"/>
              <a:t>bản</a:t>
            </a:r>
            <a:r>
              <a:rPr lang="en-CA" dirty="0"/>
              <a:t> </a:t>
            </a:r>
            <a:r>
              <a:rPr lang="en-CA" dirty="0" err="1"/>
              <a:t>của</a:t>
            </a:r>
            <a:r>
              <a:rPr lang="en-CA" dirty="0"/>
              <a:t> </a:t>
            </a:r>
            <a:r>
              <a:rPr lang="en-CA" dirty="0" err="1"/>
              <a:t>một</a:t>
            </a:r>
            <a:r>
              <a:rPr lang="en-CA" dirty="0"/>
              <a:t> </a:t>
            </a:r>
            <a:r>
              <a:rPr lang="en-CA" dirty="0" err="1"/>
              <a:t>chương</a:t>
            </a:r>
            <a:r>
              <a:rPr lang="en-CA" dirty="0"/>
              <a:t> </a:t>
            </a:r>
            <a:r>
              <a:rPr lang="en-CA" dirty="0" err="1"/>
              <a:t>trình</a:t>
            </a:r>
            <a:r>
              <a:rPr lang="en-CA" dirty="0"/>
              <a:t> </a:t>
            </a:r>
            <a:r>
              <a:rPr lang="en-CA" dirty="0" err="1"/>
              <a:t>mới</a:t>
            </a:r>
            <a:endParaRPr lang="en-US" dirty="0"/>
          </a:p>
          <a:p>
            <a:r>
              <a:rPr lang="en-CA" dirty="0" err="1"/>
              <a:t>N</a:t>
            </a:r>
            <a:r>
              <a:rPr lang="en-CA" dirty="0" err="1" smtClean="0"/>
              <a:t>hững</a:t>
            </a:r>
            <a:r>
              <a:rPr lang="en-CA" dirty="0" smtClean="0"/>
              <a:t> </a:t>
            </a:r>
            <a:r>
              <a:rPr lang="en-CA" dirty="0" err="1"/>
              <a:t>khái</a:t>
            </a:r>
            <a:r>
              <a:rPr lang="en-CA" dirty="0"/>
              <a:t> </a:t>
            </a:r>
            <a:r>
              <a:rPr lang="en-CA" dirty="0" err="1"/>
              <a:t>niệm</a:t>
            </a:r>
            <a:r>
              <a:rPr lang="en-CA" dirty="0"/>
              <a:t> </a:t>
            </a:r>
            <a:r>
              <a:rPr lang="en-CA" dirty="0" err="1"/>
              <a:t>và</a:t>
            </a:r>
            <a:r>
              <a:rPr lang="en-CA" dirty="0"/>
              <a:t> </a:t>
            </a:r>
            <a:r>
              <a:rPr lang="en-CA" dirty="0" err="1"/>
              <a:t>những</a:t>
            </a:r>
            <a:r>
              <a:rPr lang="en-CA" dirty="0"/>
              <a:t> </a:t>
            </a:r>
            <a:r>
              <a:rPr lang="en-CA" dirty="0" err="1"/>
              <a:t>kỹ</a:t>
            </a:r>
            <a:r>
              <a:rPr lang="en-CA" dirty="0"/>
              <a:t> </a:t>
            </a:r>
            <a:r>
              <a:rPr lang="en-CA" dirty="0" err="1"/>
              <a:t>năng</a:t>
            </a:r>
            <a:r>
              <a:rPr lang="en-CA" dirty="0"/>
              <a:t> </a:t>
            </a:r>
            <a:r>
              <a:rPr lang="en-CA" dirty="0" err="1"/>
              <a:t>nền</a:t>
            </a:r>
            <a:r>
              <a:rPr lang="en-CA" dirty="0"/>
              <a:t> </a:t>
            </a:r>
            <a:r>
              <a:rPr lang="en-CA" dirty="0" err="1"/>
              <a:t>tảng</a:t>
            </a:r>
            <a:r>
              <a:rPr lang="en-CA" dirty="0"/>
              <a:t> </a:t>
            </a:r>
            <a:r>
              <a:rPr lang="en-CA" dirty="0" err="1"/>
              <a:t>trong</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ứng</a:t>
            </a:r>
            <a:r>
              <a:rPr lang="en-CA" dirty="0"/>
              <a:t> </a:t>
            </a:r>
            <a:r>
              <a:rPr lang="en-CA" dirty="0" err="1"/>
              <a:t>dụng</a:t>
            </a:r>
            <a:r>
              <a:rPr lang="en-CA" dirty="0"/>
              <a:t> </a:t>
            </a:r>
            <a:r>
              <a:rPr lang="en-CA" dirty="0" err="1"/>
              <a:t>là</a:t>
            </a:r>
            <a:r>
              <a:rPr lang="en-CA" dirty="0"/>
              <a:t> </a:t>
            </a:r>
            <a:r>
              <a:rPr lang="en-CA" dirty="0" err="1"/>
              <a:t>tương</a:t>
            </a:r>
            <a:r>
              <a:rPr lang="en-CA" dirty="0"/>
              <a:t> </a:t>
            </a:r>
            <a:r>
              <a:rPr lang="en-CA" dirty="0" err="1"/>
              <a:t>tự</a:t>
            </a:r>
            <a:r>
              <a:rPr lang="en-CA" dirty="0"/>
              <a:t> </a:t>
            </a:r>
            <a:r>
              <a:rPr lang="en-CA" dirty="0" err="1"/>
              <a:t>nhau</a:t>
            </a:r>
            <a:endParaRPr lang="en-US" dirty="0" smtClean="0"/>
          </a:p>
          <a:p>
            <a:pPr lvl="1"/>
            <a:r>
              <a:rPr lang="en-CA" dirty="0" err="1"/>
              <a:t>sự</a:t>
            </a:r>
            <a:r>
              <a:rPr lang="en-CA" dirty="0"/>
              <a:t> </a:t>
            </a:r>
            <a:r>
              <a:rPr lang="en-CA" dirty="0" err="1"/>
              <a:t>khác</a:t>
            </a:r>
            <a:r>
              <a:rPr lang="en-CA" dirty="0"/>
              <a:t> </a:t>
            </a:r>
            <a:r>
              <a:rPr lang="en-CA" dirty="0" err="1"/>
              <a:t>biệt</a:t>
            </a:r>
            <a:r>
              <a:rPr lang="en-CA" dirty="0"/>
              <a:t> </a:t>
            </a:r>
            <a:r>
              <a:rPr lang="en-CA" dirty="0" err="1"/>
              <a:t>chính</a:t>
            </a:r>
            <a:r>
              <a:rPr lang="en-CA" dirty="0"/>
              <a:t> </a:t>
            </a:r>
            <a:r>
              <a:rPr lang="en-CA" dirty="0" err="1"/>
              <a:t>liên</a:t>
            </a:r>
            <a:r>
              <a:rPr lang="en-CA" dirty="0"/>
              <a:t> </a:t>
            </a:r>
            <a:r>
              <a:rPr lang="en-CA" dirty="0" err="1"/>
              <a:t>quan</a:t>
            </a:r>
            <a:r>
              <a:rPr lang="en-CA" dirty="0"/>
              <a:t> </a:t>
            </a:r>
            <a:r>
              <a:rPr lang="en-CA" dirty="0" err="1"/>
              <a:t>đến</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các</a:t>
            </a:r>
            <a:r>
              <a:rPr lang="en-CA" dirty="0"/>
              <a:t> </a:t>
            </a:r>
            <a:r>
              <a:rPr lang="en-CA" dirty="0" err="1"/>
              <a:t>lệnh</a:t>
            </a:r>
            <a:r>
              <a:rPr lang="en-CA" dirty="0"/>
              <a:t> </a:t>
            </a:r>
            <a:r>
              <a:rPr lang="en-CA" dirty="0" err="1"/>
              <a:t>trong</a:t>
            </a:r>
            <a:r>
              <a:rPr lang="en-CA" dirty="0"/>
              <a:t> </a:t>
            </a:r>
            <a:r>
              <a:rPr lang="en-CA" dirty="0" err="1"/>
              <a:t>mỗi</a:t>
            </a:r>
            <a:r>
              <a:rPr lang="en-CA" dirty="0"/>
              <a:t> </a:t>
            </a:r>
            <a:r>
              <a:rPr lang="en-CA" dirty="0" err="1"/>
              <a:t>chương</a:t>
            </a:r>
            <a:r>
              <a:rPr lang="en-CA" dirty="0"/>
              <a:t> </a:t>
            </a:r>
            <a:r>
              <a:rPr lang="en-CA" dirty="0" err="1"/>
              <a:t>trình</a:t>
            </a:r>
            <a:endParaRPr lang="en-US" dirty="0" smtClean="0"/>
          </a:p>
          <a:p>
            <a:r>
              <a:rPr lang="en-CA" dirty="0" smtClean="0"/>
              <a:t>Microsoft Office </a:t>
            </a:r>
            <a:r>
              <a:rPr lang="en-CA" dirty="0" err="1" smtClean="0"/>
              <a:t>là</a:t>
            </a:r>
            <a:r>
              <a:rPr lang="en-CA" dirty="0" smtClean="0"/>
              <a:t> </a:t>
            </a:r>
            <a:r>
              <a:rPr lang="en-CA" dirty="0" err="1" smtClean="0"/>
              <a:t>một</a:t>
            </a:r>
            <a:r>
              <a:rPr lang="en-CA" dirty="0" smtClean="0"/>
              <a:t> </a:t>
            </a:r>
            <a:r>
              <a:rPr lang="en-CA" dirty="0" err="1" smtClean="0"/>
              <a:t>bộ</a:t>
            </a:r>
            <a:r>
              <a:rPr lang="en-CA" dirty="0" smtClean="0"/>
              <a:t> </a:t>
            </a:r>
            <a:r>
              <a:rPr lang="en-CA" dirty="0" err="1" smtClean="0"/>
              <a:t>chương</a:t>
            </a:r>
            <a:r>
              <a:rPr lang="en-CA" dirty="0" smtClean="0"/>
              <a:t> trinh </a:t>
            </a:r>
            <a:r>
              <a:rPr lang="en-CA" dirty="0" err="1" smtClean="0"/>
              <a:t>phổ</a:t>
            </a:r>
            <a:r>
              <a:rPr lang="en-CA" dirty="0" smtClean="0"/>
              <a:t> </a:t>
            </a:r>
            <a:r>
              <a:rPr lang="en-CA" dirty="0" err="1" smtClean="0"/>
              <a:t>biến</a:t>
            </a:r>
            <a:endParaRPr lang="en-CA" dirty="0" smtClean="0"/>
          </a:p>
          <a:p>
            <a:pPr lvl="1"/>
            <a:r>
              <a:rPr lang="en-CA" dirty="0" smtClean="0"/>
              <a:t>Word, Excel, PowerPoint </a:t>
            </a:r>
            <a:r>
              <a:rPr lang="en-CA" dirty="0" err="1" smtClean="0"/>
              <a:t>và</a:t>
            </a:r>
            <a:r>
              <a:rPr lang="en-CA" dirty="0" smtClean="0"/>
              <a:t> Access</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p:txBody>
          <a:bodyPr/>
          <a:lstStyle/>
          <a:p>
            <a:r>
              <a:rPr lang="vi-VN" b="1" dirty="0"/>
              <a:t>Thay đổi các tùy chọn của chương trình</a:t>
            </a:r>
            <a:endParaRPr lang="en-US" b="1" dirty="0" smtClean="0"/>
          </a:p>
          <a:p>
            <a:pPr lvl="1"/>
            <a:r>
              <a:rPr lang="vi-VN" dirty="0"/>
              <a:t>tùy chỉnh từng chương trình trong bộ Office để đáp ứng với những yêu cầu cụ thể hoặc để đáp ứng với sở thích của </a:t>
            </a:r>
            <a:r>
              <a:rPr lang="vi-VN" dirty="0" smtClean="0"/>
              <a:t>bạn</a:t>
            </a:r>
            <a:endParaRPr lang="en-US" dirty="0" smtClean="0"/>
          </a:p>
          <a:p>
            <a:pPr lvl="1"/>
            <a:r>
              <a:rPr lang="vi-VN" dirty="0"/>
              <a:t>Một vài tùy chọn được chia sẻ giữa các chương trình Office </a:t>
            </a:r>
            <a:endParaRPr lang="en-US" dirty="0" smtClean="0"/>
          </a:p>
          <a:p>
            <a:pPr lvl="2"/>
            <a:r>
              <a:rPr lang="vi-VN" dirty="0"/>
              <a:t>thay đổi tùy chọn đó </a:t>
            </a:r>
            <a:r>
              <a:rPr lang="vi-VN" dirty="0" smtClean="0"/>
              <a:t>trong</a:t>
            </a:r>
            <a:br>
              <a:rPr lang="vi-VN" dirty="0" smtClean="0"/>
            </a:br>
            <a:r>
              <a:rPr lang="vi-VN" dirty="0" smtClean="0"/>
              <a:t>một </a:t>
            </a:r>
            <a:r>
              <a:rPr lang="vi-VN" dirty="0"/>
              <a:t>chương trình thì nó </a:t>
            </a:r>
            <a:r>
              <a:rPr lang="vi-VN" dirty="0" smtClean="0"/>
              <a:t>sẽ</a:t>
            </a:r>
            <a:br>
              <a:rPr lang="vi-VN" dirty="0" smtClean="0"/>
            </a:br>
            <a:r>
              <a:rPr lang="vi-VN" dirty="0" smtClean="0"/>
              <a:t>được </a:t>
            </a:r>
            <a:r>
              <a:rPr lang="vi-VN" dirty="0"/>
              <a:t>áp dụng cho các </a:t>
            </a:r>
            <a:r>
              <a:rPr lang="vi-VN" dirty="0" smtClean="0"/>
              <a:t/>
            </a:r>
            <a:br>
              <a:rPr lang="vi-VN" dirty="0" smtClean="0"/>
            </a:br>
            <a:r>
              <a:rPr lang="vi-VN" dirty="0" smtClean="0"/>
              <a:t>chương </a:t>
            </a:r>
            <a:r>
              <a:rPr lang="vi-VN" dirty="0"/>
              <a:t>trình khác trong </a:t>
            </a:r>
            <a:r>
              <a:rPr lang="vi-VN" dirty="0" smtClean="0"/>
              <a:t>bộ</a:t>
            </a:r>
            <a:br>
              <a:rPr lang="vi-VN" dirty="0" smtClean="0"/>
            </a:br>
            <a:r>
              <a:rPr lang="vi-VN" dirty="0" smtClean="0"/>
              <a:t>Office </a:t>
            </a:r>
            <a:r>
              <a:rPr lang="en-US" dirty="0" smtClean="0"/>
              <a:t> </a:t>
            </a:r>
          </a:p>
          <a:p>
            <a:pPr lvl="1"/>
            <a:r>
              <a:rPr lang="en-US" dirty="0" err="1" smtClean="0"/>
              <a:t>Để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tùy</a:t>
            </a:r>
            <a:r>
              <a:rPr lang="en-US" dirty="0" smtClean="0"/>
              <a:t> </a:t>
            </a:r>
            <a:r>
              <a:rPr lang="en-US" dirty="0" err="1" smtClean="0"/>
              <a:t>chọn</a:t>
            </a:r>
            <a:r>
              <a:rPr lang="en-US" dirty="0" smtClean="0"/>
              <a:t> </a:t>
            </a:r>
            <a:r>
              <a:rPr lang="en-US" dirty="0" err="1" smtClean="0"/>
              <a:t>hiển</a:t>
            </a:r>
            <a:r>
              <a:rPr lang="en-US" dirty="0" smtClean="0"/>
              <a:t> thị</a:t>
            </a:r>
            <a:br>
              <a:rPr lang="en-US" dirty="0" smtClean="0"/>
            </a:br>
            <a:r>
              <a:rPr lang="en-US" dirty="0" err="1" smtClean="0"/>
              <a:t>của</a:t>
            </a:r>
            <a:r>
              <a:rPr lang="en-US" dirty="0" smtClean="0"/>
              <a:t> </a:t>
            </a:r>
            <a:r>
              <a:rPr lang="en-US" dirty="0" err="1" smtClean="0"/>
              <a:t>phần</a:t>
            </a:r>
            <a:r>
              <a:rPr lang="en-US" dirty="0" smtClean="0"/>
              <a:t> </a:t>
            </a:r>
            <a:r>
              <a:rPr lang="en-US" dirty="0" err="1" smtClean="0"/>
              <a:t>mềm</a:t>
            </a:r>
            <a:r>
              <a:rPr lang="en-US" dirty="0" smtClean="0"/>
              <a:t>, </a:t>
            </a:r>
            <a:r>
              <a:rPr lang="en-US" dirty="0" err="1" smtClean="0"/>
              <a:t>nhấp</a:t>
            </a:r>
            <a:r>
              <a:rPr lang="en-US" dirty="0" smtClean="0"/>
              <a:t> </a:t>
            </a:r>
            <a:r>
              <a:rPr lang="en-US" dirty="0" err="1" smtClean="0"/>
              <a:t>chuột</a:t>
            </a:r>
            <a:r>
              <a:rPr lang="en-US" dirty="0" smtClean="0"/>
              <a:t/>
            </a:r>
            <a:br>
              <a:rPr lang="en-US" dirty="0" smtClean="0"/>
            </a:br>
            <a:r>
              <a:rPr lang="en-US" dirty="0" err="1" smtClean="0"/>
              <a:t>vào</a:t>
            </a:r>
            <a:r>
              <a:rPr lang="en-US" dirty="0" smtClean="0"/>
              <a:t> </a:t>
            </a:r>
            <a:r>
              <a:rPr lang="en-US" dirty="0" err="1" smtClean="0"/>
              <a:t>thẻ</a:t>
            </a:r>
            <a:r>
              <a:rPr lang="en-US" dirty="0" smtClean="0"/>
              <a:t> </a:t>
            </a:r>
            <a:r>
              <a:rPr lang="en-US" b="1" dirty="0" smtClean="0"/>
              <a:t>File</a:t>
            </a:r>
            <a:r>
              <a:rPr lang="en-US" dirty="0" smtClean="0"/>
              <a:t> </a:t>
            </a:r>
            <a:r>
              <a:rPr lang="en-US" dirty="0" err="1" smtClean="0"/>
              <a:t>và</a:t>
            </a:r>
            <a:r>
              <a:rPr lang="en-US" dirty="0" smtClean="0"/>
              <a:t> </a:t>
            </a:r>
            <a:r>
              <a:rPr lang="en-US" dirty="0" err="1" smtClean="0"/>
              <a:t>sau</a:t>
            </a:r>
            <a:r>
              <a:rPr lang="en-US" dirty="0" smtClean="0"/>
              <a:t> </a:t>
            </a:r>
            <a:r>
              <a:rPr lang="en-US" dirty="0" err="1" smtClean="0"/>
              <a:t>đó</a:t>
            </a:r>
            <a:r>
              <a:rPr lang="en-US" dirty="0" smtClean="0"/>
              <a:t> </a:t>
            </a:r>
            <a:r>
              <a:rPr lang="en-US" dirty="0" err="1" smtClean="0"/>
              <a:t>chọn</a:t>
            </a:r>
            <a:r>
              <a:rPr lang="en-US" dirty="0" smtClean="0"/>
              <a:t> </a:t>
            </a:r>
            <a:br>
              <a:rPr lang="en-US" dirty="0" smtClean="0"/>
            </a:br>
            <a:r>
              <a:rPr lang="en-US" b="1" dirty="0" smtClean="0"/>
              <a:t>Options</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pic>
        <p:nvPicPr>
          <p:cNvPr id="6" name="Picture 5" descr="C:\Users\swong\Documents\Manuals\IC3 GS4\7314 IC3 GS4\Screens\L7\l7-030.png"/>
          <p:cNvPicPr/>
          <p:nvPr/>
        </p:nvPicPr>
        <p:blipFill>
          <a:blip r:embed="rId3">
            <a:extLst>
              <a:ext uri="{28A0092B-C50C-407E-A947-70E740481C1C}">
                <a14:useLocalDpi xmlns:a14="http://schemas.microsoft.com/office/drawing/2010/main" val="0"/>
              </a:ext>
            </a:extLst>
          </a:blip>
          <a:srcRect/>
          <a:stretch>
            <a:fillRect/>
          </a:stretch>
        </p:blipFill>
        <p:spPr bwMode="auto">
          <a:xfrm>
            <a:off x="4414538" y="3323826"/>
            <a:ext cx="4563073" cy="3121424"/>
          </a:xfrm>
          <a:prstGeom prst="rect">
            <a:avLst/>
          </a:prstGeom>
          <a:noFill/>
          <a:ln>
            <a:noFill/>
          </a:ln>
        </p:spPr>
      </p:pic>
    </p:spTree>
    <p:extLst>
      <p:ext uri="{BB962C8B-B14F-4D97-AF65-F5344CB8AC3E}">
        <p14:creationId xmlns:p14="http://schemas.microsoft.com/office/powerpoint/2010/main" val="32099592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p:txBody>
          <a:bodyPr/>
          <a:lstStyle/>
          <a:p>
            <a:r>
              <a:rPr lang="en-US" b="1" dirty="0" err="1"/>
              <a:t>Sử</a:t>
            </a:r>
            <a:r>
              <a:rPr lang="en-US" b="1" dirty="0"/>
              <a:t> </a:t>
            </a:r>
            <a:r>
              <a:rPr lang="en-US" b="1" dirty="0" err="1"/>
              <a:t>dụng</a:t>
            </a:r>
            <a:r>
              <a:rPr lang="en-US" b="1" dirty="0"/>
              <a:t> </a:t>
            </a:r>
            <a:r>
              <a:rPr lang="en-US" b="1" dirty="0" err="1"/>
              <a:t>các</a:t>
            </a:r>
            <a:r>
              <a:rPr lang="en-US" b="1" dirty="0"/>
              <a:t> </a:t>
            </a:r>
            <a:r>
              <a:rPr lang="en-US" b="1" dirty="0" err="1"/>
              <a:t>công</a:t>
            </a:r>
            <a:r>
              <a:rPr lang="en-US" b="1" dirty="0"/>
              <a:t> </a:t>
            </a:r>
            <a:r>
              <a:rPr lang="en-US" b="1" dirty="0" err="1"/>
              <a:t>cụ</a:t>
            </a:r>
            <a:r>
              <a:rPr lang="en-US" b="1" dirty="0"/>
              <a:t> </a:t>
            </a:r>
            <a:r>
              <a:rPr lang="en-US" b="1" dirty="0" err="1"/>
              <a:t>biên</a:t>
            </a:r>
            <a:r>
              <a:rPr lang="en-US" b="1" dirty="0"/>
              <a:t> </a:t>
            </a:r>
            <a:r>
              <a:rPr lang="en-US" b="1" dirty="0" err="1"/>
              <a:t>tập</a:t>
            </a:r>
            <a:r>
              <a:rPr lang="en-US" b="1" dirty="0"/>
              <a:t> </a:t>
            </a:r>
            <a:r>
              <a:rPr lang="en-US" b="1" dirty="0" err="1"/>
              <a:t>căn</a:t>
            </a:r>
            <a:r>
              <a:rPr lang="en-US" b="1" dirty="0"/>
              <a:t> </a:t>
            </a:r>
            <a:r>
              <a:rPr lang="en-US" b="1" dirty="0" err="1"/>
              <a:t>bản</a:t>
            </a:r>
            <a:endParaRPr lang="vi-VN" b="1" dirty="0"/>
          </a:p>
          <a:p>
            <a:pPr lvl="1"/>
            <a:r>
              <a:rPr lang="en-CA" dirty="0" err="1"/>
              <a:t>Một</a:t>
            </a:r>
            <a:r>
              <a:rPr lang="en-CA" dirty="0"/>
              <a:t> </a:t>
            </a:r>
            <a:r>
              <a:rPr lang="en-CA" dirty="0" err="1"/>
              <a:t>vài</a:t>
            </a:r>
            <a:r>
              <a:rPr lang="en-CA" dirty="0"/>
              <a:t> </a:t>
            </a:r>
            <a:r>
              <a:rPr lang="en-CA" dirty="0" err="1"/>
              <a:t>tác</a:t>
            </a:r>
            <a:r>
              <a:rPr lang="en-CA" dirty="0"/>
              <a:t> </a:t>
            </a:r>
            <a:r>
              <a:rPr lang="en-CA" dirty="0" err="1"/>
              <a:t>vụ</a:t>
            </a:r>
            <a:r>
              <a:rPr lang="en-CA" dirty="0"/>
              <a:t> </a:t>
            </a:r>
            <a:r>
              <a:rPr lang="en-CA" dirty="0" err="1"/>
              <a:t>có</a:t>
            </a:r>
            <a:r>
              <a:rPr lang="en-CA" dirty="0"/>
              <a:t> </a:t>
            </a:r>
            <a:r>
              <a:rPr lang="en-CA" dirty="0" err="1"/>
              <a:t>chức</a:t>
            </a:r>
            <a:r>
              <a:rPr lang="en-CA" dirty="0"/>
              <a:t> </a:t>
            </a:r>
            <a:r>
              <a:rPr lang="en-CA" dirty="0" err="1"/>
              <a:t>năng</a:t>
            </a:r>
            <a:r>
              <a:rPr lang="en-CA" dirty="0"/>
              <a:t> </a:t>
            </a:r>
            <a:r>
              <a:rPr lang="en-CA" dirty="0" err="1"/>
              <a:t>giống</a:t>
            </a:r>
            <a:r>
              <a:rPr lang="en-CA" dirty="0"/>
              <a:t> </a:t>
            </a:r>
            <a:r>
              <a:rPr lang="en-CA" dirty="0" err="1"/>
              <a:t>nhau</a:t>
            </a:r>
            <a:r>
              <a:rPr lang="en-CA" dirty="0"/>
              <a:t> </a:t>
            </a:r>
            <a:r>
              <a:rPr lang="en-CA" dirty="0" err="1"/>
              <a:t>giữa</a:t>
            </a:r>
            <a:r>
              <a:rPr lang="en-CA" dirty="0"/>
              <a:t> </a:t>
            </a:r>
            <a:r>
              <a:rPr lang="en-CA" dirty="0" err="1"/>
              <a:t>các</a:t>
            </a:r>
            <a:r>
              <a:rPr lang="en-CA" dirty="0"/>
              <a:t> </a:t>
            </a:r>
            <a:r>
              <a:rPr lang="en-CA" dirty="0" err="1"/>
              <a:t>chương</a:t>
            </a:r>
            <a:r>
              <a:rPr lang="en-CA" dirty="0"/>
              <a:t> </a:t>
            </a:r>
            <a:r>
              <a:rPr lang="en-CA" dirty="0" err="1"/>
              <a:t>trình</a:t>
            </a:r>
            <a:endParaRPr lang="en-US" dirty="0"/>
          </a:p>
          <a:p>
            <a:pPr lvl="1"/>
            <a:r>
              <a:rPr lang="vi-VN" dirty="0"/>
              <a:t>làm giảm thời gian tìm hiểu cách sử dụng các chương trình khác </a:t>
            </a:r>
            <a:r>
              <a:rPr lang="vi-VN" dirty="0" smtClean="0"/>
              <a:t>nhau</a:t>
            </a:r>
            <a:endParaRPr lang="en-US" dirty="0" smtClean="0"/>
          </a:p>
          <a:p>
            <a:pPr lvl="1"/>
            <a:r>
              <a:rPr lang="en-CA" dirty="0" err="1"/>
              <a:t>các</a:t>
            </a:r>
            <a:r>
              <a:rPr lang="en-CA" dirty="0"/>
              <a:t> </a:t>
            </a:r>
            <a:r>
              <a:rPr lang="en-CA" dirty="0" err="1"/>
              <a:t>tùy</a:t>
            </a:r>
            <a:r>
              <a:rPr lang="en-CA" dirty="0"/>
              <a:t> </a:t>
            </a:r>
            <a:r>
              <a:rPr lang="en-CA" dirty="0" err="1"/>
              <a:t>chọn</a:t>
            </a:r>
            <a:r>
              <a:rPr lang="en-CA" dirty="0"/>
              <a:t> </a:t>
            </a:r>
            <a:r>
              <a:rPr lang="en-CA" dirty="0" err="1"/>
              <a:t>trong</a:t>
            </a:r>
            <a:r>
              <a:rPr lang="en-CA" dirty="0"/>
              <a:t> </a:t>
            </a:r>
            <a:r>
              <a:rPr lang="en-CA" dirty="0" err="1"/>
              <a:t>mỗi</a:t>
            </a:r>
            <a:r>
              <a:rPr lang="en-CA" dirty="0"/>
              <a:t> </a:t>
            </a:r>
            <a:r>
              <a:rPr lang="en-CA" dirty="0" err="1"/>
              <a:t>hộp</a:t>
            </a:r>
            <a:r>
              <a:rPr lang="en-CA" dirty="0"/>
              <a:t> </a:t>
            </a:r>
            <a:r>
              <a:rPr lang="en-CA" dirty="0" err="1"/>
              <a:t>thoại</a:t>
            </a:r>
            <a:r>
              <a:rPr lang="en-CA" dirty="0"/>
              <a:t> </a:t>
            </a:r>
            <a:r>
              <a:rPr lang="en-CA" dirty="0" err="1"/>
              <a:t>tương</a:t>
            </a:r>
            <a:r>
              <a:rPr lang="en-CA" dirty="0"/>
              <a:t> </a:t>
            </a:r>
            <a:r>
              <a:rPr lang="en-CA" dirty="0" err="1"/>
              <a:t>tự</a:t>
            </a:r>
            <a:r>
              <a:rPr lang="en-CA" dirty="0"/>
              <a:t> </a:t>
            </a:r>
            <a:r>
              <a:rPr lang="en-CA" dirty="0" err="1"/>
              <a:t>nhau</a:t>
            </a:r>
            <a:endParaRPr lang="en-US" dirty="0" smtClean="0"/>
          </a:p>
          <a:p>
            <a:pPr lvl="2"/>
            <a:r>
              <a:rPr lang="vi-VN" dirty="0"/>
              <a:t>khác nhau ở những đặc điểm riêng được áp dụng cho từng chương trình cụ thể</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spTree>
    <p:extLst>
      <p:ext uri="{BB962C8B-B14F-4D97-AF65-F5344CB8AC3E}">
        <p14:creationId xmlns:p14="http://schemas.microsoft.com/office/powerpoint/2010/main" val="31119459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70939364"/>
              </p:ext>
            </p:extLst>
          </p:nvPr>
        </p:nvGraphicFramePr>
        <p:xfrm>
          <a:off x="411480" y="1454448"/>
          <a:ext cx="8305800" cy="5149970"/>
        </p:xfrm>
        <a:graphic>
          <a:graphicData uri="http://schemas.openxmlformats.org/drawingml/2006/table">
            <a:tbl>
              <a:tblPr firstRow="1" firstCol="1" bandRow="1">
                <a:tableStyleId>{2D5ABB26-0587-4C30-8999-92F81FD0307C}</a:tableStyleId>
              </a:tblPr>
              <a:tblGrid>
                <a:gridCol w="1569720"/>
                <a:gridCol w="2164080"/>
                <a:gridCol w="4572000"/>
              </a:tblGrid>
              <a:tr h="33845">
                <a:tc>
                  <a:txBody>
                    <a:bodyPr/>
                    <a:lstStyle/>
                    <a:p>
                      <a:pPr algn="just">
                        <a:lnSpc>
                          <a:spcPct val="115000"/>
                        </a:lnSpc>
                        <a:spcBef>
                          <a:spcPts val="200"/>
                        </a:spcBef>
                        <a:spcAft>
                          <a:spcPts val="200"/>
                        </a:spcAft>
                        <a:tabLst>
                          <a:tab pos="228600" algn="l"/>
                        </a:tabLst>
                      </a:pP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Tác</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vụ</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Mục đích</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truy</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cập</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lệnh</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đó</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r>
              <a:tr h="1592345">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Close (Đóng)</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Đóng tệp tin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34950" marR="0" lvl="3" indent="-228600" algn="l" defTabSz="914400" rtl="0" eaLnBrk="1" latinLnBrk="0" hangingPunct="1">
                        <a:lnSpc>
                          <a:spcPct val="113000"/>
                        </a:lnSpc>
                        <a:spcBef>
                          <a:spcPts val="0"/>
                        </a:spcBef>
                        <a:spcAft>
                          <a:spcPts val="200"/>
                        </a:spcAft>
                        <a:buFont typeface="Symbol"/>
                        <a:buChar char=""/>
                        <a:tabLst>
                          <a:tab pos="190500" algn="l"/>
                        </a:tabLst>
                      </a:pPr>
                      <a:r>
                        <a:rPr lang="en-US" sz="1600" kern="1200" dirty="0" err="1">
                          <a:solidFill>
                            <a:schemeClr val="tx1"/>
                          </a:solidFill>
                          <a:effectLst/>
                          <a:latin typeface="Zurich BT" pitchFamily="34" charset="0"/>
                          <a:ea typeface="+mn-ea"/>
                          <a:cs typeface="+mn-cs"/>
                        </a:rPr>
                        <a:t>Nhấp</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chuột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vào</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thẻ</a:t>
                      </a:r>
                      <a:r>
                        <a:rPr lang="en-US" sz="1600" kern="1200" dirty="0">
                          <a:solidFill>
                            <a:schemeClr val="tx1"/>
                          </a:solidFill>
                          <a:effectLst/>
                          <a:latin typeface="Zurich BT" pitchFamily="34" charset="0"/>
                          <a:ea typeface="+mn-ea"/>
                          <a:cs typeface="+mn-cs"/>
                        </a:rPr>
                        <a:t> File </a:t>
                      </a:r>
                      <a:r>
                        <a:rPr lang="en-US" sz="1600" kern="1200" dirty="0" err="1">
                          <a:solidFill>
                            <a:schemeClr val="tx1"/>
                          </a:solidFill>
                          <a:effectLst/>
                          <a:latin typeface="Zurich BT" pitchFamily="34" charset="0"/>
                          <a:ea typeface="+mn-ea"/>
                          <a:cs typeface="+mn-cs"/>
                        </a:rPr>
                        <a:t>và</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sau</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đó</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chọn</a:t>
                      </a:r>
                      <a:r>
                        <a:rPr lang="en-US" sz="1600" kern="1200" dirty="0">
                          <a:solidFill>
                            <a:schemeClr val="tx1"/>
                          </a:solidFill>
                          <a:effectLst/>
                          <a:latin typeface="Zurich BT" pitchFamily="34" charset="0"/>
                          <a:ea typeface="+mn-ea"/>
                          <a:cs typeface="+mn-cs"/>
                        </a:rPr>
                        <a:t> Close</a:t>
                      </a:r>
                      <a:endParaRPr lang="vi-VN" sz="1600" kern="1200" dirty="0">
                        <a:solidFill>
                          <a:schemeClr val="tx1"/>
                        </a:solidFill>
                        <a:effectLst/>
                        <a:latin typeface="Zurich BT" pitchFamily="34" charset="0"/>
                        <a:ea typeface="+mn-ea"/>
                        <a:cs typeface="+mn-cs"/>
                      </a:endParaRPr>
                    </a:p>
                    <a:p>
                      <a:pPr marL="234950" marR="0" lvl="3" indent="-228600" algn="l" defTabSz="914400" rtl="0" eaLnBrk="1" latinLnBrk="0" hangingPunct="1">
                        <a:lnSpc>
                          <a:spcPct val="113000"/>
                        </a:lnSpc>
                        <a:spcBef>
                          <a:spcPts val="0"/>
                        </a:spcBef>
                        <a:spcAft>
                          <a:spcPts val="200"/>
                        </a:spcAft>
                        <a:buFont typeface="Symbol"/>
                        <a:buChar char=""/>
                        <a:tabLst>
                          <a:tab pos="190500" algn="l"/>
                        </a:tabLst>
                      </a:pPr>
                      <a:r>
                        <a:rPr lang="en-US" sz="1600" kern="1200" dirty="0" err="1">
                          <a:solidFill>
                            <a:schemeClr val="tx1"/>
                          </a:solidFill>
                          <a:effectLst/>
                          <a:latin typeface="Zurich BT" pitchFamily="34" charset="0"/>
                          <a:ea typeface="+mn-ea"/>
                          <a:cs typeface="+mn-cs"/>
                        </a:rPr>
                        <a:t>Nhấp</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chuột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vào</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nút</a:t>
                      </a:r>
                      <a:r>
                        <a:rPr lang="en-US" sz="1600" kern="1200" dirty="0">
                          <a:solidFill>
                            <a:schemeClr val="tx1"/>
                          </a:solidFill>
                          <a:effectLst/>
                          <a:latin typeface="Zurich BT" pitchFamily="34" charset="0"/>
                          <a:ea typeface="+mn-ea"/>
                          <a:cs typeface="+mn-cs"/>
                        </a:rPr>
                        <a:t> Close </a:t>
                      </a:r>
                      <a:r>
                        <a:rPr lang="en-US" sz="1600" kern="1200" dirty="0" err="1">
                          <a:solidFill>
                            <a:schemeClr val="tx1"/>
                          </a:solidFill>
                          <a:effectLst/>
                          <a:latin typeface="Zurich BT" pitchFamily="34" charset="0"/>
                          <a:ea typeface="+mn-ea"/>
                          <a:cs typeface="+mn-cs"/>
                        </a:rPr>
                        <a:t>của</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ứng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dụng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hoặc</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nếu</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các</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tệp</a:t>
                      </a:r>
                      <a:r>
                        <a:rPr lang="en-US" sz="1600" kern="1200" dirty="0">
                          <a:solidFill>
                            <a:schemeClr val="tx1"/>
                          </a:solidFill>
                          <a:effectLst/>
                          <a:latin typeface="Zurich BT" pitchFamily="34" charset="0"/>
                          <a:ea typeface="+mn-ea"/>
                          <a:cs typeface="+mn-cs"/>
                        </a:rPr>
                        <a:t> tin </a:t>
                      </a:r>
                      <a:r>
                        <a:rPr lang="en-US" sz="1600" kern="1200" dirty="0" err="1">
                          <a:solidFill>
                            <a:schemeClr val="tx1"/>
                          </a:solidFill>
                          <a:effectLst/>
                          <a:latin typeface="Zurich BT" pitchFamily="34" charset="0"/>
                          <a:ea typeface="+mn-ea"/>
                          <a:cs typeface="+mn-cs"/>
                        </a:rPr>
                        <a:t>trong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chế</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độ</a:t>
                      </a:r>
                      <a:r>
                        <a:rPr lang="en-US" sz="1600" kern="1200" dirty="0">
                          <a:solidFill>
                            <a:schemeClr val="tx1"/>
                          </a:solidFill>
                          <a:effectLst/>
                          <a:latin typeface="Zurich BT" pitchFamily="34" charset="0"/>
                          <a:ea typeface="+mn-ea"/>
                          <a:cs typeface="+mn-cs"/>
                        </a:rPr>
                        <a:t> Restore Down, </a:t>
                      </a:r>
                      <a:r>
                        <a:rPr lang="en-US" sz="1600" kern="1200" dirty="0" err="1">
                          <a:solidFill>
                            <a:schemeClr val="tx1"/>
                          </a:solidFill>
                          <a:effectLst/>
                          <a:latin typeface="Zurich BT" pitchFamily="34" charset="0"/>
                          <a:ea typeface="+mn-ea"/>
                          <a:cs typeface="+mn-cs"/>
                        </a:rPr>
                        <a:t>nhấp</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chuột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vào</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nút</a:t>
                      </a:r>
                      <a:r>
                        <a:rPr lang="en-US" sz="1600" kern="1200" dirty="0">
                          <a:solidFill>
                            <a:schemeClr val="tx1"/>
                          </a:solidFill>
                          <a:effectLst/>
                          <a:latin typeface="Zurich BT" pitchFamily="34" charset="0"/>
                          <a:ea typeface="+mn-ea"/>
                          <a:cs typeface="+mn-cs"/>
                        </a:rPr>
                        <a:t> Close </a:t>
                      </a:r>
                      <a:r>
                        <a:rPr lang="en-US" sz="1600" kern="1200" dirty="0" err="1">
                          <a:solidFill>
                            <a:schemeClr val="tx1"/>
                          </a:solidFill>
                          <a:effectLst/>
                          <a:latin typeface="Zurich BT" pitchFamily="34" charset="0"/>
                          <a:ea typeface="+mn-ea"/>
                          <a:cs typeface="+mn-cs"/>
                        </a:rPr>
                        <a:t>của</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cửa</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sổ</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tài</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liệu</a:t>
                      </a:r>
                      <a:endParaRPr lang="vi-VN" sz="1600" kern="1200" dirty="0">
                        <a:solidFill>
                          <a:schemeClr val="tx1"/>
                        </a:solidFill>
                        <a:effectLst/>
                        <a:latin typeface="Zurich BT" pitchFamily="34" charset="0"/>
                        <a:ea typeface="+mn-ea"/>
                        <a:cs typeface="+mn-cs"/>
                      </a:endParaRPr>
                    </a:p>
                    <a:p>
                      <a:pPr marL="234950" marR="0" lvl="3" indent="-228600" algn="l" defTabSz="914400" rtl="0" eaLnBrk="1" latinLnBrk="0" hangingPunct="1">
                        <a:lnSpc>
                          <a:spcPct val="113000"/>
                        </a:lnSpc>
                        <a:spcBef>
                          <a:spcPts val="0"/>
                        </a:spcBef>
                        <a:spcAft>
                          <a:spcPts val="200"/>
                        </a:spcAft>
                        <a:buFont typeface="Symbol"/>
                        <a:buChar char=""/>
                        <a:tabLst>
                          <a:tab pos="190500" algn="l"/>
                        </a:tabLst>
                      </a:pPr>
                      <a:r>
                        <a:rPr lang="en-US" sz="1600" kern="1200" dirty="0" err="1">
                          <a:solidFill>
                            <a:schemeClr val="tx1"/>
                          </a:solidFill>
                          <a:effectLst/>
                          <a:latin typeface="Zurich BT" pitchFamily="34" charset="0"/>
                          <a:ea typeface="+mn-ea"/>
                          <a:cs typeface="+mn-cs"/>
                        </a:rPr>
                        <a:t>Nhấn</a:t>
                      </a:r>
                      <a:r>
                        <a:rPr lang="en-US" sz="1600" kern="1200" dirty="0">
                          <a:solidFill>
                            <a:schemeClr val="tx1"/>
                          </a:solidFill>
                          <a:effectLst/>
                          <a:latin typeface="Zurich BT" pitchFamily="34" charset="0"/>
                          <a:ea typeface="+mn-ea"/>
                          <a:cs typeface="+mn-cs"/>
                        </a:rPr>
                        <a:t> </a:t>
                      </a:r>
                      <a:r>
                        <a:rPr lang="en-US" sz="1600" kern="1200" dirty="0" smtClean="0">
                          <a:solidFill>
                            <a:schemeClr val="tx1"/>
                          </a:solidFill>
                          <a:effectLst/>
                          <a:latin typeface="Zurich BT" pitchFamily="34" charset="0"/>
                          <a:ea typeface="+mn-ea"/>
                          <a:cs typeface="+mn-cs"/>
                        </a:rPr>
                        <a:t>     +</a:t>
                      </a:r>
                      <a:r>
                        <a:rPr lang="vi-VN" sz="1600" kern="1200" dirty="0" smtClean="0">
                          <a:solidFill>
                            <a:schemeClr val="tx1"/>
                          </a:solidFill>
                          <a:effectLst/>
                          <a:latin typeface="Zurich BT" pitchFamily="34" charset="0"/>
                          <a:ea typeface="+mn-ea"/>
                          <a:cs typeface="+mn-cs"/>
                        </a:rPr>
                        <a:t>  </a:t>
                      </a:r>
                      <a:r>
                        <a:rPr lang="en-US" sz="1600" kern="1200" dirty="0" smtClean="0">
                          <a:solidFill>
                            <a:schemeClr val="tx1"/>
                          </a:solidFill>
                          <a:effectLst/>
                          <a:latin typeface="Zurich BT" pitchFamily="34" charset="0"/>
                          <a:ea typeface="+mn-ea"/>
                          <a:cs typeface="+mn-cs"/>
                        </a:rPr>
                        <a:t>   </a:t>
                      </a:r>
                      <a:r>
                        <a:rPr lang="en-US" sz="1600" kern="1200" dirty="0" err="1" smtClean="0">
                          <a:solidFill>
                            <a:schemeClr val="tx1"/>
                          </a:solidFill>
                          <a:effectLst/>
                          <a:latin typeface="Zurich BT" pitchFamily="34" charset="0"/>
                          <a:ea typeface="+mn-ea"/>
                          <a:cs typeface="+mn-cs"/>
                        </a:rPr>
                        <a:t>hoặc</a:t>
                      </a:r>
                      <a:r>
                        <a:rPr lang="en-US" sz="1600" kern="1200" dirty="0" smtClean="0">
                          <a:solidFill>
                            <a:schemeClr val="tx1"/>
                          </a:solidFill>
                          <a:effectLst/>
                          <a:latin typeface="Zurich BT" pitchFamily="34" charset="0"/>
                          <a:ea typeface="+mn-ea"/>
                          <a:cs typeface="+mn-cs"/>
                        </a:rPr>
                        <a:t>      +</a:t>
                      </a:r>
                      <a:r>
                        <a:rPr lang="vi-VN" sz="1600" kern="1200" dirty="0" smtClean="0">
                          <a:solidFill>
                            <a:schemeClr val="tx1"/>
                          </a:solidFill>
                          <a:effectLst/>
                          <a:latin typeface="Zurich BT" pitchFamily="34" charset="0"/>
                          <a:ea typeface="+mn-ea"/>
                          <a:cs typeface="+mn-cs"/>
                        </a:rPr>
                        <a:t> </a:t>
                      </a:r>
                      <a:endParaRPr lang="vi-VN" sz="1600" kern="1200" dirty="0">
                        <a:solidFill>
                          <a:schemeClr val="tx1"/>
                        </a:solidFill>
                        <a:effectLst/>
                        <a:latin typeface="Zurich BT" pitchFamily="34" charset="0"/>
                        <a:ea typeface="+mn-ea"/>
                        <a:cs typeface="+mn-cs"/>
                      </a:endParaRPr>
                    </a:p>
                  </a:txBody>
                  <a:tcPr marL="68580" marR="68580" marT="0" marB="0"/>
                </a:tc>
              </a:tr>
              <a:tr h="1049674">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Copy (Sao chép)</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Tạo bản sao hoặc sao chép mục đã chọn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34950" marR="0" lvl="3" indent="-228600" algn="l" defTabSz="914400" rtl="0" eaLnBrk="1" latinLnBrk="0" hangingPunct="1">
                        <a:lnSpc>
                          <a:spcPct val="113000"/>
                        </a:lnSpc>
                        <a:spcBef>
                          <a:spcPts val="0"/>
                        </a:spcBef>
                        <a:spcAft>
                          <a:spcPts val="200"/>
                        </a:spcAft>
                        <a:buFont typeface="Symbol"/>
                        <a:buChar char=""/>
                        <a:tabLst>
                          <a:tab pos="190500" algn="l"/>
                        </a:tabLst>
                      </a:pPr>
                      <a:r>
                        <a:rPr lang="en-US" sz="1600" kern="1200" dirty="0" err="1">
                          <a:solidFill>
                            <a:schemeClr val="tx1"/>
                          </a:solidFill>
                          <a:effectLst/>
                          <a:latin typeface="Zurich BT" pitchFamily="34" charset="0"/>
                          <a:ea typeface="+mn-ea"/>
                          <a:cs typeface="+mn-cs"/>
                        </a:rPr>
                        <a:t>Trên</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thẻ</a:t>
                      </a:r>
                      <a:r>
                        <a:rPr lang="en-US" sz="1600" kern="1200" dirty="0">
                          <a:solidFill>
                            <a:schemeClr val="tx1"/>
                          </a:solidFill>
                          <a:effectLst/>
                          <a:latin typeface="Zurich BT" pitchFamily="34" charset="0"/>
                          <a:ea typeface="+mn-ea"/>
                          <a:cs typeface="+mn-cs"/>
                        </a:rPr>
                        <a:t> Home, </a:t>
                      </a:r>
                      <a:r>
                        <a:rPr lang="en-US" sz="1600" kern="1200" dirty="0" err="1">
                          <a:solidFill>
                            <a:schemeClr val="tx1"/>
                          </a:solidFill>
                          <a:effectLst/>
                          <a:latin typeface="Zurich BT" pitchFamily="34" charset="0"/>
                          <a:ea typeface="+mn-ea"/>
                          <a:cs typeface="+mn-cs"/>
                        </a:rPr>
                        <a:t>trong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nhóm</a:t>
                      </a:r>
                      <a:r>
                        <a:rPr lang="en-US" sz="1600" kern="1200" dirty="0">
                          <a:solidFill>
                            <a:schemeClr val="tx1"/>
                          </a:solidFill>
                          <a:effectLst/>
                          <a:latin typeface="Zurich BT" pitchFamily="34" charset="0"/>
                          <a:ea typeface="+mn-ea"/>
                          <a:cs typeface="+mn-cs"/>
                        </a:rPr>
                        <a:t> Clipboard, </a:t>
                      </a:r>
                      <a:r>
                        <a:rPr lang="en-US" sz="1600" kern="1200" dirty="0" err="1">
                          <a:solidFill>
                            <a:schemeClr val="tx1"/>
                          </a:solidFill>
                          <a:effectLst/>
                          <a:latin typeface="Zurich BT" pitchFamily="34" charset="0"/>
                          <a:ea typeface="+mn-ea"/>
                          <a:cs typeface="+mn-cs"/>
                        </a:rPr>
                        <a:t>nhấp</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chuột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vào</a:t>
                      </a:r>
                      <a:r>
                        <a:rPr lang="en-US" sz="1600" kern="1200" dirty="0">
                          <a:solidFill>
                            <a:schemeClr val="tx1"/>
                          </a:solidFill>
                          <a:effectLst/>
                          <a:latin typeface="Zurich BT" pitchFamily="34" charset="0"/>
                          <a:ea typeface="+mn-ea"/>
                          <a:cs typeface="+mn-cs"/>
                        </a:rPr>
                        <a:t> Copy</a:t>
                      </a:r>
                      <a:endParaRPr lang="vi-VN" sz="1600" kern="1200" dirty="0">
                        <a:solidFill>
                          <a:schemeClr val="tx1"/>
                        </a:solidFill>
                        <a:effectLst/>
                        <a:latin typeface="Zurich BT" pitchFamily="34" charset="0"/>
                        <a:ea typeface="+mn-ea"/>
                        <a:cs typeface="+mn-cs"/>
                      </a:endParaRPr>
                    </a:p>
                    <a:p>
                      <a:pPr marL="234950" marR="0" lvl="3" indent="-228600" algn="l" defTabSz="914400" rtl="0" eaLnBrk="1" latinLnBrk="0" hangingPunct="1">
                        <a:lnSpc>
                          <a:spcPct val="113000"/>
                        </a:lnSpc>
                        <a:spcBef>
                          <a:spcPts val="0"/>
                        </a:spcBef>
                        <a:spcAft>
                          <a:spcPts val="200"/>
                        </a:spcAft>
                        <a:buFont typeface="Symbol"/>
                        <a:buChar char=""/>
                        <a:tabLst>
                          <a:tab pos="190500" algn="l"/>
                        </a:tabLst>
                      </a:pPr>
                      <a:r>
                        <a:rPr lang="en-US" sz="1600" kern="1200" dirty="0" err="1">
                          <a:solidFill>
                            <a:schemeClr val="tx1"/>
                          </a:solidFill>
                          <a:effectLst/>
                          <a:latin typeface="Zurich BT" pitchFamily="34" charset="0"/>
                          <a:ea typeface="+mn-ea"/>
                          <a:cs typeface="+mn-cs"/>
                        </a:rPr>
                        <a:t>Nhấn</a:t>
                      </a:r>
                      <a:r>
                        <a:rPr lang="en-US" sz="1600" kern="1200" dirty="0">
                          <a:solidFill>
                            <a:schemeClr val="tx1"/>
                          </a:solidFill>
                          <a:effectLst/>
                          <a:latin typeface="Zurich BT" pitchFamily="34" charset="0"/>
                          <a:ea typeface="+mn-ea"/>
                          <a:cs typeface="+mn-cs"/>
                        </a:rPr>
                        <a:t> </a:t>
                      </a:r>
                      <a:r>
                        <a:rPr lang="en-US" sz="1600" kern="1200" dirty="0" smtClean="0">
                          <a:solidFill>
                            <a:schemeClr val="tx1"/>
                          </a:solidFill>
                          <a:effectLst/>
                          <a:latin typeface="Zurich BT" pitchFamily="34" charset="0"/>
                          <a:ea typeface="+mn-ea"/>
                          <a:cs typeface="+mn-cs"/>
                        </a:rPr>
                        <a:t>      +</a:t>
                      </a:r>
                      <a:r>
                        <a:rPr lang="vi-VN" sz="1600" kern="1200" dirty="0" smtClean="0">
                          <a:solidFill>
                            <a:schemeClr val="tx1"/>
                          </a:solidFill>
                          <a:effectLst/>
                          <a:latin typeface="Zurich BT" pitchFamily="34" charset="0"/>
                          <a:ea typeface="+mn-ea"/>
                          <a:cs typeface="+mn-cs"/>
                        </a:rPr>
                        <a:t> </a:t>
                      </a:r>
                      <a:endParaRPr lang="vi-VN" sz="1600" kern="1200" dirty="0">
                        <a:solidFill>
                          <a:schemeClr val="tx1"/>
                        </a:solidFill>
                        <a:effectLst/>
                        <a:latin typeface="Zurich BT" pitchFamily="34" charset="0"/>
                        <a:ea typeface="+mn-ea"/>
                        <a:cs typeface="+mn-cs"/>
                      </a:endParaRPr>
                    </a:p>
                    <a:p>
                      <a:pPr marL="234950" marR="0" lvl="3" indent="-228600" algn="l" defTabSz="914400" rtl="0" eaLnBrk="1" latinLnBrk="0" hangingPunct="1">
                        <a:lnSpc>
                          <a:spcPct val="113000"/>
                        </a:lnSpc>
                        <a:spcBef>
                          <a:spcPts val="0"/>
                        </a:spcBef>
                        <a:spcAft>
                          <a:spcPts val="200"/>
                        </a:spcAft>
                        <a:buFont typeface="Symbol"/>
                        <a:buChar char=""/>
                        <a:tabLst>
                          <a:tab pos="190500" algn="l"/>
                        </a:tabLst>
                      </a:pPr>
                      <a:r>
                        <a:rPr lang="en-US" sz="1600" kern="1200" dirty="0" err="1">
                          <a:solidFill>
                            <a:schemeClr val="tx1"/>
                          </a:solidFill>
                          <a:effectLst/>
                          <a:latin typeface="Zurich BT" pitchFamily="34" charset="0"/>
                          <a:ea typeface="+mn-ea"/>
                          <a:cs typeface="+mn-cs"/>
                        </a:rPr>
                        <a:t>Nháy</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chuột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phải</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vào</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vùng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chọn</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và</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nhấp</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chuột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vào</a:t>
                      </a:r>
                      <a:r>
                        <a:rPr lang="en-US" sz="1600" kern="1200" dirty="0">
                          <a:solidFill>
                            <a:schemeClr val="tx1"/>
                          </a:solidFill>
                          <a:effectLst/>
                          <a:latin typeface="Zurich BT" pitchFamily="34" charset="0"/>
                          <a:ea typeface="+mn-ea"/>
                          <a:cs typeface="+mn-cs"/>
                        </a:rPr>
                        <a:t> Copy</a:t>
                      </a:r>
                      <a:endParaRPr lang="vi-VN" sz="1600" kern="1200" dirty="0">
                        <a:solidFill>
                          <a:schemeClr val="tx1"/>
                        </a:solidFill>
                        <a:effectLst/>
                        <a:latin typeface="Zurich BT" pitchFamily="34" charset="0"/>
                        <a:ea typeface="+mn-ea"/>
                        <a:cs typeface="+mn-cs"/>
                      </a:endParaRPr>
                    </a:p>
                  </a:txBody>
                  <a:tcPr marL="68580" marR="68580" marT="0" marB="0"/>
                </a:tc>
              </a:tr>
              <a:tr h="850130">
                <a:tc>
                  <a:txBody>
                    <a:bodyPr/>
                    <a:lstStyle/>
                    <a:p>
                      <a:pPr algn="l">
                        <a:lnSpc>
                          <a:spcPct val="115000"/>
                        </a:lnSpc>
                        <a:spcBef>
                          <a:spcPts val="200"/>
                        </a:spcBef>
                        <a:spcAft>
                          <a:spcPts val="200"/>
                        </a:spcAft>
                        <a:tabLst>
                          <a:tab pos="228600" algn="l"/>
                        </a:tabLst>
                      </a:pPr>
                      <a:r>
                        <a:rPr lang="en-US" sz="1600" b="1" dirty="0">
                          <a:effectLst/>
                          <a:latin typeface="Calibri" panose="020F0502020204030204" pitchFamily="34" charset="0"/>
                          <a:ea typeface="Times New Roman" panose="02020603050405020304" pitchFamily="18" charset="0"/>
                          <a:cs typeface="Calibri" panose="020F0502020204030204" pitchFamily="34" charset="0"/>
                        </a:rPr>
                        <a:t>Drag and Drop (</a:t>
                      </a:r>
                      <a:r>
                        <a:rPr lang="en-US" sz="1600" b="1" dirty="0" err="1">
                          <a:effectLst/>
                          <a:latin typeface="Calibri" panose="020F0502020204030204" pitchFamily="34" charset="0"/>
                          <a:ea typeface="Times New Roman" panose="02020603050405020304" pitchFamily="18" charset="0"/>
                          <a:cs typeface="Calibri" panose="020F0502020204030204" pitchFamily="34" charset="0"/>
                        </a:rPr>
                        <a:t>Kéo</a:t>
                      </a:r>
                      <a:r>
                        <a:rPr lang="en-US" sz="1600" b="1"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b="1"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err="1">
                          <a:effectLst/>
                          <a:latin typeface="Calibri" panose="020F0502020204030204" pitchFamily="34" charset="0"/>
                          <a:ea typeface="Times New Roman" panose="02020603050405020304" pitchFamily="18" charset="0"/>
                          <a:cs typeface="Calibri" panose="020F0502020204030204" pitchFamily="34" charset="0"/>
                        </a:rPr>
                        <a:t>thả</a:t>
                      </a:r>
                      <a:r>
                        <a:rPr lang="en-US" sz="1600" b="1"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dirty="0">
                          <a:effectLst/>
                          <a:latin typeface="Calibri" panose="020F0502020204030204" pitchFamily="34" charset="0"/>
                          <a:ea typeface="Times New Roman" panose="02020603050405020304" pitchFamily="18" charset="0"/>
                          <a:cs typeface="Calibri" panose="020F0502020204030204" pitchFamily="34" charset="0"/>
                        </a:rPr>
                        <a:t>Di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chuyển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mục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vị</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trí</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tại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đến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vị</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trí</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mới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34950" marR="0" lvl="3" indent="-228600" algn="l" defTabSz="914400" rtl="0" eaLnBrk="1" latinLnBrk="0" hangingPunct="1">
                        <a:lnSpc>
                          <a:spcPct val="113000"/>
                        </a:lnSpc>
                        <a:spcBef>
                          <a:spcPts val="0"/>
                        </a:spcBef>
                        <a:spcAft>
                          <a:spcPts val="200"/>
                        </a:spcAft>
                        <a:buFont typeface="Symbol"/>
                        <a:buChar char=""/>
                        <a:tabLst>
                          <a:tab pos="190500" algn="l"/>
                        </a:tabLst>
                      </a:pPr>
                      <a:r>
                        <a:rPr lang="en-US" sz="1600" kern="1200" dirty="0" err="1">
                          <a:solidFill>
                            <a:schemeClr val="tx1"/>
                          </a:solidFill>
                          <a:effectLst/>
                          <a:latin typeface="Zurich BT" pitchFamily="34" charset="0"/>
                          <a:ea typeface="+mn-ea"/>
                          <a:cs typeface="+mn-cs"/>
                        </a:rPr>
                        <a:t>Đặt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vị</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trí</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của</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trỏ</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chuột</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lên</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trên</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vùng</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chọn</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và</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kéo</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đến</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vị</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trí</a:t>
                      </a:r>
                      <a:r>
                        <a:rPr lang="en-US" sz="1600" kern="1200" dirty="0">
                          <a:solidFill>
                            <a:schemeClr val="tx1"/>
                          </a:solidFill>
                          <a:effectLst/>
                          <a:latin typeface="Zurich BT" pitchFamily="34" charset="0"/>
                          <a:ea typeface="+mn-ea"/>
                          <a:cs typeface="+mn-cs"/>
                        </a:rPr>
                        <a:t> </a:t>
                      </a:r>
                      <a:r>
                        <a:rPr lang="en-US" sz="1600" kern="1200" dirty="0" err="1">
                          <a:solidFill>
                            <a:schemeClr val="tx1"/>
                          </a:solidFill>
                          <a:effectLst/>
                          <a:latin typeface="Zurich BT" pitchFamily="34" charset="0"/>
                          <a:ea typeface="+mn-ea"/>
                          <a:cs typeface="+mn-cs"/>
                        </a:rPr>
                        <a:t>mới</a:t>
                      </a:r>
                      <a:endParaRPr lang="vi-VN" sz="1600" kern="1200" dirty="0">
                        <a:solidFill>
                          <a:schemeClr val="tx1"/>
                        </a:solidFill>
                        <a:effectLst/>
                        <a:latin typeface="Zurich BT" pitchFamily="34" charset="0"/>
                        <a:ea typeface="+mn-ea"/>
                        <a:cs typeface="+mn-cs"/>
                      </a:endParaRPr>
                    </a:p>
                  </a:txBody>
                  <a:tcPr marL="68580" marR="68580" marT="0" marB="0"/>
                </a:tc>
              </a:tr>
              <a:tr h="686817">
                <a:tc>
                  <a:txBody>
                    <a:bodyPr/>
                    <a:lstStyle/>
                    <a:p>
                      <a:pPr marL="0" marR="0" algn="l">
                        <a:lnSpc>
                          <a:spcPct val="113000"/>
                        </a:lnSpc>
                        <a:spcBef>
                          <a:spcPts val="0"/>
                        </a:spcBef>
                        <a:spcAft>
                          <a:spcPts val="200"/>
                        </a:spcAft>
                        <a:tabLst>
                          <a:tab pos="228600" algn="l"/>
                        </a:tabLst>
                      </a:pPr>
                      <a:r>
                        <a:rPr lang="en-CA" sz="1800" b="1" kern="1200" dirty="0" smtClean="0">
                          <a:solidFill>
                            <a:schemeClr val="tx1"/>
                          </a:solidFill>
                          <a:effectLst/>
                          <a:latin typeface="+mn-lt"/>
                          <a:ea typeface="+mn-ea"/>
                          <a:cs typeface="+mn-cs"/>
                        </a:rPr>
                        <a:t>Find (</a:t>
                      </a:r>
                      <a:r>
                        <a:rPr lang="en-CA" sz="1800" b="1" kern="1200" dirty="0" err="1" smtClean="0">
                          <a:solidFill>
                            <a:schemeClr val="tx1"/>
                          </a:solidFill>
                          <a:effectLst/>
                          <a:latin typeface="+mn-lt"/>
                          <a:ea typeface="+mn-ea"/>
                          <a:cs typeface="+mn-cs"/>
                        </a:rPr>
                        <a:t>Tìm</a:t>
                      </a:r>
                      <a:r>
                        <a:rPr lang="en-CA" sz="1800" b="1" kern="1200" dirty="0" smtClean="0">
                          <a:solidFill>
                            <a:schemeClr val="tx1"/>
                          </a:solidFill>
                          <a:effectLst/>
                          <a:latin typeface="+mn-lt"/>
                          <a:ea typeface="+mn-ea"/>
                          <a:cs typeface="+mn-cs"/>
                        </a:rPr>
                        <a:t> </a:t>
                      </a:r>
                      <a:r>
                        <a:rPr lang="en-CA" sz="1800" b="1" kern="1200" dirty="0" err="1" smtClean="0">
                          <a:solidFill>
                            <a:schemeClr val="tx1"/>
                          </a:solidFill>
                          <a:effectLst/>
                          <a:latin typeface="+mn-lt"/>
                          <a:ea typeface="+mn-ea"/>
                          <a:cs typeface="+mn-cs"/>
                        </a:rPr>
                        <a:t>kiếm</a:t>
                      </a:r>
                      <a:r>
                        <a:rPr lang="en-CA" sz="1800" b="1" kern="1200" dirty="0" smtClean="0">
                          <a:solidFill>
                            <a:schemeClr val="tx1"/>
                          </a:solidFill>
                          <a:effectLst/>
                          <a:latin typeface="+mn-lt"/>
                          <a:ea typeface="+mn-ea"/>
                          <a:cs typeface="+mn-cs"/>
                        </a:rPr>
                        <a:t>)</a:t>
                      </a:r>
                      <a:endParaRPr lang="en-US" sz="1600" dirty="0">
                        <a:effectLst/>
                        <a:latin typeface="Zurich BT" pitchFamily="34" charset="0"/>
                        <a:ea typeface="Times New Roman"/>
                        <a:cs typeface="Calibri"/>
                      </a:endParaRPr>
                    </a:p>
                  </a:txBody>
                  <a:tcPr marL="16088" marR="16088" marT="0" marB="0"/>
                </a:tc>
                <a:tc>
                  <a:txBody>
                    <a:bodyPr/>
                    <a:lstStyle/>
                    <a:p>
                      <a:pPr marL="0" marR="0" algn="l">
                        <a:lnSpc>
                          <a:spcPct val="113000"/>
                        </a:lnSpc>
                        <a:spcBef>
                          <a:spcPts val="0"/>
                        </a:spcBef>
                        <a:spcAft>
                          <a:spcPts val="200"/>
                        </a:spcAft>
                        <a:tabLst>
                          <a:tab pos="228600" algn="l"/>
                        </a:tabLst>
                      </a:pPr>
                      <a:r>
                        <a:rPr lang="en-US" sz="1600" dirty="0" err="1" smtClean="0">
                          <a:effectLst/>
                          <a:latin typeface="Zurich BT" pitchFamily="34" charset="0"/>
                        </a:rPr>
                        <a:t>Tìm</a:t>
                      </a:r>
                      <a:r>
                        <a:rPr lang="en-US" sz="1600" dirty="0" smtClean="0">
                          <a:effectLst/>
                          <a:latin typeface="Zurich BT" pitchFamily="34" charset="0"/>
                        </a:rPr>
                        <a:t> </a:t>
                      </a:r>
                      <a:r>
                        <a:rPr lang="en-US" sz="1600" dirty="0" err="1" smtClean="0">
                          <a:effectLst/>
                          <a:latin typeface="Zurich BT" pitchFamily="34" charset="0"/>
                        </a:rPr>
                        <a:t>kiếm</a:t>
                      </a:r>
                      <a:r>
                        <a:rPr lang="en-US" sz="1600" dirty="0" smtClean="0">
                          <a:effectLst/>
                          <a:latin typeface="Zurich BT" pitchFamily="34" charset="0"/>
                        </a:rPr>
                        <a:t> </a:t>
                      </a:r>
                      <a:r>
                        <a:rPr lang="en-US" sz="1600" dirty="0" err="1" smtClean="0">
                          <a:effectLst/>
                          <a:latin typeface="Zurich BT" pitchFamily="34" charset="0"/>
                        </a:rPr>
                        <a:t>một</a:t>
                      </a:r>
                      <a:r>
                        <a:rPr lang="en-US" sz="1600" dirty="0" smtClean="0">
                          <a:effectLst/>
                          <a:latin typeface="Zurich BT" pitchFamily="34" charset="0"/>
                        </a:rPr>
                        <a:t> </a:t>
                      </a:r>
                      <a:r>
                        <a:rPr lang="en-US" sz="1600" dirty="0" err="1" smtClean="0">
                          <a:effectLst/>
                          <a:latin typeface="Zurich BT" pitchFamily="34" charset="0"/>
                        </a:rPr>
                        <a:t>mục</a:t>
                      </a:r>
                      <a:r>
                        <a:rPr lang="en-US" sz="1600" dirty="0" smtClean="0">
                          <a:effectLst/>
                          <a:latin typeface="Zurich BT" pitchFamily="34" charset="0"/>
                        </a:rPr>
                        <a:t> </a:t>
                      </a:r>
                      <a:r>
                        <a:rPr lang="en-US" sz="1600" dirty="0" err="1" smtClean="0">
                          <a:effectLst/>
                          <a:latin typeface="Zurich BT" pitchFamily="34" charset="0"/>
                        </a:rPr>
                        <a:t>nào</a:t>
                      </a:r>
                      <a:r>
                        <a:rPr lang="en-US" sz="1600" dirty="0" smtClean="0">
                          <a:effectLst/>
                          <a:latin typeface="Zurich BT" pitchFamily="34" charset="0"/>
                        </a:rPr>
                        <a:t> </a:t>
                      </a:r>
                      <a:r>
                        <a:rPr lang="en-US" sz="1600" dirty="0" err="1" smtClean="0">
                          <a:effectLst/>
                          <a:latin typeface="Zurich BT" pitchFamily="34" charset="0"/>
                        </a:rPr>
                        <a:t>đó</a:t>
                      </a:r>
                      <a:r>
                        <a:rPr lang="en-US" sz="1600" dirty="0" smtClean="0">
                          <a:effectLst/>
                          <a:latin typeface="Zurich BT" pitchFamily="34" charset="0"/>
                        </a:rPr>
                        <a:t> </a:t>
                      </a:r>
                      <a:r>
                        <a:rPr lang="en-US" sz="1600" dirty="0" err="1" smtClean="0">
                          <a:effectLst/>
                          <a:latin typeface="Zurich BT" pitchFamily="34" charset="0"/>
                        </a:rPr>
                        <a:t>trong</a:t>
                      </a:r>
                      <a:r>
                        <a:rPr lang="en-US" sz="1600" dirty="0" smtClean="0">
                          <a:effectLst/>
                          <a:latin typeface="Zurich BT" pitchFamily="34" charset="0"/>
                        </a:rPr>
                        <a:t> </a:t>
                      </a:r>
                      <a:r>
                        <a:rPr lang="en-US" sz="1600" dirty="0" err="1" smtClean="0">
                          <a:effectLst/>
                          <a:latin typeface="Zurich BT" pitchFamily="34" charset="0"/>
                        </a:rPr>
                        <a:t>tệp</a:t>
                      </a:r>
                      <a:r>
                        <a:rPr lang="en-US" sz="1600" dirty="0" smtClean="0">
                          <a:effectLst/>
                          <a:latin typeface="Zurich BT" pitchFamily="34" charset="0"/>
                        </a:rPr>
                        <a:t> tin </a:t>
                      </a:r>
                      <a:r>
                        <a:rPr lang="en-US" sz="1600" dirty="0" err="1" smtClean="0">
                          <a:effectLst/>
                          <a:latin typeface="Zurich BT" pitchFamily="34" charset="0"/>
                        </a:rPr>
                        <a:t>hiện</a:t>
                      </a:r>
                      <a:r>
                        <a:rPr lang="en-US" sz="1600" dirty="0" smtClean="0">
                          <a:effectLst/>
                          <a:latin typeface="Zurich BT" pitchFamily="34" charset="0"/>
                        </a:rPr>
                        <a:t> </a:t>
                      </a:r>
                      <a:r>
                        <a:rPr lang="en-US" sz="1600" dirty="0" err="1" smtClean="0">
                          <a:effectLst/>
                          <a:latin typeface="Zurich BT" pitchFamily="34" charset="0"/>
                        </a:rPr>
                        <a:t>tại</a:t>
                      </a:r>
                      <a:endParaRPr lang="en-US" sz="1600" dirty="0">
                        <a:effectLst/>
                        <a:latin typeface="Zurich BT" pitchFamily="34" charset="0"/>
                        <a:ea typeface="Times New Roman"/>
                        <a:cs typeface="Calibri"/>
                      </a:endParaRPr>
                    </a:p>
                  </a:txBody>
                  <a:tcPr marL="16088" marR="16088" marT="0" marB="0"/>
                </a:tc>
                <a:tc>
                  <a:txBody>
                    <a:bodyPr/>
                    <a:lstStyle/>
                    <a:p>
                      <a:pPr marL="234950" marR="0" lvl="3" indent="-228600" algn="l" defTabSz="914400" rtl="0" eaLnBrk="1" latinLnBrk="0" hangingPunct="1">
                        <a:lnSpc>
                          <a:spcPct val="113000"/>
                        </a:lnSpc>
                        <a:spcBef>
                          <a:spcPts val="0"/>
                        </a:spcBef>
                        <a:spcAft>
                          <a:spcPts val="200"/>
                        </a:spcAft>
                        <a:buFont typeface="Symbol"/>
                        <a:buChar char=""/>
                        <a:tabLst>
                          <a:tab pos="190500" algn="l"/>
                        </a:tabLst>
                      </a:pPr>
                      <a:r>
                        <a:rPr lang="en-US" sz="1600" kern="1200" dirty="0" err="1" smtClean="0">
                          <a:solidFill>
                            <a:schemeClr val="tx1"/>
                          </a:solidFill>
                          <a:effectLst/>
                          <a:latin typeface="Zurich BT" pitchFamily="34" charset="0"/>
                          <a:ea typeface="+mn-ea"/>
                          <a:cs typeface="+mn-cs"/>
                        </a:rPr>
                        <a:t>Trên</a:t>
                      </a:r>
                      <a:r>
                        <a:rPr lang="en-US" sz="1600" kern="1200" dirty="0" smtClean="0">
                          <a:solidFill>
                            <a:schemeClr val="tx1"/>
                          </a:solidFill>
                          <a:effectLst/>
                          <a:latin typeface="Zurich BT" pitchFamily="34" charset="0"/>
                          <a:ea typeface="+mn-ea"/>
                          <a:cs typeface="+mn-cs"/>
                        </a:rPr>
                        <a:t> </a:t>
                      </a:r>
                      <a:r>
                        <a:rPr lang="en-US" sz="1600" kern="1200" dirty="0" err="1" smtClean="0">
                          <a:solidFill>
                            <a:schemeClr val="tx1"/>
                          </a:solidFill>
                          <a:effectLst/>
                          <a:latin typeface="Zurich BT" pitchFamily="34" charset="0"/>
                          <a:ea typeface="+mn-ea"/>
                          <a:cs typeface="+mn-cs"/>
                        </a:rPr>
                        <a:t>thẻ</a:t>
                      </a:r>
                      <a:r>
                        <a:rPr lang="en-US" sz="1600" kern="1200" dirty="0" smtClean="0">
                          <a:solidFill>
                            <a:schemeClr val="tx1"/>
                          </a:solidFill>
                          <a:effectLst/>
                          <a:latin typeface="Zurich BT" pitchFamily="34" charset="0"/>
                          <a:ea typeface="+mn-ea"/>
                          <a:cs typeface="+mn-cs"/>
                        </a:rPr>
                        <a:t> Home, </a:t>
                      </a:r>
                      <a:r>
                        <a:rPr lang="en-US" sz="1600" kern="1200" dirty="0" err="1" smtClean="0">
                          <a:solidFill>
                            <a:schemeClr val="tx1"/>
                          </a:solidFill>
                          <a:effectLst/>
                          <a:latin typeface="Zurich BT" pitchFamily="34" charset="0"/>
                          <a:ea typeface="+mn-ea"/>
                          <a:cs typeface="+mn-cs"/>
                        </a:rPr>
                        <a:t>trong</a:t>
                      </a:r>
                      <a:r>
                        <a:rPr lang="en-US" sz="1600" kern="1200" dirty="0" smtClean="0">
                          <a:solidFill>
                            <a:schemeClr val="tx1"/>
                          </a:solidFill>
                          <a:effectLst/>
                          <a:latin typeface="Zurich BT" pitchFamily="34" charset="0"/>
                          <a:ea typeface="+mn-ea"/>
                          <a:cs typeface="+mn-cs"/>
                        </a:rPr>
                        <a:t> </a:t>
                      </a:r>
                      <a:r>
                        <a:rPr lang="en-US" sz="1600" kern="1200" dirty="0" err="1" smtClean="0">
                          <a:solidFill>
                            <a:schemeClr val="tx1"/>
                          </a:solidFill>
                          <a:effectLst/>
                          <a:latin typeface="Zurich BT" pitchFamily="34" charset="0"/>
                          <a:ea typeface="+mn-ea"/>
                          <a:cs typeface="+mn-cs"/>
                        </a:rPr>
                        <a:t>nhóm</a:t>
                      </a:r>
                      <a:r>
                        <a:rPr lang="en-US" sz="1600" kern="1200" dirty="0" smtClean="0">
                          <a:solidFill>
                            <a:schemeClr val="tx1"/>
                          </a:solidFill>
                          <a:effectLst/>
                          <a:latin typeface="Zurich BT" pitchFamily="34" charset="0"/>
                          <a:ea typeface="+mn-ea"/>
                          <a:cs typeface="+mn-cs"/>
                        </a:rPr>
                        <a:t> Editing group, </a:t>
                      </a:r>
                      <a:r>
                        <a:rPr lang="en-US" sz="1600" kern="1200" dirty="0" err="1" smtClean="0">
                          <a:solidFill>
                            <a:schemeClr val="tx1"/>
                          </a:solidFill>
                          <a:effectLst/>
                          <a:latin typeface="Zurich BT" pitchFamily="34" charset="0"/>
                          <a:ea typeface="+mn-ea"/>
                          <a:cs typeface="+mn-cs"/>
                        </a:rPr>
                        <a:t>nhấp</a:t>
                      </a:r>
                      <a:r>
                        <a:rPr lang="en-US" sz="1600" kern="1200" dirty="0" smtClean="0">
                          <a:solidFill>
                            <a:schemeClr val="tx1"/>
                          </a:solidFill>
                          <a:effectLst/>
                          <a:latin typeface="Zurich BT" pitchFamily="34" charset="0"/>
                          <a:ea typeface="+mn-ea"/>
                          <a:cs typeface="+mn-cs"/>
                        </a:rPr>
                        <a:t> </a:t>
                      </a:r>
                      <a:r>
                        <a:rPr lang="en-US" sz="1600" kern="1200" dirty="0" err="1" smtClean="0">
                          <a:solidFill>
                            <a:schemeClr val="tx1"/>
                          </a:solidFill>
                          <a:effectLst/>
                          <a:latin typeface="Zurich BT" pitchFamily="34" charset="0"/>
                          <a:ea typeface="+mn-ea"/>
                          <a:cs typeface="+mn-cs"/>
                        </a:rPr>
                        <a:t>chuột</a:t>
                      </a:r>
                      <a:r>
                        <a:rPr lang="en-US" sz="1600" kern="1200" dirty="0" smtClean="0">
                          <a:solidFill>
                            <a:schemeClr val="tx1"/>
                          </a:solidFill>
                          <a:effectLst/>
                          <a:latin typeface="Zurich BT" pitchFamily="34" charset="0"/>
                          <a:ea typeface="+mn-ea"/>
                          <a:cs typeface="+mn-cs"/>
                        </a:rPr>
                        <a:t> </a:t>
                      </a:r>
                      <a:r>
                        <a:rPr lang="en-US" sz="1600" kern="1200" dirty="0" err="1" smtClean="0">
                          <a:solidFill>
                            <a:schemeClr val="tx1"/>
                          </a:solidFill>
                          <a:effectLst/>
                          <a:latin typeface="Zurich BT" pitchFamily="34" charset="0"/>
                          <a:ea typeface="+mn-ea"/>
                          <a:cs typeface="+mn-cs"/>
                        </a:rPr>
                        <a:t>vào</a:t>
                      </a:r>
                      <a:r>
                        <a:rPr lang="en-US" sz="1600" kern="1200" dirty="0" smtClean="0">
                          <a:solidFill>
                            <a:schemeClr val="tx1"/>
                          </a:solidFill>
                          <a:effectLst/>
                          <a:latin typeface="Zurich BT" pitchFamily="34" charset="0"/>
                          <a:ea typeface="+mn-ea"/>
                          <a:cs typeface="+mn-cs"/>
                        </a:rPr>
                        <a:t> Find</a:t>
                      </a:r>
                      <a:endParaRPr lang="vi-VN" sz="1600" kern="1200" dirty="0" smtClean="0">
                        <a:solidFill>
                          <a:schemeClr val="tx1"/>
                        </a:solidFill>
                        <a:effectLst/>
                        <a:latin typeface="Zurich BT" pitchFamily="34" charset="0"/>
                        <a:ea typeface="+mn-ea"/>
                        <a:cs typeface="+mn-cs"/>
                      </a:endParaRPr>
                    </a:p>
                    <a:p>
                      <a:pPr marL="234950" marR="0" lvl="3" indent="-228600" algn="l" defTabSz="914400" rtl="0" eaLnBrk="1" latinLnBrk="0" hangingPunct="1">
                        <a:lnSpc>
                          <a:spcPct val="113000"/>
                        </a:lnSpc>
                        <a:spcBef>
                          <a:spcPts val="0"/>
                        </a:spcBef>
                        <a:spcAft>
                          <a:spcPts val="200"/>
                        </a:spcAft>
                        <a:buFont typeface="Symbol"/>
                        <a:buChar char=""/>
                        <a:tabLst>
                          <a:tab pos="190500" algn="l"/>
                        </a:tabLst>
                      </a:pPr>
                      <a:r>
                        <a:rPr lang="en-CA" sz="1600" kern="1200" dirty="0" err="1" smtClean="0">
                          <a:solidFill>
                            <a:schemeClr val="tx1"/>
                          </a:solidFill>
                          <a:effectLst/>
                          <a:latin typeface="Zurich BT" pitchFamily="34" charset="0"/>
                          <a:ea typeface="+mn-ea"/>
                          <a:cs typeface="+mn-cs"/>
                        </a:rPr>
                        <a:t>Nhấn</a:t>
                      </a:r>
                      <a:r>
                        <a:rPr lang="en-CA" sz="1600" kern="1200" dirty="0" smtClean="0">
                          <a:solidFill>
                            <a:schemeClr val="tx1"/>
                          </a:solidFill>
                          <a:effectLst/>
                          <a:latin typeface="Zurich BT" pitchFamily="34" charset="0"/>
                          <a:ea typeface="+mn-ea"/>
                          <a:cs typeface="+mn-cs"/>
                        </a:rPr>
                        <a:t>   </a:t>
                      </a:r>
                      <a:r>
                        <a:rPr lang="vi-VN" sz="1600" kern="1200" dirty="0" smtClean="0">
                          <a:solidFill>
                            <a:schemeClr val="tx1"/>
                          </a:solidFill>
                          <a:effectLst/>
                          <a:latin typeface="Zurich BT" pitchFamily="34" charset="0"/>
                          <a:ea typeface="+mn-ea"/>
                          <a:cs typeface="+mn-cs"/>
                        </a:rPr>
                        <a:t>   </a:t>
                      </a:r>
                      <a:r>
                        <a:rPr lang="en-CA" sz="1600" kern="1200" dirty="0" smtClean="0">
                          <a:solidFill>
                            <a:schemeClr val="tx1"/>
                          </a:solidFill>
                          <a:effectLst/>
                          <a:latin typeface="Zurich BT" pitchFamily="34" charset="0"/>
                          <a:ea typeface="+mn-ea"/>
                          <a:cs typeface="+mn-cs"/>
                        </a:rPr>
                        <a:t>+</a:t>
                      </a:r>
                      <a:r>
                        <a:rPr lang="vi-VN" sz="1600" kern="1200" dirty="0" smtClean="0">
                          <a:solidFill>
                            <a:schemeClr val="tx1"/>
                          </a:solidFill>
                          <a:effectLst/>
                          <a:latin typeface="Zurich BT" pitchFamily="34" charset="0"/>
                          <a:ea typeface="+mn-ea"/>
                          <a:cs typeface="+mn-cs"/>
                        </a:rPr>
                        <a:t> </a:t>
                      </a:r>
                      <a:endParaRPr lang="en-US" sz="1600" kern="1200" dirty="0">
                        <a:solidFill>
                          <a:schemeClr val="tx1"/>
                        </a:solidFill>
                        <a:effectLst/>
                        <a:latin typeface="Zurich BT" pitchFamily="34" charset="0"/>
                        <a:ea typeface="+mn-ea"/>
                        <a:cs typeface="+mn-cs"/>
                      </a:endParaRPr>
                    </a:p>
                  </a:txBody>
                  <a:tcPr marL="16088" marR="16088"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pic>
        <p:nvPicPr>
          <p:cNvPr id="15422" name="Picture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21" name="Picture 14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20" name="Picture 144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9" name="Picture 145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8" name="Picture 145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7" name="Picture 145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6" name="Picture 145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5" name="Picture 59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4" name="Picture 14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3" name="Picture 145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2" name="Picture 146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1" name="Picture 15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0" name="Picture 146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9" name="Picture 146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8" name="Picture 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7" name="Picture 8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03663" y="-20640675"/>
            <a:ext cx="2476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6" name="Picture 8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5" name="Picture 36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4" name="Picture 8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3" name="Picture 12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2" name="Picture 8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1" name="Picture 12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0" name="Picture 99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9" name="Picture 61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8" name="Picture 99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03663" y="-20640675"/>
            <a:ext cx="2476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7" name="Picture 99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6" name="Picture 996"/>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5" name="Picture 99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4" name="Picture 13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903663" y="-20640675"/>
            <a:ext cx="20002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3" name="Picture 99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2" name="Picture 131"/>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p:cNvPicPr/>
          <p:nvPr/>
        </p:nvPicPr>
        <p:blipFill>
          <a:blip r:embed="rId3" cstate="print">
            <a:extLst>
              <a:ext uri="{28A0092B-C50C-407E-A947-70E740481C1C}">
                <a14:useLocalDpi xmlns:a14="http://schemas.microsoft.com/office/drawing/2010/main" val="0"/>
              </a:ext>
            </a:extLst>
          </a:blip>
          <a:stretch>
            <a:fillRect/>
          </a:stretch>
        </p:blipFill>
        <p:spPr>
          <a:xfrm>
            <a:off x="4942466" y="3163959"/>
            <a:ext cx="348386" cy="223818"/>
          </a:xfrm>
          <a:prstGeom prst="rect">
            <a:avLst/>
          </a:prstGeom>
        </p:spPr>
      </p:pic>
      <p:pic>
        <p:nvPicPr>
          <p:cNvPr id="38" name="Picture 37"/>
          <p:cNvPicPr/>
          <p:nvPr/>
        </p:nvPicPr>
        <p:blipFill>
          <a:blip r:embed="rId4" cstate="print">
            <a:extLst>
              <a:ext uri="{28A0092B-C50C-407E-A947-70E740481C1C}">
                <a14:useLocalDpi xmlns:a14="http://schemas.microsoft.com/office/drawing/2010/main" val="0"/>
              </a:ext>
            </a:extLst>
          </a:blip>
          <a:stretch>
            <a:fillRect/>
          </a:stretch>
        </p:blipFill>
        <p:spPr>
          <a:xfrm>
            <a:off x="5391132" y="3162925"/>
            <a:ext cx="288253" cy="208855"/>
          </a:xfrm>
          <a:prstGeom prst="rect">
            <a:avLst/>
          </a:prstGeom>
        </p:spPr>
      </p:pic>
      <p:pic>
        <p:nvPicPr>
          <p:cNvPr id="39" name="Picture 38"/>
          <p:cNvPicPr/>
          <p:nvPr/>
        </p:nvPicPr>
        <p:blipFill>
          <a:blip r:embed="rId3" cstate="print">
            <a:extLst>
              <a:ext uri="{28A0092B-C50C-407E-A947-70E740481C1C}">
                <a14:useLocalDpi xmlns:a14="http://schemas.microsoft.com/office/drawing/2010/main" val="0"/>
              </a:ext>
            </a:extLst>
          </a:blip>
          <a:stretch>
            <a:fillRect/>
          </a:stretch>
        </p:blipFill>
        <p:spPr>
          <a:xfrm>
            <a:off x="6141439" y="3164181"/>
            <a:ext cx="304776" cy="232851"/>
          </a:xfrm>
          <a:prstGeom prst="rect">
            <a:avLst/>
          </a:prstGeom>
        </p:spPr>
      </p:pic>
      <p:pic>
        <p:nvPicPr>
          <p:cNvPr id="40" name="Picture 39"/>
          <p:cNvPicPr/>
          <p:nvPr/>
        </p:nvPicPr>
        <p:blipFill>
          <a:blip r:embed="rId5" cstate="print">
            <a:extLst>
              <a:ext uri="{28A0092B-C50C-407E-A947-70E740481C1C}">
                <a14:useLocalDpi xmlns:a14="http://schemas.microsoft.com/office/drawing/2010/main" val="0"/>
              </a:ext>
            </a:extLst>
          </a:blip>
          <a:stretch>
            <a:fillRect/>
          </a:stretch>
        </p:blipFill>
        <p:spPr>
          <a:xfrm>
            <a:off x="6609374" y="3162925"/>
            <a:ext cx="271109" cy="236012"/>
          </a:xfrm>
          <a:prstGeom prst="rect">
            <a:avLst/>
          </a:prstGeom>
        </p:spPr>
      </p:pic>
      <p:pic>
        <p:nvPicPr>
          <p:cNvPr id="41" name="Picture 40"/>
          <p:cNvPicPr/>
          <p:nvPr/>
        </p:nvPicPr>
        <p:blipFill>
          <a:blip r:embed="rId3" cstate="print">
            <a:extLst>
              <a:ext uri="{28A0092B-C50C-407E-A947-70E740481C1C}">
                <a14:useLocalDpi xmlns:a14="http://schemas.microsoft.com/office/drawing/2010/main" val="0"/>
              </a:ext>
            </a:extLst>
          </a:blip>
          <a:stretch>
            <a:fillRect/>
          </a:stretch>
        </p:blipFill>
        <p:spPr>
          <a:xfrm>
            <a:off x="5007438" y="4018399"/>
            <a:ext cx="301719" cy="193837"/>
          </a:xfrm>
          <a:prstGeom prst="rect">
            <a:avLst/>
          </a:prstGeom>
        </p:spPr>
      </p:pic>
      <p:pic>
        <p:nvPicPr>
          <p:cNvPr id="42" name="Picture 41"/>
          <p:cNvPicPr/>
          <p:nvPr/>
        </p:nvPicPr>
        <p:blipFill>
          <a:blip r:embed="rId3" cstate="print">
            <a:extLst>
              <a:ext uri="{28A0092B-C50C-407E-A947-70E740481C1C}">
                <a14:useLocalDpi xmlns:a14="http://schemas.microsoft.com/office/drawing/2010/main" val="0"/>
              </a:ext>
            </a:extLst>
          </a:blip>
          <a:stretch>
            <a:fillRect/>
          </a:stretch>
        </p:blipFill>
        <p:spPr>
          <a:xfrm>
            <a:off x="4462780" y="3358832"/>
            <a:ext cx="218440" cy="140335"/>
          </a:xfrm>
          <a:prstGeom prst="rect">
            <a:avLst/>
          </a:prstGeom>
        </p:spPr>
      </p:pic>
      <p:pic>
        <p:nvPicPr>
          <p:cNvPr id="43" name="Picture 42"/>
          <p:cNvPicPr/>
          <p:nvPr/>
        </p:nvPicPr>
        <p:blipFill>
          <a:blip r:embed="rId6" cstate="print">
            <a:extLst>
              <a:ext uri="{28A0092B-C50C-407E-A947-70E740481C1C}">
                <a14:useLocalDpi xmlns:a14="http://schemas.microsoft.com/office/drawing/2010/main" val="0"/>
              </a:ext>
            </a:extLst>
          </a:blip>
          <a:stretch>
            <a:fillRect/>
          </a:stretch>
        </p:blipFill>
        <p:spPr>
          <a:xfrm>
            <a:off x="5520268" y="4003409"/>
            <a:ext cx="277916" cy="203442"/>
          </a:xfrm>
          <a:prstGeom prst="rect">
            <a:avLst/>
          </a:prstGeom>
        </p:spPr>
      </p:pic>
      <p:pic>
        <p:nvPicPr>
          <p:cNvPr id="44" name="Picture 43"/>
          <p:cNvPicPr/>
          <p:nvPr/>
        </p:nvPicPr>
        <p:blipFill>
          <a:blip r:embed="rId3" cstate="print">
            <a:extLst>
              <a:ext uri="{28A0092B-C50C-407E-A947-70E740481C1C}">
                <a14:useLocalDpi xmlns:a14="http://schemas.microsoft.com/office/drawing/2010/main" val="0"/>
              </a:ext>
            </a:extLst>
          </a:blip>
          <a:stretch>
            <a:fillRect/>
          </a:stretch>
        </p:blipFill>
        <p:spPr>
          <a:xfrm>
            <a:off x="4934860" y="6266263"/>
            <a:ext cx="301719" cy="193837"/>
          </a:xfrm>
          <a:prstGeom prst="rect">
            <a:avLst/>
          </a:prstGeom>
        </p:spPr>
      </p:pic>
      <p:pic>
        <p:nvPicPr>
          <p:cNvPr id="45" name="Picture 44"/>
          <p:cNvPicPr/>
          <p:nvPr/>
        </p:nvPicPr>
        <p:blipFill>
          <a:blip r:embed="rId7" cstate="print">
            <a:extLst>
              <a:ext uri="{28A0092B-C50C-407E-A947-70E740481C1C}">
                <a14:useLocalDpi xmlns:a14="http://schemas.microsoft.com/office/drawing/2010/main" val="0"/>
              </a:ext>
            </a:extLst>
          </a:blip>
          <a:stretch>
            <a:fillRect/>
          </a:stretch>
        </p:blipFill>
        <p:spPr>
          <a:xfrm>
            <a:off x="5376142" y="6247725"/>
            <a:ext cx="288253" cy="211195"/>
          </a:xfrm>
          <a:prstGeom prst="rect">
            <a:avLst/>
          </a:prstGeom>
        </p:spPr>
      </p:pic>
    </p:spTree>
    <p:extLst>
      <p:ext uri="{BB962C8B-B14F-4D97-AF65-F5344CB8AC3E}">
        <p14:creationId xmlns:p14="http://schemas.microsoft.com/office/powerpoint/2010/main" val="20502020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658015519"/>
              </p:ext>
            </p:extLst>
          </p:nvPr>
        </p:nvGraphicFramePr>
        <p:xfrm>
          <a:off x="396966" y="1469688"/>
          <a:ext cx="8366034" cy="5097768"/>
        </p:xfrm>
        <a:graphic>
          <a:graphicData uri="http://schemas.openxmlformats.org/drawingml/2006/table">
            <a:tbl>
              <a:tblPr firstRow="1" firstCol="1" bandRow="1">
                <a:tableStyleId>{2D5ABB26-0587-4C30-8999-92F81FD0307C}</a:tableStyleId>
              </a:tblPr>
              <a:tblGrid>
                <a:gridCol w="1904274"/>
                <a:gridCol w="1981200"/>
                <a:gridCol w="4480560"/>
              </a:tblGrid>
              <a:tr h="323584">
                <a:tc>
                  <a:txBody>
                    <a:bodyPr/>
                    <a:lstStyle/>
                    <a:p>
                      <a:pPr algn="just">
                        <a:lnSpc>
                          <a:spcPct val="115000"/>
                        </a:lnSpc>
                        <a:spcBef>
                          <a:spcPts val="200"/>
                        </a:spcBef>
                        <a:spcAft>
                          <a:spcPts val="200"/>
                        </a:spcAft>
                        <a:tabLst>
                          <a:tab pos="228600" algn="l"/>
                        </a:tabLst>
                      </a:pP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Tác</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vụ</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Mục đích</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truy</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cập</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lệnh</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đó</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r>
              <a:tr h="1056608">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Move (Di chuyển)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Cắt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600" dirty="0">
                          <a:effectLst/>
                          <a:latin typeface="Calibri" panose="020F0502020204030204" pitchFamily="34" charset="0"/>
                          <a:ea typeface="Times New Roman" panose="02020603050405020304" pitchFamily="18" charset="0"/>
                          <a:cs typeface="Calibri" panose="020F0502020204030204" pitchFamily="34" charset="0"/>
                        </a:rPr>
                        <a:t> di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chuyển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mục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từ</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vị</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trí</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tại</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74638" lvl="3" indent="-228600" algn="l">
                        <a:lnSpc>
                          <a:spcPct val="115000"/>
                        </a:lnSpc>
                        <a:spcBef>
                          <a:spcPts val="200"/>
                        </a:spcBef>
                        <a:spcAft>
                          <a:spcPts val="200"/>
                        </a:spcAft>
                        <a:buFont typeface="Symbol" panose="05050102010706020507" pitchFamily="18" charset="2"/>
                        <a:buChar char=""/>
                        <a:tabLst>
                          <a:tab pos="1905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thẻ</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a:effectLst/>
                          <a:latin typeface="Calibri" panose="020F0502020204030204" pitchFamily="34" charset="0"/>
                          <a:ea typeface="Times New Roman" panose="02020603050405020304" pitchFamily="18" charset="0"/>
                          <a:cs typeface="Calibri" panose="020F0502020204030204" pitchFamily="34" charset="0"/>
                        </a:rPr>
                        <a:t>Home</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nhóm</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a:effectLst/>
                          <a:latin typeface="Calibri" panose="020F0502020204030204" pitchFamily="34" charset="0"/>
                          <a:ea typeface="Times New Roman" panose="02020603050405020304" pitchFamily="18" charset="0"/>
                          <a:cs typeface="Calibri" panose="020F0502020204030204" pitchFamily="34" charset="0"/>
                        </a:rPr>
                        <a:t>Clipboard</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a:effectLst/>
                          <a:latin typeface="Calibri" panose="020F0502020204030204" pitchFamily="34" charset="0"/>
                          <a:ea typeface="Times New Roman" panose="02020603050405020304" pitchFamily="18" charset="0"/>
                          <a:cs typeface="Calibri" panose="020F0502020204030204" pitchFamily="34" charset="0"/>
                        </a:rPr>
                        <a:t>Cut</a:t>
                      </a:r>
                      <a:endParaRPr lang="vi-VN" sz="1600" dirty="0">
                        <a:effectLst/>
                        <a:latin typeface="Zurich BT"/>
                        <a:ea typeface="Times New Roman" panose="02020603050405020304" pitchFamily="18" charset="0"/>
                        <a:cs typeface="Calibri" panose="020F0502020204030204" pitchFamily="34" charset="0"/>
                      </a:endParaRPr>
                    </a:p>
                    <a:p>
                      <a:pPr marL="274638" lvl="3" indent="-228600" algn="l">
                        <a:lnSpc>
                          <a:spcPct val="115000"/>
                        </a:lnSpc>
                        <a:spcBef>
                          <a:spcPts val="200"/>
                        </a:spcBef>
                        <a:spcAft>
                          <a:spcPts val="200"/>
                        </a:spcAft>
                        <a:buFont typeface="Symbol" panose="05050102010706020507" pitchFamily="18" charset="2"/>
                        <a:buChar char=""/>
                        <a:tabLst>
                          <a:tab pos="1905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smtClean="0">
                          <a:effectLst/>
                          <a:latin typeface="Calibri" panose="020F0502020204030204" pitchFamily="34" charset="0"/>
                          <a:ea typeface="Times New Roman" panose="02020603050405020304" pitchFamily="18" charset="0"/>
                          <a:cs typeface="Calibri" panose="020F0502020204030204" pitchFamily="34" charset="0"/>
                        </a:rPr>
                        <a:t>CTRL +</a:t>
                      </a:r>
                      <a:r>
                        <a:rPr lang="vi-VN" sz="1600" dirty="0" smtClean="0">
                          <a:effectLst/>
                          <a:latin typeface="Calibri" panose="020F0502020204030204" pitchFamily="34" charset="0"/>
                          <a:ea typeface="Times New Roman" panose="02020603050405020304" pitchFamily="18" charset="0"/>
                          <a:cs typeface="Calibri" panose="020F0502020204030204" pitchFamily="34" charset="0"/>
                        </a:rPr>
                        <a:t> X </a:t>
                      </a:r>
                      <a:endParaRPr lang="vi-VN" sz="1600" dirty="0">
                        <a:effectLst/>
                        <a:latin typeface="Zurich BT"/>
                        <a:ea typeface="Times New Roman" panose="02020603050405020304" pitchFamily="18" charset="0"/>
                        <a:cs typeface="Calibri" panose="020F0502020204030204" pitchFamily="34" charset="0"/>
                      </a:endParaRPr>
                    </a:p>
                    <a:p>
                      <a:pPr marL="274638" lvl="3" indent="-228600" algn="l">
                        <a:lnSpc>
                          <a:spcPct val="115000"/>
                        </a:lnSpc>
                        <a:spcBef>
                          <a:spcPts val="200"/>
                        </a:spcBef>
                        <a:spcAft>
                          <a:spcPts val="200"/>
                        </a:spcAft>
                        <a:buFont typeface="Symbol" panose="05050102010706020507" pitchFamily="18" charset="2"/>
                        <a:buChar char=""/>
                        <a:tabLst>
                          <a:tab pos="1905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phải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vùng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a:effectLst/>
                          <a:latin typeface="Calibri" panose="020F0502020204030204" pitchFamily="34" charset="0"/>
                          <a:ea typeface="Times New Roman" panose="02020603050405020304" pitchFamily="18" charset="0"/>
                          <a:cs typeface="Calibri" panose="020F0502020204030204" pitchFamily="34" charset="0"/>
                        </a:rPr>
                        <a:t>Move</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tc>
              </a:tr>
              <a:tr h="441960">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New Blank File (Tạo mới tệp tin trống)</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Tạo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tệp</a:t>
                      </a:r>
                      <a:r>
                        <a:rPr lang="en-US" sz="1600" dirty="0">
                          <a:effectLst/>
                          <a:latin typeface="Calibri" panose="020F0502020204030204" pitchFamily="34" charset="0"/>
                          <a:ea typeface="Times New Roman" panose="02020603050405020304" pitchFamily="18" charset="0"/>
                          <a:cs typeface="Calibri" panose="020F0502020204030204" pitchFamily="34" charset="0"/>
                        </a:rPr>
                        <a:t> tin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trống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mới</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Nhấn</a:t>
                      </a:r>
                      <a:r>
                        <a:rPr lang="vi-VN"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CTRL</a:t>
                      </a:r>
                      <a:r>
                        <a:rPr lang="en-US"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vi-VN"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a:t>
                      </a:r>
                      <a:endPar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777240">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Open  (Mở)</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Mở một tệp tin đang tồn tại</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thẻ</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File</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Open</a:t>
                      </a:r>
                      <a:endParaRPr lang="vi-VN"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Nhấn</a:t>
                      </a:r>
                      <a:r>
                        <a:rPr lang="en-US"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CTRL </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O </a:t>
                      </a:r>
                      <a:r>
                        <a:rPr lang="en-US" sz="16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hoặc</a:t>
                      </a:r>
                      <a:r>
                        <a:rPr lang="en-US"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CTRL </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vi-VN"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F12</a:t>
                      </a:r>
                      <a:endPar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1371600">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Paste (Dán)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Dán mục đã được sao chép hoặc bị cắt đến vị trí mới</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Trên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thẻ</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Home</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trong</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nhóm</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Clipboard</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Paste</a:t>
                      </a:r>
                      <a:endParaRPr lang="vi-VN"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Nhấn</a:t>
                      </a:r>
                      <a:r>
                        <a:rPr lang="en-US"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CTRL </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vi-VN"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a:t>
                      </a:r>
                      <a:endPar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phải</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vùng</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Paste</a:t>
                      </a:r>
                      <a:endParaRPr lang="vi-VN"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736941">
                <a:tc>
                  <a:txBody>
                    <a:bodyPr/>
                    <a:lstStyle/>
                    <a:p>
                      <a:pPr algn="l">
                        <a:lnSpc>
                          <a:spcPct val="115000"/>
                        </a:lnSpc>
                        <a:spcBef>
                          <a:spcPts val="200"/>
                        </a:spcBef>
                        <a:spcAft>
                          <a:spcPts val="200"/>
                        </a:spcAft>
                        <a:tabLst>
                          <a:tab pos="228600" algn="l"/>
                        </a:tabLst>
                      </a:pPr>
                      <a:r>
                        <a:rPr lang="en-US" sz="1600" b="1" dirty="0">
                          <a:effectLst/>
                          <a:latin typeface="Calibri" panose="020F0502020204030204" pitchFamily="34" charset="0"/>
                          <a:ea typeface="Times New Roman" panose="02020603050405020304" pitchFamily="18" charset="0"/>
                          <a:cs typeface="Calibri" panose="020F0502020204030204" pitchFamily="34" charset="0"/>
                        </a:rPr>
                        <a:t>Print or Preview (In </a:t>
                      </a:r>
                      <a:r>
                        <a:rPr lang="en-US" sz="1600" b="1"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600" b="1"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err="1">
                          <a:effectLst/>
                          <a:latin typeface="Calibri" panose="020F0502020204030204" pitchFamily="34" charset="0"/>
                          <a:ea typeface="Times New Roman" panose="02020603050405020304" pitchFamily="18" charset="0"/>
                          <a:cs typeface="Calibri" panose="020F0502020204030204" pitchFamily="34" charset="0"/>
                        </a:rPr>
                        <a:t>xem</a:t>
                      </a:r>
                      <a:r>
                        <a:rPr lang="en-US" sz="1600" b="1"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err="1">
                          <a:effectLst/>
                          <a:latin typeface="Calibri" panose="020F0502020204030204" pitchFamily="34" charset="0"/>
                          <a:ea typeface="Times New Roman" panose="02020603050405020304" pitchFamily="18" charset="0"/>
                          <a:cs typeface="Calibri" panose="020F0502020204030204" pitchFamily="34" charset="0"/>
                        </a:rPr>
                        <a:t>trước</a:t>
                      </a:r>
                      <a:r>
                        <a:rPr lang="en-US" sz="1600" b="1" dirty="0">
                          <a:effectLst/>
                          <a:latin typeface="Calibri" panose="020F0502020204030204" pitchFamily="34" charset="0"/>
                          <a:ea typeface="Times New Roman" panose="02020603050405020304" pitchFamily="18" charset="0"/>
                          <a:cs typeface="Calibri" panose="020F0502020204030204" pitchFamily="34" charset="0"/>
                        </a:rPr>
                        <a:t>) </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dirty="0">
                          <a:effectLst/>
                          <a:latin typeface="Calibri" panose="020F0502020204030204" pitchFamily="34" charset="0"/>
                          <a:ea typeface="Times New Roman" panose="02020603050405020304" pitchFamily="18" charset="0"/>
                          <a:cs typeface="Calibri" panose="020F0502020204030204" pitchFamily="34" charset="0"/>
                        </a:rPr>
                        <a:t>In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xem</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trước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nội</a:t>
                      </a:r>
                      <a:r>
                        <a:rPr lang="en-US" sz="1600" dirty="0">
                          <a:effectLst/>
                          <a:latin typeface="Calibri" panose="020F0502020204030204" pitchFamily="34" charset="0"/>
                          <a:ea typeface="Times New Roman" panose="02020603050405020304" pitchFamily="18" charset="0"/>
                          <a:cs typeface="Calibri" panose="020F0502020204030204" pitchFamily="34" charset="0"/>
                        </a:rPr>
                        <a:t> dung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cả</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tệp</a:t>
                      </a:r>
                      <a:r>
                        <a:rPr lang="en-US" sz="1600" dirty="0">
                          <a:effectLst/>
                          <a:latin typeface="Calibri" panose="020F0502020204030204" pitchFamily="34" charset="0"/>
                          <a:ea typeface="Times New Roman" panose="02020603050405020304" pitchFamily="18" charset="0"/>
                          <a:cs typeface="Calibri" panose="020F0502020204030204" pitchFamily="34" charset="0"/>
                        </a:rPr>
                        <a:t> tin</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thẻ</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File</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sau</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đó</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Print</a:t>
                      </a:r>
                      <a:endParaRPr lang="vi-VN"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Nhấn</a:t>
                      </a:r>
                      <a:r>
                        <a:rPr lang="en-US"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CTRL </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vi-VN"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a:t>
                      </a:r>
                      <a:endPar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pic>
        <p:nvPicPr>
          <p:cNvPr id="15422" name="Picture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21" name="Picture 14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20" name="Picture 144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9" name="Picture 145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8" name="Picture 145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7" name="Picture 145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6" name="Picture 145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5" name="Picture 59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4" name="Picture 14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3" name="Picture 145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2" name="Picture 146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1" name="Picture 15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0" name="Picture 146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9" name="Picture 146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8" name="Picture 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7" name="Picture 8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03663" y="-20640675"/>
            <a:ext cx="2476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6" name="Picture 8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5" name="Picture 36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4" name="Picture 8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3" name="Picture 12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2" name="Picture 8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1" name="Picture 12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0" name="Picture 99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9" name="Picture 61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8" name="Picture 99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03663" y="-20640675"/>
            <a:ext cx="2476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7" name="Picture 99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6" name="Picture 996"/>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5" name="Picture 99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4" name="Picture 13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903663" y="-20640675"/>
            <a:ext cx="20002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3" name="Picture 99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2" name="Picture 131"/>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8860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91611447"/>
              </p:ext>
            </p:extLst>
          </p:nvPr>
        </p:nvGraphicFramePr>
        <p:xfrm>
          <a:off x="396240" y="1432561"/>
          <a:ext cx="8442960" cy="5111764"/>
        </p:xfrm>
        <a:graphic>
          <a:graphicData uri="http://schemas.openxmlformats.org/drawingml/2006/table">
            <a:tbl>
              <a:tblPr firstRow="1" firstCol="1" bandRow="1">
                <a:tableStyleId>{2D5ABB26-0587-4C30-8999-92F81FD0307C}</a:tableStyleId>
              </a:tblPr>
              <a:tblGrid>
                <a:gridCol w="1432560"/>
                <a:gridCol w="2385258"/>
                <a:gridCol w="4625142"/>
              </a:tblGrid>
              <a:tr h="265554">
                <a:tc>
                  <a:txBody>
                    <a:bodyPr/>
                    <a:lstStyle/>
                    <a:p>
                      <a:pPr algn="just">
                        <a:lnSpc>
                          <a:spcPct val="115000"/>
                        </a:lnSpc>
                        <a:spcBef>
                          <a:spcPts val="200"/>
                        </a:spcBef>
                        <a:spcAft>
                          <a:spcPts val="200"/>
                        </a:spcAft>
                        <a:tabLst>
                          <a:tab pos="228600" algn="l"/>
                        </a:tabLst>
                      </a:pP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Tác</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vụ</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Mục đích</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truy</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cập</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lệnh</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đó</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r>
              <a:tr h="1152143">
                <a:tc>
                  <a:txBody>
                    <a:bodyPr/>
                    <a:lstStyle/>
                    <a:p>
                      <a:pPr algn="l">
                        <a:lnSpc>
                          <a:spcPct val="115000"/>
                        </a:lnSpc>
                        <a:spcBef>
                          <a:spcPts val="200"/>
                        </a:spcBef>
                        <a:spcAft>
                          <a:spcPts val="200"/>
                        </a:spcAft>
                        <a:tabLst>
                          <a:tab pos="228600" algn="l"/>
                        </a:tabLst>
                      </a:pPr>
                      <a:r>
                        <a:rPr lang="en-US" sz="1800" b="1" dirty="0">
                          <a:effectLst/>
                          <a:latin typeface="Calibri" panose="020F0502020204030204" pitchFamily="34" charset="0"/>
                          <a:ea typeface="Times New Roman" panose="02020603050405020304" pitchFamily="18" charset="0"/>
                          <a:cs typeface="Calibri" panose="020F0502020204030204" pitchFamily="34" charset="0"/>
                        </a:rPr>
                        <a:t>Redo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Thực</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lại</a:t>
                      </a:r>
                      <a:r>
                        <a:rPr lang="en-US" sz="1800" b="1"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Thực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lại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hành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động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cuối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cùng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vừa</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bị</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đảo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ngược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Trên</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thanh</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công</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cụ</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truy</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xuất</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nhanh</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Redo</a:t>
                      </a:r>
                      <a:endParaRPr lang="vi-VN"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8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Nhấn</a:t>
                      </a:r>
                      <a:r>
                        <a:rPr lang="en-US"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CTRL </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lang="vi-VN"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vi-VN"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a:t>
                      </a:r>
                      <a:endParaRPr lang="vi-VN"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phải</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vùng</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Redo</a:t>
                      </a:r>
                      <a:endParaRPr lang="vi-VN"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894320">
                <a:tc>
                  <a:txBody>
                    <a:bodyPr/>
                    <a:lstStyle/>
                    <a:p>
                      <a:pPr algn="l">
                        <a:lnSpc>
                          <a:spcPct val="115000"/>
                        </a:lnSpc>
                        <a:spcBef>
                          <a:spcPts val="200"/>
                        </a:spcBef>
                        <a:spcAft>
                          <a:spcPts val="2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Replace (Thay thế) </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Thay</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thế</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mục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dữ</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liệu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cụ</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tìm</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kiếm</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bằng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mục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khác</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Trên</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thẻ</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Home</a:t>
                      </a:r>
                      <a:r>
                        <a:rPr lang="en-US"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trong</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nhóm</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Editing</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Replace</a:t>
                      </a:r>
                      <a:endParaRPr lang="vi-VN"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8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Nhấn</a:t>
                      </a:r>
                      <a:r>
                        <a:rPr lang="en-US"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CTRL </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lang="vi-VN"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vi-VN"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a:t>
                      </a:r>
                      <a:endParaRPr lang="vi-VN"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858280">
                <a:tc>
                  <a:txBody>
                    <a:bodyPr/>
                    <a:lstStyle/>
                    <a:p>
                      <a:pPr algn="l">
                        <a:lnSpc>
                          <a:spcPct val="115000"/>
                        </a:lnSpc>
                        <a:spcBef>
                          <a:spcPts val="200"/>
                        </a:spcBef>
                        <a:spcAft>
                          <a:spcPts val="2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Save as (Lưu thành)</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Lưu tệp tin đang hoạt động với tên mới</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thẻ</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File</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Save As</a:t>
                      </a:r>
                      <a:endParaRPr lang="vi-VN"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Nhấn</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vi-VN"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F12</a:t>
                      </a:r>
                      <a:endParaRPr lang="vi-VN"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740672">
                <a:tc>
                  <a:txBody>
                    <a:bodyPr/>
                    <a:lstStyle/>
                    <a:p>
                      <a:pPr algn="l">
                        <a:lnSpc>
                          <a:spcPct val="115000"/>
                        </a:lnSpc>
                        <a:spcBef>
                          <a:spcPts val="200"/>
                        </a:spcBef>
                        <a:spcAft>
                          <a:spcPts val="2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Save (Lưu)</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Lưu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sự</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thay</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đổi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tệp</a:t>
                      </a:r>
                      <a:r>
                        <a:rPr lang="en-US" sz="1800" dirty="0">
                          <a:effectLst/>
                          <a:latin typeface="Calibri" panose="020F0502020204030204" pitchFamily="34" charset="0"/>
                          <a:ea typeface="Times New Roman" panose="02020603050405020304" pitchFamily="18" charset="0"/>
                          <a:cs typeface="Calibri" panose="020F0502020204030204" pitchFamily="34" charset="0"/>
                        </a:rPr>
                        <a:t> tin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tại</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Trên</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thanh</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công</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cụ</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truy</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xuất</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nhanh</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Save</a:t>
                      </a:r>
                      <a:endParaRPr lang="vi-VN" sz="18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74638"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8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Nhấn</a:t>
                      </a:r>
                      <a:r>
                        <a:rPr lang="en-US"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vi-VN"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CTRL </a:t>
                      </a:r>
                      <a:r>
                        <a:rPr lang="en-US"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lang="vi-VN"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 </a:t>
                      </a:r>
                      <a:endParaRPr lang="vi-VN" sz="18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pic>
        <p:nvPicPr>
          <p:cNvPr id="15422" name="Picture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21" name="Picture 14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20" name="Picture 144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9" name="Picture 145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8" name="Picture 145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7" name="Picture 145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6" name="Picture 145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5" name="Picture 59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4" name="Picture 14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3" name="Picture 145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2" name="Picture 146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1" name="Picture 15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0" name="Picture 146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9" name="Picture 146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8" name="Picture 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7" name="Picture 8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03663" y="-20640675"/>
            <a:ext cx="2476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6" name="Picture 8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5" name="Picture 36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4" name="Picture 8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3" name="Picture 12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2" name="Picture 8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1" name="Picture 12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0" name="Picture 99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9" name="Picture 61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8" name="Picture 99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03663" y="-20640675"/>
            <a:ext cx="2476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7" name="Picture 99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6" name="Picture 996"/>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5" name="Picture 99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4" name="Picture 13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903663" y="-20640675"/>
            <a:ext cx="20002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3" name="Picture 99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2" name="Picture 131"/>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33015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79098847"/>
              </p:ext>
            </p:extLst>
          </p:nvPr>
        </p:nvGraphicFramePr>
        <p:xfrm>
          <a:off x="412206" y="1439208"/>
          <a:ext cx="8289834" cy="5184140"/>
        </p:xfrm>
        <a:graphic>
          <a:graphicData uri="http://schemas.openxmlformats.org/drawingml/2006/table">
            <a:tbl>
              <a:tblPr firstRow="1" firstCol="1" bandRow="1">
                <a:tableStyleId>{2D5ABB26-0587-4C30-8999-92F81FD0307C}</a:tableStyleId>
              </a:tblPr>
              <a:tblGrid>
                <a:gridCol w="1291040"/>
                <a:gridCol w="2411554"/>
                <a:gridCol w="4587240"/>
              </a:tblGrid>
              <a:tr h="313392">
                <a:tc>
                  <a:txBody>
                    <a:bodyPr/>
                    <a:lstStyle/>
                    <a:p>
                      <a:pPr algn="just">
                        <a:lnSpc>
                          <a:spcPct val="115000"/>
                        </a:lnSpc>
                        <a:spcBef>
                          <a:spcPts val="200"/>
                        </a:spcBef>
                        <a:spcAft>
                          <a:spcPts val="200"/>
                        </a:spcAft>
                        <a:tabLst>
                          <a:tab pos="228600" algn="l"/>
                        </a:tabLst>
                      </a:pP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Tác</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vụ</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Mục đích</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200"/>
                        </a:spcBef>
                        <a:spcAft>
                          <a:spcPts val="200"/>
                        </a:spcAft>
                        <a:tabLst>
                          <a:tab pos="228600" algn="l"/>
                        </a:tabLst>
                      </a:pP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truy</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cập</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lệnh</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dirty="0" err="1">
                          <a:effectLst/>
                          <a:latin typeface="Calibri" panose="020F0502020204030204" pitchFamily="34" charset="0"/>
                          <a:ea typeface="Times New Roman" panose="02020603050405020304" pitchFamily="18" charset="0"/>
                          <a:cs typeface="Calibri" panose="020F0502020204030204" pitchFamily="34" charset="0"/>
                        </a:rPr>
                        <a:t>đó</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r>
              <a:tr h="1310640">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Select (Chọn)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Đánh dấu các mục bằng nhiều phương pháp khác nhau để thực hiện một hành động nào đó với vùng đã chọn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28600" lvl="3" indent="-228600" algn="l">
                        <a:lnSpc>
                          <a:spcPct val="115000"/>
                        </a:lnSpc>
                        <a:spcBef>
                          <a:spcPts val="200"/>
                        </a:spcBef>
                        <a:spcAft>
                          <a:spcPts val="200"/>
                        </a:spcAft>
                        <a:buFont typeface="Symbol" panose="05050102010706020507" pitchFamily="18" charset="2"/>
                        <a:buChar char=""/>
                        <a:tabLst>
                          <a:tab pos="1905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thẻ</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a:effectLst/>
                          <a:latin typeface="Calibri" panose="020F0502020204030204" pitchFamily="34" charset="0"/>
                          <a:ea typeface="Times New Roman" panose="02020603050405020304" pitchFamily="18" charset="0"/>
                          <a:cs typeface="Calibri" panose="020F0502020204030204" pitchFamily="34" charset="0"/>
                        </a:rPr>
                        <a:t>Home</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tron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nhóm</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a:effectLst/>
                          <a:latin typeface="Calibri" panose="020F0502020204030204" pitchFamily="34" charset="0"/>
                          <a:ea typeface="Times New Roman" panose="02020603050405020304" pitchFamily="18" charset="0"/>
                          <a:cs typeface="Calibri" panose="020F0502020204030204" pitchFamily="34" charset="0"/>
                        </a:rPr>
                        <a:t>Editing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b="1" dirty="0">
                          <a:effectLst/>
                          <a:latin typeface="Calibri" panose="020F0502020204030204" pitchFamily="34" charset="0"/>
                          <a:ea typeface="Times New Roman" panose="02020603050405020304" pitchFamily="18" charset="0"/>
                          <a:cs typeface="Calibri" panose="020F0502020204030204" pitchFamily="34" charset="0"/>
                        </a:rPr>
                        <a:t>Select</a:t>
                      </a:r>
                      <a:endParaRPr lang="vi-VN" sz="1600" dirty="0">
                        <a:effectLst/>
                        <a:latin typeface="Zurich BT"/>
                        <a:ea typeface="Times New Roman" panose="02020603050405020304" pitchFamily="18" charset="0"/>
                        <a:cs typeface="Calibri" panose="020F0502020204030204" pitchFamily="34" charset="0"/>
                      </a:endParaRPr>
                    </a:p>
                    <a:p>
                      <a:pPr marL="228600" lvl="3" indent="-228600" algn="l">
                        <a:lnSpc>
                          <a:spcPct val="115000"/>
                        </a:lnSpc>
                        <a:spcBef>
                          <a:spcPts val="200"/>
                        </a:spcBef>
                        <a:spcAft>
                          <a:spcPts val="200"/>
                        </a:spcAft>
                        <a:buFont typeface="Symbol" panose="05050102010706020507" pitchFamily="18" charset="2"/>
                        <a:buChar char=""/>
                        <a:tabLst>
                          <a:tab pos="1905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toàn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bộ</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smtClean="0">
                          <a:effectLst/>
                          <a:latin typeface="Calibri" panose="020F0502020204030204" pitchFamily="34" charset="0"/>
                          <a:ea typeface="Times New Roman" panose="02020603050405020304" pitchFamily="18" charset="0"/>
                          <a:cs typeface="Calibri" panose="020F0502020204030204" pitchFamily="34" charset="0"/>
                        </a:rPr>
                        <a:t>CTRL +</a:t>
                      </a:r>
                      <a:r>
                        <a:rPr lang="vi-VN" sz="1600" dirty="0" smtClean="0">
                          <a:effectLst/>
                          <a:latin typeface="Calibri" panose="020F0502020204030204" pitchFamily="34" charset="0"/>
                          <a:ea typeface="Times New Roman" panose="02020603050405020304" pitchFamily="18" charset="0"/>
                          <a:cs typeface="Calibri" panose="020F0502020204030204" pitchFamily="34" charset="0"/>
                        </a:rPr>
                        <a:t> A</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tc>
              </a:tr>
              <a:tr h="746760">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Spell Check (Kiểm tra chính tả)</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Kiểm tra chính tả của tệp tin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28600"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Trên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thẻ</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Review</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trong</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nhóm</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Proofing</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Spelling &amp; Grammar</a:t>
                      </a:r>
                      <a:endParaRPr lang="vi-VN"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1086285">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Undo (Lùi lại thao tác trước)</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Đảo ngược hoặc lùi lại hành động cuối cùng được thực hiện.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28600"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Trên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thanh</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công</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cụ</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truy</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xuất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nhanh</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Undo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hoặc</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mũi</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tên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cạnh</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nút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Undo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để</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hiển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thị 100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mục</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bạn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có</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thể</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thực</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hiện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lùi</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lại</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thứ</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tự</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endPar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28600"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Nhấn</a:t>
                      </a:r>
                      <a:r>
                        <a:rPr lang="en-US"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CTRL </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vi-VN" sz="1600" kern="1200" dirty="0" smtClea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a:t>
                      </a:r>
                      <a:endPar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1038212">
                <a:tc>
                  <a:txBody>
                    <a:bodyPr/>
                    <a:lstStyle/>
                    <a:p>
                      <a:pPr algn="l">
                        <a:lnSpc>
                          <a:spcPct val="115000"/>
                        </a:lnSpc>
                        <a:spcBef>
                          <a:spcPts val="200"/>
                        </a:spcBef>
                        <a:spcAft>
                          <a:spcPts val="200"/>
                        </a:spcAft>
                        <a:tabLst>
                          <a:tab pos="228600" algn="l"/>
                        </a:tabLst>
                      </a:pPr>
                      <a:r>
                        <a:rPr lang="en-US" sz="1600" b="1">
                          <a:effectLst/>
                          <a:latin typeface="Calibri" panose="020F0502020204030204" pitchFamily="34" charset="0"/>
                          <a:ea typeface="Times New Roman" panose="02020603050405020304" pitchFamily="18" charset="0"/>
                          <a:cs typeface="Calibri" panose="020F0502020204030204" pitchFamily="34" charset="0"/>
                        </a:rPr>
                        <a:t>Views (Các cách hiển thị)</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l">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Thay đổi cách hiển thị để hiện thị lại nội dung theo bố cục khác.</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228600"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thẻ</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View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chọn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cách</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hiển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thị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tương</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ứng</a:t>
                      </a:r>
                      <a:endPar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28600" lvl="3" indent="-228600" algn="l" defTabSz="914400" rtl="0" eaLnBrk="1" latinLnBrk="0" hangingPunct="1">
                        <a:lnSpc>
                          <a:spcPct val="115000"/>
                        </a:lnSpc>
                        <a:spcBef>
                          <a:spcPts val="200"/>
                        </a:spcBef>
                        <a:spcAft>
                          <a:spcPts val="200"/>
                        </a:spcAft>
                        <a:buFont typeface="Symbol" panose="05050102010706020507" pitchFamily="18" charset="2"/>
                        <a:buChar char=""/>
                        <a:tabLst>
                          <a:tab pos="190500" algn="l"/>
                        </a:tabLst>
                      </a:pP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Nhấp</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chuột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vào</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nút</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thể</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hiện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chế</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độ</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hiển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thị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từ</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góc</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dưới</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bên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phải</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màn</a:t>
                      </a:r>
                      <a:r>
                        <a:rPr lang="en-US"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600" kern="12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hình</a:t>
                      </a:r>
                      <a:endParaRPr lang="vi-VN" sz="16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dirty="0"/>
          </a:p>
        </p:txBody>
      </p:sp>
      <p:pic>
        <p:nvPicPr>
          <p:cNvPr id="15422" name="Picture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21" name="Picture 14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20" name="Picture 144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9" name="Picture 145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8" name="Picture 145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7" name="Picture 145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6" name="Picture 145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5" name="Picture 59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4" name="Picture 14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3" name="Picture 145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2" name="Picture 146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1" name="Picture 15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10" name="Picture 146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9" name="Picture 146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8" name="Picture 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7" name="Picture 8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03663" y="-20640675"/>
            <a:ext cx="2476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6" name="Picture 8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5" name="Picture 36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4" name="Picture 8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3" name="Picture 12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2" name="Picture 8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1" name="Picture 12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400" name="Picture 99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9" name="Picture 61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8" name="Picture 99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03663" y="-20640675"/>
            <a:ext cx="2476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7" name="Picture 99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6" name="Picture 996"/>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5" name="Picture 99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4" name="Picture 13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903663" y="-20640675"/>
            <a:ext cx="20002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3" name="Picture 99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3663" y="-20640675"/>
            <a:ext cx="2190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5392" name="Picture 131"/>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903663" y="-20640675"/>
            <a:ext cx="190500"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68672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p:txBody>
          <a:bodyPr/>
          <a:lstStyle/>
          <a:p>
            <a:r>
              <a:rPr lang="en-US" b="1" dirty="0" err="1"/>
              <a:t>Làm</a:t>
            </a:r>
            <a:r>
              <a:rPr lang="en-US" b="1" dirty="0"/>
              <a:t> </a:t>
            </a:r>
            <a:r>
              <a:rPr lang="en-US" b="1" dirty="0" err="1"/>
              <a:t>việc</a:t>
            </a:r>
            <a:r>
              <a:rPr lang="en-US" b="1" dirty="0"/>
              <a:t> </a:t>
            </a:r>
            <a:r>
              <a:rPr lang="en-US" b="1" dirty="0" err="1"/>
              <a:t>cộng</a:t>
            </a:r>
            <a:r>
              <a:rPr lang="en-US" b="1" dirty="0"/>
              <a:t> </a:t>
            </a:r>
            <a:r>
              <a:rPr lang="en-US" b="1" dirty="0" err="1"/>
              <a:t>tác</a:t>
            </a:r>
            <a:r>
              <a:rPr lang="en-US" b="1" dirty="0"/>
              <a:t> </a:t>
            </a:r>
            <a:r>
              <a:rPr lang="en-US" b="1" dirty="0" err="1"/>
              <a:t>với</a:t>
            </a:r>
            <a:r>
              <a:rPr lang="en-US" b="1" dirty="0"/>
              <a:t> </a:t>
            </a:r>
            <a:r>
              <a:rPr lang="en-US" b="1" dirty="0" err="1"/>
              <a:t>người</a:t>
            </a:r>
            <a:r>
              <a:rPr lang="en-US" b="1" dirty="0"/>
              <a:t> </a:t>
            </a:r>
            <a:r>
              <a:rPr lang="en-US" b="1" dirty="0" err="1"/>
              <a:t>khác</a:t>
            </a:r>
            <a:endParaRPr lang="vi-VN" b="1" dirty="0"/>
          </a:p>
          <a:p>
            <a:pPr lvl="1"/>
            <a:r>
              <a:rPr lang="vi-VN" dirty="0" smtClean="0"/>
              <a:t>Truyền </a:t>
            </a:r>
            <a:r>
              <a:rPr lang="vi-VN" dirty="0"/>
              <a:t>thông giúp con người kết nối với nhau trong các mối quan hệ xã hội hay trong công việc</a:t>
            </a:r>
            <a:endParaRPr lang="en-US" dirty="0" smtClean="0"/>
          </a:p>
          <a:p>
            <a:pPr lvl="1"/>
            <a:r>
              <a:rPr lang="en-US" dirty="0" err="1" smtClean="0"/>
              <a:t>Công</a:t>
            </a:r>
            <a:r>
              <a:rPr lang="en-US" dirty="0" smtClean="0"/>
              <a:t> </a:t>
            </a:r>
            <a:r>
              <a:rPr lang="en-US" dirty="0" err="1"/>
              <a:t>nghệ</a:t>
            </a:r>
            <a:r>
              <a:rPr lang="en-US" dirty="0"/>
              <a:t> </a:t>
            </a:r>
            <a:r>
              <a:rPr lang="en-US" dirty="0" err="1" smtClean="0"/>
              <a:t>làm</a:t>
            </a:r>
            <a:r>
              <a:rPr lang="en-US" dirty="0" smtClean="0"/>
              <a:t> </a:t>
            </a:r>
            <a:r>
              <a:rPr lang="en-US" dirty="0" err="1"/>
              <a:t>tăng</a:t>
            </a:r>
            <a:r>
              <a:rPr lang="en-US" dirty="0"/>
              <a:t> </a:t>
            </a:r>
            <a:r>
              <a:rPr lang="en-US" dirty="0" err="1"/>
              <a:t>năng</a:t>
            </a:r>
            <a:r>
              <a:rPr lang="en-US" dirty="0"/>
              <a:t> </a:t>
            </a:r>
            <a:r>
              <a:rPr lang="en-US" dirty="0" err="1"/>
              <a:t>suất</a:t>
            </a:r>
            <a:r>
              <a:rPr lang="en-US" dirty="0"/>
              <a:t> </a:t>
            </a:r>
            <a:r>
              <a:rPr lang="en-US" dirty="0" err="1"/>
              <a:t>lao</a:t>
            </a:r>
            <a:r>
              <a:rPr lang="en-US" dirty="0"/>
              <a:t> </a:t>
            </a:r>
            <a:r>
              <a:rPr lang="en-US" dirty="0" err="1"/>
              <a:t>động</a:t>
            </a:r>
            <a:r>
              <a:rPr lang="en-US" dirty="0"/>
              <a:t> </a:t>
            </a:r>
            <a:r>
              <a:rPr lang="en-US" dirty="0" err="1"/>
              <a:t>trong</a:t>
            </a:r>
            <a:r>
              <a:rPr lang="en-US" dirty="0"/>
              <a:t> </a:t>
            </a:r>
            <a:r>
              <a:rPr lang="en-US" dirty="0" err="1" smtClean="0"/>
              <a:t>việc</a:t>
            </a:r>
            <a:endParaRPr lang="en-US" dirty="0" smtClean="0"/>
          </a:p>
          <a:p>
            <a:pPr lvl="1"/>
            <a:r>
              <a:rPr lang="en-CA" dirty="0" err="1"/>
              <a:t>Hầu</a:t>
            </a:r>
            <a:r>
              <a:rPr lang="en-CA" dirty="0"/>
              <a:t> </a:t>
            </a:r>
            <a:r>
              <a:rPr lang="en-CA" dirty="0" err="1"/>
              <a:t>hết</a:t>
            </a:r>
            <a:r>
              <a:rPr lang="en-CA" dirty="0"/>
              <a:t> </a:t>
            </a:r>
            <a:r>
              <a:rPr lang="en-CA" dirty="0" err="1" smtClean="0"/>
              <a:t>mỗi</a:t>
            </a:r>
            <a:r>
              <a:rPr lang="en-CA" dirty="0" smtClean="0"/>
              <a:t> </a:t>
            </a:r>
            <a:r>
              <a:rPr lang="en-CA" dirty="0" err="1"/>
              <a:t>nhân</a:t>
            </a:r>
            <a:r>
              <a:rPr lang="en-CA" dirty="0"/>
              <a:t> </a:t>
            </a:r>
            <a:r>
              <a:rPr lang="en-CA" dirty="0" err="1"/>
              <a:t>viên</a:t>
            </a:r>
            <a:r>
              <a:rPr lang="en-CA" dirty="0"/>
              <a:t> </a:t>
            </a:r>
            <a:r>
              <a:rPr lang="en-CA" dirty="0" err="1" smtClean="0"/>
              <a:t>văn</a:t>
            </a:r>
            <a:r>
              <a:rPr lang="en-CA" dirty="0" smtClean="0"/>
              <a:t> </a:t>
            </a:r>
            <a:r>
              <a:rPr lang="en-CA" dirty="0" err="1" smtClean="0"/>
              <a:t>phòng</a:t>
            </a:r>
            <a:r>
              <a:rPr lang="en-CA" dirty="0" smtClean="0"/>
              <a:t> </a:t>
            </a:r>
            <a:r>
              <a:rPr lang="en-CA" dirty="0" err="1"/>
              <a:t>đều</a:t>
            </a:r>
            <a:r>
              <a:rPr lang="en-CA" dirty="0"/>
              <a:t> </a:t>
            </a:r>
            <a:r>
              <a:rPr lang="en-CA" dirty="0" err="1"/>
              <a:t>có</a:t>
            </a:r>
            <a:r>
              <a:rPr lang="en-CA" dirty="0"/>
              <a:t> </a:t>
            </a:r>
            <a:r>
              <a:rPr lang="en-CA" dirty="0" err="1"/>
              <a:t>ít</a:t>
            </a:r>
            <a:r>
              <a:rPr lang="en-CA" dirty="0"/>
              <a:t> </a:t>
            </a:r>
            <a:r>
              <a:rPr lang="en-CA" dirty="0" err="1"/>
              <a:t>nhất</a:t>
            </a:r>
            <a:r>
              <a:rPr lang="en-CA" dirty="0"/>
              <a:t> </a:t>
            </a:r>
            <a:r>
              <a:rPr lang="en-CA" dirty="0" err="1"/>
              <a:t>một</a:t>
            </a:r>
            <a:r>
              <a:rPr lang="en-CA" dirty="0"/>
              <a:t> </a:t>
            </a:r>
            <a:r>
              <a:rPr lang="en-CA" dirty="0" err="1"/>
              <a:t>máy</a:t>
            </a:r>
            <a:r>
              <a:rPr lang="en-CA" dirty="0"/>
              <a:t> </a:t>
            </a:r>
            <a:r>
              <a:rPr lang="en-CA" dirty="0" err="1"/>
              <a:t>tính</a:t>
            </a:r>
            <a:endParaRPr lang="en-US" dirty="0" smtClean="0"/>
          </a:p>
          <a:p>
            <a:pPr lvl="1"/>
            <a:r>
              <a:rPr lang="vi-VN" smtClean="0"/>
              <a:t>Gần như tất cả</a:t>
            </a:r>
            <a:r>
              <a:rPr lang="en-CA" smtClean="0"/>
              <a:t> </a:t>
            </a:r>
            <a:r>
              <a:rPr lang="en-CA" dirty="0" err="1"/>
              <a:t>mọi</a:t>
            </a:r>
            <a:r>
              <a:rPr lang="en-CA" dirty="0"/>
              <a:t> </a:t>
            </a:r>
            <a:r>
              <a:rPr lang="en-CA" dirty="0" err="1"/>
              <a:t>người</a:t>
            </a:r>
            <a:r>
              <a:rPr lang="en-CA" dirty="0"/>
              <a:t> </a:t>
            </a:r>
            <a:r>
              <a:rPr lang="en-CA" dirty="0" err="1"/>
              <a:t>đều</a:t>
            </a:r>
            <a:r>
              <a:rPr lang="en-CA" dirty="0"/>
              <a:t> </a:t>
            </a:r>
            <a:r>
              <a:rPr lang="en-CA" dirty="0" err="1"/>
              <a:t>kết</a:t>
            </a:r>
            <a:r>
              <a:rPr lang="en-CA" dirty="0"/>
              <a:t> </a:t>
            </a:r>
            <a:r>
              <a:rPr lang="en-CA" dirty="0" err="1"/>
              <a:t>nối</a:t>
            </a:r>
            <a:r>
              <a:rPr lang="en-CA" dirty="0"/>
              <a:t> </a:t>
            </a:r>
            <a:r>
              <a:rPr lang="en-CA" dirty="0" err="1"/>
              <a:t>được</a:t>
            </a:r>
            <a:r>
              <a:rPr lang="en-CA" dirty="0"/>
              <a:t> </a:t>
            </a:r>
            <a:r>
              <a:rPr lang="en-CA" dirty="0" err="1"/>
              <a:t>với</a:t>
            </a:r>
            <a:r>
              <a:rPr lang="en-CA" dirty="0"/>
              <a:t> </a:t>
            </a:r>
            <a:r>
              <a:rPr lang="en-CA" dirty="0" err="1"/>
              <a:t>nhau</a:t>
            </a:r>
            <a:r>
              <a:rPr lang="en-CA" dirty="0"/>
              <a:t> </a:t>
            </a:r>
            <a:r>
              <a:rPr lang="en-CA" dirty="0" err="1"/>
              <a:t>thông</a:t>
            </a:r>
            <a:r>
              <a:rPr lang="en-CA" dirty="0"/>
              <a:t> qua </a:t>
            </a:r>
            <a:r>
              <a:rPr lang="en-CA" dirty="0" err="1"/>
              <a:t>mạng</a:t>
            </a:r>
            <a:r>
              <a:rPr lang="en-CA" dirty="0"/>
              <a:t> </a:t>
            </a:r>
            <a:r>
              <a:rPr lang="en-CA" dirty="0" err="1"/>
              <a:t>cục</a:t>
            </a:r>
            <a:r>
              <a:rPr lang="en-CA" dirty="0"/>
              <a:t> </a:t>
            </a:r>
            <a:r>
              <a:rPr lang="en-CA" dirty="0" err="1"/>
              <a:t>bộ</a:t>
            </a:r>
            <a:r>
              <a:rPr lang="en-CA" dirty="0"/>
              <a:t> ở </a:t>
            </a:r>
            <a:r>
              <a:rPr lang="en-CA" dirty="0" err="1"/>
              <a:t>cơ</a:t>
            </a:r>
            <a:r>
              <a:rPr lang="en-CA" dirty="0"/>
              <a:t> </a:t>
            </a:r>
            <a:r>
              <a:rPr lang="en-CA" dirty="0" err="1"/>
              <a:t>quan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spTree>
    <p:extLst>
      <p:ext uri="{BB962C8B-B14F-4D97-AF65-F5344CB8AC3E}">
        <p14:creationId xmlns:p14="http://schemas.microsoft.com/office/powerpoint/2010/main" val="28239222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p:txBody>
          <a:bodyPr/>
          <a:lstStyle/>
          <a:p>
            <a:r>
              <a:rPr lang="en-US" b="1" dirty="0" err="1"/>
              <a:t>Sử</a:t>
            </a:r>
            <a:r>
              <a:rPr lang="en-US" b="1" dirty="0"/>
              <a:t> </a:t>
            </a:r>
            <a:r>
              <a:rPr lang="en-US" b="1" dirty="0" err="1"/>
              <a:t>dụng</a:t>
            </a:r>
            <a:r>
              <a:rPr lang="en-US" b="1" dirty="0"/>
              <a:t> </a:t>
            </a:r>
            <a:r>
              <a:rPr lang="en-US" b="1" dirty="0" err="1"/>
              <a:t>thư</a:t>
            </a:r>
            <a:r>
              <a:rPr lang="en-US" b="1" dirty="0"/>
              <a:t> </a:t>
            </a:r>
            <a:r>
              <a:rPr lang="en-US" b="1" dirty="0" err="1"/>
              <a:t>điện</a:t>
            </a:r>
            <a:r>
              <a:rPr lang="en-US" b="1" dirty="0"/>
              <a:t> </a:t>
            </a:r>
            <a:r>
              <a:rPr lang="en-US" b="1" dirty="0" err="1"/>
              <a:t>tử</a:t>
            </a:r>
            <a:endParaRPr lang="vi-VN" b="1" dirty="0"/>
          </a:p>
          <a:p>
            <a:pPr lvl="1"/>
            <a:r>
              <a:rPr lang="vi-VN" dirty="0"/>
              <a:t>Để gửi tài liệu sử dụng thư điện tử</a:t>
            </a:r>
            <a:r>
              <a:rPr lang="en-US" dirty="0" smtClean="0"/>
              <a:t>:</a:t>
            </a:r>
            <a:endParaRPr lang="en-US" dirty="0"/>
          </a:p>
          <a:p>
            <a:pPr marL="1089025" lvl="1" indent="-342900">
              <a:buAutoNum type="arabicPeriod"/>
            </a:pPr>
            <a:r>
              <a:rPr lang="en-US" sz="1800" dirty="0" smtClean="0"/>
              <a:t>Trong </a:t>
            </a:r>
            <a:r>
              <a:rPr lang="en-US" sz="1800" dirty="0" err="1" smtClean="0"/>
              <a:t>tài</a:t>
            </a:r>
            <a:r>
              <a:rPr lang="en-US" sz="1800" dirty="0" smtClean="0"/>
              <a:t> </a:t>
            </a:r>
            <a:r>
              <a:rPr lang="en-US" sz="1800" dirty="0" err="1" smtClean="0"/>
              <a:t>liệu</a:t>
            </a:r>
            <a:r>
              <a:rPr lang="en-US" sz="1800" dirty="0" smtClean="0"/>
              <a:t> </a:t>
            </a:r>
            <a:r>
              <a:rPr lang="en-US" sz="1800" dirty="0" err="1" smtClean="0"/>
              <a:t>hiện</a:t>
            </a:r>
            <a:r>
              <a:rPr lang="en-US" sz="1800" dirty="0" smtClean="0"/>
              <a:t> </a:t>
            </a:r>
            <a:r>
              <a:rPr lang="en-US" sz="1800" dirty="0" err="1" smtClean="0"/>
              <a:t>hành</a:t>
            </a:r>
            <a:r>
              <a:rPr lang="en-US" sz="1800" dirty="0" smtClean="0"/>
              <a:t>,</a:t>
            </a:r>
            <a:br>
              <a:rPr lang="en-US" sz="1800" dirty="0" smtClean="0"/>
            </a:br>
            <a:r>
              <a:rPr lang="en-US" sz="1800" dirty="0" err="1" smtClean="0"/>
              <a:t>Trên</a:t>
            </a:r>
            <a:r>
              <a:rPr lang="en-US" sz="1800" dirty="0" smtClean="0"/>
              <a:t> </a:t>
            </a:r>
            <a:r>
              <a:rPr lang="en-US" sz="1800" dirty="0" err="1"/>
              <a:t>thẻ</a:t>
            </a:r>
            <a:r>
              <a:rPr lang="en-US" sz="1800" dirty="0"/>
              <a:t> </a:t>
            </a:r>
            <a:r>
              <a:rPr lang="en-CA" sz="1800" b="1" dirty="0"/>
              <a:t>File</a:t>
            </a:r>
            <a:r>
              <a:rPr lang="en-CA" sz="1800" dirty="0"/>
              <a:t>, </a:t>
            </a:r>
            <a:r>
              <a:rPr lang="en-US" sz="1800" dirty="0" err="1" smtClean="0"/>
              <a:t>nhấp</a:t>
            </a:r>
            <a:r>
              <a:rPr lang="en-US" sz="1800" dirty="0"/>
              <a:t/>
            </a:r>
            <a:br>
              <a:rPr lang="en-US" sz="1800" dirty="0"/>
            </a:br>
            <a:r>
              <a:rPr lang="en-US" sz="1800" dirty="0" err="1" smtClean="0"/>
              <a:t>chuột</a:t>
            </a:r>
            <a:r>
              <a:rPr lang="en-US" sz="1800" dirty="0" smtClean="0"/>
              <a:t> </a:t>
            </a:r>
            <a:r>
              <a:rPr lang="en-US" sz="1800" dirty="0" err="1"/>
              <a:t>vào</a:t>
            </a:r>
            <a:r>
              <a:rPr lang="en-US" sz="1800" dirty="0"/>
              <a:t> </a:t>
            </a:r>
            <a:r>
              <a:rPr lang="en-CA" sz="1800" b="1" dirty="0"/>
              <a:t>Save &amp; Send</a:t>
            </a:r>
            <a:r>
              <a:rPr lang="x-none" sz="1800" dirty="0" smtClean="0"/>
              <a:t>.</a:t>
            </a:r>
            <a:endParaRPr lang="en-US" sz="1800" dirty="0" smtClean="0"/>
          </a:p>
          <a:p>
            <a:pPr marL="1089025" indent="-342900">
              <a:buNone/>
            </a:pPr>
            <a:r>
              <a:rPr lang="en-US" sz="1800" dirty="0"/>
              <a:t>2</a:t>
            </a:r>
            <a:r>
              <a:rPr lang="x-none" sz="1800" dirty="0"/>
              <a:t>.	</a:t>
            </a:r>
            <a:r>
              <a:rPr lang="en-US" sz="1800" dirty="0" err="1" smtClean="0"/>
              <a:t>Nhấp</a:t>
            </a:r>
            <a:r>
              <a:rPr lang="en-US" sz="1800" dirty="0" smtClean="0"/>
              <a:t> </a:t>
            </a:r>
            <a:r>
              <a:rPr lang="en-US" sz="1800" dirty="0" err="1" smtClean="0"/>
              <a:t>chuột</a:t>
            </a:r>
            <a:r>
              <a:rPr lang="en-US" sz="1800" dirty="0" smtClean="0"/>
              <a:t> </a:t>
            </a:r>
            <a:r>
              <a:rPr lang="en-US" sz="1800" dirty="0" err="1" smtClean="0"/>
              <a:t>chọn</a:t>
            </a:r>
            <a:r>
              <a:rPr lang="en-US" sz="1800" dirty="0" smtClean="0"/>
              <a:t> </a:t>
            </a:r>
            <a:r>
              <a:rPr lang="x-none" sz="1800" b="1" dirty="0" smtClean="0"/>
              <a:t>Send </a:t>
            </a:r>
            <a:r>
              <a:rPr lang="en-US" sz="1800" b="1" dirty="0" smtClean="0"/>
              <a:t/>
            </a:r>
            <a:br>
              <a:rPr lang="en-US" sz="1800" b="1" dirty="0" smtClean="0"/>
            </a:br>
            <a:r>
              <a:rPr lang="x-none" sz="1800" b="1" dirty="0" smtClean="0"/>
              <a:t>Using </a:t>
            </a:r>
            <a:r>
              <a:rPr lang="x-none" sz="1800" b="1" dirty="0"/>
              <a:t>E-mail </a:t>
            </a:r>
            <a:endParaRPr lang="en-US" sz="1800"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pic>
        <p:nvPicPr>
          <p:cNvPr id="6" name="Picture 5" descr="H:\Publishing\Working\In Development\7314 IC3 GS4\Screens\L7\l7-039.png"/>
          <p:cNvPicPr/>
          <p:nvPr/>
        </p:nvPicPr>
        <p:blipFill>
          <a:blip r:embed="rId3">
            <a:extLst>
              <a:ext uri="{28A0092B-C50C-407E-A947-70E740481C1C}">
                <a14:useLocalDpi xmlns:a14="http://schemas.microsoft.com/office/drawing/2010/main" val="0"/>
              </a:ext>
            </a:extLst>
          </a:blip>
          <a:srcRect/>
          <a:stretch>
            <a:fillRect/>
          </a:stretch>
        </p:blipFill>
        <p:spPr bwMode="auto">
          <a:xfrm>
            <a:off x="4121026" y="2620644"/>
            <a:ext cx="4637212" cy="3275052"/>
          </a:xfrm>
          <a:prstGeom prst="rect">
            <a:avLst/>
          </a:prstGeom>
          <a:noFill/>
          <a:ln>
            <a:noFill/>
          </a:ln>
        </p:spPr>
      </p:pic>
    </p:spTree>
    <p:extLst>
      <p:ext uri="{BB962C8B-B14F-4D97-AF65-F5344CB8AC3E}">
        <p14:creationId xmlns:p14="http://schemas.microsoft.com/office/powerpoint/2010/main" val="35997090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50761850"/>
              </p:ext>
            </p:extLst>
          </p:nvPr>
        </p:nvGraphicFramePr>
        <p:xfrm>
          <a:off x="579120" y="1522825"/>
          <a:ext cx="8183880" cy="4789361"/>
        </p:xfrm>
        <a:graphic>
          <a:graphicData uri="http://schemas.openxmlformats.org/drawingml/2006/table">
            <a:tbl>
              <a:tblPr firstRow="1" firstCol="1" bandRow="1">
                <a:tableStyleId>{2D5ABB26-0587-4C30-8999-92F81FD0307C}</a:tableStyleId>
              </a:tblPr>
              <a:tblGrid>
                <a:gridCol w="2468880"/>
                <a:gridCol w="5715000"/>
              </a:tblGrid>
              <a:tr h="1804575">
                <a:tc>
                  <a:txBody>
                    <a:bodyPr/>
                    <a:lstStyle/>
                    <a:p>
                      <a:pPr>
                        <a:lnSpc>
                          <a:spcPct val="115000"/>
                        </a:lnSpc>
                        <a:spcBef>
                          <a:spcPts val="200"/>
                        </a:spcBef>
                        <a:spcAft>
                          <a:spcPts val="200"/>
                        </a:spcAft>
                        <a:tabLst>
                          <a:tab pos="228600" algn="l"/>
                        </a:tabLst>
                      </a:pPr>
                      <a:r>
                        <a:rPr lang="en-US" sz="1800" b="1" dirty="0">
                          <a:effectLst/>
                          <a:latin typeface="Zurich BT" pitchFamily="34" charset="0"/>
                        </a:rPr>
                        <a:t>Send as Attachment</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Tạo một bản tin thư điện tử với tệp tin đính kèm là tài liệu của bạn</a:t>
                      </a:r>
                      <a:r>
                        <a:rPr lang="en-US" sz="1800" dirty="0" smtClean="0">
                          <a:effectLst/>
                          <a:latin typeface="Zurich BT" pitchFamily="34" charset="0"/>
                        </a:rPr>
                        <a:t>:</a:t>
                      </a:r>
                    </a:p>
                    <a:p>
                      <a:pPr marL="0" algn="just">
                        <a:lnSpc>
                          <a:spcPct val="115000"/>
                        </a:lnSpc>
                        <a:spcBef>
                          <a:spcPts val="200"/>
                        </a:spcBef>
                        <a:spcAft>
                          <a:spcPts val="200"/>
                        </a:spcAft>
                        <a:tabLst>
                          <a:tab pos="228600" algn="l"/>
                        </a:tabLst>
                      </a:pPr>
                      <a:endParaRPr lang="en-US" sz="1800" dirty="0" smtClean="0">
                        <a:effectLst/>
                        <a:latin typeface="Zurich BT" pitchFamily="34" charset="0"/>
                      </a:endParaRPr>
                    </a:p>
                    <a:p>
                      <a:pPr marL="0" algn="just">
                        <a:lnSpc>
                          <a:spcPct val="115000"/>
                        </a:lnSpc>
                        <a:spcBef>
                          <a:spcPts val="200"/>
                        </a:spcBef>
                        <a:spcAft>
                          <a:spcPts val="200"/>
                        </a:spcAft>
                        <a:tabLst>
                          <a:tab pos="228600" algn="l"/>
                        </a:tabLst>
                      </a:pPr>
                      <a:endParaRPr lang="en-US" sz="1800" dirty="0">
                        <a:effectLst/>
                        <a:latin typeface="Zurich BT" pitchFamily="34" charset="0"/>
                      </a:endParaRPr>
                    </a:p>
                    <a:p>
                      <a:pPr marL="0" algn="just">
                        <a:lnSpc>
                          <a:spcPct val="115000"/>
                        </a:lnSpc>
                        <a:spcBef>
                          <a:spcPts val="200"/>
                        </a:spcBef>
                        <a:spcAft>
                          <a:spcPts val="200"/>
                        </a:spcAft>
                        <a:tabLst>
                          <a:tab pos="228600" algn="l"/>
                        </a:tabLst>
                      </a:pPr>
                      <a:endParaRPr lang="en-US" sz="1800" dirty="0">
                        <a:effectLst/>
                        <a:latin typeface="Zurich BT" pitchFamily="34" charset="0"/>
                        <a:ea typeface="Times New Roman"/>
                        <a:cs typeface="Calibri"/>
                      </a:endParaRPr>
                    </a:p>
                  </a:txBody>
                  <a:tcPr marL="68580" marR="68580" marT="0" marB="0"/>
                </a:tc>
              </a:tr>
              <a:tr h="776510">
                <a:tc>
                  <a:txBody>
                    <a:bodyPr/>
                    <a:lstStyle/>
                    <a:p>
                      <a:pPr>
                        <a:lnSpc>
                          <a:spcPct val="115000"/>
                        </a:lnSpc>
                        <a:spcBef>
                          <a:spcPts val="200"/>
                        </a:spcBef>
                        <a:spcAft>
                          <a:spcPts val="200"/>
                        </a:spcAft>
                        <a:tabLst>
                          <a:tab pos="228600" algn="l"/>
                        </a:tabLst>
                      </a:pPr>
                      <a:r>
                        <a:rPr lang="en-US" sz="1800" b="1">
                          <a:effectLst/>
                          <a:latin typeface="Zurich BT" pitchFamily="34" charset="0"/>
                        </a:rPr>
                        <a:t>Send a Link</a:t>
                      </a:r>
                      <a:endParaRPr lang="en-US" sz="1800" b="1">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Khởi động Outlook và mở bản tin thư điện tử chứa đường dẫn siêu liên kết đến tài liệu</a:t>
                      </a:r>
                      <a:endParaRPr lang="en-US" sz="1800" dirty="0">
                        <a:effectLst/>
                        <a:latin typeface="Zurich BT" pitchFamily="34" charset="0"/>
                        <a:ea typeface="Times New Roman"/>
                        <a:cs typeface="Calibri"/>
                      </a:endParaRPr>
                    </a:p>
                  </a:txBody>
                  <a:tcPr marL="68580" marR="68580" marT="0" marB="0"/>
                </a:tc>
              </a:tr>
              <a:tr h="495300">
                <a:tc>
                  <a:txBody>
                    <a:bodyPr/>
                    <a:lstStyle/>
                    <a:p>
                      <a:pPr>
                        <a:lnSpc>
                          <a:spcPct val="115000"/>
                        </a:lnSpc>
                        <a:spcBef>
                          <a:spcPts val="200"/>
                        </a:spcBef>
                        <a:spcAft>
                          <a:spcPts val="200"/>
                        </a:spcAft>
                        <a:tabLst>
                          <a:tab pos="228600" algn="l"/>
                        </a:tabLst>
                      </a:pPr>
                      <a:r>
                        <a:rPr lang="en-US" sz="1800" b="1">
                          <a:effectLst/>
                          <a:latin typeface="Zurich BT" pitchFamily="34" charset="0"/>
                        </a:rPr>
                        <a:t>Send as PDF</a:t>
                      </a:r>
                      <a:endParaRPr lang="en-US" sz="1800" b="1">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Chuyển tài liệu thành dạng PDF (Portable Document Format) trước khi bạn gửi</a:t>
                      </a:r>
                      <a:endParaRPr lang="en-US" sz="1800" dirty="0">
                        <a:effectLst/>
                        <a:latin typeface="Zurich BT" pitchFamily="34" charset="0"/>
                        <a:ea typeface="Times New Roman"/>
                        <a:cs typeface="Calibri"/>
                      </a:endParaRPr>
                    </a:p>
                  </a:txBody>
                  <a:tcPr marL="68580" marR="68580" marT="0" marB="0"/>
                </a:tc>
              </a:tr>
              <a:tr h="485775">
                <a:tc>
                  <a:txBody>
                    <a:bodyPr/>
                    <a:lstStyle/>
                    <a:p>
                      <a:pPr>
                        <a:lnSpc>
                          <a:spcPct val="115000"/>
                        </a:lnSpc>
                        <a:spcBef>
                          <a:spcPts val="200"/>
                        </a:spcBef>
                        <a:spcAft>
                          <a:spcPts val="200"/>
                        </a:spcAft>
                        <a:tabLst>
                          <a:tab pos="228600" algn="l"/>
                        </a:tabLst>
                      </a:pPr>
                      <a:r>
                        <a:rPr lang="en-US" sz="1800" b="1">
                          <a:effectLst/>
                          <a:latin typeface="Zurich BT" pitchFamily="34" charset="0"/>
                        </a:rPr>
                        <a:t>Send as XPS</a:t>
                      </a:r>
                      <a:endParaRPr lang="en-US" sz="1800" b="1">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huyển tài liệu thành định dạng XML Paper Specification (XPS) trước khi bạn gửi</a:t>
                      </a:r>
                      <a:endParaRPr lang="en-US" sz="1800" dirty="0">
                        <a:effectLst/>
                        <a:latin typeface="Zurich BT" pitchFamily="34" charset="0"/>
                        <a:ea typeface="Times New Roman"/>
                        <a:cs typeface="Calibri"/>
                      </a:endParaRPr>
                    </a:p>
                  </a:txBody>
                  <a:tcPr marL="68580" marR="68580" marT="0" marB="0"/>
                </a:tc>
              </a:tr>
              <a:tr h="680815">
                <a:tc>
                  <a:txBody>
                    <a:bodyPr/>
                    <a:lstStyle/>
                    <a:p>
                      <a:pPr>
                        <a:lnSpc>
                          <a:spcPct val="115000"/>
                        </a:lnSpc>
                        <a:spcBef>
                          <a:spcPts val="200"/>
                        </a:spcBef>
                        <a:spcAft>
                          <a:spcPts val="200"/>
                        </a:spcAft>
                        <a:tabLst>
                          <a:tab pos="228600" algn="l"/>
                        </a:tabLst>
                      </a:pPr>
                      <a:r>
                        <a:rPr lang="en-US" sz="1800" b="1" dirty="0">
                          <a:effectLst/>
                          <a:latin typeface="Zurich BT" pitchFamily="34" charset="0"/>
                        </a:rPr>
                        <a:t>Send as Internet Fax</a:t>
                      </a:r>
                      <a:endParaRPr lang="en-US" sz="1800" b="1" dirty="0">
                        <a:effectLst/>
                        <a:latin typeface="Zurich BT" pitchFamily="34" charset="0"/>
                        <a:ea typeface="Times New Roman"/>
                        <a:cs typeface="Calibri"/>
                      </a:endParaRPr>
                    </a:p>
                  </a:txBody>
                  <a:tcPr marL="68580" marR="68580" marT="0" marB="0"/>
                </a:tc>
                <a:tc>
                  <a:txBody>
                    <a:bodyPr/>
                    <a:lstStyle/>
                    <a:p>
                      <a:pPr marL="0" algn="just">
                        <a:lnSpc>
                          <a:spcPct val="115000"/>
                        </a:lnSpc>
                        <a:spcBef>
                          <a:spcPts val="200"/>
                        </a:spcBef>
                        <a:spcAft>
                          <a:spcPts val="200"/>
                        </a:spcAft>
                        <a:tabLst>
                          <a:tab pos="228600" algn="l"/>
                        </a:tabLst>
                      </a:pPr>
                      <a:r>
                        <a:rPr lang="vi-VN" sz="1800" dirty="0" smtClean="0">
                          <a:effectLst/>
                          <a:latin typeface="Zurich BT" pitchFamily="34" charset="0"/>
                        </a:rPr>
                        <a:t>Chuyển tài liệu thành tệp tin fax điện tử và gửi qua phần mềm Internet fax đã được cài trên máy tính cục bộ.</a:t>
                      </a:r>
                      <a:endParaRPr lang="en-US" sz="1800" dirty="0">
                        <a:effectLst/>
                        <a:latin typeface="Zurich BT" pitchFamily="34" charset="0"/>
                        <a:ea typeface="Times New Roman"/>
                        <a:cs typeface="Calibri"/>
                      </a:endParaRPr>
                    </a:p>
                  </a:txBody>
                  <a:tcPr marL="68580" marR="68580" marT="0" marB="0"/>
                </a:tc>
              </a:tr>
            </a:tbl>
          </a:graphicData>
        </a:graphic>
      </p:graphicFrame>
      <p:pic>
        <p:nvPicPr>
          <p:cNvPr id="16385" name="Picture 133" descr="l7-042"/>
          <p:cNvPicPr>
            <a:picLocks noChangeAspect="1" noChangeArrowheads="1"/>
          </p:cNvPicPr>
          <p:nvPr/>
        </p:nvPicPr>
        <p:blipFill rotWithShape="1">
          <a:blip r:embed="rId3">
            <a:extLst>
              <a:ext uri="{28A0092B-C50C-407E-A947-70E740481C1C}">
                <a14:useLocalDpi xmlns:a14="http://schemas.microsoft.com/office/drawing/2010/main" val="0"/>
              </a:ext>
            </a:extLst>
          </a:blip>
          <a:srcRect t="26897" r="32433" b="42645"/>
          <a:stretch/>
        </p:blipFill>
        <p:spPr bwMode="auto">
          <a:xfrm>
            <a:off x="3536951" y="2179955"/>
            <a:ext cx="2886710" cy="899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08602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p:txBody>
          <a:bodyPr/>
          <a:lstStyle/>
          <a:p>
            <a:pPr lvl="1"/>
            <a:r>
              <a:rPr lang="en-CA" dirty="0" err="1"/>
              <a:t>Bạn</a:t>
            </a:r>
            <a:r>
              <a:rPr lang="en-CA" dirty="0"/>
              <a:t> </a:t>
            </a:r>
            <a:r>
              <a:rPr lang="en-CA" dirty="0" err="1"/>
              <a:t>nên</a:t>
            </a:r>
            <a:r>
              <a:rPr lang="en-CA" dirty="0"/>
              <a:t> </a:t>
            </a:r>
            <a:r>
              <a:rPr lang="en-CA" dirty="0" err="1"/>
              <a:t>chọn</a:t>
            </a:r>
            <a:r>
              <a:rPr lang="en-CA" dirty="0"/>
              <a:t> </a:t>
            </a:r>
            <a:r>
              <a:rPr lang="en-CA" b="1" dirty="0"/>
              <a:t>Send a Link </a:t>
            </a:r>
            <a:r>
              <a:rPr lang="en-CA" dirty="0" err="1"/>
              <a:t>như</a:t>
            </a:r>
            <a:r>
              <a:rPr lang="en-CA" dirty="0"/>
              <a:t> </a:t>
            </a:r>
            <a:r>
              <a:rPr lang="en-CA" dirty="0" err="1"/>
              <a:t>một</a:t>
            </a:r>
            <a:r>
              <a:rPr lang="en-CA" dirty="0"/>
              <a:t> </a:t>
            </a:r>
            <a:r>
              <a:rPr lang="en-CA" dirty="0" err="1"/>
              <a:t>phương</a:t>
            </a:r>
            <a:r>
              <a:rPr lang="en-CA" dirty="0"/>
              <a:t> </a:t>
            </a:r>
            <a:r>
              <a:rPr lang="en-CA" dirty="0" err="1"/>
              <a:t>pháp</a:t>
            </a:r>
            <a:r>
              <a:rPr lang="en-CA" dirty="0"/>
              <a:t> </a:t>
            </a:r>
            <a:r>
              <a:rPr lang="en-CA" dirty="0" err="1"/>
              <a:t>được</a:t>
            </a:r>
            <a:r>
              <a:rPr lang="en-CA" dirty="0"/>
              <a:t> </a:t>
            </a:r>
            <a:r>
              <a:rPr lang="en-CA" dirty="0" err="1"/>
              <a:t>ưu</a:t>
            </a:r>
            <a:r>
              <a:rPr lang="en-CA" dirty="0"/>
              <a:t> </a:t>
            </a:r>
            <a:r>
              <a:rPr lang="en-CA" dirty="0" err="1"/>
              <a:t>tiên</a:t>
            </a:r>
            <a:r>
              <a:rPr lang="en-CA" dirty="0"/>
              <a:t> </a:t>
            </a:r>
            <a:r>
              <a:rPr lang="en-CA" dirty="0" err="1"/>
              <a:t>khi</a:t>
            </a:r>
            <a:r>
              <a:rPr lang="en-CA" dirty="0"/>
              <a:t> </a:t>
            </a:r>
            <a:r>
              <a:rPr lang="en-CA" dirty="0" err="1"/>
              <a:t>bạn</a:t>
            </a:r>
            <a:r>
              <a:rPr lang="en-CA" dirty="0"/>
              <a:t> </a:t>
            </a:r>
            <a:r>
              <a:rPr lang="en-CA" dirty="0" err="1"/>
              <a:t>chưa</a:t>
            </a:r>
            <a:r>
              <a:rPr lang="en-CA" dirty="0"/>
              <a:t> </a:t>
            </a:r>
            <a:r>
              <a:rPr lang="en-CA" dirty="0" err="1"/>
              <a:t>sẻ</a:t>
            </a:r>
            <a:r>
              <a:rPr lang="en-CA" dirty="0"/>
              <a:t> </a:t>
            </a:r>
            <a:r>
              <a:rPr lang="en-CA" dirty="0" err="1"/>
              <a:t>tài</a:t>
            </a:r>
            <a:r>
              <a:rPr lang="en-CA" dirty="0"/>
              <a:t> </a:t>
            </a:r>
            <a:r>
              <a:rPr lang="en-CA" dirty="0" err="1"/>
              <a:t>liệu</a:t>
            </a:r>
            <a:r>
              <a:rPr lang="en-CA" dirty="0"/>
              <a:t> </a:t>
            </a:r>
            <a:r>
              <a:rPr lang="en-CA" dirty="0" err="1"/>
              <a:t>cho</a:t>
            </a:r>
            <a:r>
              <a:rPr lang="en-CA" dirty="0"/>
              <a:t> </a:t>
            </a:r>
            <a:r>
              <a:rPr lang="en-CA" dirty="0" err="1"/>
              <a:t>đồng</a:t>
            </a:r>
            <a:r>
              <a:rPr lang="en-CA" dirty="0"/>
              <a:t> </a:t>
            </a:r>
            <a:r>
              <a:rPr lang="en-CA" dirty="0" err="1"/>
              <a:t>nghiệp</a:t>
            </a:r>
            <a:r>
              <a:rPr lang="en-CA" dirty="0"/>
              <a:t> </a:t>
            </a:r>
            <a:r>
              <a:rPr lang="en-CA" dirty="0" err="1"/>
              <a:t>trong</a:t>
            </a:r>
            <a:r>
              <a:rPr lang="en-CA" dirty="0"/>
              <a:t> </a:t>
            </a:r>
            <a:r>
              <a:rPr lang="en-CA" dirty="0" err="1"/>
              <a:t>cùng</a:t>
            </a:r>
            <a:r>
              <a:rPr lang="en-CA" dirty="0"/>
              <a:t> </a:t>
            </a:r>
            <a:r>
              <a:rPr lang="en-CA" dirty="0" err="1"/>
              <a:t>tổ</a:t>
            </a:r>
            <a:r>
              <a:rPr lang="en-CA" dirty="0"/>
              <a:t> </a:t>
            </a:r>
            <a:r>
              <a:rPr lang="en-CA" dirty="0" err="1"/>
              <a:t>chức</a:t>
            </a:r>
            <a:endParaRPr lang="en-US" dirty="0" smtClean="0"/>
          </a:p>
          <a:p>
            <a:pPr lvl="2"/>
            <a:r>
              <a:rPr lang="en-CA" dirty="0" err="1"/>
              <a:t>đặt</a:t>
            </a:r>
            <a:r>
              <a:rPr lang="en-CA" dirty="0"/>
              <a:t> </a:t>
            </a:r>
            <a:r>
              <a:rPr lang="en-CA" dirty="0" err="1"/>
              <a:t>tài</a:t>
            </a:r>
            <a:r>
              <a:rPr lang="en-CA" dirty="0"/>
              <a:t> </a:t>
            </a:r>
            <a:r>
              <a:rPr lang="en-CA" dirty="0" err="1"/>
              <a:t>liệu</a:t>
            </a:r>
            <a:r>
              <a:rPr lang="en-CA" dirty="0"/>
              <a:t> </a:t>
            </a:r>
            <a:r>
              <a:rPr lang="en-CA" dirty="0" err="1"/>
              <a:t>này</a:t>
            </a:r>
            <a:r>
              <a:rPr lang="en-CA" dirty="0"/>
              <a:t> ở </a:t>
            </a:r>
            <a:r>
              <a:rPr lang="en-CA" dirty="0" err="1"/>
              <a:t>một</a:t>
            </a:r>
            <a:r>
              <a:rPr lang="en-CA" dirty="0"/>
              <a:t> </a:t>
            </a:r>
            <a:r>
              <a:rPr lang="en-CA" dirty="0" err="1"/>
              <a:t>vị</a:t>
            </a:r>
            <a:r>
              <a:rPr lang="en-CA" dirty="0"/>
              <a:t> </a:t>
            </a:r>
            <a:r>
              <a:rPr lang="en-CA" dirty="0" err="1"/>
              <a:t>trí</a:t>
            </a:r>
            <a:r>
              <a:rPr lang="en-CA" dirty="0"/>
              <a:t> </a:t>
            </a:r>
            <a:r>
              <a:rPr lang="en-CA" dirty="0" err="1"/>
              <a:t>đã</a:t>
            </a:r>
            <a:r>
              <a:rPr lang="en-CA" dirty="0"/>
              <a:t> </a:t>
            </a:r>
            <a:r>
              <a:rPr lang="en-CA" dirty="0" err="1"/>
              <a:t>được</a:t>
            </a:r>
            <a:r>
              <a:rPr lang="en-CA" dirty="0"/>
              <a:t> chia </a:t>
            </a:r>
            <a:r>
              <a:rPr lang="en-CA" dirty="0" err="1"/>
              <a:t>sẻ</a:t>
            </a:r>
            <a:r>
              <a:rPr lang="en-CA" dirty="0"/>
              <a:t> </a:t>
            </a:r>
            <a:r>
              <a:rPr lang="en-CA" dirty="0" err="1"/>
              <a:t>và</a:t>
            </a:r>
            <a:r>
              <a:rPr lang="en-CA" dirty="0"/>
              <a:t> </a:t>
            </a:r>
            <a:r>
              <a:rPr lang="en-CA" dirty="0" err="1"/>
              <a:t>gửi</a:t>
            </a:r>
            <a:r>
              <a:rPr lang="en-CA" dirty="0"/>
              <a:t> </a:t>
            </a:r>
            <a:r>
              <a:rPr lang="en-CA" dirty="0" err="1"/>
              <a:t>đường</a:t>
            </a:r>
            <a:r>
              <a:rPr lang="en-CA" dirty="0"/>
              <a:t> </a:t>
            </a:r>
            <a:r>
              <a:rPr lang="en-CA" dirty="0" err="1"/>
              <a:t>dẫn</a:t>
            </a:r>
            <a:r>
              <a:rPr lang="en-CA" dirty="0"/>
              <a:t> </a:t>
            </a:r>
            <a:r>
              <a:rPr lang="en-CA" dirty="0" err="1"/>
              <a:t>siêu</a:t>
            </a:r>
            <a:r>
              <a:rPr lang="en-CA" dirty="0"/>
              <a:t> </a:t>
            </a:r>
            <a:r>
              <a:rPr lang="en-CA" dirty="0" err="1"/>
              <a:t>liên</a:t>
            </a:r>
            <a:r>
              <a:rPr lang="en-CA" dirty="0"/>
              <a:t> </a:t>
            </a:r>
            <a:r>
              <a:rPr lang="en-CA" dirty="0" err="1"/>
              <a:t>kết</a:t>
            </a:r>
            <a:r>
              <a:rPr lang="en-CA" dirty="0"/>
              <a:t>, </a:t>
            </a:r>
            <a:r>
              <a:rPr lang="en-CA" dirty="0" err="1"/>
              <a:t>mọi</a:t>
            </a:r>
            <a:r>
              <a:rPr lang="en-CA" dirty="0"/>
              <a:t> </a:t>
            </a:r>
            <a:r>
              <a:rPr lang="en-CA" dirty="0" err="1"/>
              <a:t>người</a:t>
            </a:r>
            <a:r>
              <a:rPr lang="en-CA" dirty="0"/>
              <a:t> (</a:t>
            </a:r>
            <a:r>
              <a:rPr lang="en-CA" dirty="0" err="1"/>
              <a:t>trong</a:t>
            </a:r>
            <a:r>
              <a:rPr lang="en-CA" dirty="0"/>
              <a:t> </a:t>
            </a:r>
            <a:r>
              <a:rPr lang="en-CA" dirty="0" err="1"/>
              <a:t>đó</a:t>
            </a:r>
            <a:r>
              <a:rPr lang="en-CA" dirty="0"/>
              <a:t> </a:t>
            </a:r>
            <a:r>
              <a:rPr lang="en-CA" dirty="0" err="1"/>
              <a:t>có</a:t>
            </a:r>
            <a:r>
              <a:rPr lang="en-CA" dirty="0"/>
              <a:t> </a:t>
            </a:r>
            <a:r>
              <a:rPr lang="en-CA" dirty="0" err="1"/>
              <a:t>bạn</a:t>
            </a:r>
            <a:r>
              <a:rPr lang="en-CA" dirty="0"/>
              <a:t>) </a:t>
            </a:r>
            <a:r>
              <a:rPr lang="en-CA" dirty="0" err="1"/>
              <a:t>luôn</a:t>
            </a:r>
            <a:r>
              <a:rPr lang="en-CA" dirty="0"/>
              <a:t> </a:t>
            </a:r>
            <a:r>
              <a:rPr lang="en-CA" dirty="0" err="1"/>
              <a:t>luôn</a:t>
            </a:r>
            <a:r>
              <a:rPr lang="en-CA" dirty="0"/>
              <a:t> </a:t>
            </a:r>
            <a:r>
              <a:rPr lang="en-CA" dirty="0" err="1"/>
              <a:t>cập</a:t>
            </a:r>
            <a:r>
              <a:rPr lang="en-CA" dirty="0"/>
              <a:t> </a:t>
            </a:r>
            <a:r>
              <a:rPr lang="en-CA" dirty="0" err="1"/>
              <a:t>nhật</a:t>
            </a:r>
            <a:r>
              <a:rPr lang="en-CA" dirty="0"/>
              <a:t> </a:t>
            </a:r>
            <a:r>
              <a:rPr lang="en-CA" dirty="0" err="1"/>
              <a:t>được</a:t>
            </a:r>
            <a:r>
              <a:rPr lang="en-CA" dirty="0"/>
              <a:t> </a:t>
            </a:r>
            <a:r>
              <a:rPr lang="en-CA" dirty="0" err="1"/>
              <a:t>dữ</a:t>
            </a:r>
            <a:r>
              <a:rPr lang="en-CA" dirty="0"/>
              <a:t> </a:t>
            </a:r>
            <a:r>
              <a:rPr lang="en-CA" dirty="0" err="1"/>
              <a:t>liệu</a:t>
            </a:r>
            <a:r>
              <a:rPr lang="en-CA" dirty="0"/>
              <a:t> </a:t>
            </a:r>
            <a:r>
              <a:rPr lang="en-CA" dirty="0" err="1"/>
              <a:t>trên</a:t>
            </a:r>
            <a:r>
              <a:rPr lang="en-CA" dirty="0"/>
              <a:t> </a:t>
            </a:r>
            <a:r>
              <a:rPr lang="en-CA" dirty="0" err="1"/>
              <a:t>cùng</a:t>
            </a:r>
            <a:r>
              <a:rPr lang="en-CA" dirty="0"/>
              <a:t> </a:t>
            </a:r>
            <a:r>
              <a:rPr lang="en-CA" dirty="0" err="1"/>
              <a:t>tài</a:t>
            </a:r>
            <a:r>
              <a:rPr lang="en-CA" dirty="0"/>
              <a:t> </a:t>
            </a:r>
            <a:r>
              <a:rPr lang="en-CA" dirty="0" err="1"/>
              <a:t>liệu</a:t>
            </a:r>
            <a:endParaRPr lang="en-US" dirty="0" smtClean="0"/>
          </a:p>
          <a:p>
            <a:pPr lvl="1"/>
            <a:r>
              <a:rPr lang="en-CA" b="1" dirty="0"/>
              <a:t>Send as PDF</a:t>
            </a:r>
            <a:r>
              <a:rPr lang="en-CA" dirty="0"/>
              <a:t> </a:t>
            </a:r>
            <a:r>
              <a:rPr lang="en-CA" dirty="0" err="1"/>
              <a:t>hoặc</a:t>
            </a:r>
            <a:r>
              <a:rPr lang="en-CA" dirty="0"/>
              <a:t> </a:t>
            </a:r>
            <a:r>
              <a:rPr lang="en-CA" b="1" dirty="0"/>
              <a:t>Send as XPS </a:t>
            </a:r>
            <a:r>
              <a:rPr lang="en-CA" dirty="0" err="1"/>
              <a:t>là</a:t>
            </a:r>
            <a:r>
              <a:rPr lang="en-CA" dirty="0"/>
              <a:t> </a:t>
            </a:r>
            <a:r>
              <a:rPr lang="en-CA" dirty="0" err="1"/>
              <a:t>những</a:t>
            </a:r>
            <a:r>
              <a:rPr lang="en-CA" dirty="0"/>
              <a:t> </a:t>
            </a:r>
            <a:r>
              <a:rPr lang="en-CA" dirty="0" err="1"/>
              <a:t>lựa</a:t>
            </a:r>
            <a:r>
              <a:rPr lang="en-CA" dirty="0"/>
              <a:t> </a:t>
            </a:r>
            <a:r>
              <a:rPr lang="en-CA" dirty="0" err="1"/>
              <a:t>chọn</a:t>
            </a:r>
            <a:r>
              <a:rPr lang="en-CA" dirty="0"/>
              <a:t> </a:t>
            </a:r>
            <a:r>
              <a:rPr lang="en-CA" dirty="0" err="1"/>
              <a:t>hữu</a:t>
            </a:r>
            <a:r>
              <a:rPr lang="en-CA" dirty="0"/>
              <a:t> </a:t>
            </a:r>
            <a:r>
              <a:rPr lang="en-CA" dirty="0" err="1"/>
              <a:t>dụng</a:t>
            </a:r>
            <a:r>
              <a:rPr lang="en-CA" dirty="0"/>
              <a:t> </a:t>
            </a:r>
            <a:r>
              <a:rPr lang="en-CA" dirty="0" err="1"/>
              <a:t>nếu</a:t>
            </a:r>
            <a:r>
              <a:rPr lang="en-CA" dirty="0"/>
              <a:t> </a:t>
            </a:r>
            <a:r>
              <a:rPr lang="en-CA" dirty="0" err="1"/>
              <a:t>bạn</a:t>
            </a:r>
            <a:r>
              <a:rPr lang="en-CA" dirty="0"/>
              <a:t> </a:t>
            </a:r>
            <a:r>
              <a:rPr lang="en-CA" dirty="0" err="1"/>
              <a:t>muốn</a:t>
            </a:r>
            <a:r>
              <a:rPr lang="en-CA" dirty="0"/>
              <a:t> </a:t>
            </a:r>
            <a:r>
              <a:rPr lang="en-CA" dirty="0" err="1"/>
              <a:t>không</a:t>
            </a:r>
            <a:r>
              <a:rPr lang="en-CA" dirty="0"/>
              <a:t> </a:t>
            </a:r>
            <a:r>
              <a:rPr lang="en-CA" dirty="0" err="1"/>
              <a:t>cho</a:t>
            </a:r>
            <a:r>
              <a:rPr lang="en-CA" dirty="0"/>
              <a:t> </a:t>
            </a:r>
            <a:r>
              <a:rPr lang="en-CA" dirty="0" err="1"/>
              <a:t>người</a:t>
            </a:r>
            <a:r>
              <a:rPr lang="en-CA" dirty="0"/>
              <a:t> </a:t>
            </a:r>
            <a:r>
              <a:rPr lang="en-CA" dirty="0" err="1"/>
              <a:t>nhận</a:t>
            </a:r>
            <a:r>
              <a:rPr lang="en-CA" dirty="0"/>
              <a:t> </a:t>
            </a:r>
            <a:r>
              <a:rPr lang="en-CA" dirty="0" err="1"/>
              <a:t>thay</a:t>
            </a:r>
            <a:r>
              <a:rPr lang="en-CA" dirty="0"/>
              <a:t> </a:t>
            </a:r>
            <a:r>
              <a:rPr lang="en-CA" dirty="0" err="1"/>
              <a:t>đổi</a:t>
            </a:r>
            <a:r>
              <a:rPr lang="en-CA" dirty="0"/>
              <a:t> </a:t>
            </a:r>
            <a:r>
              <a:rPr lang="en-CA" dirty="0" err="1"/>
              <a:t>tài</a:t>
            </a:r>
            <a:r>
              <a:rPr lang="en-CA" dirty="0"/>
              <a:t> </a:t>
            </a:r>
            <a:r>
              <a:rPr lang="en-CA" dirty="0" err="1"/>
              <a:t>liệu</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spTree>
    <p:extLst>
      <p:ext uri="{BB962C8B-B14F-4D97-AF65-F5344CB8AC3E}">
        <p14:creationId xmlns:p14="http://schemas.microsoft.com/office/powerpoint/2010/main" val="25227984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Khởi</a:t>
            </a:r>
            <a:r>
              <a:rPr lang="en-US" dirty="0"/>
              <a:t> </a:t>
            </a:r>
            <a:r>
              <a:rPr lang="en-US" dirty="0" err="1"/>
              <a:t>động</a:t>
            </a:r>
            <a:r>
              <a:rPr lang="en-US" dirty="0"/>
              <a:t> </a:t>
            </a:r>
            <a:r>
              <a:rPr lang="en-US" dirty="0" err="1"/>
              <a:t>chương</a:t>
            </a:r>
            <a:r>
              <a:rPr lang="en-US" dirty="0"/>
              <a:t> </a:t>
            </a:r>
            <a:r>
              <a:rPr lang="en-US" dirty="0" err="1"/>
              <a:t>trình</a:t>
            </a:r>
            <a:endParaRPr lang="vi-VN" dirty="0"/>
          </a:p>
        </p:txBody>
      </p:sp>
      <p:sp>
        <p:nvSpPr>
          <p:cNvPr id="3" name="Content Placeholder 2"/>
          <p:cNvSpPr>
            <a:spLocks noGrp="1"/>
          </p:cNvSpPr>
          <p:nvPr>
            <p:ph idx="1"/>
          </p:nvPr>
        </p:nvSpPr>
        <p:spPr>
          <a:xfrm>
            <a:off x="373064" y="1344705"/>
            <a:ext cx="5368170" cy="4913219"/>
          </a:xfrm>
        </p:spPr>
        <p:txBody>
          <a:bodyPr/>
          <a:lstStyle/>
          <a:p>
            <a:r>
              <a:rPr lang="en-CA" dirty="0" err="1"/>
              <a:t>Để</a:t>
            </a:r>
            <a:r>
              <a:rPr lang="en-CA" dirty="0"/>
              <a:t> </a:t>
            </a:r>
            <a:r>
              <a:rPr lang="en-CA" dirty="0" err="1"/>
              <a:t>bắt</a:t>
            </a:r>
            <a:r>
              <a:rPr lang="en-CA" dirty="0"/>
              <a:t> </a:t>
            </a:r>
            <a:r>
              <a:rPr lang="en-CA" dirty="0" err="1"/>
              <a:t>đầu</a:t>
            </a:r>
            <a:r>
              <a:rPr lang="en-CA" dirty="0"/>
              <a:t> </a:t>
            </a:r>
            <a:r>
              <a:rPr lang="en-CA" dirty="0" err="1"/>
              <a:t>chương</a:t>
            </a:r>
            <a:r>
              <a:rPr lang="en-CA" dirty="0"/>
              <a:t> </a:t>
            </a:r>
            <a:r>
              <a:rPr lang="en-CA" dirty="0" err="1"/>
              <a:t>trình</a:t>
            </a:r>
            <a:r>
              <a:rPr lang="en-CA" dirty="0"/>
              <a:t> Microsoft Office 2010, </a:t>
            </a:r>
            <a:r>
              <a:rPr lang="en-CA" dirty="0" err="1"/>
              <a:t>chọn</a:t>
            </a:r>
            <a:r>
              <a:rPr lang="en-CA" dirty="0"/>
              <a:t> </a:t>
            </a:r>
            <a:r>
              <a:rPr lang="en-CA" b="1" dirty="0"/>
              <a:t>Start</a:t>
            </a:r>
            <a:r>
              <a:rPr lang="en-CA" dirty="0"/>
              <a:t>, </a:t>
            </a:r>
            <a:r>
              <a:rPr lang="en-CA" dirty="0" err="1"/>
              <a:t>trỏ</a:t>
            </a:r>
            <a:r>
              <a:rPr lang="en-CA" dirty="0"/>
              <a:t> </a:t>
            </a:r>
            <a:r>
              <a:rPr lang="en-CA" dirty="0" err="1"/>
              <a:t>tới</a:t>
            </a:r>
            <a:r>
              <a:rPr lang="en-CA" dirty="0"/>
              <a:t> </a:t>
            </a:r>
            <a:r>
              <a:rPr lang="en-CA" b="1" dirty="0"/>
              <a:t>All Programs</a:t>
            </a:r>
            <a:r>
              <a:rPr lang="en-CA" dirty="0"/>
              <a:t>, </a:t>
            </a:r>
            <a:r>
              <a:rPr lang="en-CA" dirty="0" err="1"/>
              <a:t>chọn</a:t>
            </a:r>
            <a:r>
              <a:rPr lang="en-CA" dirty="0"/>
              <a:t> </a:t>
            </a:r>
            <a:r>
              <a:rPr lang="en-CA" b="1" dirty="0"/>
              <a:t>Microsoft Office</a:t>
            </a:r>
            <a:r>
              <a:rPr lang="en-CA" dirty="0"/>
              <a:t> </a:t>
            </a:r>
            <a:r>
              <a:rPr lang="en-CA" dirty="0" err="1"/>
              <a:t>và</a:t>
            </a:r>
            <a:r>
              <a:rPr lang="en-CA" dirty="0"/>
              <a:t> </a:t>
            </a:r>
            <a:r>
              <a:rPr lang="en-CA" dirty="0" err="1"/>
              <a:t>nhấp</a:t>
            </a:r>
            <a:r>
              <a:rPr lang="en-CA" dirty="0"/>
              <a:t> </a:t>
            </a:r>
            <a:r>
              <a:rPr lang="en-CA" dirty="0" err="1"/>
              <a:t>chuột</a:t>
            </a:r>
            <a:r>
              <a:rPr lang="en-CA" dirty="0"/>
              <a:t> </a:t>
            </a:r>
            <a:r>
              <a:rPr lang="en-CA" dirty="0" err="1"/>
              <a:t>chọn</a:t>
            </a:r>
            <a:r>
              <a:rPr lang="en-CA" dirty="0"/>
              <a:t> </a:t>
            </a:r>
            <a:r>
              <a:rPr lang="en-CA" dirty="0" err="1"/>
              <a:t>chương</a:t>
            </a:r>
            <a:r>
              <a:rPr lang="en-CA" dirty="0"/>
              <a:t> </a:t>
            </a:r>
            <a:r>
              <a:rPr lang="en-CA" dirty="0" err="1"/>
              <a:t>trình</a:t>
            </a:r>
            <a:r>
              <a:rPr lang="en-CA" dirty="0"/>
              <a:t> </a:t>
            </a:r>
            <a:r>
              <a:rPr lang="en-CA" dirty="0" err="1"/>
              <a:t>phù</a:t>
            </a:r>
            <a:r>
              <a:rPr lang="en-CA" dirty="0"/>
              <a:t> </a:t>
            </a:r>
            <a:r>
              <a:rPr lang="en-CA" dirty="0" err="1"/>
              <a:t>hợp</a:t>
            </a:r>
            <a:endParaRPr lang="en-US" dirty="0"/>
          </a:p>
          <a:p>
            <a:r>
              <a:rPr lang="en-CA" dirty="0" err="1"/>
              <a:t>Nếu</a:t>
            </a:r>
            <a:r>
              <a:rPr lang="en-CA" dirty="0"/>
              <a:t> </a:t>
            </a:r>
            <a:r>
              <a:rPr lang="en-CA" dirty="0" err="1"/>
              <a:t>biểu</a:t>
            </a:r>
            <a:r>
              <a:rPr lang="en-CA" dirty="0"/>
              <a:t> </a:t>
            </a:r>
            <a:r>
              <a:rPr lang="en-CA" dirty="0" err="1"/>
              <a:t>tượng</a:t>
            </a:r>
            <a:r>
              <a:rPr lang="en-CA" dirty="0"/>
              <a:t> shortcut </a:t>
            </a:r>
            <a:r>
              <a:rPr lang="en-CA" dirty="0" err="1"/>
              <a:t>của</a:t>
            </a:r>
            <a:r>
              <a:rPr lang="en-CA" dirty="0"/>
              <a:t> </a:t>
            </a:r>
            <a:r>
              <a:rPr lang="en-CA" dirty="0" err="1"/>
              <a:t>các</a:t>
            </a:r>
            <a:r>
              <a:rPr lang="en-CA" dirty="0"/>
              <a:t> </a:t>
            </a:r>
            <a:r>
              <a:rPr lang="en-CA" dirty="0" err="1"/>
              <a:t>chương</a:t>
            </a:r>
            <a:r>
              <a:rPr lang="en-CA" dirty="0"/>
              <a:t> </a:t>
            </a:r>
            <a:r>
              <a:rPr lang="en-CA" dirty="0" err="1"/>
              <a:t>trình</a:t>
            </a:r>
            <a:r>
              <a:rPr lang="en-CA" dirty="0"/>
              <a:t> </a:t>
            </a:r>
            <a:r>
              <a:rPr lang="en-CA" dirty="0" err="1"/>
              <a:t>xuất</a:t>
            </a:r>
            <a:r>
              <a:rPr lang="en-CA" dirty="0"/>
              <a:t> </a:t>
            </a:r>
            <a:r>
              <a:rPr lang="en-CA" dirty="0" err="1"/>
              <a:t>hiện</a:t>
            </a:r>
            <a:r>
              <a:rPr lang="en-CA" dirty="0"/>
              <a:t> </a:t>
            </a:r>
            <a:r>
              <a:rPr lang="en-CA" dirty="0" err="1"/>
              <a:t>trên</a:t>
            </a:r>
            <a:r>
              <a:rPr lang="en-CA" dirty="0"/>
              <a:t> </a:t>
            </a:r>
            <a:r>
              <a:rPr lang="en-CA" dirty="0" err="1"/>
              <a:t>màn</a:t>
            </a:r>
            <a:r>
              <a:rPr lang="en-CA" dirty="0"/>
              <a:t> </a:t>
            </a:r>
            <a:r>
              <a:rPr lang="en-CA" dirty="0" err="1"/>
              <a:t>hình</a:t>
            </a:r>
            <a:r>
              <a:rPr lang="en-CA" dirty="0"/>
              <a:t> </a:t>
            </a:r>
            <a:r>
              <a:rPr lang="en-CA" dirty="0" err="1"/>
              <a:t>nền</a:t>
            </a:r>
            <a:r>
              <a:rPr lang="en-CA" dirty="0"/>
              <a:t> </a:t>
            </a:r>
            <a:r>
              <a:rPr lang="en-CA" dirty="0" err="1"/>
              <a:t>hoặc</a:t>
            </a:r>
            <a:r>
              <a:rPr lang="en-CA" dirty="0"/>
              <a:t> </a:t>
            </a:r>
            <a:r>
              <a:rPr lang="en-CA" dirty="0" err="1"/>
              <a:t>trên</a:t>
            </a:r>
            <a:r>
              <a:rPr lang="en-CA" dirty="0"/>
              <a:t> </a:t>
            </a:r>
            <a:r>
              <a:rPr lang="en-CA" dirty="0" err="1"/>
              <a:t>thanh</a:t>
            </a:r>
            <a:r>
              <a:rPr lang="en-CA" dirty="0"/>
              <a:t> </a:t>
            </a:r>
            <a:r>
              <a:rPr lang="en-CA" dirty="0" err="1"/>
              <a:t>tác</a:t>
            </a:r>
            <a:r>
              <a:rPr lang="en-CA" dirty="0"/>
              <a:t> </a:t>
            </a:r>
            <a:r>
              <a:rPr lang="en-CA" dirty="0" err="1"/>
              <a:t>vụ</a:t>
            </a:r>
            <a:r>
              <a:rPr lang="en-CA" dirty="0"/>
              <a:t>, </a:t>
            </a:r>
            <a:r>
              <a:rPr lang="en-CA" dirty="0" err="1"/>
              <a:t>khởi</a:t>
            </a:r>
            <a:r>
              <a:rPr lang="en-CA" dirty="0"/>
              <a:t> </a:t>
            </a:r>
            <a:r>
              <a:rPr lang="en-CA" dirty="0" err="1"/>
              <a:t>động</a:t>
            </a:r>
            <a:r>
              <a:rPr lang="en-CA" dirty="0"/>
              <a:t> </a:t>
            </a:r>
            <a:r>
              <a:rPr lang="en-CA" dirty="0" err="1"/>
              <a:t>chương</a:t>
            </a:r>
            <a:r>
              <a:rPr lang="en-CA" dirty="0"/>
              <a:t> </a:t>
            </a:r>
            <a:r>
              <a:rPr lang="en-CA" dirty="0" err="1"/>
              <a:t>trình</a:t>
            </a:r>
            <a:r>
              <a:rPr lang="en-CA" dirty="0"/>
              <a:t> </a:t>
            </a:r>
            <a:r>
              <a:rPr lang="en-CA" dirty="0" err="1"/>
              <a:t>bằng</a:t>
            </a:r>
            <a:r>
              <a:rPr lang="en-CA" dirty="0"/>
              <a:t> </a:t>
            </a:r>
            <a:r>
              <a:rPr lang="en-CA" dirty="0" err="1"/>
              <a:t>cách</a:t>
            </a:r>
            <a:r>
              <a:rPr lang="en-CA" dirty="0"/>
              <a:t> </a:t>
            </a:r>
            <a:r>
              <a:rPr lang="en-CA" dirty="0" err="1"/>
              <a:t>chọn</a:t>
            </a:r>
            <a:r>
              <a:rPr lang="en-CA" dirty="0"/>
              <a:t> </a:t>
            </a:r>
            <a:r>
              <a:rPr lang="en-CA" dirty="0" err="1"/>
              <a:t>biểu</a:t>
            </a:r>
            <a:r>
              <a:rPr lang="en-CA" dirty="0"/>
              <a:t> </a:t>
            </a:r>
            <a:r>
              <a:rPr lang="en-CA" dirty="0" err="1"/>
              <a:t>tượng</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pic>
        <p:nvPicPr>
          <p:cNvPr id="6" name="Picture 5" descr="C:\Users\swong\Documents\Manuals\IC3 GS4\7314 IC3 GS4\Screens\L7\l7-000.png"/>
          <p:cNvPicPr/>
          <p:nvPr/>
        </p:nvPicPr>
        <p:blipFill>
          <a:blip r:embed="rId3">
            <a:extLst>
              <a:ext uri="{28A0092B-C50C-407E-A947-70E740481C1C}">
                <a14:useLocalDpi xmlns:a14="http://schemas.microsoft.com/office/drawing/2010/main" val="0"/>
              </a:ext>
            </a:extLst>
          </a:blip>
          <a:srcRect/>
          <a:stretch>
            <a:fillRect/>
          </a:stretch>
        </p:blipFill>
        <p:spPr bwMode="auto">
          <a:xfrm>
            <a:off x="5471160" y="1344704"/>
            <a:ext cx="3306416" cy="3017433"/>
          </a:xfrm>
          <a:prstGeom prst="rect">
            <a:avLst/>
          </a:prstGeom>
          <a:noFill/>
          <a:ln>
            <a:no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689" y="5768561"/>
            <a:ext cx="5550403" cy="489363"/>
          </a:xfrm>
          <a:prstGeom prst="rect">
            <a:avLst/>
          </a:prstGeom>
        </p:spPr>
      </p:pic>
    </p:spTree>
    <p:extLst>
      <p:ext uri="{BB962C8B-B14F-4D97-AF65-F5344CB8AC3E}">
        <p14:creationId xmlns:p14="http://schemas.microsoft.com/office/powerpoint/2010/main" val="36857947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p:txBody>
          <a:bodyPr/>
          <a:lstStyle/>
          <a:p>
            <a:r>
              <a:rPr lang="en-US" b="1" dirty="0"/>
              <a:t>Lưu </a:t>
            </a:r>
            <a:r>
              <a:rPr lang="en-US" b="1" dirty="0" err="1"/>
              <a:t>vào</a:t>
            </a:r>
            <a:r>
              <a:rPr lang="en-US" b="1" dirty="0"/>
              <a:t> </a:t>
            </a:r>
            <a:r>
              <a:rPr lang="en-US" b="1" dirty="0" err="1"/>
              <a:t>các</a:t>
            </a:r>
            <a:r>
              <a:rPr lang="en-US" b="1" dirty="0"/>
              <a:t> </a:t>
            </a:r>
            <a:r>
              <a:rPr lang="en-US" b="1" dirty="0" err="1"/>
              <a:t>đám</a:t>
            </a:r>
            <a:r>
              <a:rPr lang="en-US" b="1" dirty="0"/>
              <a:t> </a:t>
            </a:r>
            <a:r>
              <a:rPr lang="en-US" b="1" dirty="0" err="1"/>
              <a:t>mây</a:t>
            </a:r>
            <a:r>
              <a:rPr lang="en-US" b="1" dirty="0"/>
              <a:t> (Cloud)</a:t>
            </a:r>
            <a:endParaRPr lang="vi-VN" b="1" dirty="0"/>
          </a:p>
          <a:p>
            <a:pPr lvl="1"/>
            <a:r>
              <a:rPr lang="en-CA" dirty="0" err="1"/>
              <a:t>cung</a:t>
            </a:r>
            <a:r>
              <a:rPr lang="en-CA" dirty="0"/>
              <a:t> </a:t>
            </a:r>
            <a:r>
              <a:rPr lang="en-CA" dirty="0" err="1"/>
              <a:t>cấp</a:t>
            </a:r>
            <a:r>
              <a:rPr lang="en-CA" dirty="0"/>
              <a:t> </a:t>
            </a:r>
            <a:r>
              <a:rPr lang="en-CA" dirty="0" err="1"/>
              <a:t>một</a:t>
            </a:r>
            <a:r>
              <a:rPr lang="en-CA" dirty="0"/>
              <a:t> </a:t>
            </a:r>
            <a:r>
              <a:rPr lang="en-CA" dirty="0" err="1"/>
              <a:t>lượng</a:t>
            </a:r>
            <a:r>
              <a:rPr lang="en-CA" dirty="0"/>
              <a:t> </a:t>
            </a:r>
            <a:r>
              <a:rPr lang="en-CA" dirty="0" err="1"/>
              <a:t>lưu</a:t>
            </a:r>
            <a:r>
              <a:rPr lang="en-CA" dirty="0"/>
              <a:t> </a:t>
            </a:r>
            <a:r>
              <a:rPr lang="en-CA" dirty="0" err="1"/>
              <a:t>trữ</a:t>
            </a:r>
            <a:r>
              <a:rPr lang="en-CA" dirty="0"/>
              <a:t> </a:t>
            </a:r>
            <a:r>
              <a:rPr lang="en-CA" dirty="0" err="1"/>
              <a:t>xác</a:t>
            </a:r>
            <a:r>
              <a:rPr lang="en-CA" dirty="0"/>
              <a:t> </a:t>
            </a:r>
            <a:r>
              <a:rPr lang="en-CA" dirty="0" err="1"/>
              <a:t>định</a:t>
            </a:r>
            <a:r>
              <a:rPr lang="en-CA" dirty="0"/>
              <a:t> </a:t>
            </a:r>
            <a:r>
              <a:rPr lang="en-CA" dirty="0" err="1"/>
              <a:t>không</a:t>
            </a:r>
            <a:r>
              <a:rPr lang="en-CA" dirty="0"/>
              <a:t> </a:t>
            </a:r>
            <a:r>
              <a:rPr lang="en-CA" dirty="0" err="1"/>
              <a:t>tính</a:t>
            </a:r>
            <a:r>
              <a:rPr lang="en-CA" dirty="0"/>
              <a:t> </a:t>
            </a:r>
            <a:r>
              <a:rPr lang="en-CA" dirty="0" err="1"/>
              <a:t>phí</a:t>
            </a:r>
            <a:r>
              <a:rPr lang="en-CA" dirty="0"/>
              <a:t> </a:t>
            </a:r>
            <a:r>
              <a:rPr lang="en-CA" dirty="0" err="1"/>
              <a:t>và</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trả</a:t>
            </a:r>
            <a:r>
              <a:rPr lang="en-CA" dirty="0"/>
              <a:t> </a:t>
            </a:r>
            <a:r>
              <a:rPr lang="en-CA" dirty="0" err="1"/>
              <a:t>tiền</a:t>
            </a:r>
            <a:r>
              <a:rPr lang="en-CA" dirty="0"/>
              <a:t> </a:t>
            </a:r>
            <a:r>
              <a:rPr lang="en-CA" dirty="0" err="1"/>
              <a:t>để</a:t>
            </a:r>
            <a:r>
              <a:rPr lang="en-CA" dirty="0"/>
              <a:t> </a:t>
            </a:r>
            <a:r>
              <a:rPr lang="en-CA" dirty="0" err="1"/>
              <a:t>sử</a:t>
            </a:r>
            <a:r>
              <a:rPr lang="en-CA" dirty="0"/>
              <a:t> </a:t>
            </a:r>
            <a:r>
              <a:rPr lang="en-CA" dirty="0" err="1"/>
              <a:t>dụng</a:t>
            </a:r>
            <a:r>
              <a:rPr lang="en-CA" dirty="0"/>
              <a:t> dung </a:t>
            </a:r>
            <a:r>
              <a:rPr lang="en-CA" dirty="0" err="1"/>
              <a:t>lượng</a:t>
            </a:r>
            <a:r>
              <a:rPr lang="en-CA" dirty="0"/>
              <a:t> </a:t>
            </a:r>
            <a:r>
              <a:rPr lang="en-CA" dirty="0" err="1"/>
              <a:t>lưu</a:t>
            </a:r>
            <a:r>
              <a:rPr lang="en-CA" dirty="0"/>
              <a:t> </a:t>
            </a:r>
            <a:r>
              <a:rPr lang="en-CA" dirty="0" err="1"/>
              <a:t>trữ</a:t>
            </a:r>
            <a:r>
              <a:rPr lang="en-CA" dirty="0"/>
              <a:t> </a:t>
            </a:r>
            <a:r>
              <a:rPr lang="en-CA" dirty="0" err="1"/>
              <a:t>nhiều</a:t>
            </a:r>
            <a:r>
              <a:rPr lang="en-CA" dirty="0"/>
              <a:t> </a:t>
            </a:r>
            <a:r>
              <a:rPr lang="en-CA" dirty="0" err="1"/>
              <a:t>hơn</a:t>
            </a:r>
            <a:r>
              <a:rPr lang="en-CA" dirty="0"/>
              <a:t> </a:t>
            </a:r>
            <a:r>
              <a:rPr lang="en-CA" dirty="0" err="1"/>
              <a:t>hoặc</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dịch</a:t>
            </a:r>
            <a:r>
              <a:rPr lang="en-CA" dirty="0"/>
              <a:t> </a:t>
            </a:r>
            <a:r>
              <a:rPr lang="en-CA" dirty="0" err="1"/>
              <a:t>vụ</a:t>
            </a:r>
            <a:r>
              <a:rPr lang="en-CA" dirty="0"/>
              <a:t> </a:t>
            </a:r>
            <a:r>
              <a:rPr lang="en-CA" dirty="0" err="1"/>
              <a:t>bổ</a:t>
            </a:r>
            <a:r>
              <a:rPr lang="en-CA" dirty="0"/>
              <a:t> sung </a:t>
            </a:r>
            <a:r>
              <a:rPr lang="en-CA" dirty="0" err="1"/>
              <a:t>nếu</a:t>
            </a:r>
            <a:r>
              <a:rPr lang="en-CA" dirty="0"/>
              <a:t> </a:t>
            </a:r>
            <a:r>
              <a:rPr lang="en-CA" dirty="0" err="1"/>
              <a:t>cần</a:t>
            </a:r>
            <a:endParaRPr lang="en-US" dirty="0" smtClean="0"/>
          </a:p>
          <a:p>
            <a:pPr lvl="1"/>
            <a:r>
              <a:rPr lang="en-CA" dirty="0" err="1"/>
              <a:t>có</a:t>
            </a:r>
            <a:r>
              <a:rPr lang="en-CA" dirty="0"/>
              <a:t> </a:t>
            </a:r>
            <a:r>
              <a:rPr lang="en-CA" dirty="0" err="1"/>
              <a:t>thể</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các</a:t>
            </a:r>
            <a:r>
              <a:rPr lang="en-CA" dirty="0"/>
              <a:t> </a:t>
            </a:r>
            <a:r>
              <a:rPr lang="en-CA" dirty="0" err="1"/>
              <a:t>tập</a:t>
            </a:r>
            <a:r>
              <a:rPr lang="en-CA" dirty="0"/>
              <a:t> tin ở </a:t>
            </a:r>
            <a:r>
              <a:rPr lang="en-CA" dirty="0" err="1"/>
              <a:t>bất</a:t>
            </a:r>
            <a:r>
              <a:rPr lang="en-CA" dirty="0"/>
              <a:t> </a:t>
            </a:r>
            <a:r>
              <a:rPr lang="en-CA" dirty="0" err="1"/>
              <a:t>kỳ</a:t>
            </a:r>
            <a:r>
              <a:rPr lang="en-CA" dirty="0"/>
              <a:t> </a:t>
            </a:r>
            <a:r>
              <a:rPr lang="en-CA" dirty="0" err="1"/>
              <a:t>nơi</a:t>
            </a:r>
            <a:r>
              <a:rPr lang="en-CA" dirty="0"/>
              <a:t> </a:t>
            </a:r>
            <a:r>
              <a:rPr lang="en-CA" dirty="0" err="1"/>
              <a:t>nào</a:t>
            </a:r>
            <a:r>
              <a:rPr lang="en-CA" dirty="0"/>
              <a:t> </a:t>
            </a:r>
            <a:r>
              <a:rPr lang="en-CA" dirty="0" err="1"/>
              <a:t>chỉ</a:t>
            </a:r>
            <a:r>
              <a:rPr lang="en-CA" dirty="0"/>
              <a:t> </a:t>
            </a:r>
            <a:r>
              <a:rPr lang="en-CA" dirty="0" err="1"/>
              <a:t>cần</a:t>
            </a:r>
            <a:r>
              <a:rPr lang="en-CA" dirty="0"/>
              <a:t> </a:t>
            </a:r>
            <a:r>
              <a:rPr lang="en-CA" dirty="0" err="1"/>
              <a:t>có</a:t>
            </a:r>
            <a:r>
              <a:rPr lang="en-CA" dirty="0"/>
              <a:t> </a:t>
            </a:r>
            <a:r>
              <a:rPr lang="en-CA" dirty="0" err="1"/>
              <a:t>kết</a:t>
            </a:r>
            <a:r>
              <a:rPr lang="en-CA" dirty="0"/>
              <a:t> </a:t>
            </a:r>
            <a:r>
              <a:rPr lang="en-CA" dirty="0" err="1"/>
              <a:t>nối</a:t>
            </a:r>
            <a:r>
              <a:rPr lang="en-CA" dirty="0"/>
              <a:t> Internet </a:t>
            </a:r>
            <a:r>
              <a:rPr lang="en-CA" dirty="0" err="1"/>
              <a:t>để</a:t>
            </a:r>
            <a:r>
              <a:rPr lang="en-CA" dirty="0"/>
              <a:t> </a:t>
            </a:r>
            <a:r>
              <a:rPr lang="en-CA" dirty="0" err="1"/>
              <a:t>bạn</a:t>
            </a:r>
            <a:r>
              <a:rPr lang="en-CA" dirty="0"/>
              <a:t> </a:t>
            </a:r>
            <a:r>
              <a:rPr lang="en-CA" dirty="0" err="1"/>
              <a:t>đăng</a:t>
            </a:r>
            <a:r>
              <a:rPr lang="en-CA" dirty="0"/>
              <a:t> </a:t>
            </a:r>
            <a:r>
              <a:rPr lang="en-CA" dirty="0" err="1"/>
              <a:t>nhập</a:t>
            </a:r>
            <a:r>
              <a:rPr lang="en-CA" dirty="0"/>
              <a:t> </a:t>
            </a:r>
            <a:r>
              <a:rPr lang="en-CA" dirty="0" err="1"/>
              <a:t>vào</a:t>
            </a:r>
            <a:r>
              <a:rPr lang="en-CA" dirty="0"/>
              <a:t> </a:t>
            </a:r>
            <a:r>
              <a:rPr lang="en-CA" dirty="0" err="1"/>
              <a:t>tài</a:t>
            </a:r>
            <a:r>
              <a:rPr lang="en-CA" dirty="0"/>
              <a:t> </a:t>
            </a:r>
            <a:r>
              <a:rPr lang="en-CA" dirty="0" err="1"/>
              <a:t>khoản</a:t>
            </a:r>
            <a:r>
              <a:rPr lang="en-CA" dirty="0"/>
              <a:t> </a:t>
            </a:r>
            <a:r>
              <a:rPr lang="en-CA" dirty="0" err="1"/>
              <a:t>sử</a:t>
            </a:r>
            <a:r>
              <a:rPr lang="en-CA" dirty="0"/>
              <a:t> </a:t>
            </a:r>
            <a:r>
              <a:rPr lang="en-CA" dirty="0" err="1"/>
              <a:t>dụng</a:t>
            </a:r>
            <a:r>
              <a:rPr lang="en-CA" dirty="0"/>
              <a:t> </a:t>
            </a:r>
            <a:r>
              <a:rPr lang="en-CA" dirty="0" err="1"/>
              <a:t>dịch</a:t>
            </a:r>
            <a:r>
              <a:rPr lang="en-CA" dirty="0"/>
              <a:t> </a:t>
            </a:r>
            <a:r>
              <a:rPr lang="en-CA" dirty="0" err="1"/>
              <a:t>vụ</a:t>
            </a:r>
            <a:r>
              <a:rPr lang="en-CA" dirty="0"/>
              <a:t> </a:t>
            </a:r>
            <a:r>
              <a:rPr lang="en-CA" dirty="0" err="1"/>
              <a:t>điện</a:t>
            </a:r>
            <a:r>
              <a:rPr lang="en-CA" dirty="0"/>
              <a:t> </a:t>
            </a:r>
            <a:r>
              <a:rPr lang="en-CA" dirty="0" err="1"/>
              <a:t>toán</a:t>
            </a:r>
            <a:r>
              <a:rPr lang="en-CA" dirty="0"/>
              <a:t> </a:t>
            </a:r>
            <a:r>
              <a:rPr lang="en-CA" dirty="0" err="1"/>
              <a:t>đám</a:t>
            </a:r>
            <a:r>
              <a:rPr lang="en-CA" dirty="0"/>
              <a:t> </a:t>
            </a:r>
            <a:r>
              <a:rPr lang="en-CA" dirty="0" err="1" smtClean="0"/>
              <a:t>mây</a:t>
            </a:r>
            <a:r>
              <a:rPr lang="en-CA" dirty="0" smtClean="0"/>
              <a:t>.</a:t>
            </a:r>
            <a:endParaRPr lang="en-US" dirty="0" smtClean="0"/>
          </a:p>
          <a:p>
            <a:pPr lvl="1"/>
            <a:r>
              <a:rPr lang="en-CA" dirty="0" err="1"/>
              <a:t>cho</a:t>
            </a:r>
            <a:r>
              <a:rPr lang="en-CA" dirty="0"/>
              <a:t> </a:t>
            </a:r>
            <a:r>
              <a:rPr lang="en-CA" dirty="0" err="1"/>
              <a:t>phép</a:t>
            </a:r>
            <a:r>
              <a:rPr lang="en-CA" dirty="0"/>
              <a:t> </a:t>
            </a:r>
            <a:r>
              <a:rPr lang="en-CA" dirty="0" err="1"/>
              <a:t>bạn</a:t>
            </a:r>
            <a:r>
              <a:rPr lang="en-CA" dirty="0"/>
              <a:t> </a:t>
            </a:r>
            <a:r>
              <a:rPr lang="en-CA" dirty="0" err="1"/>
              <a:t>gán</a:t>
            </a:r>
            <a:r>
              <a:rPr lang="en-CA" dirty="0"/>
              <a:t> </a:t>
            </a:r>
            <a:r>
              <a:rPr lang="en-CA" dirty="0" err="1"/>
              <a:t>các</a:t>
            </a:r>
            <a:r>
              <a:rPr lang="en-CA" dirty="0"/>
              <a:t> </a:t>
            </a:r>
            <a:r>
              <a:rPr lang="en-CA" dirty="0" err="1"/>
              <a:t>quyền</a:t>
            </a:r>
            <a:r>
              <a:rPr lang="en-CA" dirty="0"/>
              <a:t> </a:t>
            </a:r>
            <a:r>
              <a:rPr lang="en-CA" dirty="0" err="1"/>
              <a:t>để</a:t>
            </a:r>
            <a:r>
              <a:rPr lang="en-CA" dirty="0"/>
              <a:t> </a:t>
            </a:r>
            <a:r>
              <a:rPr lang="en-CA" dirty="0" err="1"/>
              <a:t>người</a:t>
            </a:r>
            <a:r>
              <a:rPr lang="en-CA" dirty="0"/>
              <a:t> </a:t>
            </a:r>
            <a:r>
              <a:rPr lang="en-CA" dirty="0" err="1"/>
              <a:t>khác</a:t>
            </a:r>
            <a:r>
              <a:rPr lang="en-CA" dirty="0"/>
              <a:t> </a:t>
            </a:r>
            <a:r>
              <a:rPr lang="en-CA" dirty="0" err="1"/>
              <a:t>có</a:t>
            </a:r>
            <a:r>
              <a:rPr lang="en-CA" dirty="0"/>
              <a:t> </a:t>
            </a:r>
            <a:r>
              <a:rPr lang="en-CA" dirty="0" err="1"/>
              <a:t>thể</a:t>
            </a:r>
            <a:r>
              <a:rPr lang="en-CA" dirty="0"/>
              <a:t> </a:t>
            </a:r>
            <a:r>
              <a:rPr lang="en-CA" dirty="0" err="1"/>
              <a:t>chỉ</a:t>
            </a:r>
            <a:r>
              <a:rPr lang="en-CA" dirty="0"/>
              <a:t> </a:t>
            </a:r>
            <a:r>
              <a:rPr lang="en-CA" dirty="0" err="1"/>
              <a:t>đọc</a:t>
            </a:r>
            <a:r>
              <a:rPr lang="en-CA" dirty="0"/>
              <a:t>, </a:t>
            </a:r>
            <a:r>
              <a:rPr lang="en-CA" dirty="0" err="1"/>
              <a:t>hoặc</a:t>
            </a:r>
            <a:r>
              <a:rPr lang="en-CA" dirty="0"/>
              <a:t> </a:t>
            </a:r>
            <a:r>
              <a:rPr lang="en-CA" dirty="0" err="1"/>
              <a:t>chỉnh</a:t>
            </a:r>
            <a:r>
              <a:rPr lang="en-CA" dirty="0"/>
              <a:t> </a:t>
            </a:r>
            <a:r>
              <a:rPr lang="en-CA" dirty="0" err="1"/>
              <a:t>sửa</a:t>
            </a:r>
            <a:r>
              <a:rPr lang="en-CA" dirty="0"/>
              <a:t> </a:t>
            </a:r>
            <a:r>
              <a:rPr lang="en-CA" dirty="0" err="1"/>
              <a:t>các</a:t>
            </a:r>
            <a:r>
              <a:rPr lang="en-CA" dirty="0"/>
              <a:t> </a:t>
            </a:r>
            <a:r>
              <a:rPr lang="en-CA" dirty="0" err="1"/>
              <a:t>tệp</a:t>
            </a:r>
            <a:r>
              <a:rPr lang="en-CA" dirty="0"/>
              <a:t> tin </a:t>
            </a:r>
            <a:r>
              <a:rPr lang="en-CA" dirty="0" err="1"/>
              <a:t>đó</a:t>
            </a:r>
            <a:endParaRPr lang="en-US" dirty="0"/>
          </a:p>
          <a:p>
            <a:pPr lvl="1"/>
            <a:r>
              <a:rPr lang="en-US" dirty="0"/>
              <a:t>SkyDrive (</a:t>
            </a:r>
            <a:r>
              <a:rPr lang="en-US" dirty="0" smtClean="0"/>
              <a:t>onedrive.live.com)</a:t>
            </a:r>
            <a:endParaRPr lang="en-US" dirty="0" smtClean="0"/>
          </a:p>
          <a:p>
            <a:pPr lvl="2"/>
            <a:r>
              <a:rPr lang="en-CA" dirty="0" err="1"/>
              <a:t>là</a:t>
            </a:r>
            <a:r>
              <a:rPr lang="en-CA" dirty="0"/>
              <a:t> </a:t>
            </a:r>
            <a:r>
              <a:rPr lang="en-CA" dirty="0" err="1"/>
              <a:t>một</a:t>
            </a:r>
            <a:r>
              <a:rPr lang="en-CA" dirty="0"/>
              <a:t> </a:t>
            </a:r>
            <a:r>
              <a:rPr lang="en-CA" dirty="0" err="1"/>
              <a:t>trong</a:t>
            </a:r>
            <a:r>
              <a:rPr lang="en-CA" dirty="0"/>
              <a:t> </a:t>
            </a:r>
            <a:r>
              <a:rPr lang="en-CA" dirty="0" err="1"/>
              <a:t>những</a:t>
            </a:r>
            <a:r>
              <a:rPr lang="en-CA" dirty="0"/>
              <a:t> </a:t>
            </a:r>
            <a:r>
              <a:rPr lang="en-CA" dirty="0" err="1"/>
              <a:t>thành</a:t>
            </a:r>
            <a:r>
              <a:rPr lang="en-CA" dirty="0"/>
              <a:t> </a:t>
            </a:r>
            <a:r>
              <a:rPr lang="en-CA" dirty="0" err="1"/>
              <a:t>phần</a:t>
            </a:r>
            <a:r>
              <a:rPr lang="en-CA" dirty="0"/>
              <a:t> </a:t>
            </a:r>
            <a:r>
              <a:rPr lang="en-CA" dirty="0" err="1"/>
              <a:t>của</a:t>
            </a:r>
            <a:r>
              <a:rPr lang="en-CA" dirty="0"/>
              <a:t> </a:t>
            </a:r>
            <a:r>
              <a:rPr lang="en-CA" dirty="0" err="1"/>
              <a:t>nhóm</a:t>
            </a:r>
            <a:r>
              <a:rPr lang="en-CA" dirty="0"/>
              <a:t> </a:t>
            </a:r>
            <a:r>
              <a:rPr lang="en-CA" dirty="0" err="1"/>
              <a:t>các</a:t>
            </a:r>
            <a:r>
              <a:rPr lang="en-CA" dirty="0"/>
              <a:t> </a:t>
            </a:r>
            <a:r>
              <a:rPr lang="en-CA" dirty="0" err="1"/>
              <a:t>dịch</a:t>
            </a:r>
            <a:r>
              <a:rPr lang="en-CA" dirty="0"/>
              <a:t> </a:t>
            </a:r>
            <a:r>
              <a:rPr lang="en-CA" dirty="0" err="1"/>
              <a:t>vụ</a:t>
            </a:r>
            <a:r>
              <a:rPr lang="en-CA" dirty="0"/>
              <a:t> </a:t>
            </a:r>
            <a:r>
              <a:rPr lang="en-CA" dirty="0" err="1"/>
              <a:t>trực</a:t>
            </a:r>
            <a:r>
              <a:rPr lang="en-CA" dirty="0"/>
              <a:t> </a:t>
            </a:r>
            <a:r>
              <a:rPr lang="en-CA" dirty="0" err="1"/>
              <a:t>tuyến</a:t>
            </a:r>
            <a:r>
              <a:rPr lang="en-CA" dirty="0"/>
              <a:t> </a:t>
            </a:r>
            <a:r>
              <a:rPr lang="en-CA" dirty="0" err="1"/>
              <a:t>của</a:t>
            </a:r>
            <a:r>
              <a:rPr lang="en-CA" dirty="0"/>
              <a:t> Microsoft Windows Live</a:t>
            </a:r>
            <a:endParaRPr lang="en-US" dirty="0" smtClean="0"/>
          </a:p>
          <a:p>
            <a:pPr lvl="2"/>
            <a:r>
              <a:rPr lang="en-CA" dirty="0" err="1"/>
              <a:t>Mỗi</a:t>
            </a:r>
            <a:r>
              <a:rPr lang="en-CA" dirty="0"/>
              <a:t> </a:t>
            </a:r>
            <a:r>
              <a:rPr lang="en-CA" dirty="0" err="1"/>
              <a:t>người</a:t>
            </a:r>
            <a:r>
              <a:rPr lang="en-CA" dirty="0"/>
              <a:t> </a:t>
            </a:r>
            <a:r>
              <a:rPr lang="en-CA" dirty="0" err="1"/>
              <a:t>sử</a:t>
            </a:r>
            <a:r>
              <a:rPr lang="en-CA" dirty="0"/>
              <a:t> </a:t>
            </a:r>
            <a:r>
              <a:rPr lang="en-CA" dirty="0" err="1"/>
              <a:t>dụng</a:t>
            </a:r>
            <a:r>
              <a:rPr lang="en-CA" dirty="0"/>
              <a:t> </a:t>
            </a:r>
            <a:r>
              <a:rPr lang="en-CA" dirty="0" err="1"/>
              <a:t>đã</a:t>
            </a:r>
            <a:r>
              <a:rPr lang="en-CA" dirty="0"/>
              <a:t> </a:t>
            </a:r>
            <a:r>
              <a:rPr lang="en-CA" dirty="0" err="1"/>
              <a:t>đăng</a:t>
            </a:r>
            <a:r>
              <a:rPr lang="en-CA" dirty="0"/>
              <a:t> </a:t>
            </a:r>
            <a:r>
              <a:rPr lang="en-CA" dirty="0" err="1"/>
              <a:t>ký</a:t>
            </a:r>
            <a:r>
              <a:rPr lang="en-CA" dirty="0"/>
              <a:t> Windows Live </a:t>
            </a:r>
            <a:r>
              <a:rPr lang="en-CA" dirty="0" err="1"/>
              <a:t>đều</a:t>
            </a:r>
            <a:r>
              <a:rPr lang="en-CA" dirty="0"/>
              <a:t> </a:t>
            </a:r>
            <a:r>
              <a:rPr lang="en-CA" dirty="0" err="1"/>
              <a:t>có</a:t>
            </a:r>
            <a:r>
              <a:rPr lang="en-CA" dirty="0"/>
              <a:t> SkyDrive </a:t>
            </a:r>
            <a:r>
              <a:rPr lang="en-CA" dirty="0" err="1"/>
              <a:t>chứa</a:t>
            </a:r>
            <a:r>
              <a:rPr lang="en-CA" dirty="0"/>
              <a:t> </a:t>
            </a:r>
            <a:r>
              <a:rPr lang="en-CA" dirty="0" err="1"/>
              <a:t>một</a:t>
            </a:r>
            <a:r>
              <a:rPr lang="en-CA" dirty="0"/>
              <a:t> </a:t>
            </a:r>
            <a:r>
              <a:rPr lang="en-CA" dirty="0" err="1"/>
              <a:t>không</a:t>
            </a:r>
            <a:r>
              <a:rPr lang="en-CA" dirty="0"/>
              <a:t> </a:t>
            </a:r>
            <a:r>
              <a:rPr lang="en-CA" dirty="0" err="1"/>
              <a:t>gian</a:t>
            </a:r>
            <a:r>
              <a:rPr lang="en-CA" dirty="0"/>
              <a:t> </a:t>
            </a:r>
            <a:r>
              <a:rPr lang="en-CA" dirty="0" err="1"/>
              <a:t>lưu</a:t>
            </a:r>
            <a:r>
              <a:rPr lang="en-CA" dirty="0"/>
              <a:t> </a:t>
            </a:r>
            <a:r>
              <a:rPr lang="en-CA" dirty="0" err="1"/>
              <a:t>trữ</a:t>
            </a:r>
            <a:r>
              <a:rPr lang="en-CA" dirty="0"/>
              <a:t> </a:t>
            </a:r>
            <a:r>
              <a:rPr lang="en-CA" dirty="0" err="1"/>
              <a:t>miễn</a:t>
            </a:r>
            <a:r>
              <a:rPr lang="en-CA" dirty="0"/>
              <a:t> </a:t>
            </a:r>
            <a:r>
              <a:rPr lang="en-CA" dirty="0" err="1"/>
              <a:t>phí</a:t>
            </a:r>
            <a:r>
              <a:rPr lang="en-CA" dirty="0"/>
              <a:t> </a:t>
            </a:r>
            <a:r>
              <a:rPr lang="en-CA" dirty="0" err="1"/>
              <a:t>có</a:t>
            </a:r>
            <a:r>
              <a:rPr lang="en-CA" dirty="0"/>
              <a:t> dung </a:t>
            </a:r>
            <a:r>
              <a:rPr lang="en-CA" dirty="0" err="1"/>
              <a:t>lượng</a:t>
            </a:r>
            <a:r>
              <a:rPr lang="en-CA" dirty="0"/>
              <a:t> </a:t>
            </a:r>
            <a:r>
              <a:rPr lang="en-CA" dirty="0" err="1"/>
              <a:t>lưu</a:t>
            </a:r>
            <a:r>
              <a:rPr lang="en-CA" dirty="0"/>
              <a:t> </a:t>
            </a:r>
            <a:r>
              <a:rPr lang="en-CA" dirty="0" err="1"/>
              <a:t>trữ</a:t>
            </a:r>
            <a:r>
              <a:rPr lang="en-CA" dirty="0"/>
              <a:t> </a:t>
            </a:r>
            <a:r>
              <a:rPr lang="en-CA" dirty="0" err="1"/>
              <a:t>cụ</a:t>
            </a:r>
            <a:r>
              <a:rPr lang="en-CA" dirty="0"/>
              <a:t> </a:t>
            </a:r>
            <a:r>
              <a:rPr lang="en-CA" dirty="0" err="1"/>
              <a:t>thể</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3176290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a:xfrm>
            <a:off x="373063" y="1463041"/>
            <a:ext cx="8385175" cy="4794884"/>
          </a:xfrm>
        </p:spPr>
        <p:txBody>
          <a:bodyPr/>
          <a:lstStyle/>
          <a:p>
            <a:pPr marL="800100" indent="-457200">
              <a:buNone/>
            </a:pPr>
            <a:r>
              <a:rPr lang="x-none" dirty="0" smtClean="0"/>
              <a:t>1</a:t>
            </a:r>
            <a:r>
              <a:rPr lang="x-none" dirty="0"/>
              <a:t>.	</a:t>
            </a:r>
            <a:r>
              <a:rPr lang="en-US" dirty="0" err="1"/>
              <a:t>Mở</a:t>
            </a:r>
            <a:r>
              <a:rPr lang="en-US" dirty="0"/>
              <a:t> </a:t>
            </a:r>
            <a:r>
              <a:rPr lang="en-US" dirty="0" err="1"/>
              <a:t>tài</a:t>
            </a:r>
            <a:r>
              <a:rPr lang="en-US" dirty="0"/>
              <a:t> </a:t>
            </a:r>
            <a:r>
              <a:rPr lang="en-US" dirty="0" err="1"/>
              <a:t>liệu</a:t>
            </a:r>
            <a:r>
              <a:rPr lang="en-US" dirty="0" smtClean="0"/>
              <a:t>, </a:t>
            </a:r>
            <a:r>
              <a:rPr lang="en-US" dirty="0" err="1" smtClean="0"/>
              <a:t>chọn</a:t>
            </a:r>
            <a:r>
              <a:rPr lang="en-US" dirty="0" smtClean="0"/>
              <a:t> </a:t>
            </a:r>
            <a:r>
              <a:rPr lang="en-US" dirty="0" err="1" smtClean="0"/>
              <a:t>thẻ</a:t>
            </a:r>
            <a:r>
              <a:rPr lang="en-US" dirty="0" smtClean="0"/>
              <a:t> </a:t>
            </a:r>
            <a:r>
              <a:rPr lang="en-CA" b="1" dirty="0"/>
              <a:t>File</a:t>
            </a:r>
            <a:r>
              <a:rPr lang="en-CA" dirty="0"/>
              <a:t>, </a:t>
            </a:r>
            <a:r>
              <a:rPr lang="en-US" dirty="0" err="1" smtClean="0"/>
              <a:t>chọn</a:t>
            </a:r>
            <a:r>
              <a:rPr lang="en-US" dirty="0" smtClean="0"/>
              <a:t> </a:t>
            </a:r>
            <a:r>
              <a:rPr lang="en-CA" b="1" dirty="0"/>
              <a:t>Save &amp; Send</a:t>
            </a:r>
            <a:r>
              <a:rPr lang="x-none" dirty="0" smtClean="0"/>
              <a:t>.</a:t>
            </a:r>
            <a:endParaRPr lang="en-US" dirty="0"/>
          </a:p>
          <a:p>
            <a:pPr marL="800100" indent="-457200">
              <a:buNone/>
            </a:pPr>
            <a:r>
              <a:rPr lang="en-US" dirty="0" smtClean="0"/>
              <a:t>2</a:t>
            </a:r>
            <a:r>
              <a:rPr lang="x-none" dirty="0" smtClean="0"/>
              <a:t>.</a:t>
            </a:r>
            <a:r>
              <a:rPr lang="x-none" dirty="0"/>
              <a:t>	</a:t>
            </a:r>
            <a:r>
              <a:rPr lang="en-US" dirty="0" err="1" smtClean="0"/>
              <a:t>Nhấp</a:t>
            </a:r>
            <a:r>
              <a:rPr lang="en-US" dirty="0" smtClean="0"/>
              <a:t> </a:t>
            </a:r>
            <a:r>
              <a:rPr lang="en-US" dirty="0" err="1" smtClean="0"/>
              <a:t>chuột</a:t>
            </a:r>
            <a:r>
              <a:rPr lang="en-US" dirty="0" smtClean="0"/>
              <a:t> </a:t>
            </a:r>
            <a:r>
              <a:rPr lang="en-US" dirty="0" err="1" smtClean="0"/>
              <a:t>chọn</a:t>
            </a:r>
            <a:r>
              <a:rPr lang="x-none" dirty="0" smtClean="0"/>
              <a:t> </a:t>
            </a:r>
            <a:r>
              <a:rPr lang="x-none" b="1" dirty="0"/>
              <a:t>Save </a:t>
            </a:r>
            <a:r>
              <a:rPr lang="x-none" b="1" dirty="0" smtClean="0"/>
              <a:t>to Web</a:t>
            </a:r>
            <a:r>
              <a:rPr lang="x-none" dirty="0"/>
              <a:t>.</a:t>
            </a:r>
            <a:endParaRPr lang="en-US" dirty="0"/>
          </a:p>
          <a:p>
            <a:pPr marL="800100" indent="-457200">
              <a:buNone/>
            </a:pPr>
            <a:endParaRPr lang="en-US" sz="2800" dirty="0" smtClean="0"/>
          </a:p>
          <a:p>
            <a:pPr marL="800100" indent="-457200">
              <a:buNone/>
            </a:pPr>
            <a:endParaRPr lang="en-US" sz="2800" dirty="0" smtClean="0"/>
          </a:p>
          <a:p>
            <a:pPr marL="800100" indent="-457200">
              <a:buNone/>
            </a:pPr>
            <a:endParaRPr lang="en-US" sz="2800" dirty="0"/>
          </a:p>
          <a:p>
            <a:pPr marL="800100" indent="-457200">
              <a:buNone/>
            </a:pPr>
            <a:endParaRPr lang="en-US" sz="2800"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pic>
        <p:nvPicPr>
          <p:cNvPr id="6" name="Picture 5" descr="H:\Publishing\Working\In Development\7314 IC3 GS4\Screens\L7\l7-040.png"/>
          <p:cNvPicPr/>
          <p:nvPr/>
        </p:nvPicPr>
        <p:blipFill>
          <a:blip r:embed="rId3">
            <a:extLst>
              <a:ext uri="{28A0092B-C50C-407E-A947-70E740481C1C}">
                <a14:useLocalDpi xmlns:a14="http://schemas.microsoft.com/office/drawing/2010/main" val="0"/>
              </a:ext>
            </a:extLst>
          </a:blip>
          <a:srcRect/>
          <a:stretch>
            <a:fillRect/>
          </a:stretch>
        </p:blipFill>
        <p:spPr bwMode="auto">
          <a:xfrm>
            <a:off x="1667437" y="2532879"/>
            <a:ext cx="5971613" cy="3271070"/>
          </a:xfrm>
          <a:prstGeom prst="rect">
            <a:avLst/>
          </a:prstGeom>
          <a:noFill/>
          <a:ln>
            <a:noFill/>
          </a:ln>
        </p:spPr>
      </p:pic>
    </p:spTree>
    <p:extLst>
      <p:ext uri="{BB962C8B-B14F-4D97-AF65-F5344CB8AC3E}">
        <p14:creationId xmlns:p14="http://schemas.microsoft.com/office/powerpoint/2010/main" val="24513181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p:txBody>
          <a:bodyPr/>
          <a:lstStyle/>
          <a:p>
            <a:pPr marL="914400" indent="-457200">
              <a:buNone/>
            </a:pPr>
            <a:r>
              <a:rPr lang="en-US" dirty="0"/>
              <a:t>3</a:t>
            </a:r>
            <a:r>
              <a:rPr lang="x-none" dirty="0"/>
              <a:t>.	</a:t>
            </a:r>
            <a:r>
              <a:rPr lang="en-US" dirty="0" err="1" smtClean="0"/>
              <a:t>Chọn</a:t>
            </a:r>
            <a:r>
              <a:rPr lang="x-none" dirty="0" smtClean="0"/>
              <a:t> </a:t>
            </a:r>
            <a:r>
              <a:rPr lang="x-none" b="1" dirty="0"/>
              <a:t>Sign In</a:t>
            </a:r>
            <a:r>
              <a:rPr lang="x-none" dirty="0"/>
              <a:t>.</a:t>
            </a:r>
            <a:r>
              <a:rPr lang="en-US" dirty="0"/>
              <a:t> </a:t>
            </a:r>
            <a:r>
              <a:rPr lang="en-US" dirty="0" err="1" smtClean="0"/>
              <a:t>Nhập</a:t>
            </a:r>
            <a:r>
              <a:rPr lang="en-US" dirty="0" smtClean="0"/>
              <a:t> </a:t>
            </a:r>
            <a:r>
              <a:rPr lang="en-US" dirty="0" err="1" smtClean="0"/>
              <a:t>vào</a:t>
            </a:r>
            <a:r>
              <a:rPr lang="en-US" dirty="0" smtClean="0"/>
              <a:t> </a:t>
            </a:r>
            <a:r>
              <a:rPr lang="en-US" dirty="0" err="1" smtClean="0"/>
              <a:t>tên</a:t>
            </a:r>
            <a:r>
              <a:rPr lang="en-US" dirty="0" smtClean="0"/>
              <a:t> </a:t>
            </a:r>
            <a:r>
              <a:rPr lang="en-US" dirty="0" err="1" smtClean="0"/>
              <a:t>định</a:t>
            </a:r>
            <a:r>
              <a:rPr lang="en-US" dirty="0" smtClean="0"/>
              <a:t> </a:t>
            </a:r>
            <a:r>
              <a:rPr lang="en-US" dirty="0" err="1" smtClean="0"/>
              <a:t>danh</a:t>
            </a:r>
            <a:r>
              <a:rPr lang="en-US" dirty="0" smtClean="0"/>
              <a:t> </a:t>
            </a:r>
            <a:r>
              <a:rPr lang="en-US" dirty="0" err="1" smtClean="0"/>
              <a:t>và</a:t>
            </a:r>
            <a:r>
              <a:rPr lang="en-US" dirty="0" smtClean="0"/>
              <a:t> </a:t>
            </a:r>
            <a:r>
              <a:rPr lang="en-US" dirty="0" err="1" smtClean="0"/>
              <a:t>mật</a:t>
            </a:r>
            <a:r>
              <a:rPr lang="en-US" dirty="0" smtClean="0"/>
              <a:t> </a:t>
            </a:r>
            <a:r>
              <a:rPr lang="en-US" dirty="0" err="1" smtClean="0"/>
              <a:t>khẩu</a:t>
            </a:r>
            <a:r>
              <a:rPr lang="en-US" dirty="0" smtClean="0"/>
              <a:t> </a:t>
            </a:r>
            <a:r>
              <a:rPr lang="en-US" dirty="0" err="1" smtClean="0"/>
              <a:t>cho</a:t>
            </a:r>
            <a:r>
              <a:rPr lang="en-US" dirty="0" smtClean="0"/>
              <a:t> </a:t>
            </a:r>
            <a:r>
              <a:rPr lang="en-US" dirty="0" err="1" smtClean="0"/>
              <a:t>tài</a:t>
            </a:r>
            <a:r>
              <a:rPr lang="en-US" dirty="0" smtClean="0"/>
              <a:t> </a:t>
            </a:r>
            <a:r>
              <a:rPr lang="en-US" dirty="0" err="1" smtClean="0"/>
              <a:t>khoản</a:t>
            </a:r>
            <a:r>
              <a:rPr lang="en-US" dirty="0" smtClean="0"/>
              <a:t> Windows Live </a:t>
            </a:r>
            <a:r>
              <a:rPr lang="en-US" dirty="0" err="1" smtClean="0"/>
              <a:t>của</a:t>
            </a:r>
            <a:r>
              <a:rPr lang="en-US" dirty="0" smtClean="0"/>
              <a:t> </a:t>
            </a:r>
            <a:r>
              <a:rPr lang="en-US" dirty="0" err="1" smtClean="0"/>
              <a:t>bạn</a:t>
            </a:r>
            <a:r>
              <a:rPr lang="en-US" dirty="0" smtClean="0"/>
              <a:t>.</a:t>
            </a:r>
            <a:endParaRPr lang="en-US" dirty="0"/>
          </a:p>
          <a:p>
            <a:pPr marL="914400" indent="-457200">
              <a:buNone/>
            </a:pPr>
            <a:r>
              <a:rPr lang="en-US" dirty="0" smtClean="0"/>
              <a:t>4</a:t>
            </a:r>
            <a:r>
              <a:rPr lang="x-none" dirty="0" smtClean="0"/>
              <a:t>.	</a:t>
            </a:r>
            <a:r>
              <a:rPr lang="en-US" dirty="0" err="1" smtClean="0"/>
              <a:t>Chọn</a:t>
            </a:r>
            <a:r>
              <a:rPr lang="en-US" dirty="0" smtClean="0"/>
              <a:t> </a:t>
            </a:r>
            <a:r>
              <a:rPr lang="en-US" dirty="0" err="1" smtClean="0"/>
              <a:t>một</a:t>
            </a:r>
            <a:r>
              <a:rPr lang="en-US" dirty="0" smtClean="0"/>
              <a:t> </a:t>
            </a:r>
            <a:r>
              <a:rPr lang="en-US" dirty="0" err="1" smtClean="0"/>
              <a:t>thư</a:t>
            </a:r>
            <a:r>
              <a:rPr lang="en-US" dirty="0" smtClean="0"/>
              <a:t> </a:t>
            </a:r>
            <a:r>
              <a:rPr lang="en-US" dirty="0" err="1" smtClean="0"/>
              <a:t>mục</a:t>
            </a:r>
            <a:r>
              <a:rPr lang="en-US" dirty="0" smtClean="0"/>
              <a:t> </a:t>
            </a:r>
            <a:r>
              <a:rPr lang="en-US" dirty="0" err="1" smtClean="0"/>
              <a:t>trong</a:t>
            </a:r>
            <a:r>
              <a:rPr lang="en-US" dirty="0" smtClean="0"/>
              <a:t> SkyDrive </a:t>
            </a:r>
            <a:r>
              <a:rPr lang="en-US" dirty="0" err="1" smtClean="0"/>
              <a:t>và</a:t>
            </a:r>
            <a:r>
              <a:rPr lang="en-US" dirty="0" smtClean="0"/>
              <a:t> </a:t>
            </a:r>
            <a:r>
              <a:rPr lang="en-US" dirty="0" err="1" smtClean="0"/>
              <a:t>chọn</a:t>
            </a:r>
            <a:r>
              <a:rPr lang="x-none" dirty="0" smtClean="0"/>
              <a:t> </a:t>
            </a:r>
            <a:r>
              <a:rPr lang="x-none" b="1" dirty="0" smtClean="0"/>
              <a:t>Save As</a:t>
            </a:r>
            <a:r>
              <a:rPr lang="x-none" dirty="0" smtClean="0"/>
              <a:t>.</a:t>
            </a:r>
            <a:endParaRPr lang="en-US" dirty="0" smtClean="0"/>
          </a:p>
          <a:p>
            <a:pPr marL="914400" indent="-457200">
              <a:buNone/>
            </a:pPr>
            <a:r>
              <a:rPr lang="en-US" dirty="0" smtClean="0"/>
              <a:t>5</a:t>
            </a:r>
            <a:r>
              <a:rPr lang="x-none" dirty="0" smtClean="0"/>
              <a:t>.	</a:t>
            </a:r>
            <a:r>
              <a:rPr lang="en-US" dirty="0" err="1" smtClean="0"/>
              <a:t>Thay</a:t>
            </a:r>
            <a:r>
              <a:rPr lang="en-US" dirty="0" smtClean="0"/>
              <a:t> </a:t>
            </a:r>
            <a:r>
              <a:rPr lang="en-US" dirty="0" err="1" smtClean="0"/>
              <a:t>đổi</a:t>
            </a:r>
            <a:r>
              <a:rPr lang="en-US" dirty="0" smtClean="0"/>
              <a:t> </a:t>
            </a:r>
            <a:r>
              <a:rPr lang="en-US" dirty="0" err="1" smtClean="0"/>
              <a:t>tên</a:t>
            </a:r>
            <a:r>
              <a:rPr lang="en-US" dirty="0" smtClean="0"/>
              <a:t> </a:t>
            </a:r>
            <a:r>
              <a:rPr lang="en-US" dirty="0" err="1" smtClean="0"/>
              <a:t>tập</a:t>
            </a:r>
            <a:r>
              <a:rPr lang="en-US" dirty="0" smtClean="0"/>
              <a:t> tin</a:t>
            </a:r>
            <a:r>
              <a:rPr lang="en-US" dirty="0"/>
              <a:t> </a:t>
            </a:r>
            <a:r>
              <a:rPr lang="en-US" dirty="0" smtClean="0"/>
              <a:t>ở </a:t>
            </a:r>
            <a:r>
              <a:rPr lang="x-none" b="1" dirty="0" smtClean="0"/>
              <a:t>File name</a:t>
            </a:r>
            <a:r>
              <a:rPr lang="x-none" dirty="0" smtClean="0"/>
              <a:t> </a:t>
            </a:r>
            <a:r>
              <a:rPr lang="en-US" dirty="0" err="1" smtClean="0"/>
              <a:t>và</a:t>
            </a:r>
            <a:r>
              <a:rPr lang="en-US" dirty="0" smtClean="0"/>
              <a:t>/</a:t>
            </a:r>
            <a:r>
              <a:rPr lang="en-US" dirty="0" err="1" smtClean="0"/>
              <a:t>hoặc</a:t>
            </a:r>
            <a:r>
              <a:rPr lang="en-US" dirty="0" smtClean="0"/>
              <a:t> </a:t>
            </a:r>
            <a:r>
              <a:rPr lang="en-US" dirty="0" err="1" smtClean="0"/>
              <a:t>loại</a:t>
            </a:r>
            <a:r>
              <a:rPr lang="en-US" dirty="0" smtClean="0"/>
              <a:t> </a:t>
            </a:r>
            <a:r>
              <a:rPr lang="en-US" dirty="0" err="1" smtClean="0"/>
              <a:t>tập</a:t>
            </a:r>
            <a:r>
              <a:rPr lang="en-US" dirty="0" smtClean="0"/>
              <a:t> tin ở</a:t>
            </a:r>
            <a:r>
              <a:rPr lang="x-none" dirty="0" smtClean="0"/>
              <a:t> </a:t>
            </a:r>
            <a:r>
              <a:rPr lang="x-none" b="1" dirty="0" smtClean="0"/>
              <a:t>Save as type</a:t>
            </a:r>
            <a:r>
              <a:rPr lang="x-none" dirty="0" smtClean="0"/>
              <a:t>.</a:t>
            </a:r>
            <a:endParaRPr lang="en-US" dirty="0" smtClean="0"/>
          </a:p>
          <a:p>
            <a:pPr marL="914400" indent="-457200">
              <a:buNone/>
            </a:pPr>
            <a:r>
              <a:rPr lang="en-US" dirty="0" smtClean="0"/>
              <a:t>6</a:t>
            </a:r>
            <a:r>
              <a:rPr lang="x-none" dirty="0" smtClean="0"/>
              <a:t>.	</a:t>
            </a:r>
            <a:r>
              <a:rPr lang="en-US" dirty="0" err="1" smtClean="0"/>
              <a:t>Chọn</a:t>
            </a:r>
            <a:r>
              <a:rPr lang="x-none" dirty="0" smtClean="0"/>
              <a:t> </a:t>
            </a:r>
            <a:r>
              <a:rPr lang="x-none" b="1" dirty="0" smtClean="0"/>
              <a:t>Save</a:t>
            </a:r>
            <a:r>
              <a:rPr lang="x-none" dirty="0" smtClean="0"/>
              <a:t>.</a:t>
            </a:r>
            <a:endParaRPr lang="en-US" dirty="0" smtClean="0"/>
          </a:p>
          <a:p>
            <a:pPr marL="914400" indent="-457200">
              <a:buNone/>
            </a:pPr>
            <a:r>
              <a:rPr lang="en-US" dirty="0" smtClean="0"/>
              <a:t>7</a:t>
            </a:r>
            <a:r>
              <a:rPr lang="x-none" dirty="0" smtClean="0"/>
              <a:t>.	</a:t>
            </a:r>
            <a:r>
              <a:rPr lang="en-US" dirty="0" err="1" smtClean="0"/>
              <a:t>Hãy</a:t>
            </a:r>
            <a:r>
              <a:rPr lang="en-US" dirty="0" smtClean="0"/>
              <a:t> </a:t>
            </a:r>
            <a:r>
              <a:rPr lang="en-US" dirty="0" err="1" smtClean="0"/>
              <a:t>tạo</a:t>
            </a:r>
            <a:r>
              <a:rPr lang="en-US" dirty="0" smtClean="0"/>
              <a:t> </a:t>
            </a:r>
            <a:r>
              <a:rPr lang="en-US" dirty="0" err="1" smtClean="0"/>
              <a:t>ra</a:t>
            </a:r>
            <a:r>
              <a:rPr lang="en-US" dirty="0" smtClean="0"/>
              <a:t> </a:t>
            </a:r>
            <a:r>
              <a:rPr lang="en-US" dirty="0" err="1" smtClean="0"/>
              <a:t>bất</a:t>
            </a:r>
            <a:r>
              <a:rPr lang="en-US" dirty="0" smtClean="0"/>
              <a:t> </a:t>
            </a:r>
            <a:r>
              <a:rPr lang="en-US" dirty="0" err="1" smtClean="0"/>
              <a:t>kỳ</a:t>
            </a:r>
            <a:r>
              <a:rPr lang="en-US" dirty="0" smtClean="0"/>
              <a:t> </a:t>
            </a:r>
            <a:r>
              <a:rPr lang="en-US" dirty="0" err="1" smtClean="0"/>
              <a:t>sự</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nào</a:t>
            </a:r>
            <a:r>
              <a:rPr lang="en-US" dirty="0" smtClean="0"/>
              <a:t> </a:t>
            </a:r>
            <a:r>
              <a:rPr lang="en-US" dirty="0" err="1" smtClean="0"/>
              <a:t>với</a:t>
            </a:r>
            <a:r>
              <a:rPr lang="en-US" dirty="0" smtClean="0"/>
              <a:t> </a:t>
            </a:r>
            <a:r>
              <a:rPr lang="en-US" dirty="0" err="1" smtClean="0"/>
              <a:t>nội</a:t>
            </a:r>
            <a:r>
              <a:rPr lang="en-US" dirty="0" smtClean="0"/>
              <a:t> dung </a:t>
            </a:r>
            <a:r>
              <a:rPr lang="en-US" dirty="0" err="1" smtClean="0"/>
              <a:t>tập</a:t>
            </a:r>
            <a:r>
              <a:rPr lang="en-US" dirty="0" smtClean="0"/>
              <a:t> tin </a:t>
            </a:r>
            <a:r>
              <a:rPr lang="en-US" dirty="0" err="1" smtClean="0"/>
              <a:t>rồi</a:t>
            </a:r>
            <a:r>
              <a:rPr lang="en-US" dirty="0" smtClean="0"/>
              <a:t> </a:t>
            </a:r>
            <a:r>
              <a:rPr lang="en-US" dirty="0" err="1" smtClean="0"/>
              <a:t>lưu</a:t>
            </a:r>
            <a:r>
              <a:rPr lang="en-US" dirty="0" smtClean="0"/>
              <a:t> </a:t>
            </a:r>
            <a:r>
              <a:rPr lang="en-US" dirty="0" err="1" smtClean="0"/>
              <a:t>lại</a:t>
            </a:r>
            <a:r>
              <a:rPr lang="en-US" dirty="0" smtClean="0"/>
              <a:t> </a:t>
            </a:r>
            <a:r>
              <a:rPr lang="en-US" dirty="0" err="1" smtClean="0"/>
              <a:t>một</a:t>
            </a:r>
            <a:r>
              <a:rPr lang="en-US" dirty="0" smtClean="0"/>
              <a:t> </a:t>
            </a:r>
            <a:r>
              <a:rPr lang="en-US" dirty="0" err="1" smtClean="0"/>
              <a:t>lần</a:t>
            </a:r>
            <a:r>
              <a:rPr lang="en-US" dirty="0" smtClean="0"/>
              <a:t> </a:t>
            </a:r>
            <a:r>
              <a:rPr lang="en-US" dirty="0" err="1" smtClean="0"/>
              <a:t>nữa</a:t>
            </a:r>
            <a:r>
              <a:rPr lang="x-none" dirty="0" smtClean="0"/>
              <a:t>. </a:t>
            </a:r>
            <a:endParaRPr lang="en-US" dirty="0" smtClean="0"/>
          </a:p>
          <a:p>
            <a:pPr marL="914400" indent="-457200">
              <a:buNone/>
            </a:pPr>
            <a:r>
              <a:rPr lang="en-US" dirty="0" smtClean="0"/>
              <a:t>8</a:t>
            </a:r>
            <a:r>
              <a:rPr lang="x-none" dirty="0" smtClean="0"/>
              <a:t>.	</a:t>
            </a:r>
            <a:r>
              <a:rPr lang="en-US" dirty="0" err="1" smtClean="0"/>
              <a:t>Đóng</a:t>
            </a:r>
            <a:r>
              <a:rPr lang="en-US" dirty="0" smtClean="0"/>
              <a:t> </a:t>
            </a:r>
            <a:r>
              <a:rPr lang="en-US" dirty="0" err="1" smtClean="0"/>
              <a:t>tài</a:t>
            </a:r>
            <a:r>
              <a:rPr lang="en-US" dirty="0" smtClean="0"/>
              <a:t> </a:t>
            </a:r>
            <a:r>
              <a:rPr lang="en-US" dirty="0" err="1" smtClean="0"/>
              <a:t>liệu</a:t>
            </a:r>
            <a:r>
              <a:rPr lang="x-none" dirty="0" smtClean="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spTree>
    <p:extLst>
      <p:ext uri="{BB962C8B-B14F-4D97-AF65-F5344CB8AC3E}">
        <p14:creationId xmlns:p14="http://schemas.microsoft.com/office/powerpoint/2010/main" val="3500401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a:xfrm>
            <a:off x="373063" y="1222785"/>
            <a:ext cx="8385175" cy="4913219"/>
          </a:xfrm>
        </p:spPr>
        <p:txBody>
          <a:bodyPr/>
          <a:lstStyle/>
          <a:p>
            <a:r>
              <a:rPr lang="en-US" b="1" dirty="0" err="1"/>
              <a:t>Sử</a:t>
            </a:r>
            <a:r>
              <a:rPr lang="en-US" b="1" dirty="0"/>
              <a:t> </a:t>
            </a:r>
            <a:r>
              <a:rPr lang="en-US" b="1" dirty="0" err="1"/>
              <a:t>dụng</a:t>
            </a:r>
            <a:r>
              <a:rPr lang="en-US" b="1" dirty="0"/>
              <a:t> </a:t>
            </a:r>
            <a:r>
              <a:rPr lang="en-US" b="1" dirty="0" err="1"/>
              <a:t>mạng</a:t>
            </a:r>
            <a:endParaRPr lang="vi-VN" b="1" dirty="0"/>
          </a:p>
          <a:p>
            <a:pPr lvl="1"/>
            <a:r>
              <a:rPr lang="en-CA" dirty="0" err="1"/>
              <a:t>T</a:t>
            </a:r>
            <a:r>
              <a:rPr lang="en-CA" dirty="0" err="1" smtClean="0"/>
              <a:t>ệp</a:t>
            </a:r>
            <a:r>
              <a:rPr lang="en-CA" dirty="0" smtClean="0"/>
              <a:t> </a:t>
            </a:r>
            <a:r>
              <a:rPr lang="en-CA" dirty="0"/>
              <a:t>tin </a:t>
            </a:r>
            <a:r>
              <a:rPr lang="en-CA" dirty="0" err="1"/>
              <a:t>có</a:t>
            </a:r>
            <a:r>
              <a:rPr lang="en-CA" dirty="0"/>
              <a:t> </a:t>
            </a:r>
            <a:r>
              <a:rPr lang="en-CA" dirty="0" err="1"/>
              <a:t>thể</a:t>
            </a:r>
            <a:r>
              <a:rPr lang="en-CA" dirty="0"/>
              <a:t> </a:t>
            </a:r>
            <a:r>
              <a:rPr lang="en-CA" dirty="0" err="1"/>
              <a:t>được</a:t>
            </a:r>
            <a:r>
              <a:rPr lang="en-CA" dirty="0"/>
              <a:t> </a:t>
            </a:r>
            <a:r>
              <a:rPr lang="en-CA" dirty="0" err="1"/>
              <a:t>xem</a:t>
            </a:r>
            <a:r>
              <a:rPr lang="en-CA" dirty="0"/>
              <a:t> </a:t>
            </a:r>
            <a:r>
              <a:rPr lang="en-CA" dirty="0" err="1"/>
              <a:t>hoặc</a:t>
            </a:r>
            <a:r>
              <a:rPr lang="en-CA" dirty="0"/>
              <a:t> </a:t>
            </a:r>
            <a:r>
              <a:rPr lang="en-CA" dirty="0" err="1"/>
              <a:t>chỉnh</a:t>
            </a:r>
            <a:r>
              <a:rPr lang="en-CA" dirty="0"/>
              <a:t> </a:t>
            </a:r>
            <a:r>
              <a:rPr lang="en-CA" dirty="0" err="1"/>
              <a:t>sửa</a:t>
            </a:r>
            <a:r>
              <a:rPr lang="en-CA" dirty="0"/>
              <a:t> </a:t>
            </a:r>
            <a:r>
              <a:rPr lang="en-CA" dirty="0" err="1"/>
              <a:t>bởi</a:t>
            </a:r>
            <a:r>
              <a:rPr lang="en-CA" dirty="0"/>
              <a:t> </a:t>
            </a:r>
            <a:r>
              <a:rPr lang="en-CA" dirty="0" err="1"/>
              <a:t>người</a:t>
            </a:r>
            <a:r>
              <a:rPr lang="en-CA" dirty="0"/>
              <a:t> </a:t>
            </a:r>
            <a:r>
              <a:rPr lang="en-CA" dirty="0" err="1"/>
              <a:t>khác</a:t>
            </a:r>
            <a:r>
              <a:rPr lang="en-CA" dirty="0"/>
              <a:t> </a:t>
            </a:r>
            <a:r>
              <a:rPr lang="en-CA" dirty="0" err="1"/>
              <a:t>và</a:t>
            </a:r>
            <a:r>
              <a:rPr lang="en-CA" dirty="0"/>
              <a:t> </a:t>
            </a:r>
            <a:r>
              <a:rPr lang="en-CA" dirty="0" err="1"/>
              <a:t>người</a:t>
            </a:r>
            <a:r>
              <a:rPr lang="en-CA" dirty="0"/>
              <a:t> </a:t>
            </a:r>
            <a:r>
              <a:rPr lang="en-CA" dirty="0" err="1"/>
              <a:t>dùng</a:t>
            </a:r>
            <a:r>
              <a:rPr lang="en-CA" dirty="0"/>
              <a:t> </a:t>
            </a:r>
            <a:r>
              <a:rPr lang="en-CA" dirty="0" err="1"/>
              <a:t>cần</a:t>
            </a:r>
            <a:r>
              <a:rPr lang="en-CA" dirty="0"/>
              <a:t> </a:t>
            </a:r>
            <a:r>
              <a:rPr lang="en-CA" dirty="0" err="1"/>
              <a:t>phải</a:t>
            </a:r>
            <a:r>
              <a:rPr lang="en-CA" dirty="0"/>
              <a:t> </a:t>
            </a:r>
            <a:r>
              <a:rPr lang="en-CA" dirty="0" err="1"/>
              <a:t>kích</a:t>
            </a:r>
            <a:r>
              <a:rPr lang="en-CA" dirty="0"/>
              <a:t> </a:t>
            </a:r>
            <a:r>
              <a:rPr lang="en-CA" dirty="0" err="1"/>
              <a:t>hoạt</a:t>
            </a:r>
            <a:r>
              <a:rPr lang="en-CA" dirty="0"/>
              <a:t> </a:t>
            </a:r>
            <a:r>
              <a:rPr lang="en-CA" dirty="0" err="1"/>
              <a:t>lệnh</a:t>
            </a:r>
            <a:r>
              <a:rPr lang="en-CA" dirty="0"/>
              <a:t> </a:t>
            </a:r>
            <a:r>
              <a:rPr lang="en-CA" dirty="0" err="1"/>
              <a:t>để</a:t>
            </a:r>
            <a:r>
              <a:rPr lang="en-CA" dirty="0"/>
              <a:t> </a:t>
            </a:r>
            <a:r>
              <a:rPr lang="en-CA" dirty="0" err="1"/>
              <a:t>lưu</a:t>
            </a:r>
            <a:r>
              <a:rPr lang="en-CA" dirty="0"/>
              <a:t> </a:t>
            </a:r>
            <a:r>
              <a:rPr lang="en-CA" dirty="0" err="1"/>
              <a:t>lại</a:t>
            </a:r>
            <a:r>
              <a:rPr lang="en-CA" dirty="0"/>
              <a:t> </a:t>
            </a:r>
            <a:r>
              <a:rPr lang="en-CA" dirty="0" err="1"/>
              <a:t>được</a:t>
            </a:r>
            <a:r>
              <a:rPr lang="en-CA" dirty="0"/>
              <a:t> </a:t>
            </a:r>
            <a:r>
              <a:rPr lang="en-CA" dirty="0" err="1"/>
              <a:t>bất</a:t>
            </a:r>
            <a:r>
              <a:rPr lang="en-CA" dirty="0"/>
              <a:t> </a:t>
            </a:r>
            <a:r>
              <a:rPr lang="en-CA" dirty="0" err="1"/>
              <a:t>kỳ</a:t>
            </a:r>
            <a:r>
              <a:rPr lang="en-CA" dirty="0"/>
              <a:t> </a:t>
            </a:r>
            <a:r>
              <a:rPr lang="en-CA" dirty="0" err="1"/>
              <a:t>thay</a:t>
            </a:r>
            <a:r>
              <a:rPr lang="en-CA" dirty="0"/>
              <a:t> </a:t>
            </a:r>
            <a:r>
              <a:rPr lang="en-CA" dirty="0" err="1"/>
              <a:t>đổi</a:t>
            </a:r>
            <a:r>
              <a:rPr lang="en-CA" dirty="0"/>
              <a:t> </a:t>
            </a:r>
            <a:r>
              <a:rPr lang="en-CA" dirty="0" err="1"/>
              <a:t>nào</a:t>
            </a:r>
            <a:r>
              <a:rPr lang="en-CA" dirty="0"/>
              <a:t> </a:t>
            </a:r>
            <a:r>
              <a:rPr lang="en-CA" dirty="0" err="1"/>
              <a:t>hoặc</a:t>
            </a:r>
            <a:r>
              <a:rPr lang="en-CA" dirty="0"/>
              <a:t> </a:t>
            </a:r>
            <a:r>
              <a:rPr lang="en-CA" dirty="0" err="1"/>
              <a:t>bình</a:t>
            </a:r>
            <a:r>
              <a:rPr lang="en-CA" dirty="0"/>
              <a:t> </a:t>
            </a:r>
            <a:r>
              <a:rPr lang="en-CA" dirty="0" err="1"/>
              <a:t>luận</a:t>
            </a:r>
            <a:r>
              <a:rPr lang="en-CA" dirty="0"/>
              <a:t> </a:t>
            </a:r>
            <a:r>
              <a:rPr lang="en-CA" dirty="0" err="1"/>
              <a:t>được</a:t>
            </a:r>
            <a:r>
              <a:rPr lang="en-CA" dirty="0"/>
              <a:t> </a:t>
            </a:r>
            <a:r>
              <a:rPr lang="en-CA" dirty="0" err="1"/>
              <a:t>tạo</a:t>
            </a:r>
            <a:r>
              <a:rPr lang="en-CA" dirty="0"/>
              <a:t> </a:t>
            </a:r>
            <a:r>
              <a:rPr lang="en-CA" dirty="0" err="1"/>
              <a:t>ra</a:t>
            </a:r>
            <a:r>
              <a:rPr lang="en-CA" dirty="0"/>
              <a:t> </a:t>
            </a:r>
            <a:r>
              <a:rPr lang="en-CA" dirty="0" err="1"/>
              <a:t>bởi</a:t>
            </a:r>
            <a:r>
              <a:rPr lang="en-CA" dirty="0"/>
              <a:t> </a:t>
            </a:r>
            <a:r>
              <a:rPr lang="en-CA" dirty="0" err="1"/>
              <a:t>người</a:t>
            </a:r>
            <a:r>
              <a:rPr lang="en-CA" dirty="0"/>
              <a:t> </a:t>
            </a:r>
            <a:r>
              <a:rPr lang="en-CA" dirty="0" err="1"/>
              <a:t>khác</a:t>
            </a:r>
            <a:endParaRPr lang="en-US" dirty="0" smtClean="0"/>
          </a:p>
          <a:p>
            <a:pPr lvl="1"/>
            <a:r>
              <a:rPr lang="en-CA" dirty="0"/>
              <a:t>SharePoint </a:t>
            </a:r>
            <a:r>
              <a:rPr lang="en-CA" dirty="0" err="1"/>
              <a:t>tích</a:t>
            </a:r>
            <a:r>
              <a:rPr lang="en-CA" dirty="0"/>
              <a:t> </a:t>
            </a:r>
            <a:r>
              <a:rPr lang="en-CA" dirty="0" err="1"/>
              <a:t>hợp</a:t>
            </a:r>
            <a:r>
              <a:rPr lang="en-CA" dirty="0"/>
              <a:t> </a:t>
            </a:r>
            <a:r>
              <a:rPr lang="en-CA" dirty="0" err="1"/>
              <a:t>rất</a:t>
            </a:r>
            <a:r>
              <a:rPr lang="en-CA" dirty="0"/>
              <a:t> </a:t>
            </a:r>
            <a:r>
              <a:rPr lang="en-CA" dirty="0" err="1"/>
              <a:t>nhiều</a:t>
            </a:r>
            <a:r>
              <a:rPr lang="en-CA" dirty="0"/>
              <a:t> </a:t>
            </a:r>
            <a:r>
              <a:rPr lang="en-CA" dirty="0" err="1"/>
              <a:t>công</a:t>
            </a:r>
            <a:r>
              <a:rPr lang="en-CA" dirty="0"/>
              <a:t> </a:t>
            </a:r>
            <a:r>
              <a:rPr lang="en-CA" dirty="0" err="1"/>
              <a:t>cụ</a:t>
            </a:r>
            <a:r>
              <a:rPr lang="en-CA" dirty="0"/>
              <a:t> </a:t>
            </a:r>
            <a:r>
              <a:rPr lang="en-CA" dirty="0" err="1"/>
              <a:t>mà</a:t>
            </a:r>
            <a:r>
              <a:rPr lang="en-CA" dirty="0"/>
              <a:t> </a:t>
            </a:r>
            <a:r>
              <a:rPr lang="en-CA" dirty="0" err="1"/>
              <a:t>mọi</a:t>
            </a:r>
            <a:r>
              <a:rPr lang="en-CA" dirty="0"/>
              <a:t> </a:t>
            </a:r>
            <a:r>
              <a:rPr lang="en-CA" dirty="0" err="1"/>
              <a:t>người</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để</a:t>
            </a:r>
            <a:r>
              <a:rPr lang="en-CA" dirty="0"/>
              <a:t> chia </a:t>
            </a:r>
            <a:r>
              <a:rPr lang="en-CA" dirty="0" err="1"/>
              <a:t>sẻ</a:t>
            </a:r>
            <a:r>
              <a:rPr lang="en-CA" dirty="0"/>
              <a:t> </a:t>
            </a:r>
            <a:r>
              <a:rPr lang="en-CA" dirty="0" err="1"/>
              <a:t>tài</a:t>
            </a:r>
            <a:r>
              <a:rPr lang="en-CA" dirty="0"/>
              <a:t> </a:t>
            </a:r>
            <a:r>
              <a:rPr lang="en-CA" dirty="0" err="1"/>
              <a:t>liệu</a:t>
            </a:r>
            <a:endParaRPr lang="en-US" dirty="0" smtClean="0"/>
          </a:p>
          <a:p>
            <a:pPr lvl="2"/>
            <a:r>
              <a:rPr lang="en-US" dirty="0" err="1" smtClean="0"/>
              <a:t>Được</a:t>
            </a:r>
            <a:r>
              <a:rPr lang="en-US" dirty="0" smtClean="0"/>
              <a:t> </a:t>
            </a:r>
            <a:r>
              <a:rPr lang="en-US" dirty="0" err="1" smtClean="0"/>
              <a:t>đề</a:t>
            </a:r>
            <a:r>
              <a:rPr lang="en-US" dirty="0" smtClean="0"/>
              <a:t> </a:t>
            </a:r>
            <a:r>
              <a:rPr lang="en-US" dirty="0" err="1" smtClean="0"/>
              <a:t>cập</a:t>
            </a:r>
            <a:r>
              <a:rPr lang="en-US" dirty="0" smtClean="0"/>
              <a:t> </a:t>
            </a:r>
            <a:r>
              <a:rPr lang="en-US" dirty="0" err="1" smtClean="0"/>
              <a:t>tới</a:t>
            </a:r>
            <a:r>
              <a:rPr lang="en-US" dirty="0" smtClean="0"/>
              <a:t> </a:t>
            </a:r>
            <a:r>
              <a:rPr lang="en-US" dirty="0" err="1" smtClean="0"/>
              <a:t>như</a:t>
            </a:r>
            <a:r>
              <a:rPr lang="en-US" dirty="0" smtClean="0"/>
              <a:t> </a:t>
            </a:r>
            <a:r>
              <a:rPr lang="en-US" dirty="0" err="1" smtClean="0"/>
              <a:t>là</a:t>
            </a:r>
            <a:r>
              <a:rPr lang="en-US" dirty="0" smtClean="0"/>
              <a:t> </a:t>
            </a:r>
            <a:r>
              <a:rPr lang="en-US" dirty="0" err="1" smtClean="0"/>
              <a:t>môi</a:t>
            </a:r>
            <a:r>
              <a:rPr lang="en-US" dirty="0" smtClean="0"/>
              <a:t> </a:t>
            </a:r>
            <a:r>
              <a:rPr lang="en-US" dirty="0" err="1" smtClean="0"/>
              <a:t>trường</a:t>
            </a:r>
            <a:r>
              <a:rPr lang="en-US" dirty="0" smtClean="0"/>
              <a:t> </a:t>
            </a:r>
            <a:r>
              <a:rPr lang="en-US" dirty="0" err="1" smtClean="0"/>
              <a:t>làm</a:t>
            </a:r>
            <a:r>
              <a:rPr lang="en-US" dirty="0" smtClean="0"/>
              <a:t> </a:t>
            </a:r>
            <a:r>
              <a:rPr lang="en-US" dirty="0" err="1" smtClean="0"/>
              <a:t>việc</a:t>
            </a:r>
            <a:r>
              <a:rPr lang="en-US" dirty="0" smtClean="0"/>
              <a:t> </a:t>
            </a:r>
            <a:r>
              <a:rPr lang="en-US" dirty="0" err="1" smtClean="0"/>
              <a:t>cộng</a:t>
            </a:r>
            <a:r>
              <a:rPr lang="en-US" dirty="0" smtClean="0"/>
              <a:t> </a:t>
            </a:r>
            <a:r>
              <a:rPr lang="en-US" dirty="0" err="1" smtClean="0"/>
              <a:t>tác</a:t>
            </a:r>
            <a:r>
              <a:rPr lang="en-US" dirty="0" smtClean="0"/>
              <a:t> </a:t>
            </a:r>
            <a:r>
              <a:rPr lang="en-US" dirty="0" err="1" smtClean="0"/>
              <a:t>trên</a:t>
            </a:r>
            <a:r>
              <a:rPr lang="en-US" dirty="0" smtClean="0"/>
              <a:t> </a:t>
            </a:r>
            <a:r>
              <a:rPr lang="en-US" dirty="0" err="1" smtClean="0"/>
              <a:t>nền</a:t>
            </a:r>
            <a:r>
              <a:rPr lang="en-US" dirty="0" smtClean="0"/>
              <a:t> </a:t>
            </a:r>
            <a:r>
              <a:rPr lang="en-US" dirty="0" err="1" smtClean="0"/>
              <a:t>tảng</a:t>
            </a:r>
            <a:r>
              <a:rPr lang="en-US" dirty="0" smtClean="0"/>
              <a:t> web (</a:t>
            </a:r>
            <a:r>
              <a:rPr lang="en-US" i="1" dirty="0" smtClean="0"/>
              <a:t>web-based </a:t>
            </a:r>
            <a:r>
              <a:rPr lang="en-US" i="1" dirty="0"/>
              <a:t>collaborative </a:t>
            </a:r>
            <a:r>
              <a:rPr lang="en-US" i="1" dirty="0" smtClean="0"/>
              <a:t>environment)</a:t>
            </a:r>
            <a:endParaRPr lang="en-US" dirty="0"/>
          </a:p>
          <a:p>
            <a:pPr lvl="2"/>
            <a:r>
              <a:rPr lang="en-CA" b="1" dirty="0"/>
              <a:t>Ổ </a:t>
            </a:r>
            <a:r>
              <a:rPr lang="en-CA" b="1" dirty="0" err="1"/>
              <a:t>đĩa</a:t>
            </a:r>
            <a:r>
              <a:rPr lang="en-CA" b="1" dirty="0"/>
              <a:t> </a:t>
            </a:r>
            <a:r>
              <a:rPr lang="en-CA" b="1" dirty="0" err="1"/>
              <a:t>mạng</a:t>
            </a:r>
            <a:r>
              <a:rPr lang="en-CA" b="1" dirty="0"/>
              <a:t> </a:t>
            </a:r>
            <a:r>
              <a:rPr lang="en-CA" b="1" dirty="0" err="1"/>
              <a:t>được</a:t>
            </a:r>
            <a:r>
              <a:rPr lang="en-CA" b="1" dirty="0"/>
              <a:t> chia </a:t>
            </a:r>
            <a:r>
              <a:rPr lang="en-CA" b="1" dirty="0" err="1"/>
              <a:t>sẻ</a:t>
            </a:r>
            <a:r>
              <a:rPr lang="en-CA" b="1" dirty="0"/>
              <a:t> </a:t>
            </a:r>
            <a:r>
              <a:rPr lang="en-CA" b="1" dirty="0" err="1"/>
              <a:t>để</a:t>
            </a:r>
            <a:r>
              <a:rPr lang="en-CA" b="1" dirty="0"/>
              <a:t> </a:t>
            </a:r>
            <a:r>
              <a:rPr lang="en-CA" b="1" dirty="0" err="1"/>
              <a:t>lưu</a:t>
            </a:r>
            <a:r>
              <a:rPr lang="en-CA" b="1" dirty="0"/>
              <a:t> </a:t>
            </a:r>
            <a:r>
              <a:rPr lang="en-CA" b="1" dirty="0" err="1"/>
              <a:t>trữ</a:t>
            </a:r>
            <a:r>
              <a:rPr lang="en-CA" b="1" dirty="0"/>
              <a:t> </a:t>
            </a:r>
            <a:r>
              <a:rPr lang="en-CA" b="1" dirty="0" err="1"/>
              <a:t>các</a:t>
            </a:r>
            <a:r>
              <a:rPr lang="en-CA" b="1" dirty="0"/>
              <a:t> </a:t>
            </a:r>
            <a:r>
              <a:rPr lang="en-CA" b="1" dirty="0" err="1"/>
              <a:t>tệp</a:t>
            </a:r>
            <a:r>
              <a:rPr lang="en-CA" b="1" dirty="0"/>
              <a:t> tin </a:t>
            </a:r>
            <a:r>
              <a:rPr lang="en-CA" b="1" dirty="0" err="1"/>
              <a:t>và</a:t>
            </a:r>
            <a:r>
              <a:rPr lang="en-CA" b="1" dirty="0"/>
              <a:t> </a:t>
            </a:r>
            <a:r>
              <a:rPr lang="en-CA" b="1" dirty="0" err="1"/>
              <a:t>tài</a:t>
            </a:r>
            <a:r>
              <a:rPr lang="en-CA" b="1" dirty="0"/>
              <a:t> </a:t>
            </a:r>
            <a:r>
              <a:rPr lang="en-CA" b="1" dirty="0" err="1"/>
              <a:t>liệu</a:t>
            </a:r>
            <a:r>
              <a:rPr lang="en-US" dirty="0" smtClean="0"/>
              <a:t> – </a:t>
            </a:r>
            <a:r>
              <a:rPr lang="en-CA" dirty="0" err="1"/>
              <a:t>một</a:t>
            </a:r>
            <a:r>
              <a:rPr lang="en-CA" dirty="0"/>
              <a:t> </a:t>
            </a:r>
            <a:r>
              <a:rPr lang="en-CA" dirty="0" err="1"/>
              <a:t>công</a:t>
            </a:r>
            <a:r>
              <a:rPr lang="en-CA" dirty="0"/>
              <a:t> </a:t>
            </a:r>
            <a:r>
              <a:rPr lang="en-CA" dirty="0" err="1"/>
              <a:t>ty</a:t>
            </a:r>
            <a:r>
              <a:rPr lang="en-CA" dirty="0"/>
              <a:t> </a:t>
            </a:r>
            <a:r>
              <a:rPr lang="en-CA" dirty="0" err="1"/>
              <a:t>hoặc</a:t>
            </a:r>
            <a:r>
              <a:rPr lang="en-CA" dirty="0"/>
              <a:t> </a:t>
            </a:r>
            <a:r>
              <a:rPr lang="en-CA" dirty="0" err="1"/>
              <a:t>phòng</a:t>
            </a:r>
            <a:r>
              <a:rPr lang="en-CA" dirty="0"/>
              <a:t> ban IT </a:t>
            </a:r>
            <a:r>
              <a:rPr lang="en-CA" dirty="0" err="1"/>
              <a:t>phải</a:t>
            </a:r>
            <a:r>
              <a:rPr lang="en-CA" dirty="0"/>
              <a:t> </a:t>
            </a:r>
            <a:r>
              <a:rPr lang="en-CA" dirty="0" err="1"/>
              <a:t>thiết</a:t>
            </a:r>
            <a:r>
              <a:rPr lang="en-CA" dirty="0"/>
              <a:t> </a:t>
            </a:r>
            <a:r>
              <a:rPr lang="en-CA" dirty="0" err="1"/>
              <a:t>kế</a:t>
            </a:r>
            <a:r>
              <a:rPr lang="en-CA" dirty="0"/>
              <a:t> </a:t>
            </a:r>
            <a:r>
              <a:rPr lang="en-CA" dirty="0" err="1"/>
              <a:t>các</a:t>
            </a:r>
            <a:r>
              <a:rPr lang="en-CA" dirty="0"/>
              <a:t> </a:t>
            </a:r>
            <a:r>
              <a:rPr lang="en-CA" dirty="0" err="1"/>
              <a:t>máy</a:t>
            </a:r>
            <a:r>
              <a:rPr lang="en-CA" dirty="0"/>
              <a:t> </a:t>
            </a:r>
            <a:r>
              <a:rPr lang="en-CA" dirty="0" err="1"/>
              <a:t>tính</a:t>
            </a:r>
            <a:r>
              <a:rPr lang="en-CA" dirty="0"/>
              <a:t> </a:t>
            </a:r>
            <a:r>
              <a:rPr lang="en-CA" dirty="0" err="1"/>
              <a:t>chuyên</a:t>
            </a:r>
            <a:r>
              <a:rPr lang="en-CA" dirty="0"/>
              <a:t> </a:t>
            </a:r>
            <a:r>
              <a:rPr lang="en-CA" dirty="0" err="1"/>
              <a:t>dụng</a:t>
            </a:r>
            <a:r>
              <a:rPr lang="en-CA" dirty="0"/>
              <a:t> </a:t>
            </a:r>
            <a:r>
              <a:rPr lang="en-CA" dirty="0" err="1"/>
              <a:t>để</a:t>
            </a:r>
            <a:r>
              <a:rPr lang="en-CA" dirty="0"/>
              <a:t> </a:t>
            </a:r>
            <a:r>
              <a:rPr lang="en-CA" dirty="0" err="1"/>
              <a:t>lưu</a:t>
            </a:r>
            <a:r>
              <a:rPr lang="en-CA" dirty="0"/>
              <a:t> </a:t>
            </a:r>
            <a:r>
              <a:rPr lang="en-CA" dirty="0" err="1"/>
              <a:t>trữ</a:t>
            </a:r>
            <a:r>
              <a:rPr lang="en-CA" dirty="0"/>
              <a:t> </a:t>
            </a:r>
            <a:r>
              <a:rPr lang="en-CA" dirty="0" err="1"/>
              <a:t>các</a:t>
            </a:r>
            <a:r>
              <a:rPr lang="en-CA" dirty="0"/>
              <a:t> </a:t>
            </a:r>
            <a:r>
              <a:rPr lang="en-CA" dirty="0" err="1"/>
              <a:t>tệp</a:t>
            </a:r>
            <a:r>
              <a:rPr lang="en-CA" dirty="0"/>
              <a:t> tin</a:t>
            </a:r>
            <a:endParaRPr lang="en-US" dirty="0" smtClean="0"/>
          </a:p>
          <a:p>
            <a:pPr lvl="2"/>
            <a:r>
              <a:rPr lang="en-CA" b="1" dirty="0" err="1" smtClean="0"/>
              <a:t>Điều</a:t>
            </a:r>
            <a:r>
              <a:rPr lang="en-CA" b="1" dirty="0" smtClean="0"/>
              <a:t> </a:t>
            </a:r>
            <a:r>
              <a:rPr lang="en-CA" b="1" dirty="0" err="1"/>
              <a:t>khiển</a:t>
            </a:r>
            <a:r>
              <a:rPr lang="en-CA" b="1" dirty="0"/>
              <a:t> </a:t>
            </a:r>
            <a:r>
              <a:rPr lang="en-CA" b="1" dirty="0" err="1"/>
              <a:t>phiên</a:t>
            </a:r>
            <a:r>
              <a:rPr lang="en-CA" b="1" dirty="0"/>
              <a:t> </a:t>
            </a:r>
            <a:r>
              <a:rPr lang="en-CA" b="1" dirty="0" err="1"/>
              <a:t>bản</a:t>
            </a:r>
            <a:r>
              <a:rPr lang="en-CA" b="1" dirty="0"/>
              <a:t> </a:t>
            </a:r>
            <a:r>
              <a:rPr lang="en-CA" b="1" dirty="0" err="1"/>
              <a:t>tài</a:t>
            </a:r>
            <a:r>
              <a:rPr lang="en-CA" b="1" dirty="0"/>
              <a:t> </a:t>
            </a:r>
            <a:r>
              <a:rPr lang="en-CA" b="1" dirty="0" err="1"/>
              <a:t>liệu</a:t>
            </a:r>
            <a:r>
              <a:rPr lang="en-US" dirty="0" smtClean="0"/>
              <a:t> – </a:t>
            </a:r>
            <a:r>
              <a:rPr lang="en-US" dirty="0" err="1" smtClean="0"/>
              <a:t>Tại</a:t>
            </a:r>
            <a:r>
              <a:rPr lang="en-US" dirty="0" smtClean="0"/>
              <a:t> </a:t>
            </a:r>
            <a:r>
              <a:rPr lang="en-US" dirty="0" err="1" smtClean="0"/>
              <a:t>một</a:t>
            </a:r>
            <a:r>
              <a:rPr lang="en-US" dirty="0" smtClean="0"/>
              <a:t> </a:t>
            </a:r>
            <a:r>
              <a:rPr lang="en-US" dirty="0" err="1" smtClean="0"/>
              <a:t>thời</a:t>
            </a:r>
            <a:r>
              <a:rPr lang="en-US" dirty="0" smtClean="0"/>
              <a:t> </a:t>
            </a:r>
            <a:r>
              <a:rPr lang="en-US" dirty="0" err="1" smtClean="0"/>
              <a:t>điểm</a:t>
            </a:r>
            <a:r>
              <a:rPr lang="en-US" dirty="0" smtClean="0"/>
              <a:t> </a:t>
            </a:r>
            <a:r>
              <a:rPr lang="en-US" dirty="0" err="1" smtClean="0"/>
              <a:t>chỉ</a:t>
            </a:r>
            <a:r>
              <a:rPr lang="en-US" dirty="0" smtClean="0"/>
              <a:t> </a:t>
            </a:r>
            <a:r>
              <a:rPr lang="en-US" dirty="0" err="1" smtClean="0"/>
              <a:t>có</a:t>
            </a:r>
            <a:r>
              <a:rPr lang="en-US" dirty="0" smtClean="0"/>
              <a:t> </a:t>
            </a:r>
            <a:r>
              <a:rPr lang="en-US" dirty="0" err="1" smtClean="0"/>
              <a:t>một</a:t>
            </a:r>
            <a:r>
              <a:rPr lang="en-US" dirty="0" smtClean="0"/>
              <a:t> </a:t>
            </a:r>
            <a:r>
              <a:rPr lang="en-US" dirty="0" err="1" smtClean="0"/>
              <a:t>người</a:t>
            </a:r>
            <a:r>
              <a:rPr lang="en-US" dirty="0" smtClean="0"/>
              <a:t> </a:t>
            </a:r>
            <a:r>
              <a:rPr lang="en-US" dirty="0" err="1" smtClean="0"/>
              <a:t>có</a:t>
            </a:r>
            <a:r>
              <a:rPr lang="en-US" dirty="0" smtClean="0"/>
              <a:t> </a:t>
            </a:r>
            <a:r>
              <a:rPr lang="en-US" dirty="0" err="1" smtClean="0"/>
              <a:t>thể</a:t>
            </a:r>
            <a:r>
              <a:rPr lang="en-US" dirty="0" smtClean="0"/>
              <a:t> </a:t>
            </a:r>
            <a:r>
              <a:rPr lang="en-US" dirty="0" err="1" smtClean="0"/>
              <a:t>chỉnh</a:t>
            </a:r>
            <a:r>
              <a:rPr lang="en-US" dirty="0" smtClean="0"/>
              <a:t> </a:t>
            </a:r>
            <a:r>
              <a:rPr lang="en-US" dirty="0" err="1" smtClean="0"/>
              <a:t>sửa</a:t>
            </a:r>
            <a:r>
              <a:rPr lang="en-US" dirty="0" smtClean="0"/>
              <a:t> </a:t>
            </a:r>
            <a:r>
              <a:rPr lang="en-US" dirty="0" err="1" smtClean="0"/>
              <a:t>tài</a:t>
            </a:r>
            <a:r>
              <a:rPr lang="en-US" dirty="0" smtClean="0"/>
              <a:t> </a:t>
            </a:r>
            <a:r>
              <a:rPr lang="en-US" dirty="0" err="1" smtClean="0"/>
              <a:t>liệu</a:t>
            </a:r>
            <a:endParaRPr lang="en-US" dirty="0" smtClean="0"/>
          </a:p>
          <a:p>
            <a:pPr lvl="2"/>
            <a:r>
              <a:rPr lang="en-CA" b="1" dirty="0" err="1"/>
              <a:t>Đ</a:t>
            </a:r>
            <a:r>
              <a:rPr lang="en-CA" b="1" dirty="0" err="1" smtClean="0"/>
              <a:t>iều</a:t>
            </a:r>
            <a:r>
              <a:rPr lang="en-CA" b="1" dirty="0" smtClean="0"/>
              <a:t> </a:t>
            </a:r>
            <a:r>
              <a:rPr lang="en-CA" b="1" dirty="0" err="1"/>
              <a:t>khiển</a:t>
            </a:r>
            <a:r>
              <a:rPr lang="en-CA" b="1" dirty="0"/>
              <a:t> </a:t>
            </a:r>
            <a:r>
              <a:rPr lang="en-CA" b="1" dirty="0" err="1"/>
              <a:t>dòng</a:t>
            </a:r>
            <a:r>
              <a:rPr lang="en-CA" b="1" dirty="0"/>
              <a:t> </a:t>
            </a:r>
            <a:r>
              <a:rPr lang="en-CA" b="1" dirty="0" err="1"/>
              <a:t>công</a:t>
            </a:r>
            <a:r>
              <a:rPr lang="en-CA" b="1" dirty="0"/>
              <a:t> </a:t>
            </a:r>
            <a:r>
              <a:rPr lang="en-CA" b="1" dirty="0" err="1"/>
              <a:t>việc</a:t>
            </a:r>
            <a:r>
              <a:rPr lang="en-US" dirty="0" smtClean="0"/>
              <a:t> </a:t>
            </a:r>
            <a:r>
              <a:rPr lang="en-US" dirty="0"/>
              <a:t>– </a:t>
            </a:r>
            <a:r>
              <a:rPr lang="en-US" dirty="0" smtClean="0"/>
              <a:t>T</a:t>
            </a:r>
            <a:r>
              <a:rPr lang="en-CA" dirty="0" err="1" smtClean="0"/>
              <a:t>hiết</a:t>
            </a:r>
            <a:r>
              <a:rPr lang="en-CA" dirty="0" smtClean="0"/>
              <a:t> </a:t>
            </a:r>
            <a:r>
              <a:rPr lang="en-CA" dirty="0" err="1"/>
              <a:t>kế</a:t>
            </a:r>
            <a:r>
              <a:rPr lang="en-CA" dirty="0"/>
              <a:t> </a:t>
            </a:r>
            <a:r>
              <a:rPr lang="en-CA" dirty="0" err="1"/>
              <a:t>các</a:t>
            </a:r>
            <a:r>
              <a:rPr lang="en-CA" dirty="0"/>
              <a:t> </a:t>
            </a:r>
            <a:r>
              <a:rPr lang="en-CA" dirty="0" err="1"/>
              <a:t>tài</a:t>
            </a:r>
            <a:r>
              <a:rPr lang="en-CA" dirty="0"/>
              <a:t> </a:t>
            </a:r>
            <a:r>
              <a:rPr lang="en-CA" dirty="0" err="1"/>
              <a:t>liệu</a:t>
            </a:r>
            <a:r>
              <a:rPr lang="en-CA" dirty="0"/>
              <a:t> </a:t>
            </a:r>
            <a:r>
              <a:rPr lang="en-CA" dirty="0" err="1"/>
              <a:t>phải</a:t>
            </a:r>
            <a:r>
              <a:rPr lang="en-CA" dirty="0"/>
              <a:t> </a:t>
            </a:r>
            <a:r>
              <a:rPr lang="en-CA" dirty="0" err="1"/>
              <a:t>đi</a:t>
            </a:r>
            <a:r>
              <a:rPr lang="en-CA" dirty="0"/>
              <a:t> </a:t>
            </a:r>
            <a:r>
              <a:rPr lang="en-CA" dirty="0" err="1"/>
              <a:t>theo</a:t>
            </a:r>
            <a:r>
              <a:rPr lang="en-CA" dirty="0"/>
              <a:t> </a:t>
            </a:r>
            <a:r>
              <a:rPr lang="en-CA" dirty="0" err="1"/>
              <a:t>đúng</a:t>
            </a:r>
            <a:r>
              <a:rPr lang="en-CA" dirty="0"/>
              <a:t> </a:t>
            </a:r>
            <a:r>
              <a:rPr lang="en-CA" dirty="0" err="1"/>
              <a:t>quy</a:t>
            </a:r>
            <a:r>
              <a:rPr lang="en-CA" dirty="0"/>
              <a:t> </a:t>
            </a:r>
            <a:r>
              <a:rPr lang="en-CA" dirty="0" err="1"/>
              <a:t>trình</a:t>
            </a:r>
            <a:r>
              <a:rPr lang="en-CA" dirty="0"/>
              <a:t> </a:t>
            </a:r>
            <a:r>
              <a:rPr lang="en-CA" dirty="0" err="1"/>
              <a:t>xử</a:t>
            </a:r>
            <a:r>
              <a:rPr lang="en-CA" dirty="0"/>
              <a:t> </a:t>
            </a:r>
            <a:r>
              <a:rPr lang="en-CA" dirty="0" err="1"/>
              <a:t>lý</a:t>
            </a:r>
            <a:r>
              <a:rPr lang="en-CA" dirty="0"/>
              <a:t> </a:t>
            </a:r>
            <a:r>
              <a:rPr lang="en-CA" dirty="0" err="1"/>
              <a:t>của</a:t>
            </a:r>
            <a:r>
              <a:rPr lang="en-CA" dirty="0"/>
              <a:t> </a:t>
            </a:r>
            <a:r>
              <a:rPr lang="en-CA" dirty="0" err="1"/>
              <a:t>dòng</a:t>
            </a:r>
            <a:r>
              <a:rPr lang="en-CA" dirty="0"/>
              <a:t> </a:t>
            </a:r>
            <a:r>
              <a:rPr lang="en-CA" dirty="0" err="1"/>
              <a:t>công</a:t>
            </a:r>
            <a:r>
              <a:rPr lang="en-CA" dirty="0"/>
              <a:t> </a:t>
            </a:r>
            <a:r>
              <a:rPr lang="en-CA" dirty="0" err="1"/>
              <a:t>việc</a:t>
            </a:r>
            <a:endParaRPr lang="en-US" dirty="0"/>
          </a:p>
          <a:p>
            <a:pPr lvl="0"/>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spTree>
    <p:extLst>
      <p:ext uri="{BB962C8B-B14F-4D97-AF65-F5344CB8AC3E}">
        <p14:creationId xmlns:p14="http://schemas.microsoft.com/office/powerpoint/2010/main" val="6421417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Thao </a:t>
            </a:r>
            <a:r>
              <a:rPr lang="en-US" dirty="0" err="1" smtClean="0"/>
              <a:t>tác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tệp</a:t>
            </a:r>
            <a:r>
              <a:rPr lang="en-US" dirty="0" smtClean="0"/>
              <a:t> tin</a:t>
            </a:r>
            <a:endParaRPr lang="en-US" dirty="0"/>
          </a:p>
        </p:txBody>
      </p:sp>
      <p:sp>
        <p:nvSpPr>
          <p:cNvPr id="3" name="Content Placeholder 2"/>
          <p:cNvSpPr>
            <a:spLocks noGrp="1"/>
          </p:cNvSpPr>
          <p:nvPr>
            <p:ph idx="1"/>
          </p:nvPr>
        </p:nvSpPr>
        <p:spPr/>
        <p:txBody>
          <a:bodyPr/>
          <a:lstStyle/>
          <a:p>
            <a:pPr lvl="2"/>
            <a:r>
              <a:rPr lang="en-CA" b="1" dirty="0" err="1"/>
              <a:t>mạng</a:t>
            </a:r>
            <a:r>
              <a:rPr lang="en-CA" b="1" dirty="0"/>
              <a:t> </a:t>
            </a:r>
            <a:r>
              <a:rPr lang="en-CA" b="1" dirty="0" err="1"/>
              <a:t>xã</a:t>
            </a:r>
            <a:r>
              <a:rPr lang="en-CA" b="1" dirty="0"/>
              <a:t> </a:t>
            </a:r>
            <a:r>
              <a:rPr lang="en-CA" b="1" dirty="0" err="1"/>
              <a:t>hội</a:t>
            </a:r>
            <a:r>
              <a:rPr lang="en-US" dirty="0" smtClean="0"/>
              <a:t> </a:t>
            </a:r>
            <a:r>
              <a:rPr lang="en-US" dirty="0"/>
              <a:t>– </a:t>
            </a:r>
            <a:r>
              <a:rPr lang="en-CA" dirty="0" err="1"/>
              <a:t>đăng</a:t>
            </a:r>
            <a:r>
              <a:rPr lang="en-CA" dirty="0"/>
              <a:t> </a:t>
            </a:r>
            <a:r>
              <a:rPr lang="en-CA" dirty="0" err="1"/>
              <a:t>nhận</a:t>
            </a:r>
            <a:r>
              <a:rPr lang="en-CA" dirty="0"/>
              <a:t> </a:t>
            </a:r>
            <a:r>
              <a:rPr lang="en-CA" dirty="0" err="1"/>
              <a:t>xét</a:t>
            </a:r>
            <a:r>
              <a:rPr lang="en-CA" dirty="0"/>
              <a:t> </a:t>
            </a:r>
            <a:r>
              <a:rPr lang="en-CA" dirty="0" err="1"/>
              <a:t>cũng</a:t>
            </a:r>
            <a:r>
              <a:rPr lang="en-CA" dirty="0"/>
              <a:t> </a:t>
            </a:r>
            <a:r>
              <a:rPr lang="en-CA" dirty="0" err="1"/>
              <a:t>như</a:t>
            </a:r>
            <a:r>
              <a:rPr lang="en-CA" dirty="0"/>
              <a:t> chia </a:t>
            </a:r>
            <a:r>
              <a:rPr lang="en-CA" dirty="0" err="1"/>
              <a:t>sẻ</a:t>
            </a:r>
            <a:r>
              <a:rPr lang="en-CA" dirty="0"/>
              <a:t> </a:t>
            </a:r>
            <a:r>
              <a:rPr lang="en-CA" dirty="0" err="1"/>
              <a:t>các</a:t>
            </a:r>
            <a:r>
              <a:rPr lang="en-CA" dirty="0"/>
              <a:t> </a:t>
            </a:r>
            <a:r>
              <a:rPr lang="en-CA" dirty="0" err="1"/>
              <a:t>tệp</a:t>
            </a:r>
            <a:r>
              <a:rPr lang="en-CA" dirty="0"/>
              <a:t> tin </a:t>
            </a:r>
            <a:r>
              <a:rPr lang="en-CA" dirty="0" err="1"/>
              <a:t>văn</a:t>
            </a:r>
            <a:r>
              <a:rPr lang="en-CA" dirty="0"/>
              <a:t> </a:t>
            </a:r>
            <a:r>
              <a:rPr lang="en-CA" dirty="0" err="1"/>
              <a:t>bản</a:t>
            </a:r>
            <a:r>
              <a:rPr lang="en-CA" dirty="0"/>
              <a:t> </a:t>
            </a:r>
            <a:r>
              <a:rPr lang="en-CA" dirty="0" err="1"/>
              <a:t>hoặc</a:t>
            </a:r>
            <a:r>
              <a:rPr lang="en-CA" dirty="0"/>
              <a:t> </a:t>
            </a:r>
            <a:r>
              <a:rPr lang="en-CA" dirty="0" err="1"/>
              <a:t>đa</a:t>
            </a:r>
            <a:r>
              <a:rPr lang="en-CA" dirty="0"/>
              <a:t> </a:t>
            </a:r>
            <a:r>
              <a:rPr lang="en-CA" dirty="0" err="1"/>
              <a:t>phương</a:t>
            </a:r>
            <a:r>
              <a:rPr lang="en-CA" dirty="0"/>
              <a:t> </a:t>
            </a:r>
            <a:r>
              <a:rPr lang="en-CA" dirty="0" err="1"/>
              <a:t>tiện</a:t>
            </a:r>
            <a:endParaRPr lang="en-US" dirty="0"/>
          </a:p>
          <a:p>
            <a:pPr lvl="2"/>
            <a:r>
              <a:rPr lang="en-US" b="1" dirty="0" err="1" smtClean="0"/>
              <a:t>Thư</a:t>
            </a:r>
            <a:r>
              <a:rPr lang="en-US" b="1" dirty="0" smtClean="0"/>
              <a:t> </a:t>
            </a:r>
            <a:r>
              <a:rPr lang="en-US" b="1" dirty="0" err="1" smtClean="0"/>
              <a:t>điện</a:t>
            </a:r>
            <a:r>
              <a:rPr lang="en-US" b="1" dirty="0" smtClean="0"/>
              <a:t> </a:t>
            </a:r>
            <a:r>
              <a:rPr lang="en-US" b="1" dirty="0" err="1" smtClean="0"/>
              <a:t>tử</a:t>
            </a:r>
            <a:r>
              <a:rPr lang="en-US" b="1" dirty="0" smtClean="0"/>
              <a:t> </a:t>
            </a:r>
            <a:r>
              <a:rPr lang="en-US" dirty="0" smtClean="0"/>
              <a:t>– </a:t>
            </a:r>
            <a:r>
              <a:rPr lang="en-CA" dirty="0" err="1"/>
              <a:t>cung</a:t>
            </a:r>
            <a:r>
              <a:rPr lang="en-CA" dirty="0"/>
              <a:t> </a:t>
            </a:r>
            <a:r>
              <a:rPr lang="en-CA" dirty="0" err="1"/>
              <a:t>cấp</a:t>
            </a:r>
            <a:r>
              <a:rPr lang="en-CA" dirty="0"/>
              <a:t> </a:t>
            </a:r>
            <a:r>
              <a:rPr lang="en-CA" dirty="0" err="1"/>
              <a:t>nơi</a:t>
            </a:r>
            <a:r>
              <a:rPr lang="en-CA" dirty="0"/>
              <a:t> </a:t>
            </a:r>
            <a:r>
              <a:rPr lang="en-CA" dirty="0" err="1"/>
              <a:t>có</a:t>
            </a:r>
            <a:r>
              <a:rPr lang="en-CA" dirty="0"/>
              <a:t> </a:t>
            </a:r>
            <a:r>
              <a:rPr lang="en-CA" dirty="0" err="1"/>
              <a:t>thể</a:t>
            </a:r>
            <a:r>
              <a:rPr lang="en-CA" dirty="0"/>
              <a:t> </a:t>
            </a:r>
            <a:r>
              <a:rPr lang="en-CA" dirty="0" err="1"/>
              <a:t>chứa</a:t>
            </a:r>
            <a:r>
              <a:rPr lang="en-CA" dirty="0"/>
              <a:t> </a:t>
            </a:r>
            <a:r>
              <a:rPr lang="en-CA" dirty="0" err="1"/>
              <a:t>những</a:t>
            </a:r>
            <a:r>
              <a:rPr lang="en-CA" dirty="0"/>
              <a:t> </a:t>
            </a:r>
            <a:r>
              <a:rPr lang="en-CA" dirty="0" err="1"/>
              <a:t>thông</a:t>
            </a:r>
            <a:r>
              <a:rPr lang="en-CA" dirty="0"/>
              <a:t> tin </a:t>
            </a:r>
            <a:r>
              <a:rPr lang="en-CA" dirty="0" err="1"/>
              <a:t>có</a:t>
            </a:r>
            <a:r>
              <a:rPr lang="en-CA" dirty="0"/>
              <a:t> </a:t>
            </a:r>
            <a:r>
              <a:rPr lang="en-CA" dirty="0" err="1"/>
              <a:t>liên</a:t>
            </a:r>
            <a:r>
              <a:rPr lang="en-CA" dirty="0"/>
              <a:t> </a:t>
            </a:r>
            <a:r>
              <a:rPr lang="en-CA" dirty="0" err="1"/>
              <a:t>quan</a:t>
            </a:r>
            <a:r>
              <a:rPr lang="en-CA" dirty="0"/>
              <a:t> </a:t>
            </a:r>
            <a:r>
              <a:rPr lang="en-CA" dirty="0" err="1"/>
              <a:t>đến</a:t>
            </a:r>
            <a:r>
              <a:rPr lang="en-CA" dirty="0"/>
              <a:t> </a:t>
            </a:r>
            <a:r>
              <a:rPr lang="en-CA" dirty="0" err="1"/>
              <a:t>nhau</a:t>
            </a:r>
            <a:r>
              <a:rPr lang="en-CA" dirty="0"/>
              <a:t> </a:t>
            </a:r>
            <a:r>
              <a:rPr lang="en-CA" dirty="0" err="1"/>
              <a:t>và</a:t>
            </a:r>
            <a:r>
              <a:rPr lang="en-CA" dirty="0"/>
              <a:t> </a:t>
            </a:r>
            <a:r>
              <a:rPr lang="en-CA" dirty="0" err="1"/>
              <a:t>các</a:t>
            </a:r>
            <a:r>
              <a:rPr lang="en-CA" dirty="0"/>
              <a:t> </a:t>
            </a:r>
            <a:r>
              <a:rPr lang="en-CA" dirty="0" err="1"/>
              <a:t>thành</a:t>
            </a:r>
            <a:r>
              <a:rPr lang="en-CA" dirty="0"/>
              <a:t> </a:t>
            </a:r>
            <a:r>
              <a:rPr lang="en-CA" dirty="0" err="1"/>
              <a:t>viên</a:t>
            </a:r>
            <a:r>
              <a:rPr lang="en-CA" dirty="0"/>
              <a:t> </a:t>
            </a:r>
            <a:r>
              <a:rPr lang="en-CA" dirty="0" err="1"/>
              <a:t>có</a:t>
            </a:r>
            <a:r>
              <a:rPr lang="en-CA" dirty="0"/>
              <a:t> </a:t>
            </a:r>
            <a:r>
              <a:rPr lang="en-CA" dirty="0" err="1"/>
              <a:t>thể</a:t>
            </a:r>
            <a:r>
              <a:rPr lang="en-CA" dirty="0"/>
              <a:t> </a:t>
            </a:r>
            <a:r>
              <a:rPr lang="en-CA" dirty="0" err="1"/>
              <a:t>truy</a:t>
            </a:r>
            <a:r>
              <a:rPr lang="en-CA" dirty="0"/>
              <a:t> </a:t>
            </a:r>
            <a:r>
              <a:rPr lang="en-CA" dirty="0" err="1"/>
              <a:t>cập</a:t>
            </a:r>
            <a:r>
              <a:rPr lang="en-CA" dirty="0"/>
              <a:t> </a:t>
            </a:r>
            <a:r>
              <a:rPr lang="en-CA" dirty="0" err="1"/>
              <a:t>các</a:t>
            </a:r>
            <a:r>
              <a:rPr lang="en-CA" dirty="0"/>
              <a:t> </a:t>
            </a:r>
            <a:r>
              <a:rPr lang="en-CA" dirty="0" err="1"/>
              <a:t>thông</a:t>
            </a:r>
            <a:r>
              <a:rPr lang="en-CA" dirty="0"/>
              <a:t> tin </a:t>
            </a:r>
            <a:r>
              <a:rPr lang="en-CA" dirty="0" err="1"/>
              <a:t>truyền</a:t>
            </a:r>
            <a:r>
              <a:rPr lang="en-CA" dirty="0"/>
              <a:t> </a:t>
            </a:r>
            <a:r>
              <a:rPr lang="en-CA" dirty="0" err="1"/>
              <a:t>thông</a:t>
            </a:r>
            <a:endParaRPr lang="en-US" dirty="0"/>
          </a:p>
          <a:p>
            <a:pPr lvl="2"/>
            <a:r>
              <a:rPr lang="en-CA" b="1" dirty="0" err="1"/>
              <a:t>Các</a:t>
            </a:r>
            <a:r>
              <a:rPr lang="en-CA" b="1" dirty="0"/>
              <a:t> </a:t>
            </a:r>
            <a:r>
              <a:rPr lang="en-CA" b="1" dirty="0" err="1"/>
              <a:t>hình</a:t>
            </a:r>
            <a:r>
              <a:rPr lang="en-CA" b="1" dirty="0"/>
              <a:t> </a:t>
            </a:r>
            <a:r>
              <a:rPr lang="en-CA" b="1" dirty="0" err="1"/>
              <a:t>thức</a:t>
            </a:r>
            <a:r>
              <a:rPr lang="en-CA" b="1" dirty="0"/>
              <a:t> </a:t>
            </a:r>
            <a:r>
              <a:rPr lang="en-CA" b="1" dirty="0" err="1"/>
              <a:t>truyền</a:t>
            </a:r>
            <a:r>
              <a:rPr lang="en-CA" b="1" dirty="0"/>
              <a:t> </a:t>
            </a:r>
            <a:r>
              <a:rPr lang="en-CA" b="1" dirty="0" err="1"/>
              <a:t>thông</a:t>
            </a:r>
            <a:r>
              <a:rPr lang="en-CA" b="1" dirty="0"/>
              <a:t> </a:t>
            </a:r>
            <a:r>
              <a:rPr lang="en-CA" b="1" dirty="0" err="1"/>
              <a:t>khác</a:t>
            </a:r>
            <a:r>
              <a:rPr lang="en-US" dirty="0" smtClean="0"/>
              <a:t> </a:t>
            </a:r>
            <a:r>
              <a:rPr lang="en-US" dirty="0"/>
              <a:t>– </a:t>
            </a:r>
            <a:r>
              <a:rPr lang="en-US" dirty="0" err="1"/>
              <a:t>bạn</a:t>
            </a:r>
            <a:r>
              <a:rPr lang="en-US" dirty="0"/>
              <a:t> </a:t>
            </a:r>
            <a:r>
              <a:rPr lang="en-US" dirty="0" err="1"/>
              <a:t>thiết</a:t>
            </a:r>
            <a:r>
              <a:rPr lang="en-US" dirty="0"/>
              <a:t> </a:t>
            </a:r>
            <a:r>
              <a:rPr lang="en-US" dirty="0" err="1"/>
              <a:t>lập</a:t>
            </a:r>
            <a:r>
              <a:rPr lang="en-US" dirty="0"/>
              <a:t> </a:t>
            </a:r>
            <a:r>
              <a:rPr lang="en-US" dirty="0" err="1"/>
              <a:t>lịch</a:t>
            </a:r>
            <a:r>
              <a:rPr lang="en-US" dirty="0"/>
              <a:t> </a:t>
            </a:r>
            <a:r>
              <a:rPr lang="en-US" dirty="0" err="1"/>
              <a:t>làm</a:t>
            </a:r>
            <a:r>
              <a:rPr lang="en-US" dirty="0"/>
              <a:t> </a:t>
            </a:r>
            <a:r>
              <a:rPr lang="en-US" dirty="0" err="1"/>
              <a:t>việc</a:t>
            </a:r>
            <a:r>
              <a:rPr lang="en-US" dirty="0"/>
              <a:t> </a:t>
            </a:r>
            <a:r>
              <a:rPr lang="en-US" dirty="0" err="1"/>
              <a:t>cho</a:t>
            </a:r>
            <a:r>
              <a:rPr lang="en-US" dirty="0"/>
              <a:t> </a:t>
            </a:r>
            <a:r>
              <a:rPr lang="en-US" dirty="0" err="1"/>
              <a:t>tổ</a:t>
            </a:r>
            <a:r>
              <a:rPr lang="en-US" dirty="0"/>
              <a:t> </a:t>
            </a:r>
            <a:r>
              <a:rPr lang="en-US" dirty="0" err="1"/>
              <a:t>chức</a:t>
            </a:r>
            <a:r>
              <a:rPr lang="en-US" dirty="0"/>
              <a:t> </a:t>
            </a:r>
            <a:r>
              <a:rPr lang="en-US" dirty="0" err="1"/>
              <a:t>hoặc</a:t>
            </a:r>
            <a:r>
              <a:rPr lang="en-US" dirty="0"/>
              <a:t> </a:t>
            </a:r>
            <a:r>
              <a:rPr lang="en-US" dirty="0" err="1"/>
              <a:t>cho</a:t>
            </a:r>
            <a:r>
              <a:rPr lang="en-US" dirty="0"/>
              <a:t> </a:t>
            </a:r>
            <a:r>
              <a:rPr lang="en-US" dirty="0" err="1"/>
              <a:t>nhóm</a:t>
            </a:r>
            <a:r>
              <a:rPr lang="en-US" dirty="0"/>
              <a:t>, </a:t>
            </a:r>
            <a:r>
              <a:rPr lang="en-US" dirty="0" err="1"/>
              <a:t>các</a:t>
            </a:r>
            <a:r>
              <a:rPr lang="en-US" dirty="0"/>
              <a:t> </a:t>
            </a:r>
            <a:r>
              <a:rPr lang="en-US" dirty="0" err="1"/>
              <a:t>phiếu</a:t>
            </a:r>
            <a:r>
              <a:rPr lang="en-US" dirty="0"/>
              <a:t> </a:t>
            </a:r>
            <a:r>
              <a:rPr lang="en-US" dirty="0" err="1"/>
              <a:t>điều</a:t>
            </a:r>
            <a:r>
              <a:rPr lang="en-US" dirty="0"/>
              <a:t> </a:t>
            </a:r>
            <a:r>
              <a:rPr lang="en-US" dirty="0" err="1"/>
              <a:t>tra</a:t>
            </a:r>
            <a:r>
              <a:rPr lang="en-US" dirty="0"/>
              <a:t> </a:t>
            </a:r>
            <a:r>
              <a:rPr lang="en-US" dirty="0" err="1"/>
              <a:t>và</a:t>
            </a:r>
            <a:r>
              <a:rPr lang="en-US" dirty="0"/>
              <a:t> </a:t>
            </a:r>
            <a:r>
              <a:rPr lang="en-US" dirty="0" err="1"/>
              <a:t>thăm</a:t>
            </a:r>
            <a:r>
              <a:rPr lang="en-US" dirty="0"/>
              <a:t> </a:t>
            </a:r>
            <a:r>
              <a:rPr lang="en-US" dirty="0" err="1"/>
              <a:t>dò</a:t>
            </a:r>
            <a:r>
              <a:rPr lang="en-US" dirty="0"/>
              <a:t> ý </a:t>
            </a:r>
            <a:r>
              <a:rPr lang="en-US" dirty="0" err="1"/>
              <a:t>kiến</a:t>
            </a:r>
            <a:endParaRPr lang="en-US" dirty="0"/>
          </a:p>
          <a:p>
            <a:pPr lvl="1"/>
            <a:r>
              <a:rPr lang="en-CA" dirty="0" err="1"/>
              <a:t>Để</a:t>
            </a:r>
            <a:r>
              <a:rPr lang="en-CA" dirty="0"/>
              <a:t> </a:t>
            </a:r>
            <a:r>
              <a:rPr lang="en-CA" dirty="0" err="1"/>
              <a:t>lưu</a:t>
            </a:r>
            <a:r>
              <a:rPr lang="en-CA" dirty="0"/>
              <a:t> </a:t>
            </a:r>
            <a:r>
              <a:rPr lang="en-CA" dirty="0" err="1"/>
              <a:t>tài</a:t>
            </a:r>
            <a:r>
              <a:rPr lang="en-CA" dirty="0"/>
              <a:t> </a:t>
            </a:r>
            <a:r>
              <a:rPr lang="en-CA" dirty="0" err="1"/>
              <a:t>liệu</a:t>
            </a:r>
            <a:r>
              <a:rPr lang="en-CA" dirty="0"/>
              <a:t> </a:t>
            </a:r>
            <a:r>
              <a:rPr lang="en-CA" dirty="0" err="1"/>
              <a:t>lên</a:t>
            </a:r>
            <a:r>
              <a:rPr lang="en-CA" dirty="0"/>
              <a:t> SharePoint</a:t>
            </a:r>
            <a:r>
              <a:rPr lang="en-US" dirty="0" smtClean="0"/>
              <a:t>:</a:t>
            </a:r>
            <a:endParaRPr lang="en-US" dirty="0"/>
          </a:p>
          <a:p>
            <a:pPr marL="1143000" indent="-457200">
              <a:buNone/>
            </a:pPr>
            <a:r>
              <a:rPr lang="x-none" sz="1800" dirty="0"/>
              <a:t>1.	</a:t>
            </a:r>
            <a:r>
              <a:rPr lang="en-US" sz="1800" dirty="0" err="1"/>
              <a:t>Mở</a:t>
            </a:r>
            <a:r>
              <a:rPr lang="en-US" sz="1800" dirty="0"/>
              <a:t> </a:t>
            </a:r>
            <a:r>
              <a:rPr lang="en-US" sz="1800" dirty="0" err="1"/>
              <a:t>tài</a:t>
            </a:r>
            <a:r>
              <a:rPr lang="en-US" sz="1800" dirty="0"/>
              <a:t> </a:t>
            </a:r>
            <a:r>
              <a:rPr lang="en-US" sz="1800" dirty="0" err="1"/>
              <a:t>liệu</a:t>
            </a:r>
            <a:r>
              <a:rPr lang="en-US" sz="1800" dirty="0" smtClean="0"/>
              <a:t>, </a:t>
            </a:r>
            <a:r>
              <a:rPr lang="en-US" sz="1800" dirty="0" err="1"/>
              <a:t>Nhấp</a:t>
            </a:r>
            <a:r>
              <a:rPr lang="en-US" sz="1800" dirty="0"/>
              <a:t> </a:t>
            </a:r>
            <a:r>
              <a:rPr lang="en-US" sz="1800" dirty="0" err="1"/>
              <a:t>chuột</a:t>
            </a:r>
            <a:r>
              <a:rPr lang="en-US" sz="1800" dirty="0"/>
              <a:t> </a:t>
            </a:r>
            <a:r>
              <a:rPr lang="en-US" sz="1800" dirty="0" err="1"/>
              <a:t>vào</a:t>
            </a:r>
            <a:r>
              <a:rPr lang="en-US" sz="1800" dirty="0"/>
              <a:t> </a:t>
            </a:r>
            <a:r>
              <a:rPr lang="en-US" sz="1800" dirty="0" err="1"/>
              <a:t>thẻ</a:t>
            </a:r>
            <a:r>
              <a:rPr lang="en-US" sz="1800" dirty="0"/>
              <a:t> </a:t>
            </a:r>
            <a:r>
              <a:rPr lang="en-CA" sz="1800" b="1" dirty="0"/>
              <a:t>File</a:t>
            </a:r>
            <a:r>
              <a:rPr lang="en-CA" sz="1800" dirty="0"/>
              <a:t>, </a:t>
            </a:r>
            <a:r>
              <a:rPr lang="en-US" sz="1800" dirty="0" err="1"/>
              <a:t>chọn</a:t>
            </a:r>
            <a:r>
              <a:rPr lang="en-US" sz="1800" dirty="0"/>
              <a:t> </a:t>
            </a:r>
            <a:r>
              <a:rPr lang="en-CA" sz="1800" b="1" dirty="0"/>
              <a:t>Share</a:t>
            </a:r>
            <a:r>
              <a:rPr lang="x-none" sz="1800" dirty="0" smtClean="0"/>
              <a:t>.</a:t>
            </a:r>
            <a:endParaRPr lang="en-US" sz="1800" dirty="0"/>
          </a:p>
          <a:p>
            <a:pPr marL="1143000" indent="-457200">
              <a:buNone/>
            </a:pPr>
            <a:r>
              <a:rPr lang="en-US" sz="1800" dirty="0" smtClean="0"/>
              <a:t>2</a:t>
            </a:r>
            <a:r>
              <a:rPr lang="x-none" sz="1800" dirty="0" smtClean="0"/>
              <a:t>.</a:t>
            </a:r>
            <a:r>
              <a:rPr lang="x-none" sz="1800" dirty="0"/>
              <a:t>	</a:t>
            </a:r>
            <a:r>
              <a:rPr lang="en-US" sz="1800" dirty="0" err="1"/>
              <a:t>N</a:t>
            </a:r>
            <a:r>
              <a:rPr lang="en-US" sz="1800" dirty="0" err="1" smtClean="0"/>
              <a:t>hấp</a:t>
            </a:r>
            <a:r>
              <a:rPr lang="en-US" sz="1800" dirty="0" smtClean="0"/>
              <a:t> </a:t>
            </a:r>
            <a:r>
              <a:rPr lang="en-US" sz="1800" dirty="0" err="1"/>
              <a:t>chuột</a:t>
            </a:r>
            <a:r>
              <a:rPr lang="en-US" sz="1800" dirty="0"/>
              <a:t> </a:t>
            </a:r>
            <a:r>
              <a:rPr lang="en-US" sz="1800" dirty="0" err="1"/>
              <a:t>vào</a:t>
            </a:r>
            <a:r>
              <a:rPr lang="en-US" sz="1800" dirty="0"/>
              <a:t> </a:t>
            </a:r>
            <a:r>
              <a:rPr lang="en-CA" sz="1800" b="1" dirty="0"/>
              <a:t>Save to SharePoint</a:t>
            </a:r>
            <a:r>
              <a:rPr lang="x-none" sz="1800" dirty="0" smtClean="0"/>
              <a:t>.</a:t>
            </a:r>
            <a:endParaRPr lang="en-US" sz="1800" dirty="0"/>
          </a:p>
          <a:p>
            <a:pPr marL="1143000" indent="-457200">
              <a:buAutoNum type="arabicPeriod" startAt="3"/>
            </a:pPr>
            <a:r>
              <a:rPr lang="en-US" sz="1800" dirty="0" err="1"/>
              <a:t>Nếu</a:t>
            </a:r>
            <a:r>
              <a:rPr lang="en-US" sz="1800" dirty="0"/>
              <a:t> </a:t>
            </a:r>
            <a:r>
              <a:rPr lang="en-US" sz="1800" dirty="0" err="1"/>
              <a:t>cần</a:t>
            </a:r>
            <a:r>
              <a:rPr lang="en-CA" sz="1800" dirty="0"/>
              <a:t>, </a:t>
            </a:r>
            <a:r>
              <a:rPr lang="en-US" sz="1800" dirty="0" err="1"/>
              <a:t>nhấp</a:t>
            </a:r>
            <a:r>
              <a:rPr lang="en-US" sz="1800" dirty="0"/>
              <a:t> </a:t>
            </a:r>
            <a:r>
              <a:rPr lang="en-US" sz="1800" dirty="0" err="1"/>
              <a:t>chuột</a:t>
            </a:r>
            <a:r>
              <a:rPr lang="en-US" sz="1800" dirty="0"/>
              <a:t> </a:t>
            </a:r>
            <a:r>
              <a:rPr lang="en-US" sz="1800" dirty="0" err="1"/>
              <a:t>vào</a:t>
            </a:r>
            <a:r>
              <a:rPr lang="en-US" sz="1800" dirty="0"/>
              <a:t> </a:t>
            </a:r>
            <a:r>
              <a:rPr lang="en-CA" sz="1800" b="1" dirty="0"/>
              <a:t>Browse for a </a:t>
            </a:r>
            <a:r>
              <a:rPr lang="en-CA" sz="1800" b="1" dirty="0" smtClean="0"/>
              <a:t>location </a:t>
            </a:r>
            <a:r>
              <a:rPr lang="en-CA" sz="1800" dirty="0" err="1" smtClean="0"/>
              <a:t>sau</a:t>
            </a:r>
            <a:r>
              <a:rPr lang="en-CA" sz="1800" dirty="0" smtClean="0"/>
              <a:t> </a:t>
            </a:r>
            <a:r>
              <a:rPr lang="en-CA" sz="1800" dirty="0" err="1" smtClean="0"/>
              <a:t>đó</a:t>
            </a:r>
            <a:r>
              <a:rPr lang="en-CA" sz="1800" dirty="0" smtClean="0"/>
              <a:t> </a:t>
            </a:r>
            <a:r>
              <a:rPr lang="en-CA" sz="1800" dirty="0" err="1" smtClean="0"/>
              <a:t>lưu</a:t>
            </a:r>
            <a:r>
              <a:rPr lang="en-CA" sz="1800" dirty="0" smtClean="0"/>
              <a:t> </a:t>
            </a:r>
            <a:r>
              <a:rPr lang="en-CA" sz="1800" dirty="0" err="1" smtClean="0"/>
              <a:t>tập</a:t>
            </a:r>
            <a:r>
              <a:rPr lang="en-CA" sz="1800" dirty="0" smtClean="0"/>
              <a:t> tin </a:t>
            </a:r>
            <a:r>
              <a:rPr lang="en-CA" sz="1800" dirty="0" err="1" smtClean="0"/>
              <a:t>lại</a:t>
            </a:r>
            <a:r>
              <a:rPr lang="en-US" sz="1800" dirty="0" smtClean="0"/>
              <a:t>.</a:t>
            </a:r>
            <a:endParaRPr lang="en-US" sz="1800"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spTree>
    <p:extLst>
      <p:ext uri="{BB962C8B-B14F-4D97-AF65-F5344CB8AC3E}">
        <p14:creationId xmlns:p14="http://schemas.microsoft.com/office/powerpoint/2010/main" val="31185162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Tổng</a:t>
            </a:r>
            <a:r>
              <a:rPr lang="en-CA" dirty="0" smtClean="0"/>
              <a:t> </a:t>
            </a:r>
            <a:r>
              <a:rPr lang="en-CA" dirty="0" err="1"/>
              <a:t>kết</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p:txBody>
          <a:bodyPr>
            <a:normAutofit fontScale="92500" lnSpcReduction="20000"/>
          </a:bodyPr>
          <a:lstStyle/>
          <a:p>
            <a:pPr lvl="0"/>
            <a:r>
              <a:rPr lang="en-US" dirty="0" err="1"/>
              <a:t>chỉ</a:t>
            </a:r>
            <a:r>
              <a:rPr lang="en-US" dirty="0"/>
              <a:t> </a:t>
            </a:r>
            <a:r>
              <a:rPr lang="en-US" dirty="0" err="1"/>
              <a:t>ra</a:t>
            </a:r>
            <a:r>
              <a:rPr lang="en-US" dirty="0"/>
              <a:t> </a:t>
            </a:r>
            <a:r>
              <a:rPr lang="en-US" dirty="0" err="1"/>
              <a:t>các</a:t>
            </a:r>
            <a:r>
              <a:rPr lang="en-US" dirty="0"/>
              <a:t> </a:t>
            </a:r>
            <a:r>
              <a:rPr lang="en-US" dirty="0" err="1"/>
              <a:t>bố</a:t>
            </a:r>
            <a:r>
              <a:rPr lang="en-US" dirty="0"/>
              <a:t> </a:t>
            </a:r>
            <a:r>
              <a:rPr lang="en-US" dirty="0" err="1"/>
              <a:t>cục</a:t>
            </a:r>
            <a:r>
              <a:rPr lang="en-US" dirty="0"/>
              <a:t> </a:t>
            </a:r>
            <a:r>
              <a:rPr lang="en-US" dirty="0" err="1"/>
              <a:t>và</a:t>
            </a:r>
            <a:r>
              <a:rPr lang="en-US" dirty="0"/>
              <a:t> </a:t>
            </a:r>
            <a:r>
              <a:rPr lang="en-US" dirty="0" err="1"/>
              <a:t>các</a:t>
            </a:r>
            <a:r>
              <a:rPr lang="en-US" dirty="0"/>
              <a:t> </a:t>
            </a:r>
            <a:r>
              <a:rPr lang="en-US" dirty="0" err="1"/>
              <a:t>tính</a:t>
            </a:r>
            <a:r>
              <a:rPr lang="en-US" dirty="0"/>
              <a:t> </a:t>
            </a:r>
            <a:r>
              <a:rPr lang="en-US" dirty="0" err="1"/>
              <a:t>năng</a:t>
            </a:r>
            <a:r>
              <a:rPr lang="en-US" dirty="0"/>
              <a:t> </a:t>
            </a:r>
            <a:r>
              <a:rPr lang="en-US" dirty="0" err="1"/>
              <a:t>tương</a:t>
            </a:r>
            <a:r>
              <a:rPr lang="en-US" dirty="0"/>
              <a:t> </a:t>
            </a:r>
            <a:r>
              <a:rPr lang="en-US" dirty="0" err="1"/>
              <a:t>tự</a:t>
            </a:r>
            <a:r>
              <a:rPr lang="en-US" dirty="0"/>
              <a:t> </a:t>
            </a:r>
            <a:r>
              <a:rPr lang="en-US" dirty="0" err="1"/>
              <a:t>trên</a:t>
            </a:r>
            <a:r>
              <a:rPr lang="en-US" dirty="0"/>
              <a:t> </a:t>
            </a:r>
            <a:r>
              <a:rPr lang="en-US" dirty="0" err="1"/>
              <a:t>màn</a:t>
            </a:r>
            <a:r>
              <a:rPr lang="en-US" dirty="0"/>
              <a:t> </a:t>
            </a:r>
            <a:r>
              <a:rPr lang="en-US" dirty="0" err="1"/>
              <a:t>hình</a:t>
            </a:r>
            <a:r>
              <a:rPr lang="en-US" dirty="0"/>
              <a:t> </a:t>
            </a:r>
            <a:r>
              <a:rPr lang="en-US" dirty="0" err="1"/>
              <a:t>các</a:t>
            </a:r>
            <a:r>
              <a:rPr lang="en-US" dirty="0"/>
              <a:t> </a:t>
            </a:r>
            <a:r>
              <a:rPr lang="en-US" dirty="0" err="1"/>
              <a:t>ứng</a:t>
            </a:r>
            <a:r>
              <a:rPr lang="en-US" dirty="0"/>
              <a:t> </a:t>
            </a:r>
            <a:r>
              <a:rPr lang="en-US" dirty="0" err="1"/>
              <a:t>dụng</a:t>
            </a:r>
            <a:endParaRPr lang="vi-VN" dirty="0"/>
          </a:p>
          <a:p>
            <a:pPr lvl="0"/>
            <a:r>
              <a:rPr lang="en-US" dirty="0" err="1"/>
              <a:t>ghi</a:t>
            </a:r>
            <a:r>
              <a:rPr lang="en-US" dirty="0"/>
              <a:t> </a:t>
            </a:r>
            <a:r>
              <a:rPr lang="en-US" dirty="0" err="1"/>
              <a:t>nhận</a:t>
            </a:r>
            <a:r>
              <a:rPr lang="en-US" dirty="0"/>
              <a:t> </a:t>
            </a:r>
            <a:r>
              <a:rPr lang="en-US" dirty="0" err="1"/>
              <a:t>các</a:t>
            </a:r>
            <a:r>
              <a:rPr lang="en-US" dirty="0"/>
              <a:t> </a:t>
            </a:r>
            <a:r>
              <a:rPr lang="en-US" dirty="0" err="1"/>
              <a:t>mẹo</a:t>
            </a:r>
            <a:r>
              <a:rPr lang="en-US" dirty="0"/>
              <a:t> </a:t>
            </a:r>
            <a:r>
              <a:rPr lang="en-US" dirty="0" err="1"/>
              <a:t>và</a:t>
            </a:r>
            <a:r>
              <a:rPr lang="en-US" dirty="0"/>
              <a:t> </a:t>
            </a:r>
            <a:r>
              <a:rPr lang="en-US" dirty="0" err="1"/>
              <a:t>các</a:t>
            </a:r>
            <a:r>
              <a:rPr lang="en-US" dirty="0"/>
              <a:t> </a:t>
            </a:r>
            <a:r>
              <a:rPr lang="en-US" dirty="0" err="1"/>
              <a:t>công</a:t>
            </a:r>
            <a:r>
              <a:rPr lang="en-US" dirty="0"/>
              <a:t> </a:t>
            </a:r>
            <a:r>
              <a:rPr lang="en-US" dirty="0" err="1"/>
              <a:t>cụ</a:t>
            </a:r>
            <a:r>
              <a:rPr lang="en-US" dirty="0"/>
              <a:t> </a:t>
            </a:r>
            <a:r>
              <a:rPr lang="en-US" dirty="0" err="1"/>
              <a:t>trên</a:t>
            </a:r>
            <a:r>
              <a:rPr lang="en-US" dirty="0"/>
              <a:t> </a:t>
            </a:r>
            <a:r>
              <a:rPr lang="en-US" dirty="0" err="1"/>
              <a:t>màn</a:t>
            </a:r>
            <a:r>
              <a:rPr lang="en-US" dirty="0"/>
              <a:t> </a:t>
            </a:r>
            <a:r>
              <a:rPr lang="en-US" dirty="0" err="1"/>
              <a:t>hình</a:t>
            </a:r>
            <a:r>
              <a:rPr lang="en-US" dirty="0"/>
              <a:t> </a:t>
            </a:r>
            <a:r>
              <a:rPr lang="en-US" dirty="0" err="1"/>
              <a:t>để</a:t>
            </a:r>
            <a:r>
              <a:rPr lang="en-US" dirty="0"/>
              <a:t> </a:t>
            </a:r>
            <a:r>
              <a:rPr lang="en-US" dirty="0" err="1"/>
              <a:t>dễ</a:t>
            </a:r>
            <a:r>
              <a:rPr lang="en-US" dirty="0"/>
              <a:t> </a:t>
            </a:r>
            <a:r>
              <a:rPr lang="en-US" dirty="0" err="1"/>
              <a:t>dàng</a:t>
            </a:r>
            <a:r>
              <a:rPr lang="en-US" dirty="0"/>
              <a:t> </a:t>
            </a:r>
            <a:r>
              <a:rPr lang="en-US" dirty="0" err="1"/>
              <a:t>truy</a:t>
            </a:r>
            <a:r>
              <a:rPr lang="en-US" dirty="0"/>
              <a:t> </a:t>
            </a:r>
            <a:r>
              <a:rPr lang="en-US" dirty="0" err="1"/>
              <a:t>cập</a:t>
            </a:r>
            <a:endParaRPr lang="vi-VN" dirty="0"/>
          </a:p>
          <a:p>
            <a:pPr lvl="0"/>
            <a:r>
              <a:rPr lang="en-US" dirty="0" err="1"/>
              <a:t>cách</a:t>
            </a:r>
            <a:r>
              <a:rPr lang="en-US" dirty="0"/>
              <a:t> </a:t>
            </a:r>
            <a:r>
              <a:rPr lang="en-US" dirty="0" err="1"/>
              <a:t>để</a:t>
            </a:r>
            <a:r>
              <a:rPr lang="en-US" dirty="0"/>
              <a:t> </a:t>
            </a:r>
            <a:r>
              <a:rPr lang="en-US" dirty="0" err="1"/>
              <a:t>khởi</a:t>
            </a:r>
            <a:r>
              <a:rPr lang="en-US" dirty="0"/>
              <a:t> </a:t>
            </a:r>
            <a:r>
              <a:rPr lang="en-US" dirty="0" err="1"/>
              <a:t>động</a:t>
            </a:r>
            <a:r>
              <a:rPr lang="en-US" dirty="0"/>
              <a:t> </a:t>
            </a:r>
            <a:r>
              <a:rPr lang="en-US" dirty="0" err="1"/>
              <a:t>và</a:t>
            </a:r>
            <a:r>
              <a:rPr lang="en-US" dirty="0"/>
              <a:t> </a:t>
            </a:r>
            <a:r>
              <a:rPr lang="en-US" dirty="0" err="1"/>
              <a:t>thoát</a:t>
            </a:r>
            <a:r>
              <a:rPr lang="en-US" dirty="0"/>
              <a:t> </a:t>
            </a:r>
            <a:r>
              <a:rPr lang="en-US" dirty="0" err="1"/>
              <a:t>chương</a:t>
            </a:r>
            <a:r>
              <a:rPr lang="en-US" dirty="0"/>
              <a:t> </a:t>
            </a:r>
            <a:r>
              <a:rPr lang="en-US" dirty="0" err="1"/>
              <a:t>trình</a:t>
            </a:r>
            <a:r>
              <a:rPr lang="en-US" dirty="0"/>
              <a:t> Microsoft Office </a:t>
            </a:r>
            <a:endParaRPr lang="vi-VN" dirty="0"/>
          </a:p>
          <a:p>
            <a:r>
              <a:rPr lang="en-CA" dirty="0" err="1"/>
              <a:t>cách</a:t>
            </a:r>
            <a:r>
              <a:rPr lang="en-CA" dirty="0"/>
              <a:t> </a:t>
            </a:r>
            <a:r>
              <a:rPr lang="en-CA" dirty="0" err="1"/>
              <a:t>sử</a:t>
            </a:r>
            <a:r>
              <a:rPr lang="en-CA" dirty="0"/>
              <a:t> </a:t>
            </a:r>
            <a:r>
              <a:rPr lang="en-CA" dirty="0" err="1"/>
              <a:t>dụng</a:t>
            </a:r>
            <a:r>
              <a:rPr lang="en-CA" dirty="0"/>
              <a:t> </a:t>
            </a:r>
            <a:r>
              <a:rPr lang="en-CA" dirty="0" err="1"/>
              <a:t>và</a:t>
            </a:r>
            <a:r>
              <a:rPr lang="en-CA" dirty="0"/>
              <a:t> </a:t>
            </a:r>
            <a:r>
              <a:rPr lang="en-CA" dirty="0" err="1"/>
              <a:t>tùy</a:t>
            </a:r>
            <a:r>
              <a:rPr lang="en-CA" dirty="0"/>
              <a:t> </a:t>
            </a:r>
            <a:r>
              <a:rPr lang="en-CA" dirty="0" err="1"/>
              <a:t>chỉnh</a:t>
            </a:r>
            <a:r>
              <a:rPr lang="en-CA" dirty="0"/>
              <a:t> </a:t>
            </a:r>
            <a:r>
              <a:rPr lang="en-CA" dirty="0" err="1"/>
              <a:t>thanh</a:t>
            </a:r>
            <a:r>
              <a:rPr lang="en-CA" dirty="0"/>
              <a:t> </a:t>
            </a:r>
            <a:r>
              <a:rPr lang="en-CA" dirty="0" err="1"/>
              <a:t>công</a:t>
            </a:r>
            <a:r>
              <a:rPr lang="en-CA" dirty="0"/>
              <a:t> </a:t>
            </a:r>
            <a:r>
              <a:rPr lang="en-CA" dirty="0" err="1"/>
              <a:t>cụ</a:t>
            </a:r>
            <a:r>
              <a:rPr lang="en-CA" dirty="0"/>
              <a:t> </a:t>
            </a:r>
            <a:r>
              <a:rPr lang="en-CA" dirty="0" err="1"/>
              <a:t>truy</a:t>
            </a:r>
            <a:r>
              <a:rPr lang="en-CA" dirty="0"/>
              <a:t> </a:t>
            </a:r>
            <a:r>
              <a:rPr lang="en-CA" dirty="0" err="1"/>
              <a:t>xuất</a:t>
            </a:r>
            <a:r>
              <a:rPr lang="en-CA" dirty="0"/>
              <a:t> </a:t>
            </a:r>
            <a:r>
              <a:rPr lang="en-CA" dirty="0" err="1" smtClean="0"/>
              <a:t>nhanh</a:t>
            </a:r>
            <a:endParaRPr lang="en-CA" dirty="0" smtClean="0"/>
          </a:p>
          <a:p>
            <a:pPr lvl="0"/>
            <a:r>
              <a:rPr lang="en-US" dirty="0" err="1"/>
              <a:t>cách</a:t>
            </a:r>
            <a:r>
              <a:rPr lang="en-US" dirty="0"/>
              <a:t> </a:t>
            </a:r>
            <a:r>
              <a:rPr lang="en-US" dirty="0" err="1"/>
              <a:t>sử</a:t>
            </a:r>
            <a:r>
              <a:rPr lang="en-US" dirty="0"/>
              <a:t> </a:t>
            </a:r>
            <a:r>
              <a:rPr lang="en-US" dirty="0" err="1"/>
              <a:t>dụng</a:t>
            </a:r>
            <a:r>
              <a:rPr lang="en-US" dirty="0"/>
              <a:t> </a:t>
            </a:r>
            <a:r>
              <a:rPr lang="en-US" dirty="0" err="1"/>
              <a:t>các</a:t>
            </a:r>
            <a:r>
              <a:rPr lang="en-US" dirty="0"/>
              <a:t> </a:t>
            </a:r>
            <a:r>
              <a:rPr lang="en-US" dirty="0" err="1"/>
              <a:t>lệnh</a:t>
            </a:r>
            <a:r>
              <a:rPr lang="en-US" dirty="0"/>
              <a:t> </a:t>
            </a:r>
            <a:r>
              <a:rPr lang="en-US" dirty="0" err="1"/>
              <a:t>và</a:t>
            </a:r>
            <a:r>
              <a:rPr lang="en-US" dirty="0"/>
              <a:t> </a:t>
            </a:r>
            <a:r>
              <a:rPr lang="en-US" dirty="0" err="1"/>
              <a:t>điều</a:t>
            </a:r>
            <a:r>
              <a:rPr lang="en-US" dirty="0"/>
              <a:t> </a:t>
            </a:r>
            <a:r>
              <a:rPr lang="en-US" dirty="0" err="1"/>
              <a:t>hướng</a:t>
            </a:r>
            <a:r>
              <a:rPr lang="en-US" dirty="0"/>
              <a:t> </a:t>
            </a:r>
            <a:r>
              <a:rPr lang="en-US" dirty="0" err="1"/>
              <a:t>xung</a:t>
            </a:r>
            <a:r>
              <a:rPr lang="en-US" dirty="0"/>
              <a:t> </a:t>
            </a:r>
            <a:r>
              <a:rPr lang="en-US" dirty="0" err="1"/>
              <a:t>quanh</a:t>
            </a:r>
            <a:r>
              <a:rPr lang="en-US" dirty="0"/>
              <a:t> Ribbon</a:t>
            </a:r>
            <a:endParaRPr lang="vi-VN" dirty="0"/>
          </a:p>
          <a:p>
            <a:pPr lvl="0"/>
            <a:r>
              <a:rPr lang="en-US" dirty="0" err="1"/>
              <a:t>cách</a:t>
            </a:r>
            <a:r>
              <a:rPr lang="en-US" dirty="0"/>
              <a:t> </a:t>
            </a:r>
            <a:r>
              <a:rPr lang="en-US" dirty="0" err="1"/>
              <a:t>điều</a:t>
            </a:r>
            <a:r>
              <a:rPr lang="en-US" dirty="0"/>
              <a:t> </a:t>
            </a:r>
            <a:r>
              <a:rPr lang="en-US" dirty="0" err="1"/>
              <a:t>hướng</a:t>
            </a:r>
            <a:r>
              <a:rPr lang="en-US" dirty="0"/>
              <a:t> </a:t>
            </a:r>
            <a:r>
              <a:rPr lang="en-US" dirty="0" err="1"/>
              <a:t>quanh</a:t>
            </a:r>
            <a:r>
              <a:rPr lang="en-US" dirty="0"/>
              <a:t> </a:t>
            </a:r>
            <a:r>
              <a:rPr lang="en-US" dirty="0" err="1"/>
              <a:t>màn</a:t>
            </a:r>
            <a:r>
              <a:rPr lang="en-US" dirty="0"/>
              <a:t> </a:t>
            </a:r>
            <a:r>
              <a:rPr lang="en-US" dirty="0" err="1"/>
              <a:t>hình</a:t>
            </a:r>
            <a:endParaRPr lang="vi-VN" dirty="0"/>
          </a:p>
          <a:p>
            <a:pPr lvl="0"/>
            <a:r>
              <a:rPr lang="en-US" dirty="0" err="1"/>
              <a:t>trợ</a:t>
            </a:r>
            <a:r>
              <a:rPr lang="en-US" dirty="0"/>
              <a:t> </a:t>
            </a:r>
            <a:r>
              <a:rPr lang="en-US" dirty="0" err="1"/>
              <a:t>giúp</a:t>
            </a:r>
            <a:r>
              <a:rPr lang="en-US" dirty="0"/>
              <a:t> </a:t>
            </a:r>
            <a:r>
              <a:rPr lang="en-US" dirty="0" err="1"/>
              <a:t>trong</a:t>
            </a:r>
            <a:r>
              <a:rPr lang="en-US" dirty="0"/>
              <a:t> Microsoft Office</a:t>
            </a:r>
            <a:endParaRPr lang="vi-VN" dirty="0"/>
          </a:p>
          <a:p>
            <a:pPr lvl="0"/>
            <a:r>
              <a:rPr lang="en-US" dirty="0" err="1"/>
              <a:t>sử</a:t>
            </a:r>
            <a:r>
              <a:rPr lang="en-US" dirty="0"/>
              <a:t> </a:t>
            </a:r>
            <a:r>
              <a:rPr lang="en-US" dirty="0" err="1"/>
              <a:t>dụng</a:t>
            </a:r>
            <a:r>
              <a:rPr lang="en-US" dirty="0"/>
              <a:t> </a:t>
            </a:r>
            <a:r>
              <a:rPr lang="en-US" dirty="0" err="1"/>
              <a:t>thẻ</a:t>
            </a:r>
            <a:r>
              <a:rPr lang="en-US" dirty="0"/>
              <a:t> File </a:t>
            </a:r>
            <a:r>
              <a:rPr lang="en-US" dirty="0" err="1"/>
              <a:t>và</a:t>
            </a:r>
            <a:r>
              <a:rPr lang="en-US" dirty="0"/>
              <a:t> Backstage (</a:t>
            </a:r>
            <a:r>
              <a:rPr lang="en-US" dirty="0" err="1"/>
              <a:t>cách</a:t>
            </a:r>
            <a:r>
              <a:rPr lang="en-US" dirty="0"/>
              <a:t> </a:t>
            </a:r>
            <a:r>
              <a:rPr lang="en-US" dirty="0" err="1"/>
              <a:t>hiển</a:t>
            </a:r>
            <a:r>
              <a:rPr lang="en-US" dirty="0"/>
              <a:t> thị </a:t>
            </a:r>
            <a:r>
              <a:rPr lang="en-US" dirty="0" err="1"/>
              <a:t>Hậu</a:t>
            </a:r>
            <a:r>
              <a:rPr lang="en-US" dirty="0"/>
              <a:t> </a:t>
            </a:r>
            <a:r>
              <a:rPr lang="en-US" dirty="0" err="1"/>
              <a:t>trường</a:t>
            </a:r>
            <a:r>
              <a:rPr lang="en-US" dirty="0"/>
              <a:t>)</a:t>
            </a:r>
            <a:endParaRPr lang="vi-VN" dirty="0"/>
          </a:p>
          <a:p>
            <a:pPr lvl="0"/>
            <a:r>
              <a:rPr lang="en-US" dirty="0" err="1"/>
              <a:t>thay</a:t>
            </a:r>
            <a:r>
              <a:rPr lang="en-US" dirty="0"/>
              <a:t> </a:t>
            </a:r>
            <a:r>
              <a:rPr lang="en-US" dirty="0" err="1"/>
              <a:t>đổi</a:t>
            </a:r>
            <a:r>
              <a:rPr lang="en-US" dirty="0"/>
              <a:t> </a:t>
            </a:r>
            <a:r>
              <a:rPr lang="en-US" dirty="0" err="1"/>
              <a:t>các</a:t>
            </a:r>
            <a:r>
              <a:rPr lang="en-US" dirty="0"/>
              <a:t> </a:t>
            </a:r>
            <a:r>
              <a:rPr lang="en-US" dirty="0" err="1"/>
              <a:t>thiết</a:t>
            </a:r>
            <a:r>
              <a:rPr lang="en-US" dirty="0"/>
              <a:t> </a:t>
            </a:r>
            <a:r>
              <a:rPr lang="en-US" dirty="0" err="1"/>
              <a:t>lập</a:t>
            </a:r>
            <a:r>
              <a:rPr lang="en-US" dirty="0"/>
              <a:t> </a:t>
            </a:r>
            <a:r>
              <a:rPr lang="en-US" dirty="0" err="1"/>
              <a:t>mặc</a:t>
            </a:r>
            <a:r>
              <a:rPr lang="en-US" dirty="0"/>
              <a:t> </a:t>
            </a:r>
            <a:r>
              <a:rPr lang="en-US" dirty="0" err="1"/>
              <a:t>định</a:t>
            </a:r>
            <a:r>
              <a:rPr lang="en-US" dirty="0"/>
              <a:t> </a:t>
            </a:r>
            <a:r>
              <a:rPr lang="en-US" dirty="0" err="1"/>
              <a:t>của</a:t>
            </a:r>
            <a:r>
              <a:rPr lang="en-US" dirty="0"/>
              <a:t> </a:t>
            </a:r>
            <a:r>
              <a:rPr lang="en-US" dirty="0" err="1"/>
              <a:t>chương</a:t>
            </a:r>
            <a:r>
              <a:rPr lang="en-US" dirty="0"/>
              <a:t> </a:t>
            </a:r>
            <a:r>
              <a:rPr lang="en-US" dirty="0" err="1"/>
              <a:t>trình</a:t>
            </a:r>
            <a:endParaRPr lang="vi-VN" dirty="0"/>
          </a:p>
          <a:p>
            <a:r>
              <a:rPr lang="en-CA" dirty="0" err="1"/>
              <a:t>các</a:t>
            </a:r>
            <a:r>
              <a:rPr lang="en-CA" dirty="0"/>
              <a:t> </a:t>
            </a:r>
            <a:r>
              <a:rPr lang="en-CA" dirty="0" err="1"/>
              <a:t>cách</a:t>
            </a:r>
            <a:r>
              <a:rPr lang="en-CA" dirty="0"/>
              <a:t> </a:t>
            </a:r>
            <a:r>
              <a:rPr lang="en-CA" dirty="0" err="1"/>
              <a:t>phổ</a:t>
            </a:r>
            <a:r>
              <a:rPr lang="en-CA" dirty="0"/>
              <a:t> </a:t>
            </a:r>
            <a:r>
              <a:rPr lang="en-CA" dirty="0" err="1"/>
              <a:t>biến</a:t>
            </a:r>
            <a:r>
              <a:rPr lang="en-CA" dirty="0"/>
              <a:t> </a:t>
            </a:r>
            <a:r>
              <a:rPr lang="en-CA" dirty="0" err="1"/>
              <a:t>để</a:t>
            </a:r>
            <a:r>
              <a:rPr lang="en-CA" dirty="0"/>
              <a:t> thao </a:t>
            </a:r>
            <a:r>
              <a:rPr lang="en-CA" dirty="0" err="1"/>
              <a:t>tác</a:t>
            </a:r>
            <a:r>
              <a:rPr lang="en-CA" dirty="0"/>
              <a:t> </a:t>
            </a:r>
            <a:r>
              <a:rPr lang="en-CA" dirty="0" err="1"/>
              <a:t>với</a:t>
            </a:r>
            <a:r>
              <a:rPr lang="en-CA" dirty="0"/>
              <a:t> </a:t>
            </a:r>
            <a:r>
              <a:rPr lang="en-CA" dirty="0" err="1"/>
              <a:t>dữ</a:t>
            </a:r>
            <a:r>
              <a:rPr lang="en-CA" dirty="0"/>
              <a:t> </a:t>
            </a:r>
            <a:r>
              <a:rPr lang="en-CA" dirty="0" err="1"/>
              <a:t>liệu</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Câu</a:t>
            </a:r>
            <a:r>
              <a:rPr lang="en-CA" dirty="0" smtClean="0"/>
              <a:t> </a:t>
            </a:r>
            <a:r>
              <a:rPr lang="en-CA" dirty="0" err="1"/>
              <a:t>hỏi</a:t>
            </a:r>
            <a:r>
              <a:rPr lang="en-CA" dirty="0"/>
              <a:t> </a:t>
            </a:r>
            <a:r>
              <a:rPr lang="en-CA" dirty="0" err="1"/>
              <a:t>ôn</a:t>
            </a:r>
            <a:r>
              <a:rPr lang="en-CA" dirty="0"/>
              <a:t> </a:t>
            </a:r>
            <a:r>
              <a:rPr lang="en-CA" dirty="0" err="1"/>
              <a:t>tập</a:t>
            </a:r>
            <a:endParaRPr lang="en-US" dirty="0"/>
          </a:p>
        </p:txBody>
      </p:sp>
      <p:sp>
        <p:nvSpPr>
          <p:cNvPr id="3" name="Content Placeholder 2"/>
          <p:cNvSpPr>
            <a:spLocks noGrp="1"/>
          </p:cNvSpPr>
          <p:nvPr>
            <p:ph idx="1"/>
          </p:nvPr>
        </p:nvSpPr>
        <p:spPr/>
        <p:txBody>
          <a:bodyPr>
            <a:normAutofit/>
          </a:bodyPr>
          <a:lstStyle/>
          <a:p>
            <a:pPr marL="396875" indent="-396875">
              <a:buNone/>
              <a:tabLst>
                <a:tab pos="685800" algn="l"/>
                <a:tab pos="1036638" algn="l"/>
              </a:tabLst>
            </a:pPr>
            <a:r>
              <a:rPr lang="en-US" sz="2000" dirty="0" smtClean="0"/>
              <a:t>1.	</a:t>
            </a:r>
            <a:r>
              <a:rPr lang="en-CA" sz="2000" dirty="0" err="1"/>
              <a:t>Tại</a:t>
            </a:r>
            <a:r>
              <a:rPr lang="en-CA" sz="2000" dirty="0"/>
              <a:t> </a:t>
            </a:r>
            <a:r>
              <a:rPr lang="en-CA" sz="2000" dirty="0" err="1"/>
              <a:t>sao</a:t>
            </a:r>
            <a:r>
              <a:rPr lang="en-CA" sz="2000" dirty="0"/>
              <a:t> </a:t>
            </a:r>
            <a:r>
              <a:rPr lang="en-CA" sz="2000" dirty="0" err="1"/>
              <a:t>việc</a:t>
            </a:r>
            <a:r>
              <a:rPr lang="en-CA" sz="2000" dirty="0"/>
              <a:t> </a:t>
            </a:r>
            <a:r>
              <a:rPr lang="en-CA" sz="2000" dirty="0" err="1"/>
              <a:t>đóng</a:t>
            </a:r>
            <a:r>
              <a:rPr lang="en-CA" sz="2000" dirty="0"/>
              <a:t> </a:t>
            </a:r>
            <a:r>
              <a:rPr lang="en-CA" sz="2000" dirty="0" err="1"/>
              <a:t>một</a:t>
            </a:r>
            <a:r>
              <a:rPr lang="en-CA" sz="2000" dirty="0"/>
              <a:t> </a:t>
            </a:r>
            <a:r>
              <a:rPr lang="en-CA" sz="2000" dirty="0" err="1"/>
              <a:t>chương</a:t>
            </a:r>
            <a:r>
              <a:rPr lang="en-CA" sz="2000" dirty="0"/>
              <a:t> </a:t>
            </a:r>
            <a:r>
              <a:rPr lang="en-CA" sz="2000" dirty="0" err="1"/>
              <a:t>trình</a:t>
            </a:r>
            <a:r>
              <a:rPr lang="en-CA" sz="2000" dirty="0"/>
              <a:t> </a:t>
            </a:r>
            <a:r>
              <a:rPr lang="en-CA" sz="2000" dirty="0" err="1"/>
              <a:t>ứng</a:t>
            </a:r>
            <a:r>
              <a:rPr lang="en-CA" sz="2000" dirty="0"/>
              <a:t> </a:t>
            </a:r>
            <a:r>
              <a:rPr lang="en-CA" sz="2000" dirty="0" err="1"/>
              <a:t>dụng</a:t>
            </a:r>
            <a:r>
              <a:rPr lang="en-CA" sz="2000" dirty="0"/>
              <a:t> </a:t>
            </a:r>
            <a:r>
              <a:rPr lang="en-CA" sz="2000" dirty="0" err="1"/>
              <a:t>khi</a:t>
            </a:r>
            <a:r>
              <a:rPr lang="en-CA" sz="2000" dirty="0"/>
              <a:t> </a:t>
            </a:r>
            <a:r>
              <a:rPr lang="en-CA" sz="2000" dirty="0" err="1"/>
              <a:t>bạn</a:t>
            </a:r>
            <a:r>
              <a:rPr lang="en-CA" sz="2000" dirty="0"/>
              <a:t> </a:t>
            </a:r>
            <a:r>
              <a:rPr lang="en-CA" sz="2000" dirty="0" err="1"/>
              <a:t>không</a:t>
            </a:r>
            <a:r>
              <a:rPr lang="en-CA" sz="2000" dirty="0"/>
              <a:t> </a:t>
            </a:r>
            <a:r>
              <a:rPr lang="en-CA" sz="2000" dirty="0" err="1"/>
              <a:t>có</a:t>
            </a:r>
            <a:r>
              <a:rPr lang="en-CA" sz="2000" dirty="0"/>
              <a:t> nhu </a:t>
            </a:r>
            <a:r>
              <a:rPr lang="en-CA" sz="2000" dirty="0" err="1"/>
              <a:t>cầu</a:t>
            </a:r>
            <a:r>
              <a:rPr lang="en-CA" sz="2000" dirty="0"/>
              <a:t> </a:t>
            </a:r>
            <a:r>
              <a:rPr lang="en-CA" sz="2000" dirty="0" err="1"/>
              <a:t>sử</a:t>
            </a:r>
            <a:r>
              <a:rPr lang="en-CA" sz="2000" dirty="0"/>
              <a:t> </a:t>
            </a:r>
            <a:r>
              <a:rPr lang="en-CA" sz="2000" dirty="0" err="1"/>
              <a:t>dụng</a:t>
            </a:r>
            <a:r>
              <a:rPr lang="en-CA" sz="2000" dirty="0"/>
              <a:t> </a:t>
            </a:r>
            <a:r>
              <a:rPr lang="en-CA" sz="2000" dirty="0" err="1"/>
              <a:t>lại</a:t>
            </a:r>
            <a:r>
              <a:rPr lang="en-CA" sz="2000" dirty="0"/>
              <a:t> </a:t>
            </a:r>
            <a:r>
              <a:rPr lang="en-CA" sz="2000" dirty="0" err="1"/>
              <a:t>quan</a:t>
            </a:r>
            <a:r>
              <a:rPr lang="en-CA" sz="2000" dirty="0"/>
              <a:t> </a:t>
            </a:r>
            <a:r>
              <a:rPr lang="en-CA" sz="2000" dirty="0" err="1"/>
              <a:t>trọng</a:t>
            </a:r>
            <a:r>
              <a:rPr lang="en-CA" sz="2000" dirty="0" smtClean="0"/>
              <a:t>?</a:t>
            </a:r>
            <a:endParaRPr lang="en-US" sz="2000" dirty="0" smtClean="0"/>
          </a:p>
          <a:p>
            <a:pPr marL="400050" lvl="1" indent="0">
              <a:buNone/>
            </a:pPr>
            <a:r>
              <a:rPr lang="en-US" sz="1800" dirty="0"/>
              <a:t>a</a:t>
            </a:r>
            <a:r>
              <a:rPr lang="en-US" sz="1800" dirty="0" smtClean="0"/>
              <a:t>. </a:t>
            </a:r>
            <a:r>
              <a:rPr lang="en-US" sz="1800" dirty="0" err="1" smtClean="0"/>
              <a:t>Để</a:t>
            </a:r>
            <a:r>
              <a:rPr lang="en-US" sz="1800" dirty="0" smtClean="0"/>
              <a:t> </a:t>
            </a:r>
            <a:r>
              <a:rPr lang="en-US" sz="1800" dirty="0" err="1"/>
              <a:t>ngăn</a:t>
            </a:r>
            <a:r>
              <a:rPr lang="en-US" sz="1800" dirty="0"/>
              <a:t> </a:t>
            </a:r>
            <a:r>
              <a:rPr lang="en-US" sz="1800" dirty="0" err="1"/>
              <a:t>tất</a:t>
            </a:r>
            <a:r>
              <a:rPr lang="en-US" sz="1800" dirty="0"/>
              <a:t> </a:t>
            </a:r>
            <a:r>
              <a:rPr lang="en-US" sz="1800" dirty="0" err="1"/>
              <a:t>cả</a:t>
            </a:r>
            <a:r>
              <a:rPr lang="en-US" sz="1800" dirty="0"/>
              <a:t> </a:t>
            </a:r>
            <a:r>
              <a:rPr lang="en-US" sz="1800" dirty="0" err="1"/>
              <a:t>các</a:t>
            </a:r>
            <a:r>
              <a:rPr lang="en-US" sz="1800" dirty="0"/>
              <a:t> </a:t>
            </a:r>
            <a:r>
              <a:rPr lang="en-US" sz="1800" dirty="0" err="1"/>
              <a:t>khả</a:t>
            </a:r>
            <a:r>
              <a:rPr lang="en-US" sz="1800" dirty="0"/>
              <a:t> </a:t>
            </a:r>
            <a:r>
              <a:rPr lang="en-US" sz="1800" dirty="0" err="1"/>
              <a:t>năng</a:t>
            </a:r>
            <a:r>
              <a:rPr lang="en-US" sz="1800" dirty="0"/>
              <a:t> </a:t>
            </a:r>
            <a:r>
              <a:rPr lang="en-US" sz="1800" dirty="0" err="1"/>
              <a:t>hỏng</a:t>
            </a:r>
            <a:r>
              <a:rPr lang="en-US" sz="1800" dirty="0"/>
              <a:t> </a:t>
            </a:r>
            <a:r>
              <a:rPr lang="en-US" sz="1800" dirty="0" err="1"/>
              <a:t>các</a:t>
            </a:r>
            <a:r>
              <a:rPr lang="en-US" sz="1800" dirty="0"/>
              <a:t> </a:t>
            </a:r>
            <a:r>
              <a:rPr lang="en-US" sz="1800" dirty="0" err="1"/>
              <a:t>tệp</a:t>
            </a:r>
            <a:r>
              <a:rPr lang="en-US" sz="1800" dirty="0"/>
              <a:t> tin </a:t>
            </a:r>
            <a:r>
              <a:rPr lang="en-US" sz="1800" dirty="0" err="1"/>
              <a:t>chương</a:t>
            </a:r>
            <a:r>
              <a:rPr lang="en-US" sz="1800" dirty="0"/>
              <a:t> </a:t>
            </a:r>
            <a:r>
              <a:rPr lang="en-US" sz="1800" dirty="0" err="1"/>
              <a:t>trình</a:t>
            </a:r>
            <a:r>
              <a:rPr lang="en-US" sz="1800" dirty="0"/>
              <a:t>. </a:t>
            </a:r>
            <a:endParaRPr lang="vi-VN" sz="1800" dirty="0"/>
          </a:p>
          <a:p>
            <a:pPr marL="400050" lvl="1" indent="0">
              <a:buNone/>
            </a:pPr>
            <a:r>
              <a:rPr lang="en-US" sz="1800" dirty="0"/>
              <a:t>b</a:t>
            </a:r>
            <a:r>
              <a:rPr lang="en-US" sz="1800" dirty="0" smtClean="0"/>
              <a:t>. </a:t>
            </a:r>
            <a:r>
              <a:rPr lang="en-US" sz="1800" dirty="0" err="1" smtClean="0"/>
              <a:t>Để</a:t>
            </a:r>
            <a:r>
              <a:rPr lang="en-US" sz="1800" dirty="0" smtClean="0"/>
              <a:t> </a:t>
            </a:r>
            <a:r>
              <a:rPr lang="en-US" sz="1800" dirty="0" err="1"/>
              <a:t>giải</a:t>
            </a:r>
            <a:r>
              <a:rPr lang="en-US" sz="1800" dirty="0"/>
              <a:t> </a:t>
            </a:r>
            <a:r>
              <a:rPr lang="en-US" sz="1800" dirty="0" err="1"/>
              <a:t>phóng</a:t>
            </a:r>
            <a:r>
              <a:rPr lang="en-US" sz="1800" dirty="0"/>
              <a:t> </a:t>
            </a:r>
            <a:r>
              <a:rPr lang="en-US" sz="1800" dirty="0" err="1"/>
              <a:t>bộ</a:t>
            </a:r>
            <a:r>
              <a:rPr lang="en-US" sz="1800" dirty="0"/>
              <a:t> </a:t>
            </a:r>
            <a:r>
              <a:rPr lang="en-US" sz="1800" dirty="0" err="1"/>
              <a:t>nhớ</a:t>
            </a:r>
            <a:r>
              <a:rPr lang="en-US" sz="1800" dirty="0"/>
              <a:t> </a:t>
            </a:r>
            <a:r>
              <a:rPr lang="en-US" sz="1800" dirty="0" err="1"/>
              <a:t>cho</a:t>
            </a:r>
            <a:r>
              <a:rPr lang="en-US" sz="1800" dirty="0"/>
              <a:t> </a:t>
            </a:r>
            <a:r>
              <a:rPr lang="en-US" sz="1800" dirty="0" err="1"/>
              <a:t>chương</a:t>
            </a:r>
            <a:r>
              <a:rPr lang="en-US" sz="1800" dirty="0"/>
              <a:t> </a:t>
            </a:r>
            <a:r>
              <a:rPr lang="en-US" sz="1800" dirty="0" err="1"/>
              <a:t>trình</a:t>
            </a:r>
            <a:r>
              <a:rPr lang="en-US" sz="1800" dirty="0"/>
              <a:t> </a:t>
            </a:r>
            <a:r>
              <a:rPr lang="en-US" sz="1800" dirty="0" err="1"/>
              <a:t>khác</a:t>
            </a:r>
            <a:r>
              <a:rPr lang="en-US" sz="1800" dirty="0"/>
              <a:t>.</a:t>
            </a:r>
            <a:endParaRPr lang="vi-VN" sz="1800" dirty="0"/>
          </a:p>
          <a:p>
            <a:pPr marL="400050" lvl="1" indent="0">
              <a:buNone/>
            </a:pPr>
            <a:r>
              <a:rPr lang="en-US" sz="1800" dirty="0"/>
              <a:t>c</a:t>
            </a:r>
            <a:r>
              <a:rPr lang="en-US" sz="1800" dirty="0" smtClean="0"/>
              <a:t>. </a:t>
            </a:r>
            <a:r>
              <a:rPr lang="en-US" sz="1800" dirty="0" err="1" smtClean="0"/>
              <a:t>Để</a:t>
            </a:r>
            <a:r>
              <a:rPr lang="en-US" sz="1800" dirty="0" smtClean="0"/>
              <a:t> </a:t>
            </a:r>
            <a:r>
              <a:rPr lang="en-US" sz="1800" dirty="0" err="1"/>
              <a:t>quan</a:t>
            </a:r>
            <a:r>
              <a:rPr lang="en-US" sz="1800" dirty="0"/>
              <a:t> </a:t>
            </a:r>
            <a:r>
              <a:rPr lang="en-US" sz="1800" dirty="0" err="1"/>
              <a:t>sát</a:t>
            </a:r>
            <a:r>
              <a:rPr lang="en-US" sz="1800" dirty="0"/>
              <a:t> </a:t>
            </a:r>
            <a:r>
              <a:rPr lang="en-US" sz="1800" dirty="0" err="1"/>
              <a:t>màn</a:t>
            </a:r>
            <a:r>
              <a:rPr lang="en-US" sz="1800" dirty="0"/>
              <a:t> </a:t>
            </a:r>
            <a:r>
              <a:rPr lang="en-US" sz="1800" dirty="0" err="1"/>
              <a:t>hình</a:t>
            </a:r>
            <a:r>
              <a:rPr lang="en-US" sz="1800" dirty="0"/>
              <a:t> </a:t>
            </a:r>
            <a:r>
              <a:rPr lang="en-US" sz="1800" dirty="0" err="1"/>
              <a:t>nền</a:t>
            </a:r>
            <a:r>
              <a:rPr lang="en-US" sz="1800" dirty="0"/>
              <a:t> </a:t>
            </a:r>
            <a:r>
              <a:rPr lang="en-US" sz="1800" dirty="0" err="1"/>
              <a:t>đã</a:t>
            </a:r>
            <a:r>
              <a:rPr lang="en-US" sz="1800" dirty="0"/>
              <a:t> </a:t>
            </a:r>
            <a:r>
              <a:rPr lang="en-US" sz="1800" dirty="0" err="1"/>
              <a:t>được</a:t>
            </a:r>
            <a:r>
              <a:rPr lang="en-US" sz="1800" dirty="0"/>
              <a:t> </a:t>
            </a:r>
            <a:r>
              <a:rPr lang="en-US" sz="1800" dirty="0" err="1"/>
              <a:t>đơn</a:t>
            </a:r>
            <a:r>
              <a:rPr lang="en-US" sz="1800" dirty="0"/>
              <a:t> </a:t>
            </a:r>
            <a:r>
              <a:rPr lang="en-US" sz="1800" dirty="0" err="1"/>
              <a:t>giản</a:t>
            </a:r>
            <a:r>
              <a:rPr lang="en-US" sz="1800" dirty="0"/>
              <a:t> </a:t>
            </a:r>
            <a:r>
              <a:rPr lang="en-US" sz="1800" dirty="0" err="1"/>
              <a:t>hóa</a:t>
            </a:r>
            <a:r>
              <a:rPr lang="en-US" sz="1800" dirty="0"/>
              <a:t>.</a:t>
            </a:r>
            <a:endParaRPr lang="vi-VN" sz="1800" dirty="0"/>
          </a:p>
          <a:p>
            <a:pPr marL="400050" lvl="1" indent="0">
              <a:buNone/>
            </a:pPr>
            <a:r>
              <a:rPr lang="en-US" sz="1800" dirty="0"/>
              <a:t>d</a:t>
            </a:r>
            <a:r>
              <a:rPr lang="en-US" sz="1800" dirty="0" smtClean="0"/>
              <a:t>. </a:t>
            </a:r>
            <a:r>
              <a:rPr lang="en-US" sz="1800" dirty="0" err="1" smtClean="0"/>
              <a:t>Một</a:t>
            </a:r>
            <a:r>
              <a:rPr lang="en-US" sz="1800" dirty="0" smtClean="0"/>
              <a:t> </a:t>
            </a:r>
            <a:r>
              <a:rPr lang="en-US" sz="1800" dirty="0" err="1"/>
              <a:t>trong</a:t>
            </a:r>
            <a:r>
              <a:rPr lang="en-US" sz="1800" dirty="0"/>
              <a:t> </a:t>
            </a:r>
            <a:r>
              <a:rPr lang="en-US" sz="1800" dirty="0" err="1"/>
              <a:t>những</a:t>
            </a:r>
            <a:r>
              <a:rPr lang="en-US" sz="1800" dirty="0"/>
              <a:t> </a:t>
            </a:r>
            <a:r>
              <a:rPr lang="en-US" sz="1800" dirty="0" err="1"/>
              <a:t>đáp</a:t>
            </a:r>
            <a:r>
              <a:rPr lang="en-US" sz="1800" dirty="0"/>
              <a:t> </a:t>
            </a:r>
            <a:r>
              <a:rPr lang="en-US" sz="1800" dirty="0" err="1"/>
              <a:t>án</a:t>
            </a:r>
            <a:r>
              <a:rPr lang="en-US" sz="1800" dirty="0"/>
              <a:t> </a:t>
            </a:r>
            <a:r>
              <a:rPr lang="en-US" sz="1800" dirty="0" err="1"/>
              <a:t>trên</a:t>
            </a:r>
            <a:r>
              <a:rPr lang="en-US" sz="1800" dirty="0"/>
              <a:t>.</a:t>
            </a:r>
            <a:endParaRPr lang="vi-VN" sz="1800" dirty="0"/>
          </a:p>
          <a:p>
            <a:pPr marL="400050" lvl="1" indent="0">
              <a:buNone/>
            </a:pPr>
            <a:r>
              <a:rPr lang="en-US" sz="1800" dirty="0"/>
              <a:t>e</a:t>
            </a:r>
            <a:r>
              <a:rPr lang="en-US" sz="1800" dirty="0" smtClean="0"/>
              <a:t>. a </a:t>
            </a:r>
            <a:r>
              <a:rPr lang="en-US" sz="1800" dirty="0" err="1"/>
              <a:t>hoặc</a:t>
            </a:r>
            <a:r>
              <a:rPr lang="en-US" sz="1800" dirty="0"/>
              <a:t> b</a:t>
            </a:r>
            <a:endParaRPr lang="vi-VN" sz="1800" dirty="0"/>
          </a:p>
          <a:p>
            <a:pPr marL="0" indent="0">
              <a:lnSpc>
                <a:spcPct val="120000"/>
              </a:lnSpc>
              <a:buNone/>
              <a:tabLst>
                <a:tab pos="685800" algn="l"/>
                <a:tab pos="1143000" algn="l"/>
              </a:tabLst>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Câu</a:t>
            </a:r>
            <a:r>
              <a:rPr lang="en-CA" dirty="0"/>
              <a:t> </a:t>
            </a:r>
            <a:r>
              <a:rPr lang="en-CA" dirty="0" err="1"/>
              <a:t>hỏi</a:t>
            </a:r>
            <a:r>
              <a:rPr lang="en-CA" dirty="0"/>
              <a:t> </a:t>
            </a:r>
            <a:r>
              <a:rPr lang="en-CA" dirty="0" err="1"/>
              <a:t>ôn</a:t>
            </a:r>
            <a:r>
              <a:rPr lang="en-CA" dirty="0"/>
              <a:t> </a:t>
            </a:r>
            <a:r>
              <a:rPr lang="en-CA" dirty="0" err="1"/>
              <a:t>tập</a:t>
            </a:r>
            <a:endParaRPr lang="en-US" dirty="0"/>
          </a:p>
        </p:txBody>
      </p:sp>
      <p:sp>
        <p:nvSpPr>
          <p:cNvPr id="3" name="Content Placeholder 2"/>
          <p:cNvSpPr>
            <a:spLocks noGrp="1"/>
          </p:cNvSpPr>
          <p:nvPr>
            <p:ph idx="1"/>
          </p:nvPr>
        </p:nvSpPr>
        <p:spPr/>
        <p:txBody>
          <a:bodyPr>
            <a:normAutofit/>
          </a:bodyPr>
          <a:lstStyle/>
          <a:p>
            <a:pPr marL="396875" indent="-396875">
              <a:buNone/>
              <a:tabLst>
                <a:tab pos="685800" algn="l"/>
                <a:tab pos="1036638" algn="l"/>
              </a:tabLst>
            </a:pPr>
            <a:r>
              <a:rPr lang="en-US" sz="2000" dirty="0" smtClean="0"/>
              <a:t>2</a:t>
            </a:r>
            <a:r>
              <a:rPr lang="en-US" sz="2000" dirty="0"/>
              <a:t>.	</a:t>
            </a:r>
            <a:r>
              <a:rPr lang="en-CA" sz="2000" dirty="0" err="1"/>
              <a:t>Chỉ</a:t>
            </a:r>
            <a:r>
              <a:rPr lang="en-CA" sz="2000" dirty="0"/>
              <a:t> </a:t>
            </a:r>
            <a:r>
              <a:rPr lang="en-CA" sz="2000" dirty="0" err="1"/>
              <a:t>ra</a:t>
            </a:r>
            <a:r>
              <a:rPr lang="en-CA" sz="2000" dirty="0"/>
              <a:t> </a:t>
            </a:r>
            <a:r>
              <a:rPr lang="en-CA" sz="2000" dirty="0" err="1"/>
              <a:t>thanh</a:t>
            </a:r>
            <a:r>
              <a:rPr lang="en-CA" sz="2000" dirty="0"/>
              <a:t> </a:t>
            </a:r>
            <a:r>
              <a:rPr lang="en-CA" sz="2000" dirty="0" err="1"/>
              <a:t>ngăn</a:t>
            </a:r>
            <a:r>
              <a:rPr lang="en-CA" sz="2000" dirty="0"/>
              <a:t> </a:t>
            </a:r>
            <a:r>
              <a:rPr lang="en-CA" sz="2000" dirty="0" err="1"/>
              <a:t>cách</a:t>
            </a:r>
            <a:r>
              <a:rPr lang="en-CA" sz="2000" dirty="0"/>
              <a:t> </a:t>
            </a:r>
            <a:r>
              <a:rPr lang="en-CA" sz="2000" dirty="0" err="1"/>
              <a:t>trong</a:t>
            </a:r>
            <a:r>
              <a:rPr lang="en-CA" sz="2000" dirty="0"/>
              <a:t> </a:t>
            </a:r>
            <a:r>
              <a:rPr lang="en-CA" sz="2000" dirty="0" err="1"/>
              <a:t>hình</a:t>
            </a:r>
            <a:r>
              <a:rPr lang="en-CA" sz="2000" dirty="0"/>
              <a:t> </a:t>
            </a:r>
            <a:r>
              <a:rPr lang="en-CA" sz="2000" dirty="0" err="1"/>
              <a:t>dưới</a:t>
            </a:r>
            <a:r>
              <a:rPr lang="en-CA" sz="2000" dirty="0"/>
              <a:t> </a:t>
            </a:r>
            <a:r>
              <a:rPr lang="en-CA" sz="2000" dirty="0" err="1"/>
              <a:t>đây</a:t>
            </a:r>
            <a:r>
              <a:rPr lang="en-US" sz="2000" dirty="0" smtClean="0"/>
              <a:t>:</a:t>
            </a:r>
            <a:endParaRPr lang="en-US" sz="2000" dirty="0"/>
          </a:p>
          <a:p>
            <a:pPr marL="0" indent="0">
              <a:lnSpc>
                <a:spcPct val="120000"/>
              </a:lnSpc>
              <a:buNone/>
              <a:tabLst>
                <a:tab pos="685800" algn="l"/>
                <a:tab pos="1143000" algn="l"/>
              </a:tabLst>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47</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1410970" y="1841499"/>
            <a:ext cx="6224270" cy="4324431"/>
          </a:xfrm>
          <a:prstGeom prst="rect">
            <a:avLst/>
          </a:prstGeom>
        </p:spPr>
      </p:pic>
    </p:spTree>
    <p:extLst>
      <p:ext uri="{BB962C8B-B14F-4D97-AF65-F5344CB8AC3E}">
        <p14:creationId xmlns:p14="http://schemas.microsoft.com/office/powerpoint/2010/main" val="31889093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Câu</a:t>
            </a:r>
            <a:r>
              <a:rPr lang="en-CA" dirty="0"/>
              <a:t> </a:t>
            </a:r>
            <a:r>
              <a:rPr lang="en-CA" dirty="0" err="1"/>
              <a:t>hỏi</a:t>
            </a:r>
            <a:r>
              <a:rPr lang="en-CA" dirty="0"/>
              <a:t> </a:t>
            </a:r>
            <a:r>
              <a:rPr lang="en-CA" dirty="0" err="1"/>
              <a:t>ôn</a:t>
            </a:r>
            <a:r>
              <a:rPr lang="en-CA" dirty="0"/>
              <a:t> </a:t>
            </a:r>
            <a:r>
              <a:rPr lang="en-CA" dirty="0" err="1"/>
              <a:t>tập</a:t>
            </a:r>
            <a:endParaRPr lang="en-US" dirty="0"/>
          </a:p>
        </p:txBody>
      </p:sp>
      <p:sp>
        <p:nvSpPr>
          <p:cNvPr id="3" name="Content Placeholder 2"/>
          <p:cNvSpPr>
            <a:spLocks noGrp="1"/>
          </p:cNvSpPr>
          <p:nvPr>
            <p:ph idx="1"/>
          </p:nvPr>
        </p:nvSpPr>
        <p:spPr/>
        <p:txBody>
          <a:bodyPr>
            <a:normAutofit fontScale="85000" lnSpcReduction="20000"/>
          </a:bodyPr>
          <a:lstStyle/>
          <a:p>
            <a:pPr marL="350838" indent="-350838">
              <a:lnSpc>
                <a:spcPct val="133000"/>
              </a:lnSpc>
              <a:buNone/>
            </a:pPr>
            <a:r>
              <a:rPr lang="en-US" dirty="0"/>
              <a:t>3.	</a:t>
            </a:r>
            <a:r>
              <a:rPr lang="en-CA" dirty="0" err="1"/>
              <a:t>Tên</a:t>
            </a:r>
            <a:r>
              <a:rPr lang="en-CA" dirty="0"/>
              <a:t> </a:t>
            </a:r>
            <a:r>
              <a:rPr lang="en-CA" dirty="0" err="1"/>
              <a:t>của</a:t>
            </a:r>
            <a:r>
              <a:rPr lang="en-CA" dirty="0"/>
              <a:t> </a:t>
            </a:r>
            <a:r>
              <a:rPr lang="en-CA" dirty="0" err="1"/>
              <a:t>thanh</a:t>
            </a:r>
            <a:r>
              <a:rPr lang="en-CA" dirty="0"/>
              <a:t> </a:t>
            </a:r>
            <a:r>
              <a:rPr lang="en-CA" dirty="0" err="1"/>
              <a:t>công</a:t>
            </a:r>
            <a:r>
              <a:rPr lang="en-CA" dirty="0"/>
              <a:t> </a:t>
            </a:r>
            <a:r>
              <a:rPr lang="en-CA" dirty="0" err="1"/>
              <a:t>cụ</a:t>
            </a:r>
            <a:r>
              <a:rPr lang="en-CA" dirty="0"/>
              <a:t> </a:t>
            </a:r>
            <a:r>
              <a:rPr lang="en-CA" dirty="0" err="1"/>
              <a:t>nằm</a:t>
            </a:r>
            <a:r>
              <a:rPr lang="en-CA" dirty="0"/>
              <a:t> </a:t>
            </a:r>
            <a:r>
              <a:rPr lang="en-CA" dirty="0" err="1"/>
              <a:t>ngay</a:t>
            </a:r>
            <a:r>
              <a:rPr lang="en-CA" dirty="0"/>
              <a:t> </a:t>
            </a:r>
            <a:r>
              <a:rPr lang="en-CA" dirty="0" err="1"/>
              <a:t>trên</a:t>
            </a:r>
            <a:r>
              <a:rPr lang="en-CA" dirty="0"/>
              <a:t> Ribbon </a:t>
            </a:r>
            <a:r>
              <a:rPr lang="en-CA" dirty="0" err="1"/>
              <a:t>trong</a:t>
            </a:r>
            <a:r>
              <a:rPr lang="en-CA" dirty="0"/>
              <a:t> </a:t>
            </a:r>
            <a:r>
              <a:rPr lang="en-CA" dirty="0" err="1"/>
              <a:t>một</a:t>
            </a:r>
            <a:r>
              <a:rPr lang="en-CA" dirty="0"/>
              <a:t> </a:t>
            </a:r>
            <a:r>
              <a:rPr lang="en-CA" dirty="0" err="1"/>
              <a:t>chương</a:t>
            </a:r>
            <a:r>
              <a:rPr lang="en-CA" dirty="0"/>
              <a:t> </a:t>
            </a:r>
            <a:r>
              <a:rPr lang="en-CA" dirty="0" err="1"/>
              <a:t>trình</a:t>
            </a:r>
            <a:r>
              <a:rPr lang="en-CA" dirty="0"/>
              <a:t> Microsoft Office  </a:t>
            </a:r>
            <a:r>
              <a:rPr lang="en-CA" dirty="0" err="1"/>
              <a:t>là</a:t>
            </a:r>
            <a:r>
              <a:rPr lang="en-CA" dirty="0"/>
              <a:t> </a:t>
            </a:r>
            <a:r>
              <a:rPr lang="en-CA" dirty="0" err="1"/>
              <a:t>gì</a:t>
            </a:r>
            <a:r>
              <a:rPr lang="en-US" dirty="0" smtClean="0"/>
              <a:t>?</a:t>
            </a:r>
            <a:endParaRPr lang="en-US" dirty="0"/>
          </a:p>
          <a:p>
            <a:pPr marL="746125" indent="-350838">
              <a:lnSpc>
                <a:spcPct val="133000"/>
              </a:lnSpc>
              <a:buNone/>
              <a:tabLst>
                <a:tab pos="3597275" algn="l"/>
                <a:tab pos="4008438" algn="l"/>
              </a:tabLst>
            </a:pPr>
            <a:r>
              <a:rPr lang="en-US" sz="2100" dirty="0"/>
              <a:t>a.	Standard	c.	Quick Access</a:t>
            </a:r>
          </a:p>
          <a:p>
            <a:pPr marL="746125" indent="-350838">
              <a:lnSpc>
                <a:spcPct val="133000"/>
              </a:lnSpc>
              <a:buNone/>
              <a:tabLst>
                <a:tab pos="3597275" algn="l"/>
                <a:tab pos="4008438" algn="l"/>
              </a:tabLst>
            </a:pPr>
            <a:r>
              <a:rPr lang="en-US" sz="2100" dirty="0"/>
              <a:t>b.	Page Setup	d.	File</a:t>
            </a:r>
          </a:p>
          <a:p>
            <a:pPr marL="350838" indent="-350838">
              <a:lnSpc>
                <a:spcPct val="133000"/>
              </a:lnSpc>
              <a:buNone/>
            </a:pPr>
            <a:r>
              <a:rPr lang="en-US" dirty="0"/>
              <a:t>4.	</a:t>
            </a:r>
            <a:r>
              <a:rPr lang="en-CA" dirty="0" err="1"/>
              <a:t>Mục</a:t>
            </a:r>
            <a:r>
              <a:rPr lang="en-CA" dirty="0"/>
              <a:t> </a:t>
            </a:r>
            <a:r>
              <a:rPr lang="en-CA" dirty="0" err="1"/>
              <a:t>đích</a:t>
            </a:r>
            <a:r>
              <a:rPr lang="en-CA" dirty="0"/>
              <a:t> </a:t>
            </a:r>
            <a:r>
              <a:rPr lang="en-CA" dirty="0" err="1"/>
              <a:t>của</a:t>
            </a:r>
            <a:r>
              <a:rPr lang="en-CA" dirty="0"/>
              <a:t> </a:t>
            </a:r>
            <a:r>
              <a:rPr lang="en-CA" dirty="0" err="1"/>
              <a:t>mỗi</a:t>
            </a:r>
            <a:r>
              <a:rPr lang="en-CA" dirty="0"/>
              <a:t> </a:t>
            </a:r>
            <a:r>
              <a:rPr lang="en-CA" dirty="0" err="1"/>
              <a:t>biểu</a:t>
            </a:r>
            <a:r>
              <a:rPr lang="en-CA" dirty="0"/>
              <a:t> </a:t>
            </a:r>
            <a:r>
              <a:rPr lang="en-CA" dirty="0" err="1"/>
              <a:t>tượng</a:t>
            </a:r>
            <a:r>
              <a:rPr lang="en-CA" dirty="0"/>
              <a:t> </a:t>
            </a:r>
            <a:r>
              <a:rPr lang="en-CA" dirty="0" err="1"/>
              <a:t>dưới</a:t>
            </a:r>
            <a:r>
              <a:rPr lang="en-CA" dirty="0"/>
              <a:t> </a:t>
            </a:r>
            <a:r>
              <a:rPr lang="en-CA" dirty="0" err="1"/>
              <a:t>đây</a:t>
            </a:r>
            <a:r>
              <a:rPr lang="en-CA" dirty="0"/>
              <a:t> </a:t>
            </a:r>
            <a:r>
              <a:rPr lang="en-CA" dirty="0" err="1"/>
              <a:t>trên</a:t>
            </a:r>
            <a:r>
              <a:rPr lang="en-CA" dirty="0"/>
              <a:t> Ribbon </a:t>
            </a:r>
            <a:r>
              <a:rPr lang="en-CA" dirty="0" err="1"/>
              <a:t>là</a:t>
            </a:r>
            <a:r>
              <a:rPr lang="en-CA" dirty="0"/>
              <a:t> </a:t>
            </a:r>
            <a:r>
              <a:rPr lang="en-CA" dirty="0" err="1"/>
              <a:t>gì</a:t>
            </a:r>
            <a:r>
              <a:rPr lang="en-US" dirty="0" smtClean="0"/>
              <a:t>?</a:t>
            </a:r>
            <a:endParaRPr lang="en-US" dirty="0"/>
          </a:p>
          <a:p>
            <a:pPr marL="746125" indent="-350838">
              <a:lnSpc>
                <a:spcPct val="133000"/>
              </a:lnSpc>
              <a:buNone/>
              <a:tabLst>
                <a:tab pos="3597275" algn="l"/>
                <a:tab pos="4008438" algn="l"/>
              </a:tabLst>
            </a:pPr>
            <a:r>
              <a:rPr lang="en-US" sz="2100" dirty="0"/>
              <a:t>a.	 </a:t>
            </a:r>
          </a:p>
          <a:p>
            <a:pPr marL="746125" indent="-350838">
              <a:lnSpc>
                <a:spcPct val="133000"/>
              </a:lnSpc>
              <a:buNone/>
              <a:tabLst>
                <a:tab pos="3597275" algn="l"/>
                <a:tab pos="4008438" algn="l"/>
              </a:tabLst>
            </a:pPr>
            <a:r>
              <a:rPr lang="en-US" sz="2100" dirty="0"/>
              <a:t>b.	 </a:t>
            </a:r>
          </a:p>
          <a:p>
            <a:pPr marL="746125" indent="-350838">
              <a:lnSpc>
                <a:spcPct val="133000"/>
              </a:lnSpc>
              <a:buNone/>
              <a:tabLst>
                <a:tab pos="3597275" algn="l"/>
                <a:tab pos="4008438" algn="l"/>
              </a:tabLst>
            </a:pPr>
            <a:r>
              <a:rPr lang="en-US" sz="2100" dirty="0"/>
              <a:t>c.	 </a:t>
            </a:r>
          </a:p>
          <a:p>
            <a:pPr marL="350838" indent="-350838">
              <a:lnSpc>
                <a:spcPct val="133000"/>
              </a:lnSpc>
              <a:buNone/>
            </a:pPr>
            <a:r>
              <a:rPr lang="en-US" dirty="0"/>
              <a:t>5.	</a:t>
            </a:r>
            <a:r>
              <a:rPr lang="en-CA" dirty="0" err="1"/>
              <a:t>Những</a:t>
            </a:r>
            <a:r>
              <a:rPr lang="en-CA" dirty="0"/>
              <a:t> </a:t>
            </a:r>
            <a:r>
              <a:rPr lang="en-CA" dirty="0" err="1"/>
              <a:t>biểu</a:t>
            </a:r>
            <a:r>
              <a:rPr lang="en-CA" dirty="0"/>
              <a:t> </a:t>
            </a:r>
            <a:r>
              <a:rPr lang="en-CA" dirty="0" err="1"/>
              <a:t>tượng</a:t>
            </a:r>
            <a:r>
              <a:rPr lang="en-CA" dirty="0"/>
              <a:t> </a:t>
            </a:r>
            <a:r>
              <a:rPr lang="en-CA" dirty="0" err="1"/>
              <a:t>dưới</a:t>
            </a:r>
            <a:r>
              <a:rPr lang="en-CA" dirty="0"/>
              <a:t> </a:t>
            </a:r>
            <a:r>
              <a:rPr lang="en-CA" dirty="0" err="1"/>
              <a:t>đây</a:t>
            </a:r>
            <a:r>
              <a:rPr lang="en-CA" dirty="0"/>
              <a:t> </a:t>
            </a:r>
            <a:r>
              <a:rPr lang="en-CA" dirty="0" err="1"/>
              <a:t>biểu</a:t>
            </a:r>
            <a:r>
              <a:rPr lang="en-CA" dirty="0"/>
              <a:t> </a:t>
            </a:r>
            <a:r>
              <a:rPr lang="en-CA" dirty="0" err="1"/>
              <a:t>diễn</a:t>
            </a:r>
            <a:r>
              <a:rPr lang="en-CA" dirty="0"/>
              <a:t> </a:t>
            </a:r>
            <a:r>
              <a:rPr lang="en-CA" dirty="0" err="1"/>
              <a:t>đặc</a:t>
            </a:r>
            <a:r>
              <a:rPr lang="en-CA" dirty="0"/>
              <a:t> </a:t>
            </a:r>
            <a:r>
              <a:rPr lang="en-CA" dirty="0" err="1"/>
              <a:t>tính</a:t>
            </a:r>
            <a:r>
              <a:rPr lang="en-CA" dirty="0"/>
              <a:t> </a:t>
            </a:r>
            <a:r>
              <a:rPr lang="en-CA" dirty="0" err="1"/>
              <a:t>trợ</a:t>
            </a:r>
            <a:r>
              <a:rPr lang="en-CA" dirty="0"/>
              <a:t> </a:t>
            </a:r>
            <a:r>
              <a:rPr lang="en-CA" dirty="0" err="1"/>
              <a:t>giúp</a:t>
            </a:r>
            <a:r>
              <a:rPr lang="en-CA" dirty="0"/>
              <a:t> </a:t>
            </a:r>
            <a:r>
              <a:rPr lang="en-CA" dirty="0" err="1"/>
              <a:t>gì</a:t>
            </a:r>
            <a:r>
              <a:rPr lang="en-CA" dirty="0"/>
              <a:t> </a:t>
            </a:r>
            <a:r>
              <a:rPr lang="en-CA" dirty="0" err="1"/>
              <a:t>trong</a:t>
            </a:r>
            <a:r>
              <a:rPr lang="en-CA" dirty="0"/>
              <a:t> </a:t>
            </a:r>
            <a:r>
              <a:rPr lang="en-CA" dirty="0" err="1"/>
              <a:t>một</a:t>
            </a:r>
            <a:r>
              <a:rPr lang="en-CA" dirty="0"/>
              <a:t> </a:t>
            </a:r>
            <a:r>
              <a:rPr lang="en-CA" dirty="0" err="1"/>
              <a:t>chương</a:t>
            </a:r>
            <a:r>
              <a:rPr lang="en-CA" dirty="0"/>
              <a:t> </a:t>
            </a:r>
            <a:r>
              <a:rPr lang="en-CA" dirty="0" err="1"/>
              <a:t>trình</a:t>
            </a:r>
            <a:r>
              <a:rPr lang="en-CA" dirty="0"/>
              <a:t> Microsoft Office</a:t>
            </a:r>
            <a:r>
              <a:rPr lang="en-US" dirty="0" smtClean="0"/>
              <a:t>?</a:t>
            </a:r>
            <a:endParaRPr lang="en-US" dirty="0"/>
          </a:p>
          <a:p>
            <a:pPr marL="746125" indent="-350838">
              <a:lnSpc>
                <a:spcPct val="133000"/>
              </a:lnSpc>
              <a:buNone/>
              <a:tabLst>
                <a:tab pos="3597275" algn="l"/>
                <a:tab pos="4008438" algn="l"/>
              </a:tabLst>
            </a:pPr>
            <a:r>
              <a:rPr lang="en-US" sz="2100" dirty="0"/>
              <a:t>a.	  </a:t>
            </a:r>
          </a:p>
          <a:p>
            <a:pPr marL="746125" indent="-350838">
              <a:lnSpc>
                <a:spcPct val="133000"/>
              </a:lnSpc>
              <a:buNone/>
              <a:tabLst>
                <a:tab pos="3597275" algn="l"/>
                <a:tab pos="4008438" algn="l"/>
              </a:tabLst>
            </a:pPr>
            <a:r>
              <a:rPr lang="en-US" sz="2100" dirty="0"/>
              <a:t>b.	 </a:t>
            </a:r>
          </a:p>
          <a:p>
            <a:pPr marL="0" indent="0">
              <a:lnSpc>
                <a:spcPct val="133000"/>
              </a:lnSpc>
              <a:buNone/>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48</a:t>
            </a:fld>
            <a:endParaRPr lang="en-US" dirty="0"/>
          </a:p>
        </p:txBody>
      </p:sp>
      <p:pic>
        <p:nvPicPr>
          <p:cNvPr id="6" name="Picture 5" descr="C:\Users\swong\Documents\Manuals\IC3 GS4\7314 IC3 GS4\Screens\L7\l7-013.png"/>
          <p:cNvPicPr/>
          <p:nvPr/>
        </p:nvPicPr>
        <p:blipFill>
          <a:blip r:embed="rId3">
            <a:extLst>
              <a:ext uri="{28A0092B-C50C-407E-A947-70E740481C1C}">
                <a14:useLocalDpi xmlns:a14="http://schemas.microsoft.com/office/drawing/2010/main" val="0"/>
              </a:ext>
            </a:extLst>
          </a:blip>
          <a:srcRect/>
          <a:stretch>
            <a:fillRect/>
          </a:stretch>
        </p:blipFill>
        <p:spPr bwMode="auto">
          <a:xfrm>
            <a:off x="1215072" y="3524251"/>
            <a:ext cx="185195" cy="182880"/>
          </a:xfrm>
          <a:prstGeom prst="rect">
            <a:avLst/>
          </a:prstGeom>
          <a:noFill/>
          <a:ln>
            <a:noFill/>
          </a:ln>
        </p:spPr>
      </p:pic>
      <p:pic>
        <p:nvPicPr>
          <p:cNvPr id="7" name="Picture 6" descr="C:\Users\swong\Documents\Manuals\IC3 GS4\7314 IC3 GS4\Screens\L7\l7-017.png"/>
          <p:cNvPicPr/>
          <p:nvPr/>
        </p:nvPicPr>
        <p:blipFill>
          <a:blip r:embed="rId4">
            <a:extLst>
              <a:ext uri="{28A0092B-C50C-407E-A947-70E740481C1C}">
                <a14:useLocalDpi xmlns:a14="http://schemas.microsoft.com/office/drawing/2010/main" val="0"/>
              </a:ext>
            </a:extLst>
          </a:blip>
          <a:srcRect/>
          <a:stretch>
            <a:fillRect/>
          </a:stretch>
        </p:blipFill>
        <p:spPr bwMode="auto">
          <a:xfrm>
            <a:off x="1215072" y="3934460"/>
            <a:ext cx="182880" cy="182880"/>
          </a:xfrm>
          <a:prstGeom prst="rect">
            <a:avLst/>
          </a:prstGeom>
          <a:noFill/>
          <a:ln>
            <a:noFill/>
          </a:ln>
        </p:spPr>
      </p:pic>
      <p:pic>
        <p:nvPicPr>
          <p:cNvPr id="8" name="Picture 7" descr="C:\Users\swong\Documents\Manuals\IC3 GS4\7314 IC3 GS4\Screens\L7\l7-038.png"/>
          <p:cNvPicPr/>
          <p:nvPr/>
        </p:nvPicPr>
        <p:blipFill>
          <a:blip r:embed="rId5">
            <a:extLst>
              <a:ext uri="{28A0092B-C50C-407E-A947-70E740481C1C}">
                <a14:useLocalDpi xmlns:a14="http://schemas.microsoft.com/office/drawing/2010/main" val="0"/>
              </a:ext>
            </a:extLst>
          </a:blip>
          <a:srcRect/>
          <a:stretch>
            <a:fillRect/>
          </a:stretch>
        </p:blipFill>
        <p:spPr bwMode="auto">
          <a:xfrm>
            <a:off x="1215072" y="4380048"/>
            <a:ext cx="182880" cy="182880"/>
          </a:xfrm>
          <a:prstGeom prst="rect">
            <a:avLst/>
          </a:prstGeom>
          <a:noFill/>
          <a:ln>
            <a:noFill/>
          </a:ln>
        </p:spPr>
      </p:pic>
      <p:pic>
        <p:nvPicPr>
          <p:cNvPr id="9" name="Picture 8" descr="C:\Users\swong\Documents\Manuals\IC3 GS4\7314 IC3 GS4\Screens\L7\l7-025.png"/>
          <p:cNvPicPr/>
          <p:nvPr/>
        </p:nvPicPr>
        <p:blipFill>
          <a:blip r:embed="rId6">
            <a:extLst>
              <a:ext uri="{28A0092B-C50C-407E-A947-70E740481C1C}">
                <a14:useLocalDpi xmlns:a14="http://schemas.microsoft.com/office/drawing/2010/main" val="0"/>
              </a:ext>
            </a:extLst>
          </a:blip>
          <a:srcRect/>
          <a:stretch>
            <a:fillRect/>
          </a:stretch>
        </p:blipFill>
        <p:spPr bwMode="auto">
          <a:xfrm>
            <a:off x="1229270" y="5556704"/>
            <a:ext cx="182880" cy="182880"/>
          </a:xfrm>
          <a:prstGeom prst="rect">
            <a:avLst/>
          </a:prstGeom>
          <a:noFill/>
          <a:ln>
            <a:noFill/>
          </a:ln>
        </p:spPr>
      </p:pic>
      <p:pic>
        <p:nvPicPr>
          <p:cNvPr id="10" name="Picture 9" descr="C:\Users\swong\Documents\Manuals\IC3 GS4\7314 IC3 GS4\Screens\L7\l7-026.png"/>
          <p:cNvPicPr/>
          <p:nvPr/>
        </p:nvPicPr>
        <p:blipFill>
          <a:blip r:embed="rId7">
            <a:extLst>
              <a:ext uri="{28A0092B-C50C-407E-A947-70E740481C1C}">
                <a14:useLocalDpi xmlns:a14="http://schemas.microsoft.com/office/drawing/2010/main" val="0"/>
              </a:ext>
            </a:extLst>
          </a:blip>
          <a:srcRect/>
          <a:stretch>
            <a:fillRect/>
          </a:stretch>
        </p:blipFill>
        <p:spPr bwMode="auto">
          <a:xfrm>
            <a:off x="1214889" y="5967230"/>
            <a:ext cx="182880" cy="182880"/>
          </a:xfrm>
          <a:prstGeom prst="rect">
            <a:avLst/>
          </a:prstGeom>
          <a:noFill/>
          <a:ln>
            <a:noFill/>
          </a:ln>
        </p:spPr>
      </p:pic>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Câu</a:t>
            </a:r>
            <a:r>
              <a:rPr lang="en-CA" dirty="0"/>
              <a:t> </a:t>
            </a:r>
            <a:r>
              <a:rPr lang="en-CA" dirty="0" err="1"/>
              <a:t>hỏi</a:t>
            </a:r>
            <a:r>
              <a:rPr lang="en-CA" dirty="0"/>
              <a:t> </a:t>
            </a:r>
            <a:r>
              <a:rPr lang="en-CA" dirty="0" err="1"/>
              <a:t>ôn</a:t>
            </a:r>
            <a:r>
              <a:rPr lang="en-CA" dirty="0"/>
              <a:t> </a:t>
            </a:r>
            <a:r>
              <a:rPr lang="en-CA" dirty="0" err="1"/>
              <a:t>tập</a:t>
            </a:r>
            <a:endParaRPr lang="en-US" dirty="0"/>
          </a:p>
        </p:txBody>
      </p:sp>
      <p:sp>
        <p:nvSpPr>
          <p:cNvPr id="3" name="Content Placeholder 2"/>
          <p:cNvSpPr>
            <a:spLocks noGrp="1"/>
          </p:cNvSpPr>
          <p:nvPr>
            <p:ph idx="1"/>
          </p:nvPr>
        </p:nvSpPr>
        <p:spPr/>
        <p:txBody>
          <a:bodyPr>
            <a:normAutofit fontScale="47500" lnSpcReduction="20000"/>
          </a:bodyPr>
          <a:lstStyle/>
          <a:p>
            <a:pPr marL="465138" indent="-465138">
              <a:lnSpc>
                <a:spcPct val="133000"/>
              </a:lnSpc>
              <a:buNone/>
            </a:pPr>
            <a:r>
              <a:rPr lang="en-US" sz="3200" dirty="0"/>
              <a:t>6.	</a:t>
            </a:r>
            <a:r>
              <a:rPr lang="vi-VN" sz="3200" dirty="0"/>
              <a:t>Khi nào bạn có thể sử dụng nút Search thay vì trường nhập văn bản trong đặc tính trợ giúp</a:t>
            </a:r>
            <a:r>
              <a:rPr lang="en-US" sz="3200" dirty="0" smtClean="0"/>
              <a:t>?</a:t>
            </a:r>
          </a:p>
          <a:p>
            <a:pPr marL="973138" indent="-349250">
              <a:lnSpc>
                <a:spcPct val="133000"/>
              </a:lnSpc>
              <a:buNone/>
            </a:pPr>
            <a:r>
              <a:rPr lang="en-US" sz="2900" dirty="0" smtClean="0"/>
              <a:t>a.</a:t>
            </a:r>
            <a:r>
              <a:rPr lang="en-US" sz="2900" dirty="0"/>
              <a:t>	</a:t>
            </a:r>
            <a:r>
              <a:rPr lang="en-US" sz="2900" dirty="0" err="1"/>
              <a:t>Để</a:t>
            </a:r>
            <a:r>
              <a:rPr lang="en-US" sz="2900" dirty="0"/>
              <a:t> </a:t>
            </a:r>
            <a:r>
              <a:rPr lang="en-US" sz="2900" dirty="0" err="1"/>
              <a:t>kích</a:t>
            </a:r>
            <a:r>
              <a:rPr lang="en-US" sz="2900" dirty="0"/>
              <a:t> </a:t>
            </a:r>
            <a:r>
              <a:rPr lang="en-US" sz="2900" dirty="0" err="1"/>
              <a:t>hoạt</a:t>
            </a:r>
            <a:r>
              <a:rPr lang="en-US" sz="2900" dirty="0"/>
              <a:t> </a:t>
            </a:r>
            <a:r>
              <a:rPr lang="en-US" sz="2900" dirty="0" err="1"/>
              <a:t>chế</a:t>
            </a:r>
            <a:r>
              <a:rPr lang="en-US" sz="2900" dirty="0"/>
              <a:t> </a:t>
            </a:r>
            <a:r>
              <a:rPr lang="en-US" sz="2900" dirty="0" err="1"/>
              <a:t>độ</a:t>
            </a:r>
            <a:r>
              <a:rPr lang="en-US" sz="2900" dirty="0"/>
              <a:t> Search </a:t>
            </a:r>
            <a:r>
              <a:rPr lang="en-US" sz="2900" dirty="0" err="1"/>
              <a:t>để</a:t>
            </a:r>
            <a:r>
              <a:rPr lang="en-US" sz="2900" dirty="0"/>
              <a:t> </a:t>
            </a:r>
            <a:r>
              <a:rPr lang="en-US" sz="2900" dirty="0" err="1"/>
              <a:t>tìm</a:t>
            </a:r>
            <a:r>
              <a:rPr lang="en-US" sz="2900" dirty="0"/>
              <a:t> </a:t>
            </a:r>
            <a:r>
              <a:rPr lang="en-US" sz="2900" dirty="0" err="1"/>
              <a:t>tiêu</a:t>
            </a:r>
            <a:r>
              <a:rPr lang="en-US" sz="2900" dirty="0"/>
              <a:t> </a:t>
            </a:r>
            <a:r>
              <a:rPr lang="en-US" sz="2900" dirty="0" err="1"/>
              <a:t>chuẩn</a:t>
            </a:r>
            <a:r>
              <a:rPr lang="en-US" sz="2900" dirty="0"/>
              <a:t> </a:t>
            </a:r>
            <a:r>
              <a:rPr lang="en-US" sz="2900" dirty="0" err="1"/>
              <a:t>tìm</a:t>
            </a:r>
            <a:r>
              <a:rPr lang="en-US" sz="2900" dirty="0"/>
              <a:t> </a:t>
            </a:r>
            <a:r>
              <a:rPr lang="en-US" sz="2900" dirty="0" err="1"/>
              <a:t>kiếm</a:t>
            </a:r>
            <a:r>
              <a:rPr lang="en-US" sz="2900" dirty="0"/>
              <a:t>. </a:t>
            </a:r>
            <a:endParaRPr lang="en-US" sz="2900" dirty="0" smtClean="0"/>
          </a:p>
          <a:p>
            <a:pPr marL="973138" indent="-349250">
              <a:lnSpc>
                <a:spcPct val="133000"/>
              </a:lnSpc>
              <a:buNone/>
            </a:pPr>
            <a:r>
              <a:rPr lang="en-US" sz="2900" dirty="0" smtClean="0"/>
              <a:t>b</a:t>
            </a:r>
            <a:r>
              <a:rPr lang="en-US" sz="2900" dirty="0"/>
              <a:t>.	</a:t>
            </a:r>
            <a:r>
              <a:rPr lang="vi-VN" sz="2900" dirty="0"/>
              <a:t>Để lấy loại trợ giúp xác định cho một chủ đề chẳng hạn như Templates hoặc Training</a:t>
            </a:r>
            <a:r>
              <a:rPr lang="en-US" sz="2900" dirty="0" smtClean="0"/>
              <a:t>.</a:t>
            </a:r>
            <a:endParaRPr lang="en-US" sz="2900" dirty="0"/>
          </a:p>
          <a:p>
            <a:pPr marL="973138" indent="-349250">
              <a:lnSpc>
                <a:spcPct val="133000"/>
              </a:lnSpc>
              <a:buNone/>
            </a:pPr>
            <a:r>
              <a:rPr lang="en-US" sz="2900" dirty="0"/>
              <a:t>c.	</a:t>
            </a:r>
            <a:r>
              <a:rPr lang="vi-VN" sz="2900" dirty="0"/>
              <a:t>Để điều hướng nhanh đến trang Web của Microsoft để nhập tiêu chuẩn tìm kiếm</a:t>
            </a:r>
            <a:r>
              <a:rPr lang="en-US" sz="2900" dirty="0" smtClean="0"/>
              <a:t>.</a:t>
            </a:r>
            <a:endParaRPr lang="en-US" sz="2900" dirty="0"/>
          </a:p>
          <a:p>
            <a:pPr marL="973138" indent="-349250">
              <a:lnSpc>
                <a:spcPct val="133000"/>
              </a:lnSpc>
              <a:buNone/>
            </a:pPr>
            <a:r>
              <a:rPr lang="en-US" sz="2900" dirty="0"/>
              <a:t>d.	</a:t>
            </a:r>
            <a:r>
              <a:rPr lang="en-US" sz="2900" dirty="0" err="1"/>
              <a:t>Để</a:t>
            </a:r>
            <a:r>
              <a:rPr lang="en-US" sz="2900" dirty="0"/>
              <a:t> </a:t>
            </a:r>
            <a:r>
              <a:rPr lang="en-US" sz="2900" dirty="0" err="1"/>
              <a:t>thay</a:t>
            </a:r>
            <a:r>
              <a:rPr lang="en-US" sz="2900" dirty="0"/>
              <a:t> </a:t>
            </a:r>
            <a:r>
              <a:rPr lang="en-US" sz="2900" dirty="0" err="1"/>
              <a:t>đổi</a:t>
            </a:r>
            <a:r>
              <a:rPr lang="en-US" sz="2900" dirty="0"/>
              <a:t> </a:t>
            </a:r>
            <a:r>
              <a:rPr lang="en-US" sz="2900" dirty="0" err="1"/>
              <a:t>chế</a:t>
            </a:r>
            <a:r>
              <a:rPr lang="en-US" sz="2900" dirty="0"/>
              <a:t> </a:t>
            </a:r>
            <a:r>
              <a:rPr lang="en-US" sz="2900" dirty="0" err="1"/>
              <a:t>độ</a:t>
            </a:r>
            <a:r>
              <a:rPr lang="en-US" sz="2900" dirty="0"/>
              <a:t> </a:t>
            </a:r>
            <a:r>
              <a:rPr lang="en-US" sz="2900" dirty="0" err="1"/>
              <a:t>trợ</a:t>
            </a:r>
            <a:r>
              <a:rPr lang="en-US" sz="2900" dirty="0"/>
              <a:t> </a:t>
            </a:r>
            <a:r>
              <a:rPr lang="en-US" sz="2900" dirty="0" err="1"/>
              <a:t>giúp</a:t>
            </a:r>
            <a:r>
              <a:rPr lang="en-US" sz="2900" dirty="0"/>
              <a:t> </a:t>
            </a:r>
            <a:r>
              <a:rPr lang="en-US" sz="2900" dirty="0" err="1"/>
              <a:t>từ</a:t>
            </a:r>
            <a:r>
              <a:rPr lang="en-US" sz="2900" dirty="0"/>
              <a:t> </a:t>
            </a:r>
            <a:r>
              <a:rPr lang="en-US" sz="2900" dirty="0" err="1"/>
              <a:t>trực</a:t>
            </a:r>
            <a:r>
              <a:rPr lang="en-US" sz="2900" dirty="0"/>
              <a:t> </a:t>
            </a:r>
            <a:r>
              <a:rPr lang="en-US" sz="2900" dirty="0" err="1"/>
              <a:t>tuyến</a:t>
            </a:r>
            <a:r>
              <a:rPr lang="en-US" sz="2900" dirty="0"/>
              <a:t> </a:t>
            </a:r>
            <a:r>
              <a:rPr lang="en-US" sz="2900" dirty="0" err="1"/>
              <a:t>về</a:t>
            </a:r>
            <a:r>
              <a:rPr lang="en-US" sz="2900" dirty="0"/>
              <a:t> </a:t>
            </a:r>
            <a:r>
              <a:rPr lang="en-US" sz="2900" dirty="0" err="1"/>
              <a:t>ngoại</a:t>
            </a:r>
            <a:r>
              <a:rPr lang="en-US" sz="2900" dirty="0"/>
              <a:t> </a:t>
            </a:r>
            <a:r>
              <a:rPr lang="en-US" sz="2900" dirty="0" err="1"/>
              <a:t>tuyến</a:t>
            </a:r>
            <a:r>
              <a:rPr lang="en-US" sz="2900" dirty="0"/>
              <a:t>.</a:t>
            </a:r>
          </a:p>
          <a:p>
            <a:pPr marL="508000" indent="-508000">
              <a:lnSpc>
                <a:spcPct val="133000"/>
              </a:lnSpc>
              <a:buNone/>
            </a:pPr>
            <a:r>
              <a:rPr lang="en-US" sz="3200" dirty="0" smtClean="0"/>
              <a:t>7</a:t>
            </a:r>
            <a:r>
              <a:rPr lang="en-US" sz="3200" dirty="0"/>
              <a:t>.	</a:t>
            </a:r>
            <a:r>
              <a:rPr lang="vi-VN" sz="3200" dirty="0"/>
              <a:t>Cách hiển thị Hậu trường (Backstage view) là gì</a:t>
            </a:r>
            <a:r>
              <a:rPr lang="en-US" sz="3200" dirty="0" smtClean="0"/>
              <a:t>?</a:t>
            </a:r>
            <a:endParaRPr lang="en-US" sz="3200" dirty="0"/>
          </a:p>
          <a:p>
            <a:pPr marL="973138" indent="-349250">
              <a:lnSpc>
                <a:spcPct val="133000"/>
              </a:lnSpc>
              <a:buNone/>
            </a:pPr>
            <a:r>
              <a:rPr lang="en-US" sz="2900" dirty="0"/>
              <a:t>a.	</a:t>
            </a:r>
            <a:r>
              <a:rPr lang="vi-VN" sz="2900" dirty="0"/>
              <a:t>Một cách hiển thị mà thông quả thẻ File sẽ giúp bạn quản lý các tệp tin và các thiết lập cho chương trình</a:t>
            </a:r>
            <a:r>
              <a:rPr lang="en-US" sz="2900" dirty="0" smtClean="0"/>
              <a:t>.</a:t>
            </a:r>
            <a:endParaRPr lang="en-US" sz="2900" dirty="0"/>
          </a:p>
          <a:p>
            <a:pPr marL="973138" indent="-349250">
              <a:lnSpc>
                <a:spcPct val="133000"/>
              </a:lnSpc>
              <a:buNone/>
            </a:pPr>
            <a:r>
              <a:rPr lang="en-US" sz="2900" dirty="0"/>
              <a:t>b.	</a:t>
            </a:r>
            <a:r>
              <a:rPr lang="vi-VN" sz="2900" dirty="0"/>
              <a:t>Một hộp thoại xuất hiện khi bạn chọn mở hoặc lưu tệp tin</a:t>
            </a:r>
            <a:r>
              <a:rPr lang="en-US" sz="2900" dirty="0" smtClean="0"/>
              <a:t>.</a:t>
            </a:r>
            <a:endParaRPr lang="en-US" sz="2900" dirty="0"/>
          </a:p>
          <a:p>
            <a:pPr marL="973138" indent="-349250">
              <a:lnSpc>
                <a:spcPct val="133000"/>
              </a:lnSpc>
              <a:buNone/>
            </a:pPr>
            <a:r>
              <a:rPr lang="en-US" sz="2900" dirty="0"/>
              <a:t>c.	</a:t>
            </a:r>
            <a:r>
              <a:rPr lang="vi-VN" sz="2900" dirty="0"/>
              <a:t>Tên của đặc tính mà bạn có thể tùy chỉnh các thiết lập của chương trình</a:t>
            </a:r>
            <a:r>
              <a:rPr lang="en-US" sz="2900" dirty="0" smtClean="0"/>
              <a:t>.</a:t>
            </a:r>
            <a:endParaRPr lang="en-US" sz="2900" dirty="0"/>
          </a:p>
          <a:p>
            <a:pPr marL="973138" indent="-349250">
              <a:lnSpc>
                <a:spcPct val="133000"/>
              </a:lnSpc>
              <a:buNone/>
            </a:pPr>
            <a:r>
              <a:rPr lang="en-US" sz="2900" dirty="0"/>
              <a:t>d.	</a:t>
            </a:r>
            <a:r>
              <a:rPr lang="vi-VN" sz="2900" dirty="0"/>
              <a:t>Một cửa sổ cho phép bạn tổ chức các tệp tin, tương tự như Windows Explorer</a:t>
            </a:r>
            <a:r>
              <a:rPr lang="en-US" sz="2900" dirty="0" smtClean="0"/>
              <a:t>.</a:t>
            </a:r>
            <a:endParaRPr lang="en-US" sz="2900" dirty="0"/>
          </a:p>
          <a:p>
            <a:pPr marL="0" indent="0">
              <a:lnSpc>
                <a:spcPct val="133000"/>
              </a:lnSpc>
              <a:spcBef>
                <a:spcPts val="600"/>
              </a:spcBef>
              <a:buNone/>
              <a:tabLst>
                <a:tab pos="347663" algn="l"/>
                <a:tab pos="682625" algn="l"/>
              </a:tabLst>
            </a:pPr>
            <a:endParaRPr lang="en-US" sz="24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49</a:t>
            </a:fld>
            <a:endParaRPr lang="en-US" dirty="0"/>
          </a:p>
        </p:txBody>
      </p:sp>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Thoát</a:t>
            </a:r>
            <a:r>
              <a:rPr lang="en-CA" dirty="0"/>
              <a:t> </a:t>
            </a:r>
            <a:r>
              <a:rPr lang="en-CA" dirty="0" err="1"/>
              <a:t>khỏi</a:t>
            </a:r>
            <a:r>
              <a:rPr lang="en-CA" dirty="0"/>
              <a:t> </a:t>
            </a:r>
            <a:r>
              <a:rPr lang="en-CA" dirty="0" err="1"/>
              <a:t>chương</a:t>
            </a:r>
            <a:r>
              <a:rPr lang="en-CA" dirty="0"/>
              <a:t> </a:t>
            </a:r>
            <a:r>
              <a:rPr lang="en-CA" dirty="0" err="1"/>
              <a:t>trình</a:t>
            </a:r>
            <a:endParaRPr lang="en-US" dirty="0"/>
          </a:p>
        </p:txBody>
      </p:sp>
      <p:sp>
        <p:nvSpPr>
          <p:cNvPr id="3" name="Content Placeholder 2"/>
          <p:cNvSpPr>
            <a:spLocks noGrp="1"/>
          </p:cNvSpPr>
          <p:nvPr>
            <p:ph idx="1"/>
          </p:nvPr>
        </p:nvSpPr>
        <p:spPr/>
        <p:txBody>
          <a:bodyPr/>
          <a:lstStyle/>
          <a:p>
            <a:r>
              <a:rPr lang="vi-VN" dirty="0"/>
              <a:t>để thoát chương trình</a:t>
            </a:r>
            <a:r>
              <a:rPr lang="en-US" dirty="0" smtClean="0"/>
              <a:t>:</a:t>
            </a:r>
            <a:endParaRPr lang="en-US" dirty="0"/>
          </a:p>
          <a:p>
            <a:pPr lvl="1"/>
            <a:r>
              <a:rPr lang="en-US" dirty="0" err="1" smtClean="0"/>
              <a:t>Nhấp</a:t>
            </a:r>
            <a:r>
              <a:rPr lang="en-US" dirty="0" smtClean="0"/>
              <a:t> </a:t>
            </a:r>
            <a:r>
              <a:rPr lang="en-US" dirty="0" err="1"/>
              <a:t>chuột</a:t>
            </a:r>
            <a:r>
              <a:rPr lang="en-US" dirty="0"/>
              <a:t> </a:t>
            </a:r>
            <a:r>
              <a:rPr lang="en-US" dirty="0" err="1"/>
              <a:t>vào</a:t>
            </a:r>
            <a:r>
              <a:rPr lang="en-US" dirty="0"/>
              <a:t> File </a:t>
            </a:r>
            <a:r>
              <a:rPr lang="en-US" dirty="0" err="1"/>
              <a:t>và</a:t>
            </a:r>
            <a:r>
              <a:rPr lang="en-US" dirty="0"/>
              <a:t> </a:t>
            </a:r>
            <a:r>
              <a:rPr lang="en-US" dirty="0" err="1"/>
              <a:t>chọn</a:t>
            </a:r>
            <a:r>
              <a:rPr lang="en-US" dirty="0"/>
              <a:t> Exit, </a:t>
            </a:r>
            <a:r>
              <a:rPr lang="en-US" dirty="0" err="1"/>
              <a:t>hoặc</a:t>
            </a:r>
            <a:endParaRPr lang="en-US" dirty="0"/>
          </a:p>
          <a:p>
            <a:pPr lvl="1"/>
            <a:r>
              <a:rPr lang="en-US" dirty="0" err="1" smtClean="0"/>
              <a:t>Chọn</a:t>
            </a:r>
            <a:r>
              <a:rPr lang="en-US" dirty="0" smtClean="0"/>
              <a:t> </a:t>
            </a:r>
            <a:r>
              <a:rPr lang="en-US" dirty="0" err="1" smtClean="0"/>
              <a:t>nút</a:t>
            </a:r>
            <a:r>
              <a:rPr lang="en-US" dirty="0" smtClean="0"/>
              <a:t>         </a:t>
            </a:r>
            <a:r>
              <a:rPr lang="en-US" b="1" dirty="0"/>
              <a:t>(</a:t>
            </a:r>
            <a:r>
              <a:rPr lang="en-US" b="1" dirty="0" smtClean="0"/>
              <a:t>Close)</a:t>
            </a:r>
            <a:r>
              <a:rPr lang="en-US" dirty="0" smtClean="0"/>
              <a:t>, </a:t>
            </a:r>
            <a:r>
              <a:rPr lang="en-US" dirty="0" err="1" smtClean="0"/>
              <a:t>hoặc</a:t>
            </a:r>
            <a:endParaRPr lang="en-US" dirty="0" smtClean="0"/>
          </a:p>
          <a:p>
            <a:pPr lvl="1"/>
            <a:r>
              <a:rPr lang="en-US" dirty="0" err="1" smtClean="0"/>
              <a:t>Bấm</a:t>
            </a:r>
            <a:r>
              <a:rPr lang="en-US" dirty="0" smtClean="0"/>
              <a:t> </a:t>
            </a:r>
            <a:r>
              <a:rPr lang="en-US" dirty="0" err="1" smtClean="0"/>
              <a:t>tổ</a:t>
            </a:r>
            <a:r>
              <a:rPr lang="en-US" dirty="0" smtClean="0"/>
              <a:t> </a:t>
            </a:r>
            <a:r>
              <a:rPr lang="en-US" dirty="0" err="1" smtClean="0"/>
              <a:t>hợp</a:t>
            </a:r>
            <a:r>
              <a:rPr lang="en-US" dirty="0" smtClean="0"/>
              <a:t> </a:t>
            </a:r>
            <a:r>
              <a:rPr lang="en-US" dirty="0" err="1" smtClean="0"/>
              <a:t>phím</a:t>
            </a:r>
            <a:r>
              <a:rPr lang="en-US" dirty="0" smtClean="0"/>
              <a:t> ALT + F4</a:t>
            </a:r>
            <a:endParaRPr lang="en-US" dirty="0"/>
          </a:p>
          <a:p>
            <a:r>
              <a:rPr lang="vi-VN" dirty="0"/>
              <a:t>Nếu bạn có bất kỳ sự thay đổi nào với tài liệu đang mở, bạn sẽ được ứng dụng nhắc nhở lưu tài liệu không lưu những thay đổi đó.</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pic>
        <p:nvPicPr>
          <p:cNvPr id="6" name="Picture 5" descr="Description: close"/>
          <p:cNvPicPr/>
          <p:nvPr/>
        </p:nvPicPr>
        <p:blipFill>
          <a:blip r:embed="rId3">
            <a:extLst>
              <a:ext uri="{28A0092B-C50C-407E-A947-70E740481C1C}">
                <a14:useLocalDpi xmlns:a14="http://schemas.microsoft.com/office/drawing/2010/main" val="0"/>
              </a:ext>
            </a:extLst>
          </a:blip>
          <a:srcRect/>
          <a:stretch>
            <a:fillRect/>
          </a:stretch>
        </p:blipFill>
        <p:spPr bwMode="auto">
          <a:xfrm>
            <a:off x="2271380" y="2449768"/>
            <a:ext cx="322126" cy="174097"/>
          </a:xfrm>
          <a:prstGeom prst="rect">
            <a:avLst/>
          </a:prstGeom>
          <a:noFill/>
          <a:ln>
            <a:noFill/>
          </a:ln>
        </p:spPr>
      </p:pic>
    </p:spTree>
    <p:extLst>
      <p:ext uri="{BB962C8B-B14F-4D97-AF65-F5344CB8AC3E}">
        <p14:creationId xmlns:p14="http://schemas.microsoft.com/office/powerpoint/2010/main" val="21289832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Câu</a:t>
            </a:r>
            <a:r>
              <a:rPr lang="en-CA" dirty="0"/>
              <a:t> </a:t>
            </a:r>
            <a:r>
              <a:rPr lang="en-CA" dirty="0" err="1"/>
              <a:t>hỏi</a:t>
            </a:r>
            <a:r>
              <a:rPr lang="en-CA" dirty="0"/>
              <a:t> </a:t>
            </a:r>
            <a:r>
              <a:rPr lang="en-CA" dirty="0" err="1"/>
              <a:t>ôn</a:t>
            </a:r>
            <a:r>
              <a:rPr lang="en-CA" dirty="0"/>
              <a:t> </a:t>
            </a:r>
            <a:r>
              <a:rPr lang="en-CA" dirty="0" err="1"/>
              <a:t>tập</a:t>
            </a:r>
            <a:endParaRPr lang="en-US" dirty="0"/>
          </a:p>
        </p:txBody>
      </p:sp>
      <p:sp>
        <p:nvSpPr>
          <p:cNvPr id="3" name="Content Placeholder 2"/>
          <p:cNvSpPr>
            <a:spLocks noGrp="1"/>
          </p:cNvSpPr>
          <p:nvPr>
            <p:ph idx="1"/>
          </p:nvPr>
        </p:nvSpPr>
        <p:spPr/>
        <p:txBody>
          <a:bodyPr>
            <a:normAutofit/>
          </a:bodyPr>
          <a:lstStyle/>
          <a:p>
            <a:pPr marL="347663" indent="-347663">
              <a:lnSpc>
                <a:spcPct val="120000"/>
              </a:lnSpc>
              <a:spcBef>
                <a:spcPts val="600"/>
              </a:spcBef>
              <a:buNone/>
              <a:tabLst>
                <a:tab pos="347663" algn="l"/>
                <a:tab pos="682625" algn="l"/>
              </a:tabLst>
            </a:pPr>
            <a:r>
              <a:rPr lang="en-US" dirty="0"/>
              <a:t>8.	</a:t>
            </a:r>
            <a:r>
              <a:rPr lang="vi-VN"/>
              <a:t>Chỉ ra tùy chọn nào ở bảng điều khiển bên trái bạn sẽ sử dụng để thay đổi các tùy chọn cho chương trình này</a:t>
            </a:r>
            <a:r>
              <a:rPr lang="en-US" smtClean="0"/>
              <a:t>:</a:t>
            </a:r>
            <a:endParaRPr lang="en-US" dirty="0"/>
          </a:p>
          <a:p>
            <a:pPr marL="347663" indent="-347663">
              <a:lnSpc>
                <a:spcPct val="120000"/>
              </a:lnSpc>
              <a:spcBef>
                <a:spcPts val="600"/>
              </a:spcBef>
              <a:buNone/>
              <a:tabLst>
                <a:tab pos="347663" algn="l"/>
                <a:tab pos="682625" algn="l"/>
              </a:tabLst>
            </a:pPr>
            <a:endParaRPr lang="en-US" sz="24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dirty="0"/>
          </a:p>
        </p:txBody>
      </p:sp>
      <p:pic>
        <p:nvPicPr>
          <p:cNvPr id="6" name="Picture 5" descr="C:\Users\swong\Documents\Manuals\IC3 GS4\7314 IC3 GS4\Screens\L7\l7-035.png"/>
          <p:cNvPicPr/>
          <p:nvPr/>
        </p:nvPicPr>
        <p:blipFill>
          <a:blip r:embed="rId3">
            <a:extLst>
              <a:ext uri="{28A0092B-C50C-407E-A947-70E740481C1C}">
                <a14:useLocalDpi xmlns:a14="http://schemas.microsoft.com/office/drawing/2010/main" val="0"/>
              </a:ext>
            </a:extLst>
          </a:blip>
          <a:srcRect/>
          <a:stretch>
            <a:fillRect/>
          </a:stretch>
        </p:blipFill>
        <p:spPr bwMode="auto">
          <a:xfrm>
            <a:off x="1565411" y="2320515"/>
            <a:ext cx="5578954" cy="3049770"/>
          </a:xfrm>
          <a:prstGeom prst="rect">
            <a:avLst/>
          </a:prstGeom>
          <a:noFill/>
          <a:ln>
            <a:noFill/>
          </a:ln>
        </p:spPr>
      </p:pic>
    </p:spTree>
    <p:extLst>
      <p:ext uri="{BB962C8B-B14F-4D97-AF65-F5344CB8AC3E}">
        <p14:creationId xmlns:p14="http://schemas.microsoft.com/office/powerpoint/2010/main" val="3453847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Quan</a:t>
            </a:r>
            <a:r>
              <a:rPr lang="en-US" dirty="0"/>
              <a:t> </a:t>
            </a:r>
            <a:r>
              <a:rPr lang="en-US" dirty="0" err="1"/>
              <a:t>sát</a:t>
            </a:r>
            <a:r>
              <a:rPr lang="en-US" dirty="0"/>
              <a:t> </a:t>
            </a:r>
            <a:r>
              <a:rPr lang="en-US" dirty="0" err="1"/>
              <a:t>màn</a:t>
            </a:r>
            <a:r>
              <a:rPr lang="en-US" dirty="0"/>
              <a:t> </a:t>
            </a:r>
            <a:r>
              <a:rPr lang="en-US" dirty="0" err="1" smtClean="0"/>
              <a:t>hình</a:t>
            </a:r>
            <a:r>
              <a:rPr lang="en-US" dirty="0" smtClean="0"/>
              <a:t> (Word)</a:t>
            </a:r>
            <a:endParaRPr lang="vi-VN" dirty="0"/>
          </a:p>
        </p:txBody>
      </p:sp>
      <p:graphicFrame>
        <p:nvGraphicFramePr>
          <p:cNvPr id="41" name="Content Placeholder 40"/>
          <p:cNvGraphicFramePr>
            <a:graphicFrameLocks noGrp="1"/>
          </p:cNvGraphicFramePr>
          <p:nvPr>
            <p:ph idx="1"/>
            <p:extLst>
              <p:ext uri="{D42A27DB-BD31-4B8C-83A1-F6EECF244321}">
                <p14:modId xmlns:p14="http://schemas.microsoft.com/office/powerpoint/2010/main" val="2267007659"/>
              </p:ext>
            </p:extLst>
          </p:nvPr>
        </p:nvGraphicFramePr>
        <p:xfrm>
          <a:off x="400957" y="5319357"/>
          <a:ext cx="8401048" cy="1293214"/>
        </p:xfrm>
        <a:graphic>
          <a:graphicData uri="http://schemas.openxmlformats.org/drawingml/2006/table">
            <a:tbl>
              <a:tblPr firstRow="1" firstCol="1" bandRow="1">
                <a:tableStyleId>{2D5ABB26-0587-4C30-8999-92F81FD0307C}</a:tableStyleId>
              </a:tblPr>
              <a:tblGrid>
                <a:gridCol w="295178"/>
                <a:gridCol w="2085165"/>
                <a:gridCol w="241300"/>
                <a:gridCol w="1641103"/>
                <a:gridCol w="295178"/>
                <a:gridCol w="1333969"/>
                <a:gridCol w="279400"/>
                <a:gridCol w="2229755"/>
              </a:tblGrid>
              <a:tr h="0">
                <a:tc>
                  <a:txBody>
                    <a:bodyPr/>
                    <a:lstStyle/>
                    <a:p>
                      <a:pPr marL="0" marR="0" algn="ctr">
                        <a:lnSpc>
                          <a:spcPct val="115000"/>
                        </a:lnSpc>
                        <a:spcBef>
                          <a:spcPts val="100"/>
                        </a:spcBef>
                        <a:spcAft>
                          <a:spcPts val="100"/>
                        </a:spcAft>
                      </a:pPr>
                      <a:r>
                        <a:rPr lang="en-US" sz="1100" dirty="0">
                          <a:effectLst/>
                          <a:latin typeface="Zurich BT" pitchFamily="34" charset="0"/>
                        </a:rPr>
                        <a:t>1</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Thẻ</a:t>
                      </a:r>
                      <a:r>
                        <a:rPr lang="en-US" sz="1100" dirty="0" smtClean="0">
                          <a:effectLst/>
                          <a:latin typeface="Zurich BT" pitchFamily="34" charset="0"/>
                        </a:rPr>
                        <a:t> File </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5</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Trợ</a:t>
                      </a:r>
                      <a:r>
                        <a:rPr lang="en-US" sz="1100" dirty="0" smtClean="0">
                          <a:effectLst/>
                          <a:latin typeface="Zurich BT" pitchFamily="34" charset="0"/>
                        </a:rPr>
                        <a:t> </a:t>
                      </a:r>
                      <a:r>
                        <a:rPr lang="en-US" sz="1100" dirty="0" err="1" smtClean="0">
                          <a:effectLst/>
                          <a:latin typeface="Zurich BT" pitchFamily="34" charset="0"/>
                        </a:rPr>
                        <a:t>giúp</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9</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vi-VN" sz="1100" dirty="0" smtClean="0">
                          <a:effectLst/>
                          <a:latin typeface="Zurich BT" pitchFamily="34" charset="0"/>
                        </a:rPr>
                        <a:t>Hiển thị Thước kẻ</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13</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Các</a:t>
                      </a:r>
                      <a:r>
                        <a:rPr lang="en-US" sz="1100" dirty="0" smtClean="0">
                          <a:effectLst/>
                          <a:latin typeface="Zurich BT" pitchFamily="34" charset="0"/>
                        </a:rPr>
                        <a:t> </a:t>
                      </a:r>
                      <a:r>
                        <a:rPr lang="en-US" sz="1100" dirty="0" err="1" smtClean="0">
                          <a:effectLst/>
                          <a:latin typeface="Zurich BT" pitchFamily="34" charset="0"/>
                        </a:rPr>
                        <a:t>nút</a:t>
                      </a:r>
                      <a:r>
                        <a:rPr lang="en-US" sz="1100" dirty="0" smtClean="0">
                          <a:effectLst/>
                          <a:latin typeface="Zurich BT" pitchFamily="34" charset="0"/>
                        </a:rPr>
                        <a:t> </a:t>
                      </a:r>
                      <a:r>
                        <a:rPr lang="en-US" sz="1100" dirty="0" err="1" smtClean="0">
                          <a:effectLst/>
                          <a:latin typeface="Zurich BT" pitchFamily="34" charset="0"/>
                        </a:rPr>
                        <a:t>hiển</a:t>
                      </a:r>
                      <a:r>
                        <a:rPr lang="en-US" sz="1100" dirty="0" smtClean="0">
                          <a:effectLst/>
                          <a:latin typeface="Zurich BT" pitchFamily="34" charset="0"/>
                        </a:rPr>
                        <a:t> thị</a:t>
                      </a:r>
                      <a:endParaRPr lang="en-US" sz="1100" b="1" dirty="0">
                        <a:effectLst/>
                        <a:latin typeface="Zurich BT" pitchFamily="34" charset="0"/>
                        <a:ea typeface="Times New Roman"/>
                        <a:cs typeface="Arial"/>
                      </a:endParaRPr>
                    </a:p>
                  </a:txBody>
                  <a:tcPr marL="68580" marR="68580" marT="0" marB="0"/>
                </a:tc>
              </a:tr>
              <a:tr h="44450">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65735">
                <a:tc>
                  <a:txBody>
                    <a:bodyPr/>
                    <a:lstStyle/>
                    <a:p>
                      <a:pPr marL="0" marR="0" algn="ctr">
                        <a:lnSpc>
                          <a:spcPct val="115000"/>
                        </a:lnSpc>
                        <a:spcBef>
                          <a:spcPts val="100"/>
                        </a:spcBef>
                        <a:spcAft>
                          <a:spcPts val="100"/>
                        </a:spcAft>
                      </a:pPr>
                      <a:r>
                        <a:rPr lang="en-US" sz="1100" dirty="0">
                          <a:effectLst/>
                          <a:latin typeface="Zurich BT" pitchFamily="34" charset="0"/>
                        </a:rPr>
                        <a:t>2</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Thanh </a:t>
                      </a:r>
                      <a:r>
                        <a:rPr lang="en-US" sz="1100" dirty="0" err="1" smtClean="0">
                          <a:effectLst/>
                          <a:latin typeface="Zurich BT" pitchFamily="34" charset="0"/>
                        </a:rPr>
                        <a:t>công</a:t>
                      </a:r>
                      <a:r>
                        <a:rPr lang="en-US" sz="1100" dirty="0" smtClean="0">
                          <a:effectLst/>
                          <a:latin typeface="Zurich BT" pitchFamily="34" charset="0"/>
                        </a:rPr>
                        <a:t> </a:t>
                      </a:r>
                      <a:r>
                        <a:rPr lang="en-US" sz="1100" dirty="0" err="1" smtClean="0">
                          <a:effectLst/>
                          <a:latin typeface="Zurich BT" pitchFamily="34" charset="0"/>
                        </a:rPr>
                        <a:t>cụ</a:t>
                      </a:r>
                      <a:r>
                        <a:rPr lang="en-US" sz="1100" dirty="0" smtClean="0">
                          <a:effectLst/>
                          <a:latin typeface="Zurich BT" pitchFamily="34" charset="0"/>
                        </a:rPr>
                        <a:t> </a:t>
                      </a:r>
                      <a:r>
                        <a:rPr lang="en-US" sz="1100" dirty="0" err="1" smtClean="0">
                          <a:effectLst/>
                          <a:latin typeface="Zurich BT" pitchFamily="34" charset="0"/>
                        </a:rPr>
                        <a:t>truy</a:t>
                      </a:r>
                      <a:r>
                        <a:rPr lang="en-US" sz="1100" dirty="0" smtClean="0">
                          <a:effectLst/>
                          <a:latin typeface="Zurich BT" pitchFamily="34" charset="0"/>
                        </a:rPr>
                        <a:t> </a:t>
                      </a:r>
                      <a:r>
                        <a:rPr lang="en-US" sz="1100" dirty="0" err="1" smtClean="0">
                          <a:effectLst/>
                          <a:latin typeface="Zurich BT" pitchFamily="34" charset="0"/>
                        </a:rPr>
                        <a:t>xuất</a:t>
                      </a:r>
                      <a:r>
                        <a:rPr lang="en-US" sz="1100" dirty="0" smtClean="0">
                          <a:effectLst/>
                          <a:latin typeface="Zurich BT" pitchFamily="34" charset="0"/>
                        </a:rPr>
                        <a:t> </a:t>
                      </a:r>
                      <a:r>
                        <a:rPr lang="en-US" sz="1100" dirty="0" err="1" smtClean="0">
                          <a:effectLst/>
                          <a:latin typeface="Zurich BT" pitchFamily="34" charset="0"/>
                        </a:rPr>
                        <a:t>nhanh</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6</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Thẻ</a:t>
                      </a:r>
                      <a:r>
                        <a:rPr lang="en-US" sz="1100" dirty="0" smtClean="0">
                          <a:effectLst/>
                          <a:latin typeface="Zurich BT" pitchFamily="34" charset="0"/>
                        </a:rPr>
                        <a:t> Ribbon</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10</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Điểm</a:t>
                      </a:r>
                      <a:r>
                        <a:rPr lang="en-US" sz="1100" dirty="0" smtClean="0">
                          <a:effectLst/>
                          <a:latin typeface="Zurich BT" pitchFamily="34" charset="0"/>
                        </a:rPr>
                        <a:t> </a:t>
                      </a:r>
                      <a:r>
                        <a:rPr lang="en-US" sz="1100" dirty="0" err="1" smtClean="0">
                          <a:effectLst/>
                          <a:latin typeface="Zurich BT" pitchFamily="34" charset="0"/>
                        </a:rPr>
                        <a:t>chèn</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14</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Thanh </a:t>
                      </a:r>
                      <a:r>
                        <a:rPr lang="en-US" sz="1100" dirty="0" err="1" smtClean="0">
                          <a:effectLst/>
                          <a:latin typeface="Zurich BT" pitchFamily="34" charset="0"/>
                        </a:rPr>
                        <a:t>trượt</a:t>
                      </a:r>
                      <a:r>
                        <a:rPr lang="en-US" sz="1100" dirty="0" smtClean="0">
                          <a:effectLst/>
                          <a:latin typeface="Zurich BT" pitchFamily="34" charset="0"/>
                        </a:rPr>
                        <a:t> </a:t>
                      </a:r>
                      <a:r>
                        <a:rPr lang="en-US" sz="1100" dirty="0" err="1" smtClean="0">
                          <a:effectLst/>
                          <a:latin typeface="Zurich BT" pitchFamily="34" charset="0"/>
                        </a:rPr>
                        <a:t>phóng</a:t>
                      </a:r>
                      <a:r>
                        <a:rPr lang="en-US" sz="1100" dirty="0" smtClean="0">
                          <a:effectLst/>
                          <a:latin typeface="Zurich BT" pitchFamily="34" charset="0"/>
                        </a:rPr>
                        <a:t> to, thu </a:t>
                      </a:r>
                      <a:r>
                        <a:rPr lang="en-US" sz="1100" dirty="0" err="1" smtClean="0">
                          <a:effectLst/>
                          <a:latin typeface="Zurich BT" pitchFamily="34" charset="0"/>
                        </a:rPr>
                        <a:t>nhỏ</a:t>
                      </a:r>
                      <a:endParaRPr lang="en-US" sz="1100" b="1" dirty="0">
                        <a:effectLst/>
                        <a:latin typeface="Zurich BT" pitchFamily="34" charset="0"/>
                        <a:ea typeface="Times New Roman"/>
                        <a:cs typeface="Arial"/>
                      </a:endParaRPr>
                    </a:p>
                  </a:txBody>
                  <a:tcPr marL="68580" marR="68580" marT="0" marB="0"/>
                </a:tc>
              </a:tr>
              <a:tr h="0">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65735">
                <a:tc>
                  <a:txBody>
                    <a:bodyPr/>
                    <a:lstStyle/>
                    <a:p>
                      <a:pPr marL="0" marR="0" algn="ctr">
                        <a:lnSpc>
                          <a:spcPct val="115000"/>
                        </a:lnSpc>
                        <a:spcBef>
                          <a:spcPts val="100"/>
                        </a:spcBef>
                        <a:spcAft>
                          <a:spcPts val="100"/>
                        </a:spcAft>
                      </a:pPr>
                      <a:r>
                        <a:rPr lang="en-US" sz="1100" dirty="0">
                          <a:effectLst/>
                          <a:latin typeface="Zurich BT" pitchFamily="34" charset="0"/>
                        </a:rPr>
                        <a:t>3</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Ribbon (</a:t>
                      </a:r>
                      <a:r>
                        <a:rPr lang="en-US" sz="1100" dirty="0" err="1" smtClean="0">
                          <a:effectLst/>
                          <a:latin typeface="Zurich BT" pitchFamily="34" charset="0"/>
                        </a:rPr>
                        <a:t>Dải</a:t>
                      </a:r>
                      <a:r>
                        <a:rPr lang="en-US" sz="1100" dirty="0" smtClean="0">
                          <a:effectLst/>
                          <a:latin typeface="Zurich BT" pitchFamily="34" charset="0"/>
                        </a:rPr>
                        <a:t> </a:t>
                      </a:r>
                      <a:r>
                        <a:rPr lang="en-US" sz="1100" dirty="0" err="1" smtClean="0">
                          <a:effectLst/>
                          <a:latin typeface="Zurich BT" pitchFamily="34" charset="0"/>
                        </a:rPr>
                        <a:t>Ruy</a:t>
                      </a:r>
                      <a:r>
                        <a:rPr lang="en-US" sz="1100" dirty="0" smtClean="0">
                          <a:effectLst/>
                          <a:latin typeface="Zurich BT" pitchFamily="34" charset="0"/>
                        </a:rPr>
                        <a:t> </a:t>
                      </a:r>
                      <a:r>
                        <a:rPr lang="en-US" sz="1100" dirty="0" err="1" smtClean="0">
                          <a:effectLst/>
                          <a:latin typeface="Zurich BT" pitchFamily="34" charset="0"/>
                        </a:rPr>
                        <a:t>băng</a:t>
                      </a:r>
                      <a:r>
                        <a:rPr lang="en-US" sz="1100" dirty="0" smtClean="0">
                          <a:effectLst/>
                          <a:latin typeface="Zurich BT" pitchFamily="34" charset="0"/>
                        </a:rPr>
                        <a:t>)</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7</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Nhóm</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11</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Cửa</a:t>
                      </a:r>
                      <a:r>
                        <a:rPr lang="en-US" sz="1100" dirty="0" smtClean="0">
                          <a:effectLst/>
                          <a:latin typeface="Zurich BT" pitchFamily="34" charset="0"/>
                        </a:rPr>
                        <a:t> </a:t>
                      </a:r>
                      <a:r>
                        <a:rPr lang="en-US" sz="1100" dirty="0" err="1" smtClean="0">
                          <a:effectLst/>
                          <a:latin typeface="Zurich BT" pitchFamily="34" charset="0"/>
                        </a:rPr>
                        <a:t>sổ</a:t>
                      </a:r>
                      <a:r>
                        <a:rPr lang="en-US" sz="1100" dirty="0" smtClean="0">
                          <a:effectLst/>
                          <a:latin typeface="Zurich BT" pitchFamily="34" charset="0"/>
                        </a:rPr>
                        <a:t> </a:t>
                      </a:r>
                      <a:r>
                        <a:rPr lang="en-US" sz="1100" dirty="0" err="1" smtClean="0">
                          <a:effectLst/>
                          <a:latin typeface="Zurich BT" pitchFamily="34" charset="0"/>
                        </a:rPr>
                        <a:t>tài</a:t>
                      </a:r>
                      <a:r>
                        <a:rPr lang="en-US" sz="1100" dirty="0" smtClean="0">
                          <a:effectLst/>
                          <a:latin typeface="Zurich BT" pitchFamily="34" charset="0"/>
                        </a:rPr>
                        <a:t> </a:t>
                      </a:r>
                      <a:r>
                        <a:rPr lang="en-US" sz="1100" dirty="0" err="1" smtClean="0">
                          <a:effectLst/>
                          <a:latin typeface="Zurich BT" pitchFamily="34" charset="0"/>
                        </a:rPr>
                        <a:t>liệu</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15</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vi-VN" sz="1100" dirty="0" smtClean="0">
                          <a:effectLst/>
                          <a:latin typeface="Zurich BT" pitchFamily="34" charset="0"/>
                        </a:rPr>
                        <a:t>Trang trước</a:t>
                      </a:r>
                      <a:endParaRPr lang="en-US" sz="1100" b="1" dirty="0">
                        <a:effectLst/>
                        <a:latin typeface="Zurich BT" pitchFamily="34" charset="0"/>
                        <a:ea typeface="Times New Roman"/>
                        <a:cs typeface="Arial"/>
                      </a:endParaRPr>
                    </a:p>
                  </a:txBody>
                  <a:tcPr marL="68580" marR="68580" marT="0" marB="0"/>
                </a:tc>
              </a:tr>
              <a:tr h="53948">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65735">
                <a:tc>
                  <a:txBody>
                    <a:bodyPr/>
                    <a:lstStyle/>
                    <a:p>
                      <a:pPr marL="0" marR="0" algn="ctr">
                        <a:lnSpc>
                          <a:spcPct val="115000"/>
                        </a:lnSpc>
                        <a:spcBef>
                          <a:spcPts val="100"/>
                        </a:spcBef>
                        <a:spcAft>
                          <a:spcPts val="100"/>
                        </a:spcAft>
                      </a:pPr>
                      <a:r>
                        <a:rPr lang="en-US" sz="1100" dirty="0">
                          <a:effectLst/>
                          <a:latin typeface="Zurich BT" pitchFamily="34" charset="0"/>
                        </a:rPr>
                        <a:t>4</a:t>
                      </a:r>
                      <a:endParaRPr lang="en-US" sz="1100" b="1" dirty="0">
                        <a:effectLst/>
                        <a:latin typeface="Zurich BT" pitchFamily="34" charset="0"/>
                        <a:ea typeface="Times New Roman"/>
                        <a:cs typeface="Arial"/>
                      </a:endParaRPr>
                    </a:p>
                  </a:txBody>
                  <a:tcPr marL="0" marR="0" marT="0" marB="0">
                    <a:solidFill>
                      <a:srgbClr val="F5C040"/>
                    </a:solidFill>
                  </a:tcPr>
                </a:tc>
                <a:tc rowSpan="2">
                  <a:txBody>
                    <a:bodyPr/>
                    <a:lstStyle/>
                    <a:p>
                      <a:pPr marL="0" marR="0">
                        <a:lnSpc>
                          <a:spcPct val="115000"/>
                        </a:lnSpc>
                        <a:spcBef>
                          <a:spcPts val="100"/>
                        </a:spcBef>
                        <a:spcAft>
                          <a:spcPts val="100"/>
                        </a:spcAft>
                      </a:pPr>
                      <a:r>
                        <a:rPr lang="en-US" sz="1100" dirty="0" err="1" smtClean="0">
                          <a:effectLst/>
                          <a:latin typeface="Zurich BT" pitchFamily="34" charset="0"/>
                        </a:rPr>
                        <a:t>Các</a:t>
                      </a:r>
                      <a:r>
                        <a:rPr lang="en-US" sz="1100" dirty="0" smtClean="0">
                          <a:effectLst/>
                          <a:latin typeface="Zurich BT" pitchFamily="34" charset="0"/>
                        </a:rPr>
                        <a:t> </a:t>
                      </a:r>
                      <a:r>
                        <a:rPr lang="en-US" sz="1100" err="1" smtClean="0">
                          <a:effectLst/>
                          <a:latin typeface="Zurich BT" pitchFamily="34" charset="0"/>
                        </a:rPr>
                        <a:t>nút</a:t>
                      </a:r>
                      <a:r>
                        <a:rPr lang="en-US" sz="1100" smtClean="0">
                          <a:effectLst/>
                          <a:latin typeface="Zurich BT" pitchFamily="34" charset="0"/>
                        </a:rPr>
                        <a:t> Minimize/Restore Down/Maximize/Close </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8</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Thanh chia </a:t>
                      </a:r>
                      <a:r>
                        <a:rPr lang="en-US" sz="1100" dirty="0" err="1" smtClean="0">
                          <a:effectLst/>
                          <a:latin typeface="Zurich BT" pitchFamily="34" charset="0"/>
                        </a:rPr>
                        <a:t>theo</a:t>
                      </a:r>
                      <a:r>
                        <a:rPr lang="en-US" sz="1100" dirty="0" smtClean="0">
                          <a:effectLst/>
                          <a:latin typeface="Zurich BT" pitchFamily="34" charset="0"/>
                        </a:rPr>
                        <a:t> </a:t>
                      </a:r>
                      <a:r>
                        <a:rPr lang="en-US" sz="1100" dirty="0" err="1" smtClean="0">
                          <a:effectLst/>
                          <a:latin typeface="Zurich BT" pitchFamily="34" charset="0"/>
                        </a:rPr>
                        <a:t>chiều</a:t>
                      </a:r>
                      <a:r>
                        <a:rPr lang="en-US" sz="1100" dirty="0" smtClean="0">
                          <a:effectLst/>
                          <a:latin typeface="Zurich BT" pitchFamily="34" charset="0"/>
                        </a:rPr>
                        <a:t> </a:t>
                      </a:r>
                      <a:r>
                        <a:rPr lang="en-US" sz="1100" dirty="0" err="1" smtClean="0">
                          <a:effectLst/>
                          <a:latin typeface="Zurich BT" pitchFamily="34" charset="0"/>
                        </a:rPr>
                        <a:t>ngang</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12</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Thanh </a:t>
                      </a:r>
                      <a:r>
                        <a:rPr lang="en-US" sz="1100" dirty="0" err="1" smtClean="0">
                          <a:effectLst/>
                          <a:latin typeface="Zurich BT" pitchFamily="34" charset="0"/>
                        </a:rPr>
                        <a:t>trạng</a:t>
                      </a:r>
                      <a:r>
                        <a:rPr lang="en-US" sz="1100" dirty="0" smtClean="0">
                          <a:effectLst/>
                          <a:latin typeface="Zurich BT" pitchFamily="34" charset="0"/>
                        </a:rPr>
                        <a:t> </a:t>
                      </a:r>
                      <a:r>
                        <a:rPr lang="en-US" sz="1100" dirty="0" err="1" smtClean="0">
                          <a:effectLst/>
                          <a:latin typeface="Zurich BT" pitchFamily="34" charset="0"/>
                        </a:rPr>
                        <a:t>thái</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16</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vi-VN" sz="1100" dirty="0" smtClean="0">
                          <a:effectLst/>
                          <a:latin typeface="Zurich BT" pitchFamily="34" charset="0"/>
                        </a:rPr>
                        <a:t>Lựa chọn duyệt đối tượng</a:t>
                      </a:r>
                      <a:endParaRPr lang="en-US" sz="1100" b="1" dirty="0">
                        <a:effectLst/>
                        <a:latin typeface="Zurich BT" pitchFamily="34" charset="0"/>
                        <a:ea typeface="Times New Roman"/>
                        <a:cs typeface="Arial"/>
                      </a:endParaRPr>
                    </a:p>
                  </a:txBody>
                  <a:tcPr marL="68580" marR="68580" marT="0" marB="0"/>
                </a:tc>
              </a:tr>
              <a:tr h="165735">
                <a:tc>
                  <a:txBody>
                    <a:bodyPr/>
                    <a:lstStyle/>
                    <a:p>
                      <a:pPr marL="0" marR="0" algn="ctr">
                        <a:lnSpc>
                          <a:spcPct val="115000"/>
                        </a:lnSpc>
                        <a:spcBef>
                          <a:spcPts val="100"/>
                        </a:spcBef>
                        <a:spcAft>
                          <a:spcPts val="10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vMerge="1">
                  <a:txBody>
                    <a:bodyPr/>
                    <a:lstStyle/>
                    <a:p>
                      <a:endParaRPr lang="en-US"/>
                    </a:p>
                  </a:txBody>
                  <a:tcPr/>
                </a:tc>
                <a:tc>
                  <a:txBody>
                    <a:bodyPr/>
                    <a:lstStyle/>
                    <a:p>
                      <a:pPr marL="0" marR="0" algn="ctr">
                        <a:lnSpc>
                          <a:spcPct val="115000"/>
                        </a:lnSpc>
                        <a:spcBef>
                          <a:spcPts val="100"/>
                        </a:spcBef>
                        <a:spcAft>
                          <a:spcPts val="10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ct val="115000"/>
                        </a:lnSpc>
                        <a:spcBef>
                          <a:spcPts val="100"/>
                        </a:spcBef>
                        <a:spcAft>
                          <a:spcPts val="10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ct val="115000"/>
                        </a:lnSpc>
                        <a:spcBef>
                          <a:spcPts val="100"/>
                        </a:spcBef>
                        <a:spcAft>
                          <a:spcPts val="10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ct val="115000"/>
                        </a:lnSpc>
                        <a:spcBef>
                          <a:spcPts val="100"/>
                        </a:spcBef>
                        <a:spcAft>
                          <a:spcPts val="10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grpSp>
        <p:nvGrpSpPr>
          <p:cNvPr id="6" name="Canvas 1465"/>
          <p:cNvGrpSpPr/>
          <p:nvPr/>
        </p:nvGrpSpPr>
        <p:grpSpPr>
          <a:xfrm>
            <a:off x="1395962" y="1320698"/>
            <a:ext cx="6344698" cy="3991531"/>
            <a:chOff x="0" y="0"/>
            <a:chExt cx="6098540" cy="3836670"/>
          </a:xfrm>
        </p:grpSpPr>
        <p:sp>
          <p:nvSpPr>
            <p:cNvPr id="7" name="Rectangle 6"/>
            <p:cNvSpPr/>
            <p:nvPr/>
          </p:nvSpPr>
          <p:spPr>
            <a:xfrm>
              <a:off x="0" y="0"/>
              <a:ext cx="6098540" cy="3836670"/>
            </a:xfrm>
            <a:prstGeom prst="rect">
              <a:avLst/>
            </a:prstGeom>
          </p:spPr>
        </p:sp>
        <p:pic>
          <p:nvPicPr>
            <p:cNvPr id="8" name="Picture 7"/>
            <p:cNvPicPr/>
            <p:nvPr/>
          </p:nvPicPr>
          <p:blipFill>
            <a:blip r:embed="rId3">
              <a:extLst>
                <a:ext uri="{28A0092B-C50C-407E-A947-70E740481C1C}">
                  <a14:useLocalDpi xmlns:a14="http://schemas.microsoft.com/office/drawing/2010/main" val="0"/>
                </a:ext>
              </a:extLst>
            </a:blip>
            <a:stretch>
              <a:fillRect/>
            </a:stretch>
          </p:blipFill>
          <p:spPr>
            <a:xfrm>
              <a:off x="0" y="315947"/>
              <a:ext cx="6096000" cy="3485515"/>
            </a:xfrm>
            <a:prstGeom prst="rect">
              <a:avLst/>
            </a:prstGeom>
          </p:spPr>
        </p:pic>
        <p:cxnSp>
          <p:nvCxnSpPr>
            <p:cNvPr id="9" name="Straight Arrow Connector 8"/>
            <p:cNvCxnSpPr/>
            <p:nvPr/>
          </p:nvCxnSpPr>
          <p:spPr>
            <a:xfrm>
              <a:off x="97158" y="68550"/>
              <a:ext cx="0" cy="381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66110" y="125450"/>
              <a:ext cx="0" cy="1905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950076" y="92975"/>
              <a:ext cx="0" cy="381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682893" y="491249"/>
              <a:ext cx="22860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 Box 81"/>
            <p:cNvSpPr txBox="1"/>
            <p:nvPr/>
          </p:nvSpPr>
          <p:spPr>
            <a:xfrm>
              <a:off x="5493663" y="420978"/>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5</a:t>
              </a:r>
              <a:endParaRPr lang="en-US" sz="1100" b="1">
                <a:effectLst/>
                <a:latin typeface="Zurich BT" pitchFamily="34" charset="0"/>
                <a:ea typeface="Times New Roman"/>
                <a:cs typeface="Arial"/>
              </a:endParaRPr>
            </a:p>
          </p:txBody>
        </p:sp>
        <p:sp>
          <p:nvSpPr>
            <p:cNvPr id="14" name="Text Box 463"/>
            <p:cNvSpPr txBox="1"/>
            <p:nvPr/>
          </p:nvSpPr>
          <p:spPr>
            <a:xfrm>
              <a:off x="1312176" y="1577022"/>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10</a:t>
              </a:r>
              <a:endParaRPr lang="en-US" sz="1100">
                <a:effectLst/>
                <a:latin typeface="Zurich BT" pitchFamily="34" charset="0"/>
                <a:ea typeface="Times New Roman"/>
              </a:endParaRPr>
            </a:p>
          </p:txBody>
        </p:sp>
        <p:cxnSp>
          <p:nvCxnSpPr>
            <p:cNvPr id="15" name="Straight Arrow Connector 14"/>
            <p:cNvCxnSpPr/>
            <p:nvPr/>
          </p:nvCxnSpPr>
          <p:spPr>
            <a:xfrm>
              <a:off x="1501406" y="1652457"/>
              <a:ext cx="22860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Left Brace 15"/>
            <p:cNvSpPr/>
            <p:nvPr/>
          </p:nvSpPr>
          <p:spPr>
            <a:xfrm rot="16200000">
              <a:off x="2678022" y="480031"/>
              <a:ext cx="253429" cy="1138651"/>
            </a:xfrm>
            <a:prstGeom prst="leftBrace">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100">
                <a:latin typeface="Zurich BT" pitchFamily="34" charset="0"/>
              </a:endParaRPr>
            </a:p>
          </p:txBody>
        </p:sp>
        <p:sp>
          <p:nvSpPr>
            <p:cNvPr id="17" name="Text Box 463"/>
            <p:cNvSpPr txBox="1"/>
            <p:nvPr/>
          </p:nvSpPr>
          <p:spPr>
            <a:xfrm>
              <a:off x="2717333" y="1183850"/>
              <a:ext cx="189230" cy="1778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7</a:t>
              </a:r>
              <a:endParaRPr lang="en-US" sz="1100">
                <a:effectLst/>
                <a:latin typeface="Zurich BT" pitchFamily="34" charset="0"/>
                <a:ea typeface="Times New Roman"/>
              </a:endParaRPr>
            </a:p>
          </p:txBody>
        </p:sp>
        <p:sp>
          <p:nvSpPr>
            <p:cNvPr id="18" name="Text Box 463"/>
            <p:cNvSpPr txBox="1"/>
            <p:nvPr/>
          </p:nvSpPr>
          <p:spPr>
            <a:xfrm>
              <a:off x="405460" y="1174680"/>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6</a:t>
              </a:r>
              <a:endParaRPr lang="en-US" sz="1100">
                <a:effectLst/>
                <a:latin typeface="Zurich BT" pitchFamily="34" charset="0"/>
                <a:ea typeface="Times New Roman"/>
              </a:endParaRPr>
            </a:p>
          </p:txBody>
        </p:sp>
        <p:cxnSp>
          <p:nvCxnSpPr>
            <p:cNvPr id="19" name="Straight Arrow Connector 18"/>
            <p:cNvCxnSpPr/>
            <p:nvPr/>
          </p:nvCxnSpPr>
          <p:spPr>
            <a:xfrm flipV="1">
              <a:off x="492877" y="542837"/>
              <a:ext cx="8626" cy="635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506809" y="1032814"/>
              <a:ext cx="45720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737997" y="1110452"/>
              <a:ext cx="22860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Text Box 463"/>
            <p:cNvSpPr txBox="1"/>
            <p:nvPr/>
          </p:nvSpPr>
          <p:spPr>
            <a:xfrm>
              <a:off x="5318678" y="953236"/>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8</a:t>
              </a:r>
              <a:endParaRPr lang="en-US" sz="1100" b="1">
                <a:effectLst/>
                <a:latin typeface="Zurich BT" pitchFamily="34" charset="0"/>
                <a:ea typeface="Times New Roman"/>
                <a:cs typeface="Arial"/>
              </a:endParaRPr>
            </a:p>
          </p:txBody>
        </p:sp>
        <p:sp>
          <p:nvSpPr>
            <p:cNvPr id="23" name="Text Box 463"/>
            <p:cNvSpPr txBox="1"/>
            <p:nvPr/>
          </p:nvSpPr>
          <p:spPr>
            <a:xfrm>
              <a:off x="5593069" y="1075728"/>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9</a:t>
              </a:r>
              <a:endParaRPr lang="en-US" sz="1100">
                <a:effectLst/>
                <a:latin typeface="Zurich BT" pitchFamily="34" charset="0"/>
                <a:ea typeface="Times New Roman"/>
              </a:endParaRPr>
            </a:p>
          </p:txBody>
        </p:sp>
        <p:sp>
          <p:nvSpPr>
            <p:cNvPr id="24" name="Text Box 463"/>
            <p:cNvSpPr txBox="1"/>
            <p:nvPr/>
          </p:nvSpPr>
          <p:spPr>
            <a:xfrm>
              <a:off x="744693" y="2301641"/>
              <a:ext cx="189230" cy="1778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11</a:t>
              </a:r>
              <a:endParaRPr lang="en-US" sz="1100">
                <a:effectLst/>
                <a:latin typeface="Zurich BT" pitchFamily="34" charset="0"/>
                <a:ea typeface="Times New Roman"/>
              </a:endParaRPr>
            </a:p>
          </p:txBody>
        </p:sp>
        <p:cxnSp>
          <p:nvCxnSpPr>
            <p:cNvPr id="25" name="Straight Arrow Connector 24"/>
            <p:cNvCxnSpPr/>
            <p:nvPr/>
          </p:nvCxnSpPr>
          <p:spPr>
            <a:xfrm>
              <a:off x="594690" y="3257100"/>
              <a:ext cx="0" cy="380365"/>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 Box 463"/>
            <p:cNvSpPr txBox="1"/>
            <p:nvPr/>
          </p:nvSpPr>
          <p:spPr>
            <a:xfrm>
              <a:off x="501967" y="3092810"/>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12</a:t>
              </a:r>
              <a:endParaRPr lang="en-US" sz="1100">
                <a:effectLst/>
                <a:latin typeface="Zurich BT" pitchFamily="34" charset="0"/>
                <a:ea typeface="Times New Roman"/>
              </a:endParaRPr>
            </a:p>
          </p:txBody>
        </p:sp>
        <p:sp>
          <p:nvSpPr>
            <p:cNvPr id="27" name="Left Brace 26"/>
            <p:cNvSpPr/>
            <p:nvPr/>
          </p:nvSpPr>
          <p:spPr>
            <a:xfrm rot="16200000" flipH="1">
              <a:off x="4727986" y="3305298"/>
              <a:ext cx="159891" cy="504426"/>
            </a:xfrm>
            <a:prstGeom prst="leftBrace">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100">
                <a:latin typeface="Zurich BT" pitchFamily="34" charset="0"/>
              </a:endParaRPr>
            </a:p>
          </p:txBody>
        </p:sp>
        <p:sp>
          <p:nvSpPr>
            <p:cNvPr id="28" name="Text Box 463"/>
            <p:cNvSpPr txBox="1"/>
            <p:nvPr/>
          </p:nvSpPr>
          <p:spPr>
            <a:xfrm>
              <a:off x="4724414" y="3313598"/>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dirty="0">
                  <a:effectLst/>
                  <a:latin typeface="Zurich BT" pitchFamily="34" charset="0"/>
                  <a:ea typeface="Times New Roman"/>
                  <a:cs typeface="Arial"/>
                </a:rPr>
                <a:t>13</a:t>
              </a:r>
              <a:endParaRPr lang="en-US" sz="1100" dirty="0">
                <a:effectLst/>
                <a:latin typeface="Zurich BT" pitchFamily="34" charset="0"/>
                <a:ea typeface="Times New Roman"/>
              </a:endParaRPr>
            </a:p>
          </p:txBody>
        </p:sp>
        <p:cxnSp>
          <p:nvCxnSpPr>
            <p:cNvPr id="29" name="Straight Arrow Connector 28"/>
            <p:cNvCxnSpPr/>
            <p:nvPr/>
          </p:nvCxnSpPr>
          <p:spPr>
            <a:xfrm>
              <a:off x="5569817" y="3287927"/>
              <a:ext cx="0" cy="3810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 Box 463"/>
            <p:cNvSpPr txBox="1"/>
            <p:nvPr/>
          </p:nvSpPr>
          <p:spPr>
            <a:xfrm>
              <a:off x="5467851" y="3222067"/>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14</a:t>
              </a:r>
              <a:endParaRPr lang="en-US" sz="1100">
                <a:effectLst/>
                <a:latin typeface="Zurich BT" pitchFamily="34" charset="0"/>
                <a:ea typeface="Times New Roman"/>
              </a:endParaRPr>
            </a:p>
          </p:txBody>
        </p:sp>
        <p:cxnSp>
          <p:nvCxnSpPr>
            <p:cNvPr id="31" name="Straight Arrow Connector 30"/>
            <p:cNvCxnSpPr/>
            <p:nvPr/>
          </p:nvCxnSpPr>
          <p:spPr>
            <a:xfrm>
              <a:off x="5729747" y="3356360"/>
              <a:ext cx="22860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5738259" y="3509766"/>
              <a:ext cx="227965"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Text Box 463"/>
            <p:cNvSpPr txBox="1"/>
            <p:nvPr/>
          </p:nvSpPr>
          <p:spPr>
            <a:xfrm>
              <a:off x="5649135" y="3440336"/>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16</a:t>
              </a:r>
              <a:endParaRPr lang="en-US" sz="1100">
                <a:effectLst/>
                <a:latin typeface="Zurich BT" pitchFamily="34" charset="0"/>
                <a:ea typeface="Times New Roman"/>
              </a:endParaRPr>
            </a:p>
          </p:txBody>
        </p:sp>
        <p:sp>
          <p:nvSpPr>
            <p:cNvPr id="34" name="Text Box 463"/>
            <p:cNvSpPr txBox="1"/>
            <p:nvPr/>
          </p:nvSpPr>
          <p:spPr>
            <a:xfrm>
              <a:off x="13" y="3471"/>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1</a:t>
              </a:r>
              <a:endParaRPr lang="en-US" sz="1100">
                <a:effectLst/>
                <a:latin typeface="Zurich BT" pitchFamily="34" charset="0"/>
                <a:ea typeface="Times New Roman"/>
              </a:endParaRPr>
            </a:p>
          </p:txBody>
        </p:sp>
        <p:cxnSp>
          <p:nvCxnSpPr>
            <p:cNvPr id="35" name="Straight Connector 34"/>
            <p:cNvCxnSpPr/>
            <p:nvPr/>
          </p:nvCxnSpPr>
          <p:spPr>
            <a:xfrm>
              <a:off x="5729644" y="3038394"/>
              <a:ext cx="0" cy="318909"/>
            </a:xfrm>
            <a:prstGeom prst="line">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Text Box 463"/>
            <p:cNvSpPr txBox="1"/>
            <p:nvPr/>
          </p:nvSpPr>
          <p:spPr>
            <a:xfrm>
              <a:off x="5641178" y="3004984"/>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15</a:t>
              </a:r>
              <a:endParaRPr lang="en-US" sz="1100">
                <a:effectLst/>
                <a:latin typeface="Zurich BT" pitchFamily="34" charset="0"/>
                <a:ea typeface="Times New Roman"/>
              </a:endParaRPr>
            </a:p>
          </p:txBody>
        </p:sp>
        <p:sp>
          <p:nvSpPr>
            <p:cNvPr id="37" name="Text Box 463"/>
            <p:cNvSpPr txBox="1"/>
            <p:nvPr/>
          </p:nvSpPr>
          <p:spPr>
            <a:xfrm>
              <a:off x="264780" y="0"/>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2</a:t>
              </a:r>
              <a:endParaRPr lang="en-US" sz="1100">
                <a:effectLst/>
                <a:latin typeface="Zurich BT" pitchFamily="34" charset="0"/>
                <a:ea typeface="Times New Roman"/>
              </a:endParaRPr>
            </a:p>
          </p:txBody>
        </p:sp>
        <p:sp>
          <p:nvSpPr>
            <p:cNvPr id="38" name="Text Box 463"/>
            <p:cNvSpPr txBox="1"/>
            <p:nvPr/>
          </p:nvSpPr>
          <p:spPr>
            <a:xfrm>
              <a:off x="856904" y="2052"/>
              <a:ext cx="194400" cy="1656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3</a:t>
              </a:r>
              <a:endParaRPr lang="en-US" sz="1100" b="1">
                <a:effectLst/>
                <a:latin typeface="Zurich BT" pitchFamily="34" charset="0"/>
                <a:ea typeface="Times New Roman"/>
                <a:cs typeface="Arial"/>
              </a:endParaRPr>
            </a:p>
          </p:txBody>
        </p:sp>
        <p:cxnSp>
          <p:nvCxnSpPr>
            <p:cNvPr id="39" name="Straight Arrow Connector 38"/>
            <p:cNvCxnSpPr/>
            <p:nvPr/>
          </p:nvCxnSpPr>
          <p:spPr>
            <a:xfrm>
              <a:off x="5742679" y="125108"/>
              <a:ext cx="0" cy="189865"/>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 Box 463"/>
            <p:cNvSpPr txBox="1"/>
            <p:nvPr/>
          </p:nvSpPr>
          <p:spPr>
            <a:xfrm>
              <a:off x="5641079" y="13"/>
              <a:ext cx="194310" cy="165100"/>
            </a:xfrm>
            <a:prstGeom prst="rect">
              <a:avLst/>
            </a:prstGeom>
            <a:solidFill>
              <a:srgbClr val="F5C040"/>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CA" sz="1100" b="1">
                  <a:effectLst/>
                  <a:latin typeface="Zurich BT" pitchFamily="34" charset="0"/>
                  <a:ea typeface="Times New Roman"/>
                  <a:cs typeface="Arial"/>
                </a:rPr>
                <a:t>4</a:t>
              </a:r>
              <a:endParaRPr lang="en-US" sz="1100">
                <a:effectLst/>
                <a:latin typeface="Zurich BT" pitchFamily="34" charset="0"/>
                <a:ea typeface="Times New Roman"/>
              </a:endParaRPr>
            </a:p>
          </p:txBody>
        </p:sp>
      </p:grpSp>
    </p:spTree>
    <p:extLst>
      <p:ext uri="{BB962C8B-B14F-4D97-AF65-F5344CB8AC3E}">
        <p14:creationId xmlns:p14="http://schemas.microsoft.com/office/powerpoint/2010/main" val="17155321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Quan</a:t>
            </a:r>
            <a:r>
              <a:rPr lang="en-US" dirty="0"/>
              <a:t> </a:t>
            </a:r>
            <a:r>
              <a:rPr lang="en-US" dirty="0" err="1"/>
              <a:t>sát</a:t>
            </a:r>
            <a:r>
              <a:rPr lang="en-US" dirty="0"/>
              <a:t> </a:t>
            </a:r>
            <a:r>
              <a:rPr lang="en-US" dirty="0" err="1"/>
              <a:t>màn</a:t>
            </a:r>
            <a:r>
              <a:rPr lang="en-US" dirty="0"/>
              <a:t> </a:t>
            </a:r>
            <a:r>
              <a:rPr lang="en-US" dirty="0" err="1" smtClean="0"/>
              <a:t>hình</a:t>
            </a:r>
            <a:r>
              <a:rPr lang="en-US" dirty="0" smtClean="0"/>
              <a:t> (</a:t>
            </a:r>
            <a:r>
              <a:rPr lang="en-US" dirty="0"/>
              <a:t>Excel</a:t>
            </a:r>
            <a:r>
              <a:rPr lang="en-US" dirty="0" smtClean="0"/>
              <a:t>)</a:t>
            </a:r>
            <a:endParaRPr lang="en-US" dirty="0"/>
          </a:p>
        </p:txBody>
      </p:sp>
      <p:graphicFrame>
        <p:nvGraphicFramePr>
          <p:cNvPr id="25" name="Content Placeholder 24"/>
          <p:cNvGraphicFramePr>
            <a:graphicFrameLocks noGrp="1"/>
          </p:cNvGraphicFramePr>
          <p:nvPr>
            <p:ph idx="1"/>
            <p:extLst>
              <p:ext uri="{D42A27DB-BD31-4B8C-83A1-F6EECF244321}">
                <p14:modId xmlns:p14="http://schemas.microsoft.com/office/powerpoint/2010/main" val="1304849558"/>
              </p:ext>
            </p:extLst>
          </p:nvPr>
        </p:nvGraphicFramePr>
        <p:xfrm>
          <a:off x="1232535" y="5458619"/>
          <a:ext cx="6768465" cy="468122"/>
        </p:xfrm>
        <a:graphic>
          <a:graphicData uri="http://schemas.openxmlformats.org/drawingml/2006/table">
            <a:tbl>
              <a:tblPr firstRow="1" firstCol="1" bandRow="1">
                <a:tableStyleId>{2D5ABB26-0587-4C30-8999-92F81FD0307C}</a:tableStyleId>
              </a:tblPr>
              <a:tblGrid>
                <a:gridCol w="259080"/>
                <a:gridCol w="946785"/>
                <a:gridCol w="279400"/>
                <a:gridCol w="2030599"/>
                <a:gridCol w="254696"/>
                <a:gridCol w="1232605"/>
                <a:gridCol w="304800"/>
                <a:gridCol w="1460500"/>
              </a:tblGrid>
              <a:tr h="165735">
                <a:tc>
                  <a:txBody>
                    <a:bodyPr/>
                    <a:lstStyle/>
                    <a:p>
                      <a:pPr marL="0" marR="0" algn="ctr">
                        <a:lnSpc>
                          <a:spcPct val="115000"/>
                        </a:lnSpc>
                        <a:spcBef>
                          <a:spcPts val="100"/>
                        </a:spcBef>
                        <a:spcAft>
                          <a:spcPts val="100"/>
                        </a:spcAft>
                      </a:pPr>
                      <a:r>
                        <a:rPr lang="en-US" sz="1100" dirty="0">
                          <a:effectLst/>
                          <a:latin typeface="Zurich BT" pitchFamily="34" charset="0"/>
                        </a:rPr>
                        <a:t>1</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Hộp</a:t>
                      </a:r>
                      <a:r>
                        <a:rPr lang="en-US" sz="1100" dirty="0" smtClean="0">
                          <a:effectLst/>
                          <a:latin typeface="Zurich BT" pitchFamily="34" charset="0"/>
                        </a:rPr>
                        <a:t> </a:t>
                      </a:r>
                      <a:r>
                        <a:rPr lang="en-US" sz="1100" dirty="0" err="1" smtClean="0">
                          <a:effectLst/>
                          <a:latin typeface="Zurich BT" pitchFamily="34" charset="0"/>
                        </a:rPr>
                        <a:t>tên</a:t>
                      </a:r>
                      <a:endParaRPr lang="en-US" sz="1100" b="1" dirty="0">
                        <a:effectLst/>
                        <a:latin typeface="Zurich BT" pitchFamily="34" charset="0"/>
                        <a:ea typeface="Times New Roman"/>
                        <a:cs typeface="Arial"/>
                      </a:endParaRPr>
                    </a:p>
                  </a:txBody>
                  <a:tcPr marL="68580" marR="68580" marT="0" marB="0"/>
                </a:tc>
                <a:tc>
                  <a:txBody>
                    <a:bodyPr/>
                    <a:lstStyle/>
                    <a:p>
                      <a:pPr marL="0" marR="0" algn="l">
                        <a:lnSpc>
                          <a:spcPct val="115000"/>
                        </a:lnSpc>
                        <a:spcBef>
                          <a:spcPts val="100"/>
                        </a:spcBef>
                        <a:spcAft>
                          <a:spcPts val="100"/>
                        </a:spcAft>
                        <a:tabLst>
                          <a:tab pos="96520" algn="ctr"/>
                        </a:tabLst>
                      </a:pPr>
                      <a:r>
                        <a:rPr lang="en-US" sz="1100" dirty="0">
                          <a:effectLst/>
                          <a:latin typeface="Zurich BT" pitchFamily="34" charset="0"/>
                        </a:rPr>
                        <a:t>	3</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Thanh </a:t>
                      </a:r>
                      <a:r>
                        <a:rPr lang="en-US" sz="1100" dirty="0" err="1" smtClean="0">
                          <a:effectLst/>
                          <a:latin typeface="Zurich BT" pitchFamily="34" charset="0"/>
                        </a:rPr>
                        <a:t>công</a:t>
                      </a:r>
                      <a:r>
                        <a:rPr lang="en-US" sz="1100" dirty="0" smtClean="0">
                          <a:effectLst/>
                          <a:latin typeface="Zurich BT" pitchFamily="34" charset="0"/>
                        </a:rPr>
                        <a:t> </a:t>
                      </a:r>
                      <a:r>
                        <a:rPr lang="en-US" sz="1100" dirty="0" err="1" smtClean="0">
                          <a:effectLst/>
                          <a:latin typeface="Zurich BT" pitchFamily="34" charset="0"/>
                        </a:rPr>
                        <a:t>thức</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5</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Tiêu</a:t>
                      </a:r>
                      <a:r>
                        <a:rPr lang="en-US" sz="1100" dirty="0" smtClean="0">
                          <a:effectLst/>
                          <a:latin typeface="Zurich BT" pitchFamily="34" charset="0"/>
                        </a:rPr>
                        <a:t> </a:t>
                      </a:r>
                      <a:r>
                        <a:rPr lang="en-US" sz="1100" dirty="0" err="1" smtClean="0">
                          <a:effectLst/>
                          <a:latin typeface="Zurich BT" pitchFamily="34" charset="0"/>
                        </a:rPr>
                        <a:t>đề</a:t>
                      </a:r>
                      <a:r>
                        <a:rPr lang="en-US" sz="1100" dirty="0" smtClean="0">
                          <a:effectLst/>
                          <a:latin typeface="Zurich BT" pitchFamily="34" charset="0"/>
                        </a:rPr>
                        <a:t> </a:t>
                      </a:r>
                      <a:r>
                        <a:rPr lang="en-US" sz="1100" dirty="0" err="1" smtClean="0">
                          <a:effectLst/>
                          <a:latin typeface="Zurich BT" pitchFamily="34" charset="0"/>
                        </a:rPr>
                        <a:t>cột</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7</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Cuộn</a:t>
                      </a:r>
                      <a:r>
                        <a:rPr lang="en-US" sz="1100" dirty="0" smtClean="0">
                          <a:effectLst/>
                          <a:latin typeface="Zurich BT" pitchFamily="34" charset="0"/>
                        </a:rPr>
                        <a:t> </a:t>
                      </a:r>
                      <a:r>
                        <a:rPr lang="en-US" sz="1100" dirty="0" err="1" smtClean="0">
                          <a:effectLst/>
                          <a:latin typeface="Zurich BT" pitchFamily="34" charset="0"/>
                        </a:rPr>
                        <a:t>thẻ</a:t>
                      </a:r>
                      <a:endParaRPr lang="en-US" sz="1100" b="1" dirty="0">
                        <a:effectLst/>
                        <a:latin typeface="Zurich BT" pitchFamily="34" charset="0"/>
                        <a:ea typeface="Times New Roman"/>
                        <a:cs typeface="Arial"/>
                      </a:endParaRPr>
                    </a:p>
                  </a:txBody>
                  <a:tcPr marL="68580" marR="68580" marT="0" marB="0"/>
                </a:tc>
              </a:tr>
              <a:tr h="44450">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65735">
                <a:tc>
                  <a:txBody>
                    <a:bodyPr/>
                    <a:lstStyle/>
                    <a:p>
                      <a:pPr marL="0" marR="0" algn="ctr">
                        <a:lnSpc>
                          <a:spcPct val="115000"/>
                        </a:lnSpc>
                        <a:spcBef>
                          <a:spcPts val="100"/>
                        </a:spcBef>
                        <a:spcAft>
                          <a:spcPts val="100"/>
                        </a:spcAft>
                      </a:pPr>
                      <a:r>
                        <a:rPr lang="en-US" sz="1100" dirty="0">
                          <a:effectLst/>
                          <a:latin typeface="Zurich BT" pitchFamily="34" charset="0"/>
                        </a:rPr>
                        <a:t>2</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Chèn</a:t>
                      </a:r>
                      <a:r>
                        <a:rPr lang="en-US" sz="1100" dirty="0" smtClean="0">
                          <a:effectLst/>
                          <a:latin typeface="Zurich BT" pitchFamily="34" charset="0"/>
                        </a:rPr>
                        <a:t> </a:t>
                      </a:r>
                      <a:r>
                        <a:rPr lang="en-US" sz="1100" dirty="0" err="1" smtClean="0">
                          <a:effectLst/>
                          <a:latin typeface="Zurich BT" pitchFamily="34" charset="0"/>
                        </a:rPr>
                        <a:t>hàm</a:t>
                      </a:r>
                      <a:endParaRPr lang="en-US" sz="1100" b="1" dirty="0">
                        <a:effectLst/>
                        <a:latin typeface="Zurich BT" pitchFamily="34" charset="0"/>
                        <a:ea typeface="Times New Roman"/>
                        <a:cs typeface="Arial"/>
                      </a:endParaRPr>
                    </a:p>
                  </a:txBody>
                  <a:tcPr marL="68580" marR="68580" marT="0" marB="0"/>
                </a:tc>
                <a:tc>
                  <a:txBody>
                    <a:bodyPr/>
                    <a:lstStyle/>
                    <a:p>
                      <a:pPr marL="0" marR="0" algn="l">
                        <a:lnSpc>
                          <a:spcPct val="115000"/>
                        </a:lnSpc>
                        <a:spcBef>
                          <a:spcPts val="100"/>
                        </a:spcBef>
                        <a:spcAft>
                          <a:spcPts val="100"/>
                        </a:spcAft>
                        <a:tabLst>
                          <a:tab pos="96520" algn="ctr"/>
                        </a:tabLst>
                      </a:pPr>
                      <a:r>
                        <a:rPr lang="en-US" sz="1100" dirty="0">
                          <a:effectLst/>
                          <a:latin typeface="Zurich BT" pitchFamily="34" charset="0"/>
                        </a:rPr>
                        <a:t>	4</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a:effectLst/>
                          <a:latin typeface="Zurich BT" pitchFamily="34" charset="0"/>
                        </a:rPr>
                        <a:t>Row </a:t>
                      </a:r>
                      <a:r>
                        <a:rPr lang="en-US" sz="1100" dirty="0" err="1" smtClean="0">
                          <a:effectLst/>
                          <a:latin typeface="Zurich BT" pitchFamily="34" charset="0"/>
                        </a:rPr>
                        <a:t>HeadinTiêu</a:t>
                      </a:r>
                      <a:r>
                        <a:rPr lang="en-US" sz="1100" dirty="0" smtClean="0">
                          <a:effectLst/>
                          <a:latin typeface="Zurich BT" pitchFamily="34" charset="0"/>
                        </a:rPr>
                        <a:t> </a:t>
                      </a:r>
                      <a:r>
                        <a:rPr lang="en-US" sz="1100" dirty="0" err="1" smtClean="0">
                          <a:effectLst/>
                          <a:latin typeface="Zurich BT" pitchFamily="34" charset="0"/>
                        </a:rPr>
                        <a:t>đề</a:t>
                      </a:r>
                      <a:r>
                        <a:rPr lang="en-US" sz="1100" dirty="0" smtClean="0">
                          <a:effectLst/>
                          <a:latin typeface="Zurich BT" pitchFamily="34" charset="0"/>
                        </a:rPr>
                        <a:t> </a:t>
                      </a:r>
                      <a:r>
                        <a:rPr lang="en-US" sz="1100" dirty="0" err="1" smtClean="0">
                          <a:effectLst/>
                          <a:latin typeface="Zurich BT" pitchFamily="34" charset="0"/>
                        </a:rPr>
                        <a:t>dòng</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6</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Cửa</a:t>
                      </a:r>
                      <a:r>
                        <a:rPr lang="en-US" sz="1100" dirty="0" smtClean="0">
                          <a:effectLst/>
                          <a:latin typeface="Zurich BT" pitchFamily="34" charset="0"/>
                        </a:rPr>
                        <a:t> </a:t>
                      </a:r>
                      <a:r>
                        <a:rPr lang="en-US" sz="1100" dirty="0" err="1" smtClean="0">
                          <a:effectLst/>
                          <a:latin typeface="Zurich BT" pitchFamily="34" charset="0"/>
                        </a:rPr>
                        <a:t>sổ</a:t>
                      </a:r>
                      <a:r>
                        <a:rPr lang="en-US" sz="1100" dirty="0" smtClean="0">
                          <a:effectLst/>
                          <a:latin typeface="Zurich BT" pitchFamily="34" charset="0"/>
                        </a:rPr>
                        <a:t> </a:t>
                      </a:r>
                      <a:r>
                        <a:rPr lang="en-US" sz="1100" dirty="0" err="1" smtClean="0">
                          <a:effectLst/>
                          <a:latin typeface="Zurich BT" pitchFamily="34" charset="0"/>
                        </a:rPr>
                        <a:t>tài</a:t>
                      </a:r>
                      <a:r>
                        <a:rPr lang="en-US" sz="1100" dirty="0" smtClean="0">
                          <a:effectLst/>
                          <a:latin typeface="Zurich BT" pitchFamily="34" charset="0"/>
                        </a:rPr>
                        <a:t> </a:t>
                      </a:r>
                      <a:r>
                        <a:rPr lang="en-US" sz="1100" dirty="0" err="1" smtClean="0">
                          <a:effectLst/>
                          <a:latin typeface="Zurich BT" pitchFamily="34" charset="0"/>
                        </a:rPr>
                        <a:t>liệu</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8</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Các</a:t>
                      </a:r>
                      <a:r>
                        <a:rPr lang="en-US" sz="1100" dirty="0" smtClean="0">
                          <a:effectLst/>
                          <a:latin typeface="Zurich BT" pitchFamily="34" charset="0"/>
                        </a:rPr>
                        <a:t> </a:t>
                      </a:r>
                      <a:r>
                        <a:rPr lang="en-US" sz="1100" dirty="0" err="1" smtClean="0">
                          <a:effectLst/>
                          <a:latin typeface="Zurich BT" pitchFamily="34" charset="0"/>
                        </a:rPr>
                        <a:t>thẻ</a:t>
                      </a:r>
                      <a:r>
                        <a:rPr lang="en-US" sz="1100" dirty="0" smtClean="0">
                          <a:effectLst/>
                          <a:latin typeface="Zurich BT" pitchFamily="34" charset="0"/>
                        </a:rPr>
                        <a:t> </a:t>
                      </a:r>
                      <a:r>
                        <a:rPr lang="en-US" sz="1100" dirty="0" err="1" smtClean="0">
                          <a:effectLst/>
                          <a:latin typeface="Zurich BT" pitchFamily="34" charset="0"/>
                        </a:rPr>
                        <a:t>trang</a:t>
                      </a:r>
                      <a:r>
                        <a:rPr lang="en-US" sz="1100" dirty="0" smtClean="0">
                          <a:effectLst/>
                          <a:latin typeface="Zurich BT" pitchFamily="34" charset="0"/>
                        </a:rPr>
                        <a:t> </a:t>
                      </a:r>
                      <a:r>
                        <a:rPr lang="en-US" sz="1100" dirty="0" err="1" smtClean="0">
                          <a:effectLst/>
                          <a:latin typeface="Zurich BT" pitchFamily="34" charset="0"/>
                        </a:rPr>
                        <a:t>tính</a:t>
                      </a:r>
                      <a:r>
                        <a:rPr lang="en-US" sz="1100" dirty="0" smtClean="0">
                          <a:effectLst/>
                          <a:latin typeface="Zurich BT" pitchFamily="34" charset="0"/>
                        </a:rPr>
                        <a:t> </a:t>
                      </a:r>
                      <a:endParaRPr lang="en-US" sz="1100" b="1" dirty="0">
                        <a:effectLst/>
                        <a:latin typeface="Zurich BT" pitchFamily="34" charset="0"/>
                        <a:ea typeface="Times New Roman"/>
                        <a:cs typeface="Arial"/>
                      </a:endParaRPr>
                    </a:p>
                  </a:txBody>
                  <a:tcPr marL="68580" marR="68580" marT="0" marB="0"/>
                </a:tc>
              </a:tr>
              <a:tr h="0">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grpSp>
        <p:nvGrpSpPr>
          <p:cNvPr id="6" name="Canvas 198"/>
          <p:cNvGrpSpPr/>
          <p:nvPr/>
        </p:nvGrpSpPr>
        <p:grpSpPr>
          <a:xfrm>
            <a:off x="788125" y="1449976"/>
            <a:ext cx="7330243" cy="3807823"/>
            <a:chOff x="0" y="0"/>
            <a:chExt cx="5724525" cy="2973705"/>
          </a:xfrm>
        </p:grpSpPr>
        <p:sp>
          <p:nvSpPr>
            <p:cNvPr id="7" name="Rectangle 6"/>
            <p:cNvSpPr/>
            <p:nvPr/>
          </p:nvSpPr>
          <p:spPr>
            <a:xfrm>
              <a:off x="0" y="0"/>
              <a:ext cx="5724525" cy="2973705"/>
            </a:xfrm>
            <a:prstGeom prst="rect">
              <a:avLst/>
            </a:prstGeom>
            <a:noFill/>
          </p:spPr>
        </p:sp>
        <p:pic>
          <p:nvPicPr>
            <p:cNvPr id="8" name="Picture 7"/>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372758" y="0"/>
              <a:ext cx="5334000" cy="2938145"/>
            </a:xfrm>
            <a:prstGeom prst="rect">
              <a:avLst/>
            </a:prstGeom>
          </p:spPr>
        </p:pic>
        <p:cxnSp>
          <p:nvCxnSpPr>
            <p:cNvPr id="9" name="AutoShape 1647"/>
            <p:cNvCxnSpPr>
              <a:cxnSpLocks noChangeShapeType="1"/>
            </p:cNvCxnSpPr>
            <p:nvPr/>
          </p:nvCxnSpPr>
          <p:spPr bwMode="auto">
            <a:xfrm>
              <a:off x="752082" y="441393"/>
              <a:ext cx="635" cy="17970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AutoShape 1649"/>
            <p:cNvCxnSpPr>
              <a:cxnSpLocks noChangeShapeType="1"/>
            </p:cNvCxnSpPr>
            <p:nvPr/>
          </p:nvCxnSpPr>
          <p:spPr bwMode="auto">
            <a:xfrm>
              <a:off x="1432069" y="441393"/>
              <a:ext cx="635" cy="17970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AutoShape 1651"/>
            <p:cNvCxnSpPr>
              <a:cxnSpLocks noChangeShapeType="1"/>
            </p:cNvCxnSpPr>
            <p:nvPr/>
          </p:nvCxnSpPr>
          <p:spPr bwMode="auto">
            <a:xfrm>
              <a:off x="1884189" y="441393"/>
              <a:ext cx="635" cy="17970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AutoShape 1653"/>
            <p:cNvCxnSpPr>
              <a:cxnSpLocks noChangeShapeType="1"/>
            </p:cNvCxnSpPr>
            <p:nvPr/>
          </p:nvCxnSpPr>
          <p:spPr bwMode="auto">
            <a:xfrm flipV="1">
              <a:off x="2681083" y="815752"/>
              <a:ext cx="3175" cy="17970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 name="AutoShape 1654"/>
            <p:cNvCxnSpPr>
              <a:cxnSpLocks noChangeShapeType="1"/>
            </p:cNvCxnSpPr>
            <p:nvPr/>
          </p:nvCxnSpPr>
          <p:spPr bwMode="auto">
            <a:xfrm rot="5400000" flipH="1">
              <a:off x="601689" y="1225860"/>
              <a:ext cx="635" cy="17970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AutoShape 1657"/>
            <p:cNvCxnSpPr>
              <a:cxnSpLocks noChangeShapeType="1"/>
            </p:cNvCxnSpPr>
            <p:nvPr/>
          </p:nvCxnSpPr>
          <p:spPr bwMode="auto">
            <a:xfrm>
              <a:off x="566129" y="2552096"/>
              <a:ext cx="3175" cy="17970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5" name="AutoShape 1662"/>
            <p:cNvSpPr>
              <a:spLocks/>
            </p:cNvSpPr>
            <p:nvPr/>
          </p:nvSpPr>
          <p:spPr bwMode="auto">
            <a:xfrm flipV="1">
              <a:off x="191770" y="786232"/>
              <a:ext cx="168275" cy="1905000"/>
            </a:xfrm>
            <a:prstGeom prst="leftBrace">
              <a:avLst>
                <a:gd name="adj1" fmla="val 0"/>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sz="1100"/>
            </a:p>
          </p:txBody>
        </p:sp>
        <p:cxnSp>
          <p:nvCxnSpPr>
            <p:cNvPr id="16" name="AutoShape 1934"/>
            <p:cNvCxnSpPr>
              <a:cxnSpLocks noChangeShapeType="1"/>
            </p:cNvCxnSpPr>
            <p:nvPr/>
          </p:nvCxnSpPr>
          <p:spPr bwMode="auto">
            <a:xfrm>
              <a:off x="1359879" y="2552096"/>
              <a:ext cx="3175" cy="17970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7" name="Text Box 1646"/>
            <p:cNvSpPr txBox="1">
              <a:spLocks noChangeArrowheads="1"/>
            </p:cNvSpPr>
            <p:nvPr/>
          </p:nvSpPr>
          <p:spPr bwMode="auto">
            <a:xfrm>
              <a:off x="655442" y="279443"/>
              <a:ext cx="194400" cy="177800"/>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1</a:t>
              </a:r>
              <a:endParaRPr lang="en-US" sz="1100" b="1">
                <a:effectLst/>
                <a:latin typeface="Zurich BT"/>
                <a:ea typeface="Times New Roman"/>
                <a:cs typeface="Arial"/>
              </a:endParaRPr>
            </a:p>
          </p:txBody>
        </p:sp>
        <p:sp>
          <p:nvSpPr>
            <p:cNvPr id="18" name="Text Box 1648"/>
            <p:cNvSpPr txBox="1">
              <a:spLocks noChangeArrowheads="1"/>
            </p:cNvSpPr>
            <p:nvPr/>
          </p:nvSpPr>
          <p:spPr bwMode="auto">
            <a:xfrm>
              <a:off x="1335296" y="279443"/>
              <a:ext cx="194400" cy="177800"/>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2</a:t>
              </a:r>
              <a:endParaRPr lang="en-US" sz="1100" b="1">
                <a:effectLst/>
                <a:latin typeface="Zurich BT"/>
                <a:ea typeface="Times New Roman"/>
                <a:cs typeface="Arial"/>
              </a:endParaRPr>
            </a:p>
          </p:txBody>
        </p:sp>
        <p:sp>
          <p:nvSpPr>
            <p:cNvPr id="19" name="Text Box 1650"/>
            <p:cNvSpPr txBox="1">
              <a:spLocks noChangeArrowheads="1"/>
            </p:cNvSpPr>
            <p:nvPr/>
          </p:nvSpPr>
          <p:spPr bwMode="auto">
            <a:xfrm>
              <a:off x="1787342" y="279443"/>
              <a:ext cx="194400" cy="177800"/>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3</a:t>
              </a:r>
              <a:endParaRPr lang="en-US" sz="1100" b="1">
                <a:effectLst/>
                <a:latin typeface="Zurich BT"/>
                <a:ea typeface="Times New Roman"/>
                <a:cs typeface="Arial"/>
              </a:endParaRPr>
            </a:p>
          </p:txBody>
        </p:sp>
        <p:sp>
          <p:nvSpPr>
            <p:cNvPr id="20" name="Text Box 1656"/>
            <p:cNvSpPr txBox="1">
              <a:spLocks noChangeArrowheads="1"/>
            </p:cNvSpPr>
            <p:nvPr/>
          </p:nvSpPr>
          <p:spPr bwMode="auto">
            <a:xfrm>
              <a:off x="470792" y="2386147"/>
              <a:ext cx="194400" cy="177800"/>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dirty="0">
                  <a:effectLst/>
                  <a:latin typeface="Zurich BT"/>
                  <a:ea typeface="Times New Roman"/>
                  <a:cs typeface="Arial"/>
                </a:rPr>
                <a:t>7</a:t>
              </a:r>
              <a:endParaRPr lang="en-US" sz="1100" b="1" dirty="0">
                <a:effectLst/>
                <a:latin typeface="Zurich BT"/>
                <a:ea typeface="Times New Roman"/>
                <a:cs typeface="Arial"/>
              </a:endParaRPr>
            </a:p>
          </p:txBody>
        </p:sp>
        <p:sp>
          <p:nvSpPr>
            <p:cNvPr id="21" name="Text Box 1659"/>
            <p:cNvSpPr txBox="1">
              <a:spLocks noChangeArrowheads="1"/>
            </p:cNvSpPr>
            <p:nvPr/>
          </p:nvSpPr>
          <p:spPr bwMode="auto">
            <a:xfrm>
              <a:off x="1267076" y="2385911"/>
              <a:ext cx="194400" cy="177800"/>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8</a:t>
              </a:r>
              <a:endParaRPr lang="en-US" sz="1100" b="1">
                <a:effectLst/>
                <a:latin typeface="Zurich BT"/>
                <a:ea typeface="Times New Roman"/>
                <a:cs typeface="Arial"/>
              </a:endParaRPr>
            </a:p>
          </p:txBody>
        </p:sp>
        <p:sp>
          <p:nvSpPr>
            <p:cNvPr id="22" name="Text Box 1661"/>
            <p:cNvSpPr txBox="1">
              <a:spLocks noChangeArrowheads="1"/>
            </p:cNvSpPr>
            <p:nvPr/>
          </p:nvSpPr>
          <p:spPr bwMode="auto">
            <a:xfrm>
              <a:off x="0" y="1659209"/>
              <a:ext cx="194400" cy="177800"/>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6</a:t>
              </a:r>
              <a:endParaRPr lang="en-US" sz="1100" b="1">
                <a:effectLst/>
                <a:latin typeface="Zurich BT"/>
                <a:ea typeface="Times New Roman"/>
                <a:cs typeface="Arial"/>
              </a:endParaRPr>
            </a:p>
          </p:txBody>
        </p:sp>
        <p:sp>
          <p:nvSpPr>
            <p:cNvPr id="23" name="Text Box 1655"/>
            <p:cNvSpPr txBox="1">
              <a:spLocks noChangeArrowheads="1"/>
            </p:cNvSpPr>
            <p:nvPr/>
          </p:nvSpPr>
          <p:spPr bwMode="auto">
            <a:xfrm>
              <a:off x="687973" y="1225827"/>
              <a:ext cx="189230" cy="177800"/>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4</a:t>
              </a:r>
              <a:endParaRPr lang="en-US" sz="1100" b="1">
                <a:effectLst/>
                <a:latin typeface="Zurich BT"/>
                <a:ea typeface="Times New Roman"/>
                <a:cs typeface="Arial"/>
              </a:endParaRPr>
            </a:p>
          </p:txBody>
        </p:sp>
        <p:sp>
          <p:nvSpPr>
            <p:cNvPr id="24" name="Text Box 1652"/>
            <p:cNvSpPr txBox="1">
              <a:spLocks noChangeArrowheads="1"/>
            </p:cNvSpPr>
            <p:nvPr/>
          </p:nvSpPr>
          <p:spPr bwMode="auto">
            <a:xfrm>
              <a:off x="2587899" y="1000447"/>
              <a:ext cx="194400" cy="177800"/>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5</a:t>
              </a:r>
              <a:endParaRPr lang="en-US" sz="1100" b="1">
                <a:effectLst/>
                <a:latin typeface="Zurich BT"/>
                <a:ea typeface="Times New Roman"/>
                <a:cs typeface="Arial"/>
              </a:endParaRPr>
            </a:p>
          </p:txBody>
        </p:sp>
      </p:grpSp>
    </p:spTree>
    <p:extLst>
      <p:ext uri="{BB962C8B-B14F-4D97-AF65-F5344CB8AC3E}">
        <p14:creationId xmlns:p14="http://schemas.microsoft.com/office/powerpoint/2010/main" val="4714542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Quan</a:t>
            </a:r>
            <a:r>
              <a:rPr lang="en-US" dirty="0"/>
              <a:t> </a:t>
            </a:r>
            <a:r>
              <a:rPr lang="en-US" dirty="0" err="1"/>
              <a:t>sát</a:t>
            </a:r>
            <a:r>
              <a:rPr lang="en-US" dirty="0"/>
              <a:t> </a:t>
            </a:r>
            <a:r>
              <a:rPr lang="en-US" dirty="0" err="1"/>
              <a:t>màn</a:t>
            </a:r>
            <a:r>
              <a:rPr lang="en-US" dirty="0"/>
              <a:t> </a:t>
            </a:r>
            <a:r>
              <a:rPr lang="en-US" dirty="0" err="1" smtClean="0"/>
              <a:t>hình</a:t>
            </a:r>
            <a:r>
              <a:rPr lang="en-US" dirty="0" smtClean="0"/>
              <a:t> (PowerPoint)</a:t>
            </a:r>
            <a:endParaRPr lang="en-US" dirty="0"/>
          </a:p>
        </p:txBody>
      </p:sp>
      <p:graphicFrame>
        <p:nvGraphicFramePr>
          <p:cNvPr id="93" name="Content Placeholder 92"/>
          <p:cNvGraphicFramePr>
            <a:graphicFrameLocks noGrp="1"/>
          </p:cNvGraphicFramePr>
          <p:nvPr>
            <p:ph idx="1"/>
            <p:extLst>
              <p:ext uri="{D42A27DB-BD31-4B8C-83A1-F6EECF244321}">
                <p14:modId xmlns:p14="http://schemas.microsoft.com/office/powerpoint/2010/main" val="370848133"/>
              </p:ext>
            </p:extLst>
          </p:nvPr>
        </p:nvGraphicFramePr>
        <p:xfrm>
          <a:off x="1291770" y="5489277"/>
          <a:ext cx="6924674" cy="430022"/>
        </p:xfrm>
        <a:graphic>
          <a:graphicData uri="http://schemas.openxmlformats.org/drawingml/2006/table">
            <a:tbl>
              <a:tblPr firstRow="1" firstCol="1" bandRow="1">
                <a:tableStyleId>{2D5ABB26-0587-4C30-8999-92F81FD0307C}</a:tableStyleId>
              </a:tblPr>
              <a:tblGrid>
                <a:gridCol w="228600"/>
                <a:gridCol w="1516106"/>
                <a:gridCol w="248254"/>
                <a:gridCol w="1439875"/>
                <a:gridCol w="249069"/>
                <a:gridCol w="1793475"/>
                <a:gridCol w="246479"/>
                <a:gridCol w="1202816"/>
              </a:tblGrid>
              <a:tr h="165735">
                <a:tc>
                  <a:txBody>
                    <a:bodyPr/>
                    <a:lstStyle/>
                    <a:p>
                      <a:pPr marL="0" marR="0" algn="ctr">
                        <a:lnSpc>
                          <a:spcPct val="115000"/>
                        </a:lnSpc>
                        <a:spcBef>
                          <a:spcPts val="100"/>
                        </a:spcBef>
                        <a:spcAft>
                          <a:spcPts val="100"/>
                        </a:spcAft>
                      </a:pPr>
                      <a:r>
                        <a:rPr lang="en-US" sz="1100" dirty="0" smtClean="0">
                          <a:effectLst/>
                          <a:latin typeface="Zurich BT" pitchFamily="34" charset="0"/>
                        </a:rPr>
                        <a:t>1</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Thẻ</a:t>
                      </a:r>
                      <a:r>
                        <a:rPr lang="en-US" sz="1100" dirty="0" smtClean="0">
                          <a:effectLst/>
                          <a:latin typeface="Zurich BT" pitchFamily="34" charset="0"/>
                        </a:rPr>
                        <a:t> slide</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200"/>
                        </a:spcBef>
                        <a:spcAft>
                          <a:spcPts val="200"/>
                        </a:spcAft>
                      </a:pPr>
                      <a:r>
                        <a:rPr lang="en-US" sz="1100" dirty="0">
                          <a:effectLst/>
                          <a:latin typeface="Zurich BT" pitchFamily="34" charset="0"/>
                        </a:rPr>
                        <a:t>3</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Thanh chia</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5</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Khung</a:t>
                      </a:r>
                      <a:r>
                        <a:rPr lang="en-US" sz="1100" dirty="0" smtClean="0">
                          <a:effectLst/>
                          <a:latin typeface="Zurich BT" pitchFamily="34" charset="0"/>
                        </a:rPr>
                        <a:t> Slide</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7</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Khung</a:t>
                      </a:r>
                      <a:r>
                        <a:rPr lang="en-US" sz="1100" dirty="0" smtClean="0">
                          <a:effectLst/>
                          <a:latin typeface="Zurich BT" pitchFamily="34" charset="0"/>
                        </a:rPr>
                        <a:t> </a:t>
                      </a:r>
                      <a:r>
                        <a:rPr lang="en-US" sz="1100" dirty="0" err="1" smtClean="0">
                          <a:effectLst/>
                          <a:latin typeface="Zurich BT" pitchFamily="34" charset="0"/>
                        </a:rPr>
                        <a:t>ghi</a:t>
                      </a:r>
                      <a:r>
                        <a:rPr lang="en-US" sz="1100" dirty="0" smtClean="0">
                          <a:effectLst/>
                          <a:latin typeface="Zurich BT" pitchFamily="34" charset="0"/>
                        </a:rPr>
                        <a:t> </a:t>
                      </a:r>
                      <a:r>
                        <a:rPr lang="en-US" sz="1100" dirty="0" err="1" smtClean="0">
                          <a:effectLst/>
                          <a:latin typeface="Zurich BT" pitchFamily="34" charset="0"/>
                        </a:rPr>
                        <a:t>chú</a:t>
                      </a:r>
                      <a:endParaRPr lang="en-US" sz="1100" b="1" dirty="0">
                        <a:effectLst/>
                        <a:latin typeface="Zurich BT" pitchFamily="34" charset="0"/>
                        <a:ea typeface="Times New Roman"/>
                        <a:cs typeface="Arial"/>
                      </a:endParaRPr>
                    </a:p>
                  </a:txBody>
                  <a:tcPr marL="68580" marR="68580" marT="0" marB="0"/>
                </a:tc>
              </a:tr>
              <a:tr h="44450">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65735">
                <a:tc>
                  <a:txBody>
                    <a:bodyPr/>
                    <a:lstStyle/>
                    <a:p>
                      <a:pPr marL="0" marR="0" algn="ctr">
                        <a:lnSpc>
                          <a:spcPct val="115000"/>
                        </a:lnSpc>
                        <a:spcBef>
                          <a:spcPts val="100"/>
                        </a:spcBef>
                        <a:spcAft>
                          <a:spcPts val="100"/>
                        </a:spcAft>
                      </a:pPr>
                      <a:r>
                        <a:rPr lang="en-US" sz="1100" dirty="0">
                          <a:effectLst/>
                          <a:latin typeface="Zurich BT" pitchFamily="34" charset="0"/>
                        </a:rPr>
                        <a:t>2</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Thẻ</a:t>
                      </a:r>
                      <a:r>
                        <a:rPr lang="en-US" sz="1100" dirty="0" smtClean="0">
                          <a:effectLst/>
                          <a:latin typeface="Zurich BT" pitchFamily="34" charset="0"/>
                        </a:rPr>
                        <a:t> </a:t>
                      </a:r>
                      <a:r>
                        <a:rPr lang="en-US" sz="1100" dirty="0" err="1" smtClean="0">
                          <a:effectLst/>
                          <a:latin typeface="Zurich BT" pitchFamily="34" charset="0"/>
                        </a:rPr>
                        <a:t>phác</a:t>
                      </a:r>
                      <a:r>
                        <a:rPr lang="en-US" sz="1100" dirty="0" smtClean="0">
                          <a:effectLst/>
                          <a:latin typeface="Zurich BT" pitchFamily="34" charset="0"/>
                        </a:rPr>
                        <a:t> </a:t>
                      </a:r>
                      <a:r>
                        <a:rPr lang="en-US" sz="1100" dirty="0" err="1" smtClean="0">
                          <a:effectLst/>
                          <a:latin typeface="Zurich BT" pitchFamily="34" charset="0"/>
                        </a:rPr>
                        <a:t>thảo</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200"/>
                        </a:spcBef>
                        <a:spcAft>
                          <a:spcPts val="200"/>
                        </a:spcAft>
                      </a:pPr>
                      <a:r>
                        <a:rPr lang="en-US" sz="1100" dirty="0">
                          <a:effectLst/>
                          <a:latin typeface="Zurich BT" pitchFamily="34" charset="0"/>
                        </a:rPr>
                        <a:t>4</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Placeholder</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6</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Cửa</a:t>
                      </a:r>
                      <a:r>
                        <a:rPr lang="en-US" sz="1100" dirty="0" smtClean="0">
                          <a:effectLst/>
                          <a:latin typeface="Zurich BT" pitchFamily="34" charset="0"/>
                        </a:rPr>
                        <a:t> </a:t>
                      </a:r>
                      <a:r>
                        <a:rPr lang="en-US" sz="1100" dirty="0" err="1" smtClean="0">
                          <a:effectLst/>
                          <a:latin typeface="Zurich BT" pitchFamily="34" charset="0"/>
                        </a:rPr>
                        <a:t>sổ</a:t>
                      </a:r>
                      <a:r>
                        <a:rPr lang="en-US" sz="1100" dirty="0" smtClean="0">
                          <a:effectLst/>
                          <a:latin typeface="Zurich BT" pitchFamily="34" charset="0"/>
                        </a:rPr>
                        <a:t> </a:t>
                      </a:r>
                      <a:r>
                        <a:rPr lang="en-US" sz="1100" dirty="0" err="1" smtClean="0">
                          <a:effectLst/>
                          <a:latin typeface="Zurich BT" pitchFamily="34" charset="0"/>
                        </a:rPr>
                        <a:t>tài</a:t>
                      </a:r>
                      <a:r>
                        <a:rPr lang="en-US" sz="1100" dirty="0" smtClean="0">
                          <a:effectLst/>
                          <a:latin typeface="Zurich BT" pitchFamily="34" charset="0"/>
                        </a:rPr>
                        <a:t> </a:t>
                      </a:r>
                      <a:r>
                        <a:rPr lang="en-US" sz="1100" dirty="0" err="1" smtClean="0">
                          <a:effectLst/>
                          <a:latin typeface="Zurich BT" pitchFamily="34" charset="0"/>
                        </a:rPr>
                        <a:t>liệu</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ct val="115000"/>
                        </a:lnSpc>
                        <a:spcBef>
                          <a:spcPts val="100"/>
                        </a:spcBef>
                        <a:spcAft>
                          <a:spcPts val="10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grpSp>
        <p:nvGrpSpPr>
          <p:cNvPr id="79" name="Group 78"/>
          <p:cNvGrpSpPr>
            <a:grpSpLocks/>
          </p:cNvGrpSpPr>
          <p:nvPr/>
        </p:nvGrpSpPr>
        <p:grpSpPr bwMode="auto">
          <a:xfrm>
            <a:off x="5707369" y="-746210340"/>
            <a:ext cx="330006" cy="257"/>
            <a:chOff x="1083476" y="1251430"/>
            <a:chExt cx="549" cy="272"/>
          </a:xfrm>
        </p:grpSpPr>
        <p:cxnSp>
          <p:nvCxnSpPr>
            <p:cNvPr id="88" name="AutoShape 1635"/>
            <p:cNvCxnSpPr>
              <a:cxnSpLocks noChangeShapeType="1"/>
            </p:cNvCxnSpPr>
            <p:nvPr/>
          </p:nvCxnSpPr>
          <p:spPr bwMode="auto">
            <a:xfrm flipH="1">
              <a:off x="1083476" y="1251542"/>
              <a:ext cx="234" cy="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9" name="Text Box 1634"/>
            <p:cNvSpPr txBox="1">
              <a:spLocks noChangeArrowheads="1"/>
            </p:cNvSpPr>
            <p:nvPr/>
          </p:nvSpPr>
          <p:spPr bwMode="auto">
            <a:xfrm>
              <a:off x="1083719" y="1251430"/>
              <a:ext cx="306" cy="272"/>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800" b="1">
                  <a:effectLst/>
                  <a:latin typeface="Zurich BT"/>
                  <a:ea typeface="Times New Roman"/>
                  <a:cs typeface="Arial"/>
                </a:rPr>
                <a:t>3</a:t>
              </a:r>
              <a:endParaRPr lang="en-US" sz="1200">
                <a:effectLst/>
                <a:latin typeface="Times New Roman"/>
                <a:ea typeface="PMingLiU"/>
              </a:endParaRPr>
            </a:p>
          </p:txBody>
        </p:sp>
      </p:grpSp>
      <p:grpSp>
        <p:nvGrpSpPr>
          <p:cNvPr id="92" name="Group 91"/>
          <p:cNvGrpSpPr/>
          <p:nvPr/>
        </p:nvGrpSpPr>
        <p:grpSpPr>
          <a:xfrm>
            <a:off x="638626" y="1309914"/>
            <a:ext cx="7649029" cy="4176486"/>
            <a:chOff x="4572000" y="3429000"/>
            <a:chExt cx="5632450" cy="2918460"/>
          </a:xfrm>
        </p:grpSpPr>
        <p:sp>
          <p:nvSpPr>
            <p:cNvPr id="71" name="Rectangle 70"/>
            <p:cNvSpPr/>
            <p:nvPr/>
          </p:nvSpPr>
          <p:spPr>
            <a:xfrm>
              <a:off x="4572000" y="3429000"/>
              <a:ext cx="5632450" cy="2918460"/>
            </a:xfrm>
            <a:prstGeom prst="rect">
              <a:avLst/>
            </a:prstGeom>
          </p:spPr>
        </p:sp>
        <p:pic>
          <p:nvPicPr>
            <p:cNvPr id="75" name="Picture 7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0150" y="3538728"/>
              <a:ext cx="5049276" cy="2730938"/>
            </a:xfrm>
            <a:prstGeom prst="rect">
              <a:avLst/>
            </a:prstGeom>
          </p:spPr>
        </p:pic>
        <p:cxnSp>
          <p:nvCxnSpPr>
            <p:cNvPr id="76" name="AutoShape 1626"/>
            <p:cNvCxnSpPr>
              <a:cxnSpLocks noChangeShapeType="1"/>
            </p:cNvCxnSpPr>
            <p:nvPr/>
          </p:nvCxnSpPr>
          <p:spPr bwMode="auto">
            <a:xfrm flipV="1">
              <a:off x="5434131" y="4164194"/>
              <a:ext cx="3006" cy="17008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grpSp>
          <p:nvGrpSpPr>
            <p:cNvPr id="77" name="Group 76"/>
            <p:cNvGrpSpPr>
              <a:grpSpLocks/>
            </p:cNvGrpSpPr>
            <p:nvPr/>
          </p:nvGrpSpPr>
          <p:grpSpPr bwMode="auto">
            <a:xfrm>
              <a:off x="5107590" y="3770745"/>
              <a:ext cx="183938" cy="314928"/>
              <a:chOff x="449876" y="245140"/>
              <a:chExt cx="306" cy="524"/>
            </a:xfrm>
          </p:grpSpPr>
          <p:cxnSp>
            <p:nvCxnSpPr>
              <p:cNvPr id="90" name="AutoShape 1629"/>
              <p:cNvCxnSpPr>
                <a:cxnSpLocks noChangeShapeType="1"/>
              </p:cNvCxnSpPr>
              <p:nvPr/>
            </p:nvCxnSpPr>
            <p:spPr bwMode="auto">
              <a:xfrm>
                <a:off x="450018" y="245381"/>
                <a:ext cx="5" cy="283"/>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91" name="Text Box 1628"/>
              <p:cNvSpPr txBox="1">
                <a:spLocks noChangeArrowheads="1"/>
              </p:cNvSpPr>
              <p:nvPr/>
            </p:nvSpPr>
            <p:spPr bwMode="auto">
              <a:xfrm>
                <a:off x="449876" y="245140"/>
                <a:ext cx="306" cy="272"/>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pitchFamily="34" charset="0"/>
                    <a:ea typeface="Times New Roman"/>
                    <a:cs typeface="Arial"/>
                  </a:rPr>
                  <a:t>1</a:t>
                </a:r>
                <a:endParaRPr lang="en-US" sz="1100">
                  <a:effectLst/>
                  <a:latin typeface="Zurich BT" pitchFamily="34" charset="0"/>
                  <a:ea typeface="PMingLiU"/>
                </a:endParaRPr>
              </a:p>
            </p:txBody>
          </p:sp>
        </p:grpSp>
        <p:cxnSp>
          <p:nvCxnSpPr>
            <p:cNvPr id="78" name="AutoShape 1632"/>
            <p:cNvCxnSpPr>
              <a:cxnSpLocks noChangeShapeType="1"/>
            </p:cNvCxnSpPr>
            <p:nvPr/>
          </p:nvCxnSpPr>
          <p:spPr bwMode="auto">
            <a:xfrm>
              <a:off x="7929967" y="4605886"/>
              <a:ext cx="3006" cy="17008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grpSp>
          <p:nvGrpSpPr>
            <p:cNvPr id="80" name="Group 79"/>
            <p:cNvGrpSpPr>
              <a:grpSpLocks/>
            </p:cNvGrpSpPr>
            <p:nvPr/>
          </p:nvGrpSpPr>
          <p:grpSpPr bwMode="auto">
            <a:xfrm>
              <a:off x="6287501" y="5709864"/>
              <a:ext cx="183938" cy="314928"/>
              <a:chOff x="1696321" y="2293936"/>
              <a:chExt cx="306" cy="524"/>
            </a:xfrm>
          </p:grpSpPr>
          <p:cxnSp>
            <p:nvCxnSpPr>
              <p:cNvPr id="86" name="AutoShape 1638"/>
              <p:cNvCxnSpPr>
                <a:cxnSpLocks noChangeShapeType="1"/>
              </p:cNvCxnSpPr>
              <p:nvPr/>
            </p:nvCxnSpPr>
            <p:spPr bwMode="auto">
              <a:xfrm>
                <a:off x="1696472" y="2294177"/>
                <a:ext cx="5" cy="283"/>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7" name="Text Box 1637"/>
              <p:cNvSpPr txBox="1">
                <a:spLocks noChangeArrowheads="1"/>
              </p:cNvSpPr>
              <p:nvPr/>
            </p:nvSpPr>
            <p:spPr bwMode="auto">
              <a:xfrm>
                <a:off x="1696321" y="2293936"/>
                <a:ext cx="306" cy="272"/>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pitchFamily="34" charset="0"/>
                    <a:ea typeface="Times New Roman"/>
                    <a:cs typeface="Arial"/>
                  </a:rPr>
                  <a:t>7</a:t>
                </a:r>
                <a:endParaRPr lang="en-US" sz="1100" b="1">
                  <a:effectLst/>
                  <a:latin typeface="Zurich BT" pitchFamily="34" charset="0"/>
                  <a:ea typeface="Times New Roman"/>
                  <a:cs typeface="Arial"/>
                </a:endParaRPr>
              </a:p>
            </p:txBody>
          </p:sp>
        </p:grpSp>
        <p:cxnSp>
          <p:nvCxnSpPr>
            <p:cNvPr id="81" name="AutoShape 1639"/>
            <p:cNvCxnSpPr>
              <a:cxnSpLocks noChangeShapeType="1"/>
            </p:cNvCxnSpPr>
            <p:nvPr/>
          </p:nvCxnSpPr>
          <p:spPr bwMode="auto">
            <a:xfrm rot="5400000" flipH="1">
              <a:off x="9317757" y="4398577"/>
              <a:ext cx="601" cy="170113"/>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2" name="AutoShape 1642"/>
            <p:cNvSpPr>
              <a:spLocks/>
            </p:cNvSpPr>
            <p:nvPr/>
          </p:nvSpPr>
          <p:spPr bwMode="auto">
            <a:xfrm flipV="1">
              <a:off x="4860857" y="4125652"/>
              <a:ext cx="159293" cy="1947262"/>
            </a:xfrm>
            <a:prstGeom prst="leftBrace">
              <a:avLst>
                <a:gd name="adj1" fmla="val 0"/>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a:spcBef>
                  <a:spcPts val="0"/>
                </a:spcBef>
                <a:spcAft>
                  <a:spcPts val="0"/>
                </a:spcAft>
              </a:pPr>
              <a:r>
                <a:rPr lang="en-CA" sz="1100">
                  <a:effectLst/>
                  <a:latin typeface="Zurich BT" pitchFamily="34" charset="0"/>
                  <a:ea typeface="Times New Roman"/>
                  <a:cs typeface="Times New Roman"/>
                </a:rPr>
                <a:t> </a:t>
              </a:r>
              <a:endParaRPr lang="en-US" sz="1100">
                <a:effectLst/>
                <a:latin typeface="Zurich BT" pitchFamily="34" charset="0"/>
                <a:ea typeface="Calibri"/>
                <a:cs typeface="Times New Roman"/>
              </a:endParaRPr>
            </a:p>
          </p:txBody>
        </p:sp>
        <p:sp>
          <p:nvSpPr>
            <p:cNvPr id="83" name="Text Box 1625"/>
            <p:cNvSpPr txBox="1">
              <a:spLocks noChangeArrowheads="1"/>
            </p:cNvSpPr>
            <p:nvPr/>
          </p:nvSpPr>
          <p:spPr bwMode="auto">
            <a:xfrm>
              <a:off x="5346227" y="4338693"/>
              <a:ext cx="183959" cy="163508"/>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pitchFamily="34" charset="0"/>
                  <a:ea typeface="Times New Roman"/>
                  <a:cs typeface="Arial"/>
                </a:rPr>
                <a:t>2</a:t>
              </a:r>
              <a:endParaRPr lang="en-US" sz="1100">
                <a:effectLst/>
                <a:latin typeface="Zurich BT" pitchFamily="34" charset="0"/>
                <a:ea typeface="PMingLiU"/>
              </a:endParaRPr>
            </a:p>
          </p:txBody>
        </p:sp>
        <p:sp>
          <p:nvSpPr>
            <p:cNvPr id="84" name="Text Box 1631"/>
            <p:cNvSpPr txBox="1">
              <a:spLocks noChangeArrowheads="1"/>
            </p:cNvSpPr>
            <p:nvPr/>
          </p:nvSpPr>
          <p:spPr bwMode="auto">
            <a:xfrm>
              <a:off x="7844539" y="4463805"/>
              <a:ext cx="183959" cy="163508"/>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pitchFamily="34" charset="0"/>
                  <a:ea typeface="Times New Roman"/>
                  <a:cs typeface="Arial"/>
                </a:rPr>
                <a:t>4</a:t>
              </a:r>
              <a:endParaRPr lang="en-US" sz="1100">
                <a:effectLst/>
                <a:latin typeface="Zurich BT" pitchFamily="34" charset="0"/>
                <a:ea typeface="PMingLiU"/>
              </a:endParaRPr>
            </a:p>
          </p:txBody>
        </p:sp>
        <p:sp>
          <p:nvSpPr>
            <p:cNvPr id="85" name="Text Box 1640"/>
            <p:cNvSpPr txBox="1">
              <a:spLocks noChangeArrowheads="1"/>
            </p:cNvSpPr>
            <p:nvPr/>
          </p:nvSpPr>
          <p:spPr bwMode="auto">
            <a:xfrm>
              <a:off x="9398503" y="4398167"/>
              <a:ext cx="183959" cy="163508"/>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pitchFamily="34" charset="0"/>
                  <a:ea typeface="Times New Roman"/>
                  <a:cs typeface="Arial"/>
                </a:rPr>
                <a:t>5</a:t>
              </a:r>
              <a:endParaRPr lang="en-US" sz="1100">
                <a:effectLst/>
                <a:latin typeface="Zurich BT" pitchFamily="34" charset="0"/>
                <a:ea typeface="PMingLiU"/>
              </a:endParaRPr>
            </a:p>
          </p:txBody>
        </p:sp>
        <p:sp>
          <p:nvSpPr>
            <p:cNvPr id="74" name="Text Box 1641"/>
            <p:cNvSpPr txBox="1">
              <a:spLocks noChangeArrowheads="1"/>
            </p:cNvSpPr>
            <p:nvPr/>
          </p:nvSpPr>
          <p:spPr bwMode="auto">
            <a:xfrm>
              <a:off x="4681728" y="5022825"/>
              <a:ext cx="183959" cy="163508"/>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100" b="1" dirty="0">
                  <a:effectLst/>
                  <a:latin typeface="Zurich BT" pitchFamily="34" charset="0"/>
                  <a:ea typeface="Times New Roman"/>
                  <a:cs typeface="Arial"/>
                </a:rPr>
                <a:t>6</a:t>
              </a:r>
              <a:endParaRPr lang="en-US" sz="1100" dirty="0">
                <a:effectLst/>
                <a:latin typeface="Zurich BT" pitchFamily="34" charset="0"/>
                <a:ea typeface="PMingLiU"/>
              </a:endParaRPr>
            </a:p>
          </p:txBody>
        </p:sp>
      </p:grpSp>
    </p:spTree>
    <p:extLst>
      <p:ext uri="{BB962C8B-B14F-4D97-AF65-F5344CB8AC3E}">
        <p14:creationId xmlns:p14="http://schemas.microsoft.com/office/powerpoint/2010/main" val="4276671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Quan</a:t>
            </a:r>
            <a:r>
              <a:rPr lang="en-US" dirty="0"/>
              <a:t> </a:t>
            </a:r>
            <a:r>
              <a:rPr lang="en-US" dirty="0" err="1"/>
              <a:t>sát</a:t>
            </a:r>
            <a:r>
              <a:rPr lang="en-US" dirty="0"/>
              <a:t> </a:t>
            </a:r>
            <a:r>
              <a:rPr lang="en-US" dirty="0" err="1"/>
              <a:t>màn</a:t>
            </a:r>
            <a:r>
              <a:rPr lang="en-US" dirty="0"/>
              <a:t> </a:t>
            </a:r>
            <a:r>
              <a:rPr lang="en-US" dirty="0" err="1"/>
              <a:t>hình</a:t>
            </a:r>
            <a:r>
              <a:rPr lang="en-US" dirty="0"/>
              <a:t> </a:t>
            </a:r>
            <a:r>
              <a:rPr lang="en-US" dirty="0" smtClean="0"/>
              <a:t>(Access)</a:t>
            </a:r>
            <a:endParaRPr lang="en-US" dirty="0"/>
          </a:p>
        </p:txBody>
      </p:sp>
      <p:graphicFrame>
        <p:nvGraphicFramePr>
          <p:cNvPr id="30" name="Content Placeholder 29"/>
          <p:cNvGraphicFramePr>
            <a:graphicFrameLocks noGrp="1"/>
          </p:cNvGraphicFramePr>
          <p:nvPr>
            <p:ph idx="1"/>
            <p:extLst>
              <p:ext uri="{D42A27DB-BD31-4B8C-83A1-F6EECF244321}">
                <p14:modId xmlns:p14="http://schemas.microsoft.com/office/powerpoint/2010/main" val="3664283814"/>
              </p:ext>
            </p:extLst>
          </p:nvPr>
        </p:nvGraphicFramePr>
        <p:xfrm>
          <a:off x="1155879" y="5422740"/>
          <a:ext cx="6812463" cy="891794"/>
        </p:xfrm>
        <a:graphic>
          <a:graphicData uri="http://schemas.openxmlformats.org/drawingml/2006/table">
            <a:tbl>
              <a:tblPr firstRow="1" firstCol="1" bandRow="1">
                <a:tableStyleId>{2D5ABB26-0587-4C30-8999-92F81FD0307C}</a:tableStyleId>
              </a:tblPr>
              <a:tblGrid>
                <a:gridCol w="306201"/>
                <a:gridCol w="2250474"/>
                <a:gridCol w="305200"/>
                <a:gridCol w="1871226"/>
                <a:gridCol w="306201"/>
                <a:gridCol w="1773161"/>
              </a:tblGrid>
              <a:tr h="165735">
                <a:tc>
                  <a:txBody>
                    <a:bodyPr/>
                    <a:lstStyle/>
                    <a:p>
                      <a:pPr marL="0" marR="0" algn="ctr">
                        <a:lnSpc>
                          <a:spcPct val="115000"/>
                        </a:lnSpc>
                        <a:spcBef>
                          <a:spcPts val="100"/>
                        </a:spcBef>
                        <a:spcAft>
                          <a:spcPts val="100"/>
                        </a:spcAft>
                      </a:pPr>
                      <a:r>
                        <a:rPr lang="en-US" sz="1100" dirty="0">
                          <a:effectLst/>
                          <a:latin typeface="Zurich BT" pitchFamily="34" charset="0"/>
                        </a:rPr>
                        <a:t>1</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Thanh </a:t>
                      </a:r>
                      <a:r>
                        <a:rPr lang="en-US" sz="1100" dirty="0" err="1" smtClean="0">
                          <a:effectLst/>
                          <a:latin typeface="Zurich BT" pitchFamily="34" charset="0"/>
                        </a:rPr>
                        <a:t>tiêu</a:t>
                      </a:r>
                      <a:r>
                        <a:rPr lang="en-US" sz="1100" dirty="0" smtClean="0">
                          <a:effectLst/>
                          <a:latin typeface="Zurich BT" pitchFamily="34" charset="0"/>
                        </a:rPr>
                        <a:t> </a:t>
                      </a:r>
                      <a:r>
                        <a:rPr lang="en-US" sz="1100" dirty="0" err="1" smtClean="0">
                          <a:effectLst/>
                          <a:latin typeface="Zurich BT" pitchFamily="34" charset="0"/>
                        </a:rPr>
                        <a:t>đề</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4</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smtClean="0">
                          <a:effectLst/>
                          <a:latin typeface="Zurich BT" pitchFamily="34" charset="0"/>
                        </a:rPr>
                        <a:t>Thanh </a:t>
                      </a:r>
                      <a:r>
                        <a:rPr lang="en-US" sz="1100" dirty="0" err="1" smtClean="0">
                          <a:effectLst/>
                          <a:latin typeface="Zurich BT" pitchFamily="34" charset="0"/>
                        </a:rPr>
                        <a:t>ngăn</a:t>
                      </a:r>
                      <a:r>
                        <a:rPr lang="en-US" sz="1100" dirty="0" smtClean="0">
                          <a:effectLst/>
                          <a:latin typeface="Zurich BT" pitchFamily="34" charset="0"/>
                        </a:rPr>
                        <a:t> </a:t>
                      </a:r>
                      <a:r>
                        <a:rPr lang="en-US" sz="1100" dirty="0" err="1" smtClean="0">
                          <a:effectLst/>
                          <a:latin typeface="Zurich BT" pitchFamily="34" charset="0"/>
                        </a:rPr>
                        <a:t>cách</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7</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vi-VN" sz="1100" dirty="0" smtClean="0">
                          <a:effectLst/>
                          <a:latin typeface="Zurich BT" pitchFamily="34" charset="0"/>
                        </a:rPr>
                        <a:t>Các nút điều hướng</a:t>
                      </a:r>
                      <a:endParaRPr lang="en-US" sz="1100" b="1" dirty="0">
                        <a:effectLst/>
                        <a:latin typeface="Zurich BT" pitchFamily="34" charset="0"/>
                        <a:ea typeface="Times New Roman"/>
                        <a:cs typeface="Arial"/>
                      </a:endParaRPr>
                    </a:p>
                  </a:txBody>
                  <a:tcPr marL="68580" marR="68580" marT="0" marB="0"/>
                </a:tc>
              </a:tr>
              <a:tr h="44450">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65735">
                <a:tc>
                  <a:txBody>
                    <a:bodyPr/>
                    <a:lstStyle/>
                    <a:p>
                      <a:pPr marL="0" marR="0" algn="ctr">
                        <a:lnSpc>
                          <a:spcPct val="115000"/>
                        </a:lnSpc>
                        <a:spcBef>
                          <a:spcPts val="100"/>
                        </a:spcBef>
                        <a:spcAft>
                          <a:spcPts val="100"/>
                        </a:spcAft>
                      </a:pPr>
                      <a:r>
                        <a:rPr lang="en-US" sz="1100" dirty="0">
                          <a:effectLst/>
                          <a:latin typeface="Zurich BT" pitchFamily="34" charset="0"/>
                        </a:rPr>
                        <a:t>2</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Mở</a:t>
                      </a:r>
                      <a:r>
                        <a:rPr lang="en-US" sz="1100" dirty="0" smtClean="0">
                          <a:effectLst/>
                          <a:latin typeface="Zurich BT" pitchFamily="34" charset="0"/>
                        </a:rPr>
                        <a:t> </a:t>
                      </a:r>
                      <a:r>
                        <a:rPr lang="en-US" sz="1100" dirty="0" err="1" smtClean="0">
                          <a:effectLst/>
                          <a:latin typeface="Zurich BT" pitchFamily="34" charset="0"/>
                        </a:rPr>
                        <a:t>hộp</a:t>
                      </a:r>
                      <a:r>
                        <a:rPr lang="en-US" sz="1100" dirty="0" smtClean="0">
                          <a:effectLst/>
                          <a:latin typeface="Zurich BT" pitchFamily="34" charset="0"/>
                        </a:rPr>
                        <a:t> </a:t>
                      </a:r>
                      <a:r>
                        <a:rPr lang="en-US" sz="1100" dirty="0" err="1" smtClean="0">
                          <a:effectLst/>
                          <a:latin typeface="Zurich BT" pitchFamily="34" charset="0"/>
                        </a:rPr>
                        <a:t>thoại</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tabLst>
                          <a:tab pos="96520" algn="ctr"/>
                        </a:tabLst>
                      </a:pPr>
                      <a:r>
                        <a:rPr lang="en-US" sz="1100" dirty="0">
                          <a:effectLst/>
                          <a:latin typeface="Zurich BT" pitchFamily="34" charset="0"/>
                        </a:rPr>
                        <a:t>	5</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Vùng</a:t>
                      </a:r>
                      <a:r>
                        <a:rPr lang="en-US" sz="1100" dirty="0" smtClean="0">
                          <a:effectLst/>
                          <a:latin typeface="Zurich BT" pitchFamily="34" charset="0"/>
                        </a:rPr>
                        <a:t> </a:t>
                      </a:r>
                      <a:r>
                        <a:rPr lang="en-US" sz="1100" dirty="0" err="1" smtClean="0">
                          <a:effectLst/>
                          <a:latin typeface="Zurich BT" pitchFamily="34" charset="0"/>
                        </a:rPr>
                        <a:t>diện</a:t>
                      </a:r>
                      <a:r>
                        <a:rPr lang="en-US" sz="1100" dirty="0" smtClean="0">
                          <a:effectLst/>
                          <a:latin typeface="Zurich BT" pitchFamily="34" charset="0"/>
                        </a:rPr>
                        <a:t> </a:t>
                      </a:r>
                      <a:r>
                        <a:rPr lang="en-US" sz="1100" dirty="0" err="1" smtClean="0">
                          <a:effectLst/>
                          <a:latin typeface="Zurich BT" pitchFamily="34" charset="0"/>
                        </a:rPr>
                        <a:t>tích</a:t>
                      </a:r>
                      <a:r>
                        <a:rPr lang="en-US" sz="1100" dirty="0" smtClean="0">
                          <a:effectLst/>
                          <a:latin typeface="Zurich BT" pitchFamily="34" charset="0"/>
                        </a:rPr>
                        <a:t> </a:t>
                      </a:r>
                      <a:r>
                        <a:rPr lang="en-US" sz="1100" dirty="0" err="1" smtClean="0">
                          <a:effectLst/>
                          <a:latin typeface="Zurich BT" pitchFamily="34" charset="0"/>
                        </a:rPr>
                        <a:t>làm</a:t>
                      </a:r>
                      <a:r>
                        <a:rPr lang="en-US" sz="1100" dirty="0" smtClean="0">
                          <a:effectLst/>
                          <a:latin typeface="Zurich BT" pitchFamily="34" charset="0"/>
                        </a:rPr>
                        <a:t> </a:t>
                      </a:r>
                      <a:r>
                        <a:rPr lang="en-US" sz="1100" dirty="0" err="1" smtClean="0">
                          <a:effectLst/>
                          <a:latin typeface="Zurich BT" pitchFamily="34" charset="0"/>
                        </a:rPr>
                        <a:t>việc</a:t>
                      </a:r>
                      <a:r>
                        <a:rPr lang="en-US" sz="1100" dirty="0" smtClean="0">
                          <a:effectLst/>
                          <a:latin typeface="Zurich BT" pitchFamily="34" charset="0"/>
                        </a:rPr>
                        <a:t> </a:t>
                      </a:r>
                      <a:r>
                        <a:rPr lang="en-US" sz="1100" dirty="0" err="1" smtClean="0">
                          <a:effectLst/>
                          <a:latin typeface="Zurich BT" pitchFamily="34" charset="0"/>
                        </a:rPr>
                        <a:t>của</a:t>
                      </a:r>
                      <a:r>
                        <a:rPr lang="en-US" sz="1100" dirty="0" smtClean="0">
                          <a:effectLst/>
                          <a:latin typeface="Zurich BT" pitchFamily="34" charset="0"/>
                        </a:rPr>
                        <a:t> Access</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8</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Bộ</a:t>
                      </a:r>
                      <a:r>
                        <a:rPr lang="en-US" sz="1100" dirty="0" smtClean="0">
                          <a:effectLst/>
                          <a:latin typeface="Zurich BT" pitchFamily="34" charset="0"/>
                        </a:rPr>
                        <a:t> </a:t>
                      </a:r>
                      <a:r>
                        <a:rPr lang="en-US" sz="1100" dirty="0" err="1" smtClean="0">
                          <a:effectLst/>
                          <a:latin typeface="Zurich BT" pitchFamily="34" charset="0"/>
                        </a:rPr>
                        <a:t>lọc</a:t>
                      </a:r>
                      <a:endParaRPr lang="en-US" sz="1100" dirty="0">
                        <a:effectLst/>
                        <a:latin typeface="Zurich BT" pitchFamily="34" charset="0"/>
                      </a:endParaRPr>
                    </a:p>
                  </a:txBody>
                  <a:tcPr marL="68580" marR="68580" marT="0" marB="0"/>
                </a:tc>
              </a:tr>
              <a:tr h="0">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r>
              <a:tr h="165735">
                <a:tc>
                  <a:txBody>
                    <a:bodyPr/>
                    <a:lstStyle/>
                    <a:p>
                      <a:pPr marL="0" marR="0" algn="ctr">
                        <a:lnSpc>
                          <a:spcPct val="115000"/>
                        </a:lnSpc>
                        <a:spcBef>
                          <a:spcPts val="100"/>
                        </a:spcBef>
                        <a:spcAft>
                          <a:spcPts val="100"/>
                        </a:spcAft>
                      </a:pPr>
                      <a:r>
                        <a:rPr lang="en-US" sz="1100" dirty="0">
                          <a:effectLst/>
                          <a:latin typeface="Zurich BT" pitchFamily="34" charset="0"/>
                        </a:rPr>
                        <a:t>3</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vi-VN" sz="1100" dirty="0" smtClean="0">
                          <a:effectLst/>
                          <a:latin typeface="Zurich BT" pitchFamily="34" charset="0"/>
                        </a:rPr>
                        <a:t>Nút đóng đối tượng</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tabLst>
                          <a:tab pos="96520" algn="ctr"/>
                        </a:tabLst>
                      </a:pPr>
                      <a:r>
                        <a:rPr lang="en-US" sz="1100" dirty="0">
                          <a:effectLst/>
                          <a:latin typeface="Zurich BT" pitchFamily="34" charset="0"/>
                        </a:rPr>
                        <a:t>	6</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vi-VN" sz="1100" dirty="0" smtClean="0">
                          <a:effectLst/>
                          <a:latin typeface="Zurich BT" pitchFamily="34" charset="0"/>
                        </a:rPr>
                        <a:t>Khung điều hướng</a:t>
                      </a:r>
                      <a:endParaRPr lang="en-US" sz="1100" b="1" dirty="0">
                        <a:effectLst/>
                        <a:latin typeface="Zurich BT" pitchFamily="34" charset="0"/>
                        <a:ea typeface="Times New Roman"/>
                        <a:cs typeface="Arial"/>
                      </a:endParaRPr>
                    </a:p>
                  </a:txBody>
                  <a:tcPr marL="68580" marR="68580" marT="0" marB="0"/>
                </a:tc>
                <a:tc>
                  <a:txBody>
                    <a:bodyPr/>
                    <a:lstStyle/>
                    <a:p>
                      <a:pPr marL="0" marR="0" algn="ctr">
                        <a:lnSpc>
                          <a:spcPct val="115000"/>
                        </a:lnSpc>
                        <a:spcBef>
                          <a:spcPts val="100"/>
                        </a:spcBef>
                        <a:spcAft>
                          <a:spcPts val="100"/>
                        </a:spcAft>
                      </a:pPr>
                      <a:r>
                        <a:rPr lang="en-US" sz="1100" dirty="0">
                          <a:effectLst/>
                          <a:latin typeface="Zurich BT" pitchFamily="34" charset="0"/>
                        </a:rPr>
                        <a:t>9</a:t>
                      </a:r>
                      <a:endParaRPr lang="en-US" sz="1100" b="1" dirty="0">
                        <a:effectLst/>
                        <a:latin typeface="Zurich BT" pitchFamily="34" charset="0"/>
                        <a:ea typeface="Times New Roman"/>
                        <a:cs typeface="Arial"/>
                      </a:endParaRPr>
                    </a:p>
                  </a:txBody>
                  <a:tcPr marL="0" marR="0" marT="0" marB="0">
                    <a:solidFill>
                      <a:srgbClr val="F5C040"/>
                    </a:solidFill>
                  </a:tcPr>
                </a:tc>
                <a:tc>
                  <a:txBody>
                    <a:bodyPr/>
                    <a:lstStyle/>
                    <a:p>
                      <a:pPr marL="0" marR="0">
                        <a:lnSpc>
                          <a:spcPct val="115000"/>
                        </a:lnSpc>
                        <a:spcBef>
                          <a:spcPts val="100"/>
                        </a:spcBef>
                        <a:spcAft>
                          <a:spcPts val="100"/>
                        </a:spcAft>
                      </a:pPr>
                      <a:r>
                        <a:rPr lang="en-US" sz="1100" dirty="0" err="1" smtClean="0">
                          <a:effectLst/>
                          <a:latin typeface="Zurich BT" pitchFamily="34" charset="0"/>
                        </a:rPr>
                        <a:t>Tìm</a:t>
                      </a:r>
                      <a:r>
                        <a:rPr lang="en-US" sz="1100" dirty="0" smtClean="0">
                          <a:effectLst/>
                          <a:latin typeface="Zurich BT" pitchFamily="34" charset="0"/>
                        </a:rPr>
                        <a:t> </a:t>
                      </a:r>
                      <a:r>
                        <a:rPr lang="en-US" sz="1100" dirty="0" err="1" smtClean="0">
                          <a:effectLst/>
                          <a:latin typeface="Zurich BT" pitchFamily="34" charset="0"/>
                        </a:rPr>
                        <a:t>kiếm</a:t>
                      </a:r>
                      <a:endParaRPr lang="en-US" sz="1100" b="1" dirty="0">
                        <a:effectLst/>
                        <a:latin typeface="Zurich BT" pitchFamily="34" charset="0"/>
                        <a:ea typeface="Times New Roman"/>
                        <a:cs typeface="Arial"/>
                      </a:endParaRPr>
                    </a:p>
                  </a:txBody>
                  <a:tcPr marL="68580" marR="68580" marT="0" marB="0"/>
                </a:tc>
              </a:tr>
              <a:tr h="0">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68580" marR="68580" marT="0" marB="0"/>
                </a:tc>
                <a:tc>
                  <a:txBody>
                    <a:bodyPr/>
                    <a:lstStyle/>
                    <a:p>
                      <a:pPr marL="0" marR="0" algn="ctr">
                        <a:lnSpc>
                          <a:spcPts val="300"/>
                        </a:lnSpc>
                        <a:spcBef>
                          <a:spcPts val="200"/>
                        </a:spcBef>
                        <a:spcAft>
                          <a:spcPts val="0"/>
                        </a:spcAft>
                      </a:pPr>
                      <a:r>
                        <a:rPr lang="en-US" sz="1100">
                          <a:effectLst/>
                          <a:latin typeface="Zurich BT" pitchFamily="34" charset="0"/>
                        </a:rPr>
                        <a:t> </a:t>
                      </a:r>
                      <a:endParaRPr lang="en-US" sz="1100" b="1">
                        <a:effectLst/>
                        <a:latin typeface="Zurich BT" pitchFamily="34" charset="0"/>
                        <a:ea typeface="Times New Roman"/>
                        <a:cs typeface="Arial"/>
                      </a:endParaRPr>
                    </a:p>
                  </a:txBody>
                  <a:tcPr marL="0" marR="0" marT="0" marB="0"/>
                </a:tc>
                <a:tc>
                  <a:txBody>
                    <a:bodyPr/>
                    <a:lstStyle/>
                    <a:p>
                      <a:pPr marL="0" marR="0">
                        <a:lnSpc>
                          <a:spcPts val="300"/>
                        </a:lnSpc>
                        <a:spcBef>
                          <a:spcPts val="200"/>
                        </a:spcBef>
                        <a:spcAft>
                          <a:spcPts val="0"/>
                        </a:spcAft>
                      </a:pPr>
                      <a:r>
                        <a:rPr lang="en-US" sz="1100" dirty="0">
                          <a:effectLst/>
                          <a:latin typeface="Zurich BT" pitchFamily="34" charset="0"/>
                        </a:rPr>
                        <a:t> </a:t>
                      </a:r>
                      <a:endParaRPr lang="en-US" sz="1100" b="1" dirty="0">
                        <a:effectLst/>
                        <a:latin typeface="Zurich BT" pitchFamily="34" charset="0"/>
                        <a:ea typeface="Times New Roman"/>
                        <a:cs typeface="Arial"/>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grpSp>
        <p:nvGrpSpPr>
          <p:cNvPr id="6" name="Canvas 1015"/>
          <p:cNvGrpSpPr/>
          <p:nvPr/>
        </p:nvGrpSpPr>
        <p:grpSpPr>
          <a:xfrm>
            <a:off x="1233722" y="1455061"/>
            <a:ext cx="6582815" cy="3900714"/>
            <a:chOff x="0" y="0"/>
            <a:chExt cx="5632829" cy="3337790"/>
          </a:xfrm>
        </p:grpSpPr>
        <p:sp>
          <p:nvSpPr>
            <p:cNvPr id="7" name="Rectangle 6"/>
            <p:cNvSpPr/>
            <p:nvPr/>
          </p:nvSpPr>
          <p:spPr>
            <a:xfrm>
              <a:off x="0" y="0"/>
              <a:ext cx="5632450" cy="3336925"/>
            </a:xfrm>
            <a:prstGeom prst="rect">
              <a:avLst/>
            </a:prstGeom>
            <a:noFill/>
            <a:ln>
              <a:noFill/>
            </a:ln>
          </p:spPr>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
              <a:ext cx="5632829" cy="3337735"/>
            </a:xfrm>
            <a:prstGeom prst="rect">
              <a:avLst/>
            </a:prstGeom>
          </p:spPr>
        </p:pic>
        <p:cxnSp>
          <p:nvCxnSpPr>
            <p:cNvPr id="9" name="AutoShape 13"/>
            <p:cNvCxnSpPr>
              <a:cxnSpLocks noChangeAspect="1" noChangeShapeType="1"/>
            </p:cNvCxnSpPr>
            <p:nvPr/>
          </p:nvCxnSpPr>
          <p:spPr bwMode="auto">
            <a:xfrm flipV="1">
              <a:off x="3632299" y="1391803"/>
              <a:ext cx="0" cy="304800"/>
            </a:xfrm>
            <a:prstGeom prst="straightConnector1">
              <a:avLst/>
            </a:prstGeom>
            <a:noFill/>
            <a:ln w="6350">
              <a:solidFill>
                <a:srgbClr val="000000"/>
              </a:solidFill>
              <a:round/>
              <a:headEnd type="none" w="sm" len="sm"/>
              <a:tailEnd type="triangle" w="med" len="med"/>
            </a:ln>
            <a:extLst>
              <a:ext uri="{909E8E84-426E-40DD-AFC4-6F175D3DCCD1}">
                <a14:hiddenFill xmlns:a14="http://schemas.microsoft.com/office/drawing/2010/main">
                  <a:noFill/>
                </a14:hiddenFill>
              </a:ext>
            </a:extLst>
          </p:spPr>
        </p:cxnSp>
        <p:cxnSp>
          <p:nvCxnSpPr>
            <p:cNvPr id="10" name="AutoShape 40"/>
            <p:cNvCxnSpPr>
              <a:cxnSpLocks noChangeAspect="1" noChangeShapeType="1"/>
            </p:cNvCxnSpPr>
            <p:nvPr/>
          </p:nvCxnSpPr>
          <p:spPr bwMode="auto">
            <a:xfrm>
              <a:off x="564373" y="2271770"/>
              <a:ext cx="261" cy="304800"/>
            </a:xfrm>
            <a:prstGeom prst="straightConnector1">
              <a:avLst/>
            </a:prstGeom>
            <a:noFill/>
            <a:ln w="6350">
              <a:solidFill>
                <a:srgbClr val="000000"/>
              </a:solidFill>
              <a:round/>
              <a:headEnd type="triangle" w="med" len="med"/>
              <a:tailEnd w="med" len="med"/>
            </a:ln>
            <a:extLst>
              <a:ext uri="{909E8E84-426E-40DD-AFC4-6F175D3DCCD1}">
                <a14:hiddenFill xmlns:a14="http://schemas.microsoft.com/office/drawing/2010/main">
                  <a:noFill/>
                </a14:hiddenFill>
              </a:ext>
            </a:extLst>
          </p:spPr>
        </p:cxnSp>
        <p:cxnSp>
          <p:nvCxnSpPr>
            <p:cNvPr id="11" name="AutoShape 43"/>
            <p:cNvCxnSpPr>
              <a:cxnSpLocks noChangeAspect="1" noChangeShapeType="1"/>
            </p:cNvCxnSpPr>
            <p:nvPr/>
          </p:nvCxnSpPr>
          <p:spPr bwMode="auto">
            <a:xfrm flipV="1">
              <a:off x="3200698" y="94384"/>
              <a:ext cx="394" cy="22860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AutoShape 12"/>
            <p:cNvCxnSpPr>
              <a:cxnSpLocks noChangeAspect="1" noChangeShapeType="1"/>
            </p:cNvCxnSpPr>
            <p:nvPr/>
          </p:nvCxnSpPr>
          <p:spPr bwMode="auto">
            <a:xfrm>
              <a:off x="2697507" y="2819405"/>
              <a:ext cx="1270" cy="27495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 name="AutoShape 11"/>
            <p:cNvCxnSpPr>
              <a:cxnSpLocks noChangeAspect="1" noChangeShapeType="1"/>
            </p:cNvCxnSpPr>
            <p:nvPr/>
          </p:nvCxnSpPr>
          <p:spPr bwMode="auto">
            <a:xfrm>
              <a:off x="2316061" y="2819385"/>
              <a:ext cx="635" cy="274955"/>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AutoShape 7"/>
            <p:cNvCxnSpPr>
              <a:cxnSpLocks noChangeAspect="1" noChangeShapeType="1"/>
            </p:cNvCxnSpPr>
            <p:nvPr/>
          </p:nvCxnSpPr>
          <p:spPr bwMode="auto">
            <a:xfrm>
              <a:off x="1404539" y="2991365"/>
              <a:ext cx="0" cy="101600"/>
            </a:xfrm>
            <a:prstGeom prst="straightConnector1">
              <a:avLst/>
            </a:prstGeom>
            <a:noFill/>
            <a:ln w="6350">
              <a:solidFill>
                <a:srgbClr val="000000"/>
              </a:solidFill>
              <a:round/>
              <a:headEnd/>
              <a:tailEnd type="none" w="med" len="med"/>
            </a:ln>
            <a:extLst>
              <a:ext uri="{909E8E84-426E-40DD-AFC4-6F175D3DCCD1}">
                <a14:hiddenFill xmlns:a14="http://schemas.microsoft.com/office/drawing/2010/main">
                  <a:noFill/>
                </a14:hiddenFill>
              </a:ext>
            </a:extLst>
          </p:spPr>
        </p:cxnSp>
        <p:cxnSp>
          <p:nvCxnSpPr>
            <p:cNvPr id="15" name="AutoShape 8"/>
            <p:cNvCxnSpPr>
              <a:cxnSpLocks noChangeAspect="1" noChangeShapeType="1"/>
            </p:cNvCxnSpPr>
            <p:nvPr/>
          </p:nvCxnSpPr>
          <p:spPr bwMode="auto">
            <a:xfrm>
              <a:off x="1700158" y="2836657"/>
              <a:ext cx="201" cy="152400"/>
            </a:xfrm>
            <a:prstGeom prst="straightConnector1">
              <a:avLst/>
            </a:prstGeom>
            <a:noFill/>
            <a:ln w="6350">
              <a:solidFill>
                <a:srgbClr val="000000"/>
              </a:solidFill>
              <a:round/>
              <a:headEnd/>
              <a:tailEnd type="none" w="med" len="med"/>
            </a:ln>
            <a:extLst>
              <a:ext uri="{909E8E84-426E-40DD-AFC4-6F175D3DCCD1}">
                <a14:hiddenFill xmlns:a14="http://schemas.microsoft.com/office/drawing/2010/main">
                  <a:noFill/>
                </a14:hiddenFill>
              </a:ext>
            </a:extLst>
          </p:spPr>
        </p:cxnSp>
        <p:cxnSp>
          <p:nvCxnSpPr>
            <p:cNvPr id="16" name="AutoShape 9"/>
            <p:cNvCxnSpPr>
              <a:cxnSpLocks noChangeAspect="1" noChangeShapeType="1"/>
            </p:cNvCxnSpPr>
            <p:nvPr/>
          </p:nvCxnSpPr>
          <p:spPr bwMode="auto">
            <a:xfrm>
              <a:off x="1993440" y="2992878"/>
              <a:ext cx="469" cy="101600"/>
            </a:xfrm>
            <a:prstGeom prst="straightConnector1">
              <a:avLst/>
            </a:prstGeom>
            <a:noFill/>
            <a:ln w="6350">
              <a:solidFill>
                <a:srgbClr val="000000"/>
              </a:solidFill>
              <a:round/>
              <a:headEnd/>
              <a:tailEnd type="none" w="med" len="med"/>
            </a:ln>
            <a:extLst>
              <a:ext uri="{909E8E84-426E-40DD-AFC4-6F175D3DCCD1}">
                <a14:hiddenFill xmlns:a14="http://schemas.microsoft.com/office/drawing/2010/main">
                  <a:noFill/>
                </a14:hiddenFill>
              </a:ext>
            </a:extLst>
          </p:spPr>
        </p:cxnSp>
        <p:cxnSp>
          <p:nvCxnSpPr>
            <p:cNvPr id="17" name="AutoShape 10"/>
            <p:cNvCxnSpPr>
              <a:cxnSpLocks noChangeAspect="1" noChangeShapeType="1"/>
            </p:cNvCxnSpPr>
            <p:nvPr/>
          </p:nvCxnSpPr>
          <p:spPr bwMode="auto">
            <a:xfrm>
              <a:off x="1404519" y="2987074"/>
              <a:ext cx="596900" cy="6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AutoShape 13"/>
            <p:cNvCxnSpPr>
              <a:cxnSpLocks noChangeAspect="1" noChangeShapeType="1"/>
            </p:cNvCxnSpPr>
            <p:nvPr/>
          </p:nvCxnSpPr>
          <p:spPr bwMode="auto">
            <a:xfrm flipH="1">
              <a:off x="1105927" y="1951125"/>
              <a:ext cx="304800" cy="3"/>
            </a:xfrm>
            <a:prstGeom prst="straightConnector1">
              <a:avLst/>
            </a:prstGeom>
            <a:noFill/>
            <a:ln w="6350">
              <a:solidFill>
                <a:srgbClr val="000000"/>
              </a:solidFill>
              <a:round/>
              <a:headEnd type="none" w="sm" len="sm"/>
              <a:tailEnd type="triangle" w="med" len="med"/>
            </a:ln>
            <a:extLst>
              <a:ext uri="{909E8E84-426E-40DD-AFC4-6F175D3DCCD1}">
                <a14:hiddenFill xmlns:a14="http://schemas.microsoft.com/office/drawing/2010/main">
                  <a:noFill/>
                </a14:hiddenFill>
              </a:ext>
            </a:extLst>
          </p:spPr>
        </p:cxnSp>
        <p:cxnSp>
          <p:nvCxnSpPr>
            <p:cNvPr id="19" name="AutoShape 20"/>
            <p:cNvCxnSpPr>
              <a:cxnSpLocks noChangeAspect="1" noChangeShapeType="1"/>
            </p:cNvCxnSpPr>
            <p:nvPr/>
          </p:nvCxnSpPr>
          <p:spPr bwMode="auto">
            <a:xfrm>
              <a:off x="5513371" y="811713"/>
              <a:ext cx="0" cy="228600"/>
            </a:xfrm>
            <a:prstGeom prst="straightConnector1">
              <a:avLst/>
            </a:prstGeom>
            <a:noFill/>
            <a:ln w="6350">
              <a:solidFill>
                <a:srgbClr val="000000"/>
              </a:solidFill>
              <a:round/>
              <a:headEnd type="triangle" w="med" len="med"/>
              <a:tailEnd w="med" len="med"/>
            </a:ln>
            <a:extLst>
              <a:ext uri="{909E8E84-426E-40DD-AFC4-6F175D3DCCD1}">
                <a14:hiddenFill xmlns:a14="http://schemas.microsoft.com/office/drawing/2010/main">
                  <a:noFill/>
                </a14:hiddenFill>
              </a:ext>
            </a:extLst>
          </p:spPr>
        </p:cxnSp>
        <p:cxnSp>
          <p:nvCxnSpPr>
            <p:cNvPr id="20" name="AutoShape 42"/>
            <p:cNvCxnSpPr>
              <a:cxnSpLocks noChangeAspect="1" noChangeShapeType="1"/>
            </p:cNvCxnSpPr>
            <p:nvPr/>
          </p:nvCxnSpPr>
          <p:spPr bwMode="auto">
            <a:xfrm>
              <a:off x="734554" y="647334"/>
              <a:ext cx="228600" cy="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1" name="Text Box 1897"/>
            <p:cNvSpPr txBox="1">
              <a:spLocks noChangeArrowheads="1"/>
            </p:cNvSpPr>
            <p:nvPr/>
          </p:nvSpPr>
          <p:spPr bwMode="auto">
            <a:xfrm>
              <a:off x="564626" y="576339"/>
              <a:ext cx="187960" cy="188741"/>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2</a:t>
              </a:r>
              <a:endParaRPr lang="en-US" sz="1100" b="1">
                <a:effectLst/>
                <a:latin typeface="Zurich BT"/>
                <a:ea typeface="Times New Roman"/>
                <a:cs typeface="Arial"/>
              </a:endParaRPr>
            </a:p>
          </p:txBody>
        </p:sp>
        <p:sp>
          <p:nvSpPr>
            <p:cNvPr id="22" name="Text Box 1898"/>
            <p:cNvSpPr txBox="1">
              <a:spLocks noChangeArrowheads="1"/>
            </p:cNvSpPr>
            <p:nvPr/>
          </p:nvSpPr>
          <p:spPr bwMode="auto">
            <a:xfrm>
              <a:off x="5412428" y="1039724"/>
              <a:ext cx="194400" cy="188741"/>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3</a:t>
              </a:r>
              <a:endParaRPr lang="en-US" sz="1100" b="1">
                <a:effectLst/>
                <a:latin typeface="Zurich BT"/>
                <a:ea typeface="Times New Roman"/>
                <a:cs typeface="Arial"/>
              </a:endParaRPr>
            </a:p>
          </p:txBody>
        </p:sp>
        <p:sp>
          <p:nvSpPr>
            <p:cNvPr id="23" name="Text Box 1899"/>
            <p:cNvSpPr txBox="1">
              <a:spLocks noChangeArrowheads="1"/>
            </p:cNvSpPr>
            <p:nvPr/>
          </p:nvSpPr>
          <p:spPr bwMode="auto">
            <a:xfrm>
              <a:off x="1410315" y="1872869"/>
              <a:ext cx="194400" cy="188741"/>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4</a:t>
              </a:r>
              <a:endParaRPr lang="en-US" sz="1100" b="1">
                <a:effectLst/>
                <a:latin typeface="Zurich BT"/>
                <a:ea typeface="Times New Roman"/>
                <a:cs typeface="Arial"/>
              </a:endParaRPr>
            </a:p>
          </p:txBody>
        </p:sp>
        <p:sp>
          <p:nvSpPr>
            <p:cNvPr id="24" name="Text Box 1900"/>
            <p:cNvSpPr txBox="1">
              <a:spLocks noChangeArrowheads="1"/>
            </p:cNvSpPr>
            <p:nvPr/>
          </p:nvSpPr>
          <p:spPr bwMode="auto">
            <a:xfrm>
              <a:off x="3535635" y="1695650"/>
              <a:ext cx="194945" cy="188741"/>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5</a:t>
              </a:r>
              <a:endParaRPr lang="en-US" sz="1100" b="1">
                <a:effectLst/>
                <a:latin typeface="Zurich BT"/>
                <a:ea typeface="Times New Roman"/>
                <a:cs typeface="Arial"/>
              </a:endParaRPr>
            </a:p>
          </p:txBody>
        </p:sp>
        <p:sp>
          <p:nvSpPr>
            <p:cNvPr id="25" name="Text Box 1908"/>
            <p:cNvSpPr txBox="1">
              <a:spLocks noChangeArrowheads="1"/>
            </p:cNvSpPr>
            <p:nvPr/>
          </p:nvSpPr>
          <p:spPr bwMode="auto">
            <a:xfrm>
              <a:off x="473152" y="2576418"/>
              <a:ext cx="194400" cy="188741"/>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6</a:t>
              </a:r>
              <a:endParaRPr lang="en-US" sz="1100" b="1">
                <a:effectLst/>
                <a:latin typeface="Zurich BT"/>
                <a:ea typeface="Times New Roman"/>
                <a:cs typeface="Arial"/>
              </a:endParaRPr>
            </a:p>
          </p:txBody>
        </p:sp>
        <p:sp>
          <p:nvSpPr>
            <p:cNvPr id="26" name="Text Box 1910"/>
            <p:cNvSpPr txBox="1">
              <a:spLocks noChangeArrowheads="1"/>
            </p:cNvSpPr>
            <p:nvPr/>
          </p:nvSpPr>
          <p:spPr bwMode="auto">
            <a:xfrm>
              <a:off x="1604706" y="2719305"/>
              <a:ext cx="194310" cy="188741"/>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7</a:t>
              </a:r>
              <a:endParaRPr lang="en-US" sz="1100" b="1">
                <a:effectLst/>
                <a:latin typeface="Zurich BT"/>
                <a:ea typeface="Times New Roman"/>
                <a:cs typeface="Arial"/>
              </a:endParaRPr>
            </a:p>
          </p:txBody>
        </p:sp>
        <p:sp>
          <p:nvSpPr>
            <p:cNvPr id="27" name="Text Box 1911"/>
            <p:cNvSpPr txBox="1">
              <a:spLocks noChangeArrowheads="1"/>
            </p:cNvSpPr>
            <p:nvPr/>
          </p:nvSpPr>
          <p:spPr bwMode="auto">
            <a:xfrm>
              <a:off x="2216391" y="2710173"/>
              <a:ext cx="194310" cy="188741"/>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8</a:t>
              </a:r>
              <a:endParaRPr lang="en-US" sz="1100" b="1">
                <a:effectLst/>
                <a:latin typeface="Zurich BT"/>
                <a:ea typeface="Times New Roman"/>
                <a:cs typeface="Arial"/>
              </a:endParaRPr>
            </a:p>
          </p:txBody>
        </p:sp>
        <p:sp>
          <p:nvSpPr>
            <p:cNvPr id="28" name="Text Box 1917"/>
            <p:cNvSpPr txBox="1">
              <a:spLocks noChangeArrowheads="1"/>
            </p:cNvSpPr>
            <p:nvPr/>
          </p:nvSpPr>
          <p:spPr bwMode="auto">
            <a:xfrm>
              <a:off x="2602661" y="2706241"/>
              <a:ext cx="194310" cy="188741"/>
            </a:xfrm>
            <a:prstGeom prst="rect">
              <a:avLst/>
            </a:prstGeom>
            <a:solidFill>
              <a:srgbClr val="F5C040"/>
            </a:solidFill>
            <a:ln>
              <a:noFill/>
            </a:ln>
            <a:extLst/>
          </p:spPr>
          <p:txBody>
            <a:bodyPr rot="0" vert="horz" wrap="square" lIns="25400" tIns="25400" rIns="25400" bIns="25400" anchor="t" anchorCtr="0" upright="1">
              <a:spAutoFit/>
            </a:bodyPr>
            <a:lstStyle/>
            <a:p>
              <a:pPr marL="0" marR="0" algn="ctr">
                <a:spcBef>
                  <a:spcPts val="0"/>
                </a:spcBef>
                <a:spcAft>
                  <a:spcPts val="0"/>
                </a:spcAft>
              </a:pPr>
              <a:r>
                <a:rPr lang="en-CA" sz="1100" b="1">
                  <a:effectLst/>
                  <a:latin typeface="Zurich BT"/>
                  <a:ea typeface="Times New Roman"/>
                  <a:cs typeface="Arial"/>
                </a:rPr>
                <a:t>9</a:t>
              </a:r>
              <a:endParaRPr lang="en-US" sz="1100" b="1">
                <a:effectLst/>
                <a:latin typeface="Zurich BT"/>
                <a:ea typeface="Times New Roman"/>
                <a:cs typeface="Arial"/>
              </a:endParaRPr>
            </a:p>
          </p:txBody>
        </p:sp>
        <p:sp>
          <p:nvSpPr>
            <p:cNvPr id="29" name="Text Box 49"/>
            <p:cNvSpPr txBox="1">
              <a:spLocks noChangeArrowheads="1"/>
            </p:cNvSpPr>
            <p:nvPr/>
          </p:nvSpPr>
          <p:spPr bwMode="auto">
            <a:xfrm>
              <a:off x="3119799" y="321680"/>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100" b="1">
                  <a:effectLst/>
                  <a:latin typeface="Zurich BT"/>
                  <a:ea typeface="Times New Roman"/>
                  <a:cs typeface="Arial"/>
                </a:rPr>
                <a:t>1</a:t>
              </a:r>
              <a:endParaRPr lang="en-US" sz="1100" b="1">
                <a:effectLst/>
                <a:latin typeface="Zurich BT"/>
                <a:ea typeface="Times New Roman"/>
                <a:cs typeface="Arial"/>
              </a:endParaRPr>
            </a:p>
          </p:txBody>
        </p:sp>
      </p:grpSp>
    </p:spTree>
    <p:extLst>
      <p:ext uri="{BB962C8B-B14F-4D97-AF65-F5344CB8AC3E}">
        <p14:creationId xmlns:p14="http://schemas.microsoft.com/office/powerpoint/2010/main" val="3812368500"/>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4577</TotalTime>
  <Words>5331</Words>
  <Application>Microsoft Office PowerPoint</Application>
  <PresentationFormat>Letter Paper (8.5x11 in)</PresentationFormat>
  <Paragraphs>973</Paragraphs>
  <Slides>50</Slides>
  <Notes>50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2_Default Design</vt:lpstr>
      <vt:lpstr>Các ứng dụng chủ chốt</vt:lpstr>
      <vt:lpstr>Mục tiêu bài học</vt:lpstr>
      <vt:lpstr>Bắt đầu</vt:lpstr>
      <vt:lpstr>Khởi động chương trình</vt:lpstr>
      <vt:lpstr>Thoát khỏi chương trình</vt:lpstr>
      <vt:lpstr>Quan sát màn hình (Word)</vt:lpstr>
      <vt:lpstr>Quan sát màn hình (Excel)</vt:lpstr>
      <vt:lpstr>Quan sát màn hình (PowerPoint)</vt:lpstr>
      <vt:lpstr>Quan sát màn hình (Access)</vt:lpstr>
      <vt:lpstr>Quan sát màn hình</vt:lpstr>
      <vt:lpstr>Quan sát màn hình</vt:lpstr>
      <vt:lpstr>Quan sát màn hình</vt:lpstr>
      <vt:lpstr>Quan sát màn hình</vt:lpstr>
      <vt:lpstr>Quan sát màn hình</vt:lpstr>
      <vt:lpstr>Quan sát màn hình</vt:lpstr>
      <vt:lpstr>Truy cập vào các lệnh và các tính năng</vt:lpstr>
      <vt:lpstr>Truy cập vào các lệnh và các tính năng</vt:lpstr>
      <vt:lpstr>Truy cập vào các lệnh và các tính năng</vt:lpstr>
      <vt:lpstr>Truy cập vào các lệnh và các tính năng</vt:lpstr>
      <vt:lpstr>Truy cập vào các lệnh và các tính năng</vt:lpstr>
      <vt:lpstr>Truy cập vào các lệnh và các tính năng</vt:lpstr>
      <vt:lpstr>Truy cập vào các lệnh và các tính năng</vt:lpstr>
      <vt:lpstr>Truy cập vào các lệnh và các tính năng</vt:lpstr>
      <vt:lpstr>Trợ giúp</vt:lpstr>
      <vt:lpstr>Trợ giúp</vt:lpstr>
      <vt:lpstr>Trợ giúp</vt:lpstr>
      <vt:lpstr>Trợ giúp</vt:lpstr>
      <vt:lpstr>Trợ giúp</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Thao tác với các tệp tin</vt:lpstr>
      <vt:lpstr>Tổng kết bài học</vt:lpstr>
      <vt:lpstr>Câu hỏi ôn tập</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MrTran</cp:lastModifiedBy>
  <cp:revision>817</cp:revision>
  <dcterms:created xsi:type="dcterms:W3CDTF">2007-03-28T02:59:08Z</dcterms:created>
  <dcterms:modified xsi:type="dcterms:W3CDTF">2014-09-30T04:50:44Z</dcterms:modified>
</cp:coreProperties>
</file>