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44"/>
  </p:notesMasterIdLst>
  <p:handoutMasterIdLst>
    <p:handoutMasterId r:id="rId45"/>
  </p:handoutMasterIdLst>
  <p:sldIdLst>
    <p:sldId id="257" r:id="rId2"/>
    <p:sldId id="30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9" r:id="rId37"/>
    <p:sldId id="293" r:id="rId38"/>
    <p:sldId id="294" r:id="rId39"/>
    <p:sldId id="295" r:id="rId40"/>
    <p:sldId id="296" r:id="rId41"/>
    <p:sldId id="297" r:id="rId42"/>
    <p:sldId id="298" r:id="rId43"/>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y Hegedus" initials="K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83" autoAdjust="0"/>
    <p:restoredTop sz="93478" autoAdjust="0"/>
  </p:normalViewPr>
  <p:slideViewPr>
    <p:cSldViewPr snapToGrid="0">
      <p:cViewPr varScale="1">
        <p:scale>
          <a:sx n="65" d="100"/>
          <a:sy n="65" d="100"/>
        </p:scale>
        <p:origin x="1446" y="60"/>
      </p:cViewPr>
      <p:guideLst>
        <p:guide orient="horz" pos="865"/>
        <p:guide pos="5479"/>
      </p:guideLst>
    </p:cSldViewPr>
  </p:slideViewPr>
  <p:notesTextViewPr>
    <p:cViewPr>
      <p:scale>
        <a:sx n="100" d="100"/>
        <a:sy n="100" d="100"/>
      </p:scale>
      <p:origin x="0" y="0"/>
    </p:cViewPr>
  </p:notesTextViewPr>
  <p:sorterViewPr>
    <p:cViewPr>
      <p:scale>
        <a:sx n="110" d="100"/>
        <a:sy n="110" d="100"/>
      </p:scale>
      <p:origin x="0" y="0"/>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2" name="Slide Number Placeholder 1"/>
          <p:cNvSpPr>
            <a:spLocks noGrp="1"/>
          </p:cNvSpPr>
          <p:nvPr>
            <p:ph type="sldNum" sz="quarter" idx="5"/>
          </p:nvPr>
        </p:nvSpPr>
        <p:spPr>
          <a:xfrm>
            <a:off x="3884613" y="8685213"/>
            <a:ext cx="2844000" cy="360000"/>
          </a:xfrm>
          <a:prstGeom prst="rect">
            <a:avLst/>
          </a:prstGeom>
        </p:spPr>
        <p:txBody>
          <a:bodyPr vert="horz" lIns="91440" tIns="45720" rIns="91440" bIns="45720" rtlCol="0" anchor="b"/>
          <a:lstStyle>
            <a:lvl1pPr algn="r">
              <a:defRPr sz="1200"/>
            </a:lvl1pPr>
          </a:lstStyle>
          <a:p>
            <a:fld id="{6F6009C9-9F23-4177-9E48-7F4E98279E46}" type="slidenum">
              <a:rPr lang="en-US" smtClean="0"/>
              <a:pPr/>
              <a:t>‹#›</a:t>
            </a:fld>
            <a:endParaRPr lang="en-US"/>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dirty="0" smtClean="0"/>
              <a:t>Internet and Computing Core Certification Guide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a:xfrm>
            <a:off x="4000500" y="8763000"/>
            <a:ext cx="2703513" cy="277813"/>
          </a:xfrm>
          <a:prstGeom prst="rect">
            <a:avLst/>
          </a:prstGeom>
        </p:spPr>
        <p:txBody>
          <a:bodyPr/>
          <a:lstStyle/>
          <a:p>
            <a:pPr>
              <a:defRPr/>
            </a:pPr>
            <a:r>
              <a:rPr lang="en-CA"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703424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11</a:t>
            </a:fld>
            <a:endParaRPr lang="en-US"/>
          </a:p>
        </p:txBody>
      </p:sp>
    </p:spTree>
    <p:extLst>
      <p:ext uri="{BB962C8B-B14F-4D97-AF65-F5344CB8AC3E}">
        <p14:creationId xmlns:p14="http://schemas.microsoft.com/office/powerpoint/2010/main" val="3706021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12</a:t>
            </a:fld>
            <a:endParaRPr lang="en-US"/>
          </a:p>
        </p:txBody>
      </p:sp>
    </p:spTree>
    <p:extLst>
      <p:ext uri="{BB962C8B-B14F-4D97-AF65-F5344CB8AC3E}">
        <p14:creationId xmlns:p14="http://schemas.microsoft.com/office/powerpoint/2010/main" val="63209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13</a:t>
            </a:fld>
            <a:endParaRPr lang="en-US"/>
          </a:p>
        </p:txBody>
      </p:sp>
    </p:spTree>
    <p:extLst>
      <p:ext uri="{BB962C8B-B14F-4D97-AF65-F5344CB8AC3E}">
        <p14:creationId xmlns:p14="http://schemas.microsoft.com/office/powerpoint/2010/main" val="1803122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14</a:t>
            </a:fld>
            <a:endParaRPr lang="en-US"/>
          </a:p>
        </p:txBody>
      </p:sp>
    </p:spTree>
    <p:extLst>
      <p:ext uri="{BB962C8B-B14F-4D97-AF65-F5344CB8AC3E}">
        <p14:creationId xmlns:p14="http://schemas.microsoft.com/office/powerpoint/2010/main" val="854776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15</a:t>
            </a:fld>
            <a:endParaRPr lang="en-US"/>
          </a:p>
        </p:txBody>
      </p:sp>
    </p:spTree>
    <p:extLst>
      <p:ext uri="{BB962C8B-B14F-4D97-AF65-F5344CB8AC3E}">
        <p14:creationId xmlns:p14="http://schemas.microsoft.com/office/powerpoint/2010/main" val="5492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6-7</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16</a:t>
            </a:fld>
            <a:endParaRPr lang="en-US"/>
          </a:p>
        </p:txBody>
      </p:sp>
    </p:spTree>
    <p:extLst>
      <p:ext uri="{BB962C8B-B14F-4D97-AF65-F5344CB8AC3E}">
        <p14:creationId xmlns:p14="http://schemas.microsoft.com/office/powerpoint/2010/main" val="1791817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17</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18</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19</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7-8</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20</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3</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8</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21</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8-9</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22</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23</a:t>
            </a:fld>
            <a:endParaRPr lang="en-US"/>
          </a:p>
        </p:txBody>
      </p:sp>
    </p:spTree>
    <p:extLst>
      <p:ext uri="{BB962C8B-B14F-4D97-AF65-F5344CB8AC3E}">
        <p14:creationId xmlns:p14="http://schemas.microsoft.com/office/powerpoint/2010/main" val="608649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1.2</a:t>
            </a:r>
          </a:p>
          <a:p>
            <a:endParaRPr lang="en-US"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24</a:t>
            </a:fld>
            <a:endParaRPr lang="en-US"/>
          </a:p>
        </p:txBody>
      </p:sp>
    </p:spTree>
    <p:extLst>
      <p:ext uri="{BB962C8B-B14F-4D97-AF65-F5344CB8AC3E}">
        <p14:creationId xmlns:p14="http://schemas.microsoft.com/office/powerpoint/2010/main" val="778194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a:t>
            </a:r>
          </a:p>
          <a:p>
            <a:r>
              <a:rPr lang="en-US" dirty="0" smtClean="0"/>
              <a:t>Objective 1.2</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25</a:t>
            </a:fld>
            <a:endParaRPr lang="en-US"/>
          </a:p>
        </p:txBody>
      </p:sp>
    </p:spTree>
    <p:extLst>
      <p:ext uri="{BB962C8B-B14F-4D97-AF65-F5344CB8AC3E}">
        <p14:creationId xmlns:p14="http://schemas.microsoft.com/office/powerpoint/2010/main" val="3683347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a:t>
            </a:r>
          </a:p>
          <a:p>
            <a:r>
              <a:rPr lang="en-US" dirty="0" smtClean="0"/>
              <a:t>Objective 1.2</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26</a:t>
            </a:fld>
            <a:endParaRPr lang="en-US"/>
          </a:p>
        </p:txBody>
      </p:sp>
    </p:spTree>
    <p:extLst>
      <p:ext uri="{BB962C8B-B14F-4D97-AF65-F5344CB8AC3E}">
        <p14:creationId xmlns:p14="http://schemas.microsoft.com/office/powerpoint/2010/main" val="472741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a:t>
            </a:r>
          </a:p>
          <a:p>
            <a:r>
              <a:rPr lang="en-US" dirty="0" smtClean="0"/>
              <a:t>Objective 1.2</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27</a:t>
            </a:fld>
            <a:endParaRPr lang="en-US"/>
          </a:p>
        </p:txBody>
      </p:sp>
    </p:spTree>
    <p:extLst>
      <p:ext uri="{BB962C8B-B14F-4D97-AF65-F5344CB8AC3E}">
        <p14:creationId xmlns:p14="http://schemas.microsoft.com/office/powerpoint/2010/main" val="578634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a:t>
            </a:r>
          </a:p>
          <a:p>
            <a:r>
              <a:rPr lang="en-US" dirty="0" smtClean="0"/>
              <a:t>Objective 1.2</a:t>
            </a:r>
          </a:p>
          <a:p>
            <a:endParaRPr lang="en-US"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28</a:t>
            </a:fld>
            <a:endParaRPr lang="en-US"/>
          </a:p>
        </p:txBody>
      </p:sp>
    </p:spTree>
    <p:extLst>
      <p:ext uri="{BB962C8B-B14F-4D97-AF65-F5344CB8AC3E}">
        <p14:creationId xmlns:p14="http://schemas.microsoft.com/office/powerpoint/2010/main" val="8478672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a:t>
            </a:r>
          </a:p>
          <a:p>
            <a:r>
              <a:rPr lang="en-US" dirty="0" smtClean="0"/>
              <a:t>Objective 1.2</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29</a:t>
            </a:fld>
            <a:endParaRPr lang="en-US"/>
          </a:p>
        </p:txBody>
      </p:sp>
    </p:spTree>
    <p:extLst>
      <p:ext uri="{BB962C8B-B14F-4D97-AF65-F5344CB8AC3E}">
        <p14:creationId xmlns:p14="http://schemas.microsoft.com/office/powerpoint/2010/main" val="3987737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1.2</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30</a:t>
            </a:fld>
            <a:endParaRPr lang="en-US"/>
          </a:p>
        </p:txBody>
      </p:sp>
    </p:spTree>
    <p:extLst>
      <p:ext uri="{BB962C8B-B14F-4D97-AF65-F5344CB8AC3E}">
        <p14:creationId xmlns:p14="http://schemas.microsoft.com/office/powerpoint/2010/main" val="2611934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a:t>
            </a:r>
          </a:p>
          <a:p>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4</a:t>
            </a:fld>
            <a:endParaRPr lang="en-US"/>
          </a:p>
        </p:txBody>
      </p:sp>
    </p:spTree>
    <p:extLst>
      <p:ext uri="{BB962C8B-B14F-4D97-AF65-F5344CB8AC3E}">
        <p14:creationId xmlns:p14="http://schemas.microsoft.com/office/powerpoint/2010/main" val="134994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14-15</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1.2</a:t>
            </a:r>
          </a:p>
          <a:p>
            <a:r>
              <a:rPr lang="en-US" baseline="0" dirty="0" smtClean="0"/>
              <a:t>.</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31</a:t>
            </a:fld>
            <a:endParaRPr lang="en-US"/>
          </a:p>
        </p:txBody>
      </p:sp>
    </p:spTree>
    <p:extLst>
      <p:ext uri="{BB962C8B-B14F-4D97-AF65-F5344CB8AC3E}">
        <p14:creationId xmlns:p14="http://schemas.microsoft.com/office/powerpoint/2010/main" val="33339260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a:t>
            </a:r>
          </a:p>
          <a:p>
            <a:pPr eaLnBrk="1" fontAlgn="auto" hangingPunct="1">
              <a:spcBef>
                <a:spcPts val="0"/>
              </a:spcBef>
              <a:spcAft>
                <a:spcPts val="0"/>
              </a:spcAft>
              <a:buClrTx/>
              <a:defRPr/>
            </a:pPr>
            <a:r>
              <a:rPr lang="en-US" dirty="0" smtClean="0"/>
              <a:t>Objective 1.2</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32</a:t>
            </a:fld>
            <a:endParaRPr lang="en-US"/>
          </a:p>
        </p:txBody>
      </p:sp>
    </p:spTree>
    <p:extLst>
      <p:ext uri="{BB962C8B-B14F-4D97-AF65-F5344CB8AC3E}">
        <p14:creationId xmlns:p14="http://schemas.microsoft.com/office/powerpoint/2010/main" val="2470986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15</a:t>
            </a:r>
          </a:p>
          <a:p>
            <a:pPr eaLnBrk="1" fontAlgn="auto" hangingPunct="1">
              <a:spcBef>
                <a:spcPts val="0"/>
              </a:spcBef>
              <a:spcAft>
                <a:spcPts val="0"/>
              </a:spcAft>
              <a:buClrTx/>
              <a:defRPr/>
            </a:pPr>
            <a:r>
              <a:rPr lang="en-US" dirty="0" smtClean="0"/>
              <a:t>Objective 1.2</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33</a:t>
            </a:fld>
            <a:endParaRPr lang="en-US"/>
          </a:p>
        </p:txBody>
      </p:sp>
    </p:spTree>
    <p:extLst>
      <p:ext uri="{BB962C8B-B14F-4D97-AF65-F5344CB8AC3E}">
        <p14:creationId xmlns:p14="http://schemas.microsoft.com/office/powerpoint/2010/main" val="12509438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15-16</a:t>
            </a:r>
          </a:p>
          <a:p>
            <a:pPr eaLnBrk="1" fontAlgn="auto" hangingPunct="1">
              <a:spcBef>
                <a:spcPts val="0"/>
              </a:spcBef>
              <a:spcAft>
                <a:spcPts val="0"/>
              </a:spcAft>
              <a:buClrTx/>
              <a:defRPr/>
            </a:pPr>
            <a:r>
              <a:rPr lang="en-US" dirty="0" smtClean="0"/>
              <a:t>Objective 1.2</a:t>
            </a:r>
          </a:p>
          <a:p>
            <a:endParaRPr lang="en-US" dirty="0" smtClean="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34</a:t>
            </a:fld>
            <a:endParaRPr lang="en-US"/>
          </a:p>
        </p:txBody>
      </p:sp>
    </p:spTree>
    <p:extLst>
      <p:ext uri="{BB962C8B-B14F-4D97-AF65-F5344CB8AC3E}">
        <p14:creationId xmlns:p14="http://schemas.microsoft.com/office/powerpoint/2010/main" val="2080037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a:t>
            </a:r>
          </a:p>
          <a:p>
            <a:pPr eaLnBrk="1" fontAlgn="auto" hangingPunct="1">
              <a:spcBef>
                <a:spcPts val="0"/>
              </a:spcBef>
              <a:spcAft>
                <a:spcPts val="0"/>
              </a:spcAft>
              <a:buClrTx/>
              <a:defRPr/>
            </a:pPr>
            <a:r>
              <a:rPr lang="en-US" dirty="0" smtClean="0"/>
              <a:t>Objective 1.1</a:t>
            </a:r>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35</a:t>
            </a:fld>
            <a:endParaRPr lang="en-US"/>
          </a:p>
        </p:txBody>
      </p:sp>
    </p:spTree>
    <p:extLst>
      <p:ext uri="{BB962C8B-B14F-4D97-AF65-F5344CB8AC3E}">
        <p14:creationId xmlns:p14="http://schemas.microsoft.com/office/powerpoint/2010/main" val="18223876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Pg 18</a:t>
            </a:r>
          </a:p>
          <a:p>
            <a:pPr eaLnBrk="1" fontAlgn="auto" hangingPunct="1">
              <a:spcBef>
                <a:spcPts val="0"/>
              </a:spcBef>
              <a:spcAft>
                <a:spcPts val="0"/>
              </a:spcAft>
              <a:buClrTx/>
              <a:defRPr/>
            </a:pPr>
            <a:r>
              <a:rPr lang="en-US" smtClean="0"/>
              <a:t>Objective 1.1</a:t>
            </a:r>
          </a:p>
          <a:p>
            <a:endParaRPr lang="en-US" baseline="0" smtClean="0"/>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fld id="{6F6009C9-9F23-4177-9E48-7F4E98279E46}" type="slidenum">
              <a:rPr lang="en-US" smtClean="0"/>
              <a:pPr/>
              <a:t>36</a:t>
            </a:fld>
            <a:endParaRPr lang="en-US"/>
          </a:p>
        </p:txBody>
      </p:sp>
    </p:spTree>
    <p:extLst>
      <p:ext uri="{BB962C8B-B14F-4D97-AF65-F5344CB8AC3E}">
        <p14:creationId xmlns:p14="http://schemas.microsoft.com/office/powerpoint/2010/main" val="1072731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19</a:t>
            </a:r>
          </a:p>
          <a:p>
            <a:pPr eaLnBrk="1" fontAlgn="auto" hangingPunct="1">
              <a:spcBef>
                <a:spcPts val="0"/>
              </a:spcBef>
              <a:spcAft>
                <a:spcPts val="0"/>
              </a:spcAft>
              <a:buClrTx/>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37</a:t>
            </a:fld>
            <a:endParaRPr lang="en-US"/>
          </a:p>
        </p:txBody>
      </p:sp>
    </p:spTree>
    <p:extLst>
      <p:ext uri="{BB962C8B-B14F-4D97-AF65-F5344CB8AC3E}">
        <p14:creationId xmlns:p14="http://schemas.microsoft.com/office/powerpoint/2010/main" val="3873205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a:t>
            </a:r>
          </a:p>
          <a:p>
            <a:endParaRPr lang="en-US" baseline="0" dirty="0" smtClean="0"/>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38</a:t>
            </a:fld>
            <a:endParaRPr lang="en-US"/>
          </a:p>
        </p:txBody>
      </p:sp>
    </p:spTree>
    <p:extLst>
      <p:ext uri="{BB962C8B-B14F-4D97-AF65-F5344CB8AC3E}">
        <p14:creationId xmlns:p14="http://schemas.microsoft.com/office/powerpoint/2010/main" val="336300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39</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40</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5</a:t>
            </a:fld>
            <a:endParaRPr lang="en-US" dirty="0"/>
          </a:p>
        </p:txBody>
      </p:sp>
    </p:spTree>
    <p:extLst>
      <p:ext uri="{BB962C8B-B14F-4D97-AF65-F5344CB8AC3E}">
        <p14:creationId xmlns:p14="http://schemas.microsoft.com/office/powerpoint/2010/main" val="8535698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a:t>
            </a:r>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41</a:t>
            </a:fld>
            <a:endParaRPr lang="en-US"/>
          </a:p>
        </p:txBody>
      </p:sp>
    </p:spTree>
    <p:extLst>
      <p:ext uri="{BB962C8B-B14F-4D97-AF65-F5344CB8AC3E}">
        <p14:creationId xmlns:p14="http://schemas.microsoft.com/office/powerpoint/2010/main" val="12123371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fld id="{8C1B23D2-AEFA-4669-8D14-C57A190566F4}" type="slidenum">
              <a:rPr lang="en-US" smtClean="0"/>
              <a:t>42</a:t>
            </a:fld>
            <a:endParaRPr lang="en-US"/>
          </a:p>
        </p:txBody>
      </p:sp>
    </p:spTree>
    <p:extLst>
      <p:ext uri="{BB962C8B-B14F-4D97-AF65-F5344CB8AC3E}">
        <p14:creationId xmlns:p14="http://schemas.microsoft.com/office/powerpoint/2010/main" val="1027019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6</a:t>
            </a:fld>
            <a:endParaRPr lang="en-US"/>
          </a:p>
        </p:txBody>
      </p:sp>
    </p:spTree>
    <p:extLst>
      <p:ext uri="{BB962C8B-B14F-4D97-AF65-F5344CB8AC3E}">
        <p14:creationId xmlns:p14="http://schemas.microsoft.com/office/powerpoint/2010/main" val="1422493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7</a:t>
            </a:fld>
            <a:endParaRPr lang="en-US"/>
          </a:p>
        </p:txBody>
      </p:sp>
    </p:spTree>
    <p:extLst>
      <p:ext uri="{BB962C8B-B14F-4D97-AF65-F5344CB8AC3E}">
        <p14:creationId xmlns:p14="http://schemas.microsoft.com/office/powerpoint/2010/main" val="46412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8</a:t>
            </a:fld>
            <a:endParaRPr lang="en-US"/>
          </a:p>
        </p:txBody>
      </p:sp>
    </p:spTree>
    <p:extLst>
      <p:ext uri="{BB962C8B-B14F-4D97-AF65-F5344CB8AC3E}">
        <p14:creationId xmlns:p14="http://schemas.microsoft.com/office/powerpoint/2010/main" val="2628368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a:p>
            <a:endParaRPr lang="en-US" dirty="0"/>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9</a:t>
            </a:fld>
            <a:endParaRPr lang="en-US"/>
          </a:p>
        </p:txBody>
      </p:sp>
    </p:spTree>
    <p:extLst>
      <p:ext uri="{BB962C8B-B14F-4D97-AF65-F5344CB8AC3E}">
        <p14:creationId xmlns:p14="http://schemas.microsoft.com/office/powerpoint/2010/main" val="222742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a:t>
            </a:r>
          </a:p>
          <a:p>
            <a:pPr marL="114300" marR="0" indent="-114300" algn="l" defTabSz="914400" rtl="0" eaLnBrk="1" fontAlgn="auto" latinLnBrk="0" hangingPunct="1">
              <a:lnSpc>
                <a:spcPct val="100000"/>
              </a:lnSpc>
              <a:spcBef>
                <a:spcPts val="0"/>
              </a:spcBef>
              <a:spcAft>
                <a:spcPts val="0"/>
              </a:spcAft>
              <a:buClrTx/>
              <a:buSzTx/>
              <a:tabLst/>
              <a:defRPr/>
            </a:pPr>
            <a:r>
              <a:rPr lang="en-US" dirty="0" smtClean="0"/>
              <a:t>Objective 1.1</a:t>
            </a:r>
          </a:p>
        </p:txBody>
      </p:sp>
      <p:sp>
        <p:nvSpPr>
          <p:cNvPr id="4" name="Slide Number Placeholder 3"/>
          <p:cNvSpPr>
            <a:spLocks noGrp="1"/>
          </p:cNvSpPr>
          <p:nvPr>
            <p:ph type="sldNum" sz="quarter" idx="10"/>
          </p:nvPr>
        </p:nvSpPr>
        <p:spPr>
          <a:xfrm>
            <a:off x="4000500" y="8763000"/>
            <a:ext cx="2703513" cy="277813"/>
          </a:xfrm>
          <a:prstGeom prst="rect">
            <a:avLst/>
          </a:prstGeom>
        </p:spPr>
        <p:txBody>
          <a:bodyPr/>
          <a:lstStyle/>
          <a:p>
            <a:pPr algn="r"/>
            <a:fld id="{8C1B23D2-AEFA-4669-8D14-C57A190566F4}" type="slidenum">
              <a:rPr lang="en-US" smtClean="0"/>
              <a:pPr algn="r"/>
              <a:t>10</a:t>
            </a:fld>
            <a:endParaRPr lang="en-US"/>
          </a:p>
        </p:txBody>
      </p:sp>
    </p:spTree>
    <p:extLst>
      <p:ext uri="{BB962C8B-B14F-4D97-AF65-F5344CB8AC3E}">
        <p14:creationId xmlns:p14="http://schemas.microsoft.com/office/powerpoint/2010/main" val="1457485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atin typeface="Cambria" panose="02040503050406030204" pitchFamily="18" charset="0"/>
              </a:defRPr>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74400" y="1332000"/>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332000"/>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1999" y="330973"/>
            <a:ext cx="8241353" cy="744792"/>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73063" y="1331260"/>
            <a:ext cx="8385175" cy="4886324"/>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193494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229600" cy="1143000"/>
          </a:xfrm>
          <a:prstGeom prst="rect">
            <a:avLst/>
          </a:prstGeom>
        </p:spPr>
        <p:txBody>
          <a:bodyPr/>
          <a:lstStyle>
            <a:lvl1pPr>
              <a:defRPr sz="38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en-US" smtClean="0"/>
              <a:t>© IIG Vietnam</a:t>
            </a:r>
            <a:endParaRPr lang="en-US"/>
          </a:p>
        </p:txBody>
      </p:sp>
      <p:sp>
        <p:nvSpPr>
          <p:cNvPr id="7" name="Slide Number Placeholder 6"/>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19664658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 id="2147483917" r:id="rId4"/>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600"/>
        </a:spcBef>
        <a:spcAft>
          <a:spcPct val="0"/>
        </a:spcAft>
        <a:buClr>
          <a:schemeClr val="tx1"/>
        </a:buClr>
        <a:buFont typeface="Arial" pitchFamily="34" charset="0"/>
        <a:buChar char="•"/>
        <a:defRPr sz="2800">
          <a:solidFill>
            <a:schemeClr val="tx1"/>
          </a:solidFill>
          <a:latin typeface="Cambria" panose="02040503050406030204" pitchFamily="18" charset="0"/>
          <a:ea typeface="+mn-ea"/>
          <a:cs typeface="Arial" pitchFamily="34" charset="0"/>
        </a:defRPr>
      </a:lvl1pPr>
      <a:lvl2pPr marL="625475" indent="-285750" algn="l" rtl="0" eaLnBrk="0" fontAlgn="base" hangingPunct="0">
        <a:lnSpc>
          <a:spcPct val="114000"/>
        </a:lnSpc>
        <a:spcBef>
          <a:spcPts val="600"/>
        </a:spcBef>
        <a:spcAft>
          <a:spcPct val="0"/>
        </a:spcAft>
        <a:buFont typeface="Arial Narrow" pitchFamily="34" charset="0"/>
        <a:buChar char="−"/>
        <a:defRPr sz="2400">
          <a:solidFill>
            <a:schemeClr val="tx1"/>
          </a:solidFill>
          <a:latin typeface="Cambria" panose="02040503050406030204" pitchFamily="18" charset="0"/>
          <a:cs typeface="Arial" pitchFamily="34" charset="0"/>
        </a:defRPr>
      </a:lvl2pPr>
      <a:lvl3pPr marL="971550" indent="-231775" algn="l" rtl="0" eaLnBrk="0" fontAlgn="base" hangingPunct="0">
        <a:lnSpc>
          <a:spcPct val="114000"/>
        </a:lnSpc>
        <a:spcBef>
          <a:spcPts val="600"/>
        </a:spcBef>
        <a:spcAft>
          <a:spcPct val="0"/>
        </a:spcAft>
        <a:buFont typeface="Arial Narrow" pitchFamily="34" charset="0"/>
        <a:buChar char="−"/>
        <a:defRPr sz="2000">
          <a:solidFill>
            <a:schemeClr val="tx1"/>
          </a:solidFill>
          <a:latin typeface="Cambria" panose="02040503050406030204" pitchFamily="18" charset="0"/>
          <a:cs typeface="Arial" pitchFamily="34" charset="0"/>
        </a:defRPr>
      </a:lvl3pPr>
      <a:lvl4pPr marL="1317625" indent="-231775" algn="l" rtl="0" eaLnBrk="0" fontAlgn="base" hangingPunct="0">
        <a:lnSpc>
          <a:spcPct val="114000"/>
        </a:lnSpc>
        <a:spcBef>
          <a:spcPts val="600"/>
        </a:spcBef>
        <a:spcAft>
          <a:spcPct val="0"/>
        </a:spcAft>
        <a:buFont typeface="Arial" pitchFamily="34" charset="0"/>
        <a:buChar char="◦"/>
        <a:defRPr sz="1800">
          <a:solidFill>
            <a:schemeClr val="tx1"/>
          </a:solidFill>
          <a:latin typeface="Cambria" panose="02040503050406030204" pitchFamily="18" charset="0"/>
          <a:cs typeface="Arial" pitchFamily="34" charset="0"/>
        </a:defRPr>
      </a:lvl4pPr>
      <a:lvl5pPr marL="1663700" indent="-231775" algn="l" rtl="0" eaLnBrk="0" fontAlgn="base" hangingPunct="0">
        <a:lnSpc>
          <a:spcPct val="114000"/>
        </a:lnSpc>
        <a:spcBef>
          <a:spcPts val="600"/>
        </a:spcBef>
        <a:spcAft>
          <a:spcPct val="0"/>
        </a:spcAft>
        <a:buClr>
          <a:schemeClr val="tx1"/>
        </a:buClr>
        <a:buFont typeface="Arial" pitchFamily="34" charset="0"/>
        <a:buChar char="◦"/>
        <a:defRPr sz="1600">
          <a:solidFill>
            <a:schemeClr val="tx1"/>
          </a:solidFill>
          <a:latin typeface="Cambria" panose="02040503050406030204" pitchFamily="18"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821778"/>
          </a:xfrm>
        </p:spPr>
        <p:txBody>
          <a:bodyPr/>
          <a:lstStyle/>
          <a:p>
            <a:r>
              <a:rPr lang="en-US" sz="4000" b="1" smtClean="0">
                <a:solidFill>
                  <a:schemeClr val="bg1"/>
                </a:solidFill>
              </a:rPr>
              <a:t>Bài </a:t>
            </a:r>
            <a:r>
              <a:rPr lang="en-US" sz="4000" b="1" dirty="0" smtClean="0">
                <a:solidFill>
                  <a:schemeClr val="bg1"/>
                </a:solidFill>
              </a:rPr>
              <a:t>1</a:t>
            </a:r>
            <a:r>
              <a:rPr lang="en-US" sz="4000" b="1" smtClean="0">
                <a:solidFill>
                  <a:schemeClr val="bg1"/>
                </a:solidFill>
              </a:rPr>
              <a:t>: Hệ điều hành</a:t>
            </a:r>
            <a:endParaRPr lang="en-US" sz="4000" b="1" dirty="0">
              <a:solidFill>
                <a:schemeClr val="bg1"/>
              </a:solidFill>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smtClean="0"/>
              <a:t>IC</a:t>
            </a:r>
            <a:r>
              <a:rPr lang="en-US" baseline="30000" smtClean="0"/>
              <a:t>3 </a:t>
            </a:r>
            <a:r>
              <a:rPr lang="en-US" sz="2400" smtClean="0"/>
              <a:t>Internet </a:t>
            </a:r>
            <a:r>
              <a:rPr lang="en-US" sz="2400" dirty="0" smtClean="0"/>
              <a:t>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702302"/>
            <a:ext cx="3097762" cy="1299686"/>
          </a:xfrm>
        </p:spPr>
        <p:txBody>
          <a:bodyPr/>
          <a:lstStyle/>
          <a:p>
            <a:pPr marL="0" indent="0" algn="ctr">
              <a:spcBef>
                <a:spcPts val="600"/>
              </a:spcBef>
            </a:pPr>
            <a:r>
              <a:rPr lang="en-US" smtClean="0"/>
              <a:t>Máy tính</a:t>
            </a:r>
            <a:br>
              <a:rPr lang="en-US" smtClean="0"/>
            </a:br>
            <a:r>
              <a:rPr lang="en-US" smtClean="0"/>
              <a:t>căn 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a:xfrm>
            <a:off x="373063" y="1331260"/>
            <a:ext cx="8385175" cy="4725156"/>
          </a:xfrm>
        </p:spPr>
        <p:txBody>
          <a:bodyPr/>
          <a:lstStyle/>
          <a:p>
            <a:r>
              <a:rPr lang="en-US" b="1" dirty="0" smtClean="0"/>
              <a:t>Linux</a:t>
            </a:r>
          </a:p>
          <a:p>
            <a:pPr lvl="1"/>
            <a:r>
              <a:rPr lang="vi-VN" dirty="0"/>
              <a:t>Phát triển đầu tiên vào năm 1991</a:t>
            </a:r>
          </a:p>
          <a:p>
            <a:pPr lvl="1"/>
            <a:r>
              <a:rPr lang="vi-VN" dirty="0"/>
              <a:t>Miễn phí và có </a:t>
            </a:r>
            <a:r>
              <a:rPr lang="en-CA" dirty="0" err="1"/>
              <a:t>có</a:t>
            </a:r>
            <a:r>
              <a:rPr lang="en-CA" dirty="0"/>
              <a:t> </a:t>
            </a:r>
            <a:r>
              <a:rPr lang="en-CA" dirty="0" err="1"/>
              <a:t>khả</a:t>
            </a:r>
            <a:r>
              <a:rPr lang="en-CA" dirty="0"/>
              <a:t> </a:t>
            </a:r>
            <a:r>
              <a:rPr lang="en-CA" dirty="0" err="1"/>
              <a:t>năng</a:t>
            </a:r>
            <a:r>
              <a:rPr lang="en-CA" dirty="0"/>
              <a:t> </a:t>
            </a:r>
            <a:r>
              <a:rPr lang="en-CA" dirty="0" err="1"/>
              <a:t>tùy</a:t>
            </a:r>
            <a:r>
              <a:rPr lang="en-CA" dirty="0"/>
              <a:t> </a:t>
            </a:r>
            <a:r>
              <a:rPr lang="en-CA" dirty="0" err="1"/>
              <a:t>chỉnh</a:t>
            </a:r>
            <a:endParaRPr lang="vi-VN" dirty="0"/>
          </a:p>
          <a:p>
            <a:pPr lvl="1"/>
            <a:r>
              <a:rPr lang="vi-VN" dirty="0" smtClean="0"/>
              <a:t>Đ</a:t>
            </a:r>
            <a:r>
              <a:rPr lang="en-CA" dirty="0" err="1" smtClean="0"/>
              <a:t>óng</a:t>
            </a:r>
            <a:r>
              <a:rPr lang="en-CA" dirty="0" smtClean="0"/>
              <a:t> </a:t>
            </a:r>
            <a:r>
              <a:rPr lang="en-CA" dirty="0" err="1"/>
              <a:t>gói</a:t>
            </a:r>
            <a:r>
              <a:rPr lang="en-CA" dirty="0"/>
              <a:t> </a:t>
            </a:r>
            <a:r>
              <a:rPr lang="en-CA" dirty="0" err="1"/>
              <a:t>thành</a:t>
            </a:r>
            <a:r>
              <a:rPr lang="en-CA" dirty="0"/>
              <a:t> </a:t>
            </a:r>
            <a:r>
              <a:rPr lang="en-CA" dirty="0" err="1"/>
              <a:t>các</a:t>
            </a:r>
            <a:r>
              <a:rPr lang="en-CA" dirty="0"/>
              <a:t> </a:t>
            </a:r>
            <a:r>
              <a:rPr lang="en-CA" dirty="0" err="1"/>
              <a:t>định</a:t>
            </a:r>
            <a:r>
              <a:rPr lang="en-CA" dirty="0"/>
              <a:t> </a:t>
            </a:r>
            <a:r>
              <a:rPr lang="en-CA" dirty="0" err="1"/>
              <a:t>dạng</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các</a:t>
            </a:r>
            <a:r>
              <a:rPr lang="en-CA" dirty="0"/>
              <a:t> </a:t>
            </a:r>
            <a:r>
              <a:rPr lang="en-CA" dirty="0" err="1"/>
              <a:t>bản</a:t>
            </a:r>
            <a:r>
              <a:rPr lang="en-CA" dirty="0"/>
              <a:t> </a:t>
            </a:r>
            <a:r>
              <a:rPr lang="en-CA" dirty="0" err="1"/>
              <a:t>phân</a:t>
            </a:r>
            <a:r>
              <a:rPr lang="en-CA" dirty="0"/>
              <a:t> </a:t>
            </a:r>
            <a:r>
              <a:rPr lang="en-CA" dirty="0" err="1"/>
              <a:t>phối</a:t>
            </a:r>
            <a:endParaRPr lang="vi-VN" dirty="0"/>
          </a:p>
          <a:p>
            <a:pPr lvl="2"/>
            <a:r>
              <a:rPr lang="vi-VN" dirty="0" err="1"/>
              <a:t>B</a:t>
            </a:r>
            <a:r>
              <a:rPr lang="en-CA" dirty="0" err="1" smtClean="0"/>
              <a:t>ao</a:t>
            </a:r>
            <a:r>
              <a:rPr lang="en-CA" dirty="0" smtClean="0"/>
              <a:t> </a:t>
            </a:r>
            <a:r>
              <a:rPr lang="en-CA" dirty="0" err="1"/>
              <a:t>gồm</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và</a:t>
            </a:r>
            <a:r>
              <a:rPr lang="en-CA" dirty="0"/>
              <a:t> </a:t>
            </a:r>
            <a:r>
              <a:rPr lang="en-CA" dirty="0" err="1"/>
              <a:t>các</a:t>
            </a:r>
            <a:r>
              <a:rPr lang="en-CA" dirty="0"/>
              <a:t> </a:t>
            </a:r>
            <a:r>
              <a:rPr lang="en-CA" dirty="0" err="1"/>
              <a:t>thư</a:t>
            </a:r>
            <a:r>
              <a:rPr lang="en-CA" dirty="0"/>
              <a:t> </a:t>
            </a:r>
            <a:r>
              <a:rPr lang="en-CA" dirty="0" err="1"/>
              <a:t>viện</a:t>
            </a:r>
            <a:r>
              <a:rPr lang="en-CA" dirty="0"/>
              <a:t> </a:t>
            </a:r>
            <a:r>
              <a:rPr lang="en-CA" dirty="0" err="1"/>
              <a:t>khác</a:t>
            </a:r>
            <a:r>
              <a:rPr lang="en-CA" dirty="0"/>
              <a:t> </a:t>
            </a:r>
            <a:r>
              <a:rPr lang="en-CA" dirty="0" err="1"/>
              <a:t>nhau</a:t>
            </a:r>
            <a:r>
              <a:rPr lang="en-CA" dirty="0"/>
              <a:t>, </a:t>
            </a:r>
            <a:r>
              <a:rPr lang="en-CA" dirty="0" err="1"/>
              <a:t>và</a:t>
            </a:r>
            <a:r>
              <a:rPr lang="en-CA" dirty="0"/>
              <a:t> </a:t>
            </a:r>
            <a:r>
              <a:rPr lang="en-CA" dirty="0" err="1"/>
              <a:t>thậm</a:t>
            </a:r>
            <a:r>
              <a:rPr lang="en-CA" dirty="0"/>
              <a:t> </a:t>
            </a:r>
            <a:r>
              <a:rPr lang="en-CA" dirty="0" err="1"/>
              <a:t>chí</a:t>
            </a:r>
            <a:r>
              <a:rPr lang="en-CA" dirty="0"/>
              <a:t> </a:t>
            </a:r>
            <a:r>
              <a:rPr lang="en-CA" dirty="0" err="1"/>
              <a:t>là</a:t>
            </a:r>
            <a:r>
              <a:rPr lang="en-CA" dirty="0"/>
              <a:t> </a:t>
            </a:r>
            <a:r>
              <a:rPr lang="en-CA" dirty="0" err="1"/>
              <a:t>một</a:t>
            </a:r>
            <a:r>
              <a:rPr lang="en-CA" dirty="0"/>
              <a:t> </a:t>
            </a:r>
            <a:r>
              <a:rPr lang="en-CA" dirty="0" err="1"/>
              <a:t>số</a:t>
            </a:r>
            <a:r>
              <a:rPr lang="en-CA" dirty="0"/>
              <a:t> </a:t>
            </a:r>
            <a:r>
              <a:rPr lang="en-CA" dirty="0" err="1"/>
              <a:t>phần</a:t>
            </a:r>
            <a:r>
              <a:rPr lang="en-CA" dirty="0"/>
              <a:t> </a:t>
            </a:r>
            <a:r>
              <a:rPr lang="en-CA" dirty="0" err="1"/>
              <a:t>mềm</a:t>
            </a:r>
            <a:r>
              <a:rPr lang="en-CA" dirty="0"/>
              <a:t> </a:t>
            </a:r>
            <a:r>
              <a:rPr lang="en-CA" dirty="0" err="1"/>
              <a:t>ứng</a:t>
            </a:r>
            <a:r>
              <a:rPr lang="en-CA" dirty="0"/>
              <a:t> </a:t>
            </a:r>
            <a:r>
              <a:rPr lang="en-CA" dirty="0" err="1"/>
              <a:t>dụng</a:t>
            </a:r>
            <a:endParaRPr lang="vi-VN" dirty="0"/>
          </a:p>
          <a:p>
            <a:pPr lvl="2"/>
            <a:r>
              <a:rPr lang="vi-VN" dirty="0"/>
              <a:t>Đ</a:t>
            </a:r>
            <a:r>
              <a:rPr lang="en-CA" dirty="0" err="1" smtClean="0"/>
              <a:t>ược</a:t>
            </a:r>
            <a:r>
              <a:rPr lang="en-CA" dirty="0" smtClean="0"/>
              <a:t> </a:t>
            </a:r>
            <a:r>
              <a:rPr lang="en-CA" dirty="0" err="1"/>
              <a:t>sử</a:t>
            </a:r>
            <a:r>
              <a:rPr lang="en-CA" dirty="0"/>
              <a:t> </a:t>
            </a:r>
            <a:r>
              <a:rPr lang="en-CA" dirty="0" err="1"/>
              <a:t>dụng</a:t>
            </a:r>
            <a:r>
              <a:rPr lang="en-CA" dirty="0"/>
              <a:t> </a:t>
            </a:r>
            <a:r>
              <a:rPr lang="en-CA" dirty="0" err="1"/>
              <a:t>rộng</a:t>
            </a:r>
            <a:r>
              <a:rPr lang="en-CA" dirty="0"/>
              <a:t> </a:t>
            </a:r>
            <a:r>
              <a:rPr lang="en-CA" dirty="0" err="1"/>
              <a:t>rãi</a:t>
            </a:r>
            <a:r>
              <a:rPr lang="en-CA" dirty="0"/>
              <a:t> </a:t>
            </a:r>
            <a:r>
              <a:rPr lang="en-CA" dirty="0" err="1"/>
              <a:t>trên</a:t>
            </a:r>
            <a:r>
              <a:rPr lang="en-CA" dirty="0"/>
              <a:t> </a:t>
            </a:r>
            <a:r>
              <a:rPr lang="en-CA" dirty="0" err="1"/>
              <a:t>các</a:t>
            </a:r>
            <a:r>
              <a:rPr lang="en-CA" dirty="0"/>
              <a:t> </a:t>
            </a:r>
            <a:r>
              <a:rPr lang="en-CA" dirty="0" err="1"/>
              <a:t>siêu</a:t>
            </a:r>
            <a:r>
              <a:rPr lang="en-CA" dirty="0"/>
              <a:t> </a:t>
            </a:r>
            <a:r>
              <a:rPr lang="en-CA" dirty="0" err="1"/>
              <a:t>máy</a:t>
            </a:r>
            <a:r>
              <a:rPr lang="en-CA" dirty="0"/>
              <a:t> </a:t>
            </a:r>
            <a:r>
              <a:rPr lang="en-CA" dirty="0" err="1"/>
              <a:t>tính</a:t>
            </a:r>
            <a:r>
              <a:rPr lang="en-CA" dirty="0"/>
              <a:t> </a:t>
            </a:r>
            <a:r>
              <a:rPr lang="en-CA" dirty="0" err="1"/>
              <a:t>và</a:t>
            </a:r>
            <a:r>
              <a:rPr lang="en-CA" dirty="0"/>
              <a:t> </a:t>
            </a:r>
            <a:r>
              <a:rPr lang="en-CA" dirty="0" err="1"/>
              <a:t>máy</a:t>
            </a:r>
            <a:r>
              <a:rPr lang="en-CA" dirty="0"/>
              <a:t> </a:t>
            </a:r>
            <a:r>
              <a:rPr lang="en-CA" dirty="0" err="1"/>
              <a:t>chủ</a:t>
            </a:r>
            <a:r>
              <a:rPr lang="en-CA" dirty="0"/>
              <a:t> </a:t>
            </a:r>
            <a:r>
              <a:rPr lang="en-CA" dirty="0" err="1"/>
              <a:t>cao</a:t>
            </a:r>
            <a:r>
              <a:rPr lang="en-CA" dirty="0"/>
              <a:t> </a:t>
            </a:r>
            <a:r>
              <a:rPr lang="en-CA" dirty="0" err="1"/>
              <a:t>cấp</a:t>
            </a:r>
            <a:endParaRPr lang="vi-VN" dirty="0"/>
          </a:p>
          <a:p>
            <a:pPr lvl="2"/>
            <a:r>
              <a:rPr lang="vi-VN" dirty="0" err="1"/>
              <a:t>R</a:t>
            </a:r>
            <a:r>
              <a:rPr lang="en-CA" dirty="0" err="1" smtClean="0"/>
              <a:t>ất</a:t>
            </a:r>
            <a:r>
              <a:rPr lang="en-CA" dirty="0" smtClean="0"/>
              <a:t> </a:t>
            </a:r>
            <a:r>
              <a:rPr lang="en-CA" dirty="0" err="1"/>
              <a:t>phổ</a:t>
            </a:r>
            <a:r>
              <a:rPr lang="en-CA" dirty="0"/>
              <a:t> </a:t>
            </a:r>
            <a:r>
              <a:rPr lang="en-CA" dirty="0" err="1"/>
              <a:t>biến</a:t>
            </a:r>
            <a:r>
              <a:rPr lang="en-CA" dirty="0"/>
              <a:t> </a:t>
            </a:r>
            <a:r>
              <a:rPr lang="en-CA" dirty="0" err="1"/>
              <a:t>với</a:t>
            </a:r>
            <a:r>
              <a:rPr lang="en-CA" dirty="0"/>
              <a:t> </a:t>
            </a:r>
            <a:r>
              <a:rPr lang="en-CA" dirty="0" err="1"/>
              <a:t>các</a:t>
            </a:r>
            <a:r>
              <a:rPr lang="en-CA" dirty="0"/>
              <a:t> </a:t>
            </a:r>
            <a:r>
              <a:rPr lang="vi-VN" dirty="0"/>
              <a:t>doanh nghiệp </a:t>
            </a:r>
            <a:r>
              <a:rPr lang="en-CA" dirty="0" err="1"/>
              <a:t>phát</a:t>
            </a:r>
            <a:r>
              <a:rPr lang="en-CA" dirty="0"/>
              <a:t> </a:t>
            </a:r>
            <a:r>
              <a:rPr lang="en-CA" dirty="0" err="1"/>
              <a:t>triển</a:t>
            </a:r>
            <a:r>
              <a:rPr lang="en-CA" dirty="0"/>
              <a:t> </a:t>
            </a:r>
            <a:r>
              <a:rPr lang="en-CA" dirty="0" err="1"/>
              <a:t>phần</a:t>
            </a:r>
            <a:r>
              <a:rPr lang="en-CA" dirty="0"/>
              <a:t> </a:t>
            </a:r>
            <a:r>
              <a:rPr lang="en-CA" dirty="0" err="1"/>
              <a:t>mềm</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10</a:t>
            </a:fld>
            <a:endParaRPr lang="en-US"/>
          </a:p>
        </p:txBody>
      </p:sp>
    </p:spTree>
    <p:extLst>
      <p:ext uri="{BB962C8B-B14F-4D97-AF65-F5344CB8AC3E}">
        <p14:creationId xmlns:p14="http://schemas.microsoft.com/office/powerpoint/2010/main" val="27791359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a:xfrm>
            <a:off x="374400" y="1332000"/>
            <a:ext cx="5722936" cy="4850039"/>
          </a:xfrm>
        </p:spPr>
        <p:txBody>
          <a:bodyPr/>
          <a:lstStyle/>
          <a:p>
            <a:r>
              <a:rPr lang="vi-VN" b="1" dirty="0"/>
              <a:t>Các hệ điều hành cho thiết bị cầm </a:t>
            </a:r>
            <a:r>
              <a:rPr lang="vi-VN" b="1" dirty="0" smtClean="0"/>
              <a:t>tay</a:t>
            </a:r>
            <a:r>
              <a:rPr lang="en-US" b="1" dirty="0" smtClean="0"/>
              <a:t> (</a:t>
            </a:r>
            <a:r>
              <a:rPr lang="en-CA" b="1" dirty="0" smtClean="0"/>
              <a:t>Handheld </a:t>
            </a:r>
            <a:r>
              <a:rPr lang="en-CA" b="1" dirty="0"/>
              <a:t>Operating </a:t>
            </a:r>
            <a:r>
              <a:rPr lang="en-CA" b="1" dirty="0" smtClean="0"/>
              <a:t>Systems</a:t>
            </a:r>
            <a:r>
              <a:rPr lang="en-US" b="1" dirty="0" smtClean="0"/>
              <a:t>)</a:t>
            </a:r>
          </a:p>
          <a:p>
            <a:pPr lvl="1"/>
            <a:r>
              <a:rPr lang="vi-VN" dirty="0"/>
              <a:t>Sử dụng trên các PDA và Smartphone</a:t>
            </a:r>
          </a:p>
          <a:p>
            <a:pPr lvl="1"/>
            <a:r>
              <a:rPr lang="vi-VN" dirty="0" err="1"/>
              <a:t>T</a:t>
            </a:r>
            <a:r>
              <a:rPr lang="en-CA" dirty="0" err="1" smtClean="0"/>
              <a:t>ùy</a:t>
            </a:r>
            <a:r>
              <a:rPr lang="en-CA" dirty="0" smtClean="0"/>
              <a:t> </a:t>
            </a:r>
            <a:r>
              <a:rPr lang="en-CA" dirty="0" err="1"/>
              <a:t>chọn</a:t>
            </a:r>
            <a:r>
              <a:rPr lang="en-CA" dirty="0"/>
              <a:t> </a:t>
            </a:r>
            <a:r>
              <a:rPr lang="en-CA" dirty="0" err="1"/>
              <a:t>cho</a:t>
            </a:r>
            <a:r>
              <a:rPr lang="en-CA" dirty="0"/>
              <a:t> </a:t>
            </a:r>
            <a:r>
              <a:rPr lang="en-CA" dirty="0" err="1"/>
              <a:t>mỗi</a:t>
            </a:r>
            <a:r>
              <a:rPr lang="en-CA" dirty="0"/>
              <a:t> </a:t>
            </a:r>
            <a:r>
              <a:rPr lang="en-CA" dirty="0" err="1"/>
              <a:t>hệ</a:t>
            </a:r>
            <a:r>
              <a:rPr lang="en-CA" dirty="0"/>
              <a:t> </a:t>
            </a:r>
            <a:r>
              <a:rPr lang="en-CA" dirty="0" err="1"/>
              <a:t>thống</a:t>
            </a:r>
            <a:r>
              <a:rPr lang="en-CA" dirty="0"/>
              <a:t> </a:t>
            </a:r>
            <a:r>
              <a:rPr lang="en-CA" dirty="0" err="1"/>
              <a:t>khác</a:t>
            </a:r>
            <a:r>
              <a:rPr lang="en-CA" dirty="0"/>
              <a:t> </a:t>
            </a:r>
            <a:r>
              <a:rPr lang="en-CA" dirty="0" err="1"/>
              <a:t>nhau</a:t>
            </a:r>
            <a:r>
              <a:rPr lang="en-CA" dirty="0"/>
              <a:t> </a:t>
            </a:r>
            <a:r>
              <a:rPr lang="en-CA" dirty="0" err="1"/>
              <a:t>tùy</a:t>
            </a:r>
            <a:r>
              <a:rPr lang="en-CA" dirty="0"/>
              <a:t> </a:t>
            </a:r>
            <a:r>
              <a:rPr lang="en-CA" dirty="0" err="1"/>
              <a:t>thuộc</a:t>
            </a:r>
            <a:r>
              <a:rPr lang="en-CA" dirty="0"/>
              <a:t> </a:t>
            </a:r>
            <a:r>
              <a:rPr lang="en-CA" dirty="0" err="1"/>
              <a:t>vào</a:t>
            </a:r>
            <a:r>
              <a:rPr lang="en-CA" dirty="0"/>
              <a:t> </a:t>
            </a:r>
            <a:r>
              <a:rPr lang="en-CA" dirty="0" err="1"/>
              <a:t>loại</a:t>
            </a:r>
            <a:r>
              <a:rPr lang="en-CA" dirty="0"/>
              <a:t> </a:t>
            </a:r>
            <a:r>
              <a:rPr lang="en-CA" dirty="0" err="1"/>
              <a:t>thiết</a:t>
            </a:r>
            <a:r>
              <a:rPr lang="en-CA" dirty="0"/>
              <a:t> </a:t>
            </a:r>
            <a:r>
              <a:rPr lang="en-CA" dirty="0" err="1"/>
              <a:t>bị</a:t>
            </a:r>
            <a:r>
              <a:rPr lang="en-CA" dirty="0"/>
              <a:t> </a:t>
            </a:r>
            <a:r>
              <a:rPr lang="en-CA" dirty="0" err="1"/>
              <a:t>cầm</a:t>
            </a:r>
            <a:r>
              <a:rPr lang="en-CA" dirty="0"/>
              <a:t> </a:t>
            </a:r>
            <a:r>
              <a:rPr lang="en-CA" dirty="0" err="1"/>
              <a:t>tay</a:t>
            </a:r>
            <a:endParaRPr lang="vi-VN" dirty="0"/>
          </a:p>
          <a:p>
            <a:pPr lvl="1"/>
            <a:r>
              <a:rPr lang="en-CA" dirty="0" err="1"/>
              <a:t>các</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dành</a:t>
            </a:r>
            <a:r>
              <a:rPr lang="en-CA" dirty="0"/>
              <a:t> </a:t>
            </a:r>
            <a:r>
              <a:rPr lang="en-CA" dirty="0" err="1"/>
              <a:t>cho</a:t>
            </a:r>
            <a:r>
              <a:rPr lang="en-CA" dirty="0"/>
              <a:t> </a:t>
            </a:r>
            <a:r>
              <a:rPr lang="en-CA" dirty="0" err="1"/>
              <a:t>thiết</a:t>
            </a:r>
            <a:r>
              <a:rPr lang="en-CA" dirty="0"/>
              <a:t> </a:t>
            </a:r>
            <a:r>
              <a:rPr lang="en-CA" dirty="0" err="1"/>
              <a:t>bị</a:t>
            </a:r>
            <a:r>
              <a:rPr lang="en-CA" dirty="0"/>
              <a:t> </a:t>
            </a:r>
            <a:r>
              <a:rPr lang="en-CA" dirty="0" err="1"/>
              <a:t>cầm</a:t>
            </a:r>
            <a:r>
              <a:rPr lang="en-CA" dirty="0"/>
              <a:t> </a:t>
            </a:r>
            <a:r>
              <a:rPr lang="en-CA" dirty="0" err="1"/>
              <a:t>tay</a:t>
            </a:r>
            <a:r>
              <a:rPr lang="en-CA" dirty="0"/>
              <a:t> </a:t>
            </a:r>
            <a:r>
              <a:rPr lang="en-CA" dirty="0" err="1"/>
              <a:t>phổ</a:t>
            </a:r>
            <a:r>
              <a:rPr lang="en-CA" dirty="0"/>
              <a:t> </a:t>
            </a:r>
            <a:r>
              <a:rPr lang="en-CA" dirty="0" err="1"/>
              <a:t>biến</a:t>
            </a:r>
            <a:r>
              <a:rPr lang="en-CA" dirty="0"/>
              <a:t>: Symbian, Windows Mobile, Palm, </a:t>
            </a:r>
            <a:r>
              <a:rPr lang="en-CA" dirty="0" smtClean="0"/>
              <a:t>iOS, </a:t>
            </a:r>
            <a:r>
              <a:rPr lang="en-CA" dirty="0" err="1" smtClean="0"/>
              <a:t>Amdroid</a:t>
            </a:r>
            <a:r>
              <a:rPr lang="en-CA" dirty="0" smtClean="0"/>
              <a:t> </a:t>
            </a:r>
            <a:r>
              <a:rPr lang="en-CA" dirty="0" err="1"/>
              <a:t>và</a:t>
            </a:r>
            <a:r>
              <a:rPr lang="en-CA" dirty="0"/>
              <a:t> Blackberry</a:t>
            </a:r>
            <a:endParaRPr lang="en-US" dirty="0"/>
          </a:p>
        </p:txBody>
      </p:sp>
      <p:sp>
        <p:nvSpPr>
          <p:cNvPr id="6" name="Footer Placeholder 5"/>
          <p:cNvSpPr>
            <a:spLocks noGrp="1"/>
          </p:cNvSpPr>
          <p:nvPr>
            <p:ph type="ftr" sz="quarter" idx="11"/>
          </p:nvPr>
        </p:nvSpPr>
        <p:spPr/>
        <p:txBody>
          <a:bodyPr/>
          <a:lstStyle/>
          <a:p>
            <a:r>
              <a:rPr lang="en-US" smtClean="0"/>
              <a:t>© IIG Vietnam</a:t>
            </a:r>
            <a:endParaRPr lang="en-US"/>
          </a:p>
        </p:txBody>
      </p:sp>
      <p:sp>
        <p:nvSpPr>
          <p:cNvPr id="7" name="Slide Number Placeholder 6"/>
          <p:cNvSpPr>
            <a:spLocks noGrp="1"/>
          </p:cNvSpPr>
          <p:nvPr>
            <p:ph type="sldNum" sz="quarter" idx="12"/>
          </p:nvPr>
        </p:nvSpPr>
        <p:spPr/>
        <p:txBody>
          <a:bodyPr/>
          <a:lstStyle/>
          <a:p>
            <a:fld id="{45FB6C65-6715-49C2-A781-2C0369051A11}" type="slidenum">
              <a:rPr lang="en-US" smtClean="0"/>
              <a:pPr/>
              <a:t>11</a:t>
            </a:fld>
            <a:endParaRPr lang="en-US"/>
          </a:p>
        </p:txBody>
      </p:sp>
      <p:grpSp>
        <p:nvGrpSpPr>
          <p:cNvPr id="8" name="Group 7"/>
          <p:cNvGrpSpPr/>
          <p:nvPr/>
        </p:nvGrpSpPr>
        <p:grpSpPr>
          <a:xfrm>
            <a:off x="6341642" y="1713313"/>
            <a:ext cx="2007624" cy="2776048"/>
            <a:chOff x="6341642" y="1713313"/>
            <a:chExt cx="2007624" cy="2776048"/>
          </a:xfrm>
        </p:grpSpPr>
        <p:pic>
          <p:nvPicPr>
            <p:cNvPr id="4" name="Picture 3"/>
            <p:cNvPicPr/>
            <p:nvPr/>
          </p:nvPicPr>
          <p:blipFill rotWithShape="1">
            <a:blip r:embed="rId3">
              <a:extLst>
                <a:ext uri="{28A0092B-C50C-407E-A947-70E740481C1C}">
                  <a14:useLocalDpi xmlns:a14="http://schemas.microsoft.com/office/drawing/2010/main" val="0"/>
                </a:ext>
              </a:extLst>
            </a:blip>
            <a:srcRect t="2786" b="2507"/>
            <a:stretch/>
          </p:blipFill>
          <p:spPr bwMode="auto">
            <a:xfrm>
              <a:off x="6341642" y="1713313"/>
              <a:ext cx="1581326" cy="2709177"/>
            </a:xfrm>
            <a:prstGeom prst="rect">
              <a:avLst/>
            </a:prstGeom>
            <a:ln>
              <a:noFill/>
            </a:ln>
            <a:extLst>
              <a:ext uri="{53640926-AAD7-44D8-BBD7-CCE9431645EC}">
                <a14:shadowObscured xmlns:a14="http://schemas.microsoft.com/office/drawing/2010/main"/>
              </a:ext>
            </a:extLst>
          </p:spPr>
        </p:pic>
        <p:pic>
          <p:nvPicPr>
            <p:cNvPr id="5" name="Picture 4" descr="iphone screen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5179" y="2593717"/>
              <a:ext cx="1264087" cy="189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058801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a:xfrm>
            <a:off x="374400" y="1332000"/>
            <a:ext cx="8385175" cy="4886324"/>
          </a:xfrm>
        </p:spPr>
        <p:txBody>
          <a:bodyPr/>
          <a:lstStyle/>
          <a:p>
            <a:r>
              <a:rPr lang="vi-VN" b="1" dirty="0"/>
              <a:t>Các hệ điều hành nhúng </a:t>
            </a:r>
            <a:r>
              <a:rPr lang="en-US" b="1" dirty="0" smtClean="0"/>
              <a:t/>
            </a:r>
            <a:br>
              <a:rPr lang="en-US" b="1" dirty="0" smtClean="0"/>
            </a:br>
            <a:r>
              <a:rPr lang="vi-VN" b="1" dirty="0" smtClean="0"/>
              <a:t>(</a:t>
            </a:r>
            <a:r>
              <a:rPr lang="vi-VN" b="1" dirty="0"/>
              <a:t>Embedded Operating Systems)</a:t>
            </a:r>
            <a:endParaRPr lang="en-US" b="1" dirty="0" smtClean="0"/>
          </a:p>
          <a:p>
            <a:pPr lvl="1"/>
            <a:r>
              <a:rPr lang="vi-VN" dirty="0" err="1"/>
              <a:t>Q</a:t>
            </a:r>
            <a:r>
              <a:rPr lang="en-CA" dirty="0" err="1" smtClean="0"/>
              <a:t>uản</a:t>
            </a:r>
            <a:r>
              <a:rPr lang="en-CA" dirty="0" smtClean="0"/>
              <a:t> </a:t>
            </a:r>
            <a:r>
              <a:rPr lang="en-CA" dirty="0" err="1"/>
              <a:t>lý</a:t>
            </a:r>
            <a:r>
              <a:rPr lang="en-CA" dirty="0"/>
              <a:t> </a:t>
            </a:r>
            <a:r>
              <a:rPr lang="en-CA" dirty="0" err="1"/>
              <a:t>và</a:t>
            </a:r>
            <a:r>
              <a:rPr lang="en-CA" dirty="0"/>
              <a:t> </a:t>
            </a:r>
            <a:r>
              <a:rPr lang="en-CA" dirty="0" err="1"/>
              <a:t>điều</a:t>
            </a:r>
            <a:r>
              <a:rPr lang="en-CA" dirty="0"/>
              <a:t> </a:t>
            </a:r>
            <a:r>
              <a:rPr lang="en-CA" dirty="0" err="1"/>
              <a:t>khiển</a:t>
            </a:r>
            <a:r>
              <a:rPr lang="en-CA" dirty="0"/>
              <a:t> </a:t>
            </a:r>
            <a:r>
              <a:rPr lang="en-CA" dirty="0" err="1"/>
              <a:t>mọi</a:t>
            </a:r>
            <a:r>
              <a:rPr lang="en-CA" dirty="0"/>
              <a:t> </a:t>
            </a:r>
            <a:r>
              <a:rPr lang="en-CA" dirty="0" err="1"/>
              <a:t>hoạt</a:t>
            </a:r>
            <a:r>
              <a:rPr lang="en-CA" dirty="0"/>
              <a:t> </a:t>
            </a:r>
            <a:r>
              <a:rPr lang="en-CA" dirty="0" err="1"/>
              <a:t>động</a:t>
            </a:r>
            <a:r>
              <a:rPr lang="en-CA" dirty="0"/>
              <a:t> </a:t>
            </a:r>
            <a:r>
              <a:rPr lang="en-CA" dirty="0" err="1"/>
              <a:t>của</a:t>
            </a:r>
            <a:r>
              <a:rPr lang="en-CA" dirty="0"/>
              <a:t> </a:t>
            </a:r>
            <a:r>
              <a:rPr lang="en-CA" dirty="0" err="1"/>
              <a:t>các</a:t>
            </a:r>
            <a:r>
              <a:rPr lang="en-CA" dirty="0"/>
              <a:t> </a:t>
            </a:r>
            <a:r>
              <a:rPr lang="en-CA" dirty="0" err="1"/>
              <a:t>loại</a:t>
            </a:r>
            <a:r>
              <a:rPr lang="en-CA" dirty="0"/>
              <a:t> </a:t>
            </a:r>
            <a:r>
              <a:rPr lang="en-CA" dirty="0" err="1"/>
              <a:t>thiết</a:t>
            </a:r>
            <a:r>
              <a:rPr lang="en-CA" dirty="0"/>
              <a:t> </a:t>
            </a:r>
            <a:r>
              <a:rPr lang="en-CA" dirty="0" err="1"/>
              <a:t>bị</a:t>
            </a:r>
            <a:r>
              <a:rPr lang="en-CA" dirty="0"/>
              <a:t> </a:t>
            </a:r>
            <a:r>
              <a:rPr lang="en-CA" dirty="0" err="1"/>
              <a:t>cụ</a:t>
            </a:r>
            <a:r>
              <a:rPr lang="en-CA" dirty="0"/>
              <a:t> </a:t>
            </a:r>
            <a:r>
              <a:rPr lang="en-CA" dirty="0" err="1"/>
              <a:t>thể</a:t>
            </a:r>
            <a:endParaRPr lang="vi-VN" dirty="0"/>
          </a:p>
          <a:p>
            <a:pPr lvl="1"/>
            <a:r>
              <a:rPr lang="en-CA" dirty="0" err="1"/>
              <a:t>Khi</a:t>
            </a:r>
            <a:r>
              <a:rPr lang="en-CA" dirty="0"/>
              <a:t> </a:t>
            </a:r>
            <a:r>
              <a:rPr lang="en-CA" dirty="0" err="1"/>
              <a:t>thiết</a:t>
            </a:r>
            <a:r>
              <a:rPr lang="en-CA" dirty="0"/>
              <a:t> </a:t>
            </a:r>
            <a:r>
              <a:rPr lang="en-CA" dirty="0" err="1"/>
              <a:t>bị</a:t>
            </a:r>
            <a:r>
              <a:rPr lang="en-CA" dirty="0"/>
              <a:t> </a:t>
            </a:r>
            <a:r>
              <a:rPr lang="en-CA" dirty="0" err="1"/>
              <a:t>được</a:t>
            </a:r>
            <a:r>
              <a:rPr lang="en-CA" dirty="0"/>
              <a:t> </a:t>
            </a:r>
            <a:r>
              <a:rPr lang="en-CA" dirty="0" err="1"/>
              <a:t>khởi</a:t>
            </a:r>
            <a:r>
              <a:rPr lang="en-CA" dirty="0"/>
              <a:t> </a:t>
            </a:r>
            <a:r>
              <a:rPr lang="en-CA" dirty="0" err="1"/>
              <a:t>động</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nhúng</a:t>
            </a:r>
            <a:r>
              <a:rPr lang="en-CA" dirty="0"/>
              <a:t> </a:t>
            </a:r>
            <a:r>
              <a:rPr lang="en-CA" dirty="0" err="1"/>
              <a:t>được</a:t>
            </a:r>
            <a:r>
              <a:rPr lang="en-CA" dirty="0"/>
              <a:t> </a:t>
            </a:r>
            <a:r>
              <a:rPr lang="en-CA" dirty="0" err="1"/>
              <a:t>tải</a:t>
            </a:r>
            <a:r>
              <a:rPr lang="en-CA" dirty="0"/>
              <a:t> </a:t>
            </a:r>
            <a:r>
              <a:rPr lang="en-CA" dirty="0" err="1"/>
              <a:t>lên</a:t>
            </a:r>
            <a:r>
              <a:rPr lang="en-CA" dirty="0"/>
              <a:t> </a:t>
            </a:r>
            <a:r>
              <a:rPr lang="en-CA" dirty="0" err="1"/>
              <a:t>bộ</a:t>
            </a:r>
            <a:r>
              <a:rPr lang="en-CA" dirty="0"/>
              <a:t> </a:t>
            </a:r>
            <a:r>
              <a:rPr lang="en-CA" dirty="0" err="1"/>
              <a:t>nhớ</a:t>
            </a:r>
            <a:endParaRPr lang="vi-VN" dirty="0"/>
          </a:p>
          <a:p>
            <a:pPr lvl="1"/>
            <a:r>
              <a:rPr lang="vi-VN" dirty="0" smtClean="0"/>
              <a:t>Đ</a:t>
            </a:r>
            <a:r>
              <a:rPr lang="en-CA" dirty="0" err="1" smtClean="0"/>
              <a:t>ược</a:t>
            </a:r>
            <a:r>
              <a:rPr lang="en-CA" dirty="0" smtClean="0"/>
              <a:t> </a:t>
            </a:r>
            <a:r>
              <a:rPr lang="en-CA" dirty="0" err="1"/>
              <a:t>thiết</a:t>
            </a:r>
            <a:r>
              <a:rPr lang="en-CA" dirty="0"/>
              <a:t> </a:t>
            </a:r>
            <a:r>
              <a:rPr lang="en-CA" dirty="0" err="1"/>
              <a:t>kế</a:t>
            </a:r>
            <a:r>
              <a:rPr lang="en-CA" dirty="0"/>
              <a:t> </a:t>
            </a:r>
            <a:r>
              <a:rPr lang="en-CA" dirty="0" err="1"/>
              <a:t>để</a:t>
            </a:r>
            <a:r>
              <a:rPr lang="en-CA" dirty="0"/>
              <a:t> </a:t>
            </a:r>
            <a:r>
              <a:rPr lang="en-CA" dirty="0" err="1"/>
              <a:t>gắn</a:t>
            </a:r>
            <a:r>
              <a:rPr lang="en-CA" dirty="0"/>
              <a:t> </a:t>
            </a:r>
            <a:r>
              <a:rPr lang="en-CA" dirty="0" err="1"/>
              <a:t>chặt</a:t>
            </a:r>
            <a:r>
              <a:rPr lang="en-CA" dirty="0"/>
              <a:t> </a:t>
            </a:r>
            <a:r>
              <a:rPr lang="en-CA" dirty="0" err="1"/>
              <a:t>và</a:t>
            </a:r>
            <a:r>
              <a:rPr lang="en-CA" dirty="0"/>
              <a:t> </a:t>
            </a:r>
            <a:r>
              <a:rPr lang="en-CA" dirty="0" err="1"/>
              <a:t>được</a:t>
            </a:r>
            <a:r>
              <a:rPr lang="en-CA" dirty="0"/>
              <a:t> </a:t>
            </a:r>
            <a:r>
              <a:rPr lang="en-CA" dirty="0" err="1"/>
              <a:t>chuyên</a:t>
            </a:r>
            <a:r>
              <a:rPr lang="en-CA" dirty="0"/>
              <a:t> </a:t>
            </a:r>
            <a:r>
              <a:rPr lang="en-CA" dirty="0" err="1"/>
              <a:t>biệt</a:t>
            </a:r>
            <a:r>
              <a:rPr lang="en-CA" dirty="0"/>
              <a:t> </a:t>
            </a:r>
            <a:r>
              <a:rPr lang="en-CA" dirty="0" err="1"/>
              <a:t>cao</a:t>
            </a:r>
            <a:endParaRPr lang="vi-VN" dirty="0"/>
          </a:p>
          <a:p>
            <a:pPr lvl="2"/>
            <a:r>
              <a:rPr lang="vi-VN" dirty="0" smtClean="0"/>
              <a:t>C</a:t>
            </a:r>
            <a:r>
              <a:rPr lang="en-CA" dirty="0" err="1" smtClean="0"/>
              <a:t>húng</a:t>
            </a:r>
            <a:r>
              <a:rPr lang="en-CA" dirty="0" smtClean="0"/>
              <a:t> </a:t>
            </a:r>
            <a:r>
              <a:rPr lang="en-CA" dirty="0" err="1"/>
              <a:t>chỉ</a:t>
            </a:r>
            <a:r>
              <a:rPr lang="en-CA" dirty="0"/>
              <a:t> </a:t>
            </a:r>
            <a:r>
              <a:rPr lang="en-CA" dirty="0" err="1"/>
              <a:t>bao</a:t>
            </a:r>
            <a:r>
              <a:rPr lang="en-CA" dirty="0"/>
              <a:t> </a:t>
            </a:r>
            <a:r>
              <a:rPr lang="en-CA" dirty="0" err="1"/>
              <a:t>gồm</a:t>
            </a:r>
            <a:r>
              <a:rPr lang="en-CA" dirty="0"/>
              <a:t> </a:t>
            </a:r>
            <a:r>
              <a:rPr lang="en-CA" dirty="0" err="1"/>
              <a:t>các</a:t>
            </a:r>
            <a:r>
              <a:rPr lang="en-CA" dirty="0"/>
              <a:t> </a:t>
            </a:r>
            <a:r>
              <a:rPr lang="en-CA" dirty="0" err="1"/>
              <a:t>chức</a:t>
            </a:r>
            <a:r>
              <a:rPr lang="en-CA" dirty="0"/>
              <a:t> </a:t>
            </a:r>
            <a:r>
              <a:rPr lang="en-CA" dirty="0" err="1"/>
              <a:t>năng</a:t>
            </a:r>
            <a:r>
              <a:rPr lang="en-CA" dirty="0"/>
              <a:t> </a:t>
            </a:r>
            <a:r>
              <a:rPr lang="en-CA" dirty="0" err="1"/>
              <a:t>cụ</a:t>
            </a:r>
            <a:r>
              <a:rPr lang="en-CA" dirty="0"/>
              <a:t> </a:t>
            </a:r>
            <a:r>
              <a:rPr lang="en-CA" dirty="0" err="1"/>
              <a:t>thể</a:t>
            </a:r>
            <a:r>
              <a:rPr lang="en-CA" dirty="0"/>
              <a:t> </a:t>
            </a:r>
            <a:r>
              <a:rPr lang="en-CA" dirty="0" err="1"/>
              <a:t>cho</a:t>
            </a:r>
            <a:r>
              <a:rPr lang="en-CA" dirty="0"/>
              <a:t> </a:t>
            </a:r>
            <a:r>
              <a:rPr lang="en-CA" dirty="0" err="1"/>
              <a:t>các</a:t>
            </a:r>
            <a:r>
              <a:rPr lang="en-CA" dirty="0"/>
              <a:t> </a:t>
            </a:r>
            <a:r>
              <a:rPr lang="en-CA" dirty="0" err="1"/>
              <a:t>thiết</a:t>
            </a:r>
            <a:r>
              <a:rPr lang="en-CA" dirty="0"/>
              <a:t> </a:t>
            </a:r>
            <a:r>
              <a:rPr lang="en-CA" dirty="0" err="1"/>
              <a:t>bị</a:t>
            </a:r>
            <a:r>
              <a:rPr lang="en-CA" dirty="0"/>
              <a:t> </a:t>
            </a:r>
            <a:r>
              <a:rPr lang="en-CA" dirty="0" err="1"/>
              <a:t>cụ</a:t>
            </a:r>
            <a:r>
              <a:rPr lang="en-CA" dirty="0"/>
              <a:t> </a:t>
            </a:r>
            <a:r>
              <a:rPr lang="en-CA" dirty="0" err="1"/>
              <a:t>thể</a:t>
            </a:r>
            <a:r>
              <a:rPr lang="en-CA" dirty="0"/>
              <a:t> </a:t>
            </a:r>
            <a:r>
              <a:rPr lang="en-CA" dirty="0" err="1"/>
              <a:t>mà</a:t>
            </a:r>
            <a:r>
              <a:rPr lang="en-CA" dirty="0"/>
              <a:t> </a:t>
            </a:r>
            <a:r>
              <a:rPr lang="en-CA" dirty="0" err="1"/>
              <a:t>nó</a:t>
            </a:r>
            <a:r>
              <a:rPr lang="en-CA" dirty="0"/>
              <a:t> </a:t>
            </a:r>
            <a:r>
              <a:rPr lang="en-CA" dirty="0" err="1"/>
              <a:t>được</a:t>
            </a:r>
            <a:r>
              <a:rPr lang="en-CA" dirty="0"/>
              <a:t> </a:t>
            </a:r>
            <a:r>
              <a:rPr lang="en-CA" dirty="0" err="1"/>
              <a:t>phát</a:t>
            </a:r>
            <a:r>
              <a:rPr lang="en-CA" dirty="0"/>
              <a:t> </a:t>
            </a:r>
            <a:r>
              <a:rPr lang="en-CA" dirty="0" err="1"/>
              <a:t>triển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12</a:t>
            </a:fld>
            <a:endParaRPr lang="en-US"/>
          </a:p>
        </p:txBody>
      </p:sp>
    </p:spTree>
    <p:extLst>
      <p:ext uri="{BB962C8B-B14F-4D97-AF65-F5344CB8AC3E}">
        <p14:creationId xmlns:p14="http://schemas.microsoft.com/office/powerpoint/2010/main" val="3301005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172" y="429013"/>
            <a:ext cx="8367485" cy="592262"/>
          </a:xfrm>
        </p:spPr>
        <p:txBody>
          <a:bodyPr>
            <a:noAutofit/>
          </a:bodyPr>
          <a:lstStyle/>
          <a:p>
            <a:pPr marL="0"/>
            <a:r>
              <a:rPr lang="vi-VN" sz="2800"/>
              <a:t>Các khả năng và giới hạn của hệ điều hành</a:t>
            </a:r>
            <a:endParaRPr lang="en-US" sz="2800" dirty="0"/>
          </a:p>
        </p:txBody>
      </p:sp>
      <p:sp>
        <p:nvSpPr>
          <p:cNvPr id="3" name="Content Placeholder 2"/>
          <p:cNvSpPr>
            <a:spLocks noGrp="1"/>
          </p:cNvSpPr>
          <p:nvPr>
            <p:ph idx="1"/>
          </p:nvPr>
        </p:nvSpPr>
        <p:spPr>
          <a:xfrm>
            <a:off x="374400" y="1332000"/>
            <a:ext cx="8385175" cy="4794545"/>
          </a:xfrm>
        </p:spPr>
        <p:txBody>
          <a:bodyPr>
            <a:normAutofit fontScale="92500"/>
          </a:bodyPr>
          <a:lstStyle/>
          <a:p>
            <a:pPr lvl="0"/>
            <a:r>
              <a:rPr lang="vi-VN" dirty="0"/>
              <a:t>Tên tập tin có thể dài đến 255 ký tự</a:t>
            </a:r>
          </a:p>
          <a:p>
            <a:pPr lvl="1"/>
            <a:r>
              <a:rPr lang="vi-VN" dirty="0"/>
              <a:t>Trên PC, không có thể bao gồm \ /: * &lt;&gt;? | trong tên tập tin</a:t>
            </a:r>
          </a:p>
          <a:p>
            <a:pPr lvl="1"/>
            <a:r>
              <a:rPr lang="vi-VN" dirty="0"/>
              <a:t>Trên Mac, không thể sử dụng dấu hai chấm trong tên tập tin</a:t>
            </a:r>
          </a:p>
          <a:p>
            <a:pPr lvl="0"/>
            <a:r>
              <a:rPr lang="vi-VN" dirty="0"/>
              <a:t>Có thể mở nhiều chương trình cùng lúc</a:t>
            </a:r>
          </a:p>
          <a:p>
            <a:pPr lvl="0"/>
            <a:r>
              <a:rPr lang="vi-VN" dirty="0"/>
              <a:t>Có thể tùy chỉnh cho phù hợp với sở thích cá nhân</a:t>
            </a:r>
          </a:p>
          <a:p>
            <a:pPr lvl="0"/>
            <a:r>
              <a:rPr lang="vi-VN" dirty="0" smtClean="0"/>
              <a:t>Máy tính </a:t>
            </a:r>
            <a:r>
              <a:rPr lang="vi-VN" dirty="0"/>
              <a:t>độc </a:t>
            </a:r>
            <a:r>
              <a:rPr lang="vi-VN" dirty="0" smtClean="0"/>
              <a:t>lập</a:t>
            </a:r>
            <a:r>
              <a:rPr lang="en-US" dirty="0" smtClean="0"/>
              <a:t> (</a:t>
            </a:r>
            <a:r>
              <a:rPr lang="en-US" dirty="0"/>
              <a:t>Stand-alone computer</a:t>
            </a:r>
            <a:r>
              <a:rPr lang="en-US" dirty="0" smtClean="0"/>
              <a:t>)</a:t>
            </a:r>
            <a:r>
              <a:rPr lang="vi-VN" dirty="0" smtClean="0"/>
              <a:t> </a:t>
            </a:r>
            <a:r>
              <a:rPr lang="vi-VN" dirty="0"/>
              <a:t>- có thể cài đặt chương trình hoặc tải về </a:t>
            </a:r>
            <a:r>
              <a:rPr lang="en-CA" dirty="0" err="1"/>
              <a:t>các</a:t>
            </a:r>
            <a:r>
              <a:rPr lang="en-CA" dirty="0"/>
              <a:t> </a:t>
            </a:r>
            <a:r>
              <a:rPr lang="en-CA" dirty="0" err="1"/>
              <a:t>tập</a:t>
            </a:r>
            <a:r>
              <a:rPr lang="en-CA" dirty="0"/>
              <a:t> tin </a:t>
            </a:r>
            <a:r>
              <a:rPr lang="en-CA" dirty="0" err="1"/>
              <a:t>từ</a:t>
            </a:r>
            <a:r>
              <a:rPr lang="en-CA" dirty="0"/>
              <a:t> Internet</a:t>
            </a:r>
            <a:endParaRPr lang="vi-VN" dirty="0"/>
          </a:p>
          <a:p>
            <a:pPr lvl="0"/>
            <a:r>
              <a:rPr lang="vi-VN" dirty="0" smtClean="0"/>
              <a:t>Máy tính </a:t>
            </a:r>
            <a:r>
              <a:rPr lang="vi-VN" dirty="0"/>
              <a:t>mạng </a:t>
            </a:r>
            <a:r>
              <a:rPr lang="en-US" dirty="0" smtClean="0"/>
              <a:t>(</a:t>
            </a:r>
            <a:r>
              <a:rPr lang="en-US" dirty="0"/>
              <a:t>Networked computer</a:t>
            </a:r>
            <a:r>
              <a:rPr lang="en-US" dirty="0" smtClean="0"/>
              <a:t>) </a:t>
            </a:r>
            <a:r>
              <a:rPr lang="vi-VN" dirty="0" smtClean="0"/>
              <a:t>- </a:t>
            </a:r>
            <a:r>
              <a:rPr lang="vi-VN" dirty="0"/>
              <a:t>có thể không có đủ quyền để thực </a:t>
            </a:r>
            <a:r>
              <a:rPr lang="vi-VN" dirty="0" smtClean="0"/>
              <a:t>hiện một số </a:t>
            </a:r>
            <a:r>
              <a:rPr lang="vi-VN" dirty="0"/>
              <a:t>tác vụ nhất </a:t>
            </a:r>
            <a:r>
              <a:rPr lang="vi-VN" dirty="0" smtClean="0"/>
              <a:t>định</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a:p>
        </p:txBody>
      </p:sp>
    </p:spTree>
    <p:extLst>
      <p:ext uri="{BB962C8B-B14F-4D97-AF65-F5344CB8AC3E}">
        <p14:creationId xmlns:p14="http://schemas.microsoft.com/office/powerpoint/2010/main" val="25533262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tính năng chung của hệ điều hành</a:t>
            </a:r>
            <a:endParaRPr lang="en-US" dirty="0"/>
          </a:p>
        </p:txBody>
      </p:sp>
      <p:sp>
        <p:nvSpPr>
          <p:cNvPr id="3" name="Content Placeholder 2"/>
          <p:cNvSpPr>
            <a:spLocks noGrp="1"/>
          </p:cNvSpPr>
          <p:nvPr>
            <p:ph idx="1"/>
          </p:nvPr>
        </p:nvSpPr>
        <p:spPr/>
        <p:txBody>
          <a:bodyPr/>
          <a:lstStyle/>
          <a:p>
            <a:r>
              <a:rPr lang="en-CA" sz="2400" dirty="0" err="1"/>
              <a:t>có</a:t>
            </a:r>
            <a:r>
              <a:rPr lang="en-CA" sz="2400" dirty="0"/>
              <a:t> </a:t>
            </a:r>
            <a:r>
              <a:rPr lang="en-CA" sz="2400" dirty="0" err="1"/>
              <a:t>thể</a:t>
            </a:r>
            <a:r>
              <a:rPr lang="en-CA" sz="2400" dirty="0"/>
              <a:t> </a:t>
            </a:r>
            <a:r>
              <a:rPr lang="en-CA" sz="2400" dirty="0" err="1"/>
              <a:t>duy</a:t>
            </a:r>
            <a:r>
              <a:rPr lang="en-CA" sz="2400" dirty="0"/>
              <a:t> </a:t>
            </a:r>
            <a:r>
              <a:rPr lang="en-CA" sz="2400" dirty="0" err="1"/>
              <a:t>trì</a:t>
            </a:r>
            <a:r>
              <a:rPr lang="en-CA" sz="2400" dirty="0"/>
              <a:t> </a:t>
            </a:r>
            <a:r>
              <a:rPr lang="en-CA" sz="2400" dirty="0" err="1"/>
              <a:t>các</a:t>
            </a:r>
            <a:r>
              <a:rPr lang="en-CA" sz="2400" dirty="0"/>
              <a:t> </a:t>
            </a:r>
            <a:r>
              <a:rPr lang="en-CA" sz="2400" dirty="0" err="1"/>
              <a:t>tài</a:t>
            </a:r>
            <a:r>
              <a:rPr lang="en-CA" sz="2400" dirty="0"/>
              <a:t> </a:t>
            </a:r>
            <a:r>
              <a:rPr lang="en-CA" sz="2400" dirty="0" err="1"/>
              <a:t>khoản</a:t>
            </a:r>
            <a:r>
              <a:rPr lang="en-CA" sz="2400" dirty="0"/>
              <a:t> </a:t>
            </a:r>
            <a:r>
              <a:rPr lang="en-CA" sz="2400" dirty="0" err="1"/>
              <a:t>riêng</a:t>
            </a:r>
            <a:r>
              <a:rPr lang="en-CA" sz="2400" dirty="0"/>
              <a:t> </a:t>
            </a:r>
            <a:r>
              <a:rPr lang="en-CA" sz="2400" dirty="0" err="1"/>
              <a:t>biệt</a:t>
            </a:r>
            <a:r>
              <a:rPr lang="en-CA" sz="2400" dirty="0"/>
              <a:t> </a:t>
            </a:r>
            <a:r>
              <a:rPr lang="en-CA" sz="2400" dirty="0" err="1"/>
              <a:t>cho</a:t>
            </a:r>
            <a:r>
              <a:rPr lang="en-CA" sz="2400" dirty="0"/>
              <a:t> </a:t>
            </a:r>
            <a:r>
              <a:rPr lang="en-CA" sz="2400" dirty="0" err="1"/>
              <a:t>mỗi</a:t>
            </a:r>
            <a:r>
              <a:rPr lang="en-CA" sz="2400" dirty="0"/>
              <a:t> </a:t>
            </a:r>
            <a:r>
              <a:rPr lang="en-CA" sz="2400" dirty="0" err="1"/>
              <a:t>người</a:t>
            </a:r>
            <a:r>
              <a:rPr lang="en-CA" sz="2400" dirty="0"/>
              <a:t> </a:t>
            </a:r>
            <a:r>
              <a:rPr lang="en-CA" sz="2400" dirty="0" err="1"/>
              <a:t>dùng</a:t>
            </a:r>
            <a:r>
              <a:rPr lang="en-CA" sz="2400" dirty="0"/>
              <a:t>, </a:t>
            </a:r>
            <a:r>
              <a:rPr lang="en-CA" sz="2400" dirty="0" err="1"/>
              <a:t>theo</a:t>
            </a:r>
            <a:r>
              <a:rPr lang="en-CA" sz="2400" dirty="0"/>
              <a:t> </a:t>
            </a:r>
            <a:r>
              <a:rPr lang="en-CA" sz="2400" dirty="0" err="1"/>
              <a:t>dõi</a:t>
            </a:r>
            <a:r>
              <a:rPr lang="en-CA" sz="2400" dirty="0"/>
              <a:t> </a:t>
            </a:r>
            <a:r>
              <a:rPr lang="en-CA" sz="2400" dirty="0" err="1"/>
              <a:t>các</a:t>
            </a:r>
            <a:r>
              <a:rPr lang="en-CA" sz="2400" dirty="0"/>
              <a:t> </a:t>
            </a:r>
            <a:r>
              <a:rPr lang="en-CA" sz="2400" dirty="0" err="1"/>
              <a:t>tài</a:t>
            </a:r>
            <a:r>
              <a:rPr lang="en-CA" sz="2400" dirty="0"/>
              <a:t> </a:t>
            </a:r>
            <a:r>
              <a:rPr lang="en-CA" sz="2400" dirty="0" err="1"/>
              <a:t>liệu</a:t>
            </a:r>
            <a:r>
              <a:rPr lang="en-CA" sz="2400" dirty="0"/>
              <a:t> </a:t>
            </a:r>
            <a:r>
              <a:rPr lang="en-CA" sz="2400" dirty="0" err="1"/>
              <a:t>và</a:t>
            </a:r>
            <a:r>
              <a:rPr lang="en-CA" sz="2400" dirty="0"/>
              <a:t> </a:t>
            </a:r>
            <a:r>
              <a:rPr lang="en-CA" sz="2400" dirty="0" err="1"/>
              <a:t>các</a:t>
            </a:r>
            <a:r>
              <a:rPr lang="en-CA" sz="2400" dirty="0"/>
              <a:t> </a:t>
            </a:r>
            <a:r>
              <a:rPr lang="en-CA" sz="2400" dirty="0" err="1"/>
              <a:t>thiết</a:t>
            </a:r>
            <a:r>
              <a:rPr lang="en-CA" sz="2400" dirty="0"/>
              <a:t> </a:t>
            </a:r>
            <a:r>
              <a:rPr lang="en-CA" sz="2400" dirty="0" err="1"/>
              <a:t>lập</a:t>
            </a:r>
            <a:r>
              <a:rPr lang="en-CA" sz="2400" dirty="0"/>
              <a:t> </a:t>
            </a:r>
            <a:r>
              <a:rPr lang="en-CA" sz="2400" dirty="0" err="1"/>
              <a:t>của</a:t>
            </a:r>
            <a:r>
              <a:rPr lang="en-CA" sz="2400" dirty="0"/>
              <a:t> </a:t>
            </a:r>
            <a:r>
              <a:rPr lang="en-CA" sz="2400" dirty="0" err="1"/>
              <a:t>mỗi</a:t>
            </a:r>
            <a:r>
              <a:rPr lang="en-CA" sz="2400" dirty="0"/>
              <a:t> </a:t>
            </a:r>
            <a:r>
              <a:rPr lang="en-CA" sz="2400" dirty="0" err="1"/>
              <a:t>người</a:t>
            </a:r>
            <a:r>
              <a:rPr lang="en-CA" sz="2400" dirty="0"/>
              <a:t> </a:t>
            </a:r>
            <a:r>
              <a:rPr lang="en-CA" sz="2400" dirty="0" err="1"/>
              <a:t>dùng</a:t>
            </a:r>
            <a:r>
              <a:rPr lang="en-CA" sz="2400" dirty="0"/>
              <a:t> </a:t>
            </a:r>
            <a:r>
              <a:rPr lang="en-CA" sz="2400" dirty="0" err="1"/>
              <a:t>và</a:t>
            </a:r>
            <a:r>
              <a:rPr lang="en-CA" sz="2400" dirty="0"/>
              <a:t> </a:t>
            </a:r>
            <a:r>
              <a:rPr lang="en-CA" sz="2400" dirty="0" err="1"/>
              <a:t>giữ</a:t>
            </a:r>
            <a:r>
              <a:rPr lang="en-CA" sz="2400" dirty="0"/>
              <a:t> </a:t>
            </a:r>
            <a:r>
              <a:rPr lang="en-CA" sz="2400" dirty="0" err="1"/>
              <a:t>cho</a:t>
            </a:r>
            <a:r>
              <a:rPr lang="en-CA" sz="2400" dirty="0"/>
              <a:t> </a:t>
            </a:r>
            <a:r>
              <a:rPr lang="en-CA" sz="2400" dirty="0" err="1"/>
              <a:t>tài</a:t>
            </a:r>
            <a:r>
              <a:rPr lang="en-CA" sz="2400" dirty="0"/>
              <a:t> </a:t>
            </a:r>
            <a:r>
              <a:rPr lang="en-CA" sz="2400" dirty="0" err="1"/>
              <a:t>khoản</a:t>
            </a:r>
            <a:r>
              <a:rPr lang="en-CA" sz="2400" dirty="0"/>
              <a:t> </a:t>
            </a:r>
            <a:r>
              <a:rPr lang="en-CA" sz="2400" dirty="0" err="1"/>
              <a:t>người</a:t>
            </a:r>
            <a:r>
              <a:rPr lang="en-CA" sz="2400" dirty="0"/>
              <a:t> </a:t>
            </a:r>
            <a:r>
              <a:rPr lang="en-CA" sz="2400" dirty="0" err="1"/>
              <a:t>dùng</a:t>
            </a:r>
            <a:r>
              <a:rPr lang="en-CA" sz="2400" dirty="0"/>
              <a:t> </a:t>
            </a:r>
            <a:r>
              <a:rPr lang="en-CA" sz="2400" dirty="0" err="1"/>
              <a:t>được</a:t>
            </a:r>
            <a:r>
              <a:rPr lang="en-CA" sz="2400" dirty="0"/>
              <a:t> </a:t>
            </a:r>
            <a:r>
              <a:rPr lang="en-CA" sz="2400" dirty="0" err="1"/>
              <a:t>bảo</a:t>
            </a:r>
            <a:r>
              <a:rPr lang="en-CA" sz="2400" dirty="0"/>
              <a:t> </a:t>
            </a:r>
            <a:r>
              <a:rPr lang="en-CA" sz="2400" dirty="0" err="1"/>
              <a:t>mật</a:t>
            </a:r>
            <a:endParaRPr lang="vi-VN" sz="2400" dirty="0"/>
          </a:p>
          <a:p>
            <a:r>
              <a:rPr lang="en-CA" sz="2400" dirty="0" err="1"/>
              <a:t>Khi</a:t>
            </a:r>
            <a:r>
              <a:rPr lang="en-CA" sz="2400" dirty="0"/>
              <a:t> </a:t>
            </a:r>
            <a:r>
              <a:rPr lang="en-CA" sz="2400" dirty="0" err="1"/>
              <a:t>bạn</a:t>
            </a:r>
            <a:r>
              <a:rPr lang="en-CA" sz="2400" dirty="0"/>
              <a:t> </a:t>
            </a:r>
            <a:r>
              <a:rPr lang="en-CA" sz="2400" dirty="0" err="1"/>
              <a:t>mở</a:t>
            </a:r>
            <a:r>
              <a:rPr lang="en-CA" sz="2400" dirty="0"/>
              <a:t> </a:t>
            </a:r>
            <a:r>
              <a:rPr lang="en-CA" sz="2400" dirty="0" err="1"/>
              <a:t>một</a:t>
            </a:r>
            <a:r>
              <a:rPr lang="en-CA" sz="2400" dirty="0"/>
              <a:t> </a:t>
            </a:r>
            <a:r>
              <a:rPr lang="en-CA" sz="2400" dirty="0" err="1"/>
              <a:t>máy</a:t>
            </a:r>
            <a:r>
              <a:rPr lang="en-CA" sz="2400" dirty="0"/>
              <a:t> </a:t>
            </a:r>
            <a:r>
              <a:rPr lang="en-CA" sz="2400" dirty="0" err="1"/>
              <a:t>tính</a:t>
            </a:r>
            <a:r>
              <a:rPr lang="en-CA" sz="2400" dirty="0"/>
              <a:t> </a:t>
            </a:r>
            <a:r>
              <a:rPr lang="en-CA" sz="2400" dirty="0" err="1"/>
              <a:t>chạy</a:t>
            </a:r>
            <a:r>
              <a:rPr lang="en-CA" sz="2400" dirty="0"/>
              <a:t> Windows 7 </a:t>
            </a:r>
            <a:r>
              <a:rPr lang="en-CA" sz="2400" dirty="0" err="1"/>
              <a:t>lần</a:t>
            </a:r>
            <a:r>
              <a:rPr lang="en-CA" sz="2400" dirty="0"/>
              <a:t> </a:t>
            </a:r>
            <a:r>
              <a:rPr lang="en-CA" sz="2400" dirty="0" err="1"/>
              <a:t>đầu</a:t>
            </a:r>
            <a:r>
              <a:rPr lang="en-CA" sz="2400" dirty="0"/>
              <a:t> </a:t>
            </a:r>
            <a:r>
              <a:rPr lang="en-CA" sz="2400" dirty="0" err="1"/>
              <a:t>tiên</a:t>
            </a:r>
            <a:r>
              <a:rPr lang="en-CA" sz="2400" dirty="0"/>
              <a:t> </a:t>
            </a:r>
            <a:r>
              <a:rPr lang="vi-VN" sz="2400" dirty="0" smtClean="0"/>
              <a:t>:</a:t>
            </a:r>
            <a:endParaRPr lang="vi-VN" sz="2400" dirty="0"/>
          </a:p>
          <a:p>
            <a:pPr lvl="1"/>
            <a:r>
              <a:rPr lang="vi-VN" sz="2000" dirty="0" err="1"/>
              <a:t>T</a:t>
            </a:r>
            <a:r>
              <a:rPr lang="en-CA" sz="2000" dirty="0" err="1" smtClean="0"/>
              <a:t>ài</a:t>
            </a:r>
            <a:r>
              <a:rPr lang="en-CA" sz="2000" dirty="0" smtClean="0"/>
              <a:t> </a:t>
            </a:r>
            <a:r>
              <a:rPr lang="en-CA" sz="2000" dirty="0" err="1"/>
              <a:t>khoản</a:t>
            </a:r>
            <a:r>
              <a:rPr lang="en-CA" sz="2000" dirty="0"/>
              <a:t> </a:t>
            </a:r>
            <a:r>
              <a:rPr lang="en-CA" sz="2000" dirty="0" err="1"/>
              <a:t>người</a:t>
            </a:r>
            <a:r>
              <a:rPr lang="en-CA" sz="2000" dirty="0"/>
              <a:t> </a:t>
            </a:r>
            <a:r>
              <a:rPr lang="en-CA" sz="2000" dirty="0" err="1"/>
              <a:t>dùng</a:t>
            </a:r>
            <a:r>
              <a:rPr lang="en-CA" sz="2000" dirty="0"/>
              <a:t> </a:t>
            </a:r>
            <a:r>
              <a:rPr lang="en-CA" sz="2000" dirty="0" err="1"/>
              <a:t>của</a:t>
            </a:r>
            <a:r>
              <a:rPr lang="en-CA" sz="2000" dirty="0"/>
              <a:t> </a:t>
            </a:r>
            <a:r>
              <a:rPr lang="en-CA" sz="2000" dirty="0" err="1"/>
              <a:t>bạn</a:t>
            </a:r>
            <a:r>
              <a:rPr lang="en-CA" sz="2000" dirty="0"/>
              <a:t> </a:t>
            </a:r>
            <a:r>
              <a:rPr lang="en-CA" sz="2000" dirty="0" err="1"/>
              <a:t>không</a:t>
            </a:r>
            <a:r>
              <a:rPr lang="en-CA" sz="2000" dirty="0"/>
              <a:t> </a:t>
            </a:r>
            <a:r>
              <a:rPr lang="en-CA" sz="2000" dirty="0" err="1"/>
              <a:t>yêu</a:t>
            </a:r>
            <a:r>
              <a:rPr lang="en-CA" sz="2000" dirty="0"/>
              <a:t> </a:t>
            </a:r>
            <a:r>
              <a:rPr lang="en-CA" sz="2000" dirty="0" err="1"/>
              <a:t>cầu</a:t>
            </a:r>
            <a:r>
              <a:rPr lang="en-CA" sz="2000" dirty="0"/>
              <a:t> </a:t>
            </a:r>
            <a:r>
              <a:rPr lang="en-CA" sz="2000" dirty="0" err="1"/>
              <a:t>mật</a:t>
            </a:r>
            <a:r>
              <a:rPr lang="en-CA" sz="2000" dirty="0"/>
              <a:t> </a:t>
            </a:r>
            <a:r>
              <a:rPr lang="en-CA" sz="2000" dirty="0" err="1"/>
              <a:t>khẩu</a:t>
            </a:r>
            <a:r>
              <a:rPr lang="en-CA" sz="2000" dirty="0"/>
              <a:t> </a:t>
            </a:r>
            <a:r>
              <a:rPr lang="en-CA" sz="2000" dirty="0" err="1"/>
              <a:t>thì</a:t>
            </a:r>
            <a:r>
              <a:rPr lang="en-CA" sz="2000" dirty="0"/>
              <a:t> </a:t>
            </a:r>
            <a:r>
              <a:rPr lang="en-CA" sz="2000" dirty="0" err="1"/>
              <a:t>bạn</a:t>
            </a:r>
            <a:r>
              <a:rPr lang="en-CA" sz="2000" dirty="0"/>
              <a:t> </a:t>
            </a:r>
            <a:r>
              <a:rPr lang="en-CA" sz="2000" dirty="0" err="1"/>
              <a:t>sẽ</a:t>
            </a:r>
            <a:r>
              <a:rPr lang="en-CA" sz="2000" dirty="0"/>
              <a:t> </a:t>
            </a:r>
            <a:r>
              <a:rPr lang="en-CA" sz="2000" dirty="0" err="1"/>
              <a:t>được</a:t>
            </a:r>
            <a:r>
              <a:rPr lang="en-CA" sz="2000" dirty="0"/>
              <a:t> </a:t>
            </a:r>
            <a:r>
              <a:rPr lang="en-CA" sz="2000" dirty="0" err="1"/>
              <a:t>đăng</a:t>
            </a:r>
            <a:r>
              <a:rPr lang="en-CA" sz="2000" dirty="0"/>
              <a:t> </a:t>
            </a:r>
            <a:r>
              <a:rPr lang="en-CA" sz="2000" dirty="0" err="1"/>
              <a:t>nhập</a:t>
            </a:r>
            <a:r>
              <a:rPr lang="en-CA" sz="2000" dirty="0"/>
              <a:t> </a:t>
            </a:r>
            <a:r>
              <a:rPr lang="en-CA" sz="2000" dirty="0" err="1"/>
              <a:t>một</a:t>
            </a:r>
            <a:r>
              <a:rPr lang="en-CA" sz="2000" dirty="0"/>
              <a:t> </a:t>
            </a:r>
            <a:r>
              <a:rPr lang="en-CA" sz="2000" dirty="0" err="1"/>
              <a:t>cách</a:t>
            </a:r>
            <a:r>
              <a:rPr lang="en-CA" sz="2000" dirty="0"/>
              <a:t> </a:t>
            </a:r>
            <a:r>
              <a:rPr lang="en-CA" sz="2000" dirty="0" err="1"/>
              <a:t>tự</a:t>
            </a:r>
            <a:r>
              <a:rPr lang="en-CA" sz="2000" dirty="0"/>
              <a:t> </a:t>
            </a:r>
            <a:r>
              <a:rPr lang="en-CA" sz="2000" dirty="0" err="1"/>
              <a:t>động</a:t>
            </a:r>
            <a:r>
              <a:rPr lang="en-CA" sz="2000" dirty="0"/>
              <a:t> </a:t>
            </a:r>
            <a:r>
              <a:rPr lang="en-CA" sz="2000" dirty="0" err="1" smtClean="0"/>
              <a:t>và</a:t>
            </a:r>
            <a:r>
              <a:rPr lang="en-CA" sz="2000" dirty="0" smtClean="0"/>
              <a:t> </a:t>
            </a:r>
            <a:r>
              <a:rPr lang="en-CA" sz="2000" dirty="0" err="1"/>
              <a:t>màn</a:t>
            </a:r>
            <a:r>
              <a:rPr lang="en-CA" sz="2000" dirty="0"/>
              <a:t> </a:t>
            </a:r>
            <a:r>
              <a:rPr lang="en-CA" sz="2000" dirty="0" err="1"/>
              <a:t>hình</a:t>
            </a:r>
            <a:r>
              <a:rPr lang="en-CA" sz="2000" dirty="0"/>
              <a:t> Desktop </a:t>
            </a:r>
            <a:r>
              <a:rPr lang="en-CA" sz="2000" dirty="0" err="1"/>
              <a:t>sẽ</a:t>
            </a:r>
            <a:r>
              <a:rPr lang="en-CA" sz="2000" dirty="0"/>
              <a:t> </a:t>
            </a:r>
            <a:r>
              <a:rPr lang="en-CA" sz="2000" dirty="0" err="1"/>
              <a:t>xuất</a:t>
            </a:r>
            <a:r>
              <a:rPr lang="en-CA" sz="2000" dirty="0"/>
              <a:t> </a:t>
            </a:r>
            <a:r>
              <a:rPr lang="en-CA" sz="2000" dirty="0" err="1"/>
              <a:t>hiện</a:t>
            </a:r>
            <a:endParaRPr lang="vi-VN" sz="2000" dirty="0"/>
          </a:p>
          <a:p>
            <a:pPr lvl="1"/>
            <a:r>
              <a:rPr lang="vi-VN" sz="2000" dirty="0"/>
              <a:t>Nếu sử dụng máy tính với nhiều tài khoản người dùng hoặc có yêu cầu mật khẩu, Windows sẽ hiển thị biểu tượng và </a:t>
            </a:r>
            <a:r>
              <a:rPr lang="en-CA" sz="2000" dirty="0" err="1"/>
              <a:t>bạn</a:t>
            </a:r>
            <a:r>
              <a:rPr lang="en-CA" sz="2000" dirty="0"/>
              <a:t> </a:t>
            </a:r>
            <a:r>
              <a:rPr lang="en-CA" sz="2000" dirty="0" err="1"/>
              <a:t>phải</a:t>
            </a:r>
            <a:r>
              <a:rPr lang="en-CA" sz="2000" dirty="0"/>
              <a:t> </a:t>
            </a:r>
            <a:r>
              <a:rPr lang="en-CA" sz="2000" dirty="0" err="1"/>
              <a:t>đăng</a:t>
            </a:r>
            <a:r>
              <a:rPr lang="en-CA" sz="2000" dirty="0"/>
              <a:t> </a:t>
            </a:r>
            <a:r>
              <a:rPr lang="en-CA" sz="2000" dirty="0" err="1"/>
              <a:t>nhập</a:t>
            </a:r>
            <a:r>
              <a:rPr lang="en-CA" sz="2000" dirty="0"/>
              <a:t> </a:t>
            </a:r>
            <a:r>
              <a:rPr lang="en-CA" sz="2000" dirty="0" err="1"/>
              <a:t>vào</a:t>
            </a:r>
            <a:r>
              <a:rPr lang="en-CA" sz="2000" dirty="0"/>
              <a:t> </a:t>
            </a:r>
            <a:r>
              <a:rPr lang="en-CA" sz="2000" dirty="0" err="1"/>
              <a:t>tài</a:t>
            </a:r>
            <a:r>
              <a:rPr lang="en-CA" sz="2000" dirty="0"/>
              <a:t> </a:t>
            </a:r>
            <a:r>
              <a:rPr lang="en-CA" sz="2000" dirty="0" err="1"/>
              <a:t>khoản</a:t>
            </a:r>
            <a:r>
              <a:rPr lang="en-CA" sz="2000" dirty="0"/>
              <a:t> </a:t>
            </a:r>
            <a:r>
              <a:rPr lang="en-CA" sz="2000" dirty="0" err="1"/>
              <a:t>của</a:t>
            </a:r>
            <a:r>
              <a:rPr lang="en-CA" sz="2000" dirty="0"/>
              <a:t> </a:t>
            </a:r>
            <a:r>
              <a:rPr lang="en-CA" sz="2000" dirty="0" err="1"/>
              <a:t>bạn</a:t>
            </a:r>
            <a:r>
              <a:rPr lang="en-CA" sz="2000" dirty="0"/>
              <a:t> </a:t>
            </a:r>
            <a:r>
              <a:rPr lang="en-CA" sz="2000" dirty="0" err="1"/>
              <a:t>bằng</a:t>
            </a:r>
            <a:r>
              <a:rPr lang="en-CA" sz="2000" dirty="0"/>
              <a:t> </a:t>
            </a:r>
            <a:r>
              <a:rPr lang="en-CA" sz="2000" dirty="0" err="1"/>
              <a:t>cách</a:t>
            </a:r>
            <a:r>
              <a:rPr lang="en-CA" sz="2000" dirty="0"/>
              <a:t> </a:t>
            </a:r>
            <a:r>
              <a:rPr lang="en-CA" sz="2000" dirty="0" err="1"/>
              <a:t>nhấp</a:t>
            </a:r>
            <a:r>
              <a:rPr lang="en-CA" sz="2000" dirty="0"/>
              <a:t> </a:t>
            </a:r>
            <a:r>
              <a:rPr lang="en-CA" sz="2000" dirty="0" err="1"/>
              <a:t>chuột</a:t>
            </a:r>
            <a:r>
              <a:rPr lang="en-CA" sz="2000" dirty="0"/>
              <a:t> </a:t>
            </a:r>
            <a:r>
              <a:rPr lang="en-CA" sz="2000" dirty="0" err="1"/>
              <a:t>vào</a:t>
            </a:r>
            <a:r>
              <a:rPr lang="en-CA" sz="2000" dirty="0"/>
              <a:t> </a:t>
            </a:r>
            <a:r>
              <a:rPr lang="en-CA" sz="2000" dirty="0" err="1"/>
              <a:t>biểu</a:t>
            </a:r>
            <a:r>
              <a:rPr lang="en-CA" sz="2000" dirty="0"/>
              <a:t> </a:t>
            </a:r>
            <a:r>
              <a:rPr lang="en-CA" sz="2000" dirty="0" err="1"/>
              <a:t>tượng</a:t>
            </a:r>
            <a:r>
              <a:rPr lang="en-CA" sz="2000" dirty="0"/>
              <a:t> </a:t>
            </a:r>
            <a:r>
              <a:rPr lang="en-CA" sz="2000" dirty="0" err="1"/>
              <a:t>tài</a:t>
            </a:r>
            <a:r>
              <a:rPr lang="en-CA" sz="2000" dirty="0"/>
              <a:t> </a:t>
            </a:r>
            <a:r>
              <a:rPr lang="en-CA" sz="2000" dirty="0" err="1"/>
              <a:t>khoản</a:t>
            </a:r>
            <a:r>
              <a:rPr lang="en-CA" sz="2000" dirty="0"/>
              <a:t> </a:t>
            </a:r>
            <a:r>
              <a:rPr lang="en-CA" sz="2000" dirty="0" err="1"/>
              <a:t>của</a:t>
            </a:r>
            <a:r>
              <a:rPr lang="en-CA" sz="2000" dirty="0"/>
              <a:t> </a:t>
            </a:r>
            <a:r>
              <a:rPr lang="en-CA" sz="2000" dirty="0" err="1"/>
              <a:t>bạn</a:t>
            </a:r>
            <a:r>
              <a:rPr lang="en-CA" sz="2000" dirty="0"/>
              <a:t> </a:t>
            </a:r>
            <a:r>
              <a:rPr lang="en-CA" sz="2000" dirty="0" err="1"/>
              <a:t>và</a:t>
            </a:r>
            <a:r>
              <a:rPr lang="en-CA" sz="2000" dirty="0"/>
              <a:t> </a:t>
            </a:r>
            <a:r>
              <a:rPr lang="en-CA" sz="2000" dirty="0" err="1"/>
              <a:t>nhập</a:t>
            </a:r>
            <a:r>
              <a:rPr lang="en-CA" sz="2000" dirty="0"/>
              <a:t> </a:t>
            </a:r>
            <a:r>
              <a:rPr lang="en-CA" sz="2000" dirty="0" err="1"/>
              <a:t>vào</a:t>
            </a:r>
            <a:r>
              <a:rPr lang="en-CA" sz="2000" dirty="0"/>
              <a:t> </a:t>
            </a:r>
            <a:r>
              <a:rPr lang="en-CA" sz="2000" dirty="0" err="1"/>
              <a:t>mật</a:t>
            </a:r>
            <a:r>
              <a:rPr lang="en-CA" sz="2000" dirty="0"/>
              <a:t> </a:t>
            </a:r>
            <a:r>
              <a:rPr lang="en-CA" sz="2000" dirty="0" err="1"/>
              <a:t>khẩu</a:t>
            </a:r>
            <a:r>
              <a:rPr lang="en-CA" sz="2000" dirty="0"/>
              <a:t> </a:t>
            </a:r>
            <a:r>
              <a:rPr lang="en-CA" sz="2000" dirty="0" err="1"/>
              <a:t>tương</a:t>
            </a:r>
            <a:r>
              <a:rPr lang="en-CA" sz="2000" dirty="0"/>
              <a:t> </a:t>
            </a:r>
            <a:r>
              <a:rPr lang="en-CA" sz="2000" dirty="0" err="1"/>
              <a:t>ứng</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14</a:t>
            </a:fld>
            <a:endParaRPr lang="en-US"/>
          </a:p>
        </p:txBody>
      </p:sp>
    </p:spTree>
    <p:extLst>
      <p:ext uri="{BB962C8B-B14F-4D97-AF65-F5344CB8AC3E}">
        <p14:creationId xmlns:p14="http://schemas.microsoft.com/office/powerpoint/2010/main" val="552374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tính năng chung của hệ điều hành</a:t>
            </a:r>
            <a:endParaRPr lang="en-US" dirty="0"/>
          </a:p>
        </p:txBody>
      </p:sp>
      <p:sp>
        <p:nvSpPr>
          <p:cNvPr id="3" name="Content Placeholder 2"/>
          <p:cNvSpPr>
            <a:spLocks noGrp="1"/>
          </p:cNvSpPr>
          <p:nvPr>
            <p:ph idx="1"/>
          </p:nvPr>
        </p:nvSpPr>
        <p:spPr/>
        <p:txBody>
          <a:bodyPr/>
          <a:lstStyle/>
          <a:p>
            <a:r>
              <a:rPr lang="en-US" b="1" dirty="0" err="1"/>
              <a:t>Cấp</a:t>
            </a:r>
            <a:r>
              <a:rPr lang="en-US" b="1" dirty="0"/>
              <a:t> </a:t>
            </a:r>
            <a:r>
              <a:rPr lang="en-US" b="1" dirty="0" err="1"/>
              <a:t>nguồn</a:t>
            </a:r>
            <a:r>
              <a:rPr lang="en-US" b="1" dirty="0"/>
              <a:t> (Power On) / </a:t>
            </a:r>
            <a:r>
              <a:rPr lang="en-US" b="1" dirty="0" err="1"/>
              <a:t>Tắt</a:t>
            </a:r>
            <a:r>
              <a:rPr lang="en-US" b="1" dirty="0"/>
              <a:t> </a:t>
            </a:r>
            <a:r>
              <a:rPr lang="en-US" b="1" dirty="0" err="1"/>
              <a:t>nguồn</a:t>
            </a:r>
            <a:r>
              <a:rPr lang="en-US" b="1" dirty="0"/>
              <a:t> (Power Off)</a:t>
            </a:r>
            <a:r>
              <a:rPr lang="en-US" b="1" dirty="0" smtClean="0"/>
              <a:t> </a:t>
            </a:r>
          </a:p>
          <a:p>
            <a:pPr lvl="1"/>
            <a:r>
              <a:rPr lang="vi-VN" dirty="0"/>
              <a:t>Khi máy tính khởi động lần đầu tiên, bấm nút nguồn</a:t>
            </a:r>
          </a:p>
          <a:p>
            <a:pPr lvl="2"/>
            <a:r>
              <a:rPr lang="en-CA" dirty="0" err="1"/>
              <a:t>Máy</a:t>
            </a:r>
            <a:r>
              <a:rPr lang="en-CA" dirty="0"/>
              <a:t> </a:t>
            </a:r>
            <a:r>
              <a:rPr lang="en-CA" dirty="0" err="1"/>
              <a:t>tính</a:t>
            </a:r>
            <a:r>
              <a:rPr lang="en-CA" dirty="0"/>
              <a:t> </a:t>
            </a:r>
            <a:r>
              <a:rPr lang="en-CA" dirty="0" err="1"/>
              <a:t>vận</a:t>
            </a:r>
            <a:r>
              <a:rPr lang="en-CA" dirty="0"/>
              <a:t> </a:t>
            </a:r>
            <a:r>
              <a:rPr lang="en-CA" dirty="0" err="1"/>
              <a:t>hành</a:t>
            </a:r>
            <a:r>
              <a:rPr lang="en-CA" dirty="0"/>
              <a:t> </a:t>
            </a:r>
            <a:r>
              <a:rPr lang="en-CA" dirty="0" err="1"/>
              <a:t>một</a:t>
            </a:r>
            <a:r>
              <a:rPr lang="en-CA" dirty="0"/>
              <a:t> </a:t>
            </a:r>
            <a:r>
              <a:rPr lang="en-CA" dirty="0" err="1"/>
              <a:t>tập</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tự</a:t>
            </a:r>
            <a:r>
              <a:rPr lang="en-CA" dirty="0"/>
              <a:t> </a:t>
            </a:r>
            <a:r>
              <a:rPr lang="en-CA" dirty="0" err="1"/>
              <a:t>chuẩn</a:t>
            </a:r>
            <a:r>
              <a:rPr lang="en-CA" dirty="0"/>
              <a:t> </a:t>
            </a:r>
            <a:r>
              <a:rPr lang="en-CA" dirty="0" err="1"/>
              <a:t>đoán</a:t>
            </a:r>
            <a:r>
              <a:rPr lang="en-CA" dirty="0"/>
              <a:t> </a:t>
            </a:r>
            <a:r>
              <a:rPr lang="en-CA" dirty="0" err="1" smtClean="0"/>
              <a:t>để</a:t>
            </a:r>
            <a:r>
              <a:rPr lang="en-CA" dirty="0" smtClean="0"/>
              <a:t> </a:t>
            </a:r>
            <a:r>
              <a:rPr lang="en-CA" dirty="0" err="1"/>
              <a:t>đảm</a:t>
            </a:r>
            <a:r>
              <a:rPr lang="en-CA" dirty="0"/>
              <a:t> </a:t>
            </a:r>
            <a:r>
              <a:rPr lang="en-CA" dirty="0" err="1"/>
              <a:t>bảo</a:t>
            </a:r>
            <a:r>
              <a:rPr lang="en-CA" dirty="0"/>
              <a:t> </a:t>
            </a:r>
            <a:r>
              <a:rPr lang="en-CA" dirty="0" err="1"/>
              <a:t>rằng</a:t>
            </a:r>
            <a:r>
              <a:rPr lang="en-CA" dirty="0"/>
              <a:t> </a:t>
            </a:r>
            <a:r>
              <a:rPr lang="en-CA" dirty="0" err="1"/>
              <a:t>phần</a:t>
            </a:r>
            <a:r>
              <a:rPr lang="en-CA" dirty="0"/>
              <a:t> </a:t>
            </a:r>
            <a:r>
              <a:rPr lang="en-CA" dirty="0" err="1"/>
              <a:t>cứng</a:t>
            </a:r>
            <a:r>
              <a:rPr lang="en-CA" dirty="0"/>
              <a:t> </a:t>
            </a:r>
            <a:r>
              <a:rPr lang="en-CA" dirty="0" err="1"/>
              <a:t>thiết</a:t>
            </a:r>
            <a:r>
              <a:rPr lang="en-CA" dirty="0"/>
              <a:t> </a:t>
            </a:r>
            <a:r>
              <a:rPr lang="en-CA" dirty="0" err="1"/>
              <a:t>yếu</a:t>
            </a:r>
            <a:r>
              <a:rPr lang="en-CA" dirty="0"/>
              <a:t> </a:t>
            </a:r>
            <a:r>
              <a:rPr lang="en-CA" dirty="0" err="1"/>
              <a:t>đang</a:t>
            </a:r>
            <a:r>
              <a:rPr lang="en-CA" dirty="0"/>
              <a:t> </a:t>
            </a:r>
            <a:r>
              <a:rPr lang="en-CA" dirty="0" err="1"/>
              <a:t>hoạt</a:t>
            </a:r>
            <a:r>
              <a:rPr lang="en-CA" dirty="0"/>
              <a:t> </a:t>
            </a:r>
            <a:r>
              <a:rPr lang="en-CA" dirty="0" err="1"/>
              <a:t>động</a:t>
            </a:r>
            <a:r>
              <a:rPr lang="en-CA" dirty="0"/>
              <a:t> </a:t>
            </a:r>
            <a:r>
              <a:rPr lang="en-CA" dirty="0" err="1"/>
              <a:t>bình</a:t>
            </a:r>
            <a:r>
              <a:rPr lang="en-CA" dirty="0"/>
              <a:t> </a:t>
            </a:r>
            <a:r>
              <a:rPr lang="en-CA" dirty="0" err="1"/>
              <a:t>thường</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tải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lên</a:t>
            </a:r>
            <a:r>
              <a:rPr lang="en-CA" dirty="0"/>
              <a:t> </a:t>
            </a:r>
            <a:r>
              <a:rPr lang="en-CA" dirty="0" err="1"/>
              <a:t>bộ</a:t>
            </a:r>
            <a:r>
              <a:rPr lang="en-CA" dirty="0"/>
              <a:t> </a:t>
            </a:r>
            <a:r>
              <a:rPr lang="en-CA" dirty="0" err="1"/>
              <a:t>nhớ</a:t>
            </a:r>
            <a:endParaRPr lang="vi-VN" dirty="0"/>
          </a:p>
          <a:p>
            <a:pPr lvl="1"/>
            <a:r>
              <a:rPr lang="en-CA" dirty="0" err="1"/>
              <a:t>K</a:t>
            </a:r>
            <a:r>
              <a:rPr lang="en-CA" dirty="0" err="1" smtClean="0"/>
              <a:t>hông</a:t>
            </a:r>
            <a:r>
              <a:rPr lang="en-CA" dirty="0" smtClean="0"/>
              <a:t> </a:t>
            </a:r>
            <a:r>
              <a:rPr lang="en-CA" dirty="0" err="1"/>
              <a:t>bao</a:t>
            </a:r>
            <a:r>
              <a:rPr lang="en-CA" dirty="0"/>
              <a:t> </a:t>
            </a:r>
            <a:r>
              <a:rPr lang="en-CA" dirty="0" err="1"/>
              <a:t>giờ</a:t>
            </a:r>
            <a:r>
              <a:rPr lang="en-CA" dirty="0"/>
              <a:t> </a:t>
            </a:r>
            <a:r>
              <a:rPr lang="en-CA" dirty="0" err="1"/>
              <a:t>tắt</a:t>
            </a:r>
            <a:r>
              <a:rPr lang="en-CA" dirty="0"/>
              <a:t> </a:t>
            </a:r>
            <a:r>
              <a:rPr lang="en-CA" dirty="0" err="1"/>
              <a:t>hệ</a:t>
            </a:r>
            <a:r>
              <a:rPr lang="en-CA" dirty="0"/>
              <a:t> </a:t>
            </a:r>
            <a:r>
              <a:rPr lang="en-CA" dirty="0" err="1" smtClean="0"/>
              <a:t>thống</a:t>
            </a:r>
            <a:r>
              <a:rPr lang="en-CA" dirty="0" smtClean="0"/>
              <a:t> </a:t>
            </a:r>
            <a:r>
              <a:rPr lang="en-CA" dirty="0" err="1" smtClean="0"/>
              <a:t>đơn</a:t>
            </a:r>
            <a:r>
              <a:rPr lang="en-CA" dirty="0" smtClean="0"/>
              <a:t> </a:t>
            </a:r>
            <a:r>
              <a:rPr lang="en-CA" dirty="0" err="1"/>
              <a:t>giản</a:t>
            </a:r>
            <a:r>
              <a:rPr lang="en-CA" dirty="0"/>
              <a:t> </a:t>
            </a:r>
            <a:r>
              <a:rPr lang="en-CA" dirty="0" err="1" smtClean="0"/>
              <a:t>bằng</a:t>
            </a:r>
            <a:r>
              <a:rPr lang="en-CA" dirty="0" smtClean="0"/>
              <a:t> </a:t>
            </a:r>
            <a:r>
              <a:rPr lang="en-CA" dirty="0" err="1"/>
              <a:t>ấn</a:t>
            </a:r>
            <a:r>
              <a:rPr lang="en-CA" dirty="0"/>
              <a:t> </a:t>
            </a:r>
            <a:r>
              <a:rPr lang="en-CA" dirty="0" err="1"/>
              <a:t>nút</a:t>
            </a:r>
            <a:r>
              <a:rPr lang="en-CA" dirty="0"/>
              <a:t> </a:t>
            </a:r>
            <a:r>
              <a:rPr lang="en-CA" dirty="0" err="1" smtClean="0"/>
              <a:t>nguồn</a:t>
            </a:r>
            <a:endParaRPr lang="vi-VN" dirty="0"/>
          </a:p>
          <a:p>
            <a:pPr lvl="2"/>
            <a:r>
              <a:rPr lang="vi-VN" dirty="0" err="1"/>
              <a:t>L</a:t>
            </a:r>
            <a:r>
              <a:rPr lang="en-CA" dirty="0" err="1" smtClean="0"/>
              <a:t>uôn</a:t>
            </a:r>
            <a:r>
              <a:rPr lang="en-CA" dirty="0" smtClean="0"/>
              <a:t> </a:t>
            </a:r>
            <a:r>
              <a:rPr lang="en-CA" dirty="0" err="1"/>
              <a:t>luôn</a:t>
            </a:r>
            <a:r>
              <a:rPr lang="en-CA" dirty="0"/>
              <a:t> </a:t>
            </a:r>
            <a:r>
              <a:rPr lang="en-CA" dirty="0" err="1"/>
              <a:t>sử</a:t>
            </a:r>
            <a:r>
              <a:rPr lang="en-CA" dirty="0"/>
              <a:t> </a:t>
            </a:r>
            <a:r>
              <a:rPr lang="en-CA" dirty="0" err="1"/>
              <a:t>dụng</a:t>
            </a:r>
            <a:r>
              <a:rPr lang="en-CA" dirty="0"/>
              <a:t> </a:t>
            </a:r>
            <a:r>
              <a:rPr lang="en-CA" dirty="0" err="1"/>
              <a:t>tùy</a:t>
            </a:r>
            <a:r>
              <a:rPr lang="en-CA" dirty="0"/>
              <a:t> </a:t>
            </a:r>
            <a:r>
              <a:rPr lang="en-CA" dirty="0" err="1"/>
              <a:t>chọn</a:t>
            </a:r>
            <a:r>
              <a:rPr lang="en-CA" dirty="0"/>
              <a:t> Shut Down </a:t>
            </a:r>
            <a:r>
              <a:rPr lang="en-CA" dirty="0" err="1"/>
              <a:t>hoặc</a:t>
            </a:r>
            <a:r>
              <a:rPr lang="en-CA" dirty="0"/>
              <a:t> Power Off </a:t>
            </a:r>
            <a:r>
              <a:rPr lang="en-CA" dirty="0" err="1"/>
              <a:t>của</a:t>
            </a:r>
            <a:r>
              <a:rPr lang="en-CA" dirty="0"/>
              <a:t> </a:t>
            </a:r>
            <a:r>
              <a:rPr lang="en-CA" dirty="0" err="1"/>
              <a:t>hệ</a:t>
            </a:r>
            <a:r>
              <a:rPr lang="en-CA" dirty="0"/>
              <a:t> </a:t>
            </a:r>
            <a:r>
              <a:rPr lang="en-CA" dirty="0" err="1"/>
              <a:t>điều</a:t>
            </a:r>
            <a:r>
              <a:rPr lang="en-CA" dirty="0"/>
              <a:t> </a:t>
            </a:r>
            <a:r>
              <a:rPr lang="en-CA" dirty="0" err="1"/>
              <a:t>hành</a:t>
            </a:r>
            <a:r>
              <a:rPr lang="vi-VN" dirty="0" smtClean="0"/>
              <a:t> </a:t>
            </a:r>
            <a:endParaRPr lang="vi-VN" dirty="0"/>
          </a:p>
          <a:p>
            <a:pPr lvl="2"/>
            <a:r>
              <a:rPr lang="vi-VN" dirty="0" smtClean="0"/>
              <a:t>Đ</a:t>
            </a:r>
            <a:r>
              <a:rPr lang="en-CA" dirty="0" err="1" smtClean="0"/>
              <a:t>ảm</a:t>
            </a:r>
            <a:r>
              <a:rPr lang="en-CA" dirty="0" smtClean="0"/>
              <a:t> </a:t>
            </a:r>
            <a:r>
              <a:rPr lang="en-CA" dirty="0" err="1"/>
              <a:t>bảo</a:t>
            </a:r>
            <a:r>
              <a:rPr lang="en-CA" dirty="0"/>
              <a:t> </a:t>
            </a:r>
            <a:r>
              <a:rPr lang="en-CA" dirty="0" err="1"/>
              <a:t>rằng</a:t>
            </a:r>
            <a:r>
              <a:rPr lang="en-CA" dirty="0"/>
              <a:t> </a:t>
            </a:r>
            <a:r>
              <a:rPr lang="en-CA" dirty="0" err="1"/>
              <a:t>các</a:t>
            </a:r>
            <a:r>
              <a:rPr lang="en-CA" dirty="0"/>
              <a:t> </a:t>
            </a:r>
            <a:r>
              <a:rPr lang="en-CA" dirty="0" err="1"/>
              <a:t>thay</a:t>
            </a:r>
            <a:r>
              <a:rPr lang="en-CA" dirty="0"/>
              <a:t> </a:t>
            </a:r>
            <a:r>
              <a:rPr lang="en-CA" dirty="0" err="1"/>
              <a:t>đổi</a:t>
            </a:r>
            <a:r>
              <a:rPr lang="en-CA" dirty="0"/>
              <a:t> </a:t>
            </a:r>
            <a:r>
              <a:rPr lang="en-CA" dirty="0" err="1"/>
              <a:t>bất</a:t>
            </a:r>
            <a:r>
              <a:rPr lang="en-CA" dirty="0"/>
              <a:t> </a:t>
            </a:r>
            <a:r>
              <a:rPr lang="en-CA" dirty="0" err="1"/>
              <a:t>kì</a:t>
            </a:r>
            <a:r>
              <a:rPr lang="en-CA" dirty="0"/>
              <a:t> </a:t>
            </a:r>
            <a:r>
              <a:rPr lang="en-CA" dirty="0" err="1"/>
              <a:t>bạn</a:t>
            </a:r>
            <a:r>
              <a:rPr lang="en-CA" dirty="0"/>
              <a:t> </a:t>
            </a:r>
            <a:r>
              <a:rPr lang="en-CA" dirty="0" err="1"/>
              <a:t>đã</a:t>
            </a:r>
            <a:r>
              <a:rPr lang="en-CA" dirty="0"/>
              <a:t> </a:t>
            </a:r>
            <a:r>
              <a:rPr lang="en-CA" dirty="0" err="1"/>
              <a:t>làm</a:t>
            </a:r>
            <a:r>
              <a:rPr lang="en-CA" dirty="0"/>
              <a:t> </a:t>
            </a:r>
            <a:r>
              <a:rPr lang="en-CA" dirty="0" err="1"/>
              <a:t>trên</a:t>
            </a:r>
            <a:r>
              <a:rPr lang="en-CA" dirty="0"/>
              <a:t> </a:t>
            </a:r>
            <a:r>
              <a:rPr lang="en-CA" dirty="0" err="1"/>
              <a:t>hệ</a:t>
            </a:r>
            <a:r>
              <a:rPr lang="en-CA" dirty="0"/>
              <a:t> </a:t>
            </a:r>
            <a:r>
              <a:rPr lang="en-CA" dirty="0" err="1"/>
              <a:t>thống</a:t>
            </a:r>
            <a:r>
              <a:rPr lang="en-CA" dirty="0"/>
              <a:t> </a:t>
            </a:r>
            <a:r>
              <a:rPr lang="en-CA" dirty="0" err="1"/>
              <a:t>đã</a:t>
            </a:r>
            <a:r>
              <a:rPr lang="en-CA" dirty="0"/>
              <a:t> </a:t>
            </a:r>
            <a:r>
              <a:rPr lang="en-CA" dirty="0" err="1"/>
              <a:t>được</a:t>
            </a:r>
            <a:r>
              <a:rPr lang="en-CA" dirty="0"/>
              <a:t> </a:t>
            </a:r>
            <a:r>
              <a:rPr lang="en-CA" dirty="0" err="1"/>
              <a:t>lưu</a:t>
            </a:r>
            <a:r>
              <a:rPr lang="en-CA" dirty="0"/>
              <a:t> </a:t>
            </a:r>
            <a:r>
              <a:rPr lang="en-CA" dirty="0" err="1"/>
              <a:t>lại</a:t>
            </a:r>
            <a:r>
              <a:rPr lang="en-CA" dirty="0"/>
              <a:t> </a:t>
            </a:r>
            <a:r>
              <a:rPr lang="en-CA" dirty="0" err="1"/>
              <a:t>đúng</a:t>
            </a:r>
            <a:r>
              <a:rPr lang="en-CA" dirty="0"/>
              <a:t> </a:t>
            </a:r>
            <a:r>
              <a:rPr lang="en-CA" dirty="0" err="1"/>
              <a:t>cách</a:t>
            </a:r>
            <a:r>
              <a:rPr lang="en-CA" dirty="0"/>
              <a:t> </a:t>
            </a:r>
            <a:r>
              <a:rPr lang="en-CA" dirty="0" err="1"/>
              <a:t>và</a:t>
            </a:r>
            <a:r>
              <a:rPr lang="en-CA" dirty="0"/>
              <a:t> </a:t>
            </a:r>
            <a:r>
              <a:rPr lang="en-CA" dirty="0" err="1"/>
              <a:t>các</a:t>
            </a:r>
            <a:r>
              <a:rPr lang="en-CA" dirty="0"/>
              <a:t> </a:t>
            </a:r>
            <a:r>
              <a:rPr lang="en-CA" dirty="0" err="1"/>
              <a:t>tập</a:t>
            </a:r>
            <a:r>
              <a:rPr lang="en-CA" dirty="0"/>
              <a:t> tin </a:t>
            </a:r>
            <a:r>
              <a:rPr lang="en-CA" dirty="0" err="1"/>
              <a:t>tạm</a:t>
            </a:r>
            <a:r>
              <a:rPr lang="en-CA" dirty="0"/>
              <a:t> </a:t>
            </a:r>
            <a:r>
              <a:rPr lang="en-CA" dirty="0" err="1"/>
              <a:t>không</a:t>
            </a:r>
            <a:r>
              <a:rPr lang="en-CA" dirty="0"/>
              <a:t> </a:t>
            </a:r>
            <a:r>
              <a:rPr lang="en-CA" dirty="0" err="1"/>
              <a:t>cần</a:t>
            </a:r>
            <a:r>
              <a:rPr lang="en-CA" dirty="0"/>
              <a:t> </a:t>
            </a:r>
            <a:r>
              <a:rPr lang="en-CA" dirty="0" err="1"/>
              <a:t>thiết</a:t>
            </a:r>
            <a:r>
              <a:rPr lang="en-CA" dirty="0"/>
              <a:t> </a:t>
            </a:r>
            <a:r>
              <a:rPr lang="en-CA" dirty="0" err="1"/>
              <a:t>sẽ</a:t>
            </a:r>
            <a:r>
              <a:rPr lang="en-CA" dirty="0"/>
              <a:t> </a:t>
            </a:r>
            <a:r>
              <a:rPr lang="en-CA" dirty="0" err="1"/>
              <a:t>bị</a:t>
            </a:r>
            <a:r>
              <a:rPr lang="en-CA" dirty="0"/>
              <a:t> </a:t>
            </a:r>
            <a:r>
              <a:rPr lang="en-CA" dirty="0" err="1"/>
              <a:t>xóa</a:t>
            </a:r>
            <a:r>
              <a:rPr lang="en-CA" dirty="0"/>
              <a:t> </a:t>
            </a:r>
            <a:r>
              <a:rPr lang="en-CA" dirty="0" err="1"/>
              <a:t>đi</a:t>
            </a:r>
            <a:endParaRPr lang="vi-VN" dirty="0"/>
          </a:p>
          <a:p>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15</a:t>
            </a:fld>
            <a:endParaRPr lang="en-US"/>
          </a:p>
        </p:txBody>
      </p:sp>
    </p:spTree>
    <p:extLst>
      <p:ext uri="{BB962C8B-B14F-4D97-AF65-F5344CB8AC3E}">
        <p14:creationId xmlns:p14="http://schemas.microsoft.com/office/powerpoint/2010/main" val="3972850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tính năng chung của hệ điều hành</a:t>
            </a:r>
            <a:endParaRPr lang="en-US" dirty="0"/>
          </a:p>
        </p:txBody>
      </p:sp>
      <p:sp>
        <p:nvSpPr>
          <p:cNvPr id="3" name="Content Placeholder 2"/>
          <p:cNvSpPr>
            <a:spLocks noGrp="1"/>
          </p:cNvSpPr>
          <p:nvPr>
            <p:ph idx="1"/>
          </p:nvPr>
        </p:nvSpPr>
        <p:spPr>
          <a:xfrm>
            <a:off x="373063" y="1332000"/>
            <a:ext cx="4678625" cy="5907000"/>
          </a:xfrm>
        </p:spPr>
        <p:txBody>
          <a:bodyPr/>
          <a:lstStyle/>
          <a:p>
            <a:r>
              <a:rPr lang="vi-VN" sz="2400" b="1" dirty="0"/>
              <a:t>Khởi động máy tính</a:t>
            </a:r>
            <a:r>
              <a:rPr lang="en-US" sz="2400" b="1" dirty="0" smtClean="0"/>
              <a:t> </a:t>
            </a:r>
          </a:p>
          <a:p>
            <a:pPr lvl="1"/>
            <a:r>
              <a:rPr lang="en-CA" sz="2000" dirty="0" err="1"/>
              <a:t>công</a:t>
            </a:r>
            <a:r>
              <a:rPr lang="en-CA" sz="2000" dirty="0"/>
              <a:t> </a:t>
            </a:r>
            <a:r>
              <a:rPr lang="en-CA" sz="2000" dirty="0" err="1"/>
              <a:t>tắc</a:t>
            </a:r>
            <a:r>
              <a:rPr lang="en-CA" sz="2000" dirty="0"/>
              <a:t> </a:t>
            </a:r>
            <a:r>
              <a:rPr lang="en-CA" sz="2000" dirty="0" err="1"/>
              <a:t>nguồn</a:t>
            </a:r>
            <a:r>
              <a:rPr lang="en-CA" sz="2000" dirty="0"/>
              <a:t> </a:t>
            </a:r>
            <a:r>
              <a:rPr lang="en-CA" sz="2000" dirty="0" err="1" smtClean="0"/>
              <a:t>được</a:t>
            </a:r>
            <a:r>
              <a:rPr lang="en-CA" sz="2000" dirty="0" smtClean="0"/>
              <a:t> </a:t>
            </a:r>
            <a:r>
              <a:rPr lang="en-CA" sz="2000" dirty="0" err="1"/>
              <a:t>đặt</a:t>
            </a:r>
            <a:r>
              <a:rPr lang="en-CA" sz="2000" dirty="0"/>
              <a:t> ở </a:t>
            </a:r>
            <a:r>
              <a:rPr lang="en-CA" sz="2000" dirty="0" err="1"/>
              <a:t>phía</a:t>
            </a:r>
            <a:r>
              <a:rPr lang="en-CA" sz="2000" dirty="0"/>
              <a:t> </a:t>
            </a:r>
            <a:r>
              <a:rPr lang="en-CA" sz="2000" dirty="0" err="1"/>
              <a:t>trước</a:t>
            </a:r>
            <a:r>
              <a:rPr lang="en-CA" sz="2000" dirty="0"/>
              <a:t> </a:t>
            </a:r>
            <a:r>
              <a:rPr lang="en-CA" sz="2000" dirty="0" err="1"/>
              <a:t>hoặc</a:t>
            </a:r>
            <a:r>
              <a:rPr lang="en-CA" sz="2000" dirty="0"/>
              <a:t> ở </a:t>
            </a:r>
            <a:r>
              <a:rPr lang="en-CA" sz="2000" dirty="0" err="1"/>
              <a:t>phía</a:t>
            </a:r>
            <a:r>
              <a:rPr lang="en-CA" sz="2000" dirty="0"/>
              <a:t> </a:t>
            </a:r>
            <a:r>
              <a:rPr lang="en-CA" sz="2000" dirty="0" err="1"/>
              <a:t>trên</a:t>
            </a:r>
            <a:r>
              <a:rPr lang="en-CA" sz="2000" dirty="0"/>
              <a:t> </a:t>
            </a:r>
            <a:r>
              <a:rPr lang="en-CA" sz="2000" dirty="0" err="1"/>
              <a:t>cùng</a:t>
            </a:r>
            <a:r>
              <a:rPr lang="en-CA" sz="2000" dirty="0"/>
              <a:t> </a:t>
            </a:r>
            <a:r>
              <a:rPr lang="en-CA" sz="2000" dirty="0" err="1"/>
              <a:t>thùng</a:t>
            </a:r>
            <a:r>
              <a:rPr lang="en-CA" sz="2000" dirty="0"/>
              <a:t> </a:t>
            </a:r>
            <a:r>
              <a:rPr lang="en-CA" sz="2000" dirty="0" err="1"/>
              <a:t>máy</a:t>
            </a:r>
            <a:endParaRPr lang="vi-VN" sz="2000" dirty="0"/>
          </a:p>
          <a:p>
            <a:pPr lvl="1"/>
            <a:r>
              <a:rPr lang="en-CA" sz="2000" dirty="0" err="1"/>
              <a:t>Công</a:t>
            </a:r>
            <a:r>
              <a:rPr lang="en-CA" sz="2000" dirty="0"/>
              <a:t> </a:t>
            </a:r>
            <a:r>
              <a:rPr lang="en-CA" sz="2000" dirty="0" err="1"/>
              <a:t>tắc</a:t>
            </a:r>
            <a:r>
              <a:rPr lang="en-CA" sz="2000" dirty="0"/>
              <a:t> </a:t>
            </a:r>
            <a:r>
              <a:rPr lang="en-CA" sz="2000" dirty="0" err="1"/>
              <a:t>nguồn</a:t>
            </a:r>
            <a:r>
              <a:rPr lang="en-CA" sz="2000" dirty="0"/>
              <a:t> </a:t>
            </a:r>
            <a:r>
              <a:rPr lang="en-CA" sz="2000" dirty="0" err="1"/>
              <a:t>của</a:t>
            </a:r>
            <a:r>
              <a:rPr lang="en-CA" sz="2000" dirty="0"/>
              <a:t> </a:t>
            </a:r>
            <a:r>
              <a:rPr lang="en-CA" sz="2000" dirty="0" err="1"/>
              <a:t>màn</a:t>
            </a:r>
            <a:r>
              <a:rPr lang="en-CA" sz="2000" dirty="0"/>
              <a:t> </a:t>
            </a:r>
            <a:r>
              <a:rPr lang="en-CA" sz="2000" dirty="0" err="1"/>
              <a:t>hình</a:t>
            </a:r>
            <a:r>
              <a:rPr lang="en-CA" sz="2000" dirty="0"/>
              <a:t> </a:t>
            </a:r>
            <a:r>
              <a:rPr lang="en-CA" sz="2000" dirty="0" err="1"/>
              <a:t>thường</a:t>
            </a:r>
            <a:r>
              <a:rPr lang="en-CA" sz="2000" dirty="0"/>
              <a:t> </a:t>
            </a:r>
            <a:r>
              <a:rPr lang="en-CA" sz="2000" dirty="0" err="1"/>
              <a:t>được</a:t>
            </a:r>
            <a:r>
              <a:rPr lang="en-CA" sz="2000" dirty="0"/>
              <a:t> </a:t>
            </a:r>
            <a:r>
              <a:rPr lang="en-CA" sz="2000" dirty="0" err="1"/>
              <a:t>đặt</a:t>
            </a:r>
            <a:r>
              <a:rPr lang="en-CA" sz="2000" dirty="0"/>
              <a:t> ở </a:t>
            </a:r>
            <a:r>
              <a:rPr lang="en-CA" sz="2000" dirty="0" err="1"/>
              <a:t>góc</a:t>
            </a:r>
            <a:r>
              <a:rPr lang="en-CA" sz="2000" dirty="0"/>
              <a:t> </a:t>
            </a:r>
            <a:r>
              <a:rPr lang="en-CA" sz="2000" dirty="0" err="1"/>
              <a:t>dưới</a:t>
            </a:r>
            <a:r>
              <a:rPr lang="en-CA" sz="2000" dirty="0"/>
              <a:t> </a:t>
            </a:r>
            <a:r>
              <a:rPr lang="en-CA" sz="2000" dirty="0" err="1"/>
              <a:t>bên</a:t>
            </a:r>
            <a:r>
              <a:rPr lang="en-CA" sz="2000" dirty="0"/>
              <a:t> </a:t>
            </a:r>
            <a:r>
              <a:rPr lang="en-CA" sz="2000" dirty="0" err="1"/>
              <a:t>phải</a:t>
            </a:r>
            <a:r>
              <a:rPr lang="en-CA" sz="2000" dirty="0"/>
              <a:t> </a:t>
            </a:r>
            <a:endParaRPr lang="vi-VN" sz="2000" dirty="0" smtClean="0"/>
          </a:p>
          <a:p>
            <a:pPr lvl="1"/>
            <a:r>
              <a:rPr lang="en-CA" sz="2000" dirty="0" err="1"/>
              <a:t>Một</a:t>
            </a:r>
            <a:r>
              <a:rPr lang="en-CA" sz="2000" dirty="0"/>
              <a:t> </a:t>
            </a:r>
            <a:r>
              <a:rPr lang="en-CA" sz="2000" dirty="0" err="1"/>
              <a:t>số</a:t>
            </a:r>
            <a:r>
              <a:rPr lang="en-CA" sz="2000" dirty="0"/>
              <a:t> </a:t>
            </a:r>
            <a:r>
              <a:rPr lang="en-CA" sz="2000" dirty="0" err="1"/>
              <a:t>hệ</a:t>
            </a:r>
            <a:r>
              <a:rPr lang="en-CA" sz="2000" dirty="0"/>
              <a:t> </a:t>
            </a:r>
            <a:r>
              <a:rPr lang="en-CA" sz="2000" dirty="0" err="1"/>
              <a:t>thống</a:t>
            </a:r>
            <a:r>
              <a:rPr lang="en-CA" sz="2000" dirty="0"/>
              <a:t> </a:t>
            </a:r>
            <a:r>
              <a:rPr lang="en-CA" sz="2000" dirty="0" err="1"/>
              <a:t>máy</a:t>
            </a:r>
            <a:r>
              <a:rPr lang="en-CA" sz="2000" dirty="0"/>
              <a:t> </a:t>
            </a:r>
            <a:r>
              <a:rPr lang="en-CA" sz="2000" dirty="0" err="1"/>
              <a:t>tính</a:t>
            </a:r>
            <a:r>
              <a:rPr lang="en-CA" sz="2000" dirty="0"/>
              <a:t> </a:t>
            </a:r>
            <a:r>
              <a:rPr lang="en-CA" sz="2000" dirty="0" err="1"/>
              <a:t>để</a:t>
            </a:r>
            <a:r>
              <a:rPr lang="en-CA" sz="2000" dirty="0"/>
              <a:t> </a:t>
            </a:r>
            <a:r>
              <a:rPr lang="en-CA" sz="2000" dirty="0" err="1"/>
              <a:t>bàn</a:t>
            </a:r>
            <a:r>
              <a:rPr lang="en-CA" sz="2000" dirty="0"/>
              <a:t> </a:t>
            </a:r>
            <a:r>
              <a:rPr lang="en-CA" sz="2000" dirty="0" err="1"/>
              <a:t>chứa</a:t>
            </a:r>
            <a:r>
              <a:rPr lang="en-CA" sz="2000" dirty="0"/>
              <a:t> </a:t>
            </a:r>
            <a:r>
              <a:rPr lang="en-CA" sz="2000" dirty="0" err="1"/>
              <a:t>một</a:t>
            </a:r>
            <a:r>
              <a:rPr lang="en-CA" sz="2000" dirty="0"/>
              <a:t> </a:t>
            </a:r>
            <a:r>
              <a:rPr lang="en-CA" sz="2000" dirty="0" err="1"/>
              <a:t>nút</a:t>
            </a:r>
            <a:r>
              <a:rPr lang="en-CA" sz="2000" dirty="0"/>
              <a:t> </a:t>
            </a:r>
            <a:r>
              <a:rPr lang="vi-VN" sz="2000" dirty="0"/>
              <a:t>khởi động</a:t>
            </a:r>
            <a:r>
              <a:rPr lang="en-CA" sz="2000" dirty="0"/>
              <a:t> </a:t>
            </a:r>
            <a:r>
              <a:rPr lang="en-CA" sz="2000" dirty="0" err="1"/>
              <a:t>lại</a:t>
            </a:r>
            <a:r>
              <a:rPr lang="en-CA" sz="2000" dirty="0"/>
              <a:t> (Reset)</a:t>
            </a:r>
            <a:endParaRPr lang="vi-VN" sz="2000" dirty="0"/>
          </a:p>
          <a:p>
            <a:pPr lvl="1"/>
            <a:r>
              <a:rPr lang="en-CA" sz="2000" dirty="0" err="1"/>
              <a:t>Vị</a:t>
            </a:r>
            <a:r>
              <a:rPr lang="en-CA" sz="2000" dirty="0"/>
              <a:t> </a:t>
            </a:r>
            <a:r>
              <a:rPr lang="en-CA" sz="2000" dirty="0" err="1"/>
              <a:t>trí</a:t>
            </a:r>
            <a:r>
              <a:rPr lang="en-CA" sz="2000" dirty="0"/>
              <a:t> </a:t>
            </a:r>
            <a:r>
              <a:rPr lang="en-CA" sz="2000" dirty="0" err="1"/>
              <a:t>của</a:t>
            </a:r>
            <a:r>
              <a:rPr lang="en-CA" sz="2000" dirty="0"/>
              <a:t> </a:t>
            </a:r>
            <a:r>
              <a:rPr lang="en-CA" sz="2000" dirty="0" err="1"/>
              <a:t>nút</a:t>
            </a:r>
            <a:r>
              <a:rPr lang="en-CA" sz="2000" dirty="0"/>
              <a:t> </a:t>
            </a:r>
            <a:r>
              <a:rPr lang="en-CA" sz="2000" dirty="0" err="1"/>
              <a:t>nguồn</a:t>
            </a:r>
            <a:r>
              <a:rPr lang="en-CA" sz="2000" dirty="0"/>
              <a:t> </a:t>
            </a:r>
            <a:r>
              <a:rPr lang="en-CA" sz="2000" dirty="0" err="1"/>
              <a:t>trên</a:t>
            </a:r>
            <a:r>
              <a:rPr lang="en-CA" sz="2000" dirty="0"/>
              <a:t> </a:t>
            </a:r>
            <a:r>
              <a:rPr lang="en-CA" sz="2000" dirty="0" err="1"/>
              <a:t>máy</a:t>
            </a:r>
            <a:r>
              <a:rPr lang="en-CA" sz="2000" dirty="0"/>
              <a:t> </a:t>
            </a:r>
            <a:r>
              <a:rPr lang="en-CA" sz="2000" dirty="0" err="1"/>
              <a:t>tính</a:t>
            </a:r>
            <a:r>
              <a:rPr lang="en-CA" sz="2000" dirty="0"/>
              <a:t> </a:t>
            </a:r>
            <a:r>
              <a:rPr lang="en-CA" sz="2000" dirty="0" err="1"/>
              <a:t>xách</a:t>
            </a:r>
            <a:r>
              <a:rPr lang="en-CA" sz="2000" dirty="0"/>
              <a:t> </a:t>
            </a:r>
            <a:r>
              <a:rPr lang="en-CA" sz="2000" dirty="0" err="1"/>
              <a:t>tay</a:t>
            </a:r>
            <a:r>
              <a:rPr lang="en-CA" sz="2000" dirty="0"/>
              <a:t> </a:t>
            </a:r>
            <a:r>
              <a:rPr lang="en-CA" sz="2000" dirty="0" err="1"/>
              <a:t>sẽ</a:t>
            </a:r>
            <a:r>
              <a:rPr lang="en-CA" sz="2000" dirty="0"/>
              <a:t> </a:t>
            </a:r>
            <a:r>
              <a:rPr lang="en-CA" sz="2000" dirty="0" err="1"/>
              <a:t>thay</a:t>
            </a:r>
            <a:r>
              <a:rPr lang="en-CA" sz="2000" dirty="0"/>
              <a:t> </a:t>
            </a:r>
            <a:r>
              <a:rPr lang="en-CA" sz="2000" dirty="0" err="1"/>
              <a:t>đổi</a:t>
            </a:r>
            <a:r>
              <a:rPr lang="en-CA" sz="2000" dirty="0"/>
              <a:t> </a:t>
            </a:r>
            <a:r>
              <a:rPr lang="en-CA" sz="2000" dirty="0" err="1" smtClean="0"/>
              <a:t>nh</a:t>
            </a:r>
            <a:r>
              <a:rPr lang="vi-VN" sz="2000" dirty="0" smtClean="0"/>
              <a:t>ư</a:t>
            </a:r>
            <a:r>
              <a:rPr lang="en-CA" sz="2000" dirty="0" smtClean="0"/>
              <a:t>ng </a:t>
            </a:r>
            <a:r>
              <a:rPr lang="en-CA" sz="2000" dirty="0" err="1"/>
              <a:t>thường</a:t>
            </a:r>
            <a:r>
              <a:rPr lang="en-CA" sz="2000" dirty="0"/>
              <a:t> </a:t>
            </a:r>
            <a:r>
              <a:rPr lang="en-CA" sz="2000" dirty="0" err="1"/>
              <a:t>là</a:t>
            </a:r>
            <a:r>
              <a:rPr lang="en-CA" sz="2000" dirty="0"/>
              <a:t> ở </a:t>
            </a:r>
            <a:r>
              <a:rPr lang="en-CA" sz="2000" dirty="0" err="1"/>
              <a:t>phía</a:t>
            </a:r>
            <a:r>
              <a:rPr lang="en-CA" sz="2000" dirty="0"/>
              <a:t> </a:t>
            </a:r>
            <a:r>
              <a:rPr lang="en-CA" sz="2000" dirty="0" err="1"/>
              <a:t>ngoài</a:t>
            </a:r>
            <a:r>
              <a:rPr lang="en-CA" sz="2000" dirty="0"/>
              <a:t> </a:t>
            </a:r>
            <a:r>
              <a:rPr lang="en-CA" sz="2000" dirty="0" err="1"/>
              <a:t>bên</a:t>
            </a:r>
            <a:r>
              <a:rPr lang="en-CA" sz="2000" dirty="0"/>
              <a:t> </a:t>
            </a:r>
            <a:r>
              <a:rPr lang="en-CA" sz="2000" dirty="0" err="1"/>
              <a:t>trái</a:t>
            </a:r>
            <a:r>
              <a:rPr lang="en-CA" sz="2000" dirty="0"/>
              <a:t> </a:t>
            </a:r>
            <a:r>
              <a:rPr lang="en-CA" sz="2000" dirty="0" err="1"/>
              <a:t>hoặc</a:t>
            </a:r>
            <a:r>
              <a:rPr lang="en-CA" sz="2000" dirty="0"/>
              <a:t> </a:t>
            </a:r>
            <a:r>
              <a:rPr lang="en-CA" sz="2000" dirty="0" err="1"/>
              <a:t>mặt</a:t>
            </a:r>
            <a:r>
              <a:rPr lang="en-CA" sz="2000" dirty="0"/>
              <a:t> </a:t>
            </a:r>
            <a:r>
              <a:rPr lang="en-CA" sz="2000" dirty="0" err="1"/>
              <a:t>trước</a:t>
            </a:r>
            <a:r>
              <a:rPr lang="en-CA" sz="2000" dirty="0"/>
              <a:t> </a:t>
            </a:r>
            <a:r>
              <a:rPr lang="en-CA" sz="2000" dirty="0" err="1"/>
              <a:t>phía</a:t>
            </a:r>
            <a:r>
              <a:rPr lang="en-CA" sz="2000" dirty="0"/>
              <a:t> </a:t>
            </a:r>
            <a:r>
              <a:rPr lang="en-CA" sz="2000" dirty="0" err="1"/>
              <a:t>trên</a:t>
            </a:r>
            <a:r>
              <a:rPr lang="en-CA" sz="2000" dirty="0"/>
              <a:t> </a:t>
            </a:r>
            <a:r>
              <a:rPr lang="en-CA" sz="2000" dirty="0" err="1"/>
              <a:t>cùng</a:t>
            </a:r>
            <a:r>
              <a:rPr lang="en-CA" sz="2000" dirty="0"/>
              <a:t> </a:t>
            </a:r>
            <a:r>
              <a:rPr lang="en-CA" sz="2000" dirty="0" err="1"/>
              <a:t>của</a:t>
            </a:r>
            <a:r>
              <a:rPr lang="en-CA" sz="2000" dirty="0"/>
              <a:t> </a:t>
            </a:r>
            <a:r>
              <a:rPr lang="en-CA" sz="2000" dirty="0" err="1"/>
              <a:t>máy</a:t>
            </a:r>
            <a:r>
              <a:rPr lang="en-CA" sz="2000" dirty="0"/>
              <a:t> </a:t>
            </a:r>
            <a:r>
              <a:rPr lang="en-CA" sz="2000" dirty="0" err="1"/>
              <a:t>tính</a:t>
            </a:r>
            <a:r>
              <a:rPr lang="en-CA" sz="2000" dirty="0"/>
              <a:t> </a:t>
            </a:r>
            <a:r>
              <a:rPr lang="en-CA" sz="2000" dirty="0" err="1"/>
              <a:t>xách</a:t>
            </a:r>
            <a:r>
              <a:rPr lang="en-CA" sz="2000" dirty="0"/>
              <a:t> </a:t>
            </a:r>
            <a:r>
              <a:rPr lang="en-CA" sz="2000" dirty="0" err="1"/>
              <a:t>tay</a:t>
            </a:r>
            <a:r>
              <a:rPr lang="en-CA" sz="2000" dirty="0"/>
              <a:t>, </a:t>
            </a:r>
            <a:r>
              <a:rPr lang="en-CA" sz="2000" dirty="0" err="1"/>
              <a:t>thường</a:t>
            </a:r>
            <a:r>
              <a:rPr lang="en-CA" sz="2000" dirty="0"/>
              <a:t> ở </a:t>
            </a:r>
            <a:r>
              <a:rPr lang="en-CA" sz="2000" dirty="0" err="1"/>
              <a:t>trên</a:t>
            </a:r>
            <a:r>
              <a:rPr lang="en-CA" sz="2000" dirty="0"/>
              <a:t> </a:t>
            </a:r>
            <a:r>
              <a:rPr lang="en-CA" sz="2000" dirty="0" err="1"/>
              <a:t>bàn</a:t>
            </a:r>
            <a:r>
              <a:rPr lang="en-CA" sz="2000" dirty="0"/>
              <a:t> </a:t>
            </a:r>
            <a:r>
              <a:rPr lang="en-CA" sz="2000" dirty="0" err="1"/>
              <a:t>phím</a:t>
            </a:r>
            <a:endParaRPr lang="en-US" sz="2000" dirty="0"/>
          </a:p>
        </p:txBody>
      </p:sp>
      <p:sp>
        <p:nvSpPr>
          <p:cNvPr id="10" name="Footer Placeholder 9"/>
          <p:cNvSpPr>
            <a:spLocks noGrp="1"/>
          </p:cNvSpPr>
          <p:nvPr>
            <p:ph type="ftr" sz="quarter" idx="11"/>
          </p:nvPr>
        </p:nvSpPr>
        <p:spPr/>
        <p:txBody>
          <a:bodyPr/>
          <a:lstStyle/>
          <a:p>
            <a:r>
              <a:rPr lang="en-US" smtClean="0"/>
              <a:t>© IIG Vietnam</a:t>
            </a:r>
            <a:endParaRPr lang="en-US"/>
          </a:p>
        </p:txBody>
      </p:sp>
      <p:sp>
        <p:nvSpPr>
          <p:cNvPr id="11" name="Slide Number Placeholder 10"/>
          <p:cNvSpPr>
            <a:spLocks noGrp="1"/>
          </p:cNvSpPr>
          <p:nvPr>
            <p:ph type="sldNum" sz="quarter" idx="12"/>
          </p:nvPr>
        </p:nvSpPr>
        <p:spPr/>
        <p:txBody>
          <a:bodyPr/>
          <a:lstStyle/>
          <a:p>
            <a:fld id="{45FB6C65-6715-49C2-A781-2C0369051A11}" type="slidenum">
              <a:rPr lang="en-US" smtClean="0"/>
              <a:pPr/>
              <a:t>16</a:t>
            </a:fld>
            <a:endParaRPr lang="en-US"/>
          </a:p>
        </p:txBody>
      </p:sp>
      <p:grpSp>
        <p:nvGrpSpPr>
          <p:cNvPr id="4" name="Group 3"/>
          <p:cNvGrpSpPr/>
          <p:nvPr/>
        </p:nvGrpSpPr>
        <p:grpSpPr>
          <a:xfrm>
            <a:off x="5051688" y="2210285"/>
            <a:ext cx="3832335" cy="2812210"/>
            <a:chOff x="0" y="0"/>
            <a:chExt cx="2480945" cy="1820545"/>
          </a:xfrm>
        </p:grpSpPr>
        <p:sp>
          <p:nvSpPr>
            <p:cNvPr id="5" name="Rectangle 4"/>
            <p:cNvSpPr/>
            <p:nvPr/>
          </p:nvSpPr>
          <p:spPr>
            <a:xfrm>
              <a:off x="0" y="0"/>
              <a:ext cx="2480945" cy="1820545"/>
            </a:xfrm>
            <a:prstGeom prst="rect">
              <a:avLst/>
            </a:prstGeom>
            <a:noFill/>
            <a:ln>
              <a:noFill/>
            </a:ln>
          </p:spPr>
          <p:txBody>
            <a:bodyPr/>
            <a:lstStyle/>
            <a:p>
              <a:endParaRPr lang="en-US"/>
            </a:p>
          </p:txBody>
        </p:sp>
        <p:pic>
          <p:nvPicPr>
            <p:cNvPr id="6" name="Picture 5" descr="A111_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43025" cy="182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AutoShape 5"/>
            <p:cNvCxnSpPr>
              <a:cxnSpLocks noChangeShapeType="1"/>
            </p:cNvCxnSpPr>
            <p:nvPr/>
          </p:nvCxnSpPr>
          <p:spPr bwMode="auto">
            <a:xfrm>
              <a:off x="690880" y="1017905"/>
              <a:ext cx="799465" cy="1270"/>
            </a:xfrm>
            <a:prstGeom prst="straightConnector1">
              <a:avLst/>
            </a:prstGeom>
            <a:noFill/>
            <a:ln w="12700">
              <a:solidFill>
                <a:srgbClr val="000000"/>
              </a:solidFill>
              <a:round/>
              <a:headEnd type="triangle" w="sm" len="sm"/>
              <a:tailEnd/>
            </a:ln>
            <a:extLst>
              <a:ext uri="{909E8E84-426E-40DD-AFC4-6F175D3DCCD1}">
                <a14:hiddenFill xmlns:a14="http://schemas.microsoft.com/office/drawing/2010/main">
                  <a:noFill/>
                </a14:hiddenFill>
              </a:ext>
            </a:extLst>
          </p:spPr>
        </p:cxnSp>
        <p:cxnSp>
          <p:nvCxnSpPr>
            <p:cNvPr id="8" name="AutoShape 6"/>
            <p:cNvCxnSpPr>
              <a:cxnSpLocks noChangeShapeType="1"/>
            </p:cNvCxnSpPr>
            <p:nvPr/>
          </p:nvCxnSpPr>
          <p:spPr bwMode="auto">
            <a:xfrm>
              <a:off x="653415" y="1640840"/>
              <a:ext cx="863600" cy="1270"/>
            </a:xfrm>
            <a:prstGeom prst="straightConnector1">
              <a:avLst/>
            </a:prstGeom>
            <a:noFill/>
            <a:ln w="12700">
              <a:solidFill>
                <a:srgbClr val="000000"/>
              </a:solidFill>
              <a:round/>
              <a:headEnd type="triangle" w="sm" len="sm"/>
              <a:tailEnd/>
            </a:ln>
            <a:extLst>
              <a:ext uri="{909E8E84-426E-40DD-AFC4-6F175D3DCCD1}">
                <a14:hiddenFill xmlns:a14="http://schemas.microsoft.com/office/drawing/2010/main">
                  <a:noFill/>
                </a14:hiddenFill>
              </a:ext>
            </a:extLst>
          </p:spPr>
        </p:cxnSp>
        <p:sp>
          <p:nvSpPr>
            <p:cNvPr id="9" name="Text Box 7"/>
            <p:cNvSpPr txBox="1">
              <a:spLocks noChangeArrowheads="1"/>
            </p:cNvSpPr>
            <p:nvPr/>
          </p:nvSpPr>
          <p:spPr bwMode="auto">
            <a:xfrm>
              <a:off x="1478915" y="855980"/>
              <a:ext cx="1002030" cy="95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400"/>
                </a:spcBef>
                <a:spcAft>
                  <a:spcPts val="0"/>
                </a:spcAft>
              </a:pPr>
              <a:r>
                <a:rPr lang="en-CA" sz="1600" b="1" dirty="0">
                  <a:effectLst/>
                  <a:latin typeface="Zurich BT"/>
                  <a:ea typeface="Times New Roman"/>
                  <a:cs typeface="Arial"/>
                </a:rPr>
                <a:t>Power Button</a:t>
              </a:r>
              <a:endParaRPr lang="en-US" sz="1600" b="1" dirty="0">
                <a:effectLst/>
                <a:latin typeface="Zurich BT"/>
                <a:ea typeface="Times New Roman"/>
                <a:cs typeface="Arial"/>
              </a:endParaRPr>
            </a:p>
            <a:p>
              <a:pPr marL="0" marR="0">
                <a:spcBef>
                  <a:spcPts val="4200"/>
                </a:spcBef>
                <a:spcAft>
                  <a:spcPts val="0"/>
                </a:spcAft>
              </a:pPr>
              <a:r>
                <a:rPr lang="en-CA" sz="1600" b="1" dirty="0">
                  <a:effectLst/>
                  <a:latin typeface="Zurich BT"/>
                  <a:ea typeface="Times New Roman"/>
                  <a:cs typeface="Arial"/>
                </a:rPr>
                <a:t>Reset Button</a:t>
              </a:r>
              <a:endParaRPr lang="en-US" sz="1600" b="1" dirty="0">
                <a:effectLst/>
                <a:latin typeface="Zurich BT"/>
                <a:ea typeface="Times New Roman"/>
                <a:cs typeface="Arial"/>
              </a:endParaRPr>
            </a:p>
          </p:txBody>
        </p:sp>
      </p:grpSp>
    </p:spTree>
    <p:extLst>
      <p:ext uri="{BB962C8B-B14F-4D97-AF65-F5344CB8AC3E}">
        <p14:creationId xmlns:p14="http://schemas.microsoft.com/office/powerpoint/2010/main" val="859383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tính năng chung của hệ điều hành</a:t>
            </a:r>
            <a:endParaRPr lang="en-US" sz="3600" dirty="0"/>
          </a:p>
        </p:txBody>
      </p:sp>
      <p:sp>
        <p:nvSpPr>
          <p:cNvPr id="3" name="Content Placeholder 2"/>
          <p:cNvSpPr>
            <a:spLocks noGrp="1"/>
          </p:cNvSpPr>
          <p:nvPr>
            <p:ph idx="1"/>
          </p:nvPr>
        </p:nvSpPr>
        <p:spPr>
          <a:xfrm>
            <a:off x="374400" y="1332000"/>
            <a:ext cx="8385175" cy="4557039"/>
          </a:xfrm>
        </p:spPr>
        <p:txBody>
          <a:bodyPr>
            <a:normAutofit/>
          </a:bodyPr>
          <a:lstStyle/>
          <a:p>
            <a:pPr marL="347663" indent="-347663">
              <a:lnSpc>
                <a:spcPct val="110000"/>
              </a:lnSpc>
              <a:buAutoNum type="arabicPeriod"/>
            </a:pPr>
            <a:r>
              <a:rPr lang="en-CA" dirty="0" err="1"/>
              <a:t>Đầu</a:t>
            </a:r>
            <a:r>
              <a:rPr lang="en-CA" dirty="0"/>
              <a:t> </a:t>
            </a:r>
            <a:r>
              <a:rPr lang="en-CA" dirty="0" err="1"/>
              <a:t>tiên</a:t>
            </a:r>
            <a:r>
              <a:rPr lang="en-CA" dirty="0"/>
              <a:t> </a:t>
            </a:r>
            <a:r>
              <a:rPr lang="en-CA" dirty="0" err="1"/>
              <a:t>bật</a:t>
            </a:r>
            <a:r>
              <a:rPr lang="en-CA" dirty="0"/>
              <a:t> </a:t>
            </a:r>
            <a:r>
              <a:rPr lang="en-CA" dirty="0" err="1"/>
              <a:t>tất</a:t>
            </a:r>
            <a:r>
              <a:rPr lang="en-CA" dirty="0"/>
              <a:t> </a:t>
            </a:r>
            <a:r>
              <a:rPr lang="en-CA" dirty="0" err="1"/>
              <a:t>cả</a:t>
            </a:r>
            <a:r>
              <a:rPr lang="en-CA" dirty="0"/>
              <a:t> </a:t>
            </a:r>
            <a:r>
              <a:rPr lang="en-CA" dirty="0" err="1"/>
              <a:t>mọi</a:t>
            </a:r>
            <a:r>
              <a:rPr lang="en-CA" dirty="0"/>
              <a:t> </a:t>
            </a:r>
            <a:r>
              <a:rPr lang="en-CA" dirty="0" err="1"/>
              <a:t>thứ</a:t>
            </a:r>
            <a:r>
              <a:rPr lang="en-CA" dirty="0"/>
              <a:t> </a:t>
            </a:r>
            <a:r>
              <a:rPr lang="en-CA" dirty="0" err="1"/>
              <a:t>kết</a:t>
            </a:r>
            <a:r>
              <a:rPr lang="en-CA" dirty="0"/>
              <a:t> </a:t>
            </a:r>
            <a:r>
              <a:rPr lang="en-CA" dirty="0" err="1"/>
              <a:t>nối</a:t>
            </a:r>
            <a:r>
              <a:rPr lang="en-CA" dirty="0"/>
              <a:t> </a:t>
            </a:r>
            <a:r>
              <a:rPr lang="en-CA" dirty="0" err="1"/>
              <a:t>đến</a:t>
            </a:r>
            <a:r>
              <a:rPr lang="en-CA" dirty="0"/>
              <a:t> </a:t>
            </a:r>
            <a:r>
              <a:rPr lang="en-US" dirty="0" err="1"/>
              <a:t>khối</a:t>
            </a:r>
            <a:r>
              <a:rPr lang="en-CA" dirty="0"/>
              <a:t> </a:t>
            </a:r>
            <a:r>
              <a:rPr lang="en-CA" dirty="0" err="1"/>
              <a:t>hệ</a:t>
            </a:r>
            <a:r>
              <a:rPr lang="en-CA" dirty="0"/>
              <a:t> </a:t>
            </a:r>
            <a:r>
              <a:rPr lang="en-CA" dirty="0" err="1"/>
              <a:t>thống</a:t>
            </a:r>
            <a:r>
              <a:rPr lang="en-US" dirty="0" smtClean="0"/>
              <a:t> (</a:t>
            </a:r>
            <a:r>
              <a:rPr lang="x-none" dirty="0"/>
              <a:t>system unit</a:t>
            </a:r>
            <a:r>
              <a:rPr lang="en-US" dirty="0" smtClean="0"/>
              <a:t>)</a:t>
            </a:r>
            <a:r>
              <a:rPr lang="vi-VN" dirty="0" smtClean="0"/>
              <a:t>.</a:t>
            </a:r>
            <a:endParaRPr lang="vi-VN" dirty="0"/>
          </a:p>
          <a:p>
            <a:pPr marL="747713" lvl="1" indent="-347663">
              <a:lnSpc>
                <a:spcPct val="110000"/>
              </a:lnSpc>
              <a:buFont typeface="Symbol" panose="05050102010706020507" pitchFamily="18" charset="2"/>
              <a:buChar char="-"/>
            </a:pPr>
            <a:r>
              <a:rPr lang="en-CA" dirty="0" err="1"/>
              <a:t>đảm</a:t>
            </a:r>
            <a:r>
              <a:rPr lang="en-CA" dirty="0"/>
              <a:t> </a:t>
            </a:r>
            <a:r>
              <a:rPr lang="en-CA" dirty="0" err="1"/>
              <a:t>bảo</a:t>
            </a:r>
            <a:r>
              <a:rPr lang="en-CA" dirty="0"/>
              <a:t> </a:t>
            </a:r>
            <a:r>
              <a:rPr lang="en-CA" dirty="0" err="1"/>
              <a:t>một</a:t>
            </a:r>
            <a:r>
              <a:rPr lang="en-CA" dirty="0"/>
              <a:t> </a:t>
            </a:r>
            <a:r>
              <a:rPr lang="en-CA" dirty="0" err="1"/>
              <a:t>dòng</a:t>
            </a:r>
            <a:r>
              <a:rPr lang="en-CA" dirty="0"/>
              <a:t> </a:t>
            </a:r>
            <a:r>
              <a:rPr lang="en-CA" dirty="0" err="1"/>
              <a:t>điện</a:t>
            </a:r>
            <a:r>
              <a:rPr lang="en-CA" dirty="0"/>
              <a:t> </a:t>
            </a:r>
            <a:r>
              <a:rPr lang="en-CA" dirty="0" err="1"/>
              <a:t>ổn</a:t>
            </a:r>
            <a:r>
              <a:rPr lang="en-CA" dirty="0"/>
              <a:t> </a:t>
            </a:r>
            <a:r>
              <a:rPr lang="en-CA" dirty="0" err="1"/>
              <a:t>định</a:t>
            </a:r>
            <a:r>
              <a:rPr lang="en-CA" dirty="0"/>
              <a:t> </a:t>
            </a:r>
            <a:r>
              <a:rPr lang="en-CA" dirty="0" err="1"/>
              <a:t>cho</a:t>
            </a:r>
            <a:r>
              <a:rPr lang="en-CA" dirty="0"/>
              <a:t> </a:t>
            </a:r>
            <a:r>
              <a:rPr lang="en-CA" dirty="0" err="1"/>
              <a:t>khối</a:t>
            </a:r>
            <a:r>
              <a:rPr lang="en-CA" dirty="0"/>
              <a:t> </a:t>
            </a:r>
            <a:r>
              <a:rPr lang="en-CA" dirty="0" err="1"/>
              <a:t>hệ</a:t>
            </a:r>
            <a:r>
              <a:rPr lang="en-CA" dirty="0"/>
              <a:t> </a:t>
            </a:r>
            <a:r>
              <a:rPr lang="en-CA" dirty="0" err="1"/>
              <a:t>thống</a:t>
            </a:r>
            <a:r>
              <a:rPr lang="en-CA" dirty="0"/>
              <a:t> </a:t>
            </a:r>
            <a:r>
              <a:rPr lang="en-CA" dirty="0" err="1"/>
              <a:t>khi</a:t>
            </a:r>
            <a:r>
              <a:rPr lang="en-CA" dirty="0"/>
              <a:t> </a:t>
            </a:r>
            <a:r>
              <a:rPr lang="en-CA" dirty="0" err="1"/>
              <a:t>nó</a:t>
            </a:r>
            <a:r>
              <a:rPr lang="en-CA" dirty="0"/>
              <a:t> </a:t>
            </a:r>
            <a:r>
              <a:rPr lang="en-CA" dirty="0" err="1"/>
              <a:t>được</a:t>
            </a:r>
            <a:r>
              <a:rPr lang="en-CA" dirty="0"/>
              <a:t> </a:t>
            </a:r>
            <a:r>
              <a:rPr lang="en-CA" dirty="0" err="1"/>
              <a:t>bật</a:t>
            </a:r>
            <a:r>
              <a:rPr lang="en-CA" dirty="0"/>
              <a:t> </a:t>
            </a:r>
            <a:r>
              <a:rPr lang="en-CA" dirty="0" err="1"/>
              <a:t>lên</a:t>
            </a:r>
            <a:r>
              <a:rPr lang="en-CA" dirty="0"/>
              <a:t> </a:t>
            </a:r>
            <a:r>
              <a:rPr lang="en-CA" dirty="0" err="1"/>
              <a:t>cuối</a:t>
            </a:r>
            <a:r>
              <a:rPr lang="en-CA" dirty="0"/>
              <a:t> </a:t>
            </a:r>
            <a:r>
              <a:rPr lang="en-CA" dirty="0" err="1"/>
              <a:t>cùng</a:t>
            </a:r>
            <a:r>
              <a:rPr lang="vi-VN" dirty="0" smtClean="0"/>
              <a:t>.</a:t>
            </a:r>
          </a:p>
          <a:p>
            <a:pPr marL="347663" indent="-347663">
              <a:lnSpc>
                <a:spcPct val="110000"/>
              </a:lnSpc>
              <a:buAutoNum type="arabicPeriod"/>
            </a:pPr>
            <a:r>
              <a:rPr lang="vi-VN" dirty="0"/>
              <a:t>B</a:t>
            </a:r>
            <a:r>
              <a:rPr lang="en-CA" dirty="0" err="1" smtClean="0"/>
              <a:t>ật</a:t>
            </a:r>
            <a:r>
              <a:rPr lang="en-CA" dirty="0" smtClean="0"/>
              <a:t> </a:t>
            </a:r>
            <a:r>
              <a:rPr lang="en-CA" dirty="0" err="1"/>
              <a:t>khối</a:t>
            </a:r>
            <a:r>
              <a:rPr lang="en-CA" dirty="0"/>
              <a:t> </a:t>
            </a:r>
            <a:r>
              <a:rPr lang="en-CA" dirty="0" err="1"/>
              <a:t>hệ</a:t>
            </a:r>
            <a:r>
              <a:rPr lang="en-CA" dirty="0"/>
              <a:t> </a:t>
            </a:r>
            <a:r>
              <a:rPr lang="en-CA" dirty="0" err="1" smtClean="0"/>
              <a:t>thống</a:t>
            </a:r>
            <a:r>
              <a:rPr lang="vi-VN" dirty="0" smtClean="0"/>
              <a:t> - </a:t>
            </a:r>
            <a:r>
              <a:rPr lang="en-CA" dirty="0" err="1" smtClean="0"/>
              <a:t>đây</a:t>
            </a:r>
            <a:r>
              <a:rPr lang="en-CA" dirty="0" smtClean="0"/>
              <a:t> </a:t>
            </a:r>
            <a:r>
              <a:rPr lang="en-CA" dirty="0" err="1"/>
              <a:t>là</a:t>
            </a:r>
            <a:r>
              <a:rPr lang="en-CA" dirty="0"/>
              <a:t> </a:t>
            </a:r>
            <a:r>
              <a:rPr lang="en-CA" dirty="0" err="1"/>
              <a:t>công</a:t>
            </a:r>
            <a:r>
              <a:rPr lang="en-CA" dirty="0"/>
              <a:t> </a:t>
            </a:r>
            <a:r>
              <a:rPr lang="en-CA" dirty="0" err="1"/>
              <a:t>tắc</a:t>
            </a:r>
            <a:r>
              <a:rPr lang="en-CA" dirty="0"/>
              <a:t> </a:t>
            </a:r>
            <a:r>
              <a:rPr lang="en-CA" dirty="0" err="1"/>
              <a:t>nguồn</a:t>
            </a:r>
            <a:r>
              <a:rPr lang="en-CA" dirty="0"/>
              <a:t> </a:t>
            </a:r>
            <a:r>
              <a:rPr lang="en-CA" dirty="0" err="1"/>
              <a:t>cuối</a:t>
            </a:r>
            <a:r>
              <a:rPr lang="en-CA" dirty="0"/>
              <a:t> </a:t>
            </a:r>
            <a:r>
              <a:rPr lang="en-CA" dirty="0" err="1"/>
              <a:t>cùng</a:t>
            </a:r>
            <a:r>
              <a:rPr lang="en-CA" dirty="0"/>
              <a:t> </a:t>
            </a:r>
            <a:r>
              <a:rPr lang="en-CA" dirty="0" err="1"/>
              <a:t>mà</a:t>
            </a:r>
            <a:r>
              <a:rPr lang="en-CA" dirty="0"/>
              <a:t> </a:t>
            </a:r>
            <a:r>
              <a:rPr lang="en-CA" dirty="0" err="1"/>
              <a:t>bạn</a:t>
            </a:r>
            <a:r>
              <a:rPr lang="en-CA" dirty="0"/>
              <a:t> </a:t>
            </a:r>
            <a:r>
              <a:rPr lang="en-CA" dirty="0" err="1"/>
              <a:t>bật</a:t>
            </a:r>
            <a:r>
              <a:rPr lang="en-CA" dirty="0"/>
              <a:t> </a:t>
            </a:r>
            <a:r>
              <a:rPr lang="en-CA" dirty="0" err="1"/>
              <a:t>lên</a:t>
            </a:r>
            <a:r>
              <a:rPr lang="vi-VN" dirty="0" smtClean="0"/>
              <a:t>.</a:t>
            </a:r>
            <a:endParaRPr lang="en-US" dirty="0" smtClean="0"/>
          </a:p>
          <a:p>
            <a:pPr lvl="1">
              <a:lnSpc>
                <a:spcPct val="110000"/>
              </a:lnSpc>
            </a:pPr>
            <a:r>
              <a:rPr lang="vi-VN" dirty="0" smtClean="0"/>
              <a:t>H</a:t>
            </a:r>
            <a:r>
              <a:rPr lang="en-CA" dirty="0" smtClean="0"/>
              <a:t>ệ </a:t>
            </a:r>
            <a:r>
              <a:rPr lang="vi-VN" dirty="0" smtClean="0"/>
              <a:t>thống</a:t>
            </a:r>
            <a:r>
              <a:rPr lang="en-CA" dirty="0" smtClean="0"/>
              <a:t> </a:t>
            </a:r>
            <a:r>
              <a:rPr lang="en-CA" dirty="0" err="1"/>
              <a:t>kiểm</a:t>
            </a:r>
            <a:r>
              <a:rPr lang="en-CA" dirty="0"/>
              <a:t> </a:t>
            </a:r>
            <a:r>
              <a:rPr lang="en-CA" dirty="0" err="1"/>
              <a:t>tra</a:t>
            </a:r>
            <a:r>
              <a:rPr lang="en-CA" dirty="0"/>
              <a:t> </a:t>
            </a:r>
            <a:r>
              <a:rPr lang="en-CA" dirty="0" err="1"/>
              <a:t>tất</a:t>
            </a:r>
            <a:r>
              <a:rPr lang="en-CA" dirty="0"/>
              <a:t> </a:t>
            </a:r>
            <a:r>
              <a:rPr lang="en-CA" dirty="0" err="1"/>
              <a:t>cả</a:t>
            </a:r>
            <a:r>
              <a:rPr lang="en-CA" dirty="0"/>
              <a:t> </a:t>
            </a:r>
            <a:r>
              <a:rPr lang="vi-VN" dirty="0" smtClean="0"/>
              <a:t>các thiết bị </a:t>
            </a:r>
            <a:r>
              <a:rPr lang="en-CA" dirty="0" err="1" smtClean="0"/>
              <a:t>đang</a:t>
            </a:r>
            <a:r>
              <a:rPr lang="en-CA" dirty="0" smtClean="0"/>
              <a:t> </a:t>
            </a:r>
            <a:r>
              <a:rPr lang="en-CA" dirty="0" err="1"/>
              <a:t>làm</a:t>
            </a:r>
            <a:r>
              <a:rPr lang="en-CA" dirty="0"/>
              <a:t> </a:t>
            </a:r>
            <a:r>
              <a:rPr lang="en-CA" dirty="0" err="1"/>
              <a:t>việc</a:t>
            </a:r>
            <a:endParaRPr lang="vi-VN" dirty="0"/>
          </a:p>
          <a:p>
            <a:pPr lvl="1">
              <a:lnSpc>
                <a:spcPct val="110000"/>
              </a:lnSpc>
            </a:pPr>
            <a:r>
              <a:rPr lang="vi-VN" dirty="0" err="1"/>
              <a:t>S</a:t>
            </a:r>
            <a:r>
              <a:rPr lang="en-CA" dirty="0" smtClean="0"/>
              <a:t>au </a:t>
            </a:r>
            <a:r>
              <a:rPr lang="en-CA" dirty="0" err="1"/>
              <a:t>đó</a:t>
            </a:r>
            <a:r>
              <a:rPr lang="en-CA" dirty="0"/>
              <a:t> </a:t>
            </a:r>
            <a:r>
              <a:rPr lang="en-CA" dirty="0" err="1"/>
              <a:t>bắt</a:t>
            </a:r>
            <a:r>
              <a:rPr lang="en-CA" dirty="0"/>
              <a:t> </a:t>
            </a:r>
            <a:r>
              <a:rPr lang="en-CA" dirty="0" err="1"/>
              <a:t>đầu</a:t>
            </a:r>
            <a:r>
              <a:rPr lang="en-CA" dirty="0"/>
              <a:t> </a:t>
            </a:r>
            <a:r>
              <a:rPr lang="en-CA" dirty="0" err="1"/>
              <a:t>tìm</a:t>
            </a:r>
            <a:r>
              <a:rPr lang="en-CA" dirty="0"/>
              <a:t> </a:t>
            </a:r>
            <a:r>
              <a:rPr lang="en-CA" dirty="0" err="1"/>
              <a:t>kiếm</a:t>
            </a:r>
            <a:r>
              <a:rPr lang="en-CA" dirty="0"/>
              <a:t> </a:t>
            </a:r>
            <a:r>
              <a:rPr lang="en-CA" dirty="0" err="1"/>
              <a:t>các</a:t>
            </a:r>
            <a:r>
              <a:rPr lang="en-CA" dirty="0"/>
              <a:t> </a:t>
            </a:r>
            <a:r>
              <a:rPr lang="en-CA" dirty="0" err="1"/>
              <a:t>tập</a:t>
            </a:r>
            <a:r>
              <a:rPr lang="en-CA" dirty="0"/>
              <a:t> tin </a:t>
            </a:r>
            <a:r>
              <a:rPr lang="en-CA" dirty="0" err="1"/>
              <a:t>của</a:t>
            </a:r>
            <a:r>
              <a:rPr lang="en-CA" dirty="0"/>
              <a:t> </a:t>
            </a:r>
            <a:r>
              <a:rPr lang="en-CA" dirty="0" err="1"/>
              <a:t>hệ</a:t>
            </a:r>
            <a:r>
              <a:rPr lang="en-CA" dirty="0"/>
              <a:t> </a:t>
            </a:r>
            <a:r>
              <a:rPr lang="en-CA" dirty="0" err="1"/>
              <a:t>điều</a:t>
            </a:r>
            <a:r>
              <a:rPr lang="en-CA" dirty="0"/>
              <a:t> </a:t>
            </a:r>
            <a:r>
              <a:rPr lang="en-CA" dirty="0" err="1"/>
              <a:t>hành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a:p>
        </p:txBody>
      </p:sp>
    </p:spTree>
    <p:extLst>
      <p:ext uri="{BB962C8B-B14F-4D97-AF65-F5344CB8AC3E}">
        <p14:creationId xmlns:p14="http://schemas.microsoft.com/office/powerpoint/2010/main" val="87968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tính năng chung của hệ điều hành</a:t>
            </a:r>
            <a:endParaRPr lang="en-US" dirty="0"/>
          </a:p>
        </p:txBody>
      </p:sp>
      <p:sp>
        <p:nvSpPr>
          <p:cNvPr id="3" name="Content Placeholder 2"/>
          <p:cNvSpPr>
            <a:spLocks noGrp="1"/>
          </p:cNvSpPr>
          <p:nvPr>
            <p:ph idx="1"/>
          </p:nvPr>
        </p:nvSpPr>
        <p:spPr>
          <a:xfrm>
            <a:off x="374400" y="1332000"/>
            <a:ext cx="8385175" cy="4886324"/>
          </a:xfrm>
        </p:spPr>
        <p:txBody>
          <a:bodyPr/>
          <a:lstStyle/>
          <a:p>
            <a:r>
              <a:rPr lang="en-US" b="1" dirty="0" err="1"/>
              <a:t>Chuyện</a:t>
            </a:r>
            <a:r>
              <a:rPr lang="en-US" b="1" dirty="0"/>
              <a:t> </a:t>
            </a:r>
            <a:r>
              <a:rPr lang="en-US" b="1" dirty="0" err="1"/>
              <a:t>gì</a:t>
            </a:r>
            <a:r>
              <a:rPr lang="en-US" b="1" dirty="0"/>
              <a:t> </a:t>
            </a:r>
            <a:r>
              <a:rPr lang="en-US" b="1" dirty="0" err="1"/>
              <a:t>xảy</a:t>
            </a:r>
            <a:r>
              <a:rPr lang="en-US" b="1" dirty="0"/>
              <a:t> </a:t>
            </a:r>
            <a:r>
              <a:rPr lang="en-US" b="1" dirty="0" err="1"/>
              <a:t>ra</a:t>
            </a:r>
            <a:r>
              <a:rPr lang="en-US" b="1" dirty="0"/>
              <a:t> ở </a:t>
            </a:r>
            <a:r>
              <a:rPr lang="en-US" b="1" dirty="0" err="1"/>
              <a:t>phía</a:t>
            </a:r>
            <a:r>
              <a:rPr lang="en-US" b="1" dirty="0"/>
              <a:t> </a:t>
            </a:r>
            <a:r>
              <a:rPr lang="en-US" b="1" dirty="0" err="1"/>
              <a:t>sau</a:t>
            </a:r>
            <a:r>
              <a:rPr lang="en-US" b="1" dirty="0"/>
              <a:t>?</a:t>
            </a:r>
            <a:endParaRPr lang="en-US" b="1" dirty="0" smtClean="0"/>
          </a:p>
          <a:p>
            <a:pPr lvl="1"/>
            <a:r>
              <a:rPr lang="en-CA" dirty="0" err="1"/>
              <a:t>Quá</a:t>
            </a:r>
            <a:r>
              <a:rPr lang="en-CA" dirty="0"/>
              <a:t> </a:t>
            </a:r>
            <a:r>
              <a:rPr lang="en-CA" dirty="0" err="1"/>
              <a:t>trình</a:t>
            </a:r>
            <a:r>
              <a:rPr lang="en-CA" dirty="0"/>
              <a:t> </a:t>
            </a:r>
            <a:r>
              <a:rPr lang="en-CA" dirty="0" err="1"/>
              <a:t>bật</a:t>
            </a:r>
            <a:r>
              <a:rPr lang="en-CA" dirty="0"/>
              <a:t> </a:t>
            </a:r>
            <a:r>
              <a:rPr lang="en-CA" dirty="0" err="1"/>
              <a:t>máy</a:t>
            </a:r>
            <a:r>
              <a:rPr lang="en-CA" dirty="0"/>
              <a:t> </a:t>
            </a:r>
            <a:r>
              <a:rPr lang="en-CA" dirty="0" err="1"/>
              <a:t>tính</a:t>
            </a:r>
            <a:r>
              <a:rPr lang="en-CA" dirty="0"/>
              <a:t> </a:t>
            </a:r>
            <a:r>
              <a:rPr lang="en-CA" dirty="0" err="1"/>
              <a:t>và</a:t>
            </a:r>
            <a:r>
              <a:rPr lang="en-CA" dirty="0"/>
              <a:t> </a:t>
            </a:r>
            <a:r>
              <a:rPr lang="en-CA" dirty="0" err="1"/>
              <a:t>tải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khởi</a:t>
            </a:r>
            <a:r>
              <a:rPr lang="en-CA" dirty="0"/>
              <a:t> </a:t>
            </a:r>
            <a:r>
              <a:rPr lang="en-CA" dirty="0" err="1"/>
              <a:t>động</a:t>
            </a:r>
            <a:r>
              <a:rPr lang="en-CA" dirty="0"/>
              <a:t> (</a:t>
            </a:r>
            <a:r>
              <a:rPr lang="en-CA" i="1" dirty="0"/>
              <a:t>booting</a:t>
            </a:r>
            <a:r>
              <a:rPr lang="en-CA" dirty="0"/>
              <a:t>) </a:t>
            </a:r>
            <a:r>
              <a:rPr lang="en-CA" dirty="0" err="1"/>
              <a:t>máy</a:t>
            </a:r>
            <a:r>
              <a:rPr lang="en-CA" dirty="0"/>
              <a:t> </a:t>
            </a:r>
            <a:r>
              <a:rPr lang="en-CA" dirty="0" err="1"/>
              <a:t>tính</a:t>
            </a:r>
            <a:endParaRPr lang="vi-VN" dirty="0"/>
          </a:p>
          <a:p>
            <a:pPr lvl="1"/>
            <a:r>
              <a:rPr lang="vi-VN" dirty="0"/>
              <a:t>Chip ROM-BIOS làm thủ tục khởi động có </a:t>
            </a:r>
            <a:r>
              <a:rPr lang="vi-VN" dirty="0" smtClean="0"/>
              <a:t>thể</a:t>
            </a:r>
            <a:r>
              <a:rPr lang="en-US" dirty="0" smtClean="0"/>
              <a:t>:</a:t>
            </a:r>
            <a:endParaRPr lang="vi-VN" dirty="0"/>
          </a:p>
          <a:p>
            <a:pPr lvl="2"/>
            <a:r>
              <a:rPr lang="vi-VN" dirty="0" err="1"/>
              <a:t>T</a:t>
            </a:r>
            <a:r>
              <a:rPr lang="en-CA" dirty="0" err="1" smtClean="0"/>
              <a:t>ải</a:t>
            </a:r>
            <a:r>
              <a:rPr lang="en-CA" dirty="0" smtClean="0"/>
              <a:t> </a:t>
            </a:r>
            <a:r>
              <a:rPr lang="en-CA" dirty="0" err="1"/>
              <a:t>các</a:t>
            </a:r>
            <a:r>
              <a:rPr lang="en-CA" dirty="0"/>
              <a:t> </a:t>
            </a:r>
            <a:r>
              <a:rPr lang="en-CA" dirty="0" err="1"/>
              <a:t>lệnh</a:t>
            </a:r>
            <a:r>
              <a:rPr lang="en-CA" dirty="0"/>
              <a:t> </a:t>
            </a:r>
            <a:r>
              <a:rPr lang="en-CA" dirty="0" err="1"/>
              <a:t>lưu</a:t>
            </a:r>
            <a:r>
              <a:rPr lang="en-CA" dirty="0"/>
              <a:t> </a:t>
            </a:r>
            <a:r>
              <a:rPr lang="en-CA" dirty="0" err="1"/>
              <a:t>trữ</a:t>
            </a:r>
            <a:r>
              <a:rPr lang="en-CA" dirty="0"/>
              <a:t> </a:t>
            </a:r>
            <a:r>
              <a:rPr lang="en-CA" dirty="0" err="1"/>
              <a:t>trong</a:t>
            </a:r>
            <a:r>
              <a:rPr lang="en-CA" dirty="0"/>
              <a:t> ROM-BIOS </a:t>
            </a:r>
            <a:r>
              <a:rPr lang="en-CA" dirty="0" err="1"/>
              <a:t>vào</a:t>
            </a:r>
            <a:r>
              <a:rPr lang="en-CA" dirty="0"/>
              <a:t> </a:t>
            </a:r>
            <a:r>
              <a:rPr lang="en-CA" dirty="0" err="1"/>
              <a:t>bộ</a:t>
            </a:r>
            <a:r>
              <a:rPr lang="en-CA" dirty="0"/>
              <a:t> </a:t>
            </a:r>
            <a:r>
              <a:rPr lang="en-CA" dirty="0" err="1"/>
              <a:t>nhớ</a:t>
            </a:r>
            <a:r>
              <a:rPr lang="en-CA" dirty="0"/>
              <a:t> </a:t>
            </a:r>
            <a:r>
              <a:rPr lang="en-CA" dirty="0" err="1"/>
              <a:t>và</a:t>
            </a:r>
            <a:r>
              <a:rPr lang="en-CA" dirty="0"/>
              <a:t> </a:t>
            </a:r>
            <a:r>
              <a:rPr lang="en-CA" dirty="0" err="1"/>
              <a:t>thực</a:t>
            </a:r>
            <a:r>
              <a:rPr lang="en-CA" dirty="0"/>
              <a:t> thi </a:t>
            </a:r>
            <a:r>
              <a:rPr lang="en-CA" dirty="0" err="1"/>
              <a:t>các</a:t>
            </a:r>
            <a:r>
              <a:rPr lang="en-CA" dirty="0"/>
              <a:t> </a:t>
            </a:r>
            <a:r>
              <a:rPr lang="en-CA" dirty="0" err="1"/>
              <a:t>lệnh</a:t>
            </a:r>
            <a:endParaRPr lang="vi-VN" dirty="0"/>
          </a:p>
          <a:p>
            <a:pPr lvl="2"/>
            <a:r>
              <a:rPr lang="vi-VN" dirty="0" err="1"/>
              <a:t>M</a:t>
            </a:r>
            <a:r>
              <a:rPr lang="en-CA" dirty="0" err="1" smtClean="0"/>
              <a:t>áy</a:t>
            </a:r>
            <a:r>
              <a:rPr lang="en-CA" dirty="0" smtClean="0"/>
              <a:t> </a:t>
            </a:r>
            <a:r>
              <a:rPr lang="en-CA" dirty="0" err="1"/>
              <a:t>tính</a:t>
            </a:r>
            <a:r>
              <a:rPr lang="en-CA" dirty="0"/>
              <a:t> </a:t>
            </a:r>
            <a:r>
              <a:rPr lang="en-CA" dirty="0" err="1"/>
              <a:t>tiến</a:t>
            </a:r>
            <a:r>
              <a:rPr lang="en-CA" dirty="0"/>
              <a:t> </a:t>
            </a:r>
            <a:r>
              <a:rPr lang="en-CA" dirty="0" err="1"/>
              <a:t>hành</a:t>
            </a:r>
            <a:r>
              <a:rPr lang="en-CA" dirty="0"/>
              <a:t> </a:t>
            </a:r>
            <a:r>
              <a:rPr lang="vi-VN" dirty="0" smtClean="0"/>
              <a:t>kiểm tra</a:t>
            </a:r>
            <a:r>
              <a:rPr lang="en-CA" dirty="0" smtClean="0"/>
              <a:t> </a:t>
            </a:r>
            <a:r>
              <a:rPr lang="en-CA" dirty="0" err="1"/>
              <a:t>các</a:t>
            </a:r>
            <a:r>
              <a:rPr lang="en-CA" dirty="0"/>
              <a:t> </a:t>
            </a:r>
            <a:r>
              <a:rPr lang="en-CA" dirty="0" err="1"/>
              <a:t>thiết</a:t>
            </a:r>
            <a:r>
              <a:rPr lang="en-CA" dirty="0"/>
              <a:t> </a:t>
            </a:r>
            <a:r>
              <a:rPr lang="en-CA" dirty="0" err="1"/>
              <a:t>bị</a:t>
            </a:r>
            <a:r>
              <a:rPr lang="en-CA" dirty="0"/>
              <a:t> </a:t>
            </a:r>
            <a:r>
              <a:rPr lang="en-CA" dirty="0" err="1"/>
              <a:t>bên</a:t>
            </a:r>
            <a:r>
              <a:rPr lang="en-CA" dirty="0"/>
              <a:t> </a:t>
            </a:r>
            <a:r>
              <a:rPr lang="en-CA" dirty="0" err="1"/>
              <a:t>trong</a:t>
            </a:r>
            <a:r>
              <a:rPr lang="en-CA" dirty="0"/>
              <a:t> </a:t>
            </a:r>
            <a:r>
              <a:rPr lang="en-CA" dirty="0" err="1"/>
              <a:t>và</a:t>
            </a:r>
            <a:r>
              <a:rPr lang="en-CA" dirty="0"/>
              <a:t> </a:t>
            </a:r>
            <a:r>
              <a:rPr lang="en-CA" dirty="0" err="1"/>
              <a:t>bên</a:t>
            </a:r>
            <a:r>
              <a:rPr lang="en-CA" dirty="0"/>
              <a:t> </a:t>
            </a:r>
            <a:r>
              <a:rPr lang="en-CA" dirty="0" err="1"/>
              <a:t>ngoài</a:t>
            </a:r>
            <a:r>
              <a:rPr lang="en-CA" dirty="0"/>
              <a:t> </a:t>
            </a:r>
            <a:r>
              <a:rPr lang="en-CA" dirty="0" err="1"/>
              <a:t>của</a:t>
            </a:r>
            <a:r>
              <a:rPr lang="en-CA" dirty="0"/>
              <a:t> </a:t>
            </a:r>
            <a:r>
              <a:rPr lang="en-CA" dirty="0" err="1"/>
              <a:t>nó</a:t>
            </a:r>
            <a:r>
              <a:rPr lang="en-CA" dirty="0"/>
              <a:t> </a:t>
            </a:r>
            <a:r>
              <a:rPr lang="vi-VN" dirty="0" smtClean="0"/>
              <a:t>. Qua trình này được gọi là </a:t>
            </a:r>
            <a:r>
              <a:rPr lang="en-CA" dirty="0" err="1" smtClean="0"/>
              <a:t>quá</a:t>
            </a:r>
            <a:r>
              <a:rPr lang="en-CA" dirty="0" smtClean="0"/>
              <a:t> </a:t>
            </a:r>
            <a:r>
              <a:rPr lang="en-CA" dirty="0" err="1"/>
              <a:t>trình</a:t>
            </a:r>
            <a:r>
              <a:rPr lang="en-CA" dirty="0"/>
              <a:t> </a:t>
            </a:r>
            <a:r>
              <a:rPr lang="en-CA" dirty="0" err="1"/>
              <a:t>tự</a:t>
            </a:r>
            <a:r>
              <a:rPr lang="en-CA" dirty="0"/>
              <a:t> </a:t>
            </a:r>
            <a:r>
              <a:rPr lang="en-CA" dirty="0" err="1"/>
              <a:t>kiểm</a:t>
            </a:r>
            <a:r>
              <a:rPr lang="en-CA" dirty="0"/>
              <a:t> </a:t>
            </a:r>
            <a:r>
              <a:rPr lang="en-CA" dirty="0" err="1"/>
              <a:t>tra</a:t>
            </a:r>
            <a:r>
              <a:rPr lang="en-CA" dirty="0"/>
              <a:t> POST </a:t>
            </a:r>
            <a:endParaRPr lang="en-US" dirty="0" smtClean="0"/>
          </a:p>
          <a:p>
            <a:pPr lvl="2"/>
            <a:r>
              <a:rPr lang="en-CA" dirty="0" err="1"/>
              <a:t>Chương</a:t>
            </a:r>
            <a:r>
              <a:rPr lang="en-CA" dirty="0"/>
              <a:t> </a:t>
            </a:r>
            <a:r>
              <a:rPr lang="en-CA" dirty="0" err="1"/>
              <a:t>trình</a:t>
            </a:r>
            <a:r>
              <a:rPr lang="en-CA" dirty="0"/>
              <a:t> BIOS </a:t>
            </a:r>
            <a:r>
              <a:rPr lang="en-CA" dirty="0" err="1"/>
              <a:t>kiểm</a:t>
            </a:r>
            <a:r>
              <a:rPr lang="en-CA" dirty="0"/>
              <a:t> </a:t>
            </a:r>
            <a:r>
              <a:rPr lang="en-CA" dirty="0" err="1"/>
              <a:t>tra</a:t>
            </a:r>
            <a:r>
              <a:rPr lang="en-CA" dirty="0"/>
              <a:t> </a:t>
            </a:r>
            <a:r>
              <a:rPr lang="en-CA" dirty="0" err="1"/>
              <a:t>và</a:t>
            </a:r>
            <a:r>
              <a:rPr lang="en-CA" dirty="0"/>
              <a:t> </a:t>
            </a:r>
            <a:r>
              <a:rPr lang="en-CA" dirty="0" err="1"/>
              <a:t>đếm</a:t>
            </a:r>
            <a:r>
              <a:rPr lang="en-CA" dirty="0"/>
              <a:t> </a:t>
            </a:r>
            <a:r>
              <a:rPr lang="en-CA" dirty="0" err="1"/>
              <a:t>bộ</a:t>
            </a:r>
            <a:r>
              <a:rPr lang="en-CA" dirty="0"/>
              <a:t> </a:t>
            </a:r>
            <a:r>
              <a:rPr lang="en-CA" dirty="0" err="1"/>
              <a:t>nhớ</a:t>
            </a:r>
            <a:r>
              <a:rPr lang="en-CA" dirty="0"/>
              <a:t>, </a:t>
            </a:r>
            <a:r>
              <a:rPr lang="en-CA" dirty="0" err="1"/>
              <a:t>sau</a:t>
            </a:r>
            <a:r>
              <a:rPr lang="en-CA" dirty="0"/>
              <a:t> </a:t>
            </a:r>
            <a:r>
              <a:rPr lang="en-CA" dirty="0" err="1"/>
              <a:t>đó</a:t>
            </a:r>
            <a:r>
              <a:rPr lang="en-CA" dirty="0"/>
              <a:t> </a:t>
            </a:r>
            <a:r>
              <a:rPr lang="en-CA" dirty="0" err="1"/>
              <a:t>máy</a:t>
            </a:r>
            <a:r>
              <a:rPr lang="en-CA" dirty="0"/>
              <a:t> </a:t>
            </a:r>
            <a:r>
              <a:rPr lang="en-CA" dirty="0" err="1"/>
              <a:t>tính</a:t>
            </a:r>
            <a:r>
              <a:rPr lang="en-CA" dirty="0"/>
              <a:t> </a:t>
            </a:r>
            <a:r>
              <a:rPr lang="en-CA" dirty="0" err="1"/>
              <a:t>tìm</a:t>
            </a:r>
            <a:r>
              <a:rPr lang="en-CA" dirty="0"/>
              <a:t> </a:t>
            </a:r>
            <a:r>
              <a:rPr lang="en-CA" dirty="0" err="1"/>
              <a:t>kiếm</a:t>
            </a:r>
            <a:r>
              <a:rPr lang="en-CA" dirty="0"/>
              <a:t> </a:t>
            </a:r>
            <a:r>
              <a:rPr lang="en-CA" dirty="0" err="1"/>
              <a:t>và</a:t>
            </a:r>
            <a:r>
              <a:rPr lang="en-CA" dirty="0"/>
              <a:t> </a:t>
            </a:r>
            <a:r>
              <a:rPr lang="en-CA" dirty="0" err="1"/>
              <a:t>tải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vào</a:t>
            </a:r>
            <a:r>
              <a:rPr lang="en-CA" dirty="0"/>
              <a:t> </a:t>
            </a:r>
            <a:r>
              <a:rPr lang="en-CA" dirty="0" err="1"/>
              <a:t>bộ</a:t>
            </a:r>
            <a:r>
              <a:rPr lang="en-CA" dirty="0"/>
              <a:t> </a:t>
            </a:r>
            <a:r>
              <a:rPr lang="en-CA" dirty="0" err="1"/>
              <a:t>nhớ</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18</a:t>
            </a:fld>
            <a:endParaRPr lang="en-US"/>
          </a:p>
        </p:txBody>
      </p:sp>
    </p:spTree>
    <p:extLst>
      <p:ext uri="{BB962C8B-B14F-4D97-AF65-F5344CB8AC3E}">
        <p14:creationId xmlns:p14="http://schemas.microsoft.com/office/powerpoint/2010/main" val="20103993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tính năng chung của hệ điều hành</a:t>
            </a:r>
            <a:endParaRPr lang="en-US" sz="3600" dirty="0"/>
          </a:p>
        </p:txBody>
      </p:sp>
      <p:sp>
        <p:nvSpPr>
          <p:cNvPr id="3" name="Content Placeholder 2"/>
          <p:cNvSpPr>
            <a:spLocks noGrp="1"/>
          </p:cNvSpPr>
          <p:nvPr>
            <p:ph idx="1"/>
          </p:nvPr>
        </p:nvSpPr>
        <p:spPr>
          <a:xfrm>
            <a:off x="374400" y="1332000"/>
            <a:ext cx="8385175" cy="4830171"/>
          </a:xfrm>
        </p:spPr>
        <p:txBody>
          <a:bodyPr>
            <a:normAutofit/>
          </a:bodyPr>
          <a:lstStyle/>
          <a:p>
            <a:r>
              <a:rPr lang="en-US" b="1" dirty="0" err="1"/>
              <a:t>Chuyện</a:t>
            </a:r>
            <a:r>
              <a:rPr lang="en-US" b="1" dirty="0"/>
              <a:t> </a:t>
            </a:r>
            <a:r>
              <a:rPr lang="en-US" b="1" dirty="0" err="1"/>
              <a:t>gì</a:t>
            </a:r>
            <a:r>
              <a:rPr lang="en-US" b="1" dirty="0"/>
              <a:t> </a:t>
            </a:r>
            <a:r>
              <a:rPr lang="en-US" b="1" dirty="0" err="1"/>
              <a:t>xảy</a:t>
            </a:r>
            <a:r>
              <a:rPr lang="en-US" b="1" dirty="0"/>
              <a:t> </a:t>
            </a:r>
            <a:r>
              <a:rPr lang="en-US" b="1" dirty="0" err="1"/>
              <a:t>ra</a:t>
            </a:r>
            <a:r>
              <a:rPr lang="en-US" b="1" dirty="0"/>
              <a:t> ở </a:t>
            </a:r>
            <a:r>
              <a:rPr lang="en-US" b="1" dirty="0" err="1"/>
              <a:t>phía</a:t>
            </a:r>
            <a:r>
              <a:rPr lang="en-US" b="1" dirty="0"/>
              <a:t> </a:t>
            </a:r>
            <a:r>
              <a:rPr lang="en-US" b="1" dirty="0" err="1"/>
              <a:t>sau</a:t>
            </a:r>
            <a:r>
              <a:rPr lang="en-US" b="1" dirty="0"/>
              <a:t>?</a:t>
            </a:r>
          </a:p>
          <a:p>
            <a:pPr lvl="1"/>
            <a:r>
              <a:rPr lang="en-CA" dirty="0" err="1"/>
              <a:t>Khi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được</a:t>
            </a:r>
            <a:r>
              <a:rPr lang="en-CA" dirty="0"/>
              <a:t> </a:t>
            </a:r>
            <a:r>
              <a:rPr lang="en-CA" dirty="0" err="1"/>
              <a:t>tải</a:t>
            </a:r>
            <a:r>
              <a:rPr lang="en-CA" dirty="0"/>
              <a:t> </a:t>
            </a:r>
            <a:r>
              <a:rPr lang="en-CA" dirty="0" err="1"/>
              <a:t>xong</a:t>
            </a:r>
            <a:r>
              <a:rPr lang="en-CA" dirty="0"/>
              <a:t>, Windows </a:t>
            </a:r>
            <a:r>
              <a:rPr lang="en-CA" dirty="0" err="1"/>
              <a:t>sẽ</a:t>
            </a:r>
            <a:r>
              <a:rPr lang="en-CA" dirty="0"/>
              <a:t> </a:t>
            </a:r>
            <a:r>
              <a:rPr lang="en-CA" dirty="0" err="1"/>
              <a:t>hiển</a:t>
            </a:r>
            <a:r>
              <a:rPr lang="en-CA" dirty="0"/>
              <a:t> thị </a:t>
            </a:r>
            <a:r>
              <a:rPr lang="en-CA" dirty="0" err="1"/>
              <a:t>màn</a:t>
            </a:r>
            <a:r>
              <a:rPr lang="en-CA" dirty="0"/>
              <a:t> </a:t>
            </a:r>
            <a:r>
              <a:rPr lang="en-CA" dirty="0" err="1"/>
              <a:t>hình</a:t>
            </a:r>
            <a:r>
              <a:rPr lang="en-CA" dirty="0"/>
              <a:t> </a:t>
            </a:r>
            <a:r>
              <a:rPr lang="en-CA" dirty="0" err="1"/>
              <a:t>Chào</a:t>
            </a:r>
            <a:r>
              <a:rPr lang="en-CA" dirty="0"/>
              <a:t> </a:t>
            </a:r>
            <a:r>
              <a:rPr lang="en-CA" dirty="0" err="1"/>
              <a:t>mừng</a:t>
            </a:r>
            <a:endParaRPr lang="vi-VN" dirty="0"/>
          </a:p>
          <a:p>
            <a:pPr lvl="1"/>
            <a:r>
              <a:rPr lang="en-CA" dirty="0" err="1"/>
              <a:t>Nếu</a:t>
            </a:r>
            <a:r>
              <a:rPr lang="en-CA" dirty="0"/>
              <a:t> </a:t>
            </a:r>
            <a:r>
              <a:rPr lang="en-CA" dirty="0" err="1"/>
              <a:t>máy</a:t>
            </a:r>
            <a:r>
              <a:rPr lang="en-CA" dirty="0"/>
              <a:t> </a:t>
            </a:r>
            <a:r>
              <a:rPr lang="en-CA" dirty="0" err="1"/>
              <a:t>tính</a:t>
            </a:r>
            <a:r>
              <a:rPr lang="en-CA" dirty="0"/>
              <a:t> </a:t>
            </a:r>
            <a:r>
              <a:rPr lang="en-CA" dirty="0" err="1"/>
              <a:t>được</a:t>
            </a:r>
            <a:r>
              <a:rPr lang="en-CA" dirty="0"/>
              <a:t> </a:t>
            </a:r>
            <a:r>
              <a:rPr lang="en-CA" dirty="0" err="1"/>
              <a:t>kết</a:t>
            </a:r>
            <a:r>
              <a:rPr lang="en-CA" dirty="0"/>
              <a:t> </a:t>
            </a:r>
            <a:r>
              <a:rPr lang="en-CA" dirty="0" err="1" smtClean="0"/>
              <a:t>nối</a:t>
            </a:r>
            <a:r>
              <a:rPr lang="vi-VN" dirty="0" smtClean="0"/>
              <a:t/>
            </a:r>
            <a:br>
              <a:rPr lang="vi-VN" dirty="0" smtClean="0"/>
            </a:br>
            <a:r>
              <a:rPr lang="en-CA" dirty="0" err="1" smtClean="0"/>
              <a:t>vào</a:t>
            </a:r>
            <a:r>
              <a:rPr lang="en-CA" dirty="0" smtClean="0"/>
              <a:t> </a:t>
            </a:r>
            <a:r>
              <a:rPr lang="en-CA" dirty="0" err="1"/>
              <a:t>một</a:t>
            </a:r>
            <a:r>
              <a:rPr lang="en-CA" dirty="0"/>
              <a:t> </a:t>
            </a:r>
            <a:r>
              <a:rPr lang="en-CA" dirty="0" err="1"/>
              <a:t>mạng</a:t>
            </a:r>
            <a:r>
              <a:rPr lang="en-CA" dirty="0"/>
              <a:t> </a:t>
            </a:r>
            <a:r>
              <a:rPr lang="en-CA" dirty="0" err="1"/>
              <a:t>nội</a:t>
            </a:r>
            <a:r>
              <a:rPr lang="en-CA" dirty="0"/>
              <a:t> </a:t>
            </a:r>
            <a:r>
              <a:rPr lang="en-CA" dirty="0" err="1"/>
              <a:t>bộ</a:t>
            </a:r>
            <a:r>
              <a:rPr lang="en-CA" dirty="0"/>
              <a:t> </a:t>
            </a:r>
            <a:r>
              <a:rPr lang="en-CA" dirty="0" err="1" smtClean="0"/>
              <a:t>hoặc</a:t>
            </a:r>
            <a:r>
              <a:rPr lang="vi-VN" dirty="0" smtClean="0"/>
              <a:t/>
            </a:r>
            <a:br>
              <a:rPr lang="vi-VN" dirty="0" smtClean="0"/>
            </a:br>
            <a:r>
              <a:rPr lang="en-CA" dirty="0" err="1" smtClean="0"/>
              <a:t>được</a:t>
            </a:r>
            <a:r>
              <a:rPr lang="en-CA" dirty="0" smtClean="0"/>
              <a:t> </a:t>
            </a:r>
            <a:r>
              <a:rPr lang="en-CA" dirty="0" err="1"/>
              <a:t>thiết</a:t>
            </a:r>
            <a:r>
              <a:rPr lang="en-CA" dirty="0"/>
              <a:t> </a:t>
            </a:r>
            <a:r>
              <a:rPr lang="en-CA" dirty="0" err="1"/>
              <a:t>lập</a:t>
            </a:r>
            <a:r>
              <a:rPr lang="en-CA" dirty="0"/>
              <a:t> </a:t>
            </a:r>
            <a:r>
              <a:rPr lang="en-CA" dirty="0" err="1"/>
              <a:t>cho</a:t>
            </a:r>
            <a:r>
              <a:rPr lang="en-CA" dirty="0"/>
              <a:t> </a:t>
            </a:r>
            <a:r>
              <a:rPr lang="en-CA" dirty="0" err="1"/>
              <a:t>nhiều</a:t>
            </a:r>
            <a:r>
              <a:rPr lang="en-CA" dirty="0"/>
              <a:t> </a:t>
            </a:r>
            <a:r>
              <a:rPr lang="vi-VN" dirty="0" smtClean="0"/>
              <a:t/>
            </a:r>
            <a:br>
              <a:rPr lang="vi-VN" dirty="0" smtClean="0"/>
            </a:br>
            <a:r>
              <a:rPr lang="en-CA" dirty="0" err="1" smtClean="0"/>
              <a:t>người</a:t>
            </a:r>
            <a:r>
              <a:rPr lang="en-CA" dirty="0" smtClean="0"/>
              <a:t> </a:t>
            </a:r>
            <a:r>
              <a:rPr lang="en-CA" dirty="0" err="1"/>
              <a:t>dùng</a:t>
            </a:r>
            <a:r>
              <a:rPr lang="en-CA" dirty="0"/>
              <a:t>, Windows </a:t>
            </a:r>
            <a:r>
              <a:rPr lang="en-CA" dirty="0" err="1"/>
              <a:t>sẽ</a:t>
            </a:r>
            <a:r>
              <a:rPr lang="en-CA" dirty="0"/>
              <a:t> </a:t>
            </a:r>
            <a:r>
              <a:rPr lang="vi-VN" dirty="0" smtClean="0"/>
              <a:t/>
            </a:r>
            <a:br>
              <a:rPr lang="vi-VN" dirty="0" smtClean="0"/>
            </a:br>
            <a:r>
              <a:rPr lang="en-CA" dirty="0" err="1" smtClean="0"/>
              <a:t>hiển</a:t>
            </a:r>
            <a:r>
              <a:rPr lang="en-CA" dirty="0" smtClean="0"/>
              <a:t> </a:t>
            </a:r>
            <a:r>
              <a:rPr lang="en-CA" dirty="0"/>
              <a:t>thị </a:t>
            </a:r>
            <a:r>
              <a:rPr lang="en-CA" dirty="0" err="1"/>
              <a:t>màn</a:t>
            </a:r>
            <a:r>
              <a:rPr lang="en-CA" dirty="0"/>
              <a:t> </a:t>
            </a:r>
            <a:r>
              <a:rPr lang="en-CA" dirty="0" err="1"/>
              <a:t>hình</a:t>
            </a:r>
            <a:r>
              <a:rPr lang="en-CA" dirty="0"/>
              <a:t> </a:t>
            </a:r>
            <a:r>
              <a:rPr lang="en-CA" dirty="0" err="1"/>
              <a:t>đăng</a:t>
            </a:r>
            <a:r>
              <a:rPr lang="en-CA" dirty="0"/>
              <a:t> </a:t>
            </a:r>
            <a:r>
              <a:rPr lang="en-CA" dirty="0" err="1"/>
              <a:t>nhập</a:t>
            </a:r>
            <a:endParaRPr lang="vi-VN" dirty="0"/>
          </a:p>
          <a:p>
            <a:pPr lvl="2"/>
            <a:r>
              <a:rPr lang="vi-VN" dirty="0"/>
              <a:t>Nhấn vào biểu tượng cho </a:t>
            </a:r>
            <a:r>
              <a:rPr lang="en-US" dirty="0" smtClean="0"/>
              <a:t/>
            </a:r>
            <a:br>
              <a:rPr lang="en-US" dirty="0" smtClean="0"/>
            </a:br>
            <a:r>
              <a:rPr lang="vi-VN" dirty="0" smtClean="0"/>
              <a:t>tài </a:t>
            </a:r>
            <a:r>
              <a:rPr lang="vi-VN" dirty="0"/>
              <a:t>khoản người </a:t>
            </a:r>
            <a:r>
              <a:rPr lang="vi-VN" dirty="0" smtClean="0"/>
              <a:t>dùng</a:t>
            </a:r>
            <a:r>
              <a:rPr lang="en-US" dirty="0" smtClean="0"/>
              <a:t> </a:t>
            </a:r>
            <a:br>
              <a:rPr lang="en-US" dirty="0" smtClean="0"/>
            </a:br>
            <a:r>
              <a:rPr lang="en-US" dirty="0" smtClean="0"/>
              <a:t>h</a:t>
            </a:r>
            <a:r>
              <a:rPr lang="vi-VN" dirty="0" smtClean="0"/>
              <a:t>oặc </a:t>
            </a:r>
            <a:r>
              <a:rPr lang="vi-VN" dirty="0"/>
              <a:t>nhập ID đăng nhập, gõ mật khẩu và nhấn ENTER</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19</a:t>
            </a:fld>
            <a:endParaRPr lang="en-US"/>
          </a:p>
        </p:txBody>
      </p:sp>
      <p:pic>
        <p:nvPicPr>
          <p:cNvPr id="7" name="Picture 6"/>
          <p:cNvPicPr/>
          <p:nvPr/>
        </p:nvPicPr>
        <p:blipFill rotWithShape="1">
          <a:blip r:embed="rId3" cstate="print">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val="0"/>
              </a:ext>
            </a:extLst>
          </a:blip>
          <a:srcRect l="20693" t="21567" b="1565"/>
          <a:stretch/>
        </p:blipFill>
        <p:spPr bwMode="auto">
          <a:xfrm>
            <a:off x="4818957" y="2801565"/>
            <a:ext cx="3940618" cy="286431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56689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Giới thiệu bài thi IC3</a:t>
            </a:r>
            <a:endParaRPr lang="vi-VN" dirty="0"/>
          </a:p>
        </p:txBody>
      </p:sp>
      <p:sp>
        <p:nvSpPr>
          <p:cNvPr id="3" name="Content Placeholder 2"/>
          <p:cNvSpPr>
            <a:spLocks noGrp="1"/>
          </p:cNvSpPr>
          <p:nvPr>
            <p:ph idx="1"/>
          </p:nvPr>
        </p:nvSpPr>
        <p:spPr/>
        <p:txBody>
          <a:bodyPr/>
          <a:lstStyle/>
          <a:p>
            <a:r>
              <a:rPr lang="vi-VN" dirty="0" smtClean="0"/>
              <a:t>Gồm 3 modules:</a:t>
            </a:r>
          </a:p>
          <a:p>
            <a:pPr>
              <a:buFontTx/>
              <a:buChar char="-"/>
            </a:pPr>
            <a:r>
              <a:rPr lang="vi-VN" dirty="0" smtClean="0"/>
              <a:t>Computing fundamentals</a:t>
            </a:r>
          </a:p>
          <a:p>
            <a:pPr>
              <a:buFontTx/>
              <a:buChar char="-"/>
            </a:pPr>
            <a:r>
              <a:rPr lang="vi-VN" dirty="0" smtClean="0"/>
              <a:t>Key applications</a:t>
            </a:r>
          </a:p>
          <a:p>
            <a:pPr>
              <a:buFontTx/>
              <a:buChar char="-"/>
            </a:pPr>
            <a:r>
              <a:rPr lang="vi-VN" dirty="0" smtClean="0"/>
              <a:t>Living online</a:t>
            </a:r>
          </a:p>
          <a:p>
            <a:pPr marL="0" indent="0">
              <a:buNone/>
            </a:pPr>
            <a:r>
              <a:rPr lang="vi-VN" dirty="0" smtClean="0"/>
              <a:t>Mỗi bài thi: 50’ 45 câu.</a:t>
            </a:r>
          </a:p>
          <a:p>
            <a:pPr marL="0" indent="0">
              <a:buNone/>
            </a:pPr>
            <a:r>
              <a:rPr lang="vi-VN" dirty="0" smtClean="0"/>
              <a:t>Module 1: 650/ 1000 điểm</a:t>
            </a:r>
          </a:p>
          <a:p>
            <a:pPr marL="0" indent="0">
              <a:buNone/>
            </a:pPr>
            <a:r>
              <a:rPr lang="vi-VN" dirty="0" smtClean="0"/>
              <a:t>Module 2: 720/1000 điểm</a:t>
            </a:r>
          </a:p>
          <a:p>
            <a:pPr marL="0" indent="0">
              <a:buNone/>
            </a:pPr>
            <a:r>
              <a:rPr lang="vi-VN" dirty="0" smtClean="0"/>
              <a:t>Module 3</a:t>
            </a:r>
            <a:r>
              <a:rPr lang="vi-VN" smtClean="0"/>
              <a:t>: 620/1000 </a:t>
            </a:r>
            <a:r>
              <a:rPr lang="vi-VN" dirty="0" smtClean="0"/>
              <a:t>điểm</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a:p>
        </p:txBody>
      </p:sp>
    </p:spTree>
    <p:extLst>
      <p:ext uri="{BB962C8B-B14F-4D97-AF65-F5344CB8AC3E}">
        <p14:creationId xmlns:p14="http://schemas.microsoft.com/office/powerpoint/2010/main" val="5791722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tính năng chung của hệ điều hành</a:t>
            </a:r>
            <a:endParaRPr lang="en-US" sz="3600" dirty="0"/>
          </a:p>
        </p:txBody>
      </p:sp>
      <p:sp>
        <p:nvSpPr>
          <p:cNvPr id="3" name="Content Placeholder 2"/>
          <p:cNvSpPr>
            <a:spLocks noGrp="1"/>
          </p:cNvSpPr>
          <p:nvPr>
            <p:ph idx="1"/>
          </p:nvPr>
        </p:nvSpPr>
        <p:spPr>
          <a:xfrm>
            <a:off x="374400" y="1332000"/>
            <a:ext cx="8385175" cy="4639067"/>
          </a:xfrm>
        </p:spPr>
        <p:txBody>
          <a:bodyPr>
            <a:normAutofit fontScale="92500"/>
          </a:bodyPr>
          <a:lstStyle/>
          <a:p>
            <a:pPr>
              <a:lnSpc>
                <a:spcPct val="110000"/>
              </a:lnSpc>
            </a:pPr>
            <a:r>
              <a:rPr lang="vi-VN" b="1" dirty="0"/>
              <a:t>Thoát khỏi máy tính đúng cách</a:t>
            </a:r>
            <a:endParaRPr lang="en-US" b="1" dirty="0" smtClean="0"/>
          </a:p>
          <a:p>
            <a:pPr lvl="1">
              <a:lnSpc>
                <a:spcPct val="110000"/>
              </a:lnSpc>
            </a:pPr>
            <a:r>
              <a:rPr lang="en-CA" dirty="0" err="1"/>
              <a:t>Việc</a:t>
            </a:r>
            <a:r>
              <a:rPr lang="en-CA" dirty="0"/>
              <a:t> </a:t>
            </a:r>
            <a:r>
              <a:rPr lang="en-CA" dirty="0" err="1"/>
              <a:t>lưu</a:t>
            </a:r>
            <a:r>
              <a:rPr lang="en-CA" dirty="0"/>
              <a:t> </a:t>
            </a:r>
            <a:r>
              <a:rPr lang="en-CA" dirty="0" err="1"/>
              <a:t>các</a:t>
            </a:r>
            <a:r>
              <a:rPr lang="en-CA" dirty="0"/>
              <a:t> </a:t>
            </a:r>
            <a:r>
              <a:rPr lang="en-CA" dirty="0" err="1"/>
              <a:t>tập</a:t>
            </a:r>
            <a:r>
              <a:rPr lang="en-CA" dirty="0"/>
              <a:t> tin </a:t>
            </a:r>
            <a:r>
              <a:rPr lang="en-CA" dirty="0" err="1"/>
              <a:t>đang</a:t>
            </a:r>
            <a:r>
              <a:rPr lang="en-CA" dirty="0"/>
              <a:t> </a:t>
            </a:r>
            <a:r>
              <a:rPr lang="en-CA" dirty="0" err="1"/>
              <a:t>làm</a:t>
            </a:r>
            <a:r>
              <a:rPr lang="en-CA" dirty="0"/>
              <a:t> </a:t>
            </a:r>
            <a:r>
              <a:rPr lang="en-CA" dirty="0" err="1"/>
              <a:t>việc</a:t>
            </a:r>
            <a:r>
              <a:rPr lang="en-CA" dirty="0"/>
              <a:t> </a:t>
            </a:r>
            <a:r>
              <a:rPr lang="en-CA" dirty="0" err="1"/>
              <a:t>của</a:t>
            </a:r>
            <a:r>
              <a:rPr lang="en-CA" dirty="0"/>
              <a:t> </a:t>
            </a:r>
            <a:r>
              <a:rPr lang="en-CA" dirty="0" err="1"/>
              <a:t>bạn</a:t>
            </a:r>
            <a:r>
              <a:rPr lang="en-CA" dirty="0"/>
              <a:t>, </a:t>
            </a:r>
            <a:r>
              <a:rPr lang="en-CA" dirty="0" err="1"/>
              <a:t>đóng</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đang</a:t>
            </a:r>
            <a:r>
              <a:rPr lang="en-CA" dirty="0"/>
              <a:t> </a:t>
            </a:r>
            <a:r>
              <a:rPr lang="en-CA" dirty="0" err="1"/>
              <a:t>mở</a:t>
            </a:r>
            <a:r>
              <a:rPr lang="en-CA" dirty="0"/>
              <a:t>, </a:t>
            </a:r>
            <a:r>
              <a:rPr lang="en-CA" dirty="0" err="1"/>
              <a:t>và</a:t>
            </a:r>
            <a:r>
              <a:rPr lang="en-CA" dirty="0"/>
              <a:t> </a:t>
            </a:r>
            <a:r>
              <a:rPr lang="en-CA" dirty="0" err="1"/>
              <a:t>đăng</a:t>
            </a:r>
            <a:r>
              <a:rPr lang="en-CA" dirty="0"/>
              <a:t> </a:t>
            </a:r>
            <a:r>
              <a:rPr lang="en-CA" dirty="0" err="1"/>
              <a:t>xuât</a:t>
            </a:r>
            <a:r>
              <a:rPr lang="en-CA" dirty="0"/>
              <a:t> hay </a:t>
            </a:r>
            <a:r>
              <a:rPr lang="en-CA" dirty="0" err="1"/>
              <a:t>tắt</a:t>
            </a:r>
            <a:r>
              <a:rPr lang="en-CA" dirty="0"/>
              <a:t> </a:t>
            </a:r>
            <a:r>
              <a:rPr lang="en-CA" dirty="0" err="1"/>
              <a:t>máy</a:t>
            </a:r>
            <a:r>
              <a:rPr lang="en-CA" dirty="0"/>
              <a:t> </a:t>
            </a:r>
            <a:r>
              <a:rPr lang="en-CA" dirty="0" err="1"/>
              <a:t>tính</a:t>
            </a:r>
            <a:r>
              <a:rPr lang="en-CA" dirty="0"/>
              <a:t> </a:t>
            </a:r>
            <a:r>
              <a:rPr lang="en-CA" dirty="0" err="1"/>
              <a:t>khi</a:t>
            </a:r>
            <a:r>
              <a:rPr lang="en-CA" dirty="0"/>
              <a:t> </a:t>
            </a:r>
            <a:r>
              <a:rPr lang="en-CA" dirty="0" err="1"/>
              <a:t>bạn</a:t>
            </a:r>
            <a:r>
              <a:rPr lang="en-CA" dirty="0"/>
              <a:t> </a:t>
            </a:r>
            <a:r>
              <a:rPr lang="en-CA" dirty="0" err="1"/>
              <a:t>làm</a:t>
            </a:r>
            <a:r>
              <a:rPr lang="en-CA" dirty="0"/>
              <a:t> </a:t>
            </a:r>
            <a:r>
              <a:rPr lang="en-CA" dirty="0" err="1"/>
              <a:t>việc</a:t>
            </a:r>
            <a:r>
              <a:rPr lang="en-CA" dirty="0"/>
              <a:t> </a:t>
            </a:r>
            <a:r>
              <a:rPr lang="en-CA" dirty="0" err="1"/>
              <a:t>xong</a:t>
            </a:r>
            <a:r>
              <a:rPr lang="en-CA" dirty="0"/>
              <a:t> </a:t>
            </a:r>
            <a:r>
              <a:rPr lang="en-CA" dirty="0" err="1"/>
              <a:t>là</a:t>
            </a:r>
            <a:r>
              <a:rPr lang="en-CA" dirty="0"/>
              <a:t> </a:t>
            </a:r>
            <a:r>
              <a:rPr lang="en-CA" dirty="0" err="1"/>
              <a:t>rất</a:t>
            </a:r>
            <a:r>
              <a:rPr lang="en-CA" dirty="0"/>
              <a:t> </a:t>
            </a:r>
            <a:r>
              <a:rPr lang="en-CA" dirty="0" err="1"/>
              <a:t>quan</a:t>
            </a:r>
            <a:r>
              <a:rPr lang="en-CA" dirty="0"/>
              <a:t> </a:t>
            </a:r>
            <a:r>
              <a:rPr lang="en-CA" dirty="0" err="1"/>
              <a:t>trọng</a:t>
            </a:r>
            <a:endParaRPr lang="vi-VN" dirty="0"/>
          </a:p>
          <a:p>
            <a:pPr lvl="1">
              <a:lnSpc>
                <a:spcPct val="110000"/>
              </a:lnSpc>
            </a:pPr>
            <a:r>
              <a:rPr lang="en-CA" dirty="0" err="1"/>
              <a:t>Đừng</a:t>
            </a:r>
            <a:r>
              <a:rPr lang="en-CA" dirty="0"/>
              <a:t> </a:t>
            </a:r>
            <a:r>
              <a:rPr lang="en-CA" dirty="0" err="1"/>
              <a:t>bao</a:t>
            </a:r>
            <a:r>
              <a:rPr lang="en-CA" dirty="0"/>
              <a:t> </a:t>
            </a:r>
            <a:r>
              <a:rPr lang="en-CA" dirty="0" err="1"/>
              <a:t>giờ</a:t>
            </a:r>
            <a:r>
              <a:rPr lang="en-CA" dirty="0"/>
              <a:t> </a:t>
            </a:r>
            <a:r>
              <a:rPr lang="en-CA" dirty="0" err="1"/>
              <a:t>tắt</a:t>
            </a:r>
            <a:r>
              <a:rPr lang="en-CA" dirty="0"/>
              <a:t> </a:t>
            </a:r>
            <a:r>
              <a:rPr lang="en-CA" dirty="0" err="1"/>
              <a:t>máy</a:t>
            </a:r>
            <a:r>
              <a:rPr lang="en-CA" dirty="0"/>
              <a:t> </a:t>
            </a:r>
            <a:r>
              <a:rPr lang="en-CA" dirty="0" err="1"/>
              <a:t>tính</a:t>
            </a:r>
            <a:r>
              <a:rPr lang="en-CA" dirty="0"/>
              <a:t> </a:t>
            </a:r>
            <a:r>
              <a:rPr lang="en-CA" dirty="0" err="1"/>
              <a:t>của</a:t>
            </a:r>
            <a:r>
              <a:rPr lang="en-CA" dirty="0"/>
              <a:t> </a:t>
            </a:r>
            <a:r>
              <a:rPr lang="en-CA" dirty="0" err="1"/>
              <a:t>bạn</a:t>
            </a:r>
            <a:r>
              <a:rPr lang="en-CA" dirty="0"/>
              <a:t> </a:t>
            </a:r>
            <a:r>
              <a:rPr lang="en-CA" dirty="0" err="1"/>
              <a:t>mà</a:t>
            </a:r>
            <a:r>
              <a:rPr lang="en-CA" dirty="0"/>
              <a:t> </a:t>
            </a:r>
            <a:r>
              <a:rPr lang="en-CA" dirty="0" err="1"/>
              <a:t>không</a:t>
            </a:r>
            <a:r>
              <a:rPr lang="en-CA" dirty="0"/>
              <a:t> </a:t>
            </a:r>
            <a:r>
              <a:rPr lang="en-CA" dirty="0" err="1"/>
              <a:t>đóng</a:t>
            </a:r>
            <a:r>
              <a:rPr lang="en-CA" dirty="0"/>
              <a:t> </a:t>
            </a:r>
            <a:r>
              <a:rPr lang="en-CA" dirty="0" err="1"/>
              <a:t>các</a:t>
            </a:r>
            <a:r>
              <a:rPr lang="en-CA" dirty="0"/>
              <a:t> </a:t>
            </a:r>
            <a:r>
              <a:rPr lang="en-CA" dirty="0" err="1"/>
              <a:t>tập</a:t>
            </a:r>
            <a:r>
              <a:rPr lang="en-CA" dirty="0"/>
              <a:t> tin </a:t>
            </a:r>
            <a:r>
              <a:rPr lang="en-CA" dirty="0" err="1"/>
              <a:t>và</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phần</a:t>
            </a:r>
            <a:r>
              <a:rPr lang="en-CA" dirty="0"/>
              <a:t> </a:t>
            </a:r>
            <a:r>
              <a:rPr lang="en-CA" dirty="0" err="1"/>
              <a:t>mềm</a:t>
            </a:r>
            <a:r>
              <a:rPr lang="en-CA" dirty="0"/>
              <a:t> </a:t>
            </a:r>
            <a:r>
              <a:rPr lang="en-CA" dirty="0" err="1"/>
              <a:t>đang</a:t>
            </a:r>
            <a:r>
              <a:rPr lang="en-CA" dirty="0"/>
              <a:t> </a:t>
            </a:r>
            <a:r>
              <a:rPr lang="en-CA" dirty="0" err="1"/>
              <a:t>mở</a:t>
            </a:r>
            <a:r>
              <a:rPr lang="en-CA" dirty="0"/>
              <a:t> </a:t>
            </a:r>
            <a:r>
              <a:rPr lang="en-CA" dirty="0" err="1"/>
              <a:t>đúng</a:t>
            </a:r>
            <a:r>
              <a:rPr lang="en-CA" dirty="0"/>
              <a:t> </a:t>
            </a:r>
            <a:r>
              <a:rPr lang="en-CA" dirty="0" err="1"/>
              <a:t>cách</a:t>
            </a:r>
            <a:r>
              <a:rPr lang="en-CA" dirty="0"/>
              <a:t>, </a:t>
            </a:r>
            <a:r>
              <a:rPr lang="en-CA" dirty="0" err="1"/>
              <a:t>luôn</a:t>
            </a:r>
            <a:r>
              <a:rPr lang="en-CA" dirty="0"/>
              <a:t> </a:t>
            </a:r>
            <a:r>
              <a:rPr lang="en-CA" dirty="0" err="1"/>
              <a:t>luôn</a:t>
            </a:r>
            <a:r>
              <a:rPr lang="en-CA" dirty="0"/>
              <a:t> </a:t>
            </a:r>
            <a:r>
              <a:rPr lang="en-CA" dirty="0" err="1"/>
              <a:t>tắt</a:t>
            </a:r>
            <a:r>
              <a:rPr lang="en-CA" dirty="0"/>
              <a:t> </a:t>
            </a:r>
            <a:r>
              <a:rPr lang="en-CA" dirty="0" err="1"/>
              <a:t>hoặc</a:t>
            </a:r>
            <a:r>
              <a:rPr lang="en-CA" dirty="0"/>
              <a:t> </a:t>
            </a:r>
            <a:r>
              <a:rPr lang="en-CA" dirty="0" err="1"/>
              <a:t>đăng</a:t>
            </a:r>
            <a:r>
              <a:rPr lang="en-CA" dirty="0"/>
              <a:t> </a:t>
            </a:r>
            <a:r>
              <a:rPr lang="en-CA" dirty="0" err="1"/>
              <a:t>xuất</a:t>
            </a:r>
            <a:r>
              <a:rPr lang="en-CA" dirty="0"/>
              <a:t> </a:t>
            </a:r>
            <a:r>
              <a:rPr lang="en-CA" dirty="0" err="1"/>
              <a:t>đúng</a:t>
            </a:r>
            <a:r>
              <a:rPr lang="en-CA" dirty="0"/>
              <a:t> </a:t>
            </a:r>
            <a:r>
              <a:rPr lang="en-CA" dirty="0" err="1"/>
              <a:t>cách</a:t>
            </a:r>
            <a:endParaRPr lang="vi-VN" dirty="0"/>
          </a:p>
          <a:p>
            <a:pPr lvl="1">
              <a:lnSpc>
                <a:spcPct val="110000"/>
              </a:lnSpc>
            </a:pPr>
            <a:r>
              <a:rPr lang="vi-VN" dirty="0"/>
              <a:t>N</a:t>
            </a:r>
            <a:r>
              <a:rPr lang="en-CA" dirty="0" err="1" smtClean="0"/>
              <a:t>hấp</a:t>
            </a:r>
            <a:r>
              <a:rPr lang="vi-VN" dirty="0" smtClean="0"/>
              <a:t> chuột</a:t>
            </a:r>
            <a:r>
              <a:rPr lang="en-CA" dirty="0" smtClean="0"/>
              <a:t> </a:t>
            </a:r>
            <a:r>
              <a:rPr lang="en-CA" dirty="0" err="1"/>
              <a:t>vào</a:t>
            </a:r>
            <a:r>
              <a:rPr lang="en-CA" dirty="0"/>
              <a:t> </a:t>
            </a:r>
            <a:r>
              <a:rPr lang="en-CA" dirty="0" err="1"/>
              <a:t>nút</a:t>
            </a:r>
            <a:r>
              <a:rPr lang="en-CA" dirty="0"/>
              <a:t> </a:t>
            </a:r>
            <a:r>
              <a:rPr lang="en-CA" b="1" dirty="0"/>
              <a:t>Start</a:t>
            </a:r>
            <a:r>
              <a:rPr lang="en-CA" dirty="0"/>
              <a:t> </a:t>
            </a:r>
            <a:r>
              <a:rPr lang="en-CA" dirty="0" err="1"/>
              <a:t>để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b="1" dirty="0"/>
              <a:t>Shut Down</a:t>
            </a:r>
            <a:endParaRPr lang="vi-VN" b="1" dirty="0"/>
          </a:p>
          <a:p>
            <a:pPr lvl="2">
              <a:lnSpc>
                <a:spcPct val="110000"/>
              </a:lnSpc>
            </a:pPr>
            <a:r>
              <a:rPr lang="en-CA" dirty="0" err="1"/>
              <a:t>máy</a:t>
            </a:r>
            <a:r>
              <a:rPr lang="en-CA" dirty="0"/>
              <a:t> </a:t>
            </a:r>
            <a:r>
              <a:rPr lang="en-CA" dirty="0" err="1"/>
              <a:t>tính</a:t>
            </a:r>
            <a:r>
              <a:rPr lang="en-CA" dirty="0"/>
              <a:t> </a:t>
            </a:r>
            <a:r>
              <a:rPr lang="en-CA" dirty="0" err="1"/>
              <a:t>sẽ</a:t>
            </a:r>
            <a:r>
              <a:rPr lang="en-CA" dirty="0"/>
              <a:t> </a:t>
            </a:r>
            <a:r>
              <a:rPr lang="en-CA" dirty="0" err="1"/>
              <a:t>đóng</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tập</a:t>
            </a:r>
            <a:r>
              <a:rPr lang="en-CA" dirty="0"/>
              <a:t> tin </a:t>
            </a:r>
            <a:r>
              <a:rPr lang="en-CA" dirty="0" err="1"/>
              <a:t>đang</a:t>
            </a:r>
            <a:r>
              <a:rPr lang="en-CA" dirty="0"/>
              <a:t> </a:t>
            </a:r>
            <a:r>
              <a:rPr lang="en-CA" dirty="0" err="1"/>
              <a:t>mở</a:t>
            </a:r>
            <a:r>
              <a:rPr lang="en-CA" dirty="0"/>
              <a:t>, </a:t>
            </a:r>
            <a:r>
              <a:rPr lang="en-CA" dirty="0" err="1"/>
              <a:t>đóng</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thoát</a:t>
            </a:r>
            <a:r>
              <a:rPr lang="en-CA" dirty="0"/>
              <a:t> </a:t>
            </a:r>
            <a:r>
              <a:rPr lang="en-CA" dirty="0" err="1"/>
              <a:t>khỏi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tắt</a:t>
            </a:r>
            <a:r>
              <a:rPr lang="en-CA" dirty="0"/>
              <a:t> </a:t>
            </a:r>
            <a:r>
              <a:rPr lang="en-CA" dirty="0" err="1"/>
              <a:t>hoàn</a:t>
            </a:r>
            <a:r>
              <a:rPr lang="en-CA" dirty="0"/>
              <a:t> </a:t>
            </a:r>
            <a:r>
              <a:rPr lang="en-CA" dirty="0" err="1"/>
              <a:t>toàn</a:t>
            </a:r>
            <a:r>
              <a:rPr lang="en-CA" dirty="0"/>
              <a:t> </a:t>
            </a:r>
            <a:r>
              <a:rPr lang="en-CA" dirty="0" err="1"/>
              <a:t>máy</a:t>
            </a:r>
            <a:r>
              <a:rPr lang="en-CA" dirty="0"/>
              <a:t> </a:t>
            </a:r>
            <a:r>
              <a:rPr lang="en-CA" dirty="0" err="1"/>
              <a:t>tính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a:p>
        </p:txBody>
      </p:sp>
    </p:spTree>
    <p:extLst>
      <p:ext uri="{BB962C8B-B14F-4D97-AF65-F5344CB8AC3E}">
        <p14:creationId xmlns:p14="http://schemas.microsoft.com/office/powerpoint/2010/main" val="11884571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tính năng chung của hệ điều hành</a:t>
            </a:r>
            <a:endParaRPr lang="en-US" sz="3600" dirty="0"/>
          </a:p>
        </p:txBody>
      </p:sp>
      <p:sp>
        <p:nvSpPr>
          <p:cNvPr id="3" name="Content Placeholder 2"/>
          <p:cNvSpPr>
            <a:spLocks noGrp="1"/>
          </p:cNvSpPr>
          <p:nvPr>
            <p:ph idx="1"/>
          </p:nvPr>
        </p:nvSpPr>
        <p:spPr>
          <a:xfrm>
            <a:off x="374400" y="1332000"/>
            <a:ext cx="8229600" cy="2068744"/>
          </a:xfrm>
        </p:spPr>
        <p:txBody>
          <a:bodyPr/>
          <a:lstStyle/>
          <a:p>
            <a:r>
              <a:rPr lang="vi-VN" b="1"/>
              <a:t>Thoát khỏi máy tính đúng cách</a:t>
            </a:r>
            <a:endParaRPr lang="en-US" b="1" dirty="0" smtClean="0"/>
          </a:p>
          <a:p>
            <a:pPr marL="0" indent="0">
              <a:buNone/>
            </a:pPr>
            <a:endParaRPr lang="en-US" dirty="0"/>
          </a:p>
        </p:txBody>
      </p:sp>
      <p:grpSp>
        <p:nvGrpSpPr>
          <p:cNvPr id="5" name="Group 4"/>
          <p:cNvGrpSpPr/>
          <p:nvPr/>
        </p:nvGrpSpPr>
        <p:grpSpPr>
          <a:xfrm>
            <a:off x="1057275" y="2007553"/>
            <a:ext cx="3791024" cy="1113942"/>
            <a:chOff x="0" y="0"/>
            <a:chExt cx="2188210" cy="642620"/>
          </a:xfrm>
        </p:grpSpPr>
        <p:sp>
          <p:nvSpPr>
            <p:cNvPr id="6" name="Rectangle 5"/>
            <p:cNvSpPr/>
            <p:nvPr/>
          </p:nvSpPr>
          <p:spPr>
            <a:xfrm>
              <a:off x="0" y="0"/>
              <a:ext cx="2188210" cy="642620"/>
            </a:xfrm>
            <a:prstGeom prst="rect">
              <a:avLst/>
            </a:prstGeom>
          </p:spPr>
          <p:txBody>
            <a:bodyPr/>
            <a:lstStyle/>
            <a:p>
              <a:endParaRPr lang="en-US" sz="1200"/>
            </a:p>
          </p:txBody>
        </p:sp>
        <p:sp>
          <p:nvSpPr>
            <p:cNvPr id="7" name="Text Box 1376"/>
            <p:cNvSpPr txBox="1">
              <a:spLocks noChangeArrowheads="1"/>
            </p:cNvSpPr>
            <p:nvPr/>
          </p:nvSpPr>
          <p:spPr bwMode="auto">
            <a:xfrm>
              <a:off x="183516" y="147"/>
              <a:ext cx="774016" cy="18963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sz="1600" b="1" dirty="0" err="1" smtClean="0">
                  <a:effectLst/>
                  <a:latin typeface="Cambria" panose="02040503050406030204" pitchFamily="18" charset="0"/>
                  <a:ea typeface="Times New Roman"/>
                  <a:cs typeface="Arial"/>
                </a:rPr>
                <a:t>Tắt</a:t>
              </a:r>
              <a:endParaRPr lang="en-US" sz="1600" b="1" dirty="0">
                <a:effectLst/>
                <a:latin typeface="Cambria" panose="02040503050406030204" pitchFamily="18" charset="0"/>
                <a:ea typeface="Times New Roman"/>
                <a:cs typeface="Arial"/>
              </a:endParaRPr>
            </a:p>
          </p:txBody>
        </p:sp>
        <p:sp>
          <p:nvSpPr>
            <p:cNvPr id="8" name="Text Box 1377"/>
            <p:cNvSpPr txBox="1">
              <a:spLocks noChangeArrowheads="1"/>
            </p:cNvSpPr>
            <p:nvPr/>
          </p:nvSpPr>
          <p:spPr bwMode="auto">
            <a:xfrm>
              <a:off x="183515" y="190220"/>
              <a:ext cx="923658" cy="1846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sz="1600" b="1" smtClean="0">
                  <a:effectLst/>
                  <a:latin typeface="Cambria" panose="02040503050406030204" pitchFamily="18" charset="0"/>
                  <a:ea typeface="Times New Roman"/>
                  <a:cs typeface="Arial"/>
                </a:rPr>
                <a:t>Các tùy chọn </a:t>
              </a:r>
              <a:br>
                <a:rPr lang="en-CA" sz="1600" b="1" smtClean="0">
                  <a:effectLst/>
                  <a:latin typeface="Cambria" panose="02040503050406030204" pitchFamily="18" charset="0"/>
                  <a:ea typeface="Times New Roman"/>
                  <a:cs typeface="Arial"/>
                </a:rPr>
              </a:br>
              <a:r>
                <a:rPr lang="en-CA" sz="1600" b="1" smtClean="0">
                  <a:effectLst/>
                  <a:latin typeface="Cambria" panose="02040503050406030204" pitchFamily="18" charset="0"/>
                  <a:ea typeface="Times New Roman"/>
                  <a:cs typeface="Arial"/>
                </a:rPr>
                <a:t>để tắt máy tính</a:t>
              </a:r>
              <a:endParaRPr lang="en-US" sz="1600" b="1" dirty="0">
                <a:effectLst/>
                <a:latin typeface="Cambria" panose="02040503050406030204" pitchFamily="18" charset="0"/>
                <a:ea typeface="Times New Roman"/>
                <a:cs typeface="Arial"/>
              </a:endParaRPr>
            </a:p>
          </p:txBody>
        </p:sp>
        <p:cxnSp>
          <p:nvCxnSpPr>
            <p:cNvPr id="9" name="AutoShape 1368"/>
            <p:cNvCxnSpPr>
              <a:cxnSpLocks noChangeShapeType="1"/>
            </p:cNvCxnSpPr>
            <p:nvPr/>
          </p:nvCxnSpPr>
          <p:spPr bwMode="auto">
            <a:xfrm>
              <a:off x="1506413" y="223643"/>
              <a:ext cx="0" cy="253649"/>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0" name="Text Box 1373"/>
            <p:cNvSpPr txBox="1">
              <a:spLocks noChangeArrowheads="1"/>
            </p:cNvSpPr>
            <p:nvPr/>
          </p:nvSpPr>
          <p:spPr bwMode="auto">
            <a:xfrm>
              <a:off x="1" y="147"/>
              <a:ext cx="145456" cy="14537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1</a:t>
              </a:r>
              <a:endParaRPr lang="en-US" sz="1200" b="1" dirty="0">
                <a:effectLst/>
                <a:latin typeface="Zurich BT"/>
                <a:ea typeface="Times New Roman"/>
                <a:cs typeface="Arial"/>
              </a:endParaRPr>
            </a:p>
          </p:txBody>
        </p:sp>
        <p:sp>
          <p:nvSpPr>
            <p:cNvPr id="11" name="Text Box 1372"/>
            <p:cNvSpPr txBox="1">
              <a:spLocks noChangeArrowheads="1"/>
            </p:cNvSpPr>
            <p:nvPr/>
          </p:nvSpPr>
          <p:spPr bwMode="auto">
            <a:xfrm>
              <a:off x="1432939" y="404606"/>
              <a:ext cx="145456" cy="145376"/>
            </a:xfrm>
            <a:prstGeom prst="rect">
              <a:avLst/>
            </a:prstGeom>
            <a:solidFill>
              <a:srgbClr val="F5C040"/>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21590" tIns="21590" rIns="21590" bIns="21590" anchor="t" anchorCtr="0" upright="1">
              <a:noAutofit/>
            </a:bodyPr>
            <a:lstStyle/>
            <a:p>
              <a:pPr marL="0" marR="0" algn="ctr">
                <a:spcBef>
                  <a:spcPts val="0"/>
                </a:spcBef>
                <a:spcAft>
                  <a:spcPts val="0"/>
                </a:spcAft>
              </a:pPr>
              <a:r>
                <a:rPr lang="en-CA" sz="1200" b="1" dirty="0">
                  <a:effectLst/>
                  <a:latin typeface="Zurich BT"/>
                  <a:ea typeface="Times New Roman"/>
                  <a:cs typeface="Arial"/>
                </a:rPr>
                <a:t>1</a:t>
              </a:r>
              <a:endParaRPr lang="en-US" sz="1200" b="1" dirty="0">
                <a:effectLst/>
                <a:latin typeface="Zurich BT"/>
                <a:ea typeface="Times New Roman"/>
                <a:cs typeface="Arial"/>
              </a:endParaRPr>
            </a:p>
          </p:txBody>
        </p:sp>
        <p:sp>
          <p:nvSpPr>
            <p:cNvPr id="12" name="Text Box 1374"/>
            <p:cNvSpPr txBox="1">
              <a:spLocks noChangeArrowheads="1"/>
            </p:cNvSpPr>
            <p:nvPr/>
          </p:nvSpPr>
          <p:spPr bwMode="auto">
            <a:xfrm>
              <a:off x="1" y="188727"/>
              <a:ext cx="145456" cy="14537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2</a:t>
              </a:r>
              <a:endParaRPr lang="en-US" sz="1200" b="1" dirty="0">
                <a:effectLst/>
                <a:latin typeface="Zurich BT"/>
                <a:ea typeface="Times New Roman"/>
                <a:cs typeface="Arial"/>
              </a:endParaRPr>
            </a:p>
          </p:txBody>
        </p:sp>
        <p:cxnSp>
          <p:nvCxnSpPr>
            <p:cNvPr id="13" name="AutoShape 1678"/>
            <p:cNvCxnSpPr>
              <a:cxnSpLocks noChangeShapeType="1"/>
            </p:cNvCxnSpPr>
            <p:nvPr/>
          </p:nvCxnSpPr>
          <p:spPr bwMode="auto">
            <a:xfrm>
              <a:off x="1912730" y="223643"/>
              <a:ext cx="635" cy="203184"/>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9666" y="39114"/>
              <a:ext cx="730371" cy="182592"/>
            </a:xfrm>
            <a:prstGeom prst="rect">
              <a:avLst/>
            </a:prstGeom>
          </p:spPr>
        </p:pic>
        <p:sp>
          <p:nvSpPr>
            <p:cNvPr id="15" name="Text Box 1370"/>
            <p:cNvSpPr txBox="1">
              <a:spLocks noChangeArrowheads="1"/>
            </p:cNvSpPr>
            <p:nvPr/>
          </p:nvSpPr>
          <p:spPr bwMode="auto">
            <a:xfrm>
              <a:off x="1838809" y="404606"/>
              <a:ext cx="145456" cy="145376"/>
            </a:xfrm>
            <a:prstGeom prst="rect">
              <a:avLst/>
            </a:prstGeom>
            <a:solidFill>
              <a:srgbClr val="F5C040"/>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21590" tIns="21590" rIns="21590" bIns="21590" anchor="t" anchorCtr="0" upright="1">
              <a:noAutofit/>
            </a:bodyPr>
            <a:lstStyle/>
            <a:p>
              <a:pPr marL="0" marR="0" algn="ctr">
                <a:spcBef>
                  <a:spcPts val="0"/>
                </a:spcBef>
                <a:spcAft>
                  <a:spcPts val="0"/>
                </a:spcAft>
              </a:pPr>
              <a:r>
                <a:rPr lang="en-CA" sz="1200" b="1" dirty="0">
                  <a:effectLst/>
                  <a:latin typeface="Zurich BT"/>
                  <a:ea typeface="Times New Roman"/>
                  <a:cs typeface="Arial"/>
                </a:rPr>
                <a:t>2</a:t>
              </a:r>
              <a:endParaRPr lang="en-US" sz="1200" b="1" dirty="0">
                <a:effectLst/>
                <a:latin typeface="Zurich BT"/>
                <a:ea typeface="Times New Roman"/>
                <a:cs typeface="Arial"/>
              </a:endParaRPr>
            </a:p>
          </p:txBody>
        </p:sp>
      </p:grpSp>
      <p:pic>
        <p:nvPicPr>
          <p:cNvPr id="2049" name="Picture 127" descr="Description: Description: C:\Users\swong\Documents\Manuals\IC3 GS4\7314 IC3 GS4\Screens\gs4-03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3472" y="1865053"/>
            <a:ext cx="2489346" cy="165450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e 15"/>
          <p:cNvGraphicFramePr>
            <a:graphicFrameLocks noGrp="1"/>
          </p:cNvGraphicFramePr>
          <p:nvPr>
            <p:extLst>
              <p:ext uri="{D42A27DB-BD31-4B8C-83A1-F6EECF244321}">
                <p14:modId xmlns:p14="http://schemas.microsoft.com/office/powerpoint/2010/main" val="2382671817"/>
              </p:ext>
            </p:extLst>
          </p:nvPr>
        </p:nvGraphicFramePr>
        <p:xfrm>
          <a:off x="914399" y="3769894"/>
          <a:ext cx="7732295" cy="2416843"/>
        </p:xfrm>
        <a:graphic>
          <a:graphicData uri="http://schemas.openxmlformats.org/drawingml/2006/table">
            <a:tbl>
              <a:tblPr firstRow="1" firstCol="1" bandRow="1">
                <a:tableStyleId>{5C22544A-7EE6-4342-B048-85BDC9FD1C3A}</a:tableStyleId>
              </a:tblPr>
              <a:tblGrid>
                <a:gridCol w="1267936">
                  <a:extLst>
                    <a:ext uri="{9D8B030D-6E8A-4147-A177-3AD203B41FA5}">
                      <a16:colId xmlns:a16="http://schemas.microsoft.com/office/drawing/2014/main" val="20000"/>
                    </a:ext>
                  </a:extLst>
                </a:gridCol>
                <a:gridCol w="6464359">
                  <a:extLst>
                    <a:ext uri="{9D8B030D-6E8A-4147-A177-3AD203B41FA5}">
                      <a16:colId xmlns:a16="http://schemas.microsoft.com/office/drawing/2014/main" val="20001"/>
                    </a:ext>
                  </a:extLst>
                </a:gridCol>
              </a:tblGrid>
              <a:tr h="818149">
                <a:tc>
                  <a:txBody>
                    <a:bodyPr/>
                    <a:lstStyle/>
                    <a:p>
                      <a:pPr>
                        <a:lnSpc>
                          <a:spcPct val="115000"/>
                        </a:lnSpc>
                        <a:spcBef>
                          <a:spcPts val="200"/>
                        </a:spcBef>
                        <a:spcAft>
                          <a:spcPts val="200"/>
                        </a:spcAft>
                        <a:tabLst>
                          <a:tab pos="228600" algn="l"/>
                        </a:tabLst>
                      </a:pPr>
                      <a:r>
                        <a:rPr lang="en-US" sz="2000" dirty="0">
                          <a:solidFill>
                            <a:sysClr val="windowText" lastClr="000000"/>
                          </a:solidFill>
                          <a:effectLst/>
                          <a:latin typeface="Cambria" panose="02040503050406030204" pitchFamily="18" charset="0"/>
                        </a:rPr>
                        <a:t>Switch user </a:t>
                      </a:r>
                      <a:endParaRPr lang="en-US" sz="2000" b="1" dirty="0">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b="0" dirty="0" smtClean="0">
                          <a:solidFill>
                            <a:sysClr val="windowText" lastClr="000000"/>
                          </a:solidFill>
                          <a:effectLst/>
                          <a:latin typeface="Cambria" panose="02040503050406030204" pitchFamily="18" charset="0"/>
                        </a:rPr>
                        <a:t>Chuyển sang tài khoản người dùng khác mà không cần đăng xuất khỏi tài khoản hiện hành</a:t>
                      </a: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34189">
                <a:tc>
                  <a:txBody>
                    <a:bodyPr/>
                    <a:lstStyle/>
                    <a:p>
                      <a:pPr>
                        <a:lnSpc>
                          <a:spcPct val="115000"/>
                        </a:lnSpc>
                        <a:spcBef>
                          <a:spcPts val="200"/>
                        </a:spcBef>
                        <a:spcAft>
                          <a:spcPts val="200"/>
                        </a:spcAft>
                        <a:tabLst>
                          <a:tab pos="228600" algn="l"/>
                        </a:tabLst>
                      </a:pPr>
                      <a:r>
                        <a:rPr lang="en-US" sz="2000" dirty="0">
                          <a:solidFill>
                            <a:sysClr val="windowText" lastClr="000000"/>
                          </a:solidFill>
                          <a:effectLst/>
                          <a:latin typeface="Cambria" panose="02040503050406030204" pitchFamily="18" charset="0"/>
                        </a:rPr>
                        <a:t>Log off </a:t>
                      </a:r>
                      <a:endParaRPr lang="en-US" sz="2000" b="1" dirty="0">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2000" b="0" dirty="0" smtClean="0">
                          <a:solidFill>
                            <a:sysClr val="windowText" lastClr="000000"/>
                          </a:solidFill>
                          <a:effectLst/>
                          <a:latin typeface="Cambria" panose="02040503050406030204" pitchFamily="18" charset="0"/>
                        </a:rPr>
                        <a:t>Đóng tất cả các mục đang mở, đăng xuất ra khỏi tài khoản người dùng hiện tại, và trở về màn hình đăng nhập.</a:t>
                      </a: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64505">
                <a:tc>
                  <a:txBody>
                    <a:bodyPr/>
                    <a:lstStyle/>
                    <a:p>
                      <a:pPr>
                        <a:lnSpc>
                          <a:spcPct val="115000"/>
                        </a:lnSpc>
                        <a:spcBef>
                          <a:spcPts val="200"/>
                        </a:spcBef>
                        <a:spcAft>
                          <a:spcPts val="200"/>
                        </a:spcAft>
                        <a:tabLst>
                          <a:tab pos="228600" algn="l"/>
                        </a:tabLst>
                      </a:pPr>
                      <a:r>
                        <a:rPr lang="en-US" sz="2000" b="1" dirty="0">
                          <a:solidFill>
                            <a:schemeClr val="tx1"/>
                          </a:solidFill>
                          <a:effectLst/>
                          <a:latin typeface="Cambria" panose="02040503050406030204" pitchFamily="18" charset="0"/>
                          <a:ea typeface="Times New Roman"/>
                          <a:cs typeface="Calibri"/>
                        </a:rPr>
                        <a:t>Lock</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just" defTabSz="914400" rtl="0" eaLnBrk="1" fontAlgn="auto" latinLnBrk="0" hangingPunct="1">
                        <a:lnSpc>
                          <a:spcPct val="115000"/>
                        </a:lnSpc>
                        <a:spcBef>
                          <a:spcPts val="200"/>
                        </a:spcBef>
                        <a:spcAft>
                          <a:spcPts val="200"/>
                        </a:spcAft>
                        <a:buClrTx/>
                        <a:buSzTx/>
                        <a:buFontTx/>
                        <a:buNone/>
                        <a:tabLst>
                          <a:tab pos="228600" algn="l"/>
                        </a:tabLst>
                        <a:defRPr/>
                      </a:pPr>
                      <a:r>
                        <a:rPr lang="vi-VN" sz="2000" b="0" dirty="0" smtClean="0">
                          <a:solidFill>
                            <a:sysClr val="windowText" lastClr="000000"/>
                          </a:solidFill>
                          <a:effectLst/>
                          <a:latin typeface="Cambria" panose="02040503050406030204" pitchFamily="18" charset="0"/>
                        </a:rPr>
                        <a:t>Ẩn desktop đằng sau một màn hình đăng nhập cho đến khi đăng nhập trở lại vào hệ thống.</a:t>
                      </a:r>
                      <a:endParaRPr lang="en-US" sz="2000" b="0" dirty="0" smtClean="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4" name="Footer Placeholder 3"/>
          <p:cNvSpPr>
            <a:spLocks noGrp="1"/>
          </p:cNvSpPr>
          <p:nvPr>
            <p:ph type="ftr" sz="quarter" idx="11"/>
          </p:nvPr>
        </p:nvSpPr>
        <p:spPr/>
        <p:txBody>
          <a:bodyPr/>
          <a:lstStyle/>
          <a:p>
            <a:r>
              <a:rPr lang="en-US" smtClean="0"/>
              <a:t>© IIG Vietnam</a:t>
            </a:r>
            <a:endParaRPr lang="en-US"/>
          </a:p>
        </p:txBody>
      </p:sp>
      <p:sp>
        <p:nvSpPr>
          <p:cNvPr id="17" name="Slide Number Placeholder 16"/>
          <p:cNvSpPr>
            <a:spLocks noGrp="1"/>
          </p:cNvSpPr>
          <p:nvPr>
            <p:ph type="sldNum" sz="quarter" idx="12"/>
          </p:nvPr>
        </p:nvSpPr>
        <p:spPr/>
        <p:txBody>
          <a:bodyPr/>
          <a:lstStyle/>
          <a:p>
            <a:fld id="{45FB6C65-6715-49C2-A781-2C0369051A11}" type="slidenum">
              <a:rPr lang="en-US" smtClean="0"/>
              <a:t>21</a:t>
            </a:fld>
            <a:endParaRPr lang="en-US"/>
          </a:p>
        </p:txBody>
      </p:sp>
    </p:spTree>
    <p:extLst>
      <p:ext uri="{BB962C8B-B14F-4D97-AF65-F5344CB8AC3E}">
        <p14:creationId xmlns:p14="http://schemas.microsoft.com/office/powerpoint/2010/main" val="38663038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Các tính năng chung của hệ điều hành</a:t>
            </a:r>
            <a:endParaRPr lang="en-US" sz="3600" dirty="0"/>
          </a:p>
        </p:txBody>
      </p:sp>
      <p:sp>
        <p:nvSpPr>
          <p:cNvPr id="3" name="Content Placeholder 2"/>
          <p:cNvSpPr>
            <a:spLocks noGrp="1"/>
          </p:cNvSpPr>
          <p:nvPr>
            <p:ph idx="1"/>
          </p:nvPr>
        </p:nvSpPr>
        <p:spPr>
          <a:xfrm>
            <a:off x="374400" y="1332000"/>
            <a:ext cx="8385175" cy="4640166"/>
          </a:xfrm>
        </p:spPr>
        <p:txBody>
          <a:bodyPr/>
          <a:lstStyle/>
          <a:p>
            <a:r>
              <a:rPr lang="vi-VN" b="1"/>
              <a:t>Thoát khỏi máy tính đúng cách</a:t>
            </a:r>
            <a:endParaRPr lang="en-US" b="1" dirty="0" smtClean="0"/>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99103620"/>
              </p:ext>
            </p:extLst>
          </p:nvPr>
        </p:nvGraphicFramePr>
        <p:xfrm>
          <a:off x="374400" y="1883344"/>
          <a:ext cx="8515600" cy="4416552"/>
        </p:xfrm>
        <a:graphic>
          <a:graphicData uri="http://schemas.openxmlformats.org/drawingml/2006/table">
            <a:tbl>
              <a:tblPr firstRow="1" bandRow="1">
                <a:tableStyleId>{5C22544A-7EE6-4342-B048-85BDC9FD1C3A}</a:tableStyleId>
              </a:tblPr>
              <a:tblGrid>
                <a:gridCol w="1452327">
                  <a:extLst>
                    <a:ext uri="{9D8B030D-6E8A-4147-A177-3AD203B41FA5}">
                      <a16:colId xmlns:a16="http://schemas.microsoft.com/office/drawing/2014/main" val="20000"/>
                    </a:ext>
                  </a:extLst>
                </a:gridCol>
                <a:gridCol w="7063273">
                  <a:extLst>
                    <a:ext uri="{9D8B030D-6E8A-4147-A177-3AD203B41FA5}">
                      <a16:colId xmlns:a16="http://schemas.microsoft.com/office/drawing/2014/main" val="20001"/>
                    </a:ext>
                  </a:extLst>
                </a:gridCol>
              </a:tblGrid>
              <a:tr h="1203157">
                <a:tc>
                  <a:txBody>
                    <a:bodyPr/>
                    <a:lstStyle/>
                    <a:p>
                      <a:pPr>
                        <a:lnSpc>
                          <a:spcPct val="115000"/>
                        </a:lnSpc>
                        <a:spcBef>
                          <a:spcPts val="200"/>
                        </a:spcBef>
                        <a:spcAft>
                          <a:spcPts val="200"/>
                        </a:spcAft>
                        <a:tabLst>
                          <a:tab pos="228600" algn="l"/>
                        </a:tabLst>
                      </a:pPr>
                      <a:r>
                        <a:rPr lang="en-US" sz="1800" b="1" dirty="0">
                          <a:solidFill>
                            <a:sysClr val="windowText" lastClr="000000"/>
                          </a:solidFill>
                          <a:effectLst/>
                          <a:latin typeface="Cambria" panose="02040503050406030204" pitchFamily="18" charset="0"/>
                          <a:ea typeface="Times New Roman"/>
                          <a:cs typeface="Calibri"/>
                        </a:rPr>
                        <a:t>Restart</a:t>
                      </a: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800" b="0" dirty="0" smtClean="0">
                          <a:solidFill>
                            <a:sysClr val="windowText" lastClr="000000"/>
                          </a:solidFill>
                          <a:effectLst/>
                          <a:latin typeface="Cambria" panose="02040503050406030204" pitchFamily="18" charset="0"/>
                          <a:ea typeface="Times New Roman"/>
                          <a:cs typeface="Calibri"/>
                        </a:rPr>
                        <a:t>Đóng tất cả các mục đang mở và khởi động lại máy tính mà không cần ngắt nguồn, còn được gọi là khởi động lại hoặc khởi động ấm. Khởi động lại hệ thống theo cách này sẽ xóa bộ nhớ và tải lại hệ điều hành, nhưng hệ thống sẽ không thực hiện các bài kiểm tra tự chẩn đoán </a:t>
                      </a:r>
                      <a:endParaRPr lang="en-US" sz="1800" b="0"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67326">
                <a:tc>
                  <a:txBody>
                    <a:bodyPr/>
                    <a:lstStyle/>
                    <a:p>
                      <a:pPr>
                        <a:lnSpc>
                          <a:spcPct val="115000"/>
                        </a:lnSpc>
                        <a:spcBef>
                          <a:spcPts val="200"/>
                        </a:spcBef>
                        <a:spcAft>
                          <a:spcPts val="200"/>
                        </a:spcAft>
                        <a:tabLst>
                          <a:tab pos="228600" algn="l"/>
                        </a:tabLst>
                      </a:pPr>
                      <a:r>
                        <a:rPr lang="en-US" sz="1800" b="1" dirty="0">
                          <a:solidFill>
                            <a:sysClr val="windowText" lastClr="000000"/>
                          </a:solidFill>
                          <a:effectLst/>
                          <a:latin typeface="Cambria" panose="02040503050406030204" pitchFamily="18" charset="0"/>
                          <a:ea typeface="Times New Roman"/>
                          <a:cs typeface="Calibri"/>
                        </a:rPr>
                        <a:t>Sleep</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800" dirty="0" smtClean="0">
                          <a:solidFill>
                            <a:sysClr val="windowText" lastClr="000000"/>
                          </a:solidFill>
                          <a:effectLst/>
                          <a:latin typeface="Cambria" panose="02040503050406030204" pitchFamily="18" charset="0"/>
                          <a:ea typeface="Times New Roman"/>
                          <a:cs typeface="Calibri"/>
                        </a:rPr>
                        <a:t>màn hình sẽ tắt và thường quạt máy tính cũng dừng lại. Đèn ở bên ngoài các thùng máy có thể nhấp nháy hoặc chuyển sang màu vàng để chỉ ra rằng máy tính đang ngủ. Windows đặt công việc và các thiết lập của bạn vào bộ nhớ và sau đó máy sẽ tiêu tốn một lượng rất nhỏ năng lượng. lệnh </a:t>
                      </a:r>
                      <a:r>
                        <a:rPr lang="vi-VN" sz="1800" b="1" dirty="0" smtClean="0">
                          <a:solidFill>
                            <a:sysClr val="windowText" lastClr="000000"/>
                          </a:solidFill>
                          <a:effectLst/>
                          <a:latin typeface="Cambria" panose="02040503050406030204" pitchFamily="18" charset="0"/>
                          <a:ea typeface="Times New Roman"/>
                          <a:cs typeface="Calibri"/>
                        </a:rPr>
                        <a:t>Sleep</a:t>
                      </a:r>
                      <a:r>
                        <a:rPr lang="vi-VN" sz="1800" dirty="0" smtClean="0">
                          <a:solidFill>
                            <a:sysClr val="windowText" lastClr="000000"/>
                          </a:solidFill>
                          <a:effectLst/>
                          <a:latin typeface="Cambria" panose="02040503050406030204" pitchFamily="18" charset="0"/>
                          <a:ea typeface="Times New Roman"/>
                          <a:cs typeface="Calibri"/>
                        </a:rPr>
                        <a:t> có thể xuất hiện là </a:t>
                      </a:r>
                      <a:r>
                        <a:rPr lang="vi-VN" sz="1800" b="1" dirty="0" smtClean="0">
                          <a:solidFill>
                            <a:sysClr val="windowText" lastClr="000000"/>
                          </a:solidFill>
                          <a:effectLst/>
                          <a:latin typeface="Cambria" panose="02040503050406030204" pitchFamily="18" charset="0"/>
                          <a:ea typeface="Times New Roman"/>
                          <a:cs typeface="Calibri"/>
                        </a:rPr>
                        <a:t>Standby.</a:t>
                      </a:r>
                      <a:endParaRPr lang="en-US" sz="1800" b="1"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467092">
                <a:tc>
                  <a:txBody>
                    <a:bodyPr/>
                    <a:lstStyle/>
                    <a:p>
                      <a:pPr>
                        <a:lnSpc>
                          <a:spcPct val="115000"/>
                        </a:lnSpc>
                        <a:spcBef>
                          <a:spcPts val="200"/>
                        </a:spcBef>
                        <a:spcAft>
                          <a:spcPts val="200"/>
                        </a:spcAft>
                        <a:tabLst>
                          <a:tab pos="228600" algn="l"/>
                        </a:tabLst>
                      </a:pPr>
                      <a:r>
                        <a:rPr lang="en-US" sz="1800" b="1" dirty="0">
                          <a:solidFill>
                            <a:sysClr val="windowText" lastClr="000000"/>
                          </a:solidFill>
                          <a:effectLst/>
                          <a:latin typeface="Cambria" panose="02040503050406030204" pitchFamily="18" charset="0"/>
                          <a:ea typeface="Times New Roman"/>
                          <a:cs typeface="Calibri"/>
                        </a:rPr>
                        <a:t>Hibernate</a:t>
                      </a: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800" dirty="0" smtClean="0">
                          <a:solidFill>
                            <a:sysClr val="windowText" lastClr="000000"/>
                          </a:solidFill>
                          <a:effectLst/>
                          <a:latin typeface="Cambria" panose="02040503050406030204" pitchFamily="18" charset="0"/>
                          <a:ea typeface="Times New Roman"/>
                          <a:cs typeface="Calibri"/>
                        </a:rPr>
                        <a:t>Chỉ có sẵn trên máy tính xách tay; bấm vào tùy chọn này để đặt một máy tính xách tay vào một chế độ mà nó hoàn toàn không tiêu tốn điện năng. Khi bạn nhấn nút nguồn trên một máy tính xách tay đang ngủ đông, hệ thống khởi động trở lại và lại tiếp tục về trạng thái trước khi bạn đặt nó vào ngủ đông</a:t>
                      </a:r>
                      <a:endParaRPr lang="en-US" sz="1800"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22</a:t>
            </a:fld>
            <a:endParaRPr lang="en-US"/>
          </a:p>
        </p:txBody>
      </p:sp>
    </p:spTree>
    <p:extLst>
      <p:ext uri="{BB962C8B-B14F-4D97-AF65-F5344CB8AC3E}">
        <p14:creationId xmlns:p14="http://schemas.microsoft.com/office/powerpoint/2010/main" val="266326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tính năng chung của hệ điều hành</a:t>
            </a:r>
            <a:endParaRPr lang="en-US" dirty="0"/>
          </a:p>
        </p:txBody>
      </p:sp>
      <p:sp>
        <p:nvSpPr>
          <p:cNvPr id="3" name="Content Placeholder 2"/>
          <p:cNvSpPr>
            <a:spLocks noGrp="1"/>
          </p:cNvSpPr>
          <p:nvPr>
            <p:ph idx="1"/>
          </p:nvPr>
        </p:nvSpPr>
        <p:spPr>
          <a:xfrm>
            <a:off x="373063" y="1331260"/>
            <a:ext cx="8426553" cy="4886324"/>
          </a:xfrm>
        </p:spPr>
        <p:txBody>
          <a:bodyPr/>
          <a:lstStyle/>
          <a:p>
            <a:r>
              <a:rPr lang="en-CA" dirty="0" err="1"/>
              <a:t>Luôn</a:t>
            </a:r>
            <a:r>
              <a:rPr lang="en-CA" dirty="0"/>
              <a:t> </a:t>
            </a:r>
            <a:r>
              <a:rPr lang="en-CA" dirty="0" err="1"/>
              <a:t>luôn</a:t>
            </a:r>
            <a:r>
              <a:rPr lang="en-CA" dirty="0"/>
              <a:t> </a:t>
            </a:r>
            <a:r>
              <a:rPr lang="en-CA" dirty="0" err="1"/>
              <a:t>để</a:t>
            </a:r>
            <a:r>
              <a:rPr lang="en-CA" dirty="0"/>
              <a:t> Windows </a:t>
            </a:r>
            <a:r>
              <a:rPr lang="en-CA" dirty="0" err="1"/>
              <a:t>hoàn</a:t>
            </a:r>
            <a:r>
              <a:rPr lang="en-CA" dirty="0"/>
              <a:t> </a:t>
            </a:r>
            <a:r>
              <a:rPr lang="en-CA" dirty="0" err="1"/>
              <a:t>thành</a:t>
            </a:r>
            <a:r>
              <a:rPr lang="en-CA" dirty="0"/>
              <a:t> </a:t>
            </a:r>
            <a:r>
              <a:rPr lang="en-CA" dirty="0" err="1"/>
              <a:t>qúa</a:t>
            </a:r>
            <a:r>
              <a:rPr lang="en-CA" dirty="0"/>
              <a:t> </a:t>
            </a:r>
            <a:r>
              <a:rPr lang="en-CA" dirty="0" err="1"/>
              <a:t>trình</a:t>
            </a:r>
            <a:r>
              <a:rPr lang="en-CA" dirty="0"/>
              <a:t> </a:t>
            </a:r>
            <a:r>
              <a:rPr lang="en-CA" dirty="0" err="1"/>
              <a:t>tắt</a:t>
            </a:r>
            <a:r>
              <a:rPr lang="en-CA" dirty="0"/>
              <a:t> hay </a:t>
            </a:r>
            <a:r>
              <a:rPr lang="en-CA" dirty="0" err="1"/>
              <a:t>khởi</a:t>
            </a:r>
            <a:r>
              <a:rPr lang="en-CA" dirty="0"/>
              <a:t> </a:t>
            </a:r>
            <a:r>
              <a:rPr lang="en-CA" dirty="0" err="1"/>
              <a:t>động</a:t>
            </a:r>
            <a:r>
              <a:rPr lang="en-CA" dirty="0"/>
              <a:t> </a:t>
            </a:r>
            <a:r>
              <a:rPr lang="en-CA" dirty="0" err="1"/>
              <a:t>lại</a:t>
            </a:r>
            <a:r>
              <a:rPr lang="en-CA" dirty="0"/>
              <a:t> </a:t>
            </a:r>
            <a:r>
              <a:rPr lang="en-CA" dirty="0" err="1"/>
              <a:t>đúng</a:t>
            </a:r>
            <a:r>
              <a:rPr lang="en-CA" dirty="0"/>
              <a:t> </a:t>
            </a:r>
            <a:r>
              <a:rPr lang="en-CA" dirty="0" err="1"/>
              <a:t>cách</a:t>
            </a:r>
            <a:endParaRPr lang="vi-VN" dirty="0"/>
          </a:p>
          <a:p>
            <a:r>
              <a:rPr lang="en-CA" dirty="0" err="1"/>
              <a:t>Nếu</a:t>
            </a:r>
            <a:r>
              <a:rPr lang="en-CA" dirty="0"/>
              <a:t> </a:t>
            </a:r>
            <a:r>
              <a:rPr lang="en-CA" dirty="0" err="1"/>
              <a:t>có</a:t>
            </a:r>
            <a:r>
              <a:rPr lang="en-CA" dirty="0"/>
              <a:t> </a:t>
            </a:r>
            <a:r>
              <a:rPr lang="en-CA" dirty="0" err="1"/>
              <a:t>sự</a:t>
            </a:r>
            <a:r>
              <a:rPr lang="en-CA" dirty="0"/>
              <a:t> </a:t>
            </a:r>
            <a:r>
              <a:rPr lang="en-CA" dirty="0" err="1"/>
              <a:t>cố</a:t>
            </a:r>
            <a:r>
              <a:rPr lang="en-CA" dirty="0"/>
              <a:t> </a:t>
            </a:r>
            <a:r>
              <a:rPr lang="en-CA" dirty="0" err="1"/>
              <a:t>mất</a:t>
            </a:r>
            <a:r>
              <a:rPr lang="en-CA" dirty="0"/>
              <a:t> </a:t>
            </a:r>
            <a:r>
              <a:rPr lang="en-CA" dirty="0" err="1"/>
              <a:t>điệp</a:t>
            </a:r>
            <a:r>
              <a:rPr lang="en-CA" dirty="0"/>
              <a:t> </a:t>
            </a:r>
            <a:r>
              <a:rPr lang="en-CA" dirty="0" err="1"/>
              <a:t>áp</a:t>
            </a:r>
            <a:r>
              <a:rPr lang="en-CA" dirty="0"/>
              <a:t> </a:t>
            </a:r>
            <a:r>
              <a:rPr lang="en-CA" dirty="0" err="1"/>
              <a:t>gặp</a:t>
            </a:r>
            <a:r>
              <a:rPr lang="en-CA" dirty="0"/>
              <a:t> </a:t>
            </a:r>
            <a:r>
              <a:rPr lang="en-CA" dirty="0" err="1"/>
              <a:t>phải</a:t>
            </a:r>
            <a:r>
              <a:rPr lang="en-CA" dirty="0"/>
              <a:t> </a:t>
            </a:r>
            <a:r>
              <a:rPr lang="en-CA" dirty="0" err="1"/>
              <a:t>khi</a:t>
            </a:r>
            <a:r>
              <a:rPr lang="en-CA" dirty="0"/>
              <a:t> </a:t>
            </a:r>
            <a:r>
              <a:rPr lang="en-CA" dirty="0" err="1"/>
              <a:t>máy</a:t>
            </a:r>
            <a:r>
              <a:rPr lang="en-CA" dirty="0"/>
              <a:t> </a:t>
            </a:r>
            <a:r>
              <a:rPr lang="en-CA" dirty="0" err="1"/>
              <a:t>đang</a:t>
            </a:r>
            <a:r>
              <a:rPr lang="en-CA" dirty="0"/>
              <a:t> ở </a:t>
            </a:r>
            <a:r>
              <a:rPr lang="en-CA" dirty="0" err="1"/>
              <a:t>chế</a:t>
            </a:r>
            <a:r>
              <a:rPr lang="en-CA" dirty="0"/>
              <a:t> </a:t>
            </a:r>
            <a:r>
              <a:rPr lang="en-CA" dirty="0" err="1"/>
              <a:t>độ</a:t>
            </a:r>
            <a:r>
              <a:rPr lang="en-CA" dirty="0"/>
              <a:t> sleep </a:t>
            </a:r>
            <a:r>
              <a:rPr lang="en-CA" dirty="0" err="1"/>
              <a:t>hoặc</a:t>
            </a:r>
            <a:r>
              <a:rPr lang="en-CA" dirty="0"/>
              <a:t> standby, </a:t>
            </a:r>
            <a:r>
              <a:rPr lang="en-CA" dirty="0" err="1"/>
              <a:t>bạn</a:t>
            </a:r>
            <a:r>
              <a:rPr lang="en-CA" dirty="0"/>
              <a:t> </a:t>
            </a:r>
            <a:r>
              <a:rPr lang="en-CA" dirty="0" err="1"/>
              <a:t>sẽ</a:t>
            </a:r>
            <a:r>
              <a:rPr lang="en-CA" dirty="0"/>
              <a:t> </a:t>
            </a:r>
            <a:r>
              <a:rPr lang="en-CA" dirty="0" err="1" smtClean="0"/>
              <a:t>bị</a:t>
            </a:r>
            <a:r>
              <a:rPr lang="vi-VN" dirty="0" smtClean="0"/>
              <a:t> </a:t>
            </a:r>
            <a:r>
              <a:rPr lang="en-CA" dirty="0" err="1" smtClean="0"/>
              <a:t>mất</a:t>
            </a:r>
            <a:r>
              <a:rPr lang="en-CA" dirty="0" smtClean="0"/>
              <a:t> </a:t>
            </a:r>
            <a:r>
              <a:rPr lang="en-CA" dirty="0" err="1"/>
              <a:t>những</a:t>
            </a:r>
            <a:r>
              <a:rPr lang="en-CA" dirty="0"/>
              <a:t> </a:t>
            </a:r>
            <a:r>
              <a:rPr lang="en-CA" dirty="0" err="1"/>
              <a:t>thông</a:t>
            </a:r>
            <a:r>
              <a:rPr lang="en-CA" dirty="0"/>
              <a:t> tin </a:t>
            </a:r>
            <a:r>
              <a:rPr lang="en-CA" dirty="0" err="1"/>
              <a:t>chưa</a:t>
            </a:r>
            <a:r>
              <a:rPr lang="en-CA" dirty="0"/>
              <a:t> </a:t>
            </a:r>
            <a:r>
              <a:rPr lang="en-CA" dirty="0" err="1"/>
              <a:t>được</a:t>
            </a:r>
            <a:r>
              <a:rPr lang="en-CA" dirty="0"/>
              <a:t> </a:t>
            </a:r>
            <a:r>
              <a:rPr lang="en-CA" dirty="0" err="1"/>
              <a:t>lưu</a:t>
            </a:r>
            <a:r>
              <a:rPr lang="en-CA" dirty="0"/>
              <a:t> </a:t>
            </a:r>
            <a:r>
              <a:rPr lang="en-CA" dirty="0" err="1"/>
              <a:t>lại</a:t>
            </a:r>
            <a:endParaRPr lang="vi-VN" dirty="0"/>
          </a:p>
          <a:p>
            <a:r>
              <a:rPr lang="en-CA" dirty="0" err="1"/>
              <a:t>Để</a:t>
            </a:r>
            <a:r>
              <a:rPr lang="en-CA" dirty="0"/>
              <a:t> </a:t>
            </a:r>
            <a:r>
              <a:rPr lang="en-CA" dirty="0" err="1"/>
              <a:t>tắt</a:t>
            </a:r>
            <a:r>
              <a:rPr lang="en-CA" dirty="0"/>
              <a:t> Standby </a:t>
            </a:r>
            <a:r>
              <a:rPr lang="en-CA" dirty="0" err="1"/>
              <a:t>và</a:t>
            </a:r>
            <a:r>
              <a:rPr lang="en-CA" dirty="0"/>
              <a:t> quay </a:t>
            </a:r>
            <a:r>
              <a:rPr lang="en-CA" dirty="0" err="1"/>
              <a:t>trở</a:t>
            </a:r>
            <a:r>
              <a:rPr lang="en-CA" dirty="0"/>
              <a:t> </a:t>
            </a:r>
            <a:r>
              <a:rPr lang="en-CA" dirty="0" err="1"/>
              <a:t>lại</a:t>
            </a:r>
            <a:r>
              <a:rPr lang="en-CA" dirty="0"/>
              <a:t> </a:t>
            </a:r>
            <a:r>
              <a:rPr lang="en-CA" dirty="0" err="1"/>
              <a:t>chế</a:t>
            </a:r>
            <a:r>
              <a:rPr lang="en-CA" dirty="0"/>
              <a:t> </a:t>
            </a:r>
            <a:r>
              <a:rPr lang="en-CA" dirty="0" err="1"/>
              <a:t>độ</a:t>
            </a:r>
            <a:r>
              <a:rPr lang="en-CA" dirty="0"/>
              <a:t> </a:t>
            </a:r>
            <a:r>
              <a:rPr lang="en-CA" dirty="0" err="1"/>
              <a:t>bình</a:t>
            </a:r>
            <a:r>
              <a:rPr lang="en-CA" dirty="0"/>
              <a:t> </a:t>
            </a:r>
            <a:r>
              <a:rPr lang="en-CA" dirty="0" err="1"/>
              <a:t>thường</a:t>
            </a:r>
            <a:r>
              <a:rPr lang="en-CA" dirty="0"/>
              <a:t>, </a:t>
            </a:r>
            <a:r>
              <a:rPr lang="en-CA" dirty="0" err="1"/>
              <a:t>chỉ</a:t>
            </a:r>
            <a:r>
              <a:rPr lang="en-CA" dirty="0"/>
              <a:t> </a:t>
            </a:r>
            <a:r>
              <a:rPr lang="en-CA" dirty="0" err="1"/>
              <a:t>cần</a:t>
            </a:r>
            <a:r>
              <a:rPr lang="en-CA" dirty="0"/>
              <a:t> di </a:t>
            </a:r>
            <a:r>
              <a:rPr lang="en-CA" dirty="0" err="1"/>
              <a:t>chuyển</a:t>
            </a:r>
            <a:r>
              <a:rPr lang="en-CA" dirty="0"/>
              <a:t> </a:t>
            </a:r>
            <a:r>
              <a:rPr lang="en-CA" dirty="0" err="1"/>
              <a:t>chuột</a:t>
            </a:r>
            <a:r>
              <a:rPr lang="en-CA" dirty="0"/>
              <a:t> </a:t>
            </a:r>
            <a:r>
              <a:rPr lang="en-CA" dirty="0" err="1"/>
              <a:t>hoặc</a:t>
            </a:r>
            <a:r>
              <a:rPr lang="en-CA" dirty="0"/>
              <a:t> </a:t>
            </a:r>
            <a:r>
              <a:rPr lang="en-CA" dirty="0" err="1"/>
              <a:t>nhấn</a:t>
            </a:r>
            <a:r>
              <a:rPr lang="en-CA" dirty="0"/>
              <a:t> </a:t>
            </a:r>
            <a:r>
              <a:rPr lang="en-CA" dirty="0" err="1"/>
              <a:t>một</a:t>
            </a:r>
            <a:r>
              <a:rPr lang="en-CA" dirty="0"/>
              <a:t> </a:t>
            </a:r>
            <a:r>
              <a:rPr lang="en-CA" dirty="0" err="1"/>
              <a:t>phím</a:t>
            </a:r>
            <a:r>
              <a:rPr lang="en-CA" dirty="0"/>
              <a:t> </a:t>
            </a:r>
            <a:r>
              <a:rPr lang="en-CA" dirty="0" err="1"/>
              <a:t>trên</a:t>
            </a:r>
            <a:r>
              <a:rPr lang="en-CA" dirty="0"/>
              <a:t> </a:t>
            </a:r>
            <a:r>
              <a:rPr lang="en-CA" dirty="0" err="1"/>
              <a:t>bàn</a:t>
            </a:r>
            <a:r>
              <a:rPr lang="en-CA" dirty="0"/>
              <a:t> </a:t>
            </a:r>
            <a:r>
              <a:rPr lang="en-CA" dirty="0" err="1"/>
              <a:t>phím</a:t>
            </a:r>
            <a:endParaRPr lang="vi-VN" dirty="0"/>
          </a:p>
          <a:p>
            <a:r>
              <a:rPr lang="en-CA" dirty="0" err="1"/>
              <a:t>Để</a:t>
            </a:r>
            <a:r>
              <a:rPr lang="en-CA" dirty="0"/>
              <a:t> </a:t>
            </a:r>
            <a:r>
              <a:rPr lang="en-CA" dirty="0" err="1"/>
              <a:t>tắt</a:t>
            </a:r>
            <a:r>
              <a:rPr lang="en-CA" dirty="0"/>
              <a:t> </a:t>
            </a:r>
            <a:r>
              <a:rPr lang="en-CA" dirty="0" err="1"/>
              <a:t>chế</a:t>
            </a:r>
            <a:r>
              <a:rPr lang="en-CA" dirty="0"/>
              <a:t> </a:t>
            </a:r>
            <a:r>
              <a:rPr lang="en-CA" dirty="0" err="1"/>
              <a:t>độ</a:t>
            </a:r>
            <a:r>
              <a:rPr lang="en-CA" dirty="0"/>
              <a:t> Hibernate, </a:t>
            </a:r>
            <a:r>
              <a:rPr lang="en-CA" dirty="0" err="1"/>
              <a:t>hãy</a:t>
            </a:r>
            <a:r>
              <a:rPr lang="en-CA" dirty="0"/>
              <a:t> </a:t>
            </a:r>
            <a:r>
              <a:rPr lang="en-CA" dirty="0" err="1"/>
              <a:t>sử</a:t>
            </a:r>
            <a:r>
              <a:rPr lang="en-CA" dirty="0"/>
              <a:t> </a:t>
            </a:r>
            <a:r>
              <a:rPr lang="en-CA" dirty="0" err="1"/>
              <a:t>dụng</a:t>
            </a:r>
            <a:r>
              <a:rPr lang="en-CA" dirty="0"/>
              <a:t> </a:t>
            </a:r>
            <a:r>
              <a:rPr lang="en-CA" dirty="0" err="1"/>
              <a:t>nút</a:t>
            </a:r>
            <a:r>
              <a:rPr lang="en-CA" dirty="0"/>
              <a:t> Power</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23</a:t>
            </a:fld>
            <a:endParaRPr lang="en-US"/>
          </a:p>
        </p:txBody>
      </p:sp>
    </p:spTree>
    <p:extLst>
      <p:ext uri="{BB962C8B-B14F-4D97-AF65-F5344CB8AC3E}">
        <p14:creationId xmlns:p14="http://schemas.microsoft.com/office/powerpoint/2010/main" val="28849815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Tìm hiểu Windows Desktop</a:t>
            </a:r>
            <a:endParaRPr lang="en-US" dirty="0"/>
          </a:p>
        </p:txBody>
      </p:sp>
      <p:cxnSp>
        <p:nvCxnSpPr>
          <p:cNvPr id="7" name="AutoShape 1233"/>
          <p:cNvCxnSpPr>
            <a:cxnSpLocks noChangeShapeType="1"/>
          </p:cNvCxnSpPr>
          <p:nvPr/>
        </p:nvCxnSpPr>
        <p:spPr bwMode="auto">
          <a:xfrm>
            <a:off x="7221538" y="10509250"/>
            <a:ext cx="298450" cy="1588"/>
          </a:xfrm>
          <a:prstGeom prst="straightConnector1">
            <a:avLst/>
          </a:prstGeom>
          <a:noFill/>
          <a:ln w="12700">
            <a:solidFill>
              <a:srgbClr val="000000"/>
            </a:solidFill>
            <a:round/>
            <a:headEnd type="triangle" w="med" len="med"/>
            <a:tailEnd/>
          </a:ln>
          <a:effectLst>
            <a:outerShdw dist="12700" algn="ctr" rotWithShape="0">
              <a:srgbClr val="FFFFFF"/>
            </a:outerShdw>
          </a:effectLst>
          <a:extLst>
            <a:ext uri="{909E8E84-426E-40DD-AFC4-6F175D3DCCD1}">
              <a14:hiddenFill xmlns:a14="http://schemas.microsoft.com/office/drawing/2010/main">
                <a:noFill/>
              </a14:hiddenFill>
            </a:ext>
          </a:extLst>
        </p:spPr>
      </p:cxnSp>
      <p:cxnSp>
        <p:nvCxnSpPr>
          <p:cNvPr id="8" name="AutoShape 1235"/>
          <p:cNvCxnSpPr>
            <a:cxnSpLocks noChangeShapeType="1"/>
          </p:cNvCxnSpPr>
          <p:nvPr/>
        </p:nvCxnSpPr>
        <p:spPr bwMode="auto">
          <a:xfrm>
            <a:off x="3963988" y="9355138"/>
            <a:ext cx="295275" cy="0"/>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cxnSp>
        <p:nvCxnSpPr>
          <p:cNvPr id="9" name="AutoShape 1236"/>
          <p:cNvCxnSpPr>
            <a:cxnSpLocks noChangeShapeType="1"/>
          </p:cNvCxnSpPr>
          <p:nvPr/>
        </p:nvCxnSpPr>
        <p:spPr bwMode="auto">
          <a:xfrm>
            <a:off x="8348663" y="11561763"/>
            <a:ext cx="0" cy="25876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1238"/>
          <p:cNvCxnSpPr>
            <a:cxnSpLocks noChangeShapeType="1"/>
          </p:cNvCxnSpPr>
          <p:nvPr/>
        </p:nvCxnSpPr>
        <p:spPr bwMode="auto">
          <a:xfrm>
            <a:off x="3838575" y="11564938"/>
            <a:ext cx="1588" cy="260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1239"/>
          <p:cNvCxnSpPr>
            <a:cxnSpLocks noChangeShapeType="1"/>
          </p:cNvCxnSpPr>
          <p:nvPr/>
        </p:nvCxnSpPr>
        <p:spPr bwMode="auto">
          <a:xfrm>
            <a:off x="3262313" y="11544300"/>
            <a:ext cx="0" cy="25876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1241"/>
          <p:cNvSpPr txBox="1">
            <a:spLocks noChangeArrowheads="1"/>
          </p:cNvSpPr>
          <p:nvPr/>
        </p:nvSpPr>
        <p:spPr bwMode="auto">
          <a:xfrm>
            <a:off x="7519988" y="10434638"/>
            <a:ext cx="193675" cy="163512"/>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3</a:t>
            </a:r>
            <a:endParaRPr lang="en-US" sz="800" b="1">
              <a:effectLst/>
              <a:latin typeface="Zurich BT"/>
              <a:ea typeface="Times New Roman"/>
              <a:cs typeface="Arial"/>
            </a:endParaRPr>
          </a:p>
        </p:txBody>
      </p:sp>
      <p:sp>
        <p:nvSpPr>
          <p:cNvPr id="13" name="Text Box 1242"/>
          <p:cNvSpPr txBox="1">
            <a:spLocks noChangeArrowheads="1"/>
          </p:cNvSpPr>
          <p:nvPr/>
        </p:nvSpPr>
        <p:spPr bwMode="auto">
          <a:xfrm>
            <a:off x="3170238" y="11431588"/>
            <a:ext cx="195262" cy="163512"/>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4</a:t>
            </a:r>
            <a:endParaRPr lang="en-US" sz="800" b="1">
              <a:effectLst/>
              <a:latin typeface="Zurich BT"/>
              <a:ea typeface="Times New Roman"/>
              <a:cs typeface="Arial"/>
            </a:endParaRPr>
          </a:p>
        </p:txBody>
      </p:sp>
      <p:sp>
        <p:nvSpPr>
          <p:cNvPr id="14" name="Text Box 1243"/>
          <p:cNvSpPr txBox="1">
            <a:spLocks noChangeArrowheads="1"/>
          </p:cNvSpPr>
          <p:nvPr/>
        </p:nvSpPr>
        <p:spPr bwMode="auto">
          <a:xfrm>
            <a:off x="3751263" y="11452225"/>
            <a:ext cx="193675" cy="163513"/>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5</a:t>
            </a:r>
            <a:endParaRPr lang="en-US" sz="800" b="1">
              <a:effectLst/>
              <a:latin typeface="Zurich BT"/>
              <a:ea typeface="Times New Roman"/>
              <a:cs typeface="Arial"/>
            </a:endParaRPr>
          </a:p>
        </p:txBody>
      </p:sp>
      <p:sp>
        <p:nvSpPr>
          <p:cNvPr id="15" name="Text Box 1245"/>
          <p:cNvSpPr txBox="1">
            <a:spLocks noChangeArrowheads="1"/>
          </p:cNvSpPr>
          <p:nvPr/>
        </p:nvSpPr>
        <p:spPr bwMode="auto">
          <a:xfrm>
            <a:off x="8262938" y="11449050"/>
            <a:ext cx="165100" cy="163513"/>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6</a:t>
            </a:r>
            <a:endParaRPr lang="en-US" sz="800" b="1">
              <a:effectLst/>
              <a:latin typeface="Zurich BT"/>
              <a:ea typeface="Times New Roman"/>
              <a:cs typeface="Arial"/>
            </a:endParaRPr>
          </a:p>
        </p:txBody>
      </p:sp>
      <p:cxnSp>
        <p:nvCxnSpPr>
          <p:cNvPr id="16" name="AutoShape 1246"/>
          <p:cNvCxnSpPr>
            <a:cxnSpLocks noChangeShapeType="1"/>
          </p:cNvCxnSpPr>
          <p:nvPr/>
        </p:nvCxnSpPr>
        <p:spPr bwMode="auto">
          <a:xfrm>
            <a:off x="7223125" y="9936163"/>
            <a:ext cx="295275" cy="0"/>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sp>
        <p:nvSpPr>
          <p:cNvPr id="17" name="Text Box 1247"/>
          <p:cNvSpPr txBox="1">
            <a:spLocks noChangeArrowheads="1"/>
          </p:cNvSpPr>
          <p:nvPr/>
        </p:nvSpPr>
        <p:spPr bwMode="auto">
          <a:xfrm>
            <a:off x="7519988" y="9863138"/>
            <a:ext cx="193675" cy="165100"/>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2</a:t>
            </a:r>
            <a:endParaRPr lang="en-US" sz="800" b="1">
              <a:effectLst/>
              <a:latin typeface="Zurich BT"/>
              <a:ea typeface="Times New Roman"/>
              <a:cs typeface="Arial"/>
            </a:endParaRPr>
          </a:p>
        </p:txBody>
      </p:sp>
      <p:sp>
        <p:nvSpPr>
          <p:cNvPr id="18" name="Text Box 1234"/>
          <p:cNvSpPr txBox="1">
            <a:spLocks noChangeArrowheads="1"/>
          </p:cNvSpPr>
          <p:nvPr/>
        </p:nvSpPr>
        <p:spPr bwMode="auto">
          <a:xfrm>
            <a:off x="4260850" y="9280525"/>
            <a:ext cx="193675" cy="165100"/>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CA" sz="800" b="1">
                <a:effectLst/>
                <a:latin typeface="Zurich BT"/>
                <a:ea typeface="Times New Roman"/>
                <a:cs typeface="Arial"/>
              </a:rPr>
              <a:t>1</a:t>
            </a:r>
            <a:endParaRPr lang="en-US" sz="800" b="1">
              <a:effectLst/>
              <a:latin typeface="Zurich BT"/>
              <a:ea typeface="Times New Roman"/>
              <a:cs typeface="Arial"/>
            </a:endParaRPr>
          </a:p>
        </p:txBody>
      </p:sp>
      <p:sp>
        <p:nvSpPr>
          <p:cNvPr id="6" name="Rectangle 14"/>
          <p:cNvSpPr>
            <a:spLocks noChangeArrowheads="1"/>
          </p:cNvSpPr>
          <p:nvPr/>
        </p:nvSpPr>
        <p:spPr bwMode="auto">
          <a:xfrm>
            <a:off x="1928813" y="36369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5"/>
          <p:cNvSpPr>
            <a:spLocks noChangeArrowheads="1"/>
          </p:cNvSpPr>
          <p:nvPr/>
        </p:nvSpPr>
        <p:spPr bwMode="auto">
          <a:xfrm>
            <a:off x="1928813" y="4094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6"/>
          <p:cNvSpPr>
            <a:spLocks noChangeArrowheads="1"/>
          </p:cNvSpPr>
          <p:nvPr/>
        </p:nvSpPr>
        <p:spPr bwMode="auto">
          <a:xfrm>
            <a:off x="1928813" y="7304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2" name="Canvas 1"/>
          <p:cNvGrpSpPr/>
          <p:nvPr/>
        </p:nvGrpSpPr>
        <p:grpSpPr>
          <a:xfrm>
            <a:off x="466204" y="1462176"/>
            <a:ext cx="7978353" cy="5057131"/>
            <a:chOff x="0" y="0"/>
            <a:chExt cx="5054101" cy="3203575"/>
          </a:xfrm>
        </p:grpSpPr>
        <p:sp>
          <p:nvSpPr>
            <p:cNvPr id="23" name="Rectangle 22"/>
            <p:cNvSpPr/>
            <p:nvPr/>
          </p:nvSpPr>
          <p:spPr>
            <a:xfrm>
              <a:off x="0" y="0"/>
              <a:ext cx="4966970" cy="3203575"/>
            </a:xfrm>
            <a:prstGeom prst="rect">
              <a:avLst/>
            </a:prstGeom>
          </p:spPr>
        </p:sp>
        <p:pic>
          <p:nvPicPr>
            <p:cNvPr id="24" name="Picture 23"/>
            <p:cNvPicPr>
              <a:picLocks noChangeAspect="1"/>
            </p:cNvPicPr>
            <p:nvPr/>
          </p:nvPicPr>
          <p:blipFill rotWithShape="1">
            <a:blip r:embed="rId3"/>
            <a:srcRect b="18829"/>
            <a:stretch/>
          </p:blipFill>
          <p:spPr>
            <a:xfrm>
              <a:off x="123268" y="6399"/>
              <a:ext cx="4930833" cy="2600779"/>
            </a:xfrm>
            <a:prstGeom prst="rect">
              <a:avLst/>
            </a:prstGeom>
          </p:spPr>
        </p:pic>
      </p:grpSp>
      <p:sp>
        <p:nvSpPr>
          <p:cNvPr id="3" name="Footer Placeholder 2"/>
          <p:cNvSpPr>
            <a:spLocks noGrp="1"/>
          </p:cNvSpPr>
          <p:nvPr>
            <p:ph type="ftr" sz="quarter" idx="11"/>
          </p:nvPr>
        </p:nvSpPr>
        <p:spPr/>
        <p:txBody>
          <a:bodyPr/>
          <a:lstStyle/>
          <a:p>
            <a:r>
              <a:rPr lang="en-US" smtClean="0"/>
              <a:t>© IIG Vietnam</a:t>
            </a:r>
            <a:endParaRPr lang="en-US"/>
          </a:p>
        </p:txBody>
      </p:sp>
      <p:sp>
        <p:nvSpPr>
          <p:cNvPr id="4" name="Slide Number Placeholder 3"/>
          <p:cNvSpPr>
            <a:spLocks noGrp="1"/>
          </p:cNvSpPr>
          <p:nvPr>
            <p:ph type="sldNum" sz="quarter" idx="12"/>
          </p:nvPr>
        </p:nvSpPr>
        <p:spPr/>
        <p:txBody>
          <a:bodyPr/>
          <a:lstStyle/>
          <a:p>
            <a:fld id="{45FB6C65-6715-49C2-A781-2C0369051A11}" type="slidenum">
              <a:rPr lang="en-US" smtClean="0"/>
              <a:t>24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50416085"/>
              </p:ext>
            </p:extLst>
          </p:nvPr>
        </p:nvGraphicFramePr>
        <p:xfrm>
          <a:off x="1091286" y="5702376"/>
          <a:ext cx="6427114" cy="649342"/>
        </p:xfrm>
        <a:graphic>
          <a:graphicData uri="http://schemas.openxmlformats.org/drawingml/2006/table">
            <a:tbl>
              <a:tblPr>
                <a:tableStyleId>{5C22544A-7EE6-4342-B048-85BDC9FD1C3A}</a:tableStyleId>
              </a:tblPr>
              <a:tblGrid>
                <a:gridCol w="1330907">
                  <a:extLst>
                    <a:ext uri="{9D8B030D-6E8A-4147-A177-3AD203B41FA5}">
                      <a16:colId xmlns:a16="http://schemas.microsoft.com/office/drawing/2014/main" val="20000"/>
                    </a:ext>
                  </a:extLst>
                </a:gridCol>
                <a:gridCol w="244240">
                  <a:extLst>
                    <a:ext uri="{9D8B030D-6E8A-4147-A177-3AD203B41FA5}">
                      <a16:colId xmlns:a16="http://schemas.microsoft.com/office/drawing/2014/main" val="20001"/>
                    </a:ext>
                  </a:extLst>
                </a:gridCol>
                <a:gridCol w="1416592">
                  <a:extLst>
                    <a:ext uri="{9D8B030D-6E8A-4147-A177-3AD203B41FA5}">
                      <a16:colId xmlns:a16="http://schemas.microsoft.com/office/drawing/2014/main" val="20002"/>
                    </a:ext>
                  </a:extLst>
                </a:gridCol>
                <a:gridCol w="245041">
                  <a:extLst>
                    <a:ext uri="{9D8B030D-6E8A-4147-A177-3AD203B41FA5}">
                      <a16:colId xmlns:a16="http://schemas.microsoft.com/office/drawing/2014/main" val="20003"/>
                    </a:ext>
                  </a:extLst>
                </a:gridCol>
                <a:gridCol w="1418994">
                  <a:extLst>
                    <a:ext uri="{9D8B030D-6E8A-4147-A177-3AD203B41FA5}">
                      <a16:colId xmlns:a16="http://schemas.microsoft.com/office/drawing/2014/main" val="20004"/>
                    </a:ext>
                  </a:extLst>
                </a:gridCol>
                <a:gridCol w="245041">
                  <a:extLst>
                    <a:ext uri="{9D8B030D-6E8A-4147-A177-3AD203B41FA5}">
                      <a16:colId xmlns:a16="http://schemas.microsoft.com/office/drawing/2014/main" val="20005"/>
                    </a:ext>
                  </a:extLst>
                </a:gridCol>
                <a:gridCol w="1526299">
                  <a:extLst>
                    <a:ext uri="{9D8B030D-6E8A-4147-A177-3AD203B41FA5}">
                      <a16:colId xmlns:a16="http://schemas.microsoft.com/office/drawing/2014/main" val="20006"/>
                    </a:ext>
                  </a:extLst>
                </a:gridCol>
              </a:tblGrid>
              <a:tr h="203124">
                <a:tc>
                  <a:txBody>
                    <a:bodyPr/>
                    <a:lstStyle/>
                    <a:p>
                      <a:pPr>
                        <a:lnSpc>
                          <a:spcPct val="115000"/>
                        </a:lnSpc>
                        <a:spcBef>
                          <a:spcPts val="100"/>
                        </a:spcBef>
                        <a:spcAft>
                          <a:spcPts val="100"/>
                        </a:spcAft>
                      </a:pPr>
                      <a:r>
                        <a:rPr lang="en-US" sz="800" dirty="0">
                          <a:effectLst/>
                        </a:rPr>
                        <a:t> </a:t>
                      </a:r>
                      <a:endParaRPr lang="vi-VN" sz="800" b="1" dirty="0">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dirty="0">
                          <a:effectLst/>
                        </a:rPr>
                        <a:t>1</a:t>
                      </a:r>
                      <a:endParaRPr lang="vi-VN" sz="800" b="1" dirty="0">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nSpc>
                          <a:spcPct val="115000"/>
                        </a:lnSpc>
                        <a:spcBef>
                          <a:spcPts val="100"/>
                        </a:spcBef>
                        <a:spcAft>
                          <a:spcPts val="100"/>
                        </a:spcAft>
                      </a:pPr>
                      <a:r>
                        <a:rPr lang="en-US" sz="800">
                          <a:effectLst/>
                        </a:rPr>
                        <a:t>Các biểu tượng</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dirty="0">
                          <a:effectLst/>
                        </a:rPr>
                        <a:t>3</a:t>
                      </a:r>
                      <a:endParaRPr lang="vi-VN" sz="800" b="1" dirty="0">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nSpc>
                          <a:spcPct val="115000"/>
                        </a:lnSpc>
                        <a:spcBef>
                          <a:spcPts val="100"/>
                        </a:spcBef>
                        <a:spcAft>
                          <a:spcPts val="100"/>
                        </a:spcAft>
                      </a:pPr>
                      <a:r>
                        <a:rPr lang="en-US" sz="800">
                          <a:effectLst/>
                        </a:rPr>
                        <a:t>Màn hình desktop</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dirty="0">
                          <a:effectLst/>
                        </a:rPr>
                        <a:t>5</a:t>
                      </a:r>
                      <a:endParaRPr lang="vi-VN" sz="800" b="1" dirty="0">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nSpc>
                          <a:spcPct val="115000"/>
                        </a:lnSpc>
                        <a:spcBef>
                          <a:spcPts val="100"/>
                        </a:spcBef>
                        <a:spcAft>
                          <a:spcPts val="100"/>
                        </a:spcAft>
                      </a:pPr>
                      <a:r>
                        <a:rPr lang="en-US" sz="800">
                          <a:effectLst/>
                        </a:rPr>
                        <a:t>Thanh tác vụ</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1032">
                <a:tc>
                  <a:txBody>
                    <a:bodyPr/>
                    <a:lstStyle/>
                    <a:p>
                      <a:pP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3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13768">
                <a:tc>
                  <a:txBody>
                    <a:bodyPr/>
                    <a:lstStyle/>
                    <a:p>
                      <a:pPr>
                        <a:lnSpc>
                          <a:spcPct val="115000"/>
                        </a:lnSpc>
                        <a:spcBef>
                          <a:spcPts val="100"/>
                        </a:spcBef>
                        <a:spcAft>
                          <a:spcPts val="10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dirty="0">
                          <a:effectLst/>
                        </a:rPr>
                        <a:t>2</a:t>
                      </a:r>
                      <a:endParaRPr lang="vi-VN" sz="800" b="1" dirty="0">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nSpc>
                          <a:spcPct val="115000"/>
                        </a:lnSpc>
                        <a:spcBef>
                          <a:spcPts val="100"/>
                        </a:spcBef>
                        <a:spcAft>
                          <a:spcPts val="100"/>
                        </a:spcAft>
                      </a:pPr>
                      <a:r>
                        <a:rPr lang="en-US" sz="800">
                          <a:effectLst/>
                        </a:rPr>
                        <a:t>Con trỏ chuột</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dirty="0">
                          <a:effectLst/>
                        </a:rPr>
                        <a:t>4</a:t>
                      </a:r>
                      <a:endParaRPr lang="vi-VN" sz="800" b="1" dirty="0">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nSpc>
                          <a:spcPct val="115000"/>
                        </a:lnSpc>
                        <a:spcBef>
                          <a:spcPts val="100"/>
                        </a:spcBef>
                        <a:spcAft>
                          <a:spcPts val="100"/>
                        </a:spcAft>
                      </a:pPr>
                      <a:r>
                        <a:rPr lang="en-US" sz="800">
                          <a:effectLst/>
                        </a:rPr>
                        <a:t>Nút Start</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115000"/>
                        </a:lnSpc>
                        <a:spcBef>
                          <a:spcPts val="100"/>
                        </a:spcBef>
                        <a:spcAft>
                          <a:spcPts val="10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15000"/>
                        </a:lnSpc>
                        <a:spcBef>
                          <a:spcPts val="100"/>
                        </a:spcBef>
                        <a:spcAft>
                          <a:spcPts val="10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41418">
                <a:tc>
                  <a:txBody>
                    <a:bodyPr/>
                    <a:lstStyle/>
                    <a:p>
                      <a:pP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ts val="600"/>
                        </a:lnSpc>
                        <a:spcBef>
                          <a:spcPts val="200"/>
                        </a:spcBef>
                        <a:spcAft>
                          <a:spcPts val="0"/>
                        </a:spcAft>
                      </a:pPr>
                      <a:r>
                        <a:rPr lang="en-US" sz="800">
                          <a:effectLst/>
                        </a:rPr>
                        <a:t> </a:t>
                      </a:r>
                      <a:endParaRPr lang="vi-VN" sz="800" b="1">
                        <a:effectLst/>
                        <a:latin typeface="Zurich BT"/>
                        <a:ea typeface="Times New Roman" panose="02020603050405020304" pitchFamily="18" charset="0"/>
                        <a:cs typeface="Arial" panose="020B0604020202020204" pitchFamily="34"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ts val="600"/>
                        </a:lnSpc>
                        <a:spcBef>
                          <a:spcPts val="200"/>
                        </a:spcBef>
                        <a:spcAft>
                          <a:spcPts val="0"/>
                        </a:spcAft>
                      </a:pPr>
                      <a:r>
                        <a:rPr lang="en-US" sz="800" dirty="0">
                          <a:effectLst/>
                        </a:rPr>
                        <a:t> </a:t>
                      </a:r>
                      <a:endParaRPr lang="vi-VN" sz="800" b="1" dirty="0">
                        <a:effectLst/>
                        <a:latin typeface="Zurich BT"/>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291503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a:t>
            </a:r>
            <a:r>
              <a:rPr lang="en-US"/>
              <a:t>hiểu Windows </a:t>
            </a:r>
            <a:r>
              <a:rPr lang="en-US" smtClean="0"/>
              <a:t>Desktop</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4306483"/>
              </p:ext>
            </p:extLst>
          </p:nvPr>
        </p:nvGraphicFramePr>
        <p:xfrm>
          <a:off x="368968" y="1475874"/>
          <a:ext cx="8390021" cy="5201067"/>
        </p:xfrm>
        <a:graphic>
          <a:graphicData uri="http://schemas.openxmlformats.org/drawingml/2006/table">
            <a:tbl>
              <a:tblPr firstRow="1" firstCol="1" bandRow="1">
                <a:tableStyleId>{5C22544A-7EE6-4342-B048-85BDC9FD1C3A}</a:tableStyleId>
              </a:tblPr>
              <a:tblGrid>
                <a:gridCol w="1555366">
                  <a:extLst>
                    <a:ext uri="{9D8B030D-6E8A-4147-A177-3AD203B41FA5}">
                      <a16:colId xmlns:a16="http://schemas.microsoft.com/office/drawing/2014/main" val="20000"/>
                    </a:ext>
                  </a:extLst>
                </a:gridCol>
                <a:gridCol w="6834655">
                  <a:extLst>
                    <a:ext uri="{9D8B030D-6E8A-4147-A177-3AD203B41FA5}">
                      <a16:colId xmlns:a16="http://schemas.microsoft.com/office/drawing/2014/main" val="20001"/>
                    </a:ext>
                  </a:extLst>
                </a:gridCol>
              </a:tblGrid>
              <a:tr h="505495">
                <a:tc>
                  <a:txBody>
                    <a:bodyPr/>
                    <a:lstStyle/>
                    <a:p>
                      <a:pPr>
                        <a:lnSpc>
                          <a:spcPct val="115000"/>
                        </a:lnSpc>
                        <a:spcBef>
                          <a:spcPts val="200"/>
                        </a:spcBef>
                        <a:spcAft>
                          <a:spcPts val="200"/>
                        </a:spcAft>
                        <a:tabLst>
                          <a:tab pos="228600" algn="l"/>
                        </a:tabLst>
                      </a:pPr>
                      <a:r>
                        <a:rPr lang="en-US" sz="1900" smtClean="0">
                          <a:solidFill>
                            <a:sysClr val="windowText" lastClr="000000"/>
                          </a:solidFill>
                          <a:effectLst/>
                          <a:latin typeface="Cambria" panose="02040503050406030204" pitchFamily="18" charset="0"/>
                        </a:rPr>
                        <a:t>Desktop Icons</a:t>
                      </a:r>
                      <a:endParaRPr lang="en-US" sz="1900" b="1" dirty="0">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900" b="0" dirty="0" smtClean="0">
                          <a:solidFill>
                            <a:sysClr val="windowText" lastClr="000000"/>
                          </a:solidFill>
                          <a:effectLst/>
                          <a:latin typeface="Cambria" panose="02040503050406030204" pitchFamily="18" charset="0"/>
                        </a:rPr>
                        <a:t>Đây là các “shortcuts” (đường tắt) bạn có thể sử dụng để mở các chương trình, thư mục hay tập tin thường dùng</a:t>
                      </a:r>
                    </a:p>
                  </a:txBody>
                  <a:tcPr marL="68580" marR="68580" marT="0" marB="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73265">
                <a:tc>
                  <a:txBody>
                    <a:bodyPr/>
                    <a:lstStyle/>
                    <a:p>
                      <a:pPr>
                        <a:lnSpc>
                          <a:spcPct val="115000"/>
                        </a:lnSpc>
                        <a:spcBef>
                          <a:spcPts val="200"/>
                        </a:spcBef>
                        <a:spcAft>
                          <a:spcPts val="200"/>
                        </a:spcAft>
                        <a:tabLst>
                          <a:tab pos="228600" algn="l"/>
                        </a:tabLst>
                      </a:pPr>
                      <a:r>
                        <a:rPr lang="en-US" sz="1900">
                          <a:solidFill>
                            <a:sysClr val="windowText" lastClr="000000"/>
                          </a:solidFill>
                          <a:effectLst/>
                          <a:latin typeface="Cambria" panose="02040503050406030204" pitchFamily="18" charset="0"/>
                        </a:rPr>
                        <a:t>Mouse Pointer</a:t>
                      </a:r>
                      <a:endParaRPr lang="en-US" sz="1900" b="1">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0"/>
                        </a:spcAft>
                        <a:tabLst>
                          <a:tab pos="228600" algn="l"/>
                        </a:tabLst>
                      </a:pPr>
                      <a:r>
                        <a:rPr lang="vi-VN" sz="1900" dirty="0" smtClean="0">
                          <a:solidFill>
                            <a:sysClr val="windowText" lastClr="000000"/>
                          </a:solidFill>
                          <a:effectLst/>
                          <a:latin typeface="Cambria" panose="02040503050406030204" pitchFamily="18" charset="0"/>
                        </a:rPr>
                        <a:t>Con trỏ chuột là mũi tên di chuyển cùng hướng khi bạn di chuột. </a:t>
                      </a: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89978">
                <a:tc>
                  <a:txBody>
                    <a:bodyPr/>
                    <a:lstStyle/>
                    <a:p>
                      <a:pPr>
                        <a:lnSpc>
                          <a:spcPct val="115000"/>
                        </a:lnSpc>
                        <a:spcBef>
                          <a:spcPts val="200"/>
                        </a:spcBef>
                        <a:spcAft>
                          <a:spcPts val="200"/>
                        </a:spcAft>
                        <a:tabLst>
                          <a:tab pos="228600" algn="l"/>
                        </a:tabLst>
                      </a:pPr>
                      <a:r>
                        <a:rPr lang="en-US" sz="1900">
                          <a:solidFill>
                            <a:sysClr val="windowText" lastClr="000000"/>
                          </a:solidFill>
                          <a:effectLst/>
                          <a:latin typeface="Cambria" panose="02040503050406030204" pitchFamily="18" charset="0"/>
                        </a:rPr>
                        <a:t>Desktop</a:t>
                      </a:r>
                      <a:endParaRPr lang="en-US" sz="1900" b="1">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900" dirty="0" smtClean="0">
                          <a:solidFill>
                            <a:sysClr val="windowText" lastClr="000000"/>
                          </a:solidFill>
                          <a:effectLst/>
                          <a:latin typeface="Cambria" panose="02040503050406030204" pitchFamily="18" charset="0"/>
                        </a:rPr>
                        <a:t>Đây chính là vùng làm việc hay màn hình trên đó xuất hiện các cửa sổ, biểu tượng, trình đơn, hộp thoại, và thanh sidebar. Bạn có thể tùy chỉnh hình thức của desktop</a:t>
                      </a:r>
                      <a:endParaRPr lang="en-US" sz="1900"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772804">
                <a:tc>
                  <a:txBody>
                    <a:bodyPr/>
                    <a:lstStyle/>
                    <a:p>
                      <a:pPr>
                        <a:lnSpc>
                          <a:spcPct val="115000"/>
                        </a:lnSpc>
                        <a:spcBef>
                          <a:spcPts val="200"/>
                        </a:spcBef>
                        <a:spcAft>
                          <a:spcPts val="200"/>
                        </a:spcAft>
                        <a:tabLst>
                          <a:tab pos="228600" algn="l"/>
                        </a:tabLst>
                      </a:pPr>
                      <a:r>
                        <a:rPr lang="en-US" sz="1900">
                          <a:solidFill>
                            <a:sysClr val="windowText" lastClr="000000"/>
                          </a:solidFill>
                          <a:effectLst/>
                          <a:latin typeface="Cambria" panose="02040503050406030204" pitchFamily="18" charset="0"/>
                        </a:rPr>
                        <a:t>Start Button</a:t>
                      </a:r>
                      <a:endParaRPr lang="en-US" sz="1900" b="1">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900" dirty="0" smtClean="0">
                          <a:solidFill>
                            <a:sysClr val="windowText" lastClr="000000"/>
                          </a:solidFill>
                          <a:effectLst/>
                          <a:latin typeface="Cambria" panose="02040503050406030204" pitchFamily="18" charset="0"/>
                        </a:rPr>
                        <a:t>Nút này được sử dụng để khởi động chương trình, mở văn bản, tìm kiếm các mục trong máy tính và tìm thông tin trợ giúp cũng như đăng xuất và tắt máy tính. </a:t>
                      </a: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81924">
                <a:tc>
                  <a:txBody>
                    <a:bodyPr/>
                    <a:lstStyle/>
                    <a:p>
                      <a:pPr>
                        <a:lnSpc>
                          <a:spcPct val="115000"/>
                        </a:lnSpc>
                        <a:spcBef>
                          <a:spcPts val="200"/>
                        </a:spcBef>
                        <a:spcAft>
                          <a:spcPts val="200"/>
                        </a:spcAft>
                        <a:tabLst>
                          <a:tab pos="228600" algn="l"/>
                        </a:tabLst>
                      </a:pPr>
                      <a:r>
                        <a:rPr lang="en-US" sz="1900">
                          <a:solidFill>
                            <a:sysClr val="windowText" lastClr="000000"/>
                          </a:solidFill>
                          <a:effectLst/>
                          <a:latin typeface="Cambria" panose="02040503050406030204" pitchFamily="18" charset="0"/>
                        </a:rPr>
                        <a:t>Taskbar</a:t>
                      </a:r>
                      <a:endParaRPr lang="en-US" sz="1900" b="1">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en-US" sz="1900" dirty="0" smtClean="0">
                          <a:solidFill>
                            <a:sysClr val="windowText" lastClr="000000"/>
                          </a:solidFill>
                          <a:effectLst/>
                          <a:latin typeface="Cambria" panose="02040503050406030204" pitchFamily="18" charset="0"/>
                        </a:rPr>
                        <a:t>T</a:t>
                      </a:r>
                      <a:r>
                        <a:rPr lang="vi-VN" sz="1900" dirty="0" smtClean="0">
                          <a:solidFill>
                            <a:sysClr val="windowText" lastClr="000000"/>
                          </a:solidFill>
                          <a:effectLst/>
                          <a:latin typeface="Cambria" panose="02040503050406030204" pitchFamily="18" charset="0"/>
                        </a:rPr>
                        <a:t>hanh ngang ở dưới cùng của màn hình bao gồm nút Start, nút cho chương trình đang mở và các tập tin, và vùng thông báo.</a:t>
                      </a:r>
                      <a:endParaRPr lang="en-US" sz="1900"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081926">
                <a:tc>
                  <a:txBody>
                    <a:bodyPr/>
                    <a:lstStyle/>
                    <a:p>
                      <a:pPr>
                        <a:lnSpc>
                          <a:spcPct val="115000"/>
                        </a:lnSpc>
                        <a:spcBef>
                          <a:spcPts val="200"/>
                        </a:spcBef>
                        <a:spcAft>
                          <a:spcPts val="200"/>
                        </a:spcAft>
                        <a:tabLst>
                          <a:tab pos="228600" algn="l"/>
                        </a:tabLst>
                      </a:pPr>
                      <a:r>
                        <a:rPr lang="en-US" sz="1900" dirty="0">
                          <a:solidFill>
                            <a:sysClr val="windowText" lastClr="000000"/>
                          </a:solidFill>
                          <a:effectLst/>
                          <a:latin typeface="Cambria" panose="02040503050406030204" pitchFamily="18" charset="0"/>
                        </a:rPr>
                        <a:t>Taskbar Notification </a:t>
                      </a:r>
                      <a:br>
                        <a:rPr lang="en-US" sz="1900" dirty="0">
                          <a:solidFill>
                            <a:sysClr val="windowText" lastClr="000000"/>
                          </a:solidFill>
                          <a:effectLst/>
                          <a:latin typeface="Cambria" panose="02040503050406030204" pitchFamily="18" charset="0"/>
                        </a:rPr>
                      </a:br>
                      <a:r>
                        <a:rPr lang="en-US" sz="1900" dirty="0">
                          <a:solidFill>
                            <a:sysClr val="windowText" lastClr="000000"/>
                          </a:solidFill>
                          <a:effectLst/>
                          <a:latin typeface="Cambria" panose="02040503050406030204" pitchFamily="18" charset="0"/>
                        </a:rPr>
                        <a:t>Area</a:t>
                      </a:r>
                      <a:endParaRPr lang="en-US" sz="1900" b="1" dirty="0">
                        <a:solidFill>
                          <a:sysClr val="windowText" lastClr="000000"/>
                        </a:solidFill>
                        <a:effectLst/>
                        <a:latin typeface="Cambria" panose="02040503050406030204" pitchFamily="18" charset="0"/>
                        <a:ea typeface="Times New Roman"/>
                        <a:cs typeface="Calibri"/>
                      </a:endParaRPr>
                    </a:p>
                  </a:txBody>
                  <a:tcPr marL="68580" marR="68580"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just">
                        <a:lnSpc>
                          <a:spcPct val="115000"/>
                        </a:lnSpc>
                        <a:spcBef>
                          <a:spcPts val="200"/>
                        </a:spcBef>
                        <a:spcAft>
                          <a:spcPts val="200"/>
                        </a:spcAft>
                        <a:tabLst>
                          <a:tab pos="228600" algn="l"/>
                        </a:tabLst>
                      </a:pPr>
                      <a:r>
                        <a:rPr lang="vi-VN" sz="1900" b="0" dirty="0" smtClean="0">
                          <a:solidFill>
                            <a:sysClr val="windowText" lastClr="000000"/>
                          </a:solidFill>
                          <a:effectLst/>
                          <a:latin typeface="Cambria" panose="02040503050406030204" pitchFamily="18" charset="0"/>
                        </a:rPr>
                        <a:t>bao gồm một đồng hồ và các biểu tượng giao tiếp hiển thị trạng thái của các chương trình và thiết lập hệ thống, các nút tác vụ cho các chương trình và các tập tin đang mở.</a:t>
                      </a:r>
                      <a:endParaRPr lang="en-US" sz="1900" b="0" dirty="0">
                        <a:solidFill>
                          <a:sysClr val="windowText" lastClr="000000"/>
                        </a:solidFill>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3" name="Footer Placeholder 2"/>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a:p>
        </p:txBody>
      </p:sp>
    </p:spTree>
    <p:extLst>
      <p:ext uri="{BB962C8B-B14F-4D97-AF65-F5344CB8AC3E}">
        <p14:creationId xmlns:p14="http://schemas.microsoft.com/office/powerpoint/2010/main" val="40142688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a:t>Điều hướng trong Desktop</a:t>
            </a:r>
            <a:endParaRPr lang="en-US" b="1" dirty="0"/>
          </a:p>
        </p:txBody>
      </p:sp>
      <p:sp>
        <p:nvSpPr>
          <p:cNvPr id="3" name="Content Placeholder 2"/>
          <p:cNvSpPr>
            <a:spLocks noGrp="1"/>
          </p:cNvSpPr>
          <p:nvPr>
            <p:ph idx="1"/>
          </p:nvPr>
        </p:nvSpPr>
        <p:spPr>
          <a:xfrm>
            <a:off x="374400" y="1332000"/>
            <a:ext cx="8298821" cy="4720168"/>
          </a:xfrm>
        </p:spPr>
        <p:txBody>
          <a:bodyPr>
            <a:normAutofit fontScale="85000" lnSpcReduction="20000"/>
          </a:bodyPr>
          <a:lstStyle/>
          <a:p>
            <a:pPr>
              <a:lnSpc>
                <a:spcPct val="120000"/>
              </a:lnSpc>
            </a:pPr>
            <a:r>
              <a:rPr lang="en-US" b="1" dirty="0" err="1"/>
              <a:t>Sử</a:t>
            </a:r>
            <a:r>
              <a:rPr lang="en-US" b="1" dirty="0"/>
              <a:t> </a:t>
            </a:r>
            <a:r>
              <a:rPr lang="en-US" b="1" dirty="0" err="1"/>
              <a:t>dụng</a:t>
            </a:r>
            <a:r>
              <a:rPr lang="en-US" b="1" dirty="0"/>
              <a:t> </a:t>
            </a:r>
            <a:r>
              <a:rPr lang="en-US" b="1" dirty="0" err="1"/>
              <a:t>một</a:t>
            </a:r>
            <a:r>
              <a:rPr lang="en-US" b="1" dirty="0"/>
              <a:t> </a:t>
            </a:r>
            <a:r>
              <a:rPr lang="en-US" b="1" dirty="0" err="1"/>
              <a:t>thiết</a:t>
            </a:r>
            <a:r>
              <a:rPr lang="en-US" b="1" dirty="0"/>
              <a:t> </a:t>
            </a:r>
            <a:r>
              <a:rPr lang="en-US" b="1" dirty="0" err="1"/>
              <a:t>bị</a:t>
            </a:r>
            <a:r>
              <a:rPr lang="en-US" b="1" dirty="0"/>
              <a:t> </a:t>
            </a:r>
            <a:r>
              <a:rPr lang="en-US" b="1" dirty="0" err="1"/>
              <a:t>trỏ</a:t>
            </a:r>
            <a:r>
              <a:rPr lang="en-US" b="1" dirty="0"/>
              <a:t> (Pointing Device)</a:t>
            </a:r>
          </a:p>
          <a:p>
            <a:pPr lvl="1">
              <a:lnSpc>
                <a:spcPct val="120000"/>
              </a:lnSpc>
            </a:pPr>
            <a:r>
              <a:rPr lang="en-CA" dirty="0" err="1"/>
              <a:t>Để</a:t>
            </a:r>
            <a:r>
              <a:rPr lang="en-CA" dirty="0"/>
              <a:t> </a:t>
            </a:r>
            <a:r>
              <a:rPr lang="en-CA" dirty="0" err="1"/>
              <a:t>chọn</a:t>
            </a:r>
            <a:r>
              <a:rPr lang="en-CA" dirty="0"/>
              <a:t> </a:t>
            </a:r>
            <a:r>
              <a:rPr lang="en-CA" dirty="0" err="1"/>
              <a:t>một</a:t>
            </a:r>
            <a:r>
              <a:rPr lang="en-CA" dirty="0"/>
              <a:t> </a:t>
            </a:r>
            <a:r>
              <a:rPr lang="en-CA" dirty="0" err="1"/>
              <a:t>mục</a:t>
            </a:r>
            <a:r>
              <a:rPr lang="en-CA" dirty="0"/>
              <a:t>, di </a:t>
            </a:r>
            <a:r>
              <a:rPr lang="en-CA" dirty="0" err="1"/>
              <a:t>chuyển</a:t>
            </a:r>
            <a:r>
              <a:rPr lang="en-CA" dirty="0"/>
              <a:t> con </a:t>
            </a:r>
            <a:r>
              <a:rPr lang="en-CA" dirty="0" err="1"/>
              <a:t>trỏ</a:t>
            </a:r>
            <a:r>
              <a:rPr lang="en-CA" dirty="0"/>
              <a:t> </a:t>
            </a:r>
            <a:r>
              <a:rPr lang="en-CA" dirty="0" err="1"/>
              <a:t>chuột</a:t>
            </a:r>
            <a:r>
              <a:rPr lang="en-CA" dirty="0"/>
              <a:t> (</a:t>
            </a:r>
            <a:r>
              <a:rPr lang="en-CA" dirty="0" err="1"/>
              <a:t>hình</a:t>
            </a:r>
            <a:r>
              <a:rPr lang="en-CA" dirty="0"/>
              <a:t> </a:t>
            </a:r>
            <a:r>
              <a:rPr lang="en-CA" dirty="0" err="1"/>
              <a:t>mũi</a:t>
            </a:r>
            <a:r>
              <a:rPr lang="en-CA" dirty="0"/>
              <a:t> </a:t>
            </a:r>
            <a:r>
              <a:rPr lang="en-CA" dirty="0" err="1"/>
              <a:t>tên</a:t>
            </a:r>
            <a:r>
              <a:rPr lang="en-CA" dirty="0"/>
              <a:t>) ở </a:t>
            </a:r>
            <a:r>
              <a:rPr lang="en-CA" dirty="0" err="1"/>
              <a:t>trên</a:t>
            </a:r>
            <a:r>
              <a:rPr lang="en-CA" dirty="0"/>
              <a:t> </a:t>
            </a:r>
            <a:r>
              <a:rPr lang="en-CA" dirty="0" err="1"/>
              <a:t>mục</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nhấn</a:t>
            </a:r>
            <a:r>
              <a:rPr lang="en-CA" dirty="0"/>
              <a:t> </a:t>
            </a:r>
            <a:r>
              <a:rPr lang="en-CA" dirty="0" err="1"/>
              <a:t>nút</a:t>
            </a:r>
            <a:r>
              <a:rPr lang="en-CA" dirty="0"/>
              <a:t> </a:t>
            </a:r>
            <a:r>
              <a:rPr lang="en-CA" dirty="0" err="1"/>
              <a:t>chuột</a:t>
            </a:r>
            <a:r>
              <a:rPr lang="en-CA" dirty="0"/>
              <a:t> </a:t>
            </a:r>
            <a:r>
              <a:rPr lang="en-CA" dirty="0" err="1"/>
              <a:t>trái</a:t>
            </a:r>
            <a:r>
              <a:rPr lang="en-CA" dirty="0"/>
              <a:t> </a:t>
            </a:r>
            <a:r>
              <a:rPr lang="en-CA" dirty="0" err="1"/>
              <a:t>một</a:t>
            </a:r>
            <a:r>
              <a:rPr lang="en-CA" dirty="0"/>
              <a:t> </a:t>
            </a:r>
            <a:r>
              <a:rPr lang="en-CA" dirty="0" err="1"/>
              <a:t>lần</a:t>
            </a:r>
            <a:r>
              <a:rPr lang="en-CA" dirty="0"/>
              <a:t>. </a:t>
            </a:r>
            <a:r>
              <a:rPr lang="en-CA" dirty="0" err="1"/>
              <a:t>Hành</a:t>
            </a:r>
            <a:r>
              <a:rPr lang="en-CA" dirty="0"/>
              <a:t> </a:t>
            </a:r>
            <a:r>
              <a:rPr lang="en-CA" dirty="0" err="1"/>
              <a:t>động</a:t>
            </a:r>
            <a:r>
              <a:rPr lang="en-CA" dirty="0"/>
              <a:t> </a:t>
            </a:r>
            <a:r>
              <a:rPr lang="en-CA" dirty="0" err="1"/>
              <a:t>này</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nhấp</a:t>
            </a:r>
            <a:r>
              <a:rPr lang="en-CA" dirty="0"/>
              <a:t> </a:t>
            </a:r>
            <a:r>
              <a:rPr lang="en-CA" dirty="0" err="1"/>
              <a:t>chuột</a:t>
            </a:r>
            <a:r>
              <a:rPr lang="en-CA" dirty="0"/>
              <a:t> </a:t>
            </a:r>
            <a:r>
              <a:rPr lang="en-CA" dirty="0" err="1"/>
              <a:t>đơn</a:t>
            </a:r>
            <a:r>
              <a:rPr lang="en-CA" dirty="0"/>
              <a:t> (</a:t>
            </a:r>
            <a:r>
              <a:rPr lang="en-CA" b="1" dirty="0"/>
              <a:t>single-click</a:t>
            </a:r>
            <a:r>
              <a:rPr lang="en-CA" dirty="0"/>
              <a:t>)</a:t>
            </a:r>
            <a:endParaRPr lang="vi-VN" dirty="0"/>
          </a:p>
          <a:p>
            <a:pPr lvl="1">
              <a:lnSpc>
                <a:spcPct val="120000"/>
              </a:lnSpc>
            </a:pPr>
            <a:r>
              <a:rPr lang="en-CA" dirty="0" err="1"/>
              <a:t>Để</a:t>
            </a:r>
            <a:r>
              <a:rPr lang="en-CA" dirty="0"/>
              <a:t> </a:t>
            </a:r>
            <a:r>
              <a:rPr lang="en-CA" dirty="0" err="1"/>
              <a:t>kích</a:t>
            </a:r>
            <a:r>
              <a:rPr lang="en-CA" dirty="0"/>
              <a:t> </a:t>
            </a:r>
            <a:r>
              <a:rPr lang="en-CA" dirty="0" err="1"/>
              <a:t>hoạt</a:t>
            </a:r>
            <a:r>
              <a:rPr lang="en-CA" dirty="0"/>
              <a:t> </a:t>
            </a:r>
            <a:r>
              <a:rPr lang="en-CA" dirty="0" err="1"/>
              <a:t>một</a:t>
            </a:r>
            <a:r>
              <a:rPr lang="en-CA" dirty="0"/>
              <a:t> </a:t>
            </a:r>
            <a:r>
              <a:rPr lang="en-CA" dirty="0" err="1"/>
              <a:t>mục</a:t>
            </a:r>
            <a:r>
              <a:rPr lang="en-CA" dirty="0"/>
              <a:t>, </a:t>
            </a:r>
            <a:r>
              <a:rPr lang="en-CA" dirty="0" err="1"/>
              <a:t>trỏ</a:t>
            </a:r>
            <a:r>
              <a:rPr lang="en-CA" dirty="0"/>
              <a:t> </a:t>
            </a:r>
            <a:r>
              <a:rPr lang="en-CA" dirty="0" err="1"/>
              <a:t>mũi</a:t>
            </a:r>
            <a:r>
              <a:rPr lang="en-CA" dirty="0"/>
              <a:t> </a:t>
            </a:r>
            <a:r>
              <a:rPr lang="en-CA" dirty="0" err="1"/>
              <a:t>tên</a:t>
            </a:r>
            <a:r>
              <a:rPr lang="en-CA" dirty="0"/>
              <a:t> </a:t>
            </a:r>
            <a:r>
              <a:rPr lang="en-CA" dirty="0" err="1"/>
              <a:t>của</a:t>
            </a:r>
            <a:r>
              <a:rPr lang="en-CA" dirty="0"/>
              <a:t> con </a:t>
            </a:r>
            <a:r>
              <a:rPr lang="en-CA" dirty="0" err="1"/>
              <a:t>trỏ</a:t>
            </a:r>
            <a:r>
              <a:rPr lang="en-CA" dirty="0"/>
              <a:t> </a:t>
            </a:r>
            <a:r>
              <a:rPr lang="en-CA" dirty="0" err="1"/>
              <a:t>chuột</a:t>
            </a:r>
            <a:r>
              <a:rPr lang="en-CA" dirty="0"/>
              <a:t> ở </a:t>
            </a:r>
            <a:r>
              <a:rPr lang="en-CA" dirty="0" err="1"/>
              <a:t>mục</a:t>
            </a:r>
            <a:r>
              <a:rPr lang="en-CA" dirty="0"/>
              <a:t> </a:t>
            </a:r>
            <a:r>
              <a:rPr lang="en-CA" dirty="0" err="1"/>
              <a:t>đó</a:t>
            </a:r>
            <a:r>
              <a:rPr lang="en-CA" dirty="0"/>
              <a:t> </a:t>
            </a:r>
            <a:r>
              <a:rPr lang="en-CA" dirty="0" err="1"/>
              <a:t>và</a:t>
            </a:r>
            <a:r>
              <a:rPr lang="en-CA" dirty="0"/>
              <a:t> </a:t>
            </a:r>
            <a:r>
              <a:rPr lang="en-CA" dirty="0" err="1"/>
              <a:t>nhấn</a:t>
            </a:r>
            <a:r>
              <a:rPr lang="en-CA" dirty="0"/>
              <a:t> </a:t>
            </a:r>
            <a:r>
              <a:rPr lang="en-CA" dirty="0" err="1"/>
              <a:t>nút</a:t>
            </a:r>
            <a:r>
              <a:rPr lang="en-CA" dirty="0"/>
              <a:t> </a:t>
            </a:r>
            <a:r>
              <a:rPr lang="en-CA" dirty="0" err="1"/>
              <a:t>chuột</a:t>
            </a:r>
            <a:r>
              <a:rPr lang="en-CA" dirty="0"/>
              <a:t> </a:t>
            </a:r>
            <a:r>
              <a:rPr lang="en-CA" dirty="0" err="1"/>
              <a:t>trái</a:t>
            </a:r>
            <a:r>
              <a:rPr lang="en-CA" dirty="0"/>
              <a:t> </a:t>
            </a:r>
            <a:r>
              <a:rPr lang="en-CA" dirty="0" err="1"/>
              <a:t>hai</a:t>
            </a:r>
            <a:r>
              <a:rPr lang="en-CA" dirty="0"/>
              <a:t> </a:t>
            </a:r>
            <a:r>
              <a:rPr lang="en-CA" dirty="0" err="1"/>
              <a:t>lần</a:t>
            </a:r>
            <a:r>
              <a:rPr lang="en-CA" dirty="0"/>
              <a:t> </a:t>
            </a:r>
            <a:r>
              <a:rPr lang="en-CA" dirty="0" err="1"/>
              <a:t>liên</a:t>
            </a:r>
            <a:r>
              <a:rPr lang="en-CA" dirty="0"/>
              <a:t> </a:t>
            </a:r>
            <a:r>
              <a:rPr lang="en-CA" dirty="0" err="1"/>
              <a:t>tiếp</a:t>
            </a:r>
            <a:r>
              <a:rPr lang="en-CA" dirty="0"/>
              <a:t>. </a:t>
            </a:r>
            <a:r>
              <a:rPr lang="en-CA" dirty="0" err="1"/>
              <a:t>Hành</a:t>
            </a:r>
            <a:r>
              <a:rPr lang="en-CA" dirty="0"/>
              <a:t> </a:t>
            </a:r>
            <a:r>
              <a:rPr lang="en-CA" dirty="0" err="1"/>
              <a:t>động</a:t>
            </a:r>
            <a:r>
              <a:rPr lang="en-CA" dirty="0"/>
              <a:t> </a:t>
            </a:r>
            <a:r>
              <a:rPr lang="en-CA" dirty="0" err="1"/>
              <a:t>này</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nhấp</a:t>
            </a:r>
            <a:r>
              <a:rPr lang="en-CA" dirty="0"/>
              <a:t> </a:t>
            </a:r>
            <a:r>
              <a:rPr lang="en-CA" dirty="0" err="1"/>
              <a:t>đúp</a:t>
            </a:r>
            <a:r>
              <a:rPr lang="en-CA" dirty="0"/>
              <a:t> </a:t>
            </a:r>
            <a:r>
              <a:rPr lang="en-CA" dirty="0" err="1"/>
              <a:t>chuột</a:t>
            </a:r>
            <a:r>
              <a:rPr lang="en-CA" dirty="0"/>
              <a:t> (</a:t>
            </a:r>
            <a:r>
              <a:rPr lang="en-CA" b="1" dirty="0"/>
              <a:t>double-click</a:t>
            </a:r>
            <a:r>
              <a:rPr lang="en-CA" dirty="0"/>
              <a:t>)</a:t>
            </a:r>
            <a:endParaRPr lang="vi-VN" dirty="0"/>
          </a:p>
          <a:p>
            <a:pPr lvl="1">
              <a:lnSpc>
                <a:spcPct val="120000"/>
              </a:lnSpc>
            </a:pPr>
            <a:r>
              <a:rPr lang="en-CA" dirty="0" err="1"/>
              <a:t>Để</a:t>
            </a:r>
            <a:r>
              <a:rPr lang="en-CA" dirty="0"/>
              <a:t> </a:t>
            </a:r>
            <a:r>
              <a:rPr lang="en-CA" dirty="0" err="1"/>
              <a:t>hiển</a:t>
            </a:r>
            <a:r>
              <a:rPr lang="en-CA" dirty="0"/>
              <a:t> thị </a:t>
            </a:r>
            <a:r>
              <a:rPr lang="en-CA" dirty="0" err="1"/>
              <a:t>một</a:t>
            </a:r>
            <a:r>
              <a:rPr lang="en-CA" dirty="0"/>
              <a:t> </a:t>
            </a:r>
            <a:r>
              <a:rPr lang="en-CA" dirty="0" err="1"/>
              <a:t>trình</a:t>
            </a:r>
            <a:r>
              <a:rPr lang="en-CA" dirty="0"/>
              <a:t> </a:t>
            </a:r>
            <a:r>
              <a:rPr lang="en-CA" dirty="0" err="1"/>
              <a:t>đơn</a:t>
            </a:r>
            <a:r>
              <a:rPr lang="en-CA" dirty="0"/>
              <a:t> </a:t>
            </a:r>
            <a:r>
              <a:rPr lang="en-CA" dirty="0" err="1"/>
              <a:t>tắt</a:t>
            </a:r>
            <a:r>
              <a:rPr lang="en-CA" dirty="0"/>
              <a:t> (shortcut menu) </a:t>
            </a:r>
            <a:r>
              <a:rPr lang="en-CA" dirty="0" err="1"/>
              <a:t>với</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hơn</a:t>
            </a:r>
            <a:r>
              <a:rPr lang="en-CA" dirty="0"/>
              <a:t>, </a:t>
            </a:r>
            <a:r>
              <a:rPr lang="en-CA" dirty="0" err="1"/>
              <a:t>điểm</a:t>
            </a:r>
            <a:r>
              <a:rPr lang="en-CA" dirty="0"/>
              <a:t> </a:t>
            </a:r>
            <a:r>
              <a:rPr lang="en-CA" dirty="0" err="1"/>
              <a:t>mũi</a:t>
            </a:r>
            <a:r>
              <a:rPr lang="en-CA" dirty="0"/>
              <a:t> </a:t>
            </a:r>
            <a:r>
              <a:rPr lang="en-CA" dirty="0" err="1"/>
              <a:t>tên</a:t>
            </a:r>
            <a:r>
              <a:rPr lang="en-CA" dirty="0"/>
              <a:t> ở </a:t>
            </a:r>
            <a:r>
              <a:rPr lang="en-CA" dirty="0" err="1"/>
              <a:t>mục</a:t>
            </a:r>
            <a:r>
              <a:rPr lang="en-CA" dirty="0"/>
              <a:t> </a:t>
            </a:r>
            <a:r>
              <a:rPr lang="en-CA" dirty="0" err="1"/>
              <a:t>và</a:t>
            </a:r>
            <a:r>
              <a:rPr lang="en-CA" dirty="0"/>
              <a:t> </a:t>
            </a:r>
            <a:r>
              <a:rPr lang="en-CA" dirty="0" err="1"/>
              <a:t>nhấn</a:t>
            </a:r>
            <a:r>
              <a:rPr lang="en-CA" dirty="0"/>
              <a:t> </a:t>
            </a:r>
            <a:r>
              <a:rPr lang="en-CA" dirty="0" err="1"/>
              <a:t>nút</a:t>
            </a:r>
            <a:r>
              <a:rPr lang="en-CA" dirty="0"/>
              <a:t> </a:t>
            </a:r>
            <a:r>
              <a:rPr lang="en-CA" dirty="0" err="1"/>
              <a:t>chuột</a:t>
            </a:r>
            <a:r>
              <a:rPr lang="en-CA" dirty="0"/>
              <a:t> </a:t>
            </a:r>
            <a:r>
              <a:rPr lang="en-CA" dirty="0" err="1"/>
              <a:t>phải</a:t>
            </a:r>
            <a:r>
              <a:rPr lang="en-CA" dirty="0"/>
              <a:t> </a:t>
            </a:r>
            <a:r>
              <a:rPr lang="en-CA" dirty="0" err="1"/>
              <a:t>một</a:t>
            </a:r>
            <a:r>
              <a:rPr lang="en-CA" dirty="0"/>
              <a:t> </a:t>
            </a:r>
            <a:r>
              <a:rPr lang="en-CA" dirty="0" err="1"/>
              <a:t>lần</a:t>
            </a:r>
            <a:r>
              <a:rPr lang="en-CA" dirty="0"/>
              <a:t>. </a:t>
            </a:r>
            <a:r>
              <a:rPr lang="en-CA" dirty="0" err="1"/>
              <a:t>Hành</a:t>
            </a:r>
            <a:r>
              <a:rPr lang="en-CA" dirty="0"/>
              <a:t> </a:t>
            </a:r>
            <a:r>
              <a:rPr lang="en-CA" dirty="0" err="1"/>
              <a:t>động</a:t>
            </a:r>
            <a:r>
              <a:rPr lang="en-CA" dirty="0"/>
              <a:t> </a:t>
            </a:r>
            <a:r>
              <a:rPr lang="en-CA" dirty="0" err="1"/>
              <a:t>này</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nhấp</a:t>
            </a:r>
            <a:r>
              <a:rPr lang="en-CA" dirty="0"/>
              <a:t> </a:t>
            </a:r>
            <a:r>
              <a:rPr lang="en-CA" dirty="0" err="1"/>
              <a:t>chuột</a:t>
            </a:r>
            <a:r>
              <a:rPr lang="en-CA" dirty="0"/>
              <a:t> </a:t>
            </a:r>
            <a:r>
              <a:rPr lang="en-CA" dirty="0" err="1"/>
              <a:t>phải</a:t>
            </a:r>
            <a:r>
              <a:rPr lang="en-CA" dirty="0"/>
              <a:t> (</a:t>
            </a:r>
            <a:r>
              <a:rPr lang="en-CA" b="1" dirty="0"/>
              <a:t>right-click</a:t>
            </a:r>
            <a:r>
              <a:rPr lang="en-CA" dirty="0"/>
              <a:t>)</a:t>
            </a:r>
            <a:endParaRPr lang="en-US" dirty="0" smtClean="0"/>
          </a:p>
          <a:p>
            <a:pPr>
              <a:lnSpc>
                <a:spcPct val="120000"/>
              </a:lnSpc>
            </a:pPr>
            <a:r>
              <a:rPr lang="en-US" b="1" dirty="0" err="1" smtClean="0"/>
              <a:t>Sử</a:t>
            </a:r>
            <a:r>
              <a:rPr lang="en-US" b="1" dirty="0" smtClean="0"/>
              <a:t> </a:t>
            </a:r>
            <a:r>
              <a:rPr lang="en-US" b="1" dirty="0" err="1"/>
              <a:t>dụng</a:t>
            </a:r>
            <a:r>
              <a:rPr lang="en-US" b="1" dirty="0"/>
              <a:t> </a:t>
            </a:r>
            <a:r>
              <a:rPr lang="en-US" b="1" dirty="0" err="1"/>
              <a:t>bàn</a:t>
            </a:r>
            <a:r>
              <a:rPr lang="en-US" b="1" dirty="0"/>
              <a:t> </a:t>
            </a:r>
            <a:r>
              <a:rPr lang="en-US" b="1" dirty="0" err="1" smtClean="0"/>
              <a:t>phím</a:t>
            </a:r>
            <a:r>
              <a:rPr lang="en-US" b="1" dirty="0" smtClean="0"/>
              <a:t> (Using </a:t>
            </a:r>
            <a:r>
              <a:rPr lang="en-US" b="1" dirty="0"/>
              <a:t>the </a:t>
            </a:r>
            <a:r>
              <a:rPr lang="en-US" b="1" dirty="0" smtClean="0"/>
              <a:t>Keyboard)</a:t>
            </a:r>
            <a:endParaRPr lang="en-US" b="1" dirty="0"/>
          </a:p>
          <a:p>
            <a:pPr lvl="1">
              <a:lnSpc>
                <a:spcPct val="120000"/>
              </a:lnSpc>
            </a:pPr>
            <a:r>
              <a:rPr lang="en-CA" dirty="0" err="1"/>
              <a:t>Một</a:t>
            </a:r>
            <a:r>
              <a:rPr lang="en-CA" dirty="0"/>
              <a:t> </a:t>
            </a:r>
            <a:r>
              <a:rPr lang="en-CA" dirty="0" err="1"/>
              <a:t>số</a:t>
            </a:r>
            <a:r>
              <a:rPr lang="en-CA" dirty="0"/>
              <a:t> </a:t>
            </a:r>
            <a:r>
              <a:rPr lang="en-CA" dirty="0" err="1"/>
              <a:t>chức</a:t>
            </a:r>
            <a:r>
              <a:rPr lang="en-CA" dirty="0"/>
              <a:t> </a:t>
            </a:r>
            <a:r>
              <a:rPr lang="en-CA" dirty="0" err="1"/>
              <a:t>năng</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truy</a:t>
            </a:r>
            <a:r>
              <a:rPr lang="en-CA" dirty="0"/>
              <a:t> </a:t>
            </a:r>
            <a:r>
              <a:rPr lang="en-CA" dirty="0" err="1"/>
              <a:t>xuất</a:t>
            </a:r>
            <a:r>
              <a:rPr lang="en-CA" dirty="0"/>
              <a:t> </a:t>
            </a:r>
            <a:r>
              <a:rPr lang="en-CA" dirty="0" err="1"/>
              <a:t>thông</a:t>
            </a:r>
            <a:r>
              <a:rPr lang="en-CA" dirty="0"/>
              <a:t> qua  </a:t>
            </a:r>
            <a:r>
              <a:rPr lang="en-CA" dirty="0" err="1"/>
              <a:t>các</a:t>
            </a:r>
            <a:r>
              <a:rPr lang="en-CA" dirty="0"/>
              <a:t> </a:t>
            </a:r>
            <a:r>
              <a:rPr lang="en-CA" dirty="0" err="1"/>
              <a:t>phím</a:t>
            </a:r>
            <a:r>
              <a:rPr lang="en-CA" dirty="0"/>
              <a:t> </a:t>
            </a:r>
            <a:r>
              <a:rPr lang="en-CA" dirty="0" err="1"/>
              <a:t>tắt</a:t>
            </a:r>
            <a:endParaRPr lang="vi-VN" dirty="0" smtClean="0"/>
          </a:p>
          <a:p>
            <a:pPr lvl="1">
              <a:lnSpc>
                <a:spcPct val="120000"/>
              </a:lnSpc>
            </a:pPr>
            <a:r>
              <a:rPr lang="en-CA" dirty="0" err="1"/>
              <a:t>Nhiều</a:t>
            </a:r>
            <a:r>
              <a:rPr lang="en-CA" dirty="0"/>
              <a:t> </a:t>
            </a:r>
            <a:r>
              <a:rPr lang="en-CA" dirty="0" err="1"/>
              <a:t>phím</a:t>
            </a:r>
            <a:r>
              <a:rPr lang="en-CA" dirty="0"/>
              <a:t> </a:t>
            </a:r>
            <a:r>
              <a:rPr lang="en-CA" dirty="0" err="1"/>
              <a:t>tắt</a:t>
            </a:r>
            <a:r>
              <a:rPr lang="en-CA" dirty="0"/>
              <a:t> </a:t>
            </a:r>
            <a:r>
              <a:rPr lang="en-CA" dirty="0" err="1"/>
              <a:t>đã</a:t>
            </a:r>
            <a:r>
              <a:rPr lang="en-CA" dirty="0"/>
              <a:t> </a:t>
            </a:r>
            <a:r>
              <a:rPr lang="en-CA" dirty="0" err="1"/>
              <a:t>được</a:t>
            </a:r>
            <a:r>
              <a:rPr lang="en-CA" dirty="0"/>
              <a:t> </a:t>
            </a:r>
            <a:r>
              <a:rPr lang="en-CA" dirty="0" err="1"/>
              <a:t>chuẩn</a:t>
            </a:r>
            <a:r>
              <a:rPr lang="en-CA" dirty="0"/>
              <a:t> </a:t>
            </a:r>
            <a:r>
              <a:rPr lang="en-CA" dirty="0" err="1"/>
              <a:t>hóa</a:t>
            </a:r>
            <a:r>
              <a:rPr lang="en-CA" dirty="0"/>
              <a:t> </a:t>
            </a:r>
            <a:r>
              <a:rPr lang="en-CA" dirty="0" err="1"/>
              <a:t>giữa</a:t>
            </a:r>
            <a:r>
              <a:rPr lang="en-CA" dirty="0"/>
              <a:t> </a:t>
            </a:r>
            <a:r>
              <a:rPr lang="en-CA" dirty="0" err="1"/>
              <a:t>các</a:t>
            </a:r>
            <a:r>
              <a:rPr lang="en-CA" dirty="0"/>
              <a:t> </a:t>
            </a:r>
            <a:r>
              <a:rPr lang="en-CA" dirty="0" err="1"/>
              <a:t>ứng</a:t>
            </a:r>
            <a:r>
              <a:rPr lang="en-CA" dirty="0"/>
              <a:t> </a:t>
            </a:r>
            <a:r>
              <a:rPr lang="en-CA" dirty="0" err="1"/>
              <a:t>dụng</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a:p>
        </p:txBody>
      </p:sp>
    </p:spTree>
    <p:extLst>
      <p:ext uri="{BB962C8B-B14F-4D97-AF65-F5344CB8AC3E}">
        <p14:creationId xmlns:p14="http://schemas.microsoft.com/office/powerpoint/2010/main" val="11559084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Sử dụng nút khởi động (Start Button)</a:t>
            </a:r>
            <a:endParaRPr lang="en-US" dirty="0"/>
          </a:p>
        </p:txBody>
      </p:sp>
      <p:sp>
        <p:nvSpPr>
          <p:cNvPr id="3" name="Content Placeholder 2"/>
          <p:cNvSpPr>
            <a:spLocks noGrp="1"/>
          </p:cNvSpPr>
          <p:nvPr>
            <p:ph idx="1"/>
          </p:nvPr>
        </p:nvSpPr>
        <p:spPr>
          <a:xfrm>
            <a:off x="374400" y="1332000"/>
            <a:ext cx="8385175" cy="4886324"/>
          </a:xfrm>
        </p:spPr>
        <p:txBody>
          <a:bodyPr/>
          <a:lstStyle/>
          <a:p>
            <a:r>
              <a:rPr lang="vi-VN" dirty="0" err="1"/>
              <a:t>L</a:t>
            </a:r>
            <a:r>
              <a:rPr lang="en-CA" dirty="0" smtClean="0"/>
              <a:t>à </a:t>
            </a:r>
            <a:r>
              <a:rPr lang="en-CA" dirty="0" err="1"/>
              <a:t>cách</a:t>
            </a:r>
            <a:r>
              <a:rPr lang="en-CA" dirty="0"/>
              <a:t> </a:t>
            </a:r>
            <a:r>
              <a:rPr lang="en-CA" dirty="0" err="1"/>
              <a:t>chính</a:t>
            </a:r>
            <a:r>
              <a:rPr lang="en-CA" dirty="0"/>
              <a:t> </a:t>
            </a:r>
            <a:r>
              <a:rPr lang="en-CA" dirty="0" err="1"/>
              <a:t>để</a:t>
            </a:r>
            <a:r>
              <a:rPr lang="en-CA" dirty="0"/>
              <a:t> </a:t>
            </a:r>
            <a:r>
              <a:rPr lang="en-CA" dirty="0" err="1"/>
              <a:t>khởi</a:t>
            </a:r>
            <a:r>
              <a:rPr lang="en-CA" dirty="0"/>
              <a:t> </a:t>
            </a:r>
            <a:r>
              <a:rPr lang="en-CA" dirty="0" err="1"/>
              <a:t>động</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tìm</a:t>
            </a:r>
            <a:r>
              <a:rPr lang="en-CA" dirty="0"/>
              <a:t> </a:t>
            </a:r>
            <a:r>
              <a:rPr lang="en-CA" dirty="0" err="1"/>
              <a:t>các</a:t>
            </a:r>
            <a:r>
              <a:rPr lang="en-CA" dirty="0"/>
              <a:t> </a:t>
            </a:r>
            <a:r>
              <a:rPr lang="en-CA" dirty="0" err="1"/>
              <a:t>tập</a:t>
            </a:r>
            <a:r>
              <a:rPr lang="en-CA" dirty="0"/>
              <a:t> tin, </a:t>
            </a:r>
            <a:r>
              <a:rPr lang="en-CA" dirty="0" err="1"/>
              <a:t>truy</a:t>
            </a:r>
            <a:r>
              <a:rPr lang="en-CA" dirty="0"/>
              <a:t> </a:t>
            </a:r>
            <a:r>
              <a:rPr lang="en-CA" dirty="0" err="1"/>
              <a:t>cập</a:t>
            </a:r>
            <a:r>
              <a:rPr lang="en-CA" dirty="0"/>
              <a:t> </a:t>
            </a:r>
            <a:r>
              <a:rPr lang="en-CA" dirty="0" err="1"/>
              <a:t>tính</a:t>
            </a:r>
            <a:r>
              <a:rPr lang="en-CA" dirty="0"/>
              <a:t> </a:t>
            </a:r>
            <a:r>
              <a:rPr lang="en-CA" dirty="0" err="1"/>
              <a:t>năng</a:t>
            </a:r>
            <a:r>
              <a:rPr lang="en-CA" dirty="0"/>
              <a:t> </a:t>
            </a:r>
            <a:r>
              <a:rPr lang="en-CA" dirty="0" err="1"/>
              <a:t>trợ</a:t>
            </a:r>
            <a:r>
              <a:rPr lang="en-CA" dirty="0"/>
              <a:t> </a:t>
            </a:r>
            <a:r>
              <a:rPr lang="en-CA" dirty="0" err="1"/>
              <a:t>giúp</a:t>
            </a:r>
            <a:r>
              <a:rPr lang="en-CA" dirty="0"/>
              <a:t> </a:t>
            </a:r>
            <a:r>
              <a:rPr lang="en-CA" dirty="0" err="1"/>
              <a:t>trực</a:t>
            </a:r>
            <a:r>
              <a:rPr lang="en-CA" dirty="0"/>
              <a:t> </a:t>
            </a:r>
            <a:r>
              <a:rPr lang="en-CA" dirty="0" err="1"/>
              <a:t>tuyến</a:t>
            </a:r>
            <a:r>
              <a:rPr lang="en-CA" dirty="0"/>
              <a:t>, </a:t>
            </a:r>
            <a:r>
              <a:rPr lang="en-CA" dirty="0" err="1"/>
              <a:t>đăng</a:t>
            </a:r>
            <a:r>
              <a:rPr lang="en-CA" dirty="0"/>
              <a:t> </a:t>
            </a:r>
            <a:r>
              <a:rPr lang="en-CA" dirty="0" err="1"/>
              <a:t>xuất</a:t>
            </a:r>
            <a:r>
              <a:rPr lang="en-CA" dirty="0"/>
              <a:t> </a:t>
            </a:r>
            <a:r>
              <a:rPr lang="en-CA" dirty="0" err="1"/>
              <a:t>khỏi</a:t>
            </a:r>
            <a:r>
              <a:rPr lang="en-CA" dirty="0"/>
              <a:t> </a:t>
            </a:r>
            <a:r>
              <a:rPr lang="en-CA" dirty="0" err="1"/>
              <a:t>mạng</a:t>
            </a:r>
            <a:r>
              <a:rPr lang="en-CA" dirty="0"/>
              <a:t>, </a:t>
            </a:r>
            <a:r>
              <a:rPr lang="en-CA" dirty="0" err="1"/>
              <a:t>chuyển</a:t>
            </a:r>
            <a:r>
              <a:rPr lang="en-CA" dirty="0"/>
              <a:t> </a:t>
            </a:r>
            <a:r>
              <a:rPr lang="en-CA" dirty="0" err="1"/>
              <a:t>đổi</a:t>
            </a:r>
            <a:r>
              <a:rPr lang="en-CA" dirty="0"/>
              <a:t> </a:t>
            </a:r>
            <a:r>
              <a:rPr lang="en-CA" dirty="0" err="1"/>
              <a:t>giữa</a:t>
            </a:r>
            <a:r>
              <a:rPr lang="en-CA" dirty="0"/>
              <a:t> </a:t>
            </a:r>
            <a:r>
              <a:rPr lang="en-CA" dirty="0" err="1"/>
              <a:t>các</a:t>
            </a:r>
            <a:r>
              <a:rPr lang="en-CA" dirty="0"/>
              <a:t> </a:t>
            </a:r>
            <a:r>
              <a:rPr lang="en-CA" dirty="0" err="1"/>
              <a:t>người</a:t>
            </a:r>
            <a:r>
              <a:rPr lang="en-CA" dirty="0"/>
              <a:t> </a:t>
            </a:r>
            <a:r>
              <a:rPr lang="en-CA" dirty="0" err="1"/>
              <a:t>dùng</a:t>
            </a:r>
            <a:r>
              <a:rPr lang="en-CA" dirty="0"/>
              <a:t>, hay </a:t>
            </a:r>
            <a:r>
              <a:rPr lang="en-CA" dirty="0" err="1"/>
              <a:t>tắt</a:t>
            </a:r>
            <a:r>
              <a:rPr lang="en-CA" dirty="0"/>
              <a:t> </a:t>
            </a:r>
            <a:r>
              <a:rPr lang="en-CA" dirty="0" err="1"/>
              <a:t>máy</a:t>
            </a:r>
            <a:r>
              <a:rPr lang="en-CA" dirty="0"/>
              <a:t> </a:t>
            </a:r>
            <a:r>
              <a:rPr lang="en-CA" dirty="0" err="1"/>
              <a:t>tính</a:t>
            </a:r>
            <a:endParaRPr lang="vi-VN" dirty="0"/>
          </a:p>
          <a:p>
            <a:r>
              <a:rPr lang="vi-VN" dirty="0"/>
              <a:t>Để kích hoạt nút Start:</a:t>
            </a:r>
          </a:p>
          <a:p>
            <a:pPr lvl="1"/>
            <a:r>
              <a:rPr lang="vi-VN" dirty="0" smtClean="0"/>
              <a:t>Nhấp chuột vào </a:t>
            </a:r>
            <a:r>
              <a:rPr lang="vi-VN" dirty="0"/>
              <a:t>nút </a:t>
            </a:r>
            <a:r>
              <a:rPr lang="vi-VN" b="1" dirty="0"/>
              <a:t>Start</a:t>
            </a:r>
            <a:r>
              <a:rPr lang="vi-VN" dirty="0"/>
              <a:t>, hoặc</a:t>
            </a:r>
          </a:p>
          <a:p>
            <a:pPr lvl="1"/>
            <a:r>
              <a:rPr lang="vi-VN" dirty="0"/>
              <a:t>N</a:t>
            </a:r>
            <a:r>
              <a:rPr lang="vi-VN" dirty="0" smtClean="0"/>
              <a:t>hấn </a:t>
            </a:r>
            <a:r>
              <a:rPr lang="vi-VN" dirty="0"/>
              <a:t>phím Windows, hoặc</a:t>
            </a:r>
          </a:p>
          <a:p>
            <a:pPr lvl="1"/>
            <a:r>
              <a:rPr lang="vi-VN" dirty="0"/>
              <a:t>N</a:t>
            </a:r>
            <a:r>
              <a:rPr lang="vi-VN" dirty="0" smtClean="0"/>
              <a:t>hấn </a:t>
            </a:r>
            <a:r>
              <a:rPr lang="vi-VN" dirty="0"/>
              <a:t>CTRL + ESC</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pPr/>
              <a:t>27</a:t>
            </a:fld>
            <a:endParaRPr lang="en-US"/>
          </a:p>
        </p:txBody>
      </p:sp>
      <p:pic>
        <p:nvPicPr>
          <p:cNvPr id="4" name="Picture 3" descr="Description: Description: w7-003"/>
          <p:cNvPicPr/>
          <p:nvPr/>
        </p:nvPicPr>
        <p:blipFill>
          <a:blip r:embed="rId3">
            <a:extLst>
              <a:ext uri="{28A0092B-C50C-407E-A947-70E740481C1C}">
                <a14:useLocalDpi xmlns:a14="http://schemas.microsoft.com/office/drawing/2010/main" val="0"/>
              </a:ext>
            </a:extLst>
          </a:blip>
          <a:srcRect r="12308"/>
          <a:stretch>
            <a:fillRect/>
          </a:stretch>
        </p:blipFill>
        <p:spPr bwMode="auto">
          <a:xfrm>
            <a:off x="4437573" y="2931887"/>
            <a:ext cx="968928" cy="708544"/>
          </a:xfrm>
          <a:prstGeom prst="rect">
            <a:avLst/>
          </a:prstGeom>
          <a:noFill/>
        </p:spPr>
      </p:pic>
    </p:spTree>
    <p:extLst>
      <p:ext uri="{BB962C8B-B14F-4D97-AF65-F5344CB8AC3E}">
        <p14:creationId xmlns:p14="http://schemas.microsoft.com/office/powerpoint/2010/main" val="2197704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Sử dụng nút khởi động (Start Button)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41189509"/>
              </p:ext>
            </p:extLst>
          </p:nvPr>
        </p:nvGraphicFramePr>
        <p:xfrm>
          <a:off x="4435523" y="2751937"/>
          <a:ext cx="4503762" cy="1567180"/>
        </p:xfrm>
        <a:graphic>
          <a:graphicData uri="http://schemas.openxmlformats.org/drawingml/2006/table">
            <a:tbl>
              <a:tblPr firstRow="1" firstCol="1" bandRow="1">
                <a:tableStyleId>{5C22544A-7EE6-4342-B048-85BDC9FD1C3A}</a:tableStyleId>
              </a:tblPr>
              <a:tblGrid>
                <a:gridCol w="436728">
                  <a:extLst>
                    <a:ext uri="{9D8B030D-6E8A-4147-A177-3AD203B41FA5}">
                      <a16:colId xmlns:a16="http://schemas.microsoft.com/office/drawing/2014/main" val="20000"/>
                    </a:ext>
                  </a:extLst>
                </a:gridCol>
                <a:gridCol w="2332064">
                  <a:extLst>
                    <a:ext uri="{9D8B030D-6E8A-4147-A177-3AD203B41FA5}">
                      <a16:colId xmlns:a16="http://schemas.microsoft.com/office/drawing/2014/main" val="20001"/>
                    </a:ext>
                  </a:extLst>
                </a:gridCol>
                <a:gridCol w="293050">
                  <a:extLst>
                    <a:ext uri="{9D8B030D-6E8A-4147-A177-3AD203B41FA5}">
                      <a16:colId xmlns:a16="http://schemas.microsoft.com/office/drawing/2014/main" val="20002"/>
                    </a:ext>
                  </a:extLst>
                </a:gridCol>
                <a:gridCol w="554391">
                  <a:extLst>
                    <a:ext uri="{9D8B030D-6E8A-4147-A177-3AD203B41FA5}">
                      <a16:colId xmlns:a16="http://schemas.microsoft.com/office/drawing/2014/main" val="20003"/>
                    </a:ext>
                  </a:extLst>
                </a:gridCol>
                <a:gridCol w="153379">
                  <a:extLst>
                    <a:ext uri="{9D8B030D-6E8A-4147-A177-3AD203B41FA5}">
                      <a16:colId xmlns:a16="http://schemas.microsoft.com/office/drawing/2014/main" val="20004"/>
                    </a:ext>
                  </a:extLst>
                </a:gridCol>
                <a:gridCol w="734150">
                  <a:extLst>
                    <a:ext uri="{9D8B030D-6E8A-4147-A177-3AD203B41FA5}">
                      <a16:colId xmlns:a16="http://schemas.microsoft.com/office/drawing/2014/main" val="20005"/>
                    </a:ext>
                  </a:extLst>
                </a:gridCol>
              </a:tblGrid>
              <a:tr h="47256">
                <a:tc>
                  <a:txBody>
                    <a:bodyPr/>
                    <a:lstStyle/>
                    <a:p>
                      <a:pPr marL="0" marR="0" algn="ctr">
                        <a:lnSpc>
                          <a:spcPct val="115000"/>
                        </a:lnSpc>
                        <a:spcBef>
                          <a:spcPts val="100"/>
                        </a:spcBef>
                        <a:spcAft>
                          <a:spcPts val="100"/>
                        </a:spcAft>
                      </a:pPr>
                      <a:r>
                        <a:rPr lang="en-US" sz="2000" dirty="0">
                          <a:solidFill>
                            <a:schemeClr val="tx1"/>
                          </a:solidFill>
                          <a:effectLst/>
                          <a:latin typeface="Cambria" panose="02040503050406030204" pitchFamily="18" charset="0"/>
                        </a:rPr>
                        <a:t>1</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5C040"/>
                    </a:solidFill>
                  </a:tcPr>
                </a:tc>
                <a:tc gridSpan="5">
                  <a:txBody>
                    <a:bodyPr/>
                    <a:lstStyle/>
                    <a:p>
                      <a:pPr marL="0" marR="0" algn="l">
                        <a:lnSpc>
                          <a:spcPct val="115000"/>
                        </a:lnSpc>
                        <a:spcBef>
                          <a:spcPts val="100"/>
                        </a:spcBef>
                        <a:spcAft>
                          <a:spcPts val="100"/>
                        </a:spcAft>
                      </a:pPr>
                      <a:r>
                        <a:rPr lang="vi-VN" sz="2000" b="0" dirty="0" smtClean="0">
                          <a:solidFill>
                            <a:schemeClr val="tx1"/>
                          </a:solidFill>
                          <a:effectLst/>
                          <a:latin typeface="Cambria" panose="02040503050406030204" pitchFamily="18" charset="0"/>
                        </a:rPr>
                        <a:t>Vùng chương trình được đánh dấu </a:t>
                      </a:r>
                      <a:endParaRPr lang="en-US" sz="2000" b="0"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marR="0" algn="ctr">
                        <a:lnSpc>
                          <a:spcPts val="300"/>
                        </a:lnSpc>
                        <a:spcBef>
                          <a:spcPts val="200"/>
                        </a:spcBef>
                        <a:spcAft>
                          <a:spcPts val="0"/>
                        </a:spcAft>
                      </a:pPr>
                      <a:r>
                        <a:rPr lang="en-US" sz="2000">
                          <a:solidFill>
                            <a:schemeClr val="tx1"/>
                          </a:solidFill>
                          <a:effectLst/>
                          <a:latin typeface="Cambria" panose="02040503050406030204" pitchFamily="18" charset="0"/>
                        </a:rPr>
                        <a:t> </a:t>
                      </a:r>
                      <a:endParaRPr lang="en-US" sz="2000" b="1">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nSpc>
                          <a:spcPts val="300"/>
                        </a:lnSpc>
                        <a:spcBef>
                          <a:spcPts val="200"/>
                        </a:spcBef>
                        <a:spcAft>
                          <a:spcPts val="0"/>
                        </a:spcAft>
                      </a:pPr>
                      <a:r>
                        <a:rPr lang="en-US" sz="2000" b="0">
                          <a:solidFill>
                            <a:schemeClr val="tx1"/>
                          </a:solidFill>
                          <a:effectLst/>
                          <a:latin typeface="Cambria" panose="02040503050406030204" pitchFamily="18" charset="0"/>
                        </a:rPr>
                        <a:t> </a:t>
                      </a:r>
                      <a:endParaRPr lang="en-US" sz="2000" b="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l">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gridSpan="3">
                  <a:txBody>
                    <a:bodyPr/>
                    <a:lstStyle/>
                    <a:p>
                      <a:pPr marL="0" marR="0">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7256">
                <a:tc>
                  <a:txBody>
                    <a:bodyPr/>
                    <a:lstStyle/>
                    <a:p>
                      <a:pPr marL="0" marR="0" algn="ctr">
                        <a:lnSpc>
                          <a:spcPct val="115000"/>
                        </a:lnSpc>
                        <a:spcBef>
                          <a:spcPts val="100"/>
                        </a:spcBef>
                        <a:spcAft>
                          <a:spcPts val="100"/>
                        </a:spcAft>
                      </a:pPr>
                      <a:r>
                        <a:rPr lang="en-US" sz="2000" dirty="0">
                          <a:solidFill>
                            <a:schemeClr val="tx1"/>
                          </a:solidFill>
                          <a:effectLst/>
                          <a:latin typeface="Cambria" panose="02040503050406030204" pitchFamily="18" charset="0"/>
                        </a:rPr>
                        <a:t>2</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C040"/>
                    </a:solidFill>
                  </a:tcPr>
                </a:tc>
                <a:tc gridSpan="5">
                  <a:txBody>
                    <a:bodyPr/>
                    <a:lstStyle/>
                    <a:p>
                      <a:pPr marL="0" marR="0" algn="l">
                        <a:lnSpc>
                          <a:spcPct val="115000"/>
                        </a:lnSpc>
                        <a:spcBef>
                          <a:spcPts val="100"/>
                        </a:spcBef>
                        <a:spcAft>
                          <a:spcPts val="100"/>
                        </a:spcAft>
                      </a:pPr>
                      <a:r>
                        <a:rPr lang="vi-VN" sz="2000" b="0" smtClean="0">
                          <a:solidFill>
                            <a:schemeClr val="tx1"/>
                          </a:solidFill>
                          <a:effectLst/>
                          <a:latin typeface="Cambria" panose="02040503050406030204" pitchFamily="18" charset="0"/>
                        </a:rPr>
                        <a:t>Các chương trình sử dụng gần đây</a:t>
                      </a:r>
                      <a:endParaRPr lang="en-US" sz="2000" b="0"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0">
                <a:tc>
                  <a:txBody>
                    <a:bodyPr/>
                    <a:lstStyle/>
                    <a:p>
                      <a:pPr marL="0" marR="0" algn="ctr">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ts val="300"/>
                        </a:lnSpc>
                        <a:spcBef>
                          <a:spcPts val="200"/>
                        </a:spcBef>
                        <a:spcAft>
                          <a:spcPts val="0"/>
                        </a:spcAft>
                      </a:pPr>
                      <a:r>
                        <a:rPr lang="en-US" sz="2000" b="0">
                          <a:solidFill>
                            <a:schemeClr val="tx1"/>
                          </a:solidFill>
                          <a:effectLst/>
                          <a:latin typeface="Cambria" panose="02040503050406030204" pitchFamily="18" charset="0"/>
                        </a:rPr>
                        <a:t> </a:t>
                      </a:r>
                      <a:endParaRPr lang="en-US" sz="2000" b="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ts val="300"/>
                        </a:lnSpc>
                        <a:spcBef>
                          <a:spcPts val="200"/>
                        </a:spcBef>
                        <a:spcAft>
                          <a:spcPts val="0"/>
                        </a:spcAft>
                      </a:pPr>
                      <a:r>
                        <a:rPr lang="en-US" sz="2000">
                          <a:solidFill>
                            <a:schemeClr val="tx1"/>
                          </a:solidFill>
                          <a:effectLst/>
                          <a:latin typeface="Cambria" panose="02040503050406030204" pitchFamily="18" charset="0"/>
                        </a:rPr>
                        <a:t> </a:t>
                      </a:r>
                      <a:endParaRPr lang="en-US" sz="2000" b="1">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marL="0" marR="0">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r h="47256">
                <a:tc>
                  <a:txBody>
                    <a:bodyPr/>
                    <a:lstStyle/>
                    <a:p>
                      <a:pPr marL="0" marR="0" algn="ctr">
                        <a:lnSpc>
                          <a:spcPct val="115000"/>
                        </a:lnSpc>
                        <a:spcBef>
                          <a:spcPts val="100"/>
                        </a:spcBef>
                        <a:spcAft>
                          <a:spcPts val="100"/>
                        </a:spcAft>
                      </a:pPr>
                      <a:r>
                        <a:rPr lang="en-US" sz="2000" dirty="0">
                          <a:solidFill>
                            <a:schemeClr val="tx1"/>
                          </a:solidFill>
                          <a:effectLst/>
                          <a:latin typeface="Cambria" panose="02040503050406030204" pitchFamily="18" charset="0"/>
                        </a:rPr>
                        <a:t>3</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C040"/>
                    </a:solidFill>
                  </a:tcPr>
                </a:tc>
                <a:tc gridSpan="5">
                  <a:txBody>
                    <a:bodyPr/>
                    <a:lstStyle/>
                    <a:p>
                      <a:pPr marL="0" marR="0">
                        <a:lnSpc>
                          <a:spcPct val="115000"/>
                        </a:lnSpc>
                        <a:spcBef>
                          <a:spcPts val="100"/>
                        </a:spcBef>
                        <a:spcAft>
                          <a:spcPts val="100"/>
                        </a:spcAft>
                      </a:pPr>
                      <a:r>
                        <a:rPr lang="vi-VN" sz="2000" b="0" smtClean="0">
                          <a:solidFill>
                            <a:schemeClr val="tx1"/>
                          </a:solidFill>
                          <a:effectLst/>
                          <a:latin typeface="Cambria" panose="02040503050406030204" pitchFamily="18" charset="0"/>
                        </a:rPr>
                        <a:t>Các thư mục hệ thống hữu ích</a:t>
                      </a:r>
                      <a:endParaRPr lang="en-US" sz="2000" b="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0">
                <a:tc>
                  <a:txBody>
                    <a:bodyPr/>
                    <a:lstStyle/>
                    <a:p>
                      <a:pPr marL="0" marR="0" algn="ctr">
                        <a:lnSpc>
                          <a:spcPts val="300"/>
                        </a:lnSpc>
                        <a:spcBef>
                          <a:spcPts val="200"/>
                        </a:spcBef>
                        <a:spcAft>
                          <a:spcPts val="0"/>
                        </a:spcAft>
                      </a:pPr>
                      <a:r>
                        <a:rPr lang="en-US" sz="2000">
                          <a:solidFill>
                            <a:schemeClr val="tx1"/>
                          </a:solidFill>
                          <a:effectLst/>
                          <a:latin typeface="Cambria" panose="02040503050406030204" pitchFamily="18" charset="0"/>
                        </a:rPr>
                        <a:t> </a:t>
                      </a:r>
                      <a:endParaRPr lang="en-US" sz="2000" b="1">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nSpc>
                          <a:spcPts val="300"/>
                        </a:lnSpc>
                        <a:spcBef>
                          <a:spcPts val="200"/>
                        </a:spcBef>
                        <a:spcAft>
                          <a:spcPts val="0"/>
                        </a:spcAft>
                      </a:pPr>
                      <a:r>
                        <a:rPr lang="en-US" sz="2000" b="0">
                          <a:solidFill>
                            <a:schemeClr val="tx1"/>
                          </a:solidFill>
                          <a:effectLst/>
                          <a:latin typeface="Cambria" panose="02040503050406030204" pitchFamily="18" charset="0"/>
                        </a:rPr>
                        <a:t> </a:t>
                      </a:r>
                      <a:endParaRPr lang="en-US" sz="2000" b="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marL="0" marR="0">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marL="0" marR="0" algn="ctr">
                        <a:lnSpc>
                          <a:spcPts val="3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256">
                <a:tc>
                  <a:txBody>
                    <a:bodyPr/>
                    <a:lstStyle/>
                    <a:p>
                      <a:pPr marL="0" marR="0" algn="ctr">
                        <a:lnSpc>
                          <a:spcPct val="115000"/>
                        </a:lnSpc>
                        <a:spcBef>
                          <a:spcPts val="100"/>
                        </a:spcBef>
                        <a:spcAft>
                          <a:spcPts val="100"/>
                        </a:spcAft>
                      </a:pPr>
                      <a:r>
                        <a:rPr lang="en-US" sz="2000" dirty="0">
                          <a:solidFill>
                            <a:schemeClr val="tx1"/>
                          </a:solidFill>
                          <a:effectLst/>
                          <a:latin typeface="Cambria" panose="02040503050406030204" pitchFamily="18" charset="0"/>
                        </a:rPr>
                        <a:t>4</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C040"/>
                    </a:solidFill>
                  </a:tcPr>
                </a:tc>
                <a:tc gridSpan="5">
                  <a:txBody>
                    <a:bodyPr/>
                    <a:lstStyle/>
                    <a:p>
                      <a:pPr marL="0" marR="0">
                        <a:lnSpc>
                          <a:spcPct val="115000"/>
                        </a:lnSpc>
                        <a:spcBef>
                          <a:spcPts val="100"/>
                        </a:spcBef>
                        <a:spcAft>
                          <a:spcPts val="100"/>
                        </a:spcAft>
                      </a:pPr>
                      <a:r>
                        <a:rPr lang="en-US" sz="2000" b="0" smtClean="0">
                          <a:solidFill>
                            <a:schemeClr val="tx1"/>
                          </a:solidFill>
                          <a:effectLst/>
                          <a:latin typeface="Cambria" panose="02040503050406030204" pitchFamily="18" charset="0"/>
                        </a:rPr>
                        <a:t>Hộp tìm kiếm (Search Box)</a:t>
                      </a:r>
                      <a:endParaRPr lang="en-US" sz="2000" b="0"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0">
                <a:tc>
                  <a:txBody>
                    <a:bodyPr/>
                    <a:lstStyle/>
                    <a:p>
                      <a:pPr marL="0" marR="0" algn="ctr">
                        <a:lnSpc>
                          <a:spcPts val="400"/>
                        </a:lnSpc>
                        <a:spcBef>
                          <a:spcPts val="200"/>
                        </a:spcBef>
                        <a:spcAft>
                          <a:spcPts val="0"/>
                        </a:spcAft>
                      </a:pPr>
                      <a:r>
                        <a:rPr lang="en-US" sz="2000" dirty="0">
                          <a:solidFill>
                            <a:schemeClr val="tx1"/>
                          </a:solidFill>
                          <a:effectLst/>
                          <a:latin typeface="Cambria" panose="02040503050406030204" pitchFamily="18" charset="0"/>
                        </a:rPr>
                        <a:t> </a:t>
                      </a:r>
                      <a:endParaRPr lang="en-US" sz="2000" b="1" dirty="0">
                        <a:solidFill>
                          <a:schemeClr val="tx1"/>
                        </a:solidFill>
                        <a:effectLst/>
                        <a:latin typeface="Cambria" panose="02040503050406030204" pitchFamily="18" charset="0"/>
                        <a:ea typeface="Times New Roman"/>
                        <a:cs typeface="Arial"/>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5">
                  <a:txBody>
                    <a:bodyPr/>
                    <a:lstStyle/>
                    <a:p>
                      <a:pPr marL="0" marR="0">
                        <a:lnSpc>
                          <a:spcPts val="400"/>
                        </a:lnSpc>
                        <a:spcBef>
                          <a:spcPts val="200"/>
                        </a:spcBef>
                        <a:spcAft>
                          <a:spcPts val="0"/>
                        </a:spcAft>
                      </a:pPr>
                      <a:r>
                        <a:rPr lang="en-CA" sz="2000" b="0" dirty="0">
                          <a:solidFill>
                            <a:schemeClr val="tx1"/>
                          </a:solidFill>
                          <a:effectLst/>
                          <a:latin typeface="Cambria" panose="02040503050406030204" pitchFamily="18" charset="0"/>
                        </a:rPr>
                        <a:t> </a:t>
                      </a:r>
                      <a:endParaRPr lang="en-US" sz="2000" b="0" dirty="0">
                        <a:solidFill>
                          <a:schemeClr val="tx1"/>
                        </a:solidFill>
                        <a:effectLst/>
                        <a:latin typeface="Cambria" panose="02040503050406030204" pitchFamily="18" charset="0"/>
                        <a:ea typeface="Times New Roman"/>
                        <a:cs typeface="Arial"/>
                      </a:endParaRPr>
                    </a:p>
                  </a:txBody>
                  <a:tcPr marL="89263" marR="89263"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bl>
          </a:graphicData>
        </a:graphic>
      </p:graphicFrame>
      <p:sp>
        <p:nvSpPr>
          <p:cNvPr id="3" name="Footer Placeholder 2"/>
          <p:cNvSpPr>
            <a:spLocks noGrp="1"/>
          </p:cNvSpPr>
          <p:nvPr>
            <p:ph type="ftr" sz="quarter" idx="11"/>
          </p:nvPr>
        </p:nvSpPr>
        <p:spPr/>
        <p:txBody>
          <a:bodyPr/>
          <a:lstStyle/>
          <a:p>
            <a:r>
              <a:rPr lang="en-US" smtClean="0"/>
              <a:t>© IIG Vietnam</a:t>
            </a:r>
            <a:endParaRPr lang="en-US"/>
          </a:p>
        </p:txBody>
      </p:sp>
      <p:sp>
        <p:nvSpPr>
          <p:cNvPr id="4" name="Slide Number Placeholder 3"/>
          <p:cNvSpPr>
            <a:spLocks noGrp="1"/>
          </p:cNvSpPr>
          <p:nvPr>
            <p:ph type="sldNum" sz="quarter" idx="12"/>
          </p:nvPr>
        </p:nvSpPr>
        <p:spPr/>
        <p:txBody>
          <a:bodyPr/>
          <a:lstStyle/>
          <a:p>
            <a:fld id="{45FB6C65-6715-49C2-A781-2C0369051A11}" type="slidenum">
              <a:rPr lang="en-US" smtClean="0"/>
              <a:t>28</a:t>
            </a:fld>
            <a:endParaRPr lang="en-US"/>
          </a:p>
        </p:txBody>
      </p:sp>
      <p:grpSp>
        <p:nvGrpSpPr>
          <p:cNvPr id="18" name="Group 17"/>
          <p:cNvGrpSpPr/>
          <p:nvPr/>
        </p:nvGrpSpPr>
        <p:grpSpPr>
          <a:xfrm>
            <a:off x="531841" y="1660357"/>
            <a:ext cx="3769895" cy="4402797"/>
            <a:chOff x="641683" y="1660357"/>
            <a:chExt cx="3769895" cy="4402797"/>
          </a:xfrm>
        </p:grpSpPr>
        <p:pic>
          <p:nvPicPr>
            <p:cNvPr id="2051"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683" y="1660357"/>
              <a:ext cx="3769895" cy="4402797"/>
            </a:xfrm>
            <a:prstGeom prst="rect">
              <a:avLst/>
            </a:prstGeom>
            <a:noFill/>
            <a:extLst>
              <a:ext uri="{909E8E84-426E-40DD-AFC4-6F175D3DCCD1}">
                <a14:hiddenFill xmlns:a14="http://schemas.microsoft.com/office/drawing/2010/main">
                  <a:solidFill>
                    <a:srgbClr val="FFFFFF"/>
                  </a:solidFill>
                </a14:hiddenFill>
              </a:ext>
            </a:extLst>
          </p:spPr>
        </p:pic>
        <p:cxnSp>
          <p:nvCxnSpPr>
            <p:cNvPr id="8" name="AutoShape 1315"/>
            <p:cNvCxnSpPr>
              <a:cxnSpLocks noChangeShapeType="1"/>
            </p:cNvCxnSpPr>
            <p:nvPr/>
          </p:nvCxnSpPr>
          <p:spPr bwMode="auto">
            <a:xfrm>
              <a:off x="2157730" y="1922780"/>
              <a:ext cx="349250" cy="635"/>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cxnSp>
          <p:nvCxnSpPr>
            <p:cNvPr id="9" name="AutoShape 1316"/>
            <p:cNvCxnSpPr>
              <a:cxnSpLocks noChangeShapeType="1"/>
            </p:cNvCxnSpPr>
            <p:nvPr/>
          </p:nvCxnSpPr>
          <p:spPr bwMode="auto">
            <a:xfrm>
              <a:off x="2115185" y="3006090"/>
              <a:ext cx="349250" cy="635"/>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cxnSp>
          <p:nvCxnSpPr>
            <p:cNvPr id="10" name="AutoShape 1317"/>
            <p:cNvCxnSpPr>
              <a:cxnSpLocks noChangeShapeType="1"/>
            </p:cNvCxnSpPr>
            <p:nvPr/>
          </p:nvCxnSpPr>
          <p:spPr bwMode="auto">
            <a:xfrm>
              <a:off x="3778250" y="2694305"/>
              <a:ext cx="349250" cy="635"/>
            </a:xfrm>
            <a:prstGeom prst="straightConnector1">
              <a:avLst/>
            </a:prstGeom>
            <a:noFill/>
            <a:ln w="12700">
              <a:solidFill>
                <a:srgbClr val="000000"/>
              </a:solidFill>
              <a:round/>
              <a:headEnd type="triangle" w="med" len="med"/>
              <a:tailEnd/>
            </a:ln>
            <a:effectLst>
              <a:outerShdw dist="12700" algn="ctr" rotWithShape="0">
                <a:srgbClr val="FFFFFF"/>
              </a:outerShdw>
            </a:effectLst>
            <a:extLst>
              <a:ext uri="{909E8E84-426E-40DD-AFC4-6F175D3DCCD1}">
                <a14:hiddenFill xmlns:a14="http://schemas.microsoft.com/office/drawing/2010/main">
                  <a:noFill/>
                </a14:hiddenFill>
              </a:ext>
            </a:extLst>
          </p:spPr>
        </p:cxnSp>
        <p:cxnSp>
          <p:nvCxnSpPr>
            <p:cNvPr id="11" name="AutoShape 1318"/>
            <p:cNvCxnSpPr>
              <a:cxnSpLocks noChangeShapeType="1"/>
            </p:cNvCxnSpPr>
            <p:nvPr/>
          </p:nvCxnSpPr>
          <p:spPr bwMode="auto">
            <a:xfrm>
              <a:off x="2830195" y="5786755"/>
              <a:ext cx="349250" cy="635"/>
            </a:xfrm>
            <a:prstGeom prst="straightConnector1">
              <a:avLst/>
            </a:prstGeom>
            <a:noFill/>
            <a:ln w="12700">
              <a:solidFill>
                <a:srgbClr val="000000"/>
              </a:solidFill>
              <a:round/>
              <a:headEnd type="triangle" w="med" len="med"/>
              <a:tailEnd/>
            </a:ln>
            <a:effectLst>
              <a:outerShdw dist="12700" dir="10800000" algn="ctr" rotWithShape="0">
                <a:srgbClr val="FFFFFF"/>
              </a:outerShdw>
            </a:effectLst>
            <a:extLst>
              <a:ext uri="{909E8E84-426E-40DD-AFC4-6F175D3DCCD1}">
                <a14:hiddenFill xmlns:a14="http://schemas.microsoft.com/office/drawing/2010/main">
                  <a:noFill/>
                </a14:hiddenFill>
              </a:ext>
            </a:extLst>
          </p:spPr>
        </p:cxnSp>
        <p:sp>
          <p:nvSpPr>
            <p:cNvPr id="12" name="Text Box 1319"/>
            <p:cNvSpPr txBox="1">
              <a:spLocks noChangeArrowheads="1"/>
            </p:cNvSpPr>
            <p:nvPr/>
          </p:nvSpPr>
          <p:spPr bwMode="auto">
            <a:xfrm>
              <a:off x="2498725" y="1854835"/>
              <a:ext cx="194310" cy="165100"/>
            </a:xfrm>
            <a:prstGeom prst="rect">
              <a:avLst/>
            </a:prstGeom>
            <a:solidFill>
              <a:srgbClr val="F5C040"/>
            </a:solidFill>
            <a:ln>
              <a:noFill/>
            </a:ln>
            <a:effectLst/>
            <a:extLst/>
          </p:spPr>
          <p:txBody>
            <a:bodyPr rot="0" vert="horz" wrap="square" lIns="21590" tIns="21590" rIns="21590" bIns="21590" anchor="t" anchorCtr="0" upright="1">
              <a:noAutofit/>
            </a:bodyPr>
            <a:lstStyle/>
            <a:p>
              <a:pPr marL="0" marR="0" algn="ctr">
                <a:spcBef>
                  <a:spcPts val="0"/>
                </a:spcBef>
                <a:spcAft>
                  <a:spcPts val="0"/>
                </a:spcAft>
              </a:pPr>
              <a:r>
                <a:rPr lang="en-US" sz="800" b="1">
                  <a:effectLst/>
                  <a:latin typeface="Zurich BT"/>
                  <a:ea typeface="Times New Roman"/>
                  <a:cs typeface="Arial"/>
                </a:rPr>
                <a:t>1</a:t>
              </a:r>
            </a:p>
          </p:txBody>
        </p:sp>
        <p:sp>
          <p:nvSpPr>
            <p:cNvPr id="13" name="Text Box 1320"/>
            <p:cNvSpPr txBox="1">
              <a:spLocks noChangeArrowheads="1"/>
            </p:cNvSpPr>
            <p:nvPr/>
          </p:nvSpPr>
          <p:spPr bwMode="auto">
            <a:xfrm>
              <a:off x="3167380" y="5717540"/>
              <a:ext cx="194310" cy="165100"/>
            </a:xfrm>
            <a:prstGeom prst="rect">
              <a:avLst/>
            </a:prstGeom>
            <a:solidFill>
              <a:srgbClr val="F5C040"/>
            </a:solidFill>
            <a:ln>
              <a:noFill/>
            </a:ln>
            <a:extLst/>
          </p:spPr>
          <p:txBody>
            <a:bodyPr rot="0" vert="horz" wrap="square" lIns="21590" tIns="21590" rIns="21590" bIns="21590" anchor="t" anchorCtr="0" upright="1">
              <a:noAutofit/>
            </a:bodyPr>
            <a:lstStyle/>
            <a:p>
              <a:pPr marL="0" marR="0" algn="ctr">
                <a:spcBef>
                  <a:spcPts val="0"/>
                </a:spcBef>
                <a:spcAft>
                  <a:spcPts val="0"/>
                </a:spcAft>
              </a:pPr>
              <a:r>
                <a:rPr lang="en-US" sz="800" b="1">
                  <a:effectLst/>
                  <a:latin typeface="Zurich BT"/>
                  <a:ea typeface="Times New Roman"/>
                  <a:cs typeface="Arial"/>
                </a:rPr>
                <a:t>4</a:t>
              </a:r>
            </a:p>
          </p:txBody>
        </p:sp>
        <p:sp>
          <p:nvSpPr>
            <p:cNvPr id="14" name="Text Box 1321"/>
            <p:cNvSpPr txBox="1">
              <a:spLocks noChangeArrowheads="1"/>
            </p:cNvSpPr>
            <p:nvPr/>
          </p:nvSpPr>
          <p:spPr bwMode="auto">
            <a:xfrm>
              <a:off x="4130675" y="2618105"/>
              <a:ext cx="194310" cy="165100"/>
            </a:xfrm>
            <a:prstGeom prst="rect">
              <a:avLst/>
            </a:prstGeom>
            <a:solidFill>
              <a:srgbClr val="F5C040"/>
            </a:solidFill>
            <a:ln>
              <a:noFill/>
            </a:ln>
            <a:effectLst/>
            <a:extLst/>
          </p:spPr>
          <p:txBody>
            <a:bodyPr rot="0" vert="horz" wrap="square" lIns="21590" tIns="21590" rIns="21590" bIns="21590" anchor="t" anchorCtr="0" upright="1">
              <a:noAutofit/>
            </a:bodyPr>
            <a:lstStyle/>
            <a:p>
              <a:pPr marL="0" marR="0" algn="ctr">
                <a:spcBef>
                  <a:spcPts val="0"/>
                </a:spcBef>
                <a:spcAft>
                  <a:spcPts val="0"/>
                </a:spcAft>
              </a:pPr>
              <a:r>
                <a:rPr lang="en-US" sz="800" b="1">
                  <a:effectLst/>
                  <a:latin typeface="Zurich BT"/>
                  <a:ea typeface="Times New Roman"/>
                  <a:cs typeface="Arial"/>
                </a:rPr>
                <a:t>3</a:t>
              </a:r>
            </a:p>
          </p:txBody>
        </p:sp>
        <p:sp>
          <p:nvSpPr>
            <p:cNvPr id="16" name="Text Box 1322"/>
            <p:cNvSpPr txBox="1">
              <a:spLocks noChangeArrowheads="1"/>
            </p:cNvSpPr>
            <p:nvPr/>
          </p:nvSpPr>
          <p:spPr bwMode="auto">
            <a:xfrm>
              <a:off x="2452370" y="2936240"/>
              <a:ext cx="194310" cy="165100"/>
            </a:xfrm>
            <a:prstGeom prst="rect">
              <a:avLst/>
            </a:prstGeom>
            <a:solidFill>
              <a:srgbClr val="F5C040"/>
            </a:solidFill>
            <a:ln>
              <a:noFill/>
            </a:ln>
            <a:effectLst/>
            <a:extLst/>
          </p:spPr>
          <p:txBody>
            <a:bodyPr rot="0" vert="horz" wrap="square" lIns="21590" tIns="21590" rIns="21590" bIns="21590" anchor="t" anchorCtr="0" upright="1">
              <a:noAutofit/>
            </a:bodyPr>
            <a:lstStyle/>
            <a:p>
              <a:pPr marL="0" marR="0" algn="ctr">
                <a:spcBef>
                  <a:spcPts val="0"/>
                </a:spcBef>
                <a:spcAft>
                  <a:spcPts val="0"/>
                </a:spcAft>
              </a:pPr>
              <a:r>
                <a:rPr lang="en-US" sz="800" b="1" dirty="0">
                  <a:effectLst/>
                  <a:latin typeface="Zurich BT"/>
                  <a:ea typeface="Times New Roman"/>
                  <a:cs typeface="Arial"/>
                </a:rPr>
                <a:t>2</a:t>
              </a:r>
            </a:p>
          </p:txBody>
        </p:sp>
      </p:grpSp>
      <p:sp>
        <p:nvSpPr>
          <p:cNvPr id="6"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3"/>
          <p:cNvSpPr>
            <a:spLocks noChangeArrowheads="1"/>
          </p:cNvSpPr>
          <p:nvPr/>
        </p:nvSpPr>
        <p:spPr bwMode="auto">
          <a:xfrm>
            <a:off x="0" y="3505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5775664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Sử dụng nút khởi động (Start Button)</a:t>
            </a:r>
            <a:endParaRPr lang="en-US" dirty="0"/>
          </a:p>
        </p:txBody>
      </p:sp>
      <p:sp>
        <p:nvSpPr>
          <p:cNvPr id="3" name="Content Placeholder 2"/>
          <p:cNvSpPr>
            <a:spLocks noGrp="1"/>
          </p:cNvSpPr>
          <p:nvPr>
            <p:ph idx="1"/>
          </p:nvPr>
        </p:nvSpPr>
        <p:spPr>
          <a:xfrm>
            <a:off x="374400" y="1332000"/>
            <a:ext cx="8428406" cy="4886324"/>
          </a:xfrm>
        </p:spPr>
        <p:txBody>
          <a:bodyPr/>
          <a:lstStyle/>
          <a:p>
            <a:r>
              <a:rPr lang="en-US" sz="2600" dirty="0" smtClean="0">
                <a:sym typeface="Wingdings 3"/>
              </a:rPr>
              <a:t></a:t>
            </a:r>
            <a:r>
              <a:rPr lang="en-US" sz="2600" dirty="0" smtClean="0"/>
              <a:t> </a:t>
            </a:r>
            <a:r>
              <a:rPr lang="en-CA" sz="2400" dirty="0" err="1" smtClean="0"/>
              <a:t>xuất</a:t>
            </a:r>
            <a:r>
              <a:rPr lang="en-CA" sz="2400" dirty="0" smtClean="0"/>
              <a:t> </a:t>
            </a:r>
            <a:r>
              <a:rPr lang="en-CA" sz="2400" dirty="0" err="1"/>
              <a:t>hiện</a:t>
            </a:r>
            <a:r>
              <a:rPr lang="en-CA" sz="2400" dirty="0"/>
              <a:t> </a:t>
            </a:r>
            <a:r>
              <a:rPr lang="en-CA" sz="2400" dirty="0" err="1"/>
              <a:t>bên</a:t>
            </a:r>
            <a:r>
              <a:rPr lang="en-CA" sz="2400" dirty="0"/>
              <a:t> </a:t>
            </a:r>
            <a:r>
              <a:rPr lang="en-CA" sz="2400" dirty="0" err="1"/>
              <a:t>cạnh</a:t>
            </a:r>
            <a:r>
              <a:rPr lang="en-CA" sz="2400" dirty="0"/>
              <a:t> </a:t>
            </a:r>
            <a:r>
              <a:rPr lang="en-CA" sz="2400" dirty="0" err="1"/>
              <a:t>một</a:t>
            </a:r>
            <a:r>
              <a:rPr lang="en-CA" sz="2400" dirty="0"/>
              <a:t> </a:t>
            </a:r>
            <a:r>
              <a:rPr lang="en-CA" sz="2400" dirty="0" err="1"/>
              <a:t>lệnh</a:t>
            </a:r>
            <a:r>
              <a:rPr lang="en-CA" sz="2400" dirty="0"/>
              <a:t> </a:t>
            </a:r>
            <a:r>
              <a:rPr lang="en-CA" sz="2400" dirty="0" err="1"/>
              <a:t>cho</a:t>
            </a:r>
            <a:r>
              <a:rPr lang="en-CA" sz="2400" dirty="0"/>
              <a:t> </a:t>
            </a:r>
            <a:r>
              <a:rPr lang="en-CA" sz="2400" dirty="0" err="1"/>
              <a:t>biết</a:t>
            </a:r>
            <a:r>
              <a:rPr lang="en-CA" sz="2400" dirty="0"/>
              <a:t> </a:t>
            </a:r>
            <a:r>
              <a:rPr lang="en-CA" sz="2400" dirty="0" err="1"/>
              <a:t>có</a:t>
            </a:r>
            <a:r>
              <a:rPr lang="en-CA" sz="2400" dirty="0"/>
              <a:t> </a:t>
            </a:r>
            <a:r>
              <a:rPr lang="en-CA" sz="2400" dirty="0" err="1"/>
              <a:t>một</a:t>
            </a:r>
            <a:r>
              <a:rPr lang="en-CA" sz="2400" dirty="0"/>
              <a:t> </a:t>
            </a:r>
            <a:r>
              <a:rPr lang="en-CA" sz="2400" dirty="0" err="1"/>
              <a:t>thực</a:t>
            </a:r>
            <a:r>
              <a:rPr lang="en-CA" sz="2400" dirty="0"/>
              <a:t> </a:t>
            </a:r>
            <a:r>
              <a:rPr lang="en-CA" sz="2400" dirty="0" err="1"/>
              <a:t>đơn</a:t>
            </a:r>
            <a:r>
              <a:rPr lang="en-CA" sz="2400" dirty="0"/>
              <a:t> </a:t>
            </a:r>
            <a:r>
              <a:rPr lang="en-CA" sz="2400" dirty="0" err="1"/>
              <a:t>phụ</a:t>
            </a:r>
            <a:r>
              <a:rPr lang="en-CA" sz="2400" dirty="0"/>
              <a:t> </a:t>
            </a:r>
            <a:r>
              <a:rPr lang="en-CA" sz="2400" dirty="0" err="1"/>
              <a:t>sẽ</a:t>
            </a:r>
            <a:r>
              <a:rPr lang="en-CA" sz="2400" dirty="0"/>
              <a:t> </a:t>
            </a:r>
            <a:r>
              <a:rPr lang="en-CA" sz="2400" dirty="0" err="1"/>
              <a:t>hiển</a:t>
            </a:r>
            <a:r>
              <a:rPr lang="en-CA" sz="2400" dirty="0"/>
              <a:t> thị </a:t>
            </a:r>
            <a:r>
              <a:rPr lang="en-CA" sz="2400" dirty="0" err="1"/>
              <a:t>khi</a:t>
            </a:r>
            <a:r>
              <a:rPr lang="en-CA" sz="2400" dirty="0"/>
              <a:t> </a:t>
            </a:r>
            <a:r>
              <a:rPr lang="en-CA" sz="2400" dirty="0" err="1"/>
              <a:t>bạn</a:t>
            </a:r>
            <a:r>
              <a:rPr lang="en-CA" sz="2400" dirty="0"/>
              <a:t> </a:t>
            </a:r>
            <a:r>
              <a:rPr lang="en-CA" sz="2400" dirty="0" err="1"/>
              <a:t>chọn</a:t>
            </a:r>
            <a:r>
              <a:rPr lang="en-CA" sz="2400" dirty="0"/>
              <a:t> </a:t>
            </a:r>
            <a:r>
              <a:rPr lang="en-CA" sz="2400" dirty="0" err="1"/>
              <a:t>mục</a:t>
            </a:r>
            <a:r>
              <a:rPr lang="en-CA" sz="2400" dirty="0"/>
              <a:t> </a:t>
            </a:r>
            <a:r>
              <a:rPr lang="en-CA" sz="2400" dirty="0" err="1"/>
              <a:t>này</a:t>
            </a:r>
            <a:endParaRPr lang="en-US" sz="2600" dirty="0" smtClean="0"/>
          </a:p>
          <a:p>
            <a:r>
              <a:rPr lang="en-US" sz="2600" dirty="0" smtClean="0"/>
              <a:t> </a:t>
            </a:r>
            <a:r>
              <a:rPr lang="en-CA" sz="2400" dirty="0"/>
              <a:t>) </a:t>
            </a:r>
            <a:r>
              <a:rPr lang="vi-VN" sz="2400" dirty="0" smtClean="0"/>
              <a:t> </a:t>
            </a:r>
            <a:r>
              <a:rPr lang="en-CA" sz="2400" dirty="0" err="1" smtClean="0"/>
              <a:t>xuất</a:t>
            </a:r>
            <a:r>
              <a:rPr lang="en-CA" sz="2400" dirty="0" smtClean="0"/>
              <a:t> </a:t>
            </a:r>
            <a:r>
              <a:rPr lang="en-CA" sz="2400" dirty="0" err="1"/>
              <a:t>hiện</a:t>
            </a:r>
            <a:r>
              <a:rPr lang="en-CA" sz="2400" dirty="0"/>
              <a:t> </a:t>
            </a:r>
            <a:r>
              <a:rPr lang="en-CA" sz="2400" dirty="0" err="1"/>
              <a:t>bên</a:t>
            </a:r>
            <a:r>
              <a:rPr lang="en-CA" sz="2400" dirty="0"/>
              <a:t> </a:t>
            </a:r>
            <a:r>
              <a:rPr lang="en-CA" sz="2400" dirty="0" err="1"/>
              <a:t>cạnh</a:t>
            </a:r>
            <a:r>
              <a:rPr lang="en-CA" sz="2400" dirty="0"/>
              <a:t> </a:t>
            </a:r>
            <a:r>
              <a:rPr lang="en-CA" sz="2400" dirty="0" err="1"/>
              <a:t>một</a:t>
            </a:r>
            <a:r>
              <a:rPr lang="en-CA" sz="2400" dirty="0"/>
              <a:t> </a:t>
            </a:r>
            <a:r>
              <a:rPr lang="en-CA" sz="2400" dirty="0" err="1"/>
              <a:t>lệnh</a:t>
            </a:r>
            <a:r>
              <a:rPr lang="en-CA" sz="2400" dirty="0"/>
              <a:t> </a:t>
            </a:r>
            <a:r>
              <a:rPr lang="en-CA" sz="2400" dirty="0" err="1"/>
              <a:t>cho</a:t>
            </a:r>
            <a:r>
              <a:rPr lang="en-CA" sz="2400" dirty="0"/>
              <a:t> </a:t>
            </a:r>
            <a:r>
              <a:rPr lang="en-CA" sz="2400" dirty="0" err="1"/>
              <a:t>biết</a:t>
            </a:r>
            <a:r>
              <a:rPr lang="en-CA" sz="2400" dirty="0"/>
              <a:t> </a:t>
            </a:r>
            <a:r>
              <a:rPr lang="en-CA" sz="2400" dirty="0" err="1"/>
              <a:t>có</a:t>
            </a:r>
            <a:r>
              <a:rPr lang="en-CA" sz="2400" dirty="0"/>
              <a:t> </a:t>
            </a:r>
            <a:r>
              <a:rPr lang="en-CA" sz="2400" dirty="0" err="1"/>
              <a:t>một</a:t>
            </a:r>
            <a:r>
              <a:rPr lang="en-CA" sz="2400" dirty="0"/>
              <a:t> </a:t>
            </a:r>
            <a:r>
              <a:rPr lang="en-CA" sz="2400" dirty="0" err="1"/>
              <a:t>thực</a:t>
            </a:r>
            <a:r>
              <a:rPr lang="en-CA" sz="2400" dirty="0"/>
              <a:t> </a:t>
            </a:r>
            <a:r>
              <a:rPr lang="en-CA" sz="2400" dirty="0" err="1"/>
              <a:t>đơn</a:t>
            </a:r>
            <a:r>
              <a:rPr lang="en-CA" sz="2400" dirty="0"/>
              <a:t> </a:t>
            </a:r>
            <a:r>
              <a:rPr lang="en-CA" sz="2400" dirty="0" err="1"/>
              <a:t>phụ</a:t>
            </a:r>
            <a:r>
              <a:rPr lang="en-CA" sz="2400" dirty="0"/>
              <a:t> </a:t>
            </a:r>
            <a:r>
              <a:rPr lang="en-CA" sz="2400" dirty="0" err="1"/>
              <a:t>sẽ</a:t>
            </a:r>
            <a:r>
              <a:rPr lang="en-CA" sz="2400" dirty="0"/>
              <a:t> </a:t>
            </a:r>
            <a:r>
              <a:rPr lang="en-CA" sz="2400" dirty="0" err="1"/>
              <a:t>hiển</a:t>
            </a:r>
            <a:r>
              <a:rPr lang="en-CA" sz="2400" dirty="0"/>
              <a:t> thị </a:t>
            </a:r>
            <a:r>
              <a:rPr lang="en-CA" sz="2400" dirty="0" err="1"/>
              <a:t>khi</a:t>
            </a:r>
            <a:r>
              <a:rPr lang="en-CA" sz="2400" dirty="0"/>
              <a:t> </a:t>
            </a:r>
            <a:r>
              <a:rPr lang="en-CA" sz="2400" dirty="0" err="1"/>
              <a:t>bạn</a:t>
            </a:r>
            <a:r>
              <a:rPr lang="en-CA" sz="2400" dirty="0"/>
              <a:t> </a:t>
            </a:r>
            <a:r>
              <a:rPr lang="en-CA" sz="2400" dirty="0" err="1"/>
              <a:t>chọn</a:t>
            </a:r>
            <a:r>
              <a:rPr lang="en-CA" sz="2400" dirty="0"/>
              <a:t> </a:t>
            </a:r>
            <a:r>
              <a:rPr lang="en-CA" sz="2400" dirty="0" err="1"/>
              <a:t>mục</a:t>
            </a:r>
            <a:r>
              <a:rPr lang="en-CA" sz="2400" dirty="0"/>
              <a:t> </a:t>
            </a:r>
            <a:r>
              <a:rPr lang="en-CA" sz="2400" dirty="0" err="1"/>
              <a:t>này</a:t>
            </a:r>
            <a:endParaRPr lang="en-US" sz="2600" dirty="0" smtClean="0"/>
          </a:p>
          <a:p>
            <a:r>
              <a:rPr lang="en-CA" sz="2400" dirty="0" err="1"/>
              <a:t>Để</a:t>
            </a:r>
            <a:r>
              <a:rPr lang="en-CA" sz="2400" dirty="0"/>
              <a:t> </a:t>
            </a:r>
            <a:r>
              <a:rPr lang="en-CA" sz="2400" dirty="0" err="1"/>
              <a:t>trở</a:t>
            </a:r>
            <a:r>
              <a:rPr lang="en-CA" sz="2400" dirty="0"/>
              <a:t> </a:t>
            </a:r>
            <a:r>
              <a:rPr lang="en-CA" sz="2400" dirty="0" err="1"/>
              <a:t>lại</a:t>
            </a:r>
            <a:r>
              <a:rPr lang="en-CA" sz="2400" dirty="0"/>
              <a:t> </a:t>
            </a:r>
            <a:r>
              <a:rPr lang="en-CA" sz="2400" dirty="0" err="1"/>
              <a:t>thực</a:t>
            </a:r>
            <a:r>
              <a:rPr lang="en-CA" sz="2400" dirty="0"/>
              <a:t> </a:t>
            </a:r>
            <a:r>
              <a:rPr lang="en-CA" sz="2400" dirty="0" err="1"/>
              <a:t>đơn</a:t>
            </a:r>
            <a:r>
              <a:rPr lang="en-CA" sz="2400" dirty="0"/>
              <a:t> Start </a:t>
            </a:r>
            <a:r>
              <a:rPr lang="en-CA" sz="2400" dirty="0" err="1"/>
              <a:t>chính</a:t>
            </a:r>
            <a:r>
              <a:rPr lang="en-CA" sz="2400" dirty="0"/>
              <a:t>, </a:t>
            </a:r>
            <a:r>
              <a:rPr lang="en-CA" sz="2400" dirty="0" err="1" smtClean="0"/>
              <a:t>nhấp</a:t>
            </a:r>
            <a:r>
              <a:rPr lang="en-CA" sz="2400" dirty="0" smtClean="0"/>
              <a:t> </a:t>
            </a:r>
            <a:r>
              <a:rPr lang="en-CA" sz="2400" dirty="0" err="1" smtClean="0"/>
              <a:t>chuột</a:t>
            </a:r>
            <a:r>
              <a:rPr lang="en-CA" sz="2400" dirty="0" smtClean="0"/>
              <a:t> </a:t>
            </a:r>
            <a:r>
              <a:rPr lang="en-CA" sz="2400" dirty="0" err="1" smtClean="0"/>
              <a:t>vào</a:t>
            </a:r>
            <a:r>
              <a:rPr lang="en-CA" sz="2400" dirty="0" smtClean="0"/>
              <a:t> </a:t>
            </a:r>
            <a:r>
              <a:rPr lang="en-CA" sz="2400" dirty="0" err="1"/>
              <a:t>lệnh</a:t>
            </a:r>
            <a:r>
              <a:rPr lang="en-CA" sz="2400" dirty="0"/>
              <a:t> </a:t>
            </a:r>
            <a:r>
              <a:rPr lang="en-CA" sz="2400" b="1" dirty="0"/>
              <a:t>Back</a:t>
            </a:r>
            <a:endParaRPr lang="vi-VN" sz="2600" b="1" dirty="0"/>
          </a:p>
          <a:p>
            <a:r>
              <a:rPr lang="vi-VN" sz="2600" dirty="0"/>
              <a:t>Để chọn các mục từ trình đơn Start:</a:t>
            </a:r>
          </a:p>
          <a:p>
            <a:pPr lvl="1"/>
            <a:r>
              <a:rPr lang="en-CA" sz="2000" dirty="0" err="1"/>
              <a:t>Nếu</a:t>
            </a:r>
            <a:r>
              <a:rPr lang="en-CA" sz="2000" dirty="0"/>
              <a:t> </a:t>
            </a:r>
            <a:r>
              <a:rPr lang="en-CA" sz="2000" dirty="0" err="1"/>
              <a:t>sử</a:t>
            </a:r>
            <a:r>
              <a:rPr lang="en-CA" sz="2000" dirty="0"/>
              <a:t> </a:t>
            </a:r>
            <a:r>
              <a:rPr lang="en-CA" sz="2000" dirty="0" err="1"/>
              <a:t>dụng</a:t>
            </a:r>
            <a:r>
              <a:rPr lang="en-CA" sz="2000" dirty="0"/>
              <a:t> </a:t>
            </a:r>
            <a:r>
              <a:rPr lang="en-CA" sz="2000" dirty="0" err="1"/>
              <a:t>chuột</a:t>
            </a:r>
            <a:r>
              <a:rPr lang="en-CA" sz="2000" dirty="0"/>
              <a:t>, </a:t>
            </a:r>
            <a:r>
              <a:rPr lang="en-CA" sz="2000" dirty="0" err="1"/>
              <a:t>nhấn</a:t>
            </a:r>
            <a:r>
              <a:rPr lang="en-CA" sz="2000" dirty="0"/>
              <a:t> </a:t>
            </a:r>
            <a:r>
              <a:rPr lang="en-CA" sz="2000" dirty="0" err="1"/>
              <a:t>vào</a:t>
            </a:r>
            <a:r>
              <a:rPr lang="en-CA" sz="2000" dirty="0"/>
              <a:t> </a:t>
            </a:r>
            <a:r>
              <a:rPr lang="en-CA" sz="2000" dirty="0" err="1"/>
              <a:t>nút</a:t>
            </a:r>
            <a:r>
              <a:rPr lang="en-CA" sz="2000" dirty="0"/>
              <a:t> </a:t>
            </a:r>
            <a:r>
              <a:rPr lang="en-CA" sz="2000" b="1" dirty="0"/>
              <a:t>Start</a:t>
            </a:r>
            <a:r>
              <a:rPr lang="en-CA" sz="2000" dirty="0"/>
              <a:t> </a:t>
            </a:r>
            <a:r>
              <a:rPr lang="en-CA" sz="2000" dirty="0" err="1"/>
              <a:t>một</a:t>
            </a:r>
            <a:r>
              <a:rPr lang="en-CA" sz="2000" dirty="0"/>
              <a:t> </a:t>
            </a:r>
            <a:r>
              <a:rPr lang="en-CA" sz="2000" dirty="0" err="1"/>
              <a:t>lần</a:t>
            </a:r>
            <a:r>
              <a:rPr lang="en-CA" sz="2000" dirty="0"/>
              <a:t>. </a:t>
            </a:r>
            <a:r>
              <a:rPr lang="en-CA" sz="2000" dirty="0" err="1"/>
              <a:t>Trỏ</a:t>
            </a:r>
            <a:r>
              <a:rPr lang="en-CA" sz="2000" dirty="0"/>
              <a:t> </a:t>
            </a:r>
            <a:r>
              <a:rPr lang="en-CA" sz="2000" dirty="0" err="1"/>
              <a:t>chuột</a:t>
            </a:r>
            <a:r>
              <a:rPr lang="en-CA" sz="2000" dirty="0"/>
              <a:t> </a:t>
            </a:r>
            <a:r>
              <a:rPr lang="en-CA" sz="2000" dirty="0" err="1"/>
              <a:t>vào</a:t>
            </a:r>
            <a:r>
              <a:rPr lang="en-CA" sz="2000" dirty="0"/>
              <a:t> </a:t>
            </a:r>
            <a:r>
              <a:rPr lang="en-CA" sz="2000" b="1" dirty="0"/>
              <a:t>All Programs</a:t>
            </a:r>
            <a:r>
              <a:rPr lang="en-CA" sz="2000" dirty="0"/>
              <a:t> </a:t>
            </a:r>
            <a:r>
              <a:rPr lang="en-CA" sz="2000" dirty="0" err="1"/>
              <a:t>để</a:t>
            </a:r>
            <a:r>
              <a:rPr lang="en-CA" sz="2000" dirty="0"/>
              <a:t> </a:t>
            </a:r>
            <a:r>
              <a:rPr lang="en-CA" sz="2000" dirty="0" err="1"/>
              <a:t>hiển</a:t>
            </a:r>
            <a:r>
              <a:rPr lang="en-CA" sz="2000" dirty="0"/>
              <a:t> thị </a:t>
            </a:r>
            <a:r>
              <a:rPr lang="en-CA" sz="2000" dirty="0" err="1"/>
              <a:t>một</a:t>
            </a:r>
            <a:r>
              <a:rPr lang="en-CA" sz="2000" dirty="0"/>
              <a:t> </a:t>
            </a:r>
            <a:r>
              <a:rPr lang="en-CA" sz="2000" dirty="0" err="1"/>
              <a:t>danh</a:t>
            </a:r>
            <a:r>
              <a:rPr lang="en-CA" sz="2000" dirty="0"/>
              <a:t> </a:t>
            </a:r>
            <a:r>
              <a:rPr lang="en-CA" sz="2000" dirty="0" err="1"/>
              <a:t>sách</a:t>
            </a:r>
            <a:r>
              <a:rPr lang="en-CA" sz="2000" dirty="0"/>
              <a:t> </a:t>
            </a:r>
            <a:r>
              <a:rPr lang="en-CA" sz="2000" dirty="0" err="1"/>
              <a:t>các</a:t>
            </a:r>
            <a:r>
              <a:rPr lang="en-CA" sz="2000" dirty="0"/>
              <a:t> </a:t>
            </a:r>
            <a:r>
              <a:rPr lang="en-CA" sz="2000" dirty="0" err="1"/>
              <a:t>chương</a:t>
            </a:r>
            <a:r>
              <a:rPr lang="en-CA" sz="2000" dirty="0"/>
              <a:t> </a:t>
            </a:r>
            <a:r>
              <a:rPr lang="en-CA" sz="2000" dirty="0" err="1"/>
              <a:t>trình</a:t>
            </a:r>
            <a:r>
              <a:rPr lang="en-CA" sz="2000" dirty="0"/>
              <a:t> </a:t>
            </a:r>
            <a:r>
              <a:rPr lang="en-CA" sz="2000" dirty="0" err="1"/>
              <a:t>mà</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l</a:t>
            </a:r>
            <a:r>
              <a:rPr lang="vi-VN" sz="2000" dirty="0"/>
              <a:t>ựa chọn </a:t>
            </a:r>
            <a:r>
              <a:rPr lang="en-CA" sz="2000" dirty="0" err="1"/>
              <a:t>để</a:t>
            </a:r>
            <a:r>
              <a:rPr lang="en-CA" sz="2000" dirty="0"/>
              <a:t> </a:t>
            </a:r>
            <a:r>
              <a:rPr lang="en-CA" sz="2000" dirty="0" err="1"/>
              <a:t>bắt</a:t>
            </a:r>
            <a:r>
              <a:rPr lang="en-CA" sz="2000" dirty="0"/>
              <a:t> </a:t>
            </a:r>
            <a:r>
              <a:rPr lang="en-CA" sz="2000" dirty="0" err="1"/>
              <a:t>đầu</a:t>
            </a:r>
            <a:endParaRPr lang="vi-VN" sz="2100" dirty="0"/>
          </a:p>
          <a:p>
            <a:pPr lvl="1"/>
            <a:r>
              <a:rPr lang="en-CA" sz="2000" dirty="0" err="1"/>
              <a:t>Nếu</a:t>
            </a:r>
            <a:r>
              <a:rPr lang="en-CA" sz="2000" dirty="0"/>
              <a:t> </a:t>
            </a:r>
            <a:r>
              <a:rPr lang="en-CA" sz="2000" dirty="0" err="1"/>
              <a:t>sử</a:t>
            </a:r>
            <a:r>
              <a:rPr lang="en-CA" sz="2000" dirty="0"/>
              <a:t> </a:t>
            </a:r>
            <a:r>
              <a:rPr lang="en-CA" sz="2000" dirty="0" err="1"/>
              <a:t>dụng</a:t>
            </a:r>
            <a:r>
              <a:rPr lang="en-CA" sz="2000" dirty="0"/>
              <a:t> </a:t>
            </a:r>
            <a:r>
              <a:rPr lang="en-CA" sz="2000" dirty="0" err="1"/>
              <a:t>bàn</a:t>
            </a:r>
            <a:r>
              <a:rPr lang="en-CA" sz="2000" dirty="0"/>
              <a:t> </a:t>
            </a:r>
            <a:r>
              <a:rPr lang="en-CA" sz="2000" dirty="0" err="1"/>
              <a:t>phím</a:t>
            </a:r>
            <a:r>
              <a:rPr lang="en-CA" sz="2000" dirty="0"/>
              <a:t>, </a:t>
            </a:r>
            <a:r>
              <a:rPr lang="en-CA" sz="2000" dirty="0" err="1"/>
              <a:t>bấm</a:t>
            </a:r>
            <a:r>
              <a:rPr lang="en-CA" sz="2000" dirty="0"/>
              <a:t> </a:t>
            </a:r>
            <a:r>
              <a:rPr lang="en-CA" sz="2000" dirty="0" err="1"/>
              <a:t>phím</a:t>
            </a:r>
            <a:r>
              <a:rPr lang="vi-VN" sz="2100" dirty="0" smtClean="0"/>
              <a:t> </a:t>
            </a:r>
            <a:r>
              <a:rPr lang="vi-VN" sz="2100" dirty="0"/>
              <a:t>Windows để hiển thị trình Start, </a:t>
            </a:r>
            <a:r>
              <a:rPr lang="en-CA" sz="2000" dirty="0" err="1"/>
              <a:t>Sau</a:t>
            </a:r>
            <a:r>
              <a:rPr lang="en-CA" sz="2000" dirty="0"/>
              <a:t> </a:t>
            </a:r>
            <a:r>
              <a:rPr lang="en-CA" sz="2000" dirty="0" err="1"/>
              <a:t>đó</a:t>
            </a:r>
            <a:r>
              <a:rPr lang="en-CA" sz="2000" dirty="0"/>
              <a:t> </a:t>
            </a:r>
            <a:r>
              <a:rPr lang="en-CA" sz="2000" dirty="0" err="1"/>
              <a:t>nhấn</a:t>
            </a:r>
            <a:r>
              <a:rPr lang="en-CA" sz="2000" dirty="0"/>
              <a:t> </a:t>
            </a:r>
            <a:r>
              <a:rPr lang="en-CA" sz="2000" dirty="0" err="1"/>
              <a:t>các</a:t>
            </a:r>
            <a:r>
              <a:rPr lang="en-CA" sz="2000" dirty="0"/>
              <a:t> </a:t>
            </a:r>
            <a:r>
              <a:rPr lang="en-CA" sz="2000" dirty="0" err="1"/>
              <a:t>phím</a:t>
            </a:r>
            <a:r>
              <a:rPr lang="en-CA" sz="2000" dirty="0"/>
              <a:t> </a:t>
            </a:r>
            <a:r>
              <a:rPr lang="en-CA" sz="2000" dirty="0" err="1"/>
              <a:t>mũi</a:t>
            </a:r>
            <a:r>
              <a:rPr lang="en-CA" sz="2000" dirty="0"/>
              <a:t> </a:t>
            </a:r>
            <a:r>
              <a:rPr lang="en-CA" sz="2000" dirty="0" err="1"/>
              <a:t>tên</a:t>
            </a:r>
            <a:r>
              <a:rPr lang="en-CA" sz="2000" dirty="0"/>
              <a:t> </a:t>
            </a:r>
            <a:r>
              <a:rPr lang="en-CA" sz="2000" dirty="0" err="1"/>
              <a:t>để</a:t>
            </a:r>
            <a:r>
              <a:rPr lang="en-CA" sz="2000" dirty="0"/>
              <a:t> di </a:t>
            </a:r>
            <a:r>
              <a:rPr lang="en-CA" sz="2000" dirty="0" err="1"/>
              <a:t>chuyển</a:t>
            </a:r>
            <a:r>
              <a:rPr lang="en-CA" sz="2000" dirty="0"/>
              <a:t> </a:t>
            </a:r>
            <a:r>
              <a:rPr lang="en-CA" sz="2000" dirty="0" err="1"/>
              <a:t>đến</a:t>
            </a:r>
            <a:r>
              <a:rPr lang="en-CA" sz="2000" dirty="0"/>
              <a:t> </a:t>
            </a:r>
            <a:r>
              <a:rPr lang="en-CA" sz="2000" dirty="0" err="1"/>
              <a:t>các</a:t>
            </a:r>
            <a:r>
              <a:rPr lang="en-CA" sz="2000" dirty="0"/>
              <a:t> </a:t>
            </a:r>
            <a:r>
              <a:rPr lang="en-CA" sz="2000" dirty="0" err="1"/>
              <a:t>lệnh</a:t>
            </a:r>
            <a:r>
              <a:rPr lang="en-CA" sz="2000" dirty="0"/>
              <a:t> </a:t>
            </a:r>
            <a:r>
              <a:rPr lang="en-CA" sz="2000" dirty="0" err="1"/>
              <a:t>cần</a:t>
            </a:r>
            <a:r>
              <a:rPr lang="en-CA" sz="2000" dirty="0"/>
              <a:t> </a:t>
            </a:r>
            <a:r>
              <a:rPr lang="en-CA" sz="2000" dirty="0" err="1"/>
              <a:t>thiết</a:t>
            </a:r>
            <a:r>
              <a:rPr lang="en-CA" sz="2000" dirty="0"/>
              <a:t>, </a:t>
            </a:r>
            <a:r>
              <a:rPr lang="en-CA" sz="2000" dirty="0" err="1"/>
              <a:t>và</a:t>
            </a:r>
            <a:r>
              <a:rPr lang="en-CA" sz="2000" dirty="0"/>
              <a:t> </a:t>
            </a:r>
            <a:r>
              <a:rPr lang="en-CA" sz="2000" dirty="0" err="1"/>
              <a:t>khi</a:t>
            </a:r>
            <a:r>
              <a:rPr lang="en-CA" sz="2000" dirty="0"/>
              <a:t> </a:t>
            </a:r>
            <a:r>
              <a:rPr lang="en-CA" sz="2000" dirty="0" err="1"/>
              <a:t>nó</a:t>
            </a:r>
            <a:r>
              <a:rPr lang="en-CA" sz="2000" dirty="0"/>
              <a:t> </a:t>
            </a:r>
            <a:r>
              <a:rPr lang="en-CA" sz="2000" dirty="0" err="1"/>
              <a:t>được</a:t>
            </a:r>
            <a:r>
              <a:rPr lang="en-CA" sz="2000" dirty="0"/>
              <a:t> </a:t>
            </a:r>
            <a:r>
              <a:rPr lang="en-CA" sz="2000" dirty="0" err="1"/>
              <a:t>nổi</a:t>
            </a:r>
            <a:r>
              <a:rPr lang="en-CA" sz="2000" dirty="0"/>
              <a:t> </a:t>
            </a:r>
            <a:r>
              <a:rPr lang="en-CA" sz="2000" dirty="0" err="1"/>
              <a:t>bật</a:t>
            </a:r>
            <a:r>
              <a:rPr lang="en-CA" sz="2000" dirty="0"/>
              <a:t> </a:t>
            </a:r>
            <a:r>
              <a:rPr lang="en-CA" sz="2000" dirty="0" err="1"/>
              <a:t>lên</a:t>
            </a:r>
            <a:r>
              <a:rPr lang="en-CA" sz="2000" dirty="0"/>
              <a:t>, </a:t>
            </a:r>
            <a:r>
              <a:rPr lang="en-CA" sz="2000" dirty="0" err="1"/>
              <a:t>bấm</a:t>
            </a:r>
            <a:r>
              <a:rPr lang="vi-VN" sz="2100" dirty="0" smtClean="0"/>
              <a:t> </a:t>
            </a:r>
            <a:r>
              <a:rPr lang="vi-VN" sz="2100" dirty="0"/>
              <a:t>ENTER </a:t>
            </a:r>
            <a:r>
              <a:rPr lang="en-CA" sz="2000" dirty="0" err="1"/>
              <a:t>để</a:t>
            </a:r>
            <a:r>
              <a:rPr lang="en-CA" sz="2000" dirty="0"/>
              <a:t> </a:t>
            </a:r>
            <a:r>
              <a:rPr lang="en-CA" sz="2000" dirty="0" err="1"/>
              <a:t>kích</a:t>
            </a:r>
            <a:r>
              <a:rPr lang="en-CA" sz="2000" dirty="0"/>
              <a:t> </a:t>
            </a:r>
            <a:r>
              <a:rPr lang="en-CA" sz="2000" dirty="0" err="1"/>
              <a:t>hoạt</a:t>
            </a:r>
            <a:r>
              <a:rPr lang="en-CA" sz="2000" dirty="0"/>
              <a:t> </a:t>
            </a:r>
            <a:r>
              <a:rPr lang="en-CA" sz="2000" dirty="0" err="1"/>
              <a:t>nó</a:t>
            </a:r>
            <a:endParaRPr lang="en-US" sz="2100" dirty="0"/>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pPr/>
              <a:t>29</a:t>
            </a:fld>
            <a:endParaRPr lang="en-US"/>
          </a:p>
        </p:txBody>
      </p:sp>
      <p:pic>
        <p:nvPicPr>
          <p:cNvPr id="4" name="Picture 3" descr="Description: Description: u2-005"/>
          <p:cNvPicPr/>
          <p:nvPr/>
        </p:nvPicPr>
        <p:blipFill>
          <a:blip r:embed="rId3">
            <a:extLst>
              <a:ext uri="{28A0092B-C50C-407E-A947-70E740481C1C}">
                <a14:useLocalDpi xmlns:a14="http://schemas.microsoft.com/office/drawing/2010/main" val="0"/>
              </a:ext>
            </a:extLst>
          </a:blip>
          <a:srcRect/>
          <a:stretch>
            <a:fillRect/>
          </a:stretch>
        </p:blipFill>
        <p:spPr bwMode="auto">
          <a:xfrm>
            <a:off x="706026" y="2427830"/>
            <a:ext cx="241709" cy="277254"/>
          </a:xfrm>
          <a:prstGeom prst="rect">
            <a:avLst/>
          </a:prstGeom>
          <a:noFill/>
          <a:ln>
            <a:noFill/>
          </a:ln>
        </p:spPr>
      </p:pic>
    </p:spTree>
    <p:extLst>
      <p:ext uri="{BB962C8B-B14F-4D97-AF65-F5344CB8AC3E}">
        <p14:creationId xmlns:p14="http://schemas.microsoft.com/office/powerpoint/2010/main" val="3781684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a:xfrm>
            <a:off x="396000" y="1440000"/>
            <a:ext cx="8385175" cy="4747044"/>
          </a:xfrm>
        </p:spPr>
        <p:txBody>
          <a:bodyPr>
            <a:normAutofit fontScale="92500" lnSpcReduction="10000"/>
          </a:bodyPr>
          <a:lstStyle/>
          <a:p>
            <a:pPr lvl="0"/>
            <a:r>
              <a:rPr lang="en-US" dirty="0" err="1"/>
              <a:t>Cách</a:t>
            </a:r>
            <a:r>
              <a:rPr lang="en-US" dirty="0"/>
              <a:t> </a:t>
            </a:r>
            <a:r>
              <a:rPr lang="en-US" dirty="0" err="1"/>
              <a:t>hệ</a:t>
            </a:r>
            <a:r>
              <a:rPr lang="en-US" dirty="0"/>
              <a:t> </a:t>
            </a:r>
            <a:r>
              <a:rPr lang="en-US" dirty="0" err="1"/>
              <a:t>điều</a:t>
            </a:r>
            <a:r>
              <a:rPr lang="en-US" dirty="0"/>
              <a:t> </a:t>
            </a:r>
            <a:r>
              <a:rPr lang="en-US" dirty="0" err="1"/>
              <a:t>hành</a:t>
            </a:r>
            <a:r>
              <a:rPr lang="en-US" dirty="0"/>
              <a:t> </a:t>
            </a:r>
            <a:r>
              <a:rPr lang="en-US" dirty="0" err="1"/>
              <a:t>làm</a:t>
            </a:r>
            <a:r>
              <a:rPr lang="en-US" dirty="0"/>
              <a:t> </a:t>
            </a:r>
            <a:r>
              <a:rPr lang="en-US" dirty="0" err="1"/>
              <a:t>việc</a:t>
            </a:r>
            <a:endParaRPr lang="vi-VN" dirty="0"/>
          </a:p>
          <a:p>
            <a:pPr lvl="0"/>
            <a:r>
              <a:rPr lang="en-US" dirty="0" err="1"/>
              <a:t>Cách</a:t>
            </a:r>
            <a:r>
              <a:rPr lang="en-US" dirty="0"/>
              <a:t> </a:t>
            </a:r>
            <a:r>
              <a:rPr lang="en-US" dirty="0" err="1"/>
              <a:t>khởi</a:t>
            </a:r>
            <a:r>
              <a:rPr lang="en-US" dirty="0"/>
              <a:t> </a:t>
            </a:r>
            <a:r>
              <a:rPr lang="en-US" dirty="0" err="1"/>
              <a:t>động</a:t>
            </a:r>
            <a:r>
              <a:rPr lang="en-US" dirty="0"/>
              <a:t> </a:t>
            </a:r>
            <a:r>
              <a:rPr lang="en-US" dirty="0" err="1"/>
              <a:t>và</a:t>
            </a:r>
            <a:r>
              <a:rPr lang="en-US" dirty="0"/>
              <a:t> </a:t>
            </a:r>
            <a:r>
              <a:rPr lang="en-US" dirty="0" err="1"/>
              <a:t>thoát</a:t>
            </a:r>
            <a:r>
              <a:rPr lang="en-US" dirty="0"/>
              <a:t> </a:t>
            </a:r>
            <a:r>
              <a:rPr lang="en-US" dirty="0" err="1"/>
              <a:t>khỏi</a:t>
            </a:r>
            <a:r>
              <a:rPr lang="en-US" dirty="0"/>
              <a:t> Windows</a:t>
            </a:r>
            <a:endParaRPr lang="vi-VN" dirty="0"/>
          </a:p>
          <a:p>
            <a:pPr lvl="0"/>
            <a:r>
              <a:rPr lang="en-US" dirty="0"/>
              <a:t>Windows Desktop </a:t>
            </a:r>
            <a:r>
              <a:rPr lang="en-US" dirty="0" err="1"/>
              <a:t>là</a:t>
            </a:r>
            <a:r>
              <a:rPr lang="en-US" dirty="0"/>
              <a:t> </a:t>
            </a:r>
            <a:r>
              <a:rPr lang="en-US" dirty="0" err="1"/>
              <a:t>gì</a:t>
            </a:r>
            <a:endParaRPr lang="vi-VN" dirty="0"/>
          </a:p>
          <a:p>
            <a:pPr lvl="0"/>
            <a:r>
              <a:rPr lang="en-US" dirty="0" err="1"/>
              <a:t>Phần</a:t>
            </a:r>
            <a:r>
              <a:rPr lang="en-US" dirty="0"/>
              <a:t> </a:t>
            </a:r>
            <a:r>
              <a:rPr lang="en-US" dirty="0" err="1"/>
              <a:t>mềm</a:t>
            </a:r>
            <a:r>
              <a:rPr lang="en-US" dirty="0"/>
              <a:t> </a:t>
            </a:r>
            <a:r>
              <a:rPr lang="en-US" dirty="0" err="1"/>
              <a:t>ứng</a:t>
            </a:r>
            <a:r>
              <a:rPr lang="en-US" dirty="0"/>
              <a:t> </a:t>
            </a:r>
            <a:r>
              <a:rPr lang="en-US" dirty="0" err="1"/>
              <a:t>dụng</a:t>
            </a:r>
            <a:r>
              <a:rPr lang="en-US" dirty="0"/>
              <a:t> </a:t>
            </a:r>
            <a:r>
              <a:rPr lang="en-US" dirty="0" err="1"/>
              <a:t>khác</a:t>
            </a:r>
            <a:r>
              <a:rPr lang="en-US" dirty="0"/>
              <a:t> </a:t>
            </a:r>
            <a:r>
              <a:rPr lang="en-US" dirty="0" err="1"/>
              <a:t>với</a:t>
            </a:r>
            <a:r>
              <a:rPr lang="en-US" dirty="0"/>
              <a:t> </a:t>
            </a:r>
            <a:r>
              <a:rPr lang="en-US" dirty="0" err="1"/>
              <a:t>hệ</a:t>
            </a:r>
            <a:r>
              <a:rPr lang="en-US" dirty="0"/>
              <a:t> </a:t>
            </a:r>
            <a:r>
              <a:rPr lang="en-US" dirty="0" err="1"/>
              <a:t>điều</a:t>
            </a:r>
            <a:r>
              <a:rPr lang="en-US" dirty="0"/>
              <a:t> </a:t>
            </a:r>
            <a:r>
              <a:rPr lang="en-US" dirty="0" err="1"/>
              <a:t>hành</a:t>
            </a:r>
            <a:r>
              <a:rPr lang="en-US" dirty="0"/>
              <a:t> </a:t>
            </a:r>
            <a:r>
              <a:rPr lang="en-US" dirty="0" err="1"/>
              <a:t>như</a:t>
            </a:r>
            <a:r>
              <a:rPr lang="en-US" dirty="0"/>
              <a:t> </a:t>
            </a:r>
            <a:r>
              <a:rPr lang="en-US" dirty="0" err="1"/>
              <a:t>thế</a:t>
            </a:r>
            <a:r>
              <a:rPr lang="en-US" dirty="0"/>
              <a:t> </a:t>
            </a:r>
            <a:r>
              <a:rPr lang="en-US" dirty="0" err="1"/>
              <a:t>nào</a:t>
            </a:r>
            <a:endParaRPr lang="vi-VN" dirty="0"/>
          </a:p>
          <a:p>
            <a:r>
              <a:rPr lang="en-CA" dirty="0" err="1"/>
              <a:t>Cách</a:t>
            </a:r>
            <a:r>
              <a:rPr lang="en-CA" dirty="0"/>
              <a:t> </a:t>
            </a:r>
            <a:r>
              <a:rPr lang="en-CA" dirty="0" err="1"/>
              <a:t>sử</a:t>
            </a:r>
            <a:r>
              <a:rPr lang="en-CA" dirty="0"/>
              <a:t> </a:t>
            </a:r>
            <a:r>
              <a:rPr lang="en-CA" dirty="0" err="1"/>
              <a:t>dụng</a:t>
            </a:r>
            <a:r>
              <a:rPr lang="en-CA" dirty="0"/>
              <a:t> </a:t>
            </a:r>
            <a:r>
              <a:rPr lang="en-CA" dirty="0" err="1"/>
              <a:t>nút</a:t>
            </a:r>
            <a:r>
              <a:rPr lang="en-CA" dirty="0"/>
              <a:t> </a:t>
            </a:r>
            <a:r>
              <a:rPr lang="en-CA" dirty="0" smtClean="0"/>
              <a:t>Start</a:t>
            </a:r>
            <a:endParaRPr lang="vi-VN" dirty="0" smtClean="0"/>
          </a:p>
          <a:p>
            <a:pPr lvl="0"/>
            <a:r>
              <a:rPr lang="en-US" dirty="0" err="1"/>
              <a:t>Cách</a:t>
            </a:r>
            <a:r>
              <a:rPr lang="en-US" dirty="0"/>
              <a:t> </a:t>
            </a:r>
            <a:r>
              <a:rPr lang="en-US" dirty="0" err="1"/>
              <a:t>điều</a:t>
            </a:r>
            <a:r>
              <a:rPr lang="en-US" dirty="0"/>
              <a:t> </a:t>
            </a:r>
            <a:r>
              <a:rPr lang="en-US" dirty="0" err="1"/>
              <a:t>hướng</a:t>
            </a:r>
            <a:r>
              <a:rPr lang="en-US" dirty="0"/>
              <a:t> </a:t>
            </a:r>
            <a:r>
              <a:rPr lang="en-US" dirty="0" err="1"/>
              <a:t>trong</a:t>
            </a:r>
            <a:r>
              <a:rPr lang="en-US" dirty="0"/>
              <a:t> Desktop</a:t>
            </a:r>
            <a:endParaRPr lang="vi-VN" dirty="0"/>
          </a:p>
          <a:p>
            <a:pPr lvl="0"/>
            <a:r>
              <a:rPr lang="en-US" dirty="0" err="1"/>
              <a:t>Cách</a:t>
            </a:r>
            <a:r>
              <a:rPr lang="en-US" dirty="0"/>
              <a:t> </a:t>
            </a:r>
            <a:r>
              <a:rPr lang="en-US" dirty="0" err="1"/>
              <a:t>sử</a:t>
            </a:r>
            <a:r>
              <a:rPr lang="en-US" dirty="0"/>
              <a:t> </a:t>
            </a:r>
            <a:r>
              <a:rPr lang="en-US" dirty="0" err="1"/>
              <a:t>dụng</a:t>
            </a:r>
            <a:r>
              <a:rPr lang="en-US" dirty="0"/>
              <a:t> </a:t>
            </a:r>
            <a:r>
              <a:rPr lang="en-US" dirty="0" err="1"/>
              <a:t>thanh</a:t>
            </a:r>
            <a:r>
              <a:rPr lang="en-US" dirty="0"/>
              <a:t> </a:t>
            </a:r>
            <a:r>
              <a:rPr lang="en-US" dirty="0" err="1"/>
              <a:t>tác</a:t>
            </a:r>
            <a:r>
              <a:rPr lang="en-US" dirty="0"/>
              <a:t> </a:t>
            </a:r>
            <a:r>
              <a:rPr lang="en-US" dirty="0" err="1"/>
              <a:t>vụ</a:t>
            </a:r>
            <a:r>
              <a:rPr lang="en-US" dirty="0"/>
              <a:t> (taskbar)</a:t>
            </a:r>
            <a:endParaRPr lang="vi-VN" dirty="0"/>
          </a:p>
          <a:p>
            <a:pPr lvl="0"/>
            <a:r>
              <a:rPr lang="en-US" dirty="0" err="1"/>
              <a:t>Mối</a:t>
            </a:r>
            <a:r>
              <a:rPr lang="en-US" dirty="0"/>
              <a:t> </a:t>
            </a:r>
            <a:r>
              <a:rPr lang="en-US" dirty="0" err="1"/>
              <a:t>quan</a:t>
            </a:r>
            <a:r>
              <a:rPr lang="en-US" dirty="0"/>
              <a:t> </a:t>
            </a:r>
            <a:r>
              <a:rPr lang="en-US" dirty="0" err="1"/>
              <a:t>hệ</a:t>
            </a:r>
            <a:r>
              <a:rPr lang="en-US" dirty="0"/>
              <a:t> </a:t>
            </a:r>
            <a:r>
              <a:rPr lang="en-US" dirty="0" err="1"/>
              <a:t>giữa</a:t>
            </a:r>
            <a:r>
              <a:rPr lang="en-US" dirty="0"/>
              <a:t> </a:t>
            </a:r>
            <a:r>
              <a:rPr lang="en-US" dirty="0" err="1"/>
              <a:t>phần</a:t>
            </a:r>
            <a:r>
              <a:rPr lang="en-US" dirty="0"/>
              <a:t> </a:t>
            </a:r>
            <a:r>
              <a:rPr lang="en-US" dirty="0" err="1"/>
              <a:t>cứng</a:t>
            </a:r>
            <a:r>
              <a:rPr lang="en-US" dirty="0"/>
              <a:t> </a:t>
            </a:r>
            <a:r>
              <a:rPr lang="en-US" dirty="0" err="1"/>
              <a:t>và</a:t>
            </a:r>
            <a:r>
              <a:rPr lang="en-US" dirty="0"/>
              <a:t> </a:t>
            </a:r>
            <a:r>
              <a:rPr lang="en-US" dirty="0" err="1"/>
              <a:t>phần</a:t>
            </a:r>
            <a:r>
              <a:rPr lang="en-US" dirty="0"/>
              <a:t> </a:t>
            </a:r>
            <a:r>
              <a:rPr lang="en-US" dirty="0" err="1"/>
              <a:t>mềm</a:t>
            </a:r>
            <a:endParaRPr lang="vi-VN" dirty="0"/>
          </a:p>
          <a:p>
            <a:r>
              <a:rPr lang="en-CA" dirty="0" err="1"/>
              <a:t>Các</a:t>
            </a:r>
            <a:r>
              <a:rPr lang="en-CA" dirty="0"/>
              <a:t> </a:t>
            </a:r>
            <a:r>
              <a:rPr lang="en-CA" dirty="0" err="1"/>
              <a:t>bản</a:t>
            </a:r>
            <a:r>
              <a:rPr lang="en-CA" dirty="0"/>
              <a:t> </a:t>
            </a:r>
            <a:r>
              <a:rPr lang="en-CA" dirty="0" err="1"/>
              <a:t>cập</a:t>
            </a:r>
            <a:r>
              <a:rPr lang="en-CA" dirty="0"/>
              <a:t> </a:t>
            </a:r>
            <a:r>
              <a:rPr lang="en-CA" dirty="0" err="1"/>
              <a:t>nhật</a:t>
            </a:r>
            <a:r>
              <a:rPr lang="en-CA" dirty="0"/>
              <a:t> </a:t>
            </a:r>
            <a:r>
              <a:rPr lang="en-CA" dirty="0" err="1"/>
              <a:t>phần</a:t>
            </a:r>
            <a:r>
              <a:rPr lang="en-CA" dirty="0"/>
              <a:t> </a:t>
            </a:r>
            <a:r>
              <a:rPr lang="en-CA" dirty="0" err="1"/>
              <a:t>mềm</a:t>
            </a:r>
            <a:endParaRPr lang="en-CA" sz="2800"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400"/>
            <a:ext cx="8229600" cy="687263"/>
          </a:xfrm>
        </p:spPr>
        <p:txBody>
          <a:bodyPr>
            <a:normAutofit fontScale="90000"/>
          </a:bodyPr>
          <a:lstStyle/>
          <a:p>
            <a:pPr marL="0"/>
            <a:r>
              <a:rPr lang="vi-VN" sz="3400"/>
              <a:t>Làm việc với một chương trình ứng dụng</a:t>
            </a:r>
            <a:endParaRPr lang="en-US" sz="3400" dirty="0"/>
          </a:p>
        </p:txBody>
      </p:sp>
      <p:sp>
        <p:nvSpPr>
          <p:cNvPr id="3" name="Content Placeholder 2"/>
          <p:cNvSpPr>
            <a:spLocks noGrp="1"/>
          </p:cNvSpPr>
          <p:nvPr>
            <p:ph idx="1"/>
          </p:nvPr>
        </p:nvSpPr>
        <p:spPr>
          <a:xfrm>
            <a:off x="374400" y="1332000"/>
            <a:ext cx="8385175" cy="4957762"/>
          </a:xfrm>
        </p:spPr>
        <p:txBody>
          <a:bodyPr>
            <a:normAutofit fontScale="92500"/>
          </a:bodyPr>
          <a:lstStyle/>
          <a:p>
            <a:pPr>
              <a:lnSpc>
                <a:spcPct val="120000"/>
              </a:lnSpc>
            </a:pPr>
            <a:r>
              <a:rPr lang="vi-VN" dirty="0" smtClean="0"/>
              <a:t>C</a:t>
            </a:r>
            <a:r>
              <a:rPr lang="en-CA" dirty="0" err="1" smtClean="0"/>
              <a:t>ác</a:t>
            </a:r>
            <a:r>
              <a:rPr lang="en-CA" dirty="0" smtClean="0"/>
              <a:t> </a:t>
            </a:r>
            <a:r>
              <a:rPr lang="en-CA" dirty="0" err="1"/>
              <a:t>chương</a:t>
            </a:r>
            <a:r>
              <a:rPr lang="en-CA" dirty="0"/>
              <a:t> </a:t>
            </a:r>
            <a:r>
              <a:rPr lang="en-CA" dirty="0" err="1" smtClean="0"/>
              <a:t>trình</a:t>
            </a:r>
            <a:r>
              <a:rPr lang="vi-VN" dirty="0" smtClean="0"/>
              <a:t> ứng dụng</a:t>
            </a:r>
            <a:r>
              <a:rPr lang="en-CA" dirty="0" smtClean="0"/>
              <a:t> </a:t>
            </a:r>
            <a:r>
              <a:rPr lang="en-CA" dirty="0" err="1"/>
              <a:t>cho</a:t>
            </a:r>
            <a:r>
              <a:rPr lang="en-CA" dirty="0"/>
              <a:t> </a:t>
            </a:r>
            <a:r>
              <a:rPr lang="en-CA" dirty="0" err="1"/>
              <a:t>phép</a:t>
            </a:r>
            <a:r>
              <a:rPr lang="en-CA" dirty="0"/>
              <a:t> con </a:t>
            </a:r>
            <a:r>
              <a:rPr lang="en-CA" dirty="0" err="1"/>
              <a:t>người</a:t>
            </a:r>
            <a:r>
              <a:rPr lang="en-CA" dirty="0"/>
              <a:t> </a:t>
            </a:r>
            <a:r>
              <a:rPr lang="en-CA" dirty="0" err="1"/>
              <a:t>thực</a:t>
            </a:r>
            <a:r>
              <a:rPr lang="en-CA" dirty="0"/>
              <a:t> </a:t>
            </a:r>
            <a:r>
              <a:rPr lang="en-CA" dirty="0" err="1"/>
              <a:t>hiện</a:t>
            </a:r>
            <a:r>
              <a:rPr lang="en-CA" dirty="0"/>
              <a:t> </a:t>
            </a:r>
            <a:r>
              <a:rPr lang="en-CA" dirty="0" err="1"/>
              <a:t>công</a:t>
            </a:r>
            <a:r>
              <a:rPr lang="en-CA" dirty="0"/>
              <a:t> </a:t>
            </a:r>
            <a:r>
              <a:rPr lang="en-CA" dirty="0" err="1"/>
              <a:t>việc</a:t>
            </a:r>
            <a:r>
              <a:rPr lang="en-CA" dirty="0"/>
              <a:t> </a:t>
            </a:r>
            <a:r>
              <a:rPr lang="en-CA" dirty="0" err="1"/>
              <a:t>hiệu</a:t>
            </a:r>
            <a:r>
              <a:rPr lang="en-CA" dirty="0"/>
              <a:t> </a:t>
            </a:r>
            <a:r>
              <a:rPr lang="en-CA" dirty="0" err="1"/>
              <a:t>quả</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máy</a:t>
            </a:r>
            <a:r>
              <a:rPr lang="en-CA" dirty="0"/>
              <a:t> </a:t>
            </a:r>
            <a:r>
              <a:rPr lang="en-CA" dirty="0" err="1"/>
              <a:t>tính</a:t>
            </a:r>
            <a:endParaRPr lang="vi-VN" dirty="0"/>
          </a:p>
          <a:p>
            <a:pPr>
              <a:lnSpc>
                <a:spcPct val="120000"/>
              </a:lnSpc>
            </a:pPr>
            <a:r>
              <a:rPr lang="en-CA" dirty="0" err="1"/>
              <a:t>Mỗi</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đều</a:t>
            </a:r>
            <a:r>
              <a:rPr lang="en-CA" dirty="0"/>
              <a:t> </a:t>
            </a:r>
            <a:r>
              <a:rPr lang="en-CA" dirty="0" err="1"/>
              <a:t>cung</a:t>
            </a:r>
            <a:r>
              <a:rPr lang="en-CA" dirty="0"/>
              <a:t> </a:t>
            </a:r>
            <a:r>
              <a:rPr lang="en-CA" dirty="0" err="1"/>
              <a:t>cấp</a:t>
            </a:r>
            <a:r>
              <a:rPr lang="en-CA" dirty="0"/>
              <a:t> </a:t>
            </a:r>
            <a:r>
              <a:rPr lang="en-CA" dirty="0" err="1"/>
              <a:t>một</a:t>
            </a:r>
            <a:r>
              <a:rPr lang="en-CA" dirty="0"/>
              <a:t> </a:t>
            </a:r>
            <a:r>
              <a:rPr lang="en-CA" dirty="0" err="1"/>
              <a:t>phương</a:t>
            </a:r>
            <a:r>
              <a:rPr lang="en-CA" dirty="0"/>
              <a:t> </a:t>
            </a:r>
            <a:r>
              <a:rPr lang="en-CA" dirty="0" err="1"/>
              <a:t>thức</a:t>
            </a:r>
            <a:r>
              <a:rPr lang="en-CA" dirty="0"/>
              <a:t> </a:t>
            </a:r>
            <a:r>
              <a:rPr lang="en-CA" dirty="0" err="1"/>
              <a:t>để</a:t>
            </a:r>
            <a:r>
              <a:rPr lang="en-CA" dirty="0"/>
              <a:t> </a:t>
            </a:r>
            <a:r>
              <a:rPr lang="en-CA" dirty="0" err="1"/>
              <a:t>bắt</a:t>
            </a:r>
            <a:r>
              <a:rPr lang="en-CA" dirty="0"/>
              <a:t> </a:t>
            </a:r>
            <a:r>
              <a:rPr lang="en-CA" dirty="0" err="1"/>
              <a:t>đầu</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ứng</a:t>
            </a:r>
            <a:r>
              <a:rPr lang="en-CA" dirty="0"/>
              <a:t> </a:t>
            </a:r>
            <a:r>
              <a:rPr lang="en-CA" dirty="0" err="1"/>
              <a:t>dụng</a:t>
            </a:r>
            <a:endParaRPr lang="vi-VN" dirty="0"/>
          </a:p>
          <a:p>
            <a:pPr>
              <a:lnSpc>
                <a:spcPct val="120000"/>
              </a:lnSpc>
            </a:pPr>
            <a:r>
              <a:rPr lang="en-CA" dirty="0" err="1"/>
              <a:t>Khi</a:t>
            </a:r>
            <a:r>
              <a:rPr lang="en-CA" dirty="0"/>
              <a:t> </a:t>
            </a:r>
            <a:r>
              <a:rPr lang="en-CA" dirty="0" err="1"/>
              <a:t>bạn</a:t>
            </a:r>
            <a:r>
              <a:rPr lang="en-CA" dirty="0"/>
              <a:t> </a:t>
            </a:r>
            <a:r>
              <a:rPr lang="en-CA" dirty="0" err="1"/>
              <a:t>đóng</a:t>
            </a:r>
            <a:r>
              <a:rPr lang="en-CA" dirty="0"/>
              <a:t> </a:t>
            </a:r>
            <a:r>
              <a:rPr lang="en-CA" dirty="0" err="1"/>
              <a:t>chương</a:t>
            </a:r>
            <a:r>
              <a:rPr lang="en-CA" dirty="0"/>
              <a:t> </a:t>
            </a:r>
            <a:r>
              <a:rPr lang="en-CA" dirty="0" err="1"/>
              <a:t>trình</a:t>
            </a:r>
            <a:r>
              <a:rPr lang="en-CA" dirty="0"/>
              <a:t> </a:t>
            </a:r>
            <a:r>
              <a:rPr lang="en-CA" dirty="0" err="1"/>
              <a:t>ứng</a:t>
            </a:r>
            <a:r>
              <a:rPr lang="en-CA" dirty="0"/>
              <a:t> </a:t>
            </a:r>
            <a:r>
              <a:rPr lang="en-CA" dirty="0" err="1"/>
              <a:t>dụng</a:t>
            </a:r>
            <a:r>
              <a:rPr lang="en-CA" dirty="0"/>
              <a:t>, </a:t>
            </a:r>
            <a:r>
              <a:rPr lang="en-CA" dirty="0" err="1"/>
              <a:t>bộ</a:t>
            </a:r>
            <a:r>
              <a:rPr lang="en-CA" dirty="0"/>
              <a:t> </a:t>
            </a:r>
            <a:r>
              <a:rPr lang="en-CA" dirty="0" err="1"/>
              <a:t>nhớ</a:t>
            </a:r>
            <a:r>
              <a:rPr lang="en-CA" dirty="0"/>
              <a:t> </a:t>
            </a:r>
            <a:r>
              <a:rPr lang="en-CA" dirty="0" err="1"/>
              <a:t>đã</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bởi</a:t>
            </a:r>
            <a:r>
              <a:rPr lang="en-CA" dirty="0"/>
              <a:t> </a:t>
            </a:r>
            <a:r>
              <a:rPr lang="en-CA" dirty="0" err="1"/>
              <a:t>ứng</a:t>
            </a:r>
            <a:r>
              <a:rPr lang="en-CA" dirty="0"/>
              <a:t> </a:t>
            </a:r>
            <a:r>
              <a:rPr lang="en-CA" dirty="0" err="1"/>
              <a:t>dụng</a:t>
            </a:r>
            <a:r>
              <a:rPr lang="en-CA" dirty="0"/>
              <a:t> </a:t>
            </a:r>
            <a:r>
              <a:rPr lang="en-CA" dirty="0" err="1"/>
              <a:t>đó</a:t>
            </a:r>
            <a:r>
              <a:rPr lang="en-CA" dirty="0"/>
              <a:t> </a:t>
            </a:r>
            <a:r>
              <a:rPr lang="en-CA" dirty="0" err="1"/>
              <a:t>được</a:t>
            </a:r>
            <a:r>
              <a:rPr lang="en-CA" dirty="0"/>
              <a:t> </a:t>
            </a:r>
            <a:r>
              <a:rPr lang="en-CA" dirty="0" err="1"/>
              <a:t>giải</a:t>
            </a:r>
            <a:r>
              <a:rPr lang="en-CA" dirty="0"/>
              <a:t> </a:t>
            </a:r>
            <a:r>
              <a:rPr lang="en-CA" dirty="0" err="1"/>
              <a:t>phóng</a:t>
            </a:r>
            <a:r>
              <a:rPr lang="en-CA" dirty="0"/>
              <a:t> </a:t>
            </a:r>
            <a:r>
              <a:rPr lang="en-CA" dirty="0" err="1"/>
              <a:t>và</a:t>
            </a:r>
            <a:r>
              <a:rPr lang="en-CA" dirty="0"/>
              <a:t> </a:t>
            </a:r>
            <a:r>
              <a:rPr lang="en-CA" dirty="0" err="1"/>
              <a:t>sẵn</a:t>
            </a:r>
            <a:r>
              <a:rPr lang="en-CA" dirty="0"/>
              <a:t> </a:t>
            </a:r>
            <a:r>
              <a:rPr lang="en-CA" dirty="0" err="1"/>
              <a:t>sàng</a:t>
            </a:r>
            <a:r>
              <a:rPr lang="en-CA" dirty="0"/>
              <a:t> </a:t>
            </a:r>
            <a:r>
              <a:rPr lang="en-CA" dirty="0" err="1"/>
              <a:t>cho</a:t>
            </a:r>
            <a:r>
              <a:rPr lang="en-CA" dirty="0"/>
              <a:t> </a:t>
            </a:r>
            <a:r>
              <a:rPr lang="en-CA" dirty="0" err="1"/>
              <a:t>hệ</a:t>
            </a:r>
            <a:r>
              <a:rPr lang="en-CA" dirty="0"/>
              <a:t> </a:t>
            </a:r>
            <a:r>
              <a:rPr lang="en-CA" dirty="0" err="1"/>
              <a:t>điều</a:t>
            </a:r>
            <a:r>
              <a:rPr lang="en-CA" dirty="0"/>
              <a:t> </a:t>
            </a:r>
            <a:r>
              <a:rPr lang="en-CA" dirty="0" err="1"/>
              <a:t>hành</a:t>
            </a:r>
            <a:r>
              <a:rPr lang="en-CA" dirty="0"/>
              <a:t> </a:t>
            </a:r>
            <a:r>
              <a:rPr lang="en-CA" dirty="0" err="1"/>
              <a:t>tái</a:t>
            </a:r>
            <a:r>
              <a:rPr lang="en-CA" dirty="0"/>
              <a:t> </a:t>
            </a:r>
            <a:r>
              <a:rPr lang="en-CA" dirty="0" err="1"/>
              <a:t>phân</a:t>
            </a:r>
            <a:r>
              <a:rPr lang="en-CA" dirty="0"/>
              <a:t> </a:t>
            </a:r>
            <a:r>
              <a:rPr lang="en-CA" dirty="0" err="1"/>
              <a:t>bổ</a:t>
            </a:r>
            <a:r>
              <a:rPr lang="en-CA" dirty="0"/>
              <a:t> </a:t>
            </a:r>
            <a:r>
              <a:rPr lang="en-CA" dirty="0" err="1"/>
              <a:t>cho</a:t>
            </a:r>
            <a:r>
              <a:rPr lang="en-CA" dirty="0"/>
              <a:t> </a:t>
            </a:r>
            <a:r>
              <a:rPr lang="en-CA" dirty="0" err="1"/>
              <a:t>tác</a:t>
            </a:r>
            <a:r>
              <a:rPr lang="en-CA" dirty="0"/>
              <a:t> </a:t>
            </a:r>
            <a:r>
              <a:rPr lang="en-CA" dirty="0" err="1"/>
              <a:t>vụ</a:t>
            </a:r>
            <a:r>
              <a:rPr lang="en-CA" dirty="0"/>
              <a:t> </a:t>
            </a:r>
            <a:r>
              <a:rPr lang="en-CA" dirty="0" err="1"/>
              <a:t>khác</a:t>
            </a:r>
            <a:endParaRPr lang="vi-VN" dirty="0"/>
          </a:p>
          <a:p>
            <a:pPr>
              <a:lnSpc>
                <a:spcPct val="120000"/>
              </a:lnSpc>
            </a:pPr>
            <a:r>
              <a:rPr lang="vi-VN" dirty="0" err="1"/>
              <a:t>H</a:t>
            </a:r>
            <a:r>
              <a:rPr lang="en-CA" dirty="0" smtClean="0"/>
              <a:t>ệ </a:t>
            </a:r>
            <a:r>
              <a:rPr lang="en-CA" dirty="0" err="1"/>
              <a:t>điều</a:t>
            </a:r>
            <a:r>
              <a:rPr lang="en-CA" dirty="0"/>
              <a:t> </a:t>
            </a:r>
            <a:r>
              <a:rPr lang="en-CA" dirty="0" err="1"/>
              <a:t>hành</a:t>
            </a:r>
            <a:r>
              <a:rPr lang="en-CA" dirty="0"/>
              <a:t> </a:t>
            </a:r>
            <a:r>
              <a:rPr lang="en-CA" dirty="0" err="1"/>
              <a:t>giám</a:t>
            </a:r>
            <a:r>
              <a:rPr lang="en-CA" dirty="0"/>
              <a:t> </a:t>
            </a:r>
            <a:r>
              <a:rPr lang="en-CA" dirty="0" err="1"/>
              <a:t>sát</a:t>
            </a:r>
            <a:r>
              <a:rPr lang="en-CA" dirty="0"/>
              <a:t> </a:t>
            </a:r>
            <a:r>
              <a:rPr lang="en-CA" dirty="0" err="1"/>
              <a:t>công</a:t>
            </a:r>
            <a:r>
              <a:rPr lang="en-CA" dirty="0"/>
              <a:t> </a:t>
            </a:r>
            <a:r>
              <a:rPr lang="en-CA" dirty="0" err="1"/>
              <a:t>việc</a:t>
            </a:r>
            <a:r>
              <a:rPr lang="en-CA" dirty="0"/>
              <a:t> </a:t>
            </a:r>
            <a:r>
              <a:rPr lang="en-CA" dirty="0" err="1"/>
              <a:t>của</a:t>
            </a:r>
            <a:r>
              <a:rPr lang="en-CA" dirty="0"/>
              <a:t> </a:t>
            </a:r>
            <a:r>
              <a:rPr lang="en-CA" dirty="0" err="1"/>
              <a:t>bạn</a:t>
            </a:r>
            <a:r>
              <a:rPr lang="en-CA" dirty="0"/>
              <a:t> </a:t>
            </a:r>
            <a:r>
              <a:rPr lang="en-CA" dirty="0" err="1"/>
              <a:t>để</a:t>
            </a:r>
            <a:r>
              <a:rPr lang="en-CA" dirty="0"/>
              <a:t> </a:t>
            </a:r>
            <a:r>
              <a:rPr lang="en-CA" dirty="0" err="1"/>
              <a:t>xác</a:t>
            </a:r>
            <a:r>
              <a:rPr lang="en-CA" dirty="0"/>
              <a:t> </a:t>
            </a:r>
            <a:r>
              <a:rPr lang="en-CA" dirty="0" err="1"/>
              <a:t>định</a:t>
            </a:r>
            <a:r>
              <a:rPr lang="en-CA" dirty="0"/>
              <a:t> </a:t>
            </a:r>
            <a:r>
              <a:rPr lang="en-CA" dirty="0" err="1"/>
              <a:t>các</a:t>
            </a:r>
            <a:r>
              <a:rPr lang="en-CA" dirty="0"/>
              <a:t> </a:t>
            </a:r>
            <a:r>
              <a:rPr lang="en-CA" dirty="0" err="1"/>
              <a:t>yêu</a:t>
            </a:r>
            <a:r>
              <a:rPr lang="en-CA" dirty="0"/>
              <a:t> </a:t>
            </a:r>
            <a:r>
              <a:rPr lang="en-CA" dirty="0" err="1"/>
              <a:t>cầu</a:t>
            </a:r>
            <a:r>
              <a:rPr lang="en-CA" dirty="0"/>
              <a:t> </a:t>
            </a:r>
            <a:r>
              <a:rPr lang="en-CA" dirty="0" err="1"/>
              <a:t>cụ</a:t>
            </a:r>
            <a:r>
              <a:rPr lang="en-CA" dirty="0"/>
              <a:t> </a:t>
            </a:r>
            <a:r>
              <a:rPr lang="en-CA" dirty="0" err="1"/>
              <a:t>thể</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a:p>
        </p:txBody>
      </p:sp>
    </p:spTree>
    <p:extLst>
      <p:ext uri="{BB962C8B-B14F-4D97-AF65-F5344CB8AC3E}">
        <p14:creationId xmlns:p14="http://schemas.microsoft.com/office/powerpoint/2010/main" val="12882674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thanh tác vụ (Taskbar)</a:t>
            </a:r>
            <a:endParaRPr lang="en-US" dirty="0"/>
          </a:p>
        </p:txBody>
      </p:sp>
      <p:sp>
        <p:nvSpPr>
          <p:cNvPr id="3" name="Content Placeholder 2"/>
          <p:cNvSpPr>
            <a:spLocks noGrp="1"/>
          </p:cNvSpPr>
          <p:nvPr>
            <p:ph idx="1"/>
          </p:nvPr>
        </p:nvSpPr>
        <p:spPr>
          <a:xfrm>
            <a:off x="374400" y="1332000"/>
            <a:ext cx="8269535" cy="4957762"/>
          </a:xfrm>
        </p:spPr>
        <p:txBody>
          <a:bodyPr/>
          <a:lstStyle/>
          <a:p>
            <a:r>
              <a:rPr lang="en-CA" dirty="0"/>
              <a:t>Theo </a:t>
            </a:r>
            <a:r>
              <a:rPr lang="en-CA" dirty="0" err="1"/>
              <a:t>mặc</a:t>
            </a:r>
            <a:r>
              <a:rPr lang="en-CA" dirty="0"/>
              <a:t> </a:t>
            </a:r>
            <a:r>
              <a:rPr lang="en-CA" dirty="0" err="1"/>
              <a:t>định</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nằm</a:t>
            </a:r>
            <a:r>
              <a:rPr lang="en-CA" dirty="0"/>
              <a:t> </a:t>
            </a:r>
            <a:r>
              <a:rPr lang="en-CA" dirty="0" err="1"/>
              <a:t>dưới</a:t>
            </a:r>
            <a:r>
              <a:rPr lang="en-CA" dirty="0"/>
              <a:t> </a:t>
            </a:r>
            <a:r>
              <a:rPr lang="en-CA" dirty="0" err="1"/>
              <a:t>cùng</a:t>
            </a:r>
            <a:r>
              <a:rPr lang="en-CA" dirty="0"/>
              <a:t> </a:t>
            </a:r>
            <a:r>
              <a:rPr lang="en-CA" dirty="0" err="1"/>
              <a:t>màn</a:t>
            </a:r>
            <a:r>
              <a:rPr lang="en-CA" dirty="0"/>
              <a:t> </a:t>
            </a:r>
            <a:r>
              <a:rPr lang="en-CA" dirty="0" err="1"/>
              <a:t>hình</a:t>
            </a:r>
            <a:r>
              <a:rPr lang="en-CA" dirty="0"/>
              <a:t> Windows.</a:t>
            </a:r>
            <a:endParaRPr lang="vi-VN" dirty="0"/>
          </a:p>
          <a:p>
            <a:r>
              <a:rPr lang="vi-VN" dirty="0"/>
              <a:t>Bao </a:t>
            </a:r>
            <a:r>
              <a:rPr lang="en-CA" dirty="0" err="1"/>
              <a:t>gồm</a:t>
            </a:r>
            <a:r>
              <a:rPr lang="en-CA" dirty="0"/>
              <a:t> </a:t>
            </a:r>
            <a:r>
              <a:rPr lang="en-CA" dirty="0" err="1"/>
              <a:t>nút</a:t>
            </a:r>
            <a:r>
              <a:rPr lang="en-CA" dirty="0"/>
              <a:t> Start, </a:t>
            </a:r>
            <a:r>
              <a:rPr lang="en-CA" dirty="0" err="1"/>
              <a:t>một</a:t>
            </a:r>
            <a:r>
              <a:rPr lang="en-CA" dirty="0"/>
              <a:t> </a:t>
            </a:r>
            <a:r>
              <a:rPr lang="en-CA" dirty="0" err="1"/>
              <a:t>vùng</a:t>
            </a:r>
            <a:r>
              <a:rPr lang="en-CA" dirty="0"/>
              <a:t> </a:t>
            </a:r>
            <a:r>
              <a:rPr lang="en-CA" dirty="0" err="1"/>
              <a:t>thông</a:t>
            </a:r>
            <a:r>
              <a:rPr lang="en-CA" dirty="0"/>
              <a:t> </a:t>
            </a:r>
            <a:r>
              <a:rPr lang="en-CA" dirty="0" err="1"/>
              <a:t>báo</a:t>
            </a:r>
            <a:r>
              <a:rPr lang="en-CA" dirty="0"/>
              <a:t>, </a:t>
            </a:r>
            <a:r>
              <a:rPr lang="en-CA" dirty="0" err="1"/>
              <a:t>đồng</a:t>
            </a:r>
            <a:r>
              <a:rPr lang="en-CA" dirty="0"/>
              <a:t> </a:t>
            </a:r>
            <a:r>
              <a:rPr lang="en-CA" dirty="0" err="1"/>
              <a:t>hồ</a:t>
            </a:r>
            <a:r>
              <a:rPr lang="en-CA" dirty="0"/>
              <a:t>, </a:t>
            </a:r>
            <a:r>
              <a:rPr lang="en-CA" dirty="0" err="1"/>
              <a:t>và</a:t>
            </a:r>
            <a:r>
              <a:rPr lang="en-CA" dirty="0"/>
              <a:t> </a:t>
            </a:r>
            <a:r>
              <a:rPr lang="en-CA" dirty="0" err="1"/>
              <a:t>một</a:t>
            </a:r>
            <a:r>
              <a:rPr lang="en-CA" dirty="0"/>
              <a:t> </a:t>
            </a:r>
            <a:r>
              <a:rPr lang="en-CA" dirty="0" err="1"/>
              <a:t>nút</a:t>
            </a:r>
            <a:r>
              <a:rPr lang="en-CA" dirty="0"/>
              <a:t> taskbar </a:t>
            </a:r>
            <a:r>
              <a:rPr lang="en-CA" dirty="0" err="1"/>
              <a:t>cho</a:t>
            </a:r>
            <a:r>
              <a:rPr lang="en-CA" dirty="0"/>
              <a:t> </a:t>
            </a:r>
            <a:r>
              <a:rPr lang="en-CA" dirty="0" err="1"/>
              <a:t>mỗi</a:t>
            </a:r>
            <a:r>
              <a:rPr lang="en-CA" dirty="0"/>
              <a:t> </a:t>
            </a:r>
            <a:r>
              <a:rPr lang="en-CA" dirty="0" err="1"/>
              <a:t>chương</a:t>
            </a:r>
            <a:r>
              <a:rPr lang="en-CA" dirty="0"/>
              <a:t> </a:t>
            </a:r>
            <a:r>
              <a:rPr lang="en-CA" dirty="0" err="1"/>
              <a:t>trình</a:t>
            </a:r>
            <a:r>
              <a:rPr lang="en-CA" dirty="0"/>
              <a:t> </a:t>
            </a:r>
            <a:r>
              <a:rPr lang="en-CA" dirty="0" err="1"/>
              <a:t>mở</a:t>
            </a:r>
            <a:endParaRPr lang="vi-VN" dirty="0"/>
          </a:p>
          <a:p>
            <a:r>
              <a:rPr lang="en-CA" dirty="0"/>
              <a:t>Windows </a:t>
            </a:r>
            <a:r>
              <a:rPr lang="en-CA" dirty="0" err="1"/>
              <a:t>tự</a:t>
            </a:r>
            <a:r>
              <a:rPr lang="en-CA" dirty="0"/>
              <a:t> </a:t>
            </a:r>
            <a:r>
              <a:rPr lang="en-CA" dirty="0" err="1"/>
              <a:t>động</a:t>
            </a:r>
            <a:r>
              <a:rPr lang="en-CA" dirty="0"/>
              <a:t> </a:t>
            </a:r>
            <a:r>
              <a:rPr lang="en-CA" dirty="0" err="1"/>
              <a:t>cài</a:t>
            </a:r>
            <a:r>
              <a:rPr lang="en-CA" dirty="0"/>
              <a:t> </a:t>
            </a:r>
            <a:r>
              <a:rPr lang="en-CA" dirty="0" err="1"/>
              <a:t>một</a:t>
            </a:r>
            <a:r>
              <a:rPr lang="en-CA" dirty="0"/>
              <a:t> </a:t>
            </a:r>
            <a:r>
              <a:rPr lang="en-CA" dirty="0" err="1"/>
              <a:t>số</a:t>
            </a:r>
            <a:r>
              <a:rPr lang="en-CA" dirty="0"/>
              <a:t> </a:t>
            </a:r>
            <a:r>
              <a:rPr lang="en-CA" dirty="0" err="1"/>
              <a:t>chương</a:t>
            </a:r>
            <a:r>
              <a:rPr lang="en-CA" dirty="0"/>
              <a:t> </a:t>
            </a:r>
            <a:r>
              <a:rPr lang="en-CA" dirty="0" err="1"/>
              <a:t>trình</a:t>
            </a:r>
            <a:r>
              <a:rPr lang="en-CA" dirty="0"/>
              <a:t> </a:t>
            </a:r>
            <a:r>
              <a:rPr lang="en-CA" dirty="0" err="1"/>
              <a:t>thường</a:t>
            </a:r>
            <a:r>
              <a:rPr lang="en-CA" dirty="0"/>
              <a:t> </a:t>
            </a:r>
            <a:r>
              <a:rPr lang="en-CA" dirty="0" err="1"/>
              <a:t>dùng</a:t>
            </a:r>
            <a:r>
              <a:rPr lang="en-CA" dirty="0"/>
              <a:t> </a:t>
            </a:r>
            <a:r>
              <a:rPr lang="en-CA" dirty="0" err="1"/>
              <a:t>trên</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để</a:t>
            </a:r>
            <a:r>
              <a:rPr lang="en-CA" dirty="0"/>
              <a:t> </a:t>
            </a:r>
            <a:r>
              <a:rPr lang="en-CA" dirty="0" err="1"/>
              <a:t>dễ</a:t>
            </a:r>
            <a:r>
              <a:rPr lang="en-CA" dirty="0"/>
              <a:t> </a:t>
            </a:r>
            <a:r>
              <a:rPr lang="en-CA" dirty="0" err="1"/>
              <a:t>truy</a:t>
            </a:r>
            <a:r>
              <a:rPr lang="en-CA" dirty="0"/>
              <a:t> </a:t>
            </a:r>
            <a:r>
              <a:rPr lang="en-CA" dirty="0" err="1"/>
              <a:t>cập</a:t>
            </a:r>
            <a:endParaRPr lang="en-US"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31</a:t>
            </a:fld>
            <a:endParaRPr lang="en-US"/>
          </a:p>
        </p:txBody>
      </p:sp>
      <p:grpSp>
        <p:nvGrpSpPr>
          <p:cNvPr id="7" name="Group 4"/>
          <p:cNvGrpSpPr>
            <a:grpSpLocks noChangeAspect="1"/>
          </p:cNvGrpSpPr>
          <p:nvPr/>
        </p:nvGrpSpPr>
        <p:grpSpPr bwMode="auto">
          <a:xfrm>
            <a:off x="536575" y="4873972"/>
            <a:ext cx="7962900" cy="1044575"/>
            <a:chOff x="338" y="2520"/>
            <a:chExt cx="5016" cy="658"/>
          </a:xfrm>
        </p:grpSpPr>
        <p:sp>
          <p:nvSpPr>
            <p:cNvPr id="8" name="AutoShape 3"/>
            <p:cNvSpPr>
              <a:spLocks noChangeAspect="1" noChangeArrowheads="1" noTextEdit="1"/>
            </p:cNvSpPr>
            <p:nvPr/>
          </p:nvSpPr>
          <p:spPr bwMode="auto">
            <a:xfrm>
              <a:off x="338" y="2520"/>
              <a:ext cx="5016" cy="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5"/>
            <p:cNvSpPr>
              <a:spLocks noChangeArrowheads="1"/>
            </p:cNvSpPr>
            <p:nvPr/>
          </p:nvSpPr>
          <p:spPr bwMode="auto">
            <a:xfrm>
              <a:off x="600" y="2643"/>
              <a:ext cx="160" cy="15"/>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6"/>
            <p:cNvSpPr>
              <a:spLocks noChangeArrowheads="1"/>
            </p:cNvSpPr>
            <p:nvPr/>
          </p:nvSpPr>
          <p:spPr bwMode="auto">
            <a:xfrm>
              <a:off x="600" y="2520"/>
              <a:ext cx="160"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7"/>
            <p:cNvSpPr>
              <a:spLocks noChangeArrowheads="1"/>
            </p:cNvSpPr>
            <p:nvPr/>
          </p:nvSpPr>
          <p:spPr bwMode="auto">
            <a:xfrm>
              <a:off x="657" y="2532"/>
              <a:ext cx="9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1</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8"/>
            <p:cNvSpPr>
              <a:spLocks noChangeArrowheads="1"/>
            </p:cNvSpPr>
            <p:nvPr/>
          </p:nvSpPr>
          <p:spPr bwMode="auto">
            <a:xfrm>
              <a:off x="704"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9"/>
            <p:cNvSpPr>
              <a:spLocks noChangeArrowheads="1"/>
            </p:cNvSpPr>
            <p:nvPr/>
          </p:nvSpPr>
          <p:spPr bwMode="auto">
            <a:xfrm>
              <a:off x="817" y="2532"/>
              <a:ext cx="24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Start</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0"/>
            <p:cNvSpPr>
              <a:spLocks noChangeArrowheads="1"/>
            </p:cNvSpPr>
            <p:nvPr/>
          </p:nvSpPr>
          <p:spPr bwMode="auto">
            <a:xfrm>
              <a:off x="1017"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1"/>
            <p:cNvSpPr>
              <a:spLocks noChangeArrowheads="1"/>
            </p:cNvSpPr>
            <p:nvPr/>
          </p:nvSpPr>
          <p:spPr bwMode="auto">
            <a:xfrm>
              <a:off x="1693" y="2643"/>
              <a:ext cx="162" cy="15"/>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2"/>
            <p:cNvSpPr>
              <a:spLocks noChangeArrowheads="1"/>
            </p:cNvSpPr>
            <p:nvPr/>
          </p:nvSpPr>
          <p:spPr bwMode="auto">
            <a:xfrm>
              <a:off x="1693" y="2520"/>
              <a:ext cx="162"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3"/>
            <p:cNvSpPr>
              <a:spLocks noChangeArrowheads="1"/>
            </p:cNvSpPr>
            <p:nvPr/>
          </p:nvSpPr>
          <p:spPr bwMode="auto">
            <a:xfrm>
              <a:off x="1750" y="2532"/>
              <a:ext cx="9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2</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4"/>
            <p:cNvSpPr>
              <a:spLocks noChangeArrowheads="1"/>
            </p:cNvSpPr>
            <p:nvPr/>
          </p:nvSpPr>
          <p:spPr bwMode="auto">
            <a:xfrm>
              <a:off x="1796"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5"/>
            <p:cNvSpPr>
              <a:spLocks noChangeArrowheads="1"/>
            </p:cNvSpPr>
            <p:nvPr/>
          </p:nvSpPr>
          <p:spPr bwMode="auto">
            <a:xfrm>
              <a:off x="1911" y="2532"/>
              <a:ext cx="72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Taskbar Buttons</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Rectangle 16"/>
            <p:cNvSpPr>
              <a:spLocks noChangeArrowheads="1"/>
            </p:cNvSpPr>
            <p:nvPr/>
          </p:nvSpPr>
          <p:spPr bwMode="auto">
            <a:xfrm>
              <a:off x="2564"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17"/>
            <p:cNvSpPr>
              <a:spLocks noChangeArrowheads="1"/>
            </p:cNvSpPr>
            <p:nvPr/>
          </p:nvSpPr>
          <p:spPr bwMode="auto">
            <a:xfrm>
              <a:off x="2788" y="2520"/>
              <a:ext cx="57"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8"/>
            <p:cNvSpPr>
              <a:spLocks noChangeArrowheads="1"/>
            </p:cNvSpPr>
            <p:nvPr/>
          </p:nvSpPr>
          <p:spPr bwMode="auto">
            <a:xfrm>
              <a:off x="2893" y="2520"/>
              <a:ext cx="57"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9"/>
            <p:cNvSpPr>
              <a:spLocks noChangeArrowheads="1"/>
            </p:cNvSpPr>
            <p:nvPr/>
          </p:nvSpPr>
          <p:spPr bwMode="auto">
            <a:xfrm>
              <a:off x="2788" y="2643"/>
              <a:ext cx="162" cy="15"/>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0"/>
            <p:cNvSpPr>
              <a:spLocks noChangeArrowheads="1"/>
            </p:cNvSpPr>
            <p:nvPr/>
          </p:nvSpPr>
          <p:spPr bwMode="auto">
            <a:xfrm>
              <a:off x="2845" y="2520"/>
              <a:ext cx="48"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1"/>
            <p:cNvSpPr>
              <a:spLocks noChangeArrowheads="1"/>
            </p:cNvSpPr>
            <p:nvPr/>
          </p:nvSpPr>
          <p:spPr bwMode="auto">
            <a:xfrm>
              <a:off x="2845" y="2532"/>
              <a:ext cx="9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3</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Rectangle 22"/>
            <p:cNvSpPr>
              <a:spLocks noChangeArrowheads="1"/>
            </p:cNvSpPr>
            <p:nvPr/>
          </p:nvSpPr>
          <p:spPr bwMode="auto">
            <a:xfrm>
              <a:off x="2892"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 name="Rectangle 23"/>
            <p:cNvSpPr>
              <a:spLocks noChangeArrowheads="1"/>
            </p:cNvSpPr>
            <p:nvPr/>
          </p:nvSpPr>
          <p:spPr bwMode="auto">
            <a:xfrm>
              <a:off x="3007" y="2532"/>
              <a:ext cx="73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Notification Area</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Rectangle 24"/>
            <p:cNvSpPr>
              <a:spLocks noChangeArrowheads="1"/>
            </p:cNvSpPr>
            <p:nvPr/>
          </p:nvSpPr>
          <p:spPr bwMode="auto">
            <a:xfrm>
              <a:off x="3682"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Rectangle 25"/>
            <p:cNvSpPr>
              <a:spLocks noChangeArrowheads="1"/>
            </p:cNvSpPr>
            <p:nvPr/>
          </p:nvSpPr>
          <p:spPr bwMode="auto">
            <a:xfrm>
              <a:off x="3772" y="2643"/>
              <a:ext cx="161" cy="15"/>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6"/>
            <p:cNvSpPr>
              <a:spLocks noChangeArrowheads="1"/>
            </p:cNvSpPr>
            <p:nvPr/>
          </p:nvSpPr>
          <p:spPr bwMode="auto">
            <a:xfrm>
              <a:off x="3772" y="2520"/>
              <a:ext cx="161" cy="12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27"/>
            <p:cNvSpPr>
              <a:spLocks noChangeArrowheads="1"/>
            </p:cNvSpPr>
            <p:nvPr/>
          </p:nvSpPr>
          <p:spPr bwMode="auto">
            <a:xfrm>
              <a:off x="3829" y="2532"/>
              <a:ext cx="9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4</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2" name="Rectangle 28"/>
            <p:cNvSpPr>
              <a:spLocks noChangeArrowheads="1"/>
            </p:cNvSpPr>
            <p:nvPr/>
          </p:nvSpPr>
          <p:spPr bwMode="auto">
            <a:xfrm>
              <a:off x="3876"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 name="Rectangle 29"/>
            <p:cNvSpPr>
              <a:spLocks noChangeArrowheads="1"/>
            </p:cNvSpPr>
            <p:nvPr/>
          </p:nvSpPr>
          <p:spPr bwMode="auto">
            <a:xfrm>
              <a:off x="3990" y="2532"/>
              <a:ext cx="631"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Show desktop</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Rectangle 30"/>
            <p:cNvSpPr>
              <a:spLocks noChangeArrowheads="1"/>
            </p:cNvSpPr>
            <p:nvPr/>
          </p:nvSpPr>
          <p:spPr bwMode="auto">
            <a:xfrm>
              <a:off x="4564" y="2532"/>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31"/>
            <p:cNvSpPr>
              <a:spLocks noChangeArrowheads="1"/>
            </p:cNvSpPr>
            <p:nvPr/>
          </p:nvSpPr>
          <p:spPr bwMode="auto">
            <a:xfrm>
              <a:off x="680"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ectangle 32"/>
            <p:cNvSpPr>
              <a:spLocks noChangeArrowheads="1"/>
            </p:cNvSpPr>
            <p:nvPr/>
          </p:nvSpPr>
          <p:spPr bwMode="auto">
            <a:xfrm>
              <a:off x="817"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Rectangle 33"/>
            <p:cNvSpPr>
              <a:spLocks noChangeArrowheads="1"/>
            </p:cNvSpPr>
            <p:nvPr/>
          </p:nvSpPr>
          <p:spPr bwMode="auto">
            <a:xfrm>
              <a:off x="1774"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8" name="Rectangle 34"/>
            <p:cNvSpPr>
              <a:spLocks noChangeArrowheads="1"/>
            </p:cNvSpPr>
            <p:nvPr/>
          </p:nvSpPr>
          <p:spPr bwMode="auto">
            <a:xfrm>
              <a:off x="1911"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 name="Rectangle 35"/>
            <p:cNvSpPr>
              <a:spLocks noChangeArrowheads="1"/>
            </p:cNvSpPr>
            <p:nvPr/>
          </p:nvSpPr>
          <p:spPr bwMode="auto">
            <a:xfrm>
              <a:off x="2869"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0" name="Rectangle 36"/>
            <p:cNvSpPr>
              <a:spLocks noChangeArrowheads="1"/>
            </p:cNvSpPr>
            <p:nvPr/>
          </p:nvSpPr>
          <p:spPr bwMode="auto">
            <a:xfrm>
              <a:off x="3361"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 name="Rectangle 37"/>
            <p:cNvSpPr>
              <a:spLocks noChangeArrowheads="1"/>
            </p:cNvSpPr>
            <p:nvPr/>
          </p:nvSpPr>
          <p:spPr bwMode="auto">
            <a:xfrm>
              <a:off x="3853"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Rectangle 38"/>
            <p:cNvSpPr>
              <a:spLocks noChangeArrowheads="1"/>
            </p:cNvSpPr>
            <p:nvPr/>
          </p:nvSpPr>
          <p:spPr bwMode="auto">
            <a:xfrm>
              <a:off x="3990" y="2650"/>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3" name="Rectangle 39"/>
            <p:cNvSpPr>
              <a:spLocks noChangeArrowheads="1"/>
            </p:cNvSpPr>
            <p:nvPr/>
          </p:nvSpPr>
          <p:spPr bwMode="auto">
            <a:xfrm>
              <a:off x="5329" y="2805"/>
              <a:ext cx="7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 name="Rectangle 40"/>
            <p:cNvSpPr>
              <a:spLocks noChangeArrowheads="1"/>
            </p:cNvSpPr>
            <p:nvPr/>
          </p:nvSpPr>
          <p:spPr bwMode="auto">
            <a:xfrm>
              <a:off x="599" y="2982"/>
              <a:ext cx="7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89"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 y="2753"/>
              <a:ext cx="4795"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Freeform 42"/>
            <p:cNvSpPr>
              <a:spLocks noEditPoints="1"/>
            </p:cNvSpPr>
            <p:nvPr/>
          </p:nvSpPr>
          <p:spPr bwMode="auto">
            <a:xfrm>
              <a:off x="611" y="2848"/>
              <a:ext cx="63" cy="169"/>
            </a:xfrm>
            <a:custGeom>
              <a:avLst/>
              <a:gdLst>
                <a:gd name="T0" fmla="*/ 36 w 63"/>
                <a:gd name="T1" fmla="*/ 169 h 169"/>
                <a:gd name="T2" fmla="*/ 37 w 63"/>
                <a:gd name="T3" fmla="*/ 53 h 169"/>
                <a:gd name="T4" fmla="*/ 26 w 63"/>
                <a:gd name="T5" fmla="*/ 53 h 169"/>
                <a:gd name="T6" fmla="*/ 26 w 63"/>
                <a:gd name="T7" fmla="*/ 168 h 169"/>
                <a:gd name="T8" fmla="*/ 36 w 63"/>
                <a:gd name="T9" fmla="*/ 169 h 169"/>
                <a:gd name="T10" fmla="*/ 63 w 63"/>
                <a:gd name="T11" fmla="*/ 64 h 169"/>
                <a:gd name="T12" fmla="*/ 32 w 63"/>
                <a:gd name="T13" fmla="*/ 0 h 169"/>
                <a:gd name="T14" fmla="*/ 0 w 63"/>
                <a:gd name="T15" fmla="*/ 63 h 169"/>
                <a:gd name="T16" fmla="*/ 63 w 63"/>
                <a:gd name="T17"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69">
                  <a:moveTo>
                    <a:pt x="36" y="169"/>
                  </a:moveTo>
                  <a:lnTo>
                    <a:pt x="37" y="53"/>
                  </a:lnTo>
                  <a:lnTo>
                    <a:pt x="26" y="53"/>
                  </a:lnTo>
                  <a:lnTo>
                    <a:pt x="26" y="168"/>
                  </a:lnTo>
                  <a:lnTo>
                    <a:pt x="36" y="169"/>
                  </a:lnTo>
                  <a:close/>
                  <a:moveTo>
                    <a:pt x="63" y="64"/>
                  </a:moveTo>
                  <a:lnTo>
                    <a:pt x="32" y="0"/>
                  </a:lnTo>
                  <a:lnTo>
                    <a:pt x="0" y="63"/>
                  </a:lnTo>
                  <a:lnTo>
                    <a:pt x="63" y="6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3"/>
            <p:cNvSpPr>
              <a:spLocks noEditPoints="1"/>
            </p:cNvSpPr>
            <p:nvPr/>
          </p:nvSpPr>
          <p:spPr bwMode="auto">
            <a:xfrm>
              <a:off x="4717" y="2848"/>
              <a:ext cx="63" cy="169"/>
            </a:xfrm>
            <a:custGeom>
              <a:avLst/>
              <a:gdLst>
                <a:gd name="T0" fmla="*/ 37 w 63"/>
                <a:gd name="T1" fmla="*/ 169 h 169"/>
                <a:gd name="T2" fmla="*/ 37 w 63"/>
                <a:gd name="T3" fmla="*/ 53 h 169"/>
                <a:gd name="T4" fmla="*/ 26 w 63"/>
                <a:gd name="T5" fmla="*/ 53 h 169"/>
                <a:gd name="T6" fmla="*/ 26 w 63"/>
                <a:gd name="T7" fmla="*/ 168 h 169"/>
                <a:gd name="T8" fmla="*/ 37 w 63"/>
                <a:gd name="T9" fmla="*/ 169 h 169"/>
                <a:gd name="T10" fmla="*/ 63 w 63"/>
                <a:gd name="T11" fmla="*/ 64 h 169"/>
                <a:gd name="T12" fmla="*/ 32 w 63"/>
                <a:gd name="T13" fmla="*/ 0 h 169"/>
                <a:gd name="T14" fmla="*/ 0 w 63"/>
                <a:gd name="T15" fmla="*/ 63 h 169"/>
                <a:gd name="T16" fmla="*/ 63 w 63"/>
                <a:gd name="T17"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69">
                  <a:moveTo>
                    <a:pt x="37" y="169"/>
                  </a:moveTo>
                  <a:lnTo>
                    <a:pt x="37" y="53"/>
                  </a:lnTo>
                  <a:lnTo>
                    <a:pt x="26" y="53"/>
                  </a:lnTo>
                  <a:lnTo>
                    <a:pt x="26" y="168"/>
                  </a:lnTo>
                  <a:lnTo>
                    <a:pt x="37" y="169"/>
                  </a:lnTo>
                  <a:close/>
                  <a:moveTo>
                    <a:pt x="63" y="64"/>
                  </a:moveTo>
                  <a:lnTo>
                    <a:pt x="32" y="0"/>
                  </a:lnTo>
                  <a:lnTo>
                    <a:pt x="0" y="63"/>
                  </a:lnTo>
                  <a:lnTo>
                    <a:pt x="63" y="6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4"/>
            <p:cNvSpPr>
              <a:spLocks noEditPoints="1"/>
            </p:cNvSpPr>
            <p:nvPr/>
          </p:nvSpPr>
          <p:spPr bwMode="auto">
            <a:xfrm>
              <a:off x="1066" y="2848"/>
              <a:ext cx="63" cy="169"/>
            </a:xfrm>
            <a:custGeom>
              <a:avLst/>
              <a:gdLst>
                <a:gd name="T0" fmla="*/ 37 w 63"/>
                <a:gd name="T1" fmla="*/ 53 h 169"/>
                <a:gd name="T2" fmla="*/ 37 w 63"/>
                <a:gd name="T3" fmla="*/ 168 h 169"/>
                <a:gd name="T4" fmla="*/ 27 w 63"/>
                <a:gd name="T5" fmla="*/ 169 h 169"/>
                <a:gd name="T6" fmla="*/ 26 w 63"/>
                <a:gd name="T7" fmla="*/ 53 h 169"/>
                <a:gd name="T8" fmla="*/ 37 w 63"/>
                <a:gd name="T9" fmla="*/ 53 h 169"/>
                <a:gd name="T10" fmla="*/ 0 w 63"/>
                <a:gd name="T11" fmla="*/ 64 h 169"/>
                <a:gd name="T12" fmla="*/ 32 w 63"/>
                <a:gd name="T13" fmla="*/ 0 h 169"/>
                <a:gd name="T14" fmla="*/ 63 w 63"/>
                <a:gd name="T15" fmla="*/ 63 h 169"/>
                <a:gd name="T16" fmla="*/ 0 w 63"/>
                <a:gd name="T17"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69">
                  <a:moveTo>
                    <a:pt x="37" y="53"/>
                  </a:moveTo>
                  <a:lnTo>
                    <a:pt x="37" y="168"/>
                  </a:lnTo>
                  <a:lnTo>
                    <a:pt x="27" y="169"/>
                  </a:lnTo>
                  <a:lnTo>
                    <a:pt x="26" y="53"/>
                  </a:lnTo>
                  <a:lnTo>
                    <a:pt x="37" y="53"/>
                  </a:lnTo>
                  <a:close/>
                  <a:moveTo>
                    <a:pt x="0" y="64"/>
                  </a:moveTo>
                  <a:lnTo>
                    <a:pt x="32" y="0"/>
                  </a:lnTo>
                  <a:lnTo>
                    <a:pt x="63" y="63"/>
                  </a:lnTo>
                  <a:lnTo>
                    <a:pt x="0" y="6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5"/>
            <p:cNvSpPr>
              <a:spLocks noEditPoints="1"/>
            </p:cNvSpPr>
            <p:nvPr/>
          </p:nvSpPr>
          <p:spPr bwMode="auto">
            <a:xfrm>
              <a:off x="5202" y="2843"/>
              <a:ext cx="63" cy="168"/>
            </a:xfrm>
            <a:custGeom>
              <a:avLst/>
              <a:gdLst>
                <a:gd name="T0" fmla="*/ 37 w 63"/>
                <a:gd name="T1" fmla="*/ 53 h 168"/>
                <a:gd name="T2" fmla="*/ 37 w 63"/>
                <a:gd name="T3" fmla="*/ 168 h 168"/>
                <a:gd name="T4" fmla="*/ 26 w 63"/>
                <a:gd name="T5" fmla="*/ 168 h 168"/>
                <a:gd name="T6" fmla="*/ 26 w 63"/>
                <a:gd name="T7" fmla="*/ 53 h 168"/>
                <a:gd name="T8" fmla="*/ 37 w 63"/>
                <a:gd name="T9" fmla="*/ 53 h 168"/>
                <a:gd name="T10" fmla="*/ 0 w 63"/>
                <a:gd name="T11" fmla="*/ 63 h 168"/>
                <a:gd name="T12" fmla="*/ 31 w 63"/>
                <a:gd name="T13" fmla="*/ 0 h 168"/>
                <a:gd name="T14" fmla="*/ 63 w 63"/>
                <a:gd name="T15" fmla="*/ 63 h 168"/>
                <a:gd name="T16" fmla="*/ 0 w 63"/>
                <a:gd name="T17" fmla="*/ 6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68">
                  <a:moveTo>
                    <a:pt x="37" y="53"/>
                  </a:moveTo>
                  <a:lnTo>
                    <a:pt x="37" y="168"/>
                  </a:lnTo>
                  <a:lnTo>
                    <a:pt x="26" y="168"/>
                  </a:lnTo>
                  <a:lnTo>
                    <a:pt x="26" y="53"/>
                  </a:lnTo>
                  <a:lnTo>
                    <a:pt x="37" y="53"/>
                  </a:lnTo>
                  <a:close/>
                  <a:moveTo>
                    <a:pt x="0" y="63"/>
                  </a:moveTo>
                  <a:lnTo>
                    <a:pt x="31" y="0"/>
                  </a:lnTo>
                  <a:lnTo>
                    <a:pt x="63" y="63"/>
                  </a:lnTo>
                  <a:lnTo>
                    <a:pt x="0" y="6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Rectangle 46"/>
            <p:cNvSpPr>
              <a:spLocks noChangeArrowheads="1"/>
            </p:cNvSpPr>
            <p:nvPr/>
          </p:nvSpPr>
          <p:spPr bwMode="auto">
            <a:xfrm>
              <a:off x="571" y="2977"/>
              <a:ext cx="161" cy="137"/>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p:cNvSpPr>
              <a:spLocks noChangeArrowheads="1"/>
            </p:cNvSpPr>
            <p:nvPr/>
          </p:nvSpPr>
          <p:spPr bwMode="auto">
            <a:xfrm>
              <a:off x="628" y="3001"/>
              <a:ext cx="8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1</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Rectangle 48"/>
            <p:cNvSpPr>
              <a:spLocks noChangeArrowheads="1"/>
            </p:cNvSpPr>
            <p:nvPr/>
          </p:nvSpPr>
          <p:spPr bwMode="auto">
            <a:xfrm>
              <a:off x="674" y="3001"/>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2" name="Rectangle 49"/>
            <p:cNvSpPr>
              <a:spLocks noChangeArrowheads="1"/>
            </p:cNvSpPr>
            <p:nvPr/>
          </p:nvSpPr>
          <p:spPr bwMode="auto">
            <a:xfrm>
              <a:off x="4687" y="2967"/>
              <a:ext cx="161" cy="137"/>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50"/>
            <p:cNvSpPr>
              <a:spLocks noChangeArrowheads="1"/>
            </p:cNvSpPr>
            <p:nvPr/>
          </p:nvSpPr>
          <p:spPr bwMode="auto">
            <a:xfrm>
              <a:off x="4744" y="2989"/>
              <a:ext cx="8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3</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4" name="Rectangle 51"/>
            <p:cNvSpPr>
              <a:spLocks noChangeArrowheads="1"/>
            </p:cNvSpPr>
            <p:nvPr/>
          </p:nvSpPr>
          <p:spPr bwMode="auto">
            <a:xfrm>
              <a:off x="4790" y="2989"/>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5" name="Rectangle 52"/>
            <p:cNvSpPr>
              <a:spLocks noChangeArrowheads="1"/>
            </p:cNvSpPr>
            <p:nvPr/>
          </p:nvSpPr>
          <p:spPr bwMode="auto">
            <a:xfrm>
              <a:off x="1030" y="2977"/>
              <a:ext cx="161" cy="137"/>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3"/>
            <p:cNvSpPr>
              <a:spLocks noChangeArrowheads="1"/>
            </p:cNvSpPr>
            <p:nvPr/>
          </p:nvSpPr>
          <p:spPr bwMode="auto">
            <a:xfrm>
              <a:off x="1087" y="3001"/>
              <a:ext cx="9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2</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7" name="Rectangle 54"/>
            <p:cNvSpPr>
              <a:spLocks noChangeArrowheads="1"/>
            </p:cNvSpPr>
            <p:nvPr/>
          </p:nvSpPr>
          <p:spPr bwMode="auto">
            <a:xfrm>
              <a:off x="1134" y="3001"/>
              <a:ext cx="6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Rectangle 55"/>
            <p:cNvSpPr>
              <a:spLocks noChangeArrowheads="1"/>
            </p:cNvSpPr>
            <p:nvPr/>
          </p:nvSpPr>
          <p:spPr bwMode="auto">
            <a:xfrm>
              <a:off x="5160" y="2967"/>
              <a:ext cx="161" cy="137"/>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56"/>
            <p:cNvSpPr>
              <a:spLocks noChangeArrowheads="1"/>
            </p:cNvSpPr>
            <p:nvPr/>
          </p:nvSpPr>
          <p:spPr bwMode="auto">
            <a:xfrm>
              <a:off x="5217" y="2989"/>
              <a:ext cx="8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4</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 name="Rectangle 57"/>
            <p:cNvSpPr>
              <a:spLocks noChangeArrowheads="1"/>
            </p:cNvSpPr>
            <p:nvPr/>
          </p:nvSpPr>
          <p:spPr bwMode="auto">
            <a:xfrm>
              <a:off x="5263" y="2989"/>
              <a:ext cx="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Zurich BT" charset="0"/>
                  <a:cs typeface="Arial" pitchFamily="34"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2128973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thanh tác vụ (Taskbar)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2979883"/>
              </p:ext>
            </p:extLst>
          </p:nvPr>
        </p:nvGraphicFramePr>
        <p:xfrm>
          <a:off x="352926" y="1475875"/>
          <a:ext cx="8537074" cy="5035669"/>
        </p:xfrm>
        <a:graphic>
          <a:graphicData uri="http://schemas.openxmlformats.org/drawingml/2006/table">
            <a:tbl>
              <a:tblPr firstRow="1" firstCol="1" bandRow="1"/>
              <a:tblGrid>
                <a:gridCol w="1713322">
                  <a:extLst>
                    <a:ext uri="{9D8B030D-6E8A-4147-A177-3AD203B41FA5}">
                      <a16:colId xmlns:a16="http://schemas.microsoft.com/office/drawing/2014/main" val="20000"/>
                    </a:ext>
                  </a:extLst>
                </a:gridCol>
                <a:gridCol w="6823752">
                  <a:extLst>
                    <a:ext uri="{9D8B030D-6E8A-4147-A177-3AD203B41FA5}">
                      <a16:colId xmlns:a16="http://schemas.microsoft.com/office/drawing/2014/main" val="20001"/>
                    </a:ext>
                  </a:extLst>
                </a:gridCol>
              </a:tblGrid>
              <a:tr h="759325">
                <a:tc>
                  <a:txBody>
                    <a:bodyPr/>
                    <a:lstStyle/>
                    <a:p>
                      <a:pPr>
                        <a:lnSpc>
                          <a:spcPct val="115000"/>
                        </a:lnSpc>
                        <a:spcBef>
                          <a:spcPts val="200"/>
                        </a:spcBef>
                        <a:spcAft>
                          <a:spcPts val="200"/>
                        </a:spcAft>
                        <a:tabLst>
                          <a:tab pos="228600" algn="l"/>
                        </a:tabLst>
                      </a:pPr>
                      <a:r>
                        <a:rPr lang="en-US" sz="2200" b="1" dirty="0">
                          <a:effectLst/>
                          <a:latin typeface="Cambria" panose="02040503050406030204" pitchFamily="18" charset="0"/>
                          <a:ea typeface="Times New Roman"/>
                          <a:cs typeface="Calibri"/>
                        </a:rPr>
                        <a:t>Start Button</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smtClean="0">
                          <a:effectLst/>
                          <a:latin typeface="Cambria" panose="02040503050406030204" pitchFamily="18" charset="0"/>
                          <a:ea typeface="Times New Roman"/>
                          <a:cs typeface="Calibri"/>
                        </a:rPr>
                        <a:t>Nhấn vào đây để mở trình đơn và chọn đối tượng để mở các chương trình, tìm các tập tin, hoặc tắt máy.</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281285">
                <a:tc>
                  <a:txBody>
                    <a:bodyPr/>
                    <a:lstStyle/>
                    <a:p>
                      <a:pPr>
                        <a:lnSpc>
                          <a:spcPct val="115000"/>
                        </a:lnSpc>
                        <a:spcBef>
                          <a:spcPts val="200"/>
                        </a:spcBef>
                        <a:spcAft>
                          <a:spcPts val="200"/>
                        </a:spcAft>
                        <a:tabLst>
                          <a:tab pos="228600" algn="l"/>
                        </a:tabLst>
                      </a:pPr>
                      <a:r>
                        <a:rPr lang="en-US" sz="2200" b="1" dirty="0">
                          <a:effectLst/>
                          <a:latin typeface="Cambria" panose="02040503050406030204" pitchFamily="18" charset="0"/>
                          <a:ea typeface="Times New Roman"/>
                          <a:cs typeface="Calibri"/>
                        </a:rPr>
                        <a:t>Taskbar Buttons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Nút hiển thị cho mỗi chương trình ứng dụng đang mở và một số ứng dụng được xây dựng sẵn</a:t>
                      </a:r>
                      <a:r>
                        <a:rPr lang="vi-VN" sz="2000" baseline="0" dirty="0" smtClean="0">
                          <a:effectLst/>
                          <a:latin typeface="Cambria" panose="02040503050406030204" pitchFamily="18" charset="0"/>
                          <a:ea typeface="Times New Roman"/>
                          <a:cs typeface="Calibri"/>
                        </a:rPr>
                        <a:t> </a:t>
                      </a:r>
                      <a:r>
                        <a:rPr lang="vi-VN" sz="2000" dirty="0" smtClean="0">
                          <a:effectLst/>
                          <a:latin typeface="Cambria" panose="02040503050406030204" pitchFamily="18" charset="0"/>
                          <a:ea typeface="Times New Roman"/>
                          <a:cs typeface="Calibri"/>
                        </a:rPr>
                        <a:t>trong Windows. Nhấp chuột vào nút trên thanh tác vụ để kích hoạt chương trình hoặc cửa sổ.</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53674">
                <a:tc>
                  <a:txBody>
                    <a:bodyPr/>
                    <a:lstStyle/>
                    <a:p>
                      <a:pPr>
                        <a:lnSpc>
                          <a:spcPct val="115000"/>
                        </a:lnSpc>
                        <a:spcBef>
                          <a:spcPts val="200"/>
                        </a:spcBef>
                        <a:spcAft>
                          <a:spcPts val="200"/>
                        </a:spcAft>
                        <a:tabLst>
                          <a:tab pos="228600" algn="l"/>
                        </a:tabLst>
                      </a:pPr>
                      <a:r>
                        <a:rPr lang="en-US" sz="2200" b="1" dirty="0">
                          <a:effectLst/>
                          <a:latin typeface="Cambria" panose="02040503050406030204" pitchFamily="18" charset="0"/>
                          <a:ea typeface="Times New Roman"/>
                          <a:cs typeface="Calibri"/>
                        </a:rPr>
                        <a:t>Notification Area</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Hiển thị đồng hồ, biểu tượng và lối tắt (shortcut)</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23956">
                <a:tc>
                  <a:txBody>
                    <a:bodyPr/>
                    <a:lstStyle/>
                    <a:p>
                      <a:pPr>
                        <a:lnSpc>
                          <a:spcPct val="115000"/>
                        </a:lnSpc>
                        <a:spcBef>
                          <a:spcPts val="200"/>
                        </a:spcBef>
                        <a:spcAft>
                          <a:spcPts val="200"/>
                        </a:spcAft>
                        <a:tabLst>
                          <a:tab pos="228600" algn="l"/>
                        </a:tabLst>
                      </a:pPr>
                      <a:r>
                        <a:rPr lang="en-US" sz="2200" b="1" dirty="0">
                          <a:effectLst/>
                          <a:latin typeface="Cambria" panose="02040503050406030204" pitchFamily="18" charset="0"/>
                          <a:ea typeface="Times New Roman"/>
                          <a:cs typeface="Calibri"/>
                        </a:rPr>
                        <a:t>Show desktop button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2000" dirty="0" smtClean="0">
                          <a:effectLst/>
                          <a:latin typeface="Cambria" panose="02040503050406030204" pitchFamily="18" charset="0"/>
                          <a:ea typeface="Times New Roman"/>
                          <a:cs typeface="Calibri"/>
                        </a:rPr>
                        <a:t>Bạn có thể trỏ vào nó để làm cho tất cả các cửa sổ đang mở trở nên trong suốt trong chốc lát, vì vậy bạn có thể thấy Desktop trong khoảng thời gian đó. Nhấp chuột vào nó để ngay lập tức thu nhỏ tất cả cửa sổ đang mở trên Desktop. Khôi phục lại tất cả các cửa sổ về trạng thái trước đó bằng cách nhấp chuột vào nó một lần nữa</a:t>
                      </a:r>
                      <a:endParaRPr lang="en-US" sz="2000" dirty="0">
                        <a:effectLst/>
                        <a:latin typeface="Cambria" panose="02040503050406030204" pitchFamily="18"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3" name="Footer Placeholder 2"/>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a:p>
        </p:txBody>
      </p:sp>
    </p:spTree>
    <p:extLst>
      <p:ext uri="{BB962C8B-B14F-4D97-AF65-F5344CB8AC3E}">
        <p14:creationId xmlns:p14="http://schemas.microsoft.com/office/powerpoint/2010/main" val="34315272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331200"/>
            <a:ext cx="8229600" cy="730863"/>
          </a:xfrm>
        </p:spPr>
        <p:txBody>
          <a:bodyPr/>
          <a:lstStyle/>
          <a:p>
            <a:r>
              <a:rPr lang="en-US" sz="3600"/>
              <a:t>Sử dụng thanh tác vụ (Taskbar)</a:t>
            </a:r>
            <a:endParaRPr lang="en-US" sz="3600" dirty="0"/>
          </a:p>
        </p:txBody>
      </p:sp>
      <p:sp>
        <p:nvSpPr>
          <p:cNvPr id="3" name="Content Placeholder 2"/>
          <p:cNvSpPr>
            <a:spLocks noGrp="1"/>
          </p:cNvSpPr>
          <p:nvPr>
            <p:ph sz="half" idx="1"/>
          </p:nvPr>
        </p:nvSpPr>
        <p:spPr>
          <a:xfrm>
            <a:off x="374399" y="1332000"/>
            <a:ext cx="4499096" cy="4650289"/>
          </a:xfrm>
        </p:spPr>
        <p:txBody>
          <a:bodyPr/>
          <a:lstStyle/>
          <a:p>
            <a:r>
              <a:rPr lang="vi-VN" sz="2400" dirty="0"/>
              <a:t>Để di chuyển thanh tác vụ:</a:t>
            </a:r>
          </a:p>
          <a:p>
            <a:pPr lvl="1"/>
            <a:r>
              <a:rPr lang="en-CA" sz="1800" dirty="0" err="1"/>
              <a:t>Đặt</a:t>
            </a:r>
            <a:r>
              <a:rPr lang="en-CA" sz="1800" dirty="0"/>
              <a:t> </a:t>
            </a:r>
            <a:r>
              <a:rPr lang="en-CA" sz="1800" dirty="0" err="1"/>
              <a:t>trỏ</a:t>
            </a:r>
            <a:r>
              <a:rPr lang="en-CA" sz="1800" dirty="0"/>
              <a:t> </a:t>
            </a:r>
            <a:r>
              <a:rPr lang="en-CA" sz="1800" dirty="0" err="1"/>
              <a:t>chuột</a:t>
            </a:r>
            <a:r>
              <a:rPr lang="en-CA" sz="1800" dirty="0"/>
              <a:t> </a:t>
            </a:r>
            <a:r>
              <a:rPr lang="en-CA" sz="1800" dirty="0" err="1"/>
              <a:t>vào</a:t>
            </a:r>
            <a:r>
              <a:rPr lang="en-CA" sz="1800" dirty="0"/>
              <a:t> </a:t>
            </a:r>
            <a:r>
              <a:rPr lang="en-CA" sz="1800" dirty="0" err="1"/>
              <a:t>khoảng</a:t>
            </a:r>
            <a:r>
              <a:rPr lang="en-CA" sz="1800" dirty="0"/>
              <a:t> </a:t>
            </a:r>
            <a:r>
              <a:rPr lang="en-CA" sz="1800" dirty="0" err="1"/>
              <a:t>trống</a:t>
            </a:r>
            <a:r>
              <a:rPr lang="en-CA" sz="1800" dirty="0"/>
              <a:t> </a:t>
            </a:r>
            <a:r>
              <a:rPr lang="en-CA" sz="1800" dirty="0" err="1"/>
              <a:t>của</a:t>
            </a:r>
            <a:r>
              <a:rPr lang="en-CA" sz="1800" dirty="0"/>
              <a:t> </a:t>
            </a:r>
            <a:r>
              <a:rPr lang="en-CA" sz="1800" dirty="0" err="1"/>
              <a:t>thanh</a:t>
            </a:r>
            <a:r>
              <a:rPr lang="en-CA" sz="1800" dirty="0"/>
              <a:t> </a:t>
            </a:r>
            <a:r>
              <a:rPr lang="en-CA" sz="1800" dirty="0" err="1"/>
              <a:t>tác</a:t>
            </a:r>
            <a:r>
              <a:rPr lang="en-CA" sz="1800" dirty="0"/>
              <a:t> </a:t>
            </a:r>
            <a:r>
              <a:rPr lang="en-CA" sz="1800" dirty="0" err="1"/>
              <a:t>vụ</a:t>
            </a:r>
            <a:r>
              <a:rPr lang="en-CA" sz="1800" dirty="0"/>
              <a:t> </a:t>
            </a:r>
            <a:r>
              <a:rPr lang="en-CA" sz="1800" dirty="0" err="1"/>
              <a:t>và</a:t>
            </a:r>
            <a:r>
              <a:rPr lang="en-CA" sz="1800" dirty="0"/>
              <a:t> </a:t>
            </a:r>
            <a:r>
              <a:rPr lang="en-CA" sz="1800" dirty="0" err="1"/>
              <a:t>kéo</a:t>
            </a:r>
            <a:r>
              <a:rPr lang="en-CA" sz="1800" dirty="0"/>
              <a:t> sang </a:t>
            </a:r>
            <a:r>
              <a:rPr lang="en-CA" sz="1800" dirty="0" err="1"/>
              <a:t>bên</a:t>
            </a:r>
            <a:r>
              <a:rPr lang="en-CA" sz="1800" dirty="0"/>
              <a:t> </a:t>
            </a:r>
            <a:r>
              <a:rPr lang="en-CA" sz="1800" dirty="0" err="1"/>
              <a:t>nào</a:t>
            </a:r>
            <a:r>
              <a:rPr lang="en-CA" sz="1800" dirty="0"/>
              <a:t> </a:t>
            </a:r>
            <a:r>
              <a:rPr lang="en-CA" sz="1800" dirty="0" err="1"/>
              <a:t>đó</a:t>
            </a:r>
            <a:r>
              <a:rPr lang="en-CA" sz="1800" dirty="0"/>
              <a:t> </a:t>
            </a:r>
            <a:r>
              <a:rPr lang="en-CA" sz="1800" dirty="0" err="1"/>
              <a:t>của</a:t>
            </a:r>
            <a:r>
              <a:rPr lang="en-CA" sz="1800" dirty="0"/>
              <a:t> </a:t>
            </a:r>
            <a:r>
              <a:rPr lang="en-CA" sz="1800" dirty="0" err="1"/>
              <a:t>màn</a:t>
            </a:r>
            <a:r>
              <a:rPr lang="en-CA" sz="1800" dirty="0"/>
              <a:t> </a:t>
            </a:r>
            <a:r>
              <a:rPr lang="en-CA" sz="1800" dirty="0" err="1"/>
              <a:t>hình</a:t>
            </a:r>
            <a:endParaRPr lang="vi-VN" sz="1800" dirty="0"/>
          </a:p>
          <a:p>
            <a:pPr lvl="1"/>
            <a:r>
              <a:rPr lang="en-CA" sz="1800" dirty="0" err="1"/>
              <a:t>Để</a:t>
            </a:r>
            <a:r>
              <a:rPr lang="en-CA" sz="1800" dirty="0"/>
              <a:t> </a:t>
            </a:r>
            <a:r>
              <a:rPr lang="en-CA" sz="1800" dirty="0" err="1"/>
              <a:t>ngăn</a:t>
            </a:r>
            <a:r>
              <a:rPr lang="en-CA" sz="1800" dirty="0"/>
              <a:t> </a:t>
            </a:r>
            <a:r>
              <a:rPr lang="en-CA" sz="1800" dirty="0" err="1"/>
              <a:t>những</a:t>
            </a:r>
            <a:r>
              <a:rPr lang="en-CA" sz="1800" dirty="0"/>
              <a:t> </a:t>
            </a:r>
            <a:r>
              <a:rPr lang="en-CA" sz="1800" dirty="0" err="1"/>
              <a:t>thay</a:t>
            </a:r>
            <a:r>
              <a:rPr lang="en-CA" sz="1800" dirty="0"/>
              <a:t> </a:t>
            </a:r>
            <a:r>
              <a:rPr lang="en-CA" sz="1800" dirty="0" err="1"/>
              <a:t>đổi</a:t>
            </a:r>
            <a:r>
              <a:rPr lang="en-CA" sz="1800" dirty="0"/>
              <a:t> </a:t>
            </a:r>
            <a:r>
              <a:rPr lang="en-CA" sz="1800" dirty="0" err="1"/>
              <a:t>đối</a:t>
            </a:r>
            <a:r>
              <a:rPr lang="en-CA" sz="1800" dirty="0"/>
              <a:t> </a:t>
            </a:r>
            <a:r>
              <a:rPr lang="en-CA" sz="1800" dirty="0" err="1"/>
              <a:t>với</a:t>
            </a:r>
            <a:r>
              <a:rPr lang="en-CA" sz="1800" dirty="0"/>
              <a:t> </a:t>
            </a:r>
            <a:r>
              <a:rPr lang="en-CA" sz="1800" dirty="0" err="1"/>
              <a:t>thanh</a:t>
            </a:r>
            <a:r>
              <a:rPr lang="en-CA" sz="1800" dirty="0"/>
              <a:t> </a:t>
            </a:r>
            <a:r>
              <a:rPr lang="en-CA" sz="1800" dirty="0" err="1"/>
              <a:t>tác</a:t>
            </a:r>
            <a:r>
              <a:rPr lang="en-CA" sz="1800" dirty="0"/>
              <a:t> </a:t>
            </a:r>
            <a:r>
              <a:rPr lang="en-CA" sz="1800" dirty="0" err="1"/>
              <a:t>vụ</a:t>
            </a:r>
            <a:r>
              <a:rPr lang="en-CA" sz="1800" dirty="0"/>
              <a:t>, </a:t>
            </a:r>
            <a:r>
              <a:rPr lang="en-CA" sz="1800" dirty="0" err="1" smtClean="0"/>
              <a:t>nhấp</a:t>
            </a:r>
            <a:r>
              <a:rPr lang="en-CA" sz="1800" dirty="0" smtClean="0"/>
              <a:t> </a:t>
            </a:r>
            <a:r>
              <a:rPr lang="en-CA" sz="1800" dirty="0" err="1" smtClean="0"/>
              <a:t>chuột</a:t>
            </a:r>
            <a:r>
              <a:rPr lang="en-CA" sz="1800" dirty="0" smtClean="0"/>
              <a:t> </a:t>
            </a:r>
            <a:r>
              <a:rPr lang="en-CA" sz="1800" dirty="0" err="1"/>
              <a:t>phải</a:t>
            </a:r>
            <a:r>
              <a:rPr lang="en-CA" sz="1800" dirty="0"/>
              <a:t> </a:t>
            </a:r>
            <a:r>
              <a:rPr lang="en-CA" sz="1800" dirty="0" err="1"/>
              <a:t>vào</a:t>
            </a:r>
            <a:r>
              <a:rPr lang="en-CA" sz="1800" dirty="0"/>
              <a:t> </a:t>
            </a:r>
            <a:r>
              <a:rPr lang="en-CA" sz="1800" dirty="0" err="1"/>
              <a:t>bất</a:t>
            </a:r>
            <a:r>
              <a:rPr lang="en-CA" sz="1800" dirty="0"/>
              <a:t> </a:t>
            </a:r>
            <a:r>
              <a:rPr lang="en-CA" sz="1800" dirty="0" err="1"/>
              <a:t>kì</a:t>
            </a:r>
            <a:r>
              <a:rPr lang="en-CA" sz="1800" dirty="0"/>
              <a:t> </a:t>
            </a:r>
            <a:r>
              <a:rPr lang="en-CA" sz="1800" dirty="0" err="1"/>
              <a:t>chỗ</a:t>
            </a:r>
            <a:r>
              <a:rPr lang="en-CA" sz="1800" dirty="0"/>
              <a:t> </a:t>
            </a:r>
            <a:r>
              <a:rPr lang="en-CA" sz="1800" dirty="0" err="1"/>
              <a:t>trống</a:t>
            </a:r>
            <a:r>
              <a:rPr lang="en-CA" sz="1800" dirty="0"/>
              <a:t> </a:t>
            </a:r>
            <a:r>
              <a:rPr lang="en-CA" sz="1800" dirty="0" err="1"/>
              <a:t>nào</a:t>
            </a:r>
            <a:r>
              <a:rPr lang="en-CA" sz="1800" dirty="0"/>
              <a:t> </a:t>
            </a:r>
            <a:r>
              <a:rPr lang="en-CA" sz="1800" dirty="0" err="1"/>
              <a:t>của</a:t>
            </a:r>
            <a:r>
              <a:rPr lang="en-CA" sz="1800" dirty="0"/>
              <a:t> </a:t>
            </a:r>
            <a:r>
              <a:rPr lang="en-CA" sz="1800" dirty="0" err="1"/>
              <a:t>thanh</a:t>
            </a:r>
            <a:r>
              <a:rPr lang="en-CA" sz="1800" dirty="0"/>
              <a:t> </a:t>
            </a:r>
            <a:r>
              <a:rPr lang="en-CA" sz="1800" dirty="0" err="1"/>
              <a:t>tác</a:t>
            </a:r>
            <a:r>
              <a:rPr lang="en-CA" sz="1800" dirty="0"/>
              <a:t> </a:t>
            </a:r>
            <a:r>
              <a:rPr lang="en-CA" sz="1800" dirty="0" err="1"/>
              <a:t>vụ</a:t>
            </a:r>
            <a:r>
              <a:rPr lang="en-CA" sz="1800" dirty="0"/>
              <a:t> </a:t>
            </a:r>
            <a:r>
              <a:rPr lang="en-CA" sz="1800" dirty="0" err="1"/>
              <a:t>và</a:t>
            </a:r>
            <a:r>
              <a:rPr lang="en-CA" sz="1800" dirty="0"/>
              <a:t> </a:t>
            </a:r>
            <a:r>
              <a:rPr lang="en-CA" sz="1800" dirty="0" err="1"/>
              <a:t>đảm</a:t>
            </a:r>
            <a:r>
              <a:rPr lang="en-CA" sz="1800" dirty="0"/>
              <a:t> </a:t>
            </a:r>
            <a:r>
              <a:rPr lang="en-CA" sz="1800" dirty="0" err="1"/>
              <a:t>bảo</a:t>
            </a:r>
            <a:r>
              <a:rPr lang="en-CA" sz="1800" dirty="0"/>
              <a:t> </a:t>
            </a:r>
            <a:r>
              <a:rPr lang="en-CA" sz="1800" dirty="0" err="1"/>
              <a:t>rằng</a:t>
            </a:r>
            <a:r>
              <a:rPr lang="en-CA" sz="1800" dirty="0"/>
              <a:t> </a:t>
            </a:r>
            <a:r>
              <a:rPr lang="en-CA" sz="1800" dirty="0" err="1"/>
              <a:t>tính</a:t>
            </a:r>
            <a:r>
              <a:rPr lang="en-CA" sz="1800" dirty="0"/>
              <a:t> </a:t>
            </a:r>
            <a:r>
              <a:rPr lang="en-CA" sz="1800" dirty="0" err="1"/>
              <a:t>năng</a:t>
            </a:r>
            <a:r>
              <a:rPr lang="en-CA" sz="1800" dirty="0"/>
              <a:t> </a:t>
            </a:r>
            <a:r>
              <a:rPr lang="en-CA" sz="1800" b="1" dirty="0"/>
              <a:t>Lock the taskbar</a:t>
            </a:r>
            <a:r>
              <a:rPr lang="en-CA" sz="1800" dirty="0"/>
              <a:t> </a:t>
            </a:r>
            <a:r>
              <a:rPr lang="en-CA" sz="1800" dirty="0" err="1"/>
              <a:t>đã</a:t>
            </a:r>
            <a:r>
              <a:rPr lang="en-CA" sz="1800" dirty="0"/>
              <a:t> </a:t>
            </a:r>
            <a:r>
              <a:rPr lang="en-CA" sz="1800" dirty="0" err="1"/>
              <a:t>được</a:t>
            </a:r>
            <a:r>
              <a:rPr lang="en-CA" sz="1800" dirty="0"/>
              <a:t> </a:t>
            </a:r>
            <a:r>
              <a:rPr lang="en-CA" sz="1800" dirty="0" err="1"/>
              <a:t>kích</a:t>
            </a:r>
            <a:r>
              <a:rPr lang="en-CA" sz="1800" dirty="0"/>
              <a:t> </a:t>
            </a:r>
            <a:r>
              <a:rPr lang="en-CA" sz="1800" dirty="0" err="1"/>
              <a:t>hoạt</a:t>
            </a:r>
            <a:endParaRPr lang="en-US" sz="1800" b="1" dirty="0" smtClean="0"/>
          </a:p>
          <a:p>
            <a:pPr lvl="0"/>
            <a:r>
              <a:rPr lang="en-CA" sz="2400" dirty="0" err="1"/>
              <a:t>Để</a:t>
            </a:r>
            <a:r>
              <a:rPr lang="en-CA" sz="2400" dirty="0"/>
              <a:t> </a:t>
            </a:r>
            <a:r>
              <a:rPr lang="en-CA" sz="2400" dirty="0" err="1"/>
              <a:t>tùy</a:t>
            </a:r>
            <a:r>
              <a:rPr lang="en-CA" sz="2400" dirty="0"/>
              <a:t> </a:t>
            </a:r>
            <a:r>
              <a:rPr lang="en-CA" sz="2400" dirty="0" err="1"/>
              <a:t>biến</a:t>
            </a:r>
            <a:r>
              <a:rPr lang="en-CA" sz="2400" dirty="0"/>
              <a:t> </a:t>
            </a:r>
            <a:r>
              <a:rPr lang="en-CA" sz="2400" dirty="0" err="1"/>
              <a:t>các</a:t>
            </a:r>
            <a:r>
              <a:rPr lang="en-CA" sz="2400" dirty="0"/>
              <a:t> </a:t>
            </a:r>
            <a:r>
              <a:rPr lang="en-CA" sz="2400" dirty="0" err="1"/>
              <a:t>thuộc</a:t>
            </a:r>
            <a:r>
              <a:rPr lang="en-CA" sz="2400" dirty="0"/>
              <a:t> </a:t>
            </a:r>
            <a:r>
              <a:rPr lang="en-CA" sz="2400" dirty="0" err="1"/>
              <a:t>tính</a:t>
            </a:r>
            <a:r>
              <a:rPr lang="en-CA" sz="2400" dirty="0"/>
              <a:t> </a:t>
            </a:r>
            <a:r>
              <a:rPr lang="en-CA" sz="2400" dirty="0" err="1"/>
              <a:t>đối</a:t>
            </a:r>
            <a:r>
              <a:rPr lang="en-CA" sz="2400" dirty="0"/>
              <a:t> </a:t>
            </a:r>
            <a:r>
              <a:rPr lang="en-CA" sz="2400" dirty="0" err="1"/>
              <a:t>với</a:t>
            </a:r>
            <a:r>
              <a:rPr lang="en-CA" sz="2400" dirty="0"/>
              <a:t> </a:t>
            </a:r>
            <a:r>
              <a:rPr lang="en-CA" sz="2400" dirty="0" err="1"/>
              <a:t>thanh</a:t>
            </a:r>
            <a:r>
              <a:rPr lang="en-CA" sz="2400" dirty="0"/>
              <a:t> </a:t>
            </a:r>
            <a:r>
              <a:rPr lang="en-CA" sz="2400" dirty="0" err="1"/>
              <a:t>tác</a:t>
            </a:r>
            <a:r>
              <a:rPr lang="en-CA" sz="2400" dirty="0"/>
              <a:t> </a:t>
            </a:r>
            <a:r>
              <a:rPr lang="en-CA" sz="2400" dirty="0" err="1" smtClean="0"/>
              <a:t>vụ</a:t>
            </a:r>
            <a:r>
              <a:rPr lang="en-US" sz="2400" dirty="0" smtClean="0"/>
              <a:t>:</a:t>
            </a:r>
            <a:endParaRPr lang="en-US" sz="2400" dirty="0"/>
          </a:p>
          <a:p>
            <a:pPr lvl="1"/>
            <a:r>
              <a:rPr lang="en-US" sz="1800" dirty="0" err="1" smtClean="0"/>
              <a:t>nhấp</a:t>
            </a:r>
            <a:r>
              <a:rPr lang="en-US" sz="1800" dirty="0" smtClean="0"/>
              <a:t> </a:t>
            </a:r>
            <a:r>
              <a:rPr lang="en-US" sz="1800" dirty="0" err="1" smtClean="0"/>
              <a:t>chuột</a:t>
            </a:r>
            <a:r>
              <a:rPr lang="en-US" sz="1800" dirty="0" smtClean="0"/>
              <a:t> </a:t>
            </a:r>
            <a:r>
              <a:rPr lang="en-US" sz="1800" dirty="0" err="1"/>
              <a:t>phải</a:t>
            </a:r>
            <a:r>
              <a:rPr lang="en-US" sz="1800" dirty="0"/>
              <a:t> </a:t>
            </a:r>
            <a:r>
              <a:rPr lang="en-US" sz="1800" dirty="0" err="1"/>
              <a:t>vào</a:t>
            </a:r>
            <a:r>
              <a:rPr lang="en-US" sz="1800" dirty="0"/>
              <a:t> </a:t>
            </a:r>
            <a:r>
              <a:rPr lang="en-US" sz="1800" dirty="0" err="1"/>
              <a:t>thanh</a:t>
            </a:r>
            <a:r>
              <a:rPr lang="en-US" sz="1800" dirty="0"/>
              <a:t> </a:t>
            </a:r>
            <a:r>
              <a:rPr lang="en-US" sz="1800" dirty="0" err="1"/>
              <a:t>tác</a:t>
            </a:r>
            <a:r>
              <a:rPr lang="en-US" sz="1800" dirty="0"/>
              <a:t> </a:t>
            </a:r>
            <a:r>
              <a:rPr lang="en-US" sz="1800" dirty="0" err="1"/>
              <a:t>vụ</a:t>
            </a:r>
            <a:r>
              <a:rPr lang="en-US" sz="1800" dirty="0"/>
              <a:t> </a:t>
            </a:r>
            <a:r>
              <a:rPr lang="en-US" sz="1800" dirty="0" err="1"/>
              <a:t>và</a:t>
            </a:r>
            <a:r>
              <a:rPr lang="en-US" sz="1800" dirty="0"/>
              <a:t> </a:t>
            </a:r>
            <a:r>
              <a:rPr lang="en-US" sz="1800" dirty="0" err="1"/>
              <a:t>chọn</a:t>
            </a:r>
            <a:r>
              <a:rPr lang="en-US" sz="1800" dirty="0"/>
              <a:t> </a:t>
            </a:r>
            <a:r>
              <a:rPr lang="en-US" sz="1800" b="1" dirty="0"/>
              <a:t>Properties</a:t>
            </a:r>
            <a:r>
              <a:rPr lang="en-US" sz="1800" dirty="0"/>
              <a:t>, </a:t>
            </a:r>
            <a:r>
              <a:rPr lang="en-US" sz="1800" dirty="0" err="1"/>
              <a:t>hoặc</a:t>
            </a:r>
            <a:endParaRPr lang="en-US" sz="1800" dirty="0"/>
          </a:p>
          <a:p>
            <a:pPr lvl="1"/>
            <a:r>
              <a:rPr lang="en-US" sz="1800" dirty="0" err="1" smtClean="0"/>
              <a:t>nhấp</a:t>
            </a:r>
            <a:r>
              <a:rPr lang="en-US" sz="1800" dirty="0" smtClean="0"/>
              <a:t> </a:t>
            </a:r>
            <a:r>
              <a:rPr lang="en-US" sz="1800" dirty="0" err="1" smtClean="0"/>
              <a:t>chuột</a:t>
            </a:r>
            <a:r>
              <a:rPr lang="en-US" sz="1800" dirty="0" smtClean="0"/>
              <a:t> </a:t>
            </a:r>
            <a:r>
              <a:rPr lang="en-US" sz="1800" dirty="0" err="1"/>
              <a:t>phải</a:t>
            </a:r>
            <a:r>
              <a:rPr lang="en-US" sz="1800" dirty="0"/>
              <a:t> </a:t>
            </a:r>
            <a:r>
              <a:rPr lang="en-US" sz="1800" dirty="0" err="1"/>
              <a:t>vào</a:t>
            </a:r>
            <a:r>
              <a:rPr lang="en-US" sz="1800" dirty="0"/>
              <a:t> </a:t>
            </a:r>
            <a:r>
              <a:rPr lang="en-US" sz="1800" dirty="0" err="1"/>
              <a:t>nút</a:t>
            </a:r>
            <a:r>
              <a:rPr lang="en-US" sz="1800" dirty="0"/>
              <a:t> </a:t>
            </a:r>
            <a:r>
              <a:rPr lang="en-US" sz="1800" b="1" dirty="0"/>
              <a:t>Start</a:t>
            </a:r>
            <a:r>
              <a:rPr lang="en-US" sz="1800" dirty="0"/>
              <a:t> </a:t>
            </a:r>
            <a:r>
              <a:rPr lang="en-US" sz="1800" dirty="0" err="1"/>
              <a:t>và</a:t>
            </a:r>
            <a:r>
              <a:rPr lang="en-US" sz="1800" dirty="0"/>
              <a:t> </a:t>
            </a:r>
            <a:r>
              <a:rPr lang="en-US" sz="1800" dirty="0" err="1"/>
              <a:t>chọn</a:t>
            </a:r>
            <a:r>
              <a:rPr lang="en-US" sz="1800" dirty="0"/>
              <a:t> </a:t>
            </a:r>
            <a:r>
              <a:rPr lang="en-US" sz="1800" b="1" dirty="0"/>
              <a:t>Properties</a:t>
            </a:r>
          </a:p>
        </p:txBody>
      </p:sp>
      <p:pic>
        <p:nvPicPr>
          <p:cNvPr id="6" name="Content Placeholder 5"/>
          <p:cNvPicPr>
            <a:picLocks noGrp="1"/>
          </p:cNvPicPr>
          <p:nvPr>
            <p:ph sz="half" idx="2"/>
          </p:nvPr>
        </p:nvPicPr>
        <p:blipFill>
          <a:blip r:embed="rId3">
            <a:extLst>
              <a:ext uri="{28A0092B-C50C-407E-A947-70E740481C1C}">
                <a14:useLocalDpi xmlns:a14="http://schemas.microsoft.com/office/drawing/2010/main" val="0"/>
              </a:ext>
            </a:extLst>
          </a:blip>
          <a:stretch>
            <a:fillRect/>
          </a:stretch>
        </p:blipFill>
        <p:spPr>
          <a:xfrm>
            <a:off x="4992914" y="1667943"/>
            <a:ext cx="3823438" cy="4390476"/>
          </a:xfrm>
        </p:spPr>
      </p:pic>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33</a:t>
            </a:fld>
            <a:endParaRPr lang="en-US"/>
          </a:p>
        </p:txBody>
      </p:sp>
    </p:spTree>
    <p:extLst>
      <p:ext uri="{BB962C8B-B14F-4D97-AF65-F5344CB8AC3E}">
        <p14:creationId xmlns:p14="http://schemas.microsoft.com/office/powerpoint/2010/main" val="40416275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thanh tác vụ (Taskbar)</a:t>
            </a:r>
            <a:endParaRPr lang="en-US" dirty="0"/>
          </a:p>
        </p:txBody>
      </p:sp>
      <p:sp>
        <p:nvSpPr>
          <p:cNvPr id="3" name="Content Placeholder 2"/>
          <p:cNvSpPr>
            <a:spLocks noGrp="1"/>
          </p:cNvSpPr>
          <p:nvPr>
            <p:ph idx="1"/>
          </p:nvPr>
        </p:nvSpPr>
        <p:spPr>
          <a:xfrm>
            <a:off x="374400" y="1332000"/>
            <a:ext cx="8385175" cy="4957762"/>
          </a:xfrm>
        </p:spPr>
        <p:txBody>
          <a:bodyPr>
            <a:normAutofit/>
          </a:bodyPr>
          <a:lstStyle/>
          <a:p>
            <a:pPr lvl="0">
              <a:lnSpc>
                <a:spcPct val="110000"/>
              </a:lnSpc>
            </a:pPr>
            <a:r>
              <a:rPr lang="vi-VN" dirty="0"/>
              <a:t>Nhấp </a:t>
            </a:r>
            <a:r>
              <a:rPr lang="en-US" dirty="0" smtClean="0"/>
              <a:t>    </a:t>
            </a:r>
            <a:r>
              <a:rPr lang="en-US" b="1" dirty="0" smtClean="0"/>
              <a:t>(Show </a:t>
            </a:r>
            <a:r>
              <a:rPr lang="en-US" b="1" dirty="0"/>
              <a:t>hidden </a:t>
            </a:r>
            <a:r>
              <a:rPr lang="en-US" b="1" dirty="0" smtClean="0"/>
              <a:t>icons)</a:t>
            </a:r>
            <a:r>
              <a:rPr lang="en-US" dirty="0" smtClean="0"/>
              <a:t> </a:t>
            </a:r>
            <a:r>
              <a:rPr lang="vi-VN" dirty="0" smtClean="0"/>
              <a:t>để </a:t>
            </a:r>
            <a:r>
              <a:rPr lang="vi-VN" dirty="0"/>
              <a:t>tạm thời hiển thị các biểu tượng ẩn</a:t>
            </a:r>
          </a:p>
          <a:p>
            <a:pPr lvl="0">
              <a:lnSpc>
                <a:spcPct val="110000"/>
              </a:lnSpc>
            </a:pPr>
            <a:r>
              <a:rPr lang="en-CA" dirty="0" err="1"/>
              <a:t>Khi</a:t>
            </a:r>
            <a:r>
              <a:rPr lang="en-CA" dirty="0"/>
              <a:t> </a:t>
            </a:r>
            <a:r>
              <a:rPr lang="en-CA" dirty="0" err="1"/>
              <a:t>bạn</a:t>
            </a:r>
            <a:r>
              <a:rPr lang="en-CA" dirty="0"/>
              <a:t> </a:t>
            </a:r>
            <a:r>
              <a:rPr lang="en-CA" dirty="0" err="1"/>
              <a:t>khởi</a:t>
            </a:r>
            <a:r>
              <a:rPr lang="en-CA" dirty="0"/>
              <a:t> </a:t>
            </a:r>
            <a:r>
              <a:rPr lang="en-CA" dirty="0" err="1"/>
              <a:t>động</a:t>
            </a:r>
            <a:r>
              <a:rPr lang="en-CA" dirty="0"/>
              <a:t> </a:t>
            </a:r>
            <a:r>
              <a:rPr lang="en-CA" dirty="0" err="1"/>
              <a:t>chương</a:t>
            </a:r>
            <a:r>
              <a:rPr lang="en-CA" dirty="0"/>
              <a:t> </a:t>
            </a:r>
            <a:r>
              <a:rPr lang="en-CA" dirty="0" err="1"/>
              <a:t>trình</a:t>
            </a:r>
            <a:r>
              <a:rPr lang="en-CA" dirty="0"/>
              <a:t>, </a:t>
            </a:r>
            <a:r>
              <a:rPr lang="en-CA" dirty="0" err="1"/>
              <a:t>một</a:t>
            </a:r>
            <a:r>
              <a:rPr lang="en-CA" dirty="0"/>
              <a:t> </a:t>
            </a:r>
            <a:r>
              <a:rPr lang="en-CA" dirty="0" err="1"/>
              <a:t>nút</a:t>
            </a:r>
            <a:r>
              <a:rPr lang="en-CA" dirty="0"/>
              <a:t> </a:t>
            </a:r>
            <a:r>
              <a:rPr lang="vi-VN" dirty="0" smtClean="0"/>
              <a:t/>
            </a:r>
            <a:br>
              <a:rPr lang="vi-VN" dirty="0" smtClean="0"/>
            </a:br>
            <a:r>
              <a:rPr lang="en-CA" dirty="0" err="1" smtClean="0"/>
              <a:t>xuất</a:t>
            </a:r>
            <a:r>
              <a:rPr lang="en-CA" dirty="0" smtClean="0"/>
              <a:t> </a:t>
            </a:r>
            <a:r>
              <a:rPr lang="en-CA" dirty="0" err="1"/>
              <a:t>hiện</a:t>
            </a:r>
            <a:r>
              <a:rPr lang="en-CA" dirty="0"/>
              <a:t> </a:t>
            </a:r>
            <a:r>
              <a:rPr lang="en-CA" dirty="0" err="1"/>
              <a:t>trên</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cho</a:t>
            </a:r>
            <a:r>
              <a:rPr lang="en-CA" dirty="0"/>
              <a:t> </a:t>
            </a:r>
            <a:r>
              <a:rPr lang="en-CA" dirty="0" err="1"/>
              <a:t>biết</a:t>
            </a:r>
            <a:r>
              <a:rPr lang="en-CA" dirty="0"/>
              <a:t> </a:t>
            </a:r>
            <a:r>
              <a:rPr lang="en-CA" dirty="0" err="1"/>
              <a:t>chương</a:t>
            </a:r>
            <a:r>
              <a:rPr lang="en-CA" dirty="0"/>
              <a:t> </a:t>
            </a:r>
            <a:r>
              <a:rPr lang="en-CA" dirty="0" err="1"/>
              <a:t>trình</a:t>
            </a:r>
            <a:r>
              <a:rPr lang="en-CA" dirty="0"/>
              <a:t> </a:t>
            </a:r>
            <a:r>
              <a:rPr lang="en-CA" dirty="0" err="1"/>
              <a:t>đang</a:t>
            </a:r>
            <a:r>
              <a:rPr lang="en-CA" dirty="0"/>
              <a:t> </a:t>
            </a:r>
            <a:r>
              <a:rPr lang="en-CA" dirty="0" err="1"/>
              <a:t>chạy</a:t>
            </a:r>
            <a:endParaRPr lang="vi-VN" dirty="0"/>
          </a:p>
          <a:p>
            <a:pPr lvl="1">
              <a:lnSpc>
                <a:spcPct val="110000"/>
              </a:lnSpc>
            </a:pPr>
            <a:r>
              <a:rPr lang="en-CA" dirty="0" err="1"/>
              <a:t>một</a:t>
            </a:r>
            <a:r>
              <a:rPr lang="en-CA" dirty="0"/>
              <a:t> </a:t>
            </a:r>
            <a:r>
              <a:rPr lang="en-CA" dirty="0" err="1"/>
              <a:t>cửa</a:t>
            </a:r>
            <a:r>
              <a:rPr lang="en-CA" dirty="0"/>
              <a:t> </a:t>
            </a:r>
            <a:r>
              <a:rPr lang="en-CA" dirty="0" err="1"/>
              <a:t>sổ</a:t>
            </a:r>
            <a:r>
              <a:rPr lang="en-CA" dirty="0"/>
              <a:t> </a:t>
            </a:r>
            <a:r>
              <a:rPr lang="en-CA" dirty="0" err="1"/>
              <a:t>quan</a:t>
            </a:r>
            <a:r>
              <a:rPr lang="en-CA" dirty="0"/>
              <a:t> </a:t>
            </a:r>
            <a:r>
              <a:rPr lang="en-CA" dirty="0" err="1"/>
              <a:t>sát</a:t>
            </a:r>
            <a:r>
              <a:rPr lang="en-CA" dirty="0"/>
              <a:t> </a:t>
            </a:r>
            <a:r>
              <a:rPr lang="en-CA" dirty="0" err="1"/>
              <a:t>trước</a:t>
            </a:r>
            <a:r>
              <a:rPr lang="en-CA" dirty="0"/>
              <a:t> </a:t>
            </a:r>
            <a:r>
              <a:rPr lang="en-CA" dirty="0" err="1"/>
              <a:t>xuất</a:t>
            </a:r>
            <a:r>
              <a:rPr lang="en-CA" dirty="0"/>
              <a:t> </a:t>
            </a:r>
            <a:r>
              <a:rPr lang="en-CA" dirty="0" err="1"/>
              <a:t>hiện</a:t>
            </a:r>
            <a:r>
              <a:rPr lang="en-CA" dirty="0"/>
              <a:t> </a:t>
            </a:r>
            <a:r>
              <a:rPr lang="en-CA" dirty="0" err="1"/>
              <a:t>cho</a:t>
            </a:r>
            <a:r>
              <a:rPr lang="en-CA" dirty="0"/>
              <a:t> </a:t>
            </a:r>
            <a:r>
              <a:rPr lang="en-CA" dirty="0" err="1"/>
              <a:t>từng</a:t>
            </a:r>
            <a:r>
              <a:rPr lang="en-CA" dirty="0"/>
              <a:t> </a:t>
            </a:r>
            <a:r>
              <a:rPr lang="en-CA" dirty="0" err="1"/>
              <a:t>tập</a:t>
            </a:r>
            <a:r>
              <a:rPr lang="en-CA" dirty="0"/>
              <a:t> tin </a:t>
            </a:r>
            <a:r>
              <a:rPr lang="en-CA" dirty="0" err="1"/>
              <a:t>khi</a:t>
            </a:r>
            <a:r>
              <a:rPr lang="en-CA" dirty="0"/>
              <a:t> </a:t>
            </a:r>
            <a:r>
              <a:rPr lang="en-CA" dirty="0" err="1"/>
              <a:t>bạn</a:t>
            </a:r>
            <a:r>
              <a:rPr lang="en-CA" dirty="0"/>
              <a:t> </a:t>
            </a:r>
            <a:r>
              <a:rPr lang="en-CA" dirty="0" err="1"/>
              <a:t>đưa</a:t>
            </a:r>
            <a:r>
              <a:rPr lang="en-CA" dirty="0"/>
              <a:t> con </a:t>
            </a:r>
            <a:r>
              <a:rPr lang="en-CA" dirty="0" err="1"/>
              <a:t>trỏ</a:t>
            </a:r>
            <a:r>
              <a:rPr lang="en-CA" dirty="0"/>
              <a:t> </a:t>
            </a:r>
            <a:r>
              <a:rPr lang="en-CA" dirty="0" err="1"/>
              <a:t>chuột</a:t>
            </a:r>
            <a:r>
              <a:rPr lang="en-CA" dirty="0"/>
              <a:t> </a:t>
            </a:r>
            <a:r>
              <a:rPr lang="en-CA" dirty="0" err="1"/>
              <a:t>vào</a:t>
            </a:r>
            <a:r>
              <a:rPr lang="en-CA" dirty="0"/>
              <a:t> </a:t>
            </a:r>
            <a:r>
              <a:rPr lang="en-CA" dirty="0" err="1"/>
              <a:t>nút</a:t>
            </a:r>
            <a:r>
              <a:rPr lang="en-CA" dirty="0"/>
              <a:t> </a:t>
            </a:r>
            <a:r>
              <a:rPr lang="en-CA" dirty="0" err="1"/>
              <a:t>chương</a:t>
            </a:r>
            <a:r>
              <a:rPr lang="en-CA" dirty="0"/>
              <a:t> </a:t>
            </a:r>
            <a:r>
              <a:rPr lang="en-CA" dirty="0" err="1"/>
              <a:t>trình</a:t>
            </a:r>
            <a:r>
              <a:rPr lang="en-CA" dirty="0"/>
              <a:t> </a:t>
            </a:r>
            <a:r>
              <a:rPr lang="en-CA" dirty="0" err="1"/>
              <a:t>trên</a:t>
            </a:r>
            <a:r>
              <a:rPr lang="en-CA" dirty="0"/>
              <a:t> </a:t>
            </a:r>
            <a:r>
              <a:rPr lang="en-CA" dirty="0" err="1"/>
              <a:t>thanh</a:t>
            </a:r>
            <a:r>
              <a:rPr lang="en-CA" dirty="0"/>
              <a:t> </a:t>
            </a:r>
            <a:r>
              <a:rPr lang="en-CA" dirty="0" err="1"/>
              <a:t>tác</a:t>
            </a:r>
            <a:r>
              <a:rPr lang="en-CA" dirty="0"/>
              <a:t> </a:t>
            </a:r>
            <a:r>
              <a:rPr lang="en-CA" dirty="0" err="1"/>
              <a:t>vụ</a:t>
            </a:r>
            <a:r>
              <a:rPr lang="en-CA" dirty="0"/>
              <a:t> </a:t>
            </a:r>
            <a:r>
              <a:rPr lang="en-US" dirty="0" smtClean="0"/>
              <a:t>	</a:t>
            </a:r>
            <a:br>
              <a:rPr lang="en-US" dirty="0" smtClean="0"/>
            </a:br>
            <a:endParaRPr lang="en-US" dirty="0" smtClean="0"/>
          </a:p>
          <a:p>
            <a:pPr lvl="1">
              <a:lnSpc>
                <a:spcPct val="110000"/>
              </a:lnSpc>
            </a:pPr>
            <a:endParaRPr lang="en-US" dirty="0"/>
          </a:p>
          <a:p>
            <a:pPr>
              <a:lnSpc>
                <a:spcPct val="110000"/>
              </a:lnSpc>
            </a:pPr>
            <a:endParaRPr lang="en-US" dirty="0"/>
          </a:p>
        </p:txBody>
      </p:sp>
      <p:pic>
        <p:nvPicPr>
          <p:cNvPr id="5" name="Picture 4" descr="Description: Description: u2-013"/>
          <p:cNvPicPr/>
          <p:nvPr/>
        </p:nvPicPr>
        <p:blipFill>
          <a:blip r:embed="rId3">
            <a:extLst>
              <a:ext uri="{28A0092B-C50C-407E-A947-70E740481C1C}">
                <a14:useLocalDpi xmlns:a14="http://schemas.microsoft.com/office/drawing/2010/main" val="0"/>
              </a:ext>
            </a:extLst>
          </a:blip>
          <a:srcRect/>
          <a:stretch>
            <a:fillRect/>
          </a:stretch>
        </p:blipFill>
        <p:spPr bwMode="auto">
          <a:xfrm>
            <a:off x="7298447" y="1933160"/>
            <a:ext cx="1265532" cy="952138"/>
          </a:xfrm>
          <a:prstGeom prst="rect">
            <a:avLst/>
          </a:prstGeom>
          <a:noFill/>
        </p:spPr>
      </p:pic>
      <p:pic>
        <p:nvPicPr>
          <p:cNvPr id="6" name="Picture 5" descr="Description: C:\Users\swong\Documents\Manuals\IC3 GS4\7314 IC3 GS4\Screens\gs4-039.png"/>
          <p:cNvPicPr/>
          <p:nvPr/>
        </p:nvPicPr>
        <p:blipFill>
          <a:blip r:embed="rId4">
            <a:extLst>
              <a:ext uri="{28A0092B-C50C-407E-A947-70E740481C1C}">
                <a14:useLocalDpi xmlns:a14="http://schemas.microsoft.com/office/drawing/2010/main" val="0"/>
              </a:ext>
            </a:extLst>
          </a:blip>
          <a:srcRect/>
          <a:stretch>
            <a:fillRect/>
          </a:stretch>
        </p:blipFill>
        <p:spPr bwMode="auto">
          <a:xfrm>
            <a:off x="1780004" y="4839436"/>
            <a:ext cx="6384273" cy="1307813"/>
          </a:xfrm>
          <a:prstGeom prst="rect">
            <a:avLst/>
          </a:prstGeom>
          <a:noFill/>
          <a:ln>
            <a:noFill/>
          </a:ln>
        </p:spPr>
      </p:pic>
      <p:pic>
        <p:nvPicPr>
          <p:cNvPr id="7" name="Picture 6" descr="Description: C:\Users\swong\Documents\Manuals\IC3 GS4\7314 IC3 GS4\Screens\gs4-038.png"/>
          <p:cNvPicPr/>
          <p:nvPr/>
        </p:nvPicPr>
        <p:blipFill>
          <a:blip r:embed="rId5">
            <a:extLst>
              <a:ext uri="{28A0092B-C50C-407E-A947-70E740481C1C}">
                <a14:useLocalDpi xmlns:a14="http://schemas.microsoft.com/office/drawing/2010/main" val="0"/>
              </a:ext>
            </a:extLst>
          </a:blip>
          <a:srcRect/>
          <a:stretch>
            <a:fillRect/>
          </a:stretch>
        </p:blipFill>
        <p:spPr bwMode="auto">
          <a:xfrm>
            <a:off x="1554851" y="1532718"/>
            <a:ext cx="225153" cy="215325"/>
          </a:xfrm>
          <a:prstGeom prst="rect">
            <a:avLst/>
          </a:prstGeom>
          <a:noFill/>
          <a:ln>
            <a:noFill/>
          </a:ln>
        </p:spPr>
      </p:pic>
      <p:sp>
        <p:nvSpPr>
          <p:cNvPr id="4" name="Footer Placeholder 3"/>
          <p:cNvSpPr>
            <a:spLocks noGrp="1"/>
          </p:cNvSpPr>
          <p:nvPr>
            <p:ph type="ftr" sz="quarter" idx="11"/>
          </p:nvPr>
        </p:nvSpPr>
        <p:spPr/>
        <p:txBody>
          <a:bodyPr/>
          <a:lstStyle/>
          <a:p>
            <a:r>
              <a:rPr lang="en-US" smtClean="0"/>
              <a:t>© IIG Vietnam</a:t>
            </a:r>
            <a:endParaRPr lang="en-US"/>
          </a:p>
        </p:txBody>
      </p:sp>
      <p:sp>
        <p:nvSpPr>
          <p:cNvPr id="8" name="Slide Number Placeholder 7"/>
          <p:cNvSpPr>
            <a:spLocks noGrp="1"/>
          </p:cNvSpPr>
          <p:nvPr>
            <p:ph type="sldNum" sz="quarter" idx="12"/>
          </p:nvPr>
        </p:nvSpPr>
        <p:spPr/>
        <p:txBody>
          <a:bodyPr/>
          <a:lstStyle/>
          <a:p>
            <a:fld id="{45FB6C65-6715-49C2-A781-2C0369051A11}" type="slidenum">
              <a:rPr lang="en-US" smtClean="0"/>
              <a:t>34</a:t>
            </a:fld>
            <a:endParaRPr lang="en-US"/>
          </a:p>
        </p:txBody>
      </p:sp>
    </p:spTree>
    <p:extLst>
      <p:ext uri="{BB962C8B-B14F-4D97-AF65-F5344CB8AC3E}">
        <p14:creationId xmlns:p14="http://schemas.microsoft.com/office/powerpoint/2010/main" val="6909111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Mối quan hệ giữa phần cứng và phần mềm</a:t>
            </a:r>
            <a:endParaRPr lang="en-US" dirty="0"/>
          </a:p>
        </p:txBody>
      </p:sp>
      <p:sp>
        <p:nvSpPr>
          <p:cNvPr id="3" name="Content Placeholder 2"/>
          <p:cNvSpPr>
            <a:spLocks noGrp="1"/>
          </p:cNvSpPr>
          <p:nvPr>
            <p:ph idx="1"/>
          </p:nvPr>
        </p:nvSpPr>
        <p:spPr>
          <a:xfrm>
            <a:off x="374400" y="1332000"/>
            <a:ext cx="8385175" cy="4930896"/>
          </a:xfrm>
        </p:spPr>
        <p:txBody>
          <a:bodyPr>
            <a:normAutofit fontScale="85000" lnSpcReduction="10000"/>
          </a:bodyPr>
          <a:lstStyle/>
          <a:p>
            <a:pPr>
              <a:lnSpc>
                <a:spcPct val="120000"/>
              </a:lnSpc>
              <a:spcBef>
                <a:spcPts val="800"/>
              </a:spcBef>
            </a:pPr>
            <a:r>
              <a:rPr lang="en-US" b="1" dirty="0" err="1" smtClean="0"/>
              <a:t>Phần</a:t>
            </a:r>
            <a:r>
              <a:rPr lang="en-US" b="1" dirty="0" smtClean="0"/>
              <a:t> </a:t>
            </a:r>
            <a:r>
              <a:rPr lang="en-US" b="1" dirty="0" err="1" smtClean="0"/>
              <a:t>cứng</a:t>
            </a:r>
            <a:r>
              <a:rPr lang="en-US" b="1" dirty="0" smtClean="0"/>
              <a:t> (Hardware) </a:t>
            </a:r>
          </a:p>
          <a:p>
            <a:pPr lvl="1">
              <a:lnSpc>
                <a:spcPct val="120000"/>
              </a:lnSpc>
              <a:spcBef>
                <a:spcPts val="800"/>
              </a:spcBef>
            </a:pPr>
            <a:r>
              <a:rPr lang="en-CA" dirty="0" err="1"/>
              <a:t>các</a:t>
            </a:r>
            <a:r>
              <a:rPr lang="en-CA" dirty="0"/>
              <a:t> </a:t>
            </a:r>
            <a:r>
              <a:rPr lang="en-CA" dirty="0" err="1"/>
              <a:t>thiết</a:t>
            </a:r>
            <a:r>
              <a:rPr lang="en-CA" dirty="0"/>
              <a:t> </a:t>
            </a:r>
            <a:r>
              <a:rPr lang="en-CA" dirty="0" err="1"/>
              <a:t>bị</a:t>
            </a:r>
            <a:r>
              <a:rPr lang="en-CA" dirty="0"/>
              <a:t> </a:t>
            </a:r>
            <a:r>
              <a:rPr lang="en-CA" dirty="0" err="1"/>
              <a:t>và</a:t>
            </a:r>
            <a:r>
              <a:rPr lang="en-CA" dirty="0"/>
              <a:t> </a:t>
            </a:r>
            <a:r>
              <a:rPr lang="en-CA" dirty="0" err="1"/>
              <a:t>thành</a:t>
            </a:r>
            <a:r>
              <a:rPr lang="en-CA" dirty="0"/>
              <a:t> </a:t>
            </a:r>
            <a:r>
              <a:rPr lang="en-CA" dirty="0" err="1"/>
              <a:t>phần</a:t>
            </a:r>
            <a:r>
              <a:rPr lang="en-CA" dirty="0"/>
              <a:t> </a:t>
            </a:r>
            <a:r>
              <a:rPr lang="en-CA" dirty="0" err="1"/>
              <a:t>vật</a:t>
            </a:r>
            <a:r>
              <a:rPr lang="en-CA" dirty="0"/>
              <a:t> </a:t>
            </a:r>
            <a:r>
              <a:rPr lang="en-CA" dirty="0" err="1"/>
              <a:t>lý</a:t>
            </a:r>
            <a:r>
              <a:rPr lang="en-CA" dirty="0"/>
              <a:t> </a:t>
            </a:r>
            <a:r>
              <a:rPr lang="en-CA" dirty="0" err="1"/>
              <a:t>cấu</a:t>
            </a:r>
            <a:r>
              <a:rPr lang="en-CA" dirty="0"/>
              <a:t> </a:t>
            </a:r>
            <a:r>
              <a:rPr lang="en-CA" dirty="0" err="1"/>
              <a:t>thành</a:t>
            </a:r>
            <a:r>
              <a:rPr lang="en-CA" dirty="0"/>
              <a:t> </a:t>
            </a:r>
            <a:r>
              <a:rPr lang="en-CA" dirty="0" err="1"/>
              <a:t>máy</a:t>
            </a:r>
            <a:r>
              <a:rPr lang="en-CA" dirty="0"/>
              <a:t> </a:t>
            </a:r>
            <a:r>
              <a:rPr lang="en-CA" dirty="0" err="1"/>
              <a:t>tính</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phần</a:t>
            </a:r>
            <a:r>
              <a:rPr lang="en-CA" dirty="0"/>
              <a:t> </a:t>
            </a:r>
            <a:r>
              <a:rPr lang="en-CA" dirty="0" err="1"/>
              <a:t>cứng</a:t>
            </a:r>
            <a:r>
              <a:rPr lang="en-US" dirty="0" smtClean="0"/>
              <a:t> </a:t>
            </a:r>
          </a:p>
          <a:p>
            <a:pPr>
              <a:lnSpc>
                <a:spcPct val="120000"/>
              </a:lnSpc>
              <a:spcBef>
                <a:spcPts val="800"/>
              </a:spcBef>
            </a:pPr>
            <a:r>
              <a:rPr lang="en-US" b="1" dirty="0" err="1" smtClean="0"/>
              <a:t>Phần</a:t>
            </a:r>
            <a:r>
              <a:rPr lang="en-US" b="1" dirty="0" smtClean="0"/>
              <a:t> </a:t>
            </a:r>
            <a:r>
              <a:rPr lang="en-US" b="1" dirty="0" err="1" smtClean="0"/>
              <a:t>mềm</a:t>
            </a:r>
            <a:r>
              <a:rPr lang="en-US" b="1" dirty="0" smtClean="0"/>
              <a:t> (Software) </a:t>
            </a:r>
          </a:p>
          <a:p>
            <a:pPr lvl="1">
              <a:lnSpc>
                <a:spcPct val="120000"/>
              </a:lnSpc>
              <a:spcBef>
                <a:spcPts val="800"/>
              </a:spcBef>
            </a:pPr>
            <a:r>
              <a:rPr lang="vi-VN" dirty="0"/>
              <a:t>Hệ điều hành và các chương trình ứng dụng</a:t>
            </a:r>
          </a:p>
          <a:p>
            <a:pPr lvl="1">
              <a:lnSpc>
                <a:spcPct val="120000"/>
              </a:lnSpc>
              <a:spcBef>
                <a:spcPts val="800"/>
              </a:spcBef>
            </a:pPr>
            <a:r>
              <a:rPr lang="vi-VN" dirty="0" err="1"/>
              <a:t>Đ</a:t>
            </a:r>
            <a:r>
              <a:rPr lang="en-CA" dirty="0" err="1" smtClean="0"/>
              <a:t>ược</a:t>
            </a:r>
            <a:r>
              <a:rPr lang="en-CA" dirty="0" smtClean="0"/>
              <a:t> </a:t>
            </a:r>
            <a:r>
              <a:rPr lang="en-CA" dirty="0" err="1"/>
              <a:t>thiết</a:t>
            </a:r>
            <a:r>
              <a:rPr lang="en-CA" dirty="0"/>
              <a:t> </a:t>
            </a:r>
            <a:r>
              <a:rPr lang="en-CA" dirty="0" err="1"/>
              <a:t>kế</a:t>
            </a:r>
            <a:r>
              <a:rPr lang="en-CA" dirty="0"/>
              <a:t> </a:t>
            </a:r>
            <a:r>
              <a:rPr lang="en-CA" dirty="0" err="1"/>
              <a:t>để</a:t>
            </a:r>
            <a:r>
              <a:rPr lang="en-CA" dirty="0"/>
              <a:t> </a:t>
            </a:r>
            <a:r>
              <a:rPr lang="en-CA" dirty="0" err="1"/>
              <a:t>làm</a:t>
            </a:r>
            <a:r>
              <a:rPr lang="en-CA" dirty="0"/>
              <a:t> </a:t>
            </a:r>
            <a:r>
              <a:rPr lang="en-CA" dirty="0" err="1"/>
              <a:t>việc</a:t>
            </a:r>
            <a:r>
              <a:rPr lang="en-CA" dirty="0"/>
              <a:t> </a:t>
            </a:r>
            <a:r>
              <a:rPr lang="en-CA" dirty="0" err="1"/>
              <a:t>với</a:t>
            </a:r>
            <a:r>
              <a:rPr lang="en-CA" dirty="0"/>
              <a:t> </a:t>
            </a:r>
            <a:r>
              <a:rPr lang="en-CA" dirty="0" err="1"/>
              <a:t>các</a:t>
            </a:r>
            <a:r>
              <a:rPr lang="en-CA" dirty="0"/>
              <a:t> </a:t>
            </a:r>
            <a:r>
              <a:rPr lang="en-CA" dirty="0" err="1"/>
              <a:t>kiểu</a:t>
            </a:r>
            <a:r>
              <a:rPr lang="en-CA" dirty="0"/>
              <a:t> </a:t>
            </a:r>
            <a:r>
              <a:rPr lang="en-CA" dirty="0" err="1"/>
              <a:t>phần</a:t>
            </a:r>
            <a:r>
              <a:rPr lang="en-CA" dirty="0"/>
              <a:t> </a:t>
            </a:r>
            <a:r>
              <a:rPr lang="en-CA" dirty="0" err="1"/>
              <a:t>cứng</a:t>
            </a:r>
            <a:r>
              <a:rPr lang="en-CA" dirty="0"/>
              <a:t> </a:t>
            </a:r>
            <a:r>
              <a:rPr lang="en-CA" dirty="0" err="1"/>
              <a:t>máy</a:t>
            </a:r>
            <a:r>
              <a:rPr lang="en-CA" dirty="0"/>
              <a:t> </a:t>
            </a:r>
            <a:r>
              <a:rPr lang="en-CA" dirty="0" err="1"/>
              <a:t>tính</a:t>
            </a:r>
            <a:r>
              <a:rPr lang="en-CA" dirty="0"/>
              <a:t> </a:t>
            </a:r>
            <a:r>
              <a:rPr lang="en-CA" dirty="0" err="1"/>
              <a:t>cụ</a:t>
            </a:r>
            <a:r>
              <a:rPr lang="en-CA" dirty="0"/>
              <a:t> </a:t>
            </a:r>
            <a:r>
              <a:rPr lang="en-CA" dirty="0" err="1"/>
              <a:t>thể</a:t>
            </a:r>
            <a:endParaRPr lang="vi-VN" dirty="0"/>
          </a:p>
          <a:p>
            <a:pPr lvl="1">
              <a:lnSpc>
                <a:spcPct val="120000"/>
              </a:lnSpc>
              <a:spcBef>
                <a:spcPts val="800"/>
              </a:spcBef>
            </a:pPr>
            <a:r>
              <a:rPr lang="en-CA" dirty="0" err="1"/>
              <a:t>phần</a:t>
            </a:r>
            <a:r>
              <a:rPr lang="en-CA" dirty="0"/>
              <a:t> </a:t>
            </a:r>
            <a:r>
              <a:rPr lang="en-CA" dirty="0" err="1"/>
              <a:t>mềm</a:t>
            </a:r>
            <a:r>
              <a:rPr lang="en-CA" dirty="0"/>
              <a:t> </a:t>
            </a:r>
            <a:r>
              <a:rPr lang="en-CA" dirty="0" err="1"/>
              <a:t>mới</a:t>
            </a:r>
            <a:r>
              <a:rPr lang="en-CA" dirty="0"/>
              <a:t> (</a:t>
            </a:r>
            <a:r>
              <a:rPr lang="en-CA" dirty="0" err="1"/>
              <a:t>được</a:t>
            </a:r>
            <a:r>
              <a:rPr lang="en-CA" dirty="0"/>
              <a:t> </a:t>
            </a:r>
            <a:r>
              <a:rPr lang="en-CA" dirty="0" err="1"/>
              <a:t>thiết</a:t>
            </a:r>
            <a:r>
              <a:rPr lang="en-CA" dirty="0"/>
              <a:t> </a:t>
            </a:r>
            <a:r>
              <a:rPr lang="en-CA" dirty="0" err="1"/>
              <a:t>kế</a:t>
            </a:r>
            <a:r>
              <a:rPr lang="en-CA" dirty="0"/>
              <a:t> </a:t>
            </a:r>
            <a:r>
              <a:rPr lang="en-CA" dirty="0" err="1"/>
              <a:t>với</a:t>
            </a:r>
            <a:r>
              <a:rPr lang="en-CA" dirty="0"/>
              <a:t> </a:t>
            </a:r>
            <a:r>
              <a:rPr lang="en-CA" dirty="0" err="1"/>
              <a:t>các</a:t>
            </a:r>
            <a:r>
              <a:rPr lang="en-CA" dirty="0"/>
              <a:t> </a:t>
            </a:r>
            <a:r>
              <a:rPr lang="en-CA" dirty="0" err="1"/>
              <a:t>hệ</a:t>
            </a:r>
            <a:r>
              <a:rPr lang="en-CA" dirty="0"/>
              <a:t> </a:t>
            </a:r>
            <a:r>
              <a:rPr lang="en-CA" dirty="0" err="1"/>
              <a:t>thống</a:t>
            </a:r>
            <a:r>
              <a:rPr lang="en-CA" dirty="0"/>
              <a:t> </a:t>
            </a:r>
            <a:r>
              <a:rPr lang="en-CA" dirty="0" err="1"/>
              <a:t>tính</a:t>
            </a:r>
            <a:r>
              <a:rPr lang="en-CA" dirty="0"/>
              <a:t> </a:t>
            </a:r>
            <a:r>
              <a:rPr lang="en-CA" dirty="0" err="1"/>
              <a:t>toán</a:t>
            </a:r>
            <a:r>
              <a:rPr lang="en-CA" dirty="0"/>
              <a:t> </a:t>
            </a:r>
            <a:r>
              <a:rPr lang="en-CA" dirty="0" err="1"/>
              <a:t>hiện</a:t>
            </a:r>
            <a:r>
              <a:rPr lang="en-CA" dirty="0"/>
              <a:t> </a:t>
            </a:r>
            <a:r>
              <a:rPr lang="en-CA" dirty="0" err="1"/>
              <a:t>đại</a:t>
            </a:r>
            <a:r>
              <a:rPr lang="en-CA" dirty="0"/>
              <a:t>) </a:t>
            </a:r>
            <a:r>
              <a:rPr lang="en-CA" dirty="0" err="1"/>
              <a:t>không</a:t>
            </a:r>
            <a:r>
              <a:rPr lang="en-CA" dirty="0"/>
              <a:t> </a:t>
            </a:r>
            <a:r>
              <a:rPr lang="en-CA" dirty="0" err="1"/>
              <a:t>thể</a:t>
            </a:r>
            <a:r>
              <a:rPr lang="en-CA" dirty="0"/>
              <a:t> </a:t>
            </a:r>
            <a:r>
              <a:rPr lang="en-CA" dirty="0" err="1"/>
              <a:t>vận</a:t>
            </a:r>
            <a:r>
              <a:rPr lang="en-CA" dirty="0"/>
              <a:t> </a:t>
            </a:r>
            <a:r>
              <a:rPr lang="en-CA" dirty="0" err="1"/>
              <a:t>hành</a:t>
            </a:r>
            <a:r>
              <a:rPr lang="en-CA" dirty="0"/>
              <a:t> </a:t>
            </a:r>
            <a:r>
              <a:rPr lang="en-CA" dirty="0" err="1"/>
              <a:t>chính</a:t>
            </a:r>
            <a:r>
              <a:rPr lang="en-CA" dirty="0"/>
              <a:t> </a:t>
            </a:r>
            <a:r>
              <a:rPr lang="en-CA" dirty="0" err="1"/>
              <a:t>xác</a:t>
            </a:r>
            <a:r>
              <a:rPr lang="en-CA" dirty="0"/>
              <a:t> </a:t>
            </a:r>
            <a:r>
              <a:rPr lang="en-CA" dirty="0" err="1"/>
              <a:t>trên</a:t>
            </a:r>
            <a:r>
              <a:rPr lang="en-CA" dirty="0"/>
              <a:t> </a:t>
            </a:r>
            <a:r>
              <a:rPr lang="en-CA" dirty="0" err="1"/>
              <a:t>các</a:t>
            </a:r>
            <a:r>
              <a:rPr lang="en-CA" dirty="0"/>
              <a:t> </a:t>
            </a:r>
            <a:r>
              <a:rPr lang="en-CA" dirty="0" err="1"/>
              <a:t>hệ</a:t>
            </a:r>
            <a:r>
              <a:rPr lang="en-CA" dirty="0"/>
              <a:t> </a:t>
            </a:r>
            <a:r>
              <a:rPr lang="en-CA" dirty="0" err="1"/>
              <a:t>thống</a:t>
            </a:r>
            <a:r>
              <a:rPr lang="en-CA" dirty="0"/>
              <a:t> </a:t>
            </a:r>
            <a:r>
              <a:rPr lang="en-CA" dirty="0" err="1"/>
              <a:t>cũ</a:t>
            </a:r>
            <a:r>
              <a:rPr lang="en-CA" dirty="0"/>
              <a:t> </a:t>
            </a:r>
            <a:r>
              <a:rPr lang="en-CA" dirty="0" err="1"/>
              <a:t>nếu</a:t>
            </a:r>
            <a:r>
              <a:rPr lang="en-CA" dirty="0"/>
              <a:t> </a:t>
            </a:r>
            <a:r>
              <a:rPr lang="en-CA" dirty="0" err="1"/>
              <a:t>các</a:t>
            </a:r>
            <a:r>
              <a:rPr lang="en-CA" dirty="0"/>
              <a:t> </a:t>
            </a:r>
            <a:r>
              <a:rPr lang="en-CA" dirty="0" err="1"/>
              <a:t>hệ</a:t>
            </a:r>
            <a:r>
              <a:rPr lang="en-CA" dirty="0"/>
              <a:t> </a:t>
            </a:r>
            <a:r>
              <a:rPr lang="en-CA" dirty="0" err="1"/>
              <a:t>thống</a:t>
            </a:r>
            <a:r>
              <a:rPr lang="en-CA" dirty="0"/>
              <a:t> </a:t>
            </a:r>
            <a:r>
              <a:rPr lang="en-CA" dirty="0" err="1"/>
              <a:t>cũ</a:t>
            </a:r>
            <a:r>
              <a:rPr lang="en-CA" dirty="0"/>
              <a:t> </a:t>
            </a:r>
            <a:r>
              <a:rPr lang="en-CA" dirty="0" err="1"/>
              <a:t>đó</a:t>
            </a:r>
            <a:r>
              <a:rPr lang="en-CA" dirty="0"/>
              <a:t> </a:t>
            </a:r>
            <a:r>
              <a:rPr lang="en-CA" dirty="0" err="1"/>
              <a:t>không</a:t>
            </a:r>
            <a:r>
              <a:rPr lang="en-CA" dirty="0"/>
              <a:t> </a:t>
            </a:r>
            <a:r>
              <a:rPr lang="en-CA" dirty="0" err="1"/>
              <a:t>đủ</a:t>
            </a:r>
            <a:r>
              <a:rPr lang="en-CA" dirty="0"/>
              <a:t> </a:t>
            </a:r>
            <a:r>
              <a:rPr lang="en-CA" dirty="0" err="1"/>
              <a:t>nhanh</a:t>
            </a:r>
            <a:r>
              <a:rPr lang="en-CA" dirty="0"/>
              <a:t> </a:t>
            </a:r>
            <a:r>
              <a:rPr lang="en-CA" dirty="0" err="1"/>
              <a:t>hoặc</a:t>
            </a:r>
            <a:r>
              <a:rPr lang="en-CA" dirty="0"/>
              <a:t> </a:t>
            </a:r>
            <a:r>
              <a:rPr lang="en-CA" dirty="0" err="1"/>
              <a:t>không</a:t>
            </a:r>
            <a:r>
              <a:rPr lang="en-CA" dirty="0"/>
              <a:t> </a:t>
            </a:r>
            <a:r>
              <a:rPr lang="en-CA" dirty="0" err="1"/>
              <a:t>thể</a:t>
            </a:r>
            <a:r>
              <a:rPr lang="en-CA" dirty="0"/>
              <a:t> </a:t>
            </a:r>
            <a:r>
              <a:rPr lang="en-CA" dirty="0" err="1"/>
              <a:t>cung</a:t>
            </a:r>
            <a:r>
              <a:rPr lang="en-CA" dirty="0"/>
              <a:t> </a:t>
            </a:r>
            <a:r>
              <a:rPr lang="en-CA" dirty="0" err="1"/>
              <a:t>cấp</a:t>
            </a:r>
            <a:r>
              <a:rPr lang="en-CA" dirty="0"/>
              <a:t> </a:t>
            </a:r>
            <a:r>
              <a:rPr lang="en-CA" dirty="0" err="1"/>
              <a:t>khả</a:t>
            </a:r>
            <a:r>
              <a:rPr lang="en-CA" dirty="0"/>
              <a:t> </a:t>
            </a:r>
            <a:r>
              <a:rPr lang="en-CA" dirty="0" err="1"/>
              <a:t>năng</a:t>
            </a:r>
            <a:r>
              <a:rPr lang="en-CA" dirty="0"/>
              <a:t> </a:t>
            </a:r>
            <a:r>
              <a:rPr lang="en-CA" dirty="0" err="1"/>
              <a:t>theo</a:t>
            </a:r>
            <a:r>
              <a:rPr lang="en-CA" dirty="0"/>
              <a:t> </a:t>
            </a:r>
            <a:r>
              <a:rPr lang="en-CA" dirty="0" err="1"/>
              <a:t>yêu</a:t>
            </a:r>
            <a:r>
              <a:rPr lang="en-CA" dirty="0"/>
              <a:t> </a:t>
            </a:r>
            <a:r>
              <a:rPr lang="en-CA" dirty="0" err="1"/>
              <a:t>cầu</a:t>
            </a:r>
            <a:endParaRPr lang="vi-VN" dirty="0"/>
          </a:p>
          <a:p>
            <a:pPr lvl="1">
              <a:lnSpc>
                <a:spcPct val="120000"/>
              </a:lnSpc>
              <a:spcBef>
                <a:spcPts val="800"/>
              </a:spcBef>
            </a:pPr>
            <a:r>
              <a:rPr lang="vi-VN" dirty="0"/>
              <a:t>N</a:t>
            </a:r>
            <a:r>
              <a:rPr lang="en-CA" dirty="0" err="1" smtClean="0"/>
              <a:t>ếu</a:t>
            </a:r>
            <a:r>
              <a:rPr lang="en-CA" dirty="0" smtClean="0"/>
              <a:t> </a:t>
            </a:r>
            <a:r>
              <a:rPr lang="en-CA" dirty="0" err="1"/>
              <a:t>bạn</a:t>
            </a:r>
            <a:r>
              <a:rPr lang="en-CA" dirty="0"/>
              <a:t> </a:t>
            </a:r>
            <a:r>
              <a:rPr lang="en-CA" dirty="0" err="1"/>
              <a:t>phải</a:t>
            </a:r>
            <a:r>
              <a:rPr lang="en-CA" dirty="0"/>
              <a:t> </a:t>
            </a:r>
            <a:r>
              <a:rPr lang="en-CA" dirty="0" err="1"/>
              <a:t>dùng</a:t>
            </a:r>
            <a:r>
              <a:rPr lang="en-CA" dirty="0"/>
              <a:t> </a:t>
            </a:r>
            <a:r>
              <a:rPr lang="en-CA" dirty="0" err="1"/>
              <a:t>một</a:t>
            </a:r>
            <a:r>
              <a:rPr lang="en-CA" dirty="0"/>
              <a:t> </a:t>
            </a:r>
            <a:r>
              <a:rPr lang="en-CA" dirty="0" err="1"/>
              <a:t>phiên</a:t>
            </a:r>
            <a:r>
              <a:rPr lang="en-CA" dirty="0"/>
              <a:t> </a:t>
            </a:r>
            <a:r>
              <a:rPr lang="en-CA" dirty="0" err="1"/>
              <a:t>bản</a:t>
            </a:r>
            <a:r>
              <a:rPr lang="en-CA" dirty="0"/>
              <a:t> </a:t>
            </a:r>
            <a:r>
              <a:rPr lang="en-CA" dirty="0" err="1"/>
              <a:t>cụ</a:t>
            </a:r>
            <a:r>
              <a:rPr lang="en-CA" dirty="0"/>
              <a:t> </a:t>
            </a:r>
            <a:r>
              <a:rPr lang="en-CA" dirty="0" err="1"/>
              <a:t>thể</a:t>
            </a:r>
            <a:r>
              <a:rPr lang="en-CA" dirty="0"/>
              <a:t> </a:t>
            </a:r>
            <a:r>
              <a:rPr lang="en-CA" dirty="0" err="1"/>
              <a:t>của</a:t>
            </a:r>
            <a:r>
              <a:rPr lang="en-CA" dirty="0"/>
              <a:t> </a:t>
            </a:r>
            <a:r>
              <a:rPr lang="en-CA" dirty="0" err="1"/>
              <a:t>phần</a:t>
            </a:r>
            <a:r>
              <a:rPr lang="en-CA" dirty="0"/>
              <a:t> </a:t>
            </a:r>
            <a:r>
              <a:rPr lang="en-CA" dirty="0" err="1"/>
              <a:t>mềm</a:t>
            </a:r>
            <a:r>
              <a:rPr lang="en-CA" dirty="0"/>
              <a:t> </a:t>
            </a:r>
            <a:r>
              <a:rPr lang="en-CA" dirty="0" err="1"/>
              <a:t>để</a:t>
            </a:r>
            <a:r>
              <a:rPr lang="en-CA" dirty="0"/>
              <a:t> </a:t>
            </a:r>
            <a:r>
              <a:rPr lang="en-CA" dirty="0" err="1"/>
              <a:t>thực</a:t>
            </a:r>
            <a:r>
              <a:rPr lang="en-CA" dirty="0"/>
              <a:t> </a:t>
            </a:r>
            <a:r>
              <a:rPr lang="en-CA" dirty="0" err="1"/>
              <a:t>hiện</a:t>
            </a:r>
            <a:r>
              <a:rPr lang="en-CA" dirty="0"/>
              <a:t> </a:t>
            </a:r>
            <a:r>
              <a:rPr lang="en-CA" dirty="0" err="1"/>
              <a:t>một</a:t>
            </a:r>
            <a:r>
              <a:rPr lang="en-CA" dirty="0"/>
              <a:t> </a:t>
            </a:r>
            <a:r>
              <a:rPr lang="en-CA" dirty="0" err="1"/>
              <a:t>tác</a:t>
            </a:r>
            <a:r>
              <a:rPr lang="en-CA" dirty="0"/>
              <a:t> </a:t>
            </a:r>
            <a:r>
              <a:rPr lang="en-CA" dirty="0" err="1"/>
              <a:t>vụ</a:t>
            </a:r>
            <a:r>
              <a:rPr lang="en-CA" dirty="0"/>
              <a:t>, </a:t>
            </a:r>
            <a:r>
              <a:rPr lang="en-CA" dirty="0" err="1"/>
              <a:t>sự</a:t>
            </a:r>
            <a:r>
              <a:rPr lang="en-CA" dirty="0"/>
              <a:t> </a:t>
            </a:r>
            <a:r>
              <a:rPr lang="en-CA" dirty="0" err="1"/>
              <a:t>lựa</a:t>
            </a:r>
            <a:r>
              <a:rPr lang="en-CA" dirty="0"/>
              <a:t> </a:t>
            </a:r>
            <a:r>
              <a:rPr lang="en-CA" dirty="0" err="1"/>
              <a:t>chọn</a:t>
            </a:r>
            <a:r>
              <a:rPr lang="en-CA" dirty="0"/>
              <a:t> </a:t>
            </a:r>
            <a:r>
              <a:rPr lang="en-CA" dirty="0" err="1"/>
              <a:t>phần</a:t>
            </a:r>
            <a:r>
              <a:rPr lang="en-CA" dirty="0"/>
              <a:t> </a:t>
            </a:r>
            <a:r>
              <a:rPr lang="en-CA" dirty="0" err="1"/>
              <a:t>mềm</a:t>
            </a:r>
            <a:r>
              <a:rPr lang="en-CA" dirty="0"/>
              <a:t> </a:t>
            </a:r>
            <a:r>
              <a:rPr lang="en-CA" dirty="0" err="1"/>
              <a:t>này</a:t>
            </a:r>
            <a:r>
              <a:rPr lang="en-CA" dirty="0"/>
              <a:t> </a:t>
            </a:r>
            <a:r>
              <a:rPr lang="en-CA" dirty="0" err="1"/>
              <a:t>có</a:t>
            </a:r>
            <a:r>
              <a:rPr lang="en-CA" dirty="0"/>
              <a:t> </a:t>
            </a:r>
            <a:r>
              <a:rPr lang="en-CA" dirty="0" err="1"/>
              <a:t>thể</a:t>
            </a:r>
            <a:r>
              <a:rPr lang="en-CA" dirty="0"/>
              <a:t> </a:t>
            </a:r>
            <a:r>
              <a:rPr lang="en-CA" dirty="0" err="1"/>
              <a:t>kéo</a:t>
            </a:r>
            <a:r>
              <a:rPr lang="en-CA" dirty="0"/>
              <a:t> </a:t>
            </a:r>
            <a:r>
              <a:rPr lang="en-CA" dirty="0" err="1"/>
              <a:t>theo</a:t>
            </a:r>
            <a:r>
              <a:rPr lang="en-CA" dirty="0"/>
              <a:t> </a:t>
            </a:r>
            <a:r>
              <a:rPr lang="en-CA" dirty="0" err="1"/>
              <a:t>loại</a:t>
            </a:r>
            <a:r>
              <a:rPr lang="en-CA" dirty="0"/>
              <a:t> </a:t>
            </a:r>
            <a:r>
              <a:rPr lang="en-CA" dirty="0" err="1"/>
              <a:t>máy</a:t>
            </a:r>
            <a:r>
              <a:rPr lang="en-CA" dirty="0"/>
              <a:t> </a:t>
            </a:r>
            <a:r>
              <a:rPr lang="en-CA" dirty="0" err="1"/>
              <a:t>tính</a:t>
            </a:r>
            <a:r>
              <a:rPr lang="en-CA" dirty="0"/>
              <a:t> </a:t>
            </a:r>
            <a:r>
              <a:rPr lang="en-CA" dirty="0" err="1"/>
              <a:t>bạn</a:t>
            </a:r>
            <a:r>
              <a:rPr lang="en-CA" dirty="0"/>
              <a:t> </a:t>
            </a:r>
            <a:r>
              <a:rPr lang="en-CA" dirty="0" err="1"/>
              <a:t>phải</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chạy</a:t>
            </a:r>
            <a:r>
              <a:rPr lang="en-CA" dirty="0"/>
              <a:t> </a:t>
            </a:r>
            <a:r>
              <a:rPr lang="en-CA" dirty="0" err="1"/>
              <a:t>phần</a:t>
            </a:r>
            <a:r>
              <a:rPr lang="en-CA" dirty="0"/>
              <a:t> </a:t>
            </a:r>
            <a:r>
              <a:rPr lang="en-CA" dirty="0" err="1"/>
              <a:t>mềm</a:t>
            </a:r>
            <a:r>
              <a:rPr lang="en-CA" dirty="0"/>
              <a:t> </a:t>
            </a:r>
            <a:r>
              <a:rPr lang="en-CA" dirty="0" err="1"/>
              <a:t>đó</a:t>
            </a:r>
            <a:r>
              <a:rPr lang="en-CA" dirty="0"/>
              <a:t>. </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a:p>
        </p:txBody>
      </p:sp>
    </p:spTree>
    <p:extLst>
      <p:ext uri="{BB962C8B-B14F-4D97-AF65-F5344CB8AC3E}">
        <p14:creationId xmlns:p14="http://schemas.microsoft.com/office/powerpoint/2010/main" val="34476859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999" y="330973"/>
            <a:ext cx="8398102" cy="744792"/>
          </a:xfrm>
        </p:spPr>
        <p:txBody>
          <a:bodyPr/>
          <a:lstStyle/>
          <a:p>
            <a:r>
              <a:rPr lang="en-US"/>
              <a:t>Tìm hiểu về các bản cập nhật (Updates)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1631538"/>
              </p:ext>
            </p:extLst>
          </p:nvPr>
        </p:nvGraphicFramePr>
        <p:xfrm>
          <a:off x="373063" y="1331913"/>
          <a:ext cx="8385176" cy="4754880"/>
        </p:xfrm>
        <a:graphic>
          <a:graphicData uri="http://schemas.openxmlformats.org/drawingml/2006/table">
            <a:tbl>
              <a:tblPr firstRow="1" bandRow="1">
                <a:tableStyleId>{2D5ABB26-0587-4C30-8999-92F81FD0307C}</a:tableStyleId>
              </a:tblPr>
              <a:tblGrid>
                <a:gridCol w="2342841">
                  <a:extLst>
                    <a:ext uri="{9D8B030D-6E8A-4147-A177-3AD203B41FA5}">
                      <a16:colId xmlns:a16="http://schemas.microsoft.com/office/drawing/2014/main" val="20000"/>
                    </a:ext>
                  </a:extLst>
                </a:gridCol>
                <a:gridCol w="6042335">
                  <a:extLst>
                    <a:ext uri="{9D8B030D-6E8A-4147-A177-3AD203B41FA5}">
                      <a16:colId xmlns:a16="http://schemas.microsoft.com/office/drawing/2014/main" val="20001"/>
                    </a:ext>
                  </a:extLst>
                </a:gridCol>
              </a:tblGrid>
              <a:tr h="370840">
                <a:tc>
                  <a:txBody>
                    <a:bodyPr/>
                    <a:lstStyle/>
                    <a:p>
                      <a:pPr>
                        <a:spcBef>
                          <a:spcPts val="300"/>
                        </a:spcBef>
                        <a:spcAft>
                          <a:spcPts val="300"/>
                        </a:spcAft>
                      </a:pPr>
                      <a:r>
                        <a:rPr lang="en-US" sz="2400" b="1" dirty="0" err="1" smtClean="0">
                          <a:latin typeface="Cambria" panose="02040503050406030204" pitchFamily="18" charset="0"/>
                        </a:rPr>
                        <a:t>Các</a:t>
                      </a:r>
                      <a:r>
                        <a:rPr lang="en-US" sz="2400" b="1" dirty="0" smtClean="0">
                          <a:latin typeface="Cambria" panose="02040503050406030204" pitchFamily="18" charset="0"/>
                        </a:rPr>
                        <a:t> </a:t>
                      </a:r>
                      <a:r>
                        <a:rPr lang="en-US" sz="2400" b="1" dirty="0" err="1" smtClean="0">
                          <a:latin typeface="Cambria" panose="02040503050406030204" pitchFamily="18" charset="0"/>
                        </a:rPr>
                        <a:t>bản</a:t>
                      </a:r>
                      <a:r>
                        <a:rPr lang="en-US" sz="2400" b="1" dirty="0" smtClean="0">
                          <a:latin typeface="Cambria" panose="02040503050406030204" pitchFamily="18" charset="0"/>
                        </a:rPr>
                        <a:t> </a:t>
                      </a:r>
                      <a:r>
                        <a:rPr lang="en-US" sz="2400" b="1" dirty="0" err="1" smtClean="0">
                          <a:latin typeface="Cambria" panose="02040503050406030204" pitchFamily="18" charset="0"/>
                        </a:rPr>
                        <a:t>vá</a:t>
                      </a:r>
                      <a:r>
                        <a:rPr lang="en-US" sz="2400" b="1" dirty="0" smtClean="0">
                          <a:latin typeface="Cambria" panose="02040503050406030204" pitchFamily="18" charset="0"/>
                        </a:rPr>
                        <a:t> </a:t>
                      </a:r>
                      <a:r>
                        <a:rPr lang="en-US" sz="2400" b="1" dirty="0" err="1" smtClean="0">
                          <a:latin typeface="Cambria" panose="02040503050406030204" pitchFamily="18" charset="0"/>
                        </a:rPr>
                        <a:t>lỗi</a:t>
                      </a:r>
                      <a:r>
                        <a:rPr lang="en-US" sz="2400" b="1" dirty="0" smtClean="0">
                          <a:latin typeface="Cambria" panose="02040503050406030204" pitchFamily="18" charset="0"/>
                        </a:rPr>
                        <a:t> (patches)</a:t>
                      </a:r>
                      <a:endParaRPr lang="en-US" sz="2400" b="1" dirty="0">
                        <a:latin typeface="Cambria" panose="02040503050406030204" pitchFamily="18" charset="0"/>
                      </a:endParaRPr>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Bef>
                          <a:spcPts val="300"/>
                        </a:spcBef>
                        <a:spcAft>
                          <a:spcPts val="300"/>
                        </a:spcAft>
                      </a:pPr>
                      <a:r>
                        <a:rPr lang="vi-VN" sz="2000" kern="1200" dirty="0" smtClean="0">
                          <a:solidFill>
                            <a:schemeClr val="tx1"/>
                          </a:solidFill>
                          <a:effectLst/>
                          <a:latin typeface="Cambria" panose="02040503050406030204" pitchFamily="18" charset="0"/>
                          <a:ea typeface="+mn-ea"/>
                          <a:cs typeface="+mn-cs"/>
                        </a:rPr>
                        <a:t>T</a:t>
                      </a:r>
                      <a:r>
                        <a:rPr lang="en-CA" sz="2000" kern="1200" dirty="0" err="1" smtClean="0">
                          <a:solidFill>
                            <a:schemeClr val="tx1"/>
                          </a:solidFill>
                          <a:effectLst/>
                          <a:latin typeface="Cambria" panose="02040503050406030204" pitchFamily="18" charset="0"/>
                          <a:ea typeface="+mn-ea"/>
                          <a:cs typeface="+mn-cs"/>
                        </a:rPr>
                        <a:t>ập</a:t>
                      </a:r>
                      <a:r>
                        <a:rPr lang="en-CA" sz="2000" kern="1200" dirty="0" smtClean="0">
                          <a:solidFill>
                            <a:schemeClr val="tx1"/>
                          </a:solidFill>
                          <a:effectLst/>
                          <a:latin typeface="Cambria" panose="02040503050406030204" pitchFamily="18" charset="0"/>
                          <a:ea typeface="+mn-ea"/>
                          <a:cs typeface="+mn-cs"/>
                        </a:rPr>
                        <a:t> tin </a:t>
                      </a:r>
                      <a:r>
                        <a:rPr lang="en-CA" sz="2000" kern="1200" dirty="0" err="1" smtClean="0">
                          <a:solidFill>
                            <a:schemeClr val="tx1"/>
                          </a:solidFill>
                          <a:effectLst/>
                          <a:latin typeface="Cambria" panose="02040503050406030204" pitchFamily="18" charset="0"/>
                          <a:ea typeface="+mn-ea"/>
                          <a:cs typeface="+mn-cs"/>
                        </a:rPr>
                        <a:t>của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mã</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trình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được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chèn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vào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trong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một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chương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trình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hiện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tại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để</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giải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quyết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một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vấn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đề</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đã</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biết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vá</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lỗi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là</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giải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pháp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tạm</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thời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đến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vấn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đề</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có</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thể</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được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sửa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chữa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triệt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để</a:t>
                      </a:r>
                      <a:r>
                        <a:rPr lang="en-CA" sz="2000" kern="1200" dirty="0" smtClean="0">
                          <a:solidFill>
                            <a:schemeClr val="tx1"/>
                          </a:solidFill>
                          <a:effectLst/>
                          <a:latin typeface="Cambria" panose="02040503050406030204" pitchFamily="18" charset="0"/>
                          <a:ea typeface="+mn-ea"/>
                          <a:cs typeface="+mn-cs"/>
                        </a:rPr>
                        <a:t>.</a:t>
                      </a:r>
                      <a:endParaRPr lang="vi-VN" sz="2000" dirty="0" smtClean="0">
                        <a:latin typeface="Cambria" panose="02040503050406030204" pitchFamily="18" charset="0"/>
                      </a:endParaRP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pPr>
                        <a:spcBef>
                          <a:spcPts val="300"/>
                        </a:spcBef>
                        <a:spcAft>
                          <a:spcPts val="300"/>
                        </a:spcAft>
                      </a:pPr>
                      <a:r>
                        <a:rPr lang="en-US" sz="2400" b="1" smtClean="0">
                          <a:latin typeface="Cambria" panose="02040503050406030204" pitchFamily="18" charset="0"/>
                        </a:rPr>
                        <a:t>Các bản cập nhật (updates)</a:t>
                      </a:r>
                      <a:endParaRPr lang="en-US" sz="2400" b="1">
                        <a:latin typeface="Cambria" panose="02040503050406030204" pitchFamily="18" charset="0"/>
                      </a:endParaRP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Bef>
                          <a:spcPts val="300"/>
                        </a:spcBef>
                        <a:spcAft>
                          <a:spcPts val="300"/>
                        </a:spcAft>
                      </a:pPr>
                      <a:r>
                        <a:rPr lang="en-CA" sz="2000" kern="1200" dirty="0" err="1" smtClean="0">
                          <a:solidFill>
                            <a:schemeClr val="tx1"/>
                          </a:solidFill>
                          <a:effectLst/>
                          <a:latin typeface="Cambria" panose="02040503050406030204" pitchFamily="18" charset="0"/>
                          <a:ea typeface="+mn-ea"/>
                          <a:cs typeface="+mn-cs"/>
                        </a:rPr>
                        <a:t>giải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quyết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vấn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đề</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và</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cải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thiện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hiệu</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suất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được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phát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hành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cần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thiết</a:t>
                      </a:r>
                      <a:endParaRPr lang="vi-VN" sz="2000" dirty="0" smtClean="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pPr>
                        <a:spcBef>
                          <a:spcPts val="300"/>
                        </a:spcBef>
                        <a:spcAft>
                          <a:spcPts val="300"/>
                        </a:spcAft>
                      </a:pPr>
                      <a:r>
                        <a:rPr lang="en-US" sz="2400" b="1" smtClean="0">
                          <a:latin typeface="Cambria" panose="02040503050406030204" pitchFamily="18" charset="0"/>
                        </a:rPr>
                        <a:t>Các gói dịch vụ (service packs) </a:t>
                      </a: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spcBef>
                          <a:spcPts val="300"/>
                        </a:spcBef>
                        <a:spcAft>
                          <a:spcPts val="300"/>
                        </a:spcAft>
                      </a:pPr>
                      <a:r>
                        <a:rPr lang="en-CA" sz="2000" kern="1200" dirty="0" err="1" smtClean="0">
                          <a:solidFill>
                            <a:schemeClr val="tx1"/>
                          </a:solidFill>
                          <a:effectLst/>
                          <a:latin typeface="Cambria" panose="02040503050406030204" pitchFamily="18" charset="0"/>
                          <a:ea typeface="+mn-ea"/>
                          <a:cs typeface="+mn-cs"/>
                        </a:rPr>
                        <a:t>một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gói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dịch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vụ</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là</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một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hợp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của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nhiều</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để</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phát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hành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điển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hình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sau</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có</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đủ</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được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tích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lũy</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để</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đảm</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việc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phát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hành</a:t>
                      </a:r>
                      <a:endParaRPr lang="vi-VN" sz="2000" dirty="0" smtClean="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40">
                <a:tc>
                  <a:txBody>
                    <a:bodyPr/>
                    <a:lstStyle/>
                    <a:p>
                      <a:pPr>
                        <a:spcBef>
                          <a:spcPts val="300"/>
                        </a:spcBef>
                        <a:spcAft>
                          <a:spcPts val="300"/>
                        </a:spcAft>
                      </a:pPr>
                      <a:r>
                        <a:rPr lang="en-US" sz="2400" b="1" smtClean="0">
                          <a:latin typeface="Cambria" panose="02040503050406030204" pitchFamily="18" charset="0"/>
                        </a:rPr>
                        <a:t>Windows Updates</a:t>
                      </a:r>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spcBef>
                          <a:spcPts val="300"/>
                        </a:spcBef>
                        <a:spcAft>
                          <a:spcPts val="300"/>
                        </a:spcAft>
                      </a:pP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hoặc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thiết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yếu</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nhằm</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chống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lại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vấn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đề</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về</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lỗ</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hổng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vi-</a:t>
                      </a:r>
                      <a:r>
                        <a:rPr lang="en-CA" sz="2000" kern="1200" dirty="0" err="1" smtClean="0">
                          <a:solidFill>
                            <a:schemeClr val="tx1"/>
                          </a:solidFill>
                          <a:effectLst/>
                          <a:latin typeface="Cambria" panose="02040503050406030204" pitchFamily="18" charset="0"/>
                          <a:ea typeface="+mn-ea"/>
                          <a:cs typeface="+mn-cs"/>
                        </a:rPr>
                        <a:t>rút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máy</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tính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và</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phần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mềm</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gián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điệp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cập</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nhật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khác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sửa</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lỗi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không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liên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quan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đến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bảo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mật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hoặc</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mở</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rộng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cải</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thiện</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một</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tính</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năng</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nào</a:t>
                      </a:r>
                      <a:r>
                        <a:rPr lang="en-CA" sz="2000" kern="1200" dirty="0" smtClean="0">
                          <a:solidFill>
                            <a:schemeClr val="tx1"/>
                          </a:solidFill>
                          <a:effectLst/>
                          <a:latin typeface="Cambria" panose="02040503050406030204" pitchFamily="18" charset="0"/>
                          <a:ea typeface="+mn-ea"/>
                          <a:cs typeface="+mn-cs"/>
                        </a:rPr>
                        <a:t> </a:t>
                      </a:r>
                      <a:r>
                        <a:rPr lang="en-CA" sz="2000" kern="1200" dirty="0" err="1" smtClean="0">
                          <a:solidFill>
                            <a:schemeClr val="tx1"/>
                          </a:solidFill>
                          <a:effectLst/>
                          <a:latin typeface="Cambria" panose="02040503050406030204" pitchFamily="18" charset="0"/>
                          <a:ea typeface="+mn-ea"/>
                          <a:cs typeface="+mn-cs"/>
                        </a:rPr>
                        <a:t>đó</a:t>
                      </a:r>
                      <a:r>
                        <a:rPr lang="en-CA" sz="2000" kern="1200" dirty="0" smtClean="0">
                          <a:solidFill>
                            <a:schemeClr val="tx1"/>
                          </a:solidFill>
                          <a:effectLst/>
                          <a:latin typeface="Cambria" panose="02040503050406030204" pitchFamily="18" charset="0"/>
                          <a:ea typeface="+mn-ea"/>
                          <a:cs typeface="+mn-cs"/>
                        </a:rPr>
                        <a:t>.</a:t>
                      </a:r>
                      <a:endParaRPr lang="vi-VN" sz="2000" dirty="0" smtClean="0">
                        <a:latin typeface="Cambria" panose="02040503050406030204" pitchFamily="18"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a:p>
        </p:txBody>
      </p:sp>
    </p:spTree>
    <p:extLst>
      <p:ext uri="{BB962C8B-B14F-4D97-AF65-F5344CB8AC3E}">
        <p14:creationId xmlns:p14="http://schemas.microsoft.com/office/powerpoint/2010/main" val="22203154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999" y="330973"/>
            <a:ext cx="8411750" cy="744792"/>
          </a:xfrm>
        </p:spPr>
        <p:txBody>
          <a:bodyPr/>
          <a:lstStyle/>
          <a:p>
            <a:r>
              <a:rPr lang="en-US"/>
              <a:t>Tìm hiểu về các bản cập nhật (Updates)</a:t>
            </a:r>
            <a:endParaRPr lang="en-US" dirty="0"/>
          </a:p>
        </p:txBody>
      </p:sp>
      <p:sp>
        <p:nvSpPr>
          <p:cNvPr id="3" name="Content Placeholder 2"/>
          <p:cNvSpPr>
            <a:spLocks noGrp="1"/>
          </p:cNvSpPr>
          <p:nvPr>
            <p:ph idx="1"/>
          </p:nvPr>
        </p:nvSpPr>
        <p:spPr>
          <a:xfrm>
            <a:off x="373063" y="1331259"/>
            <a:ext cx="8385175" cy="5110484"/>
          </a:xfrm>
        </p:spPr>
        <p:txBody>
          <a:bodyPr/>
          <a:lstStyle/>
          <a:p>
            <a:pPr>
              <a:lnSpc>
                <a:spcPct val="110000"/>
              </a:lnSpc>
            </a:pPr>
            <a:r>
              <a:rPr lang="vi-VN" sz="2600" b="1" dirty="0" smtClean="0"/>
              <a:t>Tự động </a:t>
            </a:r>
            <a:r>
              <a:rPr lang="vi-VN" sz="2600" b="1" dirty="0"/>
              <a:t>cập </a:t>
            </a:r>
            <a:r>
              <a:rPr lang="vi-VN" sz="2600" b="1" dirty="0" smtClean="0"/>
              <a:t>nhật</a:t>
            </a:r>
            <a:r>
              <a:rPr lang="en-US" sz="2600" b="1" dirty="0" smtClean="0"/>
              <a:t> (Automatic Updating)</a:t>
            </a:r>
          </a:p>
          <a:p>
            <a:pPr lvl="1">
              <a:lnSpc>
                <a:spcPct val="110000"/>
              </a:lnSpc>
            </a:pPr>
            <a:r>
              <a:rPr lang="vi-VN" sz="2000" dirty="0"/>
              <a:t>C</a:t>
            </a:r>
            <a:r>
              <a:rPr lang="vi-VN" sz="2000" dirty="0" smtClean="0"/>
              <a:t>ó </a:t>
            </a:r>
            <a:r>
              <a:rPr lang="vi-VN" sz="2000" dirty="0"/>
              <a:t>thể được thiết lập để tự động kiểm tra và cài đặt các bản cập nhật mới nhất</a:t>
            </a:r>
            <a:endParaRPr lang="vi-VN" sz="2200" dirty="0"/>
          </a:p>
          <a:p>
            <a:pPr lvl="1">
              <a:lnSpc>
                <a:spcPct val="110000"/>
              </a:lnSpc>
            </a:pPr>
            <a:r>
              <a:rPr lang="vi-VN" sz="2000" dirty="0"/>
              <a:t>C</a:t>
            </a:r>
            <a:r>
              <a:rPr lang="vi-VN" sz="2000" dirty="0" smtClean="0"/>
              <a:t>ó </a:t>
            </a:r>
            <a:r>
              <a:rPr lang="vi-VN" sz="2000" dirty="0"/>
              <a:t>thể thiết lập Windows Update để kiểm tra và tải về các bản cập nhật và thông báo cho bạn rằng các bản cập nhật sẵn sàng để cài đặt</a:t>
            </a:r>
            <a:endParaRPr lang="en-US" sz="2200" dirty="0" smtClean="0"/>
          </a:p>
          <a:p>
            <a:pPr>
              <a:lnSpc>
                <a:spcPct val="110000"/>
              </a:lnSpc>
            </a:pPr>
            <a:r>
              <a:rPr lang="en-US" sz="2600" b="1" dirty="0" err="1"/>
              <a:t>Các</a:t>
            </a:r>
            <a:r>
              <a:rPr lang="en-US" sz="2600" b="1" dirty="0"/>
              <a:t> </a:t>
            </a:r>
            <a:r>
              <a:rPr lang="en-US" sz="2600" b="1" dirty="0" err="1"/>
              <a:t>loại</a:t>
            </a:r>
            <a:r>
              <a:rPr lang="en-US" sz="2600" b="1" dirty="0"/>
              <a:t> </a:t>
            </a:r>
            <a:r>
              <a:rPr lang="en-US" sz="2600" b="1" dirty="0" err="1"/>
              <a:t>bản</a:t>
            </a:r>
            <a:r>
              <a:rPr lang="en-US" sz="2600" b="1" dirty="0"/>
              <a:t> </a:t>
            </a:r>
            <a:r>
              <a:rPr lang="en-US" sz="2600" b="1" dirty="0" err="1"/>
              <a:t>cập</a:t>
            </a:r>
            <a:r>
              <a:rPr lang="en-US" sz="2600" b="1" dirty="0"/>
              <a:t> </a:t>
            </a:r>
            <a:r>
              <a:rPr lang="en-US" sz="2600" b="1" dirty="0" err="1"/>
              <a:t>nhật</a:t>
            </a:r>
            <a:r>
              <a:rPr lang="en-US" sz="2600" b="1" dirty="0"/>
              <a:t> </a:t>
            </a:r>
            <a:r>
              <a:rPr lang="en-US" sz="2600" b="1" dirty="0" smtClean="0"/>
              <a:t> (Update Categories)</a:t>
            </a:r>
          </a:p>
          <a:p>
            <a:pPr lvl="1">
              <a:lnSpc>
                <a:spcPct val="110000"/>
              </a:lnSpc>
            </a:pPr>
            <a:r>
              <a:rPr lang="vi-VN" sz="2200" dirty="0"/>
              <a:t>Quan trọng </a:t>
            </a:r>
            <a:r>
              <a:rPr lang="en-US" sz="2200" dirty="0" smtClean="0"/>
              <a:t>(</a:t>
            </a:r>
            <a:r>
              <a:rPr lang="en-US" sz="2200" dirty="0"/>
              <a:t>Important</a:t>
            </a:r>
            <a:r>
              <a:rPr lang="en-US" sz="2200" dirty="0" smtClean="0"/>
              <a:t>) </a:t>
            </a:r>
            <a:r>
              <a:rPr lang="vi-VN" sz="2200" dirty="0" smtClean="0"/>
              <a:t>- </a:t>
            </a:r>
            <a:r>
              <a:rPr lang="en-CA" sz="2000" dirty="0" err="1"/>
              <a:t>các</a:t>
            </a:r>
            <a:r>
              <a:rPr lang="en-CA" sz="2000" dirty="0"/>
              <a:t> </a:t>
            </a:r>
            <a:r>
              <a:rPr lang="en-CA" sz="2000" dirty="0" err="1"/>
              <a:t>bản</a:t>
            </a:r>
            <a:r>
              <a:rPr lang="en-CA" sz="2000" dirty="0"/>
              <a:t> </a:t>
            </a:r>
            <a:r>
              <a:rPr lang="en-CA" sz="2000" dirty="0" err="1"/>
              <a:t>cập</a:t>
            </a:r>
            <a:r>
              <a:rPr lang="en-CA" sz="2000" dirty="0"/>
              <a:t> </a:t>
            </a:r>
            <a:r>
              <a:rPr lang="en-CA" sz="2000" dirty="0" err="1"/>
              <a:t>nhật</a:t>
            </a:r>
            <a:r>
              <a:rPr lang="en-CA" sz="2000" dirty="0"/>
              <a:t> </a:t>
            </a:r>
            <a:r>
              <a:rPr lang="en-CA" sz="2000" dirty="0" err="1"/>
              <a:t>này</a:t>
            </a:r>
            <a:r>
              <a:rPr lang="en-CA" sz="2000" dirty="0"/>
              <a:t> </a:t>
            </a:r>
            <a:r>
              <a:rPr lang="en-CA" sz="2000" dirty="0" err="1"/>
              <a:t>bao</a:t>
            </a:r>
            <a:r>
              <a:rPr lang="en-CA" sz="2000" dirty="0"/>
              <a:t> </a:t>
            </a:r>
            <a:r>
              <a:rPr lang="en-CA" sz="2000" dirty="0" err="1"/>
              <a:t>gồm</a:t>
            </a:r>
            <a:r>
              <a:rPr lang="en-CA" sz="2000" dirty="0"/>
              <a:t> </a:t>
            </a:r>
            <a:r>
              <a:rPr lang="en-CA" sz="2000" dirty="0" err="1"/>
              <a:t>các</a:t>
            </a:r>
            <a:r>
              <a:rPr lang="en-CA" sz="2000" dirty="0"/>
              <a:t> </a:t>
            </a:r>
            <a:r>
              <a:rPr lang="en-CA" sz="2000" dirty="0" err="1"/>
              <a:t>bản</a:t>
            </a:r>
            <a:r>
              <a:rPr lang="en-CA" sz="2000" dirty="0"/>
              <a:t> </a:t>
            </a:r>
            <a:r>
              <a:rPr lang="en-CA" sz="2000" dirty="0" err="1"/>
              <a:t>cập</a:t>
            </a:r>
            <a:r>
              <a:rPr lang="en-CA" sz="2000" dirty="0"/>
              <a:t> </a:t>
            </a:r>
            <a:r>
              <a:rPr lang="en-CA" sz="2000" dirty="0" err="1"/>
              <a:t>nhật</a:t>
            </a:r>
            <a:r>
              <a:rPr lang="en-CA" sz="2000" dirty="0"/>
              <a:t> </a:t>
            </a:r>
            <a:r>
              <a:rPr lang="en-CA" sz="2000" dirty="0" err="1"/>
              <a:t>bảo</a:t>
            </a:r>
            <a:r>
              <a:rPr lang="en-CA" sz="2000" dirty="0"/>
              <a:t> </a:t>
            </a:r>
            <a:r>
              <a:rPr lang="en-CA" sz="2000" dirty="0" err="1"/>
              <a:t>mật</a:t>
            </a:r>
            <a:r>
              <a:rPr lang="en-CA" sz="2000" dirty="0"/>
              <a:t> </a:t>
            </a:r>
            <a:r>
              <a:rPr lang="en-CA" sz="2000" dirty="0" err="1"/>
              <a:t>hoặc</a:t>
            </a:r>
            <a:r>
              <a:rPr lang="en-CA" sz="2000" dirty="0"/>
              <a:t> </a:t>
            </a:r>
            <a:r>
              <a:rPr lang="en-CA" sz="2000" dirty="0" err="1"/>
              <a:t>thiết</a:t>
            </a:r>
            <a:r>
              <a:rPr lang="en-CA" sz="2000" dirty="0"/>
              <a:t> </a:t>
            </a:r>
            <a:r>
              <a:rPr lang="en-CA" sz="2000" dirty="0" err="1"/>
              <a:t>yếu</a:t>
            </a:r>
            <a:endParaRPr lang="vi-VN" sz="2200" dirty="0"/>
          </a:p>
          <a:p>
            <a:pPr lvl="1">
              <a:lnSpc>
                <a:spcPct val="110000"/>
              </a:lnSpc>
            </a:pPr>
            <a:r>
              <a:rPr lang="vi-VN" sz="2200" dirty="0" smtClean="0"/>
              <a:t>Khuyến </a:t>
            </a:r>
            <a:r>
              <a:rPr lang="vi-VN" sz="2200" dirty="0"/>
              <a:t>nghị </a:t>
            </a:r>
            <a:r>
              <a:rPr lang="en-US" sz="2200" dirty="0" smtClean="0"/>
              <a:t>(</a:t>
            </a:r>
            <a:r>
              <a:rPr lang="en-US" sz="2200" dirty="0"/>
              <a:t>Recommended</a:t>
            </a:r>
            <a:r>
              <a:rPr lang="en-US" sz="2200" dirty="0" smtClean="0"/>
              <a:t>) </a:t>
            </a:r>
            <a:r>
              <a:rPr lang="vi-VN" sz="2200" dirty="0" smtClean="0"/>
              <a:t>- </a:t>
            </a:r>
            <a:r>
              <a:rPr lang="en-CA" sz="2000" dirty="0" err="1"/>
              <a:t>các</a:t>
            </a:r>
            <a:r>
              <a:rPr lang="en-CA" sz="2000" dirty="0"/>
              <a:t> </a:t>
            </a:r>
            <a:r>
              <a:rPr lang="en-CA" sz="2000" dirty="0" err="1"/>
              <a:t>bản</a:t>
            </a:r>
            <a:r>
              <a:rPr lang="en-CA" sz="2000" dirty="0"/>
              <a:t> </a:t>
            </a:r>
            <a:r>
              <a:rPr lang="en-CA" sz="2000" dirty="0" err="1"/>
              <a:t>cập</a:t>
            </a:r>
            <a:r>
              <a:rPr lang="en-CA" sz="2000" dirty="0"/>
              <a:t> </a:t>
            </a:r>
            <a:r>
              <a:rPr lang="en-CA" sz="2000" dirty="0" err="1"/>
              <a:t>nhật</a:t>
            </a:r>
            <a:r>
              <a:rPr lang="en-CA" sz="2000" dirty="0"/>
              <a:t> </a:t>
            </a:r>
            <a:r>
              <a:rPr lang="en-CA" sz="2000" dirty="0" err="1"/>
              <a:t>này</a:t>
            </a:r>
            <a:r>
              <a:rPr lang="en-CA" sz="2000" dirty="0"/>
              <a:t> </a:t>
            </a:r>
            <a:r>
              <a:rPr lang="en-CA" sz="2000" dirty="0" err="1"/>
              <a:t>bao</a:t>
            </a:r>
            <a:r>
              <a:rPr lang="en-CA" sz="2000" dirty="0"/>
              <a:t> </a:t>
            </a:r>
            <a:r>
              <a:rPr lang="en-CA" sz="2000" dirty="0" err="1"/>
              <a:t>gồm</a:t>
            </a:r>
            <a:r>
              <a:rPr lang="en-CA" sz="2000" dirty="0"/>
              <a:t> </a:t>
            </a:r>
            <a:r>
              <a:rPr lang="en-CA" sz="2000" dirty="0" err="1"/>
              <a:t>các</a:t>
            </a:r>
            <a:r>
              <a:rPr lang="en-CA" sz="2000" dirty="0"/>
              <a:t> </a:t>
            </a:r>
            <a:r>
              <a:rPr lang="en-CA" sz="2000" dirty="0" err="1"/>
              <a:t>bản</a:t>
            </a:r>
            <a:r>
              <a:rPr lang="en-CA" sz="2000" dirty="0"/>
              <a:t> </a:t>
            </a:r>
            <a:r>
              <a:rPr lang="en-CA" sz="2000" dirty="0" err="1"/>
              <a:t>cập</a:t>
            </a:r>
            <a:r>
              <a:rPr lang="en-CA" sz="2000" dirty="0"/>
              <a:t> </a:t>
            </a:r>
            <a:r>
              <a:rPr lang="en-CA" sz="2000" dirty="0" err="1"/>
              <a:t>nhật</a:t>
            </a:r>
            <a:r>
              <a:rPr lang="en-CA" sz="2000" dirty="0"/>
              <a:t> </a:t>
            </a:r>
            <a:r>
              <a:rPr lang="en-CA" sz="2000" dirty="0" err="1"/>
              <a:t>phần</a:t>
            </a:r>
            <a:r>
              <a:rPr lang="en-CA" sz="2000" dirty="0"/>
              <a:t> </a:t>
            </a:r>
            <a:r>
              <a:rPr lang="en-CA" sz="2000" dirty="0" err="1"/>
              <a:t>mềm</a:t>
            </a:r>
            <a:r>
              <a:rPr lang="en-CA" sz="2000" dirty="0"/>
              <a:t> </a:t>
            </a:r>
            <a:r>
              <a:rPr lang="en-CA" sz="2000" dirty="0" err="1"/>
              <a:t>và</a:t>
            </a:r>
            <a:r>
              <a:rPr lang="en-CA" sz="2000" dirty="0"/>
              <a:t> </a:t>
            </a:r>
            <a:r>
              <a:rPr lang="en-CA" sz="2000" dirty="0" err="1"/>
              <a:t>các</a:t>
            </a:r>
            <a:r>
              <a:rPr lang="en-CA" sz="2000" dirty="0"/>
              <a:t> </a:t>
            </a:r>
            <a:r>
              <a:rPr lang="en-CA" sz="2000" dirty="0" err="1"/>
              <a:t>tính</a:t>
            </a:r>
            <a:r>
              <a:rPr lang="en-CA" sz="2000" dirty="0"/>
              <a:t> </a:t>
            </a:r>
            <a:r>
              <a:rPr lang="en-CA" sz="2000" dirty="0" err="1"/>
              <a:t>năng</a:t>
            </a:r>
            <a:r>
              <a:rPr lang="en-CA" sz="2000" dirty="0"/>
              <a:t> </a:t>
            </a:r>
            <a:r>
              <a:rPr lang="en-CA" sz="2000" dirty="0" err="1"/>
              <a:t>mới</a:t>
            </a:r>
            <a:r>
              <a:rPr lang="en-CA" sz="2000" dirty="0"/>
              <a:t> </a:t>
            </a:r>
            <a:r>
              <a:rPr lang="en-CA" sz="2000" dirty="0" err="1"/>
              <a:t>hoặc</a:t>
            </a:r>
            <a:r>
              <a:rPr lang="en-CA" sz="2000" dirty="0"/>
              <a:t> </a:t>
            </a:r>
            <a:r>
              <a:rPr lang="en-CA" sz="2000" dirty="0" err="1"/>
              <a:t>cải</a:t>
            </a:r>
            <a:r>
              <a:rPr lang="en-CA" sz="2000" dirty="0"/>
              <a:t> </a:t>
            </a:r>
            <a:r>
              <a:rPr lang="en-CA" sz="2000" dirty="0" err="1"/>
              <a:t>tiến</a:t>
            </a:r>
            <a:r>
              <a:rPr lang="en-CA" sz="2000" dirty="0"/>
              <a:t>.</a:t>
            </a:r>
            <a:endParaRPr lang="vi-VN" sz="2200" dirty="0"/>
          </a:p>
          <a:p>
            <a:pPr lvl="1">
              <a:lnSpc>
                <a:spcPct val="110000"/>
              </a:lnSpc>
            </a:pPr>
            <a:r>
              <a:rPr lang="vi-VN" sz="2200" dirty="0"/>
              <a:t>Tùy </a:t>
            </a:r>
            <a:r>
              <a:rPr lang="vi-VN" sz="2200" dirty="0" smtClean="0"/>
              <a:t>chọn</a:t>
            </a:r>
            <a:r>
              <a:rPr lang="en-US" sz="2200" dirty="0" smtClean="0"/>
              <a:t> (</a:t>
            </a:r>
            <a:r>
              <a:rPr lang="en-CA" sz="2200" dirty="0"/>
              <a:t>Optional</a:t>
            </a:r>
            <a:r>
              <a:rPr lang="en-US" sz="2200" dirty="0" smtClean="0"/>
              <a:t>)</a:t>
            </a:r>
            <a:r>
              <a:rPr lang="vi-VN" sz="2200" dirty="0" smtClean="0"/>
              <a:t> </a:t>
            </a:r>
            <a:r>
              <a:rPr lang="vi-VN" sz="2200" dirty="0"/>
              <a:t>- </a:t>
            </a:r>
            <a:r>
              <a:rPr lang="en-CA" sz="2000" dirty="0" err="1"/>
              <a:t>các</a:t>
            </a:r>
            <a:r>
              <a:rPr lang="en-CA" sz="2000" dirty="0"/>
              <a:t> </a:t>
            </a:r>
            <a:r>
              <a:rPr lang="en-CA" sz="2000" dirty="0" err="1"/>
              <a:t>bản</a:t>
            </a:r>
            <a:r>
              <a:rPr lang="en-CA" sz="2000" dirty="0"/>
              <a:t> </a:t>
            </a:r>
            <a:r>
              <a:rPr lang="en-CA" sz="2000" dirty="0" err="1"/>
              <a:t>cập</a:t>
            </a:r>
            <a:r>
              <a:rPr lang="en-CA" sz="2000" dirty="0"/>
              <a:t> </a:t>
            </a:r>
            <a:r>
              <a:rPr lang="en-CA" sz="2000" dirty="0" err="1"/>
              <a:t>nhật</a:t>
            </a:r>
            <a:r>
              <a:rPr lang="en-CA" sz="2000" dirty="0"/>
              <a:t> </a:t>
            </a:r>
            <a:r>
              <a:rPr lang="en-CA" sz="2000" dirty="0" err="1"/>
              <a:t>này</a:t>
            </a:r>
            <a:r>
              <a:rPr lang="en-CA" sz="2000" dirty="0"/>
              <a:t> </a:t>
            </a:r>
            <a:r>
              <a:rPr lang="en-CA" sz="2000" dirty="0" err="1"/>
              <a:t>bao</a:t>
            </a:r>
            <a:r>
              <a:rPr lang="en-CA" sz="2000" dirty="0"/>
              <a:t> </a:t>
            </a:r>
            <a:r>
              <a:rPr lang="en-CA" sz="2000" dirty="0" err="1"/>
              <a:t>gồm</a:t>
            </a:r>
            <a:r>
              <a:rPr lang="en-CA" sz="2000" dirty="0"/>
              <a:t> </a:t>
            </a:r>
            <a:r>
              <a:rPr lang="en-CA" sz="2000" dirty="0" err="1"/>
              <a:t>phần</a:t>
            </a:r>
            <a:r>
              <a:rPr lang="en-CA" sz="2000" dirty="0"/>
              <a:t> </a:t>
            </a:r>
            <a:r>
              <a:rPr lang="en-CA" sz="2000" dirty="0" err="1"/>
              <a:t>mềm</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cài</a:t>
            </a:r>
            <a:r>
              <a:rPr lang="en-CA" sz="2000" dirty="0"/>
              <a:t> </a:t>
            </a:r>
            <a:r>
              <a:rPr lang="en-CA" sz="2000" dirty="0" err="1"/>
              <a:t>đặt</a:t>
            </a:r>
            <a:r>
              <a:rPr lang="en-CA" sz="2000" dirty="0"/>
              <a:t> </a:t>
            </a:r>
            <a:r>
              <a:rPr lang="en-CA" sz="2000" dirty="0" err="1"/>
              <a:t>bằng</a:t>
            </a:r>
            <a:r>
              <a:rPr lang="en-CA" sz="2000" dirty="0"/>
              <a:t> </a:t>
            </a:r>
            <a:r>
              <a:rPr lang="en-CA" sz="2000" dirty="0" err="1"/>
              <a:t>tay</a:t>
            </a:r>
            <a:endParaRPr lang="en-US" sz="2200" dirty="0" smtClean="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37</a:t>
            </a:fld>
            <a:endParaRPr lang="en-US"/>
          </a:p>
        </p:txBody>
      </p:sp>
    </p:spTree>
    <p:extLst>
      <p:ext uri="{BB962C8B-B14F-4D97-AF65-F5344CB8AC3E}">
        <p14:creationId xmlns:p14="http://schemas.microsoft.com/office/powerpoint/2010/main" val="11939222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a:xfrm>
            <a:off x="396000" y="1439999"/>
            <a:ext cx="8385175" cy="4646901"/>
          </a:xfrm>
        </p:spPr>
        <p:txBody>
          <a:bodyPr>
            <a:noAutofit/>
          </a:bodyPr>
          <a:lstStyle/>
          <a:p>
            <a:pPr lvl="0"/>
            <a:r>
              <a:rPr lang="en-US" sz="2400" dirty="0" err="1"/>
              <a:t>Cách</a:t>
            </a:r>
            <a:r>
              <a:rPr lang="en-US" sz="2400" dirty="0"/>
              <a:t> </a:t>
            </a:r>
            <a:r>
              <a:rPr lang="en-US" sz="2400" dirty="0" err="1"/>
              <a:t>một</a:t>
            </a:r>
            <a:r>
              <a:rPr lang="en-US" sz="2400" dirty="0"/>
              <a:t> </a:t>
            </a:r>
            <a:r>
              <a:rPr lang="en-US" sz="2400" dirty="0" err="1"/>
              <a:t>hệ</a:t>
            </a:r>
            <a:r>
              <a:rPr lang="en-US" sz="2400" dirty="0"/>
              <a:t> </a:t>
            </a:r>
            <a:r>
              <a:rPr lang="en-US" sz="2400" dirty="0" err="1"/>
              <a:t>điều</a:t>
            </a:r>
            <a:r>
              <a:rPr lang="en-US" sz="2400" dirty="0"/>
              <a:t> </a:t>
            </a:r>
            <a:r>
              <a:rPr lang="en-US" sz="2400" dirty="0" err="1"/>
              <a:t>hành</a:t>
            </a:r>
            <a:r>
              <a:rPr lang="en-US" sz="2400" dirty="0"/>
              <a:t> </a:t>
            </a:r>
            <a:r>
              <a:rPr lang="en-US" sz="2400" dirty="0" err="1"/>
              <a:t>làm</a:t>
            </a:r>
            <a:r>
              <a:rPr lang="en-US" sz="2400" dirty="0"/>
              <a:t> </a:t>
            </a:r>
            <a:r>
              <a:rPr lang="en-US" sz="2400" dirty="0" err="1"/>
              <a:t>việc</a:t>
            </a:r>
            <a:endParaRPr lang="vi-VN" sz="2400" dirty="0"/>
          </a:p>
          <a:p>
            <a:pPr lvl="0"/>
            <a:r>
              <a:rPr lang="en-US" sz="2400" dirty="0" err="1"/>
              <a:t>Cách</a:t>
            </a:r>
            <a:r>
              <a:rPr lang="en-US" sz="2400" dirty="0"/>
              <a:t> </a:t>
            </a:r>
            <a:r>
              <a:rPr lang="en-US" sz="2400" dirty="0" err="1"/>
              <a:t>khởi</a:t>
            </a:r>
            <a:r>
              <a:rPr lang="en-US" sz="2400" dirty="0"/>
              <a:t> </a:t>
            </a:r>
            <a:r>
              <a:rPr lang="en-US" sz="2400" dirty="0" err="1"/>
              <a:t>động</a:t>
            </a:r>
            <a:r>
              <a:rPr lang="en-US" sz="2400" dirty="0"/>
              <a:t> </a:t>
            </a:r>
            <a:r>
              <a:rPr lang="en-US" sz="2400" dirty="0" err="1"/>
              <a:t>và</a:t>
            </a:r>
            <a:r>
              <a:rPr lang="en-US" sz="2400" dirty="0"/>
              <a:t> </a:t>
            </a:r>
            <a:r>
              <a:rPr lang="en-US" sz="2400" dirty="0" err="1"/>
              <a:t>thoát</a:t>
            </a:r>
            <a:r>
              <a:rPr lang="en-US" sz="2400" dirty="0"/>
              <a:t> </a:t>
            </a:r>
            <a:r>
              <a:rPr lang="en-US" sz="2400" dirty="0" err="1"/>
              <a:t>khỏi</a:t>
            </a:r>
            <a:r>
              <a:rPr lang="en-US" sz="2400" dirty="0"/>
              <a:t> Windows</a:t>
            </a:r>
            <a:endParaRPr lang="vi-VN" sz="2400" dirty="0"/>
          </a:p>
          <a:p>
            <a:pPr lvl="0"/>
            <a:r>
              <a:rPr lang="en-US" sz="2400" dirty="0"/>
              <a:t>Windows Desktop </a:t>
            </a:r>
            <a:r>
              <a:rPr lang="en-US" sz="2400" dirty="0" err="1"/>
              <a:t>là</a:t>
            </a:r>
            <a:r>
              <a:rPr lang="en-US" sz="2400" dirty="0"/>
              <a:t> </a:t>
            </a:r>
            <a:r>
              <a:rPr lang="en-US" sz="2400" dirty="0" err="1"/>
              <a:t>gì</a:t>
            </a:r>
            <a:endParaRPr lang="vi-VN" sz="2400" dirty="0"/>
          </a:p>
          <a:p>
            <a:pPr lvl="0"/>
            <a:r>
              <a:rPr lang="en-US" sz="2400" dirty="0" err="1"/>
              <a:t>Phần</a:t>
            </a:r>
            <a:r>
              <a:rPr lang="en-US" sz="2400" dirty="0"/>
              <a:t> </a:t>
            </a:r>
            <a:r>
              <a:rPr lang="en-US" sz="2400" dirty="0" err="1"/>
              <a:t>mềm</a:t>
            </a:r>
            <a:r>
              <a:rPr lang="en-US" sz="2400" dirty="0"/>
              <a:t> </a:t>
            </a:r>
            <a:r>
              <a:rPr lang="en-US" sz="2400" dirty="0" err="1"/>
              <a:t>ứng</a:t>
            </a:r>
            <a:r>
              <a:rPr lang="en-US" sz="2400" dirty="0"/>
              <a:t> </a:t>
            </a:r>
            <a:r>
              <a:rPr lang="en-US" sz="2400" dirty="0" err="1"/>
              <a:t>dụng</a:t>
            </a:r>
            <a:r>
              <a:rPr lang="en-US" sz="2400" dirty="0"/>
              <a:t> </a:t>
            </a:r>
            <a:r>
              <a:rPr lang="en-US" sz="2400" dirty="0" err="1"/>
              <a:t>khác</a:t>
            </a:r>
            <a:r>
              <a:rPr lang="en-US" sz="2400" dirty="0"/>
              <a:t> </a:t>
            </a:r>
            <a:r>
              <a:rPr lang="en-US" sz="2400" dirty="0" err="1"/>
              <a:t>với</a:t>
            </a:r>
            <a:r>
              <a:rPr lang="en-US" sz="2400" dirty="0"/>
              <a:t> </a:t>
            </a:r>
            <a:r>
              <a:rPr lang="en-US" sz="2400" dirty="0" err="1"/>
              <a:t>hệ</a:t>
            </a:r>
            <a:r>
              <a:rPr lang="en-US" sz="2400" dirty="0"/>
              <a:t> </a:t>
            </a:r>
            <a:r>
              <a:rPr lang="en-US" sz="2400" dirty="0" err="1"/>
              <a:t>điều</a:t>
            </a:r>
            <a:r>
              <a:rPr lang="en-US" sz="2400" dirty="0"/>
              <a:t> </a:t>
            </a:r>
            <a:r>
              <a:rPr lang="en-US" sz="2400" dirty="0" err="1"/>
              <a:t>hành</a:t>
            </a:r>
            <a:r>
              <a:rPr lang="en-US" sz="2400" dirty="0"/>
              <a:t> </a:t>
            </a:r>
            <a:r>
              <a:rPr lang="en-US" sz="2400" dirty="0" err="1"/>
              <a:t>như</a:t>
            </a:r>
            <a:r>
              <a:rPr lang="en-US" sz="2400" dirty="0"/>
              <a:t> </a:t>
            </a:r>
            <a:r>
              <a:rPr lang="en-US" sz="2400" dirty="0" err="1"/>
              <a:t>thế</a:t>
            </a:r>
            <a:r>
              <a:rPr lang="en-US" sz="2400" dirty="0"/>
              <a:t> </a:t>
            </a:r>
            <a:r>
              <a:rPr lang="en-US" sz="2400" dirty="0" err="1"/>
              <a:t>nào</a:t>
            </a:r>
            <a:endParaRPr lang="vi-VN" sz="2400" dirty="0"/>
          </a:p>
          <a:p>
            <a:r>
              <a:rPr lang="en-CA" sz="2400" dirty="0" err="1"/>
              <a:t>Cách</a:t>
            </a:r>
            <a:r>
              <a:rPr lang="en-CA" sz="2400" dirty="0"/>
              <a:t> </a:t>
            </a:r>
            <a:r>
              <a:rPr lang="en-CA" sz="2400" dirty="0" err="1"/>
              <a:t>sử</a:t>
            </a:r>
            <a:r>
              <a:rPr lang="en-CA" sz="2400" dirty="0"/>
              <a:t> </a:t>
            </a:r>
            <a:r>
              <a:rPr lang="en-CA" sz="2400" dirty="0" err="1"/>
              <a:t>dụng</a:t>
            </a:r>
            <a:r>
              <a:rPr lang="en-CA" sz="2400" dirty="0"/>
              <a:t> </a:t>
            </a:r>
            <a:r>
              <a:rPr lang="en-CA" sz="2400" dirty="0" err="1"/>
              <a:t>nút</a:t>
            </a:r>
            <a:r>
              <a:rPr lang="en-CA" sz="2400" dirty="0"/>
              <a:t> </a:t>
            </a:r>
            <a:r>
              <a:rPr lang="en-CA" sz="2400" dirty="0" smtClean="0"/>
              <a:t>Start</a:t>
            </a:r>
            <a:endParaRPr lang="vi-VN" sz="2400" dirty="0" smtClean="0"/>
          </a:p>
          <a:p>
            <a:pPr lvl="0"/>
            <a:r>
              <a:rPr lang="en-US" sz="2400" dirty="0" err="1"/>
              <a:t>Cách</a:t>
            </a:r>
            <a:r>
              <a:rPr lang="en-US" sz="2400" dirty="0"/>
              <a:t> </a:t>
            </a:r>
            <a:r>
              <a:rPr lang="en-US" sz="2400" dirty="0" err="1"/>
              <a:t>điều</a:t>
            </a:r>
            <a:r>
              <a:rPr lang="en-US" sz="2400" dirty="0"/>
              <a:t> </a:t>
            </a:r>
            <a:r>
              <a:rPr lang="en-US" sz="2400" dirty="0" err="1"/>
              <a:t>hướng</a:t>
            </a:r>
            <a:r>
              <a:rPr lang="en-US" sz="2400" dirty="0"/>
              <a:t> </a:t>
            </a:r>
            <a:r>
              <a:rPr lang="en-US" sz="2400" dirty="0" err="1"/>
              <a:t>trong</a:t>
            </a:r>
            <a:r>
              <a:rPr lang="en-US" sz="2400" dirty="0"/>
              <a:t> desktop</a:t>
            </a:r>
            <a:endParaRPr lang="vi-VN" sz="2400" dirty="0"/>
          </a:p>
          <a:p>
            <a:pPr lvl="0"/>
            <a:r>
              <a:rPr lang="en-US" sz="2400" dirty="0" err="1"/>
              <a:t>Cách</a:t>
            </a:r>
            <a:r>
              <a:rPr lang="en-US" sz="2400" dirty="0"/>
              <a:t> </a:t>
            </a:r>
            <a:r>
              <a:rPr lang="en-US" sz="2400" dirty="0" err="1"/>
              <a:t>sử</a:t>
            </a:r>
            <a:r>
              <a:rPr lang="en-US" sz="2400" dirty="0"/>
              <a:t> </a:t>
            </a:r>
            <a:r>
              <a:rPr lang="en-US" sz="2400" dirty="0" err="1"/>
              <a:t>dụng</a:t>
            </a:r>
            <a:r>
              <a:rPr lang="en-US" sz="2400" dirty="0"/>
              <a:t> </a:t>
            </a:r>
            <a:r>
              <a:rPr lang="en-US" sz="2400" dirty="0" err="1"/>
              <a:t>thanh</a:t>
            </a:r>
            <a:r>
              <a:rPr lang="en-US" sz="2400" dirty="0"/>
              <a:t> </a:t>
            </a:r>
            <a:r>
              <a:rPr lang="en-US" sz="2400" dirty="0" err="1"/>
              <a:t>tác</a:t>
            </a:r>
            <a:r>
              <a:rPr lang="en-US" sz="2400" dirty="0"/>
              <a:t> </a:t>
            </a:r>
            <a:r>
              <a:rPr lang="en-US" sz="2400" dirty="0" err="1"/>
              <a:t>vụ</a:t>
            </a:r>
            <a:r>
              <a:rPr lang="en-US" sz="2400" dirty="0"/>
              <a:t> (taskbar)</a:t>
            </a:r>
            <a:endParaRPr lang="vi-VN" sz="2400" dirty="0"/>
          </a:p>
          <a:p>
            <a:pPr lvl="0"/>
            <a:r>
              <a:rPr lang="en-US" sz="2400" dirty="0" err="1"/>
              <a:t>Hiểu</a:t>
            </a:r>
            <a:r>
              <a:rPr lang="en-US" sz="2400" dirty="0"/>
              <a:t> </a:t>
            </a:r>
            <a:r>
              <a:rPr lang="en-US" sz="2400" dirty="0" err="1"/>
              <a:t>được</a:t>
            </a:r>
            <a:r>
              <a:rPr lang="en-US" sz="2400" dirty="0"/>
              <a:t> </a:t>
            </a:r>
            <a:r>
              <a:rPr lang="en-US" sz="2400" dirty="0" err="1"/>
              <a:t>mối</a:t>
            </a:r>
            <a:r>
              <a:rPr lang="en-US" sz="2400" dirty="0"/>
              <a:t> </a:t>
            </a:r>
            <a:r>
              <a:rPr lang="en-US" sz="2400" dirty="0" err="1"/>
              <a:t>quan</a:t>
            </a:r>
            <a:r>
              <a:rPr lang="en-US" sz="2400" dirty="0"/>
              <a:t> </a:t>
            </a:r>
            <a:r>
              <a:rPr lang="en-US" sz="2400" dirty="0" err="1"/>
              <a:t>hệ</a:t>
            </a:r>
            <a:r>
              <a:rPr lang="en-US" sz="2400" dirty="0"/>
              <a:t> </a:t>
            </a:r>
            <a:r>
              <a:rPr lang="en-US" sz="2400" dirty="0" err="1"/>
              <a:t>giữa</a:t>
            </a:r>
            <a:r>
              <a:rPr lang="en-US" sz="2400" dirty="0"/>
              <a:t> </a:t>
            </a:r>
            <a:r>
              <a:rPr lang="en-US" sz="2400" dirty="0" err="1"/>
              <a:t>phần</a:t>
            </a:r>
            <a:r>
              <a:rPr lang="en-US" sz="2400" dirty="0"/>
              <a:t> </a:t>
            </a:r>
            <a:r>
              <a:rPr lang="en-US" sz="2400" dirty="0" err="1"/>
              <a:t>cứng</a:t>
            </a:r>
            <a:r>
              <a:rPr lang="en-US" sz="2400" dirty="0"/>
              <a:t> </a:t>
            </a:r>
            <a:r>
              <a:rPr lang="en-US" sz="2400" dirty="0" err="1"/>
              <a:t>và</a:t>
            </a:r>
            <a:r>
              <a:rPr lang="en-US" sz="2400" dirty="0"/>
              <a:t> </a:t>
            </a:r>
            <a:r>
              <a:rPr lang="en-US" sz="2400" dirty="0" err="1"/>
              <a:t>phần</a:t>
            </a:r>
            <a:r>
              <a:rPr lang="en-US" sz="2400" dirty="0"/>
              <a:t> </a:t>
            </a:r>
            <a:r>
              <a:rPr lang="en-US" sz="2400" dirty="0" err="1"/>
              <a:t>mềm</a:t>
            </a:r>
            <a:endParaRPr lang="vi-VN" sz="2400" dirty="0"/>
          </a:p>
          <a:p>
            <a:r>
              <a:rPr lang="en-CA" sz="2400" dirty="0" err="1"/>
              <a:t>Hiểu</a:t>
            </a:r>
            <a:r>
              <a:rPr lang="en-CA" sz="2400" dirty="0"/>
              <a:t> </a:t>
            </a:r>
            <a:r>
              <a:rPr lang="en-CA" sz="2400" dirty="0" err="1"/>
              <a:t>được</a:t>
            </a:r>
            <a:r>
              <a:rPr lang="en-CA" sz="2400" dirty="0"/>
              <a:t> </a:t>
            </a:r>
            <a:r>
              <a:rPr lang="en-CA" sz="2400" dirty="0" err="1"/>
              <a:t>các</a:t>
            </a:r>
            <a:r>
              <a:rPr lang="en-CA" sz="2400" dirty="0"/>
              <a:t> </a:t>
            </a:r>
            <a:r>
              <a:rPr lang="en-CA" sz="2400" dirty="0" err="1"/>
              <a:t>bản</a:t>
            </a:r>
            <a:r>
              <a:rPr lang="en-CA" sz="2400" dirty="0"/>
              <a:t> </a:t>
            </a:r>
            <a:r>
              <a:rPr lang="en-CA" sz="2400" dirty="0" err="1"/>
              <a:t>cập</a:t>
            </a:r>
            <a:r>
              <a:rPr lang="en-CA" sz="2400" dirty="0"/>
              <a:t> </a:t>
            </a:r>
            <a:r>
              <a:rPr lang="en-CA" sz="2400" dirty="0" err="1"/>
              <a:t>nhật</a:t>
            </a:r>
            <a:r>
              <a:rPr lang="en-CA" sz="2400" dirty="0"/>
              <a:t> </a:t>
            </a:r>
            <a:r>
              <a:rPr lang="en-CA" sz="2400" dirty="0" err="1"/>
              <a:t>phần</a:t>
            </a:r>
            <a:r>
              <a:rPr lang="en-CA" sz="2400" dirty="0"/>
              <a:t> </a:t>
            </a:r>
            <a:r>
              <a:rPr lang="en-CA" sz="2400" dirty="0" err="1"/>
              <a:t>mềm</a:t>
            </a:r>
            <a:endParaRPr lang="vi-VN" sz="2400"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96000" y="1440001"/>
            <a:ext cx="8379510" cy="5256074"/>
          </a:xfrm>
        </p:spPr>
        <p:txBody>
          <a:bodyPr>
            <a:noAutofit/>
          </a:bodyPr>
          <a:lstStyle/>
          <a:p>
            <a:pPr marL="304800" indent="0" algn="just">
              <a:lnSpc>
                <a:spcPct val="115000"/>
              </a:lnSpc>
              <a:spcBef>
                <a:spcPts val="1200"/>
              </a:spcBef>
              <a:spcAft>
                <a:spcPts val="0"/>
              </a:spcAft>
              <a:buNone/>
            </a:pPr>
            <a:r>
              <a:rPr lang="en-US" sz="2000" dirty="0" smtClean="0">
                <a:ea typeface="Times New Roman" panose="02020603050405020304" pitchFamily="18" charset="0"/>
                <a:cs typeface="Times New Roman" panose="02020603050405020304" pitchFamily="18" charset="0"/>
              </a:rPr>
              <a:t>1.  </a:t>
            </a:r>
            <a:r>
              <a:rPr lang="en-US" sz="2000" dirty="0" err="1" smtClean="0">
                <a:ea typeface="Times New Roman" panose="02020603050405020304" pitchFamily="18" charset="0"/>
                <a:cs typeface="Times New Roman" panose="02020603050405020304" pitchFamily="18" charset="0"/>
              </a:rPr>
              <a:t>Bạn</a:t>
            </a:r>
            <a:r>
              <a:rPr lang="en-US" sz="2000" dirty="0" smtClean="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sẽ</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sử</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dụng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một</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hệ</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rebuchet MS" panose="020B0603020202020204" pitchFamily="34" charset="0"/>
              </a:rPr>
              <a:t>đ</a:t>
            </a:r>
            <a:r>
              <a:rPr lang="en-US" sz="2000" dirty="0" err="1">
                <a:ea typeface="Times New Roman" panose="02020603050405020304" pitchFamily="18" charset="0"/>
                <a:cs typeface="Times New Roman" panose="02020603050405020304" pitchFamily="18" charset="0"/>
              </a:rPr>
              <a:t>iều</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a:t>
            </a:r>
            <a:r>
              <a:rPr lang="en-US" sz="2000" dirty="0" err="1">
                <a:ea typeface="Times New Roman" panose="02020603050405020304" pitchFamily="18" charset="0"/>
                <a:cs typeface="Trebuchet MS" panose="020B0603020202020204" pitchFamily="34" charset="0"/>
              </a:rPr>
              <a:t>à</a:t>
            </a:r>
            <a:r>
              <a:rPr lang="en-US" sz="2000" dirty="0" err="1">
                <a:ea typeface="Times New Roman" panose="02020603050405020304" pitchFamily="18" charset="0"/>
                <a:cs typeface="Times New Roman" panose="02020603050405020304" pitchFamily="18" charset="0"/>
              </a:rPr>
              <a:t>nh</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cho</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những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nhiệm</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vụ</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a:t>
            </a:r>
            <a:r>
              <a:rPr lang="en-US" sz="2000" dirty="0" err="1">
                <a:ea typeface="Times New Roman" panose="02020603050405020304" pitchFamily="18" charset="0"/>
                <a:cs typeface="Trebuchet MS" panose="020B0603020202020204" pitchFamily="34" charset="0"/>
              </a:rPr>
              <a:t>à</a:t>
            </a:r>
            <a:r>
              <a:rPr lang="en-US" sz="2000" dirty="0" err="1">
                <a:ea typeface="Times New Roman" panose="02020603050405020304" pitchFamily="18" charset="0"/>
                <a:cs typeface="Times New Roman" panose="02020603050405020304" pitchFamily="18" charset="0"/>
              </a:rPr>
              <a:t>o</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sau</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rebuchet MS" panose="020B0603020202020204" pitchFamily="34" charset="0"/>
              </a:rPr>
              <a:t>đâ</a:t>
            </a:r>
            <a:r>
              <a:rPr lang="en-US" sz="2000" dirty="0" err="1">
                <a:ea typeface="Times New Roman" panose="02020603050405020304" pitchFamily="18" charset="0"/>
                <a:cs typeface="Times New Roman" panose="02020603050405020304" pitchFamily="18" charset="0"/>
              </a:rPr>
              <a:t>y</a:t>
            </a:r>
            <a:r>
              <a:rPr lang="en-US" sz="2000" dirty="0">
                <a:ea typeface="Times New Roman" panose="02020603050405020304" pitchFamily="18" charset="0"/>
                <a:cs typeface="Times New Roman" panose="02020603050405020304" pitchFamily="18" charset="0"/>
              </a:rPr>
              <a:t>?</a:t>
            </a:r>
            <a:endParaRPr lang="vi-VN" sz="2000" dirty="0">
              <a:ea typeface="Times New Roman" panose="02020603050405020304" pitchFamily="18" charset="0"/>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a. </a:t>
            </a:r>
            <a:r>
              <a:rPr lang="en-US" sz="2000" dirty="0" err="1" smtClean="0">
                <a:ea typeface="Futura Lt BT"/>
                <a:cs typeface="Times New Roman" panose="02020603050405020304" pitchFamily="18" charset="0"/>
              </a:rPr>
              <a:t>Tạo</a:t>
            </a:r>
            <a:r>
              <a:rPr lang="en-US" sz="2000" dirty="0" smtClean="0">
                <a:ea typeface="Futura Lt BT"/>
                <a:cs typeface="Times New Roman" panose="02020603050405020304" pitchFamily="18" charset="0"/>
              </a:rPr>
              <a:t> </a:t>
            </a:r>
            <a:r>
              <a:rPr lang="en-US" sz="2000" dirty="0" err="1">
                <a:ea typeface="Futura Lt BT"/>
                <a:cs typeface="Times New Roman" panose="02020603050405020304" pitchFamily="18" charset="0"/>
              </a:rPr>
              <a:t>một</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danh</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sách</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liên</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lạc</a:t>
            </a:r>
            <a:r>
              <a:rPr lang="en-US" sz="2000" dirty="0">
                <a:ea typeface="Futura Lt BT"/>
                <a:cs typeface="Times New Roman" panose="02020603050405020304" pitchFamily="18" charset="0"/>
              </a:rPr>
              <a:t>.</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b. </a:t>
            </a:r>
            <a:r>
              <a:rPr lang="en-US" sz="2000" dirty="0" err="1" smtClean="0">
                <a:ea typeface="Futura Lt BT"/>
                <a:cs typeface="Times New Roman" panose="02020603050405020304" pitchFamily="18" charset="0"/>
              </a:rPr>
              <a:t>Xóa</a:t>
            </a:r>
            <a:r>
              <a:rPr lang="en-US" sz="2000" dirty="0" smtClean="0">
                <a:ea typeface="Futura Lt BT"/>
                <a:cs typeface="Times New Roman" panose="02020603050405020304" pitchFamily="18" charset="0"/>
              </a:rPr>
              <a:t> </a:t>
            </a:r>
            <a:r>
              <a:rPr lang="en-US" sz="2000" dirty="0" err="1">
                <a:ea typeface="Futura Lt BT"/>
                <a:cs typeface="Times New Roman" panose="02020603050405020304" pitchFamily="18" charset="0"/>
              </a:rPr>
              <a:t>các</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tập</a:t>
            </a:r>
            <a:r>
              <a:rPr lang="en-US" sz="2000" dirty="0">
                <a:ea typeface="Futura Lt BT"/>
                <a:cs typeface="Times New Roman" panose="02020603050405020304" pitchFamily="18" charset="0"/>
              </a:rPr>
              <a:t> tin </a:t>
            </a:r>
            <a:r>
              <a:rPr lang="en-US" sz="2000" dirty="0" err="1">
                <a:ea typeface="Futura Lt BT"/>
                <a:cs typeface="Times New Roman" panose="02020603050405020304" pitchFamily="18" charset="0"/>
              </a:rPr>
              <a:t>trong</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một</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th</a:t>
            </a:r>
            <a:r>
              <a:rPr lang="vi-VN" sz="2000" dirty="0">
                <a:ea typeface="Futura Lt BT"/>
                <a:cs typeface="Times New Roman" panose="02020603050405020304" pitchFamily="18" charset="0"/>
              </a:rPr>
              <a:t>ư</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mục</a:t>
            </a:r>
            <a:r>
              <a:rPr lang="en-US" sz="2000" dirty="0">
                <a:ea typeface="Futura Lt BT"/>
                <a:cs typeface="Times New Roman" panose="02020603050405020304" pitchFamily="18" charset="0"/>
              </a:rPr>
              <a:t>.</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c. </a:t>
            </a:r>
            <a:r>
              <a:rPr lang="en-US" sz="2000" dirty="0" err="1" smtClean="0">
                <a:ea typeface="Futura Lt BT"/>
                <a:cs typeface="Times New Roman" panose="02020603050405020304" pitchFamily="18" charset="0"/>
              </a:rPr>
              <a:t>Tính</a:t>
            </a:r>
            <a:r>
              <a:rPr lang="en-US" sz="2000" dirty="0" smtClean="0">
                <a:ea typeface="Futura Lt BT"/>
                <a:cs typeface="Times New Roman" panose="02020603050405020304" pitchFamily="18" charset="0"/>
              </a:rPr>
              <a:t> </a:t>
            </a:r>
            <a:r>
              <a:rPr lang="en-US" sz="2000" dirty="0" err="1">
                <a:ea typeface="Futura Lt BT"/>
                <a:cs typeface="Times New Roman" panose="02020603050405020304" pitchFamily="18" charset="0"/>
              </a:rPr>
              <a:t>toán</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giá</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trị</a:t>
            </a:r>
            <a:r>
              <a:rPr lang="en-US" sz="2000" dirty="0">
                <a:ea typeface="Futura Lt BT"/>
                <a:cs typeface="Times New Roman" panose="02020603050405020304" pitchFamily="18" charset="0"/>
              </a:rPr>
              <a:t> thu đ</a:t>
            </a:r>
            <a:r>
              <a:rPr lang="vi-VN" sz="2000" dirty="0">
                <a:ea typeface="Futura Lt BT"/>
                <a:cs typeface="Times New Roman" panose="02020603050405020304" pitchFamily="18" charset="0"/>
              </a:rPr>
              <a:t>ượ</a:t>
            </a:r>
            <a:r>
              <a:rPr lang="en-US" sz="2000" dirty="0">
                <a:ea typeface="Futura Lt BT"/>
                <a:cs typeface="Times New Roman" panose="02020603050405020304" pitchFamily="18" charset="0"/>
              </a:rPr>
              <a:t>c t</a:t>
            </a:r>
            <a:r>
              <a:rPr lang="vi-VN" sz="2000" dirty="0">
                <a:ea typeface="Futura Lt BT"/>
                <a:cs typeface="Times New Roman" panose="02020603050405020304" pitchFamily="18" charset="0"/>
              </a:rPr>
              <a:t>ừ</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một</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khoản</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đầu</a:t>
            </a:r>
            <a:r>
              <a:rPr lang="en-US" sz="2000" dirty="0">
                <a:ea typeface="Futura Lt BT"/>
                <a:cs typeface="Times New Roman" panose="02020603050405020304" pitchFamily="18" charset="0"/>
              </a:rPr>
              <a:t> t</a:t>
            </a:r>
            <a:r>
              <a:rPr lang="vi-VN" sz="2000" dirty="0">
                <a:ea typeface="Futura Lt BT"/>
                <a:cs typeface="Times New Roman" panose="02020603050405020304" pitchFamily="18" charset="0"/>
              </a:rPr>
              <a:t>ư</a:t>
            </a:r>
            <a:r>
              <a:rPr lang="en-US" sz="2000" dirty="0">
                <a:ea typeface="Futura Lt BT"/>
                <a:cs typeface="Times New Roman" panose="02020603050405020304" pitchFamily="18" charset="0"/>
              </a:rPr>
              <a:t>.</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a:ea typeface="Futura Lt BT"/>
                <a:cs typeface="Times New Roman" panose="02020603050405020304" pitchFamily="18" charset="0"/>
              </a:rPr>
              <a:t>d</a:t>
            </a:r>
            <a:r>
              <a:rPr lang="en-US" sz="2000" dirty="0" smtClean="0">
                <a:ea typeface="Futura Lt BT"/>
                <a:cs typeface="Times New Roman" panose="02020603050405020304" pitchFamily="18" charset="0"/>
              </a:rPr>
              <a:t>. Hiệu </a:t>
            </a:r>
            <a:r>
              <a:rPr lang="en-US" sz="2000" dirty="0" err="1">
                <a:ea typeface="Futura Lt BT"/>
                <a:cs typeface="Times New Roman" panose="02020603050405020304" pitchFamily="18" charset="0"/>
              </a:rPr>
              <a:t>chỉnh</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các</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tập</a:t>
            </a:r>
            <a:r>
              <a:rPr lang="en-US" sz="2000" dirty="0">
                <a:ea typeface="Futura Lt BT"/>
                <a:cs typeface="Times New Roman" panose="02020603050405020304" pitchFamily="18" charset="0"/>
              </a:rPr>
              <a:t> tin </a:t>
            </a:r>
            <a:r>
              <a:rPr lang="en-US" sz="2000" dirty="0" err="1">
                <a:ea typeface="Futura Lt BT"/>
                <a:cs typeface="Times New Roman" panose="02020603050405020304" pitchFamily="18" charset="0"/>
              </a:rPr>
              <a:t>âm</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thanh</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và</a:t>
            </a:r>
            <a:r>
              <a:rPr lang="en-US" sz="2000" dirty="0">
                <a:ea typeface="Futura Lt BT"/>
                <a:cs typeface="Times New Roman" panose="02020603050405020304" pitchFamily="18" charset="0"/>
              </a:rPr>
              <a:t> video.</a:t>
            </a:r>
            <a:endParaRPr lang="vi-VN" sz="2000" dirty="0">
              <a:ea typeface="Futura Lt BT"/>
              <a:cs typeface="Times New Roman" panose="02020603050405020304" pitchFamily="18" charset="0"/>
            </a:endParaRPr>
          </a:p>
          <a:p>
            <a:pPr marL="304800" indent="0" algn="just">
              <a:lnSpc>
                <a:spcPct val="115000"/>
              </a:lnSpc>
              <a:spcBef>
                <a:spcPts val="1200"/>
              </a:spcBef>
              <a:spcAft>
                <a:spcPts val="0"/>
              </a:spcAft>
              <a:buNone/>
            </a:pPr>
            <a:r>
              <a:rPr lang="en-US" sz="2000" dirty="0" smtClean="0">
                <a:ea typeface="Times New Roman" panose="02020603050405020304" pitchFamily="18" charset="0"/>
                <a:cs typeface="Times New Roman" panose="02020603050405020304" pitchFamily="18" charset="0"/>
              </a:rPr>
              <a:t>2.  </a:t>
            </a:r>
            <a:r>
              <a:rPr lang="en-US" sz="2000" dirty="0" err="1" smtClean="0">
                <a:ea typeface="Times New Roman" panose="02020603050405020304" pitchFamily="18" charset="0"/>
                <a:cs typeface="Times New Roman" panose="02020603050405020304" pitchFamily="18" charset="0"/>
              </a:rPr>
              <a:t>Làm</a:t>
            </a:r>
            <a:r>
              <a:rPr lang="en-US" sz="2000" dirty="0" smtClean="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thế</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a:t>
            </a:r>
            <a:r>
              <a:rPr lang="en-US" sz="2000" dirty="0" err="1">
                <a:ea typeface="Times New Roman" panose="02020603050405020304" pitchFamily="18" charset="0"/>
                <a:cs typeface="Trebuchet MS" panose="020B0603020202020204" pitchFamily="34" charset="0"/>
              </a:rPr>
              <a:t>à</a:t>
            </a:r>
            <a:r>
              <a:rPr lang="en-US" sz="2000" dirty="0" err="1">
                <a:ea typeface="Times New Roman" panose="02020603050405020304" pitchFamily="18" charset="0"/>
                <a:cs typeface="Times New Roman" panose="02020603050405020304" pitchFamily="18" charset="0"/>
              </a:rPr>
              <a:t>o</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bạn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a:t>
            </a:r>
            <a:r>
              <a:rPr lang="en-US" sz="2000" dirty="0" err="1">
                <a:ea typeface="Times New Roman" panose="02020603050405020304" pitchFamily="18" charset="0"/>
                <a:cs typeface="Trebuchet MS" panose="020B0603020202020204" pitchFamily="34" charset="0"/>
              </a:rPr>
              <a:t>ó</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thể</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vị</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a:t>
            </a:r>
            <a:r>
              <a:rPr lang="en-US" sz="2000" dirty="0" err="1">
                <a:ea typeface="Times New Roman" panose="02020603050405020304" pitchFamily="18" charset="0"/>
                <a:cs typeface="Trebuchet MS" panose="020B0603020202020204" pitchFamily="34" charset="0"/>
              </a:rPr>
              <a:t>í</a:t>
            </a:r>
            <a:r>
              <a:rPr lang="en-US" sz="2000" dirty="0">
                <a:ea typeface="Times New Roman" panose="02020603050405020304" pitchFamily="18" charset="0"/>
                <a:cs typeface="Times New Roman" panose="02020603050405020304" pitchFamily="18" charset="0"/>
              </a:rPr>
              <a:t> con </a:t>
            </a:r>
            <a:r>
              <a:rPr lang="en-US" sz="2000" dirty="0" err="1">
                <a:ea typeface="Times New Roman" panose="02020603050405020304" pitchFamily="18" charset="0"/>
                <a:cs typeface="Times New Roman" panose="02020603050405020304" pitchFamily="18" charset="0"/>
              </a:rPr>
              <a:t>trỏ</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a:t>
            </a:r>
            <a:r>
              <a:rPr lang="en-US" sz="2000" dirty="0" err="1">
                <a:ea typeface="Times New Roman" panose="02020603050405020304" pitchFamily="18" charset="0"/>
                <a:cs typeface="Trebuchet MS" panose="020B0603020202020204" pitchFamily="34" charset="0"/>
              </a:rPr>
              <a:t>ê</a:t>
            </a:r>
            <a:r>
              <a:rPr lang="en-US" sz="2000" dirty="0" err="1">
                <a:ea typeface="Times New Roman" panose="02020603050405020304" pitchFamily="18" charset="0"/>
                <a:cs typeface="Times New Roman" panose="02020603050405020304" pitchFamily="18" charset="0"/>
              </a:rPr>
              <a:t>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m</a:t>
            </a:r>
            <a:r>
              <a:rPr lang="en-US" sz="2000" dirty="0" err="1">
                <a:ea typeface="Times New Roman" panose="02020603050405020304" pitchFamily="18" charset="0"/>
                <a:cs typeface="Trebuchet MS" panose="020B0603020202020204" pitchFamily="34" charset="0"/>
              </a:rPr>
              <a:t>à</a:t>
            </a:r>
            <a:r>
              <a:rPr lang="en-US" sz="2000" dirty="0" err="1">
                <a:ea typeface="Times New Roman" panose="02020603050405020304" pitchFamily="18" charset="0"/>
                <a:cs typeface="Times New Roman" panose="02020603050405020304" pitchFamily="18" charset="0"/>
              </a:rPr>
              <a:t>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a:t>
            </a:r>
            <a:r>
              <a:rPr lang="en-US" sz="2000" dirty="0" err="1">
                <a:ea typeface="Times New Roman" panose="02020603050405020304" pitchFamily="18" charset="0"/>
                <a:cs typeface="Trebuchet MS" panose="020B0603020202020204" pitchFamily="34" charset="0"/>
              </a:rPr>
              <a:t>ì</a:t>
            </a:r>
            <a:r>
              <a:rPr lang="en-US" sz="2000" dirty="0" err="1">
                <a:ea typeface="Times New Roman" panose="02020603050405020304" pitchFamily="18" charset="0"/>
                <a:cs typeface="Times New Roman" panose="02020603050405020304" pitchFamily="18" charset="0"/>
              </a:rPr>
              <a:t>nh</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nền</a:t>
            </a:r>
            <a:r>
              <a:rPr lang="en-US" sz="2000" dirty="0">
                <a:ea typeface="Times New Roman" panose="02020603050405020304" pitchFamily="18" charset="0"/>
                <a:cs typeface="Times New Roman" panose="02020603050405020304" pitchFamily="18" charset="0"/>
              </a:rPr>
              <a:t> Windows?</a:t>
            </a:r>
            <a:endParaRPr lang="vi-VN" sz="2000" dirty="0">
              <a:ea typeface="Times New Roman" panose="02020603050405020304" pitchFamily="18" charset="0"/>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a. </a:t>
            </a:r>
            <a:r>
              <a:rPr lang="en-US" sz="2000" dirty="0" err="1" smtClean="0">
                <a:ea typeface="Futura Lt BT"/>
                <a:cs typeface="Times New Roman" panose="02020603050405020304" pitchFamily="18" charset="0"/>
              </a:rPr>
              <a:t>Nút</a:t>
            </a:r>
            <a:r>
              <a:rPr lang="en-US" sz="2000" dirty="0" smtClean="0">
                <a:ea typeface="Futura Lt BT"/>
                <a:cs typeface="Times New Roman" panose="02020603050405020304" pitchFamily="18" charset="0"/>
              </a:rPr>
              <a:t> </a:t>
            </a:r>
            <a:r>
              <a:rPr lang="en-US" sz="2000" dirty="0">
                <a:ea typeface="Futura Lt BT"/>
                <a:cs typeface="Times New Roman" panose="02020603050405020304" pitchFamily="18" charset="0"/>
              </a:rPr>
              <a:t>Start</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b. </a:t>
            </a:r>
            <a:r>
              <a:rPr lang="en-US" sz="2000" dirty="0" err="1" smtClean="0">
                <a:ea typeface="Futura Lt BT"/>
                <a:cs typeface="Times New Roman" panose="02020603050405020304" pitchFamily="18" charset="0"/>
              </a:rPr>
              <a:t>Nhấn</a:t>
            </a:r>
            <a:r>
              <a:rPr lang="en-US" sz="2000" dirty="0" smtClean="0">
                <a:ea typeface="Futura Lt BT"/>
                <a:cs typeface="Times New Roman" panose="02020603050405020304" pitchFamily="18" charset="0"/>
              </a:rPr>
              <a:t> </a:t>
            </a:r>
            <a:r>
              <a:rPr lang="en-US" sz="2000" dirty="0">
                <a:ea typeface="Futura Lt BT"/>
                <a:cs typeface="Times New Roman" panose="02020603050405020304" pitchFamily="18" charset="0"/>
              </a:rPr>
              <a:t>Spacebar </a:t>
            </a:r>
            <a:r>
              <a:rPr lang="en-US" sz="2000" dirty="0" err="1">
                <a:ea typeface="Futura Lt BT"/>
                <a:cs typeface="Times New Roman" panose="02020603050405020304" pitchFamily="18" charset="0"/>
              </a:rPr>
              <a:t>để</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xem</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nó</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c. </a:t>
            </a:r>
            <a:r>
              <a:rPr lang="en-US" sz="2000" dirty="0" err="1" smtClean="0">
                <a:ea typeface="Futura Lt BT"/>
                <a:cs typeface="Times New Roman" panose="02020603050405020304" pitchFamily="18" charset="0"/>
              </a:rPr>
              <a:t>Mũi</a:t>
            </a:r>
            <a:r>
              <a:rPr lang="en-US" sz="2000" dirty="0" smtClean="0">
                <a:ea typeface="Futura Lt BT"/>
                <a:cs typeface="Times New Roman" panose="02020603050405020304" pitchFamily="18" charset="0"/>
              </a:rPr>
              <a:t> </a:t>
            </a:r>
            <a:r>
              <a:rPr lang="en-US" sz="2000" dirty="0" err="1">
                <a:ea typeface="Futura Lt BT"/>
                <a:cs typeface="Times New Roman" panose="02020603050405020304" pitchFamily="18" charset="0"/>
              </a:rPr>
              <a:t>tên</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màu</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trắng</a:t>
            </a:r>
            <a:endParaRPr lang="vi-VN" sz="2000" dirty="0">
              <a:ea typeface="Futura Lt BT"/>
              <a:cs typeface="Times New Roman" panose="02020603050405020304" pitchFamily="18" charset="0"/>
            </a:endParaRPr>
          </a:p>
          <a:p>
            <a:pPr marL="533400" indent="0" algn="just">
              <a:lnSpc>
                <a:spcPct val="115000"/>
              </a:lnSpc>
              <a:spcAft>
                <a:spcPts val="0"/>
              </a:spcAft>
              <a:buNone/>
              <a:tabLst>
                <a:tab pos="457200" algn="l"/>
                <a:tab pos="1828800" algn="l"/>
                <a:tab pos="2057400" algn="l"/>
                <a:tab pos="3200400" algn="l"/>
                <a:tab pos="3429000" algn="l"/>
              </a:tabLst>
            </a:pPr>
            <a:r>
              <a:rPr lang="en-US" sz="2000" dirty="0" smtClean="0">
                <a:ea typeface="Futura Lt BT"/>
                <a:cs typeface="Times New Roman" panose="02020603050405020304" pitchFamily="18" charset="0"/>
              </a:rPr>
              <a:t>d. </a:t>
            </a:r>
            <a:r>
              <a:rPr lang="en-US" sz="2000" dirty="0" err="1" smtClean="0">
                <a:ea typeface="Futura Lt BT"/>
                <a:cs typeface="Times New Roman" panose="02020603050405020304" pitchFamily="18" charset="0"/>
              </a:rPr>
              <a:t>Nút</a:t>
            </a:r>
            <a:r>
              <a:rPr lang="en-US" sz="2000" dirty="0" smtClean="0">
                <a:ea typeface="Futura Lt BT"/>
                <a:cs typeface="Times New Roman" panose="02020603050405020304" pitchFamily="18" charset="0"/>
              </a:rPr>
              <a:t> </a:t>
            </a:r>
            <a:r>
              <a:rPr lang="en-US" sz="2000" dirty="0" err="1">
                <a:ea typeface="Futura Lt BT"/>
                <a:cs typeface="Times New Roman" panose="02020603050405020304" pitchFamily="18" charset="0"/>
              </a:rPr>
              <a:t>cuối</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cùng</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trên</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thanh</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tác</a:t>
            </a:r>
            <a:r>
              <a:rPr lang="en-US" sz="2000" dirty="0">
                <a:ea typeface="Futura Lt BT"/>
                <a:cs typeface="Times New Roman" panose="02020603050405020304" pitchFamily="18" charset="0"/>
              </a:rPr>
              <a:t> </a:t>
            </a:r>
            <a:r>
              <a:rPr lang="en-US" sz="2000" dirty="0" err="1">
                <a:ea typeface="Futura Lt BT"/>
                <a:cs typeface="Times New Roman" panose="02020603050405020304" pitchFamily="18" charset="0"/>
              </a:rPr>
              <a:t>vụ</a:t>
            </a:r>
            <a:r>
              <a:rPr lang="en-US" sz="2000" dirty="0">
                <a:ea typeface="Futura Lt BT"/>
                <a:cs typeface="Times New Roman" panose="02020603050405020304" pitchFamily="18" charset="0"/>
              </a:rPr>
              <a:t> </a:t>
            </a:r>
            <a:r>
              <a:rPr lang="en-US" sz="2000" dirty="0" smtClean="0">
                <a:ea typeface="Futura Lt BT"/>
                <a:cs typeface="Times New Roman" panose="02020603050405020304" pitchFamily="18" charset="0"/>
              </a:rPr>
              <a:t>Windows</a:t>
            </a:r>
            <a:endParaRPr lang="vi-VN" sz="2000" dirty="0">
              <a:effectLst/>
              <a:ea typeface="Futura Lt BT"/>
              <a:cs typeface="Times New Roman" panose="02020603050405020304" pitchFamily="18" charset="0"/>
            </a:endParaRPr>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Hệ điều hành là gì</a:t>
            </a:r>
            <a:r>
              <a:rPr lang="en-US" smtClean="0"/>
              <a:t>?</a:t>
            </a:r>
            <a:endParaRPr lang="en-US" dirty="0"/>
          </a:p>
        </p:txBody>
      </p:sp>
      <p:sp>
        <p:nvSpPr>
          <p:cNvPr id="3" name="Content Placeholder 2"/>
          <p:cNvSpPr>
            <a:spLocks noGrp="1"/>
          </p:cNvSpPr>
          <p:nvPr>
            <p:ph idx="1"/>
          </p:nvPr>
        </p:nvSpPr>
        <p:spPr/>
        <p:txBody>
          <a:bodyPr/>
          <a:lstStyle/>
          <a:p>
            <a:r>
              <a:rPr lang="vi-VN" dirty="0" err="1"/>
              <a:t>L</a:t>
            </a:r>
            <a:r>
              <a:rPr lang="en-CA" dirty="0" smtClean="0"/>
              <a:t>à </a:t>
            </a:r>
            <a:r>
              <a:rPr lang="en-CA" dirty="0" err="1"/>
              <a:t>tập</a:t>
            </a:r>
            <a:r>
              <a:rPr lang="en-CA" dirty="0"/>
              <a:t> </a:t>
            </a:r>
            <a:r>
              <a:rPr lang="en-CA" dirty="0" err="1"/>
              <a:t>hợp</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được</a:t>
            </a:r>
            <a:r>
              <a:rPr lang="en-CA" dirty="0"/>
              <a:t> </a:t>
            </a:r>
            <a:r>
              <a:rPr lang="en-CA" dirty="0" err="1"/>
              <a:t>thiết</a:t>
            </a:r>
            <a:r>
              <a:rPr lang="en-CA" dirty="0"/>
              <a:t> </a:t>
            </a:r>
            <a:r>
              <a:rPr lang="en-CA" dirty="0" err="1"/>
              <a:t>kế</a:t>
            </a:r>
            <a:r>
              <a:rPr lang="en-CA" dirty="0"/>
              <a:t> </a:t>
            </a:r>
            <a:r>
              <a:rPr lang="en-CA" dirty="0" err="1"/>
              <a:t>để</a:t>
            </a:r>
            <a:r>
              <a:rPr lang="en-CA" dirty="0"/>
              <a:t> </a:t>
            </a:r>
            <a:r>
              <a:rPr lang="en-CA" dirty="0" err="1"/>
              <a:t>điều</a:t>
            </a:r>
            <a:r>
              <a:rPr lang="en-CA" dirty="0"/>
              <a:t> </a:t>
            </a:r>
            <a:r>
              <a:rPr lang="en-CA" dirty="0" err="1"/>
              <a:t>khiển</a:t>
            </a:r>
            <a:r>
              <a:rPr lang="en-CA" dirty="0"/>
              <a:t> </a:t>
            </a:r>
            <a:r>
              <a:rPr lang="en-CA" dirty="0" err="1"/>
              <a:t>toàn</a:t>
            </a:r>
            <a:r>
              <a:rPr lang="en-CA" dirty="0"/>
              <a:t> </a:t>
            </a:r>
            <a:r>
              <a:rPr lang="en-CA" dirty="0" err="1"/>
              <a:t>bộ</a:t>
            </a:r>
            <a:r>
              <a:rPr lang="en-CA" dirty="0"/>
              <a:t> </a:t>
            </a:r>
            <a:r>
              <a:rPr lang="en-CA" dirty="0" err="1"/>
              <a:t>các</a:t>
            </a:r>
            <a:r>
              <a:rPr lang="en-CA" dirty="0"/>
              <a:t> </a:t>
            </a:r>
            <a:r>
              <a:rPr lang="en-CA" dirty="0" err="1"/>
              <a:t>thiết</a:t>
            </a:r>
            <a:r>
              <a:rPr lang="en-CA" dirty="0"/>
              <a:t> </a:t>
            </a:r>
            <a:r>
              <a:rPr lang="en-CA" dirty="0" err="1"/>
              <a:t>bị</a:t>
            </a:r>
            <a:r>
              <a:rPr lang="en-CA" dirty="0"/>
              <a:t> </a:t>
            </a:r>
            <a:r>
              <a:rPr lang="en-CA" dirty="0" err="1"/>
              <a:t>phần</a:t>
            </a:r>
            <a:r>
              <a:rPr lang="en-CA" dirty="0"/>
              <a:t> </a:t>
            </a:r>
            <a:r>
              <a:rPr lang="en-CA" dirty="0" err="1"/>
              <a:t>cứng</a:t>
            </a:r>
            <a:r>
              <a:rPr lang="en-CA" dirty="0"/>
              <a:t> </a:t>
            </a:r>
            <a:r>
              <a:rPr lang="en-CA" dirty="0" err="1"/>
              <a:t>và</a:t>
            </a:r>
            <a:r>
              <a:rPr lang="en-CA" dirty="0"/>
              <a:t> </a:t>
            </a:r>
            <a:r>
              <a:rPr lang="en-CA" dirty="0" err="1"/>
              <a:t>phần</a:t>
            </a:r>
            <a:r>
              <a:rPr lang="en-CA" dirty="0"/>
              <a:t> </a:t>
            </a:r>
            <a:r>
              <a:rPr lang="en-CA" dirty="0" err="1"/>
              <a:t>mềm</a:t>
            </a:r>
            <a:r>
              <a:rPr lang="en-CA" dirty="0"/>
              <a:t> </a:t>
            </a:r>
            <a:r>
              <a:rPr lang="en-CA" dirty="0" err="1"/>
              <a:t>ứng</a:t>
            </a:r>
            <a:r>
              <a:rPr lang="en-CA" dirty="0"/>
              <a:t> </a:t>
            </a:r>
            <a:r>
              <a:rPr lang="en-CA" dirty="0" err="1"/>
              <a:t>dụng</a:t>
            </a:r>
            <a:r>
              <a:rPr lang="en-CA" dirty="0"/>
              <a:t> </a:t>
            </a:r>
            <a:r>
              <a:rPr lang="en-CA" dirty="0" err="1"/>
              <a:t>trong</a:t>
            </a:r>
            <a:r>
              <a:rPr lang="en-CA" dirty="0"/>
              <a:t> </a:t>
            </a:r>
            <a:r>
              <a:rPr lang="en-CA" dirty="0" err="1"/>
              <a:t>máy</a:t>
            </a:r>
            <a:r>
              <a:rPr lang="en-CA" dirty="0"/>
              <a:t> </a:t>
            </a:r>
            <a:r>
              <a:rPr lang="en-CA" dirty="0" err="1"/>
              <a:t>tính</a:t>
            </a:r>
            <a:r>
              <a:rPr lang="en-CA" dirty="0"/>
              <a:t>, </a:t>
            </a:r>
            <a:r>
              <a:rPr lang="en-CA" dirty="0" err="1"/>
              <a:t>tương</a:t>
            </a:r>
            <a:r>
              <a:rPr lang="en-CA" dirty="0"/>
              <a:t> </a:t>
            </a:r>
            <a:r>
              <a:rPr lang="en-CA" dirty="0" err="1"/>
              <a:t>tác</a:t>
            </a:r>
            <a:r>
              <a:rPr lang="en-CA" dirty="0"/>
              <a:t> </a:t>
            </a:r>
            <a:r>
              <a:rPr lang="en-CA" dirty="0" err="1"/>
              <a:t>và</a:t>
            </a:r>
            <a:r>
              <a:rPr lang="en-CA" dirty="0"/>
              <a:t> </a:t>
            </a:r>
            <a:r>
              <a:rPr lang="en-CA" dirty="0" err="1"/>
              <a:t>quản</a:t>
            </a:r>
            <a:r>
              <a:rPr lang="en-CA" dirty="0"/>
              <a:t> </a:t>
            </a:r>
            <a:r>
              <a:rPr lang="en-CA" dirty="0" err="1"/>
              <a:t>lý</a:t>
            </a:r>
            <a:r>
              <a:rPr lang="en-CA" dirty="0"/>
              <a:t> </a:t>
            </a:r>
            <a:r>
              <a:rPr lang="en-CA" dirty="0" err="1"/>
              <a:t>việc</a:t>
            </a:r>
            <a:r>
              <a:rPr lang="en-CA" dirty="0"/>
              <a:t> </a:t>
            </a:r>
            <a:r>
              <a:rPr lang="en-CA" dirty="0" err="1"/>
              <a:t>giao</a:t>
            </a:r>
            <a:r>
              <a:rPr lang="en-CA" dirty="0"/>
              <a:t> </a:t>
            </a:r>
            <a:r>
              <a:rPr lang="en-CA" dirty="0" err="1"/>
              <a:t>tiếp</a:t>
            </a:r>
            <a:r>
              <a:rPr lang="en-CA" dirty="0"/>
              <a:t> </a:t>
            </a:r>
            <a:r>
              <a:rPr lang="en-CA" dirty="0" err="1"/>
              <a:t>giữa</a:t>
            </a:r>
            <a:r>
              <a:rPr lang="en-CA" dirty="0"/>
              <a:t> </a:t>
            </a:r>
            <a:r>
              <a:rPr lang="en-CA" dirty="0" err="1"/>
              <a:t>máy</a:t>
            </a:r>
            <a:r>
              <a:rPr lang="en-CA" dirty="0"/>
              <a:t> </a:t>
            </a:r>
            <a:r>
              <a:rPr lang="en-CA" dirty="0" err="1"/>
              <a:t>tính</a:t>
            </a:r>
            <a:r>
              <a:rPr lang="en-CA" dirty="0"/>
              <a:t> </a:t>
            </a:r>
            <a:r>
              <a:rPr lang="en-CA" dirty="0" err="1"/>
              <a:t>và</a:t>
            </a:r>
            <a:r>
              <a:rPr lang="en-CA" dirty="0"/>
              <a:t> </a:t>
            </a:r>
            <a:r>
              <a:rPr lang="en-CA" dirty="0" err="1"/>
              <a:t>người</a:t>
            </a:r>
            <a:r>
              <a:rPr lang="en-CA" dirty="0"/>
              <a:t> </a:t>
            </a:r>
            <a:r>
              <a:rPr lang="en-CA" dirty="0" err="1"/>
              <a:t>sử</a:t>
            </a:r>
            <a:r>
              <a:rPr lang="en-CA" dirty="0"/>
              <a:t> </a:t>
            </a:r>
            <a:r>
              <a:rPr lang="en-CA" dirty="0" err="1"/>
              <a:t>dụng</a:t>
            </a:r>
            <a:endParaRPr lang="vi-VN" dirty="0"/>
          </a:p>
          <a:p>
            <a:pPr lvl="1"/>
            <a:r>
              <a:rPr lang="vi-VN" dirty="0"/>
              <a:t>Quản lý các thiết bị đầu vào, các thiết bị đầu ra, và các thiết bị lưu trữ</a:t>
            </a:r>
          </a:p>
          <a:p>
            <a:pPr lvl="1"/>
            <a:r>
              <a:rPr lang="vi-VN" dirty="0"/>
              <a:t>Quản lý các tập tin được lưu trữ trên máy tính</a:t>
            </a:r>
          </a:p>
          <a:p>
            <a:r>
              <a:rPr lang="vi-VN" dirty="0"/>
              <a:t>Mỗi máy tính đòi hỏi phải có hệ điều hành để thực hiện các chức năng</a:t>
            </a:r>
          </a:p>
          <a:p>
            <a:pPr lvl="1"/>
            <a:r>
              <a:rPr lang="vi-VN" dirty="0"/>
              <a:t>Phải nạp vào bộ nhớ của máy tính trước khi </a:t>
            </a:r>
            <a:r>
              <a:rPr lang="vi-VN" dirty="0" smtClean="0"/>
              <a:t>tải </a:t>
            </a:r>
            <a:r>
              <a:rPr lang="vi-VN" dirty="0"/>
              <a:t>bất kỳ phần mềm ứng dụng hoặc tương tác với người sử </a:t>
            </a:r>
            <a:r>
              <a:rPr lang="vi-VN" dirty="0" smtClean="0"/>
              <a:t>dụng</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4</a:t>
            </a:fld>
            <a:endParaRPr lang="en-US"/>
          </a:p>
        </p:txBody>
      </p:sp>
    </p:spTree>
    <p:extLst>
      <p:ext uri="{BB962C8B-B14F-4D97-AF65-F5344CB8AC3E}">
        <p14:creationId xmlns:p14="http://schemas.microsoft.com/office/powerpoint/2010/main" val="22734943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431999" y="1544740"/>
            <a:ext cx="8385175" cy="4900510"/>
          </a:xfrm>
        </p:spPr>
        <p:txBody>
          <a:bodyPr>
            <a:noAutofit/>
          </a:bodyPr>
          <a:lstStyle/>
          <a:p>
            <a:pPr marL="0" indent="0">
              <a:buNone/>
            </a:pPr>
            <a:r>
              <a:rPr lang="en-US" sz="2000" dirty="0" smtClean="0"/>
              <a:t>3.  </a:t>
            </a:r>
            <a:r>
              <a:rPr lang="en-US" sz="2000" dirty="0" err="1" smtClean="0"/>
              <a:t>Làm</a:t>
            </a:r>
            <a:r>
              <a:rPr lang="en-US" sz="2000" dirty="0" smtClean="0"/>
              <a:t> </a:t>
            </a:r>
            <a:r>
              <a:rPr lang="en-US" sz="2000" dirty="0" err="1"/>
              <a:t>thế</a:t>
            </a:r>
            <a:r>
              <a:rPr lang="en-US" sz="2000" dirty="0"/>
              <a:t> </a:t>
            </a:r>
            <a:r>
              <a:rPr lang="en-US" sz="2000" dirty="0" err="1"/>
              <a:t>nào</a:t>
            </a:r>
            <a:r>
              <a:rPr lang="en-US" sz="2000" dirty="0"/>
              <a:t> </a:t>
            </a:r>
            <a:r>
              <a:rPr lang="en-US" sz="2000" dirty="0" err="1"/>
              <a:t>để</a:t>
            </a:r>
            <a:r>
              <a:rPr lang="en-US" sz="2000" dirty="0"/>
              <a:t> </a:t>
            </a:r>
            <a:r>
              <a:rPr lang="en-US" sz="2000" dirty="0" err="1"/>
              <a:t>hiển</a:t>
            </a:r>
            <a:r>
              <a:rPr lang="en-US" sz="2000" dirty="0"/>
              <a:t> thị </a:t>
            </a:r>
            <a:r>
              <a:rPr lang="en-US" sz="2000" dirty="0" err="1"/>
              <a:t>một</a:t>
            </a:r>
            <a:r>
              <a:rPr lang="en-US" sz="2000" dirty="0"/>
              <a:t> shortcut menu </a:t>
            </a:r>
            <a:r>
              <a:rPr lang="en-US" sz="2000" dirty="0" err="1"/>
              <a:t>cho</a:t>
            </a:r>
            <a:r>
              <a:rPr lang="en-US" sz="2000" dirty="0"/>
              <a:t> </a:t>
            </a:r>
            <a:r>
              <a:rPr lang="en-US" sz="2000" dirty="0" err="1"/>
              <a:t>một</a:t>
            </a:r>
            <a:r>
              <a:rPr lang="en-US" sz="2000" dirty="0"/>
              <a:t> </a:t>
            </a:r>
            <a:r>
              <a:rPr lang="en-US" sz="2000" dirty="0" err="1"/>
              <a:t>mục</a:t>
            </a:r>
            <a:r>
              <a:rPr lang="en-US" sz="2000" dirty="0"/>
              <a:t> </a:t>
            </a:r>
            <a:r>
              <a:rPr lang="en-US" sz="2000" dirty="0" err="1"/>
              <a:t>trên</a:t>
            </a:r>
            <a:r>
              <a:rPr lang="en-US" sz="2000" dirty="0"/>
              <a:t> </a:t>
            </a:r>
            <a:r>
              <a:rPr lang="en-US" sz="2000" dirty="0" err="1"/>
              <a:t>màn</a:t>
            </a:r>
            <a:r>
              <a:rPr lang="en-US" sz="2000" dirty="0"/>
              <a:t> </a:t>
            </a:r>
            <a:r>
              <a:rPr lang="en-US" sz="2000" dirty="0" err="1"/>
              <a:t>hình</a:t>
            </a:r>
            <a:r>
              <a:rPr lang="en-US" sz="2000" dirty="0"/>
              <a:t> </a:t>
            </a:r>
            <a:r>
              <a:rPr lang="en-US" sz="2000" dirty="0" err="1"/>
              <a:t>nền</a:t>
            </a:r>
            <a:r>
              <a:rPr lang="en-US" sz="2000" dirty="0"/>
              <a:t> Windows?</a:t>
            </a:r>
            <a:endParaRPr lang="vi-VN" sz="2000" dirty="0"/>
          </a:p>
          <a:p>
            <a:pPr marL="400050" lvl="1" indent="0">
              <a:buNone/>
            </a:pPr>
            <a:r>
              <a:rPr lang="en-US" sz="2000" dirty="0" smtClean="0"/>
              <a:t>a. </a:t>
            </a:r>
            <a:r>
              <a:rPr lang="en-US" sz="2000" dirty="0" err="1" smtClean="0"/>
              <a:t>Nhấp</a:t>
            </a:r>
            <a:r>
              <a:rPr lang="en-US" sz="2000" dirty="0" smtClean="0"/>
              <a:t> </a:t>
            </a:r>
            <a:r>
              <a:rPr lang="en-US" sz="2000" dirty="0" err="1"/>
              <a:t>chuột</a:t>
            </a:r>
            <a:r>
              <a:rPr lang="en-US" sz="2000" dirty="0"/>
              <a:t> </a:t>
            </a:r>
            <a:r>
              <a:rPr lang="en-US" sz="2000" dirty="0" err="1"/>
              <a:t>trái</a:t>
            </a:r>
            <a:endParaRPr lang="vi-VN" sz="2000" dirty="0"/>
          </a:p>
          <a:p>
            <a:pPr marL="400050" lvl="1" indent="0">
              <a:buNone/>
            </a:pPr>
            <a:r>
              <a:rPr lang="en-US" sz="2000" dirty="0" smtClean="0"/>
              <a:t>b. </a:t>
            </a:r>
            <a:r>
              <a:rPr lang="en-US" sz="2000" dirty="0" err="1" smtClean="0"/>
              <a:t>Nhấp</a:t>
            </a:r>
            <a:r>
              <a:rPr lang="en-US" sz="2000" dirty="0" smtClean="0"/>
              <a:t> </a:t>
            </a:r>
            <a:r>
              <a:rPr lang="en-US" sz="2000" dirty="0" err="1"/>
              <a:t>chuột</a:t>
            </a:r>
            <a:r>
              <a:rPr lang="en-US" sz="2000" dirty="0"/>
              <a:t> </a:t>
            </a:r>
            <a:r>
              <a:rPr lang="en-US" sz="2000" dirty="0" err="1"/>
              <a:t>phải</a:t>
            </a:r>
            <a:endParaRPr lang="vi-VN" sz="2000" dirty="0"/>
          </a:p>
          <a:p>
            <a:pPr marL="400050" lvl="1" indent="0">
              <a:buNone/>
            </a:pPr>
            <a:r>
              <a:rPr lang="en-US" sz="2000" dirty="0" smtClean="0"/>
              <a:t>c. </a:t>
            </a:r>
            <a:r>
              <a:rPr lang="en-US" sz="2000" dirty="0" err="1" smtClean="0"/>
              <a:t>Nhấp</a:t>
            </a:r>
            <a:r>
              <a:rPr lang="en-US" sz="2000" dirty="0" smtClean="0"/>
              <a:t> </a:t>
            </a:r>
            <a:r>
              <a:rPr lang="en-US" sz="2000" dirty="0" err="1"/>
              <a:t>đúp</a:t>
            </a:r>
            <a:r>
              <a:rPr lang="en-US" sz="2000" dirty="0"/>
              <a:t> </a:t>
            </a:r>
            <a:r>
              <a:rPr lang="en-US" sz="2000" dirty="0" err="1"/>
              <a:t>vào</a:t>
            </a:r>
            <a:r>
              <a:rPr lang="en-US" sz="2000" dirty="0"/>
              <a:t> </a:t>
            </a:r>
            <a:r>
              <a:rPr lang="en-US" sz="2000" dirty="0" err="1"/>
              <a:t>một</a:t>
            </a:r>
            <a:r>
              <a:rPr lang="en-US" sz="2000" dirty="0"/>
              <a:t> </a:t>
            </a:r>
            <a:r>
              <a:rPr lang="en-US" sz="2000" dirty="0" err="1"/>
              <a:t>trong</a:t>
            </a:r>
            <a:r>
              <a:rPr lang="en-US" sz="2000" dirty="0"/>
              <a:t> </a:t>
            </a:r>
            <a:r>
              <a:rPr lang="en-US" sz="2000" dirty="0" err="1"/>
              <a:t>hai</a:t>
            </a:r>
            <a:r>
              <a:rPr lang="en-US" sz="2000" dirty="0"/>
              <a:t> </a:t>
            </a:r>
            <a:r>
              <a:rPr lang="en-US" sz="2000" dirty="0" err="1"/>
              <a:t>nút</a:t>
            </a:r>
            <a:r>
              <a:rPr lang="en-US" sz="2000" dirty="0"/>
              <a:t> </a:t>
            </a:r>
            <a:r>
              <a:rPr lang="en-US" sz="2000" dirty="0" err="1"/>
              <a:t>chuột</a:t>
            </a:r>
            <a:endParaRPr lang="vi-VN" sz="2000" dirty="0"/>
          </a:p>
          <a:p>
            <a:pPr marL="400050" lvl="1" indent="0">
              <a:buNone/>
            </a:pPr>
            <a:r>
              <a:rPr lang="en-US" sz="2000" dirty="0" smtClean="0"/>
              <a:t>d. </a:t>
            </a:r>
            <a:r>
              <a:rPr lang="en-US" sz="2000" dirty="0" err="1" smtClean="0"/>
              <a:t>Chạm</a:t>
            </a:r>
            <a:r>
              <a:rPr lang="en-US" sz="2000" dirty="0" smtClean="0"/>
              <a:t> </a:t>
            </a:r>
            <a:r>
              <a:rPr lang="en-US" sz="2000" dirty="0" err="1"/>
              <a:t>vào</a:t>
            </a:r>
            <a:r>
              <a:rPr lang="en-US" sz="2000" dirty="0"/>
              <a:t> </a:t>
            </a:r>
            <a:r>
              <a:rPr lang="en-US" sz="2000" dirty="0" err="1"/>
              <a:t>bánh</a:t>
            </a:r>
            <a:r>
              <a:rPr lang="en-US" sz="2000" dirty="0"/>
              <a:t> </a:t>
            </a:r>
            <a:r>
              <a:rPr lang="en-US" sz="2000" dirty="0" err="1"/>
              <a:t>xe</a:t>
            </a:r>
            <a:r>
              <a:rPr lang="en-US" sz="2000" dirty="0"/>
              <a:t> </a:t>
            </a:r>
            <a:r>
              <a:rPr lang="en-US" sz="2000" dirty="0" err="1"/>
              <a:t>cuộn</a:t>
            </a:r>
            <a:r>
              <a:rPr lang="en-US" sz="2000" dirty="0"/>
              <a:t> (scroll wheel).</a:t>
            </a:r>
            <a:endParaRPr lang="vi-VN" sz="2000" dirty="0"/>
          </a:p>
          <a:p>
            <a:r>
              <a:rPr lang="en-US" sz="2000" dirty="0" smtClean="0"/>
              <a:t>4.  </a:t>
            </a:r>
            <a:r>
              <a:rPr lang="en-US" sz="2000" dirty="0" err="1" smtClean="0"/>
              <a:t>Để</a:t>
            </a:r>
            <a:r>
              <a:rPr lang="en-US" sz="2000" dirty="0" smtClean="0"/>
              <a:t> </a:t>
            </a:r>
            <a:r>
              <a:rPr lang="en-US" sz="2000" dirty="0" err="1"/>
              <a:t>xem</a:t>
            </a:r>
            <a:r>
              <a:rPr lang="en-US" sz="2000" dirty="0"/>
              <a:t> </a:t>
            </a:r>
            <a:r>
              <a:rPr lang="en-US" sz="2000" dirty="0" err="1"/>
              <a:t>các</a:t>
            </a:r>
            <a:r>
              <a:rPr lang="en-US" sz="2000" dirty="0"/>
              <a:t> </a:t>
            </a:r>
            <a:r>
              <a:rPr lang="en-US" sz="2000" dirty="0" err="1"/>
              <a:t>chương</a:t>
            </a:r>
            <a:r>
              <a:rPr lang="en-US" sz="2000" dirty="0"/>
              <a:t> </a:t>
            </a:r>
            <a:r>
              <a:rPr lang="en-US" sz="2000" dirty="0" err="1"/>
              <a:t>trình</a:t>
            </a:r>
            <a:r>
              <a:rPr lang="en-US" sz="2000" dirty="0"/>
              <a:t> </a:t>
            </a:r>
            <a:r>
              <a:rPr lang="en-US" sz="2000" dirty="0" err="1"/>
              <a:t>được</a:t>
            </a:r>
            <a:r>
              <a:rPr lang="en-US" sz="2000" dirty="0"/>
              <a:t> </a:t>
            </a:r>
            <a:r>
              <a:rPr lang="en-US" sz="2000" dirty="0" err="1"/>
              <a:t>cài</a:t>
            </a:r>
            <a:r>
              <a:rPr lang="en-US" sz="2000" dirty="0"/>
              <a:t> </a:t>
            </a:r>
            <a:r>
              <a:rPr lang="en-US" sz="2000" dirty="0" err="1"/>
              <a:t>đặt</a:t>
            </a:r>
            <a:r>
              <a:rPr lang="en-US" sz="2000" dirty="0"/>
              <a:t> </a:t>
            </a:r>
            <a:r>
              <a:rPr lang="en-US" sz="2000" dirty="0" err="1"/>
              <a:t>trên</a:t>
            </a:r>
            <a:r>
              <a:rPr lang="en-US" sz="2000" dirty="0"/>
              <a:t> </a:t>
            </a:r>
            <a:r>
              <a:rPr lang="en-US" sz="2000" dirty="0" err="1"/>
              <a:t>hệ</a:t>
            </a:r>
            <a:r>
              <a:rPr lang="en-US" sz="2000" dirty="0"/>
              <a:t> </a:t>
            </a:r>
            <a:r>
              <a:rPr lang="en-US" sz="2000" dirty="0" err="1"/>
              <a:t>thống</a:t>
            </a:r>
            <a:r>
              <a:rPr lang="en-US" sz="2000" dirty="0"/>
              <a:t> </a:t>
            </a:r>
            <a:r>
              <a:rPr lang="en-US" sz="2000" dirty="0" err="1"/>
              <a:t>của</a:t>
            </a:r>
            <a:r>
              <a:rPr lang="en-US" sz="2000" dirty="0"/>
              <a:t> </a:t>
            </a:r>
            <a:r>
              <a:rPr lang="en-US" sz="2000" dirty="0" err="1"/>
              <a:t>bạn</a:t>
            </a:r>
            <a:r>
              <a:rPr lang="en-US" sz="2000" dirty="0"/>
              <a:t>, </a:t>
            </a:r>
            <a:r>
              <a:rPr lang="en-US" sz="2000" dirty="0" err="1"/>
              <a:t>với</a:t>
            </a:r>
            <a:r>
              <a:rPr lang="en-US" sz="2000" dirty="0"/>
              <a:t> </a:t>
            </a:r>
            <a:r>
              <a:rPr lang="en-US" sz="2000" dirty="0" err="1"/>
              <a:t>tùy</a:t>
            </a:r>
            <a:r>
              <a:rPr lang="en-US" sz="2000" dirty="0"/>
              <a:t> </a:t>
            </a:r>
            <a:r>
              <a:rPr lang="en-US" sz="2000" dirty="0" err="1"/>
              <a:t>chọn</a:t>
            </a:r>
            <a:r>
              <a:rPr lang="en-US" sz="2000" dirty="0"/>
              <a:t> </a:t>
            </a:r>
            <a:r>
              <a:rPr lang="en-US" sz="2000" dirty="0" err="1"/>
              <a:t>từ</a:t>
            </a:r>
            <a:r>
              <a:rPr lang="en-US" sz="2000" dirty="0"/>
              <a:t> </a:t>
            </a:r>
            <a:r>
              <a:rPr lang="en-US" sz="2000" dirty="0" err="1"/>
              <a:t>nút</a:t>
            </a:r>
            <a:r>
              <a:rPr lang="en-US" sz="2000" dirty="0"/>
              <a:t> Start </a:t>
            </a:r>
            <a:r>
              <a:rPr lang="en-US" sz="2000" dirty="0" err="1"/>
              <a:t>bạn</a:t>
            </a:r>
            <a:r>
              <a:rPr lang="en-US" sz="2000" dirty="0"/>
              <a:t> </a:t>
            </a:r>
            <a:r>
              <a:rPr lang="en-US" sz="2000" dirty="0" err="1"/>
              <a:t>sẽ</a:t>
            </a:r>
            <a:r>
              <a:rPr lang="en-US" sz="2000" dirty="0"/>
              <a:t> </a:t>
            </a:r>
            <a:r>
              <a:rPr lang="en-US" sz="2000" dirty="0" err="1"/>
              <a:t>sử</a:t>
            </a:r>
            <a:r>
              <a:rPr lang="en-US" sz="2000" dirty="0"/>
              <a:t> </a:t>
            </a:r>
            <a:r>
              <a:rPr lang="en-US" sz="2000" dirty="0" err="1"/>
              <a:t>dụng</a:t>
            </a:r>
            <a:r>
              <a:rPr lang="en-US" sz="2000" dirty="0"/>
              <a:t>? </a:t>
            </a:r>
            <a:endParaRPr lang="vi-VN" sz="2000" dirty="0"/>
          </a:p>
          <a:p>
            <a:pPr marL="400050" lvl="1" indent="0">
              <a:buNone/>
            </a:pPr>
            <a:r>
              <a:rPr lang="en-US" sz="2000" dirty="0" smtClean="0"/>
              <a:t>a. Documents</a:t>
            </a:r>
            <a:endParaRPr lang="vi-VN" sz="2000" dirty="0"/>
          </a:p>
          <a:p>
            <a:pPr marL="400050" lvl="1" indent="0">
              <a:buNone/>
            </a:pPr>
            <a:r>
              <a:rPr lang="en-US" sz="2000" dirty="0" smtClean="0"/>
              <a:t>b. All </a:t>
            </a:r>
            <a:r>
              <a:rPr lang="en-US" sz="2000" dirty="0"/>
              <a:t>Programs</a:t>
            </a:r>
            <a:endParaRPr lang="vi-VN" sz="2000" dirty="0"/>
          </a:p>
          <a:p>
            <a:pPr marL="400050" lvl="1" indent="0">
              <a:buNone/>
            </a:pPr>
            <a:r>
              <a:rPr lang="en-US" sz="2000" dirty="0" smtClean="0"/>
              <a:t>c. Search</a:t>
            </a:r>
            <a:endParaRPr lang="vi-VN" sz="2000" dirty="0"/>
          </a:p>
          <a:p>
            <a:pPr marL="400050" lvl="1" indent="0">
              <a:buNone/>
            </a:pPr>
            <a:r>
              <a:rPr lang="en-CA" sz="2000" dirty="0" smtClean="0"/>
              <a:t>d. </a:t>
            </a:r>
            <a:r>
              <a:rPr lang="en-CA" sz="2000" dirty="0" err="1" smtClean="0"/>
              <a:t>Danh</a:t>
            </a:r>
            <a:r>
              <a:rPr lang="en-CA" sz="2000" dirty="0" smtClean="0"/>
              <a:t> </a:t>
            </a:r>
            <a:r>
              <a:rPr lang="en-CA" sz="2000" dirty="0" err="1"/>
              <a:t>sách</a:t>
            </a:r>
            <a:r>
              <a:rPr lang="en-CA" sz="2000" dirty="0"/>
              <a:t> </a:t>
            </a:r>
            <a:r>
              <a:rPr lang="en-CA" sz="2000" dirty="0" err="1"/>
              <a:t>các</a:t>
            </a:r>
            <a:r>
              <a:rPr lang="en-CA" sz="2000" dirty="0"/>
              <a:t> </a:t>
            </a:r>
            <a:r>
              <a:rPr lang="en-CA" sz="2000" dirty="0" err="1"/>
              <a:t>mục</a:t>
            </a:r>
            <a:r>
              <a:rPr lang="en-CA" sz="2000" dirty="0"/>
              <a:t> </a:t>
            </a:r>
            <a:r>
              <a:rPr lang="en-CA" sz="2000" dirty="0" err="1"/>
              <a:t>trong</a:t>
            </a:r>
            <a:r>
              <a:rPr lang="en-CA" sz="2000" dirty="0"/>
              <a:t> Quick Start</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96000" y="1440000"/>
            <a:ext cx="8385175" cy="4704126"/>
          </a:xfrm>
        </p:spPr>
        <p:txBody>
          <a:bodyPr>
            <a:normAutofit/>
          </a:bodyPr>
          <a:lstStyle/>
          <a:p>
            <a:pPr marL="347663" indent="-347663">
              <a:buNone/>
              <a:tabLst>
                <a:tab pos="347663" algn="l"/>
                <a:tab pos="623888" algn="l"/>
              </a:tabLst>
            </a:pPr>
            <a:r>
              <a:rPr lang="en-US" sz="2000" dirty="0"/>
              <a:t>5.	</a:t>
            </a:r>
            <a:r>
              <a:rPr lang="en-CA" sz="2000" dirty="0"/>
              <a:t> </a:t>
            </a:r>
            <a:r>
              <a:rPr lang="en-CA" sz="2000" dirty="0" err="1"/>
              <a:t>Khoanh</a:t>
            </a:r>
            <a:r>
              <a:rPr lang="en-CA" sz="2000" dirty="0"/>
              <a:t> </a:t>
            </a:r>
            <a:r>
              <a:rPr lang="en-CA" sz="2000" dirty="0" err="1"/>
              <a:t>tròn</a:t>
            </a:r>
            <a:r>
              <a:rPr lang="en-CA" sz="2000" dirty="0"/>
              <a:t> </a:t>
            </a:r>
            <a:r>
              <a:rPr lang="en-CA" sz="2000" dirty="0" err="1"/>
              <a:t>trong</a:t>
            </a:r>
            <a:r>
              <a:rPr lang="en-CA" sz="2000" dirty="0"/>
              <a:t> </a:t>
            </a:r>
            <a:r>
              <a:rPr lang="en-CA" sz="2000" dirty="0" err="1"/>
              <a:t>hình</a:t>
            </a:r>
            <a:r>
              <a:rPr lang="en-CA" sz="2000" dirty="0"/>
              <a:t> </a:t>
            </a:r>
            <a:r>
              <a:rPr lang="en-CA" sz="2000" dirty="0" err="1"/>
              <a:t>dưới</a:t>
            </a:r>
            <a:r>
              <a:rPr lang="en-CA" sz="2000" dirty="0"/>
              <a:t> </a:t>
            </a:r>
            <a:r>
              <a:rPr lang="en-CA" sz="2000" dirty="0" err="1"/>
              <a:t>đây</a:t>
            </a:r>
            <a:r>
              <a:rPr lang="en-CA" sz="2000" dirty="0"/>
              <a:t> </a:t>
            </a:r>
            <a:r>
              <a:rPr lang="en-CA" sz="2000" dirty="0" err="1"/>
              <a:t>vào</a:t>
            </a:r>
            <a:r>
              <a:rPr lang="en-CA" sz="2000" dirty="0"/>
              <a:t> </a:t>
            </a:r>
            <a:r>
              <a:rPr lang="en-CA" sz="2000" dirty="0" err="1"/>
              <a:t>nút</a:t>
            </a:r>
            <a:r>
              <a:rPr lang="en-CA" sz="2000" dirty="0"/>
              <a:t> </a:t>
            </a:r>
            <a:r>
              <a:rPr lang="en-CA" sz="2000" dirty="0" err="1"/>
              <a:t>mà</a:t>
            </a:r>
            <a:r>
              <a:rPr lang="en-CA" sz="2000" dirty="0"/>
              <a:t> </a:t>
            </a:r>
            <a:r>
              <a:rPr lang="en-CA" sz="2000" dirty="0" err="1"/>
              <a:t>bạn</a:t>
            </a:r>
            <a:r>
              <a:rPr lang="en-CA" sz="2000" dirty="0"/>
              <a:t> </a:t>
            </a:r>
            <a:r>
              <a:rPr lang="en-CA" sz="2000" dirty="0" err="1"/>
              <a:t>sẽ</a:t>
            </a:r>
            <a:r>
              <a:rPr lang="en-CA" sz="2000" dirty="0"/>
              <a:t> </a:t>
            </a:r>
            <a:r>
              <a:rPr lang="en-CA" sz="2000" dirty="0" err="1"/>
              <a:t>sử</a:t>
            </a:r>
            <a:r>
              <a:rPr lang="en-CA" sz="2000" dirty="0"/>
              <a:t> </a:t>
            </a:r>
            <a:r>
              <a:rPr lang="en-CA" sz="2000" dirty="0" err="1"/>
              <a:t>dụng</a:t>
            </a:r>
            <a:r>
              <a:rPr lang="en-CA" sz="2000" dirty="0"/>
              <a:t> </a:t>
            </a:r>
            <a:r>
              <a:rPr lang="en-CA" sz="2000" dirty="0" err="1"/>
              <a:t>trong</a:t>
            </a:r>
            <a:r>
              <a:rPr lang="en-CA" sz="2000" dirty="0"/>
              <a:t> </a:t>
            </a:r>
            <a:r>
              <a:rPr lang="en-CA" sz="2000" dirty="0" err="1"/>
              <a:t>vùng</a:t>
            </a:r>
            <a:r>
              <a:rPr lang="en-CA" sz="2000" dirty="0"/>
              <a:t> </a:t>
            </a:r>
            <a:r>
              <a:rPr lang="en-CA" sz="2000" dirty="0" err="1"/>
              <a:t>thông</a:t>
            </a:r>
            <a:r>
              <a:rPr lang="en-CA" sz="2000" dirty="0"/>
              <a:t> </a:t>
            </a:r>
            <a:r>
              <a:rPr lang="en-CA" sz="2000" dirty="0" err="1"/>
              <a:t>báo</a:t>
            </a:r>
            <a:r>
              <a:rPr lang="en-CA" sz="2000" dirty="0"/>
              <a:t> </a:t>
            </a:r>
            <a:r>
              <a:rPr lang="en-CA" sz="2000" dirty="0" err="1"/>
              <a:t>để</a:t>
            </a:r>
            <a:r>
              <a:rPr lang="en-CA" sz="2000" dirty="0"/>
              <a:t> </a:t>
            </a:r>
            <a:r>
              <a:rPr lang="en-CA" sz="2000" dirty="0" err="1"/>
              <a:t>hiển</a:t>
            </a:r>
            <a:r>
              <a:rPr lang="en-CA" sz="2000" dirty="0"/>
              <a:t> thị </a:t>
            </a:r>
            <a:r>
              <a:rPr lang="en-CA" sz="2000" dirty="0" err="1"/>
              <a:t>màn</a:t>
            </a:r>
            <a:r>
              <a:rPr lang="en-CA" sz="2000" dirty="0"/>
              <a:t> </a:t>
            </a:r>
            <a:r>
              <a:rPr lang="en-CA" sz="2000" dirty="0" err="1"/>
              <a:t>hình</a:t>
            </a:r>
            <a:r>
              <a:rPr lang="en-CA" sz="2000" dirty="0"/>
              <a:t> </a:t>
            </a:r>
            <a:r>
              <a:rPr lang="en-CA" sz="2000" dirty="0" err="1"/>
              <a:t>nền</a:t>
            </a:r>
            <a:r>
              <a:rPr lang="en-CA" sz="2000" dirty="0"/>
              <a:t> </a:t>
            </a:r>
            <a:r>
              <a:rPr lang="en-CA" sz="2000" dirty="0" err="1"/>
              <a:t>ngay</a:t>
            </a:r>
            <a:r>
              <a:rPr lang="en-CA" sz="2000" dirty="0"/>
              <a:t> </a:t>
            </a:r>
            <a:r>
              <a:rPr lang="en-CA" sz="2000" dirty="0" err="1"/>
              <a:t>lập</a:t>
            </a:r>
            <a:r>
              <a:rPr lang="en-CA" sz="2000" dirty="0"/>
              <a:t> </a:t>
            </a:r>
            <a:r>
              <a:rPr lang="en-CA" sz="2000" dirty="0" err="1" smtClean="0"/>
              <a:t>tức</a:t>
            </a:r>
            <a:r>
              <a:rPr lang="vi-VN" sz="2000" dirty="0" smtClean="0"/>
              <a:t>:</a:t>
            </a:r>
            <a:endParaRPr lang="en-US" sz="2000" dirty="0"/>
          </a:p>
          <a:p>
            <a:pPr marL="347663" indent="-347663">
              <a:buNone/>
              <a:tabLst>
                <a:tab pos="347663" algn="l"/>
                <a:tab pos="623888" algn="l"/>
              </a:tabLst>
            </a:pPr>
            <a:r>
              <a:rPr lang="x-none" sz="2000" dirty="0"/>
              <a:t>	</a:t>
            </a:r>
            <a:r>
              <a:rPr lang="en-US" sz="2000" dirty="0"/>
              <a:t> </a:t>
            </a:r>
            <a:endParaRPr lang="en-US" sz="2000" dirty="0" smtClean="0"/>
          </a:p>
          <a:p>
            <a:pPr marL="347663" indent="-347663">
              <a:buNone/>
              <a:tabLst>
                <a:tab pos="347663" algn="l"/>
                <a:tab pos="623888" algn="l"/>
              </a:tabLst>
            </a:pPr>
            <a:endParaRPr lang="en-US" sz="2000" dirty="0"/>
          </a:p>
          <a:p>
            <a:pPr marL="347663" indent="-347663">
              <a:buNone/>
              <a:tabLst>
                <a:tab pos="347663" algn="l"/>
                <a:tab pos="623888" algn="l"/>
              </a:tabLst>
            </a:pPr>
            <a:r>
              <a:rPr lang="en-US" sz="2000" dirty="0"/>
              <a:t>6.	</a:t>
            </a:r>
            <a:r>
              <a:rPr lang="vi-VN" sz="2000" dirty="0"/>
              <a:t>Cách tốt nhất để tắt máy tính là gì?</a:t>
            </a:r>
          </a:p>
          <a:p>
            <a:pPr marL="347663" indent="-347663">
              <a:buNone/>
              <a:tabLst>
                <a:tab pos="347663" algn="l"/>
                <a:tab pos="623888" algn="l"/>
              </a:tabLst>
            </a:pPr>
            <a:r>
              <a:rPr lang="en-US" sz="2000" dirty="0" smtClean="0"/>
              <a:t>	</a:t>
            </a:r>
            <a:r>
              <a:rPr lang="vi-VN" sz="2000" dirty="0" smtClean="0"/>
              <a:t>a</a:t>
            </a:r>
            <a:r>
              <a:rPr lang="vi-VN" sz="2000" dirty="0"/>
              <a:t>.	Nhấn công tắc nguồn trên thùng máy.</a:t>
            </a:r>
          </a:p>
          <a:p>
            <a:pPr marL="347663" indent="-347663">
              <a:buNone/>
              <a:tabLst>
                <a:tab pos="347663" algn="l"/>
                <a:tab pos="623888" algn="l"/>
              </a:tabLst>
            </a:pPr>
            <a:r>
              <a:rPr lang="en-US" sz="2000" dirty="0" smtClean="0"/>
              <a:t>	</a:t>
            </a:r>
            <a:r>
              <a:rPr lang="vi-VN" sz="2000" dirty="0" smtClean="0"/>
              <a:t>b</a:t>
            </a:r>
            <a:r>
              <a:rPr lang="vi-VN" sz="2000" dirty="0"/>
              <a:t>.	Chọn Shut down từ nút Start và để cho nó hoàn tất quá trình.</a:t>
            </a:r>
          </a:p>
          <a:p>
            <a:pPr marL="347663" indent="-347663">
              <a:buNone/>
              <a:tabLst>
                <a:tab pos="347663" algn="l"/>
                <a:tab pos="623888" algn="l"/>
              </a:tabLst>
            </a:pPr>
            <a:r>
              <a:rPr lang="en-US" sz="2000" dirty="0" smtClean="0"/>
              <a:t>	</a:t>
            </a:r>
            <a:r>
              <a:rPr lang="vi-VN" sz="2000" dirty="0" smtClean="0"/>
              <a:t>c</a:t>
            </a:r>
            <a:r>
              <a:rPr lang="vi-VN" sz="2000" dirty="0"/>
              <a:t>.	Nhấn tổ hợp phím </a:t>
            </a:r>
            <a:r>
              <a:rPr lang="en-US" sz="2000" dirty="0" smtClean="0"/>
              <a:t>CTRL+ALT+DELETE </a:t>
            </a:r>
            <a:r>
              <a:rPr lang="en-US" sz="2000" dirty="0" err="1" smtClean="0"/>
              <a:t>hai</a:t>
            </a:r>
            <a:r>
              <a:rPr lang="en-US" sz="2000" dirty="0" smtClean="0"/>
              <a:t> </a:t>
            </a:r>
            <a:r>
              <a:rPr lang="en-US" sz="2000" dirty="0" err="1" smtClean="0"/>
              <a:t>lần</a:t>
            </a:r>
            <a:endParaRPr lang="en-US" sz="2000" dirty="0"/>
          </a:p>
          <a:p>
            <a:pPr marL="347663" indent="-347663">
              <a:buNone/>
              <a:tabLst>
                <a:tab pos="347663" algn="l"/>
                <a:tab pos="623888" algn="l"/>
              </a:tabLst>
            </a:pPr>
            <a:r>
              <a:rPr lang="en-US" sz="2000" dirty="0"/>
              <a:t>	</a:t>
            </a:r>
            <a:r>
              <a:rPr lang="en-US" sz="2000" dirty="0" smtClean="0"/>
              <a:t>d</a:t>
            </a:r>
            <a:r>
              <a:rPr lang="en-US" sz="2000" dirty="0"/>
              <a:t>.	</a:t>
            </a:r>
            <a:r>
              <a:rPr lang="en-US" sz="2000" dirty="0" err="1" smtClean="0"/>
              <a:t>Nhấn</a:t>
            </a:r>
            <a:r>
              <a:rPr lang="en-US" sz="2000" dirty="0" smtClean="0"/>
              <a:t> ESC.</a:t>
            </a:r>
            <a:endParaRPr lang="en-US" sz="2000" dirty="0"/>
          </a:p>
        </p:txBody>
      </p:sp>
      <p:pic>
        <p:nvPicPr>
          <p:cNvPr id="4" name="Picture 3" descr="Description: C:\Users\swong\Documents\Manuals\IC3 GS4\7314 IC3 GS4\Screens\gs4-042.png"/>
          <p:cNvPicPr/>
          <p:nvPr/>
        </p:nvPicPr>
        <p:blipFill>
          <a:blip r:embed="rId3">
            <a:extLst>
              <a:ext uri="{28A0092B-C50C-407E-A947-70E740481C1C}">
                <a14:useLocalDpi xmlns:a14="http://schemas.microsoft.com/office/drawing/2010/main" val="0"/>
              </a:ext>
            </a:extLst>
          </a:blip>
          <a:srcRect/>
          <a:stretch>
            <a:fillRect/>
          </a:stretch>
        </p:blipFill>
        <p:spPr bwMode="auto">
          <a:xfrm>
            <a:off x="1705836" y="2413362"/>
            <a:ext cx="2699185" cy="460467"/>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41</a:t>
            </a:fld>
            <a:endParaRPr lang="en-US"/>
          </a:p>
        </p:txBody>
      </p:sp>
    </p:spTree>
    <p:extLst>
      <p:ext uri="{BB962C8B-B14F-4D97-AF65-F5344CB8AC3E}">
        <p14:creationId xmlns:p14="http://schemas.microsoft.com/office/powerpoint/2010/main" val="19929223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96000" y="1440000"/>
            <a:ext cx="8385175" cy="2368325"/>
          </a:xfrm>
        </p:spPr>
        <p:txBody>
          <a:bodyPr>
            <a:normAutofit/>
          </a:bodyPr>
          <a:lstStyle/>
          <a:p>
            <a:pPr marL="347663" indent="-347663">
              <a:buNone/>
              <a:tabLst>
                <a:tab pos="347663" algn="l"/>
                <a:tab pos="623888" algn="l"/>
              </a:tabLst>
            </a:pPr>
            <a:r>
              <a:rPr lang="en-US" sz="2000" dirty="0" smtClean="0"/>
              <a:t>7</a:t>
            </a:r>
            <a:r>
              <a:rPr lang="en-US" sz="2000" dirty="0"/>
              <a:t>.</a:t>
            </a:r>
            <a:r>
              <a:rPr lang="en-US" sz="2000"/>
              <a:t>	</a:t>
            </a:r>
            <a:r>
              <a:rPr lang="vi-VN" sz="2000"/>
              <a:t>Gói dịch vụ (service pack) là gì?</a:t>
            </a:r>
          </a:p>
          <a:p>
            <a:pPr marL="347663" indent="-347663">
              <a:buNone/>
              <a:tabLst>
                <a:tab pos="347663" algn="l"/>
                <a:tab pos="623888" algn="l"/>
              </a:tabLst>
            </a:pPr>
            <a:r>
              <a:rPr lang="en-US" sz="2000" smtClean="0"/>
              <a:t>	</a:t>
            </a:r>
            <a:r>
              <a:rPr lang="vi-VN" sz="2000" smtClean="0"/>
              <a:t>a</a:t>
            </a:r>
            <a:r>
              <a:rPr lang="vi-VN" sz="2000"/>
              <a:t>.	Một tập hợp các bản cập nhật phần mềm.</a:t>
            </a:r>
          </a:p>
          <a:p>
            <a:pPr marL="347663" indent="-347663">
              <a:buNone/>
              <a:tabLst>
                <a:tab pos="347663" algn="l"/>
                <a:tab pos="623888" algn="l"/>
              </a:tabLst>
            </a:pPr>
            <a:r>
              <a:rPr lang="en-US" sz="2000" smtClean="0"/>
              <a:t>	</a:t>
            </a:r>
            <a:r>
              <a:rPr lang="vi-VN" sz="2000" smtClean="0"/>
              <a:t>b</a:t>
            </a:r>
            <a:r>
              <a:rPr lang="vi-VN" sz="2000"/>
              <a:t>.	Một hình thức của phần mềm gián điệp.</a:t>
            </a:r>
          </a:p>
          <a:p>
            <a:pPr marL="347663" indent="-347663">
              <a:buNone/>
              <a:tabLst>
                <a:tab pos="347663" algn="l"/>
                <a:tab pos="623888" algn="l"/>
              </a:tabLst>
            </a:pPr>
            <a:r>
              <a:rPr lang="en-US" sz="2000" smtClean="0"/>
              <a:t>	</a:t>
            </a:r>
            <a:r>
              <a:rPr lang="vi-VN" sz="2000" smtClean="0"/>
              <a:t>c</a:t>
            </a:r>
            <a:r>
              <a:rPr lang="vi-VN" sz="2000"/>
              <a:t>.	Một chế độ tắt máy được thiết kế để tiết kiệm pin</a:t>
            </a:r>
          </a:p>
          <a:p>
            <a:pPr marL="347663" indent="-347663">
              <a:buNone/>
              <a:tabLst>
                <a:tab pos="347663" algn="l"/>
                <a:tab pos="623888" algn="l"/>
              </a:tabLst>
            </a:pPr>
            <a:r>
              <a:rPr lang="en-US" sz="2000" smtClean="0"/>
              <a:t>	</a:t>
            </a:r>
            <a:r>
              <a:rPr lang="vi-VN" sz="2000" smtClean="0"/>
              <a:t>d</a:t>
            </a:r>
            <a:r>
              <a:rPr lang="vi-VN" sz="2000"/>
              <a:t>.	Một hệ điều hành nhúng.</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a:p>
        </p:txBody>
      </p:sp>
    </p:spTree>
    <p:extLst>
      <p:ext uri="{BB962C8B-B14F-4D97-AF65-F5344CB8AC3E}">
        <p14:creationId xmlns:p14="http://schemas.microsoft.com/office/powerpoint/2010/main" val="4253131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Hệ điều hành là gì</a:t>
            </a:r>
            <a:r>
              <a:rPr lang="en-US" smtClean="0"/>
              <a:t>?</a:t>
            </a:r>
            <a:endParaRPr lang="en-US" dirty="0"/>
          </a:p>
        </p:txBody>
      </p:sp>
      <p:sp>
        <p:nvSpPr>
          <p:cNvPr id="3" name="Content Placeholder 2"/>
          <p:cNvSpPr>
            <a:spLocks noGrp="1"/>
          </p:cNvSpPr>
          <p:nvPr>
            <p:ph idx="1"/>
          </p:nvPr>
        </p:nvSpPr>
        <p:spPr/>
        <p:txBody>
          <a:bodyPr/>
          <a:lstStyle/>
          <a:p>
            <a:r>
              <a:rPr lang="en-US" dirty="0" smtClean="0"/>
              <a:t>Disk Operating System (DOS) </a:t>
            </a:r>
          </a:p>
          <a:p>
            <a:pPr lvl="1"/>
            <a:r>
              <a:rPr lang="vi-VN" dirty="0"/>
              <a:t>Hệ điều hành </a:t>
            </a:r>
            <a:r>
              <a:rPr lang="vi-VN" dirty="0" smtClean="0"/>
              <a:t>đầu </a:t>
            </a:r>
            <a:r>
              <a:rPr lang="en-US" dirty="0" err="1" smtClean="0"/>
              <a:t>tiên</a:t>
            </a:r>
            <a:r>
              <a:rPr lang="en-US" dirty="0" smtClean="0"/>
              <a:t> </a:t>
            </a:r>
            <a:r>
              <a:rPr lang="vi-VN" dirty="0" smtClean="0"/>
              <a:t>được </a:t>
            </a:r>
            <a:r>
              <a:rPr lang="vi-VN" dirty="0"/>
              <a:t>phát triển cho máy </a:t>
            </a:r>
            <a:r>
              <a:rPr lang="vi-VN" dirty="0" smtClean="0"/>
              <a:t>tính</a:t>
            </a:r>
            <a:r>
              <a:rPr lang="en-US" dirty="0" smtClean="0"/>
              <a:t> PC</a:t>
            </a:r>
            <a:endParaRPr lang="vi-VN" dirty="0"/>
          </a:p>
          <a:p>
            <a:pPr lvl="1"/>
            <a:r>
              <a:rPr lang="vi-VN" dirty="0"/>
              <a:t>Dựa trên văn bản</a:t>
            </a:r>
          </a:p>
          <a:p>
            <a:r>
              <a:rPr lang="vi-VN" dirty="0"/>
              <a:t>Hầu hết các hệ điều hành sử dụng </a:t>
            </a:r>
            <a:r>
              <a:rPr lang="vi-VN" dirty="0" smtClean="0"/>
              <a:t>giao diện đồ họa người dùng (</a:t>
            </a:r>
            <a:r>
              <a:rPr lang="vi-VN" dirty="0"/>
              <a:t>GUI</a:t>
            </a:r>
            <a:r>
              <a:rPr lang="vi-VN" dirty="0" smtClean="0"/>
              <a:t>)</a:t>
            </a:r>
            <a:r>
              <a:rPr lang="en-US" dirty="0" smtClean="0"/>
              <a:t> </a:t>
            </a:r>
            <a:r>
              <a:rPr lang="vi-VN" dirty="0"/>
              <a:t>tích hợp</a:t>
            </a:r>
          </a:p>
          <a:p>
            <a:pPr lvl="1"/>
            <a:r>
              <a:rPr lang="vi-VN" dirty="0"/>
              <a:t>Các chức năng và các lệnh được đại diện bởi các trình đơn và các nút hoặc biểu tượng có thể nhấn vào</a:t>
            </a:r>
          </a:p>
          <a:p>
            <a:pPr lvl="1"/>
            <a:r>
              <a:rPr lang="vi-VN" dirty="0"/>
              <a:t>Sử dụng </a:t>
            </a:r>
            <a:r>
              <a:rPr lang="vi-VN" dirty="0" smtClean="0"/>
              <a:t>«trỏ vào </a:t>
            </a:r>
            <a:r>
              <a:rPr lang="vi-VN" dirty="0"/>
              <a:t>và nhấn" </a:t>
            </a:r>
            <a:r>
              <a:rPr lang="en-US" dirty="0" smtClean="0"/>
              <a:t>(</a:t>
            </a:r>
            <a:r>
              <a:rPr lang="en-US" dirty="0"/>
              <a:t>point and </a:t>
            </a:r>
            <a:r>
              <a:rPr lang="en-US" dirty="0" smtClean="0"/>
              <a:t>click) </a:t>
            </a:r>
            <a:r>
              <a:rPr lang="vi-VN" dirty="0" smtClean="0"/>
              <a:t>để </a:t>
            </a:r>
            <a:r>
              <a:rPr lang="vi-VN" dirty="0"/>
              <a:t>thực hiện hầu hết các </a:t>
            </a:r>
            <a:r>
              <a:rPr lang="vi-VN" dirty="0" smtClean="0"/>
              <a:t>công việc</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5</a:t>
            </a:fld>
            <a:endParaRPr lang="en-US"/>
          </a:p>
        </p:txBody>
      </p:sp>
    </p:spTree>
    <p:extLst>
      <p:ext uri="{BB962C8B-B14F-4D97-AF65-F5344CB8AC3E}">
        <p14:creationId xmlns:p14="http://schemas.microsoft.com/office/powerpoint/2010/main" val="2275458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Hệ điều hành là gì</a:t>
            </a:r>
            <a:r>
              <a:rPr lang="en-US" smtClean="0"/>
              <a:t>?</a:t>
            </a:r>
            <a:endParaRPr lang="en-US" dirty="0"/>
          </a:p>
        </p:txBody>
      </p:sp>
      <p:sp>
        <p:nvSpPr>
          <p:cNvPr id="3" name="Content Placeholder 2"/>
          <p:cNvSpPr>
            <a:spLocks noGrp="1"/>
          </p:cNvSpPr>
          <p:nvPr>
            <p:ph idx="1"/>
          </p:nvPr>
        </p:nvSpPr>
        <p:spPr/>
        <p:txBody>
          <a:bodyPr/>
          <a:lstStyle/>
          <a:p>
            <a:r>
              <a:rPr lang="en-CA" sz="2400" dirty="0" err="1"/>
              <a:t>Chương</a:t>
            </a:r>
            <a:r>
              <a:rPr lang="en-CA" sz="2400" dirty="0"/>
              <a:t> </a:t>
            </a:r>
            <a:r>
              <a:rPr lang="en-CA" sz="2400" dirty="0" err="1"/>
              <a:t>trình</a:t>
            </a:r>
            <a:r>
              <a:rPr lang="en-CA" sz="2400" dirty="0"/>
              <a:t> </a:t>
            </a:r>
            <a:r>
              <a:rPr lang="en-CA" sz="2400" dirty="0" err="1"/>
              <a:t>phần</a:t>
            </a:r>
            <a:r>
              <a:rPr lang="en-CA" sz="2400" dirty="0"/>
              <a:t> </a:t>
            </a:r>
            <a:r>
              <a:rPr lang="en-CA" sz="2400" dirty="0" err="1"/>
              <a:t>mềm</a:t>
            </a:r>
            <a:r>
              <a:rPr lang="en-CA" sz="2400" dirty="0"/>
              <a:t> </a:t>
            </a:r>
            <a:r>
              <a:rPr lang="en-CA" sz="2400" dirty="0" err="1"/>
              <a:t>được</a:t>
            </a:r>
            <a:r>
              <a:rPr lang="en-CA" sz="2400" dirty="0"/>
              <a:t> </a:t>
            </a:r>
            <a:r>
              <a:rPr lang="en-CA" sz="2400" dirty="0" err="1"/>
              <a:t>thiết</a:t>
            </a:r>
            <a:r>
              <a:rPr lang="en-CA" sz="2400" dirty="0"/>
              <a:t> </a:t>
            </a:r>
            <a:r>
              <a:rPr lang="en-CA" sz="2400" dirty="0" err="1"/>
              <a:t>kế</a:t>
            </a:r>
            <a:r>
              <a:rPr lang="en-CA" sz="2400" dirty="0"/>
              <a:t> </a:t>
            </a:r>
            <a:r>
              <a:rPr lang="en-CA" sz="2400" dirty="0" err="1"/>
              <a:t>để</a:t>
            </a:r>
            <a:r>
              <a:rPr lang="en-CA" sz="2400" dirty="0"/>
              <a:t> </a:t>
            </a:r>
            <a:r>
              <a:rPr lang="en-CA" sz="2400" dirty="0" err="1"/>
              <a:t>chạy</a:t>
            </a:r>
            <a:r>
              <a:rPr lang="en-CA" sz="2400" dirty="0"/>
              <a:t> </a:t>
            </a:r>
            <a:r>
              <a:rPr lang="en-CA" sz="2400" dirty="0" err="1"/>
              <a:t>trên</a:t>
            </a:r>
            <a:r>
              <a:rPr lang="en-CA" sz="2400" dirty="0"/>
              <a:t> </a:t>
            </a:r>
            <a:r>
              <a:rPr lang="en-CA" sz="2400" dirty="0" err="1"/>
              <a:t>một</a:t>
            </a:r>
            <a:r>
              <a:rPr lang="en-CA" sz="2400" dirty="0"/>
              <a:t> </a:t>
            </a:r>
            <a:r>
              <a:rPr lang="en-CA" sz="2400" dirty="0" err="1"/>
              <a:t>hệ</a:t>
            </a:r>
            <a:r>
              <a:rPr lang="en-CA" sz="2400" dirty="0"/>
              <a:t> </a:t>
            </a:r>
            <a:r>
              <a:rPr lang="en-CA" sz="2400" dirty="0" err="1"/>
              <a:t>điều</a:t>
            </a:r>
            <a:r>
              <a:rPr lang="en-CA" sz="2400" dirty="0"/>
              <a:t> </a:t>
            </a:r>
            <a:r>
              <a:rPr lang="en-CA" sz="2400" dirty="0" err="1"/>
              <a:t>hành</a:t>
            </a:r>
            <a:r>
              <a:rPr lang="en-CA" sz="2400" dirty="0"/>
              <a:t> </a:t>
            </a:r>
            <a:r>
              <a:rPr lang="en-CA" sz="2400" dirty="0" err="1"/>
              <a:t>cụ</a:t>
            </a:r>
            <a:r>
              <a:rPr lang="en-CA" sz="2400" dirty="0"/>
              <a:t> </a:t>
            </a:r>
            <a:r>
              <a:rPr lang="en-CA" sz="2400" dirty="0" err="1"/>
              <a:t>thể</a:t>
            </a:r>
            <a:r>
              <a:rPr lang="en-CA" sz="2400" dirty="0"/>
              <a:t> </a:t>
            </a:r>
            <a:r>
              <a:rPr lang="en-CA" sz="2400" dirty="0" err="1"/>
              <a:t>sử</a:t>
            </a:r>
            <a:r>
              <a:rPr lang="en-CA" sz="2400" dirty="0"/>
              <a:t> </a:t>
            </a:r>
            <a:r>
              <a:rPr lang="en-CA" sz="2400" dirty="0" err="1"/>
              <a:t>dụng</a:t>
            </a:r>
            <a:r>
              <a:rPr lang="en-CA" sz="2400" dirty="0"/>
              <a:t> </a:t>
            </a:r>
            <a:r>
              <a:rPr lang="en-CA" sz="2400" dirty="0" err="1"/>
              <a:t>cùng</a:t>
            </a:r>
            <a:r>
              <a:rPr lang="en-CA" sz="2400" dirty="0"/>
              <a:t> </a:t>
            </a:r>
            <a:r>
              <a:rPr lang="en-CA" sz="2400" dirty="0" err="1"/>
              <a:t>các</a:t>
            </a:r>
            <a:r>
              <a:rPr lang="en-CA" sz="2400" dirty="0"/>
              <a:t> </a:t>
            </a:r>
            <a:r>
              <a:rPr lang="en-CA" sz="2400" dirty="0" err="1"/>
              <a:t>nút</a:t>
            </a:r>
            <a:r>
              <a:rPr lang="en-CA" sz="2400" dirty="0"/>
              <a:t> </a:t>
            </a:r>
            <a:r>
              <a:rPr lang="en-CA" sz="2400" dirty="0" err="1"/>
              <a:t>bấm</a:t>
            </a:r>
            <a:r>
              <a:rPr lang="en-CA" sz="2400" dirty="0"/>
              <a:t>, </a:t>
            </a:r>
            <a:r>
              <a:rPr lang="en-CA" sz="2400" dirty="0" err="1"/>
              <a:t>biểu</a:t>
            </a:r>
            <a:r>
              <a:rPr lang="en-CA" sz="2400" dirty="0"/>
              <a:t> </a:t>
            </a:r>
            <a:r>
              <a:rPr lang="en-CA" sz="2400" dirty="0" err="1"/>
              <a:t>tượng</a:t>
            </a:r>
            <a:r>
              <a:rPr lang="en-CA" sz="2400" dirty="0"/>
              <a:t> hay </a:t>
            </a:r>
            <a:r>
              <a:rPr lang="en-CA" sz="2400" dirty="0" err="1"/>
              <a:t>hình</a:t>
            </a:r>
            <a:r>
              <a:rPr lang="en-CA" sz="2400" dirty="0"/>
              <a:t> </a:t>
            </a:r>
            <a:r>
              <a:rPr lang="en-CA" sz="2400" dirty="0" err="1"/>
              <a:t>ảnh</a:t>
            </a:r>
            <a:r>
              <a:rPr lang="en-CA" sz="2400" dirty="0"/>
              <a:t> </a:t>
            </a:r>
            <a:r>
              <a:rPr lang="en-CA" sz="2400" dirty="0" err="1"/>
              <a:t>cho</a:t>
            </a:r>
            <a:r>
              <a:rPr lang="en-CA" sz="2400" dirty="0"/>
              <a:t> </a:t>
            </a:r>
            <a:r>
              <a:rPr lang="en-CA" sz="2400" dirty="0" err="1"/>
              <a:t>các</a:t>
            </a:r>
            <a:r>
              <a:rPr lang="en-CA" sz="2400" dirty="0"/>
              <a:t> </a:t>
            </a:r>
            <a:r>
              <a:rPr lang="en-CA" sz="2400" dirty="0" err="1"/>
              <a:t>chức</a:t>
            </a:r>
            <a:r>
              <a:rPr lang="en-CA" sz="2400" dirty="0"/>
              <a:t> </a:t>
            </a:r>
            <a:r>
              <a:rPr lang="en-CA" sz="2400" dirty="0" err="1"/>
              <a:t>năng</a:t>
            </a:r>
            <a:r>
              <a:rPr lang="en-CA" sz="2400" dirty="0"/>
              <a:t> </a:t>
            </a:r>
            <a:r>
              <a:rPr lang="en-CA" sz="2400" dirty="0" err="1"/>
              <a:t>thường</a:t>
            </a:r>
            <a:r>
              <a:rPr lang="en-CA" sz="2400" dirty="0"/>
              <a:t> </a:t>
            </a:r>
            <a:r>
              <a:rPr lang="en-CA" sz="2400" dirty="0" err="1"/>
              <a:t>dùng</a:t>
            </a:r>
            <a:r>
              <a:rPr lang="vi-VN" sz="2400" dirty="0" smtClean="0"/>
              <a:t> </a:t>
            </a:r>
            <a:endParaRPr lang="vi-VN" sz="2400" dirty="0"/>
          </a:p>
          <a:p>
            <a:pPr lvl="1"/>
            <a:r>
              <a:rPr lang="vi-VN" sz="2000" dirty="0"/>
              <a:t>Giảm thời gian cần thiết để tìm hiểu phần mềm mới </a:t>
            </a:r>
          </a:p>
          <a:p>
            <a:r>
              <a:rPr lang="vi-VN" sz="2400" dirty="0"/>
              <a:t>Quản lý phần cứng, các chương trình và các tập tin </a:t>
            </a:r>
          </a:p>
          <a:p>
            <a:r>
              <a:rPr lang="vi-VN" sz="2400" dirty="0"/>
              <a:t>Phần mềm ứng dụng cho phép người dùng làm việc hiệu quả </a:t>
            </a:r>
          </a:p>
          <a:p>
            <a:pPr lvl="1"/>
            <a:r>
              <a:rPr lang="en-CA" sz="2000" dirty="0" err="1"/>
              <a:t>phần</a:t>
            </a:r>
            <a:r>
              <a:rPr lang="en-CA" sz="2000" dirty="0"/>
              <a:t> </a:t>
            </a:r>
            <a:r>
              <a:rPr lang="en-CA" sz="2000" dirty="0" err="1"/>
              <a:t>mềm</a:t>
            </a:r>
            <a:r>
              <a:rPr lang="en-CA" sz="2000" dirty="0"/>
              <a:t> </a:t>
            </a:r>
            <a:r>
              <a:rPr lang="en-CA" sz="2000" dirty="0" err="1"/>
              <a:t>ứng</a:t>
            </a:r>
            <a:r>
              <a:rPr lang="en-CA" sz="2000" dirty="0"/>
              <a:t> </a:t>
            </a:r>
            <a:r>
              <a:rPr lang="en-CA" sz="2000" dirty="0" err="1"/>
              <a:t>dụng</a:t>
            </a:r>
            <a:r>
              <a:rPr lang="en-CA" sz="2000" dirty="0"/>
              <a:t> </a:t>
            </a:r>
            <a:r>
              <a:rPr lang="en-CA" sz="2000" dirty="0" err="1"/>
              <a:t>cho</a:t>
            </a:r>
            <a:r>
              <a:rPr lang="en-CA" sz="2000" dirty="0"/>
              <a:t> </a:t>
            </a:r>
            <a:r>
              <a:rPr lang="en-CA" sz="2000" dirty="0" err="1"/>
              <a:t>phép</a:t>
            </a:r>
            <a:r>
              <a:rPr lang="en-CA" sz="2000" dirty="0"/>
              <a:t> </a:t>
            </a:r>
            <a:r>
              <a:rPr lang="en-CA" sz="2000" dirty="0" err="1"/>
              <a:t>một</a:t>
            </a:r>
            <a:r>
              <a:rPr lang="en-CA" sz="2000" dirty="0"/>
              <a:t> </a:t>
            </a:r>
            <a:r>
              <a:rPr lang="en-CA" sz="2000" dirty="0" err="1"/>
              <a:t>người</a:t>
            </a:r>
            <a:r>
              <a:rPr lang="en-CA" sz="2000" dirty="0"/>
              <a:t> </a:t>
            </a:r>
            <a:r>
              <a:rPr lang="en-CA" sz="2000" dirty="0" err="1"/>
              <a:t>dùng</a:t>
            </a:r>
            <a:r>
              <a:rPr lang="en-CA" sz="2000" dirty="0"/>
              <a:t> </a:t>
            </a:r>
            <a:r>
              <a:rPr lang="en-CA" sz="2000" dirty="0" err="1"/>
              <a:t>trở</a:t>
            </a:r>
            <a:r>
              <a:rPr lang="en-CA" sz="2000" dirty="0"/>
              <a:t> </a:t>
            </a:r>
            <a:r>
              <a:rPr lang="en-CA" sz="2000" dirty="0" err="1"/>
              <a:t>nên</a:t>
            </a:r>
            <a:r>
              <a:rPr lang="en-CA" sz="2000" dirty="0"/>
              <a:t> </a:t>
            </a:r>
            <a:r>
              <a:rPr lang="en-CA" sz="2000" dirty="0" err="1"/>
              <a:t>hiệu</a:t>
            </a:r>
            <a:r>
              <a:rPr lang="en-CA" sz="2000" dirty="0"/>
              <a:t> </a:t>
            </a:r>
            <a:r>
              <a:rPr lang="en-CA" sz="2000" dirty="0" err="1"/>
              <a:t>quả</a:t>
            </a:r>
            <a:r>
              <a:rPr lang="en-CA" sz="2000" dirty="0"/>
              <a:t> </a:t>
            </a:r>
            <a:r>
              <a:rPr lang="en-CA" sz="2000" dirty="0" err="1"/>
              <a:t>hơn</a:t>
            </a:r>
            <a:r>
              <a:rPr lang="en-CA" sz="2000" dirty="0"/>
              <a:t> </a:t>
            </a:r>
            <a:r>
              <a:rPr lang="en-CA" sz="2000" dirty="0" err="1"/>
              <a:t>khi</a:t>
            </a:r>
            <a:r>
              <a:rPr lang="en-CA" sz="2000" dirty="0"/>
              <a:t> </a:t>
            </a:r>
            <a:r>
              <a:rPr lang="en-CA" sz="2000" dirty="0" err="1"/>
              <a:t>tạo</a:t>
            </a:r>
            <a:r>
              <a:rPr lang="en-CA" sz="2000" dirty="0"/>
              <a:t> </a:t>
            </a:r>
            <a:r>
              <a:rPr lang="en-CA" sz="2000" dirty="0" err="1"/>
              <a:t>các</a:t>
            </a:r>
            <a:r>
              <a:rPr lang="en-CA" sz="2000" dirty="0"/>
              <a:t> </a:t>
            </a:r>
            <a:r>
              <a:rPr lang="en-CA" sz="2000" dirty="0" err="1"/>
              <a:t>tài</a:t>
            </a:r>
            <a:r>
              <a:rPr lang="en-CA" sz="2000" dirty="0"/>
              <a:t> </a:t>
            </a:r>
            <a:r>
              <a:rPr lang="en-CA" sz="2000" dirty="0" err="1"/>
              <a:t>liệu</a:t>
            </a:r>
            <a:r>
              <a:rPr lang="en-CA" sz="2000" dirty="0"/>
              <a:t> </a:t>
            </a:r>
            <a:r>
              <a:rPr lang="en-CA" sz="2000" dirty="0" err="1"/>
              <a:t>hoặc</a:t>
            </a:r>
            <a:r>
              <a:rPr lang="en-CA" sz="2000" dirty="0"/>
              <a:t> </a:t>
            </a:r>
            <a:r>
              <a:rPr lang="en-CA" sz="2000" dirty="0" err="1"/>
              <a:t>hoàn</a:t>
            </a:r>
            <a:r>
              <a:rPr lang="en-CA" sz="2000" dirty="0"/>
              <a:t> </a:t>
            </a:r>
            <a:r>
              <a:rPr lang="en-CA" sz="2000" dirty="0" err="1"/>
              <a:t>thành</a:t>
            </a:r>
            <a:r>
              <a:rPr lang="en-CA" sz="2000" dirty="0"/>
              <a:t> </a:t>
            </a:r>
            <a:r>
              <a:rPr lang="en-CA" sz="2000" dirty="0" err="1"/>
              <a:t>các</a:t>
            </a:r>
            <a:r>
              <a:rPr lang="en-CA" sz="2000" dirty="0"/>
              <a:t> </a:t>
            </a:r>
            <a:r>
              <a:rPr lang="en-CA" sz="2000" dirty="0" err="1"/>
              <a:t>công</a:t>
            </a:r>
            <a:r>
              <a:rPr lang="en-CA" sz="2000" dirty="0"/>
              <a:t> </a:t>
            </a:r>
            <a:r>
              <a:rPr lang="en-CA" sz="2000" dirty="0" err="1"/>
              <a:t>việc</a:t>
            </a:r>
            <a:r>
              <a:rPr lang="vi-VN" sz="2000" dirty="0" smtClean="0"/>
              <a:t> </a:t>
            </a:r>
            <a:endParaRPr lang="vi-VN" sz="2000" dirty="0"/>
          </a:p>
          <a:p>
            <a:pPr lvl="1"/>
            <a:r>
              <a:rPr lang="en-CA" sz="2000" dirty="0" err="1"/>
              <a:t>chương</a:t>
            </a:r>
            <a:r>
              <a:rPr lang="en-CA" sz="2000" dirty="0"/>
              <a:t> </a:t>
            </a:r>
            <a:r>
              <a:rPr lang="en-CA" sz="2000" dirty="0" err="1"/>
              <a:t>trình</a:t>
            </a:r>
            <a:r>
              <a:rPr lang="en-CA" sz="2000" dirty="0"/>
              <a:t> </a:t>
            </a:r>
            <a:r>
              <a:rPr lang="en-CA" sz="2000" dirty="0" err="1"/>
              <a:t>ứng</a:t>
            </a:r>
            <a:r>
              <a:rPr lang="en-CA" sz="2000" dirty="0"/>
              <a:t> </a:t>
            </a:r>
            <a:r>
              <a:rPr lang="en-CA" sz="2000" dirty="0" err="1"/>
              <a:t>dụng</a:t>
            </a:r>
            <a:r>
              <a:rPr lang="en-CA" sz="2000" dirty="0"/>
              <a:t> </a:t>
            </a:r>
            <a:r>
              <a:rPr lang="en-CA" sz="2000" dirty="0" err="1"/>
              <a:t>sẽ</a:t>
            </a:r>
            <a:r>
              <a:rPr lang="en-CA" sz="2000" dirty="0"/>
              <a:t> </a:t>
            </a:r>
            <a:r>
              <a:rPr lang="en-CA" sz="2000" dirty="0" err="1"/>
              <a:t>tương</a:t>
            </a:r>
            <a:r>
              <a:rPr lang="en-CA" sz="2000" dirty="0"/>
              <a:t> </a:t>
            </a:r>
            <a:r>
              <a:rPr lang="en-CA" sz="2000" dirty="0" err="1"/>
              <a:t>tác</a:t>
            </a:r>
            <a:r>
              <a:rPr lang="en-CA" sz="2000" dirty="0"/>
              <a:t> </a:t>
            </a:r>
            <a:r>
              <a:rPr lang="en-CA" sz="2000" dirty="0" err="1"/>
              <a:t>với</a:t>
            </a:r>
            <a:r>
              <a:rPr lang="en-CA" sz="2000" dirty="0"/>
              <a:t> </a:t>
            </a:r>
            <a:r>
              <a:rPr lang="en-CA" sz="2000" dirty="0" err="1"/>
              <a:t>hệ</a:t>
            </a:r>
            <a:r>
              <a:rPr lang="en-CA" sz="2000" dirty="0"/>
              <a:t> </a:t>
            </a:r>
            <a:r>
              <a:rPr lang="en-CA" sz="2000" dirty="0" err="1"/>
              <a:t>điều</a:t>
            </a:r>
            <a:r>
              <a:rPr lang="en-CA" sz="2000" dirty="0"/>
              <a:t> </a:t>
            </a:r>
            <a:r>
              <a:rPr lang="en-CA" sz="2000" dirty="0" err="1"/>
              <a:t>hành</a:t>
            </a:r>
            <a:r>
              <a:rPr lang="en-CA" sz="2000" dirty="0"/>
              <a:t> </a:t>
            </a:r>
            <a:r>
              <a:rPr lang="en-CA" sz="2000" dirty="0" err="1"/>
              <a:t>một</a:t>
            </a:r>
            <a:r>
              <a:rPr lang="en-CA" sz="2000" dirty="0"/>
              <a:t> </a:t>
            </a:r>
            <a:r>
              <a:rPr lang="en-CA" sz="2000" dirty="0" err="1"/>
              <a:t>cách</a:t>
            </a:r>
            <a:r>
              <a:rPr lang="en-CA" sz="2000" dirty="0"/>
              <a:t> “</a:t>
            </a:r>
            <a:r>
              <a:rPr lang="en-CA" sz="2000" dirty="0" err="1"/>
              <a:t>vô</a:t>
            </a:r>
            <a:r>
              <a:rPr lang="en-CA" sz="2000" dirty="0"/>
              <a:t> </a:t>
            </a:r>
            <a:r>
              <a:rPr lang="en-CA" sz="2000" dirty="0" err="1"/>
              <a:t>hình</a:t>
            </a:r>
            <a:r>
              <a:rPr lang="en-CA" sz="2000" dirty="0"/>
              <a:t>” </a:t>
            </a:r>
            <a:r>
              <a:rPr lang="en-CA" sz="2000" dirty="0" err="1"/>
              <a:t>và</a:t>
            </a:r>
            <a:r>
              <a:rPr lang="en-CA" sz="2000" dirty="0"/>
              <a:t> </a:t>
            </a:r>
            <a:r>
              <a:rPr lang="en-CA" sz="2000" dirty="0" err="1"/>
              <a:t>bạn</a:t>
            </a:r>
            <a:r>
              <a:rPr lang="en-CA" sz="2000" dirty="0"/>
              <a:t> </a:t>
            </a:r>
            <a:r>
              <a:rPr lang="en-CA" sz="2000" dirty="0" err="1"/>
              <a:t>không</a:t>
            </a:r>
            <a:r>
              <a:rPr lang="en-CA" sz="2000" dirty="0"/>
              <a:t> </a:t>
            </a:r>
            <a:r>
              <a:rPr lang="en-CA" sz="2000" dirty="0" err="1"/>
              <a:t>nhận</a:t>
            </a:r>
            <a:r>
              <a:rPr lang="en-CA" sz="2000" dirty="0"/>
              <a:t> </a:t>
            </a:r>
            <a:r>
              <a:rPr lang="en-CA" sz="2000" dirty="0" err="1"/>
              <a:t>ra</a:t>
            </a:r>
            <a:r>
              <a:rPr lang="en-CA" sz="2000" dirty="0"/>
              <a:t> </a:t>
            </a:r>
            <a:r>
              <a:rPr lang="en-CA" sz="2000" dirty="0" err="1"/>
              <a:t>điều</a:t>
            </a:r>
            <a:r>
              <a:rPr lang="en-CA" sz="2000" dirty="0"/>
              <a:t> </a:t>
            </a:r>
            <a:r>
              <a:rPr lang="en-CA" sz="2000" dirty="0" err="1"/>
              <a:t>đó</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6</a:t>
            </a:fld>
            <a:endParaRPr lang="en-US"/>
          </a:p>
        </p:txBody>
      </p:sp>
    </p:spTree>
    <p:extLst>
      <p:ext uri="{BB962C8B-B14F-4D97-AF65-F5344CB8AC3E}">
        <p14:creationId xmlns:p14="http://schemas.microsoft.com/office/powerpoint/2010/main" val="17000316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a:xfrm>
            <a:off x="396000" y="1440000"/>
            <a:ext cx="8385175" cy="566930"/>
          </a:xfrm>
        </p:spPr>
        <p:txBody>
          <a:bodyPr/>
          <a:lstStyle/>
          <a:p>
            <a:r>
              <a:rPr lang="en-US" b="1" dirty="0" smtClean="0"/>
              <a:t>Windows 7</a:t>
            </a:r>
            <a:endParaRPr lang="en-US" b="1" dirty="0"/>
          </a:p>
        </p:txBody>
      </p:sp>
      <p:pic>
        <p:nvPicPr>
          <p:cNvPr id="4" name="Picture 3" descr="Description: C:\Users\swong\Documents\Manuals\IC3 GS4\7314 IC3 GS4\Screens\w7-00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5978" y="2032799"/>
            <a:ext cx="7252045" cy="4089892"/>
          </a:xfrm>
          <a:prstGeom prst="rect">
            <a:avLst/>
          </a:prstGeom>
          <a:noFill/>
          <a:ln>
            <a:noFill/>
          </a:ln>
        </p:spPr>
      </p:pic>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7</a:t>
            </a:fld>
            <a:endParaRPr lang="en-US"/>
          </a:p>
        </p:txBody>
      </p:sp>
    </p:spTree>
    <p:extLst>
      <p:ext uri="{BB962C8B-B14F-4D97-AF65-F5344CB8AC3E}">
        <p14:creationId xmlns:p14="http://schemas.microsoft.com/office/powerpoint/2010/main" val="11154158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a:xfrm>
            <a:off x="396000" y="1440000"/>
            <a:ext cx="8385175" cy="626306"/>
          </a:xfrm>
        </p:spPr>
        <p:txBody>
          <a:bodyPr/>
          <a:lstStyle/>
          <a:p>
            <a:r>
              <a:rPr lang="en-US" b="1" dirty="0" smtClean="0"/>
              <a:t>Mac OS</a:t>
            </a:r>
            <a:endParaRPr lang="en-US" b="1" dirty="0"/>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8</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7415" y="2047227"/>
            <a:ext cx="7069170" cy="3974797"/>
          </a:xfrm>
          <a:prstGeom prst="rect">
            <a:avLst/>
          </a:prstGeom>
        </p:spPr>
      </p:pic>
    </p:spTree>
    <p:extLst>
      <p:ext uri="{BB962C8B-B14F-4D97-AF65-F5344CB8AC3E}">
        <p14:creationId xmlns:p14="http://schemas.microsoft.com/office/powerpoint/2010/main" val="2094253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Các hệ điều hành hiện đại</a:t>
            </a:r>
            <a:endParaRPr lang="en-US" dirty="0"/>
          </a:p>
        </p:txBody>
      </p:sp>
      <p:sp>
        <p:nvSpPr>
          <p:cNvPr id="3" name="Content Placeholder 2"/>
          <p:cNvSpPr>
            <a:spLocks noGrp="1"/>
          </p:cNvSpPr>
          <p:nvPr>
            <p:ph idx="1"/>
          </p:nvPr>
        </p:nvSpPr>
        <p:spPr/>
        <p:txBody>
          <a:bodyPr/>
          <a:lstStyle/>
          <a:p>
            <a:r>
              <a:rPr lang="en-US" b="1" dirty="0" smtClean="0"/>
              <a:t>UNIX</a:t>
            </a:r>
          </a:p>
          <a:p>
            <a:pPr lvl="1"/>
            <a:r>
              <a:rPr lang="vi-VN" dirty="0"/>
              <a:t>Một trong những hệ điều hành đa nhiệm, đa người dùng đầu tiên</a:t>
            </a:r>
          </a:p>
          <a:p>
            <a:pPr lvl="1"/>
            <a:r>
              <a:rPr lang="vi-VN" dirty="0"/>
              <a:t>Được phát triển vào năm 1969 cho các máy tính </a:t>
            </a:r>
            <a:r>
              <a:rPr lang="vi-VN" dirty="0" smtClean="0"/>
              <a:t>siêu </a:t>
            </a:r>
            <a:r>
              <a:rPr lang="vi-VN" dirty="0"/>
              <a:t>lớn và các máy chủ</a:t>
            </a:r>
          </a:p>
          <a:p>
            <a:pPr lvl="1"/>
            <a:r>
              <a:rPr lang="vi-VN" dirty="0"/>
              <a:t>Phiên bản mới hơn cho các hệ thống máy tính để bàn bao gồm giao diện đồ họa (GUI)</a:t>
            </a:r>
          </a:p>
          <a:p>
            <a:pPr lvl="1"/>
            <a:r>
              <a:rPr lang="en-CA" dirty="0" err="1"/>
              <a:t>sử</a:t>
            </a:r>
            <a:r>
              <a:rPr lang="en-CA" dirty="0"/>
              <a:t> </a:t>
            </a:r>
            <a:r>
              <a:rPr lang="en-CA" dirty="0" err="1"/>
              <a:t>dụng</a:t>
            </a:r>
            <a:r>
              <a:rPr lang="en-CA" dirty="0"/>
              <a:t> </a:t>
            </a:r>
            <a:r>
              <a:rPr lang="en-CA" dirty="0" err="1"/>
              <a:t>rộng</a:t>
            </a:r>
            <a:r>
              <a:rPr lang="en-CA" dirty="0"/>
              <a:t> </a:t>
            </a:r>
            <a:r>
              <a:rPr lang="en-CA" dirty="0" err="1"/>
              <a:t>rãi</a:t>
            </a:r>
            <a:r>
              <a:rPr lang="en-CA" dirty="0"/>
              <a:t> </a:t>
            </a:r>
            <a:r>
              <a:rPr lang="en-CA" dirty="0" err="1"/>
              <a:t>trong</a:t>
            </a:r>
            <a:r>
              <a:rPr lang="en-CA" dirty="0"/>
              <a:t> </a:t>
            </a:r>
            <a:r>
              <a:rPr lang="en-CA" dirty="0" err="1"/>
              <a:t>các</a:t>
            </a:r>
            <a:r>
              <a:rPr lang="en-CA" dirty="0"/>
              <a:t> </a:t>
            </a:r>
            <a:r>
              <a:rPr lang="en-CA" dirty="0" err="1"/>
              <a:t>trường</a:t>
            </a:r>
            <a:r>
              <a:rPr lang="en-CA" dirty="0"/>
              <a:t> </a:t>
            </a:r>
            <a:r>
              <a:rPr lang="en-CA" dirty="0" err="1"/>
              <a:t>đại</a:t>
            </a:r>
            <a:r>
              <a:rPr lang="en-CA" dirty="0"/>
              <a:t> </a:t>
            </a:r>
            <a:r>
              <a:rPr lang="en-CA" dirty="0" err="1"/>
              <a:t>học</a:t>
            </a:r>
            <a:r>
              <a:rPr lang="en-CA" dirty="0"/>
              <a:t> </a:t>
            </a:r>
            <a:r>
              <a:rPr lang="en-CA" dirty="0" err="1"/>
              <a:t>và</a:t>
            </a:r>
            <a:r>
              <a:rPr lang="en-CA" dirty="0"/>
              <a:t> </a:t>
            </a:r>
            <a:r>
              <a:rPr lang="en-CA" dirty="0" err="1"/>
              <a:t>các</a:t>
            </a:r>
            <a:r>
              <a:rPr lang="en-CA" dirty="0"/>
              <a:t> </a:t>
            </a:r>
            <a:r>
              <a:rPr lang="en-CA" dirty="0" err="1"/>
              <a:t>tổ</a:t>
            </a:r>
            <a:r>
              <a:rPr lang="en-CA" dirty="0"/>
              <a:t> </a:t>
            </a:r>
            <a:r>
              <a:rPr lang="en-CA" dirty="0" err="1"/>
              <a:t>chức</a:t>
            </a:r>
            <a:r>
              <a:rPr lang="en-CA" dirty="0"/>
              <a:t> </a:t>
            </a:r>
            <a:r>
              <a:rPr lang="en-CA" dirty="0" err="1"/>
              <a:t>nghiên</a:t>
            </a:r>
            <a:r>
              <a:rPr lang="en-CA" dirty="0"/>
              <a:t> </a:t>
            </a:r>
            <a:r>
              <a:rPr lang="en-CA" dirty="0" err="1"/>
              <a:t>cứu</a:t>
            </a:r>
            <a:r>
              <a:rPr lang="en-CA" dirty="0"/>
              <a:t> </a:t>
            </a:r>
            <a:r>
              <a:rPr lang="en-CA" dirty="0" err="1"/>
              <a:t>khoa</a:t>
            </a:r>
            <a:r>
              <a:rPr lang="en-CA" dirty="0"/>
              <a:t> </a:t>
            </a:r>
            <a:r>
              <a:rPr lang="en-CA" dirty="0" err="1"/>
              <a:t>học</a:t>
            </a:r>
            <a:endParaRPr lang="vi-VN" dirty="0"/>
          </a:p>
          <a:p>
            <a:pPr lvl="1"/>
            <a:r>
              <a:rPr lang="en-CA" dirty="0" err="1"/>
              <a:t>thường</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trên</a:t>
            </a:r>
            <a:r>
              <a:rPr lang="en-CA" dirty="0"/>
              <a:t> </a:t>
            </a:r>
            <a:r>
              <a:rPr lang="en-CA" dirty="0" err="1"/>
              <a:t>các</a:t>
            </a:r>
            <a:r>
              <a:rPr lang="en-CA" dirty="0"/>
              <a:t> </a:t>
            </a:r>
            <a:r>
              <a:rPr lang="en-CA" dirty="0" err="1"/>
              <a:t>máy</a:t>
            </a:r>
            <a:r>
              <a:rPr lang="en-CA" dirty="0"/>
              <a:t> </a:t>
            </a:r>
            <a:r>
              <a:rPr lang="en-CA" dirty="0" err="1"/>
              <a:t>cơ</a:t>
            </a:r>
            <a:r>
              <a:rPr lang="en-CA" dirty="0"/>
              <a:t> </a:t>
            </a:r>
            <a:r>
              <a:rPr lang="en-CA" dirty="0" err="1"/>
              <a:t>khí</a:t>
            </a:r>
            <a:r>
              <a:rPr lang="en-CA" dirty="0"/>
              <a:t> </a:t>
            </a:r>
            <a:r>
              <a:rPr lang="en-CA" dirty="0" err="1"/>
              <a:t>hoặc</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hỗ</a:t>
            </a:r>
            <a:r>
              <a:rPr lang="en-CA" dirty="0"/>
              <a:t> </a:t>
            </a:r>
            <a:r>
              <a:rPr lang="en-CA" dirty="0" err="1"/>
              <a:t>trợ</a:t>
            </a:r>
            <a:r>
              <a:rPr lang="en-CA" dirty="0"/>
              <a:t> </a:t>
            </a:r>
            <a:r>
              <a:rPr lang="en-CA" dirty="0" err="1"/>
              <a:t>thiết</a:t>
            </a:r>
            <a:r>
              <a:rPr lang="en-CA" dirty="0"/>
              <a:t> </a:t>
            </a:r>
            <a:r>
              <a:rPr lang="en-CA" dirty="0" err="1"/>
              <a:t>kế</a:t>
            </a:r>
            <a:r>
              <a:rPr lang="en-CA" dirty="0"/>
              <a:t> </a:t>
            </a:r>
            <a:r>
              <a:rPr lang="en-CA" dirty="0" err="1"/>
              <a:t>trên</a:t>
            </a:r>
            <a:r>
              <a:rPr lang="en-CA" dirty="0"/>
              <a:t> </a:t>
            </a:r>
            <a:r>
              <a:rPr lang="en-CA" dirty="0" err="1"/>
              <a:t>máy</a:t>
            </a:r>
            <a:r>
              <a:rPr lang="en-CA" dirty="0"/>
              <a:t> </a:t>
            </a:r>
            <a:r>
              <a:rPr lang="en-CA" dirty="0" err="1"/>
              <a:t>tính</a:t>
            </a:r>
            <a:r>
              <a:rPr lang="en-CA" dirty="0"/>
              <a:t> (CAD)</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pPr/>
              <a:t>9</a:t>
            </a:fld>
            <a:endParaRPr lang="en-US"/>
          </a:p>
        </p:txBody>
      </p:sp>
    </p:spTree>
    <p:extLst>
      <p:ext uri="{BB962C8B-B14F-4D97-AF65-F5344CB8AC3E}">
        <p14:creationId xmlns:p14="http://schemas.microsoft.com/office/powerpoint/2010/main" val="2882063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4035</TotalTime>
  <Words>4266</Words>
  <Application>Microsoft Office PowerPoint</Application>
  <PresentationFormat>Letter Paper (8.5x11 in)</PresentationFormat>
  <Paragraphs>590</Paragraphs>
  <Slides>42</Slides>
  <Notes>41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42</vt:i4>
      </vt:variant>
    </vt:vector>
  </HeadingPairs>
  <TitlesOfParts>
    <vt:vector size="55" baseType="lpstr">
      <vt:lpstr>Arial</vt:lpstr>
      <vt:lpstr>Arial Narrow</vt:lpstr>
      <vt:lpstr>Calibri</vt:lpstr>
      <vt:lpstr>Cambria</vt:lpstr>
      <vt:lpstr>Futura Lt BT</vt:lpstr>
      <vt:lpstr>Symbol</vt:lpstr>
      <vt:lpstr>Times New Roman</vt:lpstr>
      <vt:lpstr>Trebuchet MS</vt:lpstr>
      <vt:lpstr>Verdana</vt:lpstr>
      <vt:lpstr>Wingdings</vt:lpstr>
      <vt:lpstr>Wingdings 3</vt:lpstr>
      <vt:lpstr>Zurich BT</vt:lpstr>
      <vt:lpstr>2_Default Design</vt:lpstr>
      <vt:lpstr>Máy tính căn bản</vt:lpstr>
      <vt:lpstr>Giới thiệu bài thi IC3</vt:lpstr>
      <vt:lpstr>Mục tiêu bài học</vt:lpstr>
      <vt:lpstr>Hệ điều hành là gì?</vt:lpstr>
      <vt:lpstr>Hệ điều hành là gì?</vt:lpstr>
      <vt:lpstr>Hệ điều hành là gì?</vt:lpstr>
      <vt:lpstr>Các hệ điều hành hiện đại</vt:lpstr>
      <vt:lpstr>Các hệ điều hành hiện đại</vt:lpstr>
      <vt:lpstr>Các hệ điều hành hiện đại</vt:lpstr>
      <vt:lpstr>Các hệ điều hành hiện đại</vt:lpstr>
      <vt:lpstr>Các hệ điều hành hiện đại</vt:lpstr>
      <vt:lpstr>Các hệ điều hành hiện đại</vt:lpstr>
      <vt:lpstr>Các khả năng và giới hạn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Các tính năng chung của hệ điều hành</vt:lpstr>
      <vt:lpstr>Tìm hiểu Windows Desktop</vt:lpstr>
      <vt:lpstr>Tìm hiểu Windows Desktop</vt:lpstr>
      <vt:lpstr>Điều hướng trong Desktop</vt:lpstr>
      <vt:lpstr>Sử dụng nút khởi động (Start Button)</vt:lpstr>
      <vt:lpstr>Sử dụng nút khởi động (Start Button)</vt:lpstr>
      <vt:lpstr>Sử dụng nút khởi động (Start Button)</vt:lpstr>
      <vt:lpstr>Làm việc với một chương trình ứng dụng</vt:lpstr>
      <vt:lpstr>Sử dụng thanh tác vụ (Taskbar)</vt:lpstr>
      <vt:lpstr>Sử dụng thanh tác vụ (Taskbar)</vt:lpstr>
      <vt:lpstr>Sử dụng thanh tác vụ (Taskbar)</vt:lpstr>
      <vt:lpstr>Sử dụng thanh tác vụ (Taskbar)</vt:lpstr>
      <vt:lpstr>Mối quan hệ giữa phần cứng và phần mềm</vt:lpstr>
      <vt:lpstr>Tìm hiểu về các bản cập nhật (Updates)</vt:lpstr>
      <vt:lpstr>Tìm hiểu về các bản cập nhật (Updates)</vt:lpstr>
      <vt:lpstr>Tóm tắt bài học</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Administrator</cp:lastModifiedBy>
  <cp:revision>627</cp:revision>
  <dcterms:created xsi:type="dcterms:W3CDTF">2007-03-28T02:59:08Z</dcterms:created>
  <dcterms:modified xsi:type="dcterms:W3CDTF">2020-06-16T06:03:10Z</dcterms:modified>
</cp:coreProperties>
</file>