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45" r:id="rId1"/>
  </p:sldMasterIdLst>
  <p:notesMasterIdLst>
    <p:notesMasterId r:id="rId64"/>
  </p:notesMasterIdLst>
  <p:handoutMasterIdLst>
    <p:handoutMasterId r:id="rId65"/>
  </p:handoutMasterIdLst>
  <p:sldIdLst>
    <p:sldId id="257" r:id="rId2"/>
    <p:sldId id="259" r:id="rId3"/>
    <p:sldId id="354" r:id="rId4"/>
    <p:sldId id="357" r:id="rId5"/>
    <p:sldId id="413" r:id="rId6"/>
    <p:sldId id="358" r:id="rId7"/>
    <p:sldId id="359" r:id="rId8"/>
    <p:sldId id="360" r:id="rId9"/>
    <p:sldId id="361" r:id="rId10"/>
    <p:sldId id="362" r:id="rId11"/>
    <p:sldId id="363" r:id="rId12"/>
    <p:sldId id="364" r:id="rId13"/>
    <p:sldId id="414" r:id="rId14"/>
    <p:sldId id="365" r:id="rId15"/>
    <p:sldId id="366" r:id="rId16"/>
    <p:sldId id="367" r:id="rId17"/>
    <p:sldId id="355" r:id="rId18"/>
    <p:sldId id="356" r:id="rId19"/>
    <p:sldId id="368" r:id="rId20"/>
    <p:sldId id="369" r:id="rId21"/>
    <p:sldId id="370" r:id="rId22"/>
    <p:sldId id="371" r:id="rId23"/>
    <p:sldId id="372" r:id="rId24"/>
    <p:sldId id="373" r:id="rId25"/>
    <p:sldId id="375" r:id="rId26"/>
    <p:sldId id="376" r:id="rId27"/>
    <p:sldId id="377" r:id="rId28"/>
    <p:sldId id="378" r:id="rId29"/>
    <p:sldId id="379" r:id="rId30"/>
    <p:sldId id="380" r:id="rId31"/>
    <p:sldId id="381" r:id="rId32"/>
    <p:sldId id="382" r:id="rId33"/>
    <p:sldId id="383" r:id="rId34"/>
    <p:sldId id="384" r:id="rId35"/>
    <p:sldId id="385" r:id="rId36"/>
    <p:sldId id="415" r:id="rId37"/>
    <p:sldId id="386" r:id="rId38"/>
    <p:sldId id="387" r:id="rId39"/>
    <p:sldId id="388" r:id="rId40"/>
    <p:sldId id="389" r:id="rId41"/>
    <p:sldId id="390" r:id="rId42"/>
    <p:sldId id="416" r:id="rId43"/>
    <p:sldId id="391" r:id="rId44"/>
    <p:sldId id="392" r:id="rId45"/>
    <p:sldId id="400" r:id="rId46"/>
    <p:sldId id="417" r:id="rId47"/>
    <p:sldId id="401" r:id="rId48"/>
    <p:sldId id="402" r:id="rId49"/>
    <p:sldId id="403" r:id="rId50"/>
    <p:sldId id="404" r:id="rId51"/>
    <p:sldId id="405" r:id="rId52"/>
    <p:sldId id="418" r:id="rId53"/>
    <p:sldId id="406" r:id="rId54"/>
    <p:sldId id="407" r:id="rId55"/>
    <p:sldId id="409" r:id="rId56"/>
    <p:sldId id="419" r:id="rId57"/>
    <p:sldId id="410" r:id="rId58"/>
    <p:sldId id="349" r:id="rId59"/>
    <p:sldId id="350" r:id="rId60"/>
    <p:sldId id="351" r:id="rId61"/>
    <p:sldId id="352" r:id="rId62"/>
    <p:sldId id="412" r:id="rId63"/>
  </p:sldIdLst>
  <p:sldSz cx="9144000" cy="6858000" type="letter"/>
  <p:notesSz cx="6858000" cy="9144000"/>
  <p:custDataLst>
    <p:tags r:id="rId66"/>
  </p:custDataLst>
  <p:defaultTextStyle>
    <a:defPPr>
      <a:defRPr lang="en-US"/>
    </a:defPPr>
    <a:lvl1pPr algn="l" rtl="0" fontAlgn="base">
      <a:spcBef>
        <a:spcPct val="0"/>
      </a:spcBef>
      <a:spcAft>
        <a:spcPct val="0"/>
      </a:spcAft>
      <a:defRPr sz="1400" kern="1200">
        <a:solidFill>
          <a:schemeClr val="tx1"/>
        </a:solidFill>
        <a:latin typeface="Arial" pitchFamily="34" charset="0"/>
        <a:ea typeface="+mn-ea"/>
        <a:cs typeface="+mn-cs"/>
      </a:defRPr>
    </a:lvl1pPr>
    <a:lvl2pPr marL="457200" algn="l" rtl="0" fontAlgn="base">
      <a:spcBef>
        <a:spcPct val="0"/>
      </a:spcBef>
      <a:spcAft>
        <a:spcPct val="0"/>
      </a:spcAft>
      <a:defRPr sz="1400" kern="1200">
        <a:solidFill>
          <a:schemeClr val="tx1"/>
        </a:solidFill>
        <a:latin typeface="Arial" pitchFamily="34" charset="0"/>
        <a:ea typeface="+mn-ea"/>
        <a:cs typeface="+mn-cs"/>
      </a:defRPr>
    </a:lvl2pPr>
    <a:lvl3pPr marL="914400" algn="l" rtl="0" fontAlgn="base">
      <a:spcBef>
        <a:spcPct val="0"/>
      </a:spcBef>
      <a:spcAft>
        <a:spcPct val="0"/>
      </a:spcAft>
      <a:defRPr sz="1400" kern="1200">
        <a:solidFill>
          <a:schemeClr val="tx1"/>
        </a:solidFill>
        <a:latin typeface="Arial" pitchFamily="34" charset="0"/>
        <a:ea typeface="+mn-ea"/>
        <a:cs typeface="+mn-cs"/>
      </a:defRPr>
    </a:lvl3pPr>
    <a:lvl4pPr marL="1371600" algn="l" rtl="0" fontAlgn="base">
      <a:spcBef>
        <a:spcPct val="0"/>
      </a:spcBef>
      <a:spcAft>
        <a:spcPct val="0"/>
      </a:spcAft>
      <a:defRPr sz="1400" kern="1200">
        <a:solidFill>
          <a:schemeClr val="tx1"/>
        </a:solidFill>
        <a:latin typeface="Arial" pitchFamily="34" charset="0"/>
        <a:ea typeface="+mn-ea"/>
        <a:cs typeface="+mn-cs"/>
      </a:defRPr>
    </a:lvl4pPr>
    <a:lvl5pPr marL="1828800" algn="l" rtl="0" fontAlgn="base">
      <a:spcBef>
        <a:spcPct val="0"/>
      </a:spcBef>
      <a:spcAft>
        <a:spcPct val="0"/>
      </a:spcAft>
      <a:defRPr sz="1400" kern="1200">
        <a:solidFill>
          <a:schemeClr val="tx1"/>
        </a:solidFill>
        <a:latin typeface="Arial" pitchFamily="34" charset="0"/>
        <a:ea typeface="+mn-ea"/>
        <a:cs typeface="+mn-cs"/>
      </a:defRPr>
    </a:lvl5pPr>
    <a:lvl6pPr marL="2286000" algn="l" defTabSz="914400" rtl="0" eaLnBrk="1" latinLnBrk="0" hangingPunct="1">
      <a:defRPr sz="1400" kern="1200">
        <a:solidFill>
          <a:schemeClr val="tx1"/>
        </a:solidFill>
        <a:latin typeface="Arial" pitchFamily="34" charset="0"/>
        <a:ea typeface="+mn-ea"/>
        <a:cs typeface="+mn-cs"/>
      </a:defRPr>
    </a:lvl6pPr>
    <a:lvl7pPr marL="2743200" algn="l" defTabSz="914400" rtl="0" eaLnBrk="1" latinLnBrk="0" hangingPunct="1">
      <a:defRPr sz="1400" kern="1200">
        <a:solidFill>
          <a:schemeClr val="tx1"/>
        </a:solidFill>
        <a:latin typeface="Arial" pitchFamily="34" charset="0"/>
        <a:ea typeface="+mn-ea"/>
        <a:cs typeface="+mn-cs"/>
      </a:defRPr>
    </a:lvl7pPr>
    <a:lvl8pPr marL="3200400" algn="l" defTabSz="914400" rtl="0" eaLnBrk="1" latinLnBrk="0" hangingPunct="1">
      <a:defRPr sz="1400" kern="1200">
        <a:solidFill>
          <a:schemeClr val="tx1"/>
        </a:solidFill>
        <a:latin typeface="Arial" pitchFamily="34" charset="0"/>
        <a:ea typeface="+mn-ea"/>
        <a:cs typeface="+mn-cs"/>
      </a:defRPr>
    </a:lvl8pPr>
    <a:lvl9pPr marL="3657600" algn="l" defTabSz="914400" rtl="0" eaLnBrk="1" latinLnBrk="0" hangingPunct="1">
      <a:defRPr sz="1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xmlns="">
        <p15:guide id="1" orient="horz" pos="865">
          <p15:clr>
            <a:srgbClr val="A4A3A4"/>
          </p15:clr>
        </p15:guide>
        <p15:guide id="2" pos="5479">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C040"/>
    <a:srgbClr val="A5D028"/>
    <a:srgbClr val="5BD078"/>
    <a:srgbClr val="E6BA07"/>
    <a:srgbClr val="62883B"/>
    <a:srgbClr val="BAE18F"/>
    <a:srgbClr val="99CE04"/>
    <a:srgbClr val="ADD787"/>
    <a:srgbClr val="0000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09" autoAdjust="0"/>
    <p:restoredTop sz="90764" autoAdjust="0"/>
  </p:normalViewPr>
  <p:slideViewPr>
    <p:cSldViewPr snapToGrid="0">
      <p:cViewPr varScale="1">
        <p:scale>
          <a:sx n="58" d="100"/>
          <a:sy n="58" d="100"/>
        </p:scale>
        <p:origin x="-941" y="-62"/>
      </p:cViewPr>
      <p:guideLst>
        <p:guide orient="horz" pos="865"/>
        <p:guide pos="5479"/>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p:scale>
          <a:sx n="60" d="100"/>
          <a:sy n="60" d="100"/>
        </p:scale>
        <p:origin x="-2454" y="-7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17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defTabSz="911322">
              <a:defRPr sz="1200">
                <a:latin typeface="Arial" pitchFamily="34" charset="0"/>
              </a:defRPr>
            </a:lvl1pPr>
          </a:lstStyle>
          <a:p>
            <a:pPr>
              <a:defRPr/>
            </a:pPr>
            <a:r>
              <a:rPr lang="en-US" dirty="0" smtClean="0"/>
              <a:t>Internet and Computing Core Certification Guide Module A Computing Fundamentals</a:t>
            </a:r>
            <a:endParaRPr lang="en-US" dirty="0"/>
          </a:p>
        </p:txBody>
      </p:sp>
      <p:sp>
        <p:nvSpPr>
          <p:cNvPr id="97177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algn="r" defTabSz="911322">
              <a:defRPr sz="1200">
                <a:latin typeface="Arial" charset="0"/>
              </a:defRPr>
            </a:lvl1pPr>
          </a:lstStyle>
          <a:p>
            <a:pPr>
              <a:defRPr/>
            </a:pPr>
            <a:endParaRPr lang="en-US" dirty="0"/>
          </a:p>
        </p:txBody>
      </p:sp>
      <p:sp>
        <p:nvSpPr>
          <p:cNvPr id="97178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defTabSz="911322">
              <a:defRPr sz="1200">
                <a:latin typeface="Arial" charset="0"/>
              </a:defRPr>
            </a:lvl1pPr>
          </a:lstStyle>
          <a:p>
            <a:pPr>
              <a:defRPr/>
            </a:pPr>
            <a:endParaRPr lang="en-US" dirty="0"/>
          </a:p>
        </p:txBody>
      </p:sp>
      <p:sp>
        <p:nvSpPr>
          <p:cNvPr id="97178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r" defTabSz="911322">
              <a:defRPr sz="1200">
                <a:latin typeface="Arial" charset="0"/>
              </a:defRPr>
            </a:lvl1pPr>
          </a:lstStyle>
          <a:p>
            <a:pPr>
              <a:defRPr/>
            </a:pPr>
            <a:fld id="{5C88637F-DDEC-44B1-B222-F6613425A130}" type="slidenum">
              <a:rPr lang="en-US"/>
              <a:pPr>
                <a:defRPr/>
              </a:pPr>
              <a:t>‹#›</a:t>
            </a:fld>
            <a:endParaRPr lang="en-US" dirty="0"/>
          </a:p>
        </p:txBody>
      </p:sp>
    </p:spTree>
    <p:extLst>
      <p:ext uri="{BB962C8B-B14F-4D97-AF65-F5344CB8AC3E}">
        <p14:creationId xmlns:p14="http://schemas.microsoft.com/office/powerpoint/2010/main" val="172333510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166688"/>
            <a:ext cx="6858000" cy="322262"/>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marL="230556" indent="0" defTabSz="911322">
              <a:tabLst>
                <a:tab pos="6281105" algn="r"/>
              </a:tabLst>
              <a:defRPr sz="1100" b="1">
                <a:latin typeface="Arial" pitchFamily="34" charset="0"/>
                <a:cs typeface="Arial" pitchFamily="34" charset="0"/>
              </a:defRPr>
            </a:lvl1pPr>
          </a:lstStyle>
          <a:p>
            <a:pPr>
              <a:defRPr/>
            </a:pPr>
            <a:r>
              <a:rPr lang="en-US" dirty="0" smtClean="0"/>
              <a:t>Internet and Computing Core Certification Guide 	Module A Computing Fundamentals</a:t>
            </a:r>
            <a:endParaRPr lang="en-CA" dirty="0"/>
          </a:p>
        </p:txBody>
      </p:sp>
      <p:sp>
        <p:nvSpPr>
          <p:cNvPr id="97283" name="Rectangle 4"/>
          <p:cNvSpPr>
            <a:spLocks noGrp="1" noRot="1" noChangeAspect="1" noChangeArrowheads="1" noTextEdit="1"/>
          </p:cNvSpPr>
          <p:nvPr>
            <p:ph type="sldImg" idx="2"/>
          </p:nvPr>
        </p:nvSpPr>
        <p:spPr bwMode="auto">
          <a:xfrm>
            <a:off x="1146175" y="687388"/>
            <a:ext cx="4567238" cy="3427412"/>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15963" y="4343400"/>
            <a:ext cx="5584825" cy="4113213"/>
          </a:xfrm>
          <a:prstGeom prst="rect">
            <a:avLst/>
          </a:prstGeom>
          <a:noFill/>
          <a:ln w="9525">
            <a:noFill/>
            <a:miter lim="800000"/>
            <a:headEnd/>
            <a:tailEnd/>
          </a:ln>
          <a:effectLst/>
        </p:spPr>
        <p:txBody>
          <a:bodyPr vert="horz" wrap="square" lIns="9112" tIns="45561" rIns="9112" bIns="45561"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1270" name="Rectangle 6"/>
          <p:cNvSpPr>
            <a:spLocks noGrp="1" noChangeArrowheads="1"/>
          </p:cNvSpPr>
          <p:nvPr>
            <p:ph type="ftr" sz="quarter" idx="4"/>
          </p:nvPr>
        </p:nvSpPr>
        <p:spPr bwMode="auto">
          <a:xfrm>
            <a:off x="166688" y="8680450"/>
            <a:ext cx="2971800" cy="36036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marL="230556" defTabSz="911322">
              <a:defRPr sz="800">
                <a:latin typeface="Arial" pitchFamily="34" charset="0"/>
                <a:cs typeface="Arial" pitchFamily="34" charset="0"/>
              </a:defRPr>
            </a:lvl1pPr>
          </a:lstStyle>
          <a:p>
            <a:pPr>
              <a:defRPr/>
            </a:pPr>
            <a:r>
              <a:rPr lang="en-CA" dirty="0" smtClean="0"/>
              <a:t>© CCI Learning Solutions Inc.</a:t>
            </a:r>
            <a:endParaRPr lang="en-CA" dirty="0"/>
          </a:p>
        </p:txBody>
      </p:sp>
      <p:sp>
        <p:nvSpPr>
          <p:cNvPr id="11271" name="Rectangle 7"/>
          <p:cNvSpPr>
            <a:spLocks noGrp="1" noChangeArrowheads="1"/>
          </p:cNvSpPr>
          <p:nvPr>
            <p:ph type="sldNum" sz="quarter" idx="5"/>
          </p:nvPr>
        </p:nvSpPr>
        <p:spPr bwMode="auto">
          <a:xfrm>
            <a:off x="4000500" y="8763000"/>
            <a:ext cx="2703513" cy="27781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l" defTabSz="911322">
              <a:tabLst>
                <a:tab pos="2243252" algn="r"/>
              </a:tabLst>
              <a:defRPr sz="1000">
                <a:latin typeface="Arial" pitchFamily="34" charset="0"/>
                <a:cs typeface="Arial" pitchFamily="34" charset="0"/>
              </a:defRPr>
            </a:lvl1pPr>
          </a:lstStyle>
          <a:p>
            <a:pPr>
              <a:defRPr/>
            </a:pPr>
            <a:r>
              <a:rPr lang="en-CA" dirty="0"/>
              <a:t>	</a:t>
            </a:r>
            <a:fld id="{F04A01C5-19D3-4B4B-9DC1-665A64C6CD2F}" type="slidenum">
              <a:rPr lang="en-CA"/>
              <a:pPr>
                <a:defRPr/>
              </a:pPr>
              <a:t>‹#›</a:t>
            </a:fld>
            <a:endParaRPr lang="en-US" dirty="0"/>
          </a:p>
        </p:txBody>
      </p:sp>
    </p:spTree>
    <p:extLst>
      <p:ext uri="{BB962C8B-B14F-4D97-AF65-F5344CB8AC3E}">
        <p14:creationId xmlns:p14="http://schemas.microsoft.com/office/powerpoint/2010/main" val="1748034369"/>
      </p:ext>
    </p:extLst>
  </p:cSld>
  <p:clrMap bg1="lt1" tx1="dk1" bg2="lt2" tx2="dk2" accent1="accent1" accent2="accent2" accent3="accent3" accent4="accent4" accent5="accent5" accent6="accent6" hlink="hlink" folHlink="folHlink"/>
  <p:hf/>
  <p:notesStyle>
    <a:lvl1pPr marL="114300" indent="-114300" algn="l" rtl="0" eaLnBrk="0" fontAlgn="base" hangingPunct="0">
      <a:spcBef>
        <a:spcPct val="30000"/>
      </a:spcBef>
      <a:spcAft>
        <a:spcPct val="0"/>
      </a:spcAft>
      <a:buClr>
        <a:srgbClr val="035174"/>
      </a:buClr>
      <a:buFont typeface="Wingdings" pitchFamily="2" charset="2"/>
      <a:buChar char="§"/>
      <a:defRPr sz="9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buFont typeface="Verdana" pitchFamily="34" charset="0"/>
      <a:defRPr sz="9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537</a:t>
            </a:r>
          </a:p>
        </p:txBody>
      </p:sp>
      <p:sp>
        <p:nvSpPr>
          <p:cNvPr id="4" name="Slide Number Placeholder 3"/>
          <p:cNvSpPr>
            <a:spLocks noGrp="1"/>
          </p:cNvSpPr>
          <p:nvPr>
            <p:ph type="sldNum" sz="quarter" idx="10"/>
          </p:nvPr>
        </p:nvSpPr>
        <p:spPr/>
        <p:txBody>
          <a:bodyPr/>
          <a:lstStyle/>
          <a:p>
            <a:fld id="{8C1B23D2-AEFA-4669-8D14-C57A190566F4}" type="slidenum">
              <a:rPr lang="en-US" smtClean="0"/>
              <a:t>2</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539-540</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11</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540</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12</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540</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13</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540-541</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14</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541</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15</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541</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16</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541-542</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17</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542</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18</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542-543</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19</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543</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20</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537</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543</a:t>
            </a:r>
            <a:endParaRPr lang="en-US" dirty="0" smtClean="0"/>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21</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544</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22</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544</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23</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545</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24</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545-546</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25</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547</a:t>
            </a:r>
          </a:p>
          <a:p>
            <a:r>
              <a:rPr lang="en-US" dirty="0" smtClean="0"/>
              <a:t>Objective 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26</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547</a:t>
            </a:r>
          </a:p>
          <a:p>
            <a:r>
              <a:rPr lang="en-US" smtClean="0"/>
              <a:t>Objective 5.1</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27</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548</a:t>
            </a:r>
          </a:p>
          <a:p>
            <a:r>
              <a:rPr lang="en-US" dirty="0" smtClean="0"/>
              <a:t>Objective 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28</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548</a:t>
            </a:r>
          </a:p>
          <a:p>
            <a:r>
              <a:rPr lang="en-US" dirty="0" smtClean="0"/>
              <a:t>Objective 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29</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548-549</a:t>
            </a:r>
          </a:p>
          <a:p>
            <a:r>
              <a:rPr lang="en-US" dirty="0" smtClean="0"/>
              <a:t>Objective 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30</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537</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549</a:t>
            </a:r>
          </a:p>
          <a:p>
            <a:r>
              <a:rPr lang="en-US" dirty="0" smtClean="0"/>
              <a:t>Objective 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31</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549-550</a:t>
            </a:r>
          </a:p>
          <a:p>
            <a:r>
              <a:rPr lang="en-US" dirty="0" smtClean="0"/>
              <a:t>Objective 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32</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550</a:t>
            </a:r>
          </a:p>
          <a:p>
            <a:r>
              <a:rPr lang="en-US" dirty="0" smtClean="0"/>
              <a:t>Objective 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33</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550-551</a:t>
            </a:r>
          </a:p>
          <a:p>
            <a:r>
              <a:rPr lang="en-US" dirty="0" smtClean="0"/>
              <a:t>Objective 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34</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551</a:t>
            </a:r>
          </a:p>
          <a:p>
            <a:r>
              <a:rPr lang="en-US" dirty="0" smtClean="0"/>
              <a:t>Objective 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35</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551-552</a:t>
            </a:r>
          </a:p>
          <a:p>
            <a:r>
              <a:rPr lang="en-US" dirty="0" smtClean="0"/>
              <a:t>Objective 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36</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551-552</a:t>
            </a:r>
          </a:p>
          <a:p>
            <a:r>
              <a:rPr lang="en-US" dirty="0" smtClean="0"/>
              <a:t>Objective 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37</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552</a:t>
            </a:r>
          </a:p>
          <a:p>
            <a:r>
              <a:rPr lang="en-US" dirty="0" smtClean="0"/>
              <a:t>Objective 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38</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552</a:t>
            </a:r>
          </a:p>
          <a:p>
            <a:r>
              <a:rPr lang="en-US" dirty="0" smtClean="0"/>
              <a:t>Objective 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39</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553</a:t>
            </a:r>
          </a:p>
          <a:p>
            <a:r>
              <a:rPr lang="en-US" dirty="0" smtClean="0"/>
              <a:t>Objective 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40</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537</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553</a:t>
            </a:r>
          </a:p>
          <a:p>
            <a:r>
              <a:rPr lang="en-US" dirty="0" smtClean="0"/>
              <a:t>Objective 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41</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553</a:t>
            </a:r>
          </a:p>
          <a:p>
            <a:r>
              <a:rPr lang="en-US" dirty="0" smtClean="0"/>
              <a:t>Objective 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42</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554</a:t>
            </a:r>
          </a:p>
          <a:p>
            <a:r>
              <a:rPr lang="en-US" dirty="0" smtClean="0"/>
              <a:t>Objective 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43</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554</a:t>
            </a:r>
          </a:p>
          <a:p>
            <a:r>
              <a:rPr lang="en-US" dirty="0" smtClean="0"/>
              <a:t>Objective 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44</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556-557</a:t>
            </a:r>
          </a:p>
          <a:p>
            <a:r>
              <a:rPr lang="en-US" dirty="0" smtClean="0"/>
              <a:t>Objective</a:t>
            </a:r>
            <a:r>
              <a:rPr lang="en-US" baseline="0" dirty="0" smtClean="0"/>
              <a:t> </a:t>
            </a:r>
            <a:r>
              <a:rPr lang="en-US" dirty="0" smtClean="0"/>
              <a:t>5.2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45</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556-557</a:t>
            </a:r>
          </a:p>
          <a:p>
            <a:r>
              <a:rPr lang="en-US" dirty="0" smtClean="0"/>
              <a:t>Objective</a:t>
            </a:r>
            <a:r>
              <a:rPr lang="en-US" baseline="0" dirty="0" smtClean="0"/>
              <a:t> </a:t>
            </a:r>
            <a:r>
              <a:rPr lang="en-US" dirty="0" smtClean="0"/>
              <a:t>5.2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46</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557</a:t>
            </a:r>
          </a:p>
          <a:p>
            <a:r>
              <a:rPr lang="en-US" dirty="0" smtClean="0"/>
              <a:t>Objective</a:t>
            </a:r>
            <a:r>
              <a:rPr lang="en-US" baseline="0" dirty="0" smtClean="0"/>
              <a:t> </a:t>
            </a:r>
            <a:r>
              <a:rPr lang="en-US" dirty="0" smtClean="0"/>
              <a:t>5.2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47</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557-558</a:t>
            </a:r>
          </a:p>
          <a:p>
            <a:r>
              <a:rPr lang="en-US" dirty="0" smtClean="0"/>
              <a:t>Objective</a:t>
            </a:r>
            <a:r>
              <a:rPr lang="en-US" baseline="0" dirty="0" smtClean="0"/>
              <a:t> </a:t>
            </a:r>
            <a:r>
              <a:rPr lang="en-US" dirty="0" smtClean="0"/>
              <a:t>5.2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48</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558</a:t>
            </a:r>
          </a:p>
          <a:p>
            <a:r>
              <a:rPr lang="en-US" dirty="0" smtClean="0"/>
              <a:t>Objective</a:t>
            </a:r>
            <a:r>
              <a:rPr lang="en-US" baseline="0" dirty="0" smtClean="0"/>
              <a:t> </a:t>
            </a:r>
            <a:r>
              <a:rPr lang="en-US" dirty="0" smtClean="0"/>
              <a:t>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49</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559</a:t>
            </a:r>
          </a:p>
          <a:p>
            <a:r>
              <a:rPr lang="en-US" dirty="0" smtClean="0"/>
              <a:t>Objective</a:t>
            </a:r>
            <a:r>
              <a:rPr lang="en-US" baseline="0" dirty="0" smtClean="0"/>
              <a:t> </a:t>
            </a:r>
            <a:r>
              <a:rPr lang="en-US" dirty="0" smtClean="0"/>
              <a:t>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50</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538</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559-560</a:t>
            </a:r>
          </a:p>
          <a:p>
            <a:r>
              <a:rPr lang="en-US" dirty="0" smtClean="0"/>
              <a:t>Objective</a:t>
            </a:r>
            <a:r>
              <a:rPr lang="en-US" baseline="0" dirty="0" smtClean="0"/>
              <a:t> </a:t>
            </a:r>
            <a:r>
              <a:rPr lang="en-US" dirty="0" smtClean="0"/>
              <a:t>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51</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559-560</a:t>
            </a:r>
          </a:p>
          <a:p>
            <a:r>
              <a:rPr lang="en-US" dirty="0" smtClean="0"/>
              <a:t>Objective</a:t>
            </a:r>
            <a:r>
              <a:rPr lang="en-US" baseline="0" dirty="0" smtClean="0"/>
              <a:t> </a:t>
            </a:r>
            <a:r>
              <a:rPr lang="en-US" dirty="0" smtClean="0"/>
              <a:t>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52</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560-561</a:t>
            </a:r>
          </a:p>
          <a:p>
            <a:r>
              <a:rPr lang="en-US" dirty="0" smtClean="0"/>
              <a:t>Objective</a:t>
            </a:r>
            <a:r>
              <a:rPr lang="en-US" baseline="0" dirty="0" smtClean="0"/>
              <a:t> </a:t>
            </a:r>
            <a:r>
              <a:rPr lang="en-US" dirty="0" smtClean="0"/>
              <a:t>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53</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561</a:t>
            </a:r>
          </a:p>
          <a:p>
            <a:r>
              <a:rPr lang="en-US" dirty="0" smtClean="0"/>
              <a:t>Objective</a:t>
            </a:r>
            <a:r>
              <a:rPr lang="en-US" baseline="0" dirty="0" smtClean="0"/>
              <a:t> </a:t>
            </a:r>
            <a:r>
              <a:rPr lang="en-US" dirty="0" smtClean="0"/>
              <a:t>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54</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562</a:t>
            </a:r>
          </a:p>
          <a:p>
            <a:r>
              <a:rPr lang="en-US" dirty="0" smtClean="0"/>
              <a:t>Objective</a:t>
            </a:r>
            <a:r>
              <a:rPr lang="en-US" baseline="0" dirty="0" smtClean="0"/>
              <a:t> </a:t>
            </a:r>
            <a:r>
              <a:rPr lang="en-US" dirty="0" smtClean="0"/>
              <a:t>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55</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562</a:t>
            </a:r>
          </a:p>
          <a:p>
            <a:r>
              <a:rPr lang="en-US" dirty="0" smtClean="0"/>
              <a:t>Objective</a:t>
            </a:r>
            <a:r>
              <a:rPr lang="en-US" baseline="0" dirty="0" smtClean="0"/>
              <a:t> </a:t>
            </a:r>
            <a:r>
              <a:rPr lang="en-US" dirty="0" smtClean="0"/>
              <a:t>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56</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562-563</a:t>
            </a:r>
          </a:p>
          <a:p>
            <a:r>
              <a:rPr lang="en-US" dirty="0" smtClean="0"/>
              <a:t>Objective</a:t>
            </a:r>
            <a:r>
              <a:rPr lang="en-US" baseline="0" dirty="0" smtClean="0"/>
              <a:t> </a:t>
            </a:r>
            <a:r>
              <a:rPr lang="en-US" dirty="0" smtClean="0"/>
              <a:t>5.1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57</a:t>
            </a:fld>
            <a:endParaRPr lang="en-US" dirty="0"/>
          </a:p>
        </p:txBody>
      </p:sp>
    </p:spTree>
    <p:extLst>
      <p:ext uri="{BB962C8B-B14F-4D97-AF65-F5344CB8AC3E}">
        <p14:creationId xmlns:p14="http://schemas.microsoft.com/office/powerpoint/2010/main" val="73073250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565</a:t>
            </a:r>
          </a:p>
        </p:txBody>
      </p:sp>
      <p:sp>
        <p:nvSpPr>
          <p:cNvPr id="4" name="Slide Number Placeholder 3"/>
          <p:cNvSpPr>
            <a:spLocks noGrp="1"/>
          </p:cNvSpPr>
          <p:nvPr>
            <p:ph type="sldNum" sz="quarter" idx="10"/>
          </p:nvPr>
        </p:nvSpPr>
        <p:spPr/>
        <p:txBody>
          <a:bodyPr/>
          <a:lstStyle/>
          <a:p>
            <a:fld id="{8C1B23D2-AEFA-4669-8D14-C57A190566F4}" type="slidenum">
              <a:rPr lang="en-US" smtClean="0"/>
              <a:t>58</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565</a:t>
            </a:r>
          </a:p>
        </p:txBody>
      </p:sp>
      <p:sp>
        <p:nvSpPr>
          <p:cNvPr id="4" name="Slide Number Placeholder 3"/>
          <p:cNvSpPr>
            <a:spLocks noGrp="1"/>
          </p:cNvSpPr>
          <p:nvPr>
            <p:ph type="sldNum" sz="quarter" idx="10"/>
          </p:nvPr>
        </p:nvSpPr>
        <p:spPr/>
        <p:txBody>
          <a:bodyPr/>
          <a:lstStyle/>
          <a:p>
            <a:fld id="{8C1B23D2-AEFA-4669-8D14-C57A190566F4}" type="slidenum">
              <a:rPr lang="en-US" smtClean="0"/>
              <a:t>59</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566</a:t>
            </a:r>
          </a:p>
        </p:txBody>
      </p:sp>
      <p:sp>
        <p:nvSpPr>
          <p:cNvPr id="4" name="Slide Number Placeholder 3"/>
          <p:cNvSpPr>
            <a:spLocks noGrp="1"/>
          </p:cNvSpPr>
          <p:nvPr>
            <p:ph type="sldNum" sz="quarter" idx="10"/>
          </p:nvPr>
        </p:nvSpPr>
        <p:spPr/>
        <p:txBody>
          <a:bodyPr/>
          <a:lstStyle/>
          <a:p>
            <a:fld id="{8C1B23D2-AEFA-4669-8D14-C57A190566F4}" type="slidenum">
              <a:rPr lang="en-US" smtClean="0"/>
              <a:t>60</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538</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566</a:t>
            </a:r>
          </a:p>
        </p:txBody>
      </p:sp>
      <p:sp>
        <p:nvSpPr>
          <p:cNvPr id="4" name="Slide Number Placeholder 3"/>
          <p:cNvSpPr>
            <a:spLocks noGrp="1"/>
          </p:cNvSpPr>
          <p:nvPr>
            <p:ph type="sldNum" sz="quarter" idx="10"/>
          </p:nvPr>
        </p:nvSpPr>
        <p:spPr/>
        <p:txBody>
          <a:bodyPr/>
          <a:lstStyle/>
          <a:p>
            <a:fld id="{8C1B23D2-AEFA-4669-8D14-C57A190566F4}" type="slidenum">
              <a:rPr lang="en-US" smtClean="0"/>
              <a:t>61</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566</a:t>
            </a:r>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62</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538-539</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539</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a:t>
            </a:fld>
            <a:endParaRPr lang="en-US" dirty="0"/>
          </a:p>
        </p:txBody>
      </p:sp>
    </p:spTree>
    <p:extLst>
      <p:ext uri="{BB962C8B-B14F-4D97-AF65-F5344CB8AC3E}">
        <p14:creationId xmlns:p14="http://schemas.microsoft.com/office/powerpoint/2010/main" val="1298783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539</a:t>
            </a:r>
          </a:p>
          <a:p>
            <a:r>
              <a:rPr lang="en-US" dirty="0" smtClean="0"/>
              <a:t>Objective 4.1, 4.2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a:t>
            </a:fld>
            <a:endParaRPr lang="en-US" dirty="0"/>
          </a:p>
        </p:txBody>
      </p:sp>
    </p:spTree>
    <p:extLst>
      <p:ext uri="{BB962C8B-B14F-4D97-AF65-F5344CB8AC3E}">
        <p14:creationId xmlns:p14="http://schemas.microsoft.com/office/powerpoint/2010/main" val="1298783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2000" y="360000"/>
            <a:ext cx="8389938" cy="914400"/>
          </a:xfrm>
          <a:prstGeom prst="rect">
            <a:avLst/>
          </a:prstGeom>
        </p:spPr>
        <p:txBody>
          <a:bodyPr/>
          <a:lstStyle>
            <a:lvl1pPr>
              <a:defRPr sz="3800"/>
            </a:lvl1pPr>
          </a:lstStyle>
          <a:p>
            <a:r>
              <a:rPr lang="en-US" dirty="0" smtClean="0"/>
              <a:t>Click to edit Master title style</a:t>
            </a:r>
            <a:endParaRPr lang="en-US" dirty="0"/>
          </a:p>
        </p:txBody>
      </p:sp>
      <p:sp>
        <p:nvSpPr>
          <p:cNvPr id="6" name="Content Placeholder 5"/>
          <p:cNvSpPr>
            <a:spLocks noGrp="1"/>
          </p:cNvSpPr>
          <p:nvPr>
            <p:ph sz="quarter" idx="12"/>
          </p:nvPr>
        </p:nvSpPr>
        <p:spPr>
          <a:xfrm>
            <a:off x="363538" y="1288974"/>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5"/>
          <p:cNvSpPr>
            <a:spLocks noGrp="1"/>
          </p:cNvSpPr>
          <p:nvPr>
            <p:ph sz="quarter" idx="13"/>
          </p:nvPr>
        </p:nvSpPr>
        <p:spPr>
          <a:xfrm>
            <a:off x="4647265" y="1287138"/>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5"/>
          <p:cNvSpPr>
            <a:spLocks noGrp="1" noChangeArrowheads="1"/>
          </p:cNvSpPr>
          <p:nvPr>
            <p:ph type="ftr" sz="quarter" idx="14"/>
          </p:nvPr>
        </p:nvSpPr>
        <p:spPr>
          <a:ln/>
        </p:spPr>
        <p:txBody>
          <a:bodyPr/>
          <a:lstStyle>
            <a:lvl1pPr>
              <a:defRPr sz="900">
                <a:latin typeface="Arial" pitchFamily="34" charset="0"/>
                <a:cs typeface="Arial" pitchFamily="34" charset="0"/>
              </a:defRPr>
            </a:lvl1pPr>
          </a:lstStyle>
          <a:p>
            <a:pPr>
              <a:defRPr/>
            </a:pPr>
            <a:r>
              <a:rPr lang="en-US" smtClean="0"/>
              <a:t>© CCI Learning Solutions Inc.</a:t>
            </a:r>
            <a:endParaRPr lang="en-US" dirty="0"/>
          </a:p>
        </p:txBody>
      </p:sp>
      <p:sp>
        <p:nvSpPr>
          <p:cNvPr id="8" name="Rectangle 6"/>
          <p:cNvSpPr>
            <a:spLocks noGrp="1" noChangeArrowheads="1"/>
          </p:cNvSpPr>
          <p:nvPr>
            <p:ph type="sldNum" sz="quarter" idx="15"/>
          </p:nvPr>
        </p:nvSpPr>
        <p:spPr>
          <a:ln/>
        </p:spPr>
        <p:txBody>
          <a:bodyPr/>
          <a:lstStyle>
            <a:lvl1pPr>
              <a:defRPr/>
            </a:lvl1pPr>
          </a:lstStyle>
          <a:p>
            <a:pPr>
              <a:defRPr/>
            </a:pPr>
            <a:fld id="{3B3A439C-1D43-49FE-9ED0-6F1657F62FA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r>
              <a:rPr lang="en-US" smtClean="0"/>
              <a:t>© CCI Learning Solutions Inc.</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a:p>
        </p:txBody>
      </p:sp>
    </p:spTree>
    <p:extLst>
      <p:ext uri="{BB962C8B-B14F-4D97-AF65-F5344CB8AC3E}">
        <p14:creationId xmlns:p14="http://schemas.microsoft.com/office/powerpoint/2010/main" val="40844103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291712" cy="836065"/>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373063" y="1344705"/>
            <a:ext cx="8385175" cy="4913219"/>
          </a:xfrm>
        </p:spPr>
        <p:txBody>
          <a:bodyPr/>
          <a:lstStyle>
            <a:lvl1pPr>
              <a:lnSpc>
                <a:spcPct val="114000"/>
              </a:lnSpc>
              <a:defRPr/>
            </a:lvl1pPr>
            <a:lvl2pPr>
              <a:lnSpc>
                <a:spcPct val="114000"/>
              </a:lnSpc>
              <a:defRPr/>
            </a:lvl2pPr>
            <a:lvl3pPr>
              <a:lnSpc>
                <a:spcPct val="114000"/>
              </a:lnSpc>
              <a:defRPr/>
            </a:lvl3pPr>
            <a:lvl4pPr>
              <a:lnSpc>
                <a:spcPct val="114000"/>
              </a:lnSpc>
              <a:defRPr/>
            </a:lvl4pPr>
            <a:lvl5pPr>
              <a:lnSpc>
                <a:spcPct val="114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dirty="0" smtClean="0"/>
              <a:t>© CCI Learning Solutions Inc.</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dirty="0"/>
          </a:p>
        </p:txBody>
      </p:sp>
    </p:spTree>
    <p:extLst>
      <p:ext uri="{BB962C8B-B14F-4D97-AF65-F5344CB8AC3E}">
        <p14:creationId xmlns:p14="http://schemas.microsoft.com/office/powerpoint/2010/main" val="4193494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9144000" cy="6921392"/>
          </a:xfrm>
          <a:prstGeom prst="rect">
            <a:avLst/>
          </a:prstGeom>
        </p:spPr>
      </p:pic>
      <p:sp>
        <p:nvSpPr>
          <p:cNvPr id="3" name="Rounded Rectangle 2"/>
          <p:cNvSpPr/>
          <p:nvPr userDrawn="1"/>
        </p:nvSpPr>
        <p:spPr bwMode="auto">
          <a:xfrm>
            <a:off x="372139" y="244550"/>
            <a:ext cx="8410354" cy="935664"/>
          </a:xfrm>
          <a:prstGeom prst="roundRect">
            <a:avLst/>
          </a:prstGeom>
          <a:solidFill>
            <a:srgbClr val="A5D02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ndParaRPr>
          </a:p>
        </p:txBody>
      </p:sp>
      <p:sp>
        <p:nvSpPr>
          <p:cNvPr id="1027" name="Rectangle 3"/>
          <p:cNvSpPr>
            <a:spLocks noGrp="1" noChangeArrowheads="1"/>
          </p:cNvSpPr>
          <p:nvPr>
            <p:ph type="body" idx="1"/>
          </p:nvPr>
        </p:nvSpPr>
        <p:spPr bwMode="auto">
          <a:xfrm>
            <a:off x="373063" y="1300163"/>
            <a:ext cx="8385175" cy="4957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Rectangle 5"/>
          <p:cNvSpPr>
            <a:spLocks noGrp="1" noChangeArrowheads="1"/>
          </p:cNvSpPr>
          <p:nvPr>
            <p:ph type="ftr" sz="quarter" idx="3"/>
          </p:nvPr>
        </p:nvSpPr>
        <p:spPr bwMode="auto">
          <a:xfrm>
            <a:off x="252413" y="6445250"/>
            <a:ext cx="2895600" cy="250825"/>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000">
                <a:solidFill>
                  <a:schemeClr val="bg1"/>
                </a:solidFill>
                <a:latin typeface="Calibri" pitchFamily="34" charset="0"/>
              </a:defRPr>
            </a:lvl1pPr>
          </a:lstStyle>
          <a:p>
            <a:pPr>
              <a:defRPr/>
            </a:pPr>
            <a:r>
              <a:rPr lang="en-US" dirty="0" smtClean="0"/>
              <a:t>© CCI Learning Solutions Inc.</a:t>
            </a:r>
            <a:endParaRPr lang="en-US" dirty="0"/>
          </a:p>
        </p:txBody>
      </p:sp>
      <p:sp>
        <p:nvSpPr>
          <p:cNvPr id="9" name="Rectangle 6"/>
          <p:cNvSpPr>
            <a:spLocks noGrp="1" noChangeArrowheads="1"/>
          </p:cNvSpPr>
          <p:nvPr>
            <p:ph type="sldNum" sz="quarter" idx="4"/>
          </p:nvPr>
        </p:nvSpPr>
        <p:spPr bwMode="auto">
          <a:xfrm>
            <a:off x="6696075" y="6456363"/>
            <a:ext cx="2193925" cy="254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900">
                <a:solidFill>
                  <a:schemeClr val="bg1"/>
                </a:solidFill>
                <a:latin typeface="Arial" pitchFamily="34" charset="0"/>
                <a:cs typeface="Arial" pitchFamily="34" charset="0"/>
              </a:defRPr>
            </a:lvl1pPr>
          </a:lstStyle>
          <a:p>
            <a:pPr>
              <a:defRPr/>
            </a:pPr>
            <a:fld id="{32C7E6D7-D697-4F57-BB64-AF588BE1D64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2" r:id="rId1"/>
    <p:sldLayoutId id="2147483915" r:id="rId2"/>
    <p:sldLayoutId id="2147483916" r:id="rId3"/>
  </p:sldLayoutIdLst>
  <p:transition/>
  <p:timing>
    <p:tnLst>
      <p:par>
        <p:cTn id="1" dur="indefinite" restart="never" nodeType="tmRoot"/>
      </p:par>
    </p:tnLst>
  </p:timing>
  <p:hf hdr="0" dt="0"/>
  <p:txStyles>
    <p:title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p:titleStyle>
    <p:bodyStyle>
      <a:lvl1pPr marL="225425" indent="-225425" algn="l" rtl="0" eaLnBrk="0" fontAlgn="base" hangingPunct="0">
        <a:lnSpc>
          <a:spcPct val="114000"/>
        </a:lnSpc>
        <a:spcBef>
          <a:spcPts val="800"/>
        </a:spcBef>
        <a:spcAft>
          <a:spcPct val="0"/>
        </a:spcAft>
        <a:buClr>
          <a:schemeClr val="tx1"/>
        </a:buClr>
        <a:buFont typeface="Arial" pitchFamily="34" charset="0"/>
        <a:buChar char="•"/>
        <a:defRPr sz="2400">
          <a:solidFill>
            <a:schemeClr val="tx1"/>
          </a:solidFill>
          <a:latin typeface="Zurich BT" pitchFamily="34" charset="0"/>
          <a:ea typeface="+mn-ea"/>
          <a:cs typeface="Arial" pitchFamily="34" charset="0"/>
        </a:defRPr>
      </a:lvl1pPr>
      <a:lvl2pPr marL="625475" indent="-285750" algn="l" rtl="0" eaLnBrk="0" fontAlgn="base" hangingPunct="0">
        <a:lnSpc>
          <a:spcPct val="114000"/>
        </a:lnSpc>
        <a:spcBef>
          <a:spcPts val="800"/>
        </a:spcBef>
        <a:spcAft>
          <a:spcPct val="0"/>
        </a:spcAft>
        <a:buFont typeface="Arial Narrow" pitchFamily="34" charset="0"/>
        <a:buChar char="−"/>
        <a:defRPr sz="2000">
          <a:solidFill>
            <a:schemeClr val="tx1"/>
          </a:solidFill>
          <a:latin typeface="Zurich BT" pitchFamily="34" charset="0"/>
          <a:cs typeface="Arial" pitchFamily="34" charset="0"/>
        </a:defRPr>
      </a:lvl2pPr>
      <a:lvl3pPr marL="971550" indent="-231775" algn="l" rtl="0" eaLnBrk="0" fontAlgn="base" hangingPunct="0">
        <a:lnSpc>
          <a:spcPct val="114000"/>
        </a:lnSpc>
        <a:spcBef>
          <a:spcPts val="800"/>
        </a:spcBef>
        <a:spcAft>
          <a:spcPct val="0"/>
        </a:spcAft>
        <a:buFont typeface="Arial Narrow" pitchFamily="34" charset="0"/>
        <a:buChar char="−"/>
        <a:defRPr sz="1800">
          <a:solidFill>
            <a:schemeClr val="tx1"/>
          </a:solidFill>
          <a:latin typeface="Zurich BT" pitchFamily="34" charset="0"/>
          <a:cs typeface="Arial" pitchFamily="34" charset="0"/>
        </a:defRPr>
      </a:lvl3pPr>
      <a:lvl4pPr marL="1317625" indent="-231775" algn="l" rtl="0" eaLnBrk="0" fontAlgn="base" hangingPunct="0">
        <a:lnSpc>
          <a:spcPct val="114000"/>
        </a:lnSpc>
        <a:spcBef>
          <a:spcPts val="800"/>
        </a:spcBef>
        <a:spcAft>
          <a:spcPct val="0"/>
        </a:spcAft>
        <a:buFont typeface="Arial" pitchFamily="34" charset="0"/>
        <a:buChar char="◦"/>
        <a:defRPr sz="1600">
          <a:solidFill>
            <a:schemeClr val="tx1"/>
          </a:solidFill>
          <a:latin typeface="Zurich BT" pitchFamily="34" charset="0"/>
          <a:cs typeface="Arial" pitchFamily="34" charset="0"/>
        </a:defRPr>
      </a:lvl4pPr>
      <a:lvl5pPr marL="1663700" indent="-231775" algn="l" rtl="0" eaLnBrk="0" fontAlgn="base" hangingPunct="0">
        <a:lnSpc>
          <a:spcPct val="114000"/>
        </a:lnSpc>
        <a:spcBef>
          <a:spcPts val="800"/>
        </a:spcBef>
        <a:spcAft>
          <a:spcPct val="0"/>
        </a:spcAft>
        <a:buClr>
          <a:schemeClr val="tx1"/>
        </a:buClr>
        <a:buFont typeface="Arial" pitchFamily="34" charset="0"/>
        <a:buChar char="◦"/>
        <a:defRPr sz="1400">
          <a:solidFill>
            <a:schemeClr val="tx1"/>
          </a:solidFill>
          <a:latin typeface="Zurich BT" pitchFamily="34" charset="0"/>
          <a:cs typeface="Arial" pitchFamily="34" charset="0"/>
        </a:defRPr>
      </a:lvl5pPr>
      <a:lvl6pPr marL="25146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6pPr>
      <a:lvl7pPr marL="29718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7pPr>
      <a:lvl8pPr marL="34290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8pPr>
      <a:lvl9pPr marL="38862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949630"/>
            <a:ext cx="6400800" cy="524894"/>
          </a:xfrm>
        </p:spPr>
        <p:txBody>
          <a:bodyPr/>
          <a:lstStyle/>
          <a:p>
            <a:r>
              <a:rPr lang="en-US" sz="2800" smtClean="0">
                <a:solidFill>
                  <a:schemeClr val="bg1"/>
                </a:solidFill>
              </a:rPr>
              <a:t>Bài</a:t>
            </a:r>
            <a:r>
              <a:rPr lang="en-US" sz="2800" smtClean="0">
                <a:solidFill>
                  <a:schemeClr val="bg1"/>
                </a:solidFill>
                <a:latin typeface="Zurich BT" pitchFamily="34" charset="0"/>
              </a:rPr>
              <a:t> </a:t>
            </a:r>
            <a:r>
              <a:rPr lang="en-US" sz="2800" dirty="0" smtClean="0">
                <a:solidFill>
                  <a:schemeClr val="bg1"/>
                </a:solidFill>
                <a:latin typeface="Zurich BT" pitchFamily="34" charset="0"/>
              </a:rPr>
              <a:t>15</a:t>
            </a:r>
            <a:r>
              <a:rPr lang="en-US" sz="2800" smtClean="0">
                <a:solidFill>
                  <a:schemeClr val="bg1"/>
                </a:solidFill>
                <a:latin typeface="Zurich BT" pitchFamily="34" charset="0"/>
              </a:rPr>
              <a:t>: </a:t>
            </a:r>
            <a:r>
              <a:rPr lang="en-US" sz="2800">
                <a:solidFill>
                  <a:schemeClr val="bg1"/>
                </a:solidFill>
              </a:rPr>
              <a:t>Công dân kỷ nguyên số</a:t>
            </a:r>
            <a:endParaRPr lang="en-US" sz="2800" dirty="0" smtClean="0">
              <a:solidFill>
                <a:schemeClr val="bg1"/>
              </a:solidFill>
              <a:latin typeface="Zurich BT" pitchFamily="34" charset="0"/>
            </a:endParaRPr>
          </a:p>
        </p:txBody>
      </p:sp>
      <p:sp>
        <p:nvSpPr>
          <p:cNvPr id="4" name="Title 5"/>
          <p:cNvSpPr txBox="1">
            <a:spLocks/>
          </p:cNvSpPr>
          <p:nvPr/>
        </p:nvSpPr>
        <p:spPr>
          <a:xfrm>
            <a:off x="386526" y="235559"/>
            <a:ext cx="8389938" cy="914400"/>
          </a:xfrm>
          <a:prstGeom prst="rect">
            <a:avLst/>
          </a:prstGeom>
          <a:noFill/>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pPr marL="0" indent="0"/>
            <a:r>
              <a:rPr lang="en-US" sz="3600" dirty="0" smtClean="0"/>
              <a:t>IC</a:t>
            </a:r>
            <a:r>
              <a:rPr lang="en-US" baseline="30000" dirty="0" smtClean="0"/>
              <a:t>3 </a:t>
            </a:r>
            <a:r>
              <a:rPr lang="en-US" sz="2400" dirty="0" smtClean="0"/>
              <a:t>Internet and Computing Core Certification Guide</a:t>
            </a:r>
            <a:r>
              <a:rPr lang="en-US" sz="3600" baseline="30000" dirty="0" smtClean="0"/>
              <a:t/>
            </a:r>
            <a:br>
              <a:rPr lang="en-US" sz="3600" baseline="30000" dirty="0" smtClean="0"/>
            </a:br>
            <a:r>
              <a:rPr lang="en-US" sz="1600" dirty="0" smtClean="0"/>
              <a:t>Global Standard 4</a:t>
            </a:r>
            <a:r>
              <a:rPr lang="en-US" sz="2800" dirty="0" smtClean="0"/>
              <a:t/>
            </a:r>
            <a:br>
              <a:rPr lang="en-US" sz="2800" dirty="0" smtClean="0"/>
            </a:br>
            <a:endParaRPr lang="en-US" sz="1400" dirty="0" smtClean="0"/>
          </a:p>
        </p:txBody>
      </p:sp>
      <p:sp>
        <p:nvSpPr>
          <p:cNvPr id="7" name="Oval 6"/>
          <p:cNvSpPr/>
          <p:nvPr/>
        </p:nvSpPr>
        <p:spPr bwMode="auto">
          <a:xfrm>
            <a:off x="-617517" y="4714504"/>
            <a:ext cx="2137559" cy="152004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8" name="Oval 7"/>
          <p:cNvSpPr/>
          <p:nvPr/>
        </p:nvSpPr>
        <p:spPr bwMode="auto">
          <a:xfrm>
            <a:off x="3111076" y="1930753"/>
            <a:ext cx="2866877" cy="2866877"/>
          </a:xfrm>
          <a:prstGeom prst="ellipse">
            <a:avLst/>
          </a:prstGeom>
          <a:solidFill>
            <a:srgbClr val="62883B"/>
          </a:solidFill>
          <a:ln w="38100" cap="flat" cmpd="sng" algn="ctr">
            <a:solidFill>
              <a:srgbClr val="E6BA07"/>
            </a:solid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9" name="Footer Placeholder 8"/>
          <p:cNvSpPr>
            <a:spLocks noGrp="1"/>
          </p:cNvSpPr>
          <p:nvPr>
            <p:ph type="ftr" sz="quarter" idx="11"/>
          </p:nvPr>
        </p:nvSpPr>
        <p:spPr/>
        <p:txBody>
          <a:bodyPr/>
          <a:lstStyle/>
          <a:p>
            <a:r>
              <a:rPr lang="en-US" smtClean="0"/>
              <a:t>© CCI Learning Solutions Inc.</a:t>
            </a:r>
            <a:endParaRPr lang="en-US" dirty="0"/>
          </a:p>
        </p:txBody>
      </p:sp>
      <p:sp>
        <p:nvSpPr>
          <p:cNvPr id="10" name="Slide Number Placeholder 9"/>
          <p:cNvSpPr>
            <a:spLocks noGrp="1"/>
          </p:cNvSpPr>
          <p:nvPr>
            <p:ph type="sldNum" sz="quarter" idx="12"/>
          </p:nvPr>
        </p:nvSpPr>
        <p:spPr/>
        <p:txBody>
          <a:bodyPr/>
          <a:lstStyle/>
          <a:p>
            <a:fld id="{45FB6C65-6715-49C2-A781-2C0369051A11}" type="slidenum">
              <a:rPr lang="en-US" smtClean="0"/>
              <a:t>1</a:t>
            </a:fld>
            <a:endParaRPr lang="en-US"/>
          </a:p>
        </p:txBody>
      </p:sp>
      <p:sp>
        <p:nvSpPr>
          <p:cNvPr id="11" name="Title 10"/>
          <p:cNvSpPr>
            <a:spLocks noGrp="1"/>
          </p:cNvSpPr>
          <p:nvPr>
            <p:ph type="ctrTitle"/>
          </p:nvPr>
        </p:nvSpPr>
        <p:spPr>
          <a:xfrm>
            <a:off x="2995633" y="2690065"/>
            <a:ext cx="3097762" cy="1333296"/>
          </a:xfrm>
        </p:spPr>
        <p:txBody>
          <a:bodyPr/>
          <a:lstStyle/>
          <a:p>
            <a:pPr marL="0" indent="0" algn="ctr">
              <a:spcBef>
                <a:spcPts val="600"/>
              </a:spcBef>
            </a:pPr>
            <a:r>
              <a:rPr lang="en-US" sz="3200" smtClean="0"/>
              <a:t>Cuộc sống trực tuyến</a:t>
            </a:r>
            <a:endParaRPr lang="en-US" sz="3200" dirty="0"/>
          </a:p>
        </p:txBody>
      </p:sp>
    </p:spTree>
    <p:extLst>
      <p:ext uri="{BB962C8B-B14F-4D97-AF65-F5344CB8AC3E}">
        <p14:creationId xmlns:p14="http://schemas.microsoft.com/office/powerpoint/2010/main" val="600963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p:txBody>
          <a:bodyPr/>
          <a:lstStyle/>
          <a:p>
            <a:r>
              <a:rPr lang="en-US" b="1"/>
              <a:t>Hậu quả pháp lý của vi phạm bản quyền</a:t>
            </a:r>
            <a:endParaRPr lang="vi-VN" b="1"/>
          </a:p>
          <a:p>
            <a:pPr lvl="1"/>
            <a:r>
              <a:rPr lang="en-CA"/>
              <a:t>S</a:t>
            </a:r>
            <a:r>
              <a:rPr lang="en-CA" smtClean="0"/>
              <a:t>ẽ </a:t>
            </a:r>
            <a:r>
              <a:rPr lang="en-CA"/>
              <a:t>nhận được một bức thư từ những nguồn hợp pháp yêu cầu bạn xóa nội dung từ Web site của bạn, hoặc xóa bất kỳ tệp tin nào đã được tải</a:t>
            </a:r>
            <a:endParaRPr lang="en-US" dirty="0" smtClean="0"/>
          </a:p>
          <a:p>
            <a:pPr lvl="1"/>
            <a:r>
              <a:rPr lang="en-CA"/>
              <a:t>ISP của bạn có thể ngắt tất cả các dịch vụ liên quan đến tài khoản của bạn</a:t>
            </a:r>
            <a:endParaRPr lang="en-US" dirty="0" smtClean="0"/>
          </a:p>
          <a:p>
            <a:pPr lvl="1"/>
            <a:r>
              <a:rPr lang="en-CA"/>
              <a:t>có thể bị kiện vì bất kỳ tổn thất nào và phải thanh toán tiền bồi thường thiệt hại cho chủ sở hữu bản quyền.</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a:t>
            </a:fld>
            <a:endParaRPr lang="en-US" dirty="0"/>
          </a:p>
        </p:txBody>
      </p:sp>
    </p:spTree>
    <p:extLst>
      <p:ext uri="{BB962C8B-B14F-4D97-AF65-F5344CB8AC3E}">
        <p14:creationId xmlns:p14="http://schemas.microsoft.com/office/powerpoint/2010/main" val="38835699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a:xfrm>
            <a:off x="373063" y="1344705"/>
            <a:ext cx="8385175" cy="5772375"/>
          </a:xfrm>
        </p:spPr>
        <p:txBody>
          <a:bodyPr/>
          <a:lstStyle/>
          <a:p>
            <a:r>
              <a:rPr lang="en-US" sz="2000" b="1"/>
              <a:t>Cấp phép</a:t>
            </a:r>
            <a:endParaRPr lang="vi-VN" sz="2000" b="1"/>
          </a:p>
          <a:p>
            <a:pPr lvl="1"/>
            <a:r>
              <a:rPr lang="en-US" sz="1800" i="1" smtClean="0"/>
              <a:t>Giấy phép đơn -Single </a:t>
            </a:r>
            <a:r>
              <a:rPr lang="en-US" sz="1800" i="1" dirty="0" smtClean="0"/>
              <a:t>seat</a:t>
            </a:r>
            <a:r>
              <a:rPr lang="en-US" sz="1800" i="1" smtClean="0"/>
              <a:t>:</a:t>
            </a:r>
            <a:r>
              <a:rPr lang="en-US" sz="1800" smtClean="0"/>
              <a:t> </a:t>
            </a:r>
            <a:r>
              <a:rPr lang="en-CA" sz="1800"/>
              <a:t>Khi bạn mua một chương trình phần mềm, nghĩa là bạn đang mua giấy phép cài đặt và sử dụng chương trình chỉ trên một máy tính</a:t>
            </a:r>
            <a:endParaRPr lang="en-US" sz="1800" dirty="0" smtClean="0"/>
          </a:p>
          <a:p>
            <a:pPr lvl="2"/>
            <a:r>
              <a:rPr lang="en-US" sz="1600" smtClean="0"/>
              <a:t>Nếu phần mềm được mua trực tuyến, bạn </a:t>
            </a:r>
            <a:r>
              <a:rPr lang="en-US" sz="1600"/>
              <a:t>thường thanh toán bằng thẻ tín dụng, và sau đó bạn nhận được các bức thư điện tử từ nhà phân phối xác nhận bạn đã mua và cung cấp mã cấp phép, hay thường gọi là mã </a:t>
            </a:r>
            <a:r>
              <a:rPr lang="en-US" sz="1600" i="1"/>
              <a:t>sản phẩm</a:t>
            </a:r>
            <a:r>
              <a:rPr lang="en-US" sz="1600"/>
              <a:t> hoặc </a:t>
            </a:r>
            <a:r>
              <a:rPr lang="en-US" sz="1600" i="1"/>
              <a:t>mã khóa</a:t>
            </a:r>
            <a:r>
              <a:rPr lang="en-US" sz="1600"/>
              <a:t>.</a:t>
            </a:r>
            <a:endParaRPr lang="vi-VN" sz="1600"/>
          </a:p>
          <a:p>
            <a:pPr lvl="1"/>
            <a:r>
              <a:rPr lang="en-CA" sz="1800" i="1" smtClean="0"/>
              <a:t>Network </a:t>
            </a:r>
            <a:r>
              <a:rPr lang="en-CA" sz="1800" dirty="0"/>
              <a:t>or</a:t>
            </a:r>
            <a:r>
              <a:rPr lang="en-CA" sz="1800" i="1" dirty="0"/>
              <a:t> volume </a:t>
            </a:r>
            <a:r>
              <a:rPr lang="en-CA" sz="1800" i="1" dirty="0" smtClean="0"/>
              <a:t>license</a:t>
            </a:r>
            <a:r>
              <a:rPr lang="en-CA" sz="1800" i="1" smtClean="0"/>
              <a:t>: </a:t>
            </a:r>
            <a:r>
              <a:rPr lang="en-CA" sz="1800" smtClean="0"/>
              <a:t>dành cho các tổ </a:t>
            </a:r>
            <a:r>
              <a:rPr lang="en-CA" sz="1800"/>
              <a:t>chức hoặc một công ty lớn với số lượng lớn nhân viên sử dụng một chương trình phần mềm nào đó </a:t>
            </a:r>
            <a:endParaRPr lang="en-CA" sz="1800" dirty="0" smtClean="0"/>
          </a:p>
          <a:p>
            <a:pPr lvl="2"/>
            <a:r>
              <a:rPr lang="en-CA" sz="1600"/>
              <a:t>Bộ phận quản trị mạng sẽ nhận được một tập hợp các phương tiện </a:t>
            </a:r>
            <a:r>
              <a:rPr lang="en-CA" sz="1600" smtClean="0"/>
              <a:t>sau đó lưu vào một thư mục trên máy chủ</a:t>
            </a:r>
            <a:endParaRPr lang="en-CA" sz="1600" dirty="0" smtClean="0"/>
          </a:p>
          <a:p>
            <a:pPr lvl="3"/>
            <a:r>
              <a:rPr lang="en-CA" sz="1400" smtClean="0"/>
              <a:t>Chương trình sau khi cài đặt vào các máy sẽ cần mã khóa</a:t>
            </a:r>
            <a:endParaRPr lang="en-CA" sz="1400" dirty="0" smtClean="0"/>
          </a:p>
          <a:p>
            <a:pPr lvl="2"/>
            <a:r>
              <a:rPr lang="en-CA" sz="1600"/>
              <a:t>Tùy chọn này tiết kiệm về mặt chi phí vì giảm được thời gian cần thiết để cài đặt một chương trình trên nhiều máy tính</a:t>
            </a:r>
            <a:endParaRPr lang="en-US" sz="16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a:t>
            </a:fld>
            <a:endParaRPr lang="en-US" dirty="0"/>
          </a:p>
        </p:txBody>
      </p:sp>
    </p:spTree>
    <p:extLst>
      <p:ext uri="{BB962C8B-B14F-4D97-AF65-F5344CB8AC3E}">
        <p14:creationId xmlns:p14="http://schemas.microsoft.com/office/powerpoint/2010/main" val="4333184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p:txBody>
          <a:bodyPr/>
          <a:lstStyle/>
          <a:p>
            <a:pPr lvl="1"/>
            <a:r>
              <a:rPr lang="en-US" i="1" dirty="0" smtClean="0"/>
              <a:t>Site</a:t>
            </a:r>
            <a:r>
              <a:rPr lang="en-US" dirty="0" smtClean="0"/>
              <a:t> license</a:t>
            </a:r>
            <a:r>
              <a:rPr lang="en-US" smtClean="0"/>
              <a:t>: </a:t>
            </a:r>
            <a:r>
              <a:rPr lang="en-CA"/>
              <a:t>Giấy phép cho một địa điểm </a:t>
            </a:r>
            <a:r>
              <a:rPr lang="en-CA" smtClean="0"/>
              <a:t>gán </a:t>
            </a:r>
            <a:r>
              <a:rPr lang="en-CA"/>
              <a:t>quyền hạn cho người mua phần mềm trên mạng tại một địa điểm với số lượng không giới hạn người sử dụng.</a:t>
            </a:r>
            <a:endParaRPr lang="en-US" dirty="0" smtClean="0"/>
          </a:p>
          <a:p>
            <a:pPr lvl="2"/>
            <a:r>
              <a:rPr lang="en-CA"/>
              <a:t>đắt hơn nhiều so với giấy phép của một sản phẩm nhưng lại rẻ hơn nhiều nếu bạn mua giấy phép cho từng máy tính tại địa điểm đó</a:t>
            </a:r>
            <a:endParaRPr lang="en-US" dirty="0"/>
          </a:p>
          <a:p>
            <a:pPr lvl="1"/>
            <a:r>
              <a:rPr lang="en-US" i="1" smtClean="0"/>
              <a:t>Phần mềm dịch vụ </a:t>
            </a:r>
            <a:r>
              <a:rPr lang="en-US" i="1" dirty="0"/>
              <a:t>(SaaS</a:t>
            </a:r>
            <a:r>
              <a:rPr lang="en-US" i="1"/>
              <a:t>)</a:t>
            </a:r>
            <a:r>
              <a:rPr lang="en-US"/>
              <a:t> </a:t>
            </a:r>
            <a:r>
              <a:rPr lang="en-US" smtClean="0"/>
              <a:t>hay </a:t>
            </a:r>
            <a:r>
              <a:rPr lang="en-US" i="1" smtClean="0"/>
              <a:t>giấy phép nhà cung ứng dịch vụ </a:t>
            </a:r>
            <a:r>
              <a:rPr lang="en-US" i="1" dirty="0"/>
              <a:t>(</a:t>
            </a:r>
            <a:r>
              <a:rPr lang="en-US" i="1"/>
              <a:t>ASP</a:t>
            </a:r>
            <a:r>
              <a:rPr lang="en-US" i="1" smtClean="0"/>
              <a:t>)</a:t>
            </a:r>
            <a:r>
              <a:rPr lang="en-US" smtClean="0"/>
              <a:t>: cho phép </a:t>
            </a:r>
            <a:r>
              <a:rPr lang="en-CA"/>
              <a:t>bạn truy cập và sử dụng chương trình phần mềm từ hệ thống thông qua mạng của tổ chức hoặc thông qua Internet.</a:t>
            </a:r>
            <a:endParaRPr lang="en-US" dirty="0" smtClean="0"/>
          </a:p>
          <a:p>
            <a:pPr lvl="2"/>
            <a:r>
              <a:rPr lang="en-CA"/>
              <a:t>được yêu cầu đăng </a:t>
            </a:r>
            <a:r>
              <a:rPr lang="en-CA" smtClean="0"/>
              <a:t>nhập </a:t>
            </a:r>
            <a:r>
              <a:rPr lang="en-CA"/>
              <a:t>trước khi truy cập vào phần mềm</a:t>
            </a:r>
            <a:endParaRPr lang="en-US" dirty="0" smtClean="0"/>
          </a:p>
          <a:p>
            <a:pPr lvl="2"/>
            <a:r>
              <a:rPr lang="en-CA"/>
              <a:t>Khi hợp đồng SaaS đã hết hạn, bạn không thể truy cập tiếp vào phần mềm cho đến khi bạn gia hạn giấy phép</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12</a:t>
            </a:fld>
            <a:endParaRPr lang="en-US" dirty="0"/>
          </a:p>
        </p:txBody>
      </p:sp>
    </p:spTree>
    <p:extLst>
      <p:ext uri="{BB962C8B-B14F-4D97-AF65-F5344CB8AC3E}">
        <p14:creationId xmlns:p14="http://schemas.microsoft.com/office/powerpoint/2010/main" val="8018942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p:txBody>
          <a:bodyPr/>
          <a:lstStyle/>
          <a:p>
            <a:pPr lvl="1"/>
            <a:r>
              <a:rPr lang="en-US" smtClean="0"/>
              <a:t>Một số hình thức phân phối và sử dụng phần mềm khác:</a:t>
            </a:r>
            <a:endParaRPr lang="en-US" i="1" dirty="0" smtClean="0"/>
          </a:p>
          <a:p>
            <a:pPr lvl="2"/>
            <a:r>
              <a:rPr lang="en-US" dirty="0" smtClean="0"/>
              <a:t>Shareware</a:t>
            </a:r>
            <a:r>
              <a:rPr lang="en-US" smtClean="0"/>
              <a:t>: </a:t>
            </a:r>
            <a:r>
              <a:rPr lang="en-CA"/>
              <a:t>sẻ là các phiên bản thử nghiệm của phần mềm mà bạn có thể tải miễn phí, nhưng thường các chức năng của phần mềm bị giới hạn hoặc hạn chế thời gian truy cập vào chương trình</a:t>
            </a:r>
            <a:endParaRPr lang="en-US" dirty="0" smtClean="0"/>
          </a:p>
          <a:p>
            <a:pPr lvl="3"/>
            <a:r>
              <a:rPr lang="en-CA"/>
              <a:t>Nếu bạn thích sử dụng chương trình này, bạn trả một khoản phí danh nghĩa để loại bỏ những hạn chế này</a:t>
            </a:r>
            <a:endParaRPr lang="en-US" dirty="0" smtClean="0"/>
          </a:p>
          <a:p>
            <a:pPr lvl="2"/>
            <a:r>
              <a:rPr lang="en-US" smtClean="0"/>
              <a:t>Freeware: những phần mềm không tính phí và có thể chia sẻ với người dùng khác</a:t>
            </a:r>
            <a:endParaRPr lang="en-US" dirty="0"/>
          </a:p>
          <a:p>
            <a:pPr lvl="2"/>
            <a:r>
              <a:rPr lang="en-US" dirty="0"/>
              <a:t>Software </a:t>
            </a:r>
            <a:r>
              <a:rPr lang="en-US" dirty="0" smtClean="0"/>
              <a:t>bundles</a:t>
            </a:r>
            <a:r>
              <a:rPr lang="en-US" smtClean="0"/>
              <a:t>: </a:t>
            </a:r>
            <a:r>
              <a:rPr lang="en-CA"/>
              <a:t>, khi bạn mua một PC </a:t>
            </a:r>
            <a:r>
              <a:rPr lang="en-CA" smtClean="0"/>
              <a:t>mới bao gồm cả giấy phép sử dụng hệ điều hành, và có thể bao gồm phiên bản dùng thử của một số phần mềm khác.</a:t>
            </a:r>
          </a:p>
          <a:p>
            <a:pPr lvl="3"/>
            <a:r>
              <a:rPr lang="en-CA" smtClean="0"/>
              <a:t>Một </a:t>
            </a:r>
            <a:r>
              <a:rPr lang="en-CA"/>
              <a:t>vài chương trình có thể yêu cầu bạn mua phiên bản chương trình đầy đủ hoặc đăng ký trực tuyến trước khi bạn truy cập vào chương trình</a:t>
            </a:r>
            <a:endParaRPr lang="en-US" smtClean="0"/>
          </a:p>
          <a:p>
            <a:pPr lvl="2"/>
            <a:r>
              <a:rPr lang="en-US" smtClean="0"/>
              <a:t>Premium software: tải về phần mềm từ một trang web cụ thể để nhận được bản đầy đủ</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13</a:t>
            </a:fld>
            <a:endParaRPr lang="en-US" dirty="0"/>
          </a:p>
        </p:txBody>
      </p:sp>
    </p:spTree>
    <p:extLst>
      <p:ext uri="{BB962C8B-B14F-4D97-AF65-F5344CB8AC3E}">
        <p14:creationId xmlns:p14="http://schemas.microsoft.com/office/powerpoint/2010/main" val="39906484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p:txBody>
          <a:bodyPr/>
          <a:lstStyle/>
          <a:p>
            <a:pPr lvl="1"/>
            <a:r>
              <a:rPr lang="en-US" dirty="0" smtClean="0"/>
              <a:t>Open Source</a:t>
            </a:r>
            <a:r>
              <a:rPr lang="en-US" smtClean="0"/>
              <a:t>: </a:t>
            </a:r>
            <a:r>
              <a:rPr lang="en-CA"/>
              <a:t>các đoạn mã chương trình được công khai cho bất kỳ ai muốn sử dụng</a:t>
            </a:r>
            <a:endParaRPr lang="en-US" dirty="0" smtClean="0"/>
          </a:p>
          <a:p>
            <a:pPr lvl="2"/>
            <a:r>
              <a:rPr lang="en-CA"/>
              <a:t>có thể chỉnh sửa chương trình cho phù hợp với nhu cầu của mình và có thể chia sẻ phiên bản đã chỉnh sửa cho người khác; tuy nhiên, bạn không được phép thu phí từ bất kỳ ai</a:t>
            </a:r>
            <a:endParaRPr lang="en-US" dirty="0"/>
          </a:p>
          <a:p>
            <a:pPr lvl="1"/>
            <a:r>
              <a:rPr lang="en-CA"/>
              <a:t>Cho dù bạn sử dụng phần mềm bằng cách nào đi nữa, trách nhiệm của bạn là quan sát cẩn thận các quy tắc về giấy phép sử </a:t>
            </a:r>
            <a:r>
              <a:rPr lang="en-CA" smtClean="0"/>
              <a:t>dụng</a:t>
            </a:r>
            <a:endParaRPr lang="en-US" dirty="0" smtClean="0"/>
          </a:p>
          <a:p>
            <a:pPr lvl="2"/>
            <a:r>
              <a:rPr lang="en-CA"/>
              <a:t>Khi bạn mua một phần mềm có giấy phép, bạn sẽ được thông báo bởi nhà phân phối về bất kỳ cập nhật nào nếu có mà không mất thêm </a:t>
            </a:r>
            <a:r>
              <a:rPr lang="en-CA" smtClean="0"/>
              <a:t>phí</a:t>
            </a:r>
            <a:endParaRPr lang="en-US" dirty="0" smtClean="0"/>
          </a:p>
          <a:p>
            <a:pPr lvl="2"/>
            <a:r>
              <a:rPr lang="en-CA"/>
              <a:t>Nếu bạn không có giấy phép sử dụng phần mềm hợp lệ, bạn sẽ vi phạm bản quyền của nhà cung cấp và có thể liên quan trách nhiệm pháp lý</a:t>
            </a:r>
            <a:endParaRPr lang="en-US" dirty="0" smtClean="0"/>
          </a:p>
          <a:p>
            <a:pPr lvl="2"/>
            <a:r>
              <a:rPr lang="en-US" smtClean="0"/>
              <a:t>Luôn đọc </a:t>
            </a:r>
            <a:r>
              <a:rPr lang="en-CA"/>
              <a:t>giấy phép sử dụng của người dùng cuối</a:t>
            </a:r>
            <a:r>
              <a:rPr lang="en-US" smtClean="0"/>
              <a:t> </a:t>
            </a:r>
            <a:r>
              <a:rPr lang="en-US" dirty="0"/>
              <a:t>(EULA</a:t>
            </a:r>
            <a:r>
              <a:rPr lang="en-US"/>
              <a:t>) </a:t>
            </a:r>
            <a:r>
              <a:rPr lang="en-CA"/>
              <a:t>tại thời điểm cài </a:t>
            </a:r>
            <a:r>
              <a:rPr lang="en-CA" smtClean="0"/>
              <a:t>đặt, </a:t>
            </a:r>
            <a:r>
              <a:rPr lang="en-CA"/>
              <a:t>tuân thủ các quy tắc sử dụng phần mềm trên máy tính</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14</a:t>
            </a:fld>
            <a:endParaRPr lang="en-US" dirty="0"/>
          </a:p>
        </p:txBody>
      </p:sp>
    </p:spTree>
    <p:extLst>
      <p:ext uri="{BB962C8B-B14F-4D97-AF65-F5344CB8AC3E}">
        <p14:creationId xmlns:p14="http://schemas.microsoft.com/office/powerpoint/2010/main" val="30385419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p:txBody>
          <a:bodyPr/>
          <a:lstStyle/>
          <a:p>
            <a:r>
              <a:rPr lang="en-US" b="1"/>
              <a:t>Tổ chức Creative Commons</a:t>
            </a:r>
            <a:endParaRPr lang="vi-VN" b="1"/>
          </a:p>
          <a:p>
            <a:pPr lvl="1"/>
            <a:r>
              <a:rPr lang="en-CA"/>
              <a:t>tổ chức phi lợi nhuận cung cấp sáu loại giấy phép cho những ai muốn chia sẻ sản phẩm làm việc sáng tạo hoặc tri thức của họ và giữ được bản quyền.</a:t>
            </a:r>
            <a:endParaRPr lang="en-US" dirty="0" smtClean="0"/>
          </a:p>
          <a:p>
            <a:pPr lvl="2"/>
            <a:r>
              <a:rPr lang="en-CA"/>
              <a:t>tổ chức phi lợi nhuận cung cấp sáu loại giấy phép cho những ai muốn chia sẻ sản phẩm làm việc sáng tạo hoặc tri thức của họ và giữ được bản quyền.</a:t>
            </a:r>
            <a:endParaRPr lang="en-US" dirty="0"/>
          </a:p>
          <a:p>
            <a:pPr lvl="1"/>
            <a:r>
              <a:rPr lang="en-CA"/>
              <a:t>cung cấp một phương pháp chuẩn để cấp quyền trên sản phẩm làm việc sáng tạo của chủ sở hữu với các hạn chế về luật bản quyền và cũng đảm bảo chủ sở hữu bản quyền được thu phí cho sản phẩm đã tạo ra.</a:t>
            </a:r>
            <a:endParaRPr lang="en-US" dirty="0" smtClean="0"/>
          </a:p>
          <a:p>
            <a:pPr lvl="1"/>
            <a:r>
              <a:rPr lang="en-CA"/>
              <a:t>Chủ sở hữu bản quyền có thể quyết định giấy phép nào được sử dụng</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15</a:t>
            </a:fld>
            <a:endParaRPr lang="en-US" dirty="0"/>
          </a:p>
        </p:txBody>
      </p:sp>
    </p:spTree>
    <p:extLst>
      <p:ext uri="{BB962C8B-B14F-4D97-AF65-F5344CB8AC3E}">
        <p14:creationId xmlns:p14="http://schemas.microsoft.com/office/powerpoint/2010/main" val="33337885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567131054"/>
              </p:ext>
            </p:extLst>
          </p:nvPr>
        </p:nvGraphicFramePr>
        <p:xfrm>
          <a:off x="435429" y="1374501"/>
          <a:ext cx="8316686" cy="5204244"/>
        </p:xfrm>
        <a:graphic>
          <a:graphicData uri="http://schemas.openxmlformats.org/drawingml/2006/table">
            <a:tbl>
              <a:tblPr firstRow="1" firstCol="1" bandRow="1">
                <a:tableStyleId>{2D5ABB26-0587-4C30-8999-92F81FD0307C}</a:tableStyleId>
              </a:tblPr>
              <a:tblGrid>
                <a:gridCol w="1727926"/>
                <a:gridCol w="6588760"/>
              </a:tblGrid>
              <a:tr h="609602">
                <a:tc>
                  <a:txBody>
                    <a:bodyPr/>
                    <a:lstStyle/>
                    <a:p>
                      <a:pPr marL="0">
                        <a:lnSpc>
                          <a:spcPct val="115000"/>
                        </a:lnSpc>
                        <a:spcBef>
                          <a:spcPts val="100"/>
                        </a:spcBef>
                        <a:spcAft>
                          <a:spcPts val="100"/>
                        </a:spcAft>
                        <a:tabLst>
                          <a:tab pos="228600" algn="l"/>
                        </a:tabLst>
                      </a:pPr>
                      <a:r>
                        <a:rPr lang="en-US" sz="1400" b="1" dirty="0">
                          <a:effectLst/>
                          <a:latin typeface="Zurich Lt BT" pitchFamily="34" charset="0"/>
                        </a:rPr>
                        <a:t>Attribution</a:t>
                      </a:r>
                      <a:endParaRPr lang="en-US" sz="1400" b="1" dirty="0">
                        <a:effectLst/>
                        <a:latin typeface="Zurich Lt BT" pitchFamily="34" charset="0"/>
                        <a:ea typeface="Times New Roman"/>
                        <a:cs typeface="Calibri"/>
                      </a:endParaRPr>
                    </a:p>
                  </a:txBody>
                  <a:tcPr marL="0" marR="73025" marT="0" marB="0"/>
                </a:tc>
                <a:tc>
                  <a:txBody>
                    <a:bodyPr/>
                    <a:lstStyle/>
                    <a:p>
                      <a:pPr marL="76200" algn="l">
                        <a:lnSpc>
                          <a:spcPct val="115000"/>
                        </a:lnSpc>
                        <a:spcBef>
                          <a:spcPts val="100"/>
                        </a:spcBef>
                        <a:spcAft>
                          <a:spcPts val="100"/>
                        </a:spcAft>
                        <a:tabLst>
                          <a:tab pos="228600" algn="l"/>
                        </a:tabLst>
                      </a:pPr>
                      <a:r>
                        <a:rPr lang="en-CA" sz="1600" kern="1200" smtClean="0">
                          <a:solidFill>
                            <a:schemeClr val="tx1"/>
                          </a:solidFill>
                          <a:effectLst/>
                          <a:latin typeface="+mn-lt"/>
                          <a:ea typeface="+mn-ea"/>
                          <a:cs typeface="+mn-cs"/>
                        </a:rPr>
                        <a:t>Người khác có thể phân phối, thay đổi, tinh chỉnh và xây dựng dựa trên sản phẩm ban đầu của bạn, miễn là bạn trả phí cho chủ sở hữu bản quyền</a:t>
                      </a:r>
                      <a:endParaRPr lang="en-US" sz="1600" dirty="0">
                        <a:effectLst/>
                        <a:latin typeface="Zurich Lt BT" pitchFamily="34" charset="0"/>
                        <a:ea typeface="Times New Roman"/>
                        <a:cs typeface="Calibri"/>
                      </a:endParaRPr>
                    </a:p>
                  </a:txBody>
                  <a:tcPr marL="0" marR="73025" marT="0" marB="0"/>
                </a:tc>
              </a:tr>
              <a:tr h="624114">
                <a:tc>
                  <a:txBody>
                    <a:bodyPr/>
                    <a:lstStyle/>
                    <a:p>
                      <a:pPr marL="0">
                        <a:lnSpc>
                          <a:spcPct val="115000"/>
                        </a:lnSpc>
                        <a:spcBef>
                          <a:spcPts val="100"/>
                        </a:spcBef>
                        <a:spcAft>
                          <a:spcPts val="100"/>
                        </a:spcAft>
                        <a:tabLst>
                          <a:tab pos="228600" algn="l"/>
                        </a:tabLst>
                      </a:pPr>
                      <a:r>
                        <a:rPr lang="en-US" sz="1400" b="1" dirty="0">
                          <a:effectLst/>
                          <a:latin typeface="Zurich Lt BT" pitchFamily="34" charset="0"/>
                        </a:rPr>
                        <a:t>Attribution – </a:t>
                      </a:r>
                      <a:r>
                        <a:rPr lang="en-US" sz="1400" b="1" dirty="0" err="1">
                          <a:effectLst/>
                          <a:latin typeface="Zurich Lt BT" pitchFamily="34" charset="0"/>
                        </a:rPr>
                        <a:t>NoDerivs</a:t>
                      </a:r>
                      <a:endParaRPr lang="en-US" sz="1400" b="1" dirty="0">
                        <a:effectLst/>
                        <a:latin typeface="Zurich Lt BT" pitchFamily="34" charset="0"/>
                        <a:ea typeface="Times New Roman"/>
                        <a:cs typeface="Calibri"/>
                      </a:endParaRPr>
                    </a:p>
                  </a:txBody>
                  <a:tcPr marL="0" marR="73025" marT="0" marB="0"/>
                </a:tc>
                <a:tc>
                  <a:txBody>
                    <a:bodyPr/>
                    <a:lstStyle/>
                    <a:p>
                      <a:pPr marL="76200" algn="l">
                        <a:lnSpc>
                          <a:spcPct val="115000"/>
                        </a:lnSpc>
                        <a:spcBef>
                          <a:spcPts val="100"/>
                        </a:spcBef>
                        <a:spcAft>
                          <a:spcPts val="100"/>
                        </a:spcAft>
                        <a:tabLst>
                          <a:tab pos="228600" algn="l"/>
                        </a:tabLst>
                      </a:pPr>
                      <a:r>
                        <a:rPr lang="en-CA" sz="1600" kern="1200" smtClean="0">
                          <a:solidFill>
                            <a:schemeClr val="tx1"/>
                          </a:solidFill>
                          <a:effectLst/>
                          <a:latin typeface="+mn-lt"/>
                          <a:ea typeface="+mn-ea"/>
                          <a:cs typeface="+mn-cs"/>
                        </a:rPr>
                        <a:t>Người khác có thể phân phối với mục đích thương mại hoặc phi thương mại nhưng ở dạng nguyên gốc và trả phí cho bạn.</a:t>
                      </a:r>
                      <a:endParaRPr lang="en-US" sz="1600" dirty="0">
                        <a:effectLst/>
                        <a:latin typeface="Zurich Lt BT" pitchFamily="34" charset="0"/>
                        <a:ea typeface="Times New Roman"/>
                        <a:cs typeface="Calibri"/>
                      </a:endParaRPr>
                    </a:p>
                  </a:txBody>
                  <a:tcPr marL="0" marR="73025" marT="0" marB="0"/>
                </a:tc>
              </a:tr>
              <a:tr h="870857">
                <a:tc>
                  <a:txBody>
                    <a:bodyPr/>
                    <a:lstStyle/>
                    <a:p>
                      <a:pPr marL="0">
                        <a:lnSpc>
                          <a:spcPct val="115000"/>
                        </a:lnSpc>
                        <a:spcBef>
                          <a:spcPts val="100"/>
                        </a:spcBef>
                        <a:spcAft>
                          <a:spcPts val="100"/>
                        </a:spcAft>
                        <a:tabLst>
                          <a:tab pos="228600" algn="l"/>
                        </a:tabLst>
                      </a:pPr>
                      <a:r>
                        <a:rPr lang="en-US" sz="1400" b="1" dirty="0">
                          <a:effectLst/>
                          <a:latin typeface="Zurich Lt BT" pitchFamily="34" charset="0"/>
                        </a:rPr>
                        <a:t>Attribution – Non-Commercial – </a:t>
                      </a:r>
                      <a:r>
                        <a:rPr lang="en-US" sz="1400" b="1" dirty="0" err="1">
                          <a:effectLst/>
                          <a:latin typeface="Zurich Lt BT" pitchFamily="34" charset="0"/>
                        </a:rPr>
                        <a:t>ShareAlike</a:t>
                      </a:r>
                      <a:endParaRPr lang="en-US" sz="1400" b="1" dirty="0">
                        <a:effectLst/>
                        <a:latin typeface="Zurich Lt BT" pitchFamily="34" charset="0"/>
                        <a:ea typeface="Times New Roman"/>
                        <a:cs typeface="Calibri"/>
                      </a:endParaRPr>
                    </a:p>
                  </a:txBody>
                  <a:tcPr marL="0" marR="73025" marT="0" marB="0"/>
                </a:tc>
                <a:tc>
                  <a:txBody>
                    <a:bodyPr/>
                    <a:lstStyle/>
                    <a:p>
                      <a:pPr marL="76200" algn="just">
                        <a:lnSpc>
                          <a:spcPct val="115000"/>
                        </a:lnSpc>
                        <a:spcBef>
                          <a:spcPts val="100"/>
                        </a:spcBef>
                        <a:spcAft>
                          <a:spcPts val="1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Người khác có thể thay đổi, tinh chỉnh hoặc xây dựng dựa trên sản phẩm ban đầu của bạn với mục đích phi thương mại; họ cũng cần trả phí cho bạn và giấy phép của kết quả mới được tạo ra cũng có các điều khoản giống với giấy phép của bạn.</a:t>
                      </a:r>
                      <a:endParaRPr lang="vi-VN" sz="1600">
                        <a:effectLst/>
                        <a:latin typeface="Zurich BT"/>
                        <a:ea typeface="Times New Roman" panose="02020603050405020304" pitchFamily="18" charset="0"/>
                        <a:cs typeface="Calibri" panose="020F0502020204030204" pitchFamily="34" charset="0"/>
                      </a:endParaRPr>
                    </a:p>
                  </a:txBody>
                  <a:tcPr marL="0" marR="73025" marT="0" marB="0"/>
                </a:tc>
              </a:tr>
              <a:tr h="885372">
                <a:tc>
                  <a:txBody>
                    <a:bodyPr/>
                    <a:lstStyle/>
                    <a:p>
                      <a:pPr marL="0">
                        <a:lnSpc>
                          <a:spcPct val="115000"/>
                        </a:lnSpc>
                        <a:spcBef>
                          <a:spcPts val="100"/>
                        </a:spcBef>
                        <a:spcAft>
                          <a:spcPts val="100"/>
                        </a:spcAft>
                        <a:tabLst>
                          <a:tab pos="228600" algn="l"/>
                        </a:tabLst>
                      </a:pPr>
                      <a:r>
                        <a:rPr lang="en-US" sz="1400" b="1">
                          <a:effectLst/>
                          <a:latin typeface="Zurich Lt BT" pitchFamily="34" charset="0"/>
                        </a:rPr>
                        <a:t>Attribution – ShareAlike</a:t>
                      </a:r>
                      <a:endParaRPr lang="en-US" sz="1400" b="1">
                        <a:effectLst/>
                        <a:latin typeface="Zurich Lt BT" pitchFamily="34" charset="0"/>
                        <a:ea typeface="Times New Roman"/>
                        <a:cs typeface="Calibri"/>
                      </a:endParaRPr>
                    </a:p>
                  </a:txBody>
                  <a:tcPr marL="0" marR="73025" marT="0" marB="0"/>
                </a:tc>
                <a:tc>
                  <a:txBody>
                    <a:bodyPr/>
                    <a:lstStyle/>
                    <a:p>
                      <a:pPr marL="76200" algn="l">
                        <a:lnSpc>
                          <a:spcPct val="115000"/>
                        </a:lnSpc>
                        <a:spcBef>
                          <a:spcPts val="100"/>
                        </a:spcBef>
                        <a:spcAft>
                          <a:spcPts val="100"/>
                        </a:spcAft>
                        <a:tabLst>
                          <a:tab pos="228600" algn="l"/>
                        </a:tabLst>
                      </a:pPr>
                      <a:r>
                        <a:rPr lang="en-CA" sz="1600" kern="1200" smtClean="0">
                          <a:solidFill>
                            <a:schemeClr val="tx1"/>
                          </a:solidFill>
                          <a:effectLst/>
                          <a:latin typeface="+mn-lt"/>
                          <a:ea typeface="+mn-ea"/>
                          <a:cs typeface="+mn-cs"/>
                        </a:rPr>
                        <a:t>Người khác có thể thay đổi, tinh chỉnh hoặc xây dựng thêm dựa trên sản phẩm ban đầu của bạn với mục đích thương mại; họ cần trả phí cho bạn và giấy phép của kết quả mới được tạo ra cũng có các điều khoản giống với giấy phép của bạn</a:t>
                      </a:r>
                      <a:endParaRPr lang="en-US" sz="1600" dirty="0">
                        <a:effectLst/>
                        <a:latin typeface="Zurich Lt BT" pitchFamily="34" charset="0"/>
                        <a:ea typeface="Times New Roman"/>
                        <a:cs typeface="Calibri"/>
                      </a:endParaRPr>
                    </a:p>
                  </a:txBody>
                  <a:tcPr marL="0" marR="73025" marT="0" marB="0"/>
                </a:tc>
              </a:tr>
              <a:tr h="1117601">
                <a:tc>
                  <a:txBody>
                    <a:bodyPr/>
                    <a:lstStyle/>
                    <a:p>
                      <a:pPr marL="0">
                        <a:lnSpc>
                          <a:spcPct val="115000"/>
                        </a:lnSpc>
                        <a:spcBef>
                          <a:spcPts val="100"/>
                        </a:spcBef>
                        <a:spcAft>
                          <a:spcPts val="100"/>
                        </a:spcAft>
                        <a:tabLst>
                          <a:tab pos="228600" algn="l"/>
                        </a:tabLst>
                      </a:pPr>
                      <a:r>
                        <a:rPr lang="en-US" sz="1400" b="1" dirty="0">
                          <a:effectLst/>
                          <a:latin typeface="Zurich Lt BT" pitchFamily="34" charset="0"/>
                        </a:rPr>
                        <a:t>Attribution – Non-Commercial</a:t>
                      </a:r>
                      <a:endParaRPr lang="en-US" sz="1400" b="1" dirty="0">
                        <a:effectLst/>
                        <a:latin typeface="Zurich Lt BT" pitchFamily="34" charset="0"/>
                        <a:ea typeface="Times New Roman"/>
                        <a:cs typeface="Calibri"/>
                      </a:endParaRPr>
                    </a:p>
                  </a:txBody>
                  <a:tcPr marL="0" marR="73025" marT="0" marB="0"/>
                </a:tc>
                <a:tc>
                  <a:txBody>
                    <a:bodyPr/>
                    <a:lstStyle/>
                    <a:p>
                      <a:pPr marL="76200" marR="0" algn="l">
                        <a:lnSpc>
                          <a:spcPct val="115000"/>
                        </a:lnSpc>
                        <a:spcBef>
                          <a:spcPts val="100"/>
                        </a:spcBef>
                        <a:spcAft>
                          <a:spcPts val="100"/>
                        </a:spcAft>
                        <a:tabLst>
                          <a:tab pos="228600" algn="l"/>
                        </a:tabLst>
                      </a:pPr>
                      <a:r>
                        <a:rPr lang="en-CA" sz="1600" kern="1200" smtClean="0">
                          <a:solidFill>
                            <a:schemeClr val="tx1"/>
                          </a:solidFill>
                          <a:effectLst/>
                          <a:latin typeface="+mn-lt"/>
                          <a:ea typeface="+mn-ea"/>
                          <a:cs typeface="+mn-cs"/>
                        </a:rPr>
                        <a:t>Người khác có thể thay đổi, tinh chỉnh hoặc xây dựng thêm dựa trên sản phẩm ban đầu của bạn với mục đích phi thương mại. Bạn sẽ được trả phí cho bất kỳ công việc mới nào dựa trên sản phẩm ban đầu và phi thương mại, họ không cần giấy phép cho các sản phẩm mới sử dụng các điều khoản trong giấy phép gốc của bạn.</a:t>
                      </a:r>
                      <a:endParaRPr lang="en-US" sz="1600" dirty="0">
                        <a:effectLst/>
                        <a:latin typeface="Zurich Lt BT" pitchFamily="34" charset="0"/>
                        <a:ea typeface="Times New Roman"/>
                        <a:cs typeface="Calibri"/>
                      </a:endParaRPr>
                    </a:p>
                  </a:txBody>
                  <a:tcPr marL="0" marR="73025" marT="0" marB="0"/>
                </a:tc>
              </a:tr>
              <a:tr h="841828">
                <a:tc>
                  <a:txBody>
                    <a:bodyPr/>
                    <a:lstStyle/>
                    <a:p>
                      <a:pPr marL="0">
                        <a:lnSpc>
                          <a:spcPct val="115000"/>
                        </a:lnSpc>
                        <a:spcBef>
                          <a:spcPts val="100"/>
                        </a:spcBef>
                        <a:spcAft>
                          <a:spcPts val="100"/>
                        </a:spcAft>
                        <a:tabLst>
                          <a:tab pos="228600" algn="l"/>
                        </a:tabLst>
                      </a:pPr>
                      <a:r>
                        <a:rPr lang="en-US" sz="1400" b="1" dirty="0">
                          <a:effectLst/>
                          <a:latin typeface="Zurich Lt BT" pitchFamily="34" charset="0"/>
                        </a:rPr>
                        <a:t>Attribution – Non-Commercial – </a:t>
                      </a:r>
                      <a:r>
                        <a:rPr lang="en-US" sz="1400" b="1" dirty="0" err="1">
                          <a:effectLst/>
                          <a:latin typeface="Zurich Lt BT" pitchFamily="34" charset="0"/>
                        </a:rPr>
                        <a:t>NoDerivs</a:t>
                      </a:r>
                      <a:endParaRPr lang="en-US" sz="1400" b="1" dirty="0">
                        <a:effectLst/>
                        <a:latin typeface="Zurich Lt BT" pitchFamily="34" charset="0"/>
                        <a:ea typeface="Times New Roman"/>
                        <a:cs typeface="Calibri"/>
                      </a:endParaRPr>
                    </a:p>
                  </a:txBody>
                  <a:tcPr marL="0" marR="73025" marT="0" marB="0"/>
                </a:tc>
                <a:tc>
                  <a:txBody>
                    <a:bodyPr/>
                    <a:lstStyle/>
                    <a:p>
                      <a:pPr marL="76200" marR="0" algn="l">
                        <a:lnSpc>
                          <a:spcPct val="115000"/>
                        </a:lnSpc>
                        <a:spcBef>
                          <a:spcPts val="100"/>
                        </a:spcBef>
                        <a:spcAft>
                          <a:spcPts val="100"/>
                        </a:spcAft>
                        <a:tabLst>
                          <a:tab pos="228600" algn="l"/>
                        </a:tabLst>
                      </a:pPr>
                      <a:r>
                        <a:rPr lang="en-CA" sz="1600" kern="1200" smtClean="0">
                          <a:solidFill>
                            <a:schemeClr val="tx1"/>
                          </a:solidFill>
                          <a:effectLst/>
                          <a:latin typeface="+mn-lt"/>
                          <a:ea typeface="+mn-ea"/>
                          <a:cs typeface="+mn-cs"/>
                        </a:rPr>
                        <a:t>Người khác chỉ có thể tải sản phẩm ban đầu của bạn và chia sẻ với những người trả phí cho sản phẩm của bạn mà không được thay đổi hoặc sử dụng với mục đích thương mại.</a:t>
                      </a:r>
                      <a:endParaRPr lang="en-US" sz="1600" dirty="0">
                        <a:effectLst/>
                        <a:latin typeface="Zurich Lt BT" pitchFamily="34" charset="0"/>
                        <a:ea typeface="Times New Roman"/>
                        <a:cs typeface="Calibri"/>
                      </a:endParaRPr>
                    </a:p>
                  </a:txBody>
                  <a:tcPr marL="0" marR="73025" marT="0" marB="0"/>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16</a:t>
            </a:fld>
            <a:endParaRPr lang="en-US" dirty="0"/>
          </a:p>
        </p:txBody>
      </p:sp>
    </p:spTree>
    <p:extLst>
      <p:ext uri="{BB962C8B-B14F-4D97-AF65-F5344CB8AC3E}">
        <p14:creationId xmlns:p14="http://schemas.microsoft.com/office/powerpoint/2010/main" val="16404565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p:txBody>
          <a:bodyPr/>
          <a:lstStyle/>
          <a:p>
            <a:pPr lvl="1"/>
            <a:r>
              <a:rPr lang="en-CA"/>
              <a:t>Giấy phép cũng có thể chứa tất cả các quyền hạn được gán với mục đích để sản phẩm có thể được đặt ở những nơi công cộng</a:t>
            </a:r>
            <a:endParaRPr lang="en-US" dirty="0" smtClean="0"/>
          </a:p>
          <a:p>
            <a:pPr lvl="2"/>
            <a:r>
              <a:rPr lang="en-CA"/>
              <a:t>C</a:t>
            </a:r>
            <a:r>
              <a:rPr lang="en-CA" smtClean="0"/>
              <a:t>hủ </a:t>
            </a:r>
            <a:r>
              <a:rPr lang="en-CA"/>
              <a:t>sở hữu từ bỏ tất cả quyền hạn với sản phẩm ban đầu</a:t>
            </a:r>
            <a:endParaRPr lang="en-US" smtClean="0"/>
          </a:p>
          <a:p>
            <a:pPr lvl="1"/>
            <a:r>
              <a:rPr lang="en-CA"/>
              <a:t>Bằng cách sử dụng Creative Commons để quản lý cách thức các tài liệu có bản quyền có thể được chia sẻ hoặc sử </a:t>
            </a:r>
            <a:r>
              <a:rPr lang="en-CA" smtClean="0"/>
              <a:t>dụng</a:t>
            </a:r>
            <a:endParaRPr lang="en-US" smtClean="0"/>
          </a:p>
          <a:p>
            <a:pPr lvl="2"/>
            <a:r>
              <a:rPr lang="en-US" smtClean="0"/>
              <a:t>Các tổ chức có thể </a:t>
            </a:r>
            <a:r>
              <a:rPr lang="en-CA"/>
              <a:t>đặt các thông tin của họ lên các địa điểm công cộng mà không cần lo về bất kỳ vi phạm luật bản quyền </a:t>
            </a:r>
            <a:r>
              <a:rPr lang="en-CA" smtClean="0"/>
              <a:t>nào</a:t>
            </a:r>
            <a:endParaRPr lang="en-US" dirty="0" smtClean="0"/>
          </a:p>
          <a:p>
            <a:pPr lvl="2"/>
            <a:r>
              <a:rPr lang="en-CA"/>
              <a:t>Thông tin có thể được cập nhật và phân phối theo cách công bằng cho chủ sở hữu bản quyền, cũng như tổ chức sở hữu giấy phép</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17</a:t>
            </a:fld>
            <a:endParaRPr lang="en-US" dirty="0"/>
          </a:p>
        </p:txBody>
      </p:sp>
    </p:spTree>
    <p:extLst>
      <p:ext uri="{BB962C8B-B14F-4D97-AF65-F5344CB8AC3E}">
        <p14:creationId xmlns:p14="http://schemas.microsoft.com/office/powerpoint/2010/main" val="3125637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p:txBody>
          <a:bodyPr/>
          <a:lstStyle/>
          <a:p>
            <a:r>
              <a:rPr lang="en-US" sz="2000" b="1"/>
              <a:t>Kiểm duyệt và lọc thông tin</a:t>
            </a:r>
            <a:endParaRPr lang="vi-VN" sz="2000" b="1"/>
          </a:p>
          <a:p>
            <a:pPr lvl="1"/>
            <a:r>
              <a:rPr lang="en-CA" sz="1800"/>
              <a:t>K</a:t>
            </a:r>
            <a:r>
              <a:rPr lang="en-CA" sz="1800" smtClean="0"/>
              <a:t>hông </a:t>
            </a:r>
            <a:r>
              <a:rPr lang="en-CA" sz="1800"/>
              <a:t>có một cơ quan nào giám sát các nội dung trực </a:t>
            </a:r>
            <a:r>
              <a:rPr lang="en-CA" sz="1800" smtClean="0"/>
              <a:t>tuyến</a:t>
            </a:r>
            <a:endParaRPr lang="en-US" sz="1800" dirty="0" smtClean="0"/>
          </a:p>
          <a:p>
            <a:pPr lvl="2"/>
            <a:r>
              <a:rPr lang="en-CA" sz="1600"/>
              <a:t>có rất nhiều vùng xám chứa tài nguyên khó tách biệt được đó là xấu hay tốt, điều này dẫn đến những thông tin này cần được xem xét nên kiểm duyệt hay lọc thông tin với mục đích bảo vệ người </a:t>
            </a:r>
            <a:r>
              <a:rPr lang="en-CA" sz="1600" smtClean="0"/>
              <a:t>dùng</a:t>
            </a:r>
            <a:endParaRPr lang="en-US" sz="1600" dirty="0"/>
          </a:p>
          <a:p>
            <a:pPr lvl="1"/>
            <a:r>
              <a:rPr lang="en-US" sz="1800" b="1"/>
              <a:t>Bộ chặn và lọc dữ liệu</a:t>
            </a:r>
            <a:endParaRPr lang="vi-VN" sz="1800" b="1"/>
          </a:p>
          <a:p>
            <a:pPr lvl="2"/>
            <a:r>
              <a:rPr lang="en-CA" sz="1600"/>
              <a:t>cho phép bạn điều khiển loại thông tin hoặc lượng thông tin có thể được xem</a:t>
            </a:r>
            <a:endParaRPr lang="en-US" sz="1600" dirty="0" smtClean="0"/>
          </a:p>
          <a:p>
            <a:pPr lvl="2"/>
            <a:r>
              <a:rPr lang="en-CA" sz="1600"/>
              <a:t>Một vài trang Web mạng xã hội cũng thiết lập các bộ chặn bản tin hoặc bài đăng có thể chứa các thông tin có vấn đề hoặc gây sự khó chịu cho người dùng </a:t>
            </a:r>
            <a:endParaRPr lang="en-US" sz="1600" dirty="0" smtClean="0"/>
          </a:p>
          <a:p>
            <a:pPr lvl="3"/>
            <a:r>
              <a:rPr lang="en-CA"/>
              <a:t>Các bộ lọc này thường xuất phát từ ISP mỗi khi bạn truy cập vào trang mạng xã hội.</a:t>
            </a:r>
            <a:endParaRPr lang="en-US" dirty="0" smtClean="0"/>
          </a:p>
          <a:p>
            <a:pPr lvl="3"/>
            <a:r>
              <a:rPr lang="en-CA"/>
              <a:t>Các trang khác như các phòng nói chuyện có thể có người điều hành để theo dõi các thảo luận và cảnh báo khi anh/cô ta nhận thấy cuộc thảo luận không thích hợp</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18</a:t>
            </a:fld>
            <a:endParaRPr lang="en-US" dirty="0"/>
          </a:p>
        </p:txBody>
      </p:sp>
    </p:spTree>
    <p:extLst>
      <p:ext uri="{BB962C8B-B14F-4D97-AF65-F5344CB8AC3E}">
        <p14:creationId xmlns:p14="http://schemas.microsoft.com/office/powerpoint/2010/main" val="3441047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p:txBody>
          <a:bodyPr/>
          <a:lstStyle/>
          <a:p>
            <a:pPr marL="274638" lvl="2"/>
            <a:r>
              <a:rPr lang="en-US" i="1" dirty="0" smtClean="0"/>
              <a:t>Blacklisting</a:t>
            </a:r>
            <a:r>
              <a:rPr lang="en-US" i="1" smtClean="0"/>
              <a:t>: </a:t>
            </a:r>
            <a:r>
              <a:rPr lang="en-CA"/>
              <a:t>khi bạn bị đánh dấu hoặc đặt trong danh sách những người dùng bị cấm truy cập vào một dịch vụ, đặc quyền hoặc công nhận/tín dụng cụ thể</a:t>
            </a:r>
            <a:endParaRPr lang="en-US" dirty="0" smtClean="0"/>
          </a:p>
          <a:p>
            <a:pPr marL="620713" lvl="4"/>
            <a:r>
              <a:rPr lang="en-US" sz="1600" smtClean="0"/>
              <a:t>Liên hệ với </a:t>
            </a:r>
            <a:r>
              <a:rPr lang="en-CA" sz="1600"/>
              <a:t>ISP nếu họ không thể được xóa khỏi một vài danh sách đen</a:t>
            </a:r>
            <a:endParaRPr lang="en-US" sz="1600" dirty="0" smtClean="0"/>
          </a:p>
          <a:p>
            <a:pPr marL="620713" lvl="4"/>
            <a:r>
              <a:rPr lang="en-CA" sz="1600"/>
              <a:t>Trong một vài trường hợp, họ cần phải gửi một bức thư chính thức để yêu cầu xóa tên họ ra khỏi danh sách đen</a:t>
            </a:r>
            <a:endParaRPr lang="en-US" sz="1600" dirty="0"/>
          </a:p>
          <a:p>
            <a:pPr marL="274638" lvl="2"/>
            <a:r>
              <a:rPr lang="en-CA"/>
              <a:t>Những công cụ này tương tự như kiểm duyệt thông tin ngoại trừ việc nó được thiết lập theo các hướng dẫn của những người quản trị tổ chức hay học viện đó</a:t>
            </a:r>
            <a:endParaRPr lang="en-US" dirty="0" smtClean="0"/>
          </a:p>
          <a:p>
            <a:pPr marL="274638" lvl="2"/>
            <a:r>
              <a:rPr lang="en-CA"/>
              <a:t>Vẫn còn có những tranh luận về việc những gì được xem là thông tin tấn công, nguy hiểm, bóc lột</a:t>
            </a:r>
            <a:r>
              <a:rPr lang="en-US" smtClean="0"/>
              <a:t>?</a:t>
            </a:r>
            <a:endParaRPr lang="en-US" dirty="0" smtClean="0"/>
          </a:p>
          <a:p>
            <a:pPr marL="274638" lvl="2"/>
            <a:r>
              <a:rPr lang="en-CA"/>
              <a:t>Một sự cố khác là khi có một ai đó có thể hack (đột nhập) vào phần mềm chặn hoặc lọc thông tin và thay đổi thông tin cấu hình của tổ chức.</a:t>
            </a:r>
            <a:endParaRPr lang="en-US" dirty="0"/>
          </a:p>
          <a:p>
            <a:pPr marL="274638" lvl="2"/>
            <a:r>
              <a:rPr lang="en-CA"/>
              <a:t>Một cơ quan có quyền kiểm soát nội dung bị kiểm duyệt trên toàn bộ đất nước thường có quyền kiểm soát tất cả các máy tính có kết nối với Internet trong quốc gia đó</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19</a:t>
            </a:fld>
            <a:endParaRPr lang="en-US" dirty="0"/>
          </a:p>
        </p:txBody>
      </p:sp>
    </p:spTree>
    <p:extLst>
      <p:ext uri="{BB962C8B-B14F-4D97-AF65-F5344CB8AC3E}">
        <p14:creationId xmlns:p14="http://schemas.microsoft.com/office/powerpoint/2010/main" val="39873074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Mục </a:t>
            </a:r>
            <a:r>
              <a:rPr lang="en-CA"/>
              <a:t>tiêu bài học</a:t>
            </a:r>
            <a:endParaRPr lang="en-US" dirty="0"/>
          </a:p>
        </p:txBody>
      </p:sp>
      <p:sp>
        <p:nvSpPr>
          <p:cNvPr id="3" name="Content Placeholder 2"/>
          <p:cNvSpPr>
            <a:spLocks noGrp="1"/>
          </p:cNvSpPr>
          <p:nvPr>
            <p:ph idx="1"/>
          </p:nvPr>
        </p:nvSpPr>
        <p:spPr/>
        <p:txBody>
          <a:bodyPr>
            <a:normAutofit/>
          </a:bodyPr>
          <a:lstStyle/>
          <a:p>
            <a:pPr lvl="0"/>
            <a:r>
              <a:rPr lang="en-US"/>
              <a:t>các tiêu chuẩn truyền thông chuyên nghiệp</a:t>
            </a:r>
            <a:endParaRPr lang="vi-VN"/>
          </a:p>
          <a:p>
            <a:pPr lvl="0"/>
            <a:r>
              <a:rPr lang="en-US"/>
              <a:t>cách thức để tránh các hành vi không phù hợp khi trực tuyến</a:t>
            </a:r>
            <a:endParaRPr lang="vi-VN"/>
          </a:p>
          <a:p>
            <a:r>
              <a:rPr lang="en-CA"/>
              <a:t>sở hữu trí tuệ, bản quyền và các quy định cấp phép </a:t>
            </a:r>
            <a:endParaRPr lang="en-CA" smtClean="0"/>
          </a:p>
          <a:p>
            <a:pPr lvl="0"/>
            <a:r>
              <a:rPr lang="en-US"/>
              <a:t>công thái học và cách thiết lập máy tính của bạn</a:t>
            </a:r>
            <a:endParaRPr lang="vi-VN"/>
          </a:p>
          <a:p>
            <a:pPr lvl="0"/>
            <a:r>
              <a:rPr lang="en-US"/>
              <a:t>bảo vệ máy tính khỏi các mối đe dọa phần mềm</a:t>
            </a:r>
            <a:endParaRPr lang="vi-VN"/>
          </a:p>
          <a:p>
            <a:pPr lvl="0"/>
            <a:r>
              <a:rPr lang="en-US"/>
              <a:t>vi rút là gì và cách ngăn ngừa chúng gây tổn hại máy tính của bạn</a:t>
            </a:r>
            <a:endParaRPr lang="vi-VN"/>
          </a:p>
          <a:p>
            <a:r>
              <a:rPr lang="en-CA"/>
              <a:t>cách thức tự bảo vệ khi giao dịch thương mại điện tử hoặc mua hàng</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a:t>
            </a:fld>
            <a:endParaRPr lang="en-US" dirty="0"/>
          </a:p>
        </p:txBody>
      </p:sp>
    </p:spTree>
    <p:extLst>
      <p:ext uri="{BB962C8B-B14F-4D97-AF65-F5344CB8AC3E}">
        <p14:creationId xmlns:p14="http://schemas.microsoft.com/office/powerpoint/2010/main" val="19186787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p:txBody>
          <a:bodyPr/>
          <a:lstStyle/>
          <a:p>
            <a:r>
              <a:rPr lang="en-US" b="1"/>
              <a:t>Những điều nên tránh</a:t>
            </a:r>
            <a:endParaRPr lang="vi-VN" b="1"/>
          </a:p>
          <a:p>
            <a:pPr lvl="1"/>
            <a:r>
              <a:rPr lang="en-US" b="1" smtClean="0"/>
              <a:t>Đạo </a:t>
            </a:r>
            <a:r>
              <a:rPr lang="en-US" b="1"/>
              <a:t>văn</a:t>
            </a:r>
            <a:endParaRPr lang="vi-VN" b="1"/>
          </a:p>
          <a:p>
            <a:pPr lvl="2"/>
            <a:r>
              <a:rPr lang="en-CA"/>
              <a:t>khi bạn sử dụng thông tin được tạo ra bởi người khác và biểu diễn nó như là sở hữu của mình với những thay đổi rất nhỏ hoặc không có sự thay đổi nào.</a:t>
            </a:r>
            <a:endParaRPr lang="en-US" dirty="0"/>
          </a:p>
          <a:p>
            <a:pPr lvl="2"/>
            <a:r>
              <a:rPr lang="en-CA"/>
              <a:t>Cho dù đó chỉ là một đoạn văn bản hoặc một hình ảnh đơn lẻ; nó đều được coi là hành vi trộm cắp sở hữu trí tuệ hoặc sản phẩm gốc của người </a:t>
            </a:r>
            <a:r>
              <a:rPr lang="en-CA" smtClean="0"/>
              <a:t>khác</a:t>
            </a:r>
          </a:p>
          <a:p>
            <a:pPr lvl="2"/>
            <a:r>
              <a:rPr lang="en-CA"/>
              <a:t>Khi sử dụng thông tin từ Internet, bạn luôn phải sử dụng thông tin đó ở dạng gốc và trích dẫn nguồn tham khảo để đảm bảo bạn đang tuân theo nguyên lý sử dụng hợp lý</a:t>
            </a:r>
            <a:endParaRPr lang="en-US" dirty="0" smtClean="0"/>
          </a:p>
          <a:p>
            <a:pPr lvl="2"/>
            <a:r>
              <a:rPr lang="en-CA"/>
              <a:t>Bằng cách xác nhận rằng bạn đang mượn nội dung và cung cấp thông tin để tìm nội dung đó, trong hầu hết trường hợp, bạn sẽ tránh được các cáo buộc đạo văn</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20</a:t>
            </a:fld>
            <a:endParaRPr lang="en-US" dirty="0"/>
          </a:p>
        </p:txBody>
      </p:sp>
    </p:spTree>
    <p:extLst>
      <p:ext uri="{BB962C8B-B14F-4D97-AF65-F5344CB8AC3E}">
        <p14:creationId xmlns:p14="http://schemas.microsoft.com/office/powerpoint/2010/main" val="22457230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p:txBody>
          <a:bodyPr/>
          <a:lstStyle/>
          <a:p>
            <a:pPr lvl="1"/>
            <a:r>
              <a:rPr lang="en-US" b="1"/>
              <a:t>Phỉ báng hoặc Vu khống</a:t>
            </a:r>
            <a:endParaRPr lang="vi-VN" b="1"/>
          </a:p>
          <a:p>
            <a:pPr lvl="2"/>
            <a:r>
              <a:rPr lang="en-CA"/>
              <a:t>viết những điều không đúng sự thật làm “tổn hại danh dự” của cá nhân hoặc danh tiếng của tổ chức. </a:t>
            </a:r>
            <a:endParaRPr lang="en-CA" smtClean="0"/>
          </a:p>
          <a:p>
            <a:pPr lvl="3"/>
            <a:r>
              <a:rPr lang="en-CA" smtClean="0"/>
              <a:t>Nếu </a:t>
            </a:r>
            <a:r>
              <a:rPr lang="en-CA"/>
              <a:t>những nhận xét phỉ báng được nói ra thì được gọi là vu khống</a:t>
            </a:r>
            <a:endParaRPr lang="en-US" dirty="0" smtClean="0"/>
          </a:p>
          <a:p>
            <a:pPr lvl="2"/>
            <a:r>
              <a:rPr lang="en-CA"/>
              <a:t>Bài học tốt nhất nên làm cả trực tuyến và trong đời sống, đó là đối xử với những vu khống đó như là các tin đồn</a:t>
            </a:r>
            <a:r>
              <a:rPr lang="en-US" smtClean="0"/>
              <a:t>: </a:t>
            </a:r>
            <a:endParaRPr lang="en-US" dirty="0" smtClean="0"/>
          </a:p>
          <a:p>
            <a:pPr lvl="3"/>
            <a:r>
              <a:rPr lang="en-CA"/>
              <a:t>không bắt đầu, không nghe và không phản ứng</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21</a:t>
            </a:fld>
            <a:endParaRPr lang="en-US" dirty="0"/>
          </a:p>
        </p:txBody>
      </p:sp>
    </p:spTree>
    <p:extLst>
      <p:ext uri="{BB962C8B-B14F-4D97-AF65-F5344CB8AC3E}">
        <p14:creationId xmlns:p14="http://schemas.microsoft.com/office/powerpoint/2010/main" val="5892606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p:txBody>
          <a:bodyPr/>
          <a:lstStyle/>
          <a:p>
            <a:pPr lvl="1"/>
            <a:r>
              <a:rPr lang="en-US" b="1"/>
              <a:t>Vi phạm bản quyền</a:t>
            </a:r>
            <a:endParaRPr lang="vi-VN" b="1"/>
          </a:p>
          <a:p>
            <a:pPr lvl="2"/>
            <a:r>
              <a:rPr lang="en-CA"/>
              <a:t>T</a:t>
            </a:r>
            <a:r>
              <a:rPr lang="en-CA" smtClean="0"/>
              <a:t>hường </a:t>
            </a:r>
            <a:r>
              <a:rPr lang="en-CA"/>
              <a:t>liên quan đến việc vi phạm quyền tác giả hoặc đạo văn khi </a:t>
            </a:r>
            <a:r>
              <a:rPr lang="en-CA" smtClean="0"/>
              <a:t>sao </a:t>
            </a:r>
            <a:r>
              <a:rPr lang="en-CA"/>
              <a:t>chép lại sản phẩm gốc hoặc chỉnh sửa lại để phù hợp với mục đích nào đó mà không có quyền hạn từ chủ sở hữu</a:t>
            </a:r>
            <a:endParaRPr lang="en-US" dirty="0" smtClean="0"/>
          </a:p>
          <a:p>
            <a:pPr lvl="2"/>
            <a:r>
              <a:rPr lang="en-CA" smtClean="0"/>
              <a:t>Cũng </a:t>
            </a:r>
            <a:r>
              <a:rPr lang="en-CA"/>
              <a:t>xảy ra khi một mục nào đó bị chia sẻ mà không trả bất kỳ phí nào cho chủ sở hữu, gây ra những thiệt hại cho chủ sở hữu bản quyền</a:t>
            </a:r>
            <a:endParaRPr lang="en-US" dirty="0"/>
          </a:p>
          <a:p>
            <a:pPr lvl="2"/>
            <a:r>
              <a:rPr lang="en-US" smtClean="0"/>
              <a:t>Nếu bạn tải về các tài liệu đã mua bản quyền, có thể sử dụng</a:t>
            </a:r>
            <a:endParaRPr lang="en-US" dirty="0"/>
          </a:p>
          <a:p>
            <a:pPr lvl="2"/>
            <a:r>
              <a:rPr lang="en-CA"/>
              <a:t>Vi phạm bản quyền được coi là tội phạm liên bang nếu tòa án xác định bạn cố tính vi phạm bản quyền với mục đích lợi nhuận</a:t>
            </a:r>
            <a:endParaRPr lang="en-US" dirty="0" smtClean="0"/>
          </a:p>
          <a:p>
            <a:pPr lvl="3"/>
            <a:r>
              <a:rPr lang="en-CA"/>
              <a:t>Hình phạt cho án hình sự có thể bị phạt tù lên đến 10 năm tùy thuộc vào mức độ vi phạm</a:t>
            </a:r>
            <a:endParaRPr lang="en-US" dirty="0"/>
          </a:p>
          <a:p>
            <a:pPr lvl="2"/>
            <a:r>
              <a:rPr lang="en-CA"/>
              <a:t>Để bảo vệ bạn trước những khả năng phạm luật về vi phạm bản quyền không có chủ đích, bạn nên luôn mua phần mềm từ các đại lý bán lẻ có uy tín</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22</a:t>
            </a:fld>
            <a:endParaRPr lang="en-US" dirty="0"/>
          </a:p>
        </p:txBody>
      </p:sp>
    </p:spTree>
    <p:extLst>
      <p:ext uri="{BB962C8B-B14F-4D97-AF65-F5344CB8AC3E}">
        <p14:creationId xmlns:p14="http://schemas.microsoft.com/office/powerpoint/2010/main" val="35190973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p:txBody>
          <a:bodyPr/>
          <a:lstStyle/>
          <a:p>
            <a:pPr lvl="1"/>
            <a:r>
              <a:rPr lang="en-US" b="1"/>
              <a:t>Hành vi không phù hợp</a:t>
            </a:r>
            <a:endParaRPr lang="vi-VN" b="1"/>
          </a:p>
          <a:p>
            <a:pPr lvl="2"/>
            <a:r>
              <a:rPr lang="en-CA"/>
              <a:t>Các trò đùa cợt có thể gây ra những sự tổn thương và nên tránh</a:t>
            </a:r>
            <a:endParaRPr lang="en-US" dirty="0"/>
          </a:p>
          <a:p>
            <a:pPr lvl="2"/>
            <a:r>
              <a:rPr lang="en-CA"/>
              <a:t>Bắt nạt trực tuyến xảy ra khi làm cho một hoặc nhiều người bị tổn thương qua những bài viết truyền tải thông điệp thù địch, có hại một cách liên tục và cố ý</a:t>
            </a:r>
            <a:endParaRPr lang="en-US" dirty="0"/>
          </a:p>
          <a:p>
            <a:pPr lvl="2"/>
            <a:r>
              <a:rPr lang="en-US"/>
              <a:t>Tránh “gây sự” người khác</a:t>
            </a:r>
            <a:endParaRPr lang="en-US" dirty="0" smtClean="0"/>
          </a:p>
          <a:p>
            <a:pPr lvl="3"/>
            <a:r>
              <a:rPr lang="en-US"/>
              <a:t>C</a:t>
            </a:r>
            <a:r>
              <a:rPr lang="en-US" smtClean="0"/>
              <a:t>ó </a:t>
            </a:r>
            <a:r>
              <a:rPr lang="en-US"/>
              <a:t>thể bằng một bản tin thư điện tử hoặc nói chuyện trong phòng tán gẫu với mục đích tấn công người nhận</a:t>
            </a:r>
            <a:endParaRPr lang="en-US" dirty="0" smtClean="0"/>
          </a:p>
          <a:p>
            <a:pPr lvl="3"/>
            <a:r>
              <a:rPr lang="en-US"/>
              <a:t>Nếu bạn bị gây sự, cách tốt nhất là nên bỏ qua nó</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23</a:t>
            </a:fld>
            <a:endParaRPr lang="en-US" dirty="0"/>
          </a:p>
        </p:txBody>
      </p:sp>
    </p:spTree>
    <p:extLst>
      <p:ext uri="{BB962C8B-B14F-4D97-AF65-F5344CB8AC3E}">
        <p14:creationId xmlns:p14="http://schemas.microsoft.com/office/powerpoint/2010/main" val="6812181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p:txBody>
          <a:bodyPr/>
          <a:lstStyle/>
          <a:p>
            <a:pPr lvl="2"/>
            <a:r>
              <a:rPr lang="en-CA"/>
              <a:t>Không gửi thư rác cho người khác</a:t>
            </a:r>
            <a:endParaRPr lang="en-US" dirty="0"/>
          </a:p>
          <a:p>
            <a:pPr lvl="2"/>
            <a:r>
              <a:rPr lang="en-CA"/>
              <a:t>Không chia sẻ thông tin cá nhân về người khác, thậm chí khi những người đó </a:t>
            </a:r>
            <a:r>
              <a:rPr lang="en-CA" smtClean="0"/>
              <a:t>là người thân quen với bạn</a:t>
            </a:r>
            <a:endParaRPr lang="en-US" dirty="0" smtClean="0"/>
          </a:p>
          <a:p>
            <a:pPr lvl="3"/>
            <a:r>
              <a:rPr lang="en-CA"/>
              <a:t>Nếu một ai đó cho bạn biết thông tin bí mật hoặc nhạy cảm, bạn cần tôn trọng sự riêng tư và giữ điều đó cho riêng bạn</a:t>
            </a:r>
            <a:endParaRPr lang="en-US" dirty="0" smtClean="0"/>
          </a:p>
          <a:p>
            <a:pPr lvl="3"/>
            <a:r>
              <a:rPr lang="en-CA"/>
              <a:t>cần thận trọng nếu có kế hoạch đăng bất kỳ thứ gì lên trang mạng xã hội</a:t>
            </a:r>
            <a:endParaRPr lang="en-US" dirty="0"/>
          </a:p>
          <a:p>
            <a:pPr lvl="2"/>
            <a:r>
              <a:rPr lang="en-US"/>
              <a:t>Đừng chế giễu hoặc bỏ qua các quan điểm của người khác</a:t>
            </a:r>
            <a:endParaRPr lang="en-US" dirty="0"/>
          </a:p>
          <a:p>
            <a:pPr lvl="2"/>
            <a:r>
              <a:rPr lang="en-CA"/>
              <a:t>Nếu bạn đang tạo ra thông tin được sử dụng trực tuyến, bạn cung cấp thêm thông tin và nguồn hỗ trợ thông tin đó</a:t>
            </a:r>
            <a:endParaRPr lang="en-US" dirty="0" smtClean="0"/>
          </a:p>
          <a:p>
            <a:pPr lvl="3"/>
            <a:r>
              <a:rPr lang="en-CA"/>
              <a:t>Hãy thực hiện điều đó một cách tôn trọng và chính xác với ngữ điệu và thông điệp của bạn một cách thích hợp cho người nghe</a:t>
            </a:r>
            <a:endParaRPr lang="en-US" dirty="0"/>
          </a:p>
          <a:p>
            <a:pPr lvl="2"/>
            <a:r>
              <a:rPr lang="en-CA"/>
              <a:t>Hãy luôn nhớ trong đầu quy luật vàng: hãy thực hiện những điều mà bạn muốn người khác thực hiện cho mình – cả trực tuyến và trong cuộc sống</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24</a:t>
            </a:fld>
            <a:endParaRPr lang="en-US" dirty="0"/>
          </a:p>
        </p:txBody>
      </p:sp>
    </p:spTree>
    <p:extLst>
      <p:ext uri="{BB962C8B-B14F-4D97-AF65-F5344CB8AC3E}">
        <p14:creationId xmlns:p14="http://schemas.microsoft.com/office/powerpoint/2010/main" val="29084253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smtClean="0"/>
              <a:t>Những thực hành tốt cho Công dân trực tuyến</a:t>
            </a:r>
            <a:endParaRPr lang="en-US" sz="3600" dirty="0"/>
          </a:p>
        </p:txBody>
      </p:sp>
      <p:sp>
        <p:nvSpPr>
          <p:cNvPr id="3" name="Content Placeholder 2"/>
          <p:cNvSpPr>
            <a:spLocks noGrp="1"/>
          </p:cNvSpPr>
          <p:nvPr>
            <p:ph idx="1"/>
          </p:nvPr>
        </p:nvSpPr>
        <p:spPr/>
        <p:txBody>
          <a:bodyPr/>
          <a:lstStyle/>
          <a:p>
            <a:r>
              <a:rPr lang="en-CA" sz="2000"/>
              <a:t>Những hướng dẫn để giúp bạn trở thành một công dân tốt trong xã hội thực tế giờ đây cũng cần được mở rộng để áp dụng khi bạn trực tuyến</a:t>
            </a:r>
            <a:endParaRPr lang="en-US" sz="2000" dirty="0"/>
          </a:p>
          <a:p>
            <a:pPr lvl="0"/>
            <a:r>
              <a:rPr lang="en-CA" sz="2000" smtClean="0"/>
              <a:t>Không </a:t>
            </a:r>
            <a:r>
              <a:rPr lang="en-CA" sz="2000"/>
              <a:t>chỉ sử dụng duy nhất công cụ kiểm tra lỗi </a:t>
            </a:r>
            <a:r>
              <a:rPr lang="en-CA" sz="2000" smtClean="0"/>
              <a:t>khi hiệu đính tài liệu</a:t>
            </a:r>
            <a:endParaRPr lang="en-US" sz="2000" dirty="0" smtClean="0"/>
          </a:p>
          <a:p>
            <a:r>
              <a:rPr lang="en-CA" sz="2000"/>
              <a:t>Bạn cần rất thận trọng khi sử dụng từ hoặc chữ viết tắt</a:t>
            </a:r>
            <a:endParaRPr lang="en-US" sz="2000" dirty="0"/>
          </a:p>
          <a:p>
            <a:pPr lvl="0"/>
            <a:r>
              <a:rPr lang="en-CA" sz="2000"/>
              <a:t>Bạn luôn cần lưu ý ai là người nhận hoặc người nghe thông tin </a:t>
            </a:r>
            <a:endParaRPr lang="en-CA" sz="2000" smtClean="0"/>
          </a:p>
          <a:p>
            <a:pPr lvl="0"/>
            <a:r>
              <a:rPr lang="en-CA" sz="2000"/>
              <a:t>Bạn cần xem xét hình thức truyền thông nào là tốt nhất để đặt ra câu hỏi</a:t>
            </a:r>
            <a:endParaRPr lang="en-US" sz="2000" dirty="0"/>
          </a:p>
          <a:p>
            <a:pPr lvl="0"/>
            <a:r>
              <a:rPr lang="en-CA" sz="2000"/>
              <a:t>Bạn cần nhớ loại bỏ cảm xúc cá nhân ra khỏi những phiên truyền thông của mình, đặc biệt nếu bạn là người suy nghĩ tiêu cực</a:t>
            </a:r>
            <a:endParaRPr lang="en-US" sz="2000" dirty="0"/>
          </a:p>
          <a:p>
            <a:pPr lvl="0"/>
            <a:r>
              <a:rPr lang="en-CA" sz="2000"/>
              <a:t>Khi bạn đăng bài trực tuyến, bạn có thể đăng cả văn bản cùng với những hình ảnh và các liên kết đến các Web site khác với thái độ tốt</a:t>
            </a:r>
            <a:endParaRPr lang="en-US" sz="20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25</a:t>
            </a:fld>
            <a:endParaRPr lang="en-US" dirty="0"/>
          </a:p>
        </p:txBody>
      </p:sp>
    </p:spTree>
    <p:extLst>
      <p:ext uri="{BB962C8B-B14F-4D97-AF65-F5344CB8AC3E}">
        <p14:creationId xmlns:p14="http://schemas.microsoft.com/office/powerpoint/2010/main" val="6067839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a:t>Bảo vệ dữ liệu hoặc máy tính của bạn</a:t>
            </a:r>
            <a:endParaRPr lang="vi-VN" sz="3200"/>
          </a:p>
        </p:txBody>
      </p:sp>
      <p:sp>
        <p:nvSpPr>
          <p:cNvPr id="3" name="Content Placeholder 2"/>
          <p:cNvSpPr>
            <a:spLocks noGrp="1"/>
          </p:cNvSpPr>
          <p:nvPr>
            <p:ph idx="1"/>
          </p:nvPr>
        </p:nvSpPr>
        <p:spPr/>
        <p:txBody>
          <a:bodyPr/>
          <a:lstStyle/>
          <a:p>
            <a:r>
              <a:rPr lang="en-US" b="1"/>
              <a:t>Ăn cắp</a:t>
            </a:r>
            <a:endParaRPr lang="vi-VN" b="1"/>
          </a:p>
          <a:p>
            <a:pPr lvl="1"/>
            <a:r>
              <a:rPr lang="en-CA"/>
              <a:t>C</a:t>
            </a:r>
            <a:r>
              <a:rPr lang="en-CA" smtClean="0"/>
              <a:t>ó </a:t>
            </a:r>
            <a:r>
              <a:rPr lang="en-CA"/>
              <a:t>thể mua các hệ thống để khóa máy tính trong các tủ đặc biệt hoặc sử dụng cáp bền để gắn máy tính với bàn làm việc</a:t>
            </a:r>
            <a:endParaRPr lang="en-US" dirty="0" smtClean="0"/>
          </a:p>
          <a:p>
            <a:pPr lvl="1"/>
            <a:r>
              <a:rPr lang="en-CA"/>
              <a:t>Camera quan sát rất hữu dụng với những khu vực làm việc có nhiều máy tính như văn phòng trung tâm và các phòng mạng</a:t>
            </a:r>
            <a:endParaRPr lang="en-US" dirty="0"/>
          </a:p>
          <a:p>
            <a:pPr lvl="1"/>
            <a:r>
              <a:rPr lang="en-CA"/>
              <a:t>Đừng để các thiết bị di động </a:t>
            </a:r>
            <a:r>
              <a:rPr lang="vi-VN" smtClean="0"/>
              <a:t>mà không</a:t>
            </a:r>
            <a:r>
              <a:rPr lang="en-CA" smtClean="0"/>
              <a:t> </a:t>
            </a:r>
            <a:r>
              <a:rPr lang="en-CA"/>
              <a:t>chú ý đến nó khi bạn ở các địa điểm công cộng. </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26</a:t>
            </a:fld>
            <a:endParaRPr lang="en-US" dirty="0"/>
          </a:p>
        </p:txBody>
      </p:sp>
    </p:spTree>
    <p:extLst>
      <p:ext uri="{BB962C8B-B14F-4D97-AF65-F5344CB8AC3E}">
        <p14:creationId xmlns:p14="http://schemas.microsoft.com/office/powerpoint/2010/main" val="1160397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smtClean="0"/>
              <a:t>Bảo vệ dữ liệu hoặc máy tính của bạn</a:t>
            </a:r>
            <a:endParaRPr lang="en-US" sz="3200" dirty="0"/>
          </a:p>
        </p:txBody>
      </p:sp>
      <p:sp>
        <p:nvSpPr>
          <p:cNvPr id="3" name="Content Placeholder 2"/>
          <p:cNvSpPr>
            <a:spLocks noGrp="1"/>
          </p:cNvSpPr>
          <p:nvPr>
            <p:ph idx="1"/>
          </p:nvPr>
        </p:nvSpPr>
        <p:spPr/>
        <p:txBody>
          <a:bodyPr/>
          <a:lstStyle/>
          <a:p>
            <a:r>
              <a:rPr lang="en-US" b="1"/>
              <a:t>Mất dữ liệu</a:t>
            </a:r>
            <a:endParaRPr lang="vi-VN" b="1"/>
          </a:p>
          <a:p>
            <a:pPr lvl="1"/>
            <a:r>
              <a:rPr lang="en-CA"/>
              <a:t>Bạn có thể bị mất mát dữ liệu với nhiều nguyên nhân như hacker, lỗi phần cứng, chập điện, vô tình xóa dữ liệu, bị mất thiết bị, hỏng thiết bị, hoặc do các nhân viên bất mãn</a:t>
            </a:r>
            <a:endParaRPr lang="en-US" dirty="0" smtClean="0"/>
          </a:p>
          <a:p>
            <a:pPr lvl="1"/>
            <a:r>
              <a:rPr lang="en-CA"/>
              <a:t>Nếu bạn cung cấp một dịch vụ rất quan trọng, bạn cần lên một kế hoạch khẩn cấp để đối phó với sự cố xảy ra do mất mát hệ thống của bạn</a:t>
            </a:r>
            <a:endParaRPr lang="en-US" dirty="0"/>
          </a:p>
          <a:p>
            <a:pPr lvl="1"/>
            <a:r>
              <a:rPr lang="en-CA"/>
              <a:t>Với các thiết bị di dộng, bạn cần giữ các thiết bị bên cạnh mình khi ở  những nơi công cộng</a:t>
            </a:r>
            <a:endParaRPr lang="en-US" dirty="0" smtClean="0"/>
          </a:p>
          <a:p>
            <a:pPr lvl="2"/>
            <a:r>
              <a:rPr lang="en-CA"/>
              <a:t>sử dụng một chương trình đồng bộ dữ liệu để sao dữ liệu từ các thiết bị di động sang các máy tính chuyên để sao lưu dữ liệu</a:t>
            </a:r>
            <a:endParaRPr lang="en-US" dirty="0"/>
          </a:p>
          <a:p>
            <a:pPr lvl="1"/>
            <a:r>
              <a:rPr lang="en-CA"/>
              <a:t>Để giảm khả năng bị người khác thay đổi các tệp tin dữ liệu, xem xét thêm mật khẩu vào các tệp tin cụ thể hoặc xóa bất kỳ quyền hạn chia sẻ nào trên  các tệp tin hoặc thư mục đó</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27</a:t>
            </a:fld>
            <a:endParaRPr lang="en-US" dirty="0"/>
          </a:p>
        </p:txBody>
      </p:sp>
    </p:spTree>
    <p:extLst>
      <p:ext uri="{BB962C8B-B14F-4D97-AF65-F5344CB8AC3E}">
        <p14:creationId xmlns:p14="http://schemas.microsoft.com/office/powerpoint/2010/main" val="15384963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smtClean="0"/>
              <a:t>Bảo vệ dữ liệu hoặc máy tính của bạn</a:t>
            </a:r>
            <a:endParaRPr lang="en-US" sz="3200" dirty="0"/>
          </a:p>
        </p:txBody>
      </p:sp>
      <p:sp>
        <p:nvSpPr>
          <p:cNvPr id="3" name="Content Placeholder 2"/>
          <p:cNvSpPr>
            <a:spLocks noGrp="1"/>
          </p:cNvSpPr>
          <p:nvPr>
            <p:ph idx="1"/>
          </p:nvPr>
        </p:nvSpPr>
        <p:spPr/>
        <p:txBody>
          <a:bodyPr/>
          <a:lstStyle/>
          <a:p>
            <a:r>
              <a:rPr lang="en-US" b="1"/>
              <a:t>Bảo mật dữ liệu</a:t>
            </a:r>
            <a:endParaRPr lang="vi-VN" b="1"/>
          </a:p>
          <a:p>
            <a:pPr lvl="1"/>
            <a:r>
              <a:rPr lang="en-CA"/>
              <a:t>Hacker là một ai đó có thể truy cập vào máy tính, thường là với mục đích</a:t>
            </a:r>
            <a:endParaRPr lang="en-US" dirty="0" smtClean="0"/>
          </a:p>
          <a:p>
            <a:pPr lvl="2"/>
            <a:r>
              <a:rPr lang="en-CA"/>
              <a:t>đánh cắp thông </a:t>
            </a:r>
            <a:r>
              <a:rPr lang="en-CA" smtClean="0"/>
              <a:t>tin </a:t>
            </a:r>
            <a:r>
              <a:rPr lang="en-CA"/>
              <a:t>với mục đích bán chúng</a:t>
            </a:r>
            <a:r>
              <a:rPr lang="en-US" smtClean="0"/>
              <a:t>, hoặc</a:t>
            </a:r>
            <a:endParaRPr lang="en-US" dirty="0"/>
          </a:p>
          <a:p>
            <a:pPr lvl="2"/>
            <a:r>
              <a:rPr lang="en-CA"/>
              <a:t>hủy dữ liệu trong công ty của bạn để không có khả năng cung cấp sản phẩm, dịch vụ, hoặc dự án đúng thời hạn</a:t>
            </a:r>
            <a:r>
              <a:rPr lang="en-US" smtClean="0"/>
              <a:t>, </a:t>
            </a:r>
            <a:endParaRPr lang="en-US" dirty="0"/>
          </a:p>
          <a:p>
            <a:pPr lvl="2"/>
            <a:r>
              <a:rPr lang="en-CA"/>
              <a:t>thay đổi thông tin, gây ra sự lúng túng và phá hoại uy tín của công ty</a:t>
            </a:r>
            <a:endParaRPr lang="en-US" dirty="0"/>
          </a:p>
          <a:p>
            <a:pPr lvl="1"/>
            <a:r>
              <a:rPr lang="en-CA"/>
              <a:t>Một cách hiệu quả để bảo vệ dữ liệu là thông qua việc sử dụng mật khẩu hợp lý</a:t>
            </a:r>
            <a:endParaRPr lang="en-US" dirty="0"/>
          </a:p>
          <a:p>
            <a:pPr lvl="2"/>
            <a:r>
              <a:rPr lang="en-CA"/>
              <a:t>Sử dụng một công thức với lập luận đủ để cho bạn nhớ nhưng không dễ cho người khác </a:t>
            </a:r>
            <a:r>
              <a:rPr lang="en-CA" smtClean="0"/>
              <a:t>đoán</a:t>
            </a:r>
            <a:endParaRPr lang="en-US" dirty="0"/>
          </a:p>
          <a:p>
            <a:pPr lvl="2"/>
            <a:r>
              <a:rPr lang="en-CA"/>
              <a:t>Tránh sử dụng biệt hiệu hoặc tên của vợ/chồng, trẻ em, hoặc thú cưng</a:t>
            </a:r>
            <a:endParaRPr lang="en-US" dirty="0"/>
          </a:p>
          <a:p>
            <a:pPr lvl="2"/>
            <a:r>
              <a:rPr lang="en-CA"/>
              <a:t>Thử kết hợp các ký tự và số, điều này làm cho mật khẩu khó đoán hơn</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28</a:t>
            </a:fld>
            <a:endParaRPr lang="en-US" dirty="0"/>
          </a:p>
        </p:txBody>
      </p:sp>
    </p:spTree>
    <p:extLst>
      <p:ext uri="{BB962C8B-B14F-4D97-AF65-F5344CB8AC3E}">
        <p14:creationId xmlns:p14="http://schemas.microsoft.com/office/powerpoint/2010/main" val="30992254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smtClean="0"/>
              <a:t>Bảo vệ dữ liệu hoặc máy tính của bạn</a:t>
            </a:r>
            <a:endParaRPr lang="en-US" sz="3200" dirty="0"/>
          </a:p>
        </p:txBody>
      </p:sp>
      <p:sp>
        <p:nvSpPr>
          <p:cNvPr id="3" name="Content Placeholder 2"/>
          <p:cNvSpPr>
            <a:spLocks noGrp="1"/>
          </p:cNvSpPr>
          <p:nvPr>
            <p:ph idx="1"/>
          </p:nvPr>
        </p:nvSpPr>
        <p:spPr/>
        <p:txBody>
          <a:bodyPr/>
          <a:lstStyle/>
          <a:p>
            <a:pPr lvl="2"/>
            <a:r>
              <a:rPr lang="en-CA"/>
              <a:t>Thay đổi mật khẩu của bạn thường xuyên</a:t>
            </a:r>
            <a:endParaRPr lang="en-US" dirty="0"/>
          </a:p>
          <a:p>
            <a:pPr lvl="2"/>
            <a:r>
              <a:rPr lang="vi-VN"/>
              <a:t>Nếu bạn lo lắng về việc phải nhớ quá nhiều mật khẩu, bạn có thể chuyển đổi sử dụng từ ba đến năm mật khẩu qua lại.</a:t>
            </a:r>
          </a:p>
          <a:p>
            <a:pPr lvl="2"/>
            <a:r>
              <a:rPr lang="en-CA"/>
              <a:t>Sử dụng các mật khẩu khác nhau cho những tệp tin bí mật và để đăng nhập vào mạng hoặc </a:t>
            </a:r>
            <a:r>
              <a:rPr lang="en-CA" smtClean="0"/>
              <a:t>Internet</a:t>
            </a:r>
          </a:p>
          <a:p>
            <a:pPr lvl="2"/>
            <a:r>
              <a:rPr lang="en-CA"/>
              <a:t>Hãy cận thận khi bạn lưu lại mật khẩu trên trình duyệt Web đối với từng Web site cụ thể</a:t>
            </a:r>
            <a:endParaRPr lang="en-US" dirty="0"/>
          </a:p>
          <a:p>
            <a:pPr lvl="2"/>
            <a:r>
              <a:rPr lang="en-CA"/>
              <a:t>cần cài đặt và duy trì các thiết bị tường lửa, cổng vào ra mạng và các phần mềm chuyên dụng để đảm bảo tính toàn vẹn của máy chủ</a:t>
            </a:r>
            <a:endParaRPr lang="en-US" dirty="0"/>
          </a:p>
          <a:p>
            <a:pPr lvl="2"/>
            <a:r>
              <a:rPr lang="en-CA"/>
              <a:t>thuê một đơn vị tư vấn bảo mật để thực hiện đánh giá rủi ro và đề xuất một kế hoạch bảo mật cho công ty</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29</a:t>
            </a:fld>
            <a:endParaRPr lang="en-US" dirty="0"/>
          </a:p>
        </p:txBody>
      </p:sp>
    </p:spTree>
    <p:extLst>
      <p:ext uri="{BB962C8B-B14F-4D97-AF65-F5344CB8AC3E}">
        <p14:creationId xmlns:p14="http://schemas.microsoft.com/office/powerpoint/2010/main" val="5800523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p:txBody>
          <a:bodyPr/>
          <a:lstStyle/>
          <a:p>
            <a:r>
              <a:rPr lang="en-CA"/>
              <a:t>Việc đưa thông tin lên Internet ngày càng trở nên dễ dàng hơn, với cảm giác được ẩn danh làm cho một vài người thực hiện những điều khi họ trực tuyến mà có thể họ sẽ không làm những điều đó khi không trực tuyến, hoặc dễ dàng bỏ qua các vấn đề liên quan đến quyền tác </a:t>
            </a:r>
            <a:r>
              <a:rPr lang="en-CA" smtClean="0"/>
              <a:t>giả hoặc </a:t>
            </a:r>
            <a:r>
              <a:rPr lang="en-CA"/>
              <a:t>các vấn đề riêng tư</a:t>
            </a:r>
            <a:endParaRPr lang="en-US" dirty="0"/>
          </a:p>
          <a:p>
            <a:r>
              <a:rPr lang="en-CA"/>
              <a:t>N</a:t>
            </a:r>
            <a:r>
              <a:rPr lang="en-CA" smtClean="0"/>
              <a:t>hận </a:t>
            </a:r>
            <a:r>
              <a:rPr lang="en-CA"/>
              <a:t>thức rằng </a:t>
            </a:r>
            <a:r>
              <a:rPr lang="en-CA" smtClean="0"/>
              <a:t>việc </a:t>
            </a:r>
            <a:r>
              <a:rPr lang="en-CA"/>
              <a:t>đang ẩn danh không thể bào chữa cho trách nhiệm đối với hành vi trực </a:t>
            </a:r>
            <a:r>
              <a:rPr lang="en-CA" smtClean="0"/>
              <a:t>tuyến</a:t>
            </a:r>
            <a:endParaRPr lang="en-US" dirty="0" smtClean="0"/>
          </a:p>
          <a:p>
            <a:r>
              <a:rPr lang="en-US"/>
              <a:t>Tự bảo vệ mình và luyện tập cách ứng xử, ý thức được sự tôn trọng đến những vấn đề liên quan đến bản quyền, riêng tư giống như khi bạn đang giao tiếp trực tiếp.</a:t>
            </a:r>
            <a:endParaRPr lang="vi-VN"/>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a:t>
            </a:fld>
            <a:endParaRPr lang="en-US" dirty="0"/>
          </a:p>
        </p:txBody>
      </p:sp>
    </p:spTree>
    <p:extLst>
      <p:ext uri="{BB962C8B-B14F-4D97-AF65-F5344CB8AC3E}">
        <p14:creationId xmlns:p14="http://schemas.microsoft.com/office/powerpoint/2010/main" val="35109701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smtClean="0"/>
              <a:t>Bảo vệ dữ liệu hoặc máy tính của bạn</a:t>
            </a:r>
            <a:endParaRPr lang="en-US" sz="3200" dirty="0"/>
          </a:p>
        </p:txBody>
      </p:sp>
      <p:sp>
        <p:nvSpPr>
          <p:cNvPr id="3" name="Content Placeholder 2"/>
          <p:cNvSpPr>
            <a:spLocks noGrp="1"/>
          </p:cNvSpPr>
          <p:nvPr>
            <p:ph idx="1"/>
          </p:nvPr>
        </p:nvSpPr>
        <p:spPr/>
        <p:txBody>
          <a:bodyPr/>
          <a:lstStyle/>
          <a:p>
            <a:pPr lvl="1"/>
            <a:r>
              <a:rPr lang="en-US" b="1" smtClean="0"/>
              <a:t>Sao </a:t>
            </a:r>
            <a:r>
              <a:rPr lang="en-US" b="1"/>
              <a:t>lưu</a:t>
            </a:r>
            <a:endParaRPr lang="vi-VN" b="1"/>
          </a:p>
          <a:p>
            <a:pPr lvl="2"/>
            <a:r>
              <a:rPr lang="en-CA"/>
              <a:t>Dữ liệu nên được sao lưu trên các phương tiện có thể di chuyển </a:t>
            </a:r>
            <a:r>
              <a:rPr lang="en-CA" smtClean="0"/>
              <a:t>được</a:t>
            </a:r>
          </a:p>
          <a:p>
            <a:pPr lvl="2"/>
            <a:r>
              <a:rPr lang="en-CA"/>
              <a:t>Dữ liệu càng quan trọng, bạn cần càng thường xuyên sao lưu</a:t>
            </a:r>
            <a:endParaRPr lang="en-US" dirty="0"/>
          </a:p>
          <a:p>
            <a:pPr lvl="2"/>
            <a:r>
              <a:rPr lang="en-CA"/>
              <a:t>Nếu người dùng lưu trữ các tệp tin dữ liệu trên ổ đĩa cục bộ, khuyến nghị họ tạo bản sao trên máy chủ để sao lưu hàng ngày hoặc tạo các bản sao lưu cho riêng họ</a:t>
            </a:r>
            <a:endParaRPr lang="en-US" dirty="0"/>
          </a:p>
          <a:p>
            <a:pPr lvl="2"/>
            <a:r>
              <a:rPr lang="en-CA"/>
              <a:t>khuyến nghị người dùng lưu thường xuyên để đảm bảo không mất dữ liệu</a:t>
            </a:r>
            <a:endParaRPr lang="en-US" dirty="0"/>
          </a:p>
          <a:p>
            <a:pPr lvl="2"/>
            <a:r>
              <a:rPr lang="en-CA"/>
              <a:t>lớn xây dựng các bản sao lưu như một phần trong kế khoạch đối phó với thiên tai và </a:t>
            </a:r>
            <a:r>
              <a:rPr lang="en-CA" smtClean="0"/>
              <a:t>kế hoạch phục hồi</a:t>
            </a:r>
          </a:p>
          <a:p>
            <a:pPr lvl="2"/>
            <a:r>
              <a:rPr lang="en-CA"/>
              <a:t>nhiều công ty sử dụng lưu trữ các bản sao lưu trên đám mây</a:t>
            </a:r>
            <a:endParaRPr lang="en-US" dirty="0" smtClean="0"/>
          </a:p>
          <a:p>
            <a:pPr lvl="3"/>
            <a:r>
              <a:rPr lang="en-CA"/>
              <a:t>bảo vệ dữ liệu ở một địa điểm mà còn cung cấp khả năng phục hồi dữ liệu từ bất kỳ địa điểm nào có kết nối với Internet. </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30</a:t>
            </a:fld>
            <a:endParaRPr lang="en-US" dirty="0"/>
          </a:p>
        </p:txBody>
      </p:sp>
    </p:spTree>
    <p:extLst>
      <p:ext uri="{BB962C8B-B14F-4D97-AF65-F5344CB8AC3E}">
        <p14:creationId xmlns:p14="http://schemas.microsoft.com/office/powerpoint/2010/main" val="187834757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smtClean="0"/>
              <a:t>Bảo vệ dữ liệu hoặc máy tính của bạn</a:t>
            </a:r>
            <a:endParaRPr lang="en-US" sz="3200" dirty="0"/>
          </a:p>
        </p:txBody>
      </p:sp>
      <p:sp>
        <p:nvSpPr>
          <p:cNvPr id="3" name="Content Placeholder 2"/>
          <p:cNvSpPr>
            <a:spLocks noGrp="1"/>
          </p:cNvSpPr>
          <p:nvPr>
            <p:ph idx="1"/>
          </p:nvPr>
        </p:nvSpPr>
        <p:spPr/>
        <p:txBody>
          <a:bodyPr/>
          <a:lstStyle/>
          <a:p>
            <a:r>
              <a:rPr lang="en-US" b="1"/>
              <a:t>Xác định các mối đe dọa từ phần mềm</a:t>
            </a:r>
            <a:endParaRPr lang="vi-VN" b="1"/>
          </a:p>
          <a:p>
            <a:pPr lvl="1"/>
            <a:r>
              <a:rPr lang="en-US" b="1"/>
              <a:t>Phần mềm gián điệp/Phần mềm quảng cáo/Cookie</a:t>
            </a:r>
            <a:endParaRPr lang="vi-VN" b="1"/>
          </a:p>
          <a:p>
            <a:pPr lvl="2"/>
            <a:r>
              <a:rPr lang="en-US" i="1" smtClean="0"/>
              <a:t>Spyware:</a:t>
            </a:r>
            <a:r>
              <a:rPr lang="en-US" smtClean="0"/>
              <a:t> </a:t>
            </a:r>
            <a:r>
              <a:rPr lang="en-CA"/>
              <a:t>là một phần mềm ứng dụng được đặt bí mật trong hệ thống của người dùng và thu thập các thông tin cá nhân hoặc riêng tư mà không có sự đồng ý hoặc cho phép của người dùng</a:t>
            </a:r>
            <a:endParaRPr lang="en-US" dirty="0" smtClean="0"/>
          </a:p>
          <a:p>
            <a:pPr lvl="3"/>
            <a:r>
              <a:rPr lang="en-CA"/>
              <a:t>có thể được đặt trên hệ thống của người dùng thông qua vi rút hoặc một chương trình được tải về từ Internet.</a:t>
            </a:r>
            <a:endParaRPr lang="en-US" dirty="0" smtClean="0"/>
          </a:p>
          <a:p>
            <a:pPr lvl="3"/>
            <a:r>
              <a:rPr lang="en-CA"/>
              <a:t>theo dõi hành động của người dùng trên Internet và gửi thông tin về người dùng cho chủ sở hữu phần mềm gián điệp. Người này có thể thu thập thói quen sử dụng Web site, thư điện tử và thậm chí là thông tin mật khẩu của người dùng, và sau đó sử dụng với mục đích gây hại hoặc quảng cáo</a:t>
            </a:r>
            <a:r>
              <a:rPr lang="en-US" smtClean="0"/>
              <a:t> </a:t>
            </a:r>
            <a:endParaRPr lang="en-US" dirty="0"/>
          </a:p>
          <a:p>
            <a:pPr lvl="2"/>
            <a:r>
              <a:rPr lang="en-US" smtClean="0"/>
              <a:t>Cookies: </a:t>
            </a:r>
            <a:r>
              <a:rPr lang="en-CA"/>
              <a:t>các tệp tin nhỏ đặt trên máy tính của bạn bởi máy chủ chứa trang Web mà bạn tải về.</a:t>
            </a:r>
            <a:endParaRPr lang="en-US" dirty="0" smtClean="0"/>
          </a:p>
          <a:p>
            <a:pPr lvl="3"/>
            <a:r>
              <a:rPr lang="en-CA"/>
              <a:t>bản thân cookie không nguy hiểm, nhưng chúng có thể lưu trữ tên người dùng và mật khẩu</a:t>
            </a:r>
            <a:endParaRPr lang="en-US" dirty="0" smtClean="0"/>
          </a:p>
          <a:p>
            <a:pPr lvl="3"/>
            <a:r>
              <a:rPr lang="en-CA" smtClean="0"/>
              <a:t>lưu </a:t>
            </a:r>
            <a:r>
              <a:rPr lang="en-CA"/>
              <a:t>vết hoạt động của trình duyệt,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31</a:t>
            </a:fld>
            <a:endParaRPr lang="en-US" dirty="0"/>
          </a:p>
        </p:txBody>
      </p:sp>
    </p:spTree>
    <p:extLst>
      <p:ext uri="{BB962C8B-B14F-4D97-AF65-F5344CB8AC3E}">
        <p14:creationId xmlns:p14="http://schemas.microsoft.com/office/powerpoint/2010/main" val="1411886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smtClean="0"/>
              <a:t>Bảo vệ dữ liệu hoặc máy tính của bạn</a:t>
            </a:r>
            <a:endParaRPr lang="en-US" sz="3200" dirty="0"/>
          </a:p>
        </p:txBody>
      </p:sp>
      <p:sp>
        <p:nvSpPr>
          <p:cNvPr id="3" name="Content Placeholder 2"/>
          <p:cNvSpPr>
            <a:spLocks noGrp="1"/>
          </p:cNvSpPr>
          <p:nvPr>
            <p:ph idx="1"/>
          </p:nvPr>
        </p:nvSpPr>
        <p:spPr/>
        <p:txBody>
          <a:bodyPr/>
          <a:lstStyle/>
          <a:p>
            <a:r>
              <a:rPr lang="en-US" b="1"/>
              <a:t>Phần mềm độc hại </a:t>
            </a:r>
            <a:endParaRPr lang="vi-VN" b="1"/>
          </a:p>
          <a:p>
            <a:pPr lvl="2"/>
            <a:r>
              <a:rPr lang="en-CA"/>
              <a:t>là những chương trình hoặc tệp tin có mục đích gây hại cho các hệ thống máy tính</a:t>
            </a:r>
            <a:endParaRPr lang="en-US" dirty="0" smtClean="0"/>
          </a:p>
          <a:p>
            <a:pPr lvl="2"/>
            <a:r>
              <a:rPr lang="en-CA" smtClean="0"/>
              <a:t>là </a:t>
            </a:r>
            <a:r>
              <a:rPr lang="en-CA"/>
              <a:t>một dạng phá hoại có phạm vi ảnh hưởng trên toàn cầu</a:t>
            </a:r>
            <a:endParaRPr lang="en-US" dirty="0"/>
          </a:p>
          <a:p>
            <a:pPr lvl="2"/>
            <a:r>
              <a:rPr lang="en-CA"/>
              <a:t>bao gồm vi rút máy tính, sâu và Trojan</a:t>
            </a:r>
            <a:endParaRPr lang="en-US" dirty="0" smtClean="0"/>
          </a:p>
          <a:p>
            <a:pPr lvl="3"/>
            <a:r>
              <a:rPr lang="en-US" i="1" smtClean="0"/>
              <a:t>Worms </a:t>
            </a:r>
            <a:r>
              <a:rPr lang="en-CA"/>
              <a:t>Sâu là vi rút tự nhân bản để lây nhiễm vào các tài nguyên hệ thống và mạng, và có thể tự động lây nhiễm tới tất cả các máy tính được kết nối với mạng</a:t>
            </a:r>
            <a:endParaRPr lang="en-US" dirty="0" smtClean="0"/>
          </a:p>
          <a:p>
            <a:pPr lvl="3"/>
            <a:r>
              <a:rPr lang="en-US" i="1" dirty="0" smtClean="0"/>
              <a:t>Trojan</a:t>
            </a:r>
            <a:r>
              <a:rPr lang="en-US" b="1" i="1" dirty="0" smtClean="0"/>
              <a:t> </a:t>
            </a:r>
            <a:r>
              <a:rPr lang="en-US" i="1"/>
              <a:t>horse</a:t>
            </a:r>
            <a:r>
              <a:rPr lang="en-US"/>
              <a:t> </a:t>
            </a:r>
            <a:r>
              <a:rPr lang="en-CA"/>
              <a:t>là một chương trình được thiết kế để cho phép hacker truy cập từ xa tới hệ thống máy tính đích</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32</a:t>
            </a:fld>
            <a:endParaRPr lang="en-US" dirty="0"/>
          </a:p>
        </p:txBody>
      </p:sp>
    </p:spTree>
    <p:extLst>
      <p:ext uri="{BB962C8B-B14F-4D97-AF65-F5344CB8AC3E}">
        <p14:creationId xmlns:p14="http://schemas.microsoft.com/office/powerpoint/2010/main" val="98263141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smtClean="0"/>
              <a:t>Bảo vệ dữ liệu hoặc máy tính của bạn</a:t>
            </a:r>
            <a:endParaRPr lang="en-US" sz="3200" dirty="0"/>
          </a:p>
        </p:txBody>
      </p:sp>
      <p:sp>
        <p:nvSpPr>
          <p:cNvPr id="3" name="Content Placeholder 2"/>
          <p:cNvSpPr>
            <a:spLocks noGrp="1"/>
          </p:cNvSpPr>
          <p:nvPr>
            <p:ph idx="1"/>
          </p:nvPr>
        </p:nvSpPr>
        <p:spPr/>
        <p:txBody>
          <a:bodyPr/>
          <a:lstStyle/>
          <a:p>
            <a:pPr lvl="1"/>
            <a:r>
              <a:rPr lang="en-US" b="1"/>
              <a:t>Tải về</a:t>
            </a:r>
            <a:endParaRPr lang="vi-VN" b="1"/>
          </a:p>
          <a:p>
            <a:pPr lvl="2"/>
            <a:r>
              <a:rPr lang="en-CA" smtClean="0"/>
              <a:t>Đề cập đến </a:t>
            </a:r>
            <a:r>
              <a:rPr lang="en-CA"/>
              <a:t>các chương trình hoặc các tệp tin lớn </a:t>
            </a:r>
            <a:r>
              <a:rPr lang="en-CA" smtClean="0"/>
              <a:t>có </a:t>
            </a:r>
            <a:r>
              <a:rPr lang="en-CA"/>
              <a:t>thể được thực thi hoặc chạy trên máy tính sau khi bạn sao chép chúng từ máy chủ Web</a:t>
            </a:r>
            <a:endParaRPr lang="en-US" dirty="0" smtClean="0"/>
          </a:p>
          <a:p>
            <a:pPr lvl="2"/>
            <a:r>
              <a:rPr lang="en-US" smtClean="0"/>
              <a:t>Có thể </a:t>
            </a:r>
            <a:r>
              <a:rPr lang="en-CA"/>
              <a:t>tải các tệp tin lên ổ đĩa cứng hoặc cài đặt phần mềm trực tiếp từ Internet</a:t>
            </a:r>
            <a:endParaRPr lang="en-US" dirty="0" smtClean="0"/>
          </a:p>
          <a:p>
            <a:pPr lvl="3"/>
            <a:r>
              <a:rPr lang="en-CA"/>
              <a:t>Các tệp tin thực thi được coi là những nguy hiểm tiềm tàng bởi vì nó thường được sử dụng để phát tán các phần mềm độc hại và gián điệp</a:t>
            </a:r>
            <a:endParaRPr lang="en-US" dirty="0"/>
          </a:p>
          <a:p>
            <a:pPr lvl="3"/>
            <a:r>
              <a:rPr lang="en-CA"/>
              <a:t>Khuyến cáo một cách mạnh mẽ rằng bạn cần lựa chọn khi tải một tệp tin, bạn lưu tệp tin đó vào một thư mục được thiết kế riêng trên máy tính và sau đó quét các tệp tin đã tải để kiểm tra các mối đe dọa tiềm tàng trước khi chạy ứng dụng</a:t>
            </a:r>
            <a:endParaRPr lang="en-US" dirty="0"/>
          </a:p>
          <a:p>
            <a:pPr lvl="2"/>
            <a:r>
              <a:rPr lang="en-CA"/>
              <a:t>Bạn cần đọc một cách cẩn thận trước khi tự động nhấp chuột vào bất kỳ nút nào, đặc biệt là nút Accept hoặc OK</a:t>
            </a:r>
            <a:endParaRPr lang="en-US" dirty="0" smtClean="0"/>
          </a:p>
          <a:p>
            <a:pPr lvl="3"/>
            <a:r>
              <a:rPr lang="en-CA"/>
              <a:t>cần đọc End User License Agreement để quan sát cách thức sử dụng thông tin</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33</a:t>
            </a:fld>
            <a:endParaRPr lang="en-US" dirty="0"/>
          </a:p>
        </p:txBody>
      </p:sp>
    </p:spTree>
    <p:extLst>
      <p:ext uri="{BB962C8B-B14F-4D97-AF65-F5344CB8AC3E}">
        <p14:creationId xmlns:p14="http://schemas.microsoft.com/office/powerpoint/2010/main" val="371406330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smtClean="0"/>
              <a:t>Bảo vệ dữ liệu hoặc máy tính của bạn</a:t>
            </a:r>
            <a:endParaRPr lang="en-US" sz="3200" dirty="0"/>
          </a:p>
        </p:txBody>
      </p:sp>
      <p:sp>
        <p:nvSpPr>
          <p:cNvPr id="3" name="Content Placeholder 2"/>
          <p:cNvSpPr>
            <a:spLocks noGrp="1"/>
          </p:cNvSpPr>
          <p:nvPr>
            <p:ph idx="1"/>
          </p:nvPr>
        </p:nvSpPr>
        <p:spPr/>
        <p:txBody>
          <a:bodyPr/>
          <a:lstStyle/>
          <a:p>
            <a:pPr lvl="1"/>
            <a:r>
              <a:rPr lang="en-US" b="1"/>
              <a:t>Các thiết lập tường lửa cá nhân</a:t>
            </a:r>
            <a:endParaRPr lang="vi-VN" b="1"/>
          </a:p>
          <a:p>
            <a:pPr lvl="2"/>
            <a:r>
              <a:rPr lang="en-CA"/>
              <a:t>bảo vệ máy tính khỏi những nguy hiểm tiềm tàng được truyền đến từ các mối đe dọa </a:t>
            </a:r>
            <a:r>
              <a:rPr lang="en-CA" smtClean="0"/>
              <a:t>từ bên ngoài</a:t>
            </a:r>
            <a:endParaRPr lang="en-US" dirty="0" smtClean="0"/>
          </a:p>
          <a:p>
            <a:pPr lvl="2"/>
            <a:r>
              <a:rPr lang="en-CA"/>
              <a:t>được coi la các phần mềm ứng dụng</a:t>
            </a:r>
            <a:endParaRPr lang="en-US" dirty="0" smtClean="0"/>
          </a:p>
          <a:p>
            <a:pPr lvl="3"/>
            <a:r>
              <a:rPr lang="en-CA"/>
              <a:t>Windows cũng tích hợp sẵn một tường lửa, nhưng bạn có thể mua tường lửa của hãng thứ ba để tận dụng các ưu điểm của những tính năng mà hãng đó cung cấp</a:t>
            </a:r>
            <a:endParaRPr lang="en-US" dirty="0"/>
          </a:p>
          <a:p>
            <a:pPr lvl="2"/>
            <a:r>
              <a:rPr lang="en-CA"/>
              <a:t>T</a:t>
            </a:r>
            <a:r>
              <a:rPr lang="en-CA" smtClean="0"/>
              <a:t>hường </a:t>
            </a:r>
            <a:r>
              <a:rPr lang="en-CA"/>
              <a:t>được sử dụng với mục đích theo dõi các yêu cầu truyền thông đi tới hệ thống của mạng từ Internet, và các yêu cầu đi ra khỏi hệ thống. </a:t>
            </a:r>
            <a:endParaRPr lang="en-US" dirty="0" smtClean="0"/>
          </a:p>
          <a:p>
            <a:pPr lvl="2"/>
            <a:r>
              <a:rPr lang="en-CA"/>
              <a:t>có thể chặn các dòng truyền thông </a:t>
            </a:r>
            <a:r>
              <a:rPr lang="en-CA" smtClean="0"/>
              <a:t>nếu </a:t>
            </a:r>
            <a:r>
              <a:rPr lang="en-CA"/>
              <a:t>nó không ghi nhận đó là một chương trình được phép gửi và nhận các yêu cầu truyền thông mà không có sự đồng ý của người sử dụng</a:t>
            </a:r>
            <a:endParaRPr lang="en-US" dirty="0"/>
          </a:p>
          <a:p>
            <a:pPr lvl="2"/>
            <a:r>
              <a:rPr lang="en-CA"/>
              <a:t>Bạn có thể kiểm tra và điều chỉnh các thiết lập tường lửa cá nhân bằng cách chọn Windows Firewall từ Control Panel</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34</a:t>
            </a:fld>
            <a:endParaRPr lang="en-US" dirty="0"/>
          </a:p>
        </p:txBody>
      </p:sp>
    </p:spTree>
    <p:extLst>
      <p:ext uri="{BB962C8B-B14F-4D97-AF65-F5344CB8AC3E}">
        <p14:creationId xmlns:p14="http://schemas.microsoft.com/office/powerpoint/2010/main" val="34710154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smtClean="0"/>
              <a:t>Bảo vệ dữ liệu hoặc máy tính của bạn</a:t>
            </a:r>
            <a:endParaRPr lang="en-US" sz="3200" dirty="0"/>
          </a:p>
        </p:txBody>
      </p:sp>
      <p:sp>
        <p:nvSpPr>
          <p:cNvPr id="3" name="Content Placeholder 2"/>
          <p:cNvSpPr>
            <a:spLocks noGrp="1"/>
          </p:cNvSpPr>
          <p:nvPr>
            <p:ph idx="1"/>
          </p:nvPr>
        </p:nvSpPr>
        <p:spPr/>
        <p:txBody>
          <a:bodyPr/>
          <a:lstStyle/>
          <a:p>
            <a:pPr lvl="1"/>
            <a:r>
              <a:rPr lang="en-US" b="1"/>
              <a:t>Các bản cập nhật</a:t>
            </a:r>
            <a:endParaRPr lang="vi-VN" b="1"/>
          </a:p>
          <a:p>
            <a:pPr lvl="2"/>
            <a:r>
              <a:rPr lang="en-CA"/>
              <a:t>Cập nhật hệ điều hành là một điều cực kỳ quan trọng để giảm thiểu các sự cố bảo mật</a:t>
            </a:r>
            <a:endParaRPr lang="en-US" dirty="0" smtClean="0"/>
          </a:p>
          <a:p>
            <a:pPr lvl="2"/>
            <a:r>
              <a:rPr lang="en-CA"/>
              <a:t>Các vi rút mới được tạo ra thường xuyên và một trong những số đó được thiết kế để khai thác lỗ hổng bảo mật tiềm năng trong phần mềm Windows</a:t>
            </a:r>
            <a:endParaRPr lang="en-US" dirty="0" smtClean="0"/>
          </a:p>
          <a:p>
            <a:pPr lvl="2"/>
            <a:r>
              <a:rPr lang="en-CA"/>
              <a:t>Microsoft cũng đưa ra các bản cập nhật hệ điều hành một cách thường xuyên để bảo vệ hệ thống khỏi các hiểm </a:t>
            </a:r>
            <a:r>
              <a:rPr lang="en-CA" smtClean="0"/>
              <a:t>họa</a:t>
            </a:r>
            <a:r>
              <a:rPr lang="vi-VN" smtClean="0"/>
              <a:t> đến từ</a:t>
            </a:r>
            <a:r>
              <a:rPr lang="en-CA" smtClean="0"/>
              <a:t> phần mềm</a:t>
            </a:r>
            <a:endParaRPr lang="en-US" dirty="0" smtClean="0"/>
          </a:p>
          <a:p>
            <a:pPr lvl="3"/>
            <a:r>
              <a:rPr lang="en-CA"/>
              <a:t>Khi bạn nhận được thông báo về những bản cập nhật mới của Windows, bạn có thể kiểm ta những gì có trong các bản cập nhật đó và cài đặt bản cập nhật để giải quyết các sự cố bảo mật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35</a:t>
            </a:fld>
            <a:endParaRPr lang="en-US" dirty="0"/>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3048332" y="5441066"/>
            <a:ext cx="3065905" cy="607014"/>
          </a:xfrm>
          <a:prstGeom prst="rect">
            <a:avLst/>
          </a:prstGeom>
          <a:ln w="6350">
            <a:solidFill>
              <a:schemeClr val="bg1">
                <a:lumMod val="75000"/>
              </a:schemeClr>
            </a:solidFill>
          </a:ln>
        </p:spPr>
      </p:pic>
    </p:spTree>
    <p:extLst>
      <p:ext uri="{BB962C8B-B14F-4D97-AF65-F5344CB8AC3E}">
        <p14:creationId xmlns:p14="http://schemas.microsoft.com/office/powerpoint/2010/main" val="4655292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smtClean="0"/>
              <a:t>Bảo vệ dữ liệu hoặc máy tính của bạn</a:t>
            </a:r>
            <a:endParaRPr lang="en-US" sz="3200" dirty="0"/>
          </a:p>
        </p:txBody>
      </p:sp>
      <p:sp>
        <p:nvSpPr>
          <p:cNvPr id="3" name="Content Placeholder 2"/>
          <p:cNvSpPr>
            <a:spLocks noGrp="1"/>
          </p:cNvSpPr>
          <p:nvPr>
            <p:ph idx="1"/>
          </p:nvPr>
        </p:nvSpPr>
        <p:spPr/>
        <p:txBody>
          <a:bodyPr/>
          <a:lstStyle/>
          <a:p>
            <a:pPr lvl="1"/>
            <a:r>
              <a:rPr lang="en-US" b="1" smtClean="0"/>
              <a:t>Các </a:t>
            </a:r>
            <a:r>
              <a:rPr lang="en-US" b="1"/>
              <a:t>tệp tin dư thừa</a:t>
            </a:r>
            <a:endParaRPr lang="vi-VN" b="1"/>
          </a:p>
          <a:p>
            <a:pPr lvl="2"/>
            <a:r>
              <a:rPr lang="en-US" smtClean="0"/>
              <a:t>Có thể tồn tại </a:t>
            </a:r>
            <a:r>
              <a:rPr lang="en-CA" smtClean="0"/>
              <a:t>sau </a:t>
            </a:r>
            <a:r>
              <a:rPr lang="en-CA"/>
              <a:t>khi bạn gỡ bỏ một chương trình ứng dụng</a:t>
            </a:r>
            <a:endParaRPr lang="en-US" dirty="0"/>
          </a:p>
          <a:p>
            <a:pPr lvl="2"/>
            <a:r>
              <a:rPr lang="en-CA"/>
              <a:t>hầu hết các tệp tin dư thừa là không gây hại, nó vẫn có thể chứa thông tin cá nhân có thể bị khai thác nếu hệ thống của bạn bị xâm nhập.</a:t>
            </a:r>
            <a:endParaRPr lang="en-US" dirty="0"/>
          </a:p>
          <a:p>
            <a:pPr lvl="2"/>
            <a:r>
              <a:rPr lang="en-CA"/>
              <a:t>Sau khi bạn gỡ chương trình, kiểm tra ổ đĩa để quan sát nếu còn dư bất kỳ thư mục nào của chương trình</a:t>
            </a:r>
            <a:endParaRPr lang="en-US" dirty="0" smtClean="0"/>
          </a:p>
          <a:p>
            <a:pPr lvl="3"/>
            <a:r>
              <a:rPr lang="en-CA"/>
              <a:t>Nếu bạn tìm thấy bất kỳ tệp tin hoặc thư mục nào, bạn có thể xóa chúng một cách thủ công</a:t>
            </a:r>
            <a:endParaRPr lang="en-US" dirty="0"/>
          </a:p>
          <a:p>
            <a:pPr lvl="2"/>
            <a:r>
              <a:rPr lang="en-CA"/>
              <a:t>Một vài chương trình không được gỡ một cách hoàn toàn và có thể để lại những mục dữ liệu lỗi trong Windows Registry</a:t>
            </a:r>
            <a:endParaRPr lang="en-US" dirty="0" smtClean="0"/>
          </a:p>
          <a:p>
            <a:pPr lvl="3"/>
            <a:r>
              <a:rPr lang="en-CA"/>
              <a:t>Windows Registry là một cơ sở dữ liệu trong Windows lưu trữ các thông tin cấu hình và các phần mềm đã được cài đặt</a:t>
            </a:r>
            <a:endParaRPr lang="en-US" dirty="0" smtClean="0"/>
          </a:p>
          <a:p>
            <a:pPr lvl="3"/>
            <a:r>
              <a:rPr lang="en-CA"/>
              <a:t>Các mục dữ liệu dư thừa hoặc bị lỗi trong Registry có thể là nguyên nhân dẫn đến các sự cố ảnh hưởng đến độ thực thi trong một vài trường hợp</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36</a:t>
            </a:fld>
            <a:endParaRPr lang="en-US" dirty="0"/>
          </a:p>
        </p:txBody>
      </p:sp>
    </p:spTree>
    <p:extLst>
      <p:ext uri="{BB962C8B-B14F-4D97-AF65-F5344CB8AC3E}">
        <p14:creationId xmlns:p14="http://schemas.microsoft.com/office/powerpoint/2010/main" val="79927627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smtClean="0"/>
              <a:t>Bảo vệ dữ liệu hoặc máy tính của bạn</a:t>
            </a:r>
            <a:endParaRPr lang="en-US" sz="3200" dirty="0"/>
          </a:p>
        </p:txBody>
      </p:sp>
      <p:sp>
        <p:nvSpPr>
          <p:cNvPr id="3" name="Content Placeholder 2"/>
          <p:cNvSpPr>
            <a:spLocks noGrp="1"/>
          </p:cNvSpPr>
          <p:nvPr>
            <p:ph idx="1"/>
          </p:nvPr>
        </p:nvSpPr>
        <p:spPr/>
        <p:txBody>
          <a:bodyPr/>
          <a:lstStyle/>
          <a:p>
            <a:pPr lvl="2"/>
            <a:r>
              <a:rPr lang="en-CA"/>
              <a:t>Các tệp tin dư thừa có thể vẫn còn sau khi bạn xóa các tệp tin dữ liệu</a:t>
            </a:r>
            <a:endParaRPr lang="en-US" dirty="0" smtClean="0"/>
          </a:p>
          <a:p>
            <a:pPr lvl="3"/>
            <a:r>
              <a:rPr lang="en-CA"/>
              <a:t>các tệp tin bị xóa khỏi ổ cứng có thể được lưu trữ trong Recyle Bin. Nếu bạn xóa các tệp tin nhạy cảm, cần đảm bảo bạn làm rỗng Recyle bin để các tệp tin không phục hồi đượ</a:t>
            </a:r>
            <a:endParaRPr lang="en-US" dirty="0"/>
          </a:p>
          <a:p>
            <a:pPr lvl="2"/>
            <a:r>
              <a:rPr lang="en-CA"/>
              <a:t>Nếu bạn dự định tặng một hệ thống máy tính cũ có lưu trữ thông tin cá nhân, bạn nên sử dụng một chương trình tiện ích chuyên dụng được gọi là “shredder” để phá hủy tất cả dữ liệu trên ổ cứng</a:t>
            </a:r>
            <a:endParaRPr lang="en-US" dirty="0" smtClean="0"/>
          </a:p>
          <a:p>
            <a:pPr lvl="3"/>
            <a:r>
              <a:rPr lang="en-CA"/>
              <a:t>Chỉ định dạng ổ đĩa cứng thôi là không </a:t>
            </a:r>
            <a:r>
              <a:rPr lang="en-CA" smtClean="0"/>
              <a:t>đủ và nó không phá hủy toàn bộ dữ liệu trên ổ cứng</a:t>
            </a:r>
          </a:p>
          <a:p>
            <a:pPr lvl="2"/>
            <a:r>
              <a:rPr lang="en-CA"/>
              <a:t>Nếu bạn sử dụng các thiết bị lưu trữ </a:t>
            </a:r>
            <a:r>
              <a:rPr lang="en-CA" smtClean="0"/>
              <a:t>di động, </a:t>
            </a:r>
            <a:r>
              <a:rPr lang="en-CA"/>
              <a:t>cần cảnh giác nếu các thiết bị này chứa các thông tin nhạy cảm</a:t>
            </a:r>
            <a:endParaRPr lang="en-US" dirty="0" smtClean="0"/>
          </a:p>
          <a:p>
            <a:pPr lvl="3"/>
            <a:r>
              <a:rPr lang="en-CA"/>
              <a:t>Đừng đặt các thiết bị đó ở những nơi mà người không có quyền hạn có thể truy cập vào chúng</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37</a:t>
            </a:fld>
            <a:endParaRPr lang="en-US" dirty="0"/>
          </a:p>
        </p:txBody>
      </p:sp>
    </p:spTree>
    <p:extLst>
      <p:ext uri="{BB962C8B-B14F-4D97-AF65-F5344CB8AC3E}">
        <p14:creationId xmlns:p14="http://schemas.microsoft.com/office/powerpoint/2010/main" val="19460733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smtClean="0"/>
              <a:t>Bảo vệ dữ liệu hoặc máy tính của bạn</a:t>
            </a:r>
            <a:endParaRPr lang="en-US" sz="3200" dirty="0"/>
          </a:p>
        </p:txBody>
      </p:sp>
      <p:sp>
        <p:nvSpPr>
          <p:cNvPr id="3" name="Content Placeholder 2"/>
          <p:cNvSpPr>
            <a:spLocks noGrp="1"/>
          </p:cNvSpPr>
          <p:nvPr>
            <p:ph idx="1"/>
          </p:nvPr>
        </p:nvSpPr>
        <p:spPr/>
        <p:txBody>
          <a:bodyPr/>
          <a:lstStyle/>
          <a:p>
            <a:pPr lvl="1"/>
            <a:r>
              <a:rPr lang="en-US" b="1"/>
              <a:t>Cookie</a:t>
            </a:r>
            <a:endParaRPr lang="vi-VN" b="1"/>
          </a:p>
          <a:p>
            <a:pPr lvl="2"/>
            <a:r>
              <a:rPr lang="en-CA"/>
              <a:t>Cookie là một mẩu văn bản được lưu trữ trong ổ đĩa cứng cho một Web site cụ thể để chia sẻ thông tin giữa máy tính của bạn và nhà phân phối Web site</a:t>
            </a:r>
            <a:endParaRPr lang="en-US" dirty="0" smtClean="0"/>
          </a:p>
          <a:p>
            <a:pPr lvl="2"/>
            <a:r>
              <a:rPr lang="en-US" smtClean="0"/>
              <a:t>Cơ bản thì Cookie ko có hại, nhưng có thể nguy hiểm hoặc chứa các thông tin cá nhân</a:t>
            </a:r>
            <a:endParaRPr lang="en-US" dirty="0"/>
          </a:p>
          <a:p>
            <a:pPr lvl="2"/>
            <a:r>
              <a:rPr lang="en-CA"/>
              <a:t>Cookie có thể được xóa bằng cách làm sạch chúng từ trình duyệt Web bằng cách sử dụng lệnh Tools</a:t>
            </a:r>
            <a:endParaRPr lang="en-US" dirty="0" smtClean="0"/>
          </a:p>
          <a:p>
            <a:endParaRPr lang="en-US"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38</a:t>
            </a:fld>
            <a:endParaRPr lang="en-US" dirty="0"/>
          </a:p>
        </p:txBody>
      </p:sp>
    </p:spTree>
    <p:extLst>
      <p:ext uri="{BB962C8B-B14F-4D97-AF65-F5344CB8AC3E}">
        <p14:creationId xmlns:p14="http://schemas.microsoft.com/office/powerpoint/2010/main" val="28553673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smtClean="0"/>
              <a:t>Bảo vệ dữ liệu hoặc máy tính của bạn</a:t>
            </a:r>
            <a:endParaRPr lang="en-US" sz="3200" dirty="0"/>
          </a:p>
        </p:txBody>
      </p:sp>
      <p:sp>
        <p:nvSpPr>
          <p:cNvPr id="3" name="Content Placeholder 2"/>
          <p:cNvSpPr>
            <a:spLocks noGrp="1"/>
          </p:cNvSpPr>
          <p:nvPr>
            <p:ph idx="1"/>
          </p:nvPr>
        </p:nvSpPr>
        <p:spPr/>
        <p:txBody>
          <a:bodyPr/>
          <a:lstStyle/>
          <a:p>
            <a:r>
              <a:rPr lang="en-US" b="1"/>
              <a:t>Tìm hiểu về vi rút</a:t>
            </a:r>
            <a:endParaRPr lang="vi-VN" b="1"/>
          </a:p>
          <a:p>
            <a:pPr lvl="1"/>
            <a:r>
              <a:rPr lang="en-CA"/>
              <a:t>vi rút là một chương trình thực hiện điều khiển các thao tác của hệ thống và phá hủy hoặc làm hỏng dữ liệu</a:t>
            </a:r>
            <a:endParaRPr lang="en-US" dirty="0" smtClean="0"/>
          </a:p>
          <a:p>
            <a:pPr lvl="2"/>
            <a:r>
              <a:rPr lang="en-CA"/>
              <a:t>Tất cả các vi rút máy tính là do con người làm ra và thường được thiết kế để lây nhiễm cho những người sử dụng máy tính khác</a:t>
            </a:r>
            <a:endParaRPr lang="en-US" dirty="0" smtClean="0"/>
          </a:p>
          <a:p>
            <a:pPr lvl="2"/>
            <a:r>
              <a:rPr lang="en-US" smtClean="0"/>
              <a:t>Có thể lây lan </a:t>
            </a:r>
            <a:r>
              <a:rPr lang="en-US"/>
              <a:t>thông qua mạng hoặc danh sách địa chỉ thư điện tử.</a:t>
            </a:r>
            <a:endParaRPr lang="vi-VN"/>
          </a:p>
          <a:p>
            <a:pPr lvl="1"/>
            <a:r>
              <a:rPr lang="en-CA"/>
              <a:t>Vi rút có thể</a:t>
            </a:r>
            <a:r>
              <a:rPr lang="en-US" smtClean="0"/>
              <a:t>:</a:t>
            </a:r>
            <a:endParaRPr lang="en-US" dirty="0"/>
          </a:p>
          <a:p>
            <a:pPr lvl="2"/>
            <a:r>
              <a:rPr lang="vi-VN"/>
              <a:t>Hiển thị các bản tin vô hại trên màn hình.</a:t>
            </a:r>
          </a:p>
          <a:p>
            <a:pPr lvl="2"/>
            <a:r>
              <a:rPr lang="vi-VN"/>
              <a:t>Sử dụng bộ nhớ trống trên máy tính, vì thế làm cho máy tính chậm lại hoặc ngăn chặn các tiến trình khác hoạt động.</a:t>
            </a:r>
          </a:p>
          <a:p>
            <a:pPr lvl="2"/>
            <a:r>
              <a:rPr lang="vi-VN"/>
              <a:t>Làm hỏng hoặc phá hủy các tệp tin dữ liệu.</a:t>
            </a:r>
          </a:p>
          <a:p>
            <a:pPr lvl="2"/>
            <a:r>
              <a:rPr lang="en-CA"/>
              <a:t>Xóa nội dung của cả ổ đĩa cứng</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39</a:t>
            </a:fld>
            <a:endParaRPr lang="en-US" dirty="0"/>
          </a:p>
        </p:txBody>
      </p:sp>
    </p:spTree>
    <p:extLst>
      <p:ext uri="{BB962C8B-B14F-4D97-AF65-F5344CB8AC3E}">
        <p14:creationId xmlns:p14="http://schemas.microsoft.com/office/powerpoint/2010/main" val="28686640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p:txBody>
          <a:bodyPr/>
          <a:lstStyle/>
          <a:p>
            <a:r>
              <a:rPr lang="en-US" b="1"/>
              <a:t>Tìm hiểu về sở hữu trí tuệ, bản quyền và cấp phép </a:t>
            </a:r>
            <a:endParaRPr lang="vi-VN" b="1"/>
          </a:p>
          <a:p>
            <a:pPr lvl="1"/>
            <a:r>
              <a:rPr lang="en-CA"/>
              <a:t>Thông tin trên Internet hoàn toàn miễn phí để bạn đọc, nghe, hoặc giải </a:t>
            </a:r>
            <a:r>
              <a:rPr lang="en-CA" smtClean="0"/>
              <a:t>trí</a:t>
            </a:r>
          </a:p>
          <a:p>
            <a:pPr lvl="1"/>
            <a:r>
              <a:rPr lang="en-CA"/>
              <a:t>Mọi người tạo ra các trang Web với rất nhiều lý do </a:t>
            </a:r>
            <a:endParaRPr lang="en-US" dirty="0" smtClean="0"/>
          </a:p>
          <a:p>
            <a:pPr lvl="1"/>
            <a:r>
              <a:rPr lang="en-CA" smtClean="0"/>
              <a:t>Mặc </a:t>
            </a:r>
            <a:r>
              <a:rPr lang="en-CA"/>
              <a:t>dù các thông tin hiện hữu trên Web site giúp bạn dễ dàng truy cập miễn phí nhưng không ngầm định rằng các thông tin đó hoàn toàn miễn phí khi bạn sao chép, sử dụng, phân phối hoặc biểu diễn giống như bạn là người tạo ra các thông tin đó</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a:t>
            </a:fld>
            <a:endParaRPr lang="en-US" dirty="0"/>
          </a:p>
        </p:txBody>
      </p:sp>
    </p:spTree>
    <p:extLst>
      <p:ext uri="{BB962C8B-B14F-4D97-AF65-F5344CB8AC3E}">
        <p14:creationId xmlns:p14="http://schemas.microsoft.com/office/powerpoint/2010/main" val="131060858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smtClean="0"/>
              <a:t>Bảo vệ dữ liệu hoặc máy tính của bạn</a:t>
            </a:r>
            <a:endParaRPr lang="en-US" sz="3200" dirty="0"/>
          </a:p>
        </p:txBody>
      </p:sp>
      <p:sp>
        <p:nvSpPr>
          <p:cNvPr id="3" name="Content Placeholder 2"/>
          <p:cNvSpPr>
            <a:spLocks noGrp="1"/>
          </p:cNvSpPr>
          <p:nvPr>
            <p:ph idx="1"/>
          </p:nvPr>
        </p:nvSpPr>
        <p:spPr/>
        <p:txBody>
          <a:bodyPr/>
          <a:lstStyle/>
          <a:p>
            <a:pPr lvl="1"/>
            <a:r>
              <a:rPr lang="en-CA"/>
              <a:t>Vi rút có thể lây nhiễm vào cả máy tính PC và Mac</a:t>
            </a:r>
            <a:endParaRPr lang="en-US" dirty="0" smtClean="0"/>
          </a:p>
          <a:p>
            <a:pPr lvl="2"/>
            <a:r>
              <a:rPr lang="en-CA"/>
              <a:t>Các loại vi rút thông thường lây nhiễm qua các mạng doanh nghiệp qua hình thức đính kèm vào thư điện tử. </a:t>
            </a:r>
            <a:r>
              <a:rPr lang="en-CA" smtClean="0"/>
              <a:t>Sau </a:t>
            </a:r>
            <a:r>
              <a:rPr lang="en-CA"/>
              <a:t>đó nó sẽ gửi các bản sao của chính nó qua thư điện tử đến mọi người trong danh sách liên lạc của bạn</a:t>
            </a:r>
            <a:endParaRPr lang="en-US" dirty="0" smtClean="0"/>
          </a:p>
          <a:p>
            <a:pPr lvl="3"/>
            <a:r>
              <a:rPr lang="en-CA"/>
              <a:t>Loại vi rút thư điện tử này không phá hủy dữ liệu nhưng lại làm tiêu thụ tài nguyên mạng vì các tin nhắn đó được tạo ra và được gửi tự động từ các hệ thống trong doanh nghiệp đã nhận và mở các tệp tin đính kèm có chứa vi rút</a:t>
            </a:r>
            <a:endParaRPr lang="en-US" dirty="0"/>
          </a:p>
          <a:p>
            <a:pPr lvl="2"/>
            <a:r>
              <a:rPr lang="en-CA" smtClean="0"/>
              <a:t>Một </a:t>
            </a:r>
            <a:r>
              <a:rPr lang="en-CA"/>
              <a:t>vài vi rút có tính năng phá hoại rất lớn</a:t>
            </a:r>
            <a:endParaRPr lang="en-US" dirty="0" smtClean="0"/>
          </a:p>
          <a:p>
            <a:pPr lvl="3"/>
            <a:r>
              <a:rPr lang="en-CA" smtClean="0"/>
              <a:t>Có </a:t>
            </a:r>
            <a:r>
              <a:rPr lang="en-CA"/>
              <a:t>thể xóa các tệp tin dữ liệu, làm tê liệt các chương trình và ghi lại các mục trong Registry</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40</a:t>
            </a:fld>
            <a:endParaRPr lang="en-US" dirty="0"/>
          </a:p>
        </p:txBody>
      </p:sp>
    </p:spTree>
    <p:extLst>
      <p:ext uri="{BB962C8B-B14F-4D97-AF65-F5344CB8AC3E}">
        <p14:creationId xmlns:p14="http://schemas.microsoft.com/office/powerpoint/2010/main" val="57194535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smtClean="0"/>
              <a:t>Bảo vệ dữ liệu hoặc máy tính của bạn</a:t>
            </a:r>
            <a:endParaRPr lang="en-US" sz="3200" dirty="0"/>
          </a:p>
        </p:txBody>
      </p:sp>
      <p:sp>
        <p:nvSpPr>
          <p:cNvPr id="3" name="Content Placeholder 2"/>
          <p:cNvSpPr>
            <a:spLocks noGrp="1"/>
          </p:cNvSpPr>
          <p:nvPr>
            <p:ph idx="1"/>
          </p:nvPr>
        </p:nvSpPr>
        <p:spPr/>
        <p:txBody>
          <a:bodyPr/>
          <a:lstStyle/>
          <a:p>
            <a:r>
              <a:rPr lang="en-US" b="1"/>
              <a:t>Sử dụng các chương trình chống vi rút</a:t>
            </a:r>
            <a:endParaRPr lang="vi-VN" b="1"/>
          </a:p>
          <a:p>
            <a:pPr lvl="2"/>
            <a:r>
              <a:rPr lang="en-CA"/>
              <a:t>Q</a:t>
            </a:r>
            <a:r>
              <a:rPr lang="en-CA" smtClean="0"/>
              <a:t>uét </a:t>
            </a:r>
            <a:r>
              <a:rPr lang="en-CA"/>
              <a:t>tất cả các tệp tin đính kèm cùng thư điện tử và các tệp tin có chứa những vi rút mà phần mềm có thể nhận ra để xóa các vi rút mà nó tìm được</a:t>
            </a:r>
            <a:endParaRPr lang="en-US" dirty="0" smtClean="0"/>
          </a:p>
          <a:p>
            <a:pPr lvl="2"/>
            <a:r>
              <a:rPr lang="en-CA"/>
              <a:t>Tất cả các chương trình chống vi rút đều có tính năng cập nhật các tệp tin định nghĩa vi rút một cách thường xuyên </a:t>
            </a:r>
            <a:endParaRPr lang="en-US" dirty="0"/>
          </a:p>
          <a:p>
            <a:pPr lvl="2"/>
            <a:r>
              <a:rPr lang="en-US"/>
              <a:t>Nếu máy tính của bạn bị nhiễm vi rút, thậm chí cho dù chương trình diệt vi rút của bạn nhận ra nó thì bạn cũng không thể được giải phóng khỏi tình trạng nhiễm vi rút một cách hoàn toàn cho đến khi bạn quét vi rút trên toàn bộ hệ thống</a:t>
            </a:r>
            <a:endParaRPr lang="en-US" dirty="0" smtClean="0"/>
          </a:p>
          <a:p>
            <a:pPr lvl="3"/>
            <a:r>
              <a:rPr lang="en-US"/>
              <a:t>chương trình chống vi rút có thể không xóa được vi rút khỏi máy tính nhưng có thể cách ly vi rút khỏi máy tính</a:t>
            </a:r>
            <a:endParaRPr lang="en-US" dirty="0" smtClean="0"/>
          </a:p>
          <a:p>
            <a:pPr lvl="3"/>
            <a:r>
              <a:rPr lang="en-US"/>
              <a:t>Điều đó giải thích tại sao vô cùng cần thiết để cài đặt một chương trình chống vi rút trên máy tính và thiết lập chương trình được chạy khi máy tính khởi </a:t>
            </a:r>
            <a:r>
              <a:rPr lang="en-US" smtClean="0"/>
              <a:t>động </a:t>
            </a:r>
            <a:r>
              <a:rPr lang="en-US"/>
              <a:t>để bảo vệ máy tính</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41</a:t>
            </a:fld>
            <a:endParaRPr lang="en-US" dirty="0"/>
          </a:p>
        </p:txBody>
      </p:sp>
    </p:spTree>
    <p:extLst>
      <p:ext uri="{BB962C8B-B14F-4D97-AF65-F5344CB8AC3E}">
        <p14:creationId xmlns:p14="http://schemas.microsoft.com/office/powerpoint/2010/main" val="303117239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smtClean="0"/>
              <a:t>Bảo vệ dữ liệu hoặc máy tính của bạn</a:t>
            </a:r>
            <a:endParaRPr lang="en-US" sz="3200" dirty="0"/>
          </a:p>
        </p:txBody>
      </p:sp>
      <p:sp>
        <p:nvSpPr>
          <p:cNvPr id="3" name="Content Placeholder 2"/>
          <p:cNvSpPr>
            <a:spLocks noGrp="1"/>
          </p:cNvSpPr>
          <p:nvPr>
            <p:ph idx="1"/>
          </p:nvPr>
        </p:nvSpPr>
        <p:spPr>
          <a:xfrm>
            <a:off x="594360" y="1344705"/>
            <a:ext cx="8163878" cy="4913219"/>
          </a:xfrm>
        </p:spPr>
        <p:txBody>
          <a:bodyPr/>
          <a:lstStyle/>
          <a:p>
            <a:pPr lvl="0"/>
            <a:r>
              <a:rPr lang="vi-VN" sz="1800"/>
              <a:t>Bạn nhận thấy máy tính của mình dường như chạy chậm hơn hoặc bạn đột nhiên thấy có các sự cố xảy ra với các chương trình.</a:t>
            </a:r>
          </a:p>
          <a:p>
            <a:pPr lvl="0"/>
            <a:r>
              <a:rPr lang="vi-VN" sz="1800"/>
              <a:t>Các ứng dụng phần mềm không còn hoạt động được, hoặc các chương trình tự động được khởi động.</a:t>
            </a:r>
          </a:p>
          <a:p>
            <a:pPr lvl="0"/>
            <a:r>
              <a:rPr lang="vi-VN" sz="1800"/>
              <a:t>Bạn nghe thấy các âm thanh hoặc bản nhạc ngẫu nhiên mà bạn chưa từng nghe trước đó.</a:t>
            </a:r>
          </a:p>
          <a:p>
            <a:pPr lvl="0"/>
            <a:r>
              <a:rPr lang="vi-VN" sz="1800"/>
              <a:t>Tên ổ đĩa hoặc tên của các tệp tin dường như đã bị thay đổi, và bạn không phải là người thực hiện điều đó.</a:t>
            </a:r>
          </a:p>
          <a:p>
            <a:pPr lvl="0"/>
            <a:r>
              <a:rPr lang="vi-VN" sz="1800"/>
              <a:t>Máy tính của bạn dường như có nhiều tệp tin hoặc ít tệp tin hơn trước đây.</a:t>
            </a:r>
          </a:p>
          <a:p>
            <a:pPr lvl="0"/>
            <a:r>
              <a:rPr lang="vi-VN" sz="1800"/>
              <a:t>Bạn nhìn thấy các bản tin lỗi về thiếu tệp tin, thường là các tệp tin chương trình.</a:t>
            </a:r>
          </a:p>
          <a:p>
            <a:pPr lvl="0"/>
            <a:r>
              <a:rPr lang="vi-VN" sz="1800"/>
              <a:t>Bạn nhận các bản tin có đính kèm tệp tin từ những người bạn không biết.</a:t>
            </a:r>
          </a:p>
          <a:p>
            <a:r>
              <a:rPr lang="en-CA" sz="1800"/>
              <a:t>Bạn bắt đầu nhận được nhiều bạn tin có đính kèm tệp tin từ những người bạn biết nhưng trong dòng tiêu đề có chứa tiền tố “RE:” hoặc “FW”, thậm chí bạn chưa từng gửi cho họ bất cứ điều gì</a:t>
            </a:r>
            <a:endParaRPr lang="en-US" sz="18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42</a:t>
            </a:fld>
            <a:endParaRPr lang="en-US" dirty="0"/>
          </a:p>
        </p:txBody>
      </p:sp>
    </p:spTree>
    <p:extLst>
      <p:ext uri="{BB962C8B-B14F-4D97-AF65-F5344CB8AC3E}">
        <p14:creationId xmlns:p14="http://schemas.microsoft.com/office/powerpoint/2010/main" val="255900974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smtClean="0"/>
              <a:t>Bảo vệ dữ liệu hoặc máy tính của bạn</a:t>
            </a:r>
            <a:endParaRPr lang="en-US" sz="3200" dirty="0"/>
          </a:p>
        </p:txBody>
      </p:sp>
      <p:sp>
        <p:nvSpPr>
          <p:cNvPr id="3" name="Content Placeholder 2"/>
          <p:cNvSpPr>
            <a:spLocks noGrp="1"/>
          </p:cNvSpPr>
          <p:nvPr>
            <p:ph idx="1"/>
          </p:nvPr>
        </p:nvSpPr>
        <p:spPr/>
        <p:txBody>
          <a:bodyPr/>
          <a:lstStyle/>
          <a:p>
            <a:pPr lvl="1"/>
            <a:r>
              <a:rPr lang="en-CA"/>
              <a:t>Nếu bạn băn khoăn về chương trình chống vi rút của bạn có thể không bắt được mọi thứ trong máy </a:t>
            </a:r>
            <a:r>
              <a:rPr lang="en-CA" smtClean="0"/>
              <a:t>tính</a:t>
            </a:r>
            <a:r>
              <a:rPr lang="en-US" smtClean="0"/>
              <a:t>:</a:t>
            </a:r>
            <a:endParaRPr lang="en-US" dirty="0"/>
          </a:p>
          <a:p>
            <a:pPr lvl="2"/>
            <a:r>
              <a:rPr lang="en-US" smtClean="0"/>
              <a:t>Quét nội dung của tất cả các đĩa CD, đĩa flash trước khi mở</a:t>
            </a:r>
            <a:endParaRPr lang="en-US" dirty="0"/>
          </a:p>
          <a:p>
            <a:pPr lvl="2"/>
            <a:r>
              <a:rPr lang="en-CA"/>
              <a:t>đừng bao giờ mở tệp tin mà không quét nó</a:t>
            </a:r>
            <a:endParaRPr lang="en-US" dirty="0"/>
          </a:p>
          <a:p>
            <a:pPr lvl="2"/>
            <a:r>
              <a:rPr lang="en-CA"/>
              <a:t>thử truy cập vào trang Web của chương trình diệt vi rút và quét máy tính trực tuyến. </a:t>
            </a:r>
            <a:endParaRPr lang="en-US" dirty="0" smtClean="0"/>
          </a:p>
          <a:p>
            <a:pPr lvl="3"/>
            <a:r>
              <a:rPr lang="en-CA"/>
              <a:t>Chương trình quét vi rút trên Web site chứa tất cả những danh sách định nghĩa vi rút mới nhất, vì vậy nó có thể bắt mọi thứ trên hệ thống mà có thể bị bỏ qua bởi chương trình chống vi rút trên máy của bạn </a:t>
            </a:r>
            <a:endParaRPr lang="en-US" dirty="0" smtClean="0"/>
          </a:p>
          <a:p>
            <a:pPr lvl="3"/>
            <a:r>
              <a:rPr lang="en-US" smtClean="0"/>
              <a:t>Thiết lập tự động cập nhật cho các chương trình diệt vi rút hoặc cập nhật thường xuyên</a:t>
            </a:r>
            <a:endParaRPr lang="en-US" dirty="0" smtClean="0"/>
          </a:p>
          <a:p>
            <a:pPr lvl="2"/>
            <a:r>
              <a:rPr lang="vi-VN"/>
              <a:t>M</a:t>
            </a:r>
            <a:r>
              <a:rPr lang="vi-VN" smtClean="0"/>
              <a:t>ang </a:t>
            </a:r>
            <a:r>
              <a:rPr lang="vi-VN"/>
              <a:t>máy tính của mình đến để nhờ chuyên gia kỹ thuật giúp bạn quét các ổ đĩa trong hệ thống để phát hiện các vi rút tiềm năng, và sau đó tìm kiếm giải pháp để xóa hoặc cách ly vi rút.</a:t>
            </a:r>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43</a:t>
            </a:fld>
            <a:endParaRPr lang="en-US" dirty="0"/>
          </a:p>
        </p:txBody>
      </p:sp>
    </p:spTree>
    <p:extLst>
      <p:ext uri="{BB962C8B-B14F-4D97-AF65-F5344CB8AC3E}">
        <p14:creationId xmlns:p14="http://schemas.microsoft.com/office/powerpoint/2010/main" val="154336487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smtClean="0"/>
              <a:t>Bảo vệ dữ liệu hoặc máy tính của bạn</a:t>
            </a:r>
            <a:endParaRPr lang="en-US" sz="3200" dirty="0"/>
          </a:p>
        </p:txBody>
      </p:sp>
      <p:sp>
        <p:nvSpPr>
          <p:cNvPr id="3" name="Content Placeholder 2"/>
          <p:cNvSpPr>
            <a:spLocks noGrp="1"/>
          </p:cNvSpPr>
          <p:nvPr>
            <p:ph idx="1"/>
          </p:nvPr>
        </p:nvSpPr>
        <p:spPr/>
        <p:txBody>
          <a:bodyPr/>
          <a:lstStyle/>
          <a:p>
            <a:r>
              <a:rPr lang="en-US" sz="2000" b="1"/>
              <a:t>Xóa vi rút khỏi máy tính</a:t>
            </a:r>
            <a:endParaRPr lang="vi-VN" sz="2000" b="1"/>
          </a:p>
          <a:p>
            <a:pPr lvl="1"/>
            <a:r>
              <a:rPr lang="en-CA" sz="1800"/>
              <a:t>khi </a:t>
            </a:r>
            <a:r>
              <a:rPr lang="en-CA" sz="1800" smtClean="0"/>
              <a:t>phần mềm diệt vi rút </a:t>
            </a:r>
            <a:r>
              <a:rPr lang="en-CA" sz="1800"/>
              <a:t>tìm thấy vi rút hoặc các mối đe dọa với máy tính, nó sẽ thông báo cho bạn và cho bạn các tùy chọn để cách ly hoặc xóa mối đe dọa đó</a:t>
            </a:r>
            <a:endParaRPr lang="en-US" sz="1800" dirty="0"/>
          </a:p>
          <a:p>
            <a:pPr lvl="2"/>
            <a:r>
              <a:rPr lang="en-CA" sz="1600"/>
              <a:t>Nếu bạn chọn cách ly vi rút, chương trình chống vi rút sẽ đặt tệp tin chứa vi rút vào một khu vực được cách ly để nó không lây nhiễm sang các tệp tin khác</a:t>
            </a:r>
            <a:endParaRPr lang="en-US" sz="1600" dirty="0"/>
          </a:p>
          <a:p>
            <a:pPr lvl="2"/>
            <a:r>
              <a:rPr lang="en-CA" sz="1600"/>
              <a:t>Nếu bạn chọn cách xóa tệp tin, chương trình chống vi rút sẽ xóa vĩnh viễn tệp tin đó khỏi hệ thống của bạn</a:t>
            </a:r>
            <a:endParaRPr lang="en-US" sz="1600" dirty="0"/>
          </a:p>
          <a:p>
            <a:pPr lvl="2"/>
            <a:r>
              <a:rPr lang="en-CA" sz="1600"/>
              <a:t>Nếu chương trình chống vi rút nhận thấy vi rút đó không thể xóa được, nó vẫn cách ly tệp tin</a:t>
            </a:r>
            <a:endParaRPr lang="en-US" sz="1600" dirty="0" smtClean="0"/>
          </a:p>
          <a:p>
            <a:pPr lvl="3"/>
            <a:r>
              <a:rPr lang="en-CA" sz="1400"/>
              <a:t>Bạn cần ghi lại các thông tin về tên vi rút khi quá trình quét vi rút hoàn thành và truy cập vào Web site của chương trình chống vi rút để tìm công cụ xóa vi rút này</a:t>
            </a:r>
            <a:endParaRPr lang="en-US" sz="1400" dirty="0"/>
          </a:p>
          <a:p>
            <a:pPr lvl="1"/>
            <a:r>
              <a:rPr lang="en-CA" sz="1800"/>
              <a:t>Đôi khi bạn nên xem lịch sử về vi rút trên máy tính của bạn để kiểm tra các tệp tin trong khu vực bị cách ly</a:t>
            </a:r>
            <a:endParaRPr lang="en-US" sz="1800" dirty="0" smtClean="0"/>
          </a:p>
          <a:p>
            <a:pPr lvl="3"/>
            <a:r>
              <a:rPr lang="en-US" sz="1400"/>
              <a:t>Xóa bất kỳ tệp tin nào chứa vi rút có thể tồn tại trong máy tính của bạn.</a:t>
            </a:r>
            <a:endParaRPr lang="vi-VN" sz="140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44</a:t>
            </a:fld>
            <a:endParaRPr lang="en-US" dirty="0"/>
          </a:p>
        </p:txBody>
      </p:sp>
    </p:spTree>
    <p:extLst>
      <p:ext uri="{BB962C8B-B14F-4D97-AF65-F5344CB8AC3E}">
        <p14:creationId xmlns:p14="http://schemas.microsoft.com/office/powerpoint/2010/main" val="187360737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Ngăn ngừa chấn thương cá nhân</a:t>
            </a:r>
            <a:endParaRPr lang="en-US" dirty="0"/>
          </a:p>
        </p:txBody>
      </p:sp>
      <p:sp>
        <p:nvSpPr>
          <p:cNvPr id="3" name="Content Placeholder 2"/>
          <p:cNvSpPr>
            <a:spLocks noGrp="1"/>
          </p:cNvSpPr>
          <p:nvPr>
            <p:ph idx="1"/>
          </p:nvPr>
        </p:nvSpPr>
        <p:spPr/>
        <p:txBody>
          <a:bodyPr/>
          <a:lstStyle/>
          <a:p>
            <a:r>
              <a:rPr lang="en-US" b="1"/>
              <a:t>Làm việc một cách an toàn và thoải mái</a:t>
            </a:r>
            <a:endParaRPr lang="vi-VN" b="1"/>
          </a:p>
          <a:p>
            <a:pPr lvl="1"/>
            <a:r>
              <a:rPr lang="en-CA"/>
              <a:t>Điều kiện để xảy ra RSI là nó xảy ra một cách từ từ theo thời </a:t>
            </a:r>
            <a:r>
              <a:rPr lang="en-CA" smtClean="0"/>
              <a:t>gian</a:t>
            </a:r>
            <a:endParaRPr lang="en-US" smtClean="0"/>
          </a:p>
          <a:p>
            <a:pPr lvl="2"/>
            <a:r>
              <a:rPr lang="en-CA"/>
              <a:t>xảy ra một cách từ từ theo thời gian và do người sử dụng máy tính thực hiện quá nhiều các hoạt động hoặc những chuyển động lặp lại không ngừng</a:t>
            </a:r>
            <a:endParaRPr lang="en-US" smtClean="0"/>
          </a:p>
          <a:p>
            <a:pPr lvl="2"/>
            <a:r>
              <a:rPr lang="en-CA"/>
              <a:t>tính thường ảnh hưởng đến tay, cổ tay, cánh tay, nhưng cũng có thể ảnh hưởng đến các khớp khác như khuỷu tay hoặc cổ.</a:t>
            </a:r>
            <a:endParaRPr lang="en-US" dirty="0"/>
          </a:p>
          <a:p>
            <a:pPr lvl="1"/>
            <a:r>
              <a:rPr lang="en-CA"/>
              <a:t>C</a:t>
            </a:r>
            <a:r>
              <a:rPr lang="en-CA" smtClean="0"/>
              <a:t>ó </a:t>
            </a:r>
            <a:r>
              <a:rPr lang="en-CA"/>
              <a:t>thể sử dụng các đồ nội thất được thiết kế theo phương pháp công thái học và những kỹ thuật hợp lý để sử dụng máy tính một cách an toàn</a:t>
            </a:r>
            <a:endParaRPr lang="en-US" dirty="0" smtClean="0"/>
          </a:p>
          <a:p>
            <a:pPr lvl="2"/>
            <a:r>
              <a:rPr lang="en-CA"/>
              <a:t>Công thái học là khoa học thiết kế các trang thiết bị để tạo độ an toàn và thoải mái tối đa cho người sử dụng và hạn chế sự khó chịu khi sử dụng</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45</a:t>
            </a:fld>
            <a:endParaRPr lang="en-US" dirty="0"/>
          </a:p>
        </p:txBody>
      </p:sp>
    </p:spTree>
    <p:extLst>
      <p:ext uri="{BB962C8B-B14F-4D97-AF65-F5344CB8AC3E}">
        <p14:creationId xmlns:p14="http://schemas.microsoft.com/office/powerpoint/2010/main" val="12633490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Ngăn ngừa chấn thương cá nhân</a:t>
            </a:r>
            <a:endParaRPr lang="en-US" dirty="0"/>
          </a:p>
        </p:txBody>
      </p:sp>
      <p:sp>
        <p:nvSpPr>
          <p:cNvPr id="3" name="Content Placeholder 2"/>
          <p:cNvSpPr>
            <a:spLocks noGrp="1"/>
          </p:cNvSpPr>
          <p:nvPr>
            <p:ph idx="1"/>
          </p:nvPr>
        </p:nvSpPr>
        <p:spPr/>
        <p:txBody>
          <a:bodyPr/>
          <a:lstStyle/>
          <a:p>
            <a:pPr lvl="1"/>
            <a:r>
              <a:rPr lang="en-CA"/>
              <a:t>Để tránh RSI khi làm việc với máy tính gồm có</a:t>
            </a:r>
            <a:r>
              <a:rPr lang="en-US" smtClean="0"/>
              <a:t>:</a:t>
            </a:r>
            <a:endParaRPr lang="en-US" dirty="0" smtClean="0"/>
          </a:p>
          <a:p>
            <a:pPr lvl="2"/>
            <a:r>
              <a:rPr lang="vi-VN"/>
              <a:t>Ngồi trên ghế hỗ trợ phía sau thấp hơn, có phần tỳ tay và có thể điều chỉnh độ cao.</a:t>
            </a:r>
          </a:p>
          <a:p>
            <a:pPr lvl="2"/>
            <a:r>
              <a:rPr lang="vi-VN"/>
              <a:t>Sử dụng một bàn phím hỗ trợ công thái </a:t>
            </a:r>
            <a:r>
              <a:rPr lang="vi-VN" smtClean="0"/>
              <a:t>học.</a:t>
            </a:r>
            <a:endParaRPr lang="vi-VN"/>
          </a:p>
          <a:p>
            <a:pPr lvl="2"/>
            <a:r>
              <a:rPr lang="vi-VN"/>
              <a:t>Nghiêng màn hình lên khoảng 10 độ để tránh mỏi cổ.</a:t>
            </a:r>
          </a:p>
          <a:p>
            <a:pPr lvl="2"/>
            <a:r>
              <a:rPr lang="vi-VN"/>
              <a:t>Sử dụng miếng đệm cổ tay để hỗ trợ cổ </a:t>
            </a:r>
            <a:r>
              <a:rPr lang="vi-VN" smtClean="0"/>
              <a:t>tay</a:t>
            </a:r>
            <a:endParaRPr lang="vi-VN"/>
          </a:p>
          <a:p>
            <a:pPr lvl="2"/>
            <a:r>
              <a:rPr lang="vi-VN"/>
              <a:t>Đặt màn hình cách mặt bạn khoảng 24 đến 30 inch.</a:t>
            </a:r>
          </a:p>
          <a:p>
            <a:pPr lvl="2"/>
            <a:r>
              <a:rPr lang="vi-VN" smtClean="0"/>
              <a:t>Điều </a:t>
            </a:r>
            <a:r>
              <a:rPr lang="vi-VN"/>
              <a:t>chỉnh độ phân giải màn hình để văn bản và biểu tượng hiển thị đủ lớn để quan sát một cách rõ ràng.</a:t>
            </a:r>
          </a:p>
          <a:p>
            <a:pPr lvl="2"/>
            <a:r>
              <a:rPr lang="vi-VN"/>
              <a:t>Đảm bảo màn hình không bị nhấp nháy. Tần số màn hình nên để ít nhất là 72 Hz.</a:t>
            </a:r>
          </a:p>
          <a:p>
            <a:pPr lvl="2"/>
            <a:r>
              <a:rPr lang="en-CA"/>
              <a:t>Tránh nhìn màn hình hiển thị trong một khoảng thời gian dài.</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46</a:t>
            </a:fld>
            <a:endParaRPr lang="en-US" dirty="0"/>
          </a:p>
        </p:txBody>
      </p:sp>
    </p:spTree>
    <p:extLst>
      <p:ext uri="{BB962C8B-B14F-4D97-AF65-F5344CB8AC3E}">
        <p14:creationId xmlns:p14="http://schemas.microsoft.com/office/powerpoint/2010/main" val="236553732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Ngăn ngừa chấn thương cá nhân</a:t>
            </a:r>
            <a:endParaRPr lang="en-US" dirty="0"/>
          </a:p>
        </p:txBody>
      </p:sp>
      <p:sp>
        <p:nvSpPr>
          <p:cNvPr id="3" name="Content Placeholder 2"/>
          <p:cNvSpPr>
            <a:spLocks noGrp="1"/>
          </p:cNvSpPr>
          <p:nvPr>
            <p:ph idx="1"/>
          </p:nvPr>
        </p:nvSpPr>
        <p:spPr>
          <a:xfrm>
            <a:off x="0" y="1345406"/>
            <a:ext cx="8890000" cy="4913219"/>
          </a:xfrm>
        </p:spPr>
        <p:txBody>
          <a:bodyPr/>
          <a:lstStyle/>
          <a:p>
            <a:pPr lvl="1"/>
            <a:r>
              <a:rPr lang="en-CA" sz="1800"/>
              <a:t>Nếu bạn làm việc với máy tính trong một khoảng thời gian vài giờ trong ngày</a:t>
            </a:r>
            <a:r>
              <a:rPr lang="en-US" sz="1800" smtClean="0"/>
              <a:t>:</a:t>
            </a:r>
            <a:endParaRPr lang="en-US" sz="1800" dirty="0" smtClean="0"/>
          </a:p>
          <a:p>
            <a:pPr lvl="2"/>
            <a:r>
              <a:rPr lang="en-CA" sz="1600" u="sng"/>
              <a:t>K</a:t>
            </a:r>
            <a:r>
              <a:rPr lang="en-CA" sz="1600" u="sng" smtClean="0"/>
              <a:t>hông </a:t>
            </a:r>
            <a:r>
              <a:rPr lang="en-CA" sz="1600" u="sng"/>
              <a:t>bao giờ</a:t>
            </a:r>
            <a:r>
              <a:rPr lang="en-CA" sz="1600"/>
              <a:t> được làm việc hàng giờ bên máy tính mà không dành thời gian để nghỉ ngơi</a:t>
            </a:r>
            <a:endParaRPr lang="en-US" sz="1600" dirty="0"/>
          </a:p>
          <a:p>
            <a:pPr lvl="2"/>
            <a:r>
              <a:rPr lang="vi-VN" sz="1600"/>
              <a:t>Bề mặt làm việc cần vững chãi; mọi thứ trên bề mặt làm việc cần đặt trên nền phẳng.</a:t>
            </a:r>
          </a:p>
          <a:p>
            <a:pPr lvl="2"/>
            <a:r>
              <a:rPr lang="vi-VN" sz="1600"/>
              <a:t>Màn hình và bàn phím cần đặt trực tiếp trước mặt bạn, không phải đặt ở góc.</a:t>
            </a:r>
          </a:p>
          <a:p>
            <a:pPr lvl="2"/>
            <a:r>
              <a:rPr lang="en-CA" sz="1600"/>
              <a:t>Cạnh trên của màn hình cần đặt cao hơn mắt khoảng 2 đến 3 inch. </a:t>
            </a:r>
            <a:endParaRPr lang="en-US" sz="1600" dirty="0"/>
          </a:p>
          <a:p>
            <a:pPr lvl="2"/>
            <a:r>
              <a:rPr lang="en-CA" sz="1600"/>
              <a:t>Không nên để màn hình bị lóa hoặc phản xạ.</a:t>
            </a:r>
            <a:endParaRPr lang="en-US" sz="1600" dirty="0"/>
          </a:p>
          <a:p>
            <a:pPr lvl="2"/>
            <a:r>
              <a:rPr lang="en-CA" sz="1600"/>
              <a:t>Đảm bảo ánh sáng thích hợp để đọc màn hình một cách rõ ràng tại bất kỳ thời điểm nào trong ngày</a:t>
            </a:r>
            <a:endParaRPr lang="en-US" sz="1600" dirty="0"/>
          </a:p>
          <a:p>
            <a:pPr lvl="2"/>
            <a:r>
              <a:rPr lang="vi-VN" sz="1600"/>
              <a:t>Đặt bất kỳ tài liệu nào mà bạn muốn quan sát khi nhập dữ liệu trong một hộp đựng tài liệu thẳng hàng với màn hình.</a:t>
            </a:r>
          </a:p>
          <a:p>
            <a:pPr lvl="2"/>
            <a:r>
              <a:rPr lang="vi-VN" sz="1600"/>
              <a:t>Khi đã ngồi thật thoải mái, đặt vị trí cánh tay của bạn sao cho cổ tay thẳng và đặt trên mặt phẳng, cánh tay để gần thân người của bạn.</a:t>
            </a:r>
          </a:p>
          <a:p>
            <a:pPr lvl="2"/>
            <a:r>
              <a:rPr lang="en-US" sz="1600"/>
              <a:t>Giữ cho đôi chân của bạn đặt trên sàn nhà và đùi cùng cánh tay đặt song song với sàn nhà</a:t>
            </a:r>
            <a:endParaRPr lang="en-US" sz="16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47</a:t>
            </a:fld>
            <a:endParaRPr lang="en-US" dirty="0"/>
          </a:p>
        </p:txBody>
      </p:sp>
    </p:spTree>
    <p:extLst>
      <p:ext uri="{BB962C8B-B14F-4D97-AF65-F5344CB8AC3E}">
        <p14:creationId xmlns:p14="http://schemas.microsoft.com/office/powerpoint/2010/main" val="90280404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Ngăn ngừa chấn thương cá nhân</a:t>
            </a:r>
            <a:endParaRPr lang="en-US" dirty="0"/>
          </a:p>
        </p:txBody>
      </p:sp>
      <p:sp>
        <p:nvSpPr>
          <p:cNvPr id="3" name="Content Placeholder 2"/>
          <p:cNvSpPr>
            <a:spLocks noGrp="1"/>
          </p:cNvSpPr>
          <p:nvPr>
            <p:ph idx="1"/>
          </p:nvPr>
        </p:nvSpPr>
        <p:spPr/>
        <p:txBody>
          <a:bodyPr/>
          <a:lstStyle/>
          <a:p>
            <a:pPr lvl="2"/>
            <a:r>
              <a:rPr lang="en-CA"/>
              <a:t>Bàn phím cần đặt ở một vị trí thoải mái để cánh tay bạn không phải di chuyển lên hay xuống khó khăn trên bàn phím</a:t>
            </a:r>
            <a:endParaRPr lang="en-US" dirty="0" smtClean="0"/>
          </a:p>
          <a:p>
            <a:pPr lvl="2"/>
            <a:r>
              <a:rPr lang="en-CA"/>
              <a:t>Điều này cũng đúng đối với chuột</a:t>
            </a:r>
            <a:endParaRPr lang="en-US" dirty="0"/>
          </a:p>
          <a:p>
            <a:pPr lvl="2"/>
            <a:r>
              <a:rPr lang="en-CA"/>
              <a:t>Khi bạn nhập dữ liệu, cố gắng không uốn cong cổ </a:t>
            </a:r>
            <a:r>
              <a:rPr lang="en-CA" smtClean="0"/>
              <a:t>tay</a:t>
            </a:r>
            <a:endParaRPr lang="en-US" dirty="0"/>
          </a:p>
          <a:p>
            <a:pPr lvl="2"/>
            <a:r>
              <a:rPr lang="en-CA"/>
              <a:t>Nếu bạn cảm thấy căng thẳng trên cổ tay, cánh tay hoặc ngón tay khi sử dụng chuột truyền thống, bạn thử chuyển sang dùng chuột bi, chuột lớn hơn, hoặc xem xét sử dụng một thiết bị sử dụng công nghệ cảm ứng</a:t>
            </a:r>
            <a:endParaRPr lang="en-US" dirty="0"/>
          </a:p>
          <a:p>
            <a:pPr lvl="2"/>
            <a:r>
              <a:rPr lang="en-CA"/>
              <a:t>Những hướng dẫn trên cũng có thể áp dụng cho người sử dụng máy tính xách tay</a:t>
            </a:r>
            <a:endParaRPr lang="en-US" dirty="0" smtClean="0"/>
          </a:p>
          <a:p>
            <a:pPr lvl="3"/>
            <a:r>
              <a:rPr lang="en-CA"/>
              <a:t>Nếu bạn muốn đặt máy tính xách tay trên đùi của bạn, bạn cần ngồi ở vị trí thích hợp tuân theo những hướng dẫn trên, và nếu có thể bạn nên đặt máy tính xách tay trên một khay hoặc một thứ gì đó vững chãi để làm việc</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48</a:t>
            </a:fld>
            <a:endParaRPr lang="en-US" dirty="0"/>
          </a:p>
        </p:txBody>
      </p:sp>
    </p:spTree>
    <p:extLst>
      <p:ext uri="{BB962C8B-B14F-4D97-AF65-F5344CB8AC3E}">
        <p14:creationId xmlns:p14="http://schemas.microsoft.com/office/powerpoint/2010/main" val="373483086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Bảo vệ bản thân khi trực tuyến</a:t>
            </a:r>
            <a:endParaRPr lang="en-US" dirty="0"/>
          </a:p>
        </p:txBody>
      </p:sp>
      <p:sp>
        <p:nvSpPr>
          <p:cNvPr id="3" name="Content Placeholder 2"/>
          <p:cNvSpPr>
            <a:spLocks noGrp="1"/>
          </p:cNvSpPr>
          <p:nvPr>
            <p:ph idx="1"/>
          </p:nvPr>
        </p:nvSpPr>
        <p:spPr/>
        <p:txBody>
          <a:bodyPr/>
          <a:lstStyle/>
          <a:p>
            <a:r>
              <a:rPr lang="en-US" dirty="0" smtClean="0"/>
              <a:t>Need </a:t>
            </a:r>
            <a:r>
              <a:rPr lang="en-US" dirty="0"/>
              <a:t>to be careful while online and </a:t>
            </a:r>
            <a:r>
              <a:rPr lang="en-US" dirty="0" smtClean="0"/>
              <a:t>protect personal information</a:t>
            </a:r>
          </a:p>
          <a:p>
            <a:r>
              <a:rPr lang="en-US" dirty="0" smtClean="0"/>
              <a:t>One </a:t>
            </a:r>
            <a:r>
              <a:rPr lang="en-US" dirty="0"/>
              <a:t>guideline </a:t>
            </a:r>
            <a:r>
              <a:rPr lang="en-US" dirty="0" smtClean="0"/>
              <a:t>is ensure passwords are </a:t>
            </a:r>
            <a:r>
              <a:rPr lang="en-US" dirty="0"/>
              <a:t>as secure as </a:t>
            </a:r>
            <a:r>
              <a:rPr lang="en-US" dirty="0" smtClean="0"/>
              <a:t>possible</a:t>
            </a:r>
          </a:p>
          <a:p>
            <a:pPr lvl="1"/>
            <a:r>
              <a:rPr lang="en-US" dirty="0" smtClean="0"/>
              <a:t>Periodically </a:t>
            </a:r>
            <a:r>
              <a:rPr lang="en-US" dirty="0"/>
              <a:t>change </a:t>
            </a:r>
            <a:r>
              <a:rPr lang="en-US" dirty="0" smtClean="0"/>
              <a:t>to </a:t>
            </a:r>
            <a:r>
              <a:rPr lang="en-US" dirty="0"/>
              <a:t>ensure further </a:t>
            </a:r>
            <a:r>
              <a:rPr lang="en-US" dirty="0" smtClean="0"/>
              <a:t>protection</a:t>
            </a:r>
            <a:endParaRPr lang="en-US" dirty="0"/>
          </a:p>
          <a:p>
            <a:r>
              <a:rPr lang="en-CA" dirty="0"/>
              <a:t>For sites where you want to register for further information, </a:t>
            </a:r>
            <a:r>
              <a:rPr lang="en-CA" dirty="0" smtClean="0"/>
              <a:t>use </a:t>
            </a:r>
            <a:r>
              <a:rPr lang="en-CA" dirty="0"/>
              <a:t>alternate email address </a:t>
            </a:r>
            <a:endParaRPr lang="en-CA" dirty="0" smtClean="0"/>
          </a:p>
          <a:p>
            <a:pPr lvl="1"/>
            <a:r>
              <a:rPr lang="en-CA" dirty="0" smtClean="0"/>
              <a:t>Helps </a:t>
            </a:r>
            <a:r>
              <a:rPr lang="en-CA" dirty="0"/>
              <a:t>reduce </a:t>
            </a:r>
            <a:r>
              <a:rPr lang="en-CA" dirty="0" smtClean="0"/>
              <a:t>number </a:t>
            </a:r>
            <a:r>
              <a:rPr lang="en-CA" dirty="0"/>
              <a:t>of potential junk messages </a:t>
            </a:r>
            <a:r>
              <a:rPr lang="en-CA" dirty="0" smtClean="0"/>
              <a:t>received </a:t>
            </a:r>
            <a:r>
              <a:rPr lang="en-CA" dirty="0"/>
              <a:t>in </a:t>
            </a:r>
            <a:r>
              <a:rPr lang="en-CA" dirty="0" smtClean="0"/>
              <a:t>main </a:t>
            </a:r>
            <a:r>
              <a:rPr lang="en-CA" dirty="0"/>
              <a:t>email </a:t>
            </a:r>
            <a:r>
              <a:rPr lang="en-CA" dirty="0" smtClean="0"/>
              <a:t>account</a:t>
            </a:r>
          </a:p>
          <a:p>
            <a:pPr lvl="1"/>
            <a:r>
              <a:rPr lang="en-CA" dirty="0" smtClean="0"/>
              <a:t>Use main </a:t>
            </a:r>
            <a:r>
              <a:rPr lang="en-CA" dirty="0"/>
              <a:t>email address only for </a:t>
            </a:r>
            <a:r>
              <a:rPr lang="en-CA" dirty="0" smtClean="0"/>
              <a:t>sites </a:t>
            </a:r>
            <a:r>
              <a:rPr lang="en-CA" dirty="0"/>
              <a:t>where you </a:t>
            </a:r>
            <a:r>
              <a:rPr lang="en-CA" dirty="0" smtClean="0"/>
              <a:t>purchase </a:t>
            </a:r>
            <a:r>
              <a:rPr lang="en-CA" dirty="0"/>
              <a:t>items and as </a:t>
            </a:r>
            <a:r>
              <a:rPr lang="en-CA" dirty="0" smtClean="0"/>
              <a:t>general </a:t>
            </a:r>
            <a:r>
              <a:rPr lang="en-CA" dirty="0"/>
              <a:t>Inbox</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49</a:t>
            </a:fld>
            <a:endParaRPr lang="en-US" dirty="0"/>
          </a:p>
        </p:txBody>
      </p:sp>
    </p:spTree>
    <p:extLst>
      <p:ext uri="{BB962C8B-B14F-4D97-AF65-F5344CB8AC3E}">
        <p14:creationId xmlns:p14="http://schemas.microsoft.com/office/powerpoint/2010/main" val="32349624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p:txBody>
          <a:bodyPr/>
          <a:lstStyle/>
          <a:p>
            <a:pPr lvl="1"/>
            <a:r>
              <a:rPr lang="en-US" b="1"/>
              <a:t>Sở hữu trí tuệ</a:t>
            </a:r>
            <a:endParaRPr lang="vi-VN" b="1"/>
          </a:p>
          <a:p>
            <a:pPr lvl="2"/>
            <a:r>
              <a:rPr lang="en-CA"/>
              <a:t>Bất kỳ sản phẩm hoặc sáng tạo nào được tạo ra đều được coi là </a:t>
            </a:r>
            <a:r>
              <a:rPr lang="en-CA" i="1"/>
              <a:t>sở hữu trí tuệ </a:t>
            </a:r>
            <a:r>
              <a:rPr lang="en-CA"/>
              <a:t>của cá nhân (hoặc tổ chức) tạo ra nó</a:t>
            </a:r>
            <a:endParaRPr lang="en-US" dirty="0" smtClean="0"/>
          </a:p>
          <a:p>
            <a:pPr lvl="3"/>
            <a:r>
              <a:rPr lang="en-CA"/>
              <a:t>bất kỳ thứ gì được tạo ra bởi các nhân hoặc nhóm đều được coi là sở hữu của các nhân hay nhóm đó</a:t>
            </a:r>
            <a:endParaRPr lang="en-US" dirty="0" smtClean="0"/>
          </a:p>
          <a:p>
            <a:pPr lvl="3"/>
            <a:r>
              <a:rPr lang="en-CA"/>
              <a:t>bất kỳ thứ gì được tạo ra bởi các nhân hoặc tổ chức dưới dạng hợp đồng với tổ chức thuộc quyền sở hữu của tổ chức khi họ chi trả “phí dịch vụ”</a:t>
            </a:r>
            <a:endParaRPr lang="en-US" dirty="0" smtClean="0"/>
          </a:p>
          <a:p>
            <a:pPr lvl="2"/>
            <a:r>
              <a:rPr lang="en-CA"/>
              <a:t>Việc ước lượng giá trị chính xác của sở hữu trí tuệ không phải là một nhiệm vụ dễ dàng hoặc đơn giản</a:t>
            </a:r>
            <a:endParaRPr lang="en-US" dirty="0" smtClean="0"/>
          </a:p>
          <a:p>
            <a:pPr lvl="3"/>
            <a:r>
              <a:rPr lang="en-CA" smtClean="0"/>
              <a:t>Dường </a:t>
            </a:r>
            <a:r>
              <a:rPr lang="en-CA"/>
              <a:t>như có vẻ việc cố tính “mượn” tất cả hoặc một phần sở hữu trí tuệ của ai đó là một điều nhỏ, thì từ đó có thể gây thất thoát một số tiền nhất định từ việc đánh cắp bản quyền hay vi phạm bản quyền, và trong một vài trường hợp thậm chí là cả gián điệp công nghiệp</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a:t>
            </a:fld>
            <a:endParaRPr lang="en-US" dirty="0"/>
          </a:p>
        </p:txBody>
      </p:sp>
    </p:spTree>
    <p:extLst>
      <p:ext uri="{BB962C8B-B14F-4D97-AF65-F5344CB8AC3E}">
        <p14:creationId xmlns:p14="http://schemas.microsoft.com/office/powerpoint/2010/main" val="118479724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Bảo vệ bản thân khi trực tuyến</a:t>
            </a:r>
            <a:endParaRPr lang="en-US" dirty="0"/>
          </a:p>
        </p:txBody>
      </p:sp>
      <p:sp>
        <p:nvSpPr>
          <p:cNvPr id="3" name="Content Placeholder 2"/>
          <p:cNvSpPr>
            <a:spLocks noGrp="1"/>
          </p:cNvSpPr>
          <p:nvPr>
            <p:ph idx="1"/>
          </p:nvPr>
        </p:nvSpPr>
        <p:spPr/>
        <p:txBody>
          <a:bodyPr/>
          <a:lstStyle/>
          <a:p>
            <a:r>
              <a:rPr lang="en-US" sz="2000" b="1"/>
              <a:t>Mua hàng trực tuyến</a:t>
            </a:r>
            <a:endParaRPr lang="vi-VN" sz="2000" b="1"/>
          </a:p>
          <a:p>
            <a:pPr lvl="1"/>
            <a:r>
              <a:rPr lang="en-CA" sz="1800" smtClean="0"/>
              <a:t>Bạn càng </a:t>
            </a:r>
            <a:r>
              <a:rPr lang="en-CA" sz="1800"/>
              <a:t>cảm thấy an toàn </a:t>
            </a:r>
            <a:r>
              <a:rPr lang="en-CA" sz="1800" smtClean="0"/>
              <a:t>khi </a:t>
            </a:r>
            <a:r>
              <a:rPr lang="en-CA" sz="1800"/>
              <a:t>thực hiện các giao dịch trực tuyến như các hoạt động liên quan đến ngân hàng hoặc mua hàng trực tuyến thì sẽ quyết định đến sự tin tưởng của bạn khi thực hiện các hoạt động đó càng nhiều</a:t>
            </a:r>
            <a:endParaRPr lang="en-US" sz="1800" dirty="0"/>
          </a:p>
          <a:p>
            <a:pPr lvl="1"/>
            <a:r>
              <a:rPr lang="en-CA" sz="1800"/>
              <a:t>Nếu một công ty cung cấp đơn hàng quá hấp </a:t>
            </a:r>
            <a:r>
              <a:rPr lang="en-CA" sz="1800" smtClean="0"/>
              <a:t>dẫn để có thể là sự thật, </a:t>
            </a:r>
            <a:r>
              <a:rPr lang="en-CA" sz="1800"/>
              <a:t>bạn hãy nghiên cứu kỹ lời mời đó</a:t>
            </a:r>
            <a:endParaRPr lang="en-US" sz="1800" dirty="0" smtClean="0"/>
          </a:p>
          <a:p>
            <a:pPr lvl="2"/>
            <a:r>
              <a:rPr lang="en-CA" sz="1600"/>
              <a:t>Bạn cũng cần lưu ý tương tự như khi có ai đó mời bạn một món hàng ngoài đời thực</a:t>
            </a:r>
            <a:endParaRPr lang="en-US" sz="1600" dirty="0"/>
          </a:p>
          <a:p>
            <a:pPr lvl="1"/>
            <a:r>
              <a:rPr lang="en-CA" sz="1800"/>
              <a:t>Kiểm tra địa chỉ Web để xem các tùy chọn bảo mật đi kèm với Web site</a:t>
            </a:r>
            <a:endParaRPr lang="en-US" sz="1800" dirty="0" smtClean="0"/>
          </a:p>
          <a:p>
            <a:pPr lvl="1"/>
            <a:endParaRPr lang="en-US" sz="1200" dirty="0"/>
          </a:p>
          <a:p>
            <a:pPr lvl="2"/>
            <a:r>
              <a:rPr lang="en-CA" sz="1600"/>
              <a:t>Khi bạn quyết định thiết lập một tài khoản với nhà phân phối đó, địa chỉ Web thay đổi thành:</a:t>
            </a:r>
            <a:endParaRPr lang="en-US" sz="1600" dirty="0"/>
          </a:p>
          <a:p>
            <a:pPr lvl="1"/>
            <a:endParaRPr lang="en-US" sz="1200" dirty="0" smtClean="0"/>
          </a:p>
          <a:p>
            <a:pPr lvl="2"/>
            <a:r>
              <a:rPr lang="en-CA" sz="1600"/>
              <a:t>Mỗi khi bạn nhìn thấy https, nghĩa là bạn đang nằm trong Web site bảo mật của nhà phân phối để có thể thực hiển một giao dịch tài chính</a:t>
            </a:r>
            <a:endParaRPr lang="en-US" sz="20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50</a:t>
            </a:fld>
            <a:endParaRPr lang="en-US" dirty="0"/>
          </a:p>
        </p:txBody>
      </p:sp>
      <p:pic>
        <p:nvPicPr>
          <p:cNvPr id="6" name="Picture 5" descr="C:\Users\swong\Documents\Manuals\IC3 GS4\7314 IC3 GS4\l15 secure2.png"/>
          <p:cNvPicPr/>
          <p:nvPr/>
        </p:nvPicPr>
        <p:blipFill>
          <a:blip r:embed="rId3">
            <a:extLst>
              <a:ext uri="{28A0092B-C50C-407E-A947-70E740481C1C}">
                <a14:useLocalDpi xmlns:a14="http://schemas.microsoft.com/office/drawing/2010/main" val="0"/>
              </a:ext>
            </a:extLst>
          </a:blip>
          <a:srcRect/>
          <a:stretch>
            <a:fillRect/>
          </a:stretch>
        </p:blipFill>
        <p:spPr bwMode="auto">
          <a:xfrm>
            <a:off x="1893416" y="4672555"/>
            <a:ext cx="5375737" cy="232954"/>
          </a:xfrm>
          <a:prstGeom prst="rect">
            <a:avLst/>
          </a:prstGeom>
          <a:noFill/>
          <a:ln>
            <a:noFill/>
          </a:ln>
        </p:spPr>
      </p:pic>
      <p:pic>
        <p:nvPicPr>
          <p:cNvPr id="7" name="Picture 6" descr="C:\Users\swong\Documents\Manuals\IC3 GS4\7314 IC3 GS4\l15 secure1.png"/>
          <p:cNvPicPr/>
          <p:nvPr/>
        </p:nvPicPr>
        <p:blipFill>
          <a:blip r:embed="rId4">
            <a:extLst>
              <a:ext uri="{28A0092B-C50C-407E-A947-70E740481C1C}">
                <a14:useLocalDpi xmlns:a14="http://schemas.microsoft.com/office/drawing/2010/main" val="0"/>
              </a:ext>
            </a:extLst>
          </a:blip>
          <a:srcRect/>
          <a:stretch>
            <a:fillRect/>
          </a:stretch>
        </p:blipFill>
        <p:spPr bwMode="auto">
          <a:xfrm>
            <a:off x="1700213" y="5599367"/>
            <a:ext cx="5942511" cy="252968"/>
          </a:xfrm>
          <a:prstGeom prst="rect">
            <a:avLst/>
          </a:prstGeom>
          <a:noFill/>
          <a:ln>
            <a:noFill/>
          </a:ln>
        </p:spPr>
      </p:pic>
    </p:spTree>
    <p:extLst>
      <p:ext uri="{BB962C8B-B14F-4D97-AF65-F5344CB8AC3E}">
        <p14:creationId xmlns:p14="http://schemas.microsoft.com/office/powerpoint/2010/main" val="192425677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Bảo vệ bản thân khi trực tuyến</a:t>
            </a:r>
            <a:endParaRPr lang="en-US" dirty="0"/>
          </a:p>
        </p:txBody>
      </p:sp>
      <p:sp>
        <p:nvSpPr>
          <p:cNvPr id="3" name="Content Placeholder 2"/>
          <p:cNvSpPr>
            <a:spLocks noGrp="1"/>
          </p:cNvSpPr>
          <p:nvPr>
            <p:ph idx="1"/>
          </p:nvPr>
        </p:nvSpPr>
        <p:spPr>
          <a:xfrm>
            <a:off x="373063" y="2510970"/>
            <a:ext cx="8385175" cy="3746953"/>
          </a:xfrm>
        </p:spPr>
        <p:txBody>
          <a:bodyPr/>
          <a:lstStyle/>
          <a:p>
            <a:pPr lvl="2"/>
            <a:r>
              <a:rPr lang="en-CA"/>
              <a:t>Khi bạn gửi thông tin cá nhân tới một trang thương mại điện tử, bạn kết nối với trang qua một kết nối bảo mật, như được chỉ rõ trên URL (https) cũng như </a:t>
            </a:r>
            <a:endParaRPr lang="en-US" dirty="0" smtClean="0"/>
          </a:p>
          <a:p>
            <a:pPr lvl="3"/>
            <a:r>
              <a:rPr lang="en-CA"/>
              <a:t>Điều này chỉ ra bạn có một kết nối </a:t>
            </a:r>
            <a:r>
              <a:rPr lang="en-CA" i="1"/>
              <a:t>Secure Socket Layer (SSL) </a:t>
            </a:r>
            <a:r>
              <a:rPr lang="en-CA" smtClean="0"/>
              <a:t>và </a:t>
            </a:r>
            <a:r>
              <a:rPr lang="en-CA"/>
              <a:t>thông tin được truyền tải ở dạng mã hóa</a:t>
            </a:r>
            <a:endParaRPr lang="en-US" dirty="0"/>
          </a:p>
          <a:p>
            <a:pPr lvl="3"/>
            <a:r>
              <a:rPr lang="en-CA"/>
              <a:t>Khi thông tin điện tử được mã hóa, một khóa được áp dụng cho văn bản để chuyển nó thành một tài liệu dạng không đọc được. Nó được gọi là khóa công khai.</a:t>
            </a:r>
            <a:endParaRPr lang="en-US" dirty="0" smtClean="0"/>
          </a:p>
          <a:p>
            <a:pPr lvl="3"/>
            <a:r>
              <a:rPr lang="en-CA"/>
              <a:t>Khi một đối tác khác nhận được tài liệu đã được mã hóa, họ áp dụng một khóa vào tài liệu để “giải mã” và chuyển văn bản về dạng gốc</a:t>
            </a:r>
            <a:endParaRPr lang="en-US" dirty="0" smtClean="0"/>
          </a:p>
          <a:p>
            <a:pPr lvl="3"/>
            <a:r>
              <a:rPr lang="en-CA"/>
              <a:t>Khóa đó được gọi là khóa bí mật và không bao giờ được truyền tải qua Internet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51</a:t>
            </a:fld>
            <a:endParaRPr lang="en-US" dirty="0"/>
          </a:p>
        </p:txBody>
      </p:sp>
      <p:pic>
        <p:nvPicPr>
          <p:cNvPr id="6" name="Picture 5" descr="u8-010"/>
          <p:cNvPicPr/>
          <p:nvPr/>
        </p:nvPicPr>
        <p:blipFill>
          <a:blip r:embed="rId3">
            <a:extLst>
              <a:ext uri="{28A0092B-C50C-407E-A947-70E740481C1C}">
                <a14:useLocalDpi xmlns:a14="http://schemas.microsoft.com/office/drawing/2010/main" val="0"/>
              </a:ext>
            </a:extLst>
          </a:blip>
          <a:srcRect/>
          <a:stretch>
            <a:fillRect/>
          </a:stretch>
        </p:blipFill>
        <p:spPr bwMode="auto">
          <a:xfrm>
            <a:off x="3148013" y="3287530"/>
            <a:ext cx="99695" cy="117475"/>
          </a:xfrm>
          <a:prstGeom prst="rect">
            <a:avLst/>
          </a:prstGeom>
          <a:noFill/>
          <a:ln>
            <a:noFill/>
          </a:ln>
        </p:spPr>
      </p:pic>
      <p:grpSp>
        <p:nvGrpSpPr>
          <p:cNvPr id="7" name="Canvas 230"/>
          <p:cNvGrpSpPr/>
          <p:nvPr/>
        </p:nvGrpSpPr>
        <p:grpSpPr>
          <a:xfrm>
            <a:off x="1523142" y="1542141"/>
            <a:ext cx="6097716" cy="735623"/>
            <a:chOff x="0" y="0"/>
            <a:chExt cx="4000500" cy="505460"/>
          </a:xfrm>
        </p:grpSpPr>
        <p:sp>
          <p:nvSpPr>
            <p:cNvPr id="8" name="Rectangle 7"/>
            <p:cNvSpPr/>
            <p:nvPr/>
          </p:nvSpPr>
          <p:spPr>
            <a:xfrm>
              <a:off x="0" y="0"/>
              <a:ext cx="4000500" cy="505460"/>
            </a:xfrm>
            <a:prstGeom prst="rect">
              <a:avLst/>
            </a:prstGeom>
          </p:spPr>
        </p:sp>
        <p:pic>
          <p:nvPicPr>
            <p:cNvPr id="9" name="Picture 8"/>
            <p:cNvPicPr preferRelativeResize="0">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5183" y="1"/>
              <a:ext cx="3251581" cy="188989"/>
            </a:xfrm>
            <a:prstGeom prst="rect">
              <a:avLst/>
            </a:prstGeom>
          </p:spPr>
        </p:pic>
        <p:sp>
          <p:nvSpPr>
            <p:cNvPr id="10" name="Text Box 232"/>
            <p:cNvSpPr txBox="1"/>
            <p:nvPr/>
          </p:nvSpPr>
          <p:spPr>
            <a:xfrm>
              <a:off x="105965" y="342861"/>
              <a:ext cx="3456602" cy="1163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spAutoFit/>
            </a:bodyPr>
            <a:lstStyle/>
            <a:p>
              <a:pPr marL="0" marR="0">
                <a:spcBef>
                  <a:spcPts val="0"/>
                </a:spcBef>
                <a:spcAft>
                  <a:spcPts val="0"/>
                </a:spcAft>
                <a:tabLst>
                  <a:tab pos="4572000" algn="ctr"/>
                </a:tabLst>
              </a:pPr>
              <a:r>
                <a:rPr lang="en-CA" sz="1100" b="1" dirty="0">
                  <a:effectLst/>
                  <a:latin typeface="Zurich BT"/>
                  <a:ea typeface="Times New Roman"/>
                  <a:cs typeface="Arial"/>
                </a:rPr>
                <a:t>Secure portion of the Amazon web site	Security Options </a:t>
              </a:r>
              <a:endParaRPr lang="en-US" sz="1100" b="1" dirty="0">
                <a:effectLst/>
                <a:latin typeface="Zurich BT"/>
                <a:ea typeface="Times New Roman"/>
                <a:cs typeface="Arial"/>
              </a:endParaRPr>
            </a:p>
          </p:txBody>
        </p:sp>
        <p:cxnSp>
          <p:nvCxnSpPr>
            <p:cNvPr id="11" name="Straight Arrow Connector 10"/>
            <p:cNvCxnSpPr/>
            <p:nvPr/>
          </p:nvCxnSpPr>
          <p:spPr>
            <a:xfrm flipV="1">
              <a:off x="623077" y="168474"/>
              <a:ext cx="0" cy="152400"/>
            </a:xfrm>
            <a:prstGeom prst="straightConnector1">
              <a:avLst/>
            </a:prstGeom>
            <a:ln>
              <a:solidFill>
                <a:schemeClr val="tx1"/>
              </a:solidFill>
              <a:headEnd type="none" w="med" len="med"/>
              <a:tailEnd type="stealth"/>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3101489" y="172973"/>
              <a:ext cx="0" cy="152400"/>
            </a:xfrm>
            <a:prstGeom prst="straightConnector1">
              <a:avLst/>
            </a:prstGeom>
            <a:ln>
              <a:solidFill>
                <a:schemeClr val="tx1"/>
              </a:solidFill>
              <a:headEnd type="none" w="med" len="med"/>
              <a:tailEnd type="stealt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0763968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Bảo vệ bản thân khi trực tuyến</a:t>
            </a:r>
            <a:endParaRPr lang="en-US" dirty="0"/>
          </a:p>
        </p:txBody>
      </p:sp>
      <p:sp>
        <p:nvSpPr>
          <p:cNvPr id="3" name="Content Placeholder 2"/>
          <p:cNvSpPr>
            <a:spLocks noGrp="1"/>
          </p:cNvSpPr>
          <p:nvPr>
            <p:ph idx="1"/>
          </p:nvPr>
        </p:nvSpPr>
        <p:spPr>
          <a:xfrm>
            <a:off x="252413" y="1417137"/>
            <a:ext cx="8637586" cy="4791981"/>
          </a:xfrm>
        </p:spPr>
        <p:txBody>
          <a:bodyPr/>
          <a:lstStyle/>
          <a:p>
            <a:pPr lvl="2"/>
            <a:r>
              <a:rPr lang="en-CA" sz="1600"/>
              <a:t>Đừng đưa thông tin thẻ tín dụng của bạn một cách bừa bãi. </a:t>
            </a:r>
            <a:endParaRPr lang="en-US" sz="1600" dirty="0"/>
          </a:p>
          <a:p>
            <a:pPr lvl="3"/>
            <a:r>
              <a:rPr lang="en-CA" sz="1400"/>
              <a:t>Có nhiều tùy chọn khác để thực hiện thanh toán trực tuyến khi mua hàng mà không cần thẻ tín dụng</a:t>
            </a:r>
            <a:endParaRPr lang="en-US" sz="1400" dirty="0"/>
          </a:p>
          <a:p>
            <a:pPr lvl="3"/>
            <a:r>
              <a:rPr lang="en-CA" sz="1400"/>
              <a:t>Cũng chú ý rằng khi bạn mua hàng trực tuyến, một khi bạn nhấp chuột vào nút thích hợp để mua hàng thực sự với thẻ tín dụng, nhà phân phối sau đó sẽ thực hiện giao dịch ở phía họ</a:t>
            </a:r>
            <a:endParaRPr lang="en-US" sz="1400" dirty="0"/>
          </a:p>
          <a:p>
            <a:pPr lvl="2"/>
            <a:r>
              <a:rPr lang="en-CA" sz="1600"/>
              <a:t>Một công ty đã đăng ký tên miền và cung cấp dịch vụ thương mại điện tử sẽ có www ở trước tên miền, cũng như biểu tượng khóa chưa được kích hoạt cho đến khi bạn đăng nhập tài khoản vào Web site đó</a:t>
            </a:r>
            <a:endParaRPr lang="en-US" sz="1600" dirty="0" smtClean="0"/>
          </a:p>
          <a:p>
            <a:pPr lvl="3"/>
            <a:r>
              <a:rPr lang="en-CA" sz="1400"/>
              <a:t>Một trang thương mại điện tử cũng sẽ có một chính sách hoặc điều lệ riêng ở trên trang Web của họ. Bạn cần đọc những điều khoản này để xem các điều kiện hoặc yêu cầu mà bạn phải tuân theo khi thực hiện giao dịch với nhà phân phối này</a:t>
            </a:r>
            <a:endParaRPr lang="en-US" sz="1400" dirty="0"/>
          </a:p>
          <a:p>
            <a:pPr lvl="2"/>
            <a:r>
              <a:rPr lang="en-CA" sz="1600"/>
              <a:t>Khi bạn truy cập vào trang nào đó để mua sản phẩm hoặc dịch vụ, bạn cần kiểm tra địa chỉ của Web site có được viết một cách chính xác, và trang đó được thiết lập theo đúng thứ bạn mong muốn từ công ty</a:t>
            </a:r>
            <a:endParaRPr lang="en-US" sz="1600" dirty="0" smtClean="0"/>
          </a:p>
          <a:p>
            <a:pPr lvl="3"/>
            <a:r>
              <a:rPr lang="en-CA" sz="1400"/>
              <a:t>giúp bạn xác định được đúng Web site của nhà phân phối mà bạn muốn giao dịch</a:t>
            </a:r>
            <a:endParaRPr lang="en-US" sz="14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52</a:t>
            </a:fld>
            <a:endParaRPr lang="en-US" dirty="0"/>
          </a:p>
        </p:txBody>
      </p:sp>
    </p:spTree>
    <p:extLst>
      <p:ext uri="{BB962C8B-B14F-4D97-AF65-F5344CB8AC3E}">
        <p14:creationId xmlns:p14="http://schemas.microsoft.com/office/powerpoint/2010/main" val="325983932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Bảo vệ bản thân khi trực tuyến</a:t>
            </a:r>
            <a:endParaRPr lang="en-US" dirty="0"/>
          </a:p>
        </p:txBody>
      </p:sp>
      <p:sp>
        <p:nvSpPr>
          <p:cNvPr id="3" name="Content Placeholder 2"/>
          <p:cNvSpPr>
            <a:spLocks noGrp="1"/>
          </p:cNvSpPr>
          <p:nvPr>
            <p:ph idx="1"/>
          </p:nvPr>
        </p:nvSpPr>
        <p:spPr/>
        <p:txBody>
          <a:bodyPr/>
          <a:lstStyle/>
          <a:p>
            <a:pPr lvl="1"/>
            <a:r>
              <a:rPr lang="en-US" b="1"/>
              <a:t>Lừa đảo thông tin trực tuyến</a:t>
            </a:r>
            <a:endParaRPr lang="vi-VN" b="1"/>
          </a:p>
          <a:p>
            <a:pPr lvl="2"/>
            <a:r>
              <a:rPr lang="en-US" smtClean="0"/>
              <a:t>Phishing: </a:t>
            </a:r>
            <a:r>
              <a:rPr lang="en-CA"/>
              <a:t>tiến trình thu thập thông tin cá nhân từ ai đó với mục đích thực hiện một cuộc tấn công phạm tội</a:t>
            </a:r>
            <a:endParaRPr lang="en-US" dirty="0" smtClean="0"/>
          </a:p>
          <a:p>
            <a:pPr lvl="2"/>
            <a:r>
              <a:rPr lang="en-US" i="1" dirty="0" smtClean="0"/>
              <a:t>Spoofing</a:t>
            </a:r>
            <a:r>
              <a:rPr lang="en-US" smtClean="0"/>
              <a:t>: </a:t>
            </a:r>
            <a:r>
              <a:rPr lang="en-CA"/>
              <a:t>là khi một người hoặc Web ste xuất hiện như một tổ chức hợp pháp có giao diện mô phỏng y hệt công ty hợp pháp và sẽ thu thập thông tin cá nhân của bạn với mục đích bất hợp pháp</a:t>
            </a:r>
            <a:endParaRPr lang="en-US" dirty="0"/>
          </a:p>
          <a:p>
            <a:pPr lvl="2"/>
            <a:r>
              <a:rPr lang="en-US" dirty="0" smtClean="0"/>
              <a:t>Identity theft</a:t>
            </a:r>
            <a:r>
              <a:rPr lang="en-US" smtClean="0"/>
              <a:t>: </a:t>
            </a:r>
            <a:r>
              <a:rPr lang="en-CA"/>
              <a:t>thông tin cá nhân bị đánh cắp mà không có sự cho phép từ chủ sở hữu với mục đích gian lận hoặc phạm tội như lấy thông tin thẻ tín dụng, các giao dịch tài chính hoặc mạo danh ai đó</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53</a:t>
            </a:fld>
            <a:endParaRPr lang="en-US" dirty="0"/>
          </a:p>
        </p:txBody>
      </p:sp>
    </p:spTree>
    <p:extLst>
      <p:ext uri="{BB962C8B-B14F-4D97-AF65-F5344CB8AC3E}">
        <p14:creationId xmlns:p14="http://schemas.microsoft.com/office/powerpoint/2010/main" val="222506050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Bảo vệ bản thân khi trực tuyến</a:t>
            </a:r>
            <a:endParaRPr lang="en-US" dirty="0"/>
          </a:p>
        </p:txBody>
      </p:sp>
      <p:sp>
        <p:nvSpPr>
          <p:cNvPr id="3" name="Content Placeholder 2"/>
          <p:cNvSpPr>
            <a:spLocks noGrp="1"/>
          </p:cNvSpPr>
          <p:nvPr>
            <p:ph idx="1"/>
          </p:nvPr>
        </p:nvSpPr>
        <p:spPr/>
        <p:txBody>
          <a:bodyPr/>
          <a:lstStyle/>
          <a:p>
            <a:r>
              <a:rPr lang="en-US" b="1"/>
              <a:t>Những thông tin nào tôi nên chia sẻ?</a:t>
            </a:r>
            <a:endParaRPr lang="vi-VN" b="1"/>
          </a:p>
          <a:p>
            <a:pPr lvl="1"/>
            <a:r>
              <a:rPr lang="en-CA"/>
              <a:t>Lượng thông tin và loại thông tin bạn muốn chia sẻ sẽ tùy thuộc vào cách riêng của bạn. </a:t>
            </a:r>
            <a:endParaRPr lang="en-US" dirty="0" smtClean="0"/>
          </a:p>
          <a:p>
            <a:pPr lvl="1"/>
            <a:r>
              <a:rPr lang="en-CA"/>
              <a:t>Hạn chế trong việc chia sẻ hoặc kinh doanh thông tin cá nhân với bất kỳ ai mà bạn trò chuyện trực tuyến</a:t>
            </a:r>
            <a:endParaRPr lang="en-US" dirty="0" smtClean="0"/>
          </a:p>
          <a:p>
            <a:pPr lvl="1"/>
            <a:r>
              <a:rPr lang="en-CA"/>
              <a:t>Hãy cẩn thận khi bạn tin tưởng một ai đó trong thế giới ảo</a:t>
            </a:r>
            <a:endParaRPr lang="en-US" dirty="0"/>
          </a:p>
          <a:p>
            <a:pPr lvl="1"/>
            <a:r>
              <a:rPr lang="en-CA"/>
              <a:t>Tránh gửi các thông tin cá nhân như tuổi, giới tính, số điện thoại,… trực tuyến và không bao giờ đi gặp gỡ một mình với ai đó mà bạn quen trên mạng.</a:t>
            </a:r>
            <a:endParaRPr lang="en-US" dirty="0"/>
          </a:p>
          <a:p>
            <a:pPr lvl="1"/>
            <a:r>
              <a:rPr lang="en-CA"/>
              <a:t>đừng chia sẻ thông tin cá nhân của bạn khi sử dụng bất kỳ chương trình mạng xã hội hoặc trò chuyện trực tuyến.</a:t>
            </a:r>
            <a:endParaRPr lang="en-US" dirty="0"/>
          </a:p>
          <a:p>
            <a:pPr lvl="1"/>
            <a:r>
              <a:rPr lang="en-CA"/>
              <a:t>Bạn cần rất thận trọng khi đăng bài viết và hình ảnh của mình lên các trang mạng xã hội</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54</a:t>
            </a:fld>
            <a:endParaRPr lang="en-US" dirty="0"/>
          </a:p>
        </p:txBody>
      </p:sp>
    </p:spTree>
    <p:extLst>
      <p:ext uri="{BB962C8B-B14F-4D97-AF65-F5344CB8AC3E}">
        <p14:creationId xmlns:p14="http://schemas.microsoft.com/office/powerpoint/2010/main" val="90841521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Bảo vệ bản thân khi trực tuyến</a:t>
            </a:r>
            <a:endParaRPr lang="en-US" dirty="0"/>
          </a:p>
        </p:txBody>
      </p:sp>
      <p:sp>
        <p:nvSpPr>
          <p:cNvPr id="3" name="Content Placeholder 2"/>
          <p:cNvSpPr>
            <a:spLocks noGrp="1"/>
          </p:cNvSpPr>
          <p:nvPr>
            <p:ph idx="1"/>
          </p:nvPr>
        </p:nvSpPr>
        <p:spPr/>
        <p:txBody>
          <a:bodyPr/>
          <a:lstStyle/>
          <a:p>
            <a:r>
              <a:rPr lang="en-US" b="1"/>
              <a:t>Bảo vệ sự riêng tư của bạn</a:t>
            </a:r>
            <a:endParaRPr lang="vi-VN" b="1"/>
          </a:p>
          <a:p>
            <a:pPr lvl="1"/>
            <a:r>
              <a:rPr lang="en-CA"/>
              <a:t>Vi phạm quyền riêng tư của bạn xảy ra khi thông tin cá nhân của bạn bị chia sẻ hoặc bị bán cho người khác và không có sự đồng ý của bạn</a:t>
            </a:r>
            <a:endParaRPr lang="en-US" dirty="0" smtClean="0"/>
          </a:p>
          <a:p>
            <a:pPr lvl="1"/>
            <a:r>
              <a:rPr lang="en-US" smtClean="0"/>
              <a:t>Bất kỳ khi nào bạn ghé thăm một trang web, một vài thông tin về bạn đã bị mất</a:t>
            </a:r>
            <a:endParaRPr lang="en-US" dirty="0" smtClean="0"/>
          </a:p>
          <a:p>
            <a:pPr lvl="2"/>
            <a:r>
              <a:rPr lang="en-US" smtClean="0"/>
              <a:t>Không có gì đảm bảo riêng tư tuyệt đối khi bạn tham gia internet</a:t>
            </a:r>
            <a:endParaRPr lang="en-US" dirty="0"/>
          </a:p>
          <a:p>
            <a:pPr lvl="1"/>
            <a:r>
              <a:rPr lang="en-CA"/>
              <a:t>Người khác có thể lưu vết thông tin bạn đã từng ghé thăm các trang Web nào trên Internet </a:t>
            </a:r>
            <a:endParaRPr lang="en-US" dirty="0" smtClean="0"/>
          </a:p>
          <a:p>
            <a:pPr lvl="2"/>
            <a:r>
              <a:rPr lang="en-CA"/>
              <a:t>Một vài trang Web lưu vết các hoạt động của bạn khi bạn ghé </a:t>
            </a:r>
            <a:r>
              <a:rPr lang="en-CA" smtClean="0"/>
              <a:t>thăm</a:t>
            </a:r>
            <a:endParaRPr lang="en-US" smtClean="0"/>
          </a:p>
          <a:p>
            <a:pPr lvl="1"/>
            <a:r>
              <a:rPr lang="en-CA"/>
              <a:t>đọc kỹ các điều khoản riêng tư trên Web site</a:t>
            </a:r>
            <a:endParaRPr lang="en-US" smtClean="0"/>
          </a:p>
          <a:p>
            <a:pPr lvl="2"/>
            <a:r>
              <a:rPr lang="en-CA"/>
              <a:t>chỉ ra rõ ràng những thông tin nào họ tìm kiếm và kế hoạch sử dụng thông tin của họ</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55</a:t>
            </a:fld>
            <a:endParaRPr lang="en-US" dirty="0"/>
          </a:p>
        </p:txBody>
      </p:sp>
    </p:spTree>
    <p:extLst>
      <p:ext uri="{BB962C8B-B14F-4D97-AF65-F5344CB8AC3E}">
        <p14:creationId xmlns:p14="http://schemas.microsoft.com/office/powerpoint/2010/main" val="364763457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Bảo vệ bản thân khi trực tuyến</a:t>
            </a:r>
            <a:endParaRPr lang="en-US" dirty="0"/>
          </a:p>
        </p:txBody>
      </p:sp>
      <p:sp>
        <p:nvSpPr>
          <p:cNvPr id="3" name="Content Placeholder 2"/>
          <p:cNvSpPr>
            <a:spLocks noGrp="1"/>
          </p:cNvSpPr>
          <p:nvPr>
            <p:ph idx="1"/>
          </p:nvPr>
        </p:nvSpPr>
        <p:spPr/>
        <p:txBody>
          <a:bodyPr/>
          <a:lstStyle/>
          <a:p>
            <a:pPr lvl="1"/>
            <a:r>
              <a:rPr lang="en-CA"/>
              <a:t>Đừng điền vào bất kỳ biểu mẫu trực tuyến trừ khi bạn muốn thứ gì đó từ Web site</a:t>
            </a:r>
            <a:endParaRPr lang="en-US" dirty="0" smtClean="0"/>
          </a:p>
          <a:p>
            <a:pPr lvl="1"/>
            <a:r>
              <a:rPr lang="en-CA"/>
              <a:t>Nếu bạn muốn đăng ký một Web site, cần chắc chắn không lừa chọn các tùy chọn xác định bạn muốn nhận thư điện tử từ các công ty thứ ba về các sản phẩm hoặc dịch vụ liên quan</a:t>
            </a:r>
            <a:endParaRPr lang="en-US" dirty="0"/>
          </a:p>
          <a:p>
            <a:pPr lvl="1"/>
            <a:r>
              <a:rPr lang="en-CA"/>
              <a:t>Xóa lịch sử các trang Web mà bạn đã ghé thăm</a:t>
            </a:r>
            <a:endParaRPr lang="en-US" dirty="0"/>
          </a:p>
          <a:p>
            <a:pPr lvl="1"/>
            <a:r>
              <a:rPr lang="en-CA" i="1"/>
              <a:t>Nhìn trộm (Shoulder surfing)</a:t>
            </a:r>
            <a:r>
              <a:rPr lang="en-CA"/>
              <a:t> là cách lấy thông tin nhạy cảm bằng cách nhìn trộm thông tin sau lưng một ai đó</a:t>
            </a:r>
            <a:endParaRPr lang="en-CA" dirty="0" smtClean="0"/>
          </a:p>
          <a:p>
            <a:pPr lvl="1"/>
            <a:r>
              <a:rPr lang="en-US"/>
              <a:t>Việc mua phần mềm của hãng thứ ba cũng có thể giải quyết những sự cố về tính riêng tư</a:t>
            </a:r>
            <a:endParaRPr lang="en-US" dirty="0"/>
          </a:p>
          <a:p>
            <a:pPr lvl="1"/>
            <a:r>
              <a:rPr lang="en-CA"/>
              <a:t>Bạn cần tránh sử dụng các chương trình add-in hoặc các thanh công cụ được cài đặt cùng với chương trình mà bạn tải về với mục đích thử nghiệm hoặc giải trí</a:t>
            </a:r>
            <a:endParaRPr lang="en-US" dirty="0"/>
          </a:p>
          <a:p>
            <a:pPr lvl="1"/>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56</a:t>
            </a:fld>
            <a:endParaRPr lang="en-US" dirty="0"/>
          </a:p>
        </p:txBody>
      </p:sp>
    </p:spTree>
    <p:extLst>
      <p:ext uri="{BB962C8B-B14F-4D97-AF65-F5344CB8AC3E}">
        <p14:creationId xmlns:p14="http://schemas.microsoft.com/office/powerpoint/2010/main" val="155696761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Bảo vệ bản thân khi trực tuyến</a:t>
            </a:r>
            <a:endParaRPr lang="en-US" dirty="0"/>
          </a:p>
        </p:txBody>
      </p:sp>
      <p:sp>
        <p:nvSpPr>
          <p:cNvPr id="3" name="Content Placeholder 2"/>
          <p:cNvSpPr>
            <a:spLocks noGrp="1"/>
          </p:cNvSpPr>
          <p:nvPr>
            <p:ph idx="1"/>
          </p:nvPr>
        </p:nvSpPr>
        <p:spPr/>
        <p:txBody>
          <a:bodyPr/>
          <a:lstStyle/>
          <a:p>
            <a:pPr lvl="1"/>
            <a:r>
              <a:rPr lang="en-CA"/>
              <a:t>Q</a:t>
            </a:r>
            <a:r>
              <a:rPr lang="en-CA" smtClean="0"/>
              <a:t>uy </a:t>
            </a:r>
            <a:r>
              <a:rPr lang="en-CA"/>
              <a:t>luật dễ nhất là theo cảm nhận cơ bản của bạn</a:t>
            </a:r>
            <a:endParaRPr lang="en-CA" dirty="0" smtClean="0"/>
          </a:p>
          <a:p>
            <a:pPr lvl="1"/>
            <a:r>
              <a:rPr lang="en-CA"/>
              <a:t>Có rất nhiều nguồn tham khảo trên Internet thảo luận và giải thích các sự cố về tính riêng tư một cách kỹ lưỡng hơn và cung cấp các đề xuất về cách thức bạn có thể bảo vệ bản thân và gia đình khi bạn trực tuyến</a:t>
            </a:r>
            <a:endParaRPr lang="en-US" dirty="0" smtClean="0"/>
          </a:p>
          <a:p>
            <a:pPr lvl="1"/>
            <a:r>
              <a:rPr lang="en-CA" smtClean="0"/>
              <a:t>Có </a:t>
            </a:r>
            <a:r>
              <a:rPr lang="en-CA"/>
              <a:t>rất nhiều cách đơn giản để ngăn chặn người khác lấy được thông tin hoặc liên lạc với bạn</a:t>
            </a:r>
            <a:endParaRPr lang="en-US" dirty="0" smtClean="0"/>
          </a:p>
          <a:p>
            <a:pPr lvl="2"/>
            <a:r>
              <a:rPr lang="en-CA"/>
              <a:t>sử dụng công cụ Opt-out Tool được phát triển bởi Network Advertising Initiative để quét máy tính của bạn và chỉ ra bất kỳ công ty nào đặt các tệp tin cookie quảng cáo trên máy tính của bạn</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57</a:t>
            </a:fld>
            <a:endParaRPr lang="en-US" dirty="0"/>
          </a:p>
        </p:txBody>
      </p:sp>
    </p:spTree>
    <p:extLst>
      <p:ext uri="{BB962C8B-B14F-4D97-AF65-F5344CB8AC3E}">
        <p14:creationId xmlns:p14="http://schemas.microsoft.com/office/powerpoint/2010/main" val="25312224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a:t>
            </a:r>
            <a:r>
              <a:rPr lang="en-CA" smtClean="0"/>
              <a:t>ổng </a:t>
            </a:r>
            <a:r>
              <a:rPr lang="en-CA"/>
              <a:t>kết bài học</a:t>
            </a:r>
            <a:endParaRPr lang="en-US" dirty="0"/>
          </a:p>
        </p:txBody>
      </p:sp>
      <p:sp>
        <p:nvSpPr>
          <p:cNvPr id="3" name="Content Placeholder 2"/>
          <p:cNvSpPr>
            <a:spLocks noGrp="1"/>
          </p:cNvSpPr>
          <p:nvPr>
            <p:ph idx="1"/>
          </p:nvPr>
        </p:nvSpPr>
        <p:spPr/>
        <p:txBody>
          <a:bodyPr>
            <a:normAutofit/>
          </a:bodyPr>
          <a:lstStyle/>
          <a:p>
            <a:pPr lvl="0"/>
            <a:r>
              <a:rPr lang="en-US"/>
              <a:t>các tiêu chuẩn truyền thông chuyên nghiệp</a:t>
            </a:r>
            <a:endParaRPr lang="vi-VN"/>
          </a:p>
          <a:p>
            <a:pPr lvl="0"/>
            <a:r>
              <a:rPr lang="en-US"/>
              <a:t>cách thức để tránh các hành vi không phù hợp khi trực tuyến</a:t>
            </a:r>
            <a:endParaRPr lang="vi-VN"/>
          </a:p>
          <a:p>
            <a:r>
              <a:rPr lang="en-CA"/>
              <a:t>sở hữu trí tuệ, bản quyền và các quy định cấp phép </a:t>
            </a:r>
            <a:endParaRPr lang="en-CA" smtClean="0"/>
          </a:p>
          <a:p>
            <a:pPr lvl="0"/>
            <a:r>
              <a:rPr lang="en-US"/>
              <a:t>công thái học và cách thiết lập máy tính của bạn</a:t>
            </a:r>
            <a:endParaRPr lang="vi-VN"/>
          </a:p>
          <a:p>
            <a:pPr lvl="0"/>
            <a:r>
              <a:rPr lang="en-US"/>
              <a:t>bảo vệ máy tính khỏi các mối đe dọa phần mềm</a:t>
            </a:r>
            <a:endParaRPr lang="vi-VN"/>
          </a:p>
          <a:p>
            <a:pPr lvl="0"/>
            <a:r>
              <a:rPr lang="en-US"/>
              <a:t>vi rút là gì và cách ngăn ngừa chúng gây tổn hại máy tính của bạn</a:t>
            </a:r>
            <a:endParaRPr lang="vi-VN"/>
          </a:p>
          <a:p>
            <a:r>
              <a:rPr lang="en-CA"/>
              <a:t>cách thức tự bảo vệ khi giao dịch thương mại điện tử hoặc mua hàng</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58</a:t>
            </a:fld>
            <a:endParaRPr lang="en-US" dirty="0"/>
          </a:p>
        </p:txBody>
      </p:sp>
    </p:spTree>
    <p:extLst>
      <p:ext uri="{BB962C8B-B14F-4D97-AF65-F5344CB8AC3E}">
        <p14:creationId xmlns:p14="http://schemas.microsoft.com/office/powerpoint/2010/main" val="289695423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a:t>
            </a:r>
            <a:r>
              <a:rPr lang="en-CA" smtClean="0"/>
              <a:t>âu </a:t>
            </a:r>
            <a:r>
              <a:rPr lang="en-CA"/>
              <a:t>hỏi ôn tập</a:t>
            </a:r>
            <a:endParaRPr lang="en-US" dirty="0"/>
          </a:p>
        </p:txBody>
      </p:sp>
      <p:sp>
        <p:nvSpPr>
          <p:cNvPr id="3" name="Content Placeholder 2"/>
          <p:cNvSpPr>
            <a:spLocks noGrp="1"/>
          </p:cNvSpPr>
          <p:nvPr>
            <p:ph idx="1"/>
          </p:nvPr>
        </p:nvSpPr>
        <p:spPr/>
        <p:txBody>
          <a:bodyPr>
            <a:normAutofit/>
          </a:bodyPr>
          <a:lstStyle/>
          <a:p>
            <a:r>
              <a:rPr lang="en-US" sz="2000" smtClean="0"/>
              <a:t>1.Khi </a:t>
            </a:r>
            <a:r>
              <a:rPr lang="en-US" sz="2000"/>
              <a:t>bạn gửi thư điện tử đến một nhà tuyển dụng tiềm năng, phong cách viết nào bạn nên sử dụng cho tiêu đề thư và sơ yếu lý lịch?</a:t>
            </a:r>
            <a:endParaRPr lang="vi-VN" sz="2000"/>
          </a:p>
          <a:p>
            <a:pPr marL="715963" indent="0">
              <a:buNone/>
            </a:pPr>
            <a:r>
              <a:rPr lang="en-US" sz="2000" smtClean="0"/>
              <a:t>a.Kinh </a:t>
            </a:r>
            <a:r>
              <a:rPr lang="en-US" sz="2000"/>
              <a:t>doanh và chuyên nghiệp</a:t>
            </a:r>
            <a:endParaRPr lang="vi-VN" sz="2000"/>
          </a:p>
          <a:p>
            <a:pPr marL="715963" indent="0">
              <a:buNone/>
            </a:pPr>
            <a:r>
              <a:rPr lang="en-US" sz="2000" smtClean="0"/>
              <a:t>b.Casual </a:t>
            </a:r>
            <a:r>
              <a:rPr lang="en-US" sz="2000"/>
              <a:t>Bình thường</a:t>
            </a:r>
            <a:endParaRPr lang="vi-VN" sz="2000"/>
          </a:p>
          <a:p>
            <a:pPr marL="715963" indent="0">
              <a:buNone/>
            </a:pPr>
            <a:r>
              <a:rPr lang="en-US" sz="2000" smtClean="0"/>
              <a:t>c.Kết </a:t>
            </a:r>
            <a:r>
              <a:rPr lang="en-US" sz="2000"/>
              <a:t>hợp với một vài yếu tố hài hước trong kinh doanh</a:t>
            </a:r>
            <a:endParaRPr lang="vi-VN" sz="2000"/>
          </a:p>
          <a:p>
            <a:pPr marL="715963" indent="0">
              <a:buNone/>
            </a:pPr>
            <a:r>
              <a:rPr lang="en-US" sz="2000" b="1" smtClean="0"/>
              <a:t>d.Kết </a:t>
            </a:r>
            <a:r>
              <a:rPr lang="en-US" sz="2000" b="1"/>
              <a:t>hợp a và b</a:t>
            </a:r>
            <a:endParaRPr lang="vi-VN" sz="2000" b="1"/>
          </a:p>
          <a:p>
            <a:pPr marL="0" indent="0">
              <a:buNone/>
            </a:pPr>
            <a:r>
              <a:rPr lang="fr-FR" sz="2000" smtClean="0"/>
              <a:t>2.Ví </a:t>
            </a:r>
            <a:r>
              <a:rPr lang="fr-FR" sz="2000"/>
              <a:t>dụ này là gì? Bạn đã viết một bài nghiên cứu xuất sắc về các điều kiện kinh tế trong năm 2010. Giáo viên của bạn đọc được một báo cáo khác có những phần giống hệt với bài nghiên cứu của bạn.</a:t>
            </a:r>
            <a:endParaRPr lang="vi-VN" sz="2000"/>
          </a:p>
          <a:p>
            <a:pPr marL="715963" indent="0">
              <a:buNone/>
            </a:pPr>
            <a:r>
              <a:rPr lang="fr-FR" sz="2000" smtClean="0"/>
              <a:t>a.Vi </a:t>
            </a:r>
            <a:r>
              <a:rPr lang="fr-FR" sz="2000"/>
              <a:t>phạm bản quyền		</a:t>
            </a:r>
            <a:r>
              <a:rPr lang="fr-FR" sz="2000" b="1" smtClean="0"/>
              <a:t>c.Đạo </a:t>
            </a:r>
            <a:r>
              <a:rPr lang="fr-FR" sz="2000" b="1"/>
              <a:t>văn</a:t>
            </a:r>
            <a:endParaRPr lang="vi-VN" sz="2000" b="1"/>
          </a:p>
          <a:p>
            <a:pPr marL="715963" indent="0">
              <a:buNone/>
            </a:pPr>
            <a:r>
              <a:rPr lang="en-US" sz="2000" smtClean="0"/>
              <a:t>b.Sử </a:t>
            </a:r>
            <a:r>
              <a:rPr lang="en-US" sz="2000"/>
              <a:t>dụng hợp lý			</a:t>
            </a:r>
            <a:r>
              <a:rPr lang="en-US" sz="2000" smtClean="0"/>
              <a:t>d.Creative </a:t>
            </a:r>
            <a:r>
              <a:rPr lang="en-US" sz="2000"/>
              <a:t>commons</a:t>
            </a:r>
            <a:endParaRPr lang="vi-VN" sz="200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59</a:t>
            </a:fld>
            <a:endParaRPr lang="en-US" dirty="0"/>
          </a:p>
        </p:txBody>
      </p:sp>
    </p:spTree>
    <p:extLst>
      <p:ext uri="{BB962C8B-B14F-4D97-AF65-F5344CB8AC3E}">
        <p14:creationId xmlns:p14="http://schemas.microsoft.com/office/powerpoint/2010/main" val="18628440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p:txBody>
          <a:bodyPr/>
          <a:lstStyle/>
          <a:p>
            <a:r>
              <a:rPr lang="en-US" b="1"/>
              <a:t>Bản quyền</a:t>
            </a:r>
            <a:endParaRPr lang="vi-VN" b="1"/>
          </a:p>
          <a:p>
            <a:pPr lvl="1"/>
            <a:r>
              <a:rPr lang="en-CA"/>
              <a:t>Luật bản quyền được tạo ra để bảo vệ sở hữu trí tuệ</a:t>
            </a:r>
            <a:endParaRPr lang="en-US" smtClean="0"/>
          </a:p>
          <a:p>
            <a:pPr lvl="1"/>
            <a:r>
              <a:rPr lang="en-CA" smtClean="0"/>
              <a:t>Bảo </a:t>
            </a:r>
            <a:r>
              <a:rPr lang="en-CA"/>
              <a:t>vệ bất kỳ tài liệu nào, đã xuất bản hay chưa xuất bản, được tạo ra bởi cá nhân hay tổ chức</a:t>
            </a:r>
            <a:endParaRPr lang="en-US" smtClean="0"/>
          </a:p>
          <a:p>
            <a:pPr lvl="2"/>
            <a:r>
              <a:rPr lang="en-CA"/>
              <a:t>Bản quyền là luật cho phép bạn sở hữu tài sản trí tuệ của mình</a:t>
            </a:r>
            <a:endParaRPr lang="en-US" dirty="0" smtClean="0"/>
          </a:p>
          <a:p>
            <a:pPr lvl="2"/>
            <a:r>
              <a:rPr lang="en-CA"/>
              <a:t>Không ai có thể tạo các bản sao bức tranh bạn vẽ, sử dụng mã nguồn trang Web trên trang Web của họ, hoặc trình bày bài hát do bạn sáng tác, trừ khi bạn đồng ý</a:t>
            </a:r>
            <a:endParaRPr lang="en-US" dirty="0"/>
          </a:p>
          <a:p>
            <a:pPr lvl="1"/>
            <a:r>
              <a:rPr lang="en-CA"/>
              <a:t>Quyền tác giả cũng cung cấp cho bạn quyền được bán sản phẩm do sản phẩm bạn bỏ ra</a:t>
            </a:r>
            <a:endParaRPr lang="en-US" dirty="0" smtClean="0"/>
          </a:p>
          <a:p>
            <a:pPr lvl="2"/>
            <a:r>
              <a:rPr lang="en-CA"/>
              <a:t>đảm bảo cho duy nhất một mình bạn có thể bán, cho thuê, hoặc yêu cầu bồi thường với sản phẩm bạn đã bỏ ra.</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a:t>
            </a:fld>
            <a:endParaRPr lang="en-US" dirty="0"/>
          </a:p>
        </p:txBody>
      </p:sp>
    </p:spTree>
    <p:extLst>
      <p:ext uri="{BB962C8B-B14F-4D97-AF65-F5344CB8AC3E}">
        <p14:creationId xmlns:p14="http://schemas.microsoft.com/office/powerpoint/2010/main" val="131943044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Câu hỏi ôn tập</a:t>
            </a: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en-US" sz="2000" smtClean="0"/>
              <a:t>3.Phỉ </a:t>
            </a:r>
            <a:r>
              <a:rPr lang="en-US" sz="2000"/>
              <a:t>báng khác với vu khống như thế nào?</a:t>
            </a:r>
            <a:endParaRPr lang="vi-VN" sz="2000"/>
          </a:p>
          <a:p>
            <a:pPr marL="808038" indent="0">
              <a:buNone/>
              <a:tabLst>
                <a:tab pos="808038" algn="l"/>
              </a:tabLst>
            </a:pPr>
            <a:r>
              <a:rPr lang="en-US" sz="2000" smtClean="0"/>
              <a:t>a.Phỉ </a:t>
            </a:r>
            <a:r>
              <a:rPr lang="en-US" sz="2000"/>
              <a:t>báng chỉ áp dụng khi nói về những người nổi tiếng.</a:t>
            </a:r>
            <a:endParaRPr lang="vi-VN" sz="2000"/>
          </a:p>
          <a:p>
            <a:pPr marL="808038" indent="0">
              <a:buNone/>
              <a:tabLst>
                <a:tab pos="808038" algn="l"/>
              </a:tabLst>
            </a:pPr>
            <a:r>
              <a:rPr lang="en-US" sz="2000" b="1" smtClean="0"/>
              <a:t>b.Vu </a:t>
            </a:r>
            <a:r>
              <a:rPr lang="en-US" sz="2000" b="1"/>
              <a:t>khống chỉ xảy ra khi có những điều nói sai bằng lời nói trong khi đó phỉ báng là bằng văn bản.</a:t>
            </a:r>
            <a:endParaRPr lang="vi-VN" sz="2000" b="1"/>
          </a:p>
          <a:p>
            <a:pPr marL="808038" indent="0">
              <a:buNone/>
              <a:tabLst>
                <a:tab pos="808038" algn="l"/>
              </a:tabLst>
            </a:pPr>
            <a:r>
              <a:rPr lang="en-US" sz="2000" smtClean="0"/>
              <a:t>c.Kết </a:t>
            </a:r>
            <a:r>
              <a:rPr lang="en-US" sz="2000"/>
              <a:t>quả của việc vu khống bị phạt tiền nhiều hơn.</a:t>
            </a:r>
            <a:endParaRPr lang="vi-VN" sz="2000"/>
          </a:p>
          <a:p>
            <a:pPr marL="808038" indent="0">
              <a:buNone/>
              <a:tabLst>
                <a:tab pos="808038" algn="l"/>
              </a:tabLst>
            </a:pPr>
            <a:r>
              <a:rPr lang="en-US" sz="2000" smtClean="0"/>
              <a:t>d.Không </a:t>
            </a:r>
            <a:r>
              <a:rPr lang="en-US" sz="2000"/>
              <a:t>có sự khác biệt.</a:t>
            </a:r>
            <a:endParaRPr lang="vi-VN" sz="2000"/>
          </a:p>
          <a:p>
            <a:pPr marL="808038" indent="0">
              <a:buNone/>
              <a:tabLst>
                <a:tab pos="808038" algn="l"/>
              </a:tabLst>
            </a:pPr>
            <a:r>
              <a:rPr lang="en-US" sz="2000" smtClean="0"/>
              <a:t>e.a </a:t>
            </a:r>
            <a:r>
              <a:rPr lang="en-US" sz="2000"/>
              <a:t>hoặc c </a:t>
            </a:r>
            <a:endParaRPr lang="vi-VN" sz="2000"/>
          </a:p>
          <a:p>
            <a:pPr marL="0" indent="0">
              <a:buNone/>
            </a:pPr>
            <a:r>
              <a:rPr lang="en-US" sz="2000" smtClean="0"/>
              <a:t>4.Để </a:t>
            </a:r>
            <a:r>
              <a:rPr lang="en-US" sz="2000"/>
              <a:t>chọn một mật khẩu bảo mật, những hướng dẫn nào bạn nên xem xét?</a:t>
            </a:r>
            <a:endParaRPr lang="vi-VN" sz="2000"/>
          </a:p>
          <a:p>
            <a:pPr marL="808038" indent="0">
              <a:buNone/>
              <a:tabLst>
                <a:tab pos="808038" algn="l"/>
              </a:tabLst>
            </a:pPr>
            <a:r>
              <a:rPr lang="en-US" sz="2000" smtClean="0"/>
              <a:t>a.Tối </a:t>
            </a:r>
            <a:r>
              <a:rPr lang="en-US" sz="2000"/>
              <a:t>đa 8 ký tự.</a:t>
            </a:r>
            <a:endParaRPr lang="vi-VN" sz="2000"/>
          </a:p>
          <a:p>
            <a:pPr marL="808038" indent="0">
              <a:buNone/>
              <a:tabLst>
                <a:tab pos="808038" algn="l"/>
              </a:tabLst>
            </a:pPr>
            <a:r>
              <a:rPr lang="en-US" sz="2000" smtClean="0"/>
              <a:t>b.Kết </a:t>
            </a:r>
            <a:r>
              <a:rPr lang="en-US" sz="2000"/>
              <a:t>hợp các ký tự in hoa và in thường.</a:t>
            </a:r>
            <a:endParaRPr lang="vi-VN" sz="2000"/>
          </a:p>
          <a:p>
            <a:pPr marL="808038" indent="0">
              <a:buNone/>
              <a:tabLst>
                <a:tab pos="808038" algn="l"/>
              </a:tabLst>
            </a:pPr>
            <a:r>
              <a:rPr lang="en-US" sz="2000" smtClean="0"/>
              <a:t>c.Sử </a:t>
            </a:r>
            <a:r>
              <a:rPr lang="en-US" sz="2000"/>
              <a:t>dụng tất cả ký tự số.</a:t>
            </a:r>
            <a:endParaRPr lang="vi-VN" sz="2000"/>
          </a:p>
          <a:p>
            <a:pPr marL="808038" indent="0">
              <a:buNone/>
              <a:tabLst>
                <a:tab pos="808038" algn="l"/>
              </a:tabLst>
            </a:pPr>
            <a:r>
              <a:rPr lang="en-US" sz="2000" smtClean="0"/>
              <a:t>d.Sử </a:t>
            </a:r>
            <a:r>
              <a:rPr lang="en-US" sz="2000"/>
              <a:t>dụng ít nhất một ký hiệu.</a:t>
            </a:r>
            <a:endParaRPr lang="vi-VN" sz="2000"/>
          </a:p>
          <a:p>
            <a:pPr marL="808038" indent="0">
              <a:buNone/>
              <a:tabLst>
                <a:tab pos="808038" algn="l"/>
              </a:tabLst>
            </a:pPr>
            <a:r>
              <a:rPr lang="en-US" sz="2000" smtClean="0"/>
              <a:t>e.Tối </a:t>
            </a:r>
            <a:r>
              <a:rPr lang="en-US" sz="2000"/>
              <a:t>thiểu 8 ký tự</a:t>
            </a:r>
            <a:r>
              <a:rPr lang="en-US" sz="2000" smtClean="0"/>
              <a:t>.</a:t>
            </a:r>
          </a:p>
          <a:p>
            <a:pPr marL="808038" indent="0">
              <a:buNone/>
            </a:pPr>
            <a:r>
              <a:rPr lang="en-US" sz="2000" smtClean="0"/>
              <a:t>f.Tất </a:t>
            </a:r>
            <a:r>
              <a:rPr lang="en-US" sz="2000"/>
              <a:t>cả những điều trên.</a:t>
            </a:r>
            <a:endParaRPr lang="vi-VN" sz="2000"/>
          </a:p>
          <a:p>
            <a:pPr marL="808038" indent="0">
              <a:buNone/>
            </a:pPr>
            <a:r>
              <a:rPr lang="en-US" sz="2000" b="1" smtClean="0"/>
              <a:t>g.b</a:t>
            </a:r>
            <a:r>
              <a:rPr lang="en-US" sz="2000" b="1"/>
              <a:t>, d &amp; e.</a:t>
            </a:r>
            <a:endParaRPr lang="vi-VN" sz="2000" b="1"/>
          </a:p>
          <a:p>
            <a:pPr marL="808038" indent="0">
              <a:buNone/>
              <a:tabLst>
                <a:tab pos="808038" algn="l"/>
              </a:tabLst>
            </a:pPr>
            <a:endParaRPr lang="vi-VN" sz="200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60</a:t>
            </a:fld>
            <a:endParaRPr lang="en-US" dirty="0"/>
          </a:p>
        </p:txBody>
      </p:sp>
    </p:spTree>
    <p:extLst>
      <p:ext uri="{BB962C8B-B14F-4D97-AF65-F5344CB8AC3E}">
        <p14:creationId xmlns:p14="http://schemas.microsoft.com/office/powerpoint/2010/main" val="421182733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Câu hỏi ôn tập</a:t>
            </a:r>
            <a:endParaRPr lang="en-US" dirty="0"/>
          </a:p>
        </p:txBody>
      </p:sp>
      <p:sp>
        <p:nvSpPr>
          <p:cNvPr id="3" name="Content Placeholder 2"/>
          <p:cNvSpPr>
            <a:spLocks noGrp="1"/>
          </p:cNvSpPr>
          <p:nvPr>
            <p:ph idx="1"/>
          </p:nvPr>
        </p:nvSpPr>
        <p:spPr/>
        <p:txBody>
          <a:bodyPr>
            <a:normAutofit fontScale="85000" lnSpcReduction="10000"/>
          </a:bodyPr>
          <a:lstStyle/>
          <a:p>
            <a:pPr marL="0" indent="0">
              <a:buNone/>
            </a:pPr>
            <a:r>
              <a:rPr lang="en-US" sz="2000" smtClean="0"/>
              <a:t>5.Các </a:t>
            </a:r>
            <a:r>
              <a:rPr lang="en-US" sz="2000"/>
              <a:t>tệp tin dư thừa là gì?</a:t>
            </a:r>
            <a:endParaRPr lang="vi-VN" sz="2000"/>
          </a:p>
          <a:p>
            <a:pPr marL="715963" indent="0">
              <a:buNone/>
            </a:pPr>
            <a:r>
              <a:rPr lang="en-US" sz="2000" smtClean="0"/>
              <a:t>a.Các </a:t>
            </a:r>
            <a:r>
              <a:rPr lang="en-US" sz="2000"/>
              <a:t>tệp tin nằm trên máy tính tại mọi thời điểm.</a:t>
            </a:r>
            <a:endParaRPr lang="vi-VN" sz="2000"/>
          </a:p>
          <a:p>
            <a:pPr marL="715963" indent="0">
              <a:buNone/>
            </a:pPr>
            <a:r>
              <a:rPr lang="en-US" sz="2000" smtClean="0"/>
              <a:t>b.Các </a:t>
            </a:r>
            <a:r>
              <a:rPr lang="en-US" sz="2000"/>
              <a:t>tệp tin của hệ điều hành giúp bạn cài đặt máy in (hoặc các thiết bị khác).</a:t>
            </a:r>
            <a:endParaRPr lang="vi-VN" sz="2000"/>
          </a:p>
          <a:p>
            <a:pPr marL="715963" indent="0">
              <a:buNone/>
            </a:pPr>
            <a:r>
              <a:rPr lang="en-US" sz="2000" smtClean="0"/>
              <a:t>c.Các </a:t>
            </a:r>
            <a:r>
              <a:rPr lang="en-US" sz="2000"/>
              <a:t>tệp tin xác định và kiểm tra định danh cùng mật khẩu mạng của bạn.</a:t>
            </a:r>
            <a:endParaRPr lang="vi-VN" sz="2000"/>
          </a:p>
          <a:p>
            <a:pPr marL="715963" indent="0">
              <a:buNone/>
            </a:pPr>
            <a:r>
              <a:rPr lang="en-US" sz="2000" b="1" smtClean="0"/>
              <a:t>d.Các </a:t>
            </a:r>
            <a:r>
              <a:rPr lang="en-US" sz="2000" b="1"/>
              <a:t>tệp tin còn lại trên thiết bị lưu trữ sau khi một chương trình ứng dụng bị gỡ bỏ.</a:t>
            </a:r>
            <a:endParaRPr lang="vi-VN" sz="2000" b="1"/>
          </a:p>
          <a:p>
            <a:pPr marL="0" indent="0">
              <a:buNone/>
            </a:pPr>
            <a:r>
              <a:rPr lang="en-US" sz="2000" smtClean="0"/>
              <a:t>6.Trước </a:t>
            </a:r>
            <a:r>
              <a:rPr lang="en-US" sz="2000"/>
              <a:t>khi thêm bất kỳ đặc tính bổ sung nào vào chương trình chống vi rút mới được cài đặt, bạn nên làm gì?</a:t>
            </a:r>
            <a:endParaRPr lang="vi-VN" sz="2000"/>
          </a:p>
          <a:p>
            <a:pPr marL="715963" indent="0">
              <a:buNone/>
            </a:pPr>
            <a:r>
              <a:rPr lang="en-US" sz="2000" smtClean="0"/>
              <a:t>a.Nhờ </a:t>
            </a:r>
            <a:r>
              <a:rPr lang="en-US" sz="2000"/>
              <a:t>sự trợ giúp của nhà quản trị mạng.</a:t>
            </a:r>
            <a:endParaRPr lang="vi-VN" sz="2000"/>
          </a:p>
          <a:p>
            <a:pPr marL="715963" indent="0">
              <a:buNone/>
            </a:pPr>
            <a:r>
              <a:rPr lang="en-US" sz="2000" smtClean="0"/>
              <a:t>b.Cài </a:t>
            </a:r>
            <a:r>
              <a:rPr lang="en-US" sz="2000"/>
              <a:t>đặt các tệp tin đã tải có chứa bất kỳ vi rút, phần mềm gián điệp hoặc phần mềm quảng cáo nào.</a:t>
            </a:r>
            <a:endParaRPr lang="vi-VN" sz="2000"/>
          </a:p>
          <a:p>
            <a:pPr marL="715963" indent="0">
              <a:buNone/>
            </a:pPr>
            <a:r>
              <a:rPr lang="en-US" sz="2000" smtClean="0"/>
              <a:t>c.Quét </a:t>
            </a:r>
            <a:r>
              <a:rPr lang="en-US" sz="2000"/>
              <a:t>vi rút, phần mềm gián điệp hoặc phần mềm quảng cáo.</a:t>
            </a:r>
            <a:endParaRPr lang="vi-VN" sz="2000"/>
          </a:p>
          <a:p>
            <a:pPr marL="715963" indent="0">
              <a:buNone/>
            </a:pPr>
            <a:r>
              <a:rPr lang="en-US" sz="2000" smtClean="0"/>
              <a:t>d.Khởi </a:t>
            </a:r>
            <a:r>
              <a:rPr lang="en-US" sz="2000"/>
              <a:t>động lại nếu cần.</a:t>
            </a:r>
            <a:endParaRPr lang="vi-VN" sz="200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61</a:t>
            </a:fld>
            <a:endParaRPr lang="en-US" dirty="0"/>
          </a:p>
        </p:txBody>
      </p:sp>
    </p:spTree>
    <p:extLst>
      <p:ext uri="{BB962C8B-B14F-4D97-AF65-F5344CB8AC3E}">
        <p14:creationId xmlns:p14="http://schemas.microsoft.com/office/powerpoint/2010/main" val="226483176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Câu hỏi ôn tập</a:t>
            </a:r>
            <a:endParaRPr lang="en-US" dirty="0"/>
          </a:p>
        </p:txBody>
      </p:sp>
      <p:sp>
        <p:nvSpPr>
          <p:cNvPr id="3" name="Content Placeholder 2"/>
          <p:cNvSpPr>
            <a:spLocks noGrp="1"/>
          </p:cNvSpPr>
          <p:nvPr>
            <p:ph idx="1"/>
          </p:nvPr>
        </p:nvSpPr>
        <p:spPr>
          <a:xfrm>
            <a:off x="373063" y="1344705"/>
            <a:ext cx="8385175" cy="5351370"/>
          </a:xfrm>
        </p:spPr>
        <p:txBody>
          <a:bodyPr>
            <a:normAutofit fontScale="70000" lnSpcReduction="20000"/>
          </a:bodyPr>
          <a:lstStyle/>
          <a:p>
            <a:pPr marL="0" indent="0">
              <a:buNone/>
            </a:pPr>
            <a:r>
              <a:rPr lang="en-US" smtClean="0"/>
              <a:t>7.Bên </a:t>
            </a:r>
            <a:r>
              <a:rPr lang="en-US"/>
              <a:t>cạnh việc kiểm tra với người quản trị của nhà trường để hướng dẫn sử dụng máy tính tại trường học, bạn còn có thể kiểm tra ở đâu nữa?</a:t>
            </a:r>
            <a:endParaRPr lang="vi-VN"/>
          </a:p>
          <a:p>
            <a:pPr marL="715963" indent="0">
              <a:buNone/>
            </a:pPr>
            <a:r>
              <a:rPr lang="en-US" smtClean="0"/>
              <a:t>a.Thư </a:t>
            </a:r>
            <a:r>
              <a:rPr lang="en-US"/>
              <a:t>viện hoặc thủ thư của trường học.</a:t>
            </a:r>
            <a:endParaRPr lang="vi-VN"/>
          </a:p>
          <a:p>
            <a:pPr marL="715963" indent="0">
              <a:buNone/>
            </a:pPr>
            <a:r>
              <a:rPr lang="en-US" smtClean="0"/>
              <a:t>b.Các </a:t>
            </a:r>
            <a:r>
              <a:rPr lang="en-US"/>
              <a:t>bài viết trong tạp chí hướng dẫn cách sử dụng máy tính.</a:t>
            </a:r>
            <a:endParaRPr lang="vi-VN"/>
          </a:p>
          <a:p>
            <a:pPr marL="715963" indent="0">
              <a:buNone/>
            </a:pPr>
            <a:r>
              <a:rPr lang="en-US" smtClean="0"/>
              <a:t>c.Bố </a:t>
            </a:r>
            <a:r>
              <a:rPr lang="en-US"/>
              <a:t>mẹ của bạn.</a:t>
            </a:r>
            <a:endParaRPr lang="vi-VN"/>
          </a:p>
          <a:p>
            <a:pPr marL="715963" indent="0">
              <a:buNone/>
            </a:pPr>
            <a:r>
              <a:rPr lang="en-US" smtClean="0"/>
              <a:t>d.Luật </a:t>
            </a:r>
            <a:r>
              <a:rPr lang="en-US"/>
              <a:t>sư của bạn.</a:t>
            </a:r>
            <a:endParaRPr lang="vi-VN"/>
          </a:p>
          <a:p>
            <a:pPr marL="715963" indent="0">
              <a:buNone/>
            </a:pPr>
            <a:r>
              <a:rPr lang="en-US" smtClean="0"/>
              <a:t>e.Bất </a:t>
            </a:r>
            <a:r>
              <a:rPr lang="en-US"/>
              <a:t>kỳ đáp án nào ở trên.</a:t>
            </a:r>
            <a:endParaRPr lang="vi-VN"/>
          </a:p>
          <a:p>
            <a:pPr marL="715963" indent="0">
              <a:buNone/>
            </a:pPr>
            <a:r>
              <a:rPr lang="en-US" smtClean="0"/>
              <a:t>f.a </a:t>
            </a:r>
            <a:r>
              <a:rPr lang="en-US"/>
              <a:t>hoặc b</a:t>
            </a:r>
            <a:endParaRPr lang="vi-VN"/>
          </a:p>
          <a:p>
            <a:pPr marL="0" indent="0">
              <a:buNone/>
            </a:pPr>
            <a:r>
              <a:rPr lang="en-US" smtClean="0"/>
              <a:t>8.Một </a:t>
            </a:r>
            <a:r>
              <a:rPr lang="en-US"/>
              <a:t>vài cách thức nào bạn có thể bảo vệ sự riêng tư của mình khi trực tuyến?</a:t>
            </a:r>
            <a:endParaRPr lang="vi-VN"/>
          </a:p>
          <a:p>
            <a:pPr marL="715963" indent="0">
              <a:buNone/>
            </a:pPr>
            <a:r>
              <a:rPr lang="en-US" smtClean="0"/>
              <a:t>a.Không </a:t>
            </a:r>
            <a:r>
              <a:rPr lang="en-US"/>
              <a:t>điền vào bất kỳ biểu mẫu trực tuyến nào khi bạn không hứng thú với việc thu thập thông tin từ công ty đó.</a:t>
            </a:r>
            <a:endParaRPr lang="vi-VN"/>
          </a:p>
          <a:p>
            <a:pPr marL="715963" indent="0">
              <a:buNone/>
            </a:pPr>
            <a:r>
              <a:rPr lang="en-US" smtClean="0"/>
              <a:t>b.Sử </a:t>
            </a:r>
            <a:r>
              <a:rPr lang="en-US"/>
              <a:t>dụng một bí danh trên các diễn đàn hoặc nhật ký cá nhân công khai.</a:t>
            </a:r>
            <a:endParaRPr lang="vi-VN"/>
          </a:p>
          <a:p>
            <a:pPr marL="715963" indent="0">
              <a:buNone/>
            </a:pPr>
            <a:r>
              <a:rPr lang="en-US" smtClean="0"/>
              <a:t>c.Không </a:t>
            </a:r>
            <a:r>
              <a:rPr lang="en-US"/>
              <a:t>kiểm tra tùy chọn nhận thông tin từ các đối tác bán lẻ của công ty</a:t>
            </a:r>
            <a:r>
              <a:rPr lang="en-US" smtClean="0"/>
              <a:t>.</a:t>
            </a:r>
          </a:p>
          <a:p>
            <a:pPr marL="715963" indent="0">
              <a:buNone/>
            </a:pPr>
            <a:r>
              <a:rPr lang="en-CA" smtClean="0"/>
              <a:t>d.Bất </a:t>
            </a:r>
            <a:r>
              <a:rPr lang="en-CA"/>
              <a:t>kỳ đáp án nào ở trên</a:t>
            </a:r>
            <a:r>
              <a:rPr lang="en-CA" smtClean="0"/>
              <a:t>.</a:t>
            </a:r>
          </a:p>
          <a:p>
            <a:pPr marL="715963" indent="0">
              <a:buNone/>
            </a:pPr>
            <a:r>
              <a:rPr lang="en-US" b="1" smtClean="0"/>
              <a:t>e.a </a:t>
            </a:r>
            <a:r>
              <a:rPr lang="en-US" b="1"/>
              <a:t>hoặc </a:t>
            </a:r>
            <a:r>
              <a:rPr lang="en-US" b="1" smtClean="0"/>
              <a:t>b</a:t>
            </a:r>
            <a:endParaRPr lang="vi-VN" b="1"/>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62</a:t>
            </a:fld>
            <a:endParaRPr lang="en-US" dirty="0"/>
          </a:p>
        </p:txBody>
      </p:sp>
    </p:spTree>
    <p:extLst>
      <p:ext uri="{BB962C8B-B14F-4D97-AF65-F5344CB8AC3E}">
        <p14:creationId xmlns:p14="http://schemas.microsoft.com/office/powerpoint/2010/main" val="2102502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p:txBody>
          <a:bodyPr/>
          <a:lstStyle/>
          <a:p>
            <a:r>
              <a:rPr lang="en-US" sz="2000" b="1"/>
              <a:t>Đăng ký bản quyền</a:t>
            </a:r>
            <a:endParaRPr lang="vi-VN" sz="2000" b="1"/>
          </a:p>
          <a:p>
            <a:pPr lvl="1"/>
            <a:r>
              <a:rPr lang="en-CA" sz="1800"/>
              <a:t>Ngay khi sản phẩm của bạn đã hình thành nên dạng sản </a:t>
            </a:r>
            <a:r>
              <a:rPr lang="en-CA" sz="1800" smtClean="0"/>
              <a:t>phẩm, </a:t>
            </a:r>
            <a:r>
              <a:rPr lang="en-CA" sz="1800"/>
              <a:t>nó đã được bảo vệ bởi quyền tác giả</a:t>
            </a:r>
            <a:endParaRPr lang="en-US" sz="1800" dirty="0" smtClean="0"/>
          </a:p>
          <a:p>
            <a:pPr lvl="2"/>
            <a:r>
              <a:rPr lang="en-CA" sz="1600"/>
              <a:t>Nói chung, bản quyền bảo vệ sản phẩm làm việc của bạn ngay từ khi bạn bắt đầu thực hiện công việc, bản quyền được áp dụng cho cả quãng thời gian sống của tác giả, và kéo dài năm mươi năm sau khi tác giả qua </a:t>
            </a:r>
            <a:r>
              <a:rPr lang="en-CA" sz="1600" smtClean="0"/>
              <a:t>đời</a:t>
            </a:r>
            <a:endParaRPr lang="en-US" sz="1600" dirty="0"/>
          </a:p>
          <a:p>
            <a:pPr lvl="1"/>
            <a:r>
              <a:rPr lang="en-CA" sz="1800"/>
              <a:t>Khi bạn đã tạo ra một sản </a:t>
            </a:r>
            <a:r>
              <a:rPr lang="en-CA" sz="1800" smtClean="0"/>
              <a:t>phẩm, đặt </a:t>
            </a:r>
            <a:r>
              <a:rPr lang="en-CA" sz="1800"/>
              <a:t>một thông báo về bản quyền ở phía bên dưới</a:t>
            </a:r>
            <a:endParaRPr lang="en-US" sz="1800" dirty="0" smtClean="0"/>
          </a:p>
          <a:p>
            <a:pPr lvl="2"/>
            <a:r>
              <a:rPr lang="en-CA" sz="1600"/>
              <a:t>thông báo này bao gồm một ký hiệu bản quyền ©, tiếp đến là ngày tạo ra sản phẩm, và sau đó là tên bạn</a:t>
            </a:r>
            <a:endParaRPr lang="en-US" sz="1600" dirty="0" smtClean="0"/>
          </a:p>
          <a:p>
            <a:pPr lvl="2"/>
            <a:r>
              <a:rPr lang="en-CA" sz="1600"/>
              <a:t>Điều này là đủ để khẳng định bạn có thể yêu cầu bồi thường nếu ai đó xâm phạm quyền của bạn</a:t>
            </a:r>
            <a:endParaRPr lang="en-US" sz="1600" dirty="0"/>
          </a:p>
          <a:p>
            <a:pPr lvl="1"/>
            <a:r>
              <a:rPr lang="en-CA" sz="1800"/>
              <a:t>nếu bạn muốn kiện một bên nào đó phải bồi thường thiệt hại vì vi phạm bản quyền, bạn cần phải đăng ký bản quyền với văn phòng bản quyền ở khu vực sở tại</a:t>
            </a:r>
            <a:endParaRPr lang="en-US" sz="18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a:t>
            </a:fld>
            <a:endParaRPr lang="en-US" dirty="0"/>
          </a:p>
        </p:txBody>
      </p:sp>
    </p:spTree>
    <p:extLst>
      <p:ext uri="{BB962C8B-B14F-4D97-AF65-F5344CB8AC3E}">
        <p14:creationId xmlns:p14="http://schemas.microsoft.com/office/powerpoint/2010/main" val="3255847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p:txBody>
          <a:bodyPr/>
          <a:lstStyle/>
          <a:p>
            <a:r>
              <a:rPr lang="en-US" b="1"/>
              <a:t>Các tài liệu đã có bản quyền trên các Web site</a:t>
            </a:r>
            <a:endParaRPr lang="vi-VN" b="1"/>
          </a:p>
          <a:p>
            <a:pPr lvl="1"/>
            <a:r>
              <a:rPr lang="en-CA"/>
              <a:t>Các tài liệu hiển thị trên một Web site có cùng các quy tắc bản quyền giống với bất kỳ loại phương tiện nào khác</a:t>
            </a:r>
            <a:endParaRPr lang="en-US" dirty="0"/>
          </a:p>
          <a:p>
            <a:pPr lvl="1"/>
            <a:r>
              <a:rPr lang="en-CA"/>
              <a:t>Bạn có thể sử dụng tài liệu đã đăng ký bản quyền chỉ khi bạn được tác giả gán quyền sử </a:t>
            </a:r>
            <a:r>
              <a:rPr lang="en-CA" smtClean="0"/>
              <a:t>dụnng</a:t>
            </a:r>
            <a:endParaRPr lang="en-US" dirty="0" smtClean="0"/>
          </a:p>
          <a:p>
            <a:pPr lvl="2"/>
            <a:r>
              <a:rPr lang="en-CA"/>
              <a:t>có thể phải trả phí bản quyền, hoặc bạn thừa nhận tác giả khi truyền tải lại nội dung trong công việc riêng của mình.</a:t>
            </a:r>
            <a:endParaRPr lang="en-US" dirty="0" smtClean="0"/>
          </a:p>
          <a:p>
            <a:pPr lvl="2"/>
            <a:r>
              <a:rPr lang="en-CA"/>
              <a:t>Trách nhiệm của bạn là cần xác định những gì cần yêu cầu trước khi sử dụng bất kỳ phần nào của tài liệu có bản quyền.</a:t>
            </a:r>
            <a:endParaRPr lang="en-US" dirty="0"/>
          </a:p>
          <a:p>
            <a:pPr lvl="1"/>
            <a:r>
              <a:rPr lang="en-CA"/>
              <a:t>quy tắc “sử dụng hợp lý”, nghĩa là bạn có thể sử dụng các phần của thông tin có bản quyền với mục đích chỉ trích hoặc bình luận mà không cần có sự cho phép từ chủ sở hữu</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a:t>
            </a:fld>
            <a:endParaRPr lang="en-US" dirty="0"/>
          </a:p>
        </p:txBody>
      </p:sp>
    </p:spTree>
    <p:extLst>
      <p:ext uri="{BB962C8B-B14F-4D97-AF65-F5344CB8AC3E}">
        <p14:creationId xmlns:p14="http://schemas.microsoft.com/office/powerpoint/2010/main" val="26436518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Xác định các vấn đề về đạo đức</a:t>
            </a:r>
            <a:endParaRPr lang="en-US" dirty="0"/>
          </a:p>
        </p:txBody>
      </p:sp>
      <p:sp>
        <p:nvSpPr>
          <p:cNvPr id="3" name="Content Placeholder 2"/>
          <p:cNvSpPr>
            <a:spLocks noGrp="1"/>
          </p:cNvSpPr>
          <p:nvPr>
            <p:ph idx="1"/>
          </p:nvPr>
        </p:nvSpPr>
        <p:spPr/>
        <p:txBody>
          <a:bodyPr/>
          <a:lstStyle/>
          <a:p>
            <a:pPr lvl="1"/>
            <a:r>
              <a:rPr lang="en-CA"/>
              <a:t>Quyền tác giả mặc định thuộc về người sở hữu Web site hoặc người tạo ra tài liệu đã xuất bản, thậm chí không có ký hiệu bản quyền (©) hoặc văn bản xuất hiện trên sản phẩm</a:t>
            </a:r>
            <a:endParaRPr lang="en-CA" dirty="0" smtClean="0"/>
          </a:p>
          <a:p>
            <a:pPr lvl="2"/>
            <a:r>
              <a:rPr lang="en-CA"/>
              <a:t>Người tạo ra sản phẩm có thể có bằng sáng chế trên sản phẩm hoặc công nghệ đó, nghĩa là họ có độc quyền trong việc tạo ra, sử dụng, hoặc bán sản phẩm hay dịch vụ</a:t>
            </a:r>
            <a:endParaRPr lang="en-CA" dirty="0" smtClean="0"/>
          </a:p>
          <a:p>
            <a:pPr lvl="2"/>
            <a:r>
              <a:rPr lang="en-CA"/>
              <a:t>Họ có thể lựa chọn cách cấp phép hoặc gán cho bạn những quyền hạn cụ thể, nhưng bạn không thể quảng bá bạn là người sở hữu sản phẩm hay công nghệ đó</a:t>
            </a:r>
            <a:endParaRPr lang="en-US" dirty="0"/>
          </a:p>
          <a:p>
            <a:pPr lvl="1"/>
            <a:r>
              <a:rPr lang="en-CA"/>
              <a:t>Một vài Web site cho phép bạn sử dụng thông tin họ cung cấp khi bạn trích dẫn chính xác và trả phí cho họ</a:t>
            </a:r>
            <a:endParaRPr lang="en-US" dirty="0" smtClean="0"/>
          </a:p>
          <a:p>
            <a:pPr lvl="2"/>
            <a:r>
              <a:rPr lang="en-CA"/>
              <a:t>Tuy nhiên, bạn cần phải cẩn thận vì chủ sở hữu của các Web site đó chưa hẳn đã là người tạo ra thông tin, hoặc họ không được gán quyền hạn hợp pháp</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a:t>
            </a:fld>
            <a:endParaRPr lang="en-US" dirty="0"/>
          </a:p>
        </p:txBody>
      </p:sp>
    </p:spTree>
    <p:extLst>
      <p:ext uri="{BB962C8B-B14F-4D97-AF65-F5344CB8AC3E}">
        <p14:creationId xmlns:p14="http://schemas.microsoft.com/office/powerpoint/2010/main" val="241992031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2_Default Design">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All in One</Template>
  <TotalTime>5574</TotalTime>
  <Words>11148</Words>
  <Application>Microsoft Office PowerPoint</Application>
  <PresentationFormat>Letter Paper (8.5x11 in)</PresentationFormat>
  <Paragraphs>892</Paragraphs>
  <Slides>62</Slides>
  <Notes>61</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2_Default Design</vt:lpstr>
      <vt:lpstr>Cuộc sống trực tuyến</vt:lpstr>
      <vt:lpstr>Mục tiêu bài học</vt:lpstr>
      <vt:lpstr>Xác định các vấn đề về đạo đức</vt:lpstr>
      <vt:lpstr>Xác định các vấn đề về đạo đức</vt:lpstr>
      <vt:lpstr>Xác định các vấn đề về đạo đức</vt:lpstr>
      <vt:lpstr>Xác định các vấn đề về đạo đức</vt:lpstr>
      <vt:lpstr>Xác định các vấn đề về đạo đức</vt:lpstr>
      <vt:lpstr>Xác định các vấn đề về đạo đức</vt:lpstr>
      <vt:lpstr>Xác định các vấn đề về đạo đức</vt:lpstr>
      <vt:lpstr>Xác định các vấn đề về đạo đức</vt:lpstr>
      <vt:lpstr>Xác định các vấn đề về đạo đức</vt:lpstr>
      <vt:lpstr>Xác định các vấn đề về đạo đức</vt:lpstr>
      <vt:lpstr>Xác định các vấn đề về đạo đức</vt:lpstr>
      <vt:lpstr>Xác định các vấn đề về đạo đức</vt:lpstr>
      <vt:lpstr>Xác định các vấn đề về đạo đức</vt:lpstr>
      <vt:lpstr>Xác định các vấn đề về đạo đức</vt:lpstr>
      <vt:lpstr>Xác định các vấn đề về đạo đức</vt:lpstr>
      <vt:lpstr>Xác định các vấn đề về đạo đức</vt:lpstr>
      <vt:lpstr>Xác định các vấn đề về đạo đức</vt:lpstr>
      <vt:lpstr>Xác định các vấn đề về đạo đức</vt:lpstr>
      <vt:lpstr>Xác định các vấn đề về đạo đức</vt:lpstr>
      <vt:lpstr>Xác định các vấn đề về đạo đức</vt:lpstr>
      <vt:lpstr>Xác định các vấn đề về đạo đức</vt:lpstr>
      <vt:lpstr>Xác định các vấn đề về đạo đức</vt:lpstr>
      <vt:lpstr>Những thực hành tốt cho Công dân trực tuyến</vt:lpstr>
      <vt:lpstr>Bảo vệ dữ liệu hoặc máy tính của bạn</vt:lpstr>
      <vt:lpstr>Bảo vệ dữ liệu hoặc máy tính của bạn</vt:lpstr>
      <vt:lpstr>Bảo vệ dữ liệu hoặc máy tính của bạn</vt:lpstr>
      <vt:lpstr>Bảo vệ dữ liệu hoặc máy tính của bạn</vt:lpstr>
      <vt:lpstr>Bảo vệ dữ liệu hoặc máy tính của bạn</vt:lpstr>
      <vt:lpstr>Bảo vệ dữ liệu hoặc máy tính của bạn</vt:lpstr>
      <vt:lpstr>Bảo vệ dữ liệu hoặc máy tính của bạn</vt:lpstr>
      <vt:lpstr>Bảo vệ dữ liệu hoặc máy tính của bạn</vt:lpstr>
      <vt:lpstr>Bảo vệ dữ liệu hoặc máy tính của bạn</vt:lpstr>
      <vt:lpstr>Bảo vệ dữ liệu hoặc máy tính của bạn</vt:lpstr>
      <vt:lpstr>Bảo vệ dữ liệu hoặc máy tính của bạn</vt:lpstr>
      <vt:lpstr>Bảo vệ dữ liệu hoặc máy tính của bạn</vt:lpstr>
      <vt:lpstr>Bảo vệ dữ liệu hoặc máy tính của bạn</vt:lpstr>
      <vt:lpstr>Bảo vệ dữ liệu hoặc máy tính của bạn</vt:lpstr>
      <vt:lpstr>Bảo vệ dữ liệu hoặc máy tính của bạn</vt:lpstr>
      <vt:lpstr>Bảo vệ dữ liệu hoặc máy tính của bạn</vt:lpstr>
      <vt:lpstr>Bảo vệ dữ liệu hoặc máy tính của bạn</vt:lpstr>
      <vt:lpstr>Bảo vệ dữ liệu hoặc máy tính của bạn</vt:lpstr>
      <vt:lpstr>Bảo vệ dữ liệu hoặc máy tính của bạn</vt:lpstr>
      <vt:lpstr>Ngăn ngừa chấn thương cá nhân</vt:lpstr>
      <vt:lpstr>Ngăn ngừa chấn thương cá nhân</vt:lpstr>
      <vt:lpstr>Ngăn ngừa chấn thương cá nhân</vt:lpstr>
      <vt:lpstr>Ngăn ngừa chấn thương cá nhân</vt:lpstr>
      <vt:lpstr>Bảo vệ bản thân khi trực tuyến</vt:lpstr>
      <vt:lpstr>Bảo vệ bản thân khi trực tuyến</vt:lpstr>
      <vt:lpstr>Bảo vệ bản thân khi trực tuyến</vt:lpstr>
      <vt:lpstr>Bảo vệ bản thân khi trực tuyến</vt:lpstr>
      <vt:lpstr>Bảo vệ bản thân khi trực tuyến</vt:lpstr>
      <vt:lpstr>Bảo vệ bản thân khi trực tuyến</vt:lpstr>
      <vt:lpstr>Bảo vệ bản thân khi trực tuyến</vt:lpstr>
      <vt:lpstr>Bảo vệ bản thân khi trực tuyến</vt:lpstr>
      <vt:lpstr>Bảo vệ bản thân khi trực tuyến</vt:lpstr>
      <vt:lpstr>Tổng kết bài học</vt:lpstr>
      <vt:lpstr>Câu hỏi ôn tập</vt:lpstr>
      <vt:lpstr>Câu hỏi ôn tập</vt:lpstr>
      <vt:lpstr>Câu hỏi ôn tập</vt:lpstr>
      <vt:lpstr>Câu hỏi ôn tập</vt:lpstr>
    </vt:vector>
  </TitlesOfParts>
  <Company>CCI Learning 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CCI Learning Solutions Inc.</dc:creator>
  <cp:lastModifiedBy>IEC</cp:lastModifiedBy>
  <cp:revision>801</cp:revision>
  <dcterms:created xsi:type="dcterms:W3CDTF">2007-03-28T02:59:08Z</dcterms:created>
  <dcterms:modified xsi:type="dcterms:W3CDTF">2014-10-02T09:14:15Z</dcterms:modified>
</cp:coreProperties>
</file>