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845" r:id="rId1"/>
  </p:sldMasterIdLst>
  <p:notesMasterIdLst>
    <p:notesMasterId r:id="rId27"/>
  </p:notesMasterIdLst>
  <p:handoutMasterIdLst>
    <p:handoutMasterId r:id="rId28"/>
  </p:handoutMasterIdLst>
  <p:sldIdLst>
    <p:sldId id="257" r:id="rId2"/>
    <p:sldId id="259" r:id="rId3"/>
    <p:sldId id="354" r:id="rId4"/>
    <p:sldId id="372" r:id="rId5"/>
    <p:sldId id="355" r:id="rId6"/>
    <p:sldId id="356" r:id="rId7"/>
    <p:sldId id="357" r:id="rId8"/>
    <p:sldId id="358" r:id="rId9"/>
    <p:sldId id="373" r:id="rId10"/>
    <p:sldId id="360" r:id="rId11"/>
    <p:sldId id="361" r:id="rId12"/>
    <p:sldId id="374" r:id="rId13"/>
    <p:sldId id="359" r:id="rId14"/>
    <p:sldId id="362" r:id="rId15"/>
    <p:sldId id="364" r:id="rId16"/>
    <p:sldId id="365" r:id="rId17"/>
    <p:sldId id="366" r:id="rId18"/>
    <p:sldId id="367" r:id="rId19"/>
    <p:sldId id="368" r:id="rId20"/>
    <p:sldId id="370" r:id="rId21"/>
    <p:sldId id="371" r:id="rId22"/>
    <p:sldId id="349" r:id="rId23"/>
    <p:sldId id="350" r:id="rId24"/>
    <p:sldId id="375" r:id="rId25"/>
    <p:sldId id="351" r:id="rId26"/>
  </p:sldIdLst>
  <p:sldSz cx="9144000" cy="6858000" type="letter"/>
  <p:notesSz cx="6858000" cy="9144000"/>
  <p:defaultTextStyle>
    <a:defPPr>
      <a:defRPr lang="en-US"/>
    </a:defPPr>
    <a:lvl1pPr algn="l" rtl="0" fontAlgn="base">
      <a:spcBef>
        <a:spcPct val="0"/>
      </a:spcBef>
      <a:spcAft>
        <a:spcPct val="0"/>
      </a:spcAft>
      <a:defRPr sz="1400" kern="1200">
        <a:solidFill>
          <a:schemeClr val="tx1"/>
        </a:solidFill>
        <a:latin typeface="Arial" pitchFamily="34" charset="0"/>
        <a:ea typeface="+mn-ea"/>
        <a:cs typeface="+mn-cs"/>
      </a:defRPr>
    </a:lvl1pPr>
    <a:lvl2pPr marL="457200" algn="l" rtl="0" fontAlgn="base">
      <a:spcBef>
        <a:spcPct val="0"/>
      </a:spcBef>
      <a:spcAft>
        <a:spcPct val="0"/>
      </a:spcAft>
      <a:defRPr sz="1400" kern="1200">
        <a:solidFill>
          <a:schemeClr val="tx1"/>
        </a:solidFill>
        <a:latin typeface="Arial" pitchFamily="34" charset="0"/>
        <a:ea typeface="+mn-ea"/>
        <a:cs typeface="+mn-cs"/>
      </a:defRPr>
    </a:lvl2pPr>
    <a:lvl3pPr marL="914400" algn="l" rtl="0" fontAlgn="base">
      <a:spcBef>
        <a:spcPct val="0"/>
      </a:spcBef>
      <a:spcAft>
        <a:spcPct val="0"/>
      </a:spcAft>
      <a:defRPr sz="1400" kern="1200">
        <a:solidFill>
          <a:schemeClr val="tx1"/>
        </a:solidFill>
        <a:latin typeface="Arial" pitchFamily="34" charset="0"/>
        <a:ea typeface="+mn-ea"/>
        <a:cs typeface="+mn-cs"/>
      </a:defRPr>
    </a:lvl3pPr>
    <a:lvl4pPr marL="1371600" algn="l" rtl="0" fontAlgn="base">
      <a:spcBef>
        <a:spcPct val="0"/>
      </a:spcBef>
      <a:spcAft>
        <a:spcPct val="0"/>
      </a:spcAft>
      <a:defRPr sz="1400" kern="1200">
        <a:solidFill>
          <a:schemeClr val="tx1"/>
        </a:solidFill>
        <a:latin typeface="Arial" pitchFamily="34" charset="0"/>
        <a:ea typeface="+mn-ea"/>
        <a:cs typeface="+mn-cs"/>
      </a:defRPr>
    </a:lvl4pPr>
    <a:lvl5pPr marL="1828800" algn="l" rtl="0" fontAlgn="base">
      <a:spcBef>
        <a:spcPct val="0"/>
      </a:spcBef>
      <a:spcAft>
        <a:spcPct val="0"/>
      </a:spcAft>
      <a:defRPr sz="1400" kern="1200">
        <a:solidFill>
          <a:schemeClr val="tx1"/>
        </a:solidFill>
        <a:latin typeface="Arial" pitchFamily="34" charset="0"/>
        <a:ea typeface="+mn-ea"/>
        <a:cs typeface="+mn-cs"/>
      </a:defRPr>
    </a:lvl5pPr>
    <a:lvl6pPr marL="2286000" algn="l" defTabSz="914400" rtl="0" eaLnBrk="1" latinLnBrk="0" hangingPunct="1">
      <a:defRPr sz="1400" kern="1200">
        <a:solidFill>
          <a:schemeClr val="tx1"/>
        </a:solidFill>
        <a:latin typeface="Arial" pitchFamily="34" charset="0"/>
        <a:ea typeface="+mn-ea"/>
        <a:cs typeface="+mn-cs"/>
      </a:defRPr>
    </a:lvl6pPr>
    <a:lvl7pPr marL="2743200" algn="l" defTabSz="914400" rtl="0" eaLnBrk="1" latinLnBrk="0" hangingPunct="1">
      <a:defRPr sz="1400" kern="1200">
        <a:solidFill>
          <a:schemeClr val="tx1"/>
        </a:solidFill>
        <a:latin typeface="Arial" pitchFamily="34" charset="0"/>
        <a:ea typeface="+mn-ea"/>
        <a:cs typeface="+mn-cs"/>
      </a:defRPr>
    </a:lvl7pPr>
    <a:lvl8pPr marL="3200400" algn="l" defTabSz="914400" rtl="0" eaLnBrk="1" latinLnBrk="0" hangingPunct="1">
      <a:defRPr sz="1400" kern="1200">
        <a:solidFill>
          <a:schemeClr val="tx1"/>
        </a:solidFill>
        <a:latin typeface="Arial" pitchFamily="34" charset="0"/>
        <a:ea typeface="+mn-ea"/>
        <a:cs typeface="+mn-cs"/>
      </a:defRPr>
    </a:lvl8pPr>
    <a:lvl9pPr marL="3657600" algn="l" defTabSz="914400" rtl="0" eaLnBrk="1" latinLnBrk="0" hangingPunct="1">
      <a:defRPr sz="1400" kern="1200">
        <a:solidFill>
          <a:schemeClr val="tx1"/>
        </a:solidFill>
        <a:latin typeface="Arial" pitchFamily="34" charset="0"/>
        <a:ea typeface="+mn-ea"/>
        <a:cs typeface="+mn-cs"/>
      </a:defRPr>
    </a:lvl9pPr>
  </p:defaultTextStyle>
  <p:extLst>
    <p:ext uri="{EFAFB233-063F-42B5-8137-9DF3F51BA10A}">
      <p15:sldGuideLst xmlns:p15="http://schemas.microsoft.com/office/powerpoint/2012/main">
        <p15:guide id="1" orient="horz" pos="865">
          <p15:clr>
            <a:srgbClr val="A4A3A4"/>
          </p15:clr>
        </p15:guide>
        <p15:guide id="2" pos="5479">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5C040"/>
    <a:srgbClr val="A5D028"/>
    <a:srgbClr val="5BD078"/>
    <a:srgbClr val="E6BA07"/>
    <a:srgbClr val="62883B"/>
    <a:srgbClr val="BAE18F"/>
    <a:srgbClr val="99CE04"/>
    <a:srgbClr val="ADD787"/>
    <a:srgbClr val="000000"/>
    <a:srgbClr val="66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257" autoAdjust="0"/>
    <p:restoredTop sz="88388" autoAdjust="0"/>
  </p:normalViewPr>
  <p:slideViewPr>
    <p:cSldViewPr snapToGrid="0">
      <p:cViewPr varScale="1">
        <p:scale>
          <a:sx n="62" d="100"/>
          <a:sy n="62" d="100"/>
        </p:scale>
        <p:origin x="48" y="408"/>
      </p:cViewPr>
      <p:guideLst>
        <p:guide orient="horz" pos="865"/>
        <p:guide pos="5479"/>
      </p:guideLst>
    </p:cSldViewPr>
  </p:slideViewPr>
  <p:notesTextViewPr>
    <p:cViewPr>
      <p:scale>
        <a:sx n="100" d="100"/>
        <a:sy n="100" d="100"/>
      </p:scale>
      <p:origin x="0" y="0"/>
    </p:cViewPr>
  </p:notesTextViewPr>
  <p:sorterViewPr>
    <p:cViewPr>
      <p:scale>
        <a:sx n="66" d="100"/>
        <a:sy n="66" d="100"/>
      </p:scale>
      <p:origin x="0" y="0"/>
    </p:cViewPr>
  </p:sorterViewPr>
  <p:notesViewPr>
    <p:cSldViewPr snapToGrid="0">
      <p:cViewPr>
        <p:scale>
          <a:sx n="60" d="100"/>
          <a:sy n="60" d="100"/>
        </p:scale>
        <p:origin x="-2454" y="-76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7177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121" tIns="45561" rIns="91121" bIns="45561" numCol="1" anchor="t" anchorCtr="0" compatLnSpc="1">
            <a:prstTxWarp prst="textNoShape">
              <a:avLst/>
            </a:prstTxWarp>
          </a:bodyPr>
          <a:lstStyle>
            <a:lvl1pPr defTabSz="911322">
              <a:defRPr sz="1200">
                <a:latin typeface="Arial" pitchFamily="34" charset="0"/>
              </a:defRPr>
            </a:lvl1pPr>
          </a:lstStyle>
          <a:p>
            <a:pPr>
              <a:defRPr/>
            </a:pPr>
            <a:r>
              <a:rPr lang="en-US" dirty="0" smtClean="0"/>
              <a:t>Internet and Computing Core Certification Guide Module A Computing Fundamentals</a:t>
            </a:r>
            <a:endParaRPr lang="en-US" dirty="0"/>
          </a:p>
        </p:txBody>
      </p:sp>
      <p:sp>
        <p:nvSpPr>
          <p:cNvPr id="971779"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121" tIns="45561" rIns="91121" bIns="45561" numCol="1" anchor="t" anchorCtr="0" compatLnSpc="1">
            <a:prstTxWarp prst="textNoShape">
              <a:avLst/>
            </a:prstTxWarp>
          </a:bodyPr>
          <a:lstStyle>
            <a:lvl1pPr algn="r" defTabSz="911322">
              <a:defRPr sz="1200">
                <a:latin typeface="Arial" charset="0"/>
              </a:defRPr>
            </a:lvl1pPr>
          </a:lstStyle>
          <a:p>
            <a:pPr>
              <a:defRPr/>
            </a:pPr>
            <a:endParaRPr lang="en-US" dirty="0"/>
          </a:p>
        </p:txBody>
      </p:sp>
      <p:sp>
        <p:nvSpPr>
          <p:cNvPr id="971780"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121" tIns="45561" rIns="91121" bIns="45561" numCol="1" anchor="b" anchorCtr="0" compatLnSpc="1">
            <a:prstTxWarp prst="textNoShape">
              <a:avLst/>
            </a:prstTxWarp>
          </a:bodyPr>
          <a:lstStyle>
            <a:lvl1pPr defTabSz="911322">
              <a:defRPr sz="1200">
                <a:latin typeface="Arial" charset="0"/>
              </a:defRPr>
            </a:lvl1pPr>
          </a:lstStyle>
          <a:p>
            <a:pPr>
              <a:defRPr/>
            </a:pPr>
            <a:endParaRPr lang="en-US" dirty="0"/>
          </a:p>
        </p:txBody>
      </p:sp>
      <p:sp>
        <p:nvSpPr>
          <p:cNvPr id="971781"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121" tIns="45561" rIns="91121" bIns="45561" numCol="1" anchor="b" anchorCtr="0" compatLnSpc="1">
            <a:prstTxWarp prst="textNoShape">
              <a:avLst/>
            </a:prstTxWarp>
          </a:bodyPr>
          <a:lstStyle>
            <a:lvl1pPr algn="r" defTabSz="911322">
              <a:defRPr sz="1200">
                <a:latin typeface="Arial" charset="0"/>
              </a:defRPr>
            </a:lvl1pPr>
          </a:lstStyle>
          <a:p>
            <a:pPr>
              <a:defRPr/>
            </a:pPr>
            <a:fld id="{5C88637F-DDEC-44B1-B222-F6613425A130}" type="slidenum">
              <a:rPr lang="en-US"/>
              <a:pPr>
                <a:defRPr/>
              </a:pPr>
              <a:t>‹#›</a:t>
            </a:fld>
            <a:endParaRPr lang="en-US" dirty="0"/>
          </a:p>
        </p:txBody>
      </p:sp>
    </p:spTree>
    <p:extLst>
      <p:ext uri="{BB962C8B-B14F-4D97-AF65-F5344CB8AC3E}">
        <p14:creationId xmlns:p14="http://schemas.microsoft.com/office/powerpoint/2010/main" val="172333510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hdr" sz="quarter"/>
          </p:nvPr>
        </p:nvSpPr>
        <p:spPr bwMode="auto">
          <a:xfrm>
            <a:off x="0" y="166688"/>
            <a:ext cx="6858000" cy="322262"/>
          </a:xfrm>
          <a:prstGeom prst="rect">
            <a:avLst/>
          </a:prstGeom>
          <a:noFill/>
          <a:ln w="9525">
            <a:noFill/>
            <a:miter lim="800000"/>
            <a:headEnd/>
            <a:tailEnd/>
          </a:ln>
          <a:effectLst/>
        </p:spPr>
        <p:txBody>
          <a:bodyPr vert="horz" wrap="square" lIns="91121" tIns="45561" rIns="91121" bIns="45561" numCol="1" anchor="t" anchorCtr="0" compatLnSpc="1">
            <a:prstTxWarp prst="textNoShape">
              <a:avLst/>
            </a:prstTxWarp>
          </a:bodyPr>
          <a:lstStyle>
            <a:lvl1pPr marL="230556" indent="0" defTabSz="911322">
              <a:tabLst>
                <a:tab pos="6281105" algn="r"/>
              </a:tabLst>
              <a:defRPr sz="1100" b="1">
                <a:latin typeface="Arial" pitchFamily="34" charset="0"/>
                <a:cs typeface="Arial" pitchFamily="34" charset="0"/>
              </a:defRPr>
            </a:lvl1pPr>
          </a:lstStyle>
          <a:p>
            <a:pPr>
              <a:defRPr/>
            </a:pPr>
            <a:r>
              <a:rPr lang="en-US" dirty="0" smtClean="0"/>
              <a:t>Internet and Computing Core Certification Guide 	Module A Computing Fundamentals</a:t>
            </a:r>
            <a:endParaRPr lang="en-CA" dirty="0"/>
          </a:p>
        </p:txBody>
      </p:sp>
      <p:sp>
        <p:nvSpPr>
          <p:cNvPr id="97283" name="Rectangle 4"/>
          <p:cNvSpPr>
            <a:spLocks noGrp="1" noRot="1" noChangeAspect="1" noChangeArrowheads="1" noTextEdit="1"/>
          </p:cNvSpPr>
          <p:nvPr>
            <p:ph type="sldImg" idx="2"/>
          </p:nvPr>
        </p:nvSpPr>
        <p:spPr bwMode="auto">
          <a:xfrm>
            <a:off x="1146175" y="687388"/>
            <a:ext cx="4567238" cy="3427412"/>
          </a:xfrm>
          <a:prstGeom prst="rect">
            <a:avLst/>
          </a:prstGeom>
          <a:noFill/>
          <a:ln w="9525">
            <a:solidFill>
              <a:srgbClr val="000000"/>
            </a:solidFill>
            <a:miter lim="800000"/>
            <a:headEnd/>
            <a:tailEnd/>
          </a:ln>
        </p:spPr>
      </p:sp>
      <p:sp>
        <p:nvSpPr>
          <p:cNvPr id="11269" name="Rectangle 5"/>
          <p:cNvSpPr>
            <a:spLocks noGrp="1" noChangeArrowheads="1"/>
          </p:cNvSpPr>
          <p:nvPr>
            <p:ph type="body" sz="quarter" idx="3"/>
          </p:nvPr>
        </p:nvSpPr>
        <p:spPr bwMode="auto">
          <a:xfrm>
            <a:off x="715963" y="4343400"/>
            <a:ext cx="5584825" cy="4113213"/>
          </a:xfrm>
          <a:prstGeom prst="rect">
            <a:avLst/>
          </a:prstGeom>
          <a:noFill/>
          <a:ln w="9525">
            <a:noFill/>
            <a:miter lim="800000"/>
            <a:headEnd/>
            <a:tailEnd/>
          </a:ln>
          <a:effectLst/>
        </p:spPr>
        <p:txBody>
          <a:bodyPr vert="horz" wrap="square" lIns="9112" tIns="45561" rIns="9112" bIns="45561" numCol="1" anchor="t" anchorCtr="0" compatLnSpc="1">
            <a:prstTxWarp prst="textNoShape">
              <a:avLst/>
            </a:prstTxWarp>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p>
        </p:txBody>
      </p:sp>
      <p:sp>
        <p:nvSpPr>
          <p:cNvPr id="11270" name="Rectangle 6"/>
          <p:cNvSpPr>
            <a:spLocks noGrp="1" noChangeArrowheads="1"/>
          </p:cNvSpPr>
          <p:nvPr>
            <p:ph type="ftr" sz="quarter" idx="4"/>
          </p:nvPr>
        </p:nvSpPr>
        <p:spPr bwMode="auto">
          <a:xfrm>
            <a:off x="166688" y="8680450"/>
            <a:ext cx="2971800" cy="360363"/>
          </a:xfrm>
          <a:prstGeom prst="rect">
            <a:avLst/>
          </a:prstGeom>
          <a:noFill/>
          <a:ln w="9525">
            <a:noFill/>
            <a:miter lim="800000"/>
            <a:headEnd/>
            <a:tailEnd/>
          </a:ln>
          <a:effectLst/>
        </p:spPr>
        <p:txBody>
          <a:bodyPr vert="horz" wrap="square" lIns="91121" tIns="45561" rIns="91121" bIns="45561" numCol="1" anchor="b" anchorCtr="0" compatLnSpc="1">
            <a:prstTxWarp prst="textNoShape">
              <a:avLst/>
            </a:prstTxWarp>
          </a:bodyPr>
          <a:lstStyle>
            <a:lvl1pPr marL="230556" defTabSz="911322">
              <a:defRPr sz="800">
                <a:latin typeface="Arial" pitchFamily="34" charset="0"/>
                <a:cs typeface="Arial" pitchFamily="34" charset="0"/>
              </a:defRPr>
            </a:lvl1pPr>
          </a:lstStyle>
          <a:p>
            <a:pPr>
              <a:defRPr/>
            </a:pPr>
            <a:r>
              <a:rPr lang="en-CA" dirty="0" smtClean="0"/>
              <a:t>© CCI Learning Solutions Inc.</a:t>
            </a:r>
            <a:endParaRPr lang="en-CA" dirty="0"/>
          </a:p>
        </p:txBody>
      </p:sp>
      <p:sp>
        <p:nvSpPr>
          <p:cNvPr id="11271" name="Rectangle 7"/>
          <p:cNvSpPr>
            <a:spLocks noGrp="1" noChangeArrowheads="1"/>
          </p:cNvSpPr>
          <p:nvPr>
            <p:ph type="sldNum" sz="quarter" idx="5"/>
          </p:nvPr>
        </p:nvSpPr>
        <p:spPr bwMode="auto">
          <a:xfrm>
            <a:off x="4000500" y="8763000"/>
            <a:ext cx="2703513" cy="277813"/>
          </a:xfrm>
          <a:prstGeom prst="rect">
            <a:avLst/>
          </a:prstGeom>
          <a:noFill/>
          <a:ln w="9525">
            <a:noFill/>
            <a:miter lim="800000"/>
            <a:headEnd/>
            <a:tailEnd/>
          </a:ln>
          <a:effectLst/>
        </p:spPr>
        <p:txBody>
          <a:bodyPr vert="horz" wrap="square" lIns="91121" tIns="45561" rIns="91121" bIns="45561" numCol="1" anchor="b" anchorCtr="0" compatLnSpc="1">
            <a:prstTxWarp prst="textNoShape">
              <a:avLst/>
            </a:prstTxWarp>
          </a:bodyPr>
          <a:lstStyle>
            <a:lvl1pPr algn="l" defTabSz="911322">
              <a:tabLst>
                <a:tab pos="2243252" algn="r"/>
              </a:tabLst>
              <a:defRPr sz="1000">
                <a:latin typeface="Arial" pitchFamily="34" charset="0"/>
                <a:cs typeface="Arial" pitchFamily="34" charset="0"/>
              </a:defRPr>
            </a:lvl1pPr>
          </a:lstStyle>
          <a:p>
            <a:pPr>
              <a:defRPr/>
            </a:pPr>
            <a:r>
              <a:rPr lang="en-CA" dirty="0"/>
              <a:t>	</a:t>
            </a:r>
            <a:fld id="{F04A01C5-19D3-4B4B-9DC1-665A64C6CD2F}" type="slidenum">
              <a:rPr lang="en-CA"/>
              <a:pPr>
                <a:defRPr/>
              </a:pPr>
              <a:t>‹#›</a:t>
            </a:fld>
            <a:endParaRPr lang="en-US" dirty="0"/>
          </a:p>
        </p:txBody>
      </p:sp>
    </p:spTree>
    <p:extLst>
      <p:ext uri="{BB962C8B-B14F-4D97-AF65-F5344CB8AC3E}">
        <p14:creationId xmlns:p14="http://schemas.microsoft.com/office/powerpoint/2010/main" val="1748034369"/>
      </p:ext>
    </p:extLst>
  </p:cSld>
  <p:clrMap bg1="lt1" tx1="dk1" bg2="lt2" tx2="dk2" accent1="accent1" accent2="accent2" accent3="accent3" accent4="accent4" accent5="accent5" accent6="accent6" hlink="hlink" folHlink="folHlink"/>
  <p:hf/>
  <p:notesStyle>
    <a:lvl1pPr marL="114300" indent="-114300" algn="l" rtl="0" eaLnBrk="0" fontAlgn="base" hangingPunct="0">
      <a:spcBef>
        <a:spcPct val="30000"/>
      </a:spcBef>
      <a:spcAft>
        <a:spcPct val="0"/>
      </a:spcAft>
      <a:buClr>
        <a:srgbClr val="035174"/>
      </a:buClr>
      <a:buFont typeface="Wingdings" pitchFamily="2" charset="2"/>
      <a:buChar char="§"/>
      <a:defRPr sz="900" kern="1200">
        <a:solidFill>
          <a:schemeClr val="tx1"/>
        </a:solidFill>
        <a:latin typeface="Arial" pitchFamily="34" charset="0"/>
        <a:ea typeface="+mn-ea"/>
        <a:cs typeface="Arial" pitchFamily="34" charset="0"/>
      </a:defRPr>
    </a:lvl1pPr>
    <a:lvl2pPr marL="457200" algn="l" rtl="0" eaLnBrk="0" fontAlgn="base" hangingPunct="0">
      <a:spcBef>
        <a:spcPct val="30000"/>
      </a:spcBef>
      <a:spcAft>
        <a:spcPct val="0"/>
      </a:spcAft>
      <a:buFont typeface="Verdana" pitchFamily="34" charset="0"/>
      <a:defRPr sz="900" kern="1200">
        <a:solidFill>
          <a:schemeClr val="tx1"/>
        </a:solidFill>
        <a:latin typeface="Arial" pitchFamily="34" charset="0"/>
        <a:ea typeface="+mn-ea"/>
        <a:cs typeface="Arial" pitchFamily="34" charset="0"/>
      </a:defRPr>
    </a:lvl2pPr>
    <a:lvl3pPr marL="914400" algn="l" rtl="0" eaLnBrk="0" fontAlgn="base" hangingPunct="0">
      <a:spcBef>
        <a:spcPct val="30000"/>
      </a:spcBef>
      <a:spcAft>
        <a:spcPct val="0"/>
      </a:spcAft>
      <a:defRPr sz="900" kern="1200">
        <a:solidFill>
          <a:schemeClr val="tx1"/>
        </a:solidFill>
        <a:latin typeface="Arial" pitchFamily="34" charset="0"/>
        <a:ea typeface="+mn-ea"/>
        <a:cs typeface="Arial" pitchFamily="34" charset="0"/>
      </a:defRPr>
    </a:lvl3pPr>
    <a:lvl4pPr marL="1371600" algn="l" rtl="0" eaLnBrk="0" fontAlgn="base" hangingPunct="0">
      <a:spcBef>
        <a:spcPct val="30000"/>
      </a:spcBef>
      <a:spcAft>
        <a:spcPct val="0"/>
      </a:spcAft>
      <a:defRPr sz="900" kern="1200">
        <a:solidFill>
          <a:schemeClr val="tx1"/>
        </a:solidFill>
        <a:latin typeface="Arial" pitchFamily="34" charset="0"/>
        <a:ea typeface="+mn-ea"/>
        <a:cs typeface="Arial" pitchFamily="34" charset="0"/>
      </a:defRPr>
    </a:lvl4pPr>
    <a:lvl5pPr marL="1828800" algn="l" rtl="0" eaLnBrk="0" fontAlgn="base" hangingPunct="0">
      <a:spcBef>
        <a:spcPct val="30000"/>
      </a:spcBef>
      <a:spcAft>
        <a:spcPct val="0"/>
      </a:spcAft>
      <a:defRPr sz="900" kern="1200">
        <a:solidFill>
          <a:schemeClr val="tx1"/>
        </a:solidFill>
        <a:latin typeface="Arial" pitchFamily="34" charset="0"/>
        <a:ea typeface="+mn-ea"/>
        <a:cs typeface="Arial"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567</a:t>
            </a:r>
          </a:p>
        </p:txBody>
      </p:sp>
      <p:sp>
        <p:nvSpPr>
          <p:cNvPr id="4" name="Slide Number Placeholder 3"/>
          <p:cNvSpPr>
            <a:spLocks noGrp="1"/>
          </p:cNvSpPr>
          <p:nvPr>
            <p:ph type="sldNum" sz="quarter" idx="10"/>
          </p:nvPr>
        </p:nvSpPr>
        <p:spPr/>
        <p:txBody>
          <a:bodyPr/>
          <a:lstStyle/>
          <a:p>
            <a:fld id="{8C1B23D2-AEFA-4669-8D14-C57A190566F4}" type="slidenum">
              <a:rPr lang="en-US" smtClean="0"/>
              <a:t>2</a:t>
            </a:fld>
            <a:endParaRPr lang="en-US" dirty="0"/>
          </a:p>
        </p:txBody>
      </p:sp>
    </p:spTree>
    <p:extLst>
      <p:ext uri="{BB962C8B-B14F-4D97-AF65-F5344CB8AC3E}">
        <p14:creationId xmlns:p14="http://schemas.microsoft.com/office/powerpoint/2010/main" val="3363002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571-572</a:t>
            </a:r>
          </a:p>
          <a:p>
            <a:r>
              <a:rPr lang="en-US" dirty="0" smtClean="0"/>
              <a:t>Objective</a:t>
            </a:r>
            <a:r>
              <a:rPr lang="en-US" baseline="0" dirty="0" smtClean="0"/>
              <a:t> 6.1, 6.2, 6.3</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11</a:t>
            </a:fld>
            <a:endParaRPr lang="en-US" dirty="0"/>
          </a:p>
        </p:txBody>
      </p:sp>
    </p:spTree>
    <p:extLst>
      <p:ext uri="{BB962C8B-B14F-4D97-AF65-F5344CB8AC3E}">
        <p14:creationId xmlns:p14="http://schemas.microsoft.com/office/powerpoint/2010/main" val="35541175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572</a:t>
            </a:r>
          </a:p>
          <a:p>
            <a:r>
              <a:rPr lang="en-US" dirty="0" smtClean="0"/>
              <a:t>Objective</a:t>
            </a:r>
            <a:r>
              <a:rPr lang="en-US" baseline="0" dirty="0" smtClean="0"/>
              <a:t> 6.1, 6.2, 6.3</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12</a:t>
            </a:fld>
            <a:endParaRPr lang="en-US" dirty="0"/>
          </a:p>
        </p:txBody>
      </p:sp>
    </p:spTree>
    <p:extLst>
      <p:ext uri="{BB962C8B-B14F-4D97-AF65-F5344CB8AC3E}">
        <p14:creationId xmlns:p14="http://schemas.microsoft.com/office/powerpoint/2010/main" val="35541175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572-573</a:t>
            </a:r>
          </a:p>
          <a:p>
            <a:r>
              <a:rPr lang="en-US" dirty="0" smtClean="0"/>
              <a:t>Objective</a:t>
            </a:r>
            <a:r>
              <a:rPr lang="en-US" baseline="0" dirty="0" smtClean="0"/>
              <a:t> 6.1, 6.2, 6.3</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13</a:t>
            </a:fld>
            <a:endParaRPr lang="en-US" dirty="0"/>
          </a:p>
        </p:txBody>
      </p:sp>
    </p:spTree>
    <p:extLst>
      <p:ext uri="{BB962C8B-B14F-4D97-AF65-F5344CB8AC3E}">
        <p14:creationId xmlns:p14="http://schemas.microsoft.com/office/powerpoint/2010/main" val="35541175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573</a:t>
            </a:r>
          </a:p>
          <a:p>
            <a:r>
              <a:rPr lang="en-US" dirty="0" smtClean="0"/>
              <a:t>Objective</a:t>
            </a:r>
            <a:r>
              <a:rPr lang="en-US" baseline="0" dirty="0" smtClean="0"/>
              <a:t> 6.1, 6.2, 6.3</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14</a:t>
            </a:fld>
            <a:endParaRPr lang="en-US" dirty="0"/>
          </a:p>
        </p:txBody>
      </p:sp>
    </p:spTree>
    <p:extLst>
      <p:ext uri="{BB962C8B-B14F-4D97-AF65-F5344CB8AC3E}">
        <p14:creationId xmlns:p14="http://schemas.microsoft.com/office/powerpoint/2010/main" val="355411751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smtClean="0"/>
              <a:t> 573</a:t>
            </a:r>
            <a:endParaRPr lang="en-US" dirty="0" smtClean="0"/>
          </a:p>
          <a:p>
            <a:r>
              <a:rPr lang="en-US" dirty="0" smtClean="0"/>
              <a:t>Objective</a:t>
            </a:r>
            <a:r>
              <a:rPr lang="en-US" baseline="0" dirty="0" smtClean="0"/>
              <a:t> 6.1, 6.2, 6.3</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15</a:t>
            </a:fld>
            <a:endParaRPr lang="en-US" dirty="0"/>
          </a:p>
        </p:txBody>
      </p:sp>
    </p:spTree>
    <p:extLst>
      <p:ext uri="{BB962C8B-B14F-4D97-AF65-F5344CB8AC3E}">
        <p14:creationId xmlns:p14="http://schemas.microsoft.com/office/powerpoint/2010/main" val="355411751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574</a:t>
            </a:r>
          </a:p>
          <a:p>
            <a:r>
              <a:rPr lang="en-US" dirty="0" smtClean="0"/>
              <a:t>Objective</a:t>
            </a:r>
            <a:r>
              <a:rPr lang="en-US" baseline="0" dirty="0" smtClean="0"/>
              <a:t> 6.1, 6.2, 6.3</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16</a:t>
            </a:fld>
            <a:endParaRPr lang="en-US" dirty="0"/>
          </a:p>
        </p:txBody>
      </p:sp>
    </p:spTree>
    <p:extLst>
      <p:ext uri="{BB962C8B-B14F-4D97-AF65-F5344CB8AC3E}">
        <p14:creationId xmlns:p14="http://schemas.microsoft.com/office/powerpoint/2010/main" val="355411751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578</a:t>
            </a:r>
          </a:p>
          <a:p>
            <a:r>
              <a:rPr lang="en-US" dirty="0" smtClean="0"/>
              <a:t>Objective</a:t>
            </a:r>
            <a:r>
              <a:rPr lang="en-US" baseline="0" dirty="0" smtClean="0"/>
              <a:t> 6.1, 6.2, 6.3</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17</a:t>
            </a:fld>
            <a:endParaRPr lang="en-US" dirty="0"/>
          </a:p>
        </p:txBody>
      </p:sp>
    </p:spTree>
    <p:extLst>
      <p:ext uri="{BB962C8B-B14F-4D97-AF65-F5344CB8AC3E}">
        <p14:creationId xmlns:p14="http://schemas.microsoft.com/office/powerpoint/2010/main" val="355411751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578</a:t>
            </a:r>
          </a:p>
          <a:p>
            <a:r>
              <a:rPr lang="en-US" dirty="0" smtClean="0"/>
              <a:t>Objective</a:t>
            </a:r>
            <a:r>
              <a:rPr lang="en-US" baseline="0" dirty="0" smtClean="0"/>
              <a:t> 6.1, 6.2, 6.3</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18</a:t>
            </a:fld>
            <a:endParaRPr lang="en-US" dirty="0"/>
          </a:p>
        </p:txBody>
      </p:sp>
    </p:spTree>
    <p:extLst>
      <p:ext uri="{BB962C8B-B14F-4D97-AF65-F5344CB8AC3E}">
        <p14:creationId xmlns:p14="http://schemas.microsoft.com/office/powerpoint/2010/main" val="355411751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578-579</a:t>
            </a:r>
          </a:p>
          <a:p>
            <a:r>
              <a:rPr lang="en-US" dirty="0" smtClean="0"/>
              <a:t>Objective</a:t>
            </a:r>
            <a:r>
              <a:rPr lang="en-US" baseline="0" dirty="0" smtClean="0"/>
              <a:t> 6.1, 6.2, 6.3</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19</a:t>
            </a:fld>
            <a:endParaRPr lang="en-US" dirty="0"/>
          </a:p>
        </p:txBody>
      </p:sp>
    </p:spTree>
    <p:extLst>
      <p:ext uri="{BB962C8B-B14F-4D97-AF65-F5344CB8AC3E}">
        <p14:creationId xmlns:p14="http://schemas.microsoft.com/office/powerpoint/2010/main" val="355411751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579</a:t>
            </a:r>
          </a:p>
          <a:p>
            <a:r>
              <a:rPr lang="en-US" dirty="0" smtClean="0"/>
              <a:t>Objective</a:t>
            </a:r>
            <a:r>
              <a:rPr lang="en-US" baseline="0" dirty="0" smtClean="0"/>
              <a:t> 6.1, 6.2, 6.3</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20</a:t>
            </a:fld>
            <a:endParaRPr lang="en-US" dirty="0"/>
          </a:p>
        </p:txBody>
      </p:sp>
    </p:spTree>
    <p:extLst>
      <p:ext uri="{BB962C8B-B14F-4D97-AF65-F5344CB8AC3E}">
        <p14:creationId xmlns:p14="http://schemas.microsoft.com/office/powerpoint/2010/main" val="35541175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568</a:t>
            </a:r>
          </a:p>
          <a:p>
            <a:r>
              <a:rPr lang="en-US" dirty="0" smtClean="0"/>
              <a:t>Objective</a:t>
            </a:r>
            <a:r>
              <a:rPr lang="en-US" baseline="0" dirty="0" smtClean="0"/>
              <a:t> 6.1, 6.2, 6.3</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3</a:t>
            </a:fld>
            <a:endParaRPr lang="en-US" dirty="0"/>
          </a:p>
        </p:txBody>
      </p:sp>
    </p:spTree>
    <p:extLst>
      <p:ext uri="{BB962C8B-B14F-4D97-AF65-F5344CB8AC3E}">
        <p14:creationId xmlns:p14="http://schemas.microsoft.com/office/powerpoint/2010/main" val="355411751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579-580</a:t>
            </a:r>
          </a:p>
          <a:p>
            <a:r>
              <a:rPr lang="en-US" dirty="0" smtClean="0"/>
              <a:t>Objective</a:t>
            </a:r>
            <a:r>
              <a:rPr lang="en-US" baseline="0" dirty="0" smtClean="0"/>
              <a:t> 6.1, 6.2, 6.3</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21</a:t>
            </a:fld>
            <a:endParaRPr lang="en-US" dirty="0"/>
          </a:p>
        </p:txBody>
      </p:sp>
    </p:spTree>
    <p:extLst>
      <p:ext uri="{BB962C8B-B14F-4D97-AF65-F5344CB8AC3E}">
        <p14:creationId xmlns:p14="http://schemas.microsoft.com/office/powerpoint/2010/main" val="355411751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582</a:t>
            </a:r>
          </a:p>
        </p:txBody>
      </p:sp>
      <p:sp>
        <p:nvSpPr>
          <p:cNvPr id="4" name="Slide Number Placeholder 3"/>
          <p:cNvSpPr>
            <a:spLocks noGrp="1"/>
          </p:cNvSpPr>
          <p:nvPr>
            <p:ph type="sldNum" sz="quarter" idx="10"/>
          </p:nvPr>
        </p:nvSpPr>
        <p:spPr/>
        <p:txBody>
          <a:bodyPr/>
          <a:lstStyle/>
          <a:p>
            <a:fld id="{8C1B23D2-AEFA-4669-8D14-C57A190566F4}" type="slidenum">
              <a:rPr lang="en-US" smtClean="0"/>
              <a:t>22</a:t>
            </a:fld>
            <a:endParaRPr lang="en-US" dirty="0"/>
          </a:p>
        </p:txBody>
      </p:sp>
    </p:spTree>
    <p:extLst>
      <p:ext uri="{BB962C8B-B14F-4D97-AF65-F5344CB8AC3E}">
        <p14:creationId xmlns:p14="http://schemas.microsoft.com/office/powerpoint/2010/main" val="33630024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582</a:t>
            </a:r>
          </a:p>
        </p:txBody>
      </p:sp>
      <p:sp>
        <p:nvSpPr>
          <p:cNvPr id="4" name="Slide Number Placeholder 3"/>
          <p:cNvSpPr>
            <a:spLocks noGrp="1"/>
          </p:cNvSpPr>
          <p:nvPr>
            <p:ph type="sldNum" sz="quarter" idx="10"/>
          </p:nvPr>
        </p:nvSpPr>
        <p:spPr/>
        <p:txBody>
          <a:bodyPr/>
          <a:lstStyle/>
          <a:p>
            <a:fld id="{8C1B23D2-AEFA-4669-8D14-C57A190566F4}" type="slidenum">
              <a:rPr lang="en-US" smtClean="0"/>
              <a:t>23</a:t>
            </a:fld>
            <a:endParaRPr lang="en-US" dirty="0"/>
          </a:p>
        </p:txBody>
      </p:sp>
    </p:spTree>
    <p:extLst>
      <p:ext uri="{BB962C8B-B14F-4D97-AF65-F5344CB8AC3E}">
        <p14:creationId xmlns:p14="http://schemas.microsoft.com/office/powerpoint/2010/main" val="392972431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smtClean="0"/>
              <a:t> 582</a:t>
            </a:r>
            <a:endParaRPr lang="en-US"/>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24</a:t>
            </a:fld>
            <a:endParaRPr lang="en-US" dirty="0"/>
          </a:p>
        </p:txBody>
      </p:sp>
    </p:spTree>
    <p:extLst>
      <p:ext uri="{BB962C8B-B14F-4D97-AF65-F5344CB8AC3E}">
        <p14:creationId xmlns:p14="http://schemas.microsoft.com/office/powerpoint/2010/main" val="214657205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582</a:t>
            </a:r>
          </a:p>
        </p:txBody>
      </p:sp>
      <p:sp>
        <p:nvSpPr>
          <p:cNvPr id="4" name="Slide Number Placeholder 3"/>
          <p:cNvSpPr>
            <a:spLocks noGrp="1"/>
          </p:cNvSpPr>
          <p:nvPr>
            <p:ph type="sldNum" sz="quarter" idx="10"/>
          </p:nvPr>
        </p:nvSpPr>
        <p:spPr/>
        <p:txBody>
          <a:bodyPr/>
          <a:lstStyle/>
          <a:p>
            <a:fld id="{8C1B23D2-AEFA-4669-8D14-C57A190566F4}" type="slidenum">
              <a:rPr lang="en-US" smtClean="0"/>
              <a:t>25</a:t>
            </a:fld>
            <a:endParaRPr lang="en-US" dirty="0"/>
          </a:p>
        </p:txBody>
      </p:sp>
    </p:spTree>
    <p:extLst>
      <p:ext uri="{BB962C8B-B14F-4D97-AF65-F5344CB8AC3E}">
        <p14:creationId xmlns:p14="http://schemas.microsoft.com/office/powerpoint/2010/main" val="39297243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568</a:t>
            </a:r>
          </a:p>
          <a:p>
            <a:r>
              <a:rPr lang="en-US" dirty="0" smtClean="0"/>
              <a:t>Objective</a:t>
            </a:r>
            <a:r>
              <a:rPr lang="en-US" baseline="0" dirty="0" smtClean="0"/>
              <a:t> 6.1, 6.2, 6.3</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4</a:t>
            </a:fld>
            <a:endParaRPr lang="en-US" dirty="0"/>
          </a:p>
        </p:txBody>
      </p:sp>
    </p:spTree>
    <p:extLst>
      <p:ext uri="{BB962C8B-B14F-4D97-AF65-F5344CB8AC3E}">
        <p14:creationId xmlns:p14="http://schemas.microsoft.com/office/powerpoint/2010/main" val="35541175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568</a:t>
            </a:r>
          </a:p>
          <a:p>
            <a:r>
              <a:rPr lang="en-US" dirty="0" smtClean="0"/>
              <a:t>Objective</a:t>
            </a:r>
            <a:r>
              <a:rPr lang="en-US" baseline="0" dirty="0" smtClean="0"/>
              <a:t> 6.1, 6.2, 6.3</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5</a:t>
            </a:fld>
            <a:endParaRPr lang="en-US" dirty="0"/>
          </a:p>
        </p:txBody>
      </p:sp>
    </p:spTree>
    <p:extLst>
      <p:ext uri="{BB962C8B-B14F-4D97-AF65-F5344CB8AC3E}">
        <p14:creationId xmlns:p14="http://schemas.microsoft.com/office/powerpoint/2010/main" val="35541175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569</a:t>
            </a:r>
          </a:p>
          <a:p>
            <a:r>
              <a:rPr lang="en-US" dirty="0" smtClean="0"/>
              <a:t>Objective</a:t>
            </a:r>
            <a:r>
              <a:rPr lang="en-US" baseline="0" dirty="0" smtClean="0"/>
              <a:t> 6.1, 6.2, 6.3</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6</a:t>
            </a:fld>
            <a:endParaRPr lang="en-US" dirty="0"/>
          </a:p>
        </p:txBody>
      </p:sp>
    </p:spTree>
    <p:extLst>
      <p:ext uri="{BB962C8B-B14F-4D97-AF65-F5344CB8AC3E}">
        <p14:creationId xmlns:p14="http://schemas.microsoft.com/office/powerpoint/2010/main" val="35541175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569</a:t>
            </a:r>
          </a:p>
          <a:p>
            <a:r>
              <a:rPr lang="en-US" dirty="0" smtClean="0"/>
              <a:t>Objective</a:t>
            </a:r>
            <a:r>
              <a:rPr lang="en-US" baseline="0" dirty="0" smtClean="0"/>
              <a:t> 6.1, 6.2, 6.3</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7</a:t>
            </a:fld>
            <a:endParaRPr lang="en-US" dirty="0"/>
          </a:p>
        </p:txBody>
      </p:sp>
    </p:spTree>
    <p:extLst>
      <p:ext uri="{BB962C8B-B14F-4D97-AF65-F5344CB8AC3E}">
        <p14:creationId xmlns:p14="http://schemas.microsoft.com/office/powerpoint/2010/main" val="35541175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570-571</a:t>
            </a:r>
          </a:p>
          <a:p>
            <a:r>
              <a:rPr lang="en-US" dirty="0" smtClean="0"/>
              <a:t>Objective</a:t>
            </a:r>
            <a:r>
              <a:rPr lang="en-US" baseline="0" dirty="0" smtClean="0"/>
              <a:t> 6.1, 6.2, 6.3</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8</a:t>
            </a:fld>
            <a:endParaRPr lang="en-US" dirty="0"/>
          </a:p>
        </p:txBody>
      </p:sp>
    </p:spTree>
    <p:extLst>
      <p:ext uri="{BB962C8B-B14F-4D97-AF65-F5344CB8AC3E}">
        <p14:creationId xmlns:p14="http://schemas.microsoft.com/office/powerpoint/2010/main" val="35541175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571</a:t>
            </a:r>
          </a:p>
          <a:p>
            <a:r>
              <a:rPr lang="en-US" dirty="0" smtClean="0"/>
              <a:t>Objective</a:t>
            </a:r>
            <a:r>
              <a:rPr lang="en-US" baseline="0" dirty="0" smtClean="0"/>
              <a:t> 6.1, 6.2, 6.3</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9</a:t>
            </a:fld>
            <a:endParaRPr lang="en-US" dirty="0"/>
          </a:p>
        </p:txBody>
      </p:sp>
    </p:spTree>
    <p:extLst>
      <p:ext uri="{BB962C8B-B14F-4D97-AF65-F5344CB8AC3E}">
        <p14:creationId xmlns:p14="http://schemas.microsoft.com/office/powerpoint/2010/main" val="35541175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571-572</a:t>
            </a:r>
          </a:p>
          <a:p>
            <a:r>
              <a:rPr lang="en-US" dirty="0" smtClean="0"/>
              <a:t>Objective</a:t>
            </a:r>
            <a:r>
              <a:rPr lang="en-US" baseline="0" dirty="0" smtClean="0"/>
              <a:t> 6.1, 6.2, 6.3</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10</a:t>
            </a:fld>
            <a:endParaRPr lang="en-US" dirty="0"/>
          </a:p>
        </p:txBody>
      </p:sp>
    </p:spTree>
    <p:extLst>
      <p:ext uri="{BB962C8B-B14F-4D97-AF65-F5344CB8AC3E}">
        <p14:creationId xmlns:p14="http://schemas.microsoft.com/office/powerpoint/2010/main" val="35541175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432000" y="360000"/>
            <a:ext cx="8389938" cy="914400"/>
          </a:xfrm>
          <a:prstGeom prst="rect">
            <a:avLst/>
          </a:prstGeom>
        </p:spPr>
        <p:txBody>
          <a:bodyPr/>
          <a:lstStyle>
            <a:lvl1pPr>
              <a:defRPr sz="3800"/>
            </a:lvl1pPr>
          </a:lstStyle>
          <a:p>
            <a:r>
              <a:rPr lang="en-US" dirty="0" smtClean="0"/>
              <a:t>Click to edit Master title style</a:t>
            </a:r>
            <a:endParaRPr lang="en-US" dirty="0"/>
          </a:p>
        </p:txBody>
      </p:sp>
      <p:sp>
        <p:nvSpPr>
          <p:cNvPr id="6" name="Content Placeholder 5"/>
          <p:cNvSpPr>
            <a:spLocks noGrp="1"/>
          </p:cNvSpPr>
          <p:nvPr>
            <p:ph sz="quarter" idx="12"/>
          </p:nvPr>
        </p:nvSpPr>
        <p:spPr>
          <a:xfrm>
            <a:off x="363538" y="1288974"/>
            <a:ext cx="4109310" cy="4990640"/>
          </a:xfrm>
        </p:spPr>
        <p:txBody>
          <a:bodyPr/>
          <a:lstStyle>
            <a:lvl1pPr>
              <a:defRPr sz="2400"/>
            </a:lvl1pPr>
            <a:lvl2pPr>
              <a:defRPr sz="2000"/>
            </a:lvl2pPr>
            <a:lvl3pPr>
              <a:defRPr sz="1800"/>
            </a:lvl3pPr>
            <a:lvl4pPr>
              <a:defRPr sz="1600"/>
            </a:lvl4pPr>
            <a:lvl5pPr>
              <a:defRPr sz="1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Content Placeholder 5"/>
          <p:cNvSpPr>
            <a:spLocks noGrp="1"/>
          </p:cNvSpPr>
          <p:nvPr>
            <p:ph sz="quarter" idx="13"/>
          </p:nvPr>
        </p:nvSpPr>
        <p:spPr>
          <a:xfrm>
            <a:off x="4647265" y="1287138"/>
            <a:ext cx="4109310" cy="4990640"/>
          </a:xfrm>
        </p:spPr>
        <p:txBody>
          <a:bodyPr/>
          <a:lstStyle>
            <a:lvl1pPr>
              <a:defRPr sz="2400"/>
            </a:lvl1pPr>
            <a:lvl2pPr>
              <a:defRPr sz="2000"/>
            </a:lvl2pPr>
            <a:lvl3pPr>
              <a:defRPr sz="1800"/>
            </a:lvl3pPr>
            <a:lvl4pPr>
              <a:defRPr sz="1600"/>
            </a:lvl4pPr>
            <a:lvl5pPr>
              <a:defRPr sz="1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Rectangle 5"/>
          <p:cNvSpPr>
            <a:spLocks noGrp="1" noChangeArrowheads="1"/>
          </p:cNvSpPr>
          <p:nvPr>
            <p:ph type="ftr" sz="quarter" idx="14"/>
          </p:nvPr>
        </p:nvSpPr>
        <p:spPr>
          <a:ln/>
        </p:spPr>
        <p:txBody>
          <a:bodyPr/>
          <a:lstStyle>
            <a:lvl1pPr>
              <a:defRPr sz="900">
                <a:latin typeface="Arial" pitchFamily="34" charset="0"/>
                <a:cs typeface="Arial" pitchFamily="34" charset="0"/>
              </a:defRPr>
            </a:lvl1pPr>
          </a:lstStyle>
          <a:p>
            <a:pPr>
              <a:defRPr/>
            </a:pPr>
            <a:r>
              <a:rPr lang="en-US" smtClean="0"/>
              <a:t>© CCI Learning Solutions Inc.</a:t>
            </a:r>
            <a:endParaRPr lang="en-US" dirty="0"/>
          </a:p>
        </p:txBody>
      </p:sp>
      <p:sp>
        <p:nvSpPr>
          <p:cNvPr id="8" name="Rectangle 6"/>
          <p:cNvSpPr>
            <a:spLocks noGrp="1" noChangeArrowheads="1"/>
          </p:cNvSpPr>
          <p:nvPr>
            <p:ph type="sldNum" sz="quarter" idx="15"/>
          </p:nvPr>
        </p:nvSpPr>
        <p:spPr>
          <a:ln/>
        </p:spPr>
        <p:txBody>
          <a:bodyPr/>
          <a:lstStyle>
            <a:lvl1pPr>
              <a:defRPr/>
            </a:lvl1pPr>
          </a:lstStyle>
          <a:p>
            <a:pPr>
              <a:defRPr/>
            </a:pPr>
            <a:fld id="{3B3A439C-1D43-49FE-9ED0-6F1657F62FA0}"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5" name="Footer Placeholder 4"/>
          <p:cNvSpPr>
            <a:spLocks noGrp="1"/>
          </p:cNvSpPr>
          <p:nvPr>
            <p:ph type="ftr" sz="quarter" idx="11"/>
          </p:nvPr>
        </p:nvSpPr>
        <p:spPr/>
        <p:txBody>
          <a:bodyPr/>
          <a:lstStyle/>
          <a:p>
            <a:r>
              <a:rPr lang="en-US" smtClean="0"/>
              <a:t>© CCI Learning Solutions Inc.</a:t>
            </a:r>
            <a:endParaRPr lang="en-US"/>
          </a:p>
        </p:txBody>
      </p:sp>
      <p:sp>
        <p:nvSpPr>
          <p:cNvPr id="6" name="Slide Number Placeholder 5"/>
          <p:cNvSpPr>
            <a:spLocks noGrp="1"/>
          </p:cNvSpPr>
          <p:nvPr>
            <p:ph type="sldNum" sz="quarter" idx="12"/>
          </p:nvPr>
        </p:nvSpPr>
        <p:spPr/>
        <p:txBody>
          <a:bodyPr/>
          <a:lstStyle/>
          <a:p>
            <a:fld id="{45FB6C65-6715-49C2-A781-2C0369051A11}" type="slidenum">
              <a:rPr lang="en-US" smtClean="0"/>
              <a:t>‹#›</a:t>
            </a:fld>
            <a:endParaRPr lang="en-US"/>
          </a:p>
        </p:txBody>
      </p:sp>
    </p:spTree>
    <p:extLst>
      <p:ext uri="{BB962C8B-B14F-4D97-AF65-F5344CB8AC3E}">
        <p14:creationId xmlns:p14="http://schemas.microsoft.com/office/powerpoint/2010/main" val="408441038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35429" y="333828"/>
            <a:ext cx="8291712" cy="836065"/>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373063" y="1344705"/>
            <a:ext cx="8385175" cy="4913219"/>
          </a:xfrm>
        </p:spPr>
        <p:txBody>
          <a:bodyPr/>
          <a:lstStyle>
            <a:lvl1pPr>
              <a:lnSpc>
                <a:spcPct val="114000"/>
              </a:lnSpc>
              <a:defRPr/>
            </a:lvl1pPr>
            <a:lvl2pPr>
              <a:lnSpc>
                <a:spcPct val="114000"/>
              </a:lnSpc>
              <a:defRPr/>
            </a:lvl2pPr>
            <a:lvl3pPr>
              <a:lnSpc>
                <a:spcPct val="114000"/>
              </a:lnSpc>
              <a:defRPr/>
            </a:lvl3pPr>
            <a:lvl4pPr>
              <a:lnSpc>
                <a:spcPct val="114000"/>
              </a:lnSpc>
              <a:defRPr/>
            </a:lvl4pPr>
            <a:lvl5pPr>
              <a:lnSpc>
                <a:spcPct val="114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1"/>
          </p:nvPr>
        </p:nvSpPr>
        <p:spPr/>
        <p:txBody>
          <a:bodyPr/>
          <a:lstStyle/>
          <a:p>
            <a:r>
              <a:rPr lang="en-US" dirty="0" smtClean="0"/>
              <a:t>© CCI Learning Solutions Inc.</a:t>
            </a:r>
            <a:endParaRPr lang="en-US" dirty="0"/>
          </a:p>
        </p:txBody>
      </p:sp>
      <p:sp>
        <p:nvSpPr>
          <p:cNvPr id="6" name="Slide Number Placeholder 5"/>
          <p:cNvSpPr>
            <a:spLocks noGrp="1"/>
          </p:cNvSpPr>
          <p:nvPr>
            <p:ph type="sldNum" sz="quarter" idx="12"/>
          </p:nvPr>
        </p:nvSpPr>
        <p:spPr/>
        <p:txBody>
          <a:bodyPr/>
          <a:lstStyle/>
          <a:p>
            <a:fld id="{45FB6C65-6715-49C2-A781-2C0369051A11}" type="slidenum">
              <a:rPr lang="en-US" smtClean="0"/>
              <a:t>‹#›</a:t>
            </a:fld>
            <a:endParaRPr lang="en-US" dirty="0"/>
          </a:p>
        </p:txBody>
      </p:sp>
    </p:spTree>
    <p:extLst>
      <p:ext uri="{BB962C8B-B14F-4D97-AF65-F5344CB8AC3E}">
        <p14:creationId xmlns:p14="http://schemas.microsoft.com/office/powerpoint/2010/main" val="41934944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0"/>
            <a:ext cx="9144000" cy="6921392"/>
          </a:xfrm>
          <a:prstGeom prst="rect">
            <a:avLst/>
          </a:prstGeom>
        </p:spPr>
      </p:pic>
      <p:sp>
        <p:nvSpPr>
          <p:cNvPr id="3" name="Rounded Rectangle 2"/>
          <p:cNvSpPr/>
          <p:nvPr/>
        </p:nvSpPr>
        <p:spPr bwMode="auto">
          <a:xfrm>
            <a:off x="372139" y="244550"/>
            <a:ext cx="8410354" cy="935664"/>
          </a:xfrm>
          <a:prstGeom prst="roundRect">
            <a:avLst/>
          </a:prstGeom>
          <a:solidFill>
            <a:srgbClr val="A5D028"/>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Arial" charset="0"/>
            </a:endParaRPr>
          </a:p>
        </p:txBody>
      </p:sp>
      <p:sp>
        <p:nvSpPr>
          <p:cNvPr id="1027" name="Rectangle 3"/>
          <p:cNvSpPr>
            <a:spLocks noGrp="1" noChangeArrowheads="1"/>
          </p:cNvSpPr>
          <p:nvPr>
            <p:ph type="body" idx="1"/>
          </p:nvPr>
        </p:nvSpPr>
        <p:spPr bwMode="auto">
          <a:xfrm>
            <a:off x="373063" y="1300163"/>
            <a:ext cx="8385175" cy="49577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8" name="Rectangle 5"/>
          <p:cNvSpPr>
            <a:spLocks noGrp="1" noChangeArrowheads="1"/>
          </p:cNvSpPr>
          <p:nvPr>
            <p:ph type="ftr" sz="quarter" idx="3"/>
          </p:nvPr>
        </p:nvSpPr>
        <p:spPr bwMode="auto">
          <a:xfrm>
            <a:off x="252413" y="6445250"/>
            <a:ext cx="2895600" cy="250825"/>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defRPr sz="1000">
                <a:solidFill>
                  <a:schemeClr val="bg1"/>
                </a:solidFill>
                <a:latin typeface="Calibri" pitchFamily="34" charset="0"/>
              </a:defRPr>
            </a:lvl1pPr>
          </a:lstStyle>
          <a:p>
            <a:pPr>
              <a:defRPr/>
            </a:pPr>
            <a:r>
              <a:rPr lang="en-US" dirty="0" smtClean="0"/>
              <a:t>© CCI Learning Solutions Inc.</a:t>
            </a:r>
            <a:endParaRPr lang="en-US" dirty="0"/>
          </a:p>
        </p:txBody>
      </p:sp>
      <p:sp>
        <p:nvSpPr>
          <p:cNvPr id="9" name="Rectangle 6"/>
          <p:cNvSpPr>
            <a:spLocks noGrp="1" noChangeArrowheads="1"/>
          </p:cNvSpPr>
          <p:nvPr>
            <p:ph type="sldNum" sz="quarter" idx="4"/>
          </p:nvPr>
        </p:nvSpPr>
        <p:spPr bwMode="auto">
          <a:xfrm>
            <a:off x="6696075" y="6456363"/>
            <a:ext cx="2193925" cy="2540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900">
                <a:solidFill>
                  <a:schemeClr val="bg1"/>
                </a:solidFill>
                <a:latin typeface="Arial" pitchFamily="34" charset="0"/>
                <a:cs typeface="Arial" pitchFamily="34" charset="0"/>
              </a:defRPr>
            </a:lvl1pPr>
          </a:lstStyle>
          <a:p>
            <a:pPr>
              <a:defRPr/>
            </a:pPr>
            <a:fld id="{32C7E6D7-D697-4F57-BB64-AF588BE1D64B}" type="slidenum">
              <a:rPr lang="en-US" smtClean="0"/>
              <a:pPr>
                <a:defRPr/>
              </a:pPr>
              <a:t>‹#›</a:t>
            </a:fld>
            <a:endParaRPr lang="en-US" dirty="0"/>
          </a:p>
        </p:txBody>
      </p:sp>
    </p:spTree>
  </p:cSld>
  <p:clrMap bg1="lt1" tx1="dk1" bg2="lt2" tx2="dk2" accent1="accent1" accent2="accent2" accent3="accent3" accent4="accent4" accent5="accent5" accent6="accent6" hlink="hlink" folHlink="folHlink"/>
  <p:sldLayoutIdLst>
    <p:sldLayoutId id="2147483912" r:id="rId1"/>
    <p:sldLayoutId id="2147483915" r:id="rId2"/>
    <p:sldLayoutId id="2147483916" r:id="rId3"/>
  </p:sldLayoutIdLst>
  <p:transition/>
  <p:timing>
    <p:tnLst>
      <p:par>
        <p:cTn id="1" dur="indefinite" restart="never" nodeType="tmRoot"/>
      </p:par>
    </p:tnLst>
  </p:timing>
  <p:hf hdr="0" dt="0"/>
  <p:txStyles>
    <p:titleStyle>
      <a:lvl1pPr marL="2511425" indent="-2511425" algn="l" rtl="0" eaLnBrk="0" fontAlgn="base" hangingPunct="0">
        <a:spcBef>
          <a:spcPct val="0"/>
        </a:spcBef>
        <a:spcAft>
          <a:spcPct val="0"/>
        </a:spcAft>
        <a:defRPr sz="4000" b="1" baseline="0">
          <a:solidFill>
            <a:schemeClr val="bg1"/>
          </a:solidFill>
          <a:latin typeface="Zurich BT" pitchFamily="34" charset="0"/>
          <a:ea typeface="+mj-ea"/>
          <a:cs typeface="+mj-cs"/>
        </a:defRPr>
      </a:lvl1pPr>
      <a:lvl2pPr marL="2511425" indent="-2511425" algn="l" rtl="0" eaLnBrk="0" fontAlgn="base" hangingPunct="0">
        <a:spcBef>
          <a:spcPct val="0"/>
        </a:spcBef>
        <a:spcAft>
          <a:spcPct val="0"/>
        </a:spcAft>
        <a:defRPr sz="3600" b="1">
          <a:solidFill>
            <a:schemeClr val="bg1"/>
          </a:solidFill>
          <a:latin typeface="Calibri" pitchFamily="34" charset="0"/>
        </a:defRPr>
      </a:lvl2pPr>
      <a:lvl3pPr marL="2511425" indent="-2511425" algn="l" rtl="0" eaLnBrk="0" fontAlgn="base" hangingPunct="0">
        <a:spcBef>
          <a:spcPct val="0"/>
        </a:spcBef>
        <a:spcAft>
          <a:spcPct val="0"/>
        </a:spcAft>
        <a:defRPr sz="3600" b="1">
          <a:solidFill>
            <a:schemeClr val="bg1"/>
          </a:solidFill>
          <a:latin typeface="Calibri" pitchFamily="34" charset="0"/>
        </a:defRPr>
      </a:lvl3pPr>
      <a:lvl4pPr marL="2511425" indent="-2511425" algn="l" rtl="0" eaLnBrk="0" fontAlgn="base" hangingPunct="0">
        <a:spcBef>
          <a:spcPct val="0"/>
        </a:spcBef>
        <a:spcAft>
          <a:spcPct val="0"/>
        </a:spcAft>
        <a:defRPr sz="3600" b="1">
          <a:solidFill>
            <a:schemeClr val="bg1"/>
          </a:solidFill>
          <a:latin typeface="Calibri" pitchFamily="34" charset="0"/>
        </a:defRPr>
      </a:lvl4pPr>
      <a:lvl5pPr marL="2511425" indent="-2511425" algn="l" rtl="0" eaLnBrk="0" fontAlgn="base" hangingPunct="0">
        <a:spcBef>
          <a:spcPct val="0"/>
        </a:spcBef>
        <a:spcAft>
          <a:spcPct val="0"/>
        </a:spcAft>
        <a:defRPr sz="3600" b="1">
          <a:solidFill>
            <a:schemeClr val="bg1"/>
          </a:solidFill>
          <a:latin typeface="Calibri" pitchFamily="34" charset="0"/>
        </a:defRPr>
      </a:lvl5pPr>
      <a:lvl6pPr marL="2968625" indent="-2511425" algn="l" rtl="0" fontAlgn="base">
        <a:spcBef>
          <a:spcPct val="0"/>
        </a:spcBef>
        <a:spcAft>
          <a:spcPct val="0"/>
        </a:spcAft>
        <a:defRPr sz="3600" b="1">
          <a:solidFill>
            <a:srgbClr val="035174"/>
          </a:solidFill>
          <a:latin typeface="Verdana" pitchFamily="34" charset="0"/>
        </a:defRPr>
      </a:lvl6pPr>
      <a:lvl7pPr marL="3425825" indent="-2511425" algn="l" rtl="0" fontAlgn="base">
        <a:spcBef>
          <a:spcPct val="0"/>
        </a:spcBef>
        <a:spcAft>
          <a:spcPct val="0"/>
        </a:spcAft>
        <a:defRPr sz="3600" b="1">
          <a:solidFill>
            <a:srgbClr val="035174"/>
          </a:solidFill>
          <a:latin typeface="Verdana" pitchFamily="34" charset="0"/>
        </a:defRPr>
      </a:lvl7pPr>
      <a:lvl8pPr marL="3883025" indent="-2511425" algn="l" rtl="0" fontAlgn="base">
        <a:spcBef>
          <a:spcPct val="0"/>
        </a:spcBef>
        <a:spcAft>
          <a:spcPct val="0"/>
        </a:spcAft>
        <a:defRPr sz="3600" b="1">
          <a:solidFill>
            <a:srgbClr val="035174"/>
          </a:solidFill>
          <a:latin typeface="Verdana" pitchFamily="34" charset="0"/>
        </a:defRPr>
      </a:lvl8pPr>
      <a:lvl9pPr marL="4340225" indent="-2511425" algn="l" rtl="0" fontAlgn="base">
        <a:spcBef>
          <a:spcPct val="0"/>
        </a:spcBef>
        <a:spcAft>
          <a:spcPct val="0"/>
        </a:spcAft>
        <a:defRPr sz="3600" b="1">
          <a:solidFill>
            <a:srgbClr val="035174"/>
          </a:solidFill>
          <a:latin typeface="Verdana" pitchFamily="34" charset="0"/>
        </a:defRPr>
      </a:lvl9pPr>
    </p:titleStyle>
    <p:bodyStyle>
      <a:lvl1pPr marL="225425" indent="-225425" algn="l" rtl="0" eaLnBrk="0" fontAlgn="base" hangingPunct="0">
        <a:lnSpc>
          <a:spcPct val="114000"/>
        </a:lnSpc>
        <a:spcBef>
          <a:spcPts val="800"/>
        </a:spcBef>
        <a:spcAft>
          <a:spcPct val="0"/>
        </a:spcAft>
        <a:buClr>
          <a:schemeClr val="tx1"/>
        </a:buClr>
        <a:buFont typeface="Arial" pitchFamily="34" charset="0"/>
        <a:buChar char="•"/>
        <a:defRPr sz="2400">
          <a:solidFill>
            <a:schemeClr val="tx1"/>
          </a:solidFill>
          <a:latin typeface="Zurich BT" pitchFamily="34" charset="0"/>
          <a:ea typeface="+mn-ea"/>
          <a:cs typeface="Arial" pitchFamily="34" charset="0"/>
        </a:defRPr>
      </a:lvl1pPr>
      <a:lvl2pPr marL="625475" indent="-285750" algn="l" rtl="0" eaLnBrk="0" fontAlgn="base" hangingPunct="0">
        <a:lnSpc>
          <a:spcPct val="114000"/>
        </a:lnSpc>
        <a:spcBef>
          <a:spcPts val="800"/>
        </a:spcBef>
        <a:spcAft>
          <a:spcPct val="0"/>
        </a:spcAft>
        <a:buFont typeface="Arial Narrow" pitchFamily="34" charset="0"/>
        <a:buChar char="−"/>
        <a:defRPr sz="2000">
          <a:solidFill>
            <a:schemeClr val="tx1"/>
          </a:solidFill>
          <a:latin typeface="Zurich BT" pitchFamily="34" charset="0"/>
          <a:cs typeface="Arial" pitchFamily="34" charset="0"/>
        </a:defRPr>
      </a:lvl2pPr>
      <a:lvl3pPr marL="971550" indent="-231775" algn="l" rtl="0" eaLnBrk="0" fontAlgn="base" hangingPunct="0">
        <a:lnSpc>
          <a:spcPct val="114000"/>
        </a:lnSpc>
        <a:spcBef>
          <a:spcPts val="800"/>
        </a:spcBef>
        <a:spcAft>
          <a:spcPct val="0"/>
        </a:spcAft>
        <a:buFont typeface="Arial Narrow" pitchFamily="34" charset="0"/>
        <a:buChar char="−"/>
        <a:defRPr sz="1800">
          <a:solidFill>
            <a:schemeClr val="tx1"/>
          </a:solidFill>
          <a:latin typeface="Zurich BT" pitchFamily="34" charset="0"/>
          <a:cs typeface="Arial" pitchFamily="34" charset="0"/>
        </a:defRPr>
      </a:lvl3pPr>
      <a:lvl4pPr marL="1317625" indent="-231775" algn="l" rtl="0" eaLnBrk="0" fontAlgn="base" hangingPunct="0">
        <a:lnSpc>
          <a:spcPct val="114000"/>
        </a:lnSpc>
        <a:spcBef>
          <a:spcPts val="800"/>
        </a:spcBef>
        <a:spcAft>
          <a:spcPct val="0"/>
        </a:spcAft>
        <a:buFont typeface="Arial" pitchFamily="34" charset="0"/>
        <a:buChar char="◦"/>
        <a:defRPr sz="1600">
          <a:solidFill>
            <a:schemeClr val="tx1"/>
          </a:solidFill>
          <a:latin typeface="Zurich BT" pitchFamily="34" charset="0"/>
          <a:cs typeface="Arial" pitchFamily="34" charset="0"/>
        </a:defRPr>
      </a:lvl4pPr>
      <a:lvl5pPr marL="1663700" indent="-231775" algn="l" rtl="0" eaLnBrk="0" fontAlgn="base" hangingPunct="0">
        <a:lnSpc>
          <a:spcPct val="114000"/>
        </a:lnSpc>
        <a:spcBef>
          <a:spcPts val="800"/>
        </a:spcBef>
        <a:spcAft>
          <a:spcPct val="0"/>
        </a:spcAft>
        <a:buClr>
          <a:schemeClr val="tx1"/>
        </a:buClr>
        <a:buFont typeface="Arial" pitchFamily="34" charset="0"/>
        <a:buChar char="◦"/>
        <a:defRPr sz="1400">
          <a:solidFill>
            <a:schemeClr val="tx1"/>
          </a:solidFill>
          <a:latin typeface="Zurich BT" pitchFamily="34" charset="0"/>
          <a:cs typeface="Arial" pitchFamily="34" charset="0"/>
        </a:defRPr>
      </a:lvl5pPr>
      <a:lvl6pPr marL="2514600" indent="-228600" algn="l" rtl="0" fontAlgn="base">
        <a:spcBef>
          <a:spcPct val="0"/>
        </a:spcBef>
        <a:spcAft>
          <a:spcPct val="30000"/>
        </a:spcAft>
        <a:buClr>
          <a:schemeClr val="tx1"/>
        </a:buClr>
        <a:buFont typeface="Wingdings" pitchFamily="2" charset="2"/>
        <a:buChar char=""/>
        <a:defRPr sz="2000">
          <a:solidFill>
            <a:schemeClr val="tx1"/>
          </a:solidFill>
          <a:latin typeface="Arial" charset="0"/>
        </a:defRPr>
      </a:lvl6pPr>
      <a:lvl7pPr marL="2971800" indent="-228600" algn="l" rtl="0" fontAlgn="base">
        <a:spcBef>
          <a:spcPct val="0"/>
        </a:spcBef>
        <a:spcAft>
          <a:spcPct val="30000"/>
        </a:spcAft>
        <a:buClr>
          <a:schemeClr val="tx1"/>
        </a:buClr>
        <a:buFont typeface="Wingdings" pitchFamily="2" charset="2"/>
        <a:buChar char=""/>
        <a:defRPr sz="2000">
          <a:solidFill>
            <a:schemeClr val="tx1"/>
          </a:solidFill>
          <a:latin typeface="Arial" charset="0"/>
        </a:defRPr>
      </a:lvl7pPr>
      <a:lvl8pPr marL="3429000" indent="-228600" algn="l" rtl="0" fontAlgn="base">
        <a:spcBef>
          <a:spcPct val="0"/>
        </a:spcBef>
        <a:spcAft>
          <a:spcPct val="30000"/>
        </a:spcAft>
        <a:buClr>
          <a:schemeClr val="tx1"/>
        </a:buClr>
        <a:buFont typeface="Wingdings" pitchFamily="2" charset="2"/>
        <a:buChar char=""/>
        <a:defRPr sz="2000">
          <a:solidFill>
            <a:schemeClr val="tx1"/>
          </a:solidFill>
          <a:latin typeface="Arial" charset="0"/>
        </a:defRPr>
      </a:lvl8pPr>
      <a:lvl9pPr marL="3886200" indent="-228600" algn="l" rtl="0" fontAlgn="base">
        <a:spcBef>
          <a:spcPct val="0"/>
        </a:spcBef>
        <a:spcAft>
          <a:spcPct val="30000"/>
        </a:spcAft>
        <a:buClr>
          <a:schemeClr val="tx1"/>
        </a:buClr>
        <a:buFont typeface="Wingdings" pitchFamily="2" charset="2"/>
        <a:buChar char=""/>
        <a:defRPr sz="2000">
          <a:solidFill>
            <a:schemeClr val="tx1"/>
          </a:solidFill>
          <a:latin typeface="Arial"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371600" y="4949630"/>
            <a:ext cx="6400800" cy="524894"/>
          </a:xfrm>
        </p:spPr>
        <p:txBody>
          <a:bodyPr/>
          <a:lstStyle/>
          <a:p>
            <a:r>
              <a:rPr lang="en-US" sz="2800">
                <a:solidFill>
                  <a:schemeClr val="bg1"/>
                </a:solidFill>
              </a:rPr>
              <a:t>Bài 16: Tìm kiếm thông tin</a:t>
            </a:r>
            <a:endParaRPr lang="en-US" sz="2800" dirty="0" smtClean="0">
              <a:solidFill>
                <a:schemeClr val="bg1"/>
              </a:solidFill>
              <a:latin typeface="Zurich BT" pitchFamily="34" charset="0"/>
            </a:endParaRPr>
          </a:p>
        </p:txBody>
      </p:sp>
      <p:sp>
        <p:nvSpPr>
          <p:cNvPr id="4" name="Title 5"/>
          <p:cNvSpPr txBox="1">
            <a:spLocks/>
          </p:cNvSpPr>
          <p:nvPr/>
        </p:nvSpPr>
        <p:spPr>
          <a:xfrm>
            <a:off x="386526" y="235559"/>
            <a:ext cx="8389938" cy="914400"/>
          </a:xfrm>
          <a:prstGeom prst="rect">
            <a:avLst/>
          </a:prstGeom>
          <a:noFill/>
        </p:spPr>
        <p:txBody>
          <a:bodyPr/>
          <a:lstStyle>
            <a:lvl1pPr marL="2511425" indent="-2511425" algn="l" rtl="0" eaLnBrk="0" fontAlgn="base" hangingPunct="0">
              <a:spcBef>
                <a:spcPct val="0"/>
              </a:spcBef>
              <a:spcAft>
                <a:spcPct val="0"/>
              </a:spcAft>
              <a:defRPr sz="4000" b="1" baseline="0">
                <a:solidFill>
                  <a:schemeClr val="bg1"/>
                </a:solidFill>
                <a:latin typeface="Zurich BT" pitchFamily="34" charset="0"/>
                <a:ea typeface="+mj-ea"/>
                <a:cs typeface="+mj-cs"/>
              </a:defRPr>
            </a:lvl1pPr>
            <a:lvl2pPr marL="2511425" indent="-2511425" algn="l" rtl="0" eaLnBrk="0" fontAlgn="base" hangingPunct="0">
              <a:spcBef>
                <a:spcPct val="0"/>
              </a:spcBef>
              <a:spcAft>
                <a:spcPct val="0"/>
              </a:spcAft>
              <a:defRPr sz="3600" b="1">
                <a:solidFill>
                  <a:schemeClr val="bg1"/>
                </a:solidFill>
                <a:latin typeface="Calibri" pitchFamily="34" charset="0"/>
              </a:defRPr>
            </a:lvl2pPr>
            <a:lvl3pPr marL="2511425" indent="-2511425" algn="l" rtl="0" eaLnBrk="0" fontAlgn="base" hangingPunct="0">
              <a:spcBef>
                <a:spcPct val="0"/>
              </a:spcBef>
              <a:spcAft>
                <a:spcPct val="0"/>
              </a:spcAft>
              <a:defRPr sz="3600" b="1">
                <a:solidFill>
                  <a:schemeClr val="bg1"/>
                </a:solidFill>
                <a:latin typeface="Calibri" pitchFamily="34" charset="0"/>
              </a:defRPr>
            </a:lvl3pPr>
            <a:lvl4pPr marL="2511425" indent="-2511425" algn="l" rtl="0" eaLnBrk="0" fontAlgn="base" hangingPunct="0">
              <a:spcBef>
                <a:spcPct val="0"/>
              </a:spcBef>
              <a:spcAft>
                <a:spcPct val="0"/>
              </a:spcAft>
              <a:defRPr sz="3600" b="1">
                <a:solidFill>
                  <a:schemeClr val="bg1"/>
                </a:solidFill>
                <a:latin typeface="Calibri" pitchFamily="34" charset="0"/>
              </a:defRPr>
            </a:lvl4pPr>
            <a:lvl5pPr marL="2511425" indent="-2511425" algn="l" rtl="0" eaLnBrk="0" fontAlgn="base" hangingPunct="0">
              <a:spcBef>
                <a:spcPct val="0"/>
              </a:spcBef>
              <a:spcAft>
                <a:spcPct val="0"/>
              </a:spcAft>
              <a:defRPr sz="3600" b="1">
                <a:solidFill>
                  <a:schemeClr val="bg1"/>
                </a:solidFill>
                <a:latin typeface="Calibri" pitchFamily="34" charset="0"/>
              </a:defRPr>
            </a:lvl5pPr>
            <a:lvl6pPr marL="2968625" indent="-2511425" algn="l" rtl="0" fontAlgn="base">
              <a:spcBef>
                <a:spcPct val="0"/>
              </a:spcBef>
              <a:spcAft>
                <a:spcPct val="0"/>
              </a:spcAft>
              <a:defRPr sz="3600" b="1">
                <a:solidFill>
                  <a:srgbClr val="035174"/>
                </a:solidFill>
                <a:latin typeface="Verdana" pitchFamily="34" charset="0"/>
              </a:defRPr>
            </a:lvl6pPr>
            <a:lvl7pPr marL="3425825" indent="-2511425" algn="l" rtl="0" fontAlgn="base">
              <a:spcBef>
                <a:spcPct val="0"/>
              </a:spcBef>
              <a:spcAft>
                <a:spcPct val="0"/>
              </a:spcAft>
              <a:defRPr sz="3600" b="1">
                <a:solidFill>
                  <a:srgbClr val="035174"/>
                </a:solidFill>
                <a:latin typeface="Verdana" pitchFamily="34" charset="0"/>
              </a:defRPr>
            </a:lvl7pPr>
            <a:lvl8pPr marL="3883025" indent="-2511425" algn="l" rtl="0" fontAlgn="base">
              <a:spcBef>
                <a:spcPct val="0"/>
              </a:spcBef>
              <a:spcAft>
                <a:spcPct val="0"/>
              </a:spcAft>
              <a:defRPr sz="3600" b="1">
                <a:solidFill>
                  <a:srgbClr val="035174"/>
                </a:solidFill>
                <a:latin typeface="Verdana" pitchFamily="34" charset="0"/>
              </a:defRPr>
            </a:lvl8pPr>
            <a:lvl9pPr marL="4340225" indent="-2511425" algn="l" rtl="0" fontAlgn="base">
              <a:spcBef>
                <a:spcPct val="0"/>
              </a:spcBef>
              <a:spcAft>
                <a:spcPct val="0"/>
              </a:spcAft>
              <a:defRPr sz="3600" b="1">
                <a:solidFill>
                  <a:srgbClr val="035174"/>
                </a:solidFill>
                <a:latin typeface="Verdana" pitchFamily="34" charset="0"/>
              </a:defRPr>
            </a:lvl9pPr>
          </a:lstStyle>
          <a:p>
            <a:pPr marL="0" indent="0"/>
            <a:r>
              <a:rPr lang="en-US" sz="3600" dirty="0" smtClean="0"/>
              <a:t>IC</a:t>
            </a:r>
            <a:r>
              <a:rPr lang="en-US" baseline="30000" dirty="0" smtClean="0"/>
              <a:t>3 </a:t>
            </a:r>
            <a:r>
              <a:rPr lang="en-US" sz="2400" dirty="0" smtClean="0"/>
              <a:t>Internet and Computing Core Certification Guide</a:t>
            </a:r>
            <a:r>
              <a:rPr lang="en-US" sz="3600" baseline="30000" dirty="0" smtClean="0"/>
              <a:t/>
            </a:r>
            <a:br>
              <a:rPr lang="en-US" sz="3600" baseline="30000" dirty="0" smtClean="0"/>
            </a:br>
            <a:r>
              <a:rPr lang="en-US" sz="1600" dirty="0" smtClean="0"/>
              <a:t>Global Standard 4</a:t>
            </a:r>
            <a:r>
              <a:rPr lang="en-US" sz="2800" dirty="0" smtClean="0"/>
              <a:t/>
            </a:r>
            <a:br>
              <a:rPr lang="en-US" sz="2800" dirty="0" smtClean="0"/>
            </a:br>
            <a:endParaRPr lang="en-US" sz="1400" dirty="0" smtClean="0"/>
          </a:p>
        </p:txBody>
      </p:sp>
      <p:sp>
        <p:nvSpPr>
          <p:cNvPr id="7" name="Oval 6"/>
          <p:cNvSpPr/>
          <p:nvPr/>
        </p:nvSpPr>
        <p:spPr bwMode="auto">
          <a:xfrm>
            <a:off x="-617517" y="4714504"/>
            <a:ext cx="2137559" cy="1520041"/>
          </a:xfrm>
          <a:prstGeom prst="ellipse">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Arial" charset="0"/>
            </a:endParaRPr>
          </a:p>
        </p:txBody>
      </p:sp>
      <p:sp>
        <p:nvSpPr>
          <p:cNvPr id="8" name="Oval 7"/>
          <p:cNvSpPr/>
          <p:nvPr/>
        </p:nvSpPr>
        <p:spPr bwMode="auto">
          <a:xfrm>
            <a:off x="3111076" y="1930753"/>
            <a:ext cx="2866877" cy="2866877"/>
          </a:xfrm>
          <a:prstGeom prst="ellipse">
            <a:avLst/>
          </a:prstGeom>
          <a:solidFill>
            <a:srgbClr val="62883B"/>
          </a:solidFill>
          <a:ln w="38100" cap="flat" cmpd="sng" algn="ctr">
            <a:solidFill>
              <a:srgbClr val="E6BA07"/>
            </a:solidFill>
            <a:prstDash val="solid"/>
            <a:round/>
            <a:headEnd type="none" w="med" len="med"/>
            <a:tailEnd type="none" w="med" len="med"/>
          </a:ln>
          <a:effectLst>
            <a:outerShdw blurRad="76200" dir="18900000" sy="23000" kx="-1200000" algn="bl" rotWithShape="0">
              <a:prstClr val="black">
                <a:alpha val="2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Arial" charset="0"/>
            </a:endParaRPr>
          </a:p>
        </p:txBody>
      </p:sp>
      <p:sp>
        <p:nvSpPr>
          <p:cNvPr id="9" name="Footer Placeholder 8"/>
          <p:cNvSpPr>
            <a:spLocks noGrp="1"/>
          </p:cNvSpPr>
          <p:nvPr>
            <p:ph type="ftr" sz="quarter" idx="11"/>
          </p:nvPr>
        </p:nvSpPr>
        <p:spPr/>
        <p:txBody>
          <a:bodyPr/>
          <a:lstStyle/>
          <a:p>
            <a:r>
              <a:rPr lang="en-US" smtClean="0"/>
              <a:t>© CCI Learning Solutions Inc.</a:t>
            </a:r>
            <a:endParaRPr lang="en-US" dirty="0"/>
          </a:p>
        </p:txBody>
      </p:sp>
      <p:sp>
        <p:nvSpPr>
          <p:cNvPr id="10" name="Slide Number Placeholder 9"/>
          <p:cNvSpPr>
            <a:spLocks noGrp="1"/>
          </p:cNvSpPr>
          <p:nvPr>
            <p:ph type="sldNum" sz="quarter" idx="12"/>
          </p:nvPr>
        </p:nvSpPr>
        <p:spPr/>
        <p:txBody>
          <a:bodyPr/>
          <a:lstStyle/>
          <a:p>
            <a:fld id="{45FB6C65-6715-49C2-A781-2C0369051A11}" type="slidenum">
              <a:rPr lang="en-US" smtClean="0"/>
              <a:t>1</a:t>
            </a:fld>
            <a:endParaRPr lang="en-US"/>
          </a:p>
        </p:txBody>
      </p:sp>
      <p:sp>
        <p:nvSpPr>
          <p:cNvPr id="11" name="Title 10"/>
          <p:cNvSpPr>
            <a:spLocks noGrp="1"/>
          </p:cNvSpPr>
          <p:nvPr>
            <p:ph type="ctrTitle"/>
          </p:nvPr>
        </p:nvSpPr>
        <p:spPr>
          <a:xfrm>
            <a:off x="2995633" y="2690065"/>
            <a:ext cx="3097762" cy="1333296"/>
          </a:xfrm>
        </p:spPr>
        <p:txBody>
          <a:bodyPr/>
          <a:lstStyle/>
          <a:p>
            <a:pPr marL="0" indent="0" algn="ctr">
              <a:spcBef>
                <a:spcPts val="600"/>
              </a:spcBef>
            </a:pPr>
            <a:r>
              <a:rPr lang="en-US" sz="3200" smtClean="0"/>
              <a:t>Cuộc sống trực tuyến</a:t>
            </a:r>
            <a:endParaRPr lang="en-US" sz="3200" dirty="0"/>
          </a:p>
        </p:txBody>
      </p:sp>
    </p:spTree>
    <p:extLst>
      <p:ext uri="{BB962C8B-B14F-4D97-AF65-F5344CB8AC3E}">
        <p14:creationId xmlns:p14="http://schemas.microsoft.com/office/powerpoint/2010/main" val="60096379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Tìm kiếm thông tin</a:t>
            </a:r>
            <a:endParaRPr lang="en-US" dirty="0"/>
          </a:p>
        </p:txBody>
      </p:sp>
      <p:sp>
        <p:nvSpPr>
          <p:cNvPr id="3" name="Content Placeholder 2"/>
          <p:cNvSpPr>
            <a:spLocks noGrp="1"/>
          </p:cNvSpPr>
          <p:nvPr>
            <p:ph idx="1"/>
          </p:nvPr>
        </p:nvSpPr>
        <p:spPr/>
        <p:txBody>
          <a:bodyPr/>
          <a:lstStyle/>
          <a:p>
            <a:pPr lvl="2"/>
            <a:r>
              <a:rPr lang="en-CA"/>
              <a:t>máy tìm kiếm trên Web site của công ty tìm trong cơ sở dữ liệu của nó, dịch danh sách các bản ghi tương ứng với các từ khóa, và trả lại một danh sách được định dạng như một trang Web</a:t>
            </a:r>
            <a:endParaRPr lang="en-US" dirty="0" smtClean="0"/>
          </a:p>
          <a:p>
            <a:pPr lvl="2"/>
            <a:endParaRPr lang="en-US" dirty="0"/>
          </a:p>
          <a:p>
            <a:pPr lvl="2"/>
            <a:endParaRPr lang="en-US" dirty="0" smtClean="0"/>
          </a:p>
          <a:p>
            <a:pPr lvl="2"/>
            <a:endParaRPr lang="en-US" dirty="0"/>
          </a:p>
          <a:p>
            <a:pPr lvl="2"/>
            <a:endParaRPr lang="en-US" dirty="0" smtClean="0"/>
          </a:p>
          <a:p>
            <a:pPr marL="739775" lvl="2" indent="0">
              <a:buNone/>
            </a:pPr>
            <a:r>
              <a:rPr lang="en-US" dirty="0" smtClean="0"/>
              <a:t> </a:t>
            </a:r>
          </a:p>
          <a:p>
            <a:pPr lvl="2"/>
            <a:r>
              <a:rPr lang="en-CA"/>
              <a:t>Hầu hết các máy tìm kiếm xếp hạng các URL mà nó nhận được theo cách thông tin gắn với URL tương ứng với các từ khóa được nhập vào trong trường tìm kiếm</a:t>
            </a:r>
            <a:endParaRPr lang="en-US" dirty="0" smtClean="0"/>
          </a:p>
          <a:p>
            <a:pPr lvl="3"/>
            <a:r>
              <a:rPr lang="en-CA"/>
              <a:t>đôi khi các Web site được viết để chứa các từ khóa ẩn hoặc các thẻ và có thể xuất hiện trong danh sách, mặc dù thậm chí dường như nó không liên quan đến các từ khóa hoặc tiêu chuẩn tìm kiếm được nhập vào</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10</a:t>
            </a:fld>
            <a:endParaRPr lang="en-US" dirty="0"/>
          </a:p>
        </p:txBody>
      </p:sp>
      <p:pic>
        <p:nvPicPr>
          <p:cNvPr id="6" name="Picture 5"/>
          <p:cNvPicPr/>
          <p:nvPr/>
        </p:nvPicPr>
        <p:blipFill rotWithShape="1">
          <a:blip r:embed="rId3"/>
          <a:srcRect t="3300" b="30592"/>
          <a:stretch/>
        </p:blipFill>
        <p:spPr bwMode="auto">
          <a:xfrm>
            <a:off x="1934962" y="2388870"/>
            <a:ext cx="5274076" cy="197993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52889469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Tìm kiếm thông tin</a:t>
            </a:r>
            <a:endParaRPr lang="en-US" dirty="0"/>
          </a:p>
        </p:txBody>
      </p:sp>
      <p:sp>
        <p:nvSpPr>
          <p:cNvPr id="3" name="Content Placeholder 2"/>
          <p:cNvSpPr>
            <a:spLocks noGrp="1"/>
          </p:cNvSpPr>
          <p:nvPr>
            <p:ph idx="1"/>
          </p:nvPr>
        </p:nvSpPr>
        <p:spPr/>
        <p:txBody>
          <a:bodyPr/>
          <a:lstStyle/>
          <a:p>
            <a:pPr lvl="1"/>
            <a:r>
              <a:rPr lang="en-US" b="1"/>
              <a:t>Work Hiểu về cách thức làm việc của máy tìm kiếm</a:t>
            </a:r>
            <a:endParaRPr lang="vi-VN" b="1"/>
          </a:p>
          <a:p>
            <a:pPr lvl="2"/>
            <a:r>
              <a:rPr lang="en-CA"/>
              <a:t>Thông tin trong cơ sở dữ liệu của máy tìm kiếm một phần được xác định bởi cách thức công ty bắt các thông </a:t>
            </a:r>
            <a:r>
              <a:rPr lang="en-CA"/>
              <a:t>tin </a:t>
            </a:r>
            <a:r>
              <a:rPr lang="en-CA" smtClean="0"/>
              <a:t>URL</a:t>
            </a:r>
            <a:endParaRPr lang="en-US" dirty="0" smtClean="0"/>
          </a:p>
          <a:p>
            <a:pPr lvl="3"/>
            <a:r>
              <a:rPr lang="en-CA" smtClean="0"/>
              <a:t>Quá </a:t>
            </a:r>
            <a:r>
              <a:rPr lang="en-CA"/>
              <a:t>trình chuẩn để chủ sở hữu Web site gửi URL lên cho công ty sở hữu máy tìm kiếm (SEC), sau đó công ty sẽ sử dụng phần mềm của họ để trích xuất thông tin tự động từ trang đó</a:t>
            </a:r>
            <a:endParaRPr lang="en-US" dirty="0" smtClean="0"/>
          </a:p>
          <a:p>
            <a:pPr lvl="3"/>
            <a:r>
              <a:rPr lang="en-CA"/>
              <a:t>Số lượng URL trong cơ sở dữ liệu phụ thuộc vào sự tích cực của các chủ sở hữu Web site và các lập trình viên trong việc gửi các URL của họ để đưa vào dữ liệu của Web site tìm kiếm</a:t>
            </a:r>
            <a:endParaRPr lang="en-US" dirty="0"/>
          </a:p>
          <a:p>
            <a:pPr lvl="2"/>
            <a:r>
              <a:rPr lang="en-CA"/>
              <a:t>Một </a:t>
            </a:r>
            <a:r>
              <a:rPr lang="en-CA"/>
              <a:t>vài </a:t>
            </a:r>
            <a:r>
              <a:rPr lang="en-CA" smtClean="0"/>
              <a:t>SEC sử </a:t>
            </a:r>
            <a:r>
              <a:rPr lang="en-CA"/>
              <a:t>dụng sức người để trích thông tin URL thay vì phần mềm</a:t>
            </a:r>
            <a:endParaRPr lang="en-US" dirty="0" smtClean="0"/>
          </a:p>
          <a:p>
            <a:pPr lvl="3"/>
            <a:r>
              <a:rPr lang="en-CA"/>
              <a:t>Quá trình này chậm hơn nhưng lại có kết quả dữ liệu chính xác hơn.</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11</a:t>
            </a:fld>
            <a:endParaRPr lang="en-US" dirty="0"/>
          </a:p>
        </p:txBody>
      </p:sp>
    </p:spTree>
    <p:extLst>
      <p:ext uri="{BB962C8B-B14F-4D97-AF65-F5344CB8AC3E}">
        <p14:creationId xmlns:p14="http://schemas.microsoft.com/office/powerpoint/2010/main" val="378989341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Tìm kiếm thông tin</a:t>
            </a:r>
            <a:endParaRPr lang="en-US" dirty="0"/>
          </a:p>
        </p:txBody>
      </p:sp>
      <p:sp>
        <p:nvSpPr>
          <p:cNvPr id="3" name="Content Placeholder 2"/>
          <p:cNvSpPr>
            <a:spLocks noGrp="1"/>
          </p:cNvSpPr>
          <p:nvPr>
            <p:ph idx="1"/>
          </p:nvPr>
        </p:nvSpPr>
        <p:spPr>
          <a:xfrm>
            <a:off x="-243840" y="1344705"/>
            <a:ext cx="9133839" cy="4913219"/>
          </a:xfrm>
        </p:spPr>
        <p:txBody>
          <a:bodyPr/>
          <a:lstStyle/>
          <a:p>
            <a:pPr lvl="2"/>
            <a:r>
              <a:rPr lang="en-CA"/>
              <a:t>Việc xếp hạng được sử dụng để thiết lập số lượng và loại từ khóa bạn gửi lên công ty có máy tìm kiếm</a:t>
            </a:r>
            <a:endParaRPr lang="en-US" dirty="0" smtClean="0"/>
          </a:p>
          <a:p>
            <a:pPr lvl="3"/>
            <a:r>
              <a:rPr lang="en-CA"/>
              <a:t>Việc xếp </a:t>
            </a:r>
            <a:r>
              <a:rPr lang="en-CA"/>
              <a:t>hạng </a:t>
            </a:r>
            <a:r>
              <a:rPr lang="en-CA" smtClean="0"/>
              <a:t>được </a:t>
            </a:r>
            <a:r>
              <a:rPr lang="en-CA"/>
              <a:t>xác định bởi nội dung và các trang khác liên kết đến bạn</a:t>
            </a:r>
            <a:endParaRPr lang="en-US" dirty="0"/>
          </a:p>
          <a:p>
            <a:pPr lvl="2"/>
            <a:r>
              <a:rPr lang="en-CA"/>
              <a:t>SEC sử dụng các chỉ mục, điều này làm giảm thời gian tìm kiếm thông tin của bạn cho dù đó là bạn tìm kiếm văn bản, video, hoặc âm thanh</a:t>
            </a:r>
            <a:endParaRPr lang="en-US" dirty="0" smtClean="0"/>
          </a:p>
          <a:p>
            <a:pPr lvl="3"/>
            <a:r>
              <a:rPr lang="en-CA"/>
              <a:t>Những chỉ mục này cũng chứa các thư mục hoặc danh sách chứa các liên kết khác, cũng như các trang chứa những câu hỏi thường gặp </a:t>
            </a:r>
            <a:endParaRPr lang="en-US" dirty="0" smtClean="0"/>
          </a:p>
          <a:p>
            <a:pPr lvl="3"/>
            <a:r>
              <a:rPr lang="en-US" smtClean="0"/>
              <a:t>Một lựa chọn khác là </a:t>
            </a:r>
            <a:r>
              <a:rPr lang="en-CA" smtClean="0"/>
              <a:t>sử </a:t>
            </a:r>
            <a:r>
              <a:rPr lang="en-CA"/>
              <a:t>dụng các đánh dấu trang được chia sẻ, còn được gọi là </a:t>
            </a:r>
            <a:r>
              <a:rPr lang="en-CA" i="1"/>
              <a:t>máy tìm kiếm xã hội</a:t>
            </a:r>
            <a:r>
              <a:rPr lang="en-CA"/>
              <a:t>.</a:t>
            </a:r>
            <a:endParaRPr lang="en-US" dirty="0"/>
          </a:p>
          <a:p>
            <a:pPr lvl="2"/>
            <a:r>
              <a:rPr lang="en-CA"/>
              <a:t>Một vài SEC đã chuyển sang mô hình máy tìm kiếm có sự cộng tác nhiều hơn, có tùy chọn trò chuyện trực tuyến cho phép bạn tìm kiếm các dữ liệu và cũng có thể trò chuyện với ai đó ở SEC khi bạn cần sự trợ giúp để làm hẹp tiêu chuẩn tìm kiếm</a:t>
            </a:r>
            <a:endParaRPr lang="en-US" dirty="0"/>
          </a:p>
          <a:p>
            <a:pPr lvl="2"/>
            <a:r>
              <a:rPr lang="en-CA"/>
              <a:t>Một tùy chọn khác để tìm kiếm thông tin là sử dụng các danh sách liên kết, các chỉ mục, các đánh dấu được chia sẻ, hoặc các liên kết được đề xuất khác</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12</a:t>
            </a:fld>
            <a:endParaRPr lang="en-US" dirty="0"/>
          </a:p>
        </p:txBody>
      </p:sp>
    </p:spTree>
    <p:extLst>
      <p:ext uri="{BB962C8B-B14F-4D97-AF65-F5344CB8AC3E}">
        <p14:creationId xmlns:p14="http://schemas.microsoft.com/office/powerpoint/2010/main" val="89934387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Tìm kiếm thông tin</a:t>
            </a:r>
            <a:endParaRPr lang="en-US" dirty="0"/>
          </a:p>
        </p:txBody>
      </p:sp>
      <p:sp>
        <p:nvSpPr>
          <p:cNvPr id="3" name="Content Placeholder 2"/>
          <p:cNvSpPr>
            <a:spLocks noGrp="1"/>
          </p:cNvSpPr>
          <p:nvPr>
            <p:ph idx="1"/>
          </p:nvPr>
        </p:nvSpPr>
        <p:spPr>
          <a:xfrm>
            <a:off x="341966" y="1197132"/>
            <a:ext cx="8385175" cy="4913219"/>
          </a:xfrm>
        </p:spPr>
        <p:txBody>
          <a:bodyPr/>
          <a:lstStyle/>
          <a:p>
            <a:pPr lvl="1"/>
            <a:r>
              <a:rPr lang="en-US" b="1"/>
              <a:t>Sử dụng máy tìm kiếm</a:t>
            </a:r>
            <a:endParaRPr lang="vi-VN" b="1"/>
          </a:p>
          <a:p>
            <a:pPr lvl="2"/>
            <a:r>
              <a:rPr lang="en-CA"/>
              <a:t>Để bắt đầu tìm kiếm, nhập tiêu chuẩn của bạn hoặc các từ khóa trong trường </a:t>
            </a:r>
            <a:r>
              <a:rPr lang="en-CA"/>
              <a:t>tìm </a:t>
            </a:r>
            <a:r>
              <a:rPr lang="en-CA" smtClean="0"/>
              <a:t>kiếm rồi nhấn </a:t>
            </a:r>
            <a:r>
              <a:rPr lang="en-US" smtClean="0"/>
              <a:t>ENTER hoặc nhất nút bên tay phải trường tìm kiếm</a:t>
            </a:r>
            <a:endParaRPr lang="en-US" dirty="0" smtClean="0"/>
          </a:p>
          <a:p>
            <a:pPr lvl="2"/>
            <a:r>
              <a:rPr lang="en-CA"/>
              <a:t>Phụ thuộc vào trình duyệt Web của bạn, các tùy chọn được lựa chọn, và khi nào thì các từ khóa của bạn nhập vào tương tự như những lần đã tìm kiếm trức đó, khi bạn bắt đầu nhập văn bản</a:t>
            </a:r>
            <a:r>
              <a:rPr lang="en-US" smtClean="0"/>
              <a:t>, các gợi ý sẽ hiển thị thành một danh sách để bạn lựa chọn như tiêu chuẩn tìm kiếm:</a:t>
            </a:r>
            <a:endParaRPr lang="en-US" dirty="0"/>
          </a:p>
          <a:p>
            <a:pPr lvl="3"/>
            <a:r>
              <a:rPr lang="en-US" smtClean="0"/>
              <a:t>Nhấp chuột vào mục trong danh sách, hoặc</a:t>
            </a:r>
            <a:endParaRPr lang="en-US" dirty="0"/>
          </a:p>
          <a:p>
            <a:pPr lvl="3"/>
            <a:r>
              <a:rPr lang="en-US" smtClean="0"/>
              <a:t>Sử dụng phím UP hoặc </a:t>
            </a:r>
            <a:r>
              <a:rPr lang="en-US" smtClean="0"/>
              <a:t>DOWN </a:t>
            </a:r>
            <a:r>
              <a:rPr lang="en-US" smtClean="0"/>
              <a:t>để di chuyển và</a:t>
            </a:r>
            <a:br>
              <a:rPr lang="en-US" smtClean="0"/>
            </a:br>
            <a:r>
              <a:rPr lang="en-US" smtClean="0"/>
              <a:t>nhấn </a:t>
            </a:r>
            <a:r>
              <a:rPr lang="en-US" smtClean="0"/>
              <a:t>ENTER để chấp nhận lựa chọn đó</a:t>
            </a:r>
            <a:endParaRPr lang="en-US" dirty="0"/>
          </a:p>
          <a:p>
            <a:pPr lvl="3"/>
            <a:r>
              <a:rPr lang="en-CA"/>
              <a:t>Chức năng này được gọi là tùy </a:t>
            </a:r>
            <a:r>
              <a:rPr lang="en-CA"/>
              <a:t>chọn </a:t>
            </a:r>
            <a:r>
              <a:rPr lang="en-CA" i="1" smtClean="0"/>
              <a:t>AutoComplete</a:t>
            </a:r>
            <a:br>
              <a:rPr lang="en-CA" i="1" smtClean="0"/>
            </a:br>
            <a:r>
              <a:rPr lang="en-CA" smtClean="0"/>
              <a:t>để </a:t>
            </a:r>
            <a:r>
              <a:rPr lang="en-CA"/>
              <a:t>giúp trình duyệt Web có thể ghi nhớ </a:t>
            </a:r>
            <a:r>
              <a:rPr lang="en-CA"/>
              <a:t>tất </a:t>
            </a:r>
            <a:r>
              <a:rPr lang="en-CA" smtClean="0"/>
              <a:t>cả </a:t>
            </a:r>
            <a:br>
              <a:rPr lang="en-CA" smtClean="0"/>
            </a:br>
            <a:r>
              <a:rPr lang="en-CA" smtClean="0"/>
              <a:t>những </a:t>
            </a:r>
            <a:r>
              <a:rPr lang="en-CA"/>
              <a:t>lần nhập dữ liệu cho đến khi hoặc trừ khi chúng bị xóa</a:t>
            </a:r>
            <a:endParaRPr lang="en-US" dirty="0"/>
          </a:p>
          <a:p>
            <a:pPr lvl="2"/>
            <a:r>
              <a:rPr lang="en-CA" smtClean="0"/>
              <a:t>Có </a:t>
            </a:r>
            <a:r>
              <a:rPr lang="en-CA"/>
              <a:t>thể làm hẹp phạm vi tìm kiếm bằng cách chỉ tìm các loại tệp tin cụ thể </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13</a:t>
            </a:fld>
            <a:endParaRPr lang="en-US" dirty="0"/>
          </a:p>
        </p:txBody>
      </p:sp>
      <p:pic>
        <p:nvPicPr>
          <p:cNvPr id="6" name="Picture 5" descr="Description: l14-045"/>
          <p:cNvPicPr/>
          <p:nvPr/>
        </p:nvPicPr>
        <p:blipFill>
          <a:blip r:embed="rId3">
            <a:extLst>
              <a:ext uri="{28A0092B-C50C-407E-A947-70E740481C1C}">
                <a14:useLocalDpi xmlns:a14="http://schemas.microsoft.com/office/drawing/2010/main" val="0"/>
              </a:ext>
            </a:extLst>
          </a:blip>
          <a:srcRect/>
          <a:stretch>
            <a:fillRect/>
          </a:stretch>
        </p:blipFill>
        <p:spPr bwMode="auto">
          <a:xfrm>
            <a:off x="6475382" y="4286377"/>
            <a:ext cx="2414618" cy="1477963"/>
          </a:xfrm>
          <a:prstGeom prst="rect">
            <a:avLst/>
          </a:prstGeom>
          <a:noFill/>
          <a:ln>
            <a:noFill/>
          </a:ln>
        </p:spPr>
      </p:pic>
    </p:spTree>
    <p:extLst>
      <p:ext uri="{BB962C8B-B14F-4D97-AF65-F5344CB8AC3E}">
        <p14:creationId xmlns:p14="http://schemas.microsoft.com/office/powerpoint/2010/main" val="382347119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Tìm kiếm thông tin</a:t>
            </a:r>
            <a:endParaRPr lang="en-US" dirty="0"/>
          </a:p>
        </p:txBody>
      </p:sp>
      <p:sp>
        <p:nvSpPr>
          <p:cNvPr id="3" name="Content Placeholder 2"/>
          <p:cNvSpPr>
            <a:spLocks noGrp="1"/>
          </p:cNvSpPr>
          <p:nvPr>
            <p:ph idx="1"/>
          </p:nvPr>
        </p:nvSpPr>
        <p:spPr/>
        <p:txBody>
          <a:bodyPr/>
          <a:lstStyle/>
          <a:p>
            <a:pPr lvl="1"/>
            <a:r>
              <a:rPr lang="en-US" b="1"/>
              <a:t>Thu hẹp phạm vi tìm kiếm </a:t>
            </a:r>
            <a:endParaRPr lang="vi-VN" b="1"/>
          </a:p>
          <a:p>
            <a:pPr lvl="2"/>
            <a:r>
              <a:rPr lang="en-CA"/>
              <a:t>S</a:t>
            </a:r>
            <a:r>
              <a:rPr lang="en-CA" smtClean="0"/>
              <a:t>ử </a:t>
            </a:r>
            <a:r>
              <a:rPr lang="en-CA"/>
              <a:t>dụng các từ khóa để tìm các mục xác định</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14</a:t>
            </a:fld>
            <a:endParaRPr lang="en-US" dirty="0"/>
          </a:p>
        </p:txBody>
      </p:sp>
      <p:graphicFrame>
        <p:nvGraphicFramePr>
          <p:cNvPr id="6" name="Content Placeholder 5"/>
          <p:cNvGraphicFramePr>
            <a:graphicFrameLocks/>
          </p:cNvGraphicFramePr>
          <p:nvPr>
            <p:extLst>
              <p:ext uri="{D42A27DB-BD31-4B8C-83A1-F6EECF244321}">
                <p14:modId xmlns:p14="http://schemas.microsoft.com/office/powerpoint/2010/main" val="349070244"/>
              </p:ext>
            </p:extLst>
          </p:nvPr>
        </p:nvGraphicFramePr>
        <p:xfrm>
          <a:off x="1465942" y="2293255"/>
          <a:ext cx="7184572" cy="3918131"/>
        </p:xfrm>
        <a:graphic>
          <a:graphicData uri="http://schemas.openxmlformats.org/drawingml/2006/table">
            <a:tbl>
              <a:tblPr firstRow="1" firstCol="1" bandRow="1"/>
              <a:tblGrid>
                <a:gridCol w="912727"/>
                <a:gridCol w="6271845"/>
              </a:tblGrid>
              <a:tr h="1320801">
                <a:tc>
                  <a:txBody>
                    <a:bodyPr/>
                    <a:lstStyle/>
                    <a:p>
                      <a:pPr>
                        <a:lnSpc>
                          <a:spcPct val="115000"/>
                        </a:lnSpc>
                        <a:spcBef>
                          <a:spcPts val="100"/>
                        </a:spcBef>
                        <a:spcAft>
                          <a:spcPts val="100"/>
                        </a:spcAft>
                        <a:tabLst>
                          <a:tab pos="228600" algn="l"/>
                        </a:tabLst>
                      </a:pPr>
                      <a:r>
                        <a:rPr lang="en-US" sz="1600" b="1" dirty="0">
                          <a:effectLst/>
                          <a:latin typeface="Zurich BT"/>
                          <a:ea typeface="Times New Roman"/>
                          <a:cs typeface="Calibri"/>
                        </a:rPr>
                        <a:t>AND</a:t>
                      </a:r>
                    </a:p>
                  </a:txBody>
                  <a:tcPr marL="55287" marR="55287" marT="0" marB="0">
                    <a:lnL>
                      <a:noFill/>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l">
                        <a:lnSpc>
                          <a:spcPct val="115000"/>
                        </a:lnSpc>
                        <a:spcBef>
                          <a:spcPts val="100"/>
                        </a:spcBef>
                        <a:spcAft>
                          <a:spcPts val="100"/>
                        </a:spcAft>
                        <a:tabLst>
                          <a:tab pos="228600" algn="l"/>
                        </a:tabLst>
                      </a:pPr>
                      <a:r>
                        <a:rPr lang="en-CA" sz="2000" kern="1200" smtClean="0">
                          <a:solidFill>
                            <a:schemeClr val="tx1"/>
                          </a:solidFill>
                          <a:effectLst/>
                          <a:latin typeface="Calibri" panose="020F0502020204030204" pitchFamily="34" charset="0"/>
                          <a:ea typeface="+mn-ea"/>
                          <a:cs typeface="+mn-cs"/>
                        </a:rPr>
                        <a:t>Kết nối các từ khóa với “AND” khi bạn tìm kiếm nhiều thuật ngữ trong một tài liệu đơn</a:t>
                      </a:r>
                      <a:endParaRPr lang="en-US" sz="2000" dirty="0">
                        <a:effectLst/>
                        <a:latin typeface="Calibri" panose="020F0502020204030204" pitchFamily="34" charset="0"/>
                        <a:ea typeface="Times New Roman"/>
                        <a:cs typeface="Calibri"/>
                      </a:endParaRPr>
                    </a:p>
                    <a:p>
                      <a:pPr marL="0" algn="l">
                        <a:lnSpc>
                          <a:spcPct val="115000"/>
                        </a:lnSpc>
                        <a:spcBef>
                          <a:spcPts val="100"/>
                        </a:spcBef>
                        <a:spcAft>
                          <a:spcPts val="100"/>
                        </a:spcAft>
                        <a:tabLst>
                          <a:tab pos="228600" algn="l"/>
                        </a:tabLst>
                      </a:pPr>
                      <a:r>
                        <a:rPr lang="en-CA" sz="2000" kern="1200" smtClean="0">
                          <a:solidFill>
                            <a:schemeClr val="tx1"/>
                          </a:solidFill>
                          <a:effectLst/>
                          <a:latin typeface="Calibri" panose="020F0502020204030204" pitchFamily="34" charset="0"/>
                          <a:ea typeface="+mn-ea"/>
                          <a:cs typeface="+mn-cs"/>
                        </a:rPr>
                        <a:t>Khi bạn đặt dấu nháy kép xung quanh cụm từ hoặc nhóm các từ khóa, máy tìm kiếm sẽ tìm sự xuất hiện của các từ này cùng nhau thay vì tìm từng từ riêng lẻ</a:t>
                      </a:r>
                      <a:endParaRPr lang="en-US" sz="2000" dirty="0">
                        <a:effectLst/>
                        <a:latin typeface="Calibri" panose="020F0502020204030204" pitchFamily="34" charset="0"/>
                        <a:ea typeface="Times New Roman"/>
                        <a:cs typeface="Calibri"/>
                      </a:endParaRPr>
                    </a:p>
                  </a:txBody>
                  <a:tcPr marL="55287" marR="55287" marT="0" marB="0">
                    <a:lnL w="12700" cap="flat" cmpd="sng" algn="ctr">
                      <a:noFill/>
                      <a:prstDash val="solid"/>
                      <a:round/>
                      <a:headEnd type="none" w="med" len="med"/>
                      <a:tailEnd type="none" w="med" len="med"/>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725715">
                <a:tc>
                  <a:txBody>
                    <a:bodyPr/>
                    <a:lstStyle/>
                    <a:p>
                      <a:pPr>
                        <a:lnSpc>
                          <a:spcPct val="115000"/>
                        </a:lnSpc>
                        <a:spcBef>
                          <a:spcPts val="100"/>
                        </a:spcBef>
                        <a:spcAft>
                          <a:spcPts val="100"/>
                        </a:spcAft>
                        <a:tabLst>
                          <a:tab pos="228600" algn="l"/>
                        </a:tabLst>
                      </a:pPr>
                      <a:r>
                        <a:rPr lang="en-US" sz="1600" b="1">
                          <a:effectLst/>
                          <a:latin typeface="Zurich BT"/>
                          <a:ea typeface="Times New Roman"/>
                          <a:cs typeface="Calibri"/>
                        </a:rPr>
                        <a:t>OR</a:t>
                      </a:r>
                    </a:p>
                  </a:txBody>
                  <a:tcPr marL="55287" marR="55287"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l">
                        <a:lnSpc>
                          <a:spcPct val="115000"/>
                        </a:lnSpc>
                        <a:spcBef>
                          <a:spcPts val="100"/>
                        </a:spcBef>
                        <a:spcAft>
                          <a:spcPts val="100"/>
                        </a:spcAft>
                        <a:tabLst>
                          <a:tab pos="228600" algn="l"/>
                        </a:tabLst>
                      </a:pPr>
                      <a:r>
                        <a:rPr lang="en-CA" sz="2000" kern="1200" smtClean="0">
                          <a:solidFill>
                            <a:schemeClr val="tx1"/>
                          </a:solidFill>
                          <a:effectLst/>
                          <a:latin typeface="Calibri" panose="020F0502020204030204" pitchFamily="34" charset="0"/>
                          <a:ea typeface="+mn-ea"/>
                          <a:cs typeface="+mn-cs"/>
                        </a:rPr>
                        <a:t>Tìm kiếm các tài liệu chứa một hoặc nhiều thuật ngữ tìm kiếm khác</a:t>
                      </a:r>
                      <a:r>
                        <a:rPr lang="en-US" sz="2000" smtClean="0">
                          <a:effectLst/>
                          <a:latin typeface="Calibri" panose="020F0502020204030204" pitchFamily="34" charset="0"/>
                          <a:ea typeface="Times New Roman"/>
                          <a:cs typeface="Calibri"/>
                        </a:rPr>
                        <a:t>; </a:t>
                      </a:r>
                      <a:r>
                        <a:rPr lang="en-CA" sz="2000" kern="1200" smtClean="0">
                          <a:solidFill>
                            <a:schemeClr val="tx1"/>
                          </a:solidFill>
                          <a:effectLst/>
                          <a:latin typeface="Calibri" panose="020F0502020204030204" pitchFamily="34" charset="0"/>
                          <a:ea typeface="+mn-ea"/>
                          <a:cs typeface="+mn-cs"/>
                        </a:rPr>
                        <a:t>Bạn có thể nhập “</a:t>
                      </a:r>
                      <a:r>
                        <a:rPr lang="en-CA" sz="2000" b="1" kern="1200" smtClean="0">
                          <a:solidFill>
                            <a:schemeClr val="tx1"/>
                          </a:solidFill>
                          <a:effectLst/>
                          <a:latin typeface="Calibri" panose="020F0502020204030204" pitchFamily="34" charset="0"/>
                          <a:ea typeface="+mn-ea"/>
                          <a:cs typeface="+mn-cs"/>
                        </a:rPr>
                        <a:t>/^</a:t>
                      </a:r>
                      <a:r>
                        <a:rPr lang="en-CA" sz="2000" kern="1200" smtClean="0">
                          <a:solidFill>
                            <a:schemeClr val="tx1"/>
                          </a:solidFill>
                          <a:effectLst/>
                          <a:latin typeface="Calibri" panose="020F0502020204030204" pitchFamily="34" charset="0"/>
                          <a:ea typeface="+mn-ea"/>
                          <a:cs typeface="+mn-cs"/>
                        </a:rPr>
                        <a:t>” thay vì “OR”</a:t>
                      </a:r>
                      <a:r>
                        <a:rPr lang="en-US" sz="2000" smtClean="0">
                          <a:effectLst/>
                          <a:latin typeface="Calibri" panose="020F0502020204030204" pitchFamily="34" charset="0"/>
                          <a:ea typeface="Times New Roman"/>
                          <a:cs typeface="Calibri"/>
                        </a:rPr>
                        <a:t>.</a:t>
                      </a:r>
                      <a:endParaRPr lang="en-US" sz="2000" dirty="0">
                        <a:effectLst/>
                        <a:latin typeface="Calibri" panose="020F0502020204030204" pitchFamily="34" charset="0"/>
                        <a:ea typeface="Times New Roman"/>
                        <a:cs typeface="Calibri"/>
                      </a:endParaRPr>
                    </a:p>
                  </a:txBody>
                  <a:tcPr marL="55287" marR="55287"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754524">
                <a:tc>
                  <a:txBody>
                    <a:bodyPr/>
                    <a:lstStyle/>
                    <a:p>
                      <a:pPr>
                        <a:lnSpc>
                          <a:spcPct val="115000"/>
                        </a:lnSpc>
                        <a:spcBef>
                          <a:spcPts val="100"/>
                        </a:spcBef>
                        <a:spcAft>
                          <a:spcPts val="100"/>
                        </a:spcAft>
                        <a:tabLst>
                          <a:tab pos="228600" algn="l"/>
                        </a:tabLst>
                      </a:pPr>
                      <a:r>
                        <a:rPr lang="en-US" sz="1600" b="1" dirty="0">
                          <a:effectLst/>
                          <a:latin typeface="Zurich BT"/>
                          <a:ea typeface="Times New Roman"/>
                          <a:cs typeface="Calibri"/>
                        </a:rPr>
                        <a:t>NOT</a:t>
                      </a:r>
                    </a:p>
                  </a:txBody>
                  <a:tcPr marL="55287" marR="55287"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l">
                        <a:lnSpc>
                          <a:spcPct val="115000"/>
                        </a:lnSpc>
                        <a:spcBef>
                          <a:spcPts val="100"/>
                        </a:spcBef>
                        <a:spcAft>
                          <a:spcPts val="100"/>
                        </a:spcAft>
                        <a:tabLst>
                          <a:tab pos="228600" algn="l"/>
                        </a:tabLst>
                      </a:pPr>
                      <a:r>
                        <a:rPr lang="en-CA" sz="2000" kern="1200" smtClean="0">
                          <a:solidFill>
                            <a:schemeClr val="tx1"/>
                          </a:solidFill>
                          <a:effectLst/>
                          <a:latin typeface="Calibri" panose="020F0502020204030204" pitchFamily="34" charset="0"/>
                          <a:ea typeface="+mn-ea"/>
                          <a:cs typeface="+mn-cs"/>
                        </a:rPr>
                        <a:t>Sử dụng kết hợp với “and” nếu bạn muốn loại trừ các kết quả tìm kiếm</a:t>
                      </a:r>
                      <a:endParaRPr lang="en-US" sz="2000" dirty="0">
                        <a:effectLst/>
                        <a:latin typeface="Calibri" panose="020F0502020204030204" pitchFamily="34" charset="0"/>
                        <a:ea typeface="Times New Roman"/>
                        <a:cs typeface="Calibri"/>
                      </a:endParaRPr>
                    </a:p>
                  </a:txBody>
                  <a:tcPr marL="55287" marR="55287"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487813">
                <a:tc>
                  <a:txBody>
                    <a:bodyPr/>
                    <a:lstStyle/>
                    <a:p>
                      <a:pPr>
                        <a:lnSpc>
                          <a:spcPct val="115000"/>
                        </a:lnSpc>
                        <a:spcBef>
                          <a:spcPts val="100"/>
                        </a:spcBef>
                        <a:spcAft>
                          <a:spcPts val="100"/>
                        </a:spcAft>
                        <a:tabLst>
                          <a:tab pos="228600" algn="l"/>
                        </a:tabLst>
                      </a:pPr>
                      <a:r>
                        <a:rPr lang="en-US" sz="1600" b="1" dirty="0">
                          <a:effectLst/>
                          <a:latin typeface="Zurich BT"/>
                          <a:ea typeface="Times New Roman"/>
                          <a:cs typeface="Calibri"/>
                        </a:rPr>
                        <a:t>NEAR</a:t>
                      </a:r>
                    </a:p>
                  </a:txBody>
                  <a:tcPr marL="55287" marR="55287"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marL="0" algn="l">
                        <a:lnSpc>
                          <a:spcPct val="115000"/>
                        </a:lnSpc>
                        <a:spcBef>
                          <a:spcPts val="100"/>
                        </a:spcBef>
                        <a:spcAft>
                          <a:spcPts val="100"/>
                        </a:spcAft>
                        <a:tabLst>
                          <a:tab pos="228600" algn="l"/>
                        </a:tabLst>
                      </a:pPr>
                      <a:r>
                        <a:rPr lang="en-CA" sz="2000" kern="1200" smtClean="0">
                          <a:solidFill>
                            <a:schemeClr val="tx1"/>
                          </a:solidFill>
                          <a:effectLst/>
                          <a:latin typeface="Calibri" panose="020F0502020204030204" pitchFamily="34" charset="0"/>
                          <a:ea typeface="+mn-ea"/>
                          <a:cs typeface="+mn-cs"/>
                        </a:rPr>
                        <a:t>Sử dụng để tìm kiếm các thuật ngữ trong cùng tài liệu đứng cạnh nhau trong vòng mười từ</a:t>
                      </a:r>
                      <a:endParaRPr lang="en-US" sz="2000" dirty="0">
                        <a:effectLst/>
                        <a:latin typeface="Calibri" panose="020F0502020204030204" pitchFamily="34" charset="0"/>
                        <a:ea typeface="Times New Roman"/>
                        <a:cs typeface="Calibri"/>
                      </a:endParaRPr>
                    </a:p>
                  </a:txBody>
                  <a:tcPr marL="55287" marR="55287"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r>
            </a:tbl>
          </a:graphicData>
        </a:graphic>
      </p:graphicFrame>
    </p:spTree>
    <p:extLst>
      <p:ext uri="{BB962C8B-B14F-4D97-AF65-F5344CB8AC3E}">
        <p14:creationId xmlns:p14="http://schemas.microsoft.com/office/powerpoint/2010/main" val="259393014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Tìm kiếm thông tin</a:t>
            </a:r>
            <a:endParaRPr lang="en-US" dirty="0"/>
          </a:p>
        </p:txBody>
      </p:sp>
      <p:sp>
        <p:nvSpPr>
          <p:cNvPr id="3" name="Content Placeholder 2"/>
          <p:cNvSpPr>
            <a:spLocks noGrp="1"/>
          </p:cNvSpPr>
          <p:nvPr>
            <p:ph idx="1"/>
          </p:nvPr>
        </p:nvSpPr>
        <p:spPr/>
        <p:txBody>
          <a:bodyPr/>
          <a:lstStyle/>
          <a:p>
            <a:pPr lvl="1"/>
            <a:r>
              <a:rPr lang="en-CA"/>
              <a:t>sử dụng các tính năng nâng cao của máy tìm kiếm</a:t>
            </a:r>
            <a:endParaRPr lang="en-US" dirty="0" smtClean="0"/>
          </a:p>
          <a:p>
            <a:pPr lvl="2"/>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15</a:t>
            </a:fld>
            <a:endParaRPr lang="en-US" dirty="0"/>
          </a:p>
        </p:txBody>
      </p:sp>
      <p:pic>
        <p:nvPicPr>
          <p:cNvPr id="6" name="Picture 5" descr="Description: l14-049"/>
          <p:cNvPicPr/>
          <p:nvPr/>
        </p:nvPicPr>
        <p:blipFill rotWithShape="1">
          <a:blip r:embed="rId3">
            <a:extLst>
              <a:ext uri="{28A0092B-C50C-407E-A947-70E740481C1C}">
                <a14:useLocalDpi xmlns:a14="http://schemas.microsoft.com/office/drawing/2010/main" val="0"/>
              </a:ext>
            </a:extLst>
          </a:blip>
          <a:srcRect r="11695" b="4869"/>
          <a:stretch/>
        </p:blipFill>
        <p:spPr bwMode="auto">
          <a:xfrm>
            <a:off x="1584768" y="1799697"/>
            <a:ext cx="5974465" cy="4612676"/>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71879261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Tìm kiếm thông tin</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16</a:t>
            </a:fld>
            <a:endParaRPr lang="en-US" dirty="0"/>
          </a:p>
        </p:txBody>
      </p:sp>
      <p:sp>
        <p:nvSpPr>
          <p:cNvPr id="3" name="Content Placeholder 2"/>
          <p:cNvSpPr>
            <a:spLocks noGrp="1"/>
          </p:cNvSpPr>
          <p:nvPr>
            <p:ph idx="1"/>
          </p:nvPr>
        </p:nvSpPr>
        <p:spPr/>
        <p:txBody>
          <a:bodyPr/>
          <a:lstStyle/>
          <a:p>
            <a:pPr lvl="1"/>
            <a:r>
              <a:rPr lang="en-CA"/>
              <a:t>sử dụng các đối tượng HTML như một phần của tiêu chuẩn tìm kiếm</a:t>
            </a:r>
            <a:endParaRPr lang="en-US" dirty="0"/>
          </a:p>
          <a:p>
            <a:endParaRPr lang="en-US" dirty="0"/>
          </a:p>
        </p:txBody>
      </p:sp>
      <p:graphicFrame>
        <p:nvGraphicFramePr>
          <p:cNvPr id="7" name="Content Placeholder 5"/>
          <p:cNvGraphicFramePr>
            <a:graphicFrameLocks/>
          </p:cNvGraphicFramePr>
          <p:nvPr>
            <p:extLst>
              <p:ext uri="{D42A27DB-BD31-4B8C-83A1-F6EECF244321}">
                <p14:modId xmlns:p14="http://schemas.microsoft.com/office/powerpoint/2010/main" val="2492753609"/>
              </p:ext>
            </p:extLst>
          </p:nvPr>
        </p:nvGraphicFramePr>
        <p:xfrm>
          <a:off x="1091655" y="2244521"/>
          <a:ext cx="7499351" cy="4061541"/>
        </p:xfrm>
        <a:graphic>
          <a:graphicData uri="http://schemas.openxmlformats.org/drawingml/2006/table">
            <a:tbl>
              <a:tblPr firstRow="1" firstCol="1" bandRow="1"/>
              <a:tblGrid>
                <a:gridCol w="843827"/>
                <a:gridCol w="6655524"/>
              </a:tblGrid>
              <a:tr h="790416">
                <a:tc>
                  <a:txBody>
                    <a:bodyPr/>
                    <a:lstStyle/>
                    <a:p>
                      <a:pPr>
                        <a:lnSpc>
                          <a:spcPct val="115000"/>
                        </a:lnSpc>
                        <a:spcBef>
                          <a:spcPts val="200"/>
                        </a:spcBef>
                        <a:spcAft>
                          <a:spcPts val="200"/>
                        </a:spcAft>
                        <a:tabLst>
                          <a:tab pos="228600" algn="l"/>
                        </a:tabLst>
                      </a:pPr>
                      <a:r>
                        <a:rPr lang="en-US" sz="1600" b="1" dirty="0">
                          <a:effectLst/>
                          <a:latin typeface="Zurich BT"/>
                          <a:ea typeface="Times New Roman"/>
                          <a:cs typeface="Calibri"/>
                        </a:rPr>
                        <a:t>anchor</a:t>
                      </a:r>
                    </a:p>
                  </a:txBody>
                  <a:tcPr marL="68580" marR="68580" marT="0" marB="0">
                    <a:lnL>
                      <a:noFill/>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 pos="457200" algn="l"/>
                        </a:tabLst>
                      </a:pPr>
                      <a:r>
                        <a:rPr lang="en-US" sz="1800" kern="0" spc="0">
                          <a:effectLst/>
                          <a:latin typeface="Calibri" panose="020F0502020204030204" pitchFamily="34" charset="0"/>
                          <a:ea typeface="Times New Roman" panose="02020603050405020304" pitchFamily="18" charset="0"/>
                          <a:cs typeface="Courier New" panose="02070309020205020404" pitchFamily="49" charset="0"/>
                        </a:rPr>
                        <a:t>Khi nhập cụm từ </a:t>
                      </a:r>
                      <a:r>
                        <a:rPr lang="en-US" sz="1800" i="1" kern="0" spc="0">
                          <a:effectLst/>
                          <a:latin typeface="Calibri" panose="020F0502020204030204" pitchFamily="34" charset="0"/>
                          <a:ea typeface="Times New Roman" panose="02020603050405020304" pitchFamily="18" charset="0"/>
                          <a:cs typeface="Courier New" panose="02070309020205020404" pitchFamily="49" charset="0"/>
                        </a:rPr>
                        <a:t>adventure tours anchor:camel</a:t>
                      </a:r>
                      <a:r>
                        <a:rPr lang="en-US" sz="1800">
                          <a:effectLst/>
                          <a:latin typeface="Calibri" panose="020F0502020204030204" pitchFamily="34" charset="0"/>
                          <a:ea typeface="Times New Roman" panose="02020603050405020304" pitchFamily="18" charset="0"/>
                          <a:cs typeface="Calibri" panose="020F0502020204030204" pitchFamily="34" charset="0"/>
                        </a:rPr>
                        <a:t> sẽ tìm các trang chứa các siêu liên kết tới bất kỳ tour du lịch nào có sử dụng lạc đà.</a:t>
                      </a:r>
                      <a:endParaRPr lang="vi-VN" sz="18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740228">
                <a:tc>
                  <a:txBody>
                    <a:bodyPr/>
                    <a:lstStyle/>
                    <a:p>
                      <a:pPr>
                        <a:lnSpc>
                          <a:spcPct val="115000"/>
                        </a:lnSpc>
                        <a:spcBef>
                          <a:spcPts val="200"/>
                        </a:spcBef>
                        <a:spcAft>
                          <a:spcPts val="200"/>
                        </a:spcAft>
                        <a:tabLst>
                          <a:tab pos="228600" algn="l"/>
                        </a:tabLst>
                      </a:pPr>
                      <a:r>
                        <a:rPr lang="en-US" sz="1600" b="1">
                          <a:effectLst/>
                          <a:latin typeface="Zurich BT"/>
                          <a:ea typeface="Times New Roman"/>
                          <a:cs typeface="Calibri"/>
                        </a:rPr>
                        <a:t>host</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 pos="457200" algn="l"/>
                        </a:tabLst>
                      </a:pPr>
                      <a:r>
                        <a:rPr lang="en-US" sz="1800" kern="0" spc="0">
                          <a:effectLst/>
                          <a:latin typeface="Calibri" panose="020F0502020204030204" pitchFamily="34" charset="0"/>
                          <a:ea typeface="Times New Roman" panose="02020603050405020304" pitchFamily="18" charset="0"/>
                          <a:cs typeface="Courier New" panose="02070309020205020404" pitchFamily="49" charset="0"/>
                        </a:rPr>
                        <a:t>Khi nhập cụm từ </a:t>
                      </a:r>
                      <a:r>
                        <a:rPr lang="en-US" sz="1800" i="1" kern="0" spc="0">
                          <a:effectLst/>
                          <a:latin typeface="Calibri" panose="020F0502020204030204" pitchFamily="34" charset="0"/>
                          <a:ea typeface="Times New Roman" panose="02020603050405020304" pitchFamily="18" charset="0"/>
                          <a:cs typeface="Courier New" panose="02070309020205020404" pitchFamily="49" charset="0"/>
                        </a:rPr>
                        <a:t>samsung host:rogers.com</a:t>
                      </a:r>
                      <a:r>
                        <a:rPr lang="en-US" sz="1800">
                          <a:effectLst/>
                          <a:latin typeface="Calibri" panose="020F0502020204030204" pitchFamily="34" charset="0"/>
                          <a:ea typeface="Times New Roman" panose="02020603050405020304" pitchFamily="18" charset="0"/>
                          <a:cs typeface="Calibri" panose="020F0502020204030204" pitchFamily="34" charset="0"/>
                        </a:rPr>
                        <a:t> sẽ tìm các trang Web nói về các sản phẩm của Samsung  với tên máy chủ Web có chứa cụm từ “rogers.com”.</a:t>
                      </a:r>
                      <a:endParaRPr lang="vi-VN" sz="18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754743">
                <a:tc>
                  <a:txBody>
                    <a:bodyPr/>
                    <a:lstStyle/>
                    <a:p>
                      <a:pPr>
                        <a:lnSpc>
                          <a:spcPct val="115000"/>
                        </a:lnSpc>
                        <a:spcBef>
                          <a:spcPts val="200"/>
                        </a:spcBef>
                        <a:spcAft>
                          <a:spcPts val="200"/>
                        </a:spcAft>
                        <a:tabLst>
                          <a:tab pos="228600" algn="l"/>
                        </a:tabLst>
                      </a:pPr>
                      <a:r>
                        <a:rPr lang="en-US" sz="1600" b="1">
                          <a:effectLst/>
                          <a:latin typeface="Zurich BT"/>
                          <a:ea typeface="Times New Roman"/>
                          <a:cs typeface="Calibri"/>
                        </a:rPr>
                        <a:t>image</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 pos="457200" algn="l"/>
                        </a:tabLst>
                      </a:pPr>
                      <a:r>
                        <a:rPr lang="en-US" sz="1800" kern="0" spc="0">
                          <a:effectLst/>
                          <a:latin typeface="Calibri" panose="020F0502020204030204" pitchFamily="34" charset="0"/>
                          <a:ea typeface="Times New Roman" panose="02020603050405020304" pitchFamily="18" charset="0"/>
                          <a:cs typeface="Courier New" panose="02070309020205020404" pitchFamily="49" charset="0"/>
                        </a:rPr>
                        <a:t>Khi nhập cụm từ </a:t>
                      </a:r>
                      <a:r>
                        <a:rPr lang="en-US" sz="1800" i="1" kern="0" spc="0">
                          <a:effectLst/>
                          <a:latin typeface="Calibri" panose="020F0502020204030204" pitchFamily="34" charset="0"/>
                          <a:ea typeface="Times New Roman" panose="02020603050405020304" pitchFamily="18" charset="0"/>
                          <a:cs typeface="Courier New" panose="02070309020205020404" pitchFamily="49" charset="0"/>
                        </a:rPr>
                        <a:t>volcanos image:mount st.</a:t>
                      </a:r>
                      <a:r>
                        <a:rPr lang="en-US" sz="1800" kern="0" spc="0">
                          <a:effectLst/>
                          <a:latin typeface="Calibri" panose="020F0502020204030204" pitchFamily="34" charset="0"/>
                          <a:ea typeface="Times New Roman" panose="02020603050405020304" pitchFamily="18" charset="0"/>
                          <a:cs typeface="Courier New" panose="02070309020205020404" pitchFamily="49" charset="0"/>
                        </a:rPr>
                        <a:t> Helens</a:t>
                      </a:r>
                      <a:r>
                        <a:rPr lang="en-US" sz="1800">
                          <a:effectLst/>
                          <a:latin typeface="Calibri" panose="020F0502020204030204" pitchFamily="34" charset="0"/>
                          <a:ea typeface="Times New Roman" panose="02020603050405020304" pitchFamily="18" charset="0"/>
                          <a:cs typeface="Calibri" panose="020F0502020204030204" pitchFamily="34" charset="0"/>
                        </a:rPr>
                        <a:t> sẽ tìm các trang Web chứa các hình ảnh của núi lửa Mount St. Helens.</a:t>
                      </a:r>
                      <a:endParaRPr lang="vi-VN" sz="18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798286">
                <a:tc>
                  <a:txBody>
                    <a:bodyPr/>
                    <a:lstStyle/>
                    <a:p>
                      <a:pPr>
                        <a:lnSpc>
                          <a:spcPct val="115000"/>
                        </a:lnSpc>
                        <a:spcBef>
                          <a:spcPts val="200"/>
                        </a:spcBef>
                        <a:spcAft>
                          <a:spcPts val="200"/>
                        </a:spcAft>
                        <a:tabLst>
                          <a:tab pos="228600" algn="l"/>
                        </a:tabLst>
                      </a:pPr>
                      <a:r>
                        <a:rPr lang="en-US" sz="1600" b="1">
                          <a:effectLst/>
                          <a:latin typeface="Zurich BT"/>
                          <a:ea typeface="Times New Roman"/>
                          <a:cs typeface="Calibri"/>
                        </a:rPr>
                        <a:t>link</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 pos="457200" algn="l"/>
                        </a:tabLst>
                      </a:pPr>
                      <a:r>
                        <a:rPr lang="en-US" sz="1800" kern="0" spc="0">
                          <a:effectLst/>
                          <a:latin typeface="Calibri" panose="020F0502020204030204" pitchFamily="34" charset="0"/>
                          <a:ea typeface="Times New Roman" panose="02020603050405020304" pitchFamily="18" charset="0"/>
                          <a:cs typeface="Courier New" panose="02070309020205020404" pitchFamily="49" charset="0"/>
                        </a:rPr>
                        <a:t>Khi nhập cụm từ ic3 certification link:ccilearning.com</a:t>
                      </a:r>
                      <a:r>
                        <a:rPr lang="en-US" sz="1800">
                          <a:effectLst/>
                          <a:latin typeface="Calibri" panose="020F0502020204030204" pitchFamily="34" charset="0"/>
                          <a:ea typeface="Times New Roman" panose="02020603050405020304" pitchFamily="18" charset="0"/>
                          <a:cs typeface="Calibri" panose="020F0502020204030204" pitchFamily="34" charset="0"/>
                        </a:rPr>
                        <a:t> hiển thị bất kỳ trang Web nào có nói về chứng chỉ IC3 có các liên kết với CCI Learning Solutions.</a:t>
                      </a:r>
                      <a:endParaRPr lang="vi-VN" sz="18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664214">
                <a:tc>
                  <a:txBody>
                    <a:bodyPr/>
                    <a:lstStyle/>
                    <a:p>
                      <a:pPr>
                        <a:lnSpc>
                          <a:spcPct val="115000"/>
                        </a:lnSpc>
                        <a:spcBef>
                          <a:spcPts val="200"/>
                        </a:spcBef>
                        <a:spcAft>
                          <a:spcPts val="200"/>
                        </a:spcAft>
                        <a:tabLst>
                          <a:tab pos="228600" algn="l"/>
                        </a:tabLst>
                      </a:pPr>
                      <a:r>
                        <a:rPr lang="en-US" sz="1600" b="1" dirty="0">
                          <a:effectLst/>
                          <a:latin typeface="Zurich BT"/>
                          <a:ea typeface="Times New Roman"/>
                          <a:cs typeface="Calibri"/>
                        </a:rPr>
                        <a:t>site</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 pos="457200" algn="l"/>
                        </a:tabLst>
                      </a:pPr>
                      <a:r>
                        <a:rPr lang="en-US" sz="1800" kern="0" spc="0">
                          <a:effectLst/>
                          <a:latin typeface="Calibri" panose="020F0502020204030204" pitchFamily="34" charset="0"/>
                          <a:ea typeface="Times New Roman" panose="02020603050405020304" pitchFamily="18" charset="0"/>
                          <a:cs typeface="Courier New" panose="02070309020205020404" pitchFamily="49" charset="0"/>
                        </a:rPr>
                        <a:t>Khi nhập cụm từ </a:t>
                      </a:r>
                      <a:r>
                        <a:rPr lang="en-US" sz="1800" i="1" kern="0" spc="0">
                          <a:effectLst/>
                          <a:latin typeface="Calibri" panose="020F0502020204030204" pitchFamily="34" charset="0"/>
                          <a:ea typeface="Times New Roman" panose="02020603050405020304" pitchFamily="18" charset="0"/>
                          <a:cs typeface="Courier New" panose="02070309020205020404" pitchFamily="49" charset="0"/>
                        </a:rPr>
                        <a:t>surface site:Microsoft.com</a:t>
                      </a:r>
                      <a:r>
                        <a:rPr lang="en-US" sz="1800">
                          <a:effectLst/>
                          <a:latin typeface="Calibri" panose="020F0502020204030204" pitchFamily="34" charset="0"/>
                          <a:ea typeface="Times New Roman" panose="02020603050405020304" pitchFamily="18" charset="0"/>
                          <a:cs typeface="Calibri" panose="020F0502020204030204" pitchFamily="34" charset="0"/>
                        </a:rPr>
                        <a:t> hiển thị bất kỳ trang Web nào nói về máy tính bảng Surface từ Web site của Microsoft.</a:t>
                      </a:r>
                      <a:endParaRPr lang="vi-VN" sz="18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r>
            </a:tbl>
          </a:graphicData>
        </a:graphic>
      </p:graphicFrame>
    </p:spTree>
    <p:extLst>
      <p:ext uri="{BB962C8B-B14F-4D97-AF65-F5344CB8AC3E}">
        <p14:creationId xmlns:p14="http://schemas.microsoft.com/office/powerpoint/2010/main" val="194123457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Tìm kiếm thông tin</a:t>
            </a:r>
            <a:endParaRPr lang="en-US" dirty="0"/>
          </a:p>
        </p:txBody>
      </p:sp>
      <p:sp>
        <p:nvSpPr>
          <p:cNvPr id="3" name="Content Placeholder 2"/>
          <p:cNvSpPr>
            <a:spLocks noGrp="1"/>
          </p:cNvSpPr>
          <p:nvPr>
            <p:ph idx="1"/>
          </p:nvPr>
        </p:nvSpPr>
        <p:spPr/>
        <p:txBody>
          <a:bodyPr/>
          <a:lstStyle/>
          <a:p>
            <a:r>
              <a:rPr lang="en-US" sz="2000" b="1"/>
              <a:t>Đánh giá thông tin</a:t>
            </a:r>
            <a:endParaRPr lang="vi-VN" sz="2000" b="1"/>
          </a:p>
          <a:p>
            <a:pPr lvl="1"/>
            <a:r>
              <a:rPr lang="en-CA" sz="1800"/>
              <a:t>Với các phần mềm thiết kế  Web ngày càng trở nên dễ dàng sử dụng, bất kỳ ai cũng có thể nhanh chóng tạo và xuất bản các thông tin trên Web site</a:t>
            </a:r>
            <a:endParaRPr lang="en-US" sz="1800" dirty="0" smtClean="0"/>
          </a:p>
          <a:p>
            <a:pPr lvl="2"/>
            <a:r>
              <a:rPr lang="en-CA" sz="1600" smtClean="0"/>
              <a:t>đánh </a:t>
            </a:r>
            <a:r>
              <a:rPr lang="en-CA" sz="1600"/>
              <a:t>giá thông tin họ tìm thấy </a:t>
            </a:r>
            <a:r>
              <a:rPr lang="en-CA" sz="1600"/>
              <a:t>trên </a:t>
            </a:r>
            <a:r>
              <a:rPr lang="en-CA" sz="1600" smtClean="0"/>
              <a:t>Web tùy thuộc vào người dùng</a:t>
            </a:r>
            <a:endParaRPr lang="en-US" sz="1600" dirty="0"/>
          </a:p>
          <a:p>
            <a:pPr lvl="1"/>
            <a:r>
              <a:rPr lang="en-CA" sz="1800"/>
              <a:t>Các Web site của các tổ chức nổi tiếng thường biểu diễn thông tin chính xác vì sự uy tín của họ</a:t>
            </a:r>
            <a:endParaRPr lang="en-US" sz="1800" dirty="0" smtClean="0"/>
          </a:p>
          <a:p>
            <a:pPr lvl="2"/>
            <a:r>
              <a:rPr lang="en-CA" sz="1600"/>
              <a:t>cẩn thận để không đánh giá phiến diện thông qua những góc nhìn khác nhau</a:t>
            </a:r>
            <a:endParaRPr lang="en-US" sz="1600" dirty="0"/>
          </a:p>
          <a:p>
            <a:pPr lvl="1"/>
            <a:r>
              <a:rPr lang="en-CA" sz="1800"/>
              <a:t>Khi nghiên cứu các thông tin trên Internet, bạn thực hiện một vài “so sánh mua </a:t>
            </a:r>
            <a:r>
              <a:rPr lang="en-CA" sz="1800"/>
              <a:t>hàng</a:t>
            </a:r>
            <a:r>
              <a:rPr lang="en-CA" sz="1800" smtClean="0"/>
              <a:t>”</a:t>
            </a:r>
            <a:endParaRPr lang="en-US" sz="1800" dirty="0" smtClean="0"/>
          </a:p>
          <a:p>
            <a:pPr lvl="2"/>
            <a:r>
              <a:rPr lang="en-CA" sz="1600"/>
              <a:t>luôn truy cập vào các </a:t>
            </a:r>
            <a:r>
              <a:rPr lang="en-CA" sz="1600"/>
              <a:t>Web </a:t>
            </a:r>
            <a:r>
              <a:rPr lang="en-CA" sz="1600" smtClean="0"/>
              <a:t>site khác nhau </a:t>
            </a:r>
            <a:r>
              <a:rPr lang="en-CA" sz="1600"/>
              <a:t>và so sánh các thông tin khác nhau về các chủ đề tương tự</a:t>
            </a:r>
            <a:endParaRPr lang="en-US" sz="1600" dirty="0"/>
          </a:p>
          <a:p>
            <a:pPr lvl="1"/>
            <a:r>
              <a:rPr lang="en-CA" sz="1800"/>
              <a:t>Các yếu tố yêu cầu để đánh giá thông tin gồm có độ chính xác, tính xác thực, tính khách quan, tính đồng </a:t>
            </a:r>
            <a:r>
              <a:rPr lang="en-CA" sz="1800"/>
              <a:t>bộ </a:t>
            </a:r>
            <a:r>
              <a:rPr lang="en-CA" sz="1800" smtClean="0"/>
              <a:t>và </a:t>
            </a:r>
            <a:r>
              <a:rPr lang="en-CA" sz="1800"/>
              <a:t>độ bao phủ, hay còn được viết tắt là AAOCC.</a:t>
            </a:r>
            <a:endParaRPr lang="en-US" sz="1800"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17</a:t>
            </a:fld>
            <a:endParaRPr lang="en-US" dirty="0"/>
          </a:p>
        </p:txBody>
      </p:sp>
    </p:spTree>
    <p:extLst>
      <p:ext uri="{BB962C8B-B14F-4D97-AF65-F5344CB8AC3E}">
        <p14:creationId xmlns:p14="http://schemas.microsoft.com/office/powerpoint/2010/main" val="358661377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Tìm kiếm thông tin</a:t>
            </a:r>
            <a:endParaRPr lang="en-US" dirty="0"/>
          </a:p>
        </p:txBody>
      </p:sp>
      <p:sp>
        <p:nvSpPr>
          <p:cNvPr id="3" name="Content Placeholder 2"/>
          <p:cNvSpPr>
            <a:spLocks noGrp="1"/>
          </p:cNvSpPr>
          <p:nvPr>
            <p:ph idx="1"/>
          </p:nvPr>
        </p:nvSpPr>
        <p:spPr/>
        <p:txBody>
          <a:bodyPr/>
          <a:lstStyle/>
          <a:p>
            <a:pPr lvl="1"/>
            <a:r>
              <a:rPr lang="en-US" b="1"/>
              <a:t>Độ tin cậy và sự liên quan</a:t>
            </a:r>
            <a:endParaRPr lang="vi-VN" b="1"/>
          </a:p>
          <a:p>
            <a:pPr lvl="2"/>
            <a:r>
              <a:rPr lang="en-CA"/>
              <a:t>quan sát các lỗi trên Web site, các thống kê, ngữ pháp, chính tả, hoặc ngôn ngữ sử dụng trong Web site</a:t>
            </a:r>
            <a:endParaRPr lang="en-US" dirty="0"/>
          </a:p>
          <a:p>
            <a:pPr lvl="2"/>
            <a:r>
              <a:rPr lang="en-US" smtClean="0"/>
              <a:t>Những nội dung hiện tại website đang cung cấp cho thấy </a:t>
            </a:r>
            <a:r>
              <a:rPr lang="en-CA"/>
              <a:t>nỗ lực của tổ chức sở hữu dành cho Web site đó, cũng như về chất lượng của thông tin trên Web site</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18</a:t>
            </a:fld>
            <a:endParaRPr lang="en-US" dirty="0"/>
          </a:p>
        </p:txBody>
      </p:sp>
    </p:spTree>
    <p:extLst>
      <p:ext uri="{BB962C8B-B14F-4D97-AF65-F5344CB8AC3E}">
        <p14:creationId xmlns:p14="http://schemas.microsoft.com/office/powerpoint/2010/main" val="11329927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Tìm kiếm thông tin</a:t>
            </a:r>
            <a:endParaRPr lang="en-US" dirty="0"/>
          </a:p>
        </p:txBody>
      </p:sp>
      <p:sp>
        <p:nvSpPr>
          <p:cNvPr id="3" name="Content Placeholder 2"/>
          <p:cNvSpPr>
            <a:spLocks noGrp="1"/>
          </p:cNvSpPr>
          <p:nvPr>
            <p:ph idx="1"/>
          </p:nvPr>
        </p:nvSpPr>
        <p:spPr/>
        <p:txBody>
          <a:bodyPr/>
          <a:lstStyle/>
          <a:p>
            <a:pPr lvl="1"/>
            <a:r>
              <a:rPr lang="en-US" sz="1800" b="1"/>
              <a:t>Độ chính xác và tính xác thực</a:t>
            </a:r>
            <a:endParaRPr lang="vi-VN" sz="1800" b="1"/>
          </a:p>
          <a:p>
            <a:pPr lvl="2"/>
            <a:r>
              <a:rPr lang="en-CA" sz="1600"/>
              <a:t>Nếu một trang Web cung cấp các sự kiện và thống kê, có một cách để xác định độ chính xác của thông tin bằng cách kiểm tra trình độ của tác giả và kinh nghiệm của nhà xuất bản</a:t>
            </a:r>
            <a:endParaRPr lang="en-US" sz="1600" dirty="0" smtClean="0"/>
          </a:p>
          <a:p>
            <a:pPr lvl="2"/>
            <a:r>
              <a:rPr lang="en-CA" sz="1600"/>
              <a:t>Bạn cũng có thể tìm hiểu các thông tin về tổ chức bằng cách ghé thăm các phần Về chúng tôi, Sứ mệnh, Triết lý, Hồ sơ doanh nghiệp và Nền tảng trong Web site.</a:t>
            </a:r>
            <a:endParaRPr lang="en-US" sz="1600" dirty="0" smtClean="0"/>
          </a:p>
          <a:p>
            <a:pPr lvl="2"/>
            <a:r>
              <a:rPr lang="en-CA" sz="1600"/>
              <a:t>Sử dụng URL như là một hướng dẫn cho người sử dụng biết Web site được liên kết đến một tổ chức hoặc học viện uy tín thay vì một nhóm hoặc cá nhân mà không có tính tin cậy</a:t>
            </a:r>
            <a:endParaRPr lang="en-US" sz="1600" dirty="0" smtClean="0"/>
          </a:p>
          <a:p>
            <a:pPr lvl="2"/>
            <a:r>
              <a:rPr lang="en-CA" sz="1600" smtClean="0"/>
              <a:t>Sự </a:t>
            </a:r>
            <a:r>
              <a:rPr lang="en-CA" sz="1600"/>
              <a:t>có mặt hoặc thiếu các nguồn tham khảo có thể giúp bạn đánh giá tính xác thực về tài liệu trên Web</a:t>
            </a:r>
            <a:endParaRPr lang="en-US" sz="1600" dirty="0" smtClean="0"/>
          </a:p>
          <a:p>
            <a:pPr lvl="2"/>
            <a:r>
              <a:rPr lang="en-CA" sz="1600"/>
              <a:t>Nếu một trang Web chuyên cung cấp các vấn đề chuyên môn kỹ thuật, bạn có thể kiểm tra các nguồn tham khảo nếu có thể</a:t>
            </a:r>
            <a:endParaRPr lang="en-US" sz="1600" dirty="0"/>
          </a:p>
          <a:p>
            <a:pPr lvl="2"/>
            <a:r>
              <a:rPr lang="en-CA" sz="1600"/>
              <a:t>nếu bạn đang xem nội dung nhật ký cá nhân hoặc wiki, nhớ rằng tác giả không cần thiết phải có các chứng nhận để cung cấp thông tin</a:t>
            </a:r>
            <a:endParaRPr lang="en-US" sz="1600"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19</a:t>
            </a:fld>
            <a:endParaRPr lang="en-US" dirty="0"/>
          </a:p>
        </p:txBody>
      </p:sp>
    </p:spTree>
    <p:extLst>
      <p:ext uri="{BB962C8B-B14F-4D97-AF65-F5344CB8AC3E}">
        <p14:creationId xmlns:p14="http://schemas.microsoft.com/office/powerpoint/2010/main" val="150392675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M</a:t>
            </a:r>
            <a:r>
              <a:rPr lang="en-CA"/>
              <a:t>ục tiêu bài học</a:t>
            </a:r>
            <a:endParaRPr lang="en-US" dirty="0"/>
          </a:p>
        </p:txBody>
      </p:sp>
      <p:sp>
        <p:nvSpPr>
          <p:cNvPr id="3" name="Content Placeholder 2"/>
          <p:cNvSpPr>
            <a:spLocks noGrp="1"/>
          </p:cNvSpPr>
          <p:nvPr>
            <p:ph idx="1"/>
          </p:nvPr>
        </p:nvSpPr>
        <p:spPr/>
        <p:txBody>
          <a:bodyPr>
            <a:normAutofit/>
          </a:bodyPr>
          <a:lstStyle/>
          <a:p>
            <a:pPr lvl="0"/>
            <a:r>
              <a:rPr lang="fr-FR"/>
              <a:t>tìm kiếm dữ liệu trên Internet</a:t>
            </a:r>
            <a:endParaRPr lang="vi-VN"/>
          </a:p>
          <a:p>
            <a:pPr lvl="0"/>
            <a:r>
              <a:rPr lang="fr-FR"/>
              <a:t>đánh giá kết quả tìm kiếm</a:t>
            </a:r>
            <a:endParaRPr lang="vi-VN"/>
          </a:p>
          <a:p>
            <a:r>
              <a:rPr lang="fr-FR"/>
              <a:t>tìm kiếm thông tin trên một Web site xác </a:t>
            </a:r>
            <a:r>
              <a:rPr lang="fr-FR"/>
              <a:t>định </a:t>
            </a:r>
            <a:endParaRPr lang="fr-FR" smtClean="0"/>
          </a:p>
          <a:p>
            <a:pPr lvl="0"/>
            <a:r>
              <a:rPr lang="fr-FR"/>
              <a:t>máy tìm kiếm là gì và cách thức hoạt động của nó</a:t>
            </a:r>
            <a:endParaRPr lang="vi-VN"/>
          </a:p>
          <a:p>
            <a:pPr lvl="0"/>
            <a:r>
              <a:rPr lang="fr-FR"/>
              <a:t>thu hẹp tìm kiếm bằng cách sử dụng công cụ tìm kiếm</a:t>
            </a:r>
            <a:endParaRPr lang="vi-VN"/>
          </a:p>
          <a:p>
            <a:r>
              <a:rPr lang="en-CA"/>
              <a:t>đánh giá thông tin trên Internet</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a:t>
            </a:fld>
            <a:endParaRPr lang="en-US" dirty="0"/>
          </a:p>
        </p:txBody>
      </p:sp>
    </p:spTree>
    <p:extLst>
      <p:ext uri="{BB962C8B-B14F-4D97-AF65-F5344CB8AC3E}">
        <p14:creationId xmlns:p14="http://schemas.microsoft.com/office/powerpoint/2010/main" val="191867878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Tìm kiếm thông tin</a:t>
            </a:r>
            <a:endParaRPr lang="en-US" dirty="0"/>
          </a:p>
        </p:txBody>
      </p:sp>
      <p:sp>
        <p:nvSpPr>
          <p:cNvPr id="3" name="Content Placeholder 2"/>
          <p:cNvSpPr>
            <a:spLocks noGrp="1"/>
          </p:cNvSpPr>
          <p:nvPr>
            <p:ph idx="1"/>
          </p:nvPr>
        </p:nvSpPr>
        <p:spPr/>
        <p:txBody>
          <a:bodyPr/>
          <a:lstStyle/>
          <a:p>
            <a:pPr lvl="1"/>
            <a:r>
              <a:rPr lang="en-US" b="1"/>
              <a:t>Khách quan và Thiên vị</a:t>
            </a:r>
            <a:endParaRPr lang="vi-VN" b="1"/>
          </a:p>
          <a:p>
            <a:pPr lvl="2"/>
            <a:r>
              <a:rPr lang="en-CA"/>
              <a:t>Rất khó để đảm bảo rằng bạn có thể tìm thấy những thông tin không mang tính chất thiên vị từ các nguồn tin khác nhau trên Internet</a:t>
            </a:r>
            <a:endParaRPr lang="en-US" dirty="0" smtClean="0"/>
          </a:p>
          <a:p>
            <a:pPr lvl="3"/>
            <a:r>
              <a:rPr lang="en-CA"/>
              <a:t>Rất khó để đảm bảo rằng bạn có thể tìm thấy những thông tin không mang tính chất thiên vị từ các nguồn tin khác nhau trên Internet</a:t>
            </a:r>
            <a:endParaRPr lang="en-US" dirty="0" smtClean="0"/>
          </a:p>
          <a:p>
            <a:pPr lvl="3"/>
            <a:r>
              <a:rPr lang="en-CA"/>
              <a:t>Các bài viết thường chứa một danh sách các nguồn tham khảo được sử dụng để thu thập thông tin</a:t>
            </a:r>
            <a:endParaRPr lang="en-US" dirty="0"/>
          </a:p>
          <a:p>
            <a:pPr lvl="2"/>
            <a:r>
              <a:rPr lang="en-CA"/>
              <a:t>T</a:t>
            </a:r>
            <a:r>
              <a:rPr lang="en-CA" smtClean="0"/>
              <a:t>ìm </a:t>
            </a:r>
            <a:r>
              <a:rPr lang="en-CA"/>
              <a:t>hiểu độ sâu toàn cảnh của chủ đề với sự hỗ trợ bởi các loại thông tin khác</a:t>
            </a:r>
            <a:endParaRPr lang="en-US" dirty="0"/>
          </a:p>
          <a:p>
            <a:pPr lvl="2"/>
            <a:r>
              <a:rPr lang="en-US" smtClean="0"/>
              <a:t>Bất kỳ quan điểm nào cũng cần được cung cấp các tài liệu đi kèm</a:t>
            </a:r>
            <a:endParaRPr lang="en-US" dirty="0" smtClean="0"/>
          </a:p>
          <a:p>
            <a:pPr lvl="3"/>
            <a:r>
              <a:rPr lang="en-CA"/>
              <a:t>cần phải cung cấp các góc nhìn khác nhau trên hai mặt của vấn đề</a:t>
            </a:r>
            <a:endParaRPr lang="en-US" dirty="0" smtClean="0"/>
          </a:p>
          <a:p>
            <a:pPr lvl="3"/>
            <a:r>
              <a:rPr lang="en-CA"/>
              <a:t>Kiểm tra xem trong Web site có cung cấp diễn đàn để mọi người có thể đăng ý kiến cá nhân lên trên đó</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20</a:t>
            </a:fld>
            <a:endParaRPr lang="en-US" dirty="0"/>
          </a:p>
        </p:txBody>
      </p:sp>
    </p:spTree>
    <p:extLst>
      <p:ext uri="{BB962C8B-B14F-4D97-AF65-F5344CB8AC3E}">
        <p14:creationId xmlns:p14="http://schemas.microsoft.com/office/powerpoint/2010/main" val="360856852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Tìm kiếm thông tin</a:t>
            </a:r>
            <a:endParaRPr lang="en-US" dirty="0"/>
          </a:p>
        </p:txBody>
      </p:sp>
      <p:sp>
        <p:nvSpPr>
          <p:cNvPr id="3" name="Content Placeholder 2"/>
          <p:cNvSpPr>
            <a:spLocks noGrp="1"/>
          </p:cNvSpPr>
          <p:nvPr>
            <p:ph idx="1"/>
          </p:nvPr>
        </p:nvSpPr>
        <p:spPr/>
        <p:txBody>
          <a:bodyPr/>
          <a:lstStyle/>
          <a:p>
            <a:pPr lvl="2"/>
            <a:r>
              <a:rPr lang="en-CA"/>
              <a:t>Trên trang Web đó có chứa quảng cáo không và lượng thông tin quảng cáo nhiều như thế nào</a:t>
            </a:r>
            <a:endParaRPr lang="en-US" dirty="0" smtClean="0"/>
          </a:p>
          <a:p>
            <a:pPr lvl="3"/>
            <a:r>
              <a:rPr lang="en-CA"/>
              <a:t>Các quảng cáo thường </a:t>
            </a:r>
            <a:r>
              <a:rPr lang="en-CA"/>
              <a:t>là </a:t>
            </a:r>
            <a:r>
              <a:rPr lang="en-CA" smtClean="0"/>
              <a:t>dấu </a:t>
            </a:r>
            <a:r>
              <a:rPr lang="en-CA"/>
              <a:t>hiệu nhận biết cho một nhà phân phối muốn thu hút bạn đến các sản phẩm của họ</a:t>
            </a:r>
            <a:endParaRPr lang="en-US" dirty="0" smtClean="0"/>
          </a:p>
          <a:p>
            <a:pPr lvl="3"/>
            <a:r>
              <a:rPr lang="en-CA"/>
              <a:t>họ trả tiền cho tổ chức để được quảng cáo trên Web site</a:t>
            </a:r>
            <a:endParaRPr lang="en-US" dirty="0"/>
          </a:p>
          <a:p>
            <a:pPr lvl="2"/>
            <a:r>
              <a:rPr lang="en-CA"/>
              <a:t>Nếu trang đó có thứ hạng tốt trên các máy tìm kiếm, nó là dấu hiệu cho biết tổ chức sở hữu Web site đã bỏ rất nhiều công sức trong việc thiết kế và duy trì Web site</a:t>
            </a:r>
            <a:endParaRPr lang="en-US" dirty="0"/>
          </a:p>
          <a:p>
            <a:pPr lvl="2"/>
            <a:r>
              <a:rPr lang="en-CA"/>
              <a:t>Nếu bạn có bất kỳ câu hỏi nào hoặc nghi ngờ về nội dung trên Web site, bạn có thể kiểm tra tác giả hoặc nhà xuất bản thông qua điện thoại, thư điện tử hoặc liên hệ trực tiếp với họ để giải đáp những thắc mắc của bạn</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21</a:t>
            </a:fld>
            <a:endParaRPr lang="en-US" dirty="0"/>
          </a:p>
        </p:txBody>
      </p:sp>
    </p:spTree>
    <p:extLst>
      <p:ext uri="{BB962C8B-B14F-4D97-AF65-F5344CB8AC3E}">
        <p14:creationId xmlns:p14="http://schemas.microsoft.com/office/powerpoint/2010/main" val="326623827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mtClean="0"/>
              <a:t>Tổng </a:t>
            </a:r>
            <a:r>
              <a:rPr lang="en-CA"/>
              <a:t>kết bài học</a:t>
            </a:r>
            <a:endParaRPr lang="en-US" dirty="0"/>
          </a:p>
        </p:txBody>
      </p:sp>
      <p:sp>
        <p:nvSpPr>
          <p:cNvPr id="3" name="Content Placeholder 2"/>
          <p:cNvSpPr>
            <a:spLocks noGrp="1"/>
          </p:cNvSpPr>
          <p:nvPr>
            <p:ph idx="1"/>
          </p:nvPr>
        </p:nvSpPr>
        <p:spPr/>
        <p:txBody>
          <a:bodyPr>
            <a:normAutofit/>
          </a:bodyPr>
          <a:lstStyle/>
          <a:p>
            <a:pPr lvl="0"/>
            <a:r>
              <a:rPr lang="fr-FR"/>
              <a:t>tìm kiếm dữ liệu trên Internet</a:t>
            </a:r>
            <a:endParaRPr lang="vi-VN"/>
          </a:p>
          <a:p>
            <a:pPr lvl="0"/>
            <a:r>
              <a:rPr lang="fr-FR"/>
              <a:t>đánh giá kết quả tìm kiếm</a:t>
            </a:r>
            <a:endParaRPr lang="vi-VN"/>
          </a:p>
          <a:p>
            <a:r>
              <a:rPr lang="fr-FR"/>
              <a:t>tìm kiếm thông tin trên một Web site xác </a:t>
            </a:r>
            <a:r>
              <a:rPr lang="fr-FR"/>
              <a:t>định </a:t>
            </a:r>
            <a:endParaRPr lang="fr-FR" smtClean="0"/>
          </a:p>
          <a:p>
            <a:pPr lvl="0"/>
            <a:r>
              <a:rPr lang="fr-FR"/>
              <a:t>máy tìm kiếm là gì và cách thức hoạt động của nó</a:t>
            </a:r>
            <a:endParaRPr lang="vi-VN"/>
          </a:p>
          <a:p>
            <a:pPr lvl="0"/>
            <a:r>
              <a:rPr lang="fr-FR"/>
              <a:t>thu hẹp tìm kiếm bằng cách sử dụng công cụ tìm kiếm</a:t>
            </a:r>
            <a:endParaRPr lang="vi-VN"/>
          </a:p>
          <a:p>
            <a:r>
              <a:rPr lang="en-CA"/>
              <a:t>đánh giá thông tin trên Internet</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22</a:t>
            </a:fld>
            <a:endParaRPr lang="en-US" dirty="0"/>
          </a:p>
        </p:txBody>
      </p:sp>
    </p:spTree>
    <p:extLst>
      <p:ext uri="{BB962C8B-B14F-4D97-AF65-F5344CB8AC3E}">
        <p14:creationId xmlns:p14="http://schemas.microsoft.com/office/powerpoint/2010/main" val="289695423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Câu hỏi ôn tập</a:t>
            </a:r>
            <a:endParaRPr lang="en-US" dirty="0"/>
          </a:p>
        </p:txBody>
      </p:sp>
      <p:sp>
        <p:nvSpPr>
          <p:cNvPr id="3" name="Content Placeholder 2"/>
          <p:cNvSpPr>
            <a:spLocks noGrp="1"/>
          </p:cNvSpPr>
          <p:nvPr>
            <p:ph idx="1"/>
          </p:nvPr>
        </p:nvSpPr>
        <p:spPr/>
        <p:txBody>
          <a:bodyPr>
            <a:normAutofit/>
          </a:bodyPr>
          <a:lstStyle/>
          <a:p>
            <a:pPr marL="0" indent="0">
              <a:buNone/>
            </a:pPr>
            <a:r>
              <a:rPr lang="en-US" smtClean="0"/>
              <a:t>1.Bạn </a:t>
            </a:r>
            <a:r>
              <a:rPr lang="en-US"/>
              <a:t>có thể tìm thấy các dữ liệu như thế nào khi sử dụng máy tìm kiếm?</a:t>
            </a:r>
            <a:endParaRPr lang="vi-VN"/>
          </a:p>
          <a:p>
            <a:pPr marL="0" indent="0">
              <a:buNone/>
            </a:pPr>
            <a:r>
              <a:rPr lang="en-US" smtClean="0"/>
              <a:t>2.Để </a:t>
            </a:r>
            <a:r>
              <a:rPr lang="en-US"/>
              <a:t>thu hẹp tìm kiếm thông tin về những con đường đi bộ đường dài nhưng không nhắc đến Alaska, từ khóa nào bạn sử dụng trong tiêu chuẩn tìm kiếm?</a:t>
            </a:r>
            <a:endParaRPr lang="vi-VN"/>
          </a:p>
          <a:p>
            <a:pPr marL="400050" lvl="1" indent="0">
              <a:buNone/>
            </a:pPr>
            <a:r>
              <a:rPr lang="en-US" smtClean="0"/>
              <a:t>a.AND	</a:t>
            </a:r>
            <a:r>
              <a:rPr lang="en-US"/>
              <a:t>	</a:t>
            </a:r>
            <a:r>
              <a:rPr lang="en-US" smtClean="0"/>
              <a:t>c.NOT</a:t>
            </a:r>
            <a:endParaRPr lang="vi-VN"/>
          </a:p>
          <a:p>
            <a:pPr marL="400050" lvl="1" indent="0">
              <a:buNone/>
            </a:pPr>
            <a:r>
              <a:rPr lang="en-US" smtClean="0"/>
              <a:t>b.OR </a:t>
            </a:r>
            <a:r>
              <a:rPr lang="en-US"/>
              <a:t>NOT</a:t>
            </a:r>
            <a:r>
              <a:rPr lang="en-US"/>
              <a:t>	</a:t>
            </a:r>
            <a:r>
              <a:rPr lang="en-US" smtClean="0"/>
              <a:t>	d.OR</a:t>
            </a:r>
            <a:endParaRPr lang="vi-VN"/>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23</a:t>
            </a:fld>
            <a:endParaRPr lang="en-US" dirty="0"/>
          </a:p>
        </p:txBody>
      </p:sp>
    </p:spTree>
    <p:extLst>
      <p:ext uri="{BB962C8B-B14F-4D97-AF65-F5344CB8AC3E}">
        <p14:creationId xmlns:p14="http://schemas.microsoft.com/office/powerpoint/2010/main" val="186284405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Câu hỏi ôn tập</a:t>
            </a:r>
            <a:endParaRPr lang="en-US" dirty="0"/>
          </a:p>
        </p:txBody>
      </p:sp>
      <p:sp>
        <p:nvSpPr>
          <p:cNvPr id="3" name="Content Placeholder 2"/>
          <p:cNvSpPr>
            <a:spLocks noGrp="1"/>
          </p:cNvSpPr>
          <p:nvPr>
            <p:ph idx="1"/>
          </p:nvPr>
        </p:nvSpPr>
        <p:spPr/>
        <p:txBody>
          <a:bodyPr/>
          <a:lstStyle/>
          <a:p>
            <a:pPr marL="347663" indent="-347663">
              <a:buAutoNum type="arabicPeriod" startAt="3"/>
              <a:tabLst>
                <a:tab pos="739775" algn="l"/>
                <a:tab pos="4281488" algn="l"/>
                <a:tab pos="4572000" algn="l"/>
              </a:tabLst>
            </a:pPr>
            <a:r>
              <a:rPr lang="en-CA" sz="1800" smtClean="0"/>
              <a:t>Bạn </a:t>
            </a:r>
            <a:r>
              <a:rPr lang="en-CA" sz="1800"/>
              <a:t>đang tìm kiếm thông tin giúp bạn quyết định nên mua máy PC hay Apple. Bạn đã tìm thấy một Web site được tạo ra bởi một người nào đó sử dụng cả hai loại máy tính trước đây và dường như thích môi trường Apple hơn. Bạn có thể kiểm tra những gì trên Web site để xác định độ chính xác về các sự cố đã gặp với </a:t>
            </a:r>
            <a:r>
              <a:rPr lang="en-CA" sz="1800"/>
              <a:t>PC</a:t>
            </a:r>
            <a:r>
              <a:rPr lang="en-CA" sz="1800" smtClean="0"/>
              <a:t>?</a:t>
            </a:r>
          </a:p>
          <a:p>
            <a:pPr marL="990600" indent="0">
              <a:buNone/>
            </a:pPr>
            <a:r>
              <a:rPr lang="en-US" sz="1800" smtClean="0"/>
              <a:t>a.</a:t>
            </a:r>
            <a:r>
              <a:rPr lang="en-US" sz="1800" smtClean="0"/>
              <a:t>Diễn </a:t>
            </a:r>
            <a:r>
              <a:rPr lang="en-US" sz="1800"/>
              <a:t>đàn nơi mọi người đưa ra quan điểm của họ.</a:t>
            </a:r>
            <a:endParaRPr lang="vi-VN" sz="1800"/>
          </a:p>
          <a:p>
            <a:pPr marL="990600" indent="0">
              <a:buNone/>
            </a:pPr>
            <a:r>
              <a:rPr lang="en-US" sz="1800" smtClean="0"/>
              <a:t>b.Các </a:t>
            </a:r>
            <a:r>
              <a:rPr lang="en-US" sz="1800"/>
              <a:t>quảng cáo tài trợ.</a:t>
            </a:r>
            <a:endParaRPr lang="vi-VN" sz="1800"/>
          </a:p>
          <a:p>
            <a:pPr marL="990600" indent="0">
              <a:buNone/>
            </a:pPr>
            <a:r>
              <a:rPr lang="en-US" sz="1800" smtClean="0"/>
              <a:t>c.Tham </a:t>
            </a:r>
            <a:r>
              <a:rPr lang="en-US" sz="1800"/>
              <a:t>khảo tới các nguồn kỹ thuật như Microsoft Knowledge Base.</a:t>
            </a:r>
            <a:endParaRPr lang="vi-VN" sz="1800"/>
          </a:p>
          <a:p>
            <a:pPr marL="990600" indent="0">
              <a:buNone/>
            </a:pPr>
            <a:r>
              <a:rPr lang="en-US" sz="1800" smtClean="0"/>
              <a:t>d.Một </a:t>
            </a:r>
            <a:r>
              <a:rPr lang="en-US" sz="1800"/>
              <a:t>vài thông tin về tác giả là ai và định danh của anh ta.</a:t>
            </a:r>
            <a:endParaRPr lang="vi-VN" sz="1800"/>
          </a:p>
          <a:p>
            <a:pPr marL="990600" indent="0">
              <a:buNone/>
            </a:pPr>
            <a:r>
              <a:rPr lang="en-US" sz="1800" smtClean="0"/>
              <a:t>e.Bất </a:t>
            </a:r>
            <a:r>
              <a:rPr lang="en-US" sz="1800"/>
              <a:t>kỳ đáp án nào ở trên</a:t>
            </a:r>
            <a:endParaRPr lang="vi-VN" sz="1800"/>
          </a:p>
          <a:p>
            <a:pPr marL="990600" indent="0">
              <a:buNone/>
            </a:pPr>
            <a:r>
              <a:rPr lang="en-US" sz="1800" smtClean="0"/>
              <a:t>f.a </a:t>
            </a:r>
            <a:r>
              <a:rPr lang="en-US" sz="1800"/>
              <a:t>hoặc c</a:t>
            </a:r>
            <a:endParaRPr lang="vi-VN" sz="1800"/>
          </a:p>
          <a:p>
            <a:endParaRPr lang="en-US" sz="1800"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24</a:t>
            </a:fld>
            <a:endParaRPr lang="en-US" dirty="0"/>
          </a:p>
        </p:txBody>
      </p:sp>
    </p:spTree>
    <p:extLst>
      <p:ext uri="{BB962C8B-B14F-4D97-AF65-F5344CB8AC3E}">
        <p14:creationId xmlns:p14="http://schemas.microsoft.com/office/powerpoint/2010/main" val="71411939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Câu hỏi ôn tập</a:t>
            </a:r>
            <a:endParaRPr lang="en-US" dirty="0"/>
          </a:p>
        </p:txBody>
      </p:sp>
      <p:sp>
        <p:nvSpPr>
          <p:cNvPr id="3" name="Content Placeholder 2"/>
          <p:cNvSpPr>
            <a:spLocks noGrp="1"/>
          </p:cNvSpPr>
          <p:nvPr>
            <p:ph idx="1"/>
          </p:nvPr>
        </p:nvSpPr>
        <p:spPr/>
        <p:txBody>
          <a:bodyPr>
            <a:normAutofit/>
          </a:bodyPr>
          <a:lstStyle/>
          <a:p>
            <a:pPr marL="0" indent="0">
              <a:buNone/>
            </a:pPr>
            <a:r>
              <a:rPr lang="en-US" sz="2000" smtClean="0"/>
              <a:t>4.Tại </a:t>
            </a:r>
            <a:r>
              <a:rPr lang="en-US" sz="2000"/>
              <a:t>sao bạn nên thận trọng khi chấp nhận các quan điểm của mọi người trên </a:t>
            </a:r>
            <a:r>
              <a:rPr lang="en-US" sz="2000"/>
              <a:t>diễn </a:t>
            </a:r>
            <a:r>
              <a:rPr lang="en-US" sz="2000" smtClean="0"/>
              <a:t>đàn?</a:t>
            </a:r>
          </a:p>
          <a:p>
            <a:pPr marL="0" indent="0">
              <a:buNone/>
            </a:pPr>
            <a:endParaRPr lang="vi-VN" sz="2000"/>
          </a:p>
          <a:p>
            <a:pPr marL="0" indent="0">
              <a:buNone/>
            </a:pPr>
            <a:r>
              <a:rPr lang="en-US" sz="2000" smtClean="0"/>
              <a:t>5.Tại </a:t>
            </a:r>
            <a:r>
              <a:rPr lang="en-US" sz="2000"/>
              <a:t>sao quảng cáo làm cho bạn băn khoăn khi nghiên cứu thông tin từ một Web site nào </a:t>
            </a:r>
            <a:r>
              <a:rPr lang="en-US" sz="2000"/>
              <a:t>đó</a:t>
            </a:r>
            <a:r>
              <a:rPr lang="en-US" sz="2000" smtClean="0"/>
              <a:t>?</a:t>
            </a:r>
          </a:p>
          <a:p>
            <a:pPr marL="0" indent="0">
              <a:buNone/>
            </a:pPr>
            <a:endParaRPr lang="vi-VN" sz="2000"/>
          </a:p>
          <a:p>
            <a:pPr marL="0" indent="0">
              <a:buNone/>
            </a:pPr>
            <a:r>
              <a:rPr lang="en-US" sz="2000" smtClean="0"/>
              <a:t>6.Làm </a:t>
            </a:r>
            <a:r>
              <a:rPr lang="en-US" sz="2000"/>
              <a:t>thế nào bạn xác minh được giải pháp của một ai đó nhận là chuyên gia kỹ thuật?</a:t>
            </a:r>
            <a:endParaRPr lang="vi-VN" sz="200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25</a:t>
            </a:fld>
            <a:endParaRPr lang="en-US" dirty="0"/>
          </a:p>
        </p:txBody>
      </p:sp>
    </p:spTree>
    <p:extLst>
      <p:ext uri="{BB962C8B-B14F-4D97-AF65-F5344CB8AC3E}">
        <p14:creationId xmlns:p14="http://schemas.microsoft.com/office/powerpoint/2010/main" val="421182733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Tìm kiếm thông tin</a:t>
            </a:r>
            <a:endParaRPr lang="en-US" dirty="0"/>
          </a:p>
        </p:txBody>
      </p:sp>
      <p:sp>
        <p:nvSpPr>
          <p:cNvPr id="3" name="Content Placeholder 2"/>
          <p:cNvSpPr>
            <a:spLocks noGrp="1"/>
          </p:cNvSpPr>
          <p:nvPr>
            <p:ph idx="1"/>
          </p:nvPr>
        </p:nvSpPr>
        <p:spPr/>
        <p:txBody>
          <a:bodyPr/>
          <a:lstStyle/>
          <a:p>
            <a:r>
              <a:rPr lang="en-CA"/>
              <a:t>Hàng triệu máy chủ Web trên toàn thế giới được kết nối với Internet</a:t>
            </a:r>
            <a:endParaRPr lang="en-US" dirty="0" smtClean="0"/>
          </a:p>
          <a:p>
            <a:pPr lvl="1"/>
            <a:r>
              <a:rPr lang="en-CA" smtClean="0"/>
              <a:t>Trung </a:t>
            </a:r>
            <a:r>
              <a:rPr lang="en-CA"/>
              <a:t>bình, mỗi máy chủ có thể chứa được hàng nghìn trang Web, thậm chí còn nhiều hơn như thế.</a:t>
            </a:r>
            <a:endParaRPr lang="en-US" dirty="0" smtClean="0"/>
          </a:p>
          <a:p>
            <a:r>
              <a:rPr lang="en-CA"/>
              <a:t>Một trong những mục đích chính của việc tạo ra các Web site là chia sẻ thông tin với người khác</a:t>
            </a:r>
            <a:endParaRPr lang="en-US" dirty="0" smtClean="0"/>
          </a:p>
          <a:p>
            <a:pPr lvl="1"/>
            <a:r>
              <a:rPr lang="en-CA"/>
              <a:t>Việc thiết kế các trang Web phụ thuộc vào tổ chức và mục đích kinh doanh của doanh nghiệp hoặc dịch vụ</a:t>
            </a:r>
            <a:endParaRPr lang="en-US" dirty="0" smtClean="0"/>
          </a:p>
          <a:p>
            <a:pPr lvl="1"/>
            <a:r>
              <a:rPr lang="en-US" smtClean="0"/>
              <a:t>Nhiều trang web chứa các </a:t>
            </a:r>
            <a:r>
              <a:rPr lang="en-CA" smtClean="0"/>
              <a:t>trường </a:t>
            </a:r>
            <a:r>
              <a:rPr lang="en-CA"/>
              <a:t>tìm </a:t>
            </a:r>
            <a:r>
              <a:rPr lang="en-CA"/>
              <a:t>kiếm </a:t>
            </a:r>
            <a:r>
              <a:rPr lang="en-CA" smtClean="0"/>
              <a:t>để </a:t>
            </a:r>
            <a:r>
              <a:rPr lang="en-CA"/>
              <a:t>tìm kiếm thông tin cụ thể trên Web site</a:t>
            </a:r>
            <a:endParaRPr lang="en-US" dirty="0" smtClean="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3</a:t>
            </a:fld>
            <a:endParaRPr lang="en-US" dirty="0"/>
          </a:p>
        </p:txBody>
      </p:sp>
    </p:spTree>
    <p:extLst>
      <p:ext uri="{BB962C8B-B14F-4D97-AF65-F5344CB8AC3E}">
        <p14:creationId xmlns:p14="http://schemas.microsoft.com/office/powerpoint/2010/main" val="351097016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Tìm kiếm thông tin</a:t>
            </a:r>
            <a:endParaRPr lang="en-US" dirty="0"/>
          </a:p>
        </p:txBody>
      </p:sp>
      <p:sp>
        <p:nvSpPr>
          <p:cNvPr id="3" name="Content Placeholder 2"/>
          <p:cNvSpPr>
            <a:spLocks noGrp="1"/>
          </p:cNvSpPr>
          <p:nvPr>
            <p:ph idx="1"/>
          </p:nvPr>
        </p:nvSpPr>
        <p:spPr>
          <a:xfrm>
            <a:off x="252413" y="1344705"/>
            <a:ext cx="8637587" cy="6260055"/>
          </a:xfrm>
        </p:spPr>
        <p:txBody>
          <a:bodyPr/>
          <a:lstStyle/>
          <a:p>
            <a:r>
              <a:rPr lang="en-CA" sz="2000"/>
              <a:t>C</a:t>
            </a:r>
            <a:r>
              <a:rPr lang="en-CA" sz="2000" smtClean="0"/>
              <a:t>ác </a:t>
            </a:r>
            <a:r>
              <a:rPr lang="en-CA" sz="2000"/>
              <a:t>loại </a:t>
            </a:r>
            <a:r>
              <a:rPr lang="en-CA" sz="2000" smtClean="0"/>
              <a:t>trang web </a:t>
            </a:r>
            <a:r>
              <a:rPr lang="en-CA" sz="2000"/>
              <a:t>khác nhau sẽ chứa các loại thông tin khác nhau</a:t>
            </a:r>
            <a:r>
              <a:rPr lang="en-US" sz="2000" smtClean="0"/>
              <a:t>:</a:t>
            </a:r>
            <a:endParaRPr lang="en-US" sz="2000" dirty="0"/>
          </a:p>
          <a:p>
            <a:pPr lvl="1"/>
            <a:r>
              <a:rPr lang="en-CA" sz="1800"/>
              <a:t>Các Web site của doanh nghiệp thường chứa các trang mô tả về công ty và sản phẩm hoặc dịch vụ của công ty, cũng như cung cấp các vùng trên trang Web để lấy thông tin phản hồi của khách hàng hoặc cung cấp dịch vụ mua hàng trực tuyế</a:t>
            </a:r>
            <a:endParaRPr lang="en-US" sz="1800" dirty="0"/>
          </a:p>
          <a:p>
            <a:pPr lvl="1"/>
            <a:r>
              <a:rPr lang="en-CA" sz="1800"/>
              <a:t>Các Web site của chính phủ chứa các trang dành cho mỗi phòng ban, và các trang thông tin bổ sung cung cấp các liên kết đến các tệp tin hoặc biểu mẫu mà bạn có thể tải về</a:t>
            </a:r>
            <a:endParaRPr lang="en-US" sz="1800" dirty="0"/>
          </a:p>
          <a:p>
            <a:pPr lvl="1"/>
            <a:r>
              <a:rPr lang="en-CA" sz="1800"/>
              <a:t>Các trang mạng xã hội như Facebook hoặc Twitter cho phép các thuê bao chia sẻ hình ảnh, trò chơi và video, trò chuyện trực tuyến hoặc đăng các bản tin đơn giản</a:t>
            </a:r>
            <a:endParaRPr lang="en-US" sz="1800" dirty="0" smtClean="0"/>
          </a:p>
          <a:p>
            <a:pPr lvl="1"/>
            <a:r>
              <a:rPr lang="en-US" sz="1800"/>
              <a:t>Các sổ nhật ký cá nhân trực tuyến cho phép mọi người có thể nhập các bình luận hoặc thông tin trên trang liên quan đến những chủ đề cụ thể</a:t>
            </a:r>
            <a:endParaRPr lang="en-US" sz="1800" dirty="0"/>
          </a:p>
          <a:p>
            <a:pPr lvl="1"/>
            <a:r>
              <a:rPr lang="en-CA" sz="1800"/>
              <a:t>Các trang Wiki được sử dụng như các nguồn cung cấp thông tin và cung cấp các công cụ giúp mọi người có thể thêm, chỉnh sửa hoặc sắp xếp lại thông tin trên trang Web</a:t>
            </a:r>
            <a:endParaRPr lang="en-US" sz="1800"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4</a:t>
            </a:fld>
            <a:endParaRPr lang="en-US" dirty="0"/>
          </a:p>
        </p:txBody>
      </p:sp>
    </p:spTree>
    <p:extLst>
      <p:ext uri="{BB962C8B-B14F-4D97-AF65-F5344CB8AC3E}">
        <p14:creationId xmlns:p14="http://schemas.microsoft.com/office/powerpoint/2010/main" val="328415277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Tìm kiếm thông tin</a:t>
            </a:r>
            <a:endParaRPr lang="en-US" dirty="0"/>
          </a:p>
        </p:txBody>
      </p:sp>
      <p:sp>
        <p:nvSpPr>
          <p:cNvPr id="3" name="Content Placeholder 2"/>
          <p:cNvSpPr>
            <a:spLocks noGrp="1"/>
          </p:cNvSpPr>
          <p:nvPr>
            <p:ph idx="1"/>
          </p:nvPr>
        </p:nvSpPr>
        <p:spPr/>
        <p:txBody>
          <a:bodyPr/>
          <a:lstStyle/>
          <a:p>
            <a:pPr lvl="1"/>
            <a:r>
              <a:rPr lang="en-CA"/>
              <a:t>Các trang Web khác cho phép người dùng tải các tệp tin đa phương tiện lên</a:t>
            </a:r>
            <a:endParaRPr lang="en-US" dirty="0"/>
          </a:p>
          <a:p>
            <a:pPr lvl="2"/>
            <a:r>
              <a:rPr lang="en-CA" smtClean="0"/>
              <a:t>Các tập tin đa phương tiện như hình </a:t>
            </a:r>
            <a:r>
              <a:rPr lang="en-CA"/>
              <a:t>ảnh, video, audio</a:t>
            </a:r>
            <a:r>
              <a:rPr lang="en-CA"/>
              <a:t>, </a:t>
            </a:r>
            <a:r>
              <a:rPr lang="en-CA" smtClean="0"/>
              <a:t>podcast có thể được tải lên</a:t>
            </a:r>
            <a:endParaRPr lang="en-US" dirty="0"/>
          </a:p>
          <a:p>
            <a:pPr lvl="1"/>
            <a:r>
              <a:rPr lang="en-CA"/>
              <a:t>Một trang Web cung cấp các nguồn tin tự động có thể phân phối các tin tức nhanh hơn nhiều lần so với thông tin đến từ ti vi, đài radio hay từ </a:t>
            </a:r>
            <a:r>
              <a:rPr lang="en-CA"/>
              <a:t>các </a:t>
            </a:r>
            <a:r>
              <a:rPr lang="en-CA" smtClean="0"/>
              <a:t>tờ báo in</a:t>
            </a:r>
            <a:endParaRPr lang="en-US" dirty="0"/>
          </a:p>
          <a:p>
            <a:pPr lvl="1"/>
            <a:r>
              <a:rPr lang="en-CA"/>
              <a:t>Các trang Web được thiết kế để cung cấp các liên kết tham khảo có thể là Web site riêng hoặc được thiết lập như một phần của trang Web cung cấp công cụ tìm kiếm</a:t>
            </a:r>
            <a:endParaRPr lang="en-US" dirty="0"/>
          </a:p>
          <a:p>
            <a:pPr lvl="1"/>
            <a:r>
              <a:rPr lang="en-CA"/>
              <a:t>Web site chuyên về đào </a:t>
            </a:r>
            <a:r>
              <a:rPr lang="en-CA"/>
              <a:t>tạo </a:t>
            </a:r>
            <a:r>
              <a:rPr lang="en-CA" smtClean="0"/>
              <a:t>thường liên kết tới các trường học được công nhận</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5</a:t>
            </a:fld>
            <a:endParaRPr lang="en-US" dirty="0"/>
          </a:p>
        </p:txBody>
      </p:sp>
    </p:spTree>
    <p:extLst>
      <p:ext uri="{BB962C8B-B14F-4D97-AF65-F5344CB8AC3E}">
        <p14:creationId xmlns:p14="http://schemas.microsoft.com/office/powerpoint/2010/main" val="163079209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Tìm kiếm thông tin</a:t>
            </a:r>
            <a:endParaRPr lang="en-US" dirty="0"/>
          </a:p>
        </p:txBody>
      </p:sp>
      <p:sp>
        <p:nvSpPr>
          <p:cNvPr id="3" name="Content Placeholder 2"/>
          <p:cNvSpPr>
            <a:spLocks noGrp="1"/>
          </p:cNvSpPr>
          <p:nvPr>
            <p:ph idx="1"/>
          </p:nvPr>
        </p:nvSpPr>
        <p:spPr/>
        <p:txBody>
          <a:bodyPr/>
          <a:lstStyle/>
          <a:p>
            <a:r>
              <a:rPr lang="en-CA"/>
              <a:t>Khi tìm kiếm thông tin, bạn có thể sử dụng các nguồn thông tin truyền thống như thư viện công cộng hoặc trường đại học địa phương</a:t>
            </a:r>
            <a:endParaRPr lang="en-US" dirty="0" smtClean="0"/>
          </a:p>
          <a:p>
            <a:pPr lvl="1"/>
            <a:r>
              <a:rPr lang="en-CA"/>
              <a:t>cung cấp khác loại thông tin khác nhau dưới dạng tạp chí, vi phim, sách tham khảo, và các loại sách báo xuất bản khác có thể không được cung cấp trực tuyến trên mạng</a:t>
            </a:r>
            <a:endParaRPr lang="en-US" dirty="0"/>
          </a:p>
          <a:p>
            <a:r>
              <a:rPr lang="en-CA"/>
              <a:t>Tất cả những phương thức tìm kiếm thông tin này được thiết kế để cung cấp cho bạn các cách thức khác nhau khi bạn nghiên cứu hoặc tìm hiểu kiến thức về một chủ đề xác định</a:t>
            </a:r>
            <a:endParaRPr lang="en-US" dirty="0" smtClean="0"/>
          </a:p>
          <a:p>
            <a:r>
              <a:rPr lang="en-CA"/>
              <a:t>N</a:t>
            </a:r>
            <a:r>
              <a:rPr lang="en-CA" smtClean="0"/>
              <a:t>ên </a:t>
            </a:r>
            <a:r>
              <a:rPr lang="en-CA"/>
              <a:t>so sánh thông tin từ các trang Web khác nhau để xác định độ chính xác của thông tin trước khi sử dụng. </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6</a:t>
            </a:fld>
            <a:endParaRPr lang="en-US" dirty="0"/>
          </a:p>
        </p:txBody>
      </p:sp>
    </p:spTree>
    <p:extLst>
      <p:ext uri="{BB962C8B-B14F-4D97-AF65-F5344CB8AC3E}">
        <p14:creationId xmlns:p14="http://schemas.microsoft.com/office/powerpoint/2010/main" val="390450135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Tìm kiếm thông tin</a:t>
            </a:r>
            <a:endParaRPr lang="en-US" dirty="0"/>
          </a:p>
        </p:txBody>
      </p:sp>
      <p:sp>
        <p:nvSpPr>
          <p:cNvPr id="3" name="Content Placeholder 2"/>
          <p:cNvSpPr>
            <a:spLocks noGrp="1"/>
          </p:cNvSpPr>
          <p:nvPr>
            <p:ph idx="1"/>
          </p:nvPr>
        </p:nvSpPr>
        <p:spPr/>
        <p:txBody>
          <a:bodyPr/>
          <a:lstStyle/>
          <a:p>
            <a:r>
              <a:rPr lang="en-US" b="1"/>
              <a:t>Tìm kiếm một Web site cụ thể</a:t>
            </a:r>
            <a:endParaRPr lang="vi-VN" b="1"/>
          </a:p>
          <a:p>
            <a:pPr lvl="1"/>
            <a:r>
              <a:rPr lang="en-CA"/>
              <a:t>Một trong những cách thức nhanh nhất để tìm kiếm thông tin là sử dụng công cụ tìm kiếm hoặc sử dụng một trường tìm kiếm trên một Web site cụ thể</a:t>
            </a:r>
            <a:endParaRPr lang="en-US" dirty="0" smtClean="0"/>
          </a:p>
          <a:p>
            <a:pPr lvl="1"/>
            <a:r>
              <a:rPr lang="en-CA"/>
              <a:t>Bất kỳ tiêu chuẩn nào bạn nhập vào trường tìm kiếm trên Web site sẽ cung cấp kết quả chỉ trong Web site đó</a:t>
            </a:r>
            <a:endParaRPr lang="en-US" dirty="0" smtClean="0"/>
          </a:p>
          <a:p>
            <a:pPr lvl="2"/>
            <a:r>
              <a:rPr lang="en-CA"/>
              <a:t>có thể thực hiện dễ dàng hơn nhiều để tìm kiếm thông tin về một chủ đề, dịch vụ hoặc hàng hóa được bán hoặc được cung cấp bởi công ty này</a:t>
            </a:r>
            <a:endParaRPr lang="en-US" dirty="0"/>
          </a:p>
          <a:p>
            <a:pPr lvl="1"/>
            <a:r>
              <a:rPr lang="en-CA"/>
              <a:t>Vị trí của trường tìm kiếm sẽ khác nhau trong mỗi trang Web</a:t>
            </a:r>
            <a:endParaRPr lang="en-US" dirty="0" smtClean="0"/>
          </a:p>
          <a:p>
            <a:pPr lvl="2"/>
            <a:r>
              <a:rPr lang="en-US"/>
              <a:t>thường được đặt gần trên đầu của trang Web.</a:t>
            </a:r>
            <a:endParaRPr lang="vi-VN"/>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7</a:t>
            </a:fld>
            <a:endParaRPr lang="en-US" dirty="0"/>
          </a:p>
        </p:txBody>
      </p:sp>
    </p:spTree>
    <p:extLst>
      <p:ext uri="{BB962C8B-B14F-4D97-AF65-F5344CB8AC3E}">
        <p14:creationId xmlns:p14="http://schemas.microsoft.com/office/powerpoint/2010/main" val="196449302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Tìm kiếm thông tin</a:t>
            </a:r>
            <a:endParaRPr lang="en-US" dirty="0"/>
          </a:p>
        </p:txBody>
      </p:sp>
      <p:sp>
        <p:nvSpPr>
          <p:cNvPr id="3" name="Content Placeholder 2"/>
          <p:cNvSpPr>
            <a:spLocks noGrp="1"/>
          </p:cNvSpPr>
          <p:nvPr>
            <p:ph idx="1"/>
          </p:nvPr>
        </p:nvSpPr>
        <p:spPr/>
        <p:txBody>
          <a:bodyPr/>
          <a:lstStyle/>
          <a:p>
            <a:pPr lvl="1"/>
            <a:r>
              <a:rPr lang="en-US" b="1"/>
              <a:t>Sử dụng công nghệ máy tìm kiếm</a:t>
            </a:r>
            <a:endParaRPr lang="vi-VN" b="1"/>
          </a:p>
          <a:p>
            <a:pPr lvl="2"/>
            <a:r>
              <a:rPr lang="en-CA"/>
              <a:t>cung cấp cách thức dễ dàng và nhanh chóng để nghiên cứu thông tin được lưu trữ trên các trang Web khác để tìm kiếm các câu trả lời cho những câu hỏi được đưa ra</a:t>
            </a:r>
            <a:endParaRPr lang="en-US" dirty="0"/>
          </a:p>
          <a:p>
            <a:pPr lvl="3"/>
            <a:r>
              <a:rPr lang="vi-VN"/>
              <a:t>Tìm kiếm Internet dựa trên tiêu chuẩn đã nhập</a:t>
            </a:r>
          </a:p>
          <a:p>
            <a:pPr lvl="3"/>
            <a:r>
              <a:rPr lang="vi-VN"/>
              <a:t>Giữ chỉ mục của các từ đã được tìm thấy, và Keep an index of the words found, and</a:t>
            </a:r>
          </a:p>
          <a:p>
            <a:pPr lvl="3"/>
            <a:r>
              <a:rPr lang="en-CA"/>
              <a:t>Hiển thị vị trí để tìm kiếm thông tin được lưu trữ trong các chỉ mục đó</a:t>
            </a:r>
            <a:endParaRPr lang="en-US" dirty="0"/>
          </a:p>
          <a:p>
            <a:pPr lvl="2"/>
            <a:r>
              <a:rPr lang="en-CA"/>
              <a:t>Một trang Web có chứa máy tìm kiếm để có thể dễ dàng tìm kiếm thông tin về bất kỳ chủ đề nào, được đặt ở bất kỳ nơi nào trên Internet</a:t>
            </a:r>
            <a:endParaRPr lang="en-US" dirty="0"/>
          </a:p>
          <a:p>
            <a:pPr lvl="2"/>
            <a:r>
              <a:rPr lang="en-CA" smtClean="0"/>
              <a:t>Các </a:t>
            </a:r>
            <a:r>
              <a:rPr lang="en-CA"/>
              <a:t>dịch </a:t>
            </a:r>
            <a:r>
              <a:rPr lang="en-CA"/>
              <a:t>vụ </a:t>
            </a:r>
            <a:r>
              <a:rPr lang="en-CA" smtClean="0"/>
              <a:t>được </a:t>
            </a:r>
            <a:r>
              <a:rPr lang="en-CA"/>
              <a:t>cung cấp bởi các công ty khác nhau, nhưng tất cả đều sử dụng công nghệ tương tự nhau</a:t>
            </a:r>
            <a:endParaRPr lang="en-US" dirty="0" smtClean="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8</a:t>
            </a:fld>
            <a:endParaRPr lang="en-US" dirty="0"/>
          </a:p>
        </p:txBody>
      </p:sp>
    </p:spTree>
    <p:extLst>
      <p:ext uri="{BB962C8B-B14F-4D97-AF65-F5344CB8AC3E}">
        <p14:creationId xmlns:p14="http://schemas.microsoft.com/office/powerpoint/2010/main" val="300664744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Tìm kiếm thông tin</a:t>
            </a:r>
            <a:endParaRPr lang="en-US" dirty="0"/>
          </a:p>
        </p:txBody>
      </p:sp>
      <p:sp>
        <p:nvSpPr>
          <p:cNvPr id="3" name="Content Placeholder 2"/>
          <p:cNvSpPr>
            <a:spLocks noGrp="1"/>
          </p:cNvSpPr>
          <p:nvPr>
            <p:ph idx="1"/>
          </p:nvPr>
        </p:nvSpPr>
        <p:spPr/>
        <p:txBody>
          <a:bodyPr/>
          <a:lstStyle/>
          <a:p>
            <a:pPr lvl="2"/>
            <a:r>
              <a:rPr lang="en-CA"/>
              <a:t>Máy tìm kiếm bao gồm một cơ sở dữ liệu các URL </a:t>
            </a:r>
            <a:r>
              <a:rPr lang="en-CA"/>
              <a:t>trên </a:t>
            </a:r>
            <a:r>
              <a:rPr lang="en-CA" smtClean="0"/>
              <a:t>Internet:</a:t>
            </a:r>
            <a:endParaRPr lang="en-US" dirty="0" smtClean="0"/>
          </a:p>
          <a:p>
            <a:pPr lvl="3"/>
            <a:r>
              <a:rPr lang="en-CA"/>
              <a:t>mỗi bản ghi trong cơ sở dữ liệu bao gồm URL, một mô tả ngắn, tiêu đề, các từ khóa, và các thông tin khác</a:t>
            </a:r>
            <a:endParaRPr lang="en-US" dirty="0" smtClean="0"/>
          </a:p>
          <a:p>
            <a:pPr lvl="3"/>
            <a:r>
              <a:rPr lang="en-CA"/>
              <a:t>Người dùng truy cập vào cơ sở dữ liệu URL thông qua Web site của công ty</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9</a:t>
            </a:fld>
            <a:endParaRPr lang="en-US" dirty="0"/>
          </a:p>
        </p:txBody>
      </p:sp>
      <p:pic>
        <p:nvPicPr>
          <p:cNvPr id="6" name="Picture 5" descr="Description: Search Engine Technology"/>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992471" y="2881993"/>
            <a:ext cx="5159058" cy="3017218"/>
          </a:xfrm>
          <a:prstGeom prst="rect">
            <a:avLst/>
          </a:prstGeom>
          <a:noFill/>
          <a:ln>
            <a:noFill/>
          </a:ln>
        </p:spPr>
      </p:pic>
    </p:spTree>
    <p:extLst>
      <p:ext uri="{BB962C8B-B14F-4D97-AF65-F5344CB8AC3E}">
        <p14:creationId xmlns:p14="http://schemas.microsoft.com/office/powerpoint/2010/main" val="2254654457"/>
      </p:ext>
    </p:extLst>
  </p:cSld>
  <p:clrMapOvr>
    <a:masterClrMapping/>
  </p:clrMapOvr>
  <p:timing>
    <p:tnLst>
      <p:par>
        <p:cTn id="1" dur="indefinite" restart="never" nodeType="tmRoot"/>
      </p:par>
    </p:tnLst>
  </p:timing>
</p:sld>
</file>

<file path=ppt/theme/theme1.xml><?xml version="1.0" encoding="utf-8"?>
<a:theme xmlns:a="http://schemas.openxmlformats.org/drawingml/2006/main" name="2_Default Design">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2_Default Design">
      <a:majorFont>
        <a:latin typeface="Arial Narrow"/>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All in One</Template>
  <TotalTime>3659</TotalTime>
  <Words>3618</Words>
  <Application>Microsoft Office PowerPoint</Application>
  <PresentationFormat>Letter Paper (8.5x11 in)</PresentationFormat>
  <Paragraphs>330</Paragraphs>
  <Slides>25</Slides>
  <Notes>24</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25</vt:i4>
      </vt:variant>
    </vt:vector>
  </HeadingPairs>
  <TitlesOfParts>
    <vt:vector size="34" baseType="lpstr">
      <vt:lpstr>Arial</vt:lpstr>
      <vt:lpstr>Arial Narrow</vt:lpstr>
      <vt:lpstr>Calibri</vt:lpstr>
      <vt:lpstr>Courier New</vt:lpstr>
      <vt:lpstr>Times New Roman</vt:lpstr>
      <vt:lpstr>Verdana</vt:lpstr>
      <vt:lpstr>Wingdings</vt:lpstr>
      <vt:lpstr>Zurich BT</vt:lpstr>
      <vt:lpstr>2_Default Design</vt:lpstr>
      <vt:lpstr>Cuộc sống trực tuyến</vt:lpstr>
      <vt:lpstr>Mục tiêu bài học</vt:lpstr>
      <vt:lpstr>Tìm kiếm thông tin</vt:lpstr>
      <vt:lpstr>Tìm kiếm thông tin</vt:lpstr>
      <vt:lpstr>Tìm kiếm thông tin</vt:lpstr>
      <vt:lpstr>Tìm kiếm thông tin</vt:lpstr>
      <vt:lpstr>Tìm kiếm thông tin</vt:lpstr>
      <vt:lpstr>Tìm kiếm thông tin</vt:lpstr>
      <vt:lpstr>Tìm kiếm thông tin</vt:lpstr>
      <vt:lpstr>Tìm kiếm thông tin</vt:lpstr>
      <vt:lpstr>Tìm kiếm thông tin</vt:lpstr>
      <vt:lpstr>Tìm kiếm thông tin</vt:lpstr>
      <vt:lpstr>Tìm kiếm thông tin</vt:lpstr>
      <vt:lpstr>Tìm kiếm thông tin</vt:lpstr>
      <vt:lpstr>Tìm kiếm thông tin</vt:lpstr>
      <vt:lpstr>Tìm kiếm thông tin</vt:lpstr>
      <vt:lpstr>Tìm kiếm thông tin</vt:lpstr>
      <vt:lpstr>Tìm kiếm thông tin</vt:lpstr>
      <vt:lpstr>Tìm kiếm thông tin</vt:lpstr>
      <vt:lpstr>Tìm kiếm thông tin</vt:lpstr>
      <vt:lpstr>Tìm kiếm thông tin</vt:lpstr>
      <vt:lpstr>Tổng kết bài học</vt:lpstr>
      <vt:lpstr>Câu hỏi ôn tập</vt:lpstr>
      <vt:lpstr>Câu hỏi ôn tập</vt:lpstr>
      <vt:lpstr>Câu hỏi ôn tập</vt:lpstr>
    </vt:vector>
  </TitlesOfParts>
  <Company>CCI Learning Solutions Inc.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CCI Learning Solutions Inc.</dc:creator>
  <cp:lastModifiedBy>Phong Nguyễn</cp:lastModifiedBy>
  <cp:revision>713</cp:revision>
  <dcterms:created xsi:type="dcterms:W3CDTF">2007-03-28T02:59:08Z</dcterms:created>
  <dcterms:modified xsi:type="dcterms:W3CDTF">2014-03-13T22:17:46Z</dcterms:modified>
</cp:coreProperties>
</file>