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60"/>
  </p:notesMasterIdLst>
  <p:sldIdLst>
    <p:sldId id="256" r:id="rId2"/>
    <p:sldId id="257" r:id="rId3"/>
    <p:sldId id="258" r:id="rId4"/>
    <p:sldId id="262" r:id="rId5"/>
    <p:sldId id="263" r:id="rId6"/>
    <p:sldId id="259" r:id="rId7"/>
    <p:sldId id="266" r:id="rId8"/>
    <p:sldId id="265" r:id="rId9"/>
    <p:sldId id="264" r:id="rId10"/>
    <p:sldId id="269" r:id="rId11"/>
    <p:sldId id="268" r:id="rId12"/>
    <p:sldId id="267" r:id="rId13"/>
    <p:sldId id="271" r:id="rId14"/>
    <p:sldId id="273" r:id="rId15"/>
    <p:sldId id="270" r:id="rId16"/>
    <p:sldId id="272" r:id="rId17"/>
    <p:sldId id="274" r:id="rId18"/>
    <p:sldId id="275" r:id="rId19"/>
    <p:sldId id="277" r:id="rId20"/>
    <p:sldId id="278" r:id="rId21"/>
    <p:sldId id="276" r:id="rId22"/>
    <p:sldId id="279" r:id="rId23"/>
    <p:sldId id="280" r:id="rId24"/>
    <p:sldId id="261" r:id="rId25"/>
    <p:sldId id="283" r:id="rId26"/>
    <p:sldId id="287" r:id="rId27"/>
    <p:sldId id="291" r:id="rId28"/>
    <p:sldId id="292" r:id="rId29"/>
    <p:sldId id="293" r:id="rId30"/>
    <p:sldId id="289" r:id="rId31"/>
    <p:sldId id="294" r:id="rId32"/>
    <p:sldId id="295" r:id="rId33"/>
    <p:sldId id="297" r:id="rId34"/>
    <p:sldId id="298" r:id="rId35"/>
    <p:sldId id="296" r:id="rId36"/>
    <p:sldId id="299" r:id="rId37"/>
    <p:sldId id="300" r:id="rId38"/>
    <p:sldId id="301" r:id="rId39"/>
    <p:sldId id="260" r:id="rId40"/>
    <p:sldId id="302" r:id="rId41"/>
    <p:sldId id="303" r:id="rId42"/>
    <p:sldId id="304" r:id="rId43"/>
    <p:sldId id="305" r:id="rId44"/>
    <p:sldId id="306" r:id="rId45"/>
    <p:sldId id="307" r:id="rId46"/>
    <p:sldId id="308" r:id="rId47"/>
    <p:sldId id="309" r:id="rId48"/>
    <p:sldId id="310" r:id="rId49"/>
    <p:sldId id="311" r:id="rId50"/>
    <p:sldId id="312" r:id="rId51"/>
    <p:sldId id="313" r:id="rId52"/>
    <p:sldId id="314" r:id="rId53"/>
    <p:sldId id="316" r:id="rId54"/>
    <p:sldId id="317" r:id="rId55"/>
    <p:sldId id="319" r:id="rId56"/>
    <p:sldId id="320" r:id="rId57"/>
    <p:sldId id="321" r:id="rId58"/>
    <p:sldId id="322" r:id="rId5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>
      <p:cViewPr varScale="1">
        <p:scale>
          <a:sx n="65" d="100"/>
          <a:sy n="65" d="100"/>
        </p:scale>
        <p:origin x="1452" y="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898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C70C99-7926-40C5-8A9F-B9DE310B4759}" type="datetimeFigureOut">
              <a:rPr lang="en-US" smtClean="0"/>
              <a:t>5/12/2021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68EBB5-E2A8-4BED-B911-3A1AADD3BB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5946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8EBB5-E2A8-4BED-B911-3A1AADD3BB6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2154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8EBB5-E2A8-4BED-B911-3A1AADD3BB6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9462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08/08/2014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-1" y="0"/>
            <a:ext cx="9144001" cy="838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 userDrawn="1"/>
        </p:nvSpPr>
        <p:spPr>
          <a:xfrm>
            <a:off x="2222076" y="-42565"/>
            <a:ext cx="47121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50" dirty="0" smtClean="0">
                <a:ln w="0"/>
                <a:solidFill>
                  <a:srgbClr val="00B0F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MS Word</a:t>
            </a:r>
            <a:r>
              <a:rPr lang="en-US" sz="5400" b="1" cap="none" spc="50" baseline="0" dirty="0" smtClean="0">
                <a:ln w="0"/>
                <a:solidFill>
                  <a:srgbClr val="00B0F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2010</a:t>
            </a:r>
            <a:endParaRPr lang="en-US" sz="5400" b="1" cap="none" spc="50" dirty="0">
              <a:ln w="0"/>
              <a:solidFill>
                <a:srgbClr val="00B0F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99118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08/08/2014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0991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08/08/2014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675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08/08/2014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191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08/08/2014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293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08/08/2014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3168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08/08/2014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235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08/08/2014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9008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08/08/2014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100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smtClean="0"/>
              <a:t>08/08/2014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891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08/08/2014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412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400" y="6459786"/>
            <a:ext cx="5029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 cap="none" baseline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 err="1" smtClean="0"/>
              <a:t>ThS</a:t>
            </a:r>
            <a:r>
              <a:rPr lang="en-US" dirty="0" smtClean="0"/>
              <a:t>. </a:t>
            </a:r>
            <a:r>
              <a:rPr lang="en-US" dirty="0" err="1" smtClean="0"/>
              <a:t>Nguyễn</a:t>
            </a:r>
            <a:r>
              <a:rPr lang="en-US" dirty="0" smtClean="0"/>
              <a:t> </a:t>
            </a:r>
            <a:r>
              <a:rPr lang="en-US" dirty="0" err="1" smtClean="0"/>
              <a:t>ngọc</a:t>
            </a:r>
            <a:r>
              <a:rPr lang="en-US" dirty="0" smtClean="0"/>
              <a:t> </a:t>
            </a:r>
            <a:r>
              <a:rPr lang="en-US" dirty="0" err="1" smtClean="0"/>
              <a:t>tuyên</a:t>
            </a:r>
            <a:r>
              <a:rPr lang="en-US" dirty="0" smtClean="0"/>
              <a:t> - CNTT - CĐ </a:t>
            </a:r>
            <a:r>
              <a:rPr lang="en-US" dirty="0" err="1" smtClean="0"/>
              <a:t>lý</a:t>
            </a:r>
            <a:r>
              <a:rPr lang="en-US" dirty="0" smtClean="0"/>
              <a:t> </a:t>
            </a:r>
            <a:r>
              <a:rPr lang="en-US" dirty="0" err="1" smtClean="0"/>
              <a:t>tự</a:t>
            </a:r>
            <a:r>
              <a:rPr lang="en-US" dirty="0" smtClean="0"/>
              <a:t> </a:t>
            </a:r>
            <a:r>
              <a:rPr lang="en-US" dirty="0" err="1" smtClean="0"/>
              <a:t>trọng</a:t>
            </a:r>
            <a:r>
              <a:rPr lang="en-US" dirty="0" smtClean="0"/>
              <a:t> </a:t>
            </a:r>
            <a:r>
              <a:rPr lang="en-US" dirty="0" err="1" smtClean="0"/>
              <a:t>TP.Hcm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-1" y="0"/>
            <a:ext cx="9144001" cy="838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 userDrawn="1"/>
        </p:nvSpPr>
        <p:spPr>
          <a:xfrm>
            <a:off x="2222076" y="-42565"/>
            <a:ext cx="47121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50" dirty="0" smtClean="0">
                <a:ln w="0"/>
                <a:solidFill>
                  <a:srgbClr val="00B0F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MS Word</a:t>
            </a:r>
            <a:r>
              <a:rPr lang="en-US" sz="5400" b="1" cap="none" spc="50" baseline="0" dirty="0" smtClean="0">
                <a:ln w="0"/>
                <a:solidFill>
                  <a:srgbClr val="00B0F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2010</a:t>
            </a:r>
            <a:endParaRPr lang="en-US" sz="5400" b="1" cap="none" spc="50" dirty="0">
              <a:ln w="0"/>
              <a:solidFill>
                <a:srgbClr val="00B0F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5241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hf hd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wmf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0374" y="2481225"/>
            <a:ext cx="7692626" cy="74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Khoa 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CNTT – CĐ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TP.HCM</a:t>
            </a:r>
            <a:endParaRPr lang="en-US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7297992" y="6446837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398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540774" y="1071265"/>
            <a:ext cx="3390900" cy="457200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533400" y="1071265"/>
            <a:ext cx="540774" cy="457200"/>
          </a:xfrm>
          <a:prstGeom prst="cube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33400" y="1071265"/>
            <a:ext cx="422787" cy="457200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0600" y="1066800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0" y="1524000"/>
            <a:ext cx="8323005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Canh chỉnh văn bản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Căn chỉnh dòng văn bản:</a:t>
            </a:r>
          </a:p>
          <a:p>
            <a:pPr indent="339725" algn="just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căn dòng cách dòng của đoạn văn bản thì phải bôi đen đoạn văn bản đó.</a:t>
            </a:r>
          </a:p>
          <a:p>
            <a:pPr indent="339725" algn="just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Trong thẻ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HOME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Paragraph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ở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mục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line Spacing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thiết lập khoảng cách dòng cách dòng cho văn bản.</a:t>
            </a:r>
          </a:p>
          <a:p>
            <a:pPr indent="339725" algn="just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Hoặc trên công cụ Mini chọn biểu tượng dấu mũi tên 2 đầu</a:t>
            </a:r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3" name="Picture 3" descr="E:\GIAO AN\hinh anh\q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3095624"/>
            <a:ext cx="665694" cy="485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E:\GIAO AN\hinh anh\qqq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3733800"/>
            <a:ext cx="3200400" cy="2604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97992" y="64928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258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540774" y="1071265"/>
            <a:ext cx="3390900" cy="457200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533400" y="1071265"/>
            <a:ext cx="540774" cy="457200"/>
          </a:xfrm>
          <a:prstGeom prst="cube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33400" y="1071265"/>
            <a:ext cx="422787" cy="457200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0600" y="1066800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92395" y="1524000"/>
            <a:ext cx="4513005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Căn lề trái, phải, trên , dưới:</a:t>
            </a:r>
          </a:p>
          <a:p>
            <a:pPr indent="339725" algn="just"/>
            <a:r>
              <a:rPr lang="en-US" sz="2000">
                <a:latin typeface="Times New Roman" pitchFamily="18" charset="0"/>
                <a:cs typeface="Times New Roman" pitchFamily="18" charset="0"/>
              </a:rPr>
              <a:t>Để căn lề cho trang văn bản tại trang Page Layout chọn page setup mục Margins thiết lập lề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trái (Left),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lề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phải (Right),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lề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dưới (Bottom)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và lề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trên (Top)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cho trang văn bản.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Nhấn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OK</a:t>
            </a:r>
            <a:endParaRPr lang="en-US" sz="2000" b="1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 typeface="Wingdings" pitchFamily="2" charset="2"/>
              <a:buChar char="v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Thiết lập trang ngang, trang dọc:</a:t>
            </a:r>
          </a:p>
          <a:p>
            <a:pPr marL="342900" indent="-342900" algn="just">
              <a:buFontTx/>
              <a:buChar char="-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Portrait: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Giấy dọc.</a:t>
            </a:r>
          </a:p>
          <a:p>
            <a:pPr marL="342900" indent="-342900" algn="just">
              <a:buFontTx/>
              <a:buChar char="-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Landscape: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Giấy ngang.</a:t>
            </a:r>
            <a:endParaRPr lang="en-US" sz="200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Tại vùng Apply to chọn trang áp dụng</a:t>
            </a:r>
          </a:p>
          <a:p>
            <a:pPr algn="just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+ Whole document: toàn bộ văn bản.</a:t>
            </a:r>
          </a:p>
          <a:p>
            <a:pPr algn="just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+ This section: trang hiện tại.</a:t>
            </a:r>
          </a:p>
          <a:p>
            <a:pPr algn="just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+ This Point forward: trang hiện tại về các trang sau. </a:t>
            </a:r>
          </a:p>
          <a:p>
            <a:pPr algn="just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Nhấn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OK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1266" name="Picture 2" descr="E:\GIAO AN\hinh anh\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820527"/>
            <a:ext cx="3352800" cy="4199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72592" y="64928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428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540774" y="1071265"/>
            <a:ext cx="3390900" cy="457200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533400" y="1071265"/>
            <a:ext cx="540774" cy="457200"/>
          </a:xfrm>
          <a:prstGeom prst="cube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33400" y="1071265"/>
            <a:ext cx="422787" cy="457200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0600" y="1066800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0" y="1524000"/>
            <a:ext cx="8323005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In đậm, in nghiêng, gạch dưới:</a:t>
            </a:r>
          </a:p>
          <a:p>
            <a:pPr indent="339725" algn="just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in đậm, in nghiêng, gạch dưới đoạn text thì bôi đen đoạn văn bản cần định dạng.</a:t>
            </a:r>
          </a:p>
          <a:p>
            <a:pPr algn="just"/>
            <a:endParaRPr lang="en-US" sz="200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3536233"/>
              </p:ext>
            </p:extLst>
          </p:nvPr>
        </p:nvGraphicFramePr>
        <p:xfrm>
          <a:off x="956187" y="2971800"/>
          <a:ext cx="7865805" cy="243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19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19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219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38400">
                <a:tc>
                  <a:txBody>
                    <a:bodyPr/>
                    <a:lstStyle/>
                    <a:p>
                      <a:pPr algn="just"/>
                      <a:r>
                        <a:rPr lang="en-US" sz="200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In đậm:</a:t>
                      </a:r>
                    </a:p>
                    <a:p>
                      <a:pPr algn="just"/>
                      <a:r>
                        <a:rPr lang="en-US" sz="2000" b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Nhấn</a:t>
                      </a:r>
                      <a:r>
                        <a:rPr lang="en-US" sz="2000" b="0" baseline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nút </a:t>
                      </a:r>
                      <a:r>
                        <a:rPr lang="en-US" sz="2000" b="1" baseline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Bold (B)</a:t>
                      </a:r>
                      <a:r>
                        <a:rPr lang="en-US" sz="2000" b="0" baseline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hoặc </a:t>
                      </a:r>
                      <a:r>
                        <a:rPr lang="en-US" sz="2000" b="1" baseline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Ctrl + B</a:t>
                      </a:r>
                      <a:endParaRPr lang="en-US" sz="2000" b="1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00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In nghiêng:</a:t>
                      </a:r>
                    </a:p>
                    <a:p>
                      <a:pPr algn="just"/>
                      <a:r>
                        <a:rPr lang="en-US" sz="2000" b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Nhấn</a:t>
                      </a:r>
                      <a:r>
                        <a:rPr lang="en-US" sz="2000" b="0" baseline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nút </a:t>
                      </a:r>
                      <a:r>
                        <a:rPr lang="en-US" sz="2000" b="1" baseline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Italic (I) </a:t>
                      </a:r>
                      <a:r>
                        <a:rPr lang="en-US" sz="2000" b="0" baseline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hoặc </a:t>
                      </a:r>
                      <a:r>
                        <a:rPr lang="en-US" sz="2000" b="1" baseline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Ctrl + I</a:t>
                      </a:r>
                      <a:endParaRPr lang="en-US" sz="2000" b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00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Gạch</a:t>
                      </a:r>
                      <a:r>
                        <a:rPr lang="en-US" sz="2000" baseline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chân:</a:t>
                      </a:r>
                    </a:p>
                    <a:p>
                      <a:pPr algn="just"/>
                      <a:r>
                        <a:rPr lang="en-US" sz="2000" b="0" baseline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Nhấn nút </a:t>
                      </a:r>
                      <a:r>
                        <a:rPr lang="en-US" sz="2000" b="1" baseline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Underline (U) </a:t>
                      </a:r>
                      <a:r>
                        <a:rPr lang="en-US" sz="2000" b="0" baseline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hoặc </a:t>
                      </a:r>
                      <a:r>
                        <a:rPr lang="en-US" sz="2000" b="1" baseline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Ctrl + U</a:t>
                      </a:r>
                      <a:endParaRPr lang="en-US" sz="2000" b="1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6147" name="Picture 3" descr="E:\GIAO AN\hinh anh\in da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050" y="4191000"/>
            <a:ext cx="2438400" cy="1142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E:\GIAO AN\hinh anh\i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6762" y="4191001"/>
            <a:ext cx="2362200" cy="1142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E:\GIAO AN\hinh anh\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9796" y="4191001"/>
            <a:ext cx="2381922" cy="1142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90600" y="5543490"/>
            <a:ext cx="77134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bỏ in đậm, in nghiêng, gạch dưới thao tác lặp lại một lần nữa để hủy.</a:t>
            </a:r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7315200" y="64928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213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540774" y="1071265"/>
            <a:ext cx="3390900" cy="457200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533400" y="1071265"/>
            <a:ext cx="540774" cy="457200"/>
          </a:xfrm>
          <a:prstGeom prst="cube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33400" y="1071265"/>
            <a:ext cx="422787" cy="457200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0600" y="1066800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0" y="1524000"/>
            <a:ext cx="4296696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Định dạng cột:</a:t>
            </a:r>
          </a:p>
          <a:p>
            <a:pPr marL="284163" indent="120650" algn="just"/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Cách 1: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Gõ văn bản trước chia cột sau</a:t>
            </a:r>
          </a:p>
          <a:p>
            <a:pPr marL="165100" indent="300038" algn="just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-B1: nhập văn bản bình thường. Gõ hết nội dung văn bản nhấn Enter để con trỏ xuống một khoảng tắng.</a:t>
            </a:r>
          </a:p>
          <a:p>
            <a:pPr marL="342900" indent="-342900" algn="just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B2: Đánh dáu toàn bộ nội dung văn bản cần chia cột. Tại thẻ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Page Layout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của nhóm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page Setup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Columns -&gt; More Columns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và hộp thoại colums xuất hiện, ở hộp thoại này ta sẽ thiết lập số cột cho đoạn văn bản muốn chia cột.</a:t>
            </a:r>
          </a:p>
          <a:p>
            <a:pPr marL="342900" indent="-342900" algn="just">
              <a:buFontTx/>
              <a:buChar char="-"/>
            </a:pPr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E:\GIAO AN\hinh anh\co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981200"/>
            <a:ext cx="3276600" cy="3371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Callout 4"/>
          <p:cNvSpPr/>
          <p:nvPr/>
        </p:nvSpPr>
        <p:spPr>
          <a:xfrm>
            <a:off x="4830096" y="5638800"/>
            <a:ext cx="1418304" cy="655737"/>
          </a:xfrm>
          <a:prstGeom prst="wedgeEllipseCallout">
            <a:avLst>
              <a:gd name="adj1" fmla="val 48923"/>
              <a:gd name="adj2" fmla="val -40956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Thiết lập số cột</a:t>
            </a:r>
            <a:endParaRPr lang="en-US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315200" y="64674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173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540774" y="1071265"/>
            <a:ext cx="3390900" cy="457200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533400" y="1071265"/>
            <a:ext cx="540774" cy="457200"/>
          </a:xfrm>
          <a:prstGeom prst="cube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33400" y="1071265"/>
            <a:ext cx="422787" cy="457200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0600" y="1066800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0" y="1524000"/>
            <a:ext cx="8458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Định dạng cột:</a:t>
            </a:r>
          </a:p>
          <a:p>
            <a:pPr marL="284163" indent="120650" algn="just"/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Cách 2: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Chia cột trước, gôc văn bản sau</a:t>
            </a:r>
          </a:p>
          <a:p>
            <a:pPr marL="342900" indent="-342900" algn="just" defTabSz="854075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B1: Tại thẻ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page Layout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nhóm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Page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Setup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chọn mẫu cột và nhập văn bản vào.</a:t>
            </a:r>
          </a:p>
          <a:p>
            <a:pPr marL="342900" indent="-342900" algn="just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B2: Tại thẻ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Page Layout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nhóm 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Page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Setup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Breaks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Columns Breaks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ngắt cột khi muốn sang cột khác</a:t>
            </a:r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8011" y="3832324"/>
            <a:ext cx="4835789" cy="2949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Oval Callout 12"/>
          <p:cNvSpPr/>
          <p:nvPr/>
        </p:nvSpPr>
        <p:spPr>
          <a:xfrm>
            <a:off x="1060187" y="4623843"/>
            <a:ext cx="1418304" cy="655737"/>
          </a:xfrm>
          <a:prstGeom prst="wedgeEllipseCallout">
            <a:avLst>
              <a:gd name="adj1" fmla="val 159898"/>
              <a:gd name="adj2" fmla="val -13296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Thiết lập ngắt cột</a:t>
            </a:r>
            <a:endParaRPr lang="en-US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315200" y="64928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686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540774" y="1071265"/>
            <a:ext cx="3390900" cy="457200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533400" y="1071265"/>
            <a:ext cx="540774" cy="457200"/>
          </a:xfrm>
          <a:prstGeom prst="cube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33400" y="1071265"/>
            <a:ext cx="422787" cy="457200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0600" y="1066800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1" y="1524000"/>
            <a:ext cx="3733799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Định dạng tab:</a:t>
            </a:r>
          </a:p>
          <a:p>
            <a:pPr algn="just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Tại thẻ View chọn tích Ruler. Tại thước ngang kích đúp chuột vào vị trí cần đặt tab hộp thoại tab xuất hiện à thiết lập tab trái, phải, giữa.</a:t>
            </a:r>
          </a:p>
          <a:p>
            <a:pPr algn="just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Left: tab trái.</a:t>
            </a:r>
          </a:p>
          <a:p>
            <a:pPr algn="just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Right: tab phải.</a:t>
            </a:r>
          </a:p>
          <a:p>
            <a:pPr algn="just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Center: tab giữa.</a:t>
            </a:r>
          </a:p>
          <a:p>
            <a:pPr marL="342900" indent="-342900" algn="just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Tab stop position: vị trí đặt tab.</a:t>
            </a:r>
          </a:p>
          <a:p>
            <a:pPr marL="342900" indent="-342900" algn="just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Default tab stop: mặc dịnh đặt tab.</a:t>
            </a:r>
          </a:p>
          <a:p>
            <a:pPr marL="342900" indent="-342900" algn="just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Aligment: chọn kiểu tab.</a:t>
            </a:r>
          </a:p>
          <a:p>
            <a:pPr marL="342900" indent="-342900" algn="just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Leader: chọn cách thể hiện tab.</a:t>
            </a:r>
          </a:p>
          <a:p>
            <a:pPr algn="just"/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E:\GIAO AN\hinh anh\ta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133600"/>
            <a:ext cx="3218430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97992" y="64674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3988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540774" y="1071265"/>
            <a:ext cx="3390900" cy="457200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533400" y="1071265"/>
            <a:ext cx="540774" cy="457200"/>
          </a:xfrm>
          <a:prstGeom prst="cube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33400" y="1071265"/>
            <a:ext cx="422787" cy="457200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0600" y="1066800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0" y="1524000"/>
            <a:ext cx="8323005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Định dạng Bullet và Numbering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:</a:t>
            </a:r>
            <a:endParaRPr lang="en-US" sz="2000" b="1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    Tại thẻ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Home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trong nhóm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Paragraph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tại công cụ mini chọn và thiết lập các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 bullet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và số theo ý muốn.</a:t>
            </a:r>
          </a:p>
          <a:p>
            <a:pPr algn="just"/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E:\GIAO AN\hinh anh\Áåç èìå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6582" y="3216771"/>
            <a:ext cx="359664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Oval Callout 13"/>
          <p:cNvSpPr/>
          <p:nvPr/>
        </p:nvSpPr>
        <p:spPr>
          <a:xfrm>
            <a:off x="1060187" y="4623843"/>
            <a:ext cx="1418304" cy="655737"/>
          </a:xfrm>
          <a:prstGeom prst="wedgeEllipseCallout">
            <a:avLst>
              <a:gd name="adj1" fmla="val 104939"/>
              <a:gd name="adj2" fmla="val -19468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Bullet</a:t>
            </a:r>
            <a:endParaRPr lang="en-US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Oval Callout 14"/>
          <p:cNvSpPr/>
          <p:nvPr/>
        </p:nvSpPr>
        <p:spPr>
          <a:xfrm>
            <a:off x="3429000" y="5351410"/>
            <a:ext cx="1752600" cy="655737"/>
          </a:xfrm>
          <a:prstGeom prst="wedgeEllipseCallout">
            <a:avLst>
              <a:gd name="adj1" fmla="val -29288"/>
              <a:gd name="adj2" fmla="val -29526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Numbering</a:t>
            </a:r>
            <a:endParaRPr lang="en-US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315200" y="64928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1410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540774" y="1071265"/>
            <a:ext cx="3390900" cy="457200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533400" y="1071265"/>
            <a:ext cx="540774" cy="457200"/>
          </a:xfrm>
          <a:prstGeom prst="cube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33400" y="1071265"/>
            <a:ext cx="422787" cy="457200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0600" y="1066800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1" y="1524000"/>
            <a:ext cx="3733799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Định Drop Cap:</a:t>
            </a:r>
          </a:p>
          <a:p>
            <a:pPr algn="just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định dạng chữ Drop Cap trên thẻ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Insert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nhóm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text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Drop Cap -&gt;Dtop cap option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định dạng kiểu chữ Drop Cap.</a:t>
            </a:r>
          </a:p>
          <a:p>
            <a:pPr algn="just"/>
            <a:r>
              <a:rPr lang="en-US" sz="2000" i="1" u="sng" smtClean="0">
                <a:latin typeface="Times New Roman" pitchFamily="18" charset="0"/>
                <a:cs typeface="Times New Roman" pitchFamily="18" charset="0"/>
              </a:rPr>
              <a:t>Chú ý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: đánh văn bản trước khi dịnh dạng chữ Drop Cap.</a:t>
            </a:r>
          </a:p>
          <a:p>
            <a:pPr marL="342900" indent="-342900" algn="just">
              <a:buFontTx/>
              <a:buChar char="-"/>
            </a:pP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Font: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kiểu chữ (in đậm. In nghiên,…</a:t>
            </a:r>
          </a:p>
          <a:p>
            <a:pPr marL="342900" indent="-342900" algn="just">
              <a:buFontTx/>
              <a:buChar char="-"/>
            </a:pP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Lines to drop: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chữ cao bao nhiêu dòng.</a:t>
            </a:r>
          </a:p>
          <a:p>
            <a:pPr marL="342900" indent="-342900" algn="just">
              <a:buFontTx/>
              <a:buChar char="-"/>
            </a:pP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Distance from text: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khoảng cách chữ Drop Cap tới chữ tiếp theo trong một từ.</a:t>
            </a:r>
          </a:p>
          <a:p>
            <a:pPr algn="just"/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E:\GIAO AN\hinh anh\dr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964750"/>
            <a:ext cx="3048002" cy="405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97992" y="64928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703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540774" y="1071265"/>
            <a:ext cx="3390900" cy="457200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533400" y="1071265"/>
            <a:ext cx="540774" cy="457200"/>
          </a:xfrm>
          <a:prstGeom prst="cube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33400" y="1071265"/>
            <a:ext cx="422787" cy="457200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0600" y="1066800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1" y="1524000"/>
            <a:ext cx="838199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Định Watermark (nền bảo vệ văn bản):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Trên thẻ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Page Laout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 Watermark           -&gt; Custom Watermark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thiết lập nền bảo vệ văn bản.</a:t>
            </a:r>
          </a:p>
        </p:txBody>
      </p:sp>
      <p:pic>
        <p:nvPicPr>
          <p:cNvPr id="6146" name="Picture 2" descr="E:\GIAO AN\hinh anh\zzz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1674" y="2906497"/>
            <a:ext cx="4876800" cy="3253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E:\GIAO AN\hinh anh\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1548" y="2207002"/>
            <a:ext cx="518652" cy="581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09600" y="2895600"/>
            <a:ext cx="30652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mtClean="0">
                <a:latin typeface="Times New Roman" pitchFamily="18" charset="0"/>
                <a:cs typeface="Times New Roman" pitchFamily="18" charset="0"/>
              </a:rPr>
              <a:t>Để bỏ chế độ Watermark 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Trên thẻ </a:t>
            </a:r>
            <a:r>
              <a:rPr lang="en-US" b="1">
                <a:latin typeface="Times New Roman" pitchFamily="18" charset="0"/>
                <a:cs typeface="Times New Roman" pitchFamily="18" charset="0"/>
              </a:rPr>
              <a:t>Page Laout 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Watermark-&gt; Remore  Watermark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để hủy bỏ.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297992" y="64928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2253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540774" y="1071265"/>
            <a:ext cx="3390900" cy="457200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533400" y="1071265"/>
            <a:ext cx="540774" cy="457200"/>
          </a:xfrm>
          <a:prstGeom prst="cube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33400" y="1071265"/>
            <a:ext cx="422787" cy="457200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0600" y="1066800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1" y="1524000"/>
            <a:ext cx="8305799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Định Header/ Footer:</a:t>
            </a:r>
          </a:p>
          <a:p>
            <a:pPr algn="just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Trên thẻ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Inser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 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Heade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r hoặc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Footer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để thiết lập header/footer .</a:t>
            </a:r>
          </a:p>
          <a:p>
            <a:pPr algn="just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hủy bỏ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header/footer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trên thẻ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Insert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header/footer -&gt; Remove Header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hoặc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Remove Footer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hủy header/footer.</a:t>
            </a:r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E:\GIAO AN\hinh anh\head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751" y="3200400"/>
            <a:ext cx="6917288" cy="3198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315200" y="64674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931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904568" y="1371600"/>
            <a:ext cx="7620000" cy="38862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FF00"/>
            </a:solidFill>
          </a:ln>
          <a:effectLst>
            <a:reflection blurRad="6350" stA="50000" endA="295" endPos="92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2"/>
          <p:cNvSpPr/>
          <p:nvPr/>
        </p:nvSpPr>
        <p:spPr>
          <a:xfrm>
            <a:off x="3657600" y="1219200"/>
            <a:ext cx="2209800" cy="381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NỘI DUNG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E:\GIAO AN\hinh anh\hmc135484508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5375784"/>
            <a:ext cx="1848464" cy="1383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:\GIAO AN\hinh anh\images (34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108" y="5334000"/>
            <a:ext cx="1473576" cy="1467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3" descr="bs00554_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5334000"/>
            <a:ext cx="1779638" cy="1390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1371600" y="1752600"/>
            <a:ext cx="6781800" cy="457200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ube 7"/>
          <p:cNvSpPr/>
          <p:nvPr/>
        </p:nvSpPr>
        <p:spPr>
          <a:xfrm>
            <a:off x="1364226" y="1752600"/>
            <a:ext cx="540774" cy="457200"/>
          </a:xfrm>
          <a:prstGeom prst="cube">
            <a:avLst/>
          </a:prstGeom>
          <a:solidFill>
            <a:schemeClr val="accent3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371600" y="1752600"/>
            <a:ext cx="422787" cy="457200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1378974" y="2667000"/>
            <a:ext cx="6781800" cy="457200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ube 15"/>
          <p:cNvSpPr/>
          <p:nvPr/>
        </p:nvSpPr>
        <p:spPr>
          <a:xfrm>
            <a:off x="1371600" y="2667000"/>
            <a:ext cx="540774" cy="457200"/>
          </a:xfrm>
          <a:prstGeom prst="cube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>
            <a:off x="1378974" y="3581400"/>
            <a:ext cx="6781800" cy="4572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Cube 17"/>
          <p:cNvSpPr/>
          <p:nvPr/>
        </p:nvSpPr>
        <p:spPr>
          <a:xfrm>
            <a:off x="1371600" y="3581400"/>
            <a:ext cx="540774" cy="457200"/>
          </a:xfrm>
          <a:prstGeom prst="cub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>
            <a:off x="1378974" y="4495800"/>
            <a:ext cx="6781800" cy="457200"/>
          </a:xfrm>
          <a:prstGeom prst="roundRect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ube 19"/>
          <p:cNvSpPr/>
          <p:nvPr/>
        </p:nvSpPr>
        <p:spPr>
          <a:xfrm>
            <a:off x="1371600" y="4495800"/>
            <a:ext cx="540774" cy="457200"/>
          </a:xfrm>
          <a:prstGeom prst="cube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1371600" y="2667000"/>
            <a:ext cx="422787" cy="457200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1371600" y="3581400"/>
            <a:ext cx="422787" cy="4572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1369140" y="4527756"/>
            <a:ext cx="422787" cy="457200"/>
          </a:xfrm>
          <a:prstGeom prst="ellipse">
            <a:avLst/>
          </a:prstGeom>
          <a:solidFill>
            <a:srgbClr val="CCFF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828800" y="1752600"/>
            <a:ext cx="563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Thao tác căn bản trên Word 2010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828800" y="2662535"/>
            <a:ext cx="563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828800" y="3581400"/>
            <a:ext cx="563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Chèn bảng và các đối tượng</a:t>
            </a:r>
            <a:endParaRPr lang="en-US" sz="24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828800" y="4491335"/>
            <a:ext cx="563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Hỗ trợ xử lý và phím tắt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7315200" y="6459147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895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540774" y="1071265"/>
            <a:ext cx="3390900" cy="457200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533400" y="1071265"/>
            <a:ext cx="540774" cy="457200"/>
          </a:xfrm>
          <a:prstGeom prst="cube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33400" y="1071265"/>
            <a:ext cx="422787" cy="457200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0600" y="1066800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1" y="1524000"/>
            <a:ext cx="3886199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Định Header/ Footer: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thiết lập Header/Footer khác nhau cho trang chẵn lẽ, tại thẻ Page Setup nhấn chuột vào nút                                   tại hộp thoại Page Setup chọn layout đánh tích mục Different odd and even.</a:t>
            </a:r>
          </a:p>
          <a:p>
            <a:pPr algn="just"/>
            <a:endParaRPr lang="en-US" sz="200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Trên thẻ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Inser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 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Heade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r hoặc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Footer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để thiết lập header/footer  theo trang chặn lẽ.</a:t>
            </a:r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E:\GIAO AN\hinh anh\aaa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888106"/>
            <a:ext cx="1971675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E:\GIAO AN\hinh anh\foot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2327565"/>
            <a:ext cx="2895600" cy="3966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315200" y="65182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45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540774" y="1071265"/>
            <a:ext cx="3390900" cy="457200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533400" y="1071265"/>
            <a:ext cx="540774" cy="457200"/>
          </a:xfrm>
          <a:prstGeom prst="cube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33400" y="1071265"/>
            <a:ext cx="422787" cy="457200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0600" y="1066800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0" y="1524000"/>
            <a:ext cx="4267199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Định dạng số trang: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thiết lập số trang tự động cho văn bản tại thẻ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Insert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Page Number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thiết lập trang tự động cho văn bản.</a:t>
            </a:r>
          </a:p>
          <a:p>
            <a:pPr marL="342900" indent="-342900">
              <a:buFontTx/>
              <a:buChar char="-"/>
            </a:pP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Top of page: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trang bên trên.</a:t>
            </a:r>
          </a:p>
          <a:p>
            <a:pPr marL="342900" indent="-342900">
              <a:buFontTx/>
              <a:buChar char="-"/>
            </a:pP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Bottom of page: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trang bên dưới.</a:t>
            </a:r>
          </a:p>
          <a:p>
            <a:pPr marL="342900" indent="-342900">
              <a:buFontTx/>
              <a:buChar char="-"/>
            </a:pP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Page Margins: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trang bên trái.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bỏ số trang tự động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 tại thẻ 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Insert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chọn 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Page Number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và 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Remove Page Number.</a:t>
            </a:r>
          </a:p>
        </p:txBody>
      </p:sp>
      <p:pic>
        <p:nvPicPr>
          <p:cNvPr id="9218" name="Picture 2" descr="E:\GIAO AN\hinh anh\tra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514600"/>
            <a:ext cx="3152775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315200" y="64674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151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540774" y="1071265"/>
            <a:ext cx="3390900" cy="457200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533400" y="1071265"/>
            <a:ext cx="540774" cy="457200"/>
          </a:xfrm>
          <a:prstGeom prst="cube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33400" y="1071265"/>
            <a:ext cx="422787" cy="457200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0600" y="1066800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1" y="1524000"/>
            <a:ext cx="35814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Tạo ngắt trang: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chèn một ngắt trang trong nhóm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Page Setup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Breaks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và 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Page</a:t>
            </a:r>
          </a:p>
        </p:txBody>
      </p:sp>
      <p:pic>
        <p:nvPicPr>
          <p:cNvPr id="10242" name="Picture 2" descr="E:\GIAO AN\hinh anh\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1981200"/>
            <a:ext cx="4300542" cy="4077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97992" y="64928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55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540774" y="1071265"/>
            <a:ext cx="3390900" cy="457200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533400" y="1071265"/>
            <a:ext cx="540774" cy="457200"/>
          </a:xfrm>
          <a:prstGeom prst="cube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33400" y="1071265"/>
            <a:ext cx="422787" cy="457200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0600" y="1066800"/>
            <a:ext cx="2941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0" y="1524000"/>
            <a:ext cx="807720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Chèn trang bìa: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chèn một trang bìa tại thẻ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Insert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Cover Page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và chọn các kiểu trang bìa.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hủy trang bìa tại thẻ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Insert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Cover Page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và 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Remove Curent Cover Page</a:t>
            </a:r>
          </a:p>
        </p:txBody>
      </p:sp>
      <p:pic>
        <p:nvPicPr>
          <p:cNvPr id="13" name="Picture 12"/>
          <p:cNvPicPr/>
          <p:nvPr/>
        </p:nvPicPr>
        <p:blipFill>
          <a:blip r:embed="rId2"/>
          <a:stretch>
            <a:fillRect/>
          </a:stretch>
        </p:blipFill>
        <p:spPr>
          <a:xfrm>
            <a:off x="2407935" y="3396440"/>
            <a:ext cx="4844322" cy="2983204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315200" y="64928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773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6974" y="1041242"/>
            <a:ext cx="4488426" cy="4572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609600" y="1041242"/>
            <a:ext cx="540774" cy="457200"/>
          </a:xfrm>
          <a:prstGeom prst="cub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09600" y="1041242"/>
            <a:ext cx="422787" cy="4572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66800" y="1041242"/>
            <a:ext cx="403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Chèn bảng và các đối tượng</a:t>
            </a:r>
            <a:endParaRPr lang="en-US" sz="24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6974" y="1524000"/>
            <a:ext cx="776502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Chèn các đối tượng</a:t>
            </a:r>
          </a:p>
          <a:p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1.1. Chèn các ký tự đặc biệt</a:t>
            </a:r>
          </a:p>
          <a:p>
            <a:pPr marL="465138" indent="-180975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Đặt con trỏ vào nơi muốn chèn ký tự.</a:t>
            </a:r>
          </a:p>
          <a:p>
            <a:pPr marL="465138" indent="-180975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Insert -&gt; Symbol-&gt; More Symbol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. Trên nhóm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Symbol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chọn ký tự muốn chèn.</a:t>
            </a:r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E:\GIAO AN\hinh anh\kyt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3148384"/>
            <a:ext cx="2840602" cy="3100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97992" y="64928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906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6974" y="1041242"/>
            <a:ext cx="4336026" cy="4572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609600" y="1041242"/>
            <a:ext cx="540774" cy="457200"/>
          </a:xfrm>
          <a:prstGeom prst="cub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09600" y="1041242"/>
            <a:ext cx="422787" cy="4572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66800" y="1041242"/>
            <a:ext cx="388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Chèn bảng và các đối tượng</a:t>
            </a:r>
            <a:endParaRPr lang="en-US" sz="24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6974" y="1524000"/>
            <a:ext cx="8222226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Chèn các đối tượng</a:t>
            </a:r>
          </a:p>
          <a:p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1.1. Chèn Clip Art và hình ảnh</a:t>
            </a:r>
          </a:p>
          <a:p>
            <a:pPr marL="465138" indent="-239713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Đặt con trỏ vào nơi muốn chèn ký tự.</a:t>
            </a:r>
          </a:p>
          <a:p>
            <a:pPr marL="465138" indent="-239713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Insert -&gt; Clip Art-&gt; Go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. Hộp thoại Clip Art cuất hiện và chọn hình cần chèn.</a:t>
            </a:r>
          </a:p>
          <a:p>
            <a:pPr marL="225425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hiệu chỉnh hình ảnh kích chuột lên hình ảnh cần chèn. Và kích chọn một góc trên viền hình ảnh để hiệu chỉnh ảnh.</a:t>
            </a:r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1" name="Picture 3" descr="E:\GIAO AN\hinh anh\cli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3810000"/>
            <a:ext cx="6553200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97992" y="64674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423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6974" y="1041242"/>
            <a:ext cx="4336026" cy="4572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609600" y="1041242"/>
            <a:ext cx="540774" cy="457200"/>
          </a:xfrm>
          <a:prstGeom prst="cub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09600" y="1041242"/>
            <a:ext cx="422787" cy="4572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66800" y="1041242"/>
            <a:ext cx="388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Chèn bảng và các đối tượng</a:t>
            </a:r>
            <a:endParaRPr lang="en-US" sz="24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6974" y="1524000"/>
            <a:ext cx="822222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Chèn các đối tượng</a:t>
            </a:r>
          </a:p>
          <a:p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1.1. Chèn và hiệu chỉnh lưu đồ</a:t>
            </a:r>
          </a:p>
          <a:p>
            <a:pPr marL="465138" indent="-239713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Đặt con trỏ vào nơi muốn chèn lưu đồ.</a:t>
            </a:r>
          </a:p>
          <a:p>
            <a:pPr marL="465138" indent="-239713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Insert -&gt; Smart Art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chọn lưu đồ.</a:t>
            </a:r>
          </a:p>
          <a:p>
            <a:pPr marL="225425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hiệu chỉnh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Smart Art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tab Design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và các nhóm liên quan.</a:t>
            </a:r>
          </a:p>
        </p:txBody>
      </p:sp>
      <p:pic>
        <p:nvPicPr>
          <p:cNvPr id="13314" name="Picture 2" descr="E:\GIAO AN\hinh anh\smart ar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3276600"/>
            <a:ext cx="5936226" cy="3151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97992" y="64928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160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6974" y="1041242"/>
            <a:ext cx="4336026" cy="4572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609600" y="1041242"/>
            <a:ext cx="540774" cy="457200"/>
          </a:xfrm>
          <a:prstGeom prst="cub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09600" y="1041242"/>
            <a:ext cx="422787" cy="4572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66800" y="1041242"/>
            <a:ext cx="388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Chèn bảng và các đối tượng</a:t>
            </a:r>
            <a:endParaRPr lang="en-US" sz="24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6974" y="1524000"/>
            <a:ext cx="822222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Chèn các đối tượng</a:t>
            </a:r>
          </a:p>
          <a:p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1.1. Vẽ và hiệu chỉnh biểu đồ</a:t>
            </a:r>
          </a:p>
          <a:p>
            <a:pPr marL="465138" indent="-239713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Đặt con trỏ vào nơi muốn chèn biểu đồ.</a:t>
            </a:r>
          </a:p>
          <a:p>
            <a:pPr marL="465138" indent="-239713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Insert -&gt; Chart     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. Cửa sổ biểu đồ mẫu xuất hiện chọn biểu đồ thích hợp.</a:t>
            </a:r>
          </a:p>
        </p:txBody>
      </p:sp>
      <p:pic>
        <p:nvPicPr>
          <p:cNvPr id="14338" name="Picture 2" descr="E:\GIAO AN\hinh anh\bieu d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2166" y="3048000"/>
            <a:ext cx="5029202" cy="3355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E:\GIAO AN\hinh anh\char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150" y="2573155"/>
            <a:ext cx="400050" cy="58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97992" y="64928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518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6974" y="1041242"/>
            <a:ext cx="4336026" cy="4572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609600" y="1041242"/>
            <a:ext cx="540774" cy="457200"/>
          </a:xfrm>
          <a:prstGeom prst="cub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09600" y="1041242"/>
            <a:ext cx="422787" cy="4572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66800" y="1041242"/>
            <a:ext cx="388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Chèn bảng và các đối tượng</a:t>
            </a:r>
            <a:endParaRPr lang="en-US" sz="24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6974" y="1524000"/>
            <a:ext cx="822222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Chèn các đối tượng</a:t>
            </a:r>
          </a:p>
          <a:p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1.1. Vẽ và hiệu chỉnh biểu đồ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hiểu chỉnh biểu đồ kích chọn biểu đồ 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Design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Change Chart Type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hiệu chỉnh biểu đồ</a:t>
            </a:r>
          </a:p>
        </p:txBody>
      </p:sp>
      <p:pic>
        <p:nvPicPr>
          <p:cNvPr id="15362" name="Picture 2" descr="E:\GIAO AN\hinh anh\su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272" y="3093660"/>
            <a:ext cx="3621876" cy="2977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E:\GIAO AN\hinh anh\sss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8148" y="3076170"/>
            <a:ext cx="3933852" cy="2994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315200" y="64928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562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6974" y="1041242"/>
            <a:ext cx="4336026" cy="4572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609600" y="1041242"/>
            <a:ext cx="540774" cy="457200"/>
          </a:xfrm>
          <a:prstGeom prst="cub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09600" y="1041242"/>
            <a:ext cx="422787" cy="4572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66800" y="1041242"/>
            <a:ext cx="388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Chèn bảng và các đối tượng</a:t>
            </a:r>
            <a:endParaRPr lang="en-US" sz="24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6974" y="1524000"/>
            <a:ext cx="822222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Chèn các đối tượng</a:t>
            </a:r>
          </a:p>
          <a:p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1.1. Vẽ và hiệu chỉnh biểu đồ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hiểu chỉnh nội dung của biểu đồ kích chọn biểu đồ 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Layout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và chọn nội dung phù hợp để hiệu chỉnh.</a:t>
            </a:r>
          </a:p>
        </p:txBody>
      </p:sp>
      <p:pic>
        <p:nvPicPr>
          <p:cNvPr id="16386" name="Picture 2" descr="E:\GIAO AN\hinh anh\chin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3148" y="2895600"/>
            <a:ext cx="4612252" cy="3276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85800" y="3200400"/>
            <a:ext cx="36576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Chú ý:</a:t>
            </a:r>
          </a:p>
          <a:p>
            <a:pPr marL="285750" indent="-285750" algn="just">
              <a:buFontTx/>
              <a:buChar char="-"/>
            </a:pP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Chart title: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Tên biểu đồ.</a:t>
            </a:r>
          </a:p>
          <a:p>
            <a:pPr marL="285750" indent="-285750" algn="just">
              <a:buFontTx/>
              <a:buChar char="-"/>
            </a:pP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Axis title: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Tiêu đề trục.</a:t>
            </a:r>
          </a:p>
          <a:p>
            <a:pPr marL="285750" indent="-285750" algn="just">
              <a:buFontTx/>
              <a:buChar char="-"/>
            </a:pP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Legend: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chú giải.</a:t>
            </a:r>
          </a:p>
          <a:p>
            <a:pPr marL="285750" indent="-285750" algn="just">
              <a:buFontTx/>
              <a:buChar char="-"/>
            </a:pP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Data Labels: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hiện thị dữ liệu và các nhãn giá trị.</a:t>
            </a:r>
          </a:p>
          <a:p>
            <a:pPr marL="285750" indent="-285750" algn="just">
              <a:buFontTx/>
              <a:buChar char="-"/>
            </a:pP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Axes: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Chỉnh sử hiển thị dữ liệu trên trục tọa độ.</a:t>
            </a:r>
          </a:p>
          <a:p>
            <a:pPr marL="285750" indent="-285750" algn="just">
              <a:buFontTx/>
              <a:buChar char="-"/>
            </a:pP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Gridline: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Thay đổi đường kẽ mặt đáy biểu đồ.</a:t>
            </a:r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297992" y="64928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015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503904" y="1066800"/>
            <a:ext cx="5211096" cy="457200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ube 5"/>
          <p:cNvSpPr/>
          <p:nvPr/>
        </p:nvSpPr>
        <p:spPr>
          <a:xfrm>
            <a:off x="496530" y="1066800"/>
            <a:ext cx="540774" cy="457200"/>
          </a:xfrm>
          <a:prstGeom prst="cube">
            <a:avLst/>
          </a:prstGeom>
          <a:solidFill>
            <a:schemeClr val="accent3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03904" y="1066800"/>
            <a:ext cx="422787" cy="457200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61104" y="1066800"/>
            <a:ext cx="4753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Thao tác căn bản trên Word 2010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0" y="1752600"/>
            <a:ext cx="8077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6538" indent="-236538">
              <a:buAutoNum type="arabicPeriod"/>
            </a:pPr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Tạo mới một văn bản</a:t>
            </a:r>
          </a:p>
          <a:p>
            <a:pPr indent="398463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tạo mới một văn bản vào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file -&gt; New-&gt;Create</a:t>
            </a:r>
            <a:endParaRPr lang="en-US" sz="2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760" y="2515795"/>
            <a:ext cx="7174166" cy="403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7297992" y="6457898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788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6974" y="1041242"/>
            <a:ext cx="4336026" cy="4572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609600" y="1041242"/>
            <a:ext cx="540774" cy="457200"/>
          </a:xfrm>
          <a:prstGeom prst="cub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09600" y="1041242"/>
            <a:ext cx="422787" cy="4572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66800" y="1041242"/>
            <a:ext cx="388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Chèn bảng và các đối tượng</a:t>
            </a:r>
            <a:endParaRPr lang="en-US" sz="24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6974" y="1524000"/>
            <a:ext cx="822222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Chèn các đối tượng</a:t>
            </a:r>
          </a:p>
          <a:p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1.1. Chèn và hiệu chỉnh biểu thức toán học</a:t>
            </a:r>
          </a:p>
          <a:p>
            <a:pPr marL="225425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Đặt con trỏ vào vị trí cần chèn công thức toán học, 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Insert -&gt; Equation-&gt; Insert new Equation.</a:t>
            </a:r>
          </a:p>
        </p:txBody>
      </p:sp>
      <p:pic>
        <p:nvPicPr>
          <p:cNvPr id="17410" name="Picture 2" descr="E:\GIAO AN\hinh anh\to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859" y="2971800"/>
            <a:ext cx="7172282" cy="3062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97992" y="64928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32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6974" y="1041242"/>
            <a:ext cx="4336026" cy="4572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609600" y="1041242"/>
            <a:ext cx="540774" cy="457200"/>
          </a:xfrm>
          <a:prstGeom prst="cub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09600" y="1041242"/>
            <a:ext cx="422787" cy="4572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66800" y="1041242"/>
            <a:ext cx="388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Chèn bảng và các đối tượng</a:t>
            </a:r>
            <a:endParaRPr lang="en-US" sz="24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6974" y="1524000"/>
            <a:ext cx="822222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Chèn các đối tượng</a:t>
            </a:r>
          </a:p>
          <a:p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1.1. Chèn và hiệu chỉnh biểu thức toán học</a:t>
            </a:r>
          </a:p>
          <a:p>
            <a:pPr marL="225425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chỉnh sửa công thức toán học kích chọn công thức và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tab Design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sẽ xuất hiện trên vùng Robbin. Trên vùng Robbin lựa chọn công thức phù hợp để hiệu chỉnh.</a:t>
            </a:r>
          </a:p>
        </p:txBody>
      </p:sp>
      <p:pic>
        <p:nvPicPr>
          <p:cNvPr id="18434" name="Picture 2" descr="E:\GIAO AN\hinh anh\sua c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580" y="3657600"/>
            <a:ext cx="8610600" cy="2242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97992" y="64674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710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6974" y="1041242"/>
            <a:ext cx="4336026" cy="4572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609600" y="1041242"/>
            <a:ext cx="540774" cy="457200"/>
          </a:xfrm>
          <a:prstGeom prst="cub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09600" y="1041242"/>
            <a:ext cx="422787" cy="4572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66800" y="1041242"/>
            <a:ext cx="388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Chèn bảng và các đối tượng</a:t>
            </a:r>
            <a:endParaRPr lang="en-US" sz="24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6974" y="1524000"/>
            <a:ext cx="8069826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2. Chèn bảng biểu (table)</a:t>
            </a:r>
          </a:p>
          <a:p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2.1. Tạo bảng biểu</a:t>
            </a:r>
          </a:p>
          <a:p>
            <a:pPr marL="342900" indent="-342900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Đặt con trỏ vào nơi muốn tạo bảng.</a:t>
            </a:r>
          </a:p>
          <a:p>
            <a:pPr marL="342900" indent="-342900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 Insert -&gt; Tables -&gt; Insert Table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Hộp thoại Insert Table xuất hiện thiết lập số cột và số dòng để tạo bảng.</a:t>
            </a:r>
          </a:p>
          <a:p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Number of columns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: số cột.</a:t>
            </a:r>
          </a:p>
          <a:p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Number of rows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: số dòng.</a:t>
            </a:r>
          </a:p>
        </p:txBody>
      </p:sp>
      <p:pic>
        <p:nvPicPr>
          <p:cNvPr id="1026" name="Picture 2" descr="E:\GIAO AN\hinh anh\table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4124948"/>
            <a:ext cx="2286000" cy="2419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E:\GIAO AN\hinh anh\table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0364" y="4050935"/>
            <a:ext cx="2247900" cy="2419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332064" y="64928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651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6974" y="1041242"/>
            <a:ext cx="4336026" cy="4572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609600" y="1041242"/>
            <a:ext cx="540774" cy="457200"/>
          </a:xfrm>
          <a:prstGeom prst="cub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09600" y="1041242"/>
            <a:ext cx="422787" cy="4572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66800" y="1041242"/>
            <a:ext cx="388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Chèn bảng và các đối tượng</a:t>
            </a:r>
            <a:endParaRPr lang="en-US" sz="24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6974" y="1524000"/>
            <a:ext cx="822222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2. Chèn bảng biểu (table)</a:t>
            </a:r>
          </a:p>
          <a:p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2.2. Định dạng đường viền và nền cho bảng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Định dạng đường viền cho bảng</a:t>
            </a:r>
          </a:p>
          <a:p>
            <a:pPr marL="342900" indent="-342900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Bôi đen cả bảng và 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Tables Tools -&gt; Design-&gt; Border-&gt; All Border.</a:t>
            </a:r>
          </a:p>
          <a:p>
            <a:endParaRPr lang="en-US" sz="2000" b="1">
              <a:latin typeface="Times New Roman" pitchFamily="18" charset="0"/>
              <a:cs typeface="Times New Roman" pitchFamily="18" charset="0"/>
            </a:endParaRPr>
          </a:p>
          <a:p>
            <a:endParaRPr lang="en-US" sz="2000" b="1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b="1">
              <a:latin typeface="Times New Roman" pitchFamily="18" charset="0"/>
              <a:cs typeface="Times New Roman" pitchFamily="18" charset="0"/>
            </a:endParaRPr>
          </a:p>
          <a:p>
            <a:endParaRPr lang="en-US" sz="2000" b="1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b="1">
              <a:latin typeface="Times New Roman" pitchFamily="18" charset="0"/>
              <a:cs typeface="Times New Roman" pitchFamily="18" charset="0"/>
            </a:endParaRPr>
          </a:p>
          <a:p>
            <a:endParaRPr lang="en-US" sz="2000" b="1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b="1">
              <a:latin typeface="Times New Roman" pitchFamily="18" charset="0"/>
              <a:cs typeface="Times New Roman" pitchFamily="18" charset="0"/>
            </a:endParaRPr>
          </a:p>
          <a:p>
            <a:endParaRPr lang="en-US" sz="2000" b="1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b="1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Chọn các kiểu đườn viền và nhấp chuột vào mục muốn tạo đưuòng viền.</a:t>
            </a:r>
          </a:p>
        </p:txBody>
      </p:sp>
      <p:pic>
        <p:nvPicPr>
          <p:cNvPr id="2050" name="Picture 2" descr="E:\GIAO AN\hinh anh\b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020" y="2909612"/>
            <a:ext cx="7471380" cy="2760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315200" y="65182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681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6974" y="1041242"/>
            <a:ext cx="4336026" cy="4572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609600" y="1041242"/>
            <a:ext cx="540774" cy="457200"/>
          </a:xfrm>
          <a:prstGeom prst="cub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09600" y="1041242"/>
            <a:ext cx="422787" cy="4572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66800" y="1041242"/>
            <a:ext cx="388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Chèn bảng và các đối tượng</a:t>
            </a:r>
            <a:endParaRPr lang="en-US" sz="24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6974" y="1524000"/>
            <a:ext cx="822222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2. Chèn bảng biểu (table)</a:t>
            </a:r>
          </a:p>
          <a:p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2.2. Định dạng đường viền và nền cho bảng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Định dạng nền cho bảng</a:t>
            </a:r>
          </a:p>
          <a:p>
            <a:pPr marL="465138" indent="-120650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Bôi đen bảng cần tô màu và 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Tables Tools -&gt; Design-&gt; Shading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và chọn màu nền cho bảng.</a:t>
            </a:r>
          </a:p>
        </p:txBody>
      </p:sp>
      <p:pic>
        <p:nvPicPr>
          <p:cNvPr id="3076" name="Picture 4" descr="E:\GIAO AN\hinh anh\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519" y="3269771"/>
            <a:ext cx="7327085" cy="2730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97992" y="64928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914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6974" y="1041242"/>
            <a:ext cx="4336026" cy="4572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609600" y="1041242"/>
            <a:ext cx="540774" cy="457200"/>
          </a:xfrm>
          <a:prstGeom prst="cub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09600" y="1041242"/>
            <a:ext cx="422787" cy="4572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66800" y="1041242"/>
            <a:ext cx="388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Chèn bảng và các đối tượng</a:t>
            </a:r>
            <a:endParaRPr lang="en-US" sz="24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6974" y="1524000"/>
            <a:ext cx="545183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2. Chèn bảng biểu (table)</a:t>
            </a:r>
          </a:p>
          <a:p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2.3. Chèn công thức toán học vào bảng</a:t>
            </a:r>
          </a:p>
          <a:p>
            <a:r>
              <a:rPr lang="en-US" sz="2000"/>
              <a:t> </a:t>
            </a:r>
            <a:r>
              <a:rPr lang="en-US" sz="2000" smtClean="0"/>
              <a:t>-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B1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: Đặt con trỏ chuột vào ô cần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tính.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- B2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:  Tại tab Table Tools chọn Layout-&gt; Formula. Hộp thoại Formula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xuất hiện chọn </a:t>
            </a:r>
          </a:p>
          <a:p>
            <a:endParaRPr lang="en-US" sz="2000">
              <a:latin typeface="Times New Roman" pitchFamily="18" charset="0"/>
              <a:cs typeface="Times New Roman" pitchFamily="18" charset="0"/>
            </a:endParaRPr>
          </a:p>
          <a:p>
            <a:endParaRPr lang="en-US" sz="200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E:\GIAO AN\hinh anh\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5260759"/>
            <a:ext cx="3742402" cy="973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E:\GIAO AN\hinh anh\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1896" y="5247110"/>
            <a:ext cx="4068234" cy="1001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E:\GIAO AN\hinh anh\c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8809" y="3124200"/>
            <a:ext cx="2843826" cy="1712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62000" y="3276600"/>
            <a:ext cx="530680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b="1" i="1">
                <a:latin typeface="Times New Roman" pitchFamily="18" charset="0"/>
                <a:cs typeface="Times New Roman" pitchFamily="18" charset="0"/>
              </a:rPr>
              <a:t>Mục Formula: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hiển thị hàm,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công thức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tính toán.</a:t>
            </a:r>
          </a:p>
          <a:p>
            <a:pPr lvl="0"/>
            <a:r>
              <a:rPr lang="en-US" sz="2000" b="1" i="1">
                <a:latin typeface="Times New Roman" pitchFamily="18" charset="0"/>
                <a:cs typeface="Times New Roman" pitchFamily="18" charset="0"/>
              </a:rPr>
              <a:t>Number format: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định dạng kiểu giá trị hiễn thị.</a:t>
            </a:r>
          </a:p>
          <a:p>
            <a:pPr lvl="0"/>
            <a:r>
              <a:rPr lang="en-US" sz="2000" b="1" i="1">
                <a:latin typeface="Times New Roman" pitchFamily="18" charset="0"/>
                <a:cs typeface="Times New Roman" pitchFamily="18" charset="0"/>
              </a:rPr>
              <a:t>Paste Function: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chọn các hàm tính toán</a:t>
            </a:r>
          </a:p>
          <a:p>
            <a:pPr marL="342900" lvl="0" indent="-342900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B3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: Copy kết quả vừa tính được Paste vào ô tiếp theo và nhấn F9 để cập nhật giá trị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Ví dụ:</a:t>
            </a:r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285292" y="64928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126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6974" y="1041242"/>
            <a:ext cx="4336026" cy="4572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609600" y="1041242"/>
            <a:ext cx="540774" cy="457200"/>
          </a:xfrm>
          <a:prstGeom prst="cub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09600" y="1041242"/>
            <a:ext cx="422787" cy="4572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66800" y="1041242"/>
            <a:ext cx="388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Chèn bảng và các đối tượng</a:t>
            </a:r>
            <a:endParaRPr lang="en-US" sz="24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6974" y="1524000"/>
            <a:ext cx="5665992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2. Chèn bảng biểu (table)</a:t>
            </a:r>
          </a:p>
          <a:p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2.3. Chèn công thức toán học vào bảng</a:t>
            </a:r>
          </a:p>
          <a:p>
            <a:r>
              <a:rPr lang="en-US" sz="2000"/>
              <a:t> </a:t>
            </a:r>
            <a:r>
              <a:rPr lang="en-US" sz="2000" smtClean="0"/>
              <a:t>-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B1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: Đặt con trỏ chuột vào ô cần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tính.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- B2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:  Tại tab Table Tools chọn Layout-&gt; Formula. Hộp thoại Formula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xuất hiện chọn </a:t>
            </a:r>
          </a:p>
          <a:p>
            <a:r>
              <a:rPr lang="en-US" sz="2000" b="1" i="1" smtClean="0">
                <a:latin typeface="Times New Roman" pitchFamily="18" charset="0"/>
                <a:cs typeface="Times New Roman" pitchFamily="18" charset="0"/>
              </a:rPr>
              <a:t>Chú ý mục Paste Function:</a:t>
            </a:r>
          </a:p>
          <a:p>
            <a:pPr marL="342900" indent="-342900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ABS: Trị truyệt đối.                - AND: Hàm và.</a:t>
            </a:r>
          </a:p>
          <a:p>
            <a:pPr marL="342900" indent="-342900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AVERAGE: Tính trung bình. - COUNT: Đếm.</a:t>
            </a:r>
          </a:p>
          <a:p>
            <a:pPr marL="342900" indent="-342900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IF: Hàm điều kiện.                  - MAX: Lớn nhất.</a:t>
            </a:r>
          </a:p>
          <a:p>
            <a:pPr marL="342900" indent="-342900">
              <a:buFontTx/>
              <a:buChar char="-"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INT: Chia lấy phần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nguyên.    - OR: Hàm hoặc.</a:t>
            </a:r>
          </a:p>
          <a:p>
            <a:pPr marL="342900" indent="-342900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MOD: Chia lấy phần dư.         - MIN: Nhỏ nhất.</a:t>
            </a:r>
          </a:p>
          <a:p>
            <a:pPr marL="342900" indent="-342900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NOT: Hàm phủ định.               - SUM: Tính Tổng.</a:t>
            </a:r>
          </a:p>
          <a:p>
            <a:pPr marL="342900" indent="-342900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ROUND: Hàm làm tròn.</a:t>
            </a:r>
          </a:p>
          <a:p>
            <a:endParaRPr lang="en-US" sz="2000">
              <a:latin typeface="Times New Roman" pitchFamily="18" charset="0"/>
              <a:cs typeface="Times New Roman" pitchFamily="18" charset="0"/>
            </a:endParaRPr>
          </a:p>
          <a:p>
            <a:endParaRPr lang="en-US" sz="200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E:\GIAO AN\hinh anh\c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819400"/>
            <a:ext cx="3145204" cy="226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302500" y="64928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36</a:t>
            </a:fld>
            <a:endParaRPr lang="en-US"/>
          </a:p>
        </p:txBody>
      </p:sp>
      <p:cxnSp>
        <p:nvCxnSpPr>
          <p:cNvPr id="4" name="Straight Connector 3"/>
          <p:cNvCxnSpPr/>
          <p:nvPr/>
        </p:nvCxnSpPr>
        <p:spPr>
          <a:xfrm>
            <a:off x="4038600" y="3505200"/>
            <a:ext cx="0" cy="21336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1973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6974" y="1041242"/>
            <a:ext cx="4336026" cy="4572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609600" y="1041242"/>
            <a:ext cx="540774" cy="457200"/>
          </a:xfrm>
          <a:prstGeom prst="cub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09600" y="1041242"/>
            <a:ext cx="422787" cy="4572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66800" y="1041242"/>
            <a:ext cx="388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Chèn bảng và các đối tượng</a:t>
            </a:r>
            <a:endParaRPr lang="en-US" sz="24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6974" y="1524000"/>
            <a:ext cx="8374626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2. Chèn bảng biểu (table)</a:t>
            </a:r>
          </a:p>
          <a:p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2.4. Chuyển bảng thành văn bản và văn bản thàng bảng</a:t>
            </a:r>
            <a:endParaRPr lang="en-US" sz="20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 i="1" smtClean="0">
                <a:latin typeface="Times New Roman" pitchFamily="18" charset="0"/>
                <a:cs typeface="Times New Roman" pitchFamily="18" charset="0"/>
              </a:rPr>
              <a:t>Chuyển bảng thành văn bản:</a:t>
            </a:r>
          </a:p>
          <a:p>
            <a:pPr marL="342900" indent="-342900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Đặt con trỏ vào một ô bất kỳ trong Table.</a:t>
            </a:r>
          </a:p>
          <a:p>
            <a:pPr marL="342900" indent="-342900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Trong thẻ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Layout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nhóm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Data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nhất nút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Convert to Text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Hộp thoại Convert Table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to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Text xuất hiện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Paragrahp marks: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dấu phân đoạn tương đương nhấn Enter.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Tabs: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Có khoảng cách phím tab.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Commas: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Dấu phẩy.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Other: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Dấu khác các dấu ở trên.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- Nhấn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OK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>
              <a:latin typeface="Times New Roman" pitchFamily="18" charset="0"/>
              <a:cs typeface="Times New Roman" pitchFamily="18" charset="0"/>
            </a:endParaRPr>
          </a:p>
          <a:p>
            <a:endParaRPr lang="en-US" sz="200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>
              <a:latin typeface="Times New Roman" pitchFamily="18" charset="0"/>
              <a:cs typeface="Times New Roman" pitchFamily="18" charset="0"/>
            </a:endParaRPr>
          </a:p>
          <a:p>
            <a:endParaRPr lang="en-US" sz="200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>
              <a:latin typeface="Times New Roman" pitchFamily="18" charset="0"/>
              <a:cs typeface="Times New Roman" pitchFamily="18" charset="0"/>
            </a:endParaRPr>
          </a:p>
          <a:p>
            <a:endParaRPr lang="en-US" sz="20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E:\GIAO AN\hinh anh\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3886200"/>
            <a:ext cx="2562224" cy="2457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88979" y="64928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769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6974" y="1041242"/>
            <a:ext cx="4336026" cy="4572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609600" y="1041242"/>
            <a:ext cx="540774" cy="457200"/>
          </a:xfrm>
          <a:prstGeom prst="cub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09600" y="1041242"/>
            <a:ext cx="422787" cy="4572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66800" y="1041242"/>
            <a:ext cx="388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Chèn bảng và các đối tượng</a:t>
            </a:r>
            <a:endParaRPr lang="en-US" sz="24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6974" y="1524000"/>
            <a:ext cx="8374626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2. Chèn bảng biểu (table)</a:t>
            </a:r>
          </a:p>
          <a:p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2.4. Chuyển bảng thành văn bản và văn bản thàng bảng</a:t>
            </a:r>
            <a:endParaRPr lang="en-US" sz="20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 i="1" smtClean="0">
                <a:latin typeface="Times New Roman" pitchFamily="18" charset="0"/>
                <a:cs typeface="Times New Roman" pitchFamily="18" charset="0"/>
              </a:rPr>
              <a:t>Chuyển </a:t>
            </a:r>
            <a:r>
              <a:rPr lang="en-US" sz="2000" b="1" i="1">
                <a:latin typeface="Times New Roman" pitchFamily="18" charset="0"/>
                <a:cs typeface="Times New Roman" pitchFamily="18" charset="0"/>
              </a:rPr>
              <a:t>văn </a:t>
            </a:r>
            <a:r>
              <a:rPr lang="en-US" sz="2000" b="1" i="1" smtClean="0">
                <a:latin typeface="Times New Roman" pitchFamily="18" charset="0"/>
                <a:cs typeface="Times New Roman" pitchFamily="18" charset="0"/>
              </a:rPr>
              <a:t>bản  thành bảng :</a:t>
            </a:r>
          </a:p>
          <a:p>
            <a:pPr marL="342900" indent="-342900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Đặt con trỏ vào đoạn văn bản muốn chuyển sang Table.</a:t>
            </a:r>
          </a:p>
          <a:p>
            <a:pPr marL="342900" indent="-342900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Trong thẻ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Insert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nhóm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Tables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nhất nút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Convert Text to Table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Hộp thoại Convert Table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to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Text xuất hiện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Paragrahp marks: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dấu phân đoạn tương đương nhấn Enter.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Tabs: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Có khoảng cách phím tab.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Commas: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Dấu phẩy.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Other: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Dấu khác các dấu ở trên.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- Nhấn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OK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>
              <a:latin typeface="Times New Roman" pitchFamily="18" charset="0"/>
              <a:cs typeface="Times New Roman" pitchFamily="18" charset="0"/>
            </a:endParaRPr>
          </a:p>
          <a:p>
            <a:endParaRPr lang="en-US" sz="200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>
              <a:latin typeface="Times New Roman" pitchFamily="18" charset="0"/>
              <a:cs typeface="Times New Roman" pitchFamily="18" charset="0"/>
            </a:endParaRPr>
          </a:p>
          <a:p>
            <a:endParaRPr lang="en-US" sz="200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>
              <a:latin typeface="Times New Roman" pitchFamily="18" charset="0"/>
              <a:cs typeface="Times New Roman" pitchFamily="18" charset="0"/>
            </a:endParaRPr>
          </a:p>
          <a:p>
            <a:endParaRPr lang="en-US" sz="20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E:\GIAO AN\hinh anh\c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848554"/>
            <a:ext cx="4724400" cy="2247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97992" y="64674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073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9434" y="1045707"/>
            <a:ext cx="3766983" cy="457200"/>
          </a:xfrm>
          <a:prstGeom prst="roundRect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383460" y="1045707"/>
            <a:ext cx="540774" cy="457200"/>
          </a:xfrm>
          <a:prstGeom prst="cube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81000" y="1077663"/>
            <a:ext cx="422787" cy="457200"/>
          </a:xfrm>
          <a:prstGeom prst="ellipse">
            <a:avLst/>
          </a:prstGeom>
          <a:solidFill>
            <a:srgbClr val="CCFF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38200" y="1066800"/>
            <a:ext cx="3543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Hỗ trợ xử lý và phím tắt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200" y="1524000"/>
            <a:ext cx="525780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Hỗ trợ xử lý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Auto Correct và Macro: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Auto Correct: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thiết lập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Auto Corrrect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vào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File-&gt; Option-&gt; Proofing-&gt; Auto Correct option.</a:t>
            </a:r>
          </a:p>
          <a:p>
            <a:pPr marL="165100" indent="-165100">
              <a:buFontTx/>
              <a:buChar char="-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Correct TWo INitian CApitals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: nếu 2 ký tự đầu viết hoa thì thay chữ in thứ 2 thành chữ thường.</a:t>
            </a:r>
          </a:p>
          <a:p>
            <a:pPr marL="165100" indent="-165100">
              <a:buFontTx/>
              <a:buChar char="-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Capitalize first letter of sentences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: Sau dấu chấm viết chữ in sẽ tự động chuyển sang chữ hoa.</a:t>
            </a:r>
          </a:p>
          <a:p>
            <a:pPr marL="165100" indent="-165100">
              <a:buFontTx/>
              <a:buChar char="-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Capitalize name of dáy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: ký tự đầu tiên của thứ sẽ đổi thành chữ in.</a:t>
            </a:r>
          </a:p>
          <a:p>
            <a:pPr marL="165100" indent="-165100">
              <a:buFontTx/>
              <a:buChar char="-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Correct accidental usage of cAPS LOCK key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: Caps lock ảo.</a:t>
            </a:r>
          </a:p>
          <a:p>
            <a:pPr marL="165100" indent="-165100">
              <a:buFontTx/>
              <a:buChar char="-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Replace text as you type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: tự động chỉnh từ sai thành từ đúng.</a:t>
            </a:r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E:\GIAO AN\hinh anh\auto corec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9392" y="3505200"/>
            <a:ext cx="3507420" cy="260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302500" y="64928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482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503904" y="1066800"/>
            <a:ext cx="5211096" cy="457200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ube 5"/>
          <p:cNvSpPr/>
          <p:nvPr/>
        </p:nvSpPr>
        <p:spPr>
          <a:xfrm>
            <a:off x="496530" y="1066800"/>
            <a:ext cx="540774" cy="457200"/>
          </a:xfrm>
          <a:prstGeom prst="cube">
            <a:avLst/>
          </a:prstGeom>
          <a:solidFill>
            <a:schemeClr val="accent3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03904" y="1066800"/>
            <a:ext cx="422787" cy="457200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61104" y="1066800"/>
            <a:ext cx="4753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Thao tác căn bản trên Word 2010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0" y="1589782"/>
            <a:ext cx="8077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Lưu văn bản</a:t>
            </a:r>
          </a:p>
          <a:p>
            <a:pPr marL="457200" indent="-176213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lưu một văn bản vào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file -&gt; Save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 Ctrl + S</a:t>
            </a:r>
          </a:p>
          <a:p>
            <a:pPr marL="457200" indent="-176213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 file -&gt; Save AS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hoặc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F12</a:t>
            </a:r>
            <a:endParaRPr lang="en-US" sz="2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 descr="E:\GIAO AN\hinh anh\SAVE A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743200"/>
            <a:ext cx="7391400" cy="3401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7289248" y="6489127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889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9434" y="1045707"/>
            <a:ext cx="3766983" cy="457200"/>
          </a:xfrm>
          <a:prstGeom prst="roundRect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383460" y="1045707"/>
            <a:ext cx="540774" cy="457200"/>
          </a:xfrm>
          <a:prstGeom prst="cube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81000" y="1077663"/>
            <a:ext cx="422787" cy="457200"/>
          </a:xfrm>
          <a:prstGeom prst="ellipse">
            <a:avLst/>
          </a:prstGeom>
          <a:solidFill>
            <a:srgbClr val="CCFF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38200" y="1066800"/>
            <a:ext cx="3543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Hỗ trợ xử lý và phím tắt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200" y="1524000"/>
            <a:ext cx="853440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Hỗ trợ xử lý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Auto Correct và Macro: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Macro: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- Để ghi một Macro tại tab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View-&gt;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chọn vào mũi tên phía dưới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Macro-&gt; Record Macro.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- Để  gán Macro cho một nút trên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Quick Access Toolbar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. 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Buttom.</a:t>
            </a:r>
          </a:p>
          <a:p>
            <a:pPr marL="342900" indent="-342900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Dưới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Customize Quyick Access Toolbar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. Chọn Macro đang ghi. 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add-&gt; Ok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bắt đầu ghi.</a:t>
            </a:r>
          </a:p>
        </p:txBody>
      </p:sp>
      <p:pic>
        <p:nvPicPr>
          <p:cNvPr id="13" name="Picture 2" descr="E:\GIAO AN\hinh anh\macr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4128322"/>
            <a:ext cx="6031475" cy="2729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315200" y="6489127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548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9434" y="1045707"/>
            <a:ext cx="3766983" cy="457200"/>
          </a:xfrm>
          <a:prstGeom prst="roundRect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383460" y="1045707"/>
            <a:ext cx="540774" cy="457200"/>
          </a:xfrm>
          <a:prstGeom prst="cube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81000" y="1077663"/>
            <a:ext cx="422787" cy="457200"/>
          </a:xfrm>
          <a:prstGeom prst="ellipse">
            <a:avLst/>
          </a:prstGeom>
          <a:solidFill>
            <a:srgbClr val="CCFF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38200" y="1066800"/>
            <a:ext cx="3543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Hỗ trợ xử lý và phím tắt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200" y="1524000"/>
            <a:ext cx="853440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Hỗ trợ xử lý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Auto Correct và Macro: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Macro:</a:t>
            </a:r>
          </a:p>
          <a:p>
            <a:pPr marL="342900" indent="-342900">
              <a:buFontTx/>
              <a:buChar char="-"/>
            </a:pPr>
            <a:r>
              <a:rPr lang="en-US" sz="2000" b="1" i="1" smtClean="0">
                <a:latin typeface="Times New Roman" pitchFamily="18" charset="0"/>
                <a:cs typeface="Times New Roman" pitchFamily="18" charset="0"/>
              </a:rPr>
              <a:t>Gán phím tắt cho Macro: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Ở hộp thoại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Record Macro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Keyboard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. Trong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Press New Shortcut Key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nhập phím mà chúng ta muốn gán nút cho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Macro-&gt;Assign.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Chọn Close để bắt đầu ghi Macro.</a:t>
            </a:r>
          </a:p>
          <a:p>
            <a:pPr marL="342900" indent="-342900">
              <a:buFontTx/>
              <a:buChar char="-"/>
            </a:pPr>
            <a:r>
              <a:rPr lang="en-US" sz="2000" b="1" i="1" smtClean="0">
                <a:latin typeface="Times New Roman" pitchFamily="18" charset="0"/>
                <a:cs typeface="Times New Roman" pitchFamily="18" charset="0"/>
              </a:rPr>
              <a:t>Chạy Macro: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chạy Macro từ 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Quick Access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Toolbar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chọn vào biểu tượng Macro. Hoặc dùng phím chúng ta lập trình Macro.</a:t>
            </a:r>
            <a:endParaRPr lang="en-US" sz="2000" b="1" i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315200" y="6489127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41</a:t>
            </a:fld>
            <a:endParaRPr lang="en-US"/>
          </a:p>
        </p:txBody>
      </p:sp>
      <p:pic>
        <p:nvPicPr>
          <p:cNvPr id="10242" name="Picture 2" descr="E:\GIAO AN\hinh anh\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5675" y="4152593"/>
            <a:ext cx="1771650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Callout 2"/>
          <p:cNvSpPr/>
          <p:nvPr/>
        </p:nvSpPr>
        <p:spPr>
          <a:xfrm>
            <a:off x="5791200" y="4876800"/>
            <a:ext cx="1295400" cy="762000"/>
          </a:xfrm>
          <a:prstGeom prst="wedgeEllipseCallout">
            <a:avLst>
              <a:gd name="adj1" fmla="val -143495"/>
              <a:gd name="adj2" fmla="val -12438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Macro</a:t>
            </a:r>
            <a:endParaRPr lang="en-US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597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9434" y="1045707"/>
            <a:ext cx="3766983" cy="457200"/>
          </a:xfrm>
          <a:prstGeom prst="roundRect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383460" y="1045707"/>
            <a:ext cx="540774" cy="457200"/>
          </a:xfrm>
          <a:prstGeom prst="cube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81000" y="1077663"/>
            <a:ext cx="422787" cy="457200"/>
          </a:xfrm>
          <a:prstGeom prst="ellipse">
            <a:avLst/>
          </a:prstGeom>
          <a:solidFill>
            <a:srgbClr val="CCFF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38200" y="1066800"/>
            <a:ext cx="3543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Hỗ trợ xử lý và phím tắt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200" y="1524000"/>
            <a:ext cx="845820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Hỗ trợ xử lý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Auto Correct và Macro: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Tạo ghi chú và bảo vệ tài liệu Word: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Tạo ghi chú (Comment):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- Tại thẻ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Review-&gt; New Comment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- Xóa Comment tại thẻ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Review -&gt; Delete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- Thay đổi ten người ghi chú: Tại thẻ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Review-&gt; Track Changes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tới mục User name thay đổi tên người tạo.</a:t>
            </a:r>
            <a:endParaRPr lang="en-US" sz="2000" b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315200" y="6489127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42</a:t>
            </a:fld>
            <a:endParaRPr lang="en-US"/>
          </a:p>
        </p:txBody>
      </p:sp>
      <p:pic>
        <p:nvPicPr>
          <p:cNvPr id="11267" name="Picture 3" descr="E:\GIAO AN\hinh anh\z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275" y="4114800"/>
            <a:ext cx="725805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5658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9434" y="1045707"/>
            <a:ext cx="3766983" cy="457200"/>
          </a:xfrm>
          <a:prstGeom prst="roundRect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383460" y="1045707"/>
            <a:ext cx="540774" cy="457200"/>
          </a:xfrm>
          <a:prstGeom prst="cube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81000" y="1077663"/>
            <a:ext cx="422787" cy="457200"/>
          </a:xfrm>
          <a:prstGeom prst="ellipse">
            <a:avLst/>
          </a:prstGeom>
          <a:solidFill>
            <a:srgbClr val="CCFF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38200" y="1066800"/>
            <a:ext cx="3543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Hỗ trợ xử lý và phím tắt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200" y="1524000"/>
            <a:ext cx="845820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Hỗ trợ xử lý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Auto Correct và Macro: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Tạo ghi chú và bảo vệ tài liệu Word: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Tạo Password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bảo vệ tài liệu word: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Vào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File-&gt;Info-&gt; Protect Document-&gt;Encrypt with Password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hộp thoại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 Encrypt Document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xuất hiện -&gt; nhập pass cho word.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315200" y="6489127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43</a:t>
            </a:fld>
            <a:endParaRPr lang="en-US"/>
          </a:p>
        </p:txBody>
      </p:sp>
      <p:pic>
        <p:nvPicPr>
          <p:cNvPr id="12290" name="Picture 2" descr="E:\GIAO AN\hinh anh\pas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757314"/>
            <a:ext cx="3333750" cy="249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8347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9434" y="1045707"/>
            <a:ext cx="3766983" cy="457200"/>
          </a:xfrm>
          <a:prstGeom prst="roundRect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383460" y="1045707"/>
            <a:ext cx="540774" cy="457200"/>
          </a:xfrm>
          <a:prstGeom prst="cube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81000" y="1077663"/>
            <a:ext cx="422787" cy="457200"/>
          </a:xfrm>
          <a:prstGeom prst="ellipse">
            <a:avLst/>
          </a:prstGeom>
          <a:solidFill>
            <a:srgbClr val="CCFF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38200" y="1066800"/>
            <a:ext cx="3543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Hỗ trợ xử lý và phím tắt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200" y="1524000"/>
            <a:ext cx="8458200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Hỗ trợ xử lý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Trộn thư (Mail Merge):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Trộn thư: </a:t>
            </a:r>
            <a:r>
              <a:rPr lang="vi-VN" sz="2000">
                <a:latin typeface="Times New Roman" pitchFamily="18" charset="0"/>
                <a:cs typeface="Times New Roman" pitchFamily="18" charset="0"/>
              </a:rPr>
              <a:t>Cho phép tạo hàng loạt các trang </a:t>
            </a:r>
            <a:r>
              <a:rPr lang="vi-VN" sz="2000" smtClean="0">
                <a:latin typeface="Times New Roman" pitchFamily="18" charset="0"/>
                <a:cs typeface="Times New Roman" pitchFamily="18" charset="0"/>
              </a:rPr>
              <a:t>văn </a:t>
            </a:r>
            <a:r>
              <a:rPr lang="vi-VN" sz="2000">
                <a:latin typeface="Times New Roman" pitchFamily="18" charset="0"/>
                <a:cs typeface="Times New Roman" pitchFamily="18" charset="0"/>
              </a:rPr>
              <a:t>bản có phần nội dung giống </a:t>
            </a:r>
            <a:r>
              <a:rPr lang="vi-VN" sz="2000" smtClean="0">
                <a:latin typeface="Times New Roman" pitchFamily="18" charset="0"/>
                <a:cs typeface="Times New Roman" pitchFamily="18" charset="0"/>
              </a:rPr>
              <a:t>nhau </a:t>
            </a:r>
            <a:r>
              <a:rPr lang="vi-VN" sz="2000">
                <a:latin typeface="Times New Roman" pitchFamily="18" charset="0"/>
                <a:cs typeface="Times New Roman" pitchFamily="18" charset="0"/>
              </a:rPr>
              <a:t>từ một văn bản chính (Main </a:t>
            </a:r>
            <a:r>
              <a:rPr lang="vi-VN" sz="2000" smtClean="0">
                <a:latin typeface="Times New Roman" pitchFamily="18" charset="0"/>
                <a:cs typeface="Times New Roman" pitchFamily="18" charset="0"/>
              </a:rPr>
              <a:t>document</a:t>
            </a:r>
            <a:r>
              <a:rPr lang="vi-VN" sz="2000">
                <a:latin typeface="Times New Roman" pitchFamily="18" charset="0"/>
                <a:cs typeface="Times New Roman" pitchFamily="18" charset="0"/>
              </a:rPr>
              <a:t>) kết hợp với các nội dung </a:t>
            </a:r>
            <a:r>
              <a:rPr lang="vi-VN" sz="2000" smtClean="0">
                <a:latin typeface="Times New Roman" pitchFamily="18" charset="0"/>
                <a:cs typeface="Times New Roman" pitchFamily="18" charset="0"/>
              </a:rPr>
              <a:t>chi </a:t>
            </a:r>
            <a:r>
              <a:rPr lang="vi-VN" sz="2000">
                <a:latin typeface="Times New Roman" pitchFamily="18" charset="0"/>
                <a:cs typeface="Times New Roman" pitchFamily="18" charset="0"/>
              </a:rPr>
              <a:t>tiết khác nhau từ một văn bản dữ </a:t>
            </a:r>
            <a:r>
              <a:rPr lang="vi-VN" sz="2000" smtClean="0">
                <a:latin typeface="Times New Roman" pitchFamily="18" charset="0"/>
                <a:cs typeface="Times New Roman" pitchFamily="18" charset="0"/>
              </a:rPr>
              <a:t>liệu </a:t>
            </a:r>
            <a:r>
              <a:rPr lang="vi-VN" sz="2000">
                <a:latin typeface="Times New Roman" pitchFamily="18" charset="0"/>
                <a:cs typeface="Times New Roman" pitchFamily="18" charset="0"/>
              </a:rPr>
              <a:t>khác (Data source</a:t>
            </a:r>
            <a:r>
              <a:rPr lang="vi-VN" sz="200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en-US" sz="200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 typeface="Wingdings" pitchFamily="2" charset="2"/>
              <a:buChar char="Ø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Data Source: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là file chứa dữ liệu nguồn thường trình bày dưới dạng bảng biểu như table, sheet(của Excel, Access) bảo đảm đủ số cột, hàng và nội dung trong các ô.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315200" y="6489127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782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9434" y="1045707"/>
            <a:ext cx="3766983" cy="457200"/>
          </a:xfrm>
          <a:prstGeom prst="roundRect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383460" y="1045707"/>
            <a:ext cx="540774" cy="457200"/>
          </a:xfrm>
          <a:prstGeom prst="cube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81000" y="1077663"/>
            <a:ext cx="422787" cy="457200"/>
          </a:xfrm>
          <a:prstGeom prst="ellipse">
            <a:avLst/>
          </a:prstGeom>
          <a:solidFill>
            <a:srgbClr val="CCFF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38200" y="1066800"/>
            <a:ext cx="3543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Hỗ trợ xử lý và phím tắt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200" y="1524000"/>
            <a:ext cx="84582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Hỗ trợ xử lý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Trộn thư (Mail Merge):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Mail document: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là một file văn bản mẫu được trình bày hoàn chỉnh.</a:t>
            </a:r>
          </a:p>
          <a:p>
            <a:pPr marL="342900" indent="-342900">
              <a:buFont typeface="Courier New" pitchFamily="49" charset="0"/>
              <a:buChar char="o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Form letter: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B1: Tạo tập tin main chính trong Word.</a:t>
            </a:r>
          </a:p>
          <a:p>
            <a:endParaRPr lang="en-US" sz="200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>
              <a:latin typeface="Times New Roman" pitchFamily="18" charset="0"/>
              <a:cs typeface="Times New Roman" pitchFamily="18" charset="0"/>
            </a:endParaRPr>
          </a:p>
          <a:p>
            <a:endParaRPr lang="en-US" sz="200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>
              <a:latin typeface="Times New Roman" pitchFamily="18" charset="0"/>
              <a:cs typeface="Times New Roman" pitchFamily="18" charset="0"/>
            </a:endParaRPr>
          </a:p>
          <a:p>
            <a:endParaRPr lang="en-US" sz="200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315200" y="6489127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45</a:t>
            </a:fld>
            <a:endParaRPr lang="en-US"/>
          </a:p>
        </p:txBody>
      </p:sp>
      <p:pic>
        <p:nvPicPr>
          <p:cNvPr id="3" name="Picture 3" descr="E:\GIAO AN\hinh anh\main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8599" y="3262485"/>
            <a:ext cx="4850880" cy="3349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9918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9434" y="1045707"/>
            <a:ext cx="3766983" cy="457200"/>
          </a:xfrm>
          <a:prstGeom prst="roundRect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383460" y="1045707"/>
            <a:ext cx="540774" cy="457200"/>
          </a:xfrm>
          <a:prstGeom prst="cube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81000" y="1077663"/>
            <a:ext cx="422787" cy="457200"/>
          </a:xfrm>
          <a:prstGeom prst="ellipse">
            <a:avLst/>
          </a:prstGeom>
          <a:solidFill>
            <a:srgbClr val="CCFF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38200" y="1066800"/>
            <a:ext cx="3543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Hỗ trợ xử lý và phím tắt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200" y="1524000"/>
            <a:ext cx="845820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Hỗ trợ xử lý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Trộn thư (Mail Merge):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Mail document: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là một file văn bản mẫu được trình bày hoàn chỉnh.</a:t>
            </a:r>
          </a:p>
          <a:p>
            <a:pPr marL="342900" indent="-342900">
              <a:buFont typeface="Courier New" pitchFamily="49" charset="0"/>
              <a:buChar char="o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Form letter:</a:t>
            </a:r>
            <a:endParaRPr lang="en-US" sz="200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B2:  Tạo tập tin nguồn dữ liệu trên Excel với các cột có tên tương ứng(chú ý: tên cột viết không dấu).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315200" y="6489127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46</a:t>
            </a:fld>
            <a:endParaRPr lang="en-US"/>
          </a:p>
        </p:txBody>
      </p:sp>
      <p:pic>
        <p:nvPicPr>
          <p:cNvPr id="2050" name="Picture 2" descr="E:\GIAO AN\hinh anh\da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234" y="3657600"/>
            <a:ext cx="7725434" cy="163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266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9434" y="1045707"/>
            <a:ext cx="3766983" cy="457200"/>
          </a:xfrm>
          <a:prstGeom prst="roundRect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383460" y="1045707"/>
            <a:ext cx="540774" cy="457200"/>
          </a:xfrm>
          <a:prstGeom prst="cube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81000" y="1077663"/>
            <a:ext cx="422787" cy="457200"/>
          </a:xfrm>
          <a:prstGeom prst="ellipse">
            <a:avLst/>
          </a:prstGeom>
          <a:solidFill>
            <a:srgbClr val="CCFF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38200" y="1066800"/>
            <a:ext cx="3543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Hỗ trợ xử lý và phím tắt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200" y="1524000"/>
            <a:ext cx="845820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Hỗ trợ xử lý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Trộn thư (Mail Merge):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Mail document: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là một file văn bản mẫu được trình bày hoàn chỉnh.</a:t>
            </a:r>
          </a:p>
          <a:p>
            <a:pPr marL="342900" indent="-342900">
              <a:buFont typeface="Courier New" pitchFamily="49" charset="0"/>
              <a:buChar char="o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Form letter: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B3: Trên tập tin Mail chính trong Word 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Start Mail Merge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 tab Maillings-&gt; Step by Step mail Merge Wizard.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315200" y="6489127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47</a:t>
            </a:fld>
            <a:endParaRPr lang="en-US"/>
          </a:p>
        </p:txBody>
      </p:sp>
      <p:pic>
        <p:nvPicPr>
          <p:cNvPr id="3075" name="Picture 3" descr="E:\GIAO AN\hinh anh\b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342" y="3492872"/>
            <a:ext cx="5772150" cy="2996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0263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9434" y="1045707"/>
            <a:ext cx="3766983" cy="457200"/>
          </a:xfrm>
          <a:prstGeom prst="roundRect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383460" y="1045707"/>
            <a:ext cx="540774" cy="457200"/>
          </a:xfrm>
          <a:prstGeom prst="cube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81000" y="1077663"/>
            <a:ext cx="422787" cy="457200"/>
          </a:xfrm>
          <a:prstGeom prst="ellipse">
            <a:avLst/>
          </a:prstGeom>
          <a:solidFill>
            <a:srgbClr val="CCFF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38200" y="1066800"/>
            <a:ext cx="3543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Hỗ trợ xử lý và phím tắt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200" y="1524000"/>
            <a:ext cx="6400800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Hỗ trợ xử lý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Trộn thư (Mail Merge):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Mail document: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là một file văn bản mẫu được trình bày hoàn chỉnh.</a:t>
            </a:r>
          </a:p>
          <a:p>
            <a:pPr marL="342900" indent="-342900">
              <a:buFont typeface="Courier New" pitchFamily="49" charset="0"/>
              <a:buChar char="o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Form letter: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B3: Trên tập tin Mail chính trong Word 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Start Mail Merge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 tab Maillings-&gt; Step by Step mail Merge Wizard.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- Trong mục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Select Dcocument Type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Letter -&gt;Next.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315200" y="6489127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48</a:t>
            </a:fld>
            <a:endParaRPr lang="en-US"/>
          </a:p>
        </p:txBody>
      </p:sp>
      <p:pic>
        <p:nvPicPr>
          <p:cNvPr id="4100" name="Picture 4" descr="E:\GIAO AN\hinh anh\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1502907"/>
            <a:ext cx="2133600" cy="4593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62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9434" y="1045707"/>
            <a:ext cx="3766983" cy="457200"/>
          </a:xfrm>
          <a:prstGeom prst="roundRect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383460" y="1045707"/>
            <a:ext cx="540774" cy="457200"/>
          </a:xfrm>
          <a:prstGeom prst="cube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81000" y="1077663"/>
            <a:ext cx="422787" cy="457200"/>
          </a:xfrm>
          <a:prstGeom prst="ellipse">
            <a:avLst/>
          </a:prstGeom>
          <a:solidFill>
            <a:srgbClr val="CCFF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38200" y="1066800"/>
            <a:ext cx="3543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Hỗ trợ xử lý và phím tắt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199" y="1524000"/>
            <a:ext cx="5562601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Hỗ trợ xử lý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Trộn thư (Mail Merge):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Mail document: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là một file văn bản mẫu được trình bày hoàn chỉnh.</a:t>
            </a:r>
          </a:p>
          <a:p>
            <a:pPr marL="342900" indent="-342900">
              <a:buFont typeface="Courier New" pitchFamily="49" charset="0"/>
              <a:buChar char="o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Form letter: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B3: Trên tập tin Mail chính trong Word 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Start Mail Merge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 tab Maillings-&gt; Step by Step mail Merge Wizard.</a:t>
            </a:r>
          </a:p>
          <a:p>
            <a:pPr marL="342900" indent="-342900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Trong mục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Select Dcocument Type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Letter-&gt;Next.</a:t>
            </a:r>
          </a:p>
          <a:p>
            <a:pPr marL="342900" indent="-342900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Trong mục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Select Startting document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Use the current document -&gt; Next.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315200" y="6489127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49</a:t>
            </a:fld>
            <a:endParaRPr lang="en-US"/>
          </a:p>
        </p:txBody>
      </p:sp>
      <p:pic>
        <p:nvPicPr>
          <p:cNvPr id="5122" name="Picture 2" descr="E:\GIAO AN\hinh anh\a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828800"/>
            <a:ext cx="2209800" cy="4353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7376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503904" y="1066800"/>
            <a:ext cx="5134896" cy="457200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ube 5"/>
          <p:cNvSpPr/>
          <p:nvPr/>
        </p:nvSpPr>
        <p:spPr>
          <a:xfrm>
            <a:off x="496530" y="1066800"/>
            <a:ext cx="540774" cy="457200"/>
          </a:xfrm>
          <a:prstGeom prst="cube">
            <a:avLst/>
          </a:prstGeom>
          <a:solidFill>
            <a:schemeClr val="accent3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03904" y="1066800"/>
            <a:ext cx="422787" cy="457200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61104" y="1066800"/>
            <a:ext cx="4677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Thao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căn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Word 2010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0" y="1563263"/>
            <a:ext cx="8077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Mở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sẵn</a:t>
            </a:r>
            <a:endParaRPr lang="en-US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39725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mở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sẵn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File -&gt; Open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Ctrl + O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file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mở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966" y="2590800"/>
            <a:ext cx="7133304" cy="401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7297992" y="6400800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391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9434" y="1045707"/>
            <a:ext cx="3766983" cy="457200"/>
          </a:xfrm>
          <a:prstGeom prst="roundRect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383460" y="1045707"/>
            <a:ext cx="540774" cy="457200"/>
          </a:xfrm>
          <a:prstGeom prst="cube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81000" y="1077663"/>
            <a:ext cx="422787" cy="457200"/>
          </a:xfrm>
          <a:prstGeom prst="ellipse">
            <a:avLst/>
          </a:prstGeom>
          <a:solidFill>
            <a:srgbClr val="CCFF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38200" y="1066800"/>
            <a:ext cx="3543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Hỗ trợ xử lý và phím tắt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199" y="1524000"/>
            <a:ext cx="5562601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Hỗ trợ xử lý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Trộn thư (Mail Merge):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Mail document: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là một file văn bản mẫu được trình bày hoàn chỉnh.</a:t>
            </a:r>
          </a:p>
          <a:p>
            <a:pPr marL="342900" indent="-342900">
              <a:buFont typeface="Courier New" pitchFamily="49" charset="0"/>
              <a:buChar char="o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Form letter: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B3: Trên tập tin Mail chính trong Word 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Start Mail Merge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 tab Maillings-&gt; Step by Step mail Merge Wizard.</a:t>
            </a:r>
          </a:p>
          <a:p>
            <a:pPr marL="342900" indent="-342900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Trong mục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Select Dcocument Type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Letter-&gt;Next.</a:t>
            </a:r>
          </a:p>
          <a:p>
            <a:pPr marL="342900" indent="-342900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Trong mục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Select Startting document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Use the current document -&gt; Next.</a:t>
            </a:r>
          </a:p>
          <a:p>
            <a:pPr marL="342900" indent="-342900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Trong mục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Select recipients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kích 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Browse.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Chọn và mở file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Data Source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(file excel).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315200" y="6489127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50</a:t>
            </a:fld>
            <a:endParaRPr lang="en-US"/>
          </a:p>
        </p:txBody>
      </p:sp>
      <p:pic>
        <p:nvPicPr>
          <p:cNvPr id="6146" name="Picture 2" descr="E:\GIAO AN\hinh anh\a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1981200"/>
            <a:ext cx="2157413" cy="3986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1697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9434" y="1045707"/>
            <a:ext cx="3766983" cy="457200"/>
          </a:xfrm>
          <a:prstGeom prst="roundRect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383460" y="1045707"/>
            <a:ext cx="540774" cy="457200"/>
          </a:xfrm>
          <a:prstGeom prst="cube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81000" y="1077663"/>
            <a:ext cx="422787" cy="457200"/>
          </a:xfrm>
          <a:prstGeom prst="ellipse">
            <a:avLst/>
          </a:prstGeom>
          <a:solidFill>
            <a:srgbClr val="CCFF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38200" y="1066800"/>
            <a:ext cx="3543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Hỗ trợ xử lý và phím tắt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199" y="1524000"/>
            <a:ext cx="8669593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Hỗ trợ xử lý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Trộn thư (Mail Merge):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Mail document: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là một file văn bản mẫu được trình bày hoàn chỉnh.</a:t>
            </a:r>
          </a:p>
          <a:p>
            <a:pPr marL="342900" indent="-342900">
              <a:buFont typeface="Courier New" pitchFamily="49" charset="0"/>
              <a:buChar char="o"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Form letter:</a:t>
            </a: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B3: Trên tập tin Mail chính trong Word chọn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Start Mail Merge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 tab Maillings-&gt; Step by Step mail Merge Wizard.</a:t>
            </a:r>
          </a:p>
          <a:p>
            <a:pPr marL="342900" indent="-342900">
              <a:buFontTx/>
              <a:buChar char="-"/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Trong mục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Select Dcocument Type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chọn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Letter-&gt;Next.</a:t>
            </a:r>
          </a:p>
          <a:p>
            <a:pPr marL="342900" indent="-342900">
              <a:buFontTx/>
              <a:buChar char="-"/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Trong mục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Select Startting document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chọn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Use the current document -&gt; Next.</a:t>
            </a:r>
          </a:p>
          <a:p>
            <a:pPr marL="342900" indent="-342900">
              <a:buFontTx/>
              <a:buChar char="-"/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Trong mục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Select recipients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kích chọn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Browse.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Chọn và mở file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Data Source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(file excel).</a:t>
            </a: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Chọn Sheet1 nhấn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OK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315200" y="6489127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51</a:t>
            </a:fld>
            <a:endParaRPr lang="en-US"/>
          </a:p>
        </p:txBody>
      </p:sp>
      <p:pic>
        <p:nvPicPr>
          <p:cNvPr id="7170" name="Picture 2" descr="E:\GIAO AN\hinh anh\a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4191000"/>
            <a:ext cx="3962400" cy="2536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2060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9434" y="1045707"/>
            <a:ext cx="3766983" cy="457200"/>
          </a:xfrm>
          <a:prstGeom prst="roundRect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383460" y="1045707"/>
            <a:ext cx="540774" cy="457200"/>
          </a:xfrm>
          <a:prstGeom prst="cube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81000" y="1077663"/>
            <a:ext cx="422787" cy="457200"/>
          </a:xfrm>
          <a:prstGeom prst="ellipse">
            <a:avLst/>
          </a:prstGeom>
          <a:solidFill>
            <a:srgbClr val="CCFF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38200" y="1066800"/>
            <a:ext cx="3543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Hỗ trợ xử lý và phím tắt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199" y="1524000"/>
            <a:ext cx="8669593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Hỗ trợ xử lý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Trộn thư (Mail Merge):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Mail document: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là một file văn bản mẫu được trình bày hoàn chỉnh.</a:t>
            </a:r>
          </a:p>
          <a:p>
            <a:pPr marL="342900" indent="-342900">
              <a:buFont typeface="Courier New" pitchFamily="49" charset="0"/>
              <a:buChar char="o"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Form letter:</a:t>
            </a: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B3: Trên tập tin Mail chính trong Word chọn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Start Mail Merge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 tab Maillings-&gt; Step by Step mail Merge Wizard.</a:t>
            </a:r>
          </a:p>
          <a:p>
            <a:pPr marL="114300" indent="-114300">
              <a:buFontTx/>
              <a:buChar char="-"/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Trong mục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Select Dcocument Type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chọn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Letter-&gt;Next.</a:t>
            </a:r>
          </a:p>
          <a:p>
            <a:pPr marL="114300" indent="-114300">
              <a:buFontTx/>
              <a:buChar char="-"/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Trong mục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Select Startting document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chọn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Use the current document -&gt; Next.</a:t>
            </a:r>
          </a:p>
          <a:p>
            <a:pPr marL="114300" indent="-114300">
              <a:buFontTx/>
              <a:buChar char="-"/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Trong mục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Select recipients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kích chọn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Browse.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Chọn và mở file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Data Source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(file excel).</a:t>
            </a: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Chọn Sheet1 nhấn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OK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. Ở hộp thoại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Mail Merge Recipient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trích lọc dữ liệu mong muốn và không mong muốn. Nhấn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OK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315200" y="6489127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52</a:t>
            </a:fld>
            <a:endParaRPr lang="en-US"/>
          </a:p>
        </p:txBody>
      </p:sp>
      <p:pic>
        <p:nvPicPr>
          <p:cNvPr id="8195" name="Picture 3" descr="E:\GIAO AN\hinh anh\a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4377536"/>
            <a:ext cx="3409950" cy="2480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2841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9434" y="1045707"/>
            <a:ext cx="3766983" cy="457200"/>
          </a:xfrm>
          <a:prstGeom prst="roundRect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383460" y="1045707"/>
            <a:ext cx="540774" cy="457200"/>
          </a:xfrm>
          <a:prstGeom prst="cube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81000" y="1077663"/>
            <a:ext cx="422787" cy="457200"/>
          </a:xfrm>
          <a:prstGeom prst="ellipse">
            <a:avLst/>
          </a:prstGeom>
          <a:solidFill>
            <a:srgbClr val="CCFF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38200" y="1066800"/>
            <a:ext cx="3543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Hỗ trợ xử lý và phím tắt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199" y="1524000"/>
            <a:ext cx="5791201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Hỗ trợ xử lý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Trộn thư (Mail Merge):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Mail document: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là một file văn bản mẫu được trình bày hoàn chỉnh.</a:t>
            </a:r>
          </a:p>
          <a:p>
            <a:pPr marL="342900" indent="-342900">
              <a:buFont typeface="Courier New" pitchFamily="49" charset="0"/>
              <a:buChar char="o"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Form letter:</a:t>
            </a: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B3: Trên tập tin Mail chính trong Word chọn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Start Mail Merge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 tab Maillings-&gt; Step by Step mail Merge Wizard.</a:t>
            </a:r>
          </a:p>
          <a:p>
            <a:pPr marL="114300" indent="-114300">
              <a:buFontTx/>
              <a:buChar char="-"/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Trong mục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Select Dcocument Type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chọn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Letter-&gt;Next.</a:t>
            </a:r>
          </a:p>
          <a:p>
            <a:pPr marL="114300" indent="-114300">
              <a:buFontTx/>
              <a:buChar char="-"/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Trong mục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Select Startting document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chọn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Use the current document -&gt; Next.</a:t>
            </a:r>
          </a:p>
          <a:p>
            <a:pPr marL="114300" indent="-114300">
              <a:buFontTx/>
              <a:buChar char="-"/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Trong mục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Select recipients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kích chọn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Browse.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Chọn và mở file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Data Source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(file excel).</a:t>
            </a: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Chọn Sheet1 nhấn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OK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. Ở hộp thoại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Mail Merge Recipient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trích lọc dữ liệu mong muốn và không mong muốn. Nhấn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OK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85750" indent="-285750">
              <a:buFontTx/>
              <a:buChar char="-"/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Trong mục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Write your letter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nhấn chọn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More items…</a:t>
            </a: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Đặt con trỏ chuột vào vị trí cần chèn dữ liệu trước khi thực hiện More items.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315200" y="6489127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53</a:t>
            </a:fld>
            <a:endParaRPr lang="en-US"/>
          </a:p>
        </p:txBody>
      </p:sp>
      <p:pic>
        <p:nvPicPr>
          <p:cNvPr id="9218" name="Picture 2" descr="E:\GIAO AN\hinh anh\a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7895" y="1981201"/>
            <a:ext cx="2027905" cy="419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3397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9434" y="1045707"/>
            <a:ext cx="3766983" cy="457200"/>
          </a:xfrm>
          <a:prstGeom prst="roundRect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383460" y="1045707"/>
            <a:ext cx="540774" cy="457200"/>
          </a:xfrm>
          <a:prstGeom prst="cube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81000" y="1077663"/>
            <a:ext cx="422787" cy="457200"/>
          </a:xfrm>
          <a:prstGeom prst="ellipse">
            <a:avLst/>
          </a:prstGeom>
          <a:solidFill>
            <a:srgbClr val="CCFF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38200" y="1066800"/>
            <a:ext cx="3543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Hỗ trợ xử lý và phím tắt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199" y="1524000"/>
            <a:ext cx="5791201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Hỗ trợ xử lý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Trộn thư (Mail Merge):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Mail document: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là một file văn bản mẫu được trình bày hoàn chỉnh.</a:t>
            </a:r>
          </a:p>
          <a:p>
            <a:pPr marL="342900" indent="-342900">
              <a:buFont typeface="Courier New" pitchFamily="49" charset="0"/>
              <a:buChar char="o"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Form letter:</a:t>
            </a: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B3: Trên tập tin Mail chính trong Word chọn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Start Mail Merge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 tab Maillings-&gt; Step by Step mail Merge Wizard.</a:t>
            </a:r>
          </a:p>
          <a:p>
            <a:pPr marL="114300" indent="-114300">
              <a:buFontTx/>
              <a:buChar char="-"/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Trong mục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Select Dcocument Type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chọn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Letter-&gt;Next.</a:t>
            </a:r>
          </a:p>
          <a:p>
            <a:pPr marL="114300" indent="-114300">
              <a:buFontTx/>
              <a:buChar char="-"/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Trong mục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Select Startting document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chọn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Use the current document -&gt; Next.</a:t>
            </a:r>
          </a:p>
          <a:p>
            <a:pPr marL="114300" indent="-114300">
              <a:buFontTx/>
              <a:buChar char="-"/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Trong mục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Select recipients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kích chọn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Browse.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Chọn và mở file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Data Source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(file excel).</a:t>
            </a: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Chọn Sheet1 nhấn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OK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. Ở hộp thoại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Mail Merge Recipient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trích lọc dữ liệu mong muốn và không mong muốn. Nhấn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OK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85750" indent="-285750">
              <a:buFontTx/>
              <a:buChar char="-"/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Trong mục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Write your letter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nhấn chọn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More items…</a:t>
            </a: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Đặt con trỏ chuột vào vị trí cần chèn dữ liệu trước khi thực hiện More items và chọn trường cần chèn-&gt;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Insert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315200" y="6489127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54</a:t>
            </a:fld>
            <a:endParaRPr lang="en-US"/>
          </a:p>
        </p:txBody>
      </p:sp>
      <p:pic>
        <p:nvPicPr>
          <p:cNvPr id="10242" name="Picture 2" descr="E:\GIAO AN\hinh anh\a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2971800"/>
            <a:ext cx="2638425" cy="3171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3702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9434" y="1045707"/>
            <a:ext cx="3766983" cy="457200"/>
          </a:xfrm>
          <a:prstGeom prst="roundRect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383460" y="1045707"/>
            <a:ext cx="540774" cy="457200"/>
          </a:xfrm>
          <a:prstGeom prst="cube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81000" y="1077663"/>
            <a:ext cx="422787" cy="457200"/>
          </a:xfrm>
          <a:prstGeom prst="ellipse">
            <a:avLst/>
          </a:prstGeom>
          <a:solidFill>
            <a:srgbClr val="CCFF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38200" y="1066800"/>
            <a:ext cx="3543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Hỗ trợ xử lý và phím tắt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55600" y="1534863"/>
            <a:ext cx="838200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Hỗ trợ xử lý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Trộn thư (Mail Merge):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Mail document: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là một file văn bản mẫu được trình bày hoàn chỉnh.</a:t>
            </a:r>
          </a:p>
          <a:p>
            <a:pPr marL="342900" indent="-342900">
              <a:buFont typeface="Courier New" pitchFamily="49" charset="0"/>
              <a:buChar char="o"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Form letter:</a:t>
            </a: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B3: Trên tập tin Mail chính trong Word chọn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Start Mail Merge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 tab Maillings-&gt; Step by Step mail Merge Wizard.</a:t>
            </a: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Sau khi lựa chọn More items… xong thì nội dung của thư mời có cấu trúc hoàn chỉnh. Và nhấn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Next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để đến bước tiếp theo.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315200" y="6489127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55</a:t>
            </a:fld>
            <a:endParaRPr lang="en-US"/>
          </a:p>
        </p:txBody>
      </p:sp>
      <p:pic>
        <p:nvPicPr>
          <p:cNvPr id="12290" name="Picture 2" descr="E:\GIAO AN\hinh anh\a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849184"/>
            <a:ext cx="5439694" cy="2932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5190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9434" y="1045707"/>
            <a:ext cx="3766983" cy="457200"/>
          </a:xfrm>
          <a:prstGeom prst="roundRect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383460" y="1045707"/>
            <a:ext cx="540774" cy="457200"/>
          </a:xfrm>
          <a:prstGeom prst="cube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81000" y="1077663"/>
            <a:ext cx="422787" cy="457200"/>
          </a:xfrm>
          <a:prstGeom prst="ellipse">
            <a:avLst/>
          </a:prstGeom>
          <a:solidFill>
            <a:srgbClr val="CCFF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38200" y="1066800"/>
            <a:ext cx="3543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Hỗ trợ xử lý và phím tắt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55600" y="1534863"/>
            <a:ext cx="838200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Hỗ trợ xử lý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Trộn thư (Mail Merge):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Mail document: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là một file văn bản mẫu được trình bày hoàn chỉnh.</a:t>
            </a:r>
          </a:p>
          <a:p>
            <a:pPr marL="342900" indent="-342900">
              <a:buFont typeface="Courier New" pitchFamily="49" charset="0"/>
              <a:buChar char="o"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Form letter:</a:t>
            </a: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B3: Trên tập tin Mail chính trong Word chọn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Start Mail Merge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 tab Maillings-&gt; Step by Step mail Merge Wizard.</a:t>
            </a: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Sau khi lựa chọn More items… xong thì nội dung của thư mời có cấu trúc hoàn chỉnh. Và nhấn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Next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để đến bước tiếp theo. Tiếp tục nhấn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Next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. Và chọn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Print…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Hộp thoại Merge to new document xuất hiện lựa chọn phù hợp và nhấn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OK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b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315200" y="6489127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56</a:t>
            </a:fld>
            <a:endParaRPr lang="en-US"/>
          </a:p>
        </p:txBody>
      </p:sp>
      <p:pic>
        <p:nvPicPr>
          <p:cNvPr id="13315" name="Picture 3" descr="E:\GIAO AN\hinh anh\a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7950" y="4213615"/>
            <a:ext cx="4800600" cy="2568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3626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9434" y="1045707"/>
            <a:ext cx="3766983" cy="457200"/>
          </a:xfrm>
          <a:prstGeom prst="roundRect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383460" y="1045707"/>
            <a:ext cx="540774" cy="457200"/>
          </a:xfrm>
          <a:prstGeom prst="cube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81000" y="1077663"/>
            <a:ext cx="422787" cy="457200"/>
          </a:xfrm>
          <a:prstGeom prst="ellipse">
            <a:avLst/>
          </a:prstGeom>
          <a:solidFill>
            <a:srgbClr val="CCFF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38200" y="1066800"/>
            <a:ext cx="3543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Hỗ trợ xử lý và phím tắt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55600" y="1534863"/>
            <a:ext cx="8382001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Hỗ trợ xử lý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Trộn thư (Mail Merge):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Mail document: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là một file văn bản mẫu được trình bày hoàn chỉnh.</a:t>
            </a:r>
          </a:p>
          <a:p>
            <a:pPr marL="342900" indent="-342900">
              <a:buFont typeface="Courier New" pitchFamily="49" charset="0"/>
              <a:buChar char="o"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Form letter:</a:t>
            </a:r>
          </a:p>
          <a:p>
            <a:pPr marL="342900" indent="-342900">
              <a:buFont typeface="Courier New" pitchFamily="49" charset="0"/>
              <a:buChar char="o"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Envelopes: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Tạo bì thư bằng cách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Mail Merge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. Thực hiện tương tự như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Form letter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nhưng chọn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Envelopes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thay vì chọn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Form letter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ở bước 1.</a:t>
            </a:r>
          </a:p>
          <a:p>
            <a:pPr marL="342900" indent="-342900">
              <a:buFont typeface="Courier New" pitchFamily="49" charset="0"/>
              <a:buChar char="o"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Labels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Tạo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nhãn bằng 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cách </a:t>
            </a:r>
            <a:r>
              <a:rPr lang="en-US" b="1">
                <a:latin typeface="Times New Roman" pitchFamily="18" charset="0"/>
                <a:cs typeface="Times New Roman" pitchFamily="18" charset="0"/>
              </a:rPr>
              <a:t>Mail Merge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. Thực hiện tương tự như </a:t>
            </a:r>
            <a:r>
              <a:rPr lang="en-US" b="1">
                <a:latin typeface="Times New Roman" pitchFamily="18" charset="0"/>
                <a:cs typeface="Times New Roman" pitchFamily="18" charset="0"/>
              </a:rPr>
              <a:t>Form letter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 nhưng chọn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Labels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thay vì chọn </a:t>
            </a:r>
            <a:r>
              <a:rPr lang="en-US" b="1">
                <a:latin typeface="Times New Roman" pitchFamily="18" charset="0"/>
                <a:cs typeface="Times New Roman" pitchFamily="18" charset="0"/>
              </a:rPr>
              <a:t>Form letter 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ở bước 1.</a:t>
            </a:r>
          </a:p>
          <a:p>
            <a:pPr marL="342900" indent="-342900">
              <a:buFont typeface="Courier New" pitchFamily="49" charset="0"/>
              <a:buChar char="o"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Catologes: 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Tạo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văn bản kiểu danh sách bằng 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cách </a:t>
            </a:r>
            <a:r>
              <a:rPr lang="en-US" b="1">
                <a:latin typeface="Times New Roman" pitchFamily="18" charset="0"/>
                <a:cs typeface="Times New Roman" pitchFamily="18" charset="0"/>
              </a:rPr>
              <a:t>Mail Merge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. Thực hiện tương tự như </a:t>
            </a:r>
            <a:r>
              <a:rPr lang="en-US" b="1">
                <a:latin typeface="Times New Roman" pitchFamily="18" charset="0"/>
                <a:cs typeface="Times New Roman" pitchFamily="18" charset="0"/>
              </a:rPr>
              <a:t>Form letter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 nhưng chọn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Catologes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thay vì chọn </a:t>
            </a:r>
            <a:r>
              <a:rPr lang="en-US" b="1">
                <a:latin typeface="Times New Roman" pitchFamily="18" charset="0"/>
                <a:cs typeface="Times New Roman" pitchFamily="18" charset="0"/>
              </a:rPr>
              <a:t>Form letter 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ở bước 1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85750" indent="-285750">
              <a:buFontTx/>
              <a:buChar char="-"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Start Mail Merge: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Điểm bắt đầu chọn tài liệu và sau đó chọn, tạo, chỉnh sửa danh sách người nhận.</a:t>
            </a:r>
          </a:p>
          <a:p>
            <a:pPr marL="285750" indent="-285750">
              <a:buFontTx/>
              <a:buChar char="-"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Write &amp; Insert Fields: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Chèn các Merge Field và sử dụng Rules để thực hiện các thao tác tính toán của tài liệu.</a:t>
            </a:r>
          </a:p>
          <a:p>
            <a:pPr marL="285750" indent="-285750">
              <a:buFontTx/>
              <a:buChar char="-"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Preview Results: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Kiểm tra lỗi tự động.</a:t>
            </a:r>
          </a:p>
          <a:p>
            <a:pPr marL="285750" indent="-285750">
              <a:buFontTx/>
              <a:buChar char="-"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Finish: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Hoàn thành Merge và kết hợp các tài liệu cá nhân vào một tài liệu toàn diện hay in chúng ra hoặc gửi thư điện tử.</a:t>
            </a:r>
            <a:endParaRPr lang="en-US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Courier New" pitchFamily="49" charset="0"/>
              <a:buChar char="o"/>
            </a:pPr>
            <a:endParaRPr lang="en-US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315200" y="6489127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134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9434" y="1045707"/>
            <a:ext cx="3766983" cy="457200"/>
          </a:xfrm>
          <a:prstGeom prst="roundRect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383460" y="1045707"/>
            <a:ext cx="540774" cy="457200"/>
          </a:xfrm>
          <a:prstGeom prst="cube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81000" y="1077663"/>
            <a:ext cx="422787" cy="457200"/>
          </a:xfrm>
          <a:prstGeom prst="ellipse">
            <a:avLst/>
          </a:prstGeom>
          <a:solidFill>
            <a:srgbClr val="CCFF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38200" y="1066800"/>
            <a:ext cx="3543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Hỗ trợ xử lý và phím tắt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55600" y="1534863"/>
            <a:ext cx="83820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Hỗ trợ xử lý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Phím tắt</a:t>
            </a:r>
          </a:p>
          <a:p>
            <a:r>
              <a:rPr lang="en-US" b="1" smtClean="0">
                <a:latin typeface="Times New Roman" pitchFamily="18" charset="0"/>
                <a:cs typeface="Times New Roman" pitchFamily="18" charset="0"/>
              </a:rPr>
              <a:t>Các phím tắt thông dụng</a:t>
            </a:r>
            <a:endParaRPr lang="en-US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315200" y="6489127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58</a:t>
            </a:fld>
            <a:endParaRPr lang="en-US"/>
          </a:p>
        </p:txBody>
      </p:sp>
      <p:pic>
        <p:nvPicPr>
          <p:cNvPr id="14338" name="Picture 2" descr="E:\GIAO AN\hinh anh\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393" y="2514600"/>
            <a:ext cx="8377080" cy="3721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9569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540774" y="1071265"/>
            <a:ext cx="3390900" cy="457200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533400" y="1071265"/>
            <a:ext cx="540774" cy="457200"/>
          </a:xfrm>
          <a:prstGeom prst="cube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33400" y="1071265"/>
            <a:ext cx="422787" cy="457200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0600" y="1066800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0" y="1524000"/>
            <a:ext cx="8323005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In đậm, in nghiêng, gạch dưới:</a:t>
            </a:r>
          </a:p>
          <a:p>
            <a:pPr indent="339725" algn="just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in đậm, in nghiêng, gạch dưới đoạn text thì bôi đen đoạn văn bản cần định dạng.</a:t>
            </a:r>
          </a:p>
          <a:p>
            <a:pPr algn="just"/>
            <a:endParaRPr lang="en-US" sz="200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4203210"/>
              </p:ext>
            </p:extLst>
          </p:nvPr>
        </p:nvGraphicFramePr>
        <p:xfrm>
          <a:off x="956187" y="2971800"/>
          <a:ext cx="7865805" cy="243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19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19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219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38400">
                <a:tc>
                  <a:txBody>
                    <a:bodyPr/>
                    <a:lstStyle/>
                    <a:p>
                      <a:pPr algn="just"/>
                      <a:r>
                        <a:rPr lang="en-US" sz="200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In đậm:</a:t>
                      </a:r>
                    </a:p>
                    <a:p>
                      <a:pPr algn="just"/>
                      <a:r>
                        <a:rPr lang="en-US" sz="2000" b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Nhấn</a:t>
                      </a:r>
                      <a:r>
                        <a:rPr lang="en-US" sz="2000" b="0" baseline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nút </a:t>
                      </a:r>
                      <a:r>
                        <a:rPr lang="en-US" sz="2000" b="1" baseline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Bold (B)</a:t>
                      </a:r>
                      <a:r>
                        <a:rPr lang="en-US" sz="2000" b="0" baseline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hoặc </a:t>
                      </a:r>
                      <a:r>
                        <a:rPr lang="en-US" sz="2000" b="1" baseline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Ctrl + B</a:t>
                      </a:r>
                      <a:endParaRPr lang="en-US" sz="2000" b="1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00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In nghiêng:</a:t>
                      </a:r>
                    </a:p>
                    <a:p>
                      <a:pPr algn="just"/>
                      <a:r>
                        <a:rPr lang="en-US" sz="2000" b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Nhấn</a:t>
                      </a:r>
                      <a:r>
                        <a:rPr lang="en-US" sz="2000" b="0" baseline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nút </a:t>
                      </a:r>
                      <a:r>
                        <a:rPr lang="en-US" sz="2000" b="1" baseline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Italic (I) </a:t>
                      </a:r>
                      <a:r>
                        <a:rPr lang="en-US" sz="2000" b="0" baseline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hoặc </a:t>
                      </a:r>
                      <a:r>
                        <a:rPr lang="en-US" sz="2000" b="1" baseline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Ctrl + I</a:t>
                      </a:r>
                      <a:endParaRPr lang="en-US" sz="2000" b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00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Gạch</a:t>
                      </a:r>
                      <a:r>
                        <a:rPr lang="en-US" sz="2000" baseline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chân:</a:t>
                      </a:r>
                    </a:p>
                    <a:p>
                      <a:pPr algn="just"/>
                      <a:r>
                        <a:rPr lang="en-US" sz="2000" b="0" baseline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Nhấn nút </a:t>
                      </a:r>
                      <a:r>
                        <a:rPr lang="en-US" sz="2000" b="1" baseline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Underline (U) </a:t>
                      </a:r>
                      <a:r>
                        <a:rPr lang="en-US" sz="2000" b="0" baseline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hoặc </a:t>
                      </a:r>
                      <a:r>
                        <a:rPr lang="en-US" sz="2000" b="1" baseline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Ctrl + U</a:t>
                      </a:r>
                      <a:endParaRPr lang="en-US" sz="2000" b="1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6147" name="Picture 3" descr="E:\GIAO AN\hinh anh\in da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050" y="4191000"/>
            <a:ext cx="2438400" cy="1142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E:\GIAO AN\hinh anh\i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6762" y="4191001"/>
            <a:ext cx="2362200" cy="1142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E:\GIAO AN\hinh anh\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9796" y="4191001"/>
            <a:ext cx="2381922" cy="1142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90600" y="5543490"/>
            <a:ext cx="77134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bỏ in đậm, in nghiêng, gạch dưới thao tác lặp lại một lần nữa để hủy.</a:t>
            </a:r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7315200" y="6489127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064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540774" y="1071265"/>
            <a:ext cx="3390900" cy="457200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533400" y="1071265"/>
            <a:ext cx="540774" cy="457200"/>
          </a:xfrm>
          <a:prstGeom prst="cube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33400" y="1071265"/>
            <a:ext cx="422787" cy="457200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0600" y="1066800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0" y="1524000"/>
            <a:ext cx="8323005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Định dạng màu chữ, đoạn văn bản, kiểu chữ, size chữ:</a:t>
            </a:r>
          </a:p>
          <a:p>
            <a:pPr indent="339725" algn="just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định dạng kiểu chữ, màu chữ, màu đoạn văn bản và size chữ thì phải bôi đen đoạn văn bản hoặc chữ cần định dạng.</a:t>
            </a:r>
          </a:p>
          <a:p>
            <a:pPr algn="just"/>
            <a:endParaRPr lang="en-US" sz="200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E:\GIAO AN\hinh anh\a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1426" y="3883054"/>
            <a:ext cx="5501148" cy="1908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Callout 4"/>
          <p:cNvSpPr/>
          <p:nvPr/>
        </p:nvSpPr>
        <p:spPr>
          <a:xfrm>
            <a:off x="2362200" y="3057674"/>
            <a:ext cx="990600" cy="1133326"/>
          </a:xfrm>
          <a:prstGeom prst="wedgeEllipse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Kiểu chữ</a:t>
            </a:r>
            <a:endParaRPr lang="en-US" sz="20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Oval Callout 14"/>
          <p:cNvSpPr/>
          <p:nvPr/>
        </p:nvSpPr>
        <p:spPr>
          <a:xfrm>
            <a:off x="3931674" y="2957885"/>
            <a:ext cx="1021326" cy="1133326"/>
          </a:xfrm>
          <a:prstGeom prst="wedgeEllipse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Size chữ</a:t>
            </a:r>
            <a:endParaRPr lang="en-US" sz="20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Oval Callout 15"/>
          <p:cNvSpPr/>
          <p:nvPr/>
        </p:nvSpPr>
        <p:spPr>
          <a:xfrm>
            <a:off x="7322574" y="3883054"/>
            <a:ext cx="1135626" cy="1133326"/>
          </a:xfrm>
          <a:prstGeom prst="wedgeEllipseCallout">
            <a:avLst>
              <a:gd name="adj1" fmla="val -97757"/>
              <a:gd name="adj2" fmla="val 5191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màu chữ</a:t>
            </a:r>
            <a:endParaRPr lang="en-US" sz="20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Oval Callout 16"/>
          <p:cNvSpPr/>
          <p:nvPr/>
        </p:nvSpPr>
        <p:spPr>
          <a:xfrm>
            <a:off x="6629399" y="2743201"/>
            <a:ext cx="1676401" cy="1139854"/>
          </a:xfrm>
          <a:prstGeom prst="wedgeEllipseCallout">
            <a:avLst>
              <a:gd name="adj1" fmla="val -82681"/>
              <a:gd name="adj2" fmla="val 14632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màu đoạn văn bản</a:t>
            </a:r>
            <a:endParaRPr lang="en-US" sz="20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297992" y="6474137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338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540774" y="1071265"/>
            <a:ext cx="3390900" cy="457200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533400" y="1071265"/>
            <a:ext cx="540774" cy="457200"/>
          </a:xfrm>
          <a:prstGeom prst="cube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33400" y="1071265"/>
            <a:ext cx="422787" cy="457200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0600" y="1066800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0" y="1524000"/>
            <a:ext cx="832300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Chỉ số trên (Superscript) và chỉ số dưới (Subscript):</a:t>
            </a:r>
          </a:p>
          <a:p>
            <a:pPr indent="339725" algn="just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thiết lập chỉ số trên trong thẻ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HOME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nhóm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Font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tích 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Superscript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 Ctrl + Shift + =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định dạng chỉ số trên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39725" algn="just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Ví dụ: A</a:t>
            </a:r>
            <a:r>
              <a:rPr lang="en-US" sz="2000" baseline="300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+ B</a:t>
            </a:r>
            <a:r>
              <a:rPr lang="en-US" sz="2000" baseline="300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= C</a:t>
            </a:r>
            <a:r>
              <a:rPr lang="en-US" sz="2000" baseline="300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39725" algn="just"/>
            <a:r>
              <a:rPr lang="en-US" sz="2000">
                <a:latin typeface="Times New Roman" pitchFamily="18" charset="0"/>
                <a:cs typeface="Times New Roman" pitchFamily="18" charset="0"/>
              </a:rPr>
              <a:t>Để thiết lập chỉ số trên trong thẻ 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HOME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 nhóm 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Font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tích chọn 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Subscript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 Ctrl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để định dạng chỉ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số dưới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39725" algn="just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Ví dụ: H</a:t>
            </a:r>
            <a:r>
              <a:rPr lang="en-US" sz="2000" baseline="-250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2000" baseline="-2500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>
              <a:latin typeface="Times New Roman" pitchFamily="18" charset="0"/>
              <a:cs typeface="Times New Roman" pitchFamily="18" charset="0"/>
            </a:endParaRPr>
          </a:p>
          <a:p>
            <a:pPr indent="339725" algn="just"/>
            <a:endParaRPr lang="en-US" sz="200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E:\GIAO AN\hinh anh\chi s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3810000"/>
            <a:ext cx="2667000" cy="2816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Callout 4"/>
          <p:cNvSpPr/>
          <p:nvPr/>
        </p:nvSpPr>
        <p:spPr>
          <a:xfrm>
            <a:off x="2057400" y="4114800"/>
            <a:ext cx="1447800" cy="1103244"/>
          </a:xfrm>
          <a:prstGeom prst="wedgeEllipseCallout">
            <a:avLst>
              <a:gd name="adj1" fmla="val 84879"/>
              <a:gd name="adj2" fmla="val 7870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Chỉ số trên</a:t>
            </a:r>
          </a:p>
        </p:txBody>
      </p:sp>
      <p:sp>
        <p:nvSpPr>
          <p:cNvPr id="15" name="Oval Callout 14"/>
          <p:cNvSpPr/>
          <p:nvPr/>
        </p:nvSpPr>
        <p:spPr>
          <a:xfrm>
            <a:off x="6781800" y="4511808"/>
            <a:ext cx="1447800" cy="1103244"/>
          </a:xfrm>
          <a:prstGeom prst="wedgeEllipseCallout">
            <a:avLst>
              <a:gd name="adj1" fmla="val -219521"/>
              <a:gd name="adj2" fmla="val 5153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Chỉ số </a:t>
            </a:r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dưới</a:t>
            </a:r>
            <a:endParaRPr lang="en-US" sz="20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297992" y="64928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747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540774" y="1071265"/>
            <a:ext cx="3390900" cy="457200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533400" y="1071265"/>
            <a:ext cx="540774" cy="457200"/>
          </a:xfrm>
          <a:prstGeom prst="cube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33400" y="1071265"/>
            <a:ext cx="422787" cy="457200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0600" y="1066800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0" y="1524000"/>
            <a:ext cx="832300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Canh chỉnh văn bản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Căn trái, phải, dữa, đều 2 bên:</a:t>
            </a:r>
          </a:p>
          <a:p>
            <a:pPr indent="339725" algn="just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căn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trái, phải, dữa, đều 2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bên cho đoạn văn bản thì phải bôi đen đoạn văn bản đó.</a:t>
            </a:r>
          </a:p>
          <a:p>
            <a:pPr indent="339725" algn="just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Trong thẻ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HOME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Paragraph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để căn chỉnh trái (Left), phải (Right) cho đoạn văn bản.</a:t>
            </a:r>
          </a:p>
          <a:p>
            <a:pPr algn="just"/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E:\GIAO AN\hinh anh\min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9224" y="4253220"/>
            <a:ext cx="2838450" cy="1086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Callout 4"/>
          <p:cNvSpPr/>
          <p:nvPr/>
        </p:nvSpPr>
        <p:spPr>
          <a:xfrm>
            <a:off x="6284347" y="3615128"/>
            <a:ext cx="1630927" cy="582662"/>
          </a:xfrm>
          <a:prstGeom prst="wedgeEllipseCallout">
            <a:avLst>
              <a:gd name="adj1" fmla="val -60181"/>
              <a:gd name="adj2" fmla="val 15972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Right</a:t>
            </a:r>
            <a:endParaRPr lang="en-US" sz="20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Oval Callout 14"/>
          <p:cNvSpPr/>
          <p:nvPr/>
        </p:nvSpPr>
        <p:spPr>
          <a:xfrm>
            <a:off x="5172074" y="3857307"/>
            <a:ext cx="990600" cy="395913"/>
          </a:xfrm>
          <a:prstGeom prst="wedgeEllipseCallout">
            <a:avLst>
              <a:gd name="adj1" fmla="val -20684"/>
              <a:gd name="adj2" fmla="val 19428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Left</a:t>
            </a:r>
            <a:endParaRPr lang="en-US" sz="20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Oval Callout 15"/>
          <p:cNvSpPr/>
          <p:nvPr/>
        </p:nvSpPr>
        <p:spPr>
          <a:xfrm>
            <a:off x="3800474" y="3893449"/>
            <a:ext cx="1219200" cy="559879"/>
          </a:xfrm>
          <a:prstGeom prst="wedgeEllipseCallout">
            <a:avLst>
              <a:gd name="adj1" fmla="val 105010"/>
              <a:gd name="adj2" fmla="val 12402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Center</a:t>
            </a:r>
            <a:endParaRPr lang="en-US" sz="20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Oval Callout 16"/>
          <p:cNvSpPr/>
          <p:nvPr/>
        </p:nvSpPr>
        <p:spPr>
          <a:xfrm>
            <a:off x="6048373" y="5381708"/>
            <a:ext cx="1447801" cy="762000"/>
          </a:xfrm>
          <a:prstGeom prst="wedgeEllipseCallout">
            <a:avLst>
              <a:gd name="adj1" fmla="val -34085"/>
              <a:gd name="adj2" fmla="val -11995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Justify</a:t>
            </a:r>
            <a:endParaRPr lang="en-US" sz="20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44510" y="3437612"/>
            <a:ext cx="298716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smtClean="0">
                <a:latin typeface="Times New Roman" pitchFamily="18" charset="0"/>
                <a:cs typeface="Times New Roman" pitchFamily="18" charset="0"/>
              </a:rPr>
              <a:t>Hoặc:</a:t>
            </a:r>
          </a:p>
          <a:p>
            <a:r>
              <a:rPr lang="en-US" sz="2000" b="1" i="1" smtClean="0">
                <a:latin typeface="Times New Roman" pitchFamily="18" charset="0"/>
                <a:cs typeface="Times New Roman" pitchFamily="18" charset="0"/>
              </a:rPr>
              <a:t>Ctrl + E: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căn  giữa.</a:t>
            </a:r>
          </a:p>
          <a:p>
            <a:r>
              <a:rPr lang="en-US" sz="2000" b="1" i="1" smtClean="0">
                <a:latin typeface="Times New Roman" pitchFamily="18" charset="0"/>
                <a:cs typeface="Times New Roman" pitchFamily="18" charset="0"/>
              </a:rPr>
              <a:t>Ctrl + J: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căn đều 2 bên.</a:t>
            </a:r>
          </a:p>
          <a:p>
            <a:r>
              <a:rPr lang="en-US" sz="2000" b="1" i="1" smtClean="0">
                <a:latin typeface="Times New Roman" pitchFamily="18" charset="0"/>
                <a:cs typeface="Times New Roman" pitchFamily="18" charset="0"/>
              </a:rPr>
              <a:t>Ctrl + R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: căn  phải.</a:t>
            </a:r>
          </a:p>
          <a:p>
            <a:r>
              <a:rPr lang="en-US" sz="2000" b="1" i="1" smtClean="0">
                <a:latin typeface="Times New Roman" pitchFamily="18" charset="0"/>
                <a:cs typeface="Times New Roman" pitchFamily="18" charset="0"/>
              </a:rPr>
              <a:t>Ctrl + L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: Căn  trái. </a:t>
            </a:r>
            <a:endParaRPr lang="en-US" sz="20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7285292" y="6451683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708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908</TotalTime>
  <Words>4719</Words>
  <Application>Microsoft Office PowerPoint</Application>
  <PresentationFormat>On-screen Show (4:3)</PresentationFormat>
  <Paragraphs>632</Paragraphs>
  <Slides>58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58</vt:i4>
      </vt:variant>
    </vt:vector>
  </HeadingPairs>
  <TitlesOfParts>
    <vt:vector size="64" baseType="lpstr">
      <vt:lpstr>Calibri</vt:lpstr>
      <vt:lpstr>Calibri Light</vt:lpstr>
      <vt:lpstr>Courier New</vt:lpstr>
      <vt:lpstr>Times New Roman</vt:lpstr>
      <vt:lpstr>Wingdings</vt:lpstr>
      <vt:lpstr>Retrospect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Quyet</dc:creator>
  <cp:lastModifiedBy>Administrator</cp:lastModifiedBy>
  <cp:revision>308</cp:revision>
  <dcterms:created xsi:type="dcterms:W3CDTF">2006-08-16T00:00:00Z</dcterms:created>
  <dcterms:modified xsi:type="dcterms:W3CDTF">2021-05-12T00:18:18Z</dcterms:modified>
</cp:coreProperties>
</file>