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45" r:id="rId1"/>
  </p:sldMasterIdLst>
  <p:notesMasterIdLst>
    <p:notesMasterId r:id="rId78"/>
  </p:notesMasterIdLst>
  <p:handoutMasterIdLst>
    <p:handoutMasterId r:id="rId79"/>
  </p:handoutMasterIdLst>
  <p:sldIdLst>
    <p:sldId id="257" r:id="rId2"/>
    <p:sldId id="259" r:id="rId3"/>
    <p:sldId id="354" r:id="rId4"/>
    <p:sldId id="355" r:id="rId5"/>
    <p:sldId id="356" r:id="rId6"/>
    <p:sldId id="357" r:id="rId7"/>
    <p:sldId id="358" r:id="rId8"/>
    <p:sldId id="359" r:id="rId9"/>
    <p:sldId id="360" r:id="rId10"/>
    <p:sldId id="361" r:id="rId11"/>
    <p:sldId id="364" r:id="rId12"/>
    <p:sldId id="362" r:id="rId13"/>
    <p:sldId id="363" r:id="rId14"/>
    <p:sldId id="365" r:id="rId15"/>
    <p:sldId id="366" r:id="rId16"/>
    <p:sldId id="367" r:id="rId17"/>
    <p:sldId id="420" r:id="rId18"/>
    <p:sldId id="368" r:id="rId19"/>
    <p:sldId id="369" r:id="rId20"/>
    <p:sldId id="370" r:id="rId21"/>
    <p:sldId id="371" r:id="rId22"/>
    <p:sldId id="372" r:id="rId23"/>
    <p:sldId id="374" r:id="rId24"/>
    <p:sldId id="373" r:id="rId25"/>
    <p:sldId id="375" r:id="rId26"/>
    <p:sldId id="376" r:id="rId27"/>
    <p:sldId id="377" r:id="rId28"/>
    <p:sldId id="378" r:id="rId29"/>
    <p:sldId id="379" r:id="rId30"/>
    <p:sldId id="384" r:id="rId31"/>
    <p:sldId id="421" r:id="rId32"/>
    <p:sldId id="385" r:id="rId33"/>
    <p:sldId id="422" r:id="rId34"/>
    <p:sldId id="380" r:id="rId35"/>
    <p:sldId id="381" r:id="rId36"/>
    <p:sldId id="382" r:id="rId37"/>
    <p:sldId id="383" r:id="rId38"/>
    <p:sldId id="386" r:id="rId39"/>
    <p:sldId id="387" r:id="rId40"/>
    <p:sldId id="388" r:id="rId41"/>
    <p:sldId id="389" r:id="rId42"/>
    <p:sldId id="390" r:id="rId43"/>
    <p:sldId id="393" r:id="rId44"/>
    <p:sldId id="394" r:id="rId45"/>
    <p:sldId id="395" r:id="rId46"/>
    <p:sldId id="396" r:id="rId47"/>
    <p:sldId id="397" r:id="rId48"/>
    <p:sldId id="398" r:id="rId49"/>
    <p:sldId id="399" r:id="rId50"/>
    <p:sldId id="400" r:id="rId51"/>
    <p:sldId id="401" r:id="rId52"/>
    <p:sldId id="423" r:id="rId53"/>
    <p:sldId id="402" r:id="rId54"/>
    <p:sldId id="403" r:id="rId55"/>
    <p:sldId id="424" r:id="rId56"/>
    <p:sldId id="404" r:id="rId57"/>
    <p:sldId id="406" r:id="rId58"/>
    <p:sldId id="407" r:id="rId59"/>
    <p:sldId id="425" r:id="rId60"/>
    <p:sldId id="412" r:id="rId61"/>
    <p:sldId id="426" r:id="rId62"/>
    <p:sldId id="408" r:id="rId63"/>
    <p:sldId id="409" r:id="rId64"/>
    <p:sldId id="410" r:id="rId65"/>
    <p:sldId id="411" r:id="rId66"/>
    <p:sldId id="413" r:id="rId67"/>
    <p:sldId id="414" r:id="rId68"/>
    <p:sldId id="415" r:id="rId69"/>
    <p:sldId id="416" r:id="rId70"/>
    <p:sldId id="417" r:id="rId71"/>
    <p:sldId id="349" r:id="rId72"/>
    <p:sldId id="350" r:id="rId73"/>
    <p:sldId id="351" r:id="rId74"/>
    <p:sldId id="352" r:id="rId75"/>
    <p:sldId id="418" r:id="rId76"/>
    <p:sldId id="419" r:id="rId77"/>
  </p:sldIdLst>
  <p:sldSz cx="9144000" cy="6858000" type="letter"/>
  <p:notesSz cx="6858000" cy="9144000"/>
  <p:custDataLst>
    <p:tags r:id="rId80"/>
  </p:custDataLst>
  <p:defaultTextStyle>
    <a:defPPr>
      <a:defRPr lang="en-US"/>
    </a:defPPr>
    <a:lvl1pPr algn="l" rtl="0" fontAlgn="base">
      <a:spcBef>
        <a:spcPct val="0"/>
      </a:spcBef>
      <a:spcAft>
        <a:spcPct val="0"/>
      </a:spcAft>
      <a:defRPr sz="1400" kern="1200">
        <a:solidFill>
          <a:schemeClr val="tx1"/>
        </a:solidFill>
        <a:latin typeface="Arial" pitchFamily="34" charset="0"/>
        <a:ea typeface="+mn-ea"/>
        <a:cs typeface="+mn-cs"/>
      </a:defRPr>
    </a:lvl1pPr>
    <a:lvl2pPr marL="457200" algn="l" rtl="0" fontAlgn="base">
      <a:spcBef>
        <a:spcPct val="0"/>
      </a:spcBef>
      <a:spcAft>
        <a:spcPct val="0"/>
      </a:spcAft>
      <a:defRPr sz="1400" kern="1200">
        <a:solidFill>
          <a:schemeClr val="tx1"/>
        </a:solidFill>
        <a:latin typeface="Arial" pitchFamily="34" charset="0"/>
        <a:ea typeface="+mn-ea"/>
        <a:cs typeface="+mn-cs"/>
      </a:defRPr>
    </a:lvl2pPr>
    <a:lvl3pPr marL="914400" algn="l" rtl="0" fontAlgn="base">
      <a:spcBef>
        <a:spcPct val="0"/>
      </a:spcBef>
      <a:spcAft>
        <a:spcPct val="0"/>
      </a:spcAft>
      <a:defRPr sz="1400" kern="1200">
        <a:solidFill>
          <a:schemeClr val="tx1"/>
        </a:solidFill>
        <a:latin typeface="Arial" pitchFamily="34" charset="0"/>
        <a:ea typeface="+mn-ea"/>
        <a:cs typeface="+mn-cs"/>
      </a:defRPr>
    </a:lvl3pPr>
    <a:lvl4pPr marL="1371600" algn="l" rtl="0" fontAlgn="base">
      <a:spcBef>
        <a:spcPct val="0"/>
      </a:spcBef>
      <a:spcAft>
        <a:spcPct val="0"/>
      </a:spcAft>
      <a:defRPr sz="1400" kern="1200">
        <a:solidFill>
          <a:schemeClr val="tx1"/>
        </a:solidFill>
        <a:latin typeface="Arial" pitchFamily="34" charset="0"/>
        <a:ea typeface="+mn-ea"/>
        <a:cs typeface="+mn-cs"/>
      </a:defRPr>
    </a:lvl4pPr>
    <a:lvl5pPr marL="1828800" algn="l" rtl="0" fontAlgn="base">
      <a:spcBef>
        <a:spcPct val="0"/>
      </a:spcBef>
      <a:spcAft>
        <a:spcPct val="0"/>
      </a:spcAft>
      <a:defRPr sz="1400" kern="1200">
        <a:solidFill>
          <a:schemeClr val="tx1"/>
        </a:solidFill>
        <a:latin typeface="Arial" pitchFamily="34" charset="0"/>
        <a:ea typeface="+mn-ea"/>
        <a:cs typeface="+mn-cs"/>
      </a:defRPr>
    </a:lvl5pPr>
    <a:lvl6pPr marL="2286000" algn="l" defTabSz="914400" rtl="0" eaLnBrk="1" latinLnBrk="0" hangingPunct="1">
      <a:defRPr sz="1400" kern="1200">
        <a:solidFill>
          <a:schemeClr val="tx1"/>
        </a:solidFill>
        <a:latin typeface="Arial" pitchFamily="34" charset="0"/>
        <a:ea typeface="+mn-ea"/>
        <a:cs typeface="+mn-cs"/>
      </a:defRPr>
    </a:lvl6pPr>
    <a:lvl7pPr marL="2743200" algn="l" defTabSz="914400" rtl="0" eaLnBrk="1" latinLnBrk="0" hangingPunct="1">
      <a:defRPr sz="1400" kern="1200">
        <a:solidFill>
          <a:schemeClr val="tx1"/>
        </a:solidFill>
        <a:latin typeface="Arial" pitchFamily="34" charset="0"/>
        <a:ea typeface="+mn-ea"/>
        <a:cs typeface="+mn-cs"/>
      </a:defRPr>
    </a:lvl7pPr>
    <a:lvl8pPr marL="3200400" algn="l" defTabSz="914400" rtl="0" eaLnBrk="1" latinLnBrk="0" hangingPunct="1">
      <a:defRPr sz="1400" kern="1200">
        <a:solidFill>
          <a:schemeClr val="tx1"/>
        </a:solidFill>
        <a:latin typeface="Arial" pitchFamily="34" charset="0"/>
        <a:ea typeface="+mn-ea"/>
        <a:cs typeface="+mn-cs"/>
      </a:defRPr>
    </a:lvl8pPr>
    <a:lvl9pPr marL="3657600" algn="l" defTabSz="914400" rtl="0" eaLnBrk="1" latinLnBrk="0" hangingPunct="1">
      <a:defRPr sz="1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865">
          <p15:clr>
            <a:srgbClr val="A4A3A4"/>
          </p15:clr>
        </p15:guide>
        <p15:guide id="2" pos="547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C040"/>
    <a:srgbClr val="A5D028"/>
    <a:srgbClr val="5BD078"/>
    <a:srgbClr val="E6BA07"/>
    <a:srgbClr val="62883B"/>
    <a:srgbClr val="BAE18F"/>
    <a:srgbClr val="99CE04"/>
    <a:srgbClr val="ADD787"/>
    <a:srgbClr val="00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57" autoAdjust="0"/>
    <p:restoredTop sz="90409" autoAdjust="0"/>
  </p:normalViewPr>
  <p:slideViewPr>
    <p:cSldViewPr snapToGrid="0">
      <p:cViewPr varScale="1">
        <p:scale>
          <a:sx n="78" d="100"/>
          <a:sy n="78" d="100"/>
        </p:scale>
        <p:origin x="96" y="678"/>
      </p:cViewPr>
      <p:guideLst>
        <p:guide orient="horz" pos="865"/>
        <p:guide pos="5479"/>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p:scale>
          <a:sx n="60" d="100"/>
          <a:sy n="60" d="100"/>
        </p:scale>
        <p:origin x="-2454" y="-7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defTabSz="911322">
              <a:defRPr sz="1200">
                <a:latin typeface="Arial" pitchFamily="34" charset="0"/>
              </a:defRPr>
            </a:lvl1pPr>
          </a:lstStyle>
          <a:p>
            <a:pPr>
              <a:defRPr/>
            </a:pPr>
            <a:r>
              <a:rPr lang="en-US" smtClean="0"/>
              <a:t>Internet and Computing Core Certification Guide Module A Computing Fundamentals</a:t>
            </a:r>
            <a:endParaRPr lang="en-US"/>
          </a:p>
        </p:txBody>
      </p:sp>
      <p:sp>
        <p:nvSpPr>
          <p:cNvPr id="97177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algn="r" defTabSz="911322">
              <a:defRPr sz="1200">
                <a:latin typeface="Arial" charset="0"/>
              </a:defRPr>
            </a:lvl1pPr>
          </a:lstStyle>
          <a:p>
            <a:pPr>
              <a:defRPr/>
            </a:pPr>
            <a:endParaRPr lang="en-US"/>
          </a:p>
        </p:txBody>
      </p:sp>
      <p:sp>
        <p:nvSpPr>
          <p:cNvPr id="97178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defTabSz="911322">
              <a:defRPr sz="1200">
                <a:latin typeface="Arial" charset="0"/>
              </a:defRPr>
            </a:lvl1pPr>
          </a:lstStyle>
          <a:p>
            <a:pPr>
              <a:defRPr/>
            </a:pPr>
            <a:endParaRPr lang="en-US"/>
          </a:p>
        </p:txBody>
      </p:sp>
      <p:sp>
        <p:nvSpPr>
          <p:cNvPr id="97178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r" defTabSz="911322">
              <a:defRPr sz="1200">
                <a:latin typeface="Arial" charset="0"/>
              </a:defRPr>
            </a:lvl1pPr>
          </a:lstStyle>
          <a:p>
            <a:pPr>
              <a:defRPr/>
            </a:pPr>
            <a:fld id="{5C88637F-DDEC-44B1-B222-F6613425A130}" type="slidenum">
              <a:rPr lang="en-US"/>
              <a:pPr>
                <a:defRPr/>
              </a:pPr>
              <a:t>‹#›</a:t>
            </a:fld>
            <a:endParaRPr lang="en-US"/>
          </a:p>
        </p:txBody>
      </p:sp>
    </p:spTree>
    <p:extLst>
      <p:ext uri="{BB962C8B-B14F-4D97-AF65-F5344CB8AC3E}">
        <p14:creationId xmlns:p14="http://schemas.microsoft.com/office/powerpoint/2010/main" val="172333510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66688"/>
            <a:ext cx="6858000" cy="322262"/>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marL="230556" indent="0" defTabSz="911322">
              <a:tabLst>
                <a:tab pos="6281105" algn="r"/>
              </a:tabLst>
              <a:defRPr sz="1100" b="1">
                <a:latin typeface="Arial" pitchFamily="34" charset="0"/>
                <a:cs typeface="Arial" pitchFamily="34" charset="0"/>
              </a:defRPr>
            </a:lvl1pPr>
          </a:lstStyle>
          <a:p>
            <a:pPr>
              <a:defRPr/>
            </a:pPr>
            <a:r>
              <a:rPr lang="en-US" smtClean="0"/>
              <a:t>Internet and Computing Core Certification Guide 	Module A Computing Fundamentals</a:t>
            </a:r>
            <a:endParaRPr lang="en-CA"/>
          </a:p>
        </p:txBody>
      </p:sp>
      <p:sp>
        <p:nvSpPr>
          <p:cNvPr id="97283" name="Rectangle 4"/>
          <p:cNvSpPr>
            <a:spLocks noGrp="1" noRot="1" noChangeAspect="1" noChangeArrowheads="1" noTextEdit="1"/>
          </p:cNvSpPr>
          <p:nvPr>
            <p:ph type="sldImg" idx="2"/>
          </p:nvPr>
        </p:nvSpPr>
        <p:spPr bwMode="auto">
          <a:xfrm>
            <a:off x="1146175" y="687388"/>
            <a:ext cx="4567238" cy="3427412"/>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15963" y="4343400"/>
            <a:ext cx="5584825" cy="4113213"/>
          </a:xfrm>
          <a:prstGeom prst="rect">
            <a:avLst/>
          </a:prstGeom>
          <a:noFill/>
          <a:ln w="9525">
            <a:noFill/>
            <a:miter lim="800000"/>
            <a:headEnd/>
            <a:tailEnd/>
          </a:ln>
          <a:effectLst/>
        </p:spPr>
        <p:txBody>
          <a:bodyPr vert="horz" wrap="square" lIns="9112" tIns="45561" rIns="9112" bIns="4556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1270" name="Rectangle 6"/>
          <p:cNvSpPr>
            <a:spLocks noGrp="1" noChangeArrowheads="1"/>
          </p:cNvSpPr>
          <p:nvPr>
            <p:ph type="ftr" sz="quarter" idx="4"/>
          </p:nvPr>
        </p:nvSpPr>
        <p:spPr bwMode="auto">
          <a:xfrm>
            <a:off x="166688" y="8680450"/>
            <a:ext cx="2971800" cy="36036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marL="230556" defTabSz="911322">
              <a:defRPr sz="800">
                <a:latin typeface="Arial" pitchFamily="34" charset="0"/>
                <a:cs typeface="Arial" pitchFamily="34" charset="0"/>
              </a:defRPr>
            </a:lvl1pPr>
          </a:lstStyle>
          <a:p>
            <a:pPr>
              <a:defRPr/>
            </a:pPr>
            <a:r>
              <a:rPr lang="en-CA" smtClean="0"/>
              <a:t>© CCI Learning Solutions Inc.</a:t>
            </a:r>
            <a:endParaRPr lang="en-CA"/>
          </a:p>
        </p:txBody>
      </p:sp>
      <p:sp>
        <p:nvSpPr>
          <p:cNvPr id="11271" name="Rectangle 7"/>
          <p:cNvSpPr>
            <a:spLocks noGrp="1" noChangeArrowheads="1"/>
          </p:cNvSpPr>
          <p:nvPr>
            <p:ph type="sldNum" sz="quarter" idx="5"/>
          </p:nvPr>
        </p:nvSpPr>
        <p:spPr bwMode="auto">
          <a:xfrm>
            <a:off x="4000500" y="8763000"/>
            <a:ext cx="2703513" cy="27781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l" defTabSz="911322">
              <a:tabLst>
                <a:tab pos="2243252" algn="r"/>
              </a:tabLst>
              <a:defRPr sz="1000">
                <a:latin typeface="Arial" pitchFamily="34" charset="0"/>
                <a:cs typeface="Arial" pitchFamily="34" charset="0"/>
              </a:defRPr>
            </a:lvl1pPr>
          </a:lstStyle>
          <a:p>
            <a:pPr>
              <a:defRPr/>
            </a:pPr>
            <a:r>
              <a:rPr lang="en-CA"/>
              <a:t>	</a:t>
            </a:r>
            <a:fld id="{F04A01C5-19D3-4B4B-9DC1-665A64C6CD2F}" type="slidenum">
              <a:rPr lang="en-CA"/>
              <a:pPr>
                <a:defRPr/>
              </a:pPr>
              <a:t>‹#›</a:t>
            </a:fld>
            <a:endParaRPr lang="en-US"/>
          </a:p>
        </p:txBody>
      </p:sp>
    </p:spTree>
    <p:extLst>
      <p:ext uri="{BB962C8B-B14F-4D97-AF65-F5344CB8AC3E}">
        <p14:creationId xmlns:p14="http://schemas.microsoft.com/office/powerpoint/2010/main" val="1748034369"/>
      </p:ext>
    </p:extLst>
  </p:cSld>
  <p:clrMap bg1="lt1" tx1="dk1" bg2="lt2" tx2="dk2" accent1="accent1" accent2="accent2" accent3="accent3" accent4="accent4" accent5="accent5" accent6="accent6" hlink="hlink" folHlink="folHlink"/>
  <p:hf/>
  <p:notesStyle>
    <a:lvl1pPr marL="114300" indent="-114300" algn="l" rtl="0" eaLnBrk="0" fontAlgn="base" hangingPunct="0">
      <a:spcBef>
        <a:spcPct val="30000"/>
      </a:spcBef>
      <a:spcAft>
        <a:spcPct val="0"/>
      </a:spcAft>
      <a:buClr>
        <a:srgbClr val="035174"/>
      </a:buClr>
      <a:buFont typeface="Wingdings" pitchFamily="2" charset="2"/>
      <a:buChar char="§"/>
      <a:defRPr sz="9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buFont typeface="Verdana" pitchFamily="34" charset="0"/>
      <a:defRPr sz="9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459</a:t>
            </a:r>
          </a:p>
        </p:txBody>
      </p:sp>
      <p:sp>
        <p:nvSpPr>
          <p:cNvPr id="4" name="Slide Number Placeholder 3"/>
          <p:cNvSpPr>
            <a:spLocks noGrp="1"/>
          </p:cNvSpPr>
          <p:nvPr>
            <p:ph type="sldNum" sz="quarter" idx="10"/>
          </p:nvPr>
        </p:nvSpPr>
        <p:spPr/>
        <p:txBody>
          <a:bodyPr/>
          <a:lstStyle/>
          <a:p>
            <a:fld id="{8C1B23D2-AEFA-4669-8D14-C57A190566F4}" type="slidenum">
              <a:rPr lang="en-US" smtClean="0"/>
              <a:t>2</a:t>
            </a:fld>
            <a:endParaRPr lang="en-US"/>
          </a:p>
        </p:txBody>
      </p:sp>
    </p:spTree>
    <p:extLst>
      <p:ext uri="{BB962C8B-B14F-4D97-AF65-F5344CB8AC3E}">
        <p14:creationId xmlns:p14="http://schemas.microsoft.com/office/powerpoint/2010/main" val="3363002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462</a:t>
            </a:r>
          </a:p>
          <a:p>
            <a:r>
              <a:rPr lang="en-US" smtClean="0"/>
              <a:t>Objective</a:t>
            </a:r>
            <a:r>
              <a:rPr lang="en-US" baseline="0" smtClean="0"/>
              <a:t> 2.2, 2.3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463</a:t>
            </a:r>
          </a:p>
          <a:p>
            <a:r>
              <a:rPr lang="en-US" smtClean="0"/>
              <a:t>Objective</a:t>
            </a:r>
            <a:r>
              <a:rPr lang="en-US" baseline="0" smtClean="0"/>
              <a:t> 2.2, 2.3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12</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463</a:t>
            </a:r>
          </a:p>
          <a:p>
            <a:r>
              <a:rPr lang="en-US" smtClean="0"/>
              <a:t>Objective</a:t>
            </a:r>
            <a:r>
              <a:rPr lang="en-US" baseline="0" smtClean="0"/>
              <a:t> 2.2, 2.3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13</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463-464</a:t>
            </a:r>
          </a:p>
          <a:p>
            <a:r>
              <a:rPr lang="en-US" smtClean="0"/>
              <a:t>Objective</a:t>
            </a:r>
            <a:r>
              <a:rPr lang="en-US" baseline="0" smtClean="0"/>
              <a:t> 2.2, 2.3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14</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464</a:t>
            </a:r>
          </a:p>
          <a:p>
            <a:r>
              <a:rPr lang="en-US" smtClean="0"/>
              <a:t>Objective</a:t>
            </a:r>
            <a:r>
              <a:rPr lang="en-US" baseline="0" smtClean="0"/>
              <a:t> 2.2, 2.3</a:t>
            </a:r>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15</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464-465</a:t>
            </a:r>
          </a:p>
          <a:p>
            <a:r>
              <a:rPr lang="en-US" smtClean="0"/>
              <a:t>Objective</a:t>
            </a:r>
            <a:r>
              <a:rPr lang="en-US" baseline="0" smtClean="0"/>
              <a:t> 2.2, 2.3</a:t>
            </a:r>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16</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464-465</a:t>
            </a:r>
          </a:p>
          <a:p>
            <a:r>
              <a:rPr lang="en-US" smtClean="0"/>
              <a:t>Objective</a:t>
            </a:r>
            <a:r>
              <a:rPr lang="en-US" baseline="0" smtClean="0"/>
              <a:t> 2.2, 2.3</a:t>
            </a:r>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17</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465</a:t>
            </a:r>
          </a:p>
          <a:p>
            <a:r>
              <a:rPr lang="en-US" smtClean="0"/>
              <a:t>Objective</a:t>
            </a:r>
            <a:r>
              <a:rPr lang="en-US" baseline="0" smtClean="0"/>
              <a:t> 2.2, 2.3</a:t>
            </a:r>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18</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465</a:t>
            </a:r>
          </a:p>
          <a:p>
            <a:r>
              <a:rPr lang="en-US" smtClean="0"/>
              <a:t>Objective</a:t>
            </a:r>
            <a:r>
              <a:rPr lang="en-US" baseline="0" smtClean="0"/>
              <a:t> 2.2, 2.3</a:t>
            </a:r>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19</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465-466</a:t>
            </a:r>
          </a:p>
          <a:p>
            <a:r>
              <a:rPr lang="en-US" smtClean="0"/>
              <a:t>Objective</a:t>
            </a:r>
            <a:r>
              <a:rPr lang="en-US" baseline="0" smtClean="0"/>
              <a:t> 2.2, 2.3</a:t>
            </a:r>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20</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459</a:t>
            </a:r>
          </a:p>
          <a:p>
            <a:r>
              <a:rPr lang="en-US" smtClean="0"/>
              <a:t>Objective</a:t>
            </a:r>
            <a:r>
              <a:rPr lang="en-US" baseline="0" smtClean="0"/>
              <a:t> 2.1</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466</a:t>
            </a:r>
          </a:p>
          <a:p>
            <a:r>
              <a:rPr lang="en-US" smtClean="0"/>
              <a:t>Objective</a:t>
            </a:r>
            <a:r>
              <a:rPr lang="en-US" baseline="0" smtClean="0"/>
              <a:t> 2.2, 2.3</a:t>
            </a:r>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21</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466</a:t>
            </a:r>
          </a:p>
          <a:p>
            <a:r>
              <a:rPr lang="en-US" smtClean="0"/>
              <a:t>Objective</a:t>
            </a:r>
            <a:r>
              <a:rPr lang="en-US" baseline="0" smtClean="0"/>
              <a:t> 2.2, 2.3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22</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466</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23</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467</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24</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467</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25</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468</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26</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468</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27</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468</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28</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469</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29</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469</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30</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459-460</a:t>
            </a:r>
          </a:p>
          <a:p>
            <a:r>
              <a:rPr lang="en-US" smtClean="0"/>
              <a:t>Objective</a:t>
            </a:r>
            <a:r>
              <a:rPr lang="en-US" baseline="0" smtClean="0"/>
              <a:t> 2.1</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469</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31</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470</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32</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470</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33</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470</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34</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471</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35</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471</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36</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471</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37</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471-472</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38</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472</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39</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472-473</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40</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460</a:t>
            </a:r>
          </a:p>
          <a:p>
            <a:r>
              <a:rPr lang="en-US" smtClean="0"/>
              <a:t>Objective</a:t>
            </a:r>
            <a:r>
              <a:rPr lang="en-US" baseline="0" smtClean="0"/>
              <a:t> 2.1</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473</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41</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473-474</a:t>
            </a:r>
          </a:p>
          <a:p>
            <a:r>
              <a:rPr lang="en-US" smtClean="0"/>
              <a:t>Objective</a:t>
            </a:r>
            <a:r>
              <a:rPr lang="en-US" baseline="0" smtClean="0"/>
              <a:t>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42</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474</a:t>
            </a:r>
          </a:p>
          <a:p>
            <a:r>
              <a:rPr lang="en-US" smtClean="0"/>
              <a:t>Objective</a:t>
            </a:r>
            <a:r>
              <a:rPr lang="en-US" baseline="0" smtClean="0"/>
              <a:t> 2.1, 2.2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43</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474</a:t>
            </a:r>
          </a:p>
          <a:p>
            <a:r>
              <a:rPr lang="en-US" smtClean="0"/>
              <a:t>Objective</a:t>
            </a:r>
            <a:r>
              <a:rPr lang="en-US" baseline="0" smtClean="0"/>
              <a:t> 2.1, 2.2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44</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474-475</a:t>
            </a:r>
          </a:p>
          <a:p>
            <a:r>
              <a:rPr lang="en-US" smtClean="0"/>
              <a:t>Objective</a:t>
            </a:r>
            <a:r>
              <a:rPr lang="en-US" baseline="0" smtClean="0"/>
              <a:t> 2.1, 2.2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45</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475</a:t>
            </a:r>
          </a:p>
          <a:p>
            <a:r>
              <a:rPr lang="en-US" smtClean="0"/>
              <a:t>Objective</a:t>
            </a:r>
            <a:r>
              <a:rPr lang="en-US" baseline="0" smtClean="0"/>
              <a:t> 2.1, 2.2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46</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475</a:t>
            </a:r>
          </a:p>
          <a:p>
            <a:r>
              <a:rPr lang="en-US" smtClean="0"/>
              <a:t>Objective</a:t>
            </a:r>
            <a:r>
              <a:rPr lang="en-US" baseline="0" smtClean="0"/>
              <a:t> 2.1, 2.2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47</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476</a:t>
            </a:r>
          </a:p>
          <a:p>
            <a:r>
              <a:rPr lang="en-US" smtClean="0"/>
              <a:t>Objective</a:t>
            </a:r>
            <a:r>
              <a:rPr lang="en-US" baseline="0" smtClean="0"/>
              <a:t> 2.1, 2.2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48</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476</a:t>
            </a:r>
          </a:p>
          <a:p>
            <a:r>
              <a:rPr lang="en-US" smtClean="0"/>
              <a:t>Objective</a:t>
            </a:r>
            <a:r>
              <a:rPr lang="en-US" baseline="0" smtClean="0"/>
              <a:t> 2.1, 2.2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49</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476</a:t>
            </a:r>
          </a:p>
          <a:p>
            <a:r>
              <a:rPr lang="en-US" smtClean="0"/>
              <a:t>Objective</a:t>
            </a:r>
            <a:r>
              <a:rPr lang="en-US" baseline="0" smtClean="0"/>
              <a:t> 2.1, 2.2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50</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460</a:t>
            </a:r>
          </a:p>
          <a:p>
            <a:r>
              <a:rPr lang="en-US" smtClean="0"/>
              <a:t>Objective</a:t>
            </a:r>
            <a:r>
              <a:rPr lang="en-US" baseline="0" smtClean="0"/>
              <a:t> 2.1</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477</a:t>
            </a:r>
          </a:p>
          <a:p>
            <a:r>
              <a:rPr lang="en-US" smtClean="0"/>
              <a:t>Objective</a:t>
            </a:r>
            <a:r>
              <a:rPr lang="en-US" baseline="0" smtClean="0"/>
              <a:t> 2.1, 2.2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51</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477</a:t>
            </a:r>
          </a:p>
          <a:p>
            <a:r>
              <a:rPr lang="en-US" smtClean="0"/>
              <a:t>Objective</a:t>
            </a:r>
            <a:r>
              <a:rPr lang="en-US" baseline="0" smtClean="0"/>
              <a:t> 2.1, 2.2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52</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477</a:t>
            </a:r>
          </a:p>
          <a:p>
            <a:r>
              <a:rPr lang="en-US" smtClean="0"/>
              <a:t>Objective</a:t>
            </a:r>
            <a:r>
              <a:rPr lang="en-US" baseline="0" smtClean="0"/>
              <a:t> 2.1, 2.2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53</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477-478</a:t>
            </a:r>
          </a:p>
          <a:p>
            <a:r>
              <a:rPr lang="en-US" smtClean="0"/>
              <a:t>Objective</a:t>
            </a:r>
            <a:r>
              <a:rPr lang="en-US" baseline="0" smtClean="0"/>
              <a:t> 2.1, 2.2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54</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477-478</a:t>
            </a:r>
          </a:p>
          <a:p>
            <a:r>
              <a:rPr lang="en-US" smtClean="0"/>
              <a:t>Objective</a:t>
            </a:r>
            <a:r>
              <a:rPr lang="en-US" baseline="0" smtClean="0"/>
              <a:t> 2.1, 2.2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55</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478</a:t>
            </a:r>
          </a:p>
          <a:p>
            <a:r>
              <a:rPr lang="en-US" smtClean="0"/>
              <a:t>Objective</a:t>
            </a:r>
            <a:r>
              <a:rPr lang="en-US" baseline="0" smtClean="0"/>
              <a:t> 2.1, 2.2</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56</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478</a:t>
            </a:r>
          </a:p>
          <a:p>
            <a:r>
              <a:rPr lang="en-US" smtClean="0"/>
              <a:t>Objective</a:t>
            </a:r>
            <a:r>
              <a:rPr lang="en-US" baseline="0" smtClean="0"/>
              <a:t>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57</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479</a:t>
            </a:r>
          </a:p>
          <a:p>
            <a:r>
              <a:rPr lang="en-US" smtClean="0"/>
              <a:t>Objective</a:t>
            </a:r>
            <a:r>
              <a:rPr lang="en-US" baseline="0" smtClean="0"/>
              <a:t>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58</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479</a:t>
            </a:r>
          </a:p>
          <a:p>
            <a:r>
              <a:rPr lang="en-US" smtClean="0"/>
              <a:t>Objective</a:t>
            </a:r>
            <a:r>
              <a:rPr lang="en-US" baseline="0" smtClean="0"/>
              <a:t>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59</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481-482</a:t>
            </a:r>
          </a:p>
          <a:p>
            <a:r>
              <a:rPr lang="en-US" smtClean="0"/>
              <a:t>Objective</a:t>
            </a:r>
            <a:r>
              <a:rPr lang="en-US" baseline="0" smtClean="0"/>
              <a:t>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60</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461</a:t>
            </a:r>
          </a:p>
          <a:p>
            <a:r>
              <a:rPr lang="en-US" smtClean="0"/>
              <a:t>Objective</a:t>
            </a:r>
            <a:r>
              <a:rPr lang="en-US" baseline="0" smtClean="0"/>
              <a:t> 2.1</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481-482</a:t>
            </a:r>
          </a:p>
          <a:p>
            <a:r>
              <a:rPr lang="en-US" smtClean="0"/>
              <a:t>Objective</a:t>
            </a:r>
            <a:r>
              <a:rPr lang="en-US" baseline="0" smtClean="0"/>
              <a:t>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61</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482</a:t>
            </a:r>
          </a:p>
          <a:p>
            <a:r>
              <a:rPr lang="en-US" smtClean="0"/>
              <a:t>Objective</a:t>
            </a:r>
            <a:r>
              <a:rPr lang="en-US" baseline="0" smtClean="0"/>
              <a:t>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62</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482-483</a:t>
            </a:r>
          </a:p>
          <a:p>
            <a:r>
              <a:rPr lang="en-US" smtClean="0"/>
              <a:t>Objective</a:t>
            </a:r>
            <a:r>
              <a:rPr lang="en-US" baseline="0" smtClean="0"/>
              <a:t>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63</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483</a:t>
            </a:r>
          </a:p>
          <a:p>
            <a:r>
              <a:rPr lang="en-US" smtClean="0"/>
              <a:t>Objective</a:t>
            </a:r>
            <a:r>
              <a:rPr lang="en-US" baseline="0" smtClean="0"/>
              <a:t>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64</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483</a:t>
            </a:r>
          </a:p>
          <a:p>
            <a:r>
              <a:rPr lang="en-US" smtClean="0"/>
              <a:t>Objective</a:t>
            </a:r>
            <a:r>
              <a:rPr lang="en-US" baseline="0" smtClean="0"/>
              <a:t>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65</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484</a:t>
            </a:r>
          </a:p>
          <a:p>
            <a:r>
              <a:rPr lang="en-US" smtClean="0"/>
              <a:t>Objective</a:t>
            </a:r>
            <a:r>
              <a:rPr lang="en-US" baseline="0" smtClean="0"/>
              <a:t>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66</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484</a:t>
            </a:r>
          </a:p>
          <a:p>
            <a:r>
              <a:rPr lang="en-US" smtClean="0"/>
              <a:t>Objective</a:t>
            </a:r>
            <a:r>
              <a:rPr lang="en-US" baseline="0" smtClean="0"/>
              <a:t>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67</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484</a:t>
            </a:r>
          </a:p>
          <a:p>
            <a:r>
              <a:rPr lang="en-US" smtClean="0"/>
              <a:t>Objective</a:t>
            </a:r>
            <a:r>
              <a:rPr lang="en-US" baseline="0" smtClean="0"/>
              <a:t>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68</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485</a:t>
            </a:r>
          </a:p>
          <a:p>
            <a:r>
              <a:rPr lang="en-US" smtClean="0"/>
              <a:t>Objective</a:t>
            </a:r>
            <a:r>
              <a:rPr lang="en-US" baseline="0" smtClean="0"/>
              <a:t>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69</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485</a:t>
            </a:r>
          </a:p>
          <a:p>
            <a:r>
              <a:rPr lang="en-US" smtClean="0"/>
              <a:t>Objective</a:t>
            </a:r>
            <a:r>
              <a:rPr lang="en-US" baseline="0" smtClean="0"/>
              <a:t>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70</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461</a:t>
            </a:r>
          </a:p>
          <a:p>
            <a:r>
              <a:rPr lang="en-US" smtClean="0"/>
              <a:t>Objective</a:t>
            </a:r>
            <a:r>
              <a:rPr lang="en-US" baseline="0" smtClean="0"/>
              <a:t> 2.1</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487</a:t>
            </a:r>
          </a:p>
        </p:txBody>
      </p:sp>
      <p:sp>
        <p:nvSpPr>
          <p:cNvPr id="4" name="Slide Number Placeholder 3"/>
          <p:cNvSpPr>
            <a:spLocks noGrp="1"/>
          </p:cNvSpPr>
          <p:nvPr>
            <p:ph type="sldNum" sz="quarter" idx="10"/>
          </p:nvPr>
        </p:nvSpPr>
        <p:spPr/>
        <p:txBody>
          <a:bodyPr/>
          <a:lstStyle/>
          <a:p>
            <a:fld id="{8C1B23D2-AEFA-4669-8D14-C57A190566F4}" type="slidenum">
              <a:rPr lang="en-US" smtClean="0"/>
              <a:t>71</a:t>
            </a:fld>
            <a:endParaRPr lang="en-US"/>
          </a:p>
        </p:txBody>
      </p:sp>
    </p:spTree>
    <p:extLst>
      <p:ext uri="{BB962C8B-B14F-4D97-AF65-F5344CB8AC3E}">
        <p14:creationId xmlns:p14="http://schemas.microsoft.com/office/powerpoint/2010/main" val="33630024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487</a:t>
            </a:r>
          </a:p>
        </p:txBody>
      </p:sp>
      <p:sp>
        <p:nvSpPr>
          <p:cNvPr id="4" name="Slide Number Placeholder 3"/>
          <p:cNvSpPr>
            <a:spLocks noGrp="1"/>
          </p:cNvSpPr>
          <p:nvPr>
            <p:ph type="sldNum" sz="quarter" idx="10"/>
          </p:nvPr>
        </p:nvSpPr>
        <p:spPr/>
        <p:txBody>
          <a:bodyPr/>
          <a:lstStyle/>
          <a:p>
            <a:fld id="{8C1B23D2-AEFA-4669-8D14-C57A190566F4}" type="slidenum">
              <a:rPr lang="en-US" smtClean="0"/>
              <a:t>72</a:t>
            </a:fld>
            <a:endParaRPr lang="en-US"/>
          </a:p>
        </p:txBody>
      </p:sp>
    </p:spTree>
    <p:extLst>
      <p:ext uri="{BB962C8B-B14F-4D97-AF65-F5344CB8AC3E}">
        <p14:creationId xmlns:p14="http://schemas.microsoft.com/office/powerpoint/2010/main" val="392972431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487</a:t>
            </a:r>
          </a:p>
        </p:txBody>
      </p:sp>
      <p:sp>
        <p:nvSpPr>
          <p:cNvPr id="4" name="Slide Number Placeholder 3"/>
          <p:cNvSpPr>
            <a:spLocks noGrp="1"/>
          </p:cNvSpPr>
          <p:nvPr>
            <p:ph type="sldNum" sz="quarter" idx="10"/>
          </p:nvPr>
        </p:nvSpPr>
        <p:spPr/>
        <p:txBody>
          <a:bodyPr/>
          <a:lstStyle/>
          <a:p>
            <a:fld id="{8C1B23D2-AEFA-4669-8D14-C57A190566F4}" type="slidenum">
              <a:rPr lang="en-US" smtClean="0"/>
              <a:t>73</a:t>
            </a:fld>
            <a:endParaRPr lang="en-US"/>
          </a:p>
        </p:txBody>
      </p:sp>
    </p:spTree>
    <p:extLst>
      <p:ext uri="{BB962C8B-B14F-4D97-AF65-F5344CB8AC3E}">
        <p14:creationId xmlns:p14="http://schemas.microsoft.com/office/powerpoint/2010/main" val="392972431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baseline="0" smtClean="0"/>
              <a:t> 487-488</a:t>
            </a:r>
            <a:endParaRPr lang="en-US" smtClean="0"/>
          </a:p>
        </p:txBody>
      </p:sp>
      <p:sp>
        <p:nvSpPr>
          <p:cNvPr id="4" name="Slide Number Placeholder 3"/>
          <p:cNvSpPr>
            <a:spLocks noGrp="1"/>
          </p:cNvSpPr>
          <p:nvPr>
            <p:ph type="sldNum" sz="quarter" idx="10"/>
          </p:nvPr>
        </p:nvSpPr>
        <p:spPr/>
        <p:txBody>
          <a:bodyPr/>
          <a:lstStyle/>
          <a:p>
            <a:fld id="{8C1B23D2-AEFA-4669-8D14-C57A190566F4}" type="slidenum">
              <a:rPr lang="en-US" smtClean="0"/>
              <a:t>74</a:t>
            </a:fld>
            <a:endParaRPr lang="en-US"/>
          </a:p>
        </p:txBody>
      </p:sp>
    </p:spTree>
    <p:extLst>
      <p:ext uri="{BB962C8B-B14F-4D97-AF65-F5344CB8AC3E}">
        <p14:creationId xmlns:p14="http://schemas.microsoft.com/office/powerpoint/2010/main" val="392972431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baseline="0" smtClean="0"/>
              <a:t> 488</a:t>
            </a:r>
            <a:endParaRPr lang="en-US" smtClean="0"/>
          </a:p>
        </p:txBody>
      </p:sp>
      <p:sp>
        <p:nvSpPr>
          <p:cNvPr id="4" name="Slide Number Placeholder 3"/>
          <p:cNvSpPr>
            <a:spLocks noGrp="1"/>
          </p:cNvSpPr>
          <p:nvPr>
            <p:ph type="sldNum" sz="quarter" idx="10"/>
          </p:nvPr>
        </p:nvSpPr>
        <p:spPr/>
        <p:txBody>
          <a:bodyPr/>
          <a:lstStyle/>
          <a:p>
            <a:fld id="{8C1B23D2-AEFA-4669-8D14-C57A190566F4}" type="slidenum">
              <a:rPr lang="en-US" smtClean="0"/>
              <a:t>75</a:t>
            </a:fld>
            <a:endParaRPr lang="en-US"/>
          </a:p>
        </p:txBody>
      </p:sp>
    </p:spTree>
    <p:extLst>
      <p:ext uri="{BB962C8B-B14F-4D97-AF65-F5344CB8AC3E}">
        <p14:creationId xmlns:p14="http://schemas.microsoft.com/office/powerpoint/2010/main" val="392972431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baseline="0" smtClean="0"/>
              <a:t> 488</a:t>
            </a:r>
            <a:endParaRPr lang="en-US" smtClean="0"/>
          </a:p>
        </p:txBody>
      </p:sp>
      <p:sp>
        <p:nvSpPr>
          <p:cNvPr id="4" name="Slide Number Placeholder 3"/>
          <p:cNvSpPr>
            <a:spLocks noGrp="1"/>
          </p:cNvSpPr>
          <p:nvPr>
            <p:ph type="sldNum" sz="quarter" idx="10"/>
          </p:nvPr>
        </p:nvSpPr>
        <p:spPr/>
        <p:txBody>
          <a:bodyPr/>
          <a:lstStyle/>
          <a:p>
            <a:fld id="{8C1B23D2-AEFA-4669-8D14-C57A190566F4}" type="slidenum">
              <a:rPr lang="en-US" smtClean="0"/>
              <a:t>76</a:t>
            </a:fld>
            <a:endParaRPr lang="en-US"/>
          </a:p>
        </p:txBody>
      </p:sp>
    </p:spTree>
    <p:extLst>
      <p:ext uri="{BB962C8B-B14F-4D97-AF65-F5344CB8AC3E}">
        <p14:creationId xmlns:p14="http://schemas.microsoft.com/office/powerpoint/2010/main" val="3929724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461</a:t>
            </a:r>
          </a:p>
          <a:p>
            <a:r>
              <a:rPr lang="en-US" smtClean="0"/>
              <a:t>Objective</a:t>
            </a:r>
            <a:r>
              <a:rPr lang="en-US" baseline="0" smtClean="0"/>
              <a:t> 2.2, 2.3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a:t>
            </a:fld>
            <a:endParaRPr lang="en-US"/>
          </a:p>
        </p:txBody>
      </p:sp>
    </p:spTree>
    <p:extLst>
      <p:ext uri="{BB962C8B-B14F-4D97-AF65-F5344CB8AC3E}">
        <p14:creationId xmlns:p14="http://schemas.microsoft.com/office/powerpoint/2010/main" val="7162598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smtClean="0"/>
              <a:t>Pg</a:t>
            </a:r>
            <a:r>
              <a:rPr lang="en-US" smtClean="0"/>
              <a:t> 462</a:t>
            </a:r>
          </a:p>
          <a:p>
            <a:r>
              <a:rPr lang="en-US" smtClean="0"/>
              <a:t>Objective</a:t>
            </a:r>
            <a:r>
              <a:rPr lang="en-US" baseline="0" smtClean="0"/>
              <a:t> 2.2, 2.3</a:t>
            </a:r>
          </a:p>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a:t>
            </a:fld>
            <a:endParaRPr lang="en-US"/>
          </a:p>
        </p:txBody>
      </p:sp>
    </p:spTree>
    <p:extLst>
      <p:ext uri="{BB962C8B-B14F-4D97-AF65-F5344CB8AC3E}">
        <p14:creationId xmlns:p14="http://schemas.microsoft.com/office/powerpoint/2010/main" val="716259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389938" cy="914400"/>
          </a:xfrm>
          <a:prstGeom prst="rect">
            <a:avLst/>
          </a:prstGeom>
        </p:spPr>
        <p:txBody>
          <a:bodyPr/>
          <a:lstStyle>
            <a:lvl1pPr>
              <a:defRPr sz="3800"/>
            </a:lvl1pPr>
          </a:lstStyle>
          <a:p>
            <a:r>
              <a:rPr lang="en-US" dirty="0" smtClean="0"/>
              <a:t>Click to edit Master title style</a:t>
            </a:r>
            <a:endParaRPr lang="en-US" dirty="0"/>
          </a:p>
        </p:txBody>
      </p:sp>
      <p:sp>
        <p:nvSpPr>
          <p:cNvPr id="6" name="Content Placeholder 5"/>
          <p:cNvSpPr>
            <a:spLocks noGrp="1"/>
          </p:cNvSpPr>
          <p:nvPr>
            <p:ph sz="quarter" idx="12"/>
          </p:nvPr>
        </p:nvSpPr>
        <p:spPr>
          <a:xfrm>
            <a:off x="363538" y="1288974"/>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5"/>
          <p:cNvSpPr>
            <a:spLocks noGrp="1"/>
          </p:cNvSpPr>
          <p:nvPr>
            <p:ph sz="quarter" idx="13"/>
          </p:nvPr>
        </p:nvSpPr>
        <p:spPr>
          <a:xfrm>
            <a:off x="4647265" y="1287138"/>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Grp="1" noChangeArrowheads="1"/>
          </p:cNvSpPr>
          <p:nvPr>
            <p:ph type="ftr" sz="quarter" idx="14"/>
          </p:nvPr>
        </p:nvSpPr>
        <p:spPr>
          <a:ln/>
        </p:spPr>
        <p:txBody>
          <a:bodyPr/>
          <a:lstStyle>
            <a:lvl1pPr>
              <a:defRPr sz="900">
                <a:latin typeface="Arial" pitchFamily="34" charset="0"/>
                <a:cs typeface="Arial" pitchFamily="34" charset="0"/>
              </a:defRPr>
            </a:lvl1pPr>
          </a:lstStyle>
          <a:p>
            <a:pPr>
              <a:defRPr/>
            </a:pPr>
            <a:r>
              <a:rPr lang="en-US" smtClean="0"/>
              <a:t>© CCI Learning Solutions Inc.</a:t>
            </a:r>
            <a:endParaRPr lang="en-US"/>
          </a:p>
        </p:txBody>
      </p:sp>
      <p:sp>
        <p:nvSpPr>
          <p:cNvPr id="8" name="Rectangle 6"/>
          <p:cNvSpPr>
            <a:spLocks noGrp="1" noChangeArrowheads="1"/>
          </p:cNvSpPr>
          <p:nvPr>
            <p:ph type="sldNum" sz="quarter" idx="15"/>
          </p:nvPr>
        </p:nvSpPr>
        <p:spPr>
          <a:ln/>
        </p:spPr>
        <p:txBody>
          <a:bodyPr/>
          <a:lstStyle>
            <a:lvl1pPr>
              <a:defRPr/>
            </a:lvl1pPr>
          </a:lstStyle>
          <a:p>
            <a:pPr>
              <a:defRPr/>
            </a:pPr>
            <a:fld id="{3B3A439C-1D43-49FE-9ED0-6F1657F62FA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smtClean="0"/>
              <a:t>© CCI Learning Solutions Inc.</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4084410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291712" cy="836065"/>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373063" y="1344705"/>
            <a:ext cx="8385175" cy="4913219"/>
          </a:xfrm>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smtClean="0"/>
              <a:t>© CCI Learning Solutions Inc.</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4193494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9144000" cy="6921392"/>
          </a:xfrm>
          <a:prstGeom prst="rect">
            <a:avLst/>
          </a:prstGeom>
        </p:spPr>
      </p:pic>
      <p:sp>
        <p:nvSpPr>
          <p:cNvPr id="3" name="Rounded Rectangle 2"/>
          <p:cNvSpPr/>
          <p:nvPr userDrawn="1"/>
        </p:nvSpPr>
        <p:spPr bwMode="auto">
          <a:xfrm>
            <a:off x="372139" y="244550"/>
            <a:ext cx="8410354" cy="935664"/>
          </a:xfrm>
          <a:prstGeom prst="roundRect">
            <a:avLst/>
          </a:prstGeom>
          <a:solidFill>
            <a:srgbClr val="A5D02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1027" name="Rectangle 3"/>
          <p:cNvSpPr>
            <a:spLocks noGrp="1" noChangeArrowheads="1"/>
          </p:cNvSpPr>
          <p:nvPr>
            <p:ph type="body" idx="1"/>
          </p:nvPr>
        </p:nvSpPr>
        <p:spPr bwMode="auto">
          <a:xfrm>
            <a:off x="373063" y="1300163"/>
            <a:ext cx="8385175" cy="4957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Rectangle 5"/>
          <p:cNvSpPr>
            <a:spLocks noGrp="1" noChangeArrowheads="1"/>
          </p:cNvSpPr>
          <p:nvPr>
            <p:ph type="ftr" sz="quarter" idx="3"/>
          </p:nvPr>
        </p:nvSpPr>
        <p:spPr bwMode="auto">
          <a:xfrm>
            <a:off x="252413" y="6445250"/>
            <a:ext cx="2895600" cy="25082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1"/>
                </a:solidFill>
                <a:latin typeface="Calibri" pitchFamily="34" charset="0"/>
              </a:defRPr>
            </a:lvl1pPr>
          </a:lstStyle>
          <a:p>
            <a:pPr>
              <a:defRPr/>
            </a:pPr>
            <a:r>
              <a:rPr lang="en-US" smtClean="0"/>
              <a:t>© CCI Learning Solutions Inc.</a:t>
            </a:r>
            <a:endParaRPr lang="en-US"/>
          </a:p>
        </p:txBody>
      </p:sp>
      <p:sp>
        <p:nvSpPr>
          <p:cNvPr id="9" name="Rectangle 6"/>
          <p:cNvSpPr>
            <a:spLocks noGrp="1" noChangeArrowheads="1"/>
          </p:cNvSpPr>
          <p:nvPr>
            <p:ph type="sldNum" sz="quarter" idx="4"/>
          </p:nvPr>
        </p:nvSpPr>
        <p:spPr bwMode="auto">
          <a:xfrm>
            <a:off x="6696075" y="6456363"/>
            <a:ext cx="2193925" cy="254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900">
                <a:solidFill>
                  <a:schemeClr val="bg1"/>
                </a:solidFill>
                <a:latin typeface="Arial" pitchFamily="34" charset="0"/>
                <a:cs typeface="Arial" pitchFamily="34" charset="0"/>
              </a:defRPr>
            </a:lvl1pPr>
          </a:lstStyle>
          <a:p>
            <a:pPr>
              <a:defRPr/>
            </a:pPr>
            <a:fld id="{32C7E6D7-D697-4F57-BB64-AF588BE1D64B}"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912" r:id="rId1"/>
    <p:sldLayoutId id="2147483915" r:id="rId2"/>
    <p:sldLayoutId id="2147483916" r:id="rId3"/>
  </p:sldLayoutIdLst>
  <p:transition/>
  <p:timing>
    <p:tnLst>
      <p:par>
        <p:cTn id="1" dur="indefinite" restart="never" nodeType="tmRoot"/>
      </p:par>
    </p:tnLst>
  </p:timing>
  <p:hf hdr="0" dt="0"/>
  <p:txStyles>
    <p:title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p:titleStyle>
    <p:bodyStyle>
      <a:lvl1pPr marL="225425" indent="-225425" algn="l" rtl="0" eaLnBrk="0" fontAlgn="base" hangingPunct="0">
        <a:lnSpc>
          <a:spcPct val="114000"/>
        </a:lnSpc>
        <a:spcBef>
          <a:spcPts val="800"/>
        </a:spcBef>
        <a:spcAft>
          <a:spcPct val="0"/>
        </a:spcAft>
        <a:buClr>
          <a:schemeClr val="tx1"/>
        </a:buClr>
        <a:buFont typeface="Arial" pitchFamily="34" charset="0"/>
        <a:buChar char="•"/>
        <a:defRPr sz="2400">
          <a:solidFill>
            <a:schemeClr val="tx1"/>
          </a:solidFill>
          <a:latin typeface="Zurich BT" pitchFamily="34" charset="0"/>
          <a:ea typeface="+mn-ea"/>
          <a:cs typeface="Arial" pitchFamily="34" charset="0"/>
        </a:defRPr>
      </a:lvl1pPr>
      <a:lvl2pPr marL="625475" indent="-285750" algn="l" rtl="0" eaLnBrk="0" fontAlgn="base" hangingPunct="0">
        <a:lnSpc>
          <a:spcPct val="114000"/>
        </a:lnSpc>
        <a:spcBef>
          <a:spcPts val="800"/>
        </a:spcBef>
        <a:spcAft>
          <a:spcPct val="0"/>
        </a:spcAft>
        <a:buFont typeface="Arial Narrow" pitchFamily="34" charset="0"/>
        <a:buChar char="−"/>
        <a:defRPr sz="2000">
          <a:solidFill>
            <a:schemeClr val="tx1"/>
          </a:solidFill>
          <a:latin typeface="Zurich BT" pitchFamily="34" charset="0"/>
          <a:cs typeface="Arial" pitchFamily="34" charset="0"/>
        </a:defRPr>
      </a:lvl2pPr>
      <a:lvl3pPr marL="971550" indent="-231775" algn="l" rtl="0" eaLnBrk="0" fontAlgn="base" hangingPunct="0">
        <a:lnSpc>
          <a:spcPct val="114000"/>
        </a:lnSpc>
        <a:spcBef>
          <a:spcPts val="800"/>
        </a:spcBef>
        <a:spcAft>
          <a:spcPct val="0"/>
        </a:spcAft>
        <a:buFont typeface="Arial Narrow" pitchFamily="34" charset="0"/>
        <a:buChar char="−"/>
        <a:defRPr sz="1800">
          <a:solidFill>
            <a:schemeClr val="tx1"/>
          </a:solidFill>
          <a:latin typeface="Zurich BT" pitchFamily="34" charset="0"/>
          <a:cs typeface="Arial" pitchFamily="34" charset="0"/>
        </a:defRPr>
      </a:lvl3pPr>
      <a:lvl4pPr marL="1317625" indent="-231775" algn="l" rtl="0" eaLnBrk="0" fontAlgn="base" hangingPunct="0">
        <a:lnSpc>
          <a:spcPct val="114000"/>
        </a:lnSpc>
        <a:spcBef>
          <a:spcPts val="800"/>
        </a:spcBef>
        <a:spcAft>
          <a:spcPct val="0"/>
        </a:spcAft>
        <a:buFont typeface="Arial" pitchFamily="34" charset="0"/>
        <a:buChar char="◦"/>
        <a:defRPr sz="1600">
          <a:solidFill>
            <a:schemeClr val="tx1"/>
          </a:solidFill>
          <a:latin typeface="Zurich BT" pitchFamily="34" charset="0"/>
          <a:cs typeface="Arial" pitchFamily="34" charset="0"/>
        </a:defRPr>
      </a:lvl4pPr>
      <a:lvl5pPr marL="1663700" indent="-231775" algn="l" rtl="0" eaLnBrk="0" fontAlgn="base" hangingPunct="0">
        <a:lnSpc>
          <a:spcPct val="114000"/>
        </a:lnSpc>
        <a:spcBef>
          <a:spcPts val="800"/>
        </a:spcBef>
        <a:spcAft>
          <a:spcPct val="0"/>
        </a:spcAft>
        <a:buClr>
          <a:schemeClr val="tx1"/>
        </a:buClr>
        <a:buFont typeface="Arial" pitchFamily="34" charset="0"/>
        <a:buChar char="◦"/>
        <a:defRPr sz="1400">
          <a:solidFill>
            <a:schemeClr val="tx1"/>
          </a:solidFill>
          <a:latin typeface="Zurich BT" pitchFamily="34" charset="0"/>
          <a:cs typeface="Arial" pitchFamily="34" charset="0"/>
        </a:defRPr>
      </a:lvl5pPr>
      <a:lvl6pPr marL="25146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6pPr>
      <a:lvl7pPr marL="29718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7pPr>
      <a:lvl8pPr marL="34290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8pPr>
      <a:lvl9pPr marL="38862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microsoft.com/office/2007/relationships/hdphoto" Target="../media/hdphoto2.wdp"/></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949630"/>
            <a:ext cx="6400800" cy="524894"/>
          </a:xfrm>
        </p:spPr>
        <p:txBody>
          <a:bodyPr/>
          <a:lstStyle/>
          <a:p>
            <a:r>
              <a:rPr lang="en-US" sz="2800" err="1" smtClean="0">
                <a:solidFill>
                  <a:schemeClr val="bg1"/>
                </a:solidFill>
                <a:latin typeface="Zurich BT" pitchFamily="34" charset="0"/>
              </a:rPr>
              <a:t>Bài</a:t>
            </a:r>
            <a:r>
              <a:rPr lang="en-US" sz="2800" smtClean="0">
                <a:solidFill>
                  <a:schemeClr val="bg1"/>
                </a:solidFill>
                <a:latin typeface="Zurich BT" pitchFamily="34" charset="0"/>
              </a:rPr>
              <a:t> 13: </a:t>
            </a:r>
            <a:r>
              <a:rPr lang="en-US" sz="2800" err="1" smtClean="0">
                <a:solidFill>
                  <a:schemeClr val="bg1"/>
                </a:solidFill>
                <a:latin typeface="Zurich BT" pitchFamily="34" charset="0"/>
              </a:rPr>
              <a:t>Kết</a:t>
            </a:r>
            <a:r>
              <a:rPr lang="en-US" sz="2800" smtClean="0">
                <a:solidFill>
                  <a:schemeClr val="bg1"/>
                </a:solidFill>
                <a:latin typeface="Zurich BT" pitchFamily="34" charset="0"/>
              </a:rPr>
              <a:t> </a:t>
            </a:r>
            <a:r>
              <a:rPr lang="en-US" sz="2800" err="1" smtClean="0">
                <a:solidFill>
                  <a:schemeClr val="bg1"/>
                </a:solidFill>
                <a:latin typeface="Zurich BT" pitchFamily="34" charset="0"/>
              </a:rPr>
              <a:t>nối</a:t>
            </a:r>
            <a:r>
              <a:rPr lang="en-US" sz="2800" smtClean="0">
                <a:solidFill>
                  <a:schemeClr val="bg1"/>
                </a:solidFill>
                <a:latin typeface="Zurich BT" pitchFamily="34" charset="0"/>
              </a:rPr>
              <a:t> </a:t>
            </a:r>
            <a:r>
              <a:rPr lang="en-US" sz="2800" err="1" smtClean="0">
                <a:solidFill>
                  <a:schemeClr val="bg1"/>
                </a:solidFill>
                <a:latin typeface="Zurich BT" pitchFamily="34" charset="0"/>
              </a:rPr>
              <a:t>mạng</a:t>
            </a:r>
            <a:endParaRPr lang="en-US" sz="2800" smtClean="0">
              <a:solidFill>
                <a:schemeClr val="bg1"/>
              </a:solidFill>
              <a:latin typeface="Zurich BT" pitchFamily="34" charset="0"/>
            </a:endParaRPr>
          </a:p>
        </p:txBody>
      </p:sp>
      <p:sp>
        <p:nvSpPr>
          <p:cNvPr id="4" name="Title 5"/>
          <p:cNvSpPr txBox="1">
            <a:spLocks/>
          </p:cNvSpPr>
          <p:nvPr/>
        </p:nvSpPr>
        <p:spPr>
          <a:xfrm>
            <a:off x="386526" y="235559"/>
            <a:ext cx="8389938" cy="914400"/>
          </a:xfrm>
          <a:prstGeom prst="rect">
            <a:avLst/>
          </a:prstGeom>
          <a:noFill/>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pPr marL="0" indent="0"/>
            <a:r>
              <a:rPr lang="en-US" sz="3600" smtClean="0"/>
              <a:t>IC</a:t>
            </a:r>
            <a:r>
              <a:rPr lang="en-US" baseline="30000" smtClean="0"/>
              <a:t>3 </a:t>
            </a:r>
            <a:r>
              <a:rPr lang="en-US" sz="2400" smtClean="0"/>
              <a:t>Internet and Computing Core Certification Guide</a:t>
            </a:r>
            <a:r>
              <a:rPr lang="en-US" sz="3600" baseline="30000" smtClean="0"/>
              <a:t/>
            </a:r>
            <a:br>
              <a:rPr lang="en-US" sz="3600" baseline="30000" smtClean="0"/>
            </a:br>
            <a:r>
              <a:rPr lang="en-US" sz="1600" smtClean="0"/>
              <a:t>Global Standard 4</a:t>
            </a:r>
            <a:r>
              <a:rPr lang="en-US" sz="2800" smtClean="0"/>
              <a:t/>
            </a:r>
            <a:br>
              <a:rPr lang="en-US" sz="2800" smtClean="0"/>
            </a:br>
            <a:endParaRPr lang="en-US" sz="1400" smtClean="0"/>
          </a:p>
        </p:txBody>
      </p:sp>
      <p:sp>
        <p:nvSpPr>
          <p:cNvPr id="8" name="Oval 7"/>
          <p:cNvSpPr/>
          <p:nvPr/>
        </p:nvSpPr>
        <p:spPr bwMode="auto">
          <a:xfrm>
            <a:off x="3111076" y="1930753"/>
            <a:ext cx="2866877" cy="2866877"/>
          </a:xfrm>
          <a:prstGeom prst="ellipse">
            <a:avLst/>
          </a:prstGeom>
          <a:solidFill>
            <a:srgbClr val="62883B"/>
          </a:solidFill>
          <a:ln w="38100" cap="flat" cmpd="sng" algn="ctr">
            <a:solidFill>
              <a:srgbClr val="E6BA07"/>
            </a:solid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9" name="Footer Placeholder 8"/>
          <p:cNvSpPr>
            <a:spLocks noGrp="1"/>
          </p:cNvSpPr>
          <p:nvPr>
            <p:ph type="ftr" sz="quarter" idx="11"/>
          </p:nvPr>
        </p:nvSpPr>
        <p:spPr/>
        <p:txBody>
          <a:bodyPr/>
          <a:lstStyle/>
          <a:p>
            <a:r>
              <a:rPr lang="en-US" smtClean="0"/>
              <a:t>© CCI Learning Solutions Inc.</a:t>
            </a:r>
            <a:endParaRPr lang="en-US"/>
          </a:p>
        </p:txBody>
      </p:sp>
      <p:sp>
        <p:nvSpPr>
          <p:cNvPr id="10" name="Slide Number Placeholder 9"/>
          <p:cNvSpPr>
            <a:spLocks noGrp="1"/>
          </p:cNvSpPr>
          <p:nvPr>
            <p:ph type="sldNum" sz="quarter" idx="12"/>
          </p:nvPr>
        </p:nvSpPr>
        <p:spPr/>
        <p:txBody>
          <a:bodyPr/>
          <a:lstStyle/>
          <a:p>
            <a:fld id="{45FB6C65-6715-49C2-A781-2C0369051A11}" type="slidenum">
              <a:rPr lang="en-US" smtClean="0"/>
              <a:t>1</a:t>
            </a:fld>
            <a:endParaRPr lang="en-US"/>
          </a:p>
        </p:txBody>
      </p:sp>
      <p:sp>
        <p:nvSpPr>
          <p:cNvPr id="11" name="Title 10"/>
          <p:cNvSpPr>
            <a:spLocks noGrp="1"/>
          </p:cNvSpPr>
          <p:nvPr>
            <p:ph type="ctrTitle"/>
          </p:nvPr>
        </p:nvSpPr>
        <p:spPr>
          <a:xfrm>
            <a:off x="2995633" y="2690065"/>
            <a:ext cx="3097762" cy="1333296"/>
          </a:xfrm>
        </p:spPr>
        <p:txBody>
          <a:bodyPr/>
          <a:lstStyle/>
          <a:p>
            <a:pPr marL="0" indent="0" algn="ctr">
              <a:spcBef>
                <a:spcPts val="600"/>
              </a:spcBef>
            </a:pPr>
            <a:r>
              <a:rPr lang="en-US" sz="3200" err="1" smtClean="0"/>
              <a:t>Cuộc</a:t>
            </a:r>
            <a:r>
              <a:rPr lang="en-US" sz="3200" smtClean="0"/>
              <a:t> </a:t>
            </a:r>
            <a:r>
              <a:rPr lang="en-US" sz="3200" err="1" smtClean="0"/>
              <a:t>sống</a:t>
            </a:r>
            <a:r>
              <a:rPr lang="en-US" sz="3200" smtClean="0"/>
              <a:t> </a:t>
            </a:r>
            <a:r>
              <a:rPr lang="en-US" sz="3200" err="1" smtClean="0"/>
              <a:t>trực</a:t>
            </a:r>
            <a:r>
              <a:rPr lang="en-US" sz="3200" smtClean="0"/>
              <a:t> </a:t>
            </a:r>
            <a:r>
              <a:rPr lang="en-US" sz="3200" err="1" smtClean="0"/>
              <a:t>tuyến</a:t>
            </a:r>
            <a:endParaRPr lang="en-US" sz="3200"/>
          </a:p>
        </p:txBody>
      </p:sp>
    </p:spTree>
    <p:extLst>
      <p:ext uri="{BB962C8B-B14F-4D97-AF65-F5344CB8AC3E}">
        <p14:creationId xmlns:p14="http://schemas.microsoft.com/office/powerpoint/2010/main" val="600963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err="1" smtClean="0"/>
              <a:t>Mạng</a:t>
            </a:r>
            <a:r>
              <a:rPr lang="en-US" sz="3200" smtClean="0"/>
              <a:t> </a:t>
            </a:r>
            <a:r>
              <a:rPr lang="en-US" sz="3200" err="1" smtClean="0"/>
              <a:t>cục</a:t>
            </a:r>
            <a:r>
              <a:rPr lang="en-US" sz="3200" smtClean="0"/>
              <a:t> </a:t>
            </a:r>
            <a:r>
              <a:rPr lang="en-US" sz="3200" err="1" smtClean="0"/>
              <a:t>bộ</a:t>
            </a:r>
            <a:r>
              <a:rPr lang="en-US" sz="3200" smtClean="0"/>
              <a:t> (LAN: Local Area Network) </a:t>
            </a:r>
            <a:endParaRPr lang="en-US" sz="3200"/>
          </a:p>
        </p:txBody>
      </p:sp>
      <p:sp>
        <p:nvSpPr>
          <p:cNvPr id="3" name="Content Placeholder 2"/>
          <p:cNvSpPr>
            <a:spLocks noGrp="1"/>
          </p:cNvSpPr>
          <p:nvPr>
            <p:ph idx="1"/>
          </p:nvPr>
        </p:nvSpPr>
        <p:spPr/>
        <p:txBody>
          <a:bodyPr/>
          <a:lstStyle/>
          <a:p>
            <a:r>
              <a:rPr lang="en-CA" b="1" err="1"/>
              <a:t>Kết</a:t>
            </a:r>
            <a:r>
              <a:rPr lang="en-CA" b="1"/>
              <a:t> </a:t>
            </a:r>
            <a:r>
              <a:rPr lang="en-CA" b="1" err="1"/>
              <a:t>nối</a:t>
            </a:r>
            <a:r>
              <a:rPr lang="en-CA" b="1"/>
              <a:t> </a:t>
            </a:r>
            <a:r>
              <a:rPr lang="en-CA" b="1" err="1"/>
              <a:t>với</a:t>
            </a:r>
            <a:r>
              <a:rPr lang="en-CA" b="1"/>
              <a:t> LAN</a:t>
            </a:r>
            <a:endParaRPr lang="en-US" b="1"/>
          </a:p>
          <a:p>
            <a:pPr lvl="1"/>
            <a:r>
              <a:rPr lang="en-CA" err="1"/>
              <a:t>Kết</a:t>
            </a:r>
            <a:r>
              <a:rPr lang="en-CA"/>
              <a:t> </a:t>
            </a:r>
            <a:r>
              <a:rPr lang="en-CA" err="1"/>
              <a:t>nối</a:t>
            </a:r>
            <a:r>
              <a:rPr lang="en-CA"/>
              <a:t> </a:t>
            </a:r>
            <a:r>
              <a:rPr lang="en-CA" err="1"/>
              <a:t>với</a:t>
            </a:r>
            <a:r>
              <a:rPr lang="en-CA"/>
              <a:t> </a:t>
            </a:r>
            <a:r>
              <a:rPr lang="en-CA" err="1"/>
              <a:t>mạng</a:t>
            </a:r>
            <a:r>
              <a:rPr lang="en-CA"/>
              <a:t> LAN </a:t>
            </a:r>
            <a:r>
              <a:rPr lang="en-CA" err="1"/>
              <a:t>yêu</a:t>
            </a:r>
            <a:r>
              <a:rPr lang="en-CA"/>
              <a:t> </a:t>
            </a:r>
            <a:r>
              <a:rPr lang="en-CA" err="1"/>
              <a:t>cầu</a:t>
            </a:r>
            <a:r>
              <a:rPr lang="en-US" smtClean="0"/>
              <a:t>:</a:t>
            </a:r>
            <a:endParaRPr lang="en-US"/>
          </a:p>
          <a:p>
            <a:pPr lvl="2"/>
            <a:r>
              <a:rPr lang="vi-VN"/>
              <a:t>một card giao tiếp mạng (NIC: Network Interface Card)</a:t>
            </a:r>
          </a:p>
          <a:p>
            <a:pPr lvl="2"/>
            <a:r>
              <a:rPr lang="en-CA" err="1"/>
              <a:t>một</a:t>
            </a:r>
            <a:r>
              <a:rPr lang="en-CA"/>
              <a:t> </a:t>
            </a:r>
            <a:r>
              <a:rPr lang="en-CA" err="1"/>
              <a:t>thiết</a:t>
            </a:r>
            <a:r>
              <a:rPr lang="en-CA"/>
              <a:t> </a:t>
            </a:r>
            <a:r>
              <a:rPr lang="en-CA" err="1"/>
              <a:t>bị</a:t>
            </a:r>
            <a:r>
              <a:rPr lang="en-CA"/>
              <a:t> </a:t>
            </a:r>
            <a:r>
              <a:rPr lang="en-CA" err="1"/>
              <a:t>truyền</a:t>
            </a:r>
            <a:r>
              <a:rPr lang="en-CA"/>
              <a:t> </a:t>
            </a:r>
            <a:r>
              <a:rPr lang="en-CA" err="1"/>
              <a:t>thông</a:t>
            </a:r>
            <a:r>
              <a:rPr lang="en-CA"/>
              <a:t> (</a:t>
            </a:r>
            <a:r>
              <a:rPr lang="en-CA" err="1"/>
              <a:t>có</a:t>
            </a:r>
            <a:r>
              <a:rPr lang="en-CA"/>
              <a:t> </a:t>
            </a:r>
            <a:r>
              <a:rPr lang="en-CA" err="1"/>
              <a:t>dây</a:t>
            </a:r>
            <a:r>
              <a:rPr lang="en-CA"/>
              <a:t> </a:t>
            </a:r>
            <a:r>
              <a:rPr lang="en-CA" err="1"/>
              <a:t>hoặc</a:t>
            </a:r>
            <a:r>
              <a:rPr lang="en-CA"/>
              <a:t> </a:t>
            </a:r>
            <a:r>
              <a:rPr lang="en-CA" err="1"/>
              <a:t>không</a:t>
            </a:r>
            <a:r>
              <a:rPr lang="en-CA"/>
              <a:t> </a:t>
            </a:r>
            <a:r>
              <a:rPr lang="en-CA" err="1"/>
              <a:t>dây</a:t>
            </a:r>
            <a:r>
              <a:rPr lang="en-CA"/>
              <a:t>)</a:t>
            </a:r>
            <a:endParaRPr lang="en-US"/>
          </a:p>
          <a:p>
            <a:r>
              <a:rPr lang="en-CA" b="1"/>
              <a:t>Card </a:t>
            </a:r>
            <a:r>
              <a:rPr lang="en-CA" b="1" err="1"/>
              <a:t>giao</a:t>
            </a:r>
            <a:r>
              <a:rPr lang="en-CA" b="1"/>
              <a:t> </a:t>
            </a:r>
            <a:r>
              <a:rPr lang="en-CA" b="1" err="1"/>
              <a:t>tiếp</a:t>
            </a:r>
            <a:r>
              <a:rPr lang="en-CA" b="1"/>
              <a:t> </a:t>
            </a:r>
            <a:r>
              <a:rPr lang="en-CA" b="1" err="1"/>
              <a:t>mạng</a:t>
            </a:r>
            <a:r>
              <a:rPr lang="en-CA" b="1"/>
              <a:t> (NIC)</a:t>
            </a:r>
            <a:endParaRPr lang="en-US" b="1"/>
          </a:p>
          <a:p>
            <a:pPr lvl="1"/>
            <a:r>
              <a:rPr lang="en-CA" err="1"/>
              <a:t>Còn</a:t>
            </a:r>
            <a:r>
              <a:rPr lang="en-CA"/>
              <a:t> </a:t>
            </a:r>
            <a:r>
              <a:rPr lang="en-CA" err="1"/>
              <a:t>được</a:t>
            </a:r>
            <a:r>
              <a:rPr lang="en-CA"/>
              <a:t> </a:t>
            </a:r>
            <a:r>
              <a:rPr lang="en-CA" err="1"/>
              <a:t>gọi</a:t>
            </a:r>
            <a:r>
              <a:rPr lang="en-CA"/>
              <a:t> </a:t>
            </a:r>
            <a:r>
              <a:rPr lang="en-CA" err="1"/>
              <a:t>là</a:t>
            </a:r>
            <a:r>
              <a:rPr lang="en-CA"/>
              <a:t> card </a:t>
            </a:r>
            <a:r>
              <a:rPr lang="en-CA" err="1" smtClean="0"/>
              <a:t>mạng</a:t>
            </a:r>
            <a:endParaRPr lang="en-US" smtClean="0"/>
          </a:p>
          <a:p>
            <a:pPr lvl="1"/>
            <a:r>
              <a:rPr lang="en-CA" err="1"/>
              <a:t>đóng</a:t>
            </a:r>
            <a:r>
              <a:rPr lang="en-CA"/>
              <a:t> </a:t>
            </a:r>
            <a:r>
              <a:rPr lang="en-CA" err="1"/>
              <a:t>vai</a:t>
            </a:r>
            <a:r>
              <a:rPr lang="en-CA"/>
              <a:t> </a:t>
            </a:r>
            <a:r>
              <a:rPr lang="en-CA" err="1"/>
              <a:t>trò</a:t>
            </a:r>
            <a:r>
              <a:rPr lang="en-CA"/>
              <a:t> </a:t>
            </a:r>
            <a:r>
              <a:rPr lang="en-CA" err="1"/>
              <a:t>là</a:t>
            </a:r>
            <a:r>
              <a:rPr lang="en-CA"/>
              <a:t> </a:t>
            </a:r>
            <a:r>
              <a:rPr lang="en-CA" err="1" smtClean="0"/>
              <a:t>bộ</a:t>
            </a:r>
            <a:r>
              <a:rPr lang="en-CA" smtClean="0"/>
              <a:t> </a:t>
            </a:r>
            <a:r>
              <a:rPr lang="en-CA" err="1" smtClean="0"/>
              <a:t>phận</a:t>
            </a:r>
            <a:r>
              <a:rPr lang="en-CA" smtClean="0"/>
              <a:t> </a:t>
            </a:r>
            <a:r>
              <a:rPr lang="en-CA" err="1" smtClean="0"/>
              <a:t>tiếp</a:t>
            </a:r>
            <a:r>
              <a:rPr lang="en-CA" smtClean="0"/>
              <a:t> </a:t>
            </a:r>
            <a:r>
              <a:rPr lang="en-CA" err="1" smtClean="0"/>
              <a:t>xúc</a:t>
            </a:r>
            <a:r>
              <a:rPr lang="en-CA" smtClean="0"/>
              <a:t> </a:t>
            </a:r>
            <a:r>
              <a:rPr lang="en-CA" err="1"/>
              <a:t>giữa</a:t>
            </a:r>
            <a:r>
              <a:rPr lang="en-CA"/>
              <a:t> </a:t>
            </a:r>
            <a:r>
              <a:rPr lang="en-CA" err="1"/>
              <a:t>máy</a:t>
            </a:r>
            <a:r>
              <a:rPr lang="en-CA"/>
              <a:t> </a:t>
            </a:r>
            <a:r>
              <a:rPr lang="en-CA" err="1"/>
              <a:t>tính</a:t>
            </a:r>
            <a:r>
              <a:rPr lang="en-CA"/>
              <a:t> </a:t>
            </a:r>
            <a:r>
              <a:rPr lang="en-CA" err="1"/>
              <a:t>và</a:t>
            </a:r>
            <a:r>
              <a:rPr lang="en-CA"/>
              <a:t> </a:t>
            </a:r>
            <a:r>
              <a:rPr lang="en-CA" err="1" smtClean="0"/>
              <a:t>mạng</a:t>
            </a:r>
            <a:endParaRPr lang="en-US" smtClean="0"/>
          </a:p>
          <a:p>
            <a:pPr lvl="1"/>
            <a:r>
              <a:rPr lang="en-US" smtClean="0"/>
              <a:t>Bao </a:t>
            </a:r>
            <a:r>
              <a:rPr lang="en-US" err="1" smtClean="0"/>
              <a:t>gồm</a:t>
            </a:r>
            <a:r>
              <a:rPr lang="en-US" smtClean="0"/>
              <a:t> </a:t>
            </a:r>
            <a:r>
              <a:rPr lang="en-US" err="1" smtClean="0"/>
              <a:t>cổng</a:t>
            </a:r>
            <a:r>
              <a:rPr lang="en-US" smtClean="0"/>
              <a:t> </a:t>
            </a:r>
            <a:r>
              <a:rPr lang="en-US" err="1" smtClean="0"/>
              <a:t>để</a:t>
            </a:r>
            <a:r>
              <a:rPr lang="en-US" smtClean="0"/>
              <a:t> </a:t>
            </a:r>
            <a:r>
              <a:rPr lang="en-US" smtClean="0"/>
              <a:t>kết nối </a:t>
            </a:r>
            <a:r>
              <a:rPr lang="en-US" err="1" smtClean="0"/>
              <a:t>cáp</a:t>
            </a:r>
            <a:r>
              <a:rPr lang="en-US" smtClean="0"/>
              <a:t> </a:t>
            </a:r>
            <a:r>
              <a:rPr lang="en-US" err="1" smtClean="0"/>
              <a:t>mạng</a:t>
            </a:r>
            <a:endParaRPr lang="en-US"/>
          </a:p>
          <a:p>
            <a:r>
              <a:rPr lang="en-US" b="1" err="1"/>
              <a:t>Thiết</a:t>
            </a:r>
            <a:r>
              <a:rPr lang="en-US" b="1"/>
              <a:t> </a:t>
            </a:r>
            <a:r>
              <a:rPr lang="en-US" b="1" err="1"/>
              <a:t>bị</a:t>
            </a:r>
            <a:r>
              <a:rPr lang="en-US" b="1"/>
              <a:t> </a:t>
            </a:r>
            <a:r>
              <a:rPr lang="en-US" b="1" err="1"/>
              <a:t>truyền</a:t>
            </a:r>
            <a:r>
              <a:rPr lang="en-US" b="1"/>
              <a:t> </a:t>
            </a:r>
            <a:r>
              <a:rPr lang="en-US" b="1" err="1"/>
              <a:t>tải</a:t>
            </a:r>
            <a:endParaRPr lang="vi-VN" b="1"/>
          </a:p>
          <a:p>
            <a:pPr lvl="1"/>
            <a:r>
              <a:rPr lang="en-CA" err="1"/>
              <a:t>thiết</a:t>
            </a:r>
            <a:r>
              <a:rPr lang="en-CA"/>
              <a:t> </a:t>
            </a:r>
            <a:r>
              <a:rPr lang="en-CA" err="1"/>
              <a:t>bị</a:t>
            </a:r>
            <a:r>
              <a:rPr lang="en-CA"/>
              <a:t> </a:t>
            </a:r>
            <a:r>
              <a:rPr lang="en-CA" err="1"/>
              <a:t>truyền</a:t>
            </a:r>
            <a:r>
              <a:rPr lang="en-CA"/>
              <a:t> </a:t>
            </a:r>
            <a:r>
              <a:rPr lang="en-CA" err="1"/>
              <a:t>tải</a:t>
            </a:r>
            <a:r>
              <a:rPr lang="en-CA"/>
              <a:t> </a:t>
            </a:r>
            <a:r>
              <a:rPr lang="en-CA" err="1"/>
              <a:t>phổ</a:t>
            </a:r>
            <a:r>
              <a:rPr lang="en-CA"/>
              <a:t> </a:t>
            </a:r>
            <a:r>
              <a:rPr lang="en-CA" err="1"/>
              <a:t>biến</a:t>
            </a:r>
            <a:r>
              <a:rPr lang="en-CA"/>
              <a:t> </a:t>
            </a:r>
            <a:r>
              <a:rPr lang="en-CA" err="1"/>
              <a:t>là</a:t>
            </a:r>
            <a:r>
              <a:rPr lang="en-CA"/>
              <a:t> </a:t>
            </a:r>
            <a:r>
              <a:rPr lang="en-CA" err="1"/>
              <a:t>dây</a:t>
            </a:r>
            <a:r>
              <a:rPr lang="en-CA"/>
              <a:t> </a:t>
            </a:r>
            <a:r>
              <a:rPr lang="en-CA" err="1"/>
              <a:t>đồng</a:t>
            </a:r>
            <a:r>
              <a:rPr lang="en-CA"/>
              <a:t> ở </a:t>
            </a:r>
            <a:r>
              <a:rPr lang="en-CA" err="1"/>
              <a:t>dạng</a:t>
            </a:r>
            <a:r>
              <a:rPr lang="en-CA"/>
              <a:t> </a:t>
            </a:r>
            <a:r>
              <a:rPr lang="en-CA" err="1"/>
              <a:t>cáp</a:t>
            </a:r>
            <a:r>
              <a:rPr lang="en-CA"/>
              <a:t> </a:t>
            </a:r>
            <a:r>
              <a:rPr lang="en-CA" err="1"/>
              <a:t>xoắn</a:t>
            </a:r>
            <a:r>
              <a:rPr lang="en-CA"/>
              <a:t> </a:t>
            </a:r>
            <a:r>
              <a:rPr lang="en-CA" err="1"/>
              <a:t>đôi</a:t>
            </a:r>
            <a:endParaRPr lang="en-US"/>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10</a:t>
            </a:fld>
            <a:endParaRPr lang="en-US"/>
          </a:p>
        </p:txBody>
      </p:sp>
      <p:pic>
        <p:nvPicPr>
          <p:cNvPr id="6" name="Picture 5" descr="iStock_000001273428XSmall.jpg"/>
          <p:cNvPicPr/>
          <p:nvPr/>
        </p:nvPicPr>
        <p:blipFill>
          <a:blip r:embed="rId3" cstate="print">
            <a:clrChange>
              <a:clrFrom>
                <a:srgbClr val="FFFFFF"/>
              </a:clrFrom>
              <a:clrTo>
                <a:srgbClr val="FFFFFF">
                  <a:alpha val="0"/>
                </a:srgbClr>
              </a:clrTo>
            </a:clrChange>
          </a:blip>
          <a:srcRect l="3886" t="13000" b="7786"/>
          <a:stretch>
            <a:fillRect/>
          </a:stretch>
        </p:blipFill>
        <p:spPr>
          <a:xfrm rot="330754">
            <a:off x="6399366" y="3339392"/>
            <a:ext cx="2170167" cy="1202159"/>
          </a:xfrm>
          <a:prstGeom prst="rect">
            <a:avLst/>
          </a:prstGeom>
        </p:spPr>
      </p:pic>
    </p:spTree>
    <p:extLst>
      <p:ext uri="{BB962C8B-B14F-4D97-AF65-F5344CB8AC3E}">
        <p14:creationId xmlns:p14="http://schemas.microsoft.com/office/powerpoint/2010/main" val="21813345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err="1" smtClean="0"/>
              <a:t>Mạng</a:t>
            </a:r>
            <a:r>
              <a:rPr lang="en-US" sz="3200" smtClean="0"/>
              <a:t> </a:t>
            </a:r>
            <a:r>
              <a:rPr lang="en-US" sz="3200" err="1" smtClean="0"/>
              <a:t>cục</a:t>
            </a:r>
            <a:r>
              <a:rPr lang="en-US" sz="3200" smtClean="0"/>
              <a:t> </a:t>
            </a:r>
            <a:r>
              <a:rPr lang="en-US" sz="3200" err="1" smtClean="0"/>
              <a:t>bộ</a:t>
            </a:r>
            <a:r>
              <a:rPr lang="en-US" sz="3200" smtClean="0"/>
              <a:t> (LAN: Local Area Network) </a:t>
            </a:r>
            <a:endParaRPr lang="en-US" sz="3200"/>
          </a:p>
        </p:txBody>
      </p:sp>
      <p:sp>
        <p:nvSpPr>
          <p:cNvPr id="3" name="Content Placeholder 2"/>
          <p:cNvSpPr>
            <a:spLocks noGrp="1"/>
          </p:cNvSpPr>
          <p:nvPr>
            <p:ph idx="1"/>
          </p:nvPr>
        </p:nvSpPr>
        <p:spPr/>
        <p:txBody>
          <a:bodyPr/>
          <a:lstStyle/>
          <a:p>
            <a:r>
              <a:rPr lang="en-US" sz="2000" b="1" err="1"/>
              <a:t>Các</a:t>
            </a:r>
            <a:r>
              <a:rPr lang="en-US" sz="2000" b="1"/>
              <a:t> </a:t>
            </a:r>
            <a:r>
              <a:rPr lang="en-US" sz="2000" b="1" err="1"/>
              <a:t>thiết</a:t>
            </a:r>
            <a:r>
              <a:rPr lang="en-US" sz="2000" b="1"/>
              <a:t> </a:t>
            </a:r>
            <a:r>
              <a:rPr lang="en-US" sz="2000" b="1" err="1"/>
              <a:t>bị</a:t>
            </a:r>
            <a:r>
              <a:rPr lang="en-US" sz="2000" b="1"/>
              <a:t> LAN </a:t>
            </a:r>
            <a:r>
              <a:rPr lang="en-US" sz="2000" b="1" err="1"/>
              <a:t>phổ</a:t>
            </a:r>
            <a:r>
              <a:rPr lang="en-US" sz="2000" b="1"/>
              <a:t> </a:t>
            </a:r>
            <a:r>
              <a:rPr lang="en-US" sz="2000" b="1" err="1"/>
              <a:t>biến</a:t>
            </a:r>
            <a:endParaRPr lang="vi-VN" sz="2000" b="1"/>
          </a:p>
          <a:p>
            <a:pPr lvl="1"/>
            <a:r>
              <a:rPr lang="en-US" sz="1800" err="1" smtClean="0"/>
              <a:t>Dây</a:t>
            </a:r>
            <a:r>
              <a:rPr lang="en-US" sz="1800" smtClean="0"/>
              <a:t> </a:t>
            </a:r>
            <a:r>
              <a:rPr lang="en-US" sz="1800" err="1" smtClean="0"/>
              <a:t>cáp</a:t>
            </a:r>
            <a:r>
              <a:rPr lang="en-US" sz="1800" smtClean="0"/>
              <a:t> </a:t>
            </a:r>
            <a:r>
              <a:rPr lang="en-CA" sz="1800" err="1"/>
              <a:t>cung</a:t>
            </a:r>
            <a:r>
              <a:rPr lang="en-CA" sz="1800"/>
              <a:t> </a:t>
            </a:r>
            <a:r>
              <a:rPr lang="en-CA" sz="1800" err="1"/>
              <a:t>cấp</a:t>
            </a:r>
            <a:r>
              <a:rPr lang="en-CA" sz="1800"/>
              <a:t> </a:t>
            </a:r>
            <a:r>
              <a:rPr lang="en-CA" sz="1800" err="1"/>
              <a:t>đường</a:t>
            </a:r>
            <a:r>
              <a:rPr lang="en-CA" sz="1800"/>
              <a:t> </a:t>
            </a:r>
            <a:r>
              <a:rPr lang="en-CA" sz="1800" err="1"/>
              <a:t>vật</a:t>
            </a:r>
            <a:r>
              <a:rPr lang="en-CA" sz="1800"/>
              <a:t> </a:t>
            </a:r>
            <a:r>
              <a:rPr lang="en-CA" sz="1800" err="1"/>
              <a:t>lý</a:t>
            </a:r>
            <a:r>
              <a:rPr lang="en-CA" sz="1800"/>
              <a:t> </a:t>
            </a:r>
            <a:r>
              <a:rPr lang="en-CA" sz="1800" err="1"/>
              <a:t>để</a:t>
            </a:r>
            <a:r>
              <a:rPr lang="en-CA" sz="1800"/>
              <a:t> </a:t>
            </a:r>
            <a:r>
              <a:rPr lang="en-CA" sz="1800" err="1"/>
              <a:t>thông</a:t>
            </a:r>
            <a:r>
              <a:rPr lang="en-CA" sz="1800"/>
              <a:t> tin </a:t>
            </a:r>
            <a:r>
              <a:rPr lang="en-CA" sz="1800" err="1"/>
              <a:t>được</a:t>
            </a:r>
            <a:r>
              <a:rPr lang="en-CA" sz="1800"/>
              <a:t> </a:t>
            </a:r>
            <a:r>
              <a:rPr lang="en-CA" sz="1800" err="1"/>
              <a:t>truyền</a:t>
            </a:r>
            <a:r>
              <a:rPr lang="en-CA" sz="1800"/>
              <a:t> </a:t>
            </a:r>
            <a:r>
              <a:rPr lang="en-CA" sz="1800" err="1"/>
              <a:t>tải</a:t>
            </a:r>
            <a:r>
              <a:rPr lang="en-CA" sz="1800"/>
              <a:t> </a:t>
            </a:r>
            <a:r>
              <a:rPr lang="en-CA" sz="1800" err="1"/>
              <a:t>trong</a:t>
            </a:r>
            <a:r>
              <a:rPr lang="en-CA" sz="1800"/>
              <a:t> </a:t>
            </a:r>
            <a:r>
              <a:rPr lang="en-CA" sz="1800" err="1"/>
              <a:t>mạng</a:t>
            </a:r>
            <a:endParaRPr lang="en-US" sz="1800" smtClean="0"/>
          </a:p>
          <a:p>
            <a:pPr lvl="2"/>
            <a:r>
              <a:rPr lang="en-CA" sz="1600" err="1"/>
              <a:t>Một</a:t>
            </a:r>
            <a:r>
              <a:rPr lang="en-CA" sz="1600"/>
              <a:t> </a:t>
            </a:r>
            <a:r>
              <a:rPr lang="en-CA" sz="1600" err="1"/>
              <a:t>đầu</a:t>
            </a:r>
            <a:r>
              <a:rPr lang="en-CA" sz="1600"/>
              <a:t> </a:t>
            </a:r>
            <a:r>
              <a:rPr lang="en-CA" sz="1600" err="1"/>
              <a:t>cáp</a:t>
            </a:r>
            <a:r>
              <a:rPr lang="en-CA" sz="1600"/>
              <a:t> </a:t>
            </a:r>
            <a:r>
              <a:rPr lang="en-CA" sz="1600" err="1"/>
              <a:t>mạng</a:t>
            </a:r>
            <a:r>
              <a:rPr lang="en-CA" sz="1600"/>
              <a:t> </a:t>
            </a:r>
            <a:r>
              <a:rPr lang="en-CA" sz="1600" err="1"/>
              <a:t>gắn</a:t>
            </a:r>
            <a:r>
              <a:rPr lang="en-CA" sz="1600"/>
              <a:t> </a:t>
            </a:r>
            <a:r>
              <a:rPr lang="en-CA" sz="1600" err="1"/>
              <a:t>với</a:t>
            </a:r>
            <a:r>
              <a:rPr lang="en-CA" sz="1600"/>
              <a:t> NIC </a:t>
            </a:r>
            <a:r>
              <a:rPr lang="en-CA" sz="1600" err="1"/>
              <a:t>trên</a:t>
            </a:r>
            <a:r>
              <a:rPr lang="en-CA" sz="1600"/>
              <a:t> </a:t>
            </a:r>
            <a:r>
              <a:rPr lang="en-CA" sz="1600" err="1"/>
              <a:t>máy</a:t>
            </a:r>
            <a:r>
              <a:rPr lang="en-CA" sz="1600"/>
              <a:t> </a:t>
            </a:r>
            <a:r>
              <a:rPr lang="en-CA" sz="1600" err="1"/>
              <a:t>tính</a:t>
            </a:r>
            <a:r>
              <a:rPr lang="en-CA" sz="1600"/>
              <a:t>; </a:t>
            </a:r>
            <a:r>
              <a:rPr lang="en-CA" sz="1600" err="1"/>
              <a:t>đầu</a:t>
            </a:r>
            <a:r>
              <a:rPr lang="en-CA" sz="1600"/>
              <a:t> </a:t>
            </a:r>
            <a:r>
              <a:rPr lang="en-CA" sz="1600" err="1"/>
              <a:t>còn</a:t>
            </a:r>
            <a:r>
              <a:rPr lang="en-CA" sz="1600"/>
              <a:t> </a:t>
            </a:r>
            <a:r>
              <a:rPr lang="en-CA" sz="1600" err="1"/>
              <a:t>lại</a:t>
            </a:r>
            <a:r>
              <a:rPr lang="en-CA" sz="1600"/>
              <a:t> </a:t>
            </a:r>
            <a:r>
              <a:rPr lang="en-CA" sz="1600" err="1"/>
              <a:t>gắn</a:t>
            </a:r>
            <a:r>
              <a:rPr lang="en-CA" sz="1600"/>
              <a:t> </a:t>
            </a:r>
            <a:r>
              <a:rPr lang="en-CA" sz="1600" err="1"/>
              <a:t>với</a:t>
            </a:r>
            <a:r>
              <a:rPr lang="en-CA" sz="1600"/>
              <a:t> </a:t>
            </a:r>
            <a:r>
              <a:rPr lang="en-CA" sz="1600" err="1"/>
              <a:t>cổng</a:t>
            </a:r>
            <a:r>
              <a:rPr lang="en-CA" sz="1600"/>
              <a:t> </a:t>
            </a:r>
            <a:r>
              <a:rPr lang="en-CA" sz="1600" err="1"/>
              <a:t>trên</a:t>
            </a:r>
            <a:r>
              <a:rPr lang="en-CA" sz="1600"/>
              <a:t> </a:t>
            </a:r>
            <a:r>
              <a:rPr lang="en-CA" sz="1600" err="1"/>
              <a:t>thiết</a:t>
            </a:r>
            <a:r>
              <a:rPr lang="en-CA" sz="1600"/>
              <a:t> </a:t>
            </a:r>
            <a:r>
              <a:rPr lang="en-CA" sz="1600" err="1"/>
              <a:t>bị</a:t>
            </a:r>
            <a:r>
              <a:rPr lang="en-CA" sz="1600"/>
              <a:t> </a:t>
            </a:r>
            <a:r>
              <a:rPr lang="en-CA" sz="1600" err="1"/>
              <a:t>mạng</a:t>
            </a:r>
            <a:r>
              <a:rPr lang="en-CA" sz="1600"/>
              <a:t> </a:t>
            </a:r>
            <a:r>
              <a:rPr lang="en-CA" sz="1600" err="1"/>
              <a:t>trên</a:t>
            </a:r>
            <a:r>
              <a:rPr lang="en-CA" sz="1600"/>
              <a:t> LAN</a:t>
            </a:r>
            <a:endParaRPr lang="en-US" sz="1600"/>
          </a:p>
          <a:p>
            <a:pPr lvl="1"/>
            <a:r>
              <a:rPr lang="en-US" sz="1800" err="1"/>
              <a:t>Các</a:t>
            </a:r>
            <a:r>
              <a:rPr lang="en-US" sz="1800"/>
              <a:t> </a:t>
            </a:r>
            <a:r>
              <a:rPr lang="en-US" sz="1800" err="1"/>
              <a:t>thiết</a:t>
            </a:r>
            <a:r>
              <a:rPr lang="en-US" sz="1800"/>
              <a:t> </a:t>
            </a:r>
            <a:r>
              <a:rPr lang="en-US" sz="1800" err="1"/>
              <a:t>bị</a:t>
            </a:r>
            <a:r>
              <a:rPr lang="en-US" sz="1800"/>
              <a:t> </a:t>
            </a:r>
            <a:r>
              <a:rPr lang="en-US" sz="1800" err="1"/>
              <a:t>kết</a:t>
            </a:r>
            <a:r>
              <a:rPr lang="en-US" sz="1800"/>
              <a:t> </a:t>
            </a:r>
            <a:r>
              <a:rPr lang="en-US" sz="1800" err="1"/>
              <a:t>nối</a:t>
            </a:r>
            <a:r>
              <a:rPr lang="en-US" sz="1800"/>
              <a:t> </a:t>
            </a:r>
            <a:r>
              <a:rPr lang="en-US" sz="1800" err="1"/>
              <a:t>có</a:t>
            </a:r>
            <a:r>
              <a:rPr lang="en-US" sz="1800"/>
              <a:t> </a:t>
            </a:r>
            <a:r>
              <a:rPr lang="en-US" sz="1800" err="1"/>
              <a:t>thể</a:t>
            </a:r>
            <a:r>
              <a:rPr lang="en-US" sz="1800"/>
              <a:t> </a:t>
            </a:r>
            <a:r>
              <a:rPr lang="en-US" sz="1800" err="1"/>
              <a:t>kết</a:t>
            </a:r>
            <a:r>
              <a:rPr lang="en-US" sz="1800"/>
              <a:t> </a:t>
            </a:r>
            <a:r>
              <a:rPr lang="en-US" sz="1800" err="1"/>
              <a:t>nối</a:t>
            </a:r>
            <a:r>
              <a:rPr lang="en-US" sz="1800"/>
              <a:t> </a:t>
            </a:r>
            <a:r>
              <a:rPr lang="en-US" sz="1800" err="1"/>
              <a:t>với</a:t>
            </a:r>
            <a:r>
              <a:rPr lang="en-US" sz="1800"/>
              <a:t> </a:t>
            </a:r>
            <a:r>
              <a:rPr lang="en-US" sz="1800" err="1"/>
              <a:t>các</a:t>
            </a:r>
            <a:r>
              <a:rPr lang="en-US" sz="1800"/>
              <a:t> </a:t>
            </a:r>
            <a:r>
              <a:rPr lang="en-US" sz="1800" err="1"/>
              <a:t>hệ</a:t>
            </a:r>
            <a:r>
              <a:rPr lang="en-US" sz="1800"/>
              <a:t> </a:t>
            </a:r>
            <a:r>
              <a:rPr lang="en-US" sz="1800" err="1"/>
              <a:t>thống</a:t>
            </a:r>
            <a:r>
              <a:rPr lang="en-US" sz="1800"/>
              <a:t> </a:t>
            </a:r>
            <a:r>
              <a:rPr lang="en-US" sz="1800" err="1"/>
              <a:t>riêng</a:t>
            </a:r>
            <a:r>
              <a:rPr lang="en-US" sz="1800"/>
              <a:t> </a:t>
            </a:r>
            <a:r>
              <a:rPr lang="en-US" sz="1800" err="1"/>
              <a:t>lẻ</a:t>
            </a:r>
            <a:r>
              <a:rPr lang="en-US" sz="1800"/>
              <a:t> </a:t>
            </a:r>
            <a:r>
              <a:rPr lang="en-US" sz="1800" err="1"/>
              <a:t>với</a:t>
            </a:r>
            <a:r>
              <a:rPr lang="en-US" sz="1800"/>
              <a:t> </a:t>
            </a:r>
            <a:r>
              <a:rPr lang="en-US" sz="1800" err="1"/>
              <a:t>nhau</a:t>
            </a:r>
            <a:r>
              <a:rPr lang="en-US" sz="1800"/>
              <a:t>, </a:t>
            </a:r>
            <a:r>
              <a:rPr lang="en-US" sz="1800" err="1"/>
              <a:t>và</a:t>
            </a:r>
            <a:r>
              <a:rPr lang="en-US" sz="1800"/>
              <a:t> </a:t>
            </a:r>
            <a:r>
              <a:rPr lang="en-US" sz="1800" err="1"/>
              <a:t>có</a:t>
            </a:r>
            <a:r>
              <a:rPr lang="en-US" sz="1800"/>
              <a:t> </a:t>
            </a:r>
            <a:r>
              <a:rPr lang="en-US" sz="1800" err="1"/>
              <a:t>thể</a:t>
            </a:r>
            <a:r>
              <a:rPr lang="en-US" sz="1800"/>
              <a:t> </a:t>
            </a:r>
            <a:r>
              <a:rPr lang="en-US" sz="1800" err="1"/>
              <a:t>kết</a:t>
            </a:r>
            <a:r>
              <a:rPr lang="en-US" sz="1800"/>
              <a:t> </a:t>
            </a:r>
            <a:r>
              <a:rPr lang="en-US" sz="1800" err="1"/>
              <a:t>nối</a:t>
            </a:r>
            <a:r>
              <a:rPr lang="en-US" sz="1800"/>
              <a:t> </a:t>
            </a:r>
            <a:r>
              <a:rPr lang="en-US" sz="1800" err="1"/>
              <a:t>các</a:t>
            </a:r>
            <a:r>
              <a:rPr lang="en-US" sz="1800"/>
              <a:t> </a:t>
            </a:r>
            <a:r>
              <a:rPr lang="en-US" sz="1800" err="1"/>
              <a:t>mạng</a:t>
            </a:r>
            <a:r>
              <a:rPr lang="en-US" sz="1800"/>
              <a:t> </a:t>
            </a:r>
            <a:r>
              <a:rPr lang="en-US" sz="1800" err="1"/>
              <a:t>riêng</a:t>
            </a:r>
            <a:r>
              <a:rPr lang="en-US" sz="1800"/>
              <a:t> </a:t>
            </a:r>
            <a:r>
              <a:rPr lang="en-US" sz="1800" err="1"/>
              <a:t>lẻ</a:t>
            </a:r>
            <a:r>
              <a:rPr lang="en-US" sz="1800"/>
              <a:t> </a:t>
            </a:r>
            <a:r>
              <a:rPr lang="en-US" sz="1800" err="1"/>
              <a:t>với</a:t>
            </a:r>
            <a:r>
              <a:rPr lang="en-US" sz="1800"/>
              <a:t> </a:t>
            </a:r>
            <a:r>
              <a:rPr lang="en-US" sz="1800" err="1"/>
              <a:t>nhau</a:t>
            </a:r>
            <a:r>
              <a:rPr lang="en-US" sz="1800"/>
              <a:t>.</a:t>
            </a:r>
            <a:endParaRPr lang="vi-VN" sz="1800"/>
          </a:p>
          <a:p>
            <a:pPr lvl="1"/>
            <a:r>
              <a:rPr lang="en-US" sz="1800" b="1" err="1"/>
              <a:t>Các</a:t>
            </a:r>
            <a:r>
              <a:rPr lang="en-US" sz="1800" b="1"/>
              <a:t> </a:t>
            </a:r>
            <a:r>
              <a:rPr lang="en-US" sz="1800" b="1" err="1"/>
              <a:t>thiết</a:t>
            </a:r>
            <a:r>
              <a:rPr lang="en-US" sz="1800" b="1"/>
              <a:t> </a:t>
            </a:r>
            <a:r>
              <a:rPr lang="en-US" sz="1800" b="1" err="1"/>
              <a:t>bị</a:t>
            </a:r>
            <a:r>
              <a:rPr lang="en-US" sz="1800" b="1"/>
              <a:t> </a:t>
            </a:r>
            <a:r>
              <a:rPr lang="en-US" sz="1800" b="1" err="1"/>
              <a:t>chuyển</a:t>
            </a:r>
            <a:r>
              <a:rPr lang="en-US" sz="1800" b="1"/>
              <a:t> </a:t>
            </a:r>
            <a:r>
              <a:rPr lang="en-US" sz="1800" b="1" err="1"/>
              <a:t>mạch</a:t>
            </a:r>
            <a:r>
              <a:rPr lang="en-US" sz="1800" b="1"/>
              <a:t> (Switches/Hubs)</a:t>
            </a:r>
            <a:endParaRPr lang="vi-VN" sz="1800" b="1"/>
          </a:p>
          <a:p>
            <a:pPr lvl="2"/>
            <a:r>
              <a:rPr lang="en-CA" sz="1600" err="1"/>
              <a:t>Thiết</a:t>
            </a:r>
            <a:r>
              <a:rPr lang="en-CA" sz="1600"/>
              <a:t> </a:t>
            </a:r>
            <a:r>
              <a:rPr lang="en-CA" sz="1600" err="1"/>
              <a:t>bị</a:t>
            </a:r>
            <a:r>
              <a:rPr lang="en-CA" sz="1600"/>
              <a:t> </a:t>
            </a:r>
            <a:r>
              <a:rPr lang="en-CA" sz="1600" err="1"/>
              <a:t>kết</a:t>
            </a:r>
            <a:r>
              <a:rPr lang="en-CA" sz="1600"/>
              <a:t> </a:t>
            </a:r>
            <a:r>
              <a:rPr lang="en-CA" sz="1600" err="1"/>
              <a:t>nối</a:t>
            </a:r>
            <a:r>
              <a:rPr lang="en-CA" sz="1600"/>
              <a:t> </a:t>
            </a:r>
            <a:r>
              <a:rPr lang="en-CA" sz="1600" err="1"/>
              <a:t>trung</a:t>
            </a:r>
            <a:r>
              <a:rPr lang="en-CA" sz="1600"/>
              <a:t> tâm (hub) </a:t>
            </a:r>
            <a:r>
              <a:rPr lang="en-CA" sz="1600" err="1"/>
              <a:t>kết</a:t>
            </a:r>
            <a:r>
              <a:rPr lang="en-CA" sz="1600"/>
              <a:t> </a:t>
            </a:r>
            <a:r>
              <a:rPr lang="en-CA" sz="1600" err="1"/>
              <a:t>nối</a:t>
            </a:r>
            <a:r>
              <a:rPr lang="en-CA" sz="1600"/>
              <a:t> </a:t>
            </a:r>
            <a:r>
              <a:rPr lang="en-CA" sz="1600" err="1"/>
              <a:t>các</a:t>
            </a:r>
            <a:r>
              <a:rPr lang="en-CA" sz="1600"/>
              <a:t> </a:t>
            </a:r>
            <a:r>
              <a:rPr lang="en-CA" sz="1600" err="1"/>
              <a:t>máy</a:t>
            </a:r>
            <a:r>
              <a:rPr lang="en-CA" sz="1600"/>
              <a:t> </a:t>
            </a:r>
            <a:r>
              <a:rPr lang="en-CA" sz="1600" err="1"/>
              <a:t>tính</a:t>
            </a:r>
            <a:r>
              <a:rPr lang="en-CA" sz="1600"/>
              <a:t> </a:t>
            </a:r>
            <a:r>
              <a:rPr lang="en-CA" sz="1600" err="1"/>
              <a:t>trong</a:t>
            </a:r>
            <a:r>
              <a:rPr lang="en-CA" sz="1600"/>
              <a:t> </a:t>
            </a:r>
            <a:r>
              <a:rPr lang="en-CA" sz="1600" err="1"/>
              <a:t>mạng</a:t>
            </a:r>
            <a:r>
              <a:rPr lang="en-CA" sz="1600"/>
              <a:t> </a:t>
            </a:r>
            <a:r>
              <a:rPr lang="en-CA" sz="1600" err="1"/>
              <a:t>để</a:t>
            </a:r>
            <a:r>
              <a:rPr lang="en-CA" sz="1600"/>
              <a:t> </a:t>
            </a:r>
            <a:r>
              <a:rPr lang="en-CA" sz="1600" err="1"/>
              <a:t>chúng</a:t>
            </a:r>
            <a:r>
              <a:rPr lang="en-CA" sz="1600"/>
              <a:t> </a:t>
            </a:r>
            <a:r>
              <a:rPr lang="en-CA" sz="1600" err="1"/>
              <a:t>có</a:t>
            </a:r>
            <a:r>
              <a:rPr lang="en-CA" sz="1600"/>
              <a:t> </a:t>
            </a:r>
            <a:r>
              <a:rPr lang="en-CA" sz="1600" err="1"/>
              <a:t>thể</a:t>
            </a:r>
            <a:r>
              <a:rPr lang="en-CA" sz="1600"/>
              <a:t> </a:t>
            </a:r>
            <a:r>
              <a:rPr lang="en-CA" sz="1600" err="1"/>
              <a:t>trao</a:t>
            </a:r>
            <a:r>
              <a:rPr lang="en-CA" sz="1600"/>
              <a:t> </a:t>
            </a:r>
            <a:r>
              <a:rPr lang="en-CA" sz="1600" err="1"/>
              <a:t>đổi</a:t>
            </a:r>
            <a:r>
              <a:rPr lang="en-CA" sz="1600"/>
              <a:t> </a:t>
            </a:r>
            <a:r>
              <a:rPr lang="en-CA" sz="1600" err="1"/>
              <a:t>thông</a:t>
            </a:r>
            <a:r>
              <a:rPr lang="en-CA" sz="1600"/>
              <a:t> </a:t>
            </a:r>
            <a:r>
              <a:rPr lang="en-CA" sz="1600" smtClean="0"/>
              <a:t>tin </a:t>
            </a:r>
            <a:r>
              <a:rPr lang="en-CA" sz="1600" err="1" smtClean="0"/>
              <a:t>thông</a:t>
            </a:r>
            <a:r>
              <a:rPr lang="en-CA" sz="1600" smtClean="0"/>
              <a:t> qua </a:t>
            </a:r>
            <a:r>
              <a:rPr lang="en-CA" sz="1600" err="1" smtClean="0"/>
              <a:t>các</a:t>
            </a:r>
            <a:r>
              <a:rPr lang="en-CA" sz="1600" smtClean="0"/>
              <a:t> </a:t>
            </a:r>
            <a:r>
              <a:rPr lang="en-CA" sz="1600" err="1" smtClean="0"/>
              <a:t>cổng</a:t>
            </a:r>
            <a:endParaRPr lang="en-US" sz="1600"/>
          </a:p>
          <a:p>
            <a:pPr lvl="2"/>
            <a:r>
              <a:rPr lang="en-CA" sz="1600" err="1"/>
              <a:t>Thiết</a:t>
            </a:r>
            <a:r>
              <a:rPr lang="en-CA" sz="1600"/>
              <a:t> </a:t>
            </a:r>
            <a:r>
              <a:rPr lang="en-CA" sz="1600" err="1"/>
              <a:t>bị</a:t>
            </a:r>
            <a:r>
              <a:rPr lang="en-CA" sz="1600"/>
              <a:t> </a:t>
            </a:r>
            <a:r>
              <a:rPr lang="en-CA" sz="1600" err="1"/>
              <a:t>chuyển</a:t>
            </a:r>
            <a:r>
              <a:rPr lang="en-CA" sz="1600"/>
              <a:t> </a:t>
            </a:r>
            <a:r>
              <a:rPr lang="en-CA" sz="1600" err="1"/>
              <a:t>mạch</a:t>
            </a:r>
            <a:r>
              <a:rPr lang="en-CA" sz="1600"/>
              <a:t> </a:t>
            </a:r>
            <a:r>
              <a:rPr lang="en-CA" sz="1600" err="1"/>
              <a:t>kết</a:t>
            </a:r>
            <a:r>
              <a:rPr lang="en-CA" sz="1600"/>
              <a:t> </a:t>
            </a:r>
            <a:r>
              <a:rPr lang="en-CA" sz="1600" err="1"/>
              <a:t>nối</a:t>
            </a:r>
            <a:r>
              <a:rPr lang="en-CA" sz="1600"/>
              <a:t> </a:t>
            </a:r>
            <a:r>
              <a:rPr lang="en-CA" sz="1600" err="1"/>
              <a:t>các</a:t>
            </a:r>
            <a:r>
              <a:rPr lang="en-CA" sz="1600"/>
              <a:t> </a:t>
            </a:r>
            <a:r>
              <a:rPr lang="en-CA" sz="1600" err="1"/>
              <a:t>hệ</a:t>
            </a:r>
            <a:r>
              <a:rPr lang="en-CA" sz="1600"/>
              <a:t> </a:t>
            </a:r>
            <a:r>
              <a:rPr lang="en-CA" sz="1600" err="1"/>
              <a:t>thống</a:t>
            </a:r>
            <a:r>
              <a:rPr lang="en-CA" sz="1600"/>
              <a:t> </a:t>
            </a:r>
            <a:r>
              <a:rPr lang="en-CA" sz="1600" err="1"/>
              <a:t>riêng</a:t>
            </a:r>
            <a:r>
              <a:rPr lang="en-CA" sz="1600"/>
              <a:t> </a:t>
            </a:r>
            <a:r>
              <a:rPr lang="en-CA" sz="1600" err="1"/>
              <a:t>lẻ</a:t>
            </a:r>
            <a:r>
              <a:rPr lang="en-CA" sz="1600"/>
              <a:t> </a:t>
            </a:r>
            <a:r>
              <a:rPr lang="en-CA" sz="1600" err="1"/>
              <a:t>hoặc</a:t>
            </a:r>
            <a:r>
              <a:rPr lang="en-CA" sz="1600"/>
              <a:t> </a:t>
            </a:r>
            <a:r>
              <a:rPr lang="en-CA" sz="1600" err="1"/>
              <a:t>kết</a:t>
            </a:r>
            <a:r>
              <a:rPr lang="en-CA" sz="1600"/>
              <a:t> </a:t>
            </a:r>
            <a:r>
              <a:rPr lang="en-CA" sz="1600" err="1"/>
              <a:t>nối</a:t>
            </a:r>
            <a:r>
              <a:rPr lang="en-CA" sz="1600"/>
              <a:t> </a:t>
            </a:r>
            <a:r>
              <a:rPr lang="en-CA" sz="1600" err="1"/>
              <a:t>nhiều</a:t>
            </a:r>
            <a:r>
              <a:rPr lang="en-CA" sz="1600"/>
              <a:t> </a:t>
            </a:r>
            <a:r>
              <a:rPr lang="en-CA" sz="1600" err="1"/>
              <a:t>mạng</a:t>
            </a:r>
            <a:r>
              <a:rPr lang="en-CA" sz="1600"/>
              <a:t> </a:t>
            </a:r>
            <a:r>
              <a:rPr lang="en-CA" sz="1600" err="1"/>
              <a:t>với</a:t>
            </a:r>
            <a:r>
              <a:rPr lang="en-CA" sz="1600"/>
              <a:t> </a:t>
            </a:r>
            <a:r>
              <a:rPr lang="en-CA" sz="1600" err="1"/>
              <a:t>nhau</a:t>
            </a:r>
            <a:endParaRPr lang="en-US" sz="1600" smtClean="0"/>
          </a:p>
          <a:p>
            <a:pPr lvl="3"/>
            <a:r>
              <a:rPr lang="en-CA" err="1"/>
              <a:t>Các</a:t>
            </a:r>
            <a:r>
              <a:rPr lang="en-CA"/>
              <a:t> </a:t>
            </a:r>
            <a:r>
              <a:rPr lang="en-CA" err="1"/>
              <a:t>thiết</a:t>
            </a:r>
            <a:r>
              <a:rPr lang="en-CA"/>
              <a:t> </a:t>
            </a:r>
            <a:r>
              <a:rPr lang="en-CA" err="1"/>
              <a:t>bị</a:t>
            </a:r>
            <a:r>
              <a:rPr lang="en-CA"/>
              <a:t> </a:t>
            </a:r>
            <a:r>
              <a:rPr lang="en-CA" err="1"/>
              <a:t>chuyển</a:t>
            </a:r>
            <a:r>
              <a:rPr lang="en-CA"/>
              <a:t> </a:t>
            </a:r>
            <a:r>
              <a:rPr lang="en-CA" err="1"/>
              <a:t>mạch</a:t>
            </a:r>
            <a:r>
              <a:rPr lang="en-CA"/>
              <a:t> </a:t>
            </a:r>
            <a:r>
              <a:rPr lang="en-CA" err="1"/>
              <a:t>chứa</a:t>
            </a:r>
            <a:r>
              <a:rPr lang="en-CA"/>
              <a:t> </a:t>
            </a:r>
            <a:r>
              <a:rPr lang="en-CA" err="1"/>
              <a:t>nhiều</a:t>
            </a:r>
            <a:r>
              <a:rPr lang="en-CA"/>
              <a:t> </a:t>
            </a:r>
            <a:r>
              <a:rPr lang="en-CA" err="1"/>
              <a:t>cổng</a:t>
            </a:r>
            <a:r>
              <a:rPr lang="en-CA"/>
              <a:t> </a:t>
            </a:r>
            <a:r>
              <a:rPr lang="en-CA" smtClean="0"/>
              <a:t>Ethernet</a:t>
            </a:r>
            <a:br>
              <a:rPr lang="en-CA" smtClean="0"/>
            </a:br>
            <a:r>
              <a:rPr lang="en-CA" err="1" smtClean="0"/>
              <a:t>và</a:t>
            </a:r>
            <a:r>
              <a:rPr lang="en-CA" smtClean="0"/>
              <a:t> </a:t>
            </a:r>
            <a:r>
              <a:rPr lang="en-CA" err="1"/>
              <a:t>các</a:t>
            </a:r>
            <a:r>
              <a:rPr lang="en-CA"/>
              <a:t> </a:t>
            </a:r>
            <a:r>
              <a:rPr lang="en-CA" err="1"/>
              <a:t>thiết</a:t>
            </a:r>
            <a:r>
              <a:rPr lang="en-CA"/>
              <a:t> </a:t>
            </a:r>
            <a:r>
              <a:rPr lang="en-CA" err="1"/>
              <a:t>bị</a:t>
            </a:r>
            <a:r>
              <a:rPr lang="en-CA"/>
              <a:t> </a:t>
            </a:r>
            <a:r>
              <a:rPr lang="en-CA" err="1"/>
              <a:t>chuyển</a:t>
            </a:r>
            <a:r>
              <a:rPr lang="en-CA"/>
              <a:t> </a:t>
            </a:r>
            <a:r>
              <a:rPr lang="en-CA" err="1"/>
              <a:t>mạch</a:t>
            </a:r>
            <a:r>
              <a:rPr lang="en-CA"/>
              <a:t> </a:t>
            </a:r>
            <a:r>
              <a:rPr lang="en-CA" err="1"/>
              <a:t>có</a:t>
            </a:r>
            <a:r>
              <a:rPr lang="en-CA"/>
              <a:t> </a:t>
            </a:r>
            <a:r>
              <a:rPr lang="en-CA" err="1"/>
              <a:t>kích</a:t>
            </a:r>
            <a:r>
              <a:rPr lang="en-CA"/>
              <a:t> </a:t>
            </a:r>
            <a:r>
              <a:rPr lang="en-CA" err="1"/>
              <a:t>thước</a:t>
            </a:r>
            <a:r>
              <a:rPr lang="en-CA"/>
              <a:t> </a:t>
            </a:r>
            <a:r>
              <a:rPr lang="en-CA" err="1"/>
              <a:t>khác</a:t>
            </a:r>
            <a:r>
              <a:rPr lang="en-CA"/>
              <a:t> </a:t>
            </a:r>
            <a:r>
              <a:rPr lang="en-CA" err="1" smtClean="0"/>
              <a:t>nhau</a:t>
            </a:r>
            <a:r>
              <a:rPr lang="en-CA" smtClean="0"/>
              <a:t/>
            </a:r>
            <a:br>
              <a:rPr lang="en-CA" smtClean="0"/>
            </a:br>
            <a:r>
              <a:rPr lang="en-CA" err="1" smtClean="0"/>
              <a:t>cung</a:t>
            </a:r>
            <a:r>
              <a:rPr lang="en-CA" smtClean="0"/>
              <a:t> </a:t>
            </a:r>
            <a:r>
              <a:rPr lang="en-CA" err="1"/>
              <a:t>cấp</a:t>
            </a:r>
            <a:r>
              <a:rPr lang="en-CA"/>
              <a:t> </a:t>
            </a:r>
            <a:r>
              <a:rPr lang="en-CA" err="1"/>
              <a:t>số</a:t>
            </a:r>
            <a:r>
              <a:rPr lang="en-CA"/>
              <a:t> </a:t>
            </a:r>
            <a:r>
              <a:rPr lang="en-CA" err="1"/>
              <a:t>cổng</a:t>
            </a:r>
            <a:r>
              <a:rPr lang="en-CA"/>
              <a:t> </a:t>
            </a:r>
            <a:r>
              <a:rPr lang="en-CA" err="1"/>
              <a:t>khác</a:t>
            </a:r>
            <a:r>
              <a:rPr lang="en-CA"/>
              <a:t> </a:t>
            </a:r>
            <a:r>
              <a:rPr lang="en-CA" err="1"/>
              <a:t>nhau</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11</a:t>
            </a:fld>
            <a:endParaRPr lang="en-US"/>
          </a:p>
        </p:txBody>
      </p:sp>
      <p:pic>
        <p:nvPicPr>
          <p:cNvPr id="6" name="Picture 5" descr="24-portSwitch"/>
          <p:cNvPicPr/>
          <p:nvPr/>
        </p:nvPicPr>
        <p:blipFill rotWithShape="1">
          <a:blip r:embed="rId3" cstate="print">
            <a:extLst>
              <a:ext uri="{28A0092B-C50C-407E-A947-70E740481C1C}">
                <a14:useLocalDpi xmlns:a14="http://schemas.microsoft.com/office/drawing/2010/main" val="0"/>
              </a:ext>
            </a:extLst>
          </a:blip>
          <a:srcRect t="18824" r="5320" b="7647"/>
          <a:stretch/>
        </p:blipFill>
        <p:spPr bwMode="auto">
          <a:xfrm>
            <a:off x="6696075" y="5362835"/>
            <a:ext cx="2027010" cy="89508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206704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err="1" smtClean="0"/>
              <a:t>Mạng</a:t>
            </a:r>
            <a:r>
              <a:rPr lang="en-US" sz="3200" smtClean="0"/>
              <a:t> </a:t>
            </a:r>
            <a:r>
              <a:rPr lang="en-US" sz="3200" err="1" smtClean="0"/>
              <a:t>cục</a:t>
            </a:r>
            <a:r>
              <a:rPr lang="en-US" sz="3200" smtClean="0"/>
              <a:t> </a:t>
            </a:r>
            <a:r>
              <a:rPr lang="en-US" sz="3200" err="1" smtClean="0"/>
              <a:t>bộ</a:t>
            </a:r>
            <a:r>
              <a:rPr lang="en-US" sz="3200" smtClean="0"/>
              <a:t> (LAN: Local Area Network) </a:t>
            </a:r>
            <a:endParaRPr lang="en-US" sz="3200"/>
          </a:p>
        </p:txBody>
      </p:sp>
      <p:sp>
        <p:nvSpPr>
          <p:cNvPr id="3" name="Content Placeholder 2"/>
          <p:cNvSpPr>
            <a:spLocks noGrp="1"/>
          </p:cNvSpPr>
          <p:nvPr>
            <p:ph idx="1"/>
          </p:nvPr>
        </p:nvSpPr>
        <p:spPr/>
        <p:txBody>
          <a:bodyPr/>
          <a:lstStyle/>
          <a:p>
            <a:r>
              <a:rPr lang="en-US" b="1" err="1"/>
              <a:t>Các</a:t>
            </a:r>
            <a:r>
              <a:rPr lang="en-US" b="1"/>
              <a:t> </a:t>
            </a:r>
            <a:r>
              <a:rPr lang="en-US" b="1" err="1"/>
              <a:t>bộ</a:t>
            </a:r>
            <a:r>
              <a:rPr lang="en-US" b="1"/>
              <a:t> </a:t>
            </a:r>
            <a:r>
              <a:rPr lang="en-US" b="1" err="1"/>
              <a:t>định</a:t>
            </a:r>
            <a:r>
              <a:rPr lang="en-US" b="1"/>
              <a:t> </a:t>
            </a:r>
            <a:r>
              <a:rPr lang="en-US" b="1" err="1"/>
              <a:t>tuyến</a:t>
            </a:r>
            <a:endParaRPr lang="vi-VN" b="1"/>
          </a:p>
          <a:p>
            <a:pPr lvl="1"/>
            <a:r>
              <a:rPr lang="en-CA" err="1"/>
              <a:t>Bên</a:t>
            </a:r>
            <a:r>
              <a:rPr lang="en-CA"/>
              <a:t> </a:t>
            </a:r>
            <a:r>
              <a:rPr lang="en-CA" err="1"/>
              <a:t>trong</a:t>
            </a:r>
            <a:r>
              <a:rPr lang="en-CA"/>
              <a:t> LAN, </a:t>
            </a:r>
            <a:r>
              <a:rPr lang="en-CA" err="1"/>
              <a:t>các</a:t>
            </a:r>
            <a:r>
              <a:rPr lang="en-CA"/>
              <a:t> </a:t>
            </a:r>
            <a:r>
              <a:rPr lang="en-CA" err="1"/>
              <a:t>bộ</a:t>
            </a:r>
            <a:r>
              <a:rPr lang="en-CA"/>
              <a:t> </a:t>
            </a:r>
            <a:r>
              <a:rPr lang="en-CA" err="1"/>
              <a:t>định</a:t>
            </a:r>
            <a:r>
              <a:rPr lang="en-CA"/>
              <a:t> </a:t>
            </a:r>
            <a:r>
              <a:rPr lang="en-CA" err="1"/>
              <a:t>tuyến</a:t>
            </a:r>
            <a:r>
              <a:rPr lang="en-CA"/>
              <a:t> </a:t>
            </a:r>
            <a:r>
              <a:rPr lang="en-CA" err="1"/>
              <a:t>nội</a:t>
            </a:r>
            <a:r>
              <a:rPr lang="en-CA"/>
              <a:t> </a:t>
            </a:r>
            <a:r>
              <a:rPr lang="en-CA" err="1"/>
              <a:t>bộ</a:t>
            </a:r>
            <a:r>
              <a:rPr lang="en-CA"/>
              <a:t> </a:t>
            </a:r>
            <a:r>
              <a:rPr lang="en-CA" err="1"/>
              <a:t>kết</a:t>
            </a:r>
            <a:r>
              <a:rPr lang="en-CA"/>
              <a:t> </a:t>
            </a:r>
            <a:r>
              <a:rPr lang="en-CA" err="1"/>
              <a:t>nối</a:t>
            </a:r>
            <a:r>
              <a:rPr lang="en-CA"/>
              <a:t> </a:t>
            </a:r>
            <a:r>
              <a:rPr lang="en-CA" err="1"/>
              <a:t>các</a:t>
            </a:r>
            <a:r>
              <a:rPr lang="en-CA"/>
              <a:t> </a:t>
            </a:r>
            <a:r>
              <a:rPr lang="en-CA" err="1"/>
              <a:t>phần</a:t>
            </a:r>
            <a:r>
              <a:rPr lang="en-CA"/>
              <a:t> </a:t>
            </a:r>
            <a:r>
              <a:rPr lang="en-CA" err="1"/>
              <a:t>trong</a:t>
            </a:r>
            <a:r>
              <a:rPr lang="en-CA"/>
              <a:t> LAN </a:t>
            </a:r>
            <a:endParaRPr lang="en-CA" smtClean="0"/>
          </a:p>
          <a:p>
            <a:pPr lvl="1"/>
            <a:r>
              <a:rPr lang="en-US" smtClean="0"/>
              <a:t>Ở đường biên của </a:t>
            </a:r>
            <a:r>
              <a:rPr lang="en-US" smtClean="0"/>
              <a:t>LAN, </a:t>
            </a:r>
            <a:r>
              <a:rPr lang="en-CA" err="1"/>
              <a:t>bộ</a:t>
            </a:r>
            <a:r>
              <a:rPr lang="en-CA"/>
              <a:t> </a:t>
            </a:r>
            <a:r>
              <a:rPr lang="en-CA" err="1"/>
              <a:t>định</a:t>
            </a:r>
            <a:r>
              <a:rPr lang="en-CA"/>
              <a:t> </a:t>
            </a:r>
            <a:r>
              <a:rPr lang="en-CA" err="1"/>
              <a:t>tuyến</a:t>
            </a:r>
            <a:r>
              <a:rPr lang="en-CA"/>
              <a:t> </a:t>
            </a:r>
            <a:r>
              <a:rPr lang="en-CA" err="1"/>
              <a:t>kết</a:t>
            </a:r>
            <a:r>
              <a:rPr lang="en-CA"/>
              <a:t> </a:t>
            </a:r>
            <a:r>
              <a:rPr lang="en-CA" err="1"/>
              <a:t>nối</a:t>
            </a:r>
            <a:r>
              <a:rPr lang="en-CA"/>
              <a:t> </a:t>
            </a:r>
            <a:r>
              <a:rPr lang="en-CA" err="1"/>
              <a:t>với</a:t>
            </a:r>
            <a:r>
              <a:rPr lang="en-CA"/>
              <a:t> </a:t>
            </a:r>
            <a:r>
              <a:rPr lang="en-CA" err="1"/>
              <a:t>mạng</a:t>
            </a:r>
            <a:r>
              <a:rPr lang="en-CA"/>
              <a:t> </a:t>
            </a:r>
            <a:r>
              <a:rPr lang="en-CA" err="1"/>
              <a:t>công</a:t>
            </a:r>
            <a:r>
              <a:rPr lang="en-CA"/>
              <a:t> </a:t>
            </a:r>
            <a:r>
              <a:rPr lang="en-CA" err="1"/>
              <a:t>cộng</a:t>
            </a:r>
            <a:endParaRPr lang="en-US"/>
          </a:p>
          <a:p>
            <a:pPr lvl="1"/>
            <a:r>
              <a:rPr lang="en-CA" err="1"/>
              <a:t>Đ</a:t>
            </a:r>
            <a:r>
              <a:rPr lang="en-CA" err="1" smtClean="0"/>
              <a:t>óng</a:t>
            </a:r>
            <a:r>
              <a:rPr lang="en-CA" smtClean="0"/>
              <a:t> </a:t>
            </a:r>
            <a:r>
              <a:rPr lang="en-CA" err="1"/>
              <a:t>vai</a:t>
            </a:r>
            <a:r>
              <a:rPr lang="en-CA"/>
              <a:t> </a:t>
            </a:r>
            <a:r>
              <a:rPr lang="en-CA" err="1"/>
              <a:t>trò</a:t>
            </a:r>
            <a:r>
              <a:rPr lang="en-CA"/>
              <a:t> </a:t>
            </a:r>
            <a:r>
              <a:rPr lang="en-CA" err="1"/>
              <a:t>như</a:t>
            </a:r>
            <a:r>
              <a:rPr lang="en-CA"/>
              <a:t> </a:t>
            </a:r>
            <a:r>
              <a:rPr lang="en-CA" err="1"/>
              <a:t>điểm</a:t>
            </a:r>
            <a:r>
              <a:rPr lang="en-CA"/>
              <a:t> </a:t>
            </a:r>
            <a:r>
              <a:rPr lang="en-CA" err="1"/>
              <a:t>đầu</a:t>
            </a:r>
            <a:r>
              <a:rPr lang="en-CA"/>
              <a:t> </a:t>
            </a:r>
            <a:r>
              <a:rPr lang="en-CA" err="1"/>
              <a:t>vào</a:t>
            </a:r>
            <a:r>
              <a:rPr lang="en-CA"/>
              <a:t> </a:t>
            </a:r>
            <a:r>
              <a:rPr lang="en-CA" err="1"/>
              <a:t>và</a:t>
            </a:r>
            <a:r>
              <a:rPr lang="en-CA"/>
              <a:t> </a:t>
            </a:r>
            <a:r>
              <a:rPr lang="en-CA" err="1"/>
              <a:t>đầu</a:t>
            </a:r>
            <a:r>
              <a:rPr lang="en-CA"/>
              <a:t> </a:t>
            </a:r>
            <a:r>
              <a:rPr lang="en-CA" err="1"/>
              <a:t>ra</a:t>
            </a:r>
            <a:r>
              <a:rPr lang="en-CA"/>
              <a:t> </a:t>
            </a:r>
            <a:r>
              <a:rPr lang="en-CA" err="1"/>
              <a:t>của</a:t>
            </a:r>
            <a:r>
              <a:rPr lang="en-CA"/>
              <a:t> </a:t>
            </a:r>
            <a:r>
              <a:rPr lang="en-CA" err="1"/>
              <a:t>mỗi</a:t>
            </a:r>
            <a:r>
              <a:rPr lang="en-CA"/>
              <a:t> </a:t>
            </a:r>
            <a:r>
              <a:rPr lang="en-CA" err="1"/>
              <a:t>mạng</a:t>
            </a:r>
            <a:r>
              <a:rPr lang="en-CA"/>
              <a:t>, </a:t>
            </a:r>
            <a:r>
              <a:rPr lang="en-CA" err="1"/>
              <a:t>và</a:t>
            </a:r>
            <a:r>
              <a:rPr lang="en-CA"/>
              <a:t> </a:t>
            </a:r>
            <a:r>
              <a:rPr lang="en-CA" err="1"/>
              <a:t>còn</a:t>
            </a:r>
            <a:r>
              <a:rPr lang="en-CA"/>
              <a:t> </a:t>
            </a:r>
            <a:r>
              <a:rPr lang="en-CA" err="1"/>
              <a:t>được</a:t>
            </a:r>
            <a:r>
              <a:rPr lang="en-CA"/>
              <a:t> </a:t>
            </a:r>
            <a:r>
              <a:rPr lang="en-CA" err="1"/>
              <a:t>gọi</a:t>
            </a:r>
            <a:r>
              <a:rPr lang="en-CA"/>
              <a:t> </a:t>
            </a:r>
            <a:r>
              <a:rPr lang="en-CA" err="1"/>
              <a:t>là</a:t>
            </a:r>
            <a:r>
              <a:rPr lang="en-CA"/>
              <a:t> </a:t>
            </a:r>
            <a:r>
              <a:rPr lang="en-CA" err="1"/>
              <a:t>cổng</a:t>
            </a:r>
            <a:r>
              <a:rPr lang="en-CA"/>
              <a:t> </a:t>
            </a:r>
            <a:r>
              <a:rPr lang="en-CA" err="1"/>
              <a:t>vào</a:t>
            </a:r>
            <a:r>
              <a:rPr lang="en-CA"/>
              <a:t> </a:t>
            </a:r>
            <a:r>
              <a:rPr lang="en-CA" err="1"/>
              <a:t>ra</a:t>
            </a:r>
            <a:r>
              <a:rPr lang="en-CA"/>
              <a:t> </a:t>
            </a:r>
            <a:r>
              <a:rPr lang="en-CA" err="1"/>
              <a:t>mạng</a:t>
            </a:r>
            <a:r>
              <a:rPr lang="en-CA"/>
              <a:t> (gateway)</a:t>
            </a:r>
            <a:endParaRPr lang="en-US"/>
          </a:p>
          <a:p>
            <a:pPr lvl="1"/>
            <a:r>
              <a:rPr lang="en-CA" err="1"/>
              <a:t>bộ</a:t>
            </a:r>
            <a:r>
              <a:rPr lang="en-CA"/>
              <a:t> </a:t>
            </a:r>
            <a:r>
              <a:rPr lang="en-CA" err="1"/>
              <a:t>định</a:t>
            </a:r>
            <a:r>
              <a:rPr lang="en-CA"/>
              <a:t> </a:t>
            </a:r>
            <a:r>
              <a:rPr lang="en-CA" err="1"/>
              <a:t>tuyến</a:t>
            </a:r>
            <a:r>
              <a:rPr lang="en-CA"/>
              <a:t> </a:t>
            </a:r>
            <a:r>
              <a:rPr lang="en-CA" err="1"/>
              <a:t>kết</a:t>
            </a:r>
            <a:r>
              <a:rPr lang="en-CA"/>
              <a:t> </a:t>
            </a:r>
            <a:r>
              <a:rPr lang="en-CA" err="1"/>
              <a:t>nối</a:t>
            </a:r>
            <a:r>
              <a:rPr lang="en-CA"/>
              <a:t> </a:t>
            </a:r>
            <a:r>
              <a:rPr lang="en-CA" err="1"/>
              <a:t>với</a:t>
            </a:r>
            <a:r>
              <a:rPr lang="en-CA"/>
              <a:t> </a:t>
            </a:r>
            <a:r>
              <a:rPr lang="en-CA" err="1"/>
              <a:t>các</a:t>
            </a:r>
            <a:r>
              <a:rPr lang="en-CA"/>
              <a:t> </a:t>
            </a:r>
            <a:r>
              <a:rPr lang="en-CA" err="1"/>
              <a:t>đường</a:t>
            </a:r>
            <a:r>
              <a:rPr lang="en-CA"/>
              <a:t> </a:t>
            </a:r>
            <a:r>
              <a:rPr lang="en-CA" err="1"/>
              <a:t>dây</a:t>
            </a:r>
            <a:r>
              <a:rPr lang="en-CA"/>
              <a:t> </a:t>
            </a:r>
            <a:r>
              <a:rPr lang="en-CA" err="1"/>
              <a:t>truyền</a:t>
            </a:r>
            <a:r>
              <a:rPr lang="en-CA"/>
              <a:t> </a:t>
            </a:r>
            <a:r>
              <a:rPr lang="en-CA" err="1"/>
              <a:t>tải</a:t>
            </a:r>
            <a:r>
              <a:rPr lang="en-CA"/>
              <a:t> </a:t>
            </a:r>
            <a:r>
              <a:rPr lang="en-CA" err="1"/>
              <a:t>công</a:t>
            </a:r>
            <a:r>
              <a:rPr lang="en-CA"/>
              <a:t> </a:t>
            </a:r>
            <a:r>
              <a:rPr lang="en-CA" err="1"/>
              <a:t>cộng</a:t>
            </a:r>
            <a:r>
              <a:rPr lang="en-CA"/>
              <a:t> </a:t>
            </a:r>
            <a:r>
              <a:rPr lang="en-CA" err="1"/>
              <a:t>để</a:t>
            </a:r>
            <a:r>
              <a:rPr lang="en-CA"/>
              <a:t> </a:t>
            </a:r>
            <a:r>
              <a:rPr lang="en-CA" err="1"/>
              <a:t>truy</a:t>
            </a:r>
            <a:r>
              <a:rPr lang="en-CA"/>
              <a:t> </a:t>
            </a:r>
            <a:r>
              <a:rPr lang="en-CA" err="1"/>
              <a:t>cập</a:t>
            </a:r>
            <a:r>
              <a:rPr lang="en-CA"/>
              <a:t> </a:t>
            </a:r>
            <a:r>
              <a:rPr lang="en-CA" smtClean="0"/>
              <a:t>Internet </a:t>
            </a:r>
            <a:r>
              <a:rPr lang="en-CA" err="1"/>
              <a:t>gọi</a:t>
            </a:r>
            <a:r>
              <a:rPr lang="en-CA"/>
              <a:t> </a:t>
            </a:r>
            <a:r>
              <a:rPr lang="en-CA" err="1"/>
              <a:t>là</a:t>
            </a:r>
            <a:r>
              <a:rPr lang="en-CA"/>
              <a:t> </a:t>
            </a:r>
            <a:r>
              <a:rPr lang="en-CA" err="1"/>
              <a:t>bộ</a:t>
            </a:r>
            <a:r>
              <a:rPr lang="en-CA"/>
              <a:t> </a:t>
            </a:r>
            <a:r>
              <a:rPr lang="en-CA" err="1"/>
              <a:t>định</a:t>
            </a:r>
            <a:r>
              <a:rPr lang="en-CA"/>
              <a:t> </a:t>
            </a:r>
            <a:r>
              <a:rPr lang="en-CA" err="1"/>
              <a:t>tuyến</a:t>
            </a:r>
            <a:r>
              <a:rPr lang="en-CA"/>
              <a:t> </a:t>
            </a:r>
            <a:r>
              <a:rPr lang="en-CA" err="1"/>
              <a:t>truy</a:t>
            </a:r>
            <a:r>
              <a:rPr lang="en-CA"/>
              <a:t> </a:t>
            </a:r>
            <a:r>
              <a:rPr lang="en-CA" err="1"/>
              <a:t>cập</a:t>
            </a:r>
            <a:r>
              <a:rPr lang="en-CA"/>
              <a:t> (access router)</a:t>
            </a:r>
            <a:endParaRPr lang="en-US" smtClean="0"/>
          </a:p>
          <a:p>
            <a:pPr lvl="2"/>
            <a:r>
              <a:rPr lang="en-CA"/>
              <a:t>Do </a:t>
            </a:r>
            <a:r>
              <a:rPr lang="en-CA" err="1"/>
              <a:t>nó</a:t>
            </a:r>
            <a:r>
              <a:rPr lang="en-CA"/>
              <a:t> </a:t>
            </a:r>
            <a:r>
              <a:rPr lang="en-CA" err="1"/>
              <a:t>đóng</a:t>
            </a:r>
            <a:r>
              <a:rPr lang="en-CA"/>
              <a:t> </a:t>
            </a:r>
            <a:r>
              <a:rPr lang="en-CA" err="1"/>
              <a:t>vai</a:t>
            </a:r>
            <a:r>
              <a:rPr lang="en-CA"/>
              <a:t> </a:t>
            </a:r>
            <a:r>
              <a:rPr lang="en-CA" err="1"/>
              <a:t>trò</a:t>
            </a:r>
            <a:r>
              <a:rPr lang="en-CA"/>
              <a:t> </a:t>
            </a:r>
            <a:r>
              <a:rPr lang="en-CA" err="1"/>
              <a:t>là</a:t>
            </a:r>
            <a:r>
              <a:rPr lang="en-CA"/>
              <a:t> </a:t>
            </a:r>
            <a:r>
              <a:rPr lang="en-CA" err="1"/>
              <a:t>cổng</a:t>
            </a:r>
            <a:r>
              <a:rPr lang="en-CA"/>
              <a:t> </a:t>
            </a:r>
            <a:r>
              <a:rPr lang="en-CA" err="1"/>
              <a:t>vào</a:t>
            </a:r>
            <a:r>
              <a:rPr lang="en-CA"/>
              <a:t> </a:t>
            </a:r>
            <a:r>
              <a:rPr lang="en-CA" err="1"/>
              <a:t>ra</a:t>
            </a:r>
            <a:r>
              <a:rPr lang="en-CA"/>
              <a:t> </a:t>
            </a:r>
            <a:r>
              <a:rPr lang="en-CA" err="1"/>
              <a:t>mạng</a:t>
            </a:r>
            <a:r>
              <a:rPr lang="en-CA"/>
              <a:t> </a:t>
            </a:r>
            <a:r>
              <a:rPr lang="en-CA" err="1"/>
              <a:t>với</a:t>
            </a:r>
            <a:r>
              <a:rPr lang="en-CA"/>
              <a:t> Internet </a:t>
            </a:r>
            <a:r>
              <a:rPr lang="en-CA" err="1"/>
              <a:t>nên</a:t>
            </a:r>
            <a:r>
              <a:rPr lang="en-CA"/>
              <a:t> </a:t>
            </a:r>
            <a:r>
              <a:rPr lang="en-CA" err="1"/>
              <a:t>bộ</a:t>
            </a:r>
            <a:r>
              <a:rPr lang="en-CA"/>
              <a:t> </a:t>
            </a:r>
            <a:r>
              <a:rPr lang="en-CA" err="1"/>
              <a:t>định</a:t>
            </a:r>
            <a:r>
              <a:rPr lang="en-CA"/>
              <a:t> </a:t>
            </a:r>
            <a:r>
              <a:rPr lang="en-CA" err="1"/>
              <a:t>tuyến</a:t>
            </a:r>
            <a:r>
              <a:rPr lang="en-CA"/>
              <a:t> </a:t>
            </a:r>
            <a:r>
              <a:rPr lang="en-CA" err="1"/>
              <a:t>trong</a:t>
            </a:r>
            <a:r>
              <a:rPr lang="en-CA"/>
              <a:t> </a:t>
            </a:r>
            <a:r>
              <a:rPr lang="en-CA" err="1"/>
              <a:t>mạng</a:t>
            </a:r>
            <a:r>
              <a:rPr lang="en-CA"/>
              <a:t> </a:t>
            </a:r>
            <a:r>
              <a:rPr lang="en-CA" err="1"/>
              <a:t>này</a:t>
            </a:r>
            <a:r>
              <a:rPr lang="en-CA"/>
              <a:t> </a:t>
            </a:r>
            <a:r>
              <a:rPr lang="en-CA" err="1"/>
              <a:t>còn</a:t>
            </a:r>
            <a:r>
              <a:rPr lang="en-CA"/>
              <a:t> </a:t>
            </a:r>
            <a:r>
              <a:rPr lang="en-CA" err="1"/>
              <a:t>được</a:t>
            </a:r>
            <a:r>
              <a:rPr lang="en-CA"/>
              <a:t> </a:t>
            </a:r>
            <a:r>
              <a:rPr lang="en-CA" err="1"/>
              <a:t>gọi</a:t>
            </a:r>
            <a:r>
              <a:rPr lang="en-CA"/>
              <a:t> </a:t>
            </a:r>
            <a:r>
              <a:rPr lang="en-CA" err="1"/>
              <a:t>là</a:t>
            </a:r>
            <a:r>
              <a:rPr lang="en-CA"/>
              <a:t> “</a:t>
            </a:r>
            <a:r>
              <a:rPr lang="en-CA" i="1" err="1"/>
              <a:t>cổng</a:t>
            </a:r>
            <a:r>
              <a:rPr lang="en-CA" i="1"/>
              <a:t> </a:t>
            </a:r>
            <a:r>
              <a:rPr lang="en-CA" i="1" err="1"/>
              <a:t>vào</a:t>
            </a:r>
            <a:r>
              <a:rPr lang="en-CA" i="1"/>
              <a:t> </a:t>
            </a:r>
            <a:r>
              <a:rPr lang="en-CA" i="1" err="1"/>
              <a:t>ra</a:t>
            </a:r>
            <a:r>
              <a:rPr lang="en-CA" i="1"/>
              <a:t> </a:t>
            </a:r>
            <a:r>
              <a:rPr lang="en-CA" i="1" err="1"/>
              <a:t>mạng</a:t>
            </a:r>
            <a:r>
              <a:rPr lang="en-CA" i="1"/>
              <a:t> </a:t>
            </a:r>
            <a:r>
              <a:rPr lang="en-CA" i="1" err="1"/>
              <a:t>mặc</a:t>
            </a:r>
            <a:r>
              <a:rPr lang="en-CA" i="1"/>
              <a:t> </a:t>
            </a:r>
            <a:r>
              <a:rPr lang="en-CA" i="1" err="1"/>
              <a:t>định</a:t>
            </a:r>
            <a:r>
              <a:rPr lang="en-CA"/>
              <a:t>” (“</a:t>
            </a:r>
            <a:r>
              <a:rPr lang="en-CA" i="1"/>
              <a:t>default gateway</a:t>
            </a:r>
            <a:r>
              <a:rPr lang="en-CA"/>
              <a:t>”)</a:t>
            </a:r>
            <a:endParaRPr lang="en-US"/>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12</a:t>
            </a:fld>
            <a:endParaRPr lang="en-US"/>
          </a:p>
        </p:txBody>
      </p:sp>
    </p:spTree>
    <p:extLst>
      <p:ext uri="{BB962C8B-B14F-4D97-AF65-F5344CB8AC3E}">
        <p14:creationId xmlns:p14="http://schemas.microsoft.com/office/powerpoint/2010/main" val="2559230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err="1" smtClean="0"/>
              <a:t>Mạng</a:t>
            </a:r>
            <a:r>
              <a:rPr lang="en-US" sz="3200" smtClean="0"/>
              <a:t> </a:t>
            </a:r>
            <a:r>
              <a:rPr lang="en-US" sz="3200" err="1" smtClean="0"/>
              <a:t>cục</a:t>
            </a:r>
            <a:r>
              <a:rPr lang="en-US" sz="3200" smtClean="0"/>
              <a:t> </a:t>
            </a:r>
            <a:r>
              <a:rPr lang="en-US" sz="3200" err="1" smtClean="0"/>
              <a:t>bộ</a:t>
            </a:r>
            <a:r>
              <a:rPr lang="en-US" sz="3200" smtClean="0"/>
              <a:t> (LAN: Local Area Network) </a:t>
            </a:r>
            <a:endParaRPr lang="en-US" sz="3200"/>
          </a:p>
        </p:txBody>
      </p:sp>
      <p:sp>
        <p:nvSpPr>
          <p:cNvPr id="3" name="Content Placeholder 2"/>
          <p:cNvSpPr>
            <a:spLocks noGrp="1"/>
          </p:cNvSpPr>
          <p:nvPr>
            <p:ph idx="1"/>
          </p:nvPr>
        </p:nvSpPr>
        <p:spPr>
          <a:xfrm>
            <a:off x="373063" y="1344705"/>
            <a:ext cx="8385175" cy="5351370"/>
          </a:xfrm>
        </p:spPr>
        <p:txBody>
          <a:bodyPr/>
          <a:lstStyle/>
          <a:p>
            <a:r>
              <a:rPr lang="en-US" b="1" err="1"/>
              <a:t>Kết</a:t>
            </a:r>
            <a:r>
              <a:rPr lang="en-US" b="1"/>
              <a:t> </a:t>
            </a:r>
            <a:r>
              <a:rPr lang="en-US" b="1" err="1"/>
              <a:t>nối</a:t>
            </a:r>
            <a:r>
              <a:rPr lang="en-US" b="1"/>
              <a:t> </a:t>
            </a:r>
            <a:r>
              <a:rPr lang="en-US" b="1" err="1"/>
              <a:t>có</a:t>
            </a:r>
            <a:r>
              <a:rPr lang="en-US" b="1"/>
              <a:t> </a:t>
            </a:r>
            <a:r>
              <a:rPr lang="en-US" b="1" err="1"/>
              <a:t>dây</a:t>
            </a:r>
            <a:endParaRPr lang="vi-VN" b="1"/>
          </a:p>
          <a:p>
            <a:pPr lvl="1"/>
            <a:r>
              <a:rPr lang="en-CA" err="1"/>
              <a:t>Loại</a:t>
            </a:r>
            <a:r>
              <a:rPr lang="en-CA"/>
              <a:t> </a:t>
            </a:r>
            <a:r>
              <a:rPr lang="en-CA" err="1"/>
              <a:t>cáp</a:t>
            </a:r>
            <a:r>
              <a:rPr lang="en-CA"/>
              <a:t> </a:t>
            </a:r>
            <a:r>
              <a:rPr lang="en-CA" err="1"/>
              <a:t>mạng</a:t>
            </a:r>
            <a:r>
              <a:rPr lang="en-CA"/>
              <a:t> </a:t>
            </a:r>
            <a:r>
              <a:rPr lang="en-CA" err="1"/>
              <a:t>được</a:t>
            </a:r>
            <a:r>
              <a:rPr lang="en-CA"/>
              <a:t> </a:t>
            </a:r>
            <a:r>
              <a:rPr lang="en-CA" err="1"/>
              <a:t>sử</a:t>
            </a:r>
            <a:r>
              <a:rPr lang="en-CA"/>
              <a:t> </a:t>
            </a:r>
            <a:r>
              <a:rPr lang="en-CA" err="1"/>
              <a:t>dụng</a:t>
            </a:r>
            <a:r>
              <a:rPr lang="en-CA"/>
              <a:t> </a:t>
            </a:r>
            <a:r>
              <a:rPr lang="en-CA" err="1"/>
              <a:t>phổ</a:t>
            </a:r>
            <a:r>
              <a:rPr lang="en-CA"/>
              <a:t> </a:t>
            </a:r>
            <a:r>
              <a:rPr lang="en-CA" err="1"/>
              <a:t>biến</a:t>
            </a:r>
            <a:r>
              <a:rPr lang="en-CA"/>
              <a:t> </a:t>
            </a:r>
            <a:r>
              <a:rPr lang="en-CA" err="1"/>
              <a:t>trong</a:t>
            </a:r>
            <a:r>
              <a:rPr lang="en-CA"/>
              <a:t> </a:t>
            </a:r>
            <a:r>
              <a:rPr lang="en-CA" err="1"/>
              <a:t>mạng</a:t>
            </a:r>
            <a:r>
              <a:rPr lang="en-CA"/>
              <a:t> LAN </a:t>
            </a:r>
            <a:r>
              <a:rPr lang="en-CA" err="1"/>
              <a:t>có</a:t>
            </a:r>
            <a:r>
              <a:rPr lang="en-CA"/>
              <a:t> </a:t>
            </a:r>
            <a:r>
              <a:rPr lang="en-CA" err="1"/>
              <a:t>dây</a:t>
            </a:r>
            <a:r>
              <a:rPr lang="en-CA"/>
              <a:t> </a:t>
            </a:r>
            <a:r>
              <a:rPr lang="en-CA" err="1"/>
              <a:t>theo</a:t>
            </a:r>
            <a:r>
              <a:rPr lang="en-CA"/>
              <a:t> </a:t>
            </a:r>
            <a:r>
              <a:rPr lang="en-CA" err="1"/>
              <a:t>chuẩn</a:t>
            </a:r>
            <a:r>
              <a:rPr lang="en-CA"/>
              <a:t> Ethernet </a:t>
            </a:r>
            <a:r>
              <a:rPr lang="en-CA" err="1"/>
              <a:t>là</a:t>
            </a:r>
            <a:r>
              <a:rPr lang="en-CA"/>
              <a:t> </a:t>
            </a:r>
            <a:r>
              <a:rPr lang="en-CA" err="1"/>
              <a:t>cáp</a:t>
            </a:r>
            <a:r>
              <a:rPr lang="en-CA"/>
              <a:t> </a:t>
            </a:r>
            <a:r>
              <a:rPr lang="en-CA" err="1"/>
              <a:t>xoắn</a:t>
            </a:r>
            <a:r>
              <a:rPr lang="en-CA"/>
              <a:t> </a:t>
            </a:r>
            <a:r>
              <a:rPr lang="en-CA" err="1"/>
              <a:t>đôi</a:t>
            </a:r>
            <a:r>
              <a:rPr lang="en-CA"/>
              <a:t>.</a:t>
            </a:r>
            <a:endParaRPr lang="en-US" smtClean="0"/>
          </a:p>
          <a:p>
            <a:pPr lvl="2"/>
            <a:r>
              <a:rPr lang="en-CA" err="1"/>
              <a:t>Những</a:t>
            </a:r>
            <a:r>
              <a:rPr lang="en-CA"/>
              <a:t> </a:t>
            </a:r>
            <a:r>
              <a:rPr lang="en-CA" err="1"/>
              <a:t>tên</a:t>
            </a:r>
            <a:r>
              <a:rPr lang="en-CA"/>
              <a:t> </a:t>
            </a:r>
            <a:r>
              <a:rPr lang="en-CA" err="1"/>
              <a:t>thường</a:t>
            </a:r>
            <a:r>
              <a:rPr lang="en-CA"/>
              <a:t> </a:t>
            </a:r>
            <a:r>
              <a:rPr lang="en-CA" err="1"/>
              <a:t>gọi</a:t>
            </a:r>
            <a:r>
              <a:rPr lang="en-CA"/>
              <a:t> </a:t>
            </a:r>
            <a:r>
              <a:rPr lang="en-CA" err="1"/>
              <a:t>khác</a:t>
            </a:r>
            <a:r>
              <a:rPr lang="en-CA"/>
              <a:t> </a:t>
            </a:r>
            <a:r>
              <a:rPr lang="en-CA" err="1"/>
              <a:t>của</a:t>
            </a:r>
            <a:r>
              <a:rPr lang="en-CA"/>
              <a:t> </a:t>
            </a:r>
            <a:r>
              <a:rPr lang="en-CA" err="1"/>
              <a:t>cáp</a:t>
            </a:r>
            <a:r>
              <a:rPr lang="en-CA"/>
              <a:t> </a:t>
            </a:r>
            <a:r>
              <a:rPr lang="en-CA" err="1"/>
              <a:t>xoắn</a:t>
            </a:r>
            <a:r>
              <a:rPr lang="en-CA"/>
              <a:t> </a:t>
            </a:r>
            <a:r>
              <a:rPr lang="en-CA" err="1"/>
              <a:t>đôi</a:t>
            </a:r>
            <a:r>
              <a:rPr lang="en-CA"/>
              <a:t> </a:t>
            </a:r>
            <a:r>
              <a:rPr lang="en-CA" err="1"/>
              <a:t>là</a:t>
            </a:r>
            <a:r>
              <a:rPr lang="en-CA"/>
              <a:t>: </a:t>
            </a:r>
            <a:r>
              <a:rPr lang="en-CA" err="1"/>
              <a:t>cáp</a:t>
            </a:r>
            <a:r>
              <a:rPr lang="en-CA"/>
              <a:t> Ethernet, </a:t>
            </a:r>
            <a:r>
              <a:rPr lang="en-CA" err="1"/>
              <a:t>cáp</a:t>
            </a:r>
            <a:r>
              <a:rPr lang="en-CA"/>
              <a:t> </a:t>
            </a:r>
            <a:r>
              <a:rPr lang="en-CA" err="1"/>
              <a:t>vá</a:t>
            </a:r>
            <a:r>
              <a:rPr lang="en-CA"/>
              <a:t>, </a:t>
            </a:r>
            <a:r>
              <a:rPr lang="en-CA" err="1"/>
              <a:t>cáp</a:t>
            </a:r>
            <a:r>
              <a:rPr lang="en-CA"/>
              <a:t> </a:t>
            </a:r>
            <a:r>
              <a:rPr lang="en-CA" err="1"/>
              <a:t>thẳng</a:t>
            </a:r>
            <a:r>
              <a:rPr lang="en-CA"/>
              <a:t>, </a:t>
            </a:r>
            <a:r>
              <a:rPr lang="en-CA" err="1"/>
              <a:t>cáp</a:t>
            </a:r>
            <a:r>
              <a:rPr lang="en-CA"/>
              <a:t> </a:t>
            </a:r>
            <a:r>
              <a:rPr lang="en-CA" err="1"/>
              <a:t>mạng</a:t>
            </a:r>
            <a:r>
              <a:rPr lang="en-CA"/>
              <a:t> </a:t>
            </a:r>
            <a:r>
              <a:rPr lang="en-CA" err="1"/>
              <a:t>và</a:t>
            </a:r>
            <a:r>
              <a:rPr lang="en-CA"/>
              <a:t> </a:t>
            </a:r>
            <a:r>
              <a:rPr lang="en-CA" err="1"/>
              <a:t>cáp</a:t>
            </a:r>
            <a:r>
              <a:rPr lang="en-CA"/>
              <a:t> RJ-45</a:t>
            </a:r>
            <a:endParaRPr lang="en-US"/>
          </a:p>
          <a:p>
            <a:pPr lvl="1"/>
            <a:r>
              <a:rPr lang="en-US" err="1" smtClean="0"/>
              <a:t>Một</a:t>
            </a:r>
            <a:r>
              <a:rPr lang="en-US" smtClean="0"/>
              <a:t> </a:t>
            </a:r>
            <a:r>
              <a:rPr lang="en-US" err="1" smtClean="0"/>
              <a:t>đầu</a:t>
            </a:r>
            <a:r>
              <a:rPr lang="en-US" smtClean="0"/>
              <a:t> </a:t>
            </a:r>
            <a:r>
              <a:rPr lang="en-US" err="1" smtClean="0"/>
              <a:t>cáp</a:t>
            </a:r>
            <a:r>
              <a:rPr lang="en-US" smtClean="0"/>
              <a:t> </a:t>
            </a:r>
            <a:r>
              <a:rPr lang="en-US" err="1" smtClean="0"/>
              <a:t>được</a:t>
            </a:r>
            <a:r>
              <a:rPr lang="en-US" smtClean="0"/>
              <a:t> </a:t>
            </a:r>
            <a:r>
              <a:rPr lang="en-US" err="1" smtClean="0"/>
              <a:t>cắm</a:t>
            </a:r>
            <a:r>
              <a:rPr lang="en-US" smtClean="0"/>
              <a:t> </a:t>
            </a:r>
            <a:r>
              <a:rPr lang="en-US" err="1" smtClean="0"/>
              <a:t>vào</a:t>
            </a:r>
            <a:r>
              <a:rPr lang="en-US" smtClean="0"/>
              <a:t> card </a:t>
            </a:r>
            <a:r>
              <a:rPr lang="en-US" err="1" smtClean="0"/>
              <a:t>mạng</a:t>
            </a:r>
            <a:r>
              <a:rPr lang="en-US" smtClean="0"/>
              <a:t>, </a:t>
            </a:r>
            <a:r>
              <a:rPr lang="en-US" err="1" smtClean="0"/>
              <a:t>đầu</a:t>
            </a:r>
            <a:r>
              <a:rPr lang="en-US" smtClean="0"/>
              <a:t> </a:t>
            </a:r>
            <a:r>
              <a:rPr lang="en-US" err="1" smtClean="0"/>
              <a:t>còn</a:t>
            </a:r>
            <a:r>
              <a:rPr lang="en-US" smtClean="0"/>
              <a:t> </a:t>
            </a:r>
            <a:r>
              <a:rPr lang="en-US" err="1" smtClean="0"/>
              <a:t>lại</a:t>
            </a:r>
            <a:r>
              <a:rPr lang="en-US" smtClean="0"/>
              <a:t> </a:t>
            </a:r>
            <a:r>
              <a:rPr lang="en-US" err="1" smtClean="0"/>
              <a:t>được</a:t>
            </a:r>
            <a:r>
              <a:rPr lang="en-US" smtClean="0"/>
              <a:t> </a:t>
            </a:r>
            <a:r>
              <a:rPr lang="en-US" err="1" smtClean="0"/>
              <a:t>cắm</a:t>
            </a:r>
            <a:r>
              <a:rPr lang="en-US" smtClean="0"/>
              <a:t> </a:t>
            </a:r>
            <a:r>
              <a:rPr lang="en-US" err="1" smtClean="0"/>
              <a:t>vào</a:t>
            </a:r>
            <a:r>
              <a:rPr lang="en-US" smtClean="0"/>
              <a:t> </a:t>
            </a:r>
            <a:r>
              <a:rPr lang="en-US" err="1" smtClean="0"/>
              <a:t>cổng</a:t>
            </a:r>
            <a:r>
              <a:rPr lang="en-US" smtClean="0"/>
              <a:t> </a:t>
            </a:r>
            <a:r>
              <a:rPr lang="en-US" err="1" smtClean="0"/>
              <a:t>mạng</a:t>
            </a:r>
            <a:endParaRPr lang="en-US" smtClean="0"/>
          </a:p>
          <a:p>
            <a:pPr lvl="1"/>
            <a:r>
              <a:rPr lang="en-CA" err="1"/>
              <a:t>Không</a:t>
            </a:r>
            <a:r>
              <a:rPr lang="en-CA"/>
              <a:t> </a:t>
            </a:r>
            <a:r>
              <a:rPr lang="en-CA" err="1"/>
              <a:t>quan</a:t>
            </a:r>
            <a:r>
              <a:rPr lang="en-CA"/>
              <a:t> </a:t>
            </a:r>
            <a:r>
              <a:rPr lang="en-CA" err="1"/>
              <a:t>trọng</a:t>
            </a:r>
            <a:r>
              <a:rPr lang="en-CA"/>
              <a:t> </a:t>
            </a:r>
            <a:r>
              <a:rPr lang="en-CA" err="1"/>
              <a:t>vị</a:t>
            </a:r>
            <a:r>
              <a:rPr lang="en-CA"/>
              <a:t> </a:t>
            </a:r>
            <a:r>
              <a:rPr lang="en-CA" err="1"/>
              <a:t>trí</a:t>
            </a:r>
            <a:r>
              <a:rPr lang="en-CA"/>
              <a:t> </a:t>
            </a:r>
            <a:r>
              <a:rPr lang="en-CA" err="1"/>
              <a:t>cổng</a:t>
            </a:r>
            <a:r>
              <a:rPr lang="en-CA"/>
              <a:t> </a:t>
            </a:r>
            <a:r>
              <a:rPr lang="en-CA" err="1"/>
              <a:t>mạng</a:t>
            </a:r>
            <a:r>
              <a:rPr lang="en-CA"/>
              <a:t> </a:t>
            </a:r>
            <a:r>
              <a:rPr lang="en-CA" err="1"/>
              <a:t>nằm</a:t>
            </a:r>
            <a:r>
              <a:rPr lang="en-CA"/>
              <a:t> ở </a:t>
            </a:r>
            <a:r>
              <a:rPr lang="en-CA" err="1"/>
              <a:t>đâu</a:t>
            </a:r>
            <a:r>
              <a:rPr lang="en-CA"/>
              <a:t>, </a:t>
            </a:r>
            <a:r>
              <a:rPr lang="en-CA" err="1"/>
              <a:t>điều</a:t>
            </a:r>
            <a:r>
              <a:rPr lang="en-CA"/>
              <a:t> </a:t>
            </a:r>
            <a:r>
              <a:rPr lang="en-CA" err="1"/>
              <a:t>quan</a:t>
            </a:r>
            <a:r>
              <a:rPr lang="en-CA"/>
              <a:t> </a:t>
            </a:r>
            <a:r>
              <a:rPr lang="en-CA" err="1"/>
              <a:t>trọng</a:t>
            </a:r>
            <a:r>
              <a:rPr lang="en-CA"/>
              <a:t> </a:t>
            </a:r>
            <a:r>
              <a:rPr lang="en-CA" err="1"/>
              <a:t>là</a:t>
            </a:r>
            <a:r>
              <a:rPr lang="en-CA"/>
              <a:t> </a:t>
            </a:r>
            <a:r>
              <a:rPr lang="en-CA" err="1"/>
              <a:t>các</a:t>
            </a:r>
            <a:r>
              <a:rPr lang="en-CA"/>
              <a:t> </a:t>
            </a:r>
            <a:r>
              <a:rPr lang="en-CA" err="1"/>
              <a:t>máy</a:t>
            </a:r>
            <a:r>
              <a:rPr lang="en-CA"/>
              <a:t> </a:t>
            </a:r>
            <a:r>
              <a:rPr lang="en-CA" err="1"/>
              <a:t>tính</a:t>
            </a:r>
            <a:r>
              <a:rPr lang="en-CA"/>
              <a:t> </a:t>
            </a:r>
            <a:r>
              <a:rPr lang="en-CA" err="1"/>
              <a:t>kết</a:t>
            </a:r>
            <a:r>
              <a:rPr lang="en-CA"/>
              <a:t> </a:t>
            </a:r>
            <a:r>
              <a:rPr lang="en-CA" err="1"/>
              <a:t>nối</a:t>
            </a:r>
            <a:r>
              <a:rPr lang="en-CA"/>
              <a:t> </a:t>
            </a:r>
            <a:r>
              <a:rPr lang="en-CA" err="1"/>
              <a:t>với</a:t>
            </a:r>
            <a:r>
              <a:rPr lang="en-CA"/>
              <a:t> </a:t>
            </a:r>
            <a:r>
              <a:rPr lang="en-CA" err="1"/>
              <a:t>thiết</a:t>
            </a:r>
            <a:r>
              <a:rPr lang="en-CA"/>
              <a:t> </a:t>
            </a:r>
            <a:r>
              <a:rPr lang="en-CA" err="1"/>
              <a:t>bị</a:t>
            </a:r>
            <a:r>
              <a:rPr lang="en-CA"/>
              <a:t> </a:t>
            </a:r>
            <a:r>
              <a:rPr lang="en-CA" err="1"/>
              <a:t>trung</a:t>
            </a:r>
            <a:r>
              <a:rPr lang="en-CA"/>
              <a:t> tâm </a:t>
            </a:r>
            <a:r>
              <a:rPr lang="en-CA" err="1"/>
              <a:t>để</a:t>
            </a:r>
            <a:r>
              <a:rPr lang="en-CA"/>
              <a:t> </a:t>
            </a:r>
            <a:r>
              <a:rPr lang="en-CA" err="1"/>
              <a:t>có</a:t>
            </a:r>
            <a:r>
              <a:rPr lang="en-CA"/>
              <a:t> </a:t>
            </a:r>
            <a:r>
              <a:rPr lang="en-CA" err="1"/>
              <a:t>thể</a:t>
            </a:r>
            <a:r>
              <a:rPr lang="en-CA"/>
              <a:t> </a:t>
            </a:r>
            <a:r>
              <a:rPr lang="en-CA" err="1"/>
              <a:t>truyền</a:t>
            </a:r>
            <a:r>
              <a:rPr lang="en-CA"/>
              <a:t> </a:t>
            </a:r>
            <a:r>
              <a:rPr lang="en-CA" err="1"/>
              <a:t>thông</a:t>
            </a:r>
            <a:r>
              <a:rPr lang="en-CA"/>
              <a:t> </a:t>
            </a:r>
            <a:r>
              <a:rPr lang="en-CA" err="1"/>
              <a:t>với</a:t>
            </a:r>
            <a:r>
              <a:rPr lang="en-CA"/>
              <a:t> </a:t>
            </a:r>
            <a:r>
              <a:rPr lang="en-CA" err="1"/>
              <a:t>nhau</a:t>
            </a:r>
            <a:r>
              <a:rPr lang="en-CA"/>
              <a:t>.</a:t>
            </a:r>
            <a:endParaRPr lang="en-US"/>
          </a:p>
          <a:p>
            <a:pPr lvl="1"/>
            <a:r>
              <a:rPr lang="en-CA" err="1"/>
              <a:t>Các</a:t>
            </a:r>
            <a:r>
              <a:rPr lang="en-CA"/>
              <a:t> </a:t>
            </a:r>
            <a:r>
              <a:rPr lang="en-CA" err="1"/>
              <a:t>mạng</a:t>
            </a:r>
            <a:r>
              <a:rPr lang="en-CA"/>
              <a:t> LANs </a:t>
            </a:r>
            <a:r>
              <a:rPr lang="en-CA" err="1"/>
              <a:t>có</a:t>
            </a:r>
            <a:r>
              <a:rPr lang="en-CA"/>
              <a:t> </a:t>
            </a:r>
            <a:r>
              <a:rPr lang="en-CA" err="1"/>
              <a:t>dây</a:t>
            </a:r>
            <a:r>
              <a:rPr lang="en-CA"/>
              <a:t> </a:t>
            </a:r>
            <a:r>
              <a:rPr lang="en-CA" err="1"/>
              <a:t>theo</a:t>
            </a:r>
            <a:r>
              <a:rPr lang="en-CA"/>
              <a:t> </a:t>
            </a:r>
            <a:r>
              <a:rPr lang="en-CA" err="1"/>
              <a:t>tiêu</a:t>
            </a:r>
            <a:r>
              <a:rPr lang="en-CA"/>
              <a:t> </a:t>
            </a:r>
            <a:r>
              <a:rPr lang="en-CA" err="1"/>
              <a:t>chuẩn</a:t>
            </a:r>
            <a:r>
              <a:rPr lang="en-CA"/>
              <a:t> Ethernet </a:t>
            </a:r>
            <a:r>
              <a:rPr lang="en-CA" err="1"/>
              <a:t>có</a:t>
            </a:r>
            <a:r>
              <a:rPr lang="en-CA"/>
              <a:t> </a:t>
            </a:r>
            <a:r>
              <a:rPr lang="en-CA" err="1"/>
              <a:t>thể</a:t>
            </a:r>
            <a:r>
              <a:rPr lang="en-CA"/>
              <a:t> di </a:t>
            </a:r>
            <a:r>
              <a:rPr lang="en-CA" err="1"/>
              <a:t>chuyển</a:t>
            </a:r>
            <a:r>
              <a:rPr lang="en-CA"/>
              <a:t> </a:t>
            </a:r>
            <a:r>
              <a:rPr lang="en-CA" err="1"/>
              <a:t>dữ</a:t>
            </a:r>
            <a:r>
              <a:rPr lang="en-CA"/>
              <a:t> </a:t>
            </a:r>
            <a:r>
              <a:rPr lang="en-CA" err="1"/>
              <a:t>liệu</a:t>
            </a:r>
            <a:r>
              <a:rPr lang="en-CA"/>
              <a:t> </a:t>
            </a:r>
            <a:r>
              <a:rPr lang="en-CA" err="1"/>
              <a:t>với</a:t>
            </a:r>
            <a:r>
              <a:rPr lang="en-CA"/>
              <a:t> </a:t>
            </a:r>
            <a:r>
              <a:rPr lang="en-CA" err="1"/>
              <a:t>tốc</a:t>
            </a:r>
            <a:r>
              <a:rPr lang="en-CA"/>
              <a:t> </a:t>
            </a:r>
            <a:r>
              <a:rPr lang="en-CA" err="1"/>
              <a:t>độ</a:t>
            </a:r>
            <a:r>
              <a:rPr lang="en-CA"/>
              <a:t> 10 </a:t>
            </a:r>
            <a:r>
              <a:rPr lang="en-CA" smtClean="0"/>
              <a:t>Mbps, 100 </a:t>
            </a:r>
            <a:r>
              <a:rPr lang="en-CA"/>
              <a:t>Mbps, 1 </a:t>
            </a:r>
            <a:r>
              <a:rPr lang="en-CA" err="1" smtClean="0"/>
              <a:t>Gbps</a:t>
            </a:r>
            <a:r>
              <a:rPr lang="en-CA" smtClean="0"/>
              <a:t> hay 10 </a:t>
            </a:r>
            <a:r>
              <a:rPr lang="en-CA" err="1"/>
              <a:t>Gbps</a:t>
            </a:r>
            <a:endParaRPr lang="en-US" smtClean="0"/>
          </a:p>
          <a:p>
            <a:pPr lvl="2"/>
            <a:r>
              <a:rPr lang="en-CA" err="1"/>
              <a:t>bảo</a:t>
            </a:r>
            <a:r>
              <a:rPr lang="en-CA"/>
              <a:t> </a:t>
            </a:r>
            <a:r>
              <a:rPr lang="en-CA" err="1"/>
              <a:t>mật</a:t>
            </a:r>
            <a:r>
              <a:rPr lang="en-CA"/>
              <a:t> </a:t>
            </a:r>
            <a:r>
              <a:rPr lang="en-CA" err="1"/>
              <a:t>hơn</a:t>
            </a:r>
            <a:r>
              <a:rPr lang="en-CA"/>
              <a:t> </a:t>
            </a:r>
            <a:r>
              <a:rPr lang="en-CA" err="1"/>
              <a:t>các</a:t>
            </a:r>
            <a:r>
              <a:rPr lang="en-CA"/>
              <a:t> </a:t>
            </a:r>
            <a:r>
              <a:rPr lang="en-CA" err="1"/>
              <a:t>kết</a:t>
            </a:r>
            <a:r>
              <a:rPr lang="en-CA"/>
              <a:t> </a:t>
            </a:r>
            <a:r>
              <a:rPr lang="en-CA" err="1"/>
              <a:t>nối</a:t>
            </a:r>
            <a:r>
              <a:rPr lang="en-CA"/>
              <a:t> </a:t>
            </a:r>
            <a:r>
              <a:rPr lang="en-CA" err="1"/>
              <a:t>không</a:t>
            </a:r>
            <a:r>
              <a:rPr lang="en-CA"/>
              <a:t> </a:t>
            </a:r>
            <a:r>
              <a:rPr lang="en-CA" err="1"/>
              <a:t>dây</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13</a:t>
            </a:fld>
            <a:endParaRPr lang="en-US"/>
          </a:p>
        </p:txBody>
      </p:sp>
    </p:spTree>
    <p:extLst>
      <p:ext uri="{BB962C8B-B14F-4D97-AF65-F5344CB8AC3E}">
        <p14:creationId xmlns:p14="http://schemas.microsoft.com/office/powerpoint/2010/main" val="10312796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err="1" smtClean="0"/>
              <a:t>Mạng</a:t>
            </a:r>
            <a:r>
              <a:rPr lang="en-US" sz="3200" smtClean="0"/>
              <a:t> </a:t>
            </a:r>
            <a:r>
              <a:rPr lang="en-US" sz="3200" err="1" smtClean="0"/>
              <a:t>cục</a:t>
            </a:r>
            <a:r>
              <a:rPr lang="en-US" sz="3200" smtClean="0"/>
              <a:t> </a:t>
            </a:r>
            <a:r>
              <a:rPr lang="en-US" sz="3200" err="1" smtClean="0"/>
              <a:t>bộ</a:t>
            </a:r>
            <a:r>
              <a:rPr lang="en-US" sz="3200" smtClean="0"/>
              <a:t> (LAN: Local Area Network) </a:t>
            </a:r>
            <a:endParaRPr lang="en-US" sz="3200"/>
          </a:p>
        </p:txBody>
      </p:sp>
      <p:sp>
        <p:nvSpPr>
          <p:cNvPr id="3" name="Content Placeholder 2"/>
          <p:cNvSpPr>
            <a:spLocks noGrp="1"/>
          </p:cNvSpPr>
          <p:nvPr>
            <p:ph idx="1"/>
          </p:nvPr>
        </p:nvSpPr>
        <p:spPr/>
        <p:txBody>
          <a:bodyPr/>
          <a:lstStyle/>
          <a:p>
            <a:r>
              <a:rPr lang="en-US" b="1" err="1"/>
              <a:t>Các</a:t>
            </a:r>
            <a:r>
              <a:rPr lang="en-US" b="1"/>
              <a:t> </a:t>
            </a:r>
            <a:r>
              <a:rPr lang="en-US" b="1" err="1"/>
              <a:t>kết</a:t>
            </a:r>
            <a:r>
              <a:rPr lang="en-US" b="1"/>
              <a:t> </a:t>
            </a:r>
            <a:r>
              <a:rPr lang="en-US" b="1" err="1"/>
              <a:t>nối</a:t>
            </a:r>
            <a:r>
              <a:rPr lang="en-US" b="1"/>
              <a:t> </a:t>
            </a:r>
            <a:r>
              <a:rPr lang="en-US" b="1" err="1"/>
              <a:t>không</a:t>
            </a:r>
            <a:r>
              <a:rPr lang="en-US" b="1"/>
              <a:t> </a:t>
            </a:r>
            <a:r>
              <a:rPr lang="en-US" b="1" err="1"/>
              <a:t>dây</a:t>
            </a:r>
            <a:endParaRPr lang="vi-VN" b="1"/>
          </a:p>
          <a:p>
            <a:pPr lvl="1"/>
            <a:r>
              <a:rPr lang="en-CA" err="1"/>
              <a:t>không</a:t>
            </a:r>
            <a:r>
              <a:rPr lang="en-CA"/>
              <a:t> </a:t>
            </a:r>
            <a:r>
              <a:rPr lang="en-CA" err="1"/>
              <a:t>khí</a:t>
            </a:r>
            <a:r>
              <a:rPr lang="en-CA"/>
              <a:t> </a:t>
            </a:r>
            <a:r>
              <a:rPr lang="en-CA" err="1"/>
              <a:t>chính</a:t>
            </a:r>
            <a:r>
              <a:rPr lang="en-CA"/>
              <a:t> </a:t>
            </a:r>
            <a:r>
              <a:rPr lang="en-CA" err="1"/>
              <a:t>là</a:t>
            </a:r>
            <a:r>
              <a:rPr lang="en-CA"/>
              <a:t> </a:t>
            </a:r>
            <a:r>
              <a:rPr lang="en-CA" err="1"/>
              <a:t>phương</a:t>
            </a:r>
            <a:r>
              <a:rPr lang="en-CA"/>
              <a:t> </a:t>
            </a:r>
            <a:r>
              <a:rPr lang="en-CA" err="1"/>
              <a:t>tiện</a:t>
            </a:r>
            <a:r>
              <a:rPr lang="en-CA"/>
              <a:t> </a:t>
            </a:r>
            <a:r>
              <a:rPr lang="en-CA" err="1"/>
              <a:t>kết</a:t>
            </a:r>
            <a:r>
              <a:rPr lang="en-CA"/>
              <a:t> </a:t>
            </a:r>
            <a:r>
              <a:rPr lang="en-CA" err="1"/>
              <a:t>nối</a:t>
            </a:r>
            <a:r>
              <a:rPr lang="en-CA"/>
              <a:t> </a:t>
            </a:r>
            <a:r>
              <a:rPr lang="en-CA" err="1"/>
              <a:t>và</a:t>
            </a:r>
            <a:r>
              <a:rPr lang="en-CA"/>
              <a:t> </a:t>
            </a:r>
            <a:r>
              <a:rPr lang="en-CA" err="1"/>
              <a:t>tín</a:t>
            </a:r>
            <a:r>
              <a:rPr lang="en-CA"/>
              <a:t> </a:t>
            </a:r>
            <a:r>
              <a:rPr lang="en-CA" err="1"/>
              <a:t>hiệu</a:t>
            </a:r>
            <a:r>
              <a:rPr lang="en-CA"/>
              <a:t> </a:t>
            </a:r>
            <a:r>
              <a:rPr lang="en-CA" err="1"/>
              <a:t>không</a:t>
            </a:r>
            <a:r>
              <a:rPr lang="en-CA"/>
              <a:t> </a:t>
            </a:r>
            <a:r>
              <a:rPr lang="en-CA" err="1"/>
              <a:t>dây</a:t>
            </a:r>
            <a:r>
              <a:rPr lang="en-CA"/>
              <a:t> </a:t>
            </a:r>
            <a:r>
              <a:rPr lang="en-CA" err="1"/>
              <a:t>là</a:t>
            </a:r>
            <a:r>
              <a:rPr lang="en-CA"/>
              <a:t> </a:t>
            </a:r>
            <a:r>
              <a:rPr lang="en-CA" err="1"/>
              <a:t>các</a:t>
            </a:r>
            <a:r>
              <a:rPr lang="en-CA"/>
              <a:t> </a:t>
            </a:r>
            <a:r>
              <a:rPr lang="en-CA" err="1"/>
              <a:t>sóng</a:t>
            </a:r>
            <a:r>
              <a:rPr lang="en-CA"/>
              <a:t> </a:t>
            </a:r>
            <a:r>
              <a:rPr lang="en-CA" err="1"/>
              <a:t>vô</a:t>
            </a:r>
            <a:r>
              <a:rPr lang="en-CA"/>
              <a:t> </a:t>
            </a:r>
            <a:r>
              <a:rPr lang="en-CA" err="1"/>
              <a:t>tuyến</a:t>
            </a:r>
            <a:r>
              <a:rPr lang="en-CA"/>
              <a:t> </a:t>
            </a:r>
            <a:r>
              <a:rPr lang="en-CA" err="1"/>
              <a:t>gửi</a:t>
            </a:r>
            <a:r>
              <a:rPr lang="en-CA"/>
              <a:t> qua </a:t>
            </a:r>
            <a:r>
              <a:rPr lang="en-CA" err="1"/>
              <a:t>không</a:t>
            </a:r>
            <a:r>
              <a:rPr lang="en-CA"/>
              <a:t> </a:t>
            </a:r>
            <a:r>
              <a:rPr lang="en-CA" err="1"/>
              <a:t>khí</a:t>
            </a:r>
            <a:endParaRPr lang="en-US" smtClean="0"/>
          </a:p>
          <a:p>
            <a:pPr lvl="1"/>
            <a:r>
              <a:rPr lang="en-CA" err="1"/>
              <a:t>Nhiều</a:t>
            </a:r>
            <a:r>
              <a:rPr lang="en-CA"/>
              <a:t> </a:t>
            </a:r>
            <a:r>
              <a:rPr lang="en-CA" err="1"/>
              <a:t>máy</a:t>
            </a:r>
            <a:r>
              <a:rPr lang="en-CA"/>
              <a:t> </a:t>
            </a:r>
            <a:r>
              <a:rPr lang="en-CA" err="1"/>
              <a:t>tính</a:t>
            </a:r>
            <a:r>
              <a:rPr lang="en-CA"/>
              <a:t> </a:t>
            </a:r>
            <a:r>
              <a:rPr lang="en-CA" err="1"/>
              <a:t>xách</a:t>
            </a:r>
            <a:r>
              <a:rPr lang="en-CA"/>
              <a:t> </a:t>
            </a:r>
            <a:r>
              <a:rPr lang="en-CA" err="1"/>
              <a:t>tay</a:t>
            </a:r>
            <a:r>
              <a:rPr lang="en-CA"/>
              <a:t> </a:t>
            </a:r>
            <a:r>
              <a:rPr lang="en-CA" err="1"/>
              <a:t>hiện</a:t>
            </a:r>
            <a:r>
              <a:rPr lang="en-CA"/>
              <a:t> </a:t>
            </a:r>
            <a:r>
              <a:rPr lang="en-CA" err="1"/>
              <a:t>đại</a:t>
            </a:r>
            <a:r>
              <a:rPr lang="en-CA"/>
              <a:t> </a:t>
            </a:r>
            <a:r>
              <a:rPr lang="en-CA" err="1"/>
              <a:t>bao</a:t>
            </a:r>
            <a:r>
              <a:rPr lang="en-CA"/>
              <a:t> </a:t>
            </a:r>
            <a:r>
              <a:rPr lang="en-CA" err="1"/>
              <a:t>gồm</a:t>
            </a:r>
            <a:r>
              <a:rPr lang="en-CA"/>
              <a:t> </a:t>
            </a:r>
            <a:r>
              <a:rPr lang="en-CA" err="1"/>
              <a:t>cả</a:t>
            </a:r>
            <a:r>
              <a:rPr lang="en-CA"/>
              <a:t> </a:t>
            </a:r>
            <a:r>
              <a:rPr lang="en-CA" err="1"/>
              <a:t>các</a:t>
            </a:r>
            <a:r>
              <a:rPr lang="en-CA"/>
              <a:t> NIC </a:t>
            </a:r>
            <a:r>
              <a:rPr lang="en-CA" err="1"/>
              <a:t>không</a:t>
            </a:r>
            <a:r>
              <a:rPr lang="en-CA"/>
              <a:t> </a:t>
            </a:r>
            <a:r>
              <a:rPr lang="en-CA" err="1"/>
              <a:t>dây</a:t>
            </a:r>
            <a:r>
              <a:rPr lang="en-CA"/>
              <a:t> </a:t>
            </a:r>
            <a:r>
              <a:rPr lang="en-CA" err="1" smtClean="0"/>
              <a:t>và</a:t>
            </a:r>
            <a:r>
              <a:rPr lang="en-CA" smtClean="0"/>
              <a:t> card </a:t>
            </a:r>
            <a:r>
              <a:rPr lang="en-CA" err="1" smtClean="0"/>
              <a:t>mạng</a:t>
            </a:r>
            <a:r>
              <a:rPr lang="en-CA" smtClean="0"/>
              <a:t> </a:t>
            </a:r>
            <a:r>
              <a:rPr lang="en-CA" err="1" smtClean="0"/>
              <a:t>tiêu</a:t>
            </a:r>
            <a:r>
              <a:rPr lang="en-CA" smtClean="0"/>
              <a:t> </a:t>
            </a:r>
            <a:r>
              <a:rPr lang="en-CA" err="1" smtClean="0"/>
              <a:t>chuẩn</a:t>
            </a:r>
            <a:r>
              <a:rPr lang="en-CA" smtClean="0"/>
              <a:t> </a:t>
            </a:r>
            <a:r>
              <a:rPr lang="en-CA" err="1" smtClean="0"/>
              <a:t>tích</a:t>
            </a:r>
            <a:r>
              <a:rPr lang="en-CA" smtClean="0"/>
              <a:t> </a:t>
            </a:r>
            <a:r>
              <a:rPr lang="en-CA" err="1" smtClean="0"/>
              <a:t>hợp</a:t>
            </a:r>
            <a:r>
              <a:rPr lang="en-CA" smtClean="0"/>
              <a:t> sẵn </a:t>
            </a:r>
            <a:endParaRPr lang="en-US"/>
          </a:p>
          <a:p>
            <a:pPr lvl="1"/>
            <a:r>
              <a:rPr lang="en-US" smtClean="0"/>
              <a:t>Các điểm truy cập mạng không dây (access point) là một thiết bị trung tâm để kết nối các hệ thống không dây vào mạng</a:t>
            </a:r>
          </a:p>
          <a:p>
            <a:pPr lvl="2"/>
            <a:r>
              <a:rPr lang="en-US" smtClean="0"/>
              <a:t>Điểm truy cập mạng không dây kết nối với mạng nội bộ thông qua kết nối có dây.</a:t>
            </a:r>
            <a:endParaRPr lang="en-US"/>
          </a:p>
          <a:p>
            <a:pPr lvl="1"/>
            <a:r>
              <a:rPr lang="en-CA"/>
              <a:t>Tốc độ phổ biến cho các mạng không dây ngày nay là 11 Mbps, 54 Mbps và 300 Mbps, phụ thuộc vào chuẩn WLAN sử dụng</a:t>
            </a:r>
            <a:endParaRPr lang="en-US"/>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14</a:t>
            </a:fld>
            <a:endParaRPr lang="en-US"/>
          </a:p>
        </p:txBody>
      </p:sp>
    </p:spTree>
    <p:extLst>
      <p:ext uri="{BB962C8B-B14F-4D97-AF65-F5344CB8AC3E}">
        <p14:creationId xmlns:p14="http://schemas.microsoft.com/office/powerpoint/2010/main" val="13142195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err="1" smtClean="0"/>
              <a:t>Mạng</a:t>
            </a:r>
            <a:r>
              <a:rPr lang="en-US" sz="3200" smtClean="0"/>
              <a:t> </a:t>
            </a:r>
            <a:r>
              <a:rPr lang="en-US" sz="3200" err="1" smtClean="0"/>
              <a:t>cục</a:t>
            </a:r>
            <a:r>
              <a:rPr lang="en-US" sz="3200" smtClean="0"/>
              <a:t> </a:t>
            </a:r>
            <a:r>
              <a:rPr lang="en-US" sz="3200" err="1" smtClean="0"/>
              <a:t>bộ</a:t>
            </a:r>
            <a:r>
              <a:rPr lang="en-US" sz="3200" smtClean="0"/>
              <a:t> (LAN: Local Area Network) </a:t>
            </a:r>
            <a:endParaRPr lang="en-US" sz="3200"/>
          </a:p>
        </p:txBody>
      </p:sp>
      <p:sp>
        <p:nvSpPr>
          <p:cNvPr id="3" name="Content Placeholder 2"/>
          <p:cNvSpPr>
            <a:spLocks noGrp="1"/>
          </p:cNvSpPr>
          <p:nvPr>
            <p:ph idx="1"/>
          </p:nvPr>
        </p:nvSpPr>
        <p:spPr/>
        <p:txBody>
          <a:bodyPr/>
          <a:lstStyle/>
          <a:p>
            <a:r>
              <a:rPr lang="en-US" b="1"/>
              <a:t>Cách sử dụng địa chỉ trên LAN</a:t>
            </a:r>
            <a:endParaRPr lang="vi-VN" b="1"/>
          </a:p>
          <a:p>
            <a:pPr lvl="1"/>
            <a:r>
              <a:rPr lang="en-CA"/>
              <a:t>Để các máy tính kết nối mạng có thể giao tiếp với nhau, mỗi máy tính cần có một địa chỉ duy nhất.</a:t>
            </a:r>
            <a:endParaRPr lang="en-US" smtClean="0"/>
          </a:p>
          <a:p>
            <a:r>
              <a:rPr lang="en-US" b="1" smtClean="0"/>
              <a:t>Địa chỉ MAC </a:t>
            </a:r>
            <a:endParaRPr lang="vi-VN" b="1" smtClean="0"/>
          </a:p>
          <a:p>
            <a:pPr lvl="2"/>
            <a:r>
              <a:rPr lang="en-CA"/>
              <a:t>Mỗi NIC có một địa chỉ duy nhất tồn tại vĩnh viễn được đốt vào bên trong NIC bởi nhà sản xuất </a:t>
            </a:r>
            <a:endParaRPr lang="en-CA" smtClean="0"/>
          </a:p>
          <a:p>
            <a:pPr lvl="2"/>
            <a:r>
              <a:rPr lang="en-CA"/>
              <a:t>Địa chỉ này là địa chỉ </a:t>
            </a:r>
            <a:r>
              <a:rPr lang="en-CA" i="1"/>
              <a:t>Media Access Control (MAC</a:t>
            </a:r>
            <a:r>
              <a:rPr lang="en-CA" i="1" smtClean="0"/>
              <a:t>), địa chỉ vật lý </a:t>
            </a:r>
            <a:r>
              <a:rPr lang="en-CA" smtClean="0"/>
              <a:t>hay</a:t>
            </a:r>
            <a:r>
              <a:rPr lang="en-CA" i="1" smtClean="0"/>
              <a:t> địa chỉ của thiết bị </a:t>
            </a:r>
          </a:p>
          <a:p>
            <a:pPr lvl="2"/>
            <a:r>
              <a:rPr lang="en-CA"/>
              <a:t>Các địa chỉ MAC được sử dụng để cho việc ghi nhận địa chỉ bởi các thiết bị cùng một LAN, không phải bên ngoài LAN.</a:t>
            </a:r>
            <a:endParaRPr lang="en-US" smtClean="0"/>
          </a:p>
          <a:p>
            <a:pPr lvl="2"/>
            <a:r>
              <a:rPr lang="en-CA"/>
              <a:t>Để gửi dữ liệu bên ngoài LAN, địa chỉ IP được sử dụng</a:t>
            </a:r>
            <a:endParaRPr lang="en-US"/>
          </a:p>
          <a:p>
            <a:pPr lvl="1"/>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15</a:t>
            </a:fld>
            <a:endParaRPr lang="en-US"/>
          </a:p>
        </p:txBody>
      </p:sp>
    </p:spTree>
    <p:extLst>
      <p:ext uri="{BB962C8B-B14F-4D97-AF65-F5344CB8AC3E}">
        <p14:creationId xmlns:p14="http://schemas.microsoft.com/office/powerpoint/2010/main" val="3932915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err="1" smtClean="0"/>
              <a:t>Mạng</a:t>
            </a:r>
            <a:r>
              <a:rPr lang="en-US" sz="3200" smtClean="0"/>
              <a:t> </a:t>
            </a:r>
            <a:r>
              <a:rPr lang="en-US" sz="3200" err="1" smtClean="0"/>
              <a:t>cục</a:t>
            </a:r>
            <a:r>
              <a:rPr lang="en-US" sz="3200" smtClean="0"/>
              <a:t> </a:t>
            </a:r>
            <a:r>
              <a:rPr lang="en-US" sz="3200" err="1" smtClean="0"/>
              <a:t>bộ</a:t>
            </a:r>
            <a:r>
              <a:rPr lang="en-US" sz="3200" smtClean="0"/>
              <a:t> (LAN: Local Area Network) </a:t>
            </a:r>
            <a:endParaRPr lang="en-US" sz="3200"/>
          </a:p>
        </p:txBody>
      </p:sp>
      <p:sp>
        <p:nvSpPr>
          <p:cNvPr id="3" name="Content Placeholder 2"/>
          <p:cNvSpPr>
            <a:spLocks noGrp="1"/>
          </p:cNvSpPr>
          <p:nvPr>
            <p:ph idx="1"/>
          </p:nvPr>
        </p:nvSpPr>
        <p:spPr/>
        <p:txBody>
          <a:bodyPr/>
          <a:lstStyle/>
          <a:p>
            <a:r>
              <a:rPr lang="en-US" b="1"/>
              <a:t>Địa chỉ Internet Protocol (IP) </a:t>
            </a:r>
            <a:endParaRPr lang="vi-VN" b="1"/>
          </a:p>
          <a:p>
            <a:pPr lvl="2"/>
            <a:r>
              <a:rPr lang="en-CA"/>
              <a:t>Mỗi máy tính trong mạng TCP/IP (hoặc trên Internet) có một địa chỉ Internet để phân biệt nó với các máy tính khác trên mạng. Địa chỉ Internet được gọi là địa chỉ IP</a:t>
            </a:r>
            <a:endParaRPr lang="en-US"/>
          </a:p>
          <a:p>
            <a:pPr lvl="2"/>
            <a:r>
              <a:rPr lang="en-US" smtClean="0"/>
              <a:t>Có 2 phiên bản: phiên bản </a:t>
            </a:r>
            <a:r>
              <a:rPr lang="en-US"/>
              <a:t>4 (IPv4) </a:t>
            </a:r>
            <a:r>
              <a:rPr lang="en-US" smtClean="0"/>
              <a:t>và phiên bản </a:t>
            </a:r>
            <a:r>
              <a:rPr lang="en-US"/>
              <a:t>6 (IPv6</a:t>
            </a:r>
            <a:r>
              <a:rPr lang="en-US" smtClean="0"/>
              <a:t>)</a:t>
            </a:r>
            <a:endParaRPr lang="en-US"/>
          </a:p>
          <a:p>
            <a:pPr lvl="2"/>
            <a:r>
              <a:rPr lang="en-CA"/>
              <a:t>Tất cả các thiết bị hỗ trợ địa chỉ trên mạng, bao gồm các máy in mạng, các bộ định tuyến,… cần có một địa chỉ IP</a:t>
            </a:r>
            <a:endParaRPr lang="en-US"/>
          </a:p>
          <a:p>
            <a:pPr lvl="3"/>
            <a:r>
              <a:rPr lang="vi-VN"/>
              <a:t>Địa chỉ IPv4 là địa chỉ 32-bit được chia thành bốn phần với mỗi phần được phân chia bởi một dấu chấm. Ví dụ về địa chỉ IPv4 là:  200.168.212.226.</a:t>
            </a:r>
          </a:p>
          <a:p>
            <a:pPr lvl="3"/>
            <a:r>
              <a:rPr lang="vi-VN"/>
              <a:t>Địa chỉ IP không tồn tại mãi; </a:t>
            </a:r>
            <a:r>
              <a:rPr lang="vi-VN" smtClean="0"/>
              <a:t>\Địa </a:t>
            </a:r>
            <a:r>
              <a:rPr lang="vi-VN"/>
              <a:t>chỉ IP cung cấp hai mẩu thông tin: nó xác định mạng mà nó đang sử dụng, và xác định máy tính trên mạng đó.</a:t>
            </a:r>
          </a:p>
          <a:p>
            <a:pPr lvl="3"/>
            <a:r>
              <a:rPr lang="vi-VN"/>
              <a:t>Một máy tính cần có một địa chỉ IP để kết nối với Internet.</a:t>
            </a:r>
          </a:p>
          <a:p>
            <a:pPr lvl="3"/>
            <a:r>
              <a:rPr lang="en-CA"/>
              <a:t>Một địa chỉ IP cần duy nhất bên trong một mạng.</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16</a:t>
            </a:fld>
            <a:endParaRPr lang="en-US"/>
          </a:p>
        </p:txBody>
      </p:sp>
    </p:spTree>
    <p:extLst>
      <p:ext uri="{BB962C8B-B14F-4D97-AF65-F5344CB8AC3E}">
        <p14:creationId xmlns:p14="http://schemas.microsoft.com/office/powerpoint/2010/main" val="130376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err="1" smtClean="0"/>
              <a:t>Mạng</a:t>
            </a:r>
            <a:r>
              <a:rPr lang="en-US" sz="3200" smtClean="0"/>
              <a:t> </a:t>
            </a:r>
            <a:r>
              <a:rPr lang="en-US" sz="3200" err="1" smtClean="0"/>
              <a:t>cục</a:t>
            </a:r>
            <a:r>
              <a:rPr lang="en-US" sz="3200" smtClean="0"/>
              <a:t> </a:t>
            </a:r>
            <a:r>
              <a:rPr lang="en-US" sz="3200" err="1" smtClean="0"/>
              <a:t>bộ</a:t>
            </a:r>
            <a:r>
              <a:rPr lang="en-US" sz="3200" smtClean="0"/>
              <a:t> (LAN: Local Area Network) </a:t>
            </a:r>
            <a:endParaRPr lang="en-US" sz="3200"/>
          </a:p>
        </p:txBody>
      </p:sp>
      <p:sp>
        <p:nvSpPr>
          <p:cNvPr id="3" name="Content Placeholder 2"/>
          <p:cNvSpPr>
            <a:spLocks noGrp="1"/>
          </p:cNvSpPr>
          <p:nvPr>
            <p:ph idx="1"/>
          </p:nvPr>
        </p:nvSpPr>
        <p:spPr/>
        <p:txBody>
          <a:bodyPr/>
          <a:lstStyle/>
          <a:p>
            <a:r>
              <a:rPr lang="en-US" b="1"/>
              <a:t>Phần địa chỉ Mạng và địa chỉ </a:t>
            </a:r>
            <a:r>
              <a:rPr lang="en-US" b="1" smtClean="0"/>
              <a:t>Host</a:t>
            </a:r>
            <a:endParaRPr lang="vi-VN"/>
          </a:p>
          <a:p>
            <a:pPr lvl="2"/>
            <a:r>
              <a:rPr lang="en-CA"/>
              <a:t>một địa chỉ IP bao gồm hai </a:t>
            </a:r>
            <a:r>
              <a:rPr lang="en-CA" smtClean="0"/>
              <a:t>phần</a:t>
            </a:r>
            <a:r>
              <a:rPr lang="en-US" smtClean="0"/>
              <a:t>:</a:t>
            </a:r>
            <a:endParaRPr lang="en-US"/>
          </a:p>
          <a:p>
            <a:pPr lvl="3"/>
            <a:r>
              <a:rPr lang="en-CA"/>
              <a:t>Phần địa chỉ mạng – cũng được gọi là định danh mạng, ID mạng, hoặc tiền tố mạng. Phần địa chỉ mạng được chỉ ra bởi một số lượng bít (bắt đầu từ các bít phía ngoài cùng bên trái)</a:t>
            </a:r>
            <a:endParaRPr lang="en-US"/>
          </a:p>
          <a:p>
            <a:pPr lvl="3"/>
            <a:r>
              <a:rPr lang="en-CA"/>
              <a:t>Phần địa chỉ host – các bít còn lại (sau phần tiền tố mạng) xác định máy tính trên mạng</a:t>
            </a:r>
            <a:endParaRPr lang="en-US"/>
          </a:p>
          <a:p>
            <a:pPr lvl="2"/>
            <a:r>
              <a:rPr lang="en-CA"/>
              <a:t>Một ký hiệu đặc biệt được gọi là ký hiệu gạch chéo có thể được sử dụng để chỉ ra bao nhiêu bít được sử dụng cho tiền tố mạng.</a:t>
            </a:r>
            <a:endParaRPr lang="en-US"/>
          </a:p>
          <a:p>
            <a:pPr lvl="2"/>
            <a:r>
              <a:rPr lang="en-CA"/>
              <a:t>Các thiết bị mạng sử dụng phần địa chỉ mạng và địa chỉ IP để xác </a:t>
            </a:r>
            <a:r>
              <a:rPr lang="en-CA" smtClean="0"/>
              <a:t>định:</a:t>
            </a:r>
            <a:endParaRPr lang="en-US" smtClean="0"/>
          </a:p>
          <a:p>
            <a:pPr lvl="3"/>
            <a:r>
              <a:rPr lang="en-CA"/>
              <a:t>máy tính nằm trong mạng nào</a:t>
            </a:r>
            <a:endParaRPr lang="en-US" smtClean="0"/>
          </a:p>
          <a:p>
            <a:pPr lvl="3"/>
            <a:r>
              <a:rPr lang="en-CA"/>
              <a:t>khi nào thì mạng là cục bộ hay từ xa</a:t>
            </a:r>
            <a:endParaRPr lang="en-US"/>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17</a:t>
            </a:fld>
            <a:endParaRPr lang="en-US"/>
          </a:p>
        </p:txBody>
      </p:sp>
    </p:spTree>
    <p:extLst>
      <p:ext uri="{BB962C8B-B14F-4D97-AF65-F5344CB8AC3E}">
        <p14:creationId xmlns:p14="http://schemas.microsoft.com/office/powerpoint/2010/main" val="32258346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err="1" smtClean="0"/>
              <a:t>Mạng</a:t>
            </a:r>
            <a:r>
              <a:rPr lang="en-US" sz="3200" smtClean="0"/>
              <a:t> </a:t>
            </a:r>
            <a:r>
              <a:rPr lang="en-US" sz="3200" err="1" smtClean="0"/>
              <a:t>cục</a:t>
            </a:r>
            <a:r>
              <a:rPr lang="en-US" sz="3200" smtClean="0"/>
              <a:t> </a:t>
            </a:r>
            <a:r>
              <a:rPr lang="en-US" sz="3200" err="1" smtClean="0"/>
              <a:t>bộ</a:t>
            </a:r>
            <a:r>
              <a:rPr lang="en-US" sz="3200" smtClean="0"/>
              <a:t> (LAN: Local Area Network) </a:t>
            </a:r>
            <a:endParaRPr lang="en-US" sz="3200"/>
          </a:p>
        </p:txBody>
      </p:sp>
      <p:sp>
        <p:nvSpPr>
          <p:cNvPr id="3" name="Content Placeholder 2"/>
          <p:cNvSpPr>
            <a:spLocks noGrp="1"/>
          </p:cNvSpPr>
          <p:nvPr>
            <p:ph idx="1"/>
          </p:nvPr>
        </p:nvSpPr>
        <p:spPr/>
        <p:txBody>
          <a:bodyPr/>
          <a:lstStyle/>
          <a:p>
            <a:pPr lvl="2"/>
            <a:r>
              <a:rPr lang="en-US" b="1"/>
              <a:t>Cái gì xác định một địa chỉ IP?</a:t>
            </a:r>
            <a:endParaRPr lang="vi-VN" b="1"/>
          </a:p>
          <a:p>
            <a:pPr lvl="3"/>
            <a:r>
              <a:rPr lang="en-CA"/>
              <a:t>Địa chỉ IP của hệ thống được xác định bởi mạng mà nó nằm trên đó. </a:t>
            </a:r>
            <a:endParaRPr lang="en-CA" smtClean="0"/>
          </a:p>
          <a:p>
            <a:pPr lvl="3"/>
            <a:r>
              <a:rPr lang="en-CA"/>
              <a:t>là do tất cả các máy tính nằm trên cùng một mạng đều có chung địa chỉ mạng, nhưng cần phải có duy nhất địa chỉ máy tính</a:t>
            </a:r>
            <a:endParaRPr lang="en-US"/>
          </a:p>
          <a:p>
            <a:pPr lvl="3"/>
            <a:r>
              <a:rPr lang="en-CA"/>
              <a:t>Địa chỉ IP có thể được gán một cách thủ công và được cấu hình bởi nhà quản trị mạng, hoặc nó có thể được gán và được cấu hình một cách tự động thông qua dịch vụ có tên là </a:t>
            </a:r>
            <a:r>
              <a:rPr lang="en-CA" i="1"/>
              <a:t>Dynamic Host Configuration Protocol (DHCP)</a:t>
            </a:r>
            <a:endParaRPr lang="en-US"/>
          </a:p>
          <a:p>
            <a:pPr lvl="2"/>
            <a:r>
              <a:rPr lang="en-US" b="1"/>
              <a:t>Địa chỉ IP đến từ đâu? </a:t>
            </a:r>
            <a:endParaRPr lang="vi-VN"/>
          </a:p>
          <a:p>
            <a:pPr lvl="3"/>
            <a:r>
              <a:rPr lang="en-CA"/>
              <a:t>hỉ được phát hành bởi Internet Corporation for Assigned Names and Numbers (ICANN).</a:t>
            </a:r>
            <a:endParaRPr lang="en-US"/>
          </a:p>
          <a:p>
            <a:pPr lvl="3"/>
            <a:r>
              <a:rPr lang="en-CA"/>
              <a:t>được cấp phát cho nhà cung cấp dịch vụ của bạn</a:t>
            </a:r>
            <a:r>
              <a:rPr lang="en-US" smtClean="0"/>
              <a:t> </a:t>
            </a:r>
            <a:r>
              <a:rPr lang="en-US"/>
              <a:t>(</a:t>
            </a:r>
            <a:r>
              <a:rPr lang="en-US" smtClean="0"/>
              <a:t>ISP) – đơn vị cấp phát các địa chỉ IP cho khách hàng của họ.</a:t>
            </a:r>
            <a:endParaRPr lang="en-US"/>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18</a:t>
            </a:fld>
            <a:endParaRPr lang="en-US"/>
          </a:p>
        </p:txBody>
      </p:sp>
    </p:spTree>
    <p:extLst>
      <p:ext uri="{BB962C8B-B14F-4D97-AF65-F5344CB8AC3E}">
        <p14:creationId xmlns:p14="http://schemas.microsoft.com/office/powerpoint/2010/main" val="12401278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err="1" smtClean="0"/>
              <a:t>Mạng</a:t>
            </a:r>
            <a:r>
              <a:rPr lang="en-US" sz="3200" smtClean="0"/>
              <a:t> </a:t>
            </a:r>
            <a:r>
              <a:rPr lang="en-US" sz="3200" err="1" smtClean="0"/>
              <a:t>cục</a:t>
            </a:r>
            <a:r>
              <a:rPr lang="en-US" sz="3200" smtClean="0"/>
              <a:t> </a:t>
            </a:r>
            <a:r>
              <a:rPr lang="en-US" sz="3200" err="1" smtClean="0"/>
              <a:t>bộ</a:t>
            </a:r>
            <a:r>
              <a:rPr lang="en-US" sz="3200" smtClean="0"/>
              <a:t> (LAN: Local Area Network) </a:t>
            </a:r>
            <a:endParaRPr lang="en-US" sz="3200"/>
          </a:p>
        </p:txBody>
      </p:sp>
      <p:sp>
        <p:nvSpPr>
          <p:cNvPr id="3" name="Content Placeholder 2"/>
          <p:cNvSpPr>
            <a:spLocks noGrp="1"/>
          </p:cNvSpPr>
          <p:nvPr>
            <p:ph idx="1"/>
          </p:nvPr>
        </p:nvSpPr>
        <p:spPr/>
        <p:txBody>
          <a:bodyPr/>
          <a:lstStyle/>
          <a:p>
            <a:pPr lvl="1"/>
            <a:r>
              <a:rPr lang="en-US" b="1"/>
              <a:t>Các thông tin địa chỉ cần thiết khác</a:t>
            </a:r>
            <a:endParaRPr lang="vi-VN"/>
          </a:p>
          <a:p>
            <a:pPr lvl="3"/>
            <a:r>
              <a:rPr lang="en-CA"/>
              <a:t>Bên cạnh địa chỉ IP, mỗi máy tính trong mạng cần được cấu hình với các thông tin sau: </a:t>
            </a:r>
            <a:r>
              <a:rPr lang="en-US" smtClean="0"/>
              <a:t>:</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19</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45846121"/>
              </p:ext>
            </p:extLst>
          </p:nvPr>
        </p:nvGraphicFramePr>
        <p:xfrm>
          <a:off x="883920" y="2474426"/>
          <a:ext cx="7650479" cy="3301534"/>
        </p:xfrm>
        <a:graphic>
          <a:graphicData uri="http://schemas.openxmlformats.org/drawingml/2006/table">
            <a:tbl>
              <a:tblPr firstRow="1" firstCol="1" bandRow="1"/>
              <a:tblGrid>
                <a:gridCol w="1361344"/>
                <a:gridCol w="6289135"/>
              </a:tblGrid>
              <a:tr h="2021287">
                <a:tc>
                  <a:txBody>
                    <a:bodyPr/>
                    <a:lstStyle/>
                    <a:p>
                      <a:pPr>
                        <a:lnSpc>
                          <a:spcPct val="115000"/>
                        </a:lnSpc>
                        <a:spcBef>
                          <a:spcPts val="200"/>
                        </a:spcBef>
                        <a:spcAft>
                          <a:spcPts val="200"/>
                        </a:spcAft>
                        <a:tabLst>
                          <a:tab pos="228600" algn="l"/>
                        </a:tabLst>
                      </a:pPr>
                      <a:r>
                        <a:rPr lang="en-US" sz="1800" b="1">
                          <a:effectLst/>
                          <a:latin typeface="Calibri" panose="020F0502020204030204" pitchFamily="34" charset="0"/>
                          <a:ea typeface="Times New Roman" panose="02020603050405020304" pitchFamily="18" charset="0"/>
                          <a:cs typeface="Calibri" panose="020F0502020204030204" pitchFamily="34" charset="0"/>
                        </a:rPr>
                        <a:t>Subnet Mask (Mặt nạ mạng con)</a:t>
                      </a:r>
                      <a:endParaRPr lang="vi-VN" sz="1800" b="1">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Là một số 32 bít (tương tự như địa chỉ IP) được sử dụng bởi các thiết bị mạng để xác định mạng đích là mạng cục bộ (cùng LAN) hay mạng từ xa. Nếu mặt nạ mạng con được xác định không chính xác trong các thiết lập cấu hình của mạng hiện tại, hệ thống sẽ không thể giao tiếp với các hệ thống khác trên mạng.</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280247">
                <a:tc>
                  <a:txBody>
                    <a:bodyPr/>
                    <a:lstStyle/>
                    <a:p>
                      <a:pPr>
                        <a:lnSpc>
                          <a:spcPct val="115000"/>
                        </a:lnSpc>
                        <a:spcBef>
                          <a:spcPts val="200"/>
                        </a:spcBef>
                        <a:spcAft>
                          <a:spcPts val="200"/>
                        </a:spcAft>
                        <a:tabLst>
                          <a:tab pos="228600" algn="l"/>
                        </a:tabLst>
                      </a:pPr>
                      <a:r>
                        <a:rPr lang="en-US" sz="1800" b="1">
                          <a:effectLst/>
                          <a:latin typeface="Calibri" panose="020F0502020204030204" pitchFamily="34" charset="0"/>
                          <a:ea typeface="Times New Roman" panose="02020603050405020304" pitchFamily="18" charset="0"/>
                          <a:cs typeface="Calibri" panose="020F0502020204030204" pitchFamily="34" charset="0"/>
                        </a:rPr>
                        <a:t>Default Gateway (Cổng mạng mặc định)</a:t>
                      </a:r>
                      <a:endParaRPr lang="vi-VN" sz="1800" b="1">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Số này là địa chỉ IP của thiết bị mạng cung cấp đầu ra cho mạng LAN cục bộ. Cổng mạng mặc định thường là bộ định tuyến. Để truy cập với Internet, hệ thống của bạn cần biết địa chỉ cổng mạng mặc định.</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8648101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smtClean="0"/>
              <a:t>Mục</a:t>
            </a:r>
            <a:r>
              <a:rPr lang="en-US" smtClean="0"/>
              <a:t> </a:t>
            </a:r>
            <a:r>
              <a:rPr lang="en-US" err="1" smtClean="0"/>
              <a:t>tiêu</a:t>
            </a:r>
            <a:r>
              <a:rPr lang="en-US" smtClean="0"/>
              <a:t> </a:t>
            </a:r>
            <a:r>
              <a:rPr lang="en-US" err="1" smtClean="0"/>
              <a:t>bài</a:t>
            </a:r>
            <a:r>
              <a:rPr lang="en-US" smtClean="0"/>
              <a:t> </a:t>
            </a:r>
            <a:r>
              <a:rPr lang="en-US" err="1" smtClean="0"/>
              <a:t>học</a:t>
            </a:r>
            <a:endParaRPr lang="en-US"/>
          </a:p>
        </p:txBody>
      </p:sp>
      <p:sp>
        <p:nvSpPr>
          <p:cNvPr id="3" name="Content Placeholder 2"/>
          <p:cNvSpPr>
            <a:spLocks noGrp="1"/>
          </p:cNvSpPr>
          <p:nvPr>
            <p:ph idx="1"/>
          </p:nvPr>
        </p:nvSpPr>
        <p:spPr/>
        <p:txBody>
          <a:bodyPr numCol="2" spcCol="182880">
            <a:normAutofit fontScale="92500" lnSpcReduction="10000"/>
          </a:bodyPr>
          <a:lstStyle/>
          <a:p>
            <a:pPr lvl="0"/>
            <a:r>
              <a:rPr lang="en-US" err="1"/>
              <a:t>ưu</a:t>
            </a:r>
            <a:r>
              <a:rPr lang="en-US"/>
              <a:t> </a:t>
            </a:r>
            <a:r>
              <a:rPr lang="en-US" err="1"/>
              <a:t>điểm</a:t>
            </a:r>
            <a:r>
              <a:rPr lang="en-US"/>
              <a:t> </a:t>
            </a:r>
            <a:r>
              <a:rPr lang="en-US" err="1"/>
              <a:t>của</a:t>
            </a:r>
            <a:r>
              <a:rPr lang="en-US"/>
              <a:t> </a:t>
            </a:r>
            <a:r>
              <a:rPr lang="en-US" err="1"/>
              <a:t>mạng</a:t>
            </a:r>
            <a:endParaRPr lang="vi-VN"/>
          </a:p>
          <a:p>
            <a:pPr lvl="0"/>
            <a:r>
              <a:rPr lang="en-US" err="1"/>
              <a:t>các</a:t>
            </a:r>
            <a:r>
              <a:rPr lang="en-US"/>
              <a:t> </a:t>
            </a:r>
            <a:r>
              <a:rPr lang="en-US" err="1"/>
              <a:t>tốc</a:t>
            </a:r>
            <a:r>
              <a:rPr lang="en-US"/>
              <a:t> </a:t>
            </a:r>
            <a:r>
              <a:rPr lang="en-US" err="1"/>
              <a:t>độ</a:t>
            </a:r>
            <a:r>
              <a:rPr lang="en-US"/>
              <a:t> </a:t>
            </a:r>
            <a:r>
              <a:rPr lang="en-US" err="1"/>
              <a:t>mạng</a:t>
            </a:r>
            <a:r>
              <a:rPr lang="en-US"/>
              <a:t> </a:t>
            </a:r>
            <a:r>
              <a:rPr lang="en-US" err="1"/>
              <a:t>phổ</a:t>
            </a:r>
            <a:r>
              <a:rPr lang="en-US"/>
              <a:t> </a:t>
            </a:r>
            <a:r>
              <a:rPr lang="en-US" err="1"/>
              <a:t>biến</a:t>
            </a:r>
            <a:endParaRPr lang="vi-VN"/>
          </a:p>
          <a:p>
            <a:pPr lvl="0"/>
            <a:r>
              <a:rPr lang="en-US" err="1"/>
              <a:t>các</a:t>
            </a:r>
            <a:r>
              <a:rPr lang="en-US"/>
              <a:t> </a:t>
            </a:r>
            <a:r>
              <a:rPr lang="en-US" err="1"/>
              <a:t>mô</a:t>
            </a:r>
            <a:r>
              <a:rPr lang="en-US"/>
              <a:t> </a:t>
            </a:r>
            <a:r>
              <a:rPr lang="en-US" err="1"/>
              <a:t>hình</a:t>
            </a:r>
            <a:r>
              <a:rPr lang="en-US"/>
              <a:t> </a:t>
            </a:r>
            <a:r>
              <a:rPr lang="en-US" err="1"/>
              <a:t>mạng</a:t>
            </a:r>
            <a:r>
              <a:rPr lang="en-US"/>
              <a:t> </a:t>
            </a:r>
            <a:r>
              <a:rPr lang="en-US" err="1"/>
              <a:t>phổ</a:t>
            </a:r>
            <a:r>
              <a:rPr lang="en-US"/>
              <a:t> </a:t>
            </a:r>
            <a:r>
              <a:rPr lang="en-US" err="1"/>
              <a:t>biến</a:t>
            </a:r>
            <a:endParaRPr lang="vi-VN"/>
          </a:p>
          <a:p>
            <a:pPr lvl="0"/>
            <a:r>
              <a:rPr lang="en-US" err="1"/>
              <a:t>vai</a:t>
            </a:r>
            <a:r>
              <a:rPr lang="en-US"/>
              <a:t> </a:t>
            </a:r>
            <a:r>
              <a:rPr lang="en-US" err="1"/>
              <a:t>trò</a:t>
            </a:r>
            <a:r>
              <a:rPr lang="en-US"/>
              <a:t> </a:t>
            </a:r>
            <a:r>
              <a:rPr lang="en-US" err="1"/>
              <a:t>của</a:t>
            </a:r>
            <a:r>
              <a:rPr lang="en-US"/>
              <a:t> TCP</a:t>
            </a:r>
            <a:endParaRPr lang="vi-VN"/>
          </a:p>
          <a:p>
            <a:pPr lvl="0"/>
            <a:r>
              <a:rPr lang="en-US" err="1"/>
              <a:t>mạng</a:t>
            </a:r>
            <a:r>
              <a:rPr lang="en-US"/>
              <a:t> </a:t>
            </a:r>
            <a:r>
              <a:rPr lang="en-US" err="1"/>
              <a:t>cục</a:t>
            </a:r>
            <a:r>
              <a:rPr lang="en-US"/>
              <a:t> </a:t>
            </a:r>
            <a:r>
              <a:rPr lang="en-US" err="1"/>
              <a:t>bộ</a:t>
            </a:r>
            <a:r>
              <a:rPr lang="en-US"/>
              <a:t> (LANs)</a:t>
            </a:r>
            <a:endParaRPr lang="vi-VN"/>
          </a:p>
          <a:p>
            <a:pPr lvl="0"/>
            <a:r>
              <a:rPr lang="en-US" err="1"/>
              <a:t>cách</a:t>
            </a:r>
            <a:r>
              <a:rPr lang="en-US"/>
              <a:t> </a:t>
            </a:r>
            <a:r>
              <a:rPr lang="en-US" err="1"/>
              <a:t>thức</a:t>
            </a:r>
            <a:r>
              <a:rPr lang="en-US"/>
              <a:t> </a:t>
            </a:r>
            <a:r>
              <a:rPr lang="en-US" err="1"/>
              <a:t>làm</a:t>
            </a:r>
            <a:r>
              <a:rPr lang="en-US"/>
              <a:t> </a:t>
            </a:r>
            <a:r>
              <a:rPr lang="en-US" err="1"/>
              <a:t>việc</a:t>
            </a:r>
            <a:r>
              <a:rPr lang="en-US"/>
              <a:t> </a:t>
            </a:r>
            <a:r>
              <a:rPr lang="en-US" err="1"/>
              <a:t>của</a:t>
            </a:r>
            <a:r>
              <a:rPr lang="en-US"/>
              <a:t> </a:t>
            </a:r>
            <a:r>
              <a:rPr lang="en-US" err="1"/>
              <a:t>mạng</a:t>
            </a:r>
            <a:r>
              <a:rPr lang="en-US"/>
              <a:t> </a:t>
            </a:r>
            <a:r>
              <a:rPr lang="en-US" err="1"/>
              <a:t>có</a:t>
            </a:r>
            <a:r>
              <a:rPr lang="en-US"/>
              <a:t> </a:t>
            </a:r>
            <a:r>
              <a:rPr lang="en-US" err="1"/>
              <a:t>dây</a:t>
            </a:r>
            <a:r>
              <a:rPr lang="en-US"/>
              <a:t> </a:t>
            </a:r>
            <a:r>
              <a:rPr lang="en-US" err="1"/>
              <a:t>và</a:t>
            </a:r>
            <a:r>
              <a:rPr lang="en-US"/>
              <a:t> </a:t>
            </a:r>
            <a:r>
              <a:rPr lang="en-US" err="1"/>
              <a:t>mạng</a:t>
            </a:r>
            <a:r>
              <a:rPr lang="en-US"/>
              <a:t> </a:t>
            </a:r>
            <a:r>
              <a:rPr lang="en-US" err="1"/>
              <a:t>không</a:t>
            </a:r>
            <a:r>
              <a:rPr lang="en-US"/>
              <a:t> </a:t>
            </a:r>
            <a:r>
              <a:rPr lang="en-US" err="1"/>
              <a:t>dây</a:t>
            </a:r>
            <a:endParaRPr lang="vi-VN"/>
          </a:p>
          <a:p>
            <a:r>
              <a:rPr lang="en-CA" err="1"/>
              <a:t>các</a:t>
            </a:r>
            <a:r>
              <a:rPr lang="en-CA"/>
              <a:t> </a:t>
            </a:r>
            <a:r>
              <a:rPr lang="en-CA" err="1"/>
              <a:t>địa</a:t>
            </a:r>
            <a:r>
              <a:rPr lang="en-CA"/>
              <a:t> </a:t>
            </a:r>
            <a:r>
              <a:rPr lang="en-CA" err="1"/>
              <a:t>chỉ</a:t>
            </a:r>
            <a:r>
              <a:rPr lang="en-CA"/>
              <a:t> </a:t>
            </a:r>
            <a:r>
              <a:rPr lang="en-CA" err="1"/>
              <a:t>được</a:t>
            </a:r>
            <a:r>
              <a:rPr lang="en-CA"/>
              <a:t> </a:t>
            </a:r>
            <a:r>
              <a:rPr lang="en-CA" err="1"/>
              <a:t>sử</a:t>
            </a:r>
            <a:r>
              <a:rPr lang="en-CA"/>
              <a:t> </a:t>
            </a:r>
            <a:r>
              <a:rPr lang="en-CA" err="1"/>
              <a:t>dụng</a:t>
            </a:r>
            <a:r>
              <a:rPr lang="en-CA"/>
              <a:t> </a:t>
            </a:r>
            <a:r>
              <a:rPr lang="en-CA" err="1"/>
              <a:t>trong</a:t>
            </a:r>
            <a:r>
              <a:rPr lang="en-CA"/>
              <a:t> </a:t>
            </a:r>
            <a:r>
              <a:rPr lang="en-CA" smtClean="0"/>
              <a:t>LAN</a:t>
            </a:r>
          </a:p>
          <a:p>
            <a:pPr lvl="0"/>
            <a:r>
              <a:rPr lang="en-US" err="1"/>
              <a:t>mạng</a:t>
            </a:r>
            <a:r>
              <a:rPr lang="en-US"/>
              <a:t> </a:t>
            </a:r>
            <a:r>
              <a:rPr lang="en-US" err="1"/>
              <a:t>diện</a:t>
            </a:r>
            <a:r>
              <a:rPr lang="en-US"/>
              <a:t> </a:t>
            </a:r>
            <a:r>
              <a:rPr lang="en-US" err="1"/>
              <a:t>rộng</a:t>
            </a:r>
            <a:r>
              <a:rPr lang="en-US"/>
              <a:t> (WANs)</a:t>
            </a:r>
            <a:endParaRPr lang="vi-VN"/>
          </a:p>
          <a:p>
            <a:pPr lvl="0"/>
            <a:r>
              <a:rPr lang="en-US" err="1"/>
              <a:t>tín</a:t>
            </a:r>
            <a:r>
              <a:rPr lang="en-US"/>
              <a:t> </a:t>
            </a:r>
            <a:r>
              <a:rPr lang="en-US" err="1"/>
              <a:t>hiệu</a:t>
            </a:r>
            <a:r>
              <a:rPr lang="en-US"/>
              <a:t> </a:t>
            </a:r>
            <a:r>
              <a:rPr lang="en-US" err="1"/>
              <a:t>tương</a:t>
            </a:r>
            <a:r>
              <a:rPr lang="en-US"/>
              <a:t> </a:t>
            </a:r>
            <a:r>
              <a:rPr lang="en-US" err="1"/>
              <a:t>tự</a:t>
            </a:r>
            <a:r>
              <a:rPr lang="en-US"/>
              <a:t> </a:t>
            </a:r>
            <a:r>
              <a:rPr lang="en-US" err="1"/>
              <a:t>và</a:t>
            </a:r>
            <a:r>
              <a:rPr lang="en-US"/>
              <a:t> </a:t>
            </a:r>
            <a:r>
              <a:rPr lang="en-US" err="1"/>
              <a:t>số</a:t>
            </a:r>
            <a:endParaRPr lang="vi-VN"/>
          </a:p>
          <a:p>
            <a:pPr lvl="0"/>
            <a:r>
              <a:rPr lang="en-US" err="1"/>
              <a:t>các</a:t>
            </a:r>
            <a:r>
              <a:rPr lang="en-US"/>
              <a:t> </a:t>
            </a:r>
            <a:r>
              <a:rPr lang="en-US" err="1"/>
              <a:t>phương</a:t>
            </a:r>
            <a:r>
              <a:rPr lang="en-US"/>
              <a:t> </a:t>
            </a:r>
            <a:r>
              <a:rPr lang="en-US" err="1"/>
              <a:t>pháp</a:t>
            </a:r>
            <a:r>
              <a:rPr lang="en-US"/>
              <a:t> </a:t>
            </a:r>
            <a:r>
              <a:rPr lang="en-US" err="1"/>
              <a:t>kết</a:t>
            </a:r>
            <a:r>
              <a:rPr lang="en-US"/>
              <a:t> </a:t>
            </a:r>
            <a:r>
              <a:rPr lang="en-US" err="1"/>
              <a:t>nối</a:t>
            </a:r>
            <a:r>
              <a:rPr lang="en-US"/>
              <a:t> </a:t>
            </a:r>
            <a:r>
              <a:rPr lang="en-US" err="1"/>
              <a:t>với</a:t>
            </a:r>
            <a:r>
              <a:rPr lang="en-US"/>
              <a:t> Internet</a:t>
            </a:r>
            <a:endParaRPr lang="vi-VN"/>
          </a:p>
          <a:p>
            <a:pPr lvl="0"/>
            <a:r>
              <a:rPr lang="en-US" err="1"/>
              <a:t>vai</a:t>
            </a:r>
            <a:r>
              <a:rPr lang="en-US"/>
              <a:t> </a:t>
            </a:r>
            <a:r>
              <a:rPr lang="en-US" err="1"/>
              <a:t>trò</a:t>
            </a:r>
            <a:r>
              <a:rPr lang="en-US"/>
              <a:t> </a:t>
            </a:r>
            <a:r>
              <a:rPr lang="en-US" err="1"/>
              <a:t>của</a:t>
            </a:r>
            <a:r>
              <a:rPr lang="en-US"/>
              <a:t> </a:t>
            </a:r>
            <a:r>
              <a:rPr lang="en-US" err="1"/>
              <a:t>hệ</a:t>
            </a:r>
            <a:r>
              <a:rPr lang="en-US"/>
              <a:t> </a:t>
            </a:r>
            <a:r>
              <a:rPr lang="en-US" err="1"/>
              <a:t>thống</a:t>
            </a:r>
            <a:r>
              <a:rPr lang="en-US"/>
              <a:t> </a:t>
            </a:r>
            <a:r>
              <a:rPr lang="en-US" err="1"/>
              <a:t>tên</a:t>
            </a:r>
            <a:r>
              <a:rPr lang="en-US"/>
              <a:t> </a:t>
            </a:r>
            <a:r>
              <a:rPr lang="en-US" err="1"/>
              <a:t>miền</a:t>
            </a:r>
            <a:r>
              <a:rPr lang="en-US"/>
              <a:t> (DNS)</a:t>
            </a:r>
            <a:endParaRPr lang="vi-VN"/>
          </a:p>
          <a:p>
            <a:pPr lvl="0"/>
            <a:r>
              <a:rPr lang="en-US" err="1"/>
              <a:t>vai</a:t>
            </a:r>
            <a:r>
              <a:rPr lang="en-US"/>
              <a:t> </a:t>
            </a:r>
            <a:r>
              <a:rPr lang="en-US" err="1"/>
              <a:t>trò</a:t>
            </a:r>
            <a:r>
              <a:rPr lang="en-US"/>
              <a:t> </a:t>
            </a:r>
            <a:r>
              <a:rPr lang="en-US" err="1"/>
              <a:t>của</a:t>
            </a:r>
            <a:r>
              <a:rPr lang="en-US"/>
              <a:t> </a:t>
            </a:r>
            <a:r>
              <a:rPr lang="en-US" err="1"/>
              <a:t>bảo</a:t>
            </a:r>
            <a:r>
              <a:rPr lang="en-US"/>
              <a:t> </a:t>
            </a:r>
            <a:r>
              <a:rPr lang="en-US" err="1"/>
              <a:t>mật</a:t>
            </a:r>
            <a:endParaRPr lang="vi-VN"/>
          </a:p>
          <a:p>
            <a:pPr lvl="0"/>
            <a:r>
              <a:rPr lang="en-US" err="1"/>
              <a:t>vai</a:t>
            </a:r>
            <a:r>
              <a:rPr lang="en-US"/>
              <a:t> </a:t>
            </a:r>
            <a:r>
              <a:rPr lang="en-US" err="1"/>
              <a:t>trò</a:t>
            </a:r>
            <a:r>
              <a:rPr lang="en-US"/>
              <a:t> </a:t>
            </a:r>
            <a:r>
              <a:rPr lang="en-US" err="1"/>
              <a:t>của</a:t>
            </a:r>
            <a:r>
              <a:rPr lang="en-US"/>
              <a:t> </a:t>
            </a:r>
            <a:r>
              <a:rPr lang="en-US" err="1"/>
              <a:t>tường</a:t>
            </a:r>
            <a:r>
              <a:rPr lang="en-US"/>
              <a:t> </a:t>
            </a:r>
            <a:r>
              <a:rPr lang="en-US" err="1"/>
              <a:t>lửa</a:t>
            </a:r>
            <a:r>
              <a:rPr lang="en-US"/>
              <a:t> </a:t>
            </a:r>
            <a:r>
              <a:rPr lang="en-US" err="1"/>
              <a:t>và</a:t>
            </a:r>
            <a:r>
              <a:rPr lang="en-US"/>
              <a:t> gateway (</a:t>
            </a:r>
            <a:r>
              <a:rPr lang="en-US" err="1"/>
              <a:t>cổng</a:t>
            </a:r>
            <a:r>
              <a:rPr lang="en-US"/>
              <a:t> </a:t>
            </a:r>
            <a:r>
              <a:rPr lang="en-US" err="1"/>
              <a:t>vào</a:t>
            </a:r>
            <a:r>
              <a:rPr lang="en-US"/>
              <a:t>/</a:t>
            </a:r>
            <a:r>
              <a:rPr lang="en-US" err="1"/>
              <a:t>ra</a:t>
            </a:r>
            <a:r>
              <a:rPr lang="en-US"/>
              <a:t> </a:t>
            </a:r>
            <a:r>
              <a:rPr lang="en-US" err="1"/>
              <a:t>mạng</a:t>
            </a:r>
            <a:r>
              <a:rPr lang="en-US"/>
              <a:t>) </a:t>
            </a:r>
            <a:endParaRPr lang="vi-VN"/>
          </a:p>
          <a:p>
            <a:pPr lvl="0"/>
            <a:r>
              <a:rPr lang="en-US" err="1"/>
              <a:t>sử</a:t>
            </a:r>
            <a:r>
              <a:rPr lang="en-US"/>
              <a:t> </a:t>
            </a:r>
            <a:r>
              <a:rPr lang="en-US" err="1"/>
              <a:t>dụng</a:t>
            </a:r>
            <a:r>
              <a:rPr lang="en-US"/>
              <a:t> </a:t>
            </a:r>
            <a:r>
              <a:rPr lang="en-US" err="1"/>
              <a:t>mạng</a:t>
            </a:r>
            <a:r>
              <a:rPr lang="en-US"/>
              <a:t> </a:t>
            </a:r>
            <a:r>
              <a:rPr lang="en-US" err="1"/>
              <a:t>riêng</a:t>
            </a:r>
            <a:r>
              <a:rPr lang="en-US"/>
              <a:t> </a:t>
            </a:r>
            <a:r>
              <a:rPr lang="en-US" err="1"/>
              <a:t>ảo</a:t>
            </a:r>
            <a:r>
              <a:rPr lang="en-US"/>
              <a:t> (VPNs)</a:t>
            </a:r>
            <a:endParaRPr lang="vi-VN"/>
          </a:p>
          <a:p>
            <a:r>
              <a:rPr lang="en-CA" err="1"/>
              <a:t>các</a:t>
            </a:r>
            <a:r>
              <a:rPr lang="en-CA"/>
              <a:t> </a:t>
            </a:r>
            <a:r>
              <a:rPr lang="en-CA" err="1"/>
              <a:t>kỹ</a:t>
            </a:r>
            <a:r>
              <a:rPr lang="en-CA"/>
              <a:t> </a:t>
            </a:r>
            <a:r>
              <a:rPr lang="en-CA" err="1"/>
              <a:t>thuật</a:t>
            </a:r>
            <a:r>
              <a:rPr lang="en-CA"/>
              <a:t> </a:t>
            </a:r>
            <a:r>
              <a:rPr lang="en-CA" err="1"/>
              <a:t>dò</a:t>
            </a:r>
            <a:r>
              <a:rPr lang="en-CA"/>
              <a:t>, </a:t>
            </a:r>
            <a:r>
              <a:rPr lang="en-CA" err="1"/>
              <a:t>sửa</a:t>
            </a:r>
            <a:r>
              <a:rPr lang="en-CA"/>
              <a:t> </a:t>
            </a:r>
            <a:r>
              <a:rPr lang="en-CA" err="1"/>
              <a:t>lỗi</a:t>
            </a:r>
            <a:r>
              <a:rPr lang="en-CA"/>
              <a:t> </a:t>
            </a:r>
            <a:r>
              <a:rPr lang="en-CA" err="1"/>
              <a:t>căn</a:t>
            </a:r>
            <a:r>
              <a:rPr lang="en-CA"/>
              <a:t> </a:t>
            </a:r>
            <a:r>
              <a:rPr lang="en-CA" err="1"/>
              <a:t>bản</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2</a:t>
            </a:fld>
            <a:endParaRPr lang="en-US"/>
          </a:p>
        </p:txBody>
      </p:sp>
    </p:spTree>
    <p:extLst>
      <p:ext uri="{BB962C8B-B14F-4D97-AF65-F5344CB8AC3E}">
        <p14:creationId xmlns:p14="http://schemas.microsoft.com/office/powerpoint/2010/main" val="1918678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err="1" smtClean="0"/>
              <a:t>Mạng</a:t>
            </a:r>
            <a:r>
              <a:rPr lang="en-US" sz="3200" smtClean="0"/>
              <a:t> </a:t>
            </a:r>
            <a:r>
              <a:rPr lang="en-US" sz="3200" err="1" smtClean="0"/>
              <a:t>cục</a:t>
            </a:r>
            <a:r>
              <a:rPr lang="en-US" sz="3200" smtClean="0"/>
              <a:t> </a:t>
            </a:r>
            <a:r>
              <a:rPr lang="en-US" sz="3200" err="1" smtClean="0"/>
              <a:t>bộ</a:t>
            </a:r>
            <a:r>
              <a:rPr lang="en-US" sz="3200" smtClean="0"/>
              <a:t> (LAN: Local Area Network) </a:t>
            </a:r>
            <a:endParaRPr lang="en-US" sz="3200"/>
          </a:p>
        </p:txBody>
      </p:sp>
      <p:sp>
        <p:nvSpPr>
          <p:cNvPr id="3" name="Content Placeholder 2"/>
          <p:cNvSpPr>
            <a:spLocks noGrp="1"/>
          </p:cNvSpPr>
          <p:nvPr>
            <p:ph idx="1"/>
          </p:nvPr>
        </p:nvSpPr>
        <p:spPr/>
        <p:txBody>
          <a:bodyPr/>
          <a:lstStyle/>
          <a:p>
            <a:r>
              <a:rPr lang="en-US" sz="2000" b="1"/>
              <a:t>Các dải địa chỉ được để dành riêng</a:t>
            </a:r>
            <a:endParaRPr lang="vi-VN" sz="2000" b="1"/>
          </a:p>
          <a:p>
            <a:pPr lvl="1"/>
            <a:r>
              <a:rPr lang="en-CA" sz="1800"/>
              <a:t>ICANN chịu trách nhiệm gán và phối hợp các địa chỉ IP trên toàn </a:t>
            </a:r>
            <a:r>
              <a:rPr lang="en-CA" sz="1800" smtClean="0"/>
              <a:t>cầu</a:t>
            </a:r>
            <a:endParaRPr lang="en-US" sz="1800" smtClean="0"/>
          </a:p>
          <a:p>
            <a:pPr lvl="2"/>
            <a:r>
              <a:rPr lang="en-CA" sz="1600"/>
              <a:t>các địa chỉ IP được cấp phát cho các nhà cung cấp dịch vụ để phân phối cho khách hàng của họ là các địa chỉ IP công cộng (public)</a:t>
            </a:r>
            <a:endParaRPr lang="en-US" sz="1600" smtClean="0"/>
          </a:p>
          <a:p>
            <a:pPr lvl="2"/>
            <a:r>
              <a:rPr lang="en-CA" sz="1600"/>
              <a:t>Địa chỉ IP công cộng có thể được sử dụng để truy cập và tham gia vào Internet.</a:t>
            </a:r>
            <a:endParaRPr lang="en-US" sz="1600"/>
          </a:p>
          <a:p>
            <a:pPr lvl="1"/>
            <a:r>
              <a:rPr lang="en-CA" sz="1800"/>
              <a:t>ICANN cũng dành riêng những dải địa chỉ IP cụ thể để làm địa chỉ IP riêng biệt</a:t>
            </a:r>
            <a:endParaRPr lang="en-US" sz="1800" smtClean="0"/>
          </a:p>
          <a:p>
            <a:pPr lvl="2"/>
            <a:r>
              <a:rPr lang="en-CA" sz="1600"/>
              <a:t>Địa chỉ IP riêng biệt là một địa chỉ IP có thể được sử dụng để truyền thông bên trong phạm vi của LAN, nhưng không có khả năng định tuyến và không hỗ trợ địa chỉ trên Internet</a:t>
            </a:r>
            <a:endParaRPr lang="en-US" sz="1600" smtClean="0"/>
          </a:p>
          <a:p>
            <a:pPr lvl="3"/>
            <a:r>
              <a:rPr lang="en-US" sz="1400" smtClean="0"/>
              <a:t>10.0.0.0 đến </a:t>
            </a:r>
            <a:r>
              <a:rPr lang="en-US" sz="1400"/>
              <a:t>10.255.255.255</a:t>
            </a:r>
          </a:p>
          <a:p>
            <a:pPr lvl="3"/>
            <a:r>
              <a:rPr lang="en-US" sz="1400"/>
              <a:t>172.16.0.0 </a:t>
            </a:r>
            <a:r>
              <a:rPr lang="en-US" sz="1400" smtClean="0"/>
              <a:t>đến </a:t>
            </a:r>
            <a:r>
              <a:rPr lang="en-US" sz="1400"/>
              <a:t>172.31.255.255</a:t>
            </a:r>
          </a:p>
          <a:p>
            <a:pPr lvl="3"/>
            <a:r>
              <a:rPr lang="en-US" sz="1400"/>
              <a:t>192.168.0.0. </a:t>
            </a:r>
            <a:r>
              <a:rPr lang="en-US" sz="1400" smtClean="0"/>
              <a:t>đến 192.168.255.255</a:t>
            </a:r>
            <a:endParaRPr lang="en-US" sz="1400"/>
          </a:p>
          <a:p>
            <a:pPr lvl="2"/>
            <a:r>
              <a:rPr lang="en-CA" sz="1600"/>
              <a:t>Hầu hết các mạng gia đình sử dụng dải địa chỉ IP nội bộ trong khoảng  từ 192.168.0.0. đến 192.168.255.255.</a:t>
            </a:r>
            <a:endParaRPr lang="en-US" sz="1600"/>
          </a:p>
          <a:p>
            <a:endParaRPr lang="en-US" sz="2000"/>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20</a:t>
            </a:fld>
            <a:endParaRPr lang="en-US"/>
          </a:p>
        </p:txBody>
      </p:sp>
    </p:spTree>
    <p:extLst>
      <p:ext uri="{BB962C8B-B14F-4D97-AF65-F5344CB8AC3E}">
        <p14:creationId xmlns:p14="http://schemas.microsoft.com/office/powerpoint/2010/main" val="34661888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err="1" smtClean="0"/>
              <a:t>Mạng</a:t>
            </a:r>
            <a:r>
              <a:rPr lang="en-US" sz="3200" smtClean="0"/>
              <a:t> </a:t>
            </a:r>
            <a:r>
              <a:rPr lang="en-US" sz="3200" err="1" smtClean="0"/>
              <a:t>cục</a:t>
            </a:r>
            <a:r>
              <a:rPr lang="en-US" sz="3200" smtClean="0"/>
              <a:t> </a:t>
            </a:r>
            <a:r>
              <a:rPr lang="en-US" sz="3200" err="1" smtClean="0"/>
              <a:t>bộ</a:t>
            </a:r>
            <a:r>
              <a:rPr lang="en-US" sz="3200" smtClean="0"/>
              <a:t> (LAN: Local Area Network) </a:t>
            </a:r>
            <a:endParaRPr lang="en-US" sz="3200"/>
          </a:p>
        </p:txBody>
      </p:sp>
      <p:sp>
        <p:nvSpPr>
          <p:cNvPr id="3" name="Content Placeholder 2"/>
          <p:cNvSpPr>
            <a:spLocks noGrp="1"/>
          </p:cNvSpPr>
          <p:nvPr>
            <p:ph idx="1"/>
          </p:nvPr>
        </p:nvSpPr>
        <p:spPr/>
        <p:txBody>
          <a:bodyPr/>
          <a:lstStyle/>
          <a:p>
            <a:r>
              <a:rPr lang="en-US" b="1"/>
              <a:t>Các địa chỉ nội bộ (Private Addresses) và kết nối Internet</a:t>
            </a:r>
            <a:endParaRPr lang="vi-VN" b="1"/>
          </a:p>
          <a:p>
            <a:pPr lvl="2"/>
            <a:r>
              <a:rPr lang="en-CA"/>
              <a:t>Thiết bị modem/bộ định tuyến thực hiện vài chức năng, bao gồm (nhưng không giới hạn):</a:t>
            </a:r>
            <a:endParaRPr lang="en-US"/>
          </a:p>
          <a:p>
            <a:pPr lvl="3"/>
            <a:r>
              <a:rPr lang="vi-VN"/>
              <a:t>Nó gán địa chỉ mạng nội bộ vào các hệ thống kết nối với nó (thường là 192.168.1.x), vì vậy nó thiết lập một LAN nội bộ.</a:t>
            </a:r>
          </a:p>
          <a:p>
            <a:pPr lvl="3"/>
            <a:r>
              <a:rPr lang="en-CA"/>
              <a:t>Nó sử dụng một công nghệ có tên là chuyển đổi địa chỉ mạng (NAT: Network Address Translation) để thay thế địa chỉ IP nội bộ được sử dụng bởi hệ thống trong LAN với địa chỉ IP được hiểu trên Internet được cung cấp bởi ISP khi mua dịch vụ Internet.</a:t>
            </a:r>
            <a:endParaRPr lang="en-US"/>
          </a:p>
          <a:p>
            <a:pPr lvl="4"/>
            <a:r>
              <a:rPr lang="en-CA"/>
              <a:t>chuyển đổi địa chỉ mạng xảy ra giống như với những gì xảy ra đối với mạng gia đình, mặc dù LAN doanh nghiệp có thể sử dụng các thiết bị phần cứng rất khác với mạng gia đình</a:t>
            </a:r>
            <a:endParaRPr lang="en-US"/>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21</a:t>
            </a:fld>
            <a:endParaRPr lang="en-US"/>
          </a:p>
        </p:txBody>
      </p:sp>
    </p:spTree>
    <p:extLst>
      <p:ext uri="{BB962C8B-B14F-4D97-AF65-F5344CB8AC3E}">
        <p14:creationId xmlns:p14="http://schemas.microsoft.com/office/powerpoint/2010/main" val="27907114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err="1" smtClean="0"/>
              <a:t>Mạng</a:t>
            </a:r>
            <a:r>
              <a:rPr lang="en-US" sz="3200" smtClean="0"/>
              <a:t> </a:t>
            </a:r>
            <a:r>
              <a:rPr lang="en-US" sz="3200" err="1" smtClean="0"/>
              <a:t>cục</a:t>
            </a:r>
            <a:r>
              <a:rPr lang="en-US" sz="3200" smtClean="0"/>
              <a:t> </a:t>
            </a:r>
            <a:r>
              <a:rPr lang="en-US" sz="3200" err="1" smtClean="0"/>
              <a:t>bộ</a:t>
            </a:r>
            <a:r>
              <a:rPr lang="en-US" sz="3200" smtClean="0"/>
              <a:t> (LAN: Local Area Network) </a:t>
            </a:r>
            <a:endParaRPr lang="en-US" sz="3200"/>
          </a:p>
        </p:txBody>
      </p:sp>
      <p:sp>
        <p:nvSpPr>
          <p:cNvPr id="3" name="Content Placeholder 2"/>
          <p:cNvSpPr>
            <a:spLocks noGrp="1"/>
          </p:cNvSpPr>
          <p:nvPr>
            <p:ph idx="1"/>
          </p:nvPr>
        </p:nvSpPr>
        <p:spPr/>
        <p:txBody>
          <a:bodyPr/>
          <a:lstStyle/>
          <a:p>
            <a:r>
              <a:rPr lang="en-US" b="1"/>
              <a:t>Kết nối các LAN</a:t>
            </a:r>
            <a:endParaRPr lang="vi-VN" b="1"/>
          </a:p>
          <a:p>
            <a:pPr lvl="2"/>
            <a:r>
              <a:rPr lang="en-US" smtClean="0"/>
              <a:t>Việc kết nối các LAN khác nhau mang lại rất nhiều lợi ích</a:t>
            </a:r>
            <a:endParaRPr lang="en-US"/>
          </a:p>
          <a:p>
            <a:pPr lvl="3"/>
            <a:r>
              <a:rPr lang="en-CA"/>
              <a:t>Các LAN có thể kết nối với nhau sử dụng các đường dây truyền thông sở hữu </a:t>
            </a:r>
            <a:r>
              <a:rPr lang="en-CA" smtClean="0"/>
              <a:t>riêng, hoặc</a:t>
            </a:r>
            <a:r>
              <a:rPr lang="en-US" smtClean="0"/>
              <a:t> </a:t>
            </a:r>
          </a:p>
          <a:p>
            <a:pPr lvl="3"/>
            <a:r>
              <a:rPr lang="en-CA"/>
              <a:t>có thể được kết nối qua các đường dây truyền thông của các nhà cung cấp dịch vụ truyền tải thông tin công cộng</a:t>
            </a:r>
            <a:endParaRPr lang="en-US" smtClean="0"/>
          </a:p>
          <a:p>
            <a:pPr lvl="2"/>
            <a:r>
              <a:rPr lang="en-CA"/>
              <a:t>Khi hai hoặc nhiều LAN được kết nối với nhau qua mạng công cộng, WAN được hình thành</a:t>
            </a:r>
            <a:endParaRPr lang="en-US"/>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22</a:t>
            </a:fld>
            <a:endParaRPr lang="en-US"/>
          </a:p>
        </p:txBody>
      </p:sp>
    </p:spTree>
    <p:extLst>
      <p:ext uri="{BB962C8B-B14F-4D97-AF65-F5344CB8AC3E}">
        <p14:creationId xmlns:p14="http://schemas.microsoft.com/office/powerpoint/2010/main" val="19890030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Các mạng diện rộng (</a:t>
            </a:r>
            <a:r>
              <a:rPr lang="en-US" smtClean="0"/>
              <a:t>WAN)</a:t>
            </a:r>
            <a:endParaRPr lang="vi-VN"/>
          </a:p>
        </p:txBody>
      </p:sp>
      <p:sp>
        <p:nvSpPr>
          <p:cNvPr id="3" name="Content Placeholder 2"/>
          <p:cNvSpPr>
            <a:spLocks noGrp="1"/>
          </p:cNvSpPr>
          <p:nvPr>
            <p:ph idx="1"/>
          </p:nvPr>
        </p:nvSpPr>
        <p:spPr/>
        <p:txBody>
          <a:bodyPr/>
          <a:lstStyle/>
          <a:p>
            <a:r>
              <a:rPr lang="en-CA"/>
              <a:t>B</a:t>
            </a:r>
            <a:r>
              <a:rPr lang="en-CA" smtClean="0"/>
              <a:t>ao </a:t>
            </a:r>
            <a:r>
              <a:rPr lang="en-CA"/>
              <a:t>gồm hai hoặc nhiều LAN bao phủ một vùng diện tích rộng được kết nối sử dụng các đường dây của nhà cung cấp dịch vụ truyền tải công </a:t>
            </a:r>
            <a:r>
              <a:rPr lang="en-CA" smtClean="0"/>
              <a:t>cộng</a:t>
            </a:r>
            <a:endParaRPr lang="en-US" smtClean="0"/>
          </a:p>
          <a:p>
            <a:pPr lvl="1"/>
            <a:r>
              <a:rPr lang="en-CA"/>
              <a:t>N</a:t>
            </a:r>
            <a:r>
              <a:rPr lang="en-CA" smtClean="0"/>
              <a:t>hà </a:t>
            </a:r>
            <a:r>
              <a:rPr lang="en-CA"/>
              <a:t>cung cấp dịch vụ viễn thông được cấp phép bởi chính phủ</a:t>
            </a:r>
            <a:endParaRPr lang="en-US"/>
          </a:p>
          <a:p>
            <a:r>
              <a:rPr lang="en-CA"/>
              <a:t>Các tính năng chính để phân biệt LAN với WAN </a:t>
            </a:r>
            <a:r>
              <a:rPr lang="en-CA" smtClean="0"/>
              <a:t>là</a:t>
            </a:r>
            <a:r>
              <a:rPr lang="en-US" smtClean="0"/>
              <a:t>:</a:t>
            </a:r>
            <a:endParaRPr lang="en-US"/>
          </a:p>
          <a:p>
            <a:pPr lvl="1"/>
            <a:r>
              <a:rPr lang="en-CA"/>
              <a:t>LAN bị bó hẹp trong phạm vi kết nối cục bộ khi bạn cài đặt tại gia đình, hoặc được thiết lập trong phạm vi một văn phòng bởi bộ phận IT</a:t>
            </a:r>
            <a:r>
              <a:rPr lang="en-US" smtClean="0"/>
              <a:t>. </a:t>
            </a:r>
          </a:p>
          <a:p>
            <a:pPr lvl="1"/>
            <a:r>
              <a:rPr lang="en-CA"/>
              <a:t>Trong LAN, tổ chức sở hữu mọi thành phần</a:t>
            </a:r>
            <a:endParaRPr lang="en-US" smtClean="0"/>
          </a:p>
          <a:p>
            <a:pPr lvl="1"/>
            <a:r>
              <a:rPr lang="en-CA"/>
              <a:t>Đối với WAN, tổ chức phải thuê một vài thành phần cần thiết để truyền tải dữ liệu</a:t>
            </a:r>
            <a:endParaRPr lang="en-US"/>
          </a:p>
          <a:p>
            <a:pPr lvl="1"/>
            <a:r>
              <a:rPr lang="en-CA"/>
              <a:t>LAN cũng thường có tốc độ cao hơn WAN</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23</a:t>
            </a:fld>
            <a:endParaRPr lang="en-US"/>
          </a:p>
        </p:txBody>
      </p:sp>
    </p:spTree>
    <p:extLst>
      <p:ext uri="{BB962C8B-B14F-4D97-AF65-F5344CB8AC3E}">
        <p14:creationId xmlns:p14="http://schemas.microsoft.com/office/powerpoint/2010/main" val="12524384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mtClean="0"/>
              <a:t>Các mạng chuyển mạch công cộng</a:t>
            </a:r>
            <a:endParaRPr lang="en-US" sz="3600"/>
          </a:p>
        </p:txBody>
      </p:sp>
      <p:sp>
        <p:nvSpPr>
          <p:cNvPr id="3" name="Content Placeholder 2"/>
          <p:cNvSpPr>
            <a:spLocks noGrp="1"/>
          </p:cNvSpPr>
          <p:nvPr>
            <p:ph idx="1"/>
          </p:nvPr>
        </p:nvSpPr>
        <p:spPr>
          <a:xfrm>
            <a:off x="431119" y="1344705"/>
            <a:ext cx="8385175" cy="4913219"/>
          </a:xfrm>
        </p:spPr>
        <p:txBody>
          <a:bodyPr/>
          <a:lstStyle/>
          <a:p>
            <a:r>
              <a:rPr lang="en-CA"/>
              <a:t>Mạng chuyển mạch công cộng là bất kỳ mạng truyền tải dữ liệu nào cung cấp các dịch vụ chuyển mạch với mục đích gửi các bản tin truyền thông</a:t>
            </a:r>
            <a:endParaRPr lang="en-US"/>
          </a:p>
          <a:p>
            <a:r>
              <a:rPr lang="en-CA" b="1"/>
              <a:t>Mạng điện thoại chuyển mạch công cộng (</a:t>
            </a:r>
            <a:r>
              <a:rPr lang="en-CA" b="1" smtClean="0"/>
              <a:t>PSTN)</a:t>
            </a:r>
            <a:endParaRPr lang="en-US" b="1"/>
          </a:p>
          <a:p>
            <a:pPr lvl="1"/>
            <a:r>
              <a:rPr lang="en-CA"/>
              <a:t>C</a:t>
            </a:r>
            <a:r>
              <a:rPr lang="en-CA" smtClean="0"/>
              <a:t>ung </a:t>
            </a:r>
            <a:r>
              <a:rPr lang="en-CA"/>
              <a:t>cấp dịch vụ điện thoại trên toàn thế giới và tích hợp mạng diện rộng WAN do cơ sở hạ tầng được bao phủ trên toàn cầu</a:t>
            </a:r>
            <a:endParaRPr lang="en-US" smtClean="0"/>
          </a:p>
          <a:p>
            <a:pPr lvl="2"/>
            <a:r>
              <a:rPr lang="en-CA"/>
              <a:t>Hạ tầng là cấu trúc vật lý nền tảng căn bản hoặc là khung cơ sở cho các hoạt động của một dịch vụ hoặc của doanh nghiệp</a:t>
            </a:r>
            <a:r>
              <a:rPr lang="en-US" smtClean="0"/>
              <a:t> </a:t>
            </a:r>
            <a:endParaRPr lang="en-US"/>
          </a:p>
          <a:p>
            <a:pPr lvl="2"/>
            <a:r>
              <a:rPr lang="en-CA"/>
              <a:t>phụ thuộc vào các kết nối được cung cấp bởi cơ sở hạ tầng được xây dựng bởi các nhà cung cấp dịch vụ viễn thông.</a:t>
            </a:r>
            <a:r>
              <a:rPr lang="en-US" smtClean="0"/>
              <a:t> </a:t>
            </a:r>
            <a:endParaRPr lang="en-US"/>
          </a:p>
          <a:p>
            <a:pPr lvl="1"/>
            <a:r>
              <a:rPr lang="en-CA" smtClean="0"/>
              <a:t>Thường </a:t>
            </a:r>
            <a:r>
              <a:rPr lang="en-CA"/>
              <a:t>cho thuê các đường dây để các công ty hoặc cá nhân có thể sử dụng riêng </a:t>
            </a:r>
            <a:r>
              <a:rPr lang="en-CA" smtClean="0"/>
              <a:t>biệt</a:t>
            </a:r>
            <a:endParaRPr lang="en-US" smtClean="0"/>
          </a:p>
          <a:p>
            <a:pPr lvl="2"/>
            <a:r>
              <a:rPr lang="en-CA"/>
              <a:t>Những đường dây cho thuê cung cấp dịch vụ truyền tải dữ liệu tốc độ cao và băng thông đảm bảo</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24</a:t>
            </a:fld>
            <a:endParaRPr lang="en-US"/>
          </a:p>
        </p:txBody>
      </p:sp>
    </p:spTree>
    <p:extLst>
      <p:ext uri="{BB962C8B-B14F-4D97-AF65-F5344CB8AC3E}">
        <p14:creationId xmlns:p14="http://schemas.microsoft.com/office/powerpoint/2010/main" val="995420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mtClean="0"/>
              <a:t>Các mạng chuyển mạch công cộng</a:t>
            </a:r>
            <a:endParaRPr lang="en-US" sz="3600"/>
          </a:p>
        </p:txBody>
      </p:sp>
      <p:sp>
        <p:nvSpPr>
          <p:cNvPr id="3" name="Content Placeholder 2"/>
          <p:cNvSpPr>
            <a:spLocks noGrp="1"/>
          </p:cNvSpPr>
          <p:nvPr>
            <p:ph idx="1"/>
          </p:nvPr>
        </p:nvSpPr>
        <p:spPr/>
        <p:txBody>
          <a:bodyPr/>
          <a:lstStyle/>
          <a:p>
            <a:r>
              <a:rPr lang="en-US" b="1"/>
              <a:t>Các tín hiệu tương tự và tín hiệu số</a:t>
            </a:r>
            <a:endParaRPr lang="vi-VN" b="1"/>
          </a:p>
          <a:p>
            <a:pPr lvl="2"/>
            <a:r>
              <a:rPr lang="en-CA"/>
              <a:t>Có hai loại tín hiệu được sử dụng để truyền tải thông tin điện tử - tương tự và số</a:t>
            </a:r>
            <a:r>
              <a:rPr lang="en-US" smtClean="0"/>
              <a:t>:</a:t>
            </a:r>
            <a:endParaRPr lang="en-US"/>
          </a:p>
          <a:p>
            <a:pPr lvl="3"/>
            <a:r>
              <a:rPr lang="en-CA"/>
              <a:t>Các tín hiệu tương tự là các tín hiệu có cường độ và tần số biến đổi. Những tín hiệu này được đo bằng chu kỳ trên giây, hoặc Hertz (Hz).</a:t>
            </a:r>
            <a:endParaRPr lang="en-US"/>
          </a:p>
          <a:p>
            <a:pPr lvl="3"/>
            <a:r>
              <a:rPr lang="en-CA"/>
              <a:t>Các tín hiệu số là tín hiệu chỉ chứa hai giá trị - 1 hoặc 0. Các tín hiệu số được đo theo bít trên giây (bps).</a:t>
            </a:r>
            <a:endParaRPr lang="en-US"/>
          </a:p>
          <a:p>
            <a:pPr lvl="2"/>
            <a:r>
              <a:rPr lang="en-CA"/>
              <a:t>Số hóa là quá trình chuyển đổi các tín hiệu tương tự thành các tín hiệu số</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25</a:t>
            </a:fld>
            <a:endParaRPr lang="en-US"/>
          </a:p>
        </p:txBody>
      </p:sp>
    </p:spTree>
    <p:extLst>
      <p:ext uri="{BB962C8B-B14F-4D97-AF65-F5344CB8AC3E}">
        <p14:creationId xmlns:p14="http://schemas.microsoft.com/office/powerpoint/2010/main" val="11296038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mtClean="0"/>
              <a:t>Các mạng chuyển mạch công cộng</a:t>
            </a:r>
            <a:endParaRPr lang="en-US" sz="3600"/>
          </a:p>
        </p:txBody>
      </p:sp>
      <p:sp>
        <p:nvSpPr>
          <p:cNvPr id="3" name="Content Placeholder 2"/>
          <p:cNvSpPr>
            <a:spLocks noGrp="1"/>
          </p:cNvSpPr>
          <p:nvPr>
            <p:ph idx="1"/>
          </p:nvPr>
        </p:nvSpPr>
        <p:spPr>
          <a:xfrm>
            <a:off x="373063" y="1344705"/>
            <a:ext cx="8516937" cy="4913219"/>
          </a:xfrm>
        </p:spPr>
        <p:txBody>
          <a:bodyPr/>
          <a:lstStyle/>
          <a:p>
            <a:r>
              <a:rPr lang="en-US" sz="2000" b="1"/>
              <a:t>Mạng điện thoại số</a:t>
            </a:r>
            <a:endParaRPr lang="vi-VN" sz="2000" b="1"/>
          </a:p>
          <a:p>
            <a:pPr lvl="2"/>
            <a:r>
              <a:rPr lang="en-CA" sz="1600"/>
              <a:t>H</a:t>
            </a:r>
            <a:r>
              <a:rPr lang="en-CA" sz="1600" smtClean="0"/>
              <a:t>ầu </a:t>
            </a:r>
            <a:r>
              <a:rPr lang="en-CA" sz="1600"/>
              <a:t>hết PSTN đều sử dụng công nghệ số, ngoại trừ một phần nhỏ mở rộng từ văn phòng trung tâm (CO) của các công ty điện thoại đến gia đình và văn phòng của người sử dụng dịch vụ</a:t>
            </a:r>
            <a:endParaRPr lang="en-US" sz="1600" smtClean="0"/>
          </a:p>
          <a:p>
            <a:pPr lvl="3"/>
            <a:r>
              <a:rPr lang="en-CA" sz="1400"/>
              <a:t>Văn phòng trung tâm là một tòa nhà mà các đường dây điện thoại thuê bao được kết nối với các thiết bị chuyển mạch để thực hiện các cuộc gọi cục bộ hoặc khoảng cách xa.</a:t>
            </a:r>
            <a:endParaRPr lang="en-US" sz="1400" smtClean="0"/>
          </a:p>
          <a:p>
            <a:pPr lvl="3"/>
            <a:r>
              <a:rPr lang="en-CA" sz="1400"/>
              <a:t>Phần nhỏ của mạng mở rộng từ CO đến nhà của người dùng được gọi là lặp cục bộ hoặc “dặm cuối cùng” và thường sử dụng đường dây tương tự để cung cấp dịch vụ điện thoại thuần (</a:t>
            </a:r>
            <a:r>
              <a:rPr lang="en-CA" sz="1400" smtClean="0"/>
              <a:t>POTS)</a:t>
            </a:r>
            <a:endParaRPr lang="en-US" sz="1400"/>
          </a:p>
          <a:p>
            <a:pPr lvl="2"/>
            <a:r>
              <a:rPr lang="en-CA" sz="1600"/>
              <a:t>Trên đường dây POTS, cuộc thảo luận thoại bắt đầu bằng một tín hiệu tương tự dạng thông tin thoại được nói cho người nhận</a:t>
            </a:r>
            <a:endParaRPr lang="en-US" sz="1600" smtClean="0"/>
          </a:p>
          <a:p>
            <a:pPr lvl="3"/>
            <a:r>
              <a:rPr lang="en-CA" sz="1400"/>
              <a:t>Tín hiệu tương tự chuyển xuống lặp cục bộ cho tới khi đến CO</a:t>
            </a:r>
            <a:endParaRPr lang="en-US" sz="1400" smtClean="0"/>
          </a:p>
          <a:p>
            <a:pPr lvl="3"/>
            <a:r>
              <a:rPr lang="en-CA" sz="1400"/>
              <a:t>tín hiệu tương tự truyền tới chuyển mạch và được số hóa và được chuyển tới trung tâm số của mạng điện thoại.</a:t>
            </a:r>
            <a:endParaRPr lang="en-US" sz="1400"/>
          </a:p>
          <a:p>
            <a:pPr lvl="2"/>
            <a:r>
              <a:rPr lang="en-CA" sz="1600"/>
              <a:t>Thông tin vẫn nằm ở định dạng số cho đến khi tới CO của bên nhận cuộc gọi</a:t>
            </a:r>
            <a:endParaRPr lang="en-US" sz="1600"/>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26</a:t>
            </a:fld>
            <a:endParaRPr lang="en-US"/>
          </a:p>
        </p:txBody>
      </p:sp>
    </p:spTree>
    <p:extLst>
      <p:ext uri="{BB962C8B-B14F-4D97-AF65-F5344CB8AC3E}">
        <p14:creationId xmlns:p14="http://schemas.microsoft.com/office/powerpoint/2010/main" val="11374586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mtClean="0"/>
              <a:t>Các mạng chuyển mạch công cộng</a:t>
            </a:r>
            <a:endParaRPr lang="en-US" sz="3600"/>
          </a:p>
        </p:txBody>
      </p:sp>
      <p:sp>
        <p:nvSpPr>
          <p:cNvPr id="3" name="Content Placeholder 2"/>
          <p:cNvSpPr>
            <a:spLocks noGrp="1"/>
          </p:cNvSpPr>
          <p:nvPr>
            <p:ph idx="1"/>
          </p:nvPr>
        </p:nvSpPr>
        <p:spPr/>
        <p:txBody>
          <a:bodyPr/>
          <a:lstStyle/>
          <a:p>
            <a:r>
              <a:rPr lang="en-US" b="1"/>
              <a:t>Chuyển mạch vòng</a:t>
            </a:r>
            <a:endParaRPr lang="vi-VN" b="1"/>
          </a:p>
          <a:p>
            <a:pPr lvl="2"/>
            <a:r>
              <a:rPr lang="en-US"/>
              <a:t>Chuyển mạch vòng là công nghệ sử dụng đường vật lý chuyên dụng để gửi và nhận thông tin. PSTN sử dụng chuyển mạch vòng.</a:t>
            </a:r>
            <a:endParaRPr lang="vi-VN"/>
          </a:p>
          <a:p>
            <a:pPr marL="1428750" lvl="3" indent="-342900">
              <a:buFont typeface="+mj-lt"/>
              <a:buAutoNum type="arabicPeriod"/>
            </a:pPr>
            <a:r>
              <a:rPr lang="en-CA"/>
              <a:t>Bạn chọn người nhận và mở một kết nối đến chuyển mạch thoại cục bộ</a:t>
            </a:r>
            <a:r>
              <a:rPr lang="en-US" smtClean="0"/>
              <a:t>.</a:t>
            </a:r>
            <a:endParaRPr lang="en-US"/>
          </a:p>
          <a:p>
            <a:pPr marL="1428750" lvl="3" indent="-342900">
              <a:buFont typeface="+mj-lt"/>
              <a:buAutoNum type="arabicPeriod"/>
            </a:pPr>
            <a:r>
              <a:rPr lang="en-CA"/>
              <a:t>Bạn quay một số, và chuyển mạch kết nối tới chuyển mạch khác thông qua PSTN, hình thành một đường vật lý giữa điện thoại của bạn và điện thoại của người bạn gọi. Đường này sẽ được dùng để truyền tải thông tin thoại đi và nhận lại thông tin thoại giữa hai điện thoại</a:t>
            </a:r>
            <a:r>
              <a:rPr lang="en-US" smtClean="0"/>
              <a:t>.</a:t>
            </a:r>
          </a:p>
          <a:p>
            <a:pPr marL="1428750" lvl="3" indent="-342900">
              <a:buFont typeface="+mj-lt"/>
              <a:buAutoNum type="arabicPeriod"/>
            </a:pPr>
            <a:r>
              <a:rPr lang="en-US" smtClean="0"/>
              <a:t>Khi </a:t>
            </a:r>
            <a:r>
              <a:rPr lang="en-US"/>
              <a:t>người bạn gọi trả lời điện thoại, một vòng được thiết lập và sẽ mở trong suốt thời gian cuộc gọi được thực hiện. Khi vòng đó còn được mở, không ai có thể sử dụng đường dây thoại. Tất cả các chuyển mạch và đường dây liên quan đến kết nối vẫn được sử dụng trong suốt quá trình thực hiện cuộc gọi. Tất cả các thông tin thoại được chuyển giữa người gọi và người nhận theo cùng một đường (vòng</a:t>
            </a:r>
            <a:r>
              <a:rPr lang="en-US" smtClean="0"/>
              <a:t>).</a:t>
            </a:r>
          </a:p>
          <a:p>
            <a:pPr marL="1428750" lvl="3" indent="-342900">
              <a:buFont typeface="+mj-lt"/>
              <a:buAutoNum type="arabicPeriod"/>
            </a:pPr>
            <a:r>
              <a:rPr lang="en-CA" smtClean="0"/>
              <a:t>Khi </a:t>
            </a:r>
            <a:r>
              <a:rPr lang="en-CA"/>
              <a:t>bạn cúp điện thoại, vòng bị ngắt, và các chuyển mạch cùng các đường kết nối chuyên dụng cho cuộc gọi thoại được giải phóng để người khác có thể sử dụng.</a:t>
            </a:r>
            <a:r>
              <a:rPr lang="en-US" smtClean="0"/>
              <a:t>.</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27</a:t>
            </a:fld>
            <a:endParaRPr lang="en-US"/>
          </a:p>
        </p:txBody>
      </p:sp>
    </p:spTree>
    <p:extLst>
      <p:ext uri="{BB962C8B-B14F-4D97-AF65-F5344CB8AC3E}">
        <p14:creationId xmlns:p14="http://schemas.microsoft.com/office/powerpoint/2010/main" val="29049450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mtClean="0"/>
              <a:t>Các mạng chuyển mạch công cộng</a:t>
            </a:r>
            <a:endParaRPr lang="en-US" sz="3600"/>
          </a:p>
        </p:txBody>
      </p:sp>
      <p:sp>
        <p:nvSpPr>
          <p:cNvPr id="3" name="Content Placeholder 2"/>
          <p:cNvSpPr>
            <a:spLocks noGrp="1"/>
          </p:cNvSpPr>
          <p:nvPr>
            <p:ph idx="1"/>
          </p:nvPr>
        </p:nvSpPr>
        <p:spPr/>
        <p:txBody>
          <a:bodyPr/>
          <a:lstStyle/>
          <a:p>
            <a:r>
              <a:rPr lang="en-US" b="1"/>
              <a:t>Chuyển mạch gói</a:t>
            </a:r>
            <a:endParaRPr lang="vi-VN" b="1"/>
          </a:p>
          <a:p>
            <a:pPr lvl="2"/>
            <a:r>
              <a:rPr lang="en-CA"/>
              <a:t>Chuyển mạch gói là công nghệ truyền tải thông tin không dựa trên một đường vật lý riêng </a:t>
            </a:r>
            <a:r>
              <a:rPr lang="en-CA" smtClean="0"/>
              <a:t>biệt</a:t>
            </a:r>
            <a:endParaRPr lang="en-US"/>
          </a:p>
          <a:p>
            <a:pPr lvl="2"/>
            <a:r>
              <a:rPr lang="en-CA" smtClean="0"/>
              <a:t>Thông </a:t>
            </a:r>
            <a:r>
              <a:rPr lang="en-CA"/>
              <a:t>tin được chia nhỏ thành các đơn vị rời rạc được gọi là “các gói” và chứa thông tin địa chỉ của </a:t>
            </a:r>
            <a:r>
              <a:rPr lang="en-CA" smtClean="0"/>
              <a:t>gói</a:t>
            </a:r>
          </a:p>
          <a:p>
            <a:pPr lvl="2"/>
            <a:r>
              <a:rPr lang="en-CA"/>
              <a:t>Tất cả các gói được chuyển đi trên mạng dựa trên thông tin về địa chỉ của gói.</a:t>
            </a:r>
            <a:endParaRPr lang="en-US"/>
          </a:p>
          <a:p>
            <a:pPr lvl="2"/>
            <a:r>
              <a:rPr lang="en-CA"/>
              <a:t>Các mạng dữ liệu sử dụng chuyển mạch gói để truyền tải thông tin giữa các máy tính trên </a:t>
            </a:r>
            <a:r>
              <a:rPr lang="en-CA" smtClean="0"/>
              <a:t>mạng</a:t>
            </a:r>
          </a:p>
          <a:p>
            <a:pPr lvl="3"/>
            <a:r>
              <a:rPr lang="en-CA"/>
              <a:t>Internet cũng sử dụng chuyển mạch gói để truyền tải thông tin giữa các máy tính.</a:t>
            </a:r>
            <a:endParaRPr lang="en-US"/>
          </a:p>
          <a:p>
            <a:pPr lvl="2"/>
            <a:r>
              <a:rPr lang="en-CA"/>
              <a:t>Có hai công nghệ Internet được sử dụng phổ biến – đó là đường dây thuê bao số (DSL) và cáp Internet – cũng dựa trên chuyển mạch gói. </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28</a:t>
            </a:fld>
            <a:endParaRPr lang="en-US"/>
          </a:p>
        </p:txBody>
      </p:sp>
    </p:spTree>
    <p:extLst>
      <p:ext uri="{BB962C8B-B14F-4D97-AF65-F5344CB8AC3E}">
        <p14:creationId xmlns:p14="http://schemas.microsoft.com/office/powerpoint/2010/main" val="21727389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Kết nối với Internet</a:t>
            </a:r>
            <a:endParaRPr lang="en-US"/>
          </a:p>
        </p:txBody>
      </p:sp>
      <p:sp>
        <p:nvSpPr>
          <p:cNvPr id="3" name="Content Placeholder 2"/>
          <p:cNvSpPr>
            <a:spLocks noGrp="1"/>
          </p:cNvSpPr>
          <p:nvPr>
            <p:ph idx="1"/>
          </p:nvPr>
        </p:nvSpPr>
        <p:spPr/>
        <p:txBody>
          <a:bodyPr/>
          <a:lstStyle/>
          <a:p>
            <a:r>
              <a:rPr lang="en-US" b="1"/>
              <a:t>Các kết nối quay số</a:t>
            </a:r>
            <a:endParaRPr lang="vi-VN" b="1"/>
          </a:p>
          <a:p>
            <a:pPr lvl="1"/>
            <a:r>
              <a:rPr lang="en-CA"/>
              <a:t>Các kết nối quay số thường rất chậm và hiếm khi còn được sử dụng. Tuy nhiên, một vài người dùng vẫn sử dụng phương pháp quay số vì nó là phương pháp kết nối Internet không quá đắt.</a:t>
            </a:r>
            <a:endParaRPr lang="en-US" smtClean="0"/>
          </a:p>
          <a:p>
            <a:pPr lvl="1"/>
            <a:r>
              <a:rPr lang="en-US" b="1"/>
              <a:t>Kết nối POTS </a:t>
            </a:r>
            <a:endParaRPr lang="vi-VN" b="1"/>
          </a:p>
          <a:p>
            <a:pPr lvl="2"/>
            <a:r>
              <a:rPr lang="en-CA"/>
              <a:t>Modem chuyển đổi (điều biến) dữ liệu số từ máy tính thành dữ liệu truyền được trên lặp cục bộ</a:t>
            </a:r>
            <a:endParaRPr lang="en-US" smtClean="0"/>
          </a:p>
          <a:p>
            <a:pPr lvl="2"/>
            <a:r>
              <a:rPr lang="en-CA"/>
              <a:t>Tín hiệu tương tự này sau đó được số hóa tại CO ở đầu nhận và được gửi qua các thiết bị số của mạng điện thoại.</a:t>
            </a:r>
            <a:endParaRPr lang="en-US" smtClean="0"/>
          </a:p>
          <a:p>
            <a:pPr lvl="3"/>
            <a:r>
              <a:rPr lang="en-CA"/>
              <a:t>Khi nó di chuyển tới CO của đầu nhận, tín  hiệu đã được số hóa được điều biến lại thành tín hiệu tương tự và gửi đến lặp cục bộ</a:t>
            </a:r>
            <a:endParaRPr lang="en-US" smtClean="0"/>
          </a:p>
          <a:p>
            <a:pPr lvl="3"/>
            <a:r>
              <a:rPr lang="en-CA"/>
              <a:t>Sau đó tín hiệu tương tự truyền qua modem khác trên đầu nhận của kết nối</a:t>
            </a:r>
            <a:endParaRPr lang="en-US" smtClean="0"/>
          </a:p>
          <a:p>
            <a:pPr lvl="3"/>
            <a:r>
              <a:rPr lang="en-CA"/>
              <a:t>Modem nhận chuyển tín hiệu tương tự về lại tín hiệu số (giải điều biến) và truyền nó tới máy tính nhận dữ liệu</a:t>
            </a:r>
            <a:endParaRPr lang="en-US" smtClean="0"/>
          </a:p>
          <a:p>
            <a:pPr lvl="3"/>
            <a:r>
              <a:rPr lang="en-CA"/>
              <a:t>Loại modem nay được gọi là modem truyền thống hoặc modem tương tự.</a:t>
            </a:r>
            <a:endParaRPr lang="en-US"/>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29</a:t>
            </a:fld>
            <a:endParaRPr lang="en-US"/>
          </a:p>
        </p:txBody>
      </p:sp>
    </p:spTree>
    <p:extLst>
      <p:ext uri="{BB962C8B-B14F-4D97-AF65-F5344CB8AC3E}">
        <p14:creationId xmlns:p14="http://schemas.microsoft.com/office/powerpoint/2010/main" val="240107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Định </a:t>
            </a:r>
            <a:r>
              <a:rPr lang="en-CA" err="1"/>
              <a:t>nghĩa</a:t>
            </a:r>
            <a:r>
              <a:rPr lang="en-CA"/>
              <a:t> </a:t>
            </a:r>
            <a:r>
              <a:rPr lang="en-CA" err="1"/>
              <a:t>về</a:t>
            </a:r>
            <a:r>
              <a:rPr lang="en-CA"/>
              <a:t> </a:t>
            </a:r>
            <a:r>
              <a:rPr lang="en-CA" err="1"/>
              <a:t>Mạng</a:t>
            </a:r>
            <a:endParaRPr lang="en-US"/>
          </a:p>
        </p:txBody>
      </p:sp>
      <p:sp>
        <p:nvSpPr>
          <p:cNvPr id="3" name="Content Placeholder 2"/>
          <p:cNvSpPr>
            <a:spLocks noGrp="1"/>
          </p:cNvSpPr>
          <p:nvPr>
            <p:ph idx="1"/>
          </p:nvPr>
        </p:nvSpPr>
        <p:spPr/>
        <p:txBody>
          <a:bodyPr/>
          <a:lstStyle/>
          <a:p>
            <a:r>
              <a:rPr lang="en-CA" err="1"/>
              <a:t>L</a:t>
            </a:r>
            <a:r>
              <a:rPr lang="en-CA" err="1" smtClean="0"/>
              <a:t>à</a:t>
            </a:r>
            <a:r>
              <a:rPr lang="en-CA" smtClean="0"/>
              <a:t> </a:t>
            </a:r>
            <a:r>
              <a:rPr lang="en-CA" err="1"/>
              <a:t>một</a:t>
            </a:r>
            <a:r>
              <a:rPr lang="en-CA"/>
              <a:t> </a:t>
            </a:r>
            <a:r>
              <a:rPr lang="en-CA" err="1"/>
              <a:t>hệ</a:t>
            </a:r>
            <a:r>
              <a:rPr lang="en-CA"/>
              <a:t> </a:t>
            </a:r>
            <a:r>
              <a:rPr lang="en-CA" err="1"/>
              <a:t>thống</a:t>
            </a:r>
            <a:r>
              <a:rPr lang="en-CA"/>
              <a:t> </a:t>
            </a:r>
            <a:r>
              <a:rPr lang="en-CA" err="1"/>
              <a:t>truyền</a:t>
            </a:r>
            <a:r>
              <a:rPr lang="en-CA"/>
              <a:t> </a:t>
            </a:r>
            <a:r>
              <a:rPr lang="en-CA" err="1"/>
              <a:t>tải</a:t>
            </a:r>
            <a:r>
              <a:rPr lang="en-CA"/>
              <a:t> </a:t>
            </a:r>
            <a:r>
              <a:rPr lang="en-CA" err="1"/>
              <a:t>các</a:t>
            </a:r>
            <a:r>
              <a:rPr lang="en-CA"/>
              <a:t> </a:t>
            </a:r>
            <a:r>
              <a:rPr lang="en-CA" err="1"/>
              <a:t>đối</a:t>
            </a:r>
            <a:r>
              <a:rPr lang="en-CA"/>
              <a:t> </a:t>
            </a:r>
            <a:r>
              <a:rPr lang="en-CA" err="1"/>
              <a:t>tượng</a:t>
            </a:r>
            <a:r>
              <a:rPr lang="en-CA"/>
              <a:t> </a:t>
            </a:r>
            <a:r>
              <a:rPr lang="en-CA" err="1"/>
              <a:t>hoặc</a:t>
            </a:r>
            <a:r>
              <a:rPr lang="en-CA"/>
              <a:t> </a:t>
            </a:r>
            <a:r>
              <a:rPr lang="en-CA" err="1"/>
              <a:t>thông</a:t>
            </a:r>
            <a:r>
              <a:rPr lang="en-CA"/>
              <a:t> tin</a:t>
            </a:r>
            <a:endParaRPr lang="en-US"/>
          </a:p>
          <a:p>
            <a:r>
              <a:rPr lang="en-CA"/>
              <a:t>Trong </a:t>
            </a:r>
            <a:r>
              <a:rPr lang="en-CA" err="1"/>
              <a:t>các</a:t>
            </a:r>
            <a:r>
              <a:rPr lang="en-CA"/>
              <a:t> </a:t>
            </a:r>
            <a:r>
              <a:rPr lang="en-CA" err="1"/>
              <a:t>thuật</a:t>
            </a:r>
            <a:r>
              <a:rPr lang="en-CA"/>
              <a:t> </a:t>
            </a:r>
            <a:r>
              <a:rPr lang="en-CA" err="1"/>
              <a:t>ngữ</a:t>
            </a:r>
            <a:r>
              <a:rPr lang="en-CA"/>
              <a:t> </a:t>
            </a:r>
            <a:r>
              <a:rPr lang="en-CA" err="1"/>
              <a:t>điện</a:t>
            </a:r>
            <a:r>
              <a:rPr lang="en-CA"/>
              <a:t> </a:t>
            </a:r>
            <a:r>
              <a:rPr lang="en-CA" err="1"/>
              <a:t>toán</a:t>
            </a:r>
            <a:r>
              <a:rPr lang="en-CA"/>
              <a:t> </a:t>
            </a:r>
            <a:r>
              <a:rPr lang="en-CA" err="1"/>
              <a:t>hiện</a:t>
            </a:r>
            <a:r>
              <a:rPr lang="en-CA"/>
              <a:t> </a:t>
            </a:r>
            <a:r>
              <a:rPr lang="en-CA" err="1"/>
              <a:t>đại</a:t>
            </a:r>
            <a:r>
              <a:rPr lang="en-CA"/>
              <a:t>, </a:t>
            </a:r>
            <a:r>
              <a:rPr lang="en-CA" err="1"/>
              <a:t>mạng</a:t>
            </a:r>
            <a:r>
              <a:rPr lang="en-CA"/>
              <a:t> </a:t>
            </a:r>
            <a:r>
              <a:rPr lang="en-CA" err="1"/>
              <a:t>là</a:t>
            </a:r>
            <a:r>
              <a:rPr lang="en-CA"/>
              <a:t> </a:t>
            </a:r>
            <a:r>
              <a:rPr lang="en-CA" err="1"/>
              <a:t>một</a:t>
            </a:r>
            <a:r>
              <a:rPr lang="en-CA"/>
              <a:t> </a:t>
            </a:r>
            <a:r>
              <a:rPr lang="en-CA" err="1"/>
              <a:t>nhóm</a:t>
            </a:r>
            <a:r>
              <a:rPr lang="en-CA"/>
              <a:t> </a:t>
            </a:r>
            <a:r>
              <a:rPr lang="en-CA" err="1"/>
              <a:t>gồm</a:t>
            </a:r>
            <a:r>
              <a:rPr lang="en-CA"/>
              <a:t> </a:t>
            </a:r>
            <a:r>
              <a:rPr lang="en-CA" err="1"/>
              <a:t>hai</a:t>
            </a:r>
            <a:r>
              <a:rPr lang="en-CA"/>
              <a:t> </a:t>
            </a:r>
            <a:r>
              <a:rPr lang="en-CA" err="1"/>
              <a:t>hoặc</a:t>
            </a:r>
            <a:r>
              <a:rPr lang="en-CA"/>
              <a:t> </a:t>
            </a:r>
            <a:r>
              <a:rPr lang="en-CA" err="1"/>
              <a:t>nhiều</a:t>
            </a:r>
            <a:r>
              <a:rPr lang="en-CA"/>
              <a:t> </a:t>
            </a:r>
            <a:r>
              <a:rPr lang="en-CA" err="1"/>
              <a:t>máy</a:t>
            </a:r>
            <a:r>
              <a:rPr lang="en-CA"/>
              <a:t> </a:t>
            </a:r>
            <a:r>
              <a:rPr lang="en-CA" err="1"/>
              <a:t>tính</a:t>
            </a:r>
            <a:r>
              <a:rPr lang="en-CA"/>
              <a:t> </a:t>
            </a:r>
            <a:r>
              <a:rPr lang="en-CA" err="1"/>
              <a:t>được</a:t>
            </a:r>
            <a:r>
              <a:rPr lang="en-CA"/>
              <a:t> </a:t>
            </a:r>
            <a:r>
              <a:rPr lang="en-CA" err="1"/>
              <a:t>kết</a:t>
            </a:r>
            <a:r>
              <a:rPr lang="en-CA"/>
              <a:t> </a:t>
            </a:r>
            <a:r>
              <a:rPr lang="en-CA" err="1"/>
              <a:t>nối</a:t>
            </a:r>
            <a:r>
              <a:rPr lang="en-CA"/>
              <a:t> </a:t>
            </a:r>
            <a:r>
              <a:rPr lang="en-CA" err="1"/>
              <a:t>với</a:t>
            </a:r>
            <a:r>
              <a:rPr lang="en-CA"/>
              <a:t> </a:t>
            </a:r>
            <a:r>
              <a:rPr lang="en-CA" err="1"/>
              <a:t>nhau</a:t>
            </a:r>
            <a:r>
              <a:rPr lang="en-CA"/>
              <a:t> </a:t>
            </a:r>
            <a:r>
              <a:rPr lang="en-CA" err="1"/>
              <a:t>theo</a:t>
            </a:r>
            <a:r>
              <a:rPr lang="en-CA"/>
              <a:t> </a:t>
            </a:r>
            <a:r>
              <a:rPr lang="en-CA" err="1"/>
              <a:t>cách</a:t>
            </a:r>
            <a:r>
              <a:rPr lang="en-CA"/>
              <a:t> </a:t>
            </a:r>
            <a:r>
              <a:rPr lang="en-CA" err="1"/>
              <a:t>để</a:t>
            </a:r>
            <a:r>
              <a:rPr lang="en-CA"/>
              <a:t> </a:t>
            </a:r>
            <a:r>
              <a:rPr lang="en-CA" err="1"/>
              <a:t>chúng</a:t>
            </a:r>
            <a:r>
              <a:rPr lang="en-CA"/>
              <a:t> </a:t>
            </a:r>
            <a:r>
              <a:rPr lang="en-CA" err="1"/>
              <a:t>có</a:t>
            </a:r>
            <a:r>
              <a:rPr lang="en-CA"/>
              <a:t> </a:t>
            </a:r>
            <a:r>
              <a:rPr lang="en-CA" err="1"/>
              <a:t>thể</a:t>
            </a:r>
            <a:r>
              <a:rPr lang="en-CA"/>
              <a:t> </a:t>
            </a:r>
            <a:r>
              <a:rPr lang="en-CA" err="1"/>
              <a:t>giao</a:t>
            </a:r>
            <a:r>
              <a:rPr lang="en-CA"/>
              <a:t> </a:t>
            </a:r>
            <a:r>
              <a:rPr lang="en-CA" err="1"/>
              <a:t>tiếp</a:t>
            </a:r>
            <a:r>
              <a:rPr lang="en-CA"/>
              <a:t>, chia </a:t>
            </a:r>
            <a:r>
              <a:rPr lang="en-CA" err="1"/>
              <a:t>sẻ</a:t>
            </a:r>
            <a:r>
              <a:rPr lang="en-CA"/>
              <a:t> </a:t>
            </a:r>
            <a:r>
              <a:rPr lang="en-CA" err="1"/>
              <a:t>tài</a:t>
            </a:r>
            <a:r>
              <a:rPr lang="en-CA"/>
              <a:t> </a:t>
            </a:r>
            <a:r>
              <a:rPr lang="en-CA" err="1"/>
              <a:t>nguyên</a:t>
            </a:r>
            <a:r>
              <a:rPr lang="en-CA"/>
              <a:t> </a:t>
            </a:r>
            <a:r>
              <a:rPr lang="en-CA" err="1"/>
              <a:t>và</a:t>
            </a:r>
            <a:r>
              <a:rPr lang="en-CA"/>
              <a:t> </a:t>
            </a:r>
            <a:r>
              <a:rPr lang="en-CA" err="1"/>
              <a:t>trao</a:t>
            </a:r>
            <a:r>
              <a:rPr lang="en-CA"/>
              <a:t> </a:t>
            </a:r>
            <a:r>
              <a:rPr lang="en-CA" err="1"/>
              <a:t>đổi</a:t>
            </a:r>
            <a:r>
              <a:rPr lang="en-CA"/>
              <a:t> </a:t>
            </a:r>
            <a:r>
              <a:rPr lang="en-CA" err="1"/>
              <a:t>dữ</a:t>
            </a:r>
            <a:r>
              <a:rPr lang="en-CA"/>
              <a:t> </a:t>
            </a:r>
            <a:r>
              <a:rPr lang="en-CA" err="1"/>
              <a:t>liệu</a:t>
            </a:r>
            <a:r>
              <a:rPr lang="en-CA"/>
              <a:t> </a:t>
            </a:r>
            <a:r>
              <a:rPr lang="en-CA" err="1"/>
              <a:t>với</a:t>
            </a:r>
            <a:r>
              <a:rPr lang="en-CA"/>
              <a:t> </a:t>
            </a:r>
            <a:r>
              <a:rPr lang="en-CA" err="1"/>
              <a:t>nhau</a:t>
            </a:r>
            <a:endParaRPr lang="en-US" smtClean="0"/>
          </a:p>
          <a:p>
            <a:pPr lvl="1"/>
            <a:r>
              <a:rPr lang="en-CA" err="1"/>
              <a:t>có</a:t>
            </a:r>
            <a:r>
              <a:rPr lang="en-CA"/>
              <a:t> </a:t>
            </a:r>
            <a:r>
              <a:rPr lang="en-CA" err="1"/>
              <a:t>thể</a:t>
            </a:r>
            <a:r>
              <a:rPr lang="en-CA"/>
              <a:t> </a:t>
            </a:r>
            <a:r>
              <a:rPr lang="en-CA" err="1"/>
              <a:t>bao</a:t>
            </a:r>
            <a:r>
              <a:rPr lang="en-CA"/>
              <a:t> </a:t>
            </a:r>
            <a:r>
              <a:rPr lang="en-CA" err="1"/>
              <a:t>gồm</a:t>
            </a:r>
            <a:r>
              <a:rPr lang="en-CA"/>
              <a:t> </a:t>
            </a:r>
            <a:r>
              <a:rPr lang="en-CA" err="1"/>
              <a:t>một</a:t>
            </a:r>
            <a:r>
              <a:rPr lang="en-CA"/>
              <a:t> </a:t>
            </a:r>
            <a:r>
              <a:rPr lang="en-CA" err="1"/>
              <a:t>mạng</a:t>
            </a:r>
            <a:r>
              <a:rPr lang="en-CA"/>
              <a:t> </a:t>
            </a:r>
            <a:r>
              <a:rPr lang="en-CA" err="1"/>
              <a:t>kinh</a:t>
            </a:r>
            <a:r>
              <a:rPr lang="en-CA"/>
              <a:t> </a:t>
            </a:r>
            <a:r>
              <a:rPr lang="en-CA" err="1"/>
              <a:t>doanh</a:t>
            </a:r>
            <a:r>
              <a:rPr lang="en-CA"/>
              <a:t> </a:t>
            </a:r>
            <a:r>
              <a:rPr lang="en-CA" err="1"/>
              <a:t>nhỏ</a:t>
            </a:r>
            <a:r>
              <a:rPr lang="en-CA"/>
              <a:t> </a:t>
            </a:r>
            <a:r>
              <a:rPr lang="en-CA" err="1"/>
              <a:t>trong</a:t>
            </a:r>
            <a:r>
              <a:rPr lang="en-CA"/>
              <a:t> </a:t>
            </a:r>
            <a:r>
              <a:rPr lang="en-CA" err="1"/>
              <a:t>một</a:t>
            </a:r>
            <a:r>
              <a:rPr lang="en-CA"/>
              <a:t> </a:t>
            </a:r>
            <a:r>
              <a:rPr lang="en-CA" err="1"/>
              <a:t>phòng</a:t>
            </a:r>
            <a:r>
              <a:rPr lang="en-CA"/>
              <a:t>, </a:t>
            </a:r>
            <a:r>
              <a:rPr lang="en-CA" err="1"/>
              <a:t>hoặc</a:t>
            </a:r>
            <a:r>
              <a:rPr lang="en-CA"/>
              <a:t> </a:t>
            </a:r>
            <a:r>
              <a:rPr lang="en-CA" err="1"/>
              <a:t>mạng</a:t>
            </a:r>
            <a:r>
              <a:rPr lang="en-CA"/>
              <a:t> </a:t>
            </a:r>
            <a:r>
              <a:rPr lang="en-CA" err="1"/>
              <a:t>diện</a:t>
            </a:r>
            <a:r>
              <a:rPr lang="en-CA"/>
              <a:t> </a:t>
            </a:r>
            <a:r>
              <a:rPr lang="en-CA" err="1"/>
              <a:t>rộng</a:t>
            </a:r>
            <a:r>
              <a:rPr lang="en-CA"/>
              <a:t> </a:t>
            </a:r>
            <a:r>
              <a:rPr lang="en-CA" err="1"/>
              <a:t>trên</a:t>
            </a:r>
            <a:r>
              <a:rPr lang="en-CA"/>
              <a:t> </a:t>
            </a:r>
            <a:r>
              <a:rPr lang="en-CA" err="1"/>
              <a:t>toàn</a:t>
            </a:r>
            <a:r>
              <a:rPr lang="en-CA"/>
              <a:t> </a:t>
            </a:r>
            <a:r>
              <a:rPr lang="en-CA" err="1"/>
              <a:t>cầu</a:t>
            </a:r>
            <a:r>
              <a:rPr lang="en-CA"/>
              <a:t> </a:t>
            </a:r>
            <a:r>
              <a:rPr lang="en-CA" err="1"/>
              <a:t>kết</a:t>
            </a:r>
            <a:r>
              <a:rPr lang="en-CA"/>
              <a:t> </a:t>
            </a:r>
            <a:r>
              <a:rPr lang="en-CA" err="1"/>
              <a:t>nối</a:t>
            </a:r>
            <a:r>
              <a:rPr lang="en-CA"/>
              <a:t> </a:t>
            </a:r>
            <a:r>
              <a:rPr lang="en-CA" err="1"/>
              <a:t>hàng</a:t>
            </a:r>
            <a:r>
              <a:rPr lang="en-CA"/>
              <a:t> </a:t>
            </a:r>
            <a:r>
              <a:rPr lang="en-CA" err="1"/>
              <a:t>triệu</a:t>
            </a:r>
            <a:r>
              <a:rPr lang="en-CA"/>
              <a:t> </a:t>
            </a:r>
            <a:r>
              <a:rPr lang="en-CA" err="1"/>
              <a:t>người</a:t>
            </a:r>
            <a:r>
              <a:rPr lang="en-CA"/>
              <a:t> </a:t>
            </a:r>
            <a:r>
              <a:rPr lang="en-CA" err="1"/>
              <a:t>sử</a:t>
            </a:r>
            <a:r>
              <a:rPr lang="en-CA"/>
              <a:t> </a:t>
            </a:r>
            <a:r>
              <a:rPr lang="en-CA" err="1"/>
              <a:t>dụng</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a:t>
            </a:fld>
            <a:endParaRPr lang="en-US"/>
          </a:p>
        </p:txBody>
      </p:sp>
    </p:spTree>
    <p:extLst>
      <p:ext uri="{BB962C8B-B14F-4D97-AF65-F5344CB8AC3E}">
        <p14:creationId xmlns:p14="http://schemas.microsoft.com/office/powerpoint/2010/main" val="35109701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Kết nối với Internet</a:t>
            </a:r>
            <a:endParaRPr lang="en-US"/>
          </a:p>
        </p:txBody>
      </p:sp>
      <p:sp>
        <p:nvSpPr>
          <p:cNvPr id="3" name="Content Placeholder 2"/>
          <p:cNvSpPr>
            <a:spLocks noGrp="1"/>
          </p:cNvSpPr>
          <p:nvPr>
            <p:ph idx="1"/>
          </p:nvPr>
        </p:nvSpPr>
        <p:spPr/>
        <p:txBody>
          <a:bodyPr/>
          <a:lstStyle/>
          <a:p>
            <a:pPr lvl="2"/>
            <a:r>
              <a:rPr lang="en-CA"/>
              <a:t>Modem vật lý kết nối mạng điện thoại sử dụng đường dây thoại tiêu chuẩn</a:t>
            </a:r>
            <a:endParaRPr lang="en-US" smtClean="0"/>
          </a:p>
          <a:p>
            <a:pPr lvl="3"/>
            <a:r>
              <a:rPr lang="en-CA"/>
              <a:t>Khi bạn sử dụng kết nối quay số, máy tính của bạn sử dụng modem để quay đến một số truy cập được yêu cầu bởi ISP</a:t>
            </a:r>
            <a:endParaRPr lang="en-US" smtClean="0"/>
          </a:p>
          <a:p>
            <a:pPr lvl="3"/>
            <a:r>
              <a:rPr lang="en-CA"/>
              <a:t>Khi modem tại ISP “trả lời” cuộc gọi, một kết nối (vòng) được thiết lập và được duy trì trong khoảng thời gian truyền tải dữ liệu</a:t>
            </a:r>
            <a:endParaRPr lang="en-US" smtClean="0"/>
          </a:p>
          <a:p>
            <a:pPr lvl="3"/>
            <a:r>
              <a:rPr lang="en-CA"/>
              <a:t>Khi bạn kết </a:t>
            </a:r>
            <a:r>
              <a:rPr lang="en-CA" smtClean="0"/>
              <a:t>thúc, ngắt </a:t>
            </a:r>
            <a:r>
              <a:rPr lang="en-CA"/>
              <a:t>kết nối với </a:t>
            </a:r>
            <a:r>
              <a:rPr lang="en-CA" smtClean="0"/>
              <a:t>ISP</a:t>
            </a:r>
            <a:endParaRPr lang="en-US"/>
          </a:p>
          <a:p>
            <a:pPr lvl="2"/>
            <a:r>
              <a:rPr lang="en-CA"/>
              <a:t>Nếu bạn sử dụng kết nối quay số,  bạn cần phải thiết lập kết nối mỗi khi bạn muốn truy cập Internet.</a:t>
            </a:r>
            <a:endParaRPr lang="en-US"/>
          </a:p>
          <a:p>
            <a:pPr lvl="2"/>
            <a:r>
              <a:rPr lang="en-CA"/>
              <a:t>Tốc độ truyền tải dữ liệu tối đa qua đường thoại tiêu chuẩn là (cho phép tính cả thời gian điều chế và giải điều chế) 56 Kbps</a:t>
            </a:r>
            <a:endParaRPr lang="en-US" smtClean="0"/>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30</a:t>
            </a:fld>
            <a:endParaRPr lang="en-US"/>
          </a:p>
        </p:txBody>
      </p:sp>
    </p:spTree>
    <p:extLst>
      <p:ext uri="{BB962C8B-B14F-4D97-AF65-F5344CB8AC3E}">
        <p14:creationId xmlns:p14="http://schemas.microsoft.com/office/powerpoint/2010/main" val="38978358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Kết nối với Internet</a:t>
            </a:r>
            <a:endParaRPr lang="en-US"/>
          </a:p>
        </p:txBody>
      </p:sp>
      <p:sp>
        <p:nvSpPr>
          <p:cNvPr id="3" name="Content Placeholder 2"/>
          <p:cNvSpPr>
            <a:spLocks noGrp="1"/>
          </p:cNvSpPr>
          <p:nvPr>
            <p:ph idx="1"/>
          </p:nvPr>
        </p:nvSpPr>
        <p:spPr/>
        <p:txBody>
          <a:bodyPr/>
          <a:lstStyle/>
          <a:p>
            <a:pPr lvl="1"/>
            <a:r>
              <a:rPr lang="en-US" b="1"/>
              <a:t>Mạng số dịch vụ tích hợp (ISDN)</a:t>
            </a:r>
            <a:endParaRPr lang="vi-VN" b="1"/>
          </a:p>
          <a:p>
            <a:pPr lvl="2"/>
            <a:r>
              <a:rPr lang="en-CA"/>
              <a:t>Đường dây mạng số dịch vụ tích hợp</a:t>
            </a:r>
            <a:r>
              <a:rPr lang="en-CA" i="1"/>
              <a:t> (ISDN)</a:t>
            </a:r>
            <a:r>
              <a:rPr lang="en-CA"/>
              <a:t> là đường dây thoại số</a:t>
            </a:r>
            <a:endParaRPr lang="en-US" smtClean="0"/>
          </a:p>
          <a:p>
            <a:pPr lvl="2"/>
            <a:r>
              <a:rPr lang="en-CA"/>
              <a:t>Do là đường dây số nên không yêu cầu sự chuyển đổi nào từ tín hiệu tương tự thành tín hiệu số</a:t>
            </a:r>
            <a:endParaRPr lang="en-US" smtClean="0"/>
          </a:p>
          <a:p>
            <a:pPr lvl="3"/>
            <a:r>
              <a:rPr lang="en-CA"/>
              <a:t>Do là đường dây số nên không yêu cầu sự chuyển đổi nào từ tín hiệu tương tự thành tín hiệu số</a:t>
            </a:r>
            <a:endParaRPr lang="en-US" smtClean="0"/>
          </a:p>
          <a:p>
            <a:pPr lvl="3"/>
            <a:r>
              <a:rPr lang="en-CA"/>
              <a:t>ISDN truyền tải dữ liệu với tốc độ 128 Kbps</a:t>
            </a:r>
            <a:endParaRPr lang="en-US"/>
          </a:p>
          <a:p>
            <a:pPr lvl="2"/>
            <a:r>
              <a:rPr lang="en-US"/>
              <a:t>ISDN đã từng được sử dụng rất nhiều trên thế giới. Ngày nay, ISDN đã phần lớn bị thay thế bởi cáp và các dịch vụ DSL.</a:t>
            </a:r>
            <a:endParaRPr lang="vi-VN"/>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31</a:t>
            </a:fld>
            <a:endParaRPr lang="en-US"/>
          </a:p>
        </p:txBody>
      </p:sp>
    </p:spTree>
    <p:extLst>
      <p:ext uri="{BB962C8B-B14F-4D97-AF65-F5344CB8AC3E}">
        <p14:creationId xmlns:p14="http://schemas.microsoft.com/office/powerpoint/2010/main" val="33850860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Kết nối với Internet</a:t>
            </a:r>
            <a:endParaRPr lang="en-US"/>
          </a:p>
        </p:txBody>
      </p:sp>
      <p:sp>
        <p:nvSpPr>
          <p:cNvPr id="3" name="Content Placeholder 2"/>
          <p:cNvSpPr>
            <a:spLocks noGrp="1"/>
          </p:cNvSpPr>
          <p:nvPr>
            <p:ph idx="1"/>
          </p:nvPr>
        </p:nvSpPr>
        <p:spPr/>
        <p:txBody>
          <a:bodyPr/>
          <a:lstStyle/>
          <a:p>
            <a:r>
              <a:rPr lang="en-US" b="1"/>
              <a:t>Các kết nối trực tiếp – Băng thông rộng</a:t>
            </a:r>
            <a:endParaRPr lang="vi-VN" b="1"/>
          </a:p>
          <a:p>
            <a:pPr lvl="1"/>
            <a:r>
              <a:rPr lang="en-CA"/>
              <a:t>C</a:t>
            </a:r>
            <a:r>
              <a:rPr lang="en-CA" smtClean="0"/>
              <a:t>ung </a:t>
            </a:r>
            <a:r>
              <a:rPr lang="en-CA"/>
              <a:t>cấp khả năng truy cập liên tục tới Internet thông qua các kết nối mạng bền vững. </a:t>
            </a:r>
            <a:endParaRPr lang="en-US"/>
          </a:p>
          <a:p>
            <a:pPr lvl="1"/>
            <a:r>
              <a:rPr lang="en-CA" smtClean="0"/>
              <a:t>Các kết nối trực tiếp được mong đợi hơn so với các kết nối quay số bởi vì khả năng hoạt động trên băng thông rộng.</a:t>
            </a:r>
          </a:p>
          <a:p>
            <a:pPr lvl="1"/>
            <a:r>
              <a:rPr lang="en-CA" smtClean="0"/>
              <a:t>Thông </a:t>
            </a:r>
            <a:r>
              <a:rPr lang="en-CA"/>
              <a:t>thường, các kết nối trực tiếp còn được gọi là các kết nối băng thông rộng</a:t>
            </a:r>
            <a:endParaRPr lang="en-US" smtClean="0"/>
          </a:p>
          <a:p>
            <a:pPr lvl="2"/>
            <a:r>
              <a:rPr lang="en-CA"/>
              <a:t>C</a:t>
            </a:r>
            <a:r>
              <a:rPr lang="en-CA" smtClean="0"/>
              <a:t>hia </a:t>
            </a:r>
            <a:r>
              <a:rPr lang="en-CA"/>
              <a:t>băng thông thành nhiều kênh, và mỗi kênh truyền tải một tín hiệu riêng biệt.</a:t>
            </a:r>
            <a:endParaRPr lang="en-US" smtClean="0"/>
          </a:p>
          <a:p>
            <a:pPr lvl="2"/>
            <a:r>
              <a:rPr lang="en-CA"/>
              <a:t>cho phép một dây đơn có thể truyền tải nhiều thông tin truyền thông </a:t>
            </a:r>
            <a:r>
              <a:rPr lang="en-CA" smtClean="0"/>
              <a:t>đồng </a:t>
            </a:r>
            <a:r>
              <a:rPr lang="en-CA"/>
              <a:t>thời</a:t>
            </a:r>
            <a:endParaRPr lang="en-US"/>
          </a:p>
          <a:p>
            <a:pPr lvl="1"/>
            <a:r>
              <a:rPr lang="en-CA"/>
              <a:t>Ngày nay, thuật ngữ băng thông rộng mô tả đến bất kỳ kết nối nào luôn “bật” và cung cấp tốc độ 1.544 Mbps hoặc cao hơn.</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32</a:t>
            </a:fld>
            <a:endParaRPr lang="en-US"/>
          </a:p>
        </p:txBody>
      </p:sp>
    </p:spTree>
    <p:extLst>
      <p:ext uri="{BB962C8B-B14F-4D97-AF65-F5344CB8AC3E}">
        <p14:creationId xmlns:p14="http://schemas.microsoft.com/office/powerpoint/2010/main" val="131837149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Kết nối với Internet</a:t>
            </a:r>
            <a:endParaRPr lang="en-US"/>
          </a:p>
        </p:txBody>
      </p:sp>
      <p:sp>
        <p:nvSpPr>
          <p:cNvPr id="3" name="Content Placeholder 2"/>
          <p:cNvSpPr>
            <a:spLocks noGrp="1"/>
          </p:cNvSpPr>
          <p:nvPr>
            <p:ph idx="1"/>
          </p:nvPr>
        </p:nvSpPr>
        <p:spPr/>
        <p:txBody>
          <a:bodyPr/>
          <a:lstStyle/>
          <a:p>
            <a:pPr lvl="1"/>
            <a:r>
              <a:rPr lang="en-US" b="1"/>
              <a:t>Các đường dây thuê riêng</a:t>
            </a:r>
            <a:endParaRPr lang="vi-VN" b="1"/>
          </a:p>
          <a:p>
            <a:pPr lvl="2"/>
            <a:r>
              <a:rPr lang="en-CA"/>
              <a:t>L</a:t>
            </a:r>
            <a:r>
              <a:rPr lang="en-CA" smtClean="0"/>
              <a:t>à </a:t>
            </a:r>
            <a:r>
              <a:rPr lang="en-CA"/>
              <a:t>một kết nối bền vững giữa hai hoặc nhiều địa điểm mà khách hàng có thể thuê từ công ty điện thoại</a:t>
            </a:r>
            <a:endParaRPr lang="en-US" smtClean="0"/>
          </a:p>
          <a:p>
            <a:pPr lvl="2"/>
            <a:r>
              <a:rPr lang="en-CA"/>
              <a:t>Khi bạn thuê một đường dây, bạn không chia sẻ nó với các nhà tiêu thụ khác; nó được dành riêng cho bạn.</a:t>
            </a:r>
            <a:endParaRPr lang="en-US" smtClean="0"/>
          </a:p>
          <a:p>
            <a:pPr lvl="2"/>
            <a:r>
              <a:rPr lang="en-CA"/>
              <a:t>được sử dụng bởi các doanh nghiệp để kết nối các văn phòng nằm cách xa về mặt địa lý.</a:t>
            </a:r>
            <a:endParaRPr lang="en-US" smtClean="0"/>
          </a:p>
          <a:p>
            <a:pPr lvl="3"/>
            <a:r>
              <a:rPr lang="en-CA"/>
              <a:t>cung cấp băng thông cao và hiệu quả hơn khi lưu lượng Internet cao</a:t>
            </a:r>
            <a:endParaRPr lang="en-US"/>
          </a:p>
          <a:p>
            <a:pPr lvl="2"/>
            <a:r>
              <a:rPr lang="en-CA"/>
              <a:t>cung cấp cách thức mở rộng mạng riêng của công ty vượt qua phạm vi về mặt địa lý để tạo nên một mạng diện rộng bảo mật</a:t>
            </a:r>
            <a:endParaRPr lang="en-US" smtClean="0"/>
          </a:p>
          <a:p>
            <a:pPr lvl="2"/>
            <a:r>
              <a:rPr lang="en-CA"/>
              <a:t>Các đường dây thuê riêng đáng tin cậy và bảo mật, nhưng tốn kém chi phí</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33</a:t>
            </a:fld>
            <a:endParaRPr lang="en-US"/>
          </a:p>
        </p:txBody>
      </p:sp>
    </p:spTree>
    <p:extLst>
      <p:ext uri="{BB962C8B-B14F-4D97-AF65-F5344CB8AC3E}">
        <p14:creationId xmlns:p14="http://schemas.microsoft.com/office/powerpoint/2010/main" val="13124025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Kết nối với Internet</a:t>
            </a:r>
            <a:endParaRPr lang="en-US"/>
          </a:p>
        </p:txBody>
      </p:sp>
      <p:sp>
        <p:nvSpPr>
          <p:cNvPr id="3" name="Content Placeholder 2"/>
          <p:cNvSpPr>
            <a:spLocks noGrp="1"/>
          </p:cNvSpPr>
          <p:nvPr>
            <p:ph idx="1"/>
          </p:nvPr>
        </p:nvSpPr>
        <p:spPr/>
        <p:txBody>
          <a:bodyPr/>
          <a:lstStyle/>
          <a:p>
            <a:r>
              <a:rPr lang="en-CA" b="1"/>
              <a:t>Đường dây thuê bao số (DSL: Digital Subscriber Line)</a:t>
            </a:r>
            <a:endParaRPr lang="en-US" b="1"/>
          </a:p>
          <a:p>
            <a:pPr lvl="1"/>
            <a:r>
              <a:rPr lang="en-CA"/>
              <a:t>Đường dây thuê bao số</a:t>
            </a:r>
            <a:r>
              <a:rPr lang="en-CA" i="1"/>
              <a:t> (DSL)</a:t>
            </a:r>
            <a:r>
              <a:rPr lang="en-CA"/>
              <a:t> là một kết nối hoàn toàn số tốc cao sử dụng các đường dây thoại số và modem DSL</a:t>
            </a:r>
            <a:endParaRPr lang="en-US" smtClean="0"/>
          </a:p>
          <a:p>
            <a:pPr lvl="2"/>
            <a:r>
              <a:rPr lang="en-CA"/>
              <a:t>Dịch vụ DSL được cung cấp bởi công ty điện thoại. Nhiều kênh được truyền tải qua một đường dây đơn.</a:t>
            </a:r>
            <a:endParaRPr lang="en-US" smtClean="0"/>
          </a:p>
          <a:p>
            <a:pPr lvl="2"/>
            <a:r>
              <a:rPr lang="en-CA"/>
              <a:t>có thể chạy trên các đường dây thoại bằng đồng có sẵn nếu các đường thoại này trong điều kiện tốt</a:t>
            </a:r>
            <a:endParaRPr lang="en-US" smtClean="0"/>
          </a:p>
          <a:p>
            <a:pPr lvl="2"/>
            <a:r>
              <a:rPr lang="en-CA" smtClean="0"/>
              <a:t>Chia </a:t>
            </a:r>
            <a:r>
              <a:rPr lang="en-CA"/>
              <a:t>băng thông của phương tiện truyền tải thành nhiều kênh thông qua kỹ thuật ghép kênh</a:t>
            </a:r>
            <a:endParaRPr lang="en-US"/>
          </a:p>
          <a:p>
            <a:pPr lvl="1"/>
            <a:r>
              <a:rPr lang="en-CA"/>
              <a:t>Dịch vụ DSL cung cấp cho người sử dụng kết nối riêng biệt tới mạng số của nhà cung cấp dịch vụ</a:t>
            </a:r>
            <a:endParaRPr lang="en-US" smtClean="0"/>
          </a:p>
          <a:p>
            <a:pPr lvl="2"/>
            <a:r>
              <a:rPr lang="en-CA"/>
              <a:t>không chia sẻ băng thông với bất kỳ ai</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34</a:t>
            </a:fld>
            <a:endParaRPr lang="en-US"/>
          </a:p>
        </p:txBody>
      </p:sp>
    </p:spTree>
    <p:extLst>
      <p:ext uri="{BB962C8B-B14F-4D97-AF65-F5344CB8AC3E}">
        <p14:creationId xmlns:p14="http://schemas.microsoft.com/office/powerpoint/2010/main" val="36901544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Kết nối với Internet</a:t>
            </a:r>
            <a:endParaRPr lang="en-US"/>
          </a:p>
        </p:txBody>
      </p:sp>
      <p:sp>
        <p:nvSpPr>
          <p:cNvPr id="3" name="Content Placeholder 2"/>
          <p:cNvSpPr>
            <a:spLocks noGrp="1"/>
          </p:cNvSpPr>
          <p:nvPr>
            <p:ph idx="1"/>
          </p:nvPr>
        </p:nvSpPr>
        <p:spPr/>
        <p:txBody>
          <a:bodyPr/>
          <a:lstStyle/>
          <a:p>
            <a:pPr lvl="1"/>
            <a:r>
              <a:rPr lang="en-CA"/>
              <a:t>M</a:t>
            </a:r>
            <a:r>
              <a:rPr lang="en-CA" smtClean="0"/>
              <a:t>odem </a:t>
            </a:r>
            <a:r>
              <a:rPr lang="en-CA"/>
              <a:t>DSL được sử dụng để kết nối với mạch thoại </a:t>
            </a:r>
            <a:r>
              <a:rPr lang="en-CA" smtClean="0"/>
              <a:t/>
            </a:r>
            <a:br>
              <a:rPr lang="en-CA" smtClean="0"/>
            </a:br>
            <a:r>
              <a:rPr lang="en-CA" smtClean="0"/>
              <a:t>số </a:t>
            </a:r>
            <a:r>
              <a:rPr lang="en-CA"/>
              <a:t>sử dụng cáp điện thoại. </a:t>
            </a:r>
            <a:endParaRPr lang="en-CA" smtClean="0"/>
          </a:p>
          <a:p>
            <a:pPr lvl="2"/>
            <a:r>
              <a:rPr lang="en-CA"/>
              <a:t>B</a:t>
            </a:r>
            <a:r>
              <a:rPr lang="en-CA" smtClean="0"/>
              <a:t>ao </a:t>
            </a:r>
            <a:r>
              <a:rPr lang="en-CA"/>
              <a:t>gồm cổng </a:t>
            </a:r>
            <a:r>
              <a:rPr lang="en-CA" smtClean="0"/>
              <a:t>Ethernet để kết nối trực tiếp với máy tính</a:t>
            </a:r>
          </a:p>
          <a:p>
            <a:pPr lvl="1"/>
            <a:r>
              <a:rPr lang="en-US" b="1"/>
              <a:t>Khả năng của DSL </a:t>
            </a:r>
            <a:endParaRPr lang="vi-VN" b="1"/>
          </a:p>
          <a:p>
            <a:pPr lvl="2"/>
            <a:r>
              <a:rPr lang="en-CA"/>
              <a:t>Khoảng cách từ văn phòng trung tâm của nhà cung cấp dịch vụ của bạn sẽ xác định bạn có thể sử dụng dịch vụ DSL hay không</a:t>
            </a:r>
            <a:endParaRPr lang="en-US" smtClean="0"/>
          </a:p>
          <a:p>
            <a:pPr lvl="3"/>
            <a:r>
              <a:rPr lang="en-CA"/>
              <a:t>Giới hạn về khoảng cách của dịch vụ ADSL là 18,000 feet (5,460 mét). </a:t>
            </a:r>
            <a:endParaRPr lang="en-US" smtClean="0"/>
          </a:p>
          <a:p>
            <a:pPr lvl="3"/>
            <a:r>
              <a:rPr lang="en-US" smtClean="0"/>
              <a:t>Các công ty viễn thông sử </a:t>
            </a:r>
            <a:r>
              <a:rPr lang="en-US" smtClean="0"/>
              <a:t>dụng các cuộn </a:t>
            </a:r>
            <a:r>
              <a:rPr lang="en-US" smtClean="0"/>
              <a:t>dây tải và các thiết bị </a:t>
            </a:r>
            <a:r>
              <a:rPr lang="en-US" smtClean="0"/>
              <a:t>kết </a:t>
            </a:r>
            <a:r>
              <a:rPr lang="en-US" smtClean="0"/>
              <a:t>nối để cung cấp dịch vụ cho các khu vực không đáp ứng về mặt địa lý</a:t>
            </a:r>
          </a:p>
          <a:p>
            <a:pPr lvl="3"/>
            <a:r>
              <a:rPr lang="en-CA"/>
              <a:t>K</a:t>
            </a:r>
            <a:r>
              <a:rPr lang="en-CA" smtClean="0"/>
              <a:t>iểm </a:t>
            </a:r>
            <a:r>
              <a:rPr lang="en-CA"/>
              <a:t>tra với nhà cung cấp dịch vụ để xem khu vực của bạn có hỗ trợ DSL không. </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35</a:t>
            </a:fld>
            <a:endParaRPr lang="en-US"/>
          </a:p>
        </p:txBody>
      </p:sp>
      <p:pic>
        <p:nvPicPr>
          <p:cNvPr id="6" name="Picture 5" descr="DSLModem"/>
          <p:cNvPicPr/>
          <p:nvPr/>
        </p:nvPicPr>
        <p:blipFill>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t="2358" b="3774"/>
          <a:stretch>
            <a:fillRect/>
          </a:stretch>
        </p:blipFill>
        <p:spPr bwMode="auto">
          <a:xfrm>
            <a:off x="7372667" y="1474333"/>
            <a:ext cx="1307465" cy="1209675"/>
          </a:xfrm>
          <a:prstGeom prst="rect">
            <a:avLst/>
          </a:prstGeom>
          <a:noFill/>
          <a:ln w="9525">
            <a:noFill/>
            <a:miter lim="800000"/>
            <a:headEnd/>
            <a:tailEnd/>
          </a:ln>
        </p:spPr>
      </p:pic>
    </p:spTree>
    <p:extLst>
      <p:ext uri="{BB962C8B-B14F-4D97-AF65-F5344CB8AC3E}">
        <p14:creationId xmlns:p14="http://schemas.microsoft.com/office/powerpoint/2010/main" val="17814453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Kết nối với Internet</a:t>
            </a:r>
            <a:endParaRPr lang="en-US"/>
          </a:p>
        </p:txBody>
      </p:sp>
      <p:sp>
        <p:nvSpPr>
          <p:cNvPr id="3" name="Content Placeholder 2"/>
          <p:cNvSpPr>
            <a:spLocks noGrp="1"/>
          </p:cNvSpPr>
          <p:nvPr>
            <p:ph idx="1"/>
          </p:nvPr>
        </p:nvSpPr>
        <p:spPr/>
        <p:txBody>
          <a:bodyPr/>
          <a:lstStyle/>
          <a:p>
            <a:pPr lvl="1"/>
            <a:r>
              <a:rPr lang="en-US" b="1"/>
              <a:t>Tốc độ DSL</a:t>
            </a:r>
            <a:endParaRPr lang="vi-VN" b="1"/>
          </a:p>
          <a:p>
            <a:pPr lvl="2"/>
            <a:r>
              <a:rPr lang="en-CA"/>
              <a:t>Tốc độ của dịch vụ DSL phụ thuộc vào dịch vụ mà bạn sử dụng và khoảng cách từ nhà hoặc văn phòng của bạn đến văn phòng trung tâm của nhà cung cấp dịch vụ.</a:t>
            </a:r>
            <a:endParaRPr lang="en-US" smtClean="0"/>
          </a:p>
          <a:p>
            <a:pPr lvl="3"/>
            <a:r>
              <a:rPr lang="en-CA"/>
              <a:t>Bạn ở càng xa, chất lượng tín hiệu càng giảm và tốc độ kết nối càng chậm.</a:t>
            </a:r>
            <a:endParaRPr lang="en-US" smtClean="0"/>
          </a:p>
          <a:p>
            <a:pPr lvl="3"/>
            <a:r>
              <a:rPr lang="en-CA" smtClean="0"/>
              <a:t>Chất </a:t>
            </a:r>
            <a:r>
              <a:rPr lang="en-CA"/>
              <a:t>lượng của các đường dây đồng cũng ảnh hưởng đến chất lượng và tốc độ của tín hiệu</a:t>
            </a:r>
            <a:endParaRPr lang="en-US"/>
          </a:p>
          <a:p>
            <a:pPr lvl="2"/>
            <a:r>
              <a:rPr lang="en-CA"/>
              <a:t>Có hai cách đo tốc độ của dịch vụ </a:t>
            </a:r>
            <a:r>
              <a:rPr lang="en-CA" smtClean="0"/>
              <a:t>DSL:</a:t>
            </a:r>
            <a:endParaRPr lang="en-US" smtClean="0"/>
          </a:p>
          <a:p>
            <a:pPr lvl="3"/>
            <a:r>
              <a:rPr lang="en-CA"/>
              <a:t>D</a:t>
            </a:r>
            <a:r>
              <a:rPr lang="en-CA" smtClean="0"/>
              <a:t>òng </a:t>
            </a:r>
            <a:r>
              <a:rPr lang="en-CA"/>
              <a:t>dữ liệu tải </a:t>
            </a:r>
            <a:r>
              <a:rPr lang="en-CA" smtClean="0"/>
              <a:t>xuống khi bạn nhận dữ liệu từ nơi khác về</a:t>
            </a:r>
            <a:endParaRPr lang="en-US" smtClean="0"/>
          </a:p>
          <a:p>
            <a:pPr lvl="3"/>
            <a:r>
              <a:rPr lang="en-CA" smtClean="0"/>
              <a:t>Dòng </a:t>
            </a:r>
            <a:r>
              <a:rPr lang="en-CA"/>
              <a:t>dữ liệu tải </a:t>
            </a:r>
            <a:r>
              <a:rPr lang="en-CA" smtClean="0"/>
              <a:t>lên khi bạn gửi dữ liệu đi</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36</a:t>
            </a:fld>
            <a:endParaRPr lang="en-US"/>
          </a:p>
        </p:txBody>
      </p:sp>
    </p:spTree>
    <p:extLst>
      <p:ext uri="{BB962C8B-B14F-4D97-AF65-F5344CB8AC3E}">
        <p14:creationId xmlns:p14="http://schemas.microsoft.com/office/powerpoint/2010/main" val="40070361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Kết nối với Internet</a:t>
            </a:r>
            <a:endParaRPr lang="en-US"/>
          </a:p>
        </p:txBody>
      </p:sp>
      <p:sp>
        <p:nvSpPr>
          <p:cNvPr id="3" name="Content Placeholder 2"/>
          <p:cNvSpPr>
            <a:spLocks noGrp="1"/>
          </p:cNvSpPr>
          <p:nvPr>
            <p:ph idx="1"/>
          </p:nvPr>
        </p:nvSpPr>
        <p:spPr/>
        <p:txBody>
          <a:bodyPr/>
          <a:lstStyle/>
          <a:p>
            <a:pPr lvl="1"/>
            <a:r>
              <a:rPr lang="en-CA" sz="1800" b="1"/>
              <a:t>DSL bất đối xứng (ADSL)</a:t>
            </a:r>
            <a:endParaRPr lang="en-US" sz="1800" b="1"/>
          </a:p>
          <a:p>
            <a:pPr lvl="2"/>
            <a:r>
              <a:rPr lang="en-CA" sz="1600"/>
              <a:t>Đ</a:t>
            </a:r>
            <a:r>
              <a:rPr lang="en-CA" sz="1600" smtClean="0"/>
              <a:t>ược </a:t>
            </a:r>
            <a:r>
              <a:rPr lang="en-CA" sz="1600"/>
              <a:t>sử dụng hầu hết cho gia đình và những doanh nghiệp </a:t>
            </a:r>
            <a:r>
              <a:rPr lang="en-CA" sz="1600" smtClean="0"/>
              <a:t>nhỏ.</a:t>
            </a:r>
          </a:p>
          <a:p>
            <a:pPr lvl="2"/>
            <a:r>
              <a:rPr lang="en-CA" sz="1600"/>
              <a:t>C</a:t>
            </a:r>
            <a:r>
              <a:rPr lang="en-CA" sz="1600" smtClean="0"/>
              <a:t>hia </a:t>
            </a:r>
            <a:r>
              <a:rPr lang="en-CA" sz="1600"/>
              <a:t>các tần số trên đường dây theo cách không đều nhau – cung cấp nhiều tần số cho tải dữ liệu xuống hơn so với tải dữ liệu lên</a:t>
            </a:r>
            <a:endParaRPr lang="en-US" sz="1600"/>
          </a:p>
          <a:p>
            <a:pPr lvl="2"/>
            <a:r>
              <a:rPr lang="en-CA" sz="1600"/>
              <a:t>có thể cung cấp tốc độ tải dữ liệu tối đa 8 Mbps (với khoảng cách 6,000 feet từ văn phòng trung tâm của nhà cung cấp dịch vụ), và tốc độ tải lên tối đa là 640 Kbps</a:t>
            </a:r>
            <a:endParaRPr lang="en-US" sz="1600" smtClean="0"/>
          </a:p>
          <a:p>
            <a:pPr lvl="3"/>
            <a:r>
              <a:rPr lang="en-CA" sz="1400"/>
              <a:t>Thông dụng hơn là tốc độ tải xuống khoảng 1.5 Mbps, và tốc độ tải lên nằm trong khoảng 64 và 640 Kbps</a:t>
            </a:r>
            <a:endParaRPr lang="en-US" sz="1400"/>
          </a:p>
          <a:p>
            <a:pPr lvl="3"/>
            <a:r>
              <a:rPr lang="en-CA" sz="1400"/>
              <a:t>Một vài dịch vụ nâng cao như ASDL2 và ASDL2+ làm tăng độ thực thi. ASDL2 tăng tốc độ tải dữ liệu xuống đến 12 Mbps và tải dữ liệu lên đến 1 Mbps, và ASDL2+ tăng tốc độ tải dữ liệu xuống đến 24 Mbps và tải dữ liệu lên đến 3 Mbps</a:t>
            </a:r>
            <a:endParaRPr lang="en-US" sz="1400"/>
          </a:p>
          <a:p>
            <a:pPr lvl="2"/>
            <a:r>
              <a:rPr lang="en-CA" sz="1600"/>
              <a:t>Dịch vụ</a:t>
            </a:r>
            <a:r>
              <a:rPr lang="en-CA" sz="1600" i="1"/>
              <a:t> đường dây thuê bao số đối xứng (SDSL) </a:t>
            </a:r>
            <a:r>
              <a:rPr lang="en-CA" sz="1600"/>
              <a:t>cũng được sử dụng, chủ yếu dành cho các doanh nghiệp</a:t>
            </a:r>
            <a:endParaRPr lang="en-US" sz="1600" smtClean="0"/>
          </a:p>
          <a:p>
            <a:pPr lvl="3"/>
            <a:r>
              <a:rPr lang="en-CA" sz="1400"/>
              <a:t>không cho phép bạn sử dụng điện thoại cùng một thời điểm, nhưng tốc độ tải dữ liệu xuống và lên là bằng nhau</a:t>
            </a:r>
            <a:endParaRPr lang="en-US" sz="1400"/>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37</a:t>
            </a:fld>
            <a:endParaRPr lang="en-US"/>
          </a:p>
        </p:txBody>
      </p:sp>
    </p:spTree>
    <p:extLst>
      <p:ext uri="{BB962C8B-B14F-4D97-AF65-F5344CB8AC3E}">
        <p14:creationId xmlns:p14="http://schemas.microsoft.com/office/powerpoint/2010/main" val="31254289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Kết nối với Internet</a:t>
            </a:r>
            <a:endParaRPr lang="en-US"/>
          </a:p>
        </p:txBody>
      </p:sp>
      <p:sp>
        <p:nvSpPr>
          <p:cNvPr id="3" name="Content Placeholder 2"/>
          <p:cNvSpPr>
            <a:spLocks noGrp="1"/>
          </p:cNvSpPr>
          <p:nvPr>
            <p:ph idx="1"/>
          </p:nvPr>
        </p:nvSpPr>
        <p:spPr/>
        <p:txBody>
          <a:bodyPr/>
          <a:lstStyle/>
          <a:p>
            <a:pPr lvl="1"/>
            <a:r>
              <a:rPr lang="en-CA" b="1"/>
              <a:t>Cáp</a:t>
            </a:r>
            <a:endParaRPr lang="en-US" b="1" smtClean="0"/>
          </a:p>
          <a:p>
            <a:pPr lvl="2"/>
            <a:r>
              <a:rPr lang="en-CA"/>
              <a:t>hệ thống cáp TV (CATV) sử dụng cáp đồng trục để truyền tải tín hiệu. Bạn có thể kết nối với Internet thông qua hệ thống CATV sử dụng modem cáp</a:t>
            </a:r>
            <a:endParaRPr lang="en-US" smtClean="0"/>
          </a:p>
          <a:p>
            <a:pPr lvl="3"/>
            <a:r>
              <a:rPr lang="en-CA"/>
              <a:t>kết nối với hệ thống đầu cuối modem cáp (CMTS)</a:t>
            </a:r>
            <a:endParaRPr lang="en-US" smtClean="0"/>
          </a:p>
          <a:p>
            <a:pPr lvl="3"/>
            <a:r>
              <a:rPr lang="en-CA"/>
              <a:t>CMTS kết nối một nhóm các thuê bao với Internet</a:t>
            </a:r>
            <a:endParaRPr lang="en-US"/>
          </a:p>
          <a:p>
            <a:pPr lvl="3"/>
            <a:r>
              <a:rPr lang="en-CA" smtClean="0"/>
              <a:t>Modem </a:t>
            </a:r>
            <a:r>
              <a:rPr lang="en-CA"/>
              <a:t>cáp đính với dịch vụ cáp thông qua cáp đồng trục</a:t>
            </a:r>
            <a:endParaRPr lang="en-US"/>
          </a:p>
          <a:p>
            <a:pPr lvl="3"/>
            <a:r>
              <a:rPr lang="en-CA" smtClean="0"/>
              <a:t>Tốc độ độ </a:t>
            </a:r>
            <a:r>
              <a:rPr lang="en-CA"/>
              <a:t>thực thi sẽ bị chậm lại khi những người dùng mới sử </a:t>
            </a:r>
            <a:r>
              <a:rPr lang="en-CA" smtClean="0"/>
              <a:t/>
            </a:r>
            <a:br>
              <a:rPr lang="en-CA" smtClean="0"/>
            </a:br>
            <a:r>
              <a:rPr lang="en-CA" smtClean="0"/>
              <a:t>dụng </a:t>
            </a:r>
            <a:r>
              <a:rPr lang="en-CA"/>
              <a:t>dịch vụ trực tuyến</a:t>
            </a:r>
            <a:endParaRPr lang="en-US"/>
          </a:p>
          <a:p>
            <a:pPr lvl="2"/>
            <a:r>
              <a:rPr lang="en-CA"/>
              <a:t>Về mặt lý thuyết, công nghệ modem cáp hỗ trợ tốc độ khoảng 30 Mbps</a:t>
            </a:r>
            <a:endParaRPr lang="en-CA" smtClean="0"/>
          </a:p>
          <a:p>
            <a:pPr lvl="3"/>
            <a:r>
              <a:rPr lang="en-CA"/>
              <a:t>Hầu hết các nhà cung cấp dịch vụ đưa ra các dịch vụ có tốc độ tải dữ liệu xuống khoảng 1–6 Mbps, và tốc độ tải dòng dữ liệu lên trong khoảng 128–768 Kbps</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38</a:t>
            </a:fld>
            <a:endParaRPr lang="en-US"/>
          </a:p>
        </p:txBody>
      </p:sp>
      <p:pic>
        <p:nvPicPr>
          <p:cNvPr id="6" name="Picture 5" descr="cableModem"/>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14234" t="2491" r="7587" b="8185"/>
          <a:stretch/>
        </p:blipFill>
        <p:spPr bwMode="auto">
          <a:xfrm>
            <a:off x="7651751" y="2948435"/>
            <a:ext cx="952500" cy="162877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93417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Kết nối với Internet</a:t>
            </a:r>
            <a:endParaRPr lang="en-US"/>
          </a:p>
        </p:txBody>
      </p:sp>
      <p:sp>
        <p:nvSpPr>
          <p:cNvPr id="3" name="Content Placeholder 2"/>
          <p:cNvSpPr>
            <a:spLocks noGrp="1"/>
          </p:cNvSpPr>
          <p:nvPr>
            <p:ph idx="1"/>
          </p:nvPr>
        </p:nvSpPr>
        <p:spPr/>
        <p:txBody>
          <a:bodyPr/>
          <a:lstStyle/>
          <a:p>
            <a:pPr lvl="1"/>
            <a:r>
              <a:rPr lang="en-US" b="1"/>
              <a:t>Các bộ định tuyến băng thông rộng</a:t>
            </a:r>
            <a:endParaRPr lang="vi-VN" b="1"/>
          </a:p>
          <a:p>
            <a:pPr lvl="2"/>
            <a:r>
              <a:rPr lang="en-CA"/>
              <a:t>Nếu DSL hoặc modem cáp chỉ chứa một cổng Ethernet (chỉ cho phép một kết nối</a:t>
            </a:r>
            <a:r>
              <a:rPr lang="en-CA" smtClean="0"/>
              <a:t>), </a:t>
            </a:r>
            <a:r>
              <a:rPr lang="en-CA"/>
              <a:t>cho phép nhiều người dùng cắm cáp Ethernet và kết nối Internet</a:t>
            </a:r>
            <a:endParaRPr lang="en-US"/>
          </a:p>
          <a:p>
            <a:pPr lvl="3"/>
            <a:r>
              <a:rPr lang="en-CA"/>
              <a:t>Những thiết bị này được xem là bộ định tuyến bởi vì chúng kết nối máy tính tới mạng Internet, và thường được gọi là cổng vào ra mạng gia đình.</a:t>
            </a:r>
            <a:endParaRPr lang="en-US" smtClean="0"/>
          </a:p>
          <a:p>
            <a:pPr lvl="2"/>
            <a:r>
              <a:rPr lang="en-CA"/>
              <a:t>C</a:t>
            </a:r>
            <a:r>
              <a:rPr lang="en-CA" smtClean="0"/>
              <a:t>ho </a:t>
            </a:r>
            <a:r>
              <a:rPr lang="en-CA"/>
              <a:t>phép nhiều người dùng chia sẻ một kết nối Internet</a:t>
            </a:r>
            <a:endParaRPr lang="en-US" smtClean="0"/>
          </a:p>
          <a:p>
            <a:pPr lvl="3"/>
            <a:r>
              <a:rPr lang="en-CA" smtClean="0"/>
              <a:t>Bao </a:t>
            </a:r>
            <a:r>
              <a:rPr lang="en-CA"/>
              <a:t>gồm </a:t>
            </a:r>
            <a:r>
              <a:rPr lang="en-CA" smtClean="0"/>
              <a:t>nhiều hơn một </a:t>
            </a:r>
            <a:r>
              <a:rPr lang="en-CA"/>
              <a:t>cổng Ethernet.</a:t>
            </a:r>
            <a:r>
              <a:rPr lang="en-US" smtClean="0"/>
              <a:t> (hoặc có hỗ trợ kết</a:t>
            </a:r>
            <a:br>
              <a:rPr lang="en-US" smtClean="0"/>
            </a:br>
            <a:r>
              <a:rPr lang="en-US" smtClean="0"/>
              <a:t>nối mạng không dây)</a:t>
            </a:r>
            <a:endParaRPr lang="en-US"/>
          </a:p>
          <a:p>
            <a:pPr lvl="3"/>
            <a:r>
              <a:rPr lang="en-CA"/>
              <a:t>một đầu với cáp Ethernet tới cổng WAN của bộ định tuyến</a:t>
            </a:r>
            <a:endParaRPr lang="en-US"/>
          </a:p>
          <a:p>
            <a:pPr lvl="3"/>
            <a:r>
              <a:rPr lang="en-CA" smtClean="0"/>
              <a:t>đầu </a:t>
            </a:r>
            <a:r>
              <a:rPr lang="en-CA"/>
              <a:t>còn lại của cáp gắn với cổng Ethernet trên DSL của bạn hoặc modem cáp</a:t>
            </a:r>
            <a:endParaRPr lang="en-US"/>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39</a:t>
            </a:fld>
            <a:endParaRPr lang="en-US"/>
          </a:p>
        </p:txBody>
      </p:sp>
      <p:pic>
        <p:nvPicPr>
          <p:cNvPr id="6" name="Picture 5" descr="C:\Users\AnotherAlto\Documents\CCI_Learning\Strata\Lessons\Lesson3 Figures\D-link Broadband router.png"/>
          <p:cNvPicPr/>
          <p:nvPr/>
        </p:nvPicPr>
        <p:blipFill>
          <a:blip r:embed="rId3" cstate="print"/>
          <a:srcRect t="18750" b="29808"/>
          <a:stretch>
            <a:fillRect/>
          </a:stretch>
        </p:blipFill>
        <p:spPr bwMode="auto">
          <a:xfrm>
            <a:off x="7080250" y="3446031"/>
            <a:ext cx="1809750" cy="710565"/>
          </a:xfrm>
          <a:prstGeom prst="rect">
            <a:avLst/>
          </a:prstGeom>
          <a:noFill/>
          <a:ln w="9525">
            <a:noFill/>
            <a:miter lim="800000"/>
            <a:headEnd/>
            <a:tailEnd/>
          </a:ln>
        </p:spPr>
      </p:pic>
    </p:spTree>
    <p:extLst>
      <p:ext uri="{BB962C8B-B14F-4D97-AF65-F5344CB8AC3E}">
        <p14:creationId xmlns:p14="http://schemas.microsoft.com/office/powerpoint/2010/main" val="17867389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Định </a:t>
            </a:r>
            <a:r>
              <a:rPr lang="en-US" err="1" smtClean="0"/>
              <a:t>nghĩa</a:t>
            </a:r>
            <a:r>
              <a:rPr lang="en-US" smtClean="0"/>
              <a:t> </a:t>
            </a:r>
            <a:r>
              <a:rPr lang="en-US" err="1" smtClean="0"/>
              <a:t>về</a:t>
            </a:r>
            <a:r>
              <a:rPr lang="en-US" smtClean="0"/>
              <a:t> </a:t>
            </a:r>
            <a:r>
              <a:rPr lang="en-US" err="1" smtClean="0"/>
              <a:t>Mạng</a:t>
            </a:r>
            <a:endParaRPr lang="en-US"/>
          </a:p>
        </p:txBody>
      </p:sp>
      <p:sp>
        <p:nvSpPr>
          <p:cNvPr id="3" name="Content Placeholder 2"/>
          <p:cNvSpPr>
            <a:spLocks noGrp="1"/>
          </p:cNvSpPr>
          <p:nvPr>
            <p:ph idx="1"/>
          </p:nvPr>
        </p:nvSpPr>
        <p:spPr/>
        <p:txBody>
          <a:bodyPr/>
          <a:lstStyle/>
          <a:p>
            <a:r>
              <a:rPr lang="en-US" b="1" err="1"/>
              <a:t>Ưu</a:t>
            </a:r>
            <a:r>
              <a:rPr lang="en-US" b="1"/>
              <a:t> </a:t>
            </a:r>
            <a:r>
              <a:rPr lang="en-US" b="1" err="1"/>
              <a:t>điểm</a:t>
            </a:r>
            <a:r>
              <a:rPr lang="en-US" b="1"/>
              <a:t> </a:t>
            </a:r>
            <a:r>
              <a:rPr lang="en-US" b="1" err="1"/>
              <a:t>của</a:t>
            </a:r>
            <a:r>
              <a:rPr lang="en-US" b="1"/>
              <a:t> </a:t>
            </a:r>
            <a:r>
              <a:rPr lang="en-US" b="1" err="1"/>
              <a:t>việc</a:t>
            </a:r>
            <a:r>
              <a:rPr lang="en-US" b="1"/>
              <a:t> </a:t>
            </a:r>
            <a:r>
              <a:rPr lang="en-US" b="1" err="1"/>
              <a:t>sử</a:t>
            </a:r>
            <a:r>
              <a:rPr lang="en-US" b="1"/>
              <a:t> </a:t>
            </a:r>
            <a:r>
              <a:rPr lang="en-US" b="1" err="1"/>
              <a:t>dụng</a:t>
            </a:r>
            <a:r>
              <a:rPr lang="en-US" b="1"/>
              <a:t> </a:t>
            </a:r>
            <a:r>
              <a:rPr lang="en-US" b="1" err="1"/>
              <a:t>Mạng</a:t>
            </a:r>
            <a:endParaRPr lang="vi-VN" b="1"/>
          </a:p>
          <a:p>
            <a:pPr lvl="1"/>
            <a:r>
              <a:rPr lang="en-CA" err="1"/>
              <a:t>Những</a:t>
            </a:r>
            <a:r>
              <a:rPr lang="en-CA"/>
              <a:t> </a:t>
            </a:r>
            <a:r>
              <a:rPr lang="en-CA" err="1"/>
              <a:t>ưu</a:t>
            </a:r>
            <a:r>
              <a:rPr lang="en-CA"/>
              <a:t> </a:t>
            </a:r>
            <a:r>
              <a:rPr lang="en-CA" err="1"/>
              <a:t>điểm</a:t>
            </a:r>
            <a:r>
              <a:rPr lang="en-CA"/>
              <a:t> </a:t>
            </a:r>
            <a:r>
              <a:rPr lang="en-CA" err="1"/>
              <a:t>của</a:t>
            </a:r>
            <a:r>
              <a:rPr lang="en-CA"/>
              <a:t> </a:t>
            </a:r>
            <a:r>
              <a:rPr lang="en-CA" err="1"/>
              <a:t>việc</a:t>
            </a:r>
            <a:r>
              <a:rPr lang="en-CA"/>
              <a:t> </a:t>
            </a:r>
            <a:r>
              <a:rPr lang="en-CA" err="1"/>
              <a:t>sử</a:t>
            </a:r>
            <a:r>
              <a:rPr lang="en-CA"/>
              <a:t> </a:t>
            </a:r>
            <a:r>
              <a:rPr lang="en-CA" err="1"/>
              <a:t>dụng</a:t>
            </a:r>
            <a:r>
              <a:rPr lang="en-CA"/>
              <a:t> </a:t>
            </a:r>
            <a:r>
              <a:rPr lang="en-CA" err="1"/>
              <a:t>mạng</a:t>
            </a:r>
            <a:r>
              <a:rPr lang="en-US" smtClean="0"/>
              <a:t>:</a:t>
            </a:r>
            <a:endParaRPr lang="en-US"/>
          </a:p>
          <a:p>
            <a:pPr lvl="2"/>
            <a:r>
              <a:rPr lang="vi-VN"/>
              <a:t>chia sẻ các tệp tin</a:t>
            </a:r>
          </a:p>
          <a:p>
            <a:pPr lvl="2"/>
            <a:r>
              <a:rPr lang="vi-VN"/>
              <a:t>sử dụng các tài nguyên mạng (chẳng hạn như máy in)</a:t>
            </a:r>
          </a:p>
          <a:p>
            <a:pPr lvl="2"/>
            <a:r>
              <a:rPr lang="en-CA" err="1"/>
              <a:t>truy</a:t>
            </a:r>
            <a:r>
              <a:rPr lang="en-CA"/>
              <a:t> </a:t>
            </a:r>
            <a:r>
              <a:rPr lang="en-CA" err="1"/>
              <a:t>cập</a:t>
            </a:r>
            <a:r>
              <a:rPr lang="en-CA"/>
              <a:t> Internet</a:t>
            </a:r>
            <a:endParaRPr lang="en-US" smtClean="0"/>
          </a:p>
          <a:p>
            <a:pPr lvl="1"/>
            <a:r>
              <a:rPr lang="en-CA" err="1"/>
              <a:t>Khả</a:t>
            </a:r>
            <a:r>
              <a:rPr lang="en-CA"/>
              <a:t> </a:t>
            </a:r>
            <a:r>
              <a:rPr lang="en-CA" err="1"/>
              <a:t>năng</a:t>
            </a:r>
            <a:r>
              <a:rPr lang="en-CA"/>
              <a:t> chia </a:t>
            </a:r>
            <a:r>
              <a:rPr lang="en-CA" err="1"/>
              <a:t>sẻ</a:t>
            </a:r>
            <a:r>
              <a:rPr lang="en-CA"/>
              <a:t> </a:t>
            </a:r>
            <a:r>
              <a:rPr lang="en-CA" err="1"/>
              <a:t>các</a:t>
            </a:r>
            <a:r>
              <a:rPr lang="en-CA"/>
              <a:t> </a:t>
            </a:r>
            <a:r>
              <a:rPr lang="en-CA" err="1"/>
              <a:t>tài</a:t>
            </a:r>
            <a:r>
              <a:rPr lang="en-CA"/>
              <a:t> </a:t>
            </a:r>
            <a:r>
              <a:rPr lang="en-CA" err="1"/>
              <a:t>nguyên</a:t>
            </a:r>
            <a:r>
              <a:rPr lang="en-CA"/>
              <a:t> </a:t>
            </a:r>
            <a:r>
              <a:rPr lang="en-CA" err="1"/>
              <a:t>như</a:t>
            </a:r>
            <a:r>
              <a:rPr lang="en-CA"/>
              <a:t> </a:t>
            </a:r>
            <a:r>
              <a:rPr lang="en-CA" err="1"/>
              <a:t>máy</a:t>
            </a:r>
            <a:r>
              <a:rPr lang="en-CA"/>
              <a:t> in </a:t>
            </a:r>
            <a:r>
              <a:rPr lang="en-CA" err="1"/>
              <a:t>giúp</a:t>
            </a:r>
            <a:r>
              <a:rPr lang="en-CA"/>
              <a:t> </a:t>
            </a:r>
            <a:r>
              <a:rPr lang="en-CA" err="1"/>
              <a:t>bạn</a:t>
            </a:r>
            <a:r>
              <a:rPr lang="en-CA"/>
              <a:t> </a:t>
            </a:r>
            <a:r>
              <a:rPr lang="en-CA" err="1"/>
              <a:t>tiết</a:t>
            </a:r>
            <a:r>
              <a:rPr lang="en-CA"/>
              <a:t> </a:t>
            </a:r>
            <a:r>
              <a:rPr lang="en-CA" err="1"/>
              <a:t>kiệm</a:t>
            </a:r>
            <a:r>
              <a:rPr lang="en-CA"/>
              <a:t> </a:t>
            </a:r>
            <a:r>
              <a:rPr lang="en-CA" err="1"/>
              <a:t>tiền</a:t>
            </a:r>
            <a:r>
              <a:rPr lang="en-CA"/>
              <a:t> </a:t>
            </a:r>
            <a:r>
              <a:rPr lang="en-CA" err="1"/>
              <a:t>bạc</a:t>
            </a:r>
            <a:r>
              <a:rPr lang="en-CA"/>
              <a:t> </a:t>
            </a:r>
            <a:r>
              <a:rPr lang="en-CA" err="1"/>
              <a:t>và</a:t>
            </a:r>
            <a:r>
              <a:rPr lang="en-CA"/>
              <a:t> </a:t>
            </a:r>
            <a:r>
              <a:rPr lang="en-CA" err="1"/>
              <a:t>cho</a:t>
            </a:r>
            <a:r>
              <a:rPr lang="en-CA"/>
              <a:t> </a:t>
            </a:r>
            <a:r>
              <a:rPr lang="en-CA" err="1"/>
              <a:t>phép</a:t>
            </a:r>
            <a:r>
              <a:rPr lang="en-CA"/>
              <a:t> </a:t>
            </a:r>
            <a:r>
              <a:rPr lang="en-CA" err="1"/>
              <a:t>nhiều</a:t>
            </a:r>
            <a:r>
              <a:rPr lang="en-CA"/>
              <a:t> </a:t>
            </a:r>
            <a:r>
              <a:rPr lang="en-CA" err="1"/>
              <a:t>người</a:t>
            </a:r>
            <a:r>
              <a:rPr lang="en-CA"/>
              <a:t> </a:t>
            </a:r>
            <a:r>
              <a:rPr lang="en-CA" err="1"/>
              <a:t>sử</a:t>
            </a:r>
            <a:r>
              <a:rPr lang="en-CA"/>
              <a:t> </a:t>
            </a:r>
            <a:r>
              <a:rPr lang="en-CA" err="1"/>
              <a:t>dụng</a:t>
            </a:r>
            <a:r>
              <a:rPr lang="en-CA"/>
              <a:t> </a:t>
            </a:r>
            <a:r>
              <a:rPr lang="en-CA" err="1"/>
              <a:t>có</a:t>
            </a:r>
            <a:r>
              <a:rPr lang="en-CA"/>
              <a:t> </a:t>
            </a:r>
            <a:r>
              <a:rPr lang="en-CA" err="1"/>
              <a:t>thể</a:t>
            </a:r>
            <a:r>
              <a:rPr lang="en-CA"/>
              <a:t> </a:t>
            </a:r>
            <a:r>
              <a:rPr lang="en-CA" err="1"/>
              <a:t>dùng</a:t>
            </a:r>
            <a:r>
              <a:rPr lang="en-CA"/>
              <a:t> </a:t>
            </a:r>
            <a:r>
              <a:rPr lang="en-CA" err="1"/>
              <a:t>chung</a:t>
            </a:r>
            <a:r>
              <a:rPr lang="en-CA"/>
              <a:t> </a:t>
            </a:r>
            <a:r>
              <a:rPr lang="en-CA" err="1"/>
              <a:t>tài</a:t>
            </a:r>
            <a:r>
              <a:rPr lang="en-CA"/>
              <a:t> </a:t>
            </a:r>
            <a:r>
              <a:rPr lang="en-CA" err="1"/>
              <a:t>nguyên</a:t>
            </a:r>
            <a:r>
              <a:rPr lang="en-CA"/>
              <a:t> </a:t>
            </a:r>
            <a:r>
              <a:rPr lang="en-CA" err="1"/>
              <a:t>mà</a:t>
            </a:r>
            <a:r>
              <a:rPr lang="en-CA"/>
              <a:t> </a:t>
            </a:r>
            <a:r>
              <a:rPr lang="en-CA" err="1"/>
              <a:t>không</a:t>
            </a:r>
            <a:r>
              <a:rPr lang="en-CA"/>
              <a:t> </a:t>
            </a:r>
            <a:r>
              <a:rPr lang="en-CA" err="1"/>
              <a:t>cần</a:t>
            </a:r>
            <a:r>
              <a:rPr lang="en-CA"/>
              <a:t> </a:t>
            </a:r>
            <a:r>
              <a:rPr lang="en-CA" err="1"/>
              <a:t>sắm</a:t>
            </a:r>
            <a:r>
              <a:rPr lang="en-CA"/>
              <a:t> </a:t>
            </a:r>
            <a:r>
              <a:rPr lang="en-CA" err="1"/>
              <a:t>dư</a:t>
            </a:r>
            <a:r>
              <a:rPr lang="en-CA"/>
              <a:t> </a:t>
            </a:r>
            <a:r>
              <a:rPr lang="en-CA" err="1"/>
              <a:t>thừa</a:t>
            </a:r>
            <a:r>
              <a:rPr lang="en-CA"/>
              <a:t> </a:t>
            </a:r>
            <a:r>
              <a:rPr lang="en-CA" err="1"/>
              <a:t>các</a:t>
            </a:r>
            <a:r>
              <a:rPr lang="en-CA"/>
              <a:t> </a:t>
            </a:r>
            <a:r>
              <a:rPr lang="en-CA" err="1"/>
              <a:t>thiết</a:t>
            </a:r>
            <a:r>
              <a:rPr lang="en-CA"/>
              <a:t> </a:t>
            </a:r>
            <a:r>
              <a:rPr lang="en-CA" err="1" smtClean="0"/>
              <a:t>bị</a:t>
            </a:r>
            <a:endParaRPr lang="en-US"/>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4</a:t>
            </a:fld>
            <a:endParaRPr lang="en-US"/>
          </a:p>
        </p:txBody>
      </p:sp>
    </p:spTree>
    <p:extLst>
      <p:ext uri="{BB962C8B-B14F-4D97-AF65-F5344CB8AC3E}">
        <p14:creationId xmlns:p14="http://schemas.microsoft.com/office/powerpoint/2010/main" val="302522180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Kết nối với Internet</a:t>
            </a:r>
            <a:endParaRPr lang="en-US"/>
          </a:p>
        </p:txBody>
      </p:sp>
      <p:sp>
        <p:nvSpPr>
          <p:cNvPr id="3" name="Content Placeholder 2"/>
          <p:cNvSpPr>
            <a:spLocks noGrp="1"/>
          </p:cNvSpPr>
          <p:nvPr>
            <p:ph idx="1"/>
          </p:nvPr>
        </p:nvSpPr>
        <p:spPr/>
        <p:txBody>
          <a:bodyPr/>
          <a:lstStyle/>
          <a:p>
            <a:pPr lvl="1"/>
            <a:r>
              <a:rPr lang="en-US" b="1"/>
              <a:t>Các yếu tố khác ảnh hưởng </a:t>
            </a:r>
            <a:r>
              <a:rPr lang="en-US" b="1" smtClean="0"/>
              <a:t>đến hiệu suất</a:t>
            </a:r>
            <a:endParaRPr lang="vi-VN" b="1"/>
          </a:p>
          <a:p>
            <a:pPr lvl="2"/>
            <a:r>
              <a:rPr lang="en-CA"/>
              <a:t>Lưu lượng mạng – Nếu nhiều người dùng chia sẻ một kết nối Internet đồng thời, thì lượng băng thông có thể cần được chia sẻ.</a:t>
            </a:r>
            <a:endParaRPr lang="en-US"/>
          </a:p>
          <a:p>
            <a:pPr lvl="2"/>
            <a:r>
              <a:rPr lang="en-CA"/>
              <a:t>Kết nối không dây </a:t>
            </a:r>
            <a:r>
              <a:rPr lang="en-CA" smtClean="0"/>
              <a:t>so với Kết </a:t>
            </a:r>
            <a:r>
              <a:rPr lang="en-CA"/>
              <a:t>nối có </a:t>
            </a:r>
            <a:r>
              <a:rPr lang="en-CA" smtClean="0"/>
              <a:t>dây: </a:t>
            </a:r>
            <a:r>
              <a:rPr lang="en-CA"/>
              <a:t>hầu hết các LAN không dây truyền tải ở tốc độ </a:t>
            </a:r>
            <a:r>
              <a:rPr lang="en-CA" smtClean="0"/>
              <a:t>54 </a:t>
            </a:r>
            <a:r>
              <a:rPr lang="en-CA"/>
              <a:t>Mbps, chậm hơn đáng kể so với tốc độ trung bình 100 Mbps cho kết nối Ethernet có dây</a:t>
            </a:r>
            <a:endParaRPr lang="en-US" smtClean="0"/>
          </a:p>
          <a:p>
            <a:pPr lvl="3"/>
            <a:r>
              <a:rPr lang="en-CA"/>
              <a:t>Một vài mạng WLAN truyền và nhận dữ liệu ở tốc độ 11 Mbps</a:t>
            </a:r>
            <a:endParaRPr lang="en-US" smtClean="0"/>
          </a:p>
          <a:p>
            <a:pPr lvl="3"/>
            <a:r>
              <a:rPr lang="en-CA"/>
              <a:t>Các mạng LAN không dây mới hơn (được gọi là “Wireless N LANs" hoặc "802.11n LANs”) hoạt động ở tốc độ 300 Mbps.</a:t>
            </a:r>
            <a:endParaRPr lang="en-US"/>
          </a:p>
          <a:p>
            <a:pPr lvl="2"/>
            <a:r>
              <a:rPr lang="en-CA"/>
              <a:t>Nhiều thẻ mở đồng thời – các trình duyệt cung cấp khả năng duyệt nhiều trang Web trên các thẻ tại một thời điểm</a:t>
            </a:r>
            <a:endParaRPr lang="en-US" smtClean="0"/>
          </a:p>
          <a:p>
            <a:pPr lvl="3"/>
            <a:r>
              <a:rPr lang="en-CA"/>
              <a:t>Mỗi trang Web mở ra đại diện cho một kết nối với máy chủ Web, và như vậy mỗi thẻ được mở trên trình duyệt sử dụng một lượng tài nguyên mạng cụ thể</a:t>
            </a:r>
            <a:endParaRPr lang="en-US"/>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40</a:t>
            </a:fld>
            <a:endParaRPr lang="en-US"/>
          </a:p>
        </p:txBody>
      </p:sp>
    </p:spTree>
    <p:extLst>
      <p:ext uri="{BB962C8B-B14F-4D97-AF65-F5344CB8AC3E}">
        <p14:creationId xmlns:p14="http://schemas.microsoft.com/office/powerpoint/2010/main" val="24809656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Đánh địa chỉ trên Internet</a:t>
            </a:r>
            <a:endParaRPr lang="en-US"/>
          </a:p>
        </p:txBody>
      </p:sp>
      <p:sp>
        <p:nvSpPr>
          <p:cNvPr id="3" name="Content Placeholder 2"/>
          <p:cNvSpPr>
            <a:spLocks noGrp="1"/>
          </p:cNvSpPr>
          <p:nvPr>
            <p:ph idx="1"/>
          </p:nvPr>
        </p:nvSpPr>
        <p:spPr/>
        <p:txBody>
          <a:bodyPr/>
          <a:lstStyle/>
          <a:p>
            <a:r>
              <a:rPr lang="fr-FR"/>
              <a:t>Các địa chỉ IP được yêu cầu nếu các hệ thống trên mạng cần giao tiếp với nhau</a:t>
            </a:r>
            <a:endParaRPr lang="en-US" smtClean="0"/>
          </a:p>
          <a:p>
            <a:pPr lvl="1"/>
            <a:r>
              <a:rPr lang="fr-FR" smtClean="0"/>
              <a:t>Cần phải </a:t>
            </a:r>
            <a:r>
              <a:rPr lang="fr-FR"/>
              <a:t>biết địa chỉ IP của máy tính mà nó muốn giao tiếp</a:t>
            </a:r>
            <a:endParaRPr lang="en-US"/>
          </a:p>
          <a:p>
            <a:r>
              <a:rPr lang="fr-FR"/>
              <a:t>Hầu hết mọi người nhập URL vào thanh địa chỉ của trình duyệt. </a:t>
            </a:r>
            <a:endParaRPr lang="fr-FR" smtClean="0"/>
          </a:p>
          <a:p>
            <a:pPr lvl="1"/>
            <a:r>
              <a:rPr lang="fr-FR"/>
              <a:t>URL chuẩn chứa phần định danh giao thức và tên miền</a:t>
            </a:r>
            <a:endParaRPr lang="en-US"/>
          </a:p>
          <a:p>
            <a:pPr lvl="1"/>
            <a:r>
              <a:rPr lang="en-US" smtClean="0"/>
              <a:t>Sử dụng DNS để tìm địa chỉ máy chủ web</a:t>
            </a:r>
            <a:endParaRPr lang="en-US"/>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41</a:t>
            </a:fld>
            <a:endParaRPr lang="en-US"/>
          </a:p>
        </p:txBody>
      </p:sp>
    </p:spTree>
    <p:extLst>
      <p:ext uri="{BB962C8B-B14F-4D97-AF65-F5344CB8AC3E}">
        <p14:creationId xmlns:p14="http://schemas.microsoft.com/office/powerpoint/2010/main" val="17862222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Đánh địa chỉ trên Internet</a:t>
            </a:r>
            <a:endParaRPr lang="en-US"/>
          </a:p>
        </p:txBody>
      </p:sp>
      <p:sp>
        <p:nvSpPr>
          <p:cNvPr id="3" name="Content Placeholder 2"/>
          <p:cNvSpPr>
            <a:spLocks noGrp="1"/>
          </p:cNvSpPr>
          <p:nvPr>
            <p:ph idx="1"/>
          </p:nvPr>
        </p:nvSpPr>
        <p:spPr/>
        <p:txBody>
          <a:bodyPr/>
          <a:lstStyle/>
          <a:p>
            <a:r>
              <a:rPr lang="en-CA" b="1"/>
              <a:t>Hệ thống tên miền (DNS: Domain Name </a:t>
            </a:r>
            <a:r>
              <a:rPr lang="en-CA" b="1" smtClean="0"/>
              <a:t>System)</a:t>
            </a:r>
            <a:endParaRPr lang="en-US" b="1" smtClean="0"/>
          </a:p>
          <a:p>
            <a:pPr lvl="1"/>
            <a:r>
              <a:rPr lang="en-CA"/>
              <a:t>M</a:t>
            </a:r>
            <a:r>
              <a:rPr lang="en-CA" smtClean="0"/>
              <a:t>ột </a:t>
            </a:r>
            <a:r>
              <a:rPr lang="en-CA"/>
              <a:t>dịch vụ ánh xạ các tên miền duy nhất tới các địa chỉ IP cụ thể</a:t>
            </a:r>
            <a:endParaRPr lang="en-US" smtClean="0"/>
          </a:p>
          <a:p>
            <a:pPr lvl="2"/>
            <a:r>
              <a:rPr lang="en-CA"/>
              <a:t>Những ánh xạ này được lưu trữ trong các bản ghi của cơ sở dữ liệu DNS database.</a:t>
            </a:r>
            <a:endParaRPr lang="en-US"/>
          </a:p>
          <a:p>
            <a:pPr lvl="2"/>
            <a:r>
              <a:rPr lang="en-CA"/>
              <a:t>DNS phân giải các địa chỉ IP thành tên </a:t>
            </a:r>
            <a:r>
              <a:rPr lang="en-CA" smtClean="0"/>
              <a:t>dạng văn </a:t>
            </a:r>
            <a:r>
              <a:rPr lang="en-CA"/>
              <a:t>bản</a:t>
            </a:r>
            <a:endParaRPr lang="en-US"/>
          </a:p>
          <a:p>
            <a:pPr lvl="1"/>
            <a:r>
              <a:rPr lang="en-US" b="1"/>
              <a:t>Các máy chủ DNS </a:t>
            </a:r>
            <a:endParaRPr lang="vi-VN" b="1"/>
          </a:p>
          <a:p>
            <a:pPr lvl="2"/>
            <a:r>
              <a:rPr lang="en-CA"/>
              <a:t>C</a:t>
            </a:r>
            <a:r>
              <a:rPr lang="en-CA" smtClean="0"/>
              <a:t>ác </a:t>
            </a:r>
            <a:r>
              <a:rPr lang="en-CA"/>
              <a:t>máy chủ trên Internet có chức năng duy nhất là phân giải tên miền thành địa chỉ IP</a:t>
            </a:r>
            <a:endParaRPr lang="en-US" smtClean="0"/>
          </a:p>
          <a:p>
            <a:pPr lvl="2"/>
            <a:r>
              <a:rPr lang="en-CA"/>
              <a:t>Nếu máy chủ DNS không thể truy cập được, bạn sẽ không thể điều hướng đến Web site bằng cách nhập URL vào thanh địa chỉ trình duyệt.</a:t>
            </a:r>
            <a:endParaRPr lang="en-US" smtClean="0"/>
          </a:p>
          <a:p>
            <a:pPr lvl="3"/>
            <a:r>
              <a:rPr lang="en-CA"/>
              <a:t>Tuy nhiên, bạn vẫn có thể truy cập vào Web site đó nếu bạn biết địa chỉ IP</a:t>
            </a:r>
            <a:endParaRPr lang="en-US"/>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42</a:t>
            </a:fld>
            <a:endParaRPr lang="en-US"/>
          </a:p>
        </p:txBody>
      </p:sp>
    </p:spTree>
    <p:extLst>
      <p:ext uri="{BB962C8B-B14F-4D97-AF65-F5344CB8AC3E}">
        <p14:creationId xmlns:p14="http://schemas.microsoft.com/office/powerpoint/2010/main" val="26312944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Sự cần thiết của bảo mật</a:t>
            </a:r>
            <a:endParaRPr lang="en-US"/>
          </a:p>
        </p:txBody>
      </p:sp>
      <p:sp>
        <p:nvSpPr>
          <p:cNvPr id="3" name="Content Placeholder 2"/>
          <p:cNvSpPr>
            <a:spLocks noGrp="1"/>
          </p:cNvSpPr>
          <p:nvPr>
            <p:ph idx="1"/>
          </p:nvPr>
        </p:nvSpPr>
        <p:spPr/>
        <p:txBody>
          <a:bodyPr/>
          <a:lstStyle/>
          <a:p>
            <a:r>
              <a:rPr lang="en-CA"/>
              <a:t>LAN là một mạng </a:t>
            </a:r>
            <a:r>
              <a:rPr lang="en-CA" smtClean="0"/>
              <a:t>nội bộ.</a:t>
            </a:r>
            <a:endParaRPr lang="en-US" smtClean="0"/>
          </a:p>
          <a:p>
            <a:pPr lvl="1"/>
            <a:r>
              <a:rPr lang="en-CA" smtClean="0"/>
              <a:t>Các </a:t>
            </a:r>
            <a:r>
              <a:rPr lang="en-CA"/>
              <a:t>hệ thống bên trong LAN có thể giao tiếp với nhau, nhưng không thể giao tiếp với bất kỳ hệ thống nào ngoài LAN</a:t>
            </a:r>
            <a:endParaRPr lang="en-US"/>
          </a:p>
          <a:p>
            <a:r>
              <a:rPr lang="en-CA"/>
              <a:t>Một khi LAN được kết nối với liên kết WAN, LAN được kết nối với thế giới bên ngoài</a:t>
            </a:r>
            <a:endParaRPr lang="en-US" smtClean="0"/>
          </a:p>
          <a:p>
            <a:pPr lvl="1"/>
            <a:r>
              <a:rPr lang="en-CA"/>
              <a:t>Hệ thống bên trong LAN có thể giao tiếp với các hệ thống bên ngoài LAN, và các hệ thống bên ngoài LAN có thể giao tiếp với các hệ thống bên trong LAN</a:t>
            </a:r>
            <a:endParaRPr lang="en-US" smtClean="0"/>
          </a:p>
          <a:p>
            <a:pPr lvl="1"/>
            <a:r>
              <a:rPr lang="en-CA"/>
              <a:t>Điều này làm cho các hệ thống bên trong LAN dễ dàng bị tổn thương bởi các hoạt động độc hại</a:t>
            </a:r>
            <a:endParaRPr lang="en-US"/>
          </a:p>
          <a:p>
            <a:pPr lvl="1"/>
            <a:r>
              <a:rPr lang="en-CA"/>
              <a:t>Bất kỳ ai cố gắng đạt được việc truy cập trái phép vào hệ thống máy tính được gọi là </a:t>
            </a:r>
            <a:r>
              <a:rPr lang="en-CA" i="1"/>
              <a:t>hacker</a:t>
            </a:r>
            <a:r>
              <a:rPr lang="en-CA"/>
              <a:t>. </a:t>
            </a:r>
            <a:endParaRPr lang="en-US"/>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43</a:t>
            </a:fld>
            <a:endParaRPr lang="en-US"/>
          </a:p>
        </p:txBody>
      </p:sp>
    </p:spTree>
    <p:extLst>
      <p:ext uri="{BB962C8B-B14F-4D97-AF65-F5344CB8AC3E}">
        <p14:creationId xmlns:p14="http://schemas.microsoft.com/office/powerpoint/2010/main" val="31257039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Sự cần thiết của bảo mật</a:t>
            </a:r>
            <a:endParaRPr lang="en-US"/>
          </a:p>
        </p:txBody>
      </p:sp>
      <p:sp>
        <p:nvSpPr>
          <p:cNvPr id="3" name="Content Placeholder 2"/>
          <p:cNvSpPr>
            <a:spLocks noGrp="1"/>
          </p:cNvSpPr>
          <p:nvPr>
            <p:ph idx="1"/>
          </p:nvPr>
        </p:nvSpPr>
        <p:spPr/>
        <p:txBody>
          <a:bodyPr/>
          <a:lstStyle/>
          <a:p>
            <a:r>
              <a:rPr lang="en-CA" b="1" smtClean="0"/>
              <a:t>So sánh Mạng </a:t>
            </a:r>
            <a:r>
              <a:rPr lang="en-CA" b="1"/>
              <a:t>riêng </a:t>
            </a:r>
            <a:r>
              <a:rPr lang="en-CA" b="1" smtClean="0"/>
              <a:t>với </a:t>
            </a:r>
            <a:r>
              <a:rPr lang="en-CA" b="1"/>
              <a:t>Mạng công cộng</a:t>
            </a:r>
            <a:endParaRPr lang="en-US" b="1"/>
          </a:p>
          <a:p>
            <a:pPr lvl="1"/>
            <a:r>
              <a:rPr lang="en-CA"/>
              <a:t>Các hệ thống bên trong LAN là một phần của mạng riêng, và được xem là các hệ thống tin cậy</a:t>
            </a:r>
            <a:endParaRPr lang="en-US" smtClean="0"/>
          </a:p>
          <a:p>
            <a:pPr lvl="1"/>
            <a:r>
              <a:rPr lang="en-CA"/>
              <a:t>B</a:t>
            </a:r>
            <a:r>
              <a:rPr lang="en-CA" smtClean="0"/>
              <a:t>ất </a:t>
            </a:r>
            <a:r>
              <a:rPr lang="en-CA"/>
              <a:t>kỳ hệ thống nào ngoài </a:t>
            </a:r>
            <a:r>
              <a:rPr lang="en-CA" smtClean="0"/>
              <a:t>LAN là </a:t>
            </a:r>
            <a:r>
              <a:rPr lang="en-CA" smtClean="0"/>
              <a:t>hệ thống </a:t>
            </a:r>
            <a:r>
              <a:rPr lang="en-CA"/>
              <a:t>không tin cậy</a:t>
            </a:r>
            <a:endParaRPr lang="en-US"/>
          </a:p>
          <a:p>
            <a:pPr lvl="1"/>
            <a:r>
              <a:rPr lang="en-CA"/>
              <a:t>Do Internet không </a:t>
            </a:r>
            <a:r>
              <a:rPr lang="en-CA" smtClean="0"/>
              <a:t>được quản lý tập trung hay sở hữu nên </a:t>
            </a:r>
            <a:r>
              <a:rPr lang="en-CA"/>
              <a:t>Internet được coi là “mạng công cộng</a:t>
            </a:r>
            <a:r>
              <a:rPr lang="en-CA" smtClean="0"/>
              <a:t>”</a:t>
            </a:r>
            <a:r>
              <a:rPr lang="en-US" smtClean="0"/>
              <a:t> </a:t>
            </a:r>
          </a:p>
          <a:p>
            <a:pPr lvl="2"/>
            <a:r>
              <a:rPr lang="en-CA"/>
              <a:t>nên không ai có thể là </a:t>
            </a:r>
            <a:r>
              <a:rPr lang="en-CA" smtClean="0"/>
              <a:t>“người bảo vệ” </a:t>
            </a:r>
            <a:r>
              <a:rPr lang="en-CA"/>
              <a:t>Internet để bảo vệ người sử dụng nó</a:t>
            </a:r>
            <a:endParaRPr lang="en-US" smtClean="0"/>
          </a:p>
          <a:p>
            <a:pPr lvl="2"/>
            <a:r>
              <a:rPr lang="en-CA"/>
              <a:t>Internet được coi là “mạng mở” hoặc “mạng không tin cậy”</a:t>
            </a:r>
            <a:endParaRPr lang="en-US"/>
          </a:p>
          <a:p>
            <a:pPr lvl="2"/>
            <a:r>
              <a:rPr lang="en-CA"/>
              <a:t>Trong các sơ đồ mạng, Internet thường được biểu diễn bởi một đám mây, bởi vì nội dung của trong đó không biết rõ</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44</a:t>
            </a:fld>
            <a:endParaRPr lang="en-US"/>
          </a:p>
        </p:txBody>
      </p:sp>
    </p:spTree>
    <p:extLst>
      <p:ext uri="{BB962C8B-B14F-4D97-AF65-F5344CB8AC3E}">
        <p14:creationId xmlns:p14="http://schemas.microsoft.com/office/powerpoint/2010/main" val="157096560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Sự cần thiết của bảo mật</a:t>
            </a:r>
            <a:endParaRPr lang="en-US"/>
          </a:p>
        </p:txBody>
      </p:sp>
      <p:sp>
        <p:nvSpPr>
          <p:cNvPr id="3" name="Content Placeholder 2"/>
          <p:cNvSpPr>
            <a:spLocks noGrp="1"/>
          </p:cNvSpPr>
          <p:nvPr>
            <p:ph idx="1"/>
          </p:nvPr>
        </p:nvSpPr>
        <p:spPr/>
        <p:txBody>
          <a:bodyPr/>
          <a:lstStyle/>
          <a:p>
            <a:pPr lvl="1"/>
            <a:r>
              <a:rPr lang="en-US" b="1"/>
              <a:t>Sự xác thực và điều khiển truy cập </a:t>
            </a:r>
            <a:endParaRPr lang="vi-VN" b="1"/>
          </a:p>
          <a:p>
            <a:pPr lvl="2"/>
            <a:r>
              <a:rPr lang="en-CA"/>
              <a:t>khiển quyền truy cập để quản lý các tài nguyên mạng và giữ cho mạng bảo mật.</a:t>
            </a:r>
            <a:endParaRPr lang="en-US"/>
          </a:p>
          <a:p>
            <a:pPr lvl="2"/>
            <a:r>
              <a:rPr lang="en-CA"/>
              <a:t>Xác thực là quá trình xác minh định danh của người dùng đăng nhập vào hệ thống hoặc mạng</a:t>
            </a:r>
            <a:endParaRPr lang="en-US" smtClean="0"/>
          </a:p>
          <a:p>
            <a:pPr lvl="2"/>
            <a:r>
              <a:rPr lang="en-CA"/>
              <a:t>Điều khiển truy cập là một tiến trình điều khiển những ai có thể truy cập vào các tài nguyên hoặc dịch vụ mạng cụ thể</a:t>
            </a:r>
            <a:r>
              <a:rPr lang="en-CA" smtClean="0"/>
              <a:t>.</a:t>
            </a:r>
            <a:endParaRPr lang="en-US" smtClean="0"/>
          </a:p>
          <a:p>
            <a:pPr lvl="3"/>
            <a:r>
              <a:rPr lang="en-CA"/>
              <a:t>thường được thực hiện bằng cách liên kết các quyền hạn xác định với mỗi tài khoản người dùng</a:t>
            </a:r>
            <a:endParaRPr lang="en-US"/>
          </a:p>
          <a:p>
            <a:pPr lvl="2"/>
            <a:r>
              <a:rPr lang="en-CA" smtClean="0"/>
              <a:t>Nhưng </a:t>
            </a:r>
            <a:r>
              <a:rPr lang="en-CA"/>
              <a:t>hầu hết các biện pháp bảo mật tập trung vào việc ngăn chặn các truy cập bất hợp pháp từ bên ngoài vào LAN</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45</a:t>
            </a:fld>
            <a:endParaRPr lang="en-US"/>
          </a:p>
        </p:txBody>
      </p:sp>
    </p:spTree>
    <p:extLst>
      <p:ext uri="{BB962C8B-B14F-4D97-AF65-F5344CB8AC3E}">
        <p14:creationId xmlns:p14="http://schemas.microsoft.com/office/powerpoint/2010/main" val="357985456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Sự cần thiết của bảo mật</a:t>
            </a:r>
            <a:endParaRPr lang="en-US"/>
          </a:p>
        </p:txBody>
      </p:sp>
      <p:sp>
        <p:nvSpPr>
          <p:cNvPr id="3" name="Content Placeholder 2"/>
          <p:cNvSpPr>
            <a:spLocks noGrp="1"/>
          </p:cNvSpPr>
          <p:nvPr>
            <p:ph idx="1"/>
          </p:nvPr>
        </p:nvSpPr>
        <p:spPr/>
        <p:txBody>
          <a:bodyPr/>
          <a:lstStyle/>
          <a:p>
            <a:r>
              <a:rPr lang="en-US" b="1"/>
              <a:t>Tường lửa/Cổng vào ra mạng</a:t>
            </a:r>
            <a:endParaRPr lang="vi-VN" b="1"/>
          </a:p>
          <a:p>
            <a:pPr lvl="1"/>
            <a:r>
              <a:rPr lang="en-CA"/>
              <a:t>H</a:t>
            </a:r>
            <a:r>
              <a:rPr lang="en-CA" smtClean="0"/>
              <a:t>àng </a:t>
            </a:r>
            <a:r>
              <a:rPr lang="en-CA"/>
              <a:t>rào bảo mật điều khiển dòng thông tin giữa Internet và mạng riêng</a:t>
            </a:r>
            <a:endParaRPr lang="en-US" smtClean="0"/>
          </a:p>
          <a:p>
            <a:pPr lvl="1"/>
            <a:r>
              <a:rPr lang="en-CA"/>
              <a:t>có thể là một hệ thống máy tính riêng, một </a:t>
            </a:r>
            <a:r>
              <a:rPr lang="en-CA" smtClean="0"/>
              <a:t/>
            </a:r>
            <a:br>
              <a:rPr lang="en-CA" smtClean="0"/>
            </a:br>
            <a:r>
              <a:rPr lang="en-CA" smtClean="0"/>
              <a:t>thiết </a:t>
            </a:r>
            <a:r>
              <a:rPr lang="en-CA"/>
              <a:t>bị tường lửa chuyên dụng</a:t>
            </a:r>
            <a:r>
              <a:rPr lang="en-US" smtClean="0"/>
              <a:t>, hoặc </a:t>
            </a:r>
            <a:r>
              <a:rPr lang="en-CA"/>
              <a:t>được </a:t>
            </a:r>
            <a:r>
              <a:rPr lang="en-CA" smtClean="0"/>
              <a:t/>
            </a:r>
            <a:br>
              <a:rPr lang="en-CA" smtClean="0"/>
            </a:br>
            <a:r>
              <a:rPr lang="en-CA" smtClean="0"/>
              <a:t>tích </a:t>
            </a:r>
            <a:r>
              <a:rPr lang="en-CA"/>
              <a:t>hợp sẵn trong bộ định </a:t>
            </a:r>
            <a:r>
              <a:rPr lang="en-CA" smtClean="0"/>
              <a:t>tuyến</a:t>
            </a:r>
          </a:p>
          <a:p>
            <a:pPr lvl="1"/>
            <a:r>
              <a:rPr lang="en-CA"/>
              <a:t>bảo vệ mạng của bạn khỏi các hoạt động </a:t>
            </a:r>
            <a:r>
              <a:rPr lang="en-CA" smtClean="0"/>
              <a:t/>
            </a:r>
            <a:br>
              <a:rPr lang="en-CA" smtClean="0"/>
            </a:br>
            <a:r>
              <a:rPr lang="en-CA" smtClean="0"/>
              <a:t>độc </a:t>
            </a:r>
            <a:r>
              <a:rPr lang="en-CA"/>
              <a:t>hại đến từ bên ngoài mạng, và cung </a:t>
            </a:r>
            <a:r>
              <a:rPr lang="en-CA" smtClean="0"/>
              <a:t/>
            </a:r>
            <a:br>
              <a:rPr lang="en-CA" smtClean="0"/>
            </a:br>
            <a:r>
              <a:rPr lang="en-CA" smtClean="0"/>
              <a:t>cấp </a:t>
            </a:r>
            <a:r>
              <a:rPr lang="en-CA"/>
              <a:t>một “cửa” vào ra để mọi người có thể giao tiếp với một mạng bảo mật (LAN) và mạng Internet mở, không bảo mật.</a:t>
            </a:r>
            <a:endParaRPr lang="en-US" smtClean="0"/>
          </a:p>
          <a:p>
            <a:pPr lvl="2"/>
            <a:r>
              <a:rPr lang="en-CA" smtClean="0"/>
              <a:t>Thường </a:t>
            </a:r>
            <a:r>
              <a:rPr lang="en-CA"/>
              <a:t>được đặt giữa LAN trong doanh nghiệp và Internet</a:t>
            </a:r>
            <a:endParaRPr lang="en-US"/>
          </a:p>
          <a:p>
            <a:pPr lvl="2"/>
            <a:r>
              <a:rPr lang="en-CA"/>
              <a:t>không có máy tính nào trong LAN kết nối trực tiếp với Internet và bất kỳ yêu cầu thông tin nào cũng cần vượt qua tường lửa</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46</a:t>
            </a:fld>
            <a:endParaRPr lang="en-US"/>
          </a:p>
        </p:txBody>
      </p:sp>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6098249" y="2276338"/>
            <a:ext cx="2507314" cy="2237605"/>
          </a:xfrm>
          <a:prstGeom prst="rect">
            <a:avLst/>
          </a:prstGeom>
        </p:spPr>
      </p:pic>
    </p:spTree>
    <p:extLst>
      <p:ext uri="{BB962C8B-B14F-4D97-AF65-F5344CB8AC3E}">
        <p14:creationId xmlns:p14="http://schemas.microsoft.com/office/powerpoint/2010/main" val="125103696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Sự cần thiết của bảo mật</a:t>
            </a:r>
            <a:endParaRPr lang="en-US"/>
          </a:p>
        </p:txBody>
      </p:sp>
      <p:sp>
        <p:nvSpPr>
          <p:cNvPr id="3" name="Content Placeholder 2"/>
          <p:cNvSpPr>
            <a:spLocks noGrp="1"/>
          </p:cNvSpPr>
          <p:nvPr>
            <p:ph idx="1"/>
          </p:nvPr>
        </p:nvSpPr>
        <p:spPr>
          <a:xfrm>
            <a:off x="373063" y="1344705"/>
            <a:ext cx="8385175" cy="5111658"/>
          </a:xfrm>
        </p:spPr>
        <p:txBody>
          <a:bodyPr/>
          <a:lstStyle/>
          <a:p>
            <a:r>
              <a:rPr lang="en-US" sz="2000" b="1"/>
              <a:t>Cổng vào ra mạng (Gateways) và lọc gói dữ liệu</a:t>
            </a:r>
            <a:endParaRPr lang="vi-VN" sz="2000" b="1"/>
          </a:p>
          <a:p>
            <a:pPr lvl="1"/>
            <a:r>
              <a:rPr lang="en-CA" sz="1800"/>
              <a:t>bộ định tuyến là điểm vào của mạng, và tất cả các lưu lượng đến đều qua bộ định tuyến</a:t>
            </a:r>
            <a:endParaRPr lang="en-US" sz="1800" smtClean="0"/>
          </a:p>
          <a:p>
            <a:pPr lvl="1"/>
            <a:r>
              <a:rPr lang="en-CA" sz="1800"/>
              <a:t>cổng vào ra mạng là một bộ định tuyến được cấu hình để bảo vệ mạng bằng cách kiểm tra mỗi gói tin vào hoặc ra mạng</a:t>
            </a:r>
            <a:endParaRPr lang="en-US" sz="1800" smtClean="0"/>
          </a:p>
          <a:p>
            <a:pPr lvl="2"/>
            <a:r>
              <a:rPr lang="en-US" sz="1600"/>
              <a:t>Cổng vào ra kiểm tra mỗi gói tin theo danh sách các quy luật đã được đặt ra cho những gì được phép vào trong mạng và những gì bị từ chối.</a:t>
            </a:r>
            <a:endParaRPr lang="vi-VN" sz="1600"/>
          </a:p>
          <a:p>
            <a:pPr lvl="1"/>
            <a:r>
              <a:rPr lang="en-CA" sz="1800"/>
              <a:t>sử dụng một tiến trình được gọi là </a:t>
            </a:r>
            <a:r>
              <a:rPr lang="en-CA" sz="1800" i="1"/>
              <a:t>lọc gói</a:t>
            </a:r>
            <a:r>
              <a:rPr lang="en-CA" sz="1800"/>
              <a:t> </a:t>
            </a:r>
            <a:r>
              <a:rPr lang="en-CA" sz="1800" i="1"/>
              <a:t>dữ liệu</a:t>
            </a:r>
            <a:r>
              <a:rPr lang="en-CA" sz="1800"/>
              <a:t> để xác định những gì được cho phép đi vào bên trong mạng và những gì nên bị từ chối</a:t>
            </a:r>
            <a:r>
              <a:rPr lang="en-CA" sz="1800" smtClean="0"/>
              <a:t>.</a:t>
            </a:r>
            <a:endParaRPr lang="en-US" sz="1800"/>
          </a:p>
          <a:p>
            <a:pPr lvl="2"/>
            <a:r>
              <a:rPr lang="en-CA" sz="1600"/>
              <a:t>điều tra mỗi gói dữ liệu khi nó đến cổng và sau đó sử dụng các quy tắc căn bản để xác định gói tin có được cho phép đi vào hoặc ra mạng hay không</a:t>
            </a:r>
            <a:endParaRPr lang="en-US" sz="1600" smtClean="0"/>
          </a:p>
          <a:p>
            <a:pPr lvl="2"/>
            <a:r>
              <a:rPr lang="en-CA" sz="1600"/>
              <a:t>là phương pháp nhanh và không tốn chi phí, nhưng không phải là một phương pháp linh hoạt hay tuyệt đối hiệu quả</a:t>
            </a:r>
            <a:endParaRPr lang="en-US" sz="1600"/>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47</a:t>
            </a:fld>
            <a:endParaRPr lang="en-US"/>
          </a:p>
        </p:txBody>
      </p:sp>
    </p:spTree>
    <p:extLst>
      <p:ext uri="{BB962C8B-B14F-4D97-AF65-F5344CB8AC3E}">
        <p14:creationId xmlns:p14="http://schemas.microsoft.com/office/powerpoint/2010/main" val="123046252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Sự cần thiết của bảo mật</a:t>
            </a:r>
            <a:endParaRPr lang="en-US"/>
          </a:p>
        </p:txBody>
      </p:sp>
      <p:sp>
        <p:nvSpPr>
          <p:cNvPr id="3" name="Content Placeholder 2"/>
          <p:cNvSpPr>
            <a:spLocks noGrp="1"/>
          </p:cNvSpPr>
          <p:nvPr>
            <p:ph idx="1"/>
          </p:nvPr>
        </p:nvSpPr>
        <p:spPr/>
        <p:txBody>
          <a:bodyPr/>
          <a:lstStyle/>
          <a:p>
            <a:r>
              <a:rPr lang="en-US" b="1"/>
              <a:t>Các chức năng nâng cao của tường lửa</a:t>
            </a:r>
            <a:endParaRPr lang="vi-VN" b="1"/>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48</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1221704326"/>
              </p:ext>
            </p:extLst>
          </p:nvPr>
        </p:nvGraphicFramePr>
        <p:xfrm>
          <a:off x="715735" y="1988457"/>
          <a:ext cx="7949293" cy="4568027"/>
        </p:xfrm>
        <a:graphic>
          <a:graphicData uri="http://schemas.openxmlformats.org/drawingml/2006/table">
            <a:tbl>
              <a:tblPr firstRow="1" firstCol="1" bandRow="1"/>
              <a:tblGrid>
                <a:gridCol w="1672623"/>
                <a:gridCol w="6276670"/>
              </a:tblGrid>
              <a:tr h="2051280">
                <a:tc>
                  <a:txBody>
                    <a:bodyPr/>
                    <a:lstStyle/>
                    <a:p>
                      <a:pPr>
                        <a:lnSpc>
                          <a:spcPct val="115000"/>
                        </a:lnSpc>
                        <a:spcBef>
                          <a:spcPts val="200"/>
                        </a:spcBef>
                        <a:spcAft>
                          <a:spcPts val="200"/>
                        </a:spcAft>
                        <a:tabLst>
                          <a:tab pos="228600" algn="l"/>
                        </a:tabLst>
                      </a:pPr>
                      <a:r>
                        <a:rPr lang="en-US" sz="2000" b="1">
                          <a:effectLst/>
                          <a:latin typeface="Calibri" panose="020F0502020204030204" pitchFamily="34" charset="0"/>
                          <a:ea typeface="Times New Roman" panose="02020603050405020304" pitchFamily="18" charset="0"/>
                          <a:cs typeface="Calibri" panose="020F0502020204030204" pitchFamily="34" charset="0"/>
                        </a:rPr>
                        <a:t>Stateful Inspection (Kiểm tra trạng thái)</a:t>
                      </a:r>
                      <a:endParaRPr lang="vi-VN" sz="2000" b="1">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2000" kern="1200" smtClean="0">
                          <a:solidFill>
                            <a:schemeClr val="tx1"/>
                          </a:solidFill>
                          <a:effectLst/>
                          <a:latin typeface="Calibri" panose="020F0502020204030204" pitchFamily="34" charset="0"/>
                          <a:ea typeface="+mn-ea"/>
                          <a:cs typeface="+mn-cs"/>
                        </a:rPr>
                        <a:t>được xây dựng dựa trên các bộ lọc gói dữ liệu bằng cách tường lửa duy trì thông tin trạng thái của mỗi kết nối đang hoạt động. Khi một gói tin mới đến tường lửa, kỹ thuật lọc sẽ kiểm tra gói dữ liệu trước tiên để xem gói có phải nằm trong kết nối đang hoạt động (và trước đó đã được ủy quyền) hay không. Nếu gói không nằm trong các kết nối hiện tại, tường lửa sau đó sẽ kiểm tra các quy tắc của nó và xác định gói dữ liệu có được phép đi qua tường lửa hay không.</a:t>
                      </a:r>
                      <a:endParaRPr lang="en-US" sz="2000">
                        <a:effectLst/>
                        <a:latin typeface="Calibri" panose="020F0502020204030204"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413347">
                <a:tc>
                  <a:txBody>
                    <a:bodyPr/>
                    <a:lstStyle/>
                    <a:p>
                      <a:pPr>
                        <a:lnSpc>
                          <a:spcPct val="115000"/>
                        </a:lnSpc>
                        <a:spcBef>
                          <a:spcPts val="200"/>
                        </a:spcBef>
                        <a:spcAft>
                          <a:spcPts val="200"/>
                        </a:spcAft>
                        <a:tabLst>
                          <a:tab pos="228600" algn="l"/>
                        </a:tabLst>
                      </a:pPr>
                      <a:r>
                        <a:rPr lang="en-US" sz="2000" b="1">
                          <a:effectLst/>
                          <a:latin typeface="Calibri" panose="020F0502020204030204" pitchFamily="34" charset="0"/>
                          <a:ea typeface="Times New Roman" panose="02020603050405020304" pitchFamily="18" charset="0"/>
                          <a:cs typeface="Calibri" panose="020F0502020204030204" pitchFamily="34" charset="0"/>
                        </a:rPr>
                        <a:t>Proxy service (Dịch vụ Proxy)</a:t>
                      </a:r>
                      <a:endParaRPr lang="vi-VN" sz="2000" b="1">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2000" kern="1200" smtClean="0">
                          <a:solidFill>
                            <a:schemeClr val="tx1"/>
                          </a:solidFill>
                          <a:effectLst/>
                          <a:latin typeface="Calibri" panose="020F0502020204030204" pitchFamily="34" charset="0"/>
                          <a:ea typeface="+mn-ea"/>
                          <a:cs typeface="+mn-cs"/>
                        </a:rPr>
                        <a:t>thay thế cho các địa chỉ IP mạng bằng một địa chỉ IP đơn để nhiều hệ thống có thể sử dụng. Thông qua kỹ thuật chuyển đổi địa chỉ mạng (NAT), bạn có thể ẩn các hệ thống kết nối với mạng nội bộ từ thế giới bên ngoài một cách hiệu quả</a:t>
                      </a:r>
                      <a:endParaRPr lang="en-US" sz="2000">
                        <a:effectLst/>
                        <a:latin typeface="Calibri" panose="020F0502020204030204"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43511978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Sự cần thiết của bảo mật</a:t>
            </a:r>
            <a:endParaRPr lang="en-US"/>
          </a:p>
        </p:txBody>
      </p:sp>
      <p:sp>
        <p:nvSpPr>
          <p:cNvPr id="3" name="Content Placeholder 2"/>
          <p:cNvSpPr>
            <a:spLocks noGrp="1"/>
          </p:cNvSpPr>
          <p:nvPr>
            <p:ph idx="1"/>
          </p:nvPr>
        </p:nvSpPr>
        <p:spPr/>
        <p:txBody>
          <a:bodyPr/>
          <a:lstStyle/>
          <a:p>
            <a:pPr lvl="1"/>
            <a:r>
              <a:rPr lang="en-US" b="1"/>
              <a:t>Tường lửa tích hợp vào phần mềm (Desktop Firewalls)</a:t>
            </a:r>
            <a:endParaRPr lang="vi-VN" b="1"/>
          </a:p>
          <a:p>
            <a:pPr lvl="2"/>
            <a:r>
              <a:rPr lang="en-CA" smtClean="0"/>
              <a:t>Được </a:t>
            </a:r>
            <a:r>
              <a:rPr lang="en-CA"/>
              <a:t>biết đến </a:t>
            </a:r>
            <a:r>
              <a:rPr lang="en-CA" smtClean="0"/>
              <a:t>là </a:t>
            </a:r>
            <a:r>
              <a:rPr lang="en-CA"/>
              <a:t>tường lửa cá nhân</a:t>
            </a:r>
            <a:endParaRPr lang="en-US" smtClean="0"/>
          </a:p>
          <a:p>
            <a:pPr lvl="3"/>
            <a:r>
              <a:rPr lang="en-CA"/>
              <a:t>bảo vệ từng hệ thống đơn lẻ thay vì bảo vệ cả mạng</a:t>
            </a:r>
            <a:endParaRPr lang="en-US"/>
          </a:p>
          <a:p>
            <a:pPr lvl="2"/>
            <a:r>
              <a:rPr lang="en-CA" smtClean="0"/>
              <a:t>Cung </a:t>
            </a:r>
            <a:r>
              <a:rPr lang="en-CA"/>
              <a:t>cấp rất nhiều tính năng của tường lửa, chẳng hạn như điều tra tất cả các thông tin truyền đến vì các nguy cơ bảo mật</a:t>
            </a:r>
            <a:endParaRPr lang="en-US" smtClean="0"/>
          </a:p>
          <a:p>
            <a:pPr lvl="2"/>
            <a:r>
              <a:rPr lang="en-CA"/>
              <a:t>Khi tường lửa được sử dụng kết hợp với phần mềm diệt vi rút, máy tính cá nhân sẽ trở nên an toàn hơn và cung cấp cho người dùng các bản cập nhập của các ứng dụng thường xuyên</a:t>
            </a:r>
            <a:endParaRPr lang="en-US"/>
          </a:p>
          <a:p>
            <a:pPr lvl="2"/>
            <a:r>
              <a:rPr lang="en-CA"/>
              <a:t>Rất nhiều hệ điều hành hiện tại bao gồm phần mềm tường lửa được tích hợp </a:t>
            </a:r>
            <a:r>
              <a:rPr lang="en-CA" smtClean="0"/>
              <a:t>sẵn.</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49</a:t>
            </a:fld>
            <a:endParaRPr lang="en-US"/>
          </a:p>
        </p:txBody>
      </p:sp>
    </p:spTree>
    <p:extLst>
      <p:ext uri="{BB962C8B-B14F-4D97-AF65-F5344CB8AC3E}">
        <p14:creationId xmlns:p14="http://schemas.microsoft.com/office/powerpoint/2010/main" val="909166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Định </a:t>
            </a:r>
            <a:r>
              <a:rPr lang="en-US" err="1" smtClean="0"/>
              <a:t>nghĩa</a:t>
            </a:r>
            <a:r>
              <a:rPr lang="en-US" smtClean="0"/>
              <a:t> </a:t>
            </a:r>
            <a:r>
              <a:rPr lang="en-US" err="1" smtClean="0"/>
              <a:t>về</a:t>
            </a:r>
            <a:r>
              <a:rPr lang="en-US" smtClean="0"/>
              <a:t> </a:t>
            </a:r>
            <a:r>
              <a:rPr lang="en-US" err="1" smtClean="0"/>
              <a:t>Mạng</a:t>
            </a:r>
            <a:endParaRPr lang="en-US"/>
          </a:p>
        </p:txBody>
      </p:sp>
      <p:sp>
        <p:nvSpPr>
          <p:cNvPr id="3" name="Content Placeholder 2"/>
          <p:cNvSpPr>
            <a:spLocks noGrp="1"/>
          </p:cNvSpPr>
          <p:nvPr>
            <p:ph idx="1"/>
          </p:nvPr>
        </p:nvSpPr>
        <p:spPr/>
        <p:txBody>
          <a:bodyPr/>
          <a:lstStyle/>
          <a:p>
            <a:r>
              <a:rPr lang="en-US" b="1" err="1"/>
              <a:t>Tốc</a:t>
            </a:r>
            <a:r>
              <a:rPr lang="en-US" b="1"/>
              <a:t> </a:t>
            </a:r>
            <a:r>
              <a:rPr lang="en-US" b="1" err="1"/>
              <a:t>độ</a:t>
            </a:r>
            <a:r>
              <a:rPr lang="en-US" b="1"/>
              <a:t> </a:t>
            </a:r>
            <a:r>
              <a:rPr lang="en-US" b="1" err="1"/>
              <a:t>mạng</a:t>
            </a:r>
            <a:endParaRPr lang="vi-VN" b="1"/>
          </a:p>
          <a:p>
            <a:pPr lvl="1"/>
            <a:r>
              <a:rPr lang="en-CA" err="1"/>
              <a:t>Tốc</a:t>
            </a:r>
            <a:r>
              <a:rPr lang="en-CA"/>
              <a:t> </a:t>
            </a:r>
            <a:r>
              <a:rPr lang="en-CA" err="1"/>
              <a:t>độ</a:t>
            </a:r>
            <a:r>
              <a:rPr lang="en-CA"/>
              <a:t> </a:t>
            </a:r>
            <a:r>
              <a:rPr lang="en-CA" err="1"/>
              <a:t>mạng</a:t>
            </a:r>
            <a:r>
              <a:rPr lang="en-CA"/>
              <a:t> </a:t>
            </a:r>
            <a:r>
              <a:rPr lang="en-CA" err="1"/>
              <a:t>được</a:t>
            </a:r>
            <a:r>
              <a:rPr lang="en-CA"/>
              <a:t> </a:t>
            </a:r>
            <a:r>
              <a:rPr lang="en-CA" err="1"/>
              <a:t>xác</a:t>
            </a:r>
            <a:r>
              <a:rPr lang="en-CA"/>
              <a:t> </a:t>
            </a:r>
            <a:r>
              <a:rPr lang="en-CA" err="1"/>
              <a:t>định</a:t>
            </a:r>
            <a:r>
              <a:rPr lang="en-CA"/>
              <a:t> </a:t>
            </a:r>
            <a:r>
              <a:rPr lang="en-CA" err="1"/>
              <a:t>bằng</a:t>
            </a:r>
            <a:r>
              <a:rPr lang="en-CA"/>
              <a:t> </a:t>
            </a:r>
            <a:r>
              <a:rPr lang="en-CA" smtClean="0"/>
              <a:t/>
            </a:r>
            <a:br>
              <a:rPr lang="en-CA" smtClean="0"/>
            </a:br>
            <a:r>
              <a:rPr lang="en-CA" err="1" smtClean="0"/>
              <a:t>khả</a:t>
            </a:r>
            <a:r>
              <a:rPr lang="en-CA" smtClean="0"/>
              <a:t> </a:t>
            </a:r>
            <a:r>
              <a:rPr lang="en-CA" err="1"/>
              <a:t>năng</a:t>
            </a:r>
            <a:r>
              <a:rPr lang="en-CA"/>
              <a:t> </a:t>
            </a:r>
            <a:r>
              <a:rPr lang="en-CA" err="1"/>
              <a:t>truyền</a:t>
            </a:r>
            <a:r>
              <a:rPr lang="en-CA"/>
              <a:t> </a:t>
            </a:r>
            <a:r>
              <a:rPr lang="en-CA" err="1"/>
              <a:t>tải</a:t>
            </a:r>
            <a:r>
              <a:rPr lang="en-CA"/>
              <a:t> </a:t>
            </a:r>
            <a:r>
              <a:rPr lang="en-CA" err="1"/>
              <a:t>thông</a:t>
            </a:r>
            <a:r>
              <a:rPr lang="en-CA"/>
              <a:t> tin. </a:t>
            </a:r>
            <a:r>
              <a:rPr lang="en-CA" err="1"/>
              <a:t>Khả</a:t>
            </a:r>
            <a:r>
              <a:rPr lang="en-CA"/>
              <a:t> </a:t>
            </a:r>
            <a:r>
              <a:rPr lang="en-CA" smtClean="0"/>
              <a:t/>
            </a:r>
            <a:br>
              <a:rPr lang="en-CA" smtClean="0"/>
            </a:br>
            <a:r>
              <a:rPr lang="en-CA" err="1" smtClean="0"/>
              <a:t>năng</a:t>
            </a:r>
            <a:r>
              <a:rPr lang="en-CA" smtClean="0"/>
              <a:t> </a:t>
            </a:r>
            <a:r>
              <a:rPr lang="en-CA" err="1"/>
              <a:t>này</a:t>
            </a:r>
            <a:r>
              <a:rPr lang="en-CA"/>
              <a:t> </a:t>
            </a:r>
            <a:r>
              <a:rPr lang="en-CA" err="1"/>
              <a:t>được</a:t>
            </a:r>
            <a:r>
              <a:rPr lang="en-CA"/>
              <a:t> </a:t>
            </a:r>
            <a:r>
              <a:rPr lang="en-CA" err="1"/>
              <a:t>đo</a:t>
            </a:r>
            <a:r>
              <a:rPr lang="en-CA"/>
              <a:t> </a:t>
            </a:r>
            <a:r>
              <a:rPr lang="en-CA" err="1"/>
              <a:t>bằng</a:t>
            </a:r>
            <a:r>
              <a:rPr lang="en-CA"/>
              <a:t> </a:t>
            </a:r>
            <a:r>
              <a:rPr lang="en-CA" err="1"/>
              <a:t>số</a:t>
            </a:r>
            <a:r>
              <a:rPr lang="en-CA"/>
              <a:t> </a:t>
            </a:r>
            <a:r>
              <a:rPr lang="en-CA" err="1"/>
              <a:t>lượng</a:t>
            </a:r>
            <a:r>
              <a:rPr lang="en-CA"/>
              <a:t> </a:t>
            </a:r>
            <a:r>
              <a:rPr lang="en-CA" smtClean="0"/>
              <a:t/>
            </a:r>
            <a:br>
              <a:rPr lang="en-CA" smtClean="0"/>
            </a:br>
            <a:r>
              <a:rPr lang="en-CA" err="1" smtClean="0"/>
              <a:t>bít</a:t>
            </a:r>
            <a:r>
              <a:rPr lang="en-CA"/>
              <a:t>, </a:t>
            </a:r>
            <a:r>
              <a:rPr lang="en-CA" err="1"/>
              <a:t>và</a:t>
            </a:r>
            <a:r>
              <a:rPr lang="en-CA"/>
              <a:t> </a:t>
            </a:r>
            <a:r>
              <a:rPr lang="en-CA" err="1"/>
              <a:t>tốc</a:t>
            </a:r>
            <a:r>
              <a:rPr lang="en-CA"/>
              <a:t> </a:t>
            </a:r>
            <a:r>
              <a:rPr lang="en-CA" err="1"/>
              <a:t>độ</a:t>
            </a:r>
            <a:r>
              <a:rPr lang="en-CA"/>
              <a:t> </a:t>
            </a:r>
            <a:r>
              <a:rPr lang="en-CA" err="1"/>
              <a:t>truyền</a:t>
            </a:r>
            <a:r>
              <a:rPr lang="en-CA"/>
              <a:t> </a:t>
            </a:r>
            <a:r>
              <a:rPr lang="en-CA" err="1"/>
              <a:t>tải</a:t>
            </a:r>
            <a:r>
              <a:rPr lang="en-CA"/>
              <a:t> </a:t>
            </a:r>
            <a:r>
              <a:rPr lang="en-CA" err="1"/>
              <a:t>dữ</a:t>
            </a:r>
            <a:r>
              <a:rPr lang="en-CA"/>
              <a:t> </a:t>
            </a:r>
            <a:r>
              <a:rPr lang="en-CA" err="1"/>
              <a:t>liệu</a:t>
            </a:r>
            <a:r>
              <a:rPr lang="en-CA"/>
              <a:t> </a:t>
            </a:r>
            <a:r>
              <a:rPr lang="en-CA" err="1" smtClean="0"/>
              <a:t>trong</a:t>
            </a:r>
            <a:r>
              <a:rPr lang="en-CA" smtClean="0"/>
              <a:t/>
            </a:r>
            <a:br>
              <a:rPr lang="en-CA" smtClean="0"/>
            </a:br>
            <a:r>
              <a:rPr lang="en-CA" err="1" smtClean="0"/>
              <a:t>mạng</a:t>
            </a:r>
            <a:r>
              <a:rPr lang="en-CA" smtClean="0"/>
              <a:t> </a:t>
            </a:r>
            <a:r>
              <a:rPr lang="en-CA" err="1"/>
              <a:t>được</a:t>
            </a:r>
            <a:r>
              <a:rPr lang="en-CA"/>
              <a:t> </a:t>
            </a:r>
            <a:r>
              <a:rPr lang="en-CA" err="1"/>
              <a:t>đó</a:t>
            </a:r>
            <a:r>
              <a:rPr lang="en-CA"/>
              <a:t> </a:t>
            </a:r>
            <a:r>
              <a:rPr lang="en-CA" err="1"/>
              <a:t>bằng</a:t>
            </a:r>
            <a:r>
              <a:rPr lang="en-CA"/>
              <a:t> </a:t>
            </a:r>
            <a:r>
              <a:rPr lang="en-CA" err="1"/>
              <a:t>số</a:t>
            </a:r>
            <a:r>
              <a:rPr lang="en-CA"/>
              <a:t> </a:t>
            </a:r>
            <a:r>
              <a:rPr lang="en-CA" err="1"/>
              <a:t>bít</a:t>
            </a:r>
            <a:r>
              <a:rPr lang="en-CA"/>
              <a:t> </a:t>
            </a:r>
            <a:r>
              <a:rPr lang="en-CA" err="1"/>
              <a:t>trong</a:t>
            </a:r>
            <a:r>
              <a:rPr lang="en-CA"/>
              <a:t> </a:t>
            </a:r>
            <a:r>
              <a:rPr lang="en-CA" err="1"/>
              <a:t>một</a:t>
            </a:r>
            <a:r>
              <a:rPr lang="en-CA"/>
              <a:t> </a:t>
            </a:r>
            <a:r>
              <a:rPr lang="en-CA" err="1"/>
              <a:t>giây</a:t>
            </a:r>
            <a:r>
              <a:rPr lang="en-CA"/>
              <a:t> (bps)</a:t>
            </a:r>
            <a:endParaRPr lang="en-US" smtClean="0"/>
          </a:p>
          <a:p>
            <a:pPr lvl="1"/>
            <a:r>
              <a:rPr lang="en-CA" err="1" smtClean="0"/>
              <a:t>Những</a:t>
            </a:r>
            <a:r>
              <a:rPr lang="en-CA" smtClean="0"/>
              <a:t> </a:t>
            </a:r>
            <a:r>
              <a:rPr lang="en-CA" err="1"/>
              <a:t>nhiều</a:t>
            </a:r>
            <a:r>
              <a:rPr lang="en-CA"/>
              <a:t> </a:t>
            </a:r>
            <a:r>
              <a:rPr lang="en-CA" err="1"/>
              <a:t>yếu</a:t>
            </a:r>
            <a:r>
              <a:rPr lang="en-CA"/>
              <a:t> </a:t>
            </a:r>
            <a:r>
              <a:rPr lang="en-CA" err="1"/>
              <a:t>tố</a:t>
            </a:r>
            <a:r>
              <a:rPr lang="en-CA"/>
              <a:t> </a:t>
            </a:r>
            <a:r>
              <a:rPr lang="en-CA" err="1"/>
              <a:t>ảnh</a:t>
            </a:r>
            <a:r>
              <a:rPr lang="en-CA"/>
              <a:t> </a:t>
            </a:r>
            <a:r>
              <a:rPr lang="en-CA" err="1"/>
              <a:t>hưởng</a:t>
            </a:r>
            <a:r>
              <a:rPr lang="en-CA"/>
              <a:t> </a:t>
            </a:r>
            <a:r>
              <a:rPr lang="en-CA" err="1"/>
              <a:t>đến</a:t>
            </a:r>
            <a:r>
              <a:rPr lang="en-CA"/>
              <a:t> </a:t>
            </a:r>
            <a:r>
              <a:rPr lang="en-CA" err="1"/>
              <a:t>tốc</a:t>
            </a:r>
            <a:r>
              <a:rPr lang="en-CA"/>
              <a:t> </a:t>
            </a:r>
            <a:r>
              <a:rPr lang="en-CA" err="1"/>
              <a:t>độ</a:t>
            </a:r>
            <a:r>
              <a:rPr lang="en-CA"/>
              <a:t> </a:t>
            </a:r>
            <a:r>
              <a:rPr lang="en-CA" err="1"/>
              <a:t>truyền</a:t>
            </a:r>
            <a:r>
              <a:rPr lang="en-CA"/>
              <a:t> </a:t>
            </a:r>
            <a:r>
              <a:rPr lang="en-CA" err="1"/>
              <a:t>tải</a:t>
            </a:r>
            <a:r>
              <a:rPr lang="en-CA"/>
              <a:t> </a:t>
            </a:r>
            <a:r>
              <a:rPr lang="en-CA" err="1"/>
              <a:t>dữ</a:t>
            </a:r>
            <a:r>
              <a:rPr lang="en-CA"/>
              <a:t> </a:t>
            </a:r>
            <a:r>
              <a:rPr lang="en-CA" err="1"/>
              <a:t>liệu</a:t>
            </a:r>
            <a:r>
              <a:rPr lang="en-CA"/>
              <a:t> qua </a:t>
            </a:r>
            <a:r>
              <a:rPr lang="en-CA" err="1"/>
              <a:t>mạng</a:t>
            </a:r>
            <a:r>
              <a:rPr lang="en-US" smtClean="0"/>
              <a:t>:</a:t>
            </a:r>
            <a:endParaRPr lang="en-US"/>
          </a:p>
          <a:p>
            <a:pPr lvl="2"/>
            <a:r>
              <a:rPr lang="vi-VN"/>
              <a:t>loại thiết bị truyền thông (dây đồng, cáp sợi quang, dung lượng trống)</a:t>
            </a:r>
          </a:p>
          <a:p>
            <a:pPr lvl="2"/>
            <a:r>
              <a:rPr lang="vi-VN"/>
              <a:t>chuẩn mạng được sử dụng (các chuẩn khác khau hỗ trợ tốc độ khác nhau)</a:t>
            </a:r>
          </a:p>
          <a:p>
            <a:pPr lvl="2"/>
            <a:r>
              <a:rPr lang="vi-VN"/>
              <a:t>lưu lượng mạng</a:t>
            </a:r>
          </a:p>
          <a:p>
            <a:pPr lvl="2"/>
            <a:r>
              <a:rPr lang="en-CA" err="1"/>
              <a:t>tốc</a:t>
            </a:r>
            <a:r>
              <a:rPr lang="en-CA"/>
              <a:t> </a:t>
            </a:r>
            <a:r>
              <a:rPr lang="en-CA" err="1"/>
              <a:t>độ</a:t>
            </a:r>
            <a:r>
              <a:rPr lang="en-CA"/>
              <a:t> </a:t>
            </a:r>
            <a:r>
              <a:rPr lang="en-CA" err="1"/>
              <a:t>của</a:t>
            </a:r>
            <a:r>
              <a:rPr lang="en-CA"/>
              <a:t> </a:t>
            </a:r>
            <a:r>
              <a:rPr lang="en-CA" err="1"/>
              <a:t>các</a:t>
            </a:r>
            <a:r>
              <a:rPr lang="en-CA"/>
              <a:t> </a:t>
            </a:r>
            <a:r>
              <a:rPr lang="en-CA" err="1"/>
              <a:t>thiết</a:t>
            </a:r>
            <a:r>
              <a:rPr lang="en-CA"/>
              <a:t> </a:t>
            </a:r>
            <a:r>
              <a:rPr lang="en-CA" err="1"/>
              <a:t>bị</a:t>
            </a:r>
            <a:r>
              <a:rPr lang="en-CA"/>
              <a:t> </a:t>
            </a:r>
            <a:r>
              <a:rPr lang="en-CA" err="1"/>
              <a:t>mạng</a:t>
            </a:r>
            <a:r>
              <a:rPr lang="en-CA"/>
              <a:t> (card </a:t>
            </a:r>
            <a:r>
              <a:rPr lang="en-CA" err="1"/>
              <a:t>mạng</a:t>
            </a:r>
            <a:r>
              <a:rPr lang="en-CA"/>
              <a:t>, modem, hub, </a:t>
            </a:r>
            <a:r>
              <a:rPr lang="en-CA" err="1"/>
              <a:t>chuyển</a:t>
            </a:r>
            <a:r>
              <a:rPr lang="en-CA"/>
              <a:t> </a:t>
            </a:r>
            <a:r>
              <a:rPr lang="en-CA" err="1"/>
              <a:t>mạch</a:t>
            </a:r>
            <a:r>
              <a:rPr lang="en-CA"/>
              <a:t>)</a:t>
            </a:r>
            <a:endParaRPr lang="en-US"/>
          </a:p>
          <a:p>
            <a:pPr lvl="1"/>
            <a:r>
              <a:rPr lang="en-CA" err="1"/>
              <a:t>Khả</a:t>
            </a:r>
            <a:r>
              <a:rPr lang="en-CA"/>
              <a:t> </a:t>
            </a:r>
            <a:r>
              <a:rPr lang="en-CA" err="1"/>
              <a:t>năng</a:t>
            </a:r>
            <a:r>
              <a:rPr lang="en-CA"/>
              <a:t> </a:t>
            </a:r>
            <a:r>
              <a:rPr lang="en-CA" err="1"/>
              <a:t>truyền</a:t>
            </a:r>
            <a:r>
              <a:rPr lang="en-CA"/>
              <a:t> </a:t>
            </a:r>
            <a:r>
              <a:rPr lang="en-CA" err="1"/>
              <a:t>tải</a:t>
            </a:r>
            <a:r>
              <a:rPr lang="en-CA"/>
              <a:t> </a:t>
            </a:r>
            <a:r>
              <a:rPr lang="en-CA" err="1"/>
              <a:t>dữ</a:t>
            </a:r>
            <a:r>
              <a:rPr lang="en-CA"/>
              <a:t> </a:t>
            </a:r>
            <a:r>
              <a:rPr lang="en-CA" err="1"/>
              <a:t>liệu</a:t>
            </a:r>
            <a:r>
              <a:rPr lang="en-CA"/>
              <a:t> </a:t>
            </a:r>
            <a:r>
              <a:rPr lang="en-CA" err="1"/>
              <a:t>trên</a:t>
            </a:r>
            <a:r>
              <a:rPr lang="en-CA"/>
              <a:t> </a:t>
            </a:r>
            <a:r>
              <a:rPr lang="en-CA" err="1"/>
              <a:t>mạng</a:t>
            </a:r>
            <a:r>
              <a:rPr lang="en-CA"/>
              <a:t> </a:t>
            </a:r>
            <a:r>
              <a:rPr lang="en-CA" err="1"/>
              <a:t>được</a:t>
            </a:r>
            <a:r>
              <a:rPr lang="en-CA"/>
              <a:t> </a:t>
            </a:r>
            <a:r>
              <a:rPr lang="en-CA" err="1"/>
              <a:t>gọi</a:t>
            </a:r>
            <a:r>
              <a:rPr lang="en-CA"/>
              <a:t> </a:t>
            </a:r>
            <a:r>
              <a:rPr lang="en-CA" err="1"/>
              <a:t>là</a:t>
            </a:r>
            <a:r>
              <a:rPr lang="en-CA"/>
              <a:t> </a:t>
            </a:r>
            <a:r>
              <a:rPr lang="en-CA" err="1"/>
              <a:t>băng</a:t>
            </a:r>
            <a:r>
              <a:rPr lang="en-CA"/>
              <a:t> </a:t>
            </a:r>
            <a:r>
              <a:rPr lang="en-CA" err="1"/>
              <a:t>thông</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5</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825086239"/>
              </p:ext>
            </p:extLst>
          </p:nvPr>
        </p:nvGraphicFramePr>
        <p:xfrm>
          <a:off x="5246914" y="1695834"/>
          <a:ext cx="3643086" cy="1398724"/>
        </p:xfrm>
        <a:graphic>
          <a:graphicData uri="http://schemas.openxmlformats.org/drawingml/2006/table">
            <a:tbl>
              <a:tblPr firstRow="1" firstCol="1" bandRow="1"/>
              <a:tblGrid>
                <a:gridCol w="1339818"/>
                <a:gridCol w="2303268"/>
              </a:tblGrid>
              <a:tr h="279577">
                <a:tc>
                  <a:txBody>
                    <a:bodyPr/>
                    <a:lstStyle/>
                    <a:p>
                      <a:pPr>
                        <a:lnSpc>
                          <a:spcPct val="115000"/>
                        </a:lnSpc>
                        <a:spcBef>
                          <a:spcPts val="200"/>
                        </a:spcBef>
                        <a:spcAft>
                          <a:spcPts val="2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Đơn vị đo</a:t>
                      </a:r>
                      <a:endParaRPr lang="vi-VN" sz="1600" b="1">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Bef>
                          <a:spcPts val="200"/>
                        </a:spcBef>
                        <a:spcAft>
                          <a:spcPts val="200"/>
                        </a:spcAft>
                        <a:tabLst>
                          <a:tab pos="228600" algn="l"/>
                        </a:tabLst>
                      </a:pPr>
                      <a:r>
                        <a:rPr lang="en-US" sz="1600" b="1" err="1">
                          <a:effectLst/>
                          <a:latin typeface="Calibri" panose="020F0502020204030204" pitchFamily="34" charset="0"/>
                          <a:ea typeface="Times New Roman" panose="02020603050405020304" pitchFamily="18" charset="0"/>
                          <a:cs typeface="Calibri" panose="020F0502020204030204" pitchFamily="34" charset="0"/>
                        </a:rPr>
                        <a:t>Tương</a:t>
                      </a:r>
                      <a:r>
                        <a:rPr lang="en-US" sz="1600" b="1">
                          <a:effectLst/>
                          <a:latin typeface="Calibri" panose="020F0502020204030204" pitchFamily="34" charset="0"/>
                          <a:ea typeface="Times New Roman" panose="02020603050405020304" pitchFamily="18" charset="0"/>
                          <a:cs typeface="Calibri" panose="020F0502020204030204" pitchFamily="34" charset="0"/>
                        </a:rPr>
                        <a:t> </a:t>
                      </a:r>
                      <a:r>
                        <a:rPr lang="en-US" sz="1600" b="1" err="1">
                          <a:effectLst/>
                          <a:latin typeface="Calibri" panose="020F0502020204030204" pitchFamily="34" charset="0"/>
                          <a:ea typeface="Times New Roman" panose="02020603050405020304" pitchFamily="18" charset="0"/>
                          <a:cs typeface="Calibri" panose="020F0502020204030204" pitchFamily="34" charset="0"/>
                        </a:rPr>
                        <a:t>ứng</a:t>
                      </a:r>
                      <a:r>
                        <a:rPr lang="en-US" sz="1600" b="1">
                          <a:effectLst/>
                          <a:latin typeface="Calibri" panose="020F0502020204030204" pitchFamily="34" charset="0"/>
                          <a:ea typeface="Times New Roman" panose="02020603050405020304" pitchFamily="18" charset="0"/>
                          <a:cs typeface="Calibri" panose="020F0502020204030204" pitchFamily="34" charset="0"/>
                        </a:rPr>
                        <a:t> </a:t>
                      </a:r>
                      <a:r>
                        <a:rPr lang="en-US" sz="1600" b="1" err="1">
                          <a:effectLst/>
                          <a:latin typeface="Calibri" panose="020F0502020204030204" pitchFamily="34" charset="0"/>
                          <a:ea typeface="Times New Roman" panose="02020603050405020304" pitchFamily="18" charset="0"/>
                          <a:cs typeface="Calibri" panose="020F0502020204030204" pitchFamily="34" charset="0"/>
                        </a:rPr>
                        <a:t>với</a:t>
                      </a:r>
                      <a:r>
                        <a:rPr lang="en-US" sz="1600" b="1">
                          <a:effectLst/>
                          <a:latin typeface="Calibri" panose="020F0502020204030204" pitchFamily="34" charset="0"/>
                          <a:ea typeface="Times New Roman" panose="02020603050405020304" pitchFamily="18" charset="0"/>
                          <a:cs typeface="Calibri" panose="020F0502020204030204" pitchFamily="34" charset="0"/>
                        </a:rPr>
                        <a:t>…</a:t>
                      </a:r>
                      <a:endParaRPr lang="vi-VN" sz="1600" b="1">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9577">
                <a:tc>
                  <a:txBody>
                    <a:bodyPr/>
                    <a:lstStyle/>
                    <a:p>
                      <a:pPr>
                        <a:lnSpc>
                          <a:spcPct val="115000"/>
                        </a:lnSpc>
                        <a:spcBef>
                          <a:spcPts val="200"/>
                        </a:spcBef>
                        <a:spcAft>
                          <a:spcPts val="200"/>
                        </a:spcAft>
                        <a:tabLst>
                          <a:tab pos="228600" algn="l"/>
                        </a:tabLst>
                      </a:pPr>
                      <a:r>
                        <a:rPr lang="en-US" sz="1200" b="1">
                          <a:effectLst/>
                          <a:latin typeface="Zurich BT"/>
                          <a:ea typeface="Times New Roman"/>
                          <a:cs typeface="Calibri"/>
                        </a:rPr>
                        <a:t>bps</a:t>
                      </a: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a:effectLst/>
                          <a:latin typeface="Calibri" panose="020F0502020204030204" pitchFamily="34" charset="0"/>
                          <a:ea typeface="Times New Roman" panose="02020603050405020304" pitchFamily="18" charset="0"/>
                          <a:cs typeface="Calibri" panose="020F0502020204030204" pitchFamily="34" charset="0"/>
                        </a:rPr>
                        <a:t>Số bít trên giây</a:t>
                      </a:r>
                      <a:endParaRPr lang="vi-VN" sz="14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79577">
                <a:tc>
                  <a:txBody>
                    <a:bodyPr/>
                    <a:lstStyle/>
                    <a:p>
                      <a:pPr>
                        <a:lnSpc>
                          <a:spcPct val="115000"/>
                        </a:lnSpc>
                        <a:spcBef>
                          <a:spcPts val="200"/>
                        </a:spcBef>
                        <a:spcAft>
                          <a:spcPts val="200"/>
                        </a:spcAft>
                        <a:tabLst>
                          <a:tab pos="228600" algn="l"/>
                        </a:tabLst>
                      </a:pPr>
                      <a:r>
                        <a:rPr lang="en-US" sz="1200" b="1">
                          <a:effectLst/>
                          <a:latin typeface="Zurich BT"/>
                          <a:ea typeface="Times New Roman"/>
                          <a:cs typeface="Calibri"/>
                        </a:rPr>
                        <a:t>Kbps</a:t>
                      </a: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a:effectLst/>
                          <a:latin typeface="Calibri" panose="020F0502020204030204" pitchFamily="34" charset="0"/>
                          <a:ea typeface="Times New Roman" panose="02020603050405020304" pitchFamily="18" charset="0"/>
                          <a:cs typeface="Calibri" panose="020F0502020204030204" pitchFamily="34" charset="0"/>
                        </a:rPr>
                        <a:t>Nghìn bít trên giây</a:t>
                      </a:r>
                      <a:endParaRPr lang="vi-VN" sz="14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79577">
                <a:tc>
                  <a:txBody>
                    <a:bodyPr/>
                    <a:lstStyle/>
                    <a:p>
                      <a:pPr>
                        <a:lnSpc>
                          <a:spcPct val="115000"/>
                        </a:lnSpc>
                        <a:spcBef>
                          <a:spcPts val="200"/>
                        </a:spcBef>
                        <a:spcAft>
                          <a:spcPts val="200"/>
                        </a:spcAft>
                        <a:tabLst>
                          <a:tab pos="228600" algn="l"/>
                        </a:tabLst>
                      </a:pPr>
                      <a:r>
                        <a:rPr lang="en-US" sz="1200" b="1">
                          <a:effectLst/>
                          <a:latin typeface="Zurich BT"/>
                          <a:ea typeface="Times New Roman"/>
                          <a:cs typeface="Calibri"/>
                        </a:rPr>
                        <a:t>Mbps</a:t>
                      </a: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a:effectLst/>
                          <a:latin typeface="Calibri" panose="020F0502020204030204" pitchFamily="34" charset="0"/>
                          <a:ea typeface="Times New Roman" panose="02020603050405020304" pitchFamily="18" charset="0"/>
                          <a:cs typeface="Calibri" panose="020F0502020204030204" pitchFamily="34" charset="0"/>
                        </a:rPr>
                        <a:t>Triệu bít trên giây</a:t>
                      </a:r>
                      <a:endParaRPr lang="vi-VN" sz="14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79577">
                <a:tc>
                  <a:txBody>
                    <a:bodyPr/>
                    <a:lstStyle/>
                    <a:p>
                      <a:pPr>
                        <a:lnSpc>
                          <a:spcPct val="115000"/>
                        </a:lnSpc>
                        <a:spcBef>
                          <a:spcPts val="200"/>
                        </a:spcBef>
                        <a:spcAft>
                          <a:spcPts val="200"/>
                        </a:spcAft>
                        <a:tabLst>
                          <a:tab pos="228600" algn="l"/>
                        </a:tabLst>
                      </a:pPr>
                      <a:r>
                        <a:rPr lang="en-US" sz="1200" b="1">
                          <a:effectLst/>
                          <a:latin typeface="Zurich BT"/>
                          <a:ea typeface="Times New Roman"/>
                          <a:cs typeface="Calibri"/>
                        </a:rPr>
                        <a:t>Gbps</a:t>
                      </a: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err="1">
                          <a:effectLst/>
                          <a:latin typeface="Calibri" panose="020F0502020204030204" pitchFamily="34" charset="0"/>
                          <a:ea typeface="Times New Roman" panose="02020603050405020304" pitchFamily="18" charset="0"/>
                          <a:cs typeface="Calibri" panose="020F0502020204030204" pitchFamily="34" charset="0"/>
                        </a:rPr>
                        <a:t>Tỷ</a:t>
                      </a:r>
                      <a:r>
                        <a:rPr lang="en-US" sz="1400">
                          <a:effectLst/>
                          <a:latin typeface="Calibri" panose="020F0502020204030204" pitchFamily="34" charset="0"/>
                          <a:ea typeface="Times New Roman" panose="02020603050405020304" pitchFamily="18" charset="0"/>
                          <a:cs typeface="Calibri" panose="020F0502020204030204" pitchFamily="34" charset="0"/>
                        </a:rPr>
                        <a:t> </a:t>
                      </a:r>
                      <a:r>
                        <a:rPr lang="en-US" sz="1400" err="1">
                          <a:effectLst/>
                          <a:latin typeface="Calibri" panose="020F0502020204030204" pitchFamily="34" charset="0"/>
                          <a:ea typeface="Times New Roman" panose="02020603050405020304" pitchFamily="18" charset="0"/>
                          <a:cs typeface="Calibri" panose="020F0502020204030204" pitchFamily="34" charset="0"/>
                        </a:rPr>
                        <a:t>bít</a:t>
                      </a:r>
                      <a:r>
                        <a:rPr lang="en-US" sz="1400">
                          <a:effectLst/>
                          <a:latin typeface="Calibri" panose="020F0502020204030204" pitchFamily="34" charset="0"/>
                          <a:ea typeface="Times New Roman" panose="02020603050405020304" pitchFamily="18" charset="0"/>
                          <a:cs typeface="Calibri" panose="020F0502020204030204" pitchFamily="34" charset="0"/>
                        </a:rPr>
                        <a:t> </a:t>
                      </a:r>
                      <a:r>
                        <a:rPr lang="en-US" sz="1400" err="1">
                          <a:effectLst/>
                          <a:latin typeface="Calibri" panose="020F0502020204030204" pitchFamily="34" charset="0"/>
                          <a:ea typeface="Times New Roman" panose="02020603050405020304" pitchFamily="18" charset="0"/>
                          <a:cs typeface="Calibri" panose="020F0502020204030204" pitchFamily="34" charset="0"/>
                        </a:rPr>
                        <a:t>trên</a:t>
                      </a:r>
                      <a:r>
                        <a:rPr lang="en-US" sz="1400">
                          <a:effectLst/>
                          <a:latin typeface="Calibri" panose="020F0502020204030204" pitchFamily="34" charset="0"/>
                          <a:ea typeface="Times New Roman" panose="02020603050405020304" pitchFamily="18" charset="0"/>
                          <a:cs typeface="Calibri" panose="020F0502020204030204" pitchFamily="34" charset="0"/>
                        </a:rPr>
                        <a:t> </a:t>
                      </a:r>
                      <a:r>
                        <a:rPr lang="en-US" sz="1400" err="1">
                          <a:effectLst/>
                          <a:latin typeface="Calibri" panose="020F0502020204030204" pitchFamily="34" charset="0"/>
                          <a:ea typeface="Times New Roman" panose="02020603050405020304" pitchFamily="18" charset="0"/>
                          <a:cs typeface="Calibri" panose="020F0502020204030204" pitchFamily="34" charset="0"/>
                        </a:rPr>
                        <a:t>giây</a:t>
                      </a:r>
                      <a:endParaRPr lang="vi-VN" sz="14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74972666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Sự cần thiết của bảo mật</a:t>
            </a:r>
            <a:endParaRPr lang="en-US"/>
          </a:p>
        </p:txBody>
      </p:sp>
      <p:sp>
        <p:nvSpPr>
          <p:cNvPr id="3" name="Content Placeholder 2"/>
          <p:cNvSpPr>
            <a:spLocks noGrp="1"/>
          </p:cNvSpPr>
          <p:nvPr>
            <p:ph idx="1"/>
          </p:nvPr>
        </p:nvSpPr>
        <p:spPr/>
        <p:txBody>
          <a:bodyPr/>
          <a:lstStyle/>
          <a:p>
            <a:pPr lvl="1"/>
            <a:r>
              <a:rPr lang="en-US" b="1"/>
              <a:t>Các cổng của tường lửa</a:t>
            </a:r>
            <a:endParaRPr lang="vi-VN" b="1"/>
          </a:p>
          <a:p>
            <a:pPr lvl="2"/>
            <a:r>
              <a:rPr lang="en-CA"/>
              <a:t>xác định các gói dữ liệu được phép vào ra mạng bằng cách kiểm tra cổng nguồn và đích của gói tin</a:t>
            </a:r>
            <a:endParaRPr lang="en-US"/>
          </a:p>
          <a:p>
            <a:pPr lvl="2"/>
            <a:r>
              <a:rPr lang="en-CA"/>
              <a:t>Máy tính sử dụng các cổng để truyền thông, và các cổng được đánh số từ 0 tới 65,535</a:t>
            </a:r>
            <a:endParaRPr lang="en-US" smtClean="0"/>
          </a:p>
          <a:p>
            <a:pPr lvl="3"/>
            <a:r>
              <a:rPr lang="en-CA"/>
              <a:t>Các ứng dụng và dịch vụ cụ thể </a:t>
            </a:r>
            <a:r>
              <a:rPr lang="en-CA" smtClean="0"/>
              <a:t>sử </a:t>
            </a:r>
            <a:r>
              <a:rPr lang="en-CA"/>
              <a:t>dụng số cổng xác định</a:t>
            </a:r>
            <a:endParaRPr lang="en-US" smtClean="0"/>
          </a:p>
          <a:p>
            <a:pPr lvl="2"/>
            <a:r>
              <a:rPr lang="en-CA"/>
              <a:t>Một trong những cách bảo mật mạng là khóa tất cả các cổng trên tường lửa, và sau đó chỉ mở các cổng xác định tương ứng với các loại truyền thông mà nhà quản trị mạng muốn cho phép gói tin đi vào mạng</a:t>
            </a:r>
            <a:endParaRPr lang="en-US" smtClean="0"/>
          </a:p>
          <a:p>
            <a:pPr lvl="3"/>
            <a:r>
              <a:rPr lang="en-CA"/>
              <a:t>Nếu người dùng bên trong LAN muốn được phép xem các trang Web thì nhà quản trị mạng cần mở cổng 80 trên tường lửa. Vì DNS giúp bạn định vị các trang Web nên nhà quản trị mạng cũng phải mở cổng 53.</a:t>
            </a:r>
            <a:endParaRPr lang="en-US"/>
          </a:p>
          <a:p>
            <a:pPr lvl="3"/>
            <a:r>
              <a:rPr lang="en-CA"/>
              <a:t>Cấu hình các cổng trên tường lửa ảnh hưởng đến tất cả các truyền thông vào vào ra LAN</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50</a:t>
            </a:fld>
            <a:endParaRPr lang="en-US"/>
          </a:p>
        </p:txBody>
      </p:sp>
    </p:spTree>
    <p:extLst>
      <p:ext uri="{BB962C8B-B14F-4D97-AF65-F5344CB8AC3E}">
        <p14:creationId xmlns:p14="http://schemas.microsoft.com/office/powerpoint/2010/main" val="104121064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Sự cần thiết của bảo mật</a:t>
            </a:r>
            <a:endParaRPr lang="en-US"/>
          </a:p>
        </p:txBody>
      </p:sp>
      <p:sp>
        <p:nvSpPr>
          <p:cNvPr id="3" name="Content Placeholder 2"/>
          <p:cNvSpPr>
            <a:spLocks noGrp="1"/>
          </p:cNvSpPr>
          <p:nvPr>
            <p:ph idx="1"/>
          </p:nvPr>
        </p:nvSpPr>
        <p:spPr/>
        <p:txBody>
          <a:bodyPr/>
          <a:lstStyle/>
          <a:p>
            <a:pPr lvl="1"/>
            <a:r>
              <a:rPr lang="en-CA" b="1"/>
              <a:t>Những thách thức khi triển khai tường lửa</a:t>
            </a:r>
            <a:endParaRPr lang="en-US" b="1"/>
          </a:p>
          <a:p>
            <a:pPr lvl="2"/>
            <a:r>
              <a:rPr lang="en-CA" smtClean="0"/>
              <a:t>Thiết lập tường lửa có thể làm </a:t>
            </a:r>
            <a:r>
              <a:rPr lang="en-CA"/>
              <a:t>chặn truy cập vào các Web site, hoặc chặn các dòng thông tin âm thanh hoặc video đi vào bên trong mạng</a:t>
            </a:r>
            <a:endParaRPr lang="en-US" smtClean="0"/>
          </a:p>
          <a:p>
            <a:pPr lvl="2"/>
            <a:r>
              <a:rPr lang="en-CA"/>
              <a:t>Nếu các hệ thống trong doanh nghiệp của bạn nằm sau tường lửa và bạn gặp khó khăn khi kết nối với các trang hoặc dịch vụ trên Internet, bạn có thể cần sự giúp đỡ của nhà quản trị mạng để điều chỉnh cấu hình của tường lửa</a:t>
            </a:r>
            <a:endParaRPr lang="en-US"/>
          </a:p>
          <a:p>
            <a:pPr lvl="3"/>
            <a:r>
              <a:rPr lang="en-CA"/>
              <a:t>các dịch vụ hoặc Web site mà bạn muốn truy cập có thể xung đột với chính sách bảo mật trong tổ chức của bạn</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51</a:t>
            </a:fld>
            <a:endParaRPr lang="en-US"/>
          </a:p>
        </p:txBody>
      </p:sp>
    </p:spTree>
    <p:extLst>
      <p:ext uri="{BB962C8B-B14F-4D97-AF65-F5344CB8AC3E}">
        <p14:creationId xmlns:p14="http://schemas.microsoft.com/office/powerpoint/2010/main" val="297135115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Sự cần thiết của bảo mật</a:t>
            </a:r>
            <a:endParaRPr lang="en-US"/>
          </a:p>
        </p:txBody>
      </p:sp>
      <p:sp>
        <p:nvSpPr>
          <p:cNvPr id="3" name="Content Placeholder 2"/>
          <p:cNvSpPr>
            <a:spLocks noGrp="1"/>
          </p:cNvSpPr>
          <p:nvPr>
            <p:ph idx="1"/>
          </p:nvPr>
        </p:nvSpPr>
        <p:spPr>
          <a:xfrm>
            <a:off x="373063" y="1344705"/>
            <a:ext cx="8385175" cy="5100545"/>
          </a:xfrm>
        </p:spPr>
        <p:txBody>
          <a:bodyPr/>
          <a:lstStyle/>
          <a:p>
            <a:r>
              <a:rPr lang="en-US" sz="2000" b="1"/>
              <a:t>Mạng riêng ảo (VPN: Virtual Private Network)</a:t>
            </a:r>
            <a:endParaRPr lang="vi-VN" sz="2000" b="1"/>
          </a:p>
          <a:p>
            <a:pPr lvl="1"/>
            <a:r>
              <a:rPr lang="en-CA" sz="1800"/>
              <a:t>Các kết nối từ bên ngoài mạng vào bên trong LAN được gọi là truy cập từ xa.</a:t>
            </a:r>
            <a:endParaRPr lang="en-US" sz="1800"/>
          </a:p>
          <a:p>
            <a:pPr lvl="2"/>
            <a:r>
              <a:rPr lang="en-CA" sz="1600"/>
              <a:t>Bảo mật là một thành phần đặc biệt quan trọng khi truy cập từ xa bởi vì thông tin được truyền qua một mạng công cộng </a:t>
            </a:r>
            <a:r>
              <a:rPr lang="en-CA" sz="1600" smtClean="0"/>
              <a:t>dễ </a:t>
            </a:r>
            <a:r>
              <a:rPr lang="en-CA" sz="1600"/>
              <a:t>bị tổn thương khi bị đánh chặn hoặc bị nghe trộm</a:t>
            </a:r>
            <a:endParaRPr lang="en-US" sz="1600" smtClean="0"/>
          </a:p>
          <a:p>
            <a:pPr lvl="2"/>
            <a:r>
              <a:rPr lang="en-US" sz="1600" smtClean="0"/>
              <a:t>Xác thực:</a:t>
            </a:r>
            <a:r>
              <a:rPr lang="en-CA" sz="1600"/>
              <a:t> tiến trình xác nhận định danh của người dùng hoặc hệ thống máy tính</a:t>
            </a:r>
            <a:endParaRPr lang="en-US" sz="1600" smtClean="0"/>
          </a:p>
          <a:p>
            <a:pPr lvl="2"/>
            <a:r>
              <a:rPr lang="en-US" sz="1600" smtClean="0"/>
              <a:t>Mã hóa: </a:t>
            </a:r>
            <a:r>
              <a:rPr lang="en-CA" sz="1600"/>
              <a:t>tiến trình chuyển đổi dữ liệu thành một dạng văn bản không đọc được, dữ liệu đã mã hóa sau đó yêu cầu mã khóa giải mã để có thể đọc được dữ liệu</a:t>
            </a:r>
            <a:endParaRPr lang="en-US" sz="1600"/>
          </a:p>
          <a:p>
            <a:pPr lvl="2"/>
            <a:r>
              <a:rPr lang="en-CA" sz="1600"/>
              <a:t>việc truy cập từ xa đều sử dụng kết nối mạng riêng ảo (VPN).</a:t>
            </a:r>
            <a:endParaRPr lang="en-US" sz="1600"/>
          </a:p>
          <a:p>
            <a:pPr lvl="1"/>
            <a:r>
              <a:rPr lang="en-CA" sz="1800"/>
              <a:t>VPN là một kết nối được mã hóa giữa hai máy tính</a:t>
            </a:r>
            <a:endParaRPr lang="en-US" sz="1800" smtClean="0"/>
          </a:p>
          <a:p>
            <a:pPr lvl="2"/>
            <a:r>
              <a:rPr lang="en-CA" sz="1600"/>
              <a:t>cho phép truyền thông bảo mật giữa các khoảng cách xa sử dụng Internet như một đường truyền thông thay vì sử dụng đường truyền riêng chuyên biệt</a:t>
            </a:r>
            <a:endParaRPr lang="en-US" sz="1600"/>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52</a:t>
            </a:fld>
            <a:endParaRPr lang="en-US"/>
          </a:p>
        </p:txBody>
      </p:sp>
    </p:spTree>
    <p:extLst>
      <p:ext uri="{BB962C8B-B14F-4D97-AF65-F5344CB8AC3E}">
        <p14:creationId xmlns:p14="http://schemas.microsoft.com/office/powerpoint/2010/main" val="28208955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Sự cần thiết của bảo mật</a:t>
            </a:r>
            <a:endParaRPr lang="en-US"/>
          </a:p>
        </p:txBody>
      </p:sp>
      <p:sp>
        <p:nvSpPr>
          <p:cNvPr id="3" name="Content Placeholder 2"/>
          <p:cNvSpPr>
            <a:spLocks noGrp="1"/>
          </p:cNvSpPr>
          <p:nvPr>
            <p:ph idx="1"/>
          </p:nvPr>
        </p:nvSpPr>
        <p:spPr/>
        <p:txBody>
          <a:bodyPr/>
          <a:lstStyle/>
          <a:p>
            <a:pPr lvl="1"/>
            <a:r>
              <a:rPr lang="en-CA"/>
              <a:t>H</a:t>
            </a:r>
            <a:r>
              <a:rPr lang="en-CA" smtClean="0"/>
              <a:t>ữu </a:t>
            </a:r>
            <a:r>
              <a:rPr lang="en-CA"/>
              <a:t>dụng cho những người muốn liên lạc từ xa và những nhân viên hay phải làm việc di động có thể thiết lập được một kết nối bảo mật tới mạng của công ty từ bên ngoài địa điểm của công ty</a:t>
            </a:r>
            <a:endParaRPr lang="en-US" smtClean="0"/>
          </a:p>
          <a:p>
            <a:pPr lvl="1"/>
            <a:r>
              <a:rPr lang="en-CA" smtClean="0"/>
              <a:t>Giúp </a:t>
            </a:r>
            <a:r>
              <a:rPr lang="en-CA"/>
              <a:t>công ty kết nối các văn phòng vệ tinh để thiết lập các kết nối bảo mật giữa tất cả các địa điểm của công ty</a:t>
            </a:r>
            <a:endParaRPr lang="en-US"/>
          </a:p>
          <a:p>
            <a:pPr lvl="1"/>
            <a:r>
              <a:rPr lang="en-US" b="1"/>
              <a:t>Sử dụng VPN</a:t>
            </a:r>
            <a:endParaRPr lang="vi-VN" b="1"/>
          </a:p>
          <a:p>
            <a:pPr lvl="2"/>
            <a:r>
              <a:rPr lang="en-CA"/>
              <a:t>Để </a:t>
            </a:r>
            <a:r>
              <a:rPr lang="en-CA" smtClean="0"/>
              <a:t>mạng </a:t>
            </a:r>
            <a:r>
              <a:rPr lang="en-CA"/>
              <a:t>hỗ trợ các kết nối VPN</a:t>
            </a:r>
            <a:r>
              <a:rPr lang="en-CA" smtClean="0"/>
              <a:t>, </a:t>
            </a:r>
            <a:r>
              <a:rPr lang="en-CA"/>
              <a:t>máy chủ VPN cần phải được thiết lập để nhận các kết nối đến. Bất kỳ người dùng nào muốn tạo kết nối</a:t>
            </a:r>
            <a:endParaRPr lang="en-US" smtClean="0"/>
          </a:p>
          <a:p>
            <a:pPr lvl="3"/>
            <a:r>
              <a:rPr lang="en-CA"/>
              <a:t>Bất kỳ người dùng nào muốn tạo kết nối VPN từ một vị trí từ xa (từ nhà hoặc từ phòng khách sạn) cần phải cài đặt và sau đó khởi động một chương trình phần mềm VPN khách để mở một kết nối đến máy chủ VPN.</a:t>
            </a:r>
            <a:endParaRPr lang="en-US"/>
          </a:p>
          <a:p>
            <a:pPr lvl="3"/>
            <a:r>
              <a:rPr lang="en-CA"/>
              <a:t>Người dùng cần phải đăng nhập </a:t>
            </a:r>
            <a:r>
              <a:rPr lang="en-CA" smtClean="0"/>
              <a:t>(xác thực) sử dụng tên đăng nhập </a:t>
            </a:r>
            <a:r>
              <a:rPr lang="en-CA"/>
              <a:t>và mật khẩu chính xác</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53</a:t>
            </a:fld>
            <a:endParaRPr lang="en-US"/>
          </a:p>
        </p:txBody>
      </p:sp>
    </p:spTree>
    <p:extLst>
      <p:ext uri="{BB962C8B-B14F-4D97-AF65-F5344CB8AC3E}">
        <p14:creationId xmlns:p14="http://schemas.microsoft.com/office/powerpoint/2010/main" val="244763473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Sự cần thiết của bảo mật</a:t>
            </a:r>
            <a:endParaRPr lang="en-US"/>
          </a:p>
        </p:txBody>
      </p:sp>
      <p:sp>
        <p:nvSpPr>
          <p:cNvPr id="3" name="Content Placeholder 2"/>
          <p:cNvSpPr>
            <a:spLocks noGrp="1"/>
          </p:cNvSpPr>
          <p:nvPr>
            <p:ph idx="1"/>
          </p:nvPr>
        </p:nvSpPr>
        <p:spPr/>
        <p:txBody>
          <a:bodyPr/>
          <a:lstStyle/>
          <a:p>
            <a:r>
              <a:rPr lang="en-US" b="1"/>
              <a:t>Bảo mật mạng không dây</a:t>
            </a:r>
            <a:endParaRPr lang="vi-VN" b="1"/>
          </a:p>
          <a:p>
            <a:pPr lvl="1"/>
            <a:r>
              <a:rPr lang="en-CA"/>
              <a:t>các mạng không dây sử dụng sóng vô tuyến để gửi và nhận thông tin, nên họ dễ dàng bị nghe lén và truy cập trái phép</a:t>
            </a:r>
            <a:endParaRPr lang="en-US" smtClean="0"/>
          </a:p>
          <a:p>
            <a:pPr lvl="2"/>
            <a:r>
              <a:rPr lang="en-CA"/>
              <a:t>Tên người dùng và mật khẩu không bao giờ nên gửi qua các truyền thông không dây không có mã hóa</a:t>
            </a:r>
            <a:endParaRPr lang="en-US"/>
          </a:p>
          <a:p>
            <a:pPr lvl="2"/>
            <a:r>
              <a:rPr lang="en-CA"/>
              <a:t>người dùng trái phép có thể truy cập Internet “miễn phí” thông qua điểm truy cập không dây của bạn nếu bạn không thực hiện các bước bảo mật</a:t>
            </a:r>
            <a:endParaRPr lang="en-US"/>
          </a:p>
          <a:p>
            <a:pPr lvl="1"/>
            <a:r>
              <a:rPr lang="en-US" b="1"/>
              <a:t>Mã hóa không dây</a:t>
            </a:r>
            <a:endParaRPr lang="vi-VN" b="1"/>
          </a:p>
          <a:p>
            <a:pPr lvl="2"/>
            <a:r>
              <a:rPr lang="en-CA" smtClean="0"/>
              <a:t>Mã hóa </a:t>
            </a:r>
            <a:r>
              <a:rPr lang="en-CA"/>
              <a:t>là một tiến trình chuyển dữ liệu về dạng văn bản </a:t>
            </a:r>
            <a:r>
              <a:rPr lang="en-CA" smtClean="0"/>
              <a:t>không </a:t>
            </a:r>
            <a:r>
              <a:rPr lang="en-CA" smtClean="0"/>
              <a:t>đọc </a:t>
            </a:r>
            <a:r>
              <a:rPr lang="en-CA"/>
              <a:t>được</a:t>
            </a:r>
            <a:endParaRPr lang="en-US" smtClean="0"/>
          </a:p>
          <a:p>
            <a:pPr lvl="2"/>
            <a:r>
              <a:rPr lang="en-US" smtClean="0"/>
              <a:t>Giải mã là tiến trình chuyển dữ liệu đã được mã hóa về dạng nguyên bản, có thể đọc được</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54</a:t>
            </a:fld>
            <a:endParaRPr lang="en-US"/>
          </a:p>
        </p:txBody>
      </p:sp>
    </p:spTree>
    <p:extLst>
      <p:ext uri="{BB962C8B-B14F-4D97-AF65-F5344CB8AC3E}">
        <p14:creationId xmlns:p14="http://schemas.microsoft.com/office/powerpoint/2010/main" val="397723537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Sự cần thiết của bảo mật</a:t>
            </a:r>
            <a:endParaRPr lang="en-US"/>
          </a:p>
        </p:txBody>
      </p:sp>
      <p:sp>
        <p:nvSpPr>
          <p:cNvPr id="3" name="Content Placeholder 2"/>
          <p:cNvSpPr>
            <a:spLocks noGrp="1"/>
          </p:cNvSpPr>
          <p:nvPr>
            <p:ph idx="1"/>
          </p:nvPr>
        </p:nvSpPr>
        <p:spPr/>
        <p:txBody>
          <a:bodyPr/>
          <a:lstStyle/>
          <a:p>
            <a:pPr lvl="2"/>
            <a:r>
              <a:rPr lang="en-CA"/>
              <a:t>Mã hóa và giải mã được thực hiện thông qua các khóa</a:t>
            </a:r>
            <a:endParaRPr lang="en-US" smtClean="0"/>
          </a:p>
          <a:p>
            <a:pPr lvl="3"/>
            <a:r>
              <a:rPr lang="en-CA"/>
              <a:t>Khóa là thuật toán toán học</a:t>
            </a:r>
            <a:endParaRPr lang="en-US" smtClean="0"/>
          </a:p>
          <a:p>
            <a:pPr lvl="3"/>
            <a:r>
              <a:rPr lang="en-CA"/>
              <a:t>Khóa càng phức tạp, quá trình giải mã các bản tin mã hóa càng khó mà không có sự truy cập đến khóa</a:t>
            </a:r>
            <a:endParaRPr lang="en-US"/>
          </a:p>
          <a:p>
            <a:pPr lvl="2"/>
            <a:r>
              <a:rPr lang="en-CA"/>
              <a:t>Khi bạn cấu hình mã hóa trên điểm truy cập không dây, mỗi hệ thống khách muốn truy cập mạng không dây cần nhập một cụm từ đóng vai trò là mật khẩu khi lần đầu kết nối với điểm truy cập</a:t>
            </a:r>
            <a:endParaRPr lang="en-US" smtClean="0"/>
          </a:p>
          <a:p>
            <a:pPr lvl="3"/>
            <a:r>
              <a:rPr lang="en-US" smtClean="0"/>
              <a:t>Chỉ những ai được cung cấp mật khẩu phù hợp mới được cho phép kết nối vào mạng hoặc được xác thực</a:t>
            </a:r>
          </a:p>
          <a:p>
            <a:pPr lvl="3"/>
            <a:r>
              <a:rPr lang="en-CA"/>
              <a:t>Trong suốt quá trình xác thực, các khóa thích hợp được trao đổi để quá trình truyền thông có mã hóa có thể được thực hiện</a:t>
            </a:r>
            <a:endParaRPr lang="en-US"/>
          </a:p>
          <a:p>
            <a:pPr lvl="3"/>
            <a:r>
              <a:rPr lang="en-US"/>
              <a:t>Bạn nên luôn sử dụng kỹ thuật mã hóa mạnh nhất được hỗ trợ bởi phần cứng không dây mỗi khi có thể.</a:t>
            </a:r>
            <a:endParaRPr lang="vi-VN"/>
          </a:p>
          <a:p>
            <a:pPr lvl="3"/>
            <a:endParaRPr lang="en-US" smtClean="0"/>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55</a:t>
            </a:fld>
            <a:endParaRPr lang="en-US"/>
          </a:p>
        </p:txBody>
      </p:sp>
    </p:spTree>
    <p:extLst>
      <p:ext uri="{BB962C8B-B14F-4D97-AF65-F5344CB8AC3E}">
        <p14:creationId xmlns:p14="http://schemas.microsoft.com/office/powerpoint/2010/main" val="373435753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Sự cần thiết của bảo mật</a:t>
            </a:r>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564408094"/>
              </p:ext>
            </p:extLst>
          </p:nvPr>
        </p:nvGraphicFramePr>
        <p:xfrm>
          <a:off x="483507" y="1369532"/>
          <a:ext cx="8108949" cy="4306828"/>
        </p:xfrm>
        <a:graphic>
          <a:graphicData uri="http://schemas.openxmlformats.org/drawingml/2006/table">
            <a:tbl>
              <a:tblPr/>
              <a:tblGrid>
                <a:gridCol w="2068624"/>
                <a:gridCol w="6040325"/>
              </a:tblGrid>
              <a:tr h="2161598">
                <a:tc>
                  <a:txBody>
                    <a:bodyPr/>
                    <a:lstStyle/>
                    <a:p>
                      <a:pPr marL="0" algn="l">
                        <a:lnSpc>
                          <a:spcPct val="115000"/>
                        </a:lnSpc>
                        <a:spcBef>
                          <a:spcPts val="200"/>
                        </a:spcBef>
                        <a:spcAft>
                          <a:spcPts val="200"/>
                        </a:spcAft>
                        <a:tabLst>
                          <a:tab pos="228600" algn="l"/>
                        </a:tabLst>
                      </a:pPr>
                      <a:r>
                        <a:rPr lang="en-US" sz="1800" b="1">
                          <a:effectLst/>
                          <a:latin typeface="Zurich BT"/>
                          <a:ea typeface="Times New Roman"/>
                          <a:cs typeface="Calibri"/>
                        </a:rPr>
                        <a:t>Wired Equivalent Privacy (WEP)</a:t>
                      </a:r>
                      <a:endParaRPr lang="en-US" sz="180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a:lnSpc>
                          <a:spcPct val="115000"/>
                        </a:lnSpc>
                        <a:spcBef>
                          <a:spcPts val="200"/>
                        </a:spcBef>
                        <a:spcAft>
                          <a:spcPts val="200"/>
                        </a:spcAft>
                        <a:tabLst>
                          <a:tab pos="228600" algn="l"/>
                        </a:tabLst>
                      </a:pPr>
                      <a:r>
                        <a:rPr lang="vi-VN" sz="1800" smtClean="0">
                          <a:effectLst/>
                          <a:latin typeface="Zurich BT"/>
                          <a:ea typeface="Times New Roman"/>
                          <a:cs typeface="Calibri"/>
                        </a:rPr>
                        <a:t>Đây là kỹ thuật bảo mật ban đầu cho các mạng không dây. WEP mã hóa tất cả các gói dữ liệu được gửi đi giữa khách hàng và điểm truy cập, nhưng sử dụng các thông tin được trao đổi không mã hóa trong suốt quá trình xác thực. Ngày nay, WEP được coi là một phương pháp đã lỗi thời và các nhà quản trị sử dụng nhiều kỹ thuật bảo mật nâng cao hơn</a:t>
                      </a:r>
                      <a:endParaRPr lang="en-US" sz="180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928914">
                <a:tc>
                  <a:txBody>
                    <a:bodyPr/>
                    <a:lstStyle/>
                    <a:p>
                      <a:pPr marL="0" algn="l">
                        <a:lnSpc>
                          <a:spcPct val="115000"/>
                        </a:lnSpc>
                        <a:spcBef>
                          <a:spcPts val="200"/>
                        </a:spcBef>
                        <a:spcAft>
                          <a:spcPts val="200"/>
                        </a:spcAft>
                        <a:tabLst>
                          <a:tab pos="228600" algn="l"/>
                        </a:tabLst>
                      </a:pPr>
                      <a:r>
                        <a:rPr lang="en-US" sz="1800" b="1">
                          <a:effectLst/>
                          <a:latin typeface="Zurich BT"/>
                          <a:ea typeface="Times New Roman"/>
                          <a:cs typeface="Calibri"/>
                        </a:rPr>
                        <a:t>WiFi Protected Access (WPA)</a:t>
                      </a:r>
                      <a:endParaRPr lang="en-US" sz="180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lnSpc>
                          <a:spcPct val="115000"/>
                        </a:lnSpc>
                        <a:spcBef>
                          <a:spcPts val="200"/>
                        </a:spcBef>
                        <a:spcAft>
                          <a:spcPts val="200"/>
                        </a:spcAft>
                        <a:tabLst>
                          <a:tab pos="228600" algn="l"/>
                        </a:tabLst>
                      </a:pPr>
                      <a:r>
                        <a:rPr lang="en-US" sz="1800" kern="1200">
                          <a:solidFill>
                            <a:schemeClr val="tx1"/>
                          </a:solidFill>
                          <a:effectLst/>
                          <a:latin typeface="Zurich BT"/>
                          <a:ea typeface="Times New Roman"/>
                          <a:cs typeface="Calibri"/>
                        </a:rPr>
                        <a:t>WPA cung cấp khả năng bảo mật hơn WEP, không yêu cầu phần cứng mạng không dây (NIC và điểm truy cập không dây) được cập nhật. </a:t>
                      </a:r>
                      <a:endParaRPr lang="vi-VN" sz="1800" kern="1200">
                        <a:solidFill>
                          <a:schemeClr val="tx1"/>
                        </a:solidFill>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152148">
                <a:tc>
                  <a:txBody>
                    <a:bodyPr/>
                    <a:lstStyle/>
                    <a:p>
                      <a:pPr marL="0" algn="l">
                        <a:lnSpc>
                          <a:spcPct val="115000"/>
                        </a:lnSpc>
                        <a:spcBef>
                          <a:spcPts val="200"/>
                        </a:spcBef>
                        <a:spcAft>
                          <a:spcPts val="200"/>
                        </a:spcAft>
                        <a:tabLst>
                          <a:tab pos="228600" algn="l"/>
                        </a:tabLst>
                      </a:pPr>
                      <a:r>
                        <a:rPr lang="en-US" sz="1800" b="1" smtClean="0">
                          <a:effectLst/>
                          <a:latin typeface="Zurich BT"/>
                          <a:ea typeface="Times New Roman"/>
                          <a:cs typeface="Calibri"/>
                        </a:rPr>
                        <a:t>WiFi Protected Access 2 (WPA2)</a:t>
                      </a:r>
                      <a:endParaRPr lang="en-US" sz="180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just">
                        <a:lnSpc>
                          <a:spcPct val="115000"/>
                        </a:lnSpc>
                        <a:spcBef>
                          <a:spcPts val="200"/>
                        </a:spcBef>
                        <a:spcAft>
                          <a:spcPts val="200"/>
                        </a:spcAft>
                        <a:tabLst>
                          <a:tab pos="228600" algn="l"/>
                        </a:tabLst>
                      </a:pPr>
                      <a:r>
                        <a:rPr lang="en-US" sz="1800" kern="1200" smtClean="0">
                          <a:solidFill>
                            <a:schemeClr val="tx1"/>
                          </a:solidFill>
                          <a:effectLst/>
                          <a:latin typeface="Zurich BT"/>
                          <a:ea typeface="Times New Roman"/>
                          <a:cs typeface="Calibri"/>
                        </a:rPr>
                        <a:t>WPA2 cung cấp mã hóa bảo mật tốt nhất, tuy nhiên nó yêu cầu các thiết bị modem không dây thế hệ mới. Tất cả các phần cứng mạng không dây mới đều hỗ trợ WPA2.</a:t>
                      </a:r>
                      <a:endParaRPr lang="vi-VN" sz="1800" kern="1200">
                        <a:solidFill>
                          <a:schemeClr val="tx1"/>
                        </a:solidFill>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56</a:t>
            </a:fld>
            <a:endParaRPr lang="en-US"/>
          </a:p>
        </p:txBody>
      </p:sp>
    </p:spTree>
    <p:extLst>
      <p:ext uri="{BB962C8B-B14F-4D97-AF65-F5344CB8AC3E}">
        <p14:creationId xmlns:p14="http://schemas.microsoft.com/office/powerpoint/2010/main" val="61013831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Khắc phục sự cố mạng</a:t>
            </a:r>
            <a:endParaRPr lang="en-US"/>
          </a:p>
        </p:txBody>
      </p:sp>
      <p:sp>
        <p:nvSpPr>
          <p:cNvPr id="3" name="Content Placeholder 2"/>
          <p:cNvSpPr>
            <a:spLocks noGrp="1"/>
          </p:cNvSpPr>
          <p:nvPr>
            <p:ph idx="1"/>
          </p:nvPr>
        </p:nvSpPr>
        <p:spPr/>
        <p:txBody>
          <a:bodyPr/>
          <a:lstStyle/>
          <a:p>
            <a:r>
              <a:rPr lang="en-CA" sz="2000"/>
              <a:t>Khắc phục sự cố là quá trình giải quyết các vấn đề bằng cách loại bỏ các nguyên nhân phát sinh vấn đề một cách hợp lý, và sau đó tìm và khắc phục nguyên nhân thực sự gây ra sự cố</a:t>
            </a:r>
            <a:endParaRPr lang="en-US" sz="2000" smtClean="0"/>
          </a:p>
          <a:p>
            <a:pPr lvl="1"/>
            <a:r>
              <a:rPr lang="en-CA" sz="1800"/>
              <a:t>hiểu biết về cách làm việc của các phần cứng mạng, địa chỉ mạng và nguyên tắc làm việc của DNS có thể giúp bạn khắc phục các sự cố thông thường về kết nối với Internet.</a:t>
            </a:r>
            <a:endParaRPr lang="en-US" sz="1800" kern="1200">
              <a:latin typeface="Zurich BT"/>
              <a:ea typeface="Times New Roman"/>
              <a:cs typeface="Calibri"/>
            </a:endParaRPr>
          </a:p>
          <a:p>
            <a:r>
              <a:rPr lang="en-CA" sz="1800"/>
              <a:t>Nếu bạn loại bỏ thành công các nguyên nhân có thể dẫn đến các vấn đề về kết nối đầu cuối và vẫn không thể kết nối đến Internet, thì có lẽ vấn đề nằm ở nhà cung cấp dịch vụ của bạn</a:t>
            </a:r>
            <a:endParaRPr lang="en-US" sz="1800" kern="1200">
              <a:latin typeface="Zurich BT"/>
              <a:ea typeface="Times New Roman"/>
              <a:cs typeface="Calibri"/>
            </a:endParaRPr>
          </a:p>
          <a:p>
            <a:pPr lvl="1"/>
            <a:r>
              <a:rPr lang="en-CA" sz="1800"/>
              <a:t>gọi ISP để kiểm tra dịch vụ của họ, hoặc báo cáo một vấn đề mà họ không biết</a:t>
            </a:r>
            <a:endParaRPr lang="en-US" sz="1800" smtClean="0"/>
          </a:p>
          <a:p>
            <a:pPr lvl="1"/>
            <a:r>
              <a:rPr lang="en-CA" sz="1800"/>
              <a:t>Nếu nhà cung cấp dịch vụ không thể xác minh dịch vụ của họ gặp sự cố, bạn sẽ có thể kết nối với chuyên gia Hỗ trợ kỹ thuật (Help Desk) để có thể cung cấp giúp bạn các bước khắc phục sự cố</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57</a:t>
            </a:fld>
            <a:endParaRPr lang="en-US"/>
          </a:p>
        </p:txBody>
      </p:sp>
    </p:spTree>
    <p:extLst>
      <p:ext uri="{BB962C8B-B14F-4D97-AF65-F5344CB8AC3E}">
        <p14:creationId xmlns:p14="http://schemas.microsoft.com/office/powerpoint/2010/main" val="293462333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Khắc phục sự cố mạng</a:t>
            </a:r>
            <a:endParaRPr lang="en-US"/>
          </a:p>
        </p:txBody>
      </p:sp>
      <p:sp>
        <p:nvSpPr>
          <p:cNvPr id="3" name="Content Placeholder 2"/>
          <p:cNvSpPr>
            <a:spLocks noGrp="1"/>
          </p:cNvSpPr>
          <p:nvPr>
            <p:ph idx="1"/>
          </p:nvPr>
        </p:nvSpPr>
        <p:spPr/>
        <p:txBody>
          <a:bodyPr/>
          <a:lstStyle/>
          <a:p>
            <a:r>
              <a:rPr lang="en-US" b="1"/>
              <a:t>Xem lại các khái niệm căn bản</a:t>
            </a:r>
            <a:endParaRPr lang="vi-VN" b="1"/>
          </a:p>
          <a:p>
            <a:pPr lvl="1"/>
            <a:r>
              <a:rPr lang="en-CA"/>
              <a:t>Để bất kỳ máy tính nào có thể kết nối vào mạng, nó cần có một địa chỉ IP hợp lệ.</a:t>
            </a:r>
            <a:endParaRPr lang="en-US" smtClean="0"/>
          </a:p>
          <a:p>
            <a:pPr lvl="1"/>
            <a:r>
              <a:rPr lang="en-CA" sz="1800"/>
              <a:t>Các địa chỉ IP được cấp phát bởi ISP cho các thuê bao sử dụng dịch vụ</a:t>
            </a:r>
            <a:endParaRPr lang="en-US" sz="1800" kern="1200">
              <a:latin typeface="Zurich BT"/>
              <a:ea typeface="Times New Roman"/>
              <a:cs typeface="Calibri"/>
            </a:endParaRPr>
          </a:p>
          <a:p>
            <a:pPr lvl="2"/>
            <a:r>
              <a:rPr lang="en-CA"/>
              <a:t>Địa chỉ IP có thể được cấu hình thủ công trên máy tính, nhưng cũng có thể tự động được gán cho các máy tính thông qua giao thức cấu hình máy tính động (</a:t>
            </a:r>
            <a:r>
              <a:rPr lang="en-CA" smtClean="0"/>
              <a:t>DHCP)</a:t>
            </a:r>
            <a:endParaRPr lang="en-US"/>
          </a:p>
          <a:p>
            <a:pPr lvl="1"/>
            <a:r>
              <a:rPr lang="en-CA"/>
              <a:t>Các thông tin khác về cách gán địa chỉ bao gồm mặt nạ mạng con mặc định và địa chỉ của cổng vào ra mạng mặc định</a:t>
            </a:r>
            <a:endParaRPr lang="en-US" smtClean="0"/>
          </a:p>
          <a:p>
            <a:pPr lvl="2"/>
            <a:r>
              <a:rPr lang="en-CA"/>
              <a:t>Các thiết bị mạng sử dụng mặt nạ mạng con để xác định địa chỉ mạng chứa máy tính đó</a:t>
            </a:r>
            <a:endParaRPr lang="en-US" smtClean="0"/>
          </a:p>
          <a:p>
            <a:pPr lvl="2"/>
            <a:r>
              <a:rPr lang="en-CA"/>
              <a:t>Địa chỉ của cổng vào ra mạng mặc định là địa chỉ của thiết bị </a:t>
            </a:r>
            <a:r>
              <a:rPr lang="en-CA" smtClean="0"/>
              <a:t>để </a:t>
            </a:r>
            <a:r>
              <a:rPr lang="en-CA"/>
              <a:t>chuyển tiếp thông tin ra ngoài mạng</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58</a:t>
            </a:fld>
            <a:endParaRPr lang="en-US"/>
          </a:p>
        </p:txBody>
      </p:sp>
    </p:spTree>
    <p:extLst>
      <p:ext uri="{BB962C8B-B14F-4D97-AF65-F5344CB8AC3E}">
        <p14:creationId xmlns:p14="http://schemas.microsoft.com/office/powerpoint/2010/main" val="122350243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Khắc phục sự cố mạng</a:t>
            </a:r>
            <a:endParaRPr lang="en-US"/>
          </a:p>
        </p:txBody>
      </p:sp>
      <p:sp>
        <p:nvSpPr>
          <p:cNvPr id="3" name="Content Placeholder 2"/>
          <p:cNvSpPr>
            <a:spLocks noGrp="1"/>
          </p:cNvSpPr>
          <p:nvPr>
            <p:ph idx="1"/>
          </p:nvPr>
        </p:nvSpPr>
        <p:spPr/>
        <p:txBody>
          <a:bodyPr/>
          <a:lstStyle/>
          <a:p>
            <a:pPr lvl="1"/>
            <a:r>
              <a:rPr lang="en-CA"/>
              <a:t>Để máy tính có thể tham gia vào một mạng IP, </a:t>
            </a:r>
            <a:r>
              <a:rPr lang="en-CA" smtClean="0"/>
              <a:t>cần có </a:t>
            </a:r>
            <a:r>
              <a:rPr lang="en-CA" smtClean="0"/>
              <a:t>card </a:t>
            </a:r>
            <a:r>
              <a:rPr lang="en-CA" smtClean="0"/>
              <a:t>mạng và phương tiện truyền tải thông tin</a:t>
            </a:r>
            <a:endParaRPr lang="en-US"/>
          </a:p>
          <a:p>
            <a:pPr lvl="1"/>
            <a:r>
              <a:rPr lang="en-US" smtClean="0"/>
              <a:t>Các máy tính mạng kết nối với máy tính khác thông qua thiết bị chuyển mạch hoặc kết nối với cổng gắn trong tường</a:t>
            </a:r>
            <a:endParaRPr lang="en-US" smtClean="0"/>
          </a:p>
          <a:p>
            <a:pPr lvl="2"/>
            <a:r>
              <a:rPr lang="en-US" smtClean="0"/>
              <a:t>Trong các thiết lập mạng gia đình, thiết bị trung tâm thường là modem băng thông rộng hoặc bộ định tuyến</a:t>
            </a:r>
            <a:endParaRPr lang="en-US"/>
          </a:p>
          <a:p>
            <a:pPr lvl="1"/>
            <a:r>
              <a:rPr lang="en-CA"/>
              <a:t>Hệ thống tên miền (DNS) là một dịch vụ cho phép bạn nhập các URL thân thiện với người sử dụng thay vì địa chỉ IP vào thanh địa chỉ của trình duyệt </a:t>
            </a:r>
            <a:r>
              <a:rPr lang="en-CA"/>
              <a:t>Web </a:t>
            </a:r>
            <a:endParaRPr lang="en-CA" smtClean="0"/>
          </a:p>
          <a:p>
            <a:pPr lvl="1"/>
            <a:r>
              <a:rPr lang="en-CA"/>
              <a:t>Để kiểm tra nếu bạn đã kết nối mạng, bạn có thể sử dụng Network Sharing Center để xem các kết nối mà bạn có thể sử dụng và trạng thái của mạng. </a:t>
            </a:r>
            <a:endParaRPr lang="en-US"/>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59</a:t>
            </a:fld>
            <a:endParaRPr lang="en-US"/>
          </a:p>
        </p:txBody>
      </p:sp>
    </p:spTree>
    <p:extLst>
      <p:ext uri="{BB962C8B-B14F-4D97-AF65-F5344CB8AC3E}">
        <p14:creationId xmlns:p14="http://schemas.microsoft.com/office/powerpoint/2010/main" val="33843551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smtClean="0"/>
              <a:t>Các</a:t>
            </a:r>
            <a:r>
              <a:rPr lang="en-US" smtClean="0"/>
              <a:t> </a:t>
            </a:r>
            <a:r>
              <a:rPr lang="en-US" err="1" smtClean="0"/>
              <a:t>mô</a:t>
            </a:r>
            <a:r>
              <a:rPr lang="en-US" smtClean="0"/>
              <a:t> </a:t>
            </a:r>
            <a:r>
              <a:rPr lang="en-US" err="1" smtClean="0"/>
              <a:t>hình</a:t>
            </a:r>
            <a:r>
              <a:rPr lang="en-US" smtClean="0"/>
              <a:t> </a:t>
            </a:r>
            <a:r>
              <a:rPr lang="en-US" err="1" smtClean="0"/>
              <a:t>mạng</a:t>
            </a:r>
            <a:endParaRPr lang="en-US"/>
          </a:p>
        </p:txBody>
      </p:sp>
      <p:sp>
        <p:nvSpPr>
          <p:cNvPr id="3" name="Content Placeholder 2"/>
          <p:cNvSpPr>
            <a:spLocks noGrp="1"/>
          </p:cNvSpPr>
          <p:nvPr>
            <p:ph idx="1"/>
          </p:nvPr>
        </p:nvSpPr>
        <p:spPr/>
        <p:txBody>
          <a:bodyPr/>
          <a:lstStyle/>
          <a:p>
            <a:r>
              <a:rPr lang="en-US" sz="2000" b="1" err="1"/>
              <a:t>Mô</a:t>
            </a:r>
            <a:r>
              <a:rPr lang="en-US" sz="2000" b="1"/>
              <a:t> </a:t>
            </a:r>
            <a:r>
              <a:rPr lang="en-US" sz="2000" b="1" err="1"/>
              <a:t>hình</a:t>
            </a:r>
            <a:r>
              <a:rPr lang="en-US" sz="2000" b="1"/>
              <a:t> </a:t>
            </a:r>
            <a:r>
              <a:rPr lang="en-US" sz="2000" b="1" err="1"/>
              <a:t>Khách</a:t>
            </a:r>
            <a:r>
              <a:rPr lang="en-US" sz="2000" b="1"/>
              <a:t>/</a:t>
            </a:r>
            <a:r>
              <a:rPr lang="en-US" sz="2000" b="1" err="1"/>
              <a:t>Chủ</a:t>
            </a:r>
            <a:endParaRPr lang="vi-VN" sz="2000" b="1"/>
          </a:p>
          <a:p>
            <a:pPr lvl="1"/>
            <a:r>
              <a:rPr lang="en-CA" sz="1800" err="1"/>
              <a:t>Rất</a:t>
            </a:r>
            <a:r>
              <a:rPr lang="en-CA" sz="1800"/>
              <a:t> </a:t>
            </a:r>
            <a:r>
              <a:rPr lang="en-CA" sz="1800" err="1"/>
              <a:t>nhiều</a:t>
            </a:r>
            <a:r>
              <a:rPr lang="en-CA" sz="1800"/>
              <a:t> </a:t>
            </a:r>
            <a:r>
              <a:rPr lang="en-CA" sz="1800" err="1"/>
              <a:t>mạng</a:t>
            </a:r>
            <a:r>
              <a:rPr lang="en-CA" sz="1800"/>
              <a:t> </a:t>
            </a:r>
            <a:r>
              <a:rPr lang="en-CA" sz="1800" err="1"/>
              <a:t>doanh</a:t>
            </a:r>
            <a:r>
              <a:rPr lang="en-CA" sz="1800"/>
              <a:t> </a:t>
            </a:r>
            <a:r>
              <a:rPr lang="en-CA" sz="1800" err="1"/>
              <a:t>nghiệp</a:t>
            </a:r>
            <a:r>
              <a:rPr lang="en-CA" sz="1800"/>
              <a:t> </a:t>
            </a:r>
            <a:r>
              <a:rPr lang="en-CA" sz="1800" err="1"/>
              <a:t>được</a:t>
            </a:r>
            <a:r>
              <a:rPr lang="en-CA" sz="1800"/>
              <a:t> </a:t>
            </a:r>
            <a:r>
              <a:rPr lang="en-CA" sz="1800" err="1"/>
              <a:t>cấu</a:t>
            </a:r>
            <a:r>
              <a:rPr lang="en-CA" sz="1800"/>
              <a:t> </a:t>
            </a:r>
            <a:r>
              <a:rPr lang="en-CA" sz="1800" err="1"/>
              <a:t>trúc</a:t>
            </a:r>
            <a:r>
              <a:rPr lang="en-CA" sz="1800"/>
              <a:t> </a:t>
            </a:r>
            <a:r>
              <a:rPr lang="en-CA" sz="1800" err="1"/>
              <a:t>theo</a:t>
            </a:r>
            <a:r>
              <a:rPr lang="en-CA" sz="1800"/>
              <a:t> </a:t>
            </a:r>
            <a:r>
              <a:rPr lang="en-CA" sz="1800" err="1"/>
              <a:t>mô</a:t>
            </a:r>
            <a:r>
              <a:rPr lang="en-CA" sz="1800"/>
              <a:t> </a:t>
            </a:r>
            <a:r>
              <a:rPr lang="en-CA" sz="1800" err="1"/>
              <a:t>hình</a:t>
            </a:r>
            <a:r>
              <a:rPr lang="en-CA" sz="1800"/>
              <a:t> </a:t>
            </a:r>
            <a:r>
              <a:rPr lang="en-CA" sz="1800" err="1"/>
              <a:t>khách</a:t>
            </a:r>
            <a:r>
              <a:rPr lang="en-CA" sz="1800"/>
              <a:t>/</a:t>
            </a:r>
            <a:r>
              <a:rPr lang="en-CA" sz="1800" err="1"/>
              <a:t>chủ</a:t>
            </a:r>
            <a:r>
              <a:rPr lang="en-CA" sz="1800"/>
              <a:t>. </a:t>
            </a:r>
            <a:r>
              <a:rPr lang="en-CA" sz="1800" err="1"/>
              <a:t>Những</a:t>
            </a:r>
            <a:r>
              <a:rPr lang="en-CA" sz="1800"/>
              <a:t> </a:t>
            </a:r>
            <a:r>
              <a:rPr lang="en-CA" sz="1800" err="1"/>
              <a:t>mạng</a:t>
            </a:r>
            <a:r>
              <a:rPr lang="en-CA" sz="1800"/>
              <a:t> </a:t>
            </a:r>
            <a:r>
              <a:rPr lang="en-CA" sz="1800" err="1"/>
              <a:t>này</a:t>
            </a:r>
            <a:r>
              <a:rPr lang="en-CA" sz="1800"/>
              <a:t> </a:t>
            </a:r>
            <a:r>
              <a:rPr lang="en-CA" sz="1800" err="1"/>
              <a:t>cũng</a:t>
            </a:r>
            <a:r>
              <a:rPr lang="en-CA" sz="1800"/>
              <a:t> </a:t>
            </a:r>
            <a:r>
              <a:rPr lang="en-CA" sz="1800" err="1"/>
              <a:t>được</a:t>
            </a:r>
            <a:r>
              <a:rPr lang="en-CA" sz="1800"/>
              <a:t> </a:t>
            </a:r>
            <a:r>
              <a:rPr lang="en-CA" sz="1800" err="1"/>
              <a:t>gọi</a:t>
            </a:r>
            <a:r>
              <a:rPr lang="en-CA" sz="1800"/>
              <a:t> </a:t>
            </a:r>
            <a:r>
              <a:rPr lang="en-CA" sz="1800" err="1"/>
              <a:t>là</a:t>
            </a:r>
            <a:r>
              <a:rPr lang="en-CA" sz="1800"/>
              <a:t> </a:t>
            </a:r>
            <a:r>
              <a:rPr lang="en-CA" sz="1800" err="1"/>
              <a:t>các</a:t>
            </a:r>
            <a:r>
              <a:rPr lang="en-CA" sz="1800"/>
              <a:t> </a:t>
            </a:r>
            <a:r>
              <a:rPr lang="en-CA" sz="1800" err="1"/>
              <a:t>mạng</a:t>
            </a:r>
            <a:r>
              <a:rPr lang="en-CA" sz="1800"/>
              <a:t> </a:t>
            </a:r>
            <a:r>
              <a:rPr lang="en-CA" sz="1800" err="1"/>
              <a:t>dựa</a:t>
            </a:r>
            <a:r>
              <a:rPr lang="en-CA" sz="1800"/>
              <a:t> </a:t>
            </a:r>
            <a:r>
              <a:rPr lang="en-CA" sz="1800" err="1"/>
              <a:t>trên</a:t>
            </a:r>
            <a:r>
              <a:rPr lang="en-CA" sz="1800"/>
              <a:t> </a:t>
            </a:r>
            <a:r>
              <a:rPr lang="en-CA" sz="1800" err="1"/>
              <a:t>máy</a:t>
            </a:r>
            <a:r>
              <a:rPr lang="en-CA" sz="1800"/>
              <a:t> </a:t>
            </a:r>
            <a:r>
              <a:rPr lang="en-CA" sz="1800" err="1"/>
              <a:t>chủ</a:t>
            </a:r>
            <a:endParaRPr lang="en-US" sz="1800" smtClean="0"/>
          </a:p>
          <a:p>
            <a:pPr lvl="2"/>
            <a:r>
              <a:rPr lang="en-CA" sz="1600" err="1"/>
              <a:t>từng</a:t>
            </a:r>
            <a:r>
              <a:rPr lang="en-CA" sz="1600"/>
              <a:t> </a:t>
            </a:r>
            <a:r>
              <a:rPr lang="en-CA" sz="1600" err="1"/>
              <a:t>máy</a:t>
            </a:r>
            <a:r>
              <a:rPr lang="en-CA" sz="1600"/>
              <a:t> </a:t>
            </a:r>
            <a:r>
              <a:rPr lang="en-CA" sz="1600" err="1"/>
              <a:t>tính</a:t>
            </a:r>
            <a:r>
              <a:rPr lang="en-CA" sz="1600"/>
              <a:t> </a:t>
            </a:r>
            <a:r>
              <a:rPr lang="en-CA" sz="1600" err="1"/>
              <a:t>riêng</a:t>
            </a:r>
            <a:r>
              <a:rPr lang="en-CA" sz="1600"/>
              <a:t> </a:t>
            </a:r>
            <a:r>
              <a:rPr lang="en-CA" sz="1600" err="1"/>
              <a:t>biệt</a:t>
            </a:r>
            <a:r>
              <a:rPr lang="en-CA" sz="1600"/>
              <a:t> </a:t>
            </a:r>
            <a:r>
              <a:rPr lang="en-CA" sz="1600" err="1"/>
              <a:t>và</a:t>
            </a:r>
            <a:r>
              <a:rPr lang="en-CA" sz="1600"/>
              <a:t> </a:t>
            </a:r>
            <a:r>
              <a:rPr lang="en-CA" sz="1600" err="1"/>
              <a:t>các</a:t>
            </a:r>
            <a:r>
              <a:rPr lang="en-CA" sz="1600"/>
              <a:t> </a:t>
            </a:r>
            <a:r>
              <a:rPr lang="en-CA" sz="1600" err="1"/>
              <a:t>thiết</a:t>
            </a:r>
            <a:r>
              <a:rPr lang="en-CA" sz="1600"/>
              <a:t> </a:t>
            </a:r>
            <a:r>
              <a:rPr lang="en-CA" sz="1600" err="1"/>
              <a:t>bị</a:t>
            </a:r>
            <a:r>
              <a:rPr lang="en-CA" sz="1600"/>
              <a:t> </a:t>
            </a:r>
            <a:r>
              <a:rPr lang="en-CA" sz="1600" err="1"/>
              <a:t>tương</a:t>
            </a:r>
            <a:r>
              <a:rPr lang="en-CA" sz="1600"/>
              <a:t> </a:t>
            </a:r>
            <a:r>
              <a:rPr lang="en-CA" sz="1600" err="1"/>
              <a:t>tác</a:t>
            </a:r>
            <a:r>
              <a:rPr lang="en-CA" sz="1600"/>
              <a:t> </a:t>
            </a:r>
            <a:r>
              <a:rPr lang="en-CA" sz="1600" err="1"/>
              <a:t>với</a:t>
            </a:r>
            <a:r>
              <a:rPr lang="en-CA" sz="1600"/>
              <a:t> </a:t>
            </a:r>
            <a:r>
              <a:rPr lang="en-CA" sz="1600" err="1"/>
              <a:t>các</a:t>
            </a:r>
            <a:r>
              <a:rPr lang="en-CA" sz="1600"/>
              <a:t> </a:t>
            </a:r>
            <a:r>
              <a:rPr lang="en-CA" sz="1600" err="1"/>
              <a:t>máy</a:t>
            </a:r>
            <a:r>
              <a:rPr lang="en-CA" sz="1600"/>
              <a:t> </a:t>
            </a:r>
            <a:r>
              <a:rPr lang="en-CA" sz="1600" err="1"/>
              <a:t>tính</a:t>
            </a:r>
            <a:r>
              <a:rPr lang="en-CA" sz="1600"/>
              <a:t> </a:t>
            </a:r>
            <a:r>
              <a:rPr lang="en-CA" sz="1600" err="1"/>
              <a:t>khác</a:t>
            </a:r>
            <a:r>
              <a:rPr lang="en-CA" sz="1600"/>
              <a:t> </a:t>
            </a:r>
            <a:r>
              <a:rPr lang="en-CA" sz="1600" err="1"/>
              <a:t>thông</a:t>
            </a:r>
            <a:r>
              <a:rPr lang="en-CA" sz="1600"/>
              <a:t> qua </a:t>
            </a:r>
            <a:r>
              <a:rPr lang="en-CA" sz="1600" err="1"/>
              <a:t>một</a:t>
            </a:r>
            <a:r>
              <a:rPr lang="en-CA" sz="1600"/>
              <a:t> </a:t>
            </a:r>
            <a:r>
              <a:rPr lang="en-CA" sz="1600" err="1"/>
              <a:t>máy</a:t>
            </a:r>
            <a:r>
              <a:rPr lang="en-CA" sz="1600"/>
              <a:t> </a:t>
            </a:r>
            <a:r>
              <a:rPr lang="en-CA" sz="1600" err="1"/>
              <a:t>chủ</a:t>
            </a:r>
            <a:r>
              <a:rPr lang="en-CA" sz="1600"/>
              <a:t> </a:t>
            </a:r>
            <a:r>
              <a:rPr lang="en-CA" sz="1600" err="1"/>
              <a:t>trung</a:t>
            </a:r>
            <a:r>
              <a:rPr lang="en-CA" sz="1600"/>
              <a:t> tâm </a:t>
            </a:r>
            <a:r>
              <a:rPr lang="en-CA" sz="1600" err="1"/>
              <a:t>mà</a:t>
            </a:r>
            <a:r>
              <a:rPr lang="en-CA" sz="1600"/>
              <a:t> </a:t>
            </a:r>
            <a:r>
              <a:rPr lang="en-CA" sz="1600" err="1"/>
              <a:t>chúng</a:t>
            </a:r>
            <a:r>
              <a:rPr lang="en-CA" sz="1600"/>
              <a:t> </a:t>
            </a:r>
            <a:r>
              <a:rPr lang="en-CA" sz="1600" err="1"/>
              <a:t>được</a:t>
            </a:r>
            <a:r>
              <a:rPr lang="en-CA" sz="1600"/>
              <a:t> </a:t>
            </a:r>
            <a:r>
              <a:rPr lang="en-CA" sz="1600" err="1"/>
              <a:t>kết</a:t>
            </a:r>
            <a:r>
              <a:rPr lang="en-CA" sz="1600"/>
              <a:t> </a:t>
            </a:r>
            <a:r>
              <a:rPr lang="en-CA" sz="1600" err="1"/>
              <a:t>nối</a:t>
            </a:r>
            <a:endParaRPr lang="en-US" sz="1600" smtClean="0"/>
          </a:p>
          <a:p>
            <a:pPr lvl="1"/>
            <a:r>
              <a:rPr lang="en-CA" sz="1800" err="1"/>
              <a:t>các</a:t>
            </a:r>
            <a:r>
              <a:rPr lang="en-CA" sz="1800"/>
              <a:t> </a:t>
            </a:r>
            <a:r>
              <a:rPr lang="en-CA" sz="1800" err="1"/>
              <a:t>máy</a:t>
            </a:r>
            <a:r>
              <a:rPr lang="en-CA" sz="1800"/>
              <a:t> </a:t>
            </a:r>
            <a:r>
              <a:rPr lang="en-CA" sz="1800" err="1"/>
              <a:t>tính</a:t>
            </a:r>
            <a:r>
              <a:rPr lang="en-CA" sz="1800"/>
              <a:t> PC </a:t>
            </a:r>
            <a:r>
              <a:rPr lang="en-CA" sz="1800" err="1"/>
              <a:t>được</a:t>
            </a:r>
            <a:r>
              <a:rPr lang="en-CA" sz="1800"/>
              <a:t> </a:t>
            </a:r>
            <a:r>
              <a:rPr lang="en-CA" sz="1800" err="1"/>
              <a:t>gọi</a:t>
            </a:r>
            <a:r>
              <a:rPr lang="en-CA" sz="1800"/>
              <a:t> </a:t>
            </a:r>
            <a:r>
              <a:rPr lang="en-CA" sz="1800" err="1"/>
              <a:t>là</a:t>
            </a:r>
            <a:r>
              <a:rPr lang="en-CA" sz="1800"/>
              <a:t> </a:t>
            </a:r>
            <a:r>
              <a:rPr lang="en-CA" sz="1800" err="1"/>
              <a:t>hệ</a:t>
            </a:r>
            <a:r>
              <a:rPr lang="en-CA" sz="1800"/>
              <a:t> </a:t>
            </a:r>
            <a:r>
              <a:rPr lang="en-CA" sz="1800" err="1"/>
              <a:t>thống</a:t>
            </a:r>
            <a:r>
              <a:rPr lang="en-CA" sz="1800"/>
              <a:t> </a:t>
            </a:r>
            <a:r>
              <a:rPr lang="en-CA" sz="1800" err="1"/>
              <a:t>các</a:t>
            </a:r>
            <a:r>
              <a:rPr lang="en-CA" sz="1800"/>
              <a:t> </a:t>
            </a:r>
            <a:r>
              <a:rPr lang="en-CA" sz="1800" err="1"/>
              <a:t>máy</a:t>
            </a:r>
            <a:r>
              <a:rPr lang="en-CA" sz="1800"/>
              <a:t> </a:t>
            </a:r>
            <a:r>
              <a:rPr lang="en-CA" sz="1800" err="1" smtClean="0"/>
              <a:t>khách</a:t>
            </a:r>
            <a:r>
              <a:rPr lang="en-CA" sz="1800" smtClean="0"/>
              <a:t>, </a:t>
            </a:r>
            <a:r>
              <a:rPr lang="en-CA" sz="1800" err="1"/>
              <a:t>c</a:t>
            </a:r>
            <a:r>
              <a:rPr lang="en-CA" sz="1800" err="1" smtClean="0"/>
              <a:t>ác</a:t>
            </a:r>
            <a:r>
              <a:rPr lang="en-CA" sz="1800" smtClean="0"/>
              <a:t> </a:t>
            </a:r>
            <a:r>
              <a:rPr lang="en-CA" sz="1800" err="1"/>
              <a:t>dịch</a:t>
            </a:r>
            <a:r>
              <a:rPr lang="en-CA" sz="1800"/>
              <a:t> </a:t>
            </a:r>
            <a:r>
              <a:rPr lang="en-CA" sz="1800" err="1"/>
              <a:t>vụ</a:t>
            </a:r>
            <a:r>
              <a:rPr lang="en-CA" sz="1800"/>
              <a:t> </a:t>
            </a:r>
            <a:r>
              <a:rPr lang="en-CA" sz="1800" err="1"/>
              <a:t>được</a:t>
            </a:r>
            <a:r>
              <a:rPr lang="en-CA" sz="1800"/>
              <a:t> </a:t>
            </a:r>
            <a:r>
              <a:rPr lang="en-CA" sz="1800" err="1"/>
              <a:t>yêu</a:t>
            </a:r>
            <a:r>
              <a:rPr lang="en-CA" sz="1800"/>
              <a:t> </a:t>
            </a:r>
            <a:r>
              <a:rPr lang="en-CA" sz="1800" err="1"/>
              <a:t>cầu</a:t>
            </a:r>
            <a:r>
              <a:rPr lang="en-CA" sz="1800"/>
              <a:t> </a:t>
            </a:r>
            <a:r>
              <a:rPr lang="en-CA" sz="1800" err="1"/>
              <a:t>bởi</a:t>
            </a:r>
            <a:r>
              <a:rPr lang="en-CA" sz="1800"/>
              <a:t> </a:t>
            </a:r>
            <a:r>
              <a:rPr lang="en-CA" sz="1800" err="1"/>
              <a:t>hệ</a:t>
            </a:r>
            <a:r>
              <a:rPr lang="en-CA" sz="1800"/>
              <a:t> </a:t>
            </a:r>
            <a:r>
              <a:rPr lang="en-CA" sz="1800" err="1"/>
              <a:t>thống</a:t>
            </a:r>
            <a:r>
              <a:rPr lang="en-CA" sz="1800"/>
              <a:t> </a:t>
            </a:r>
            <a:r>
              <a:rPr lang="en-CA" sz="1800" err="1"/>
              <a:t>máy</a:t>
            </a:r>
            <a:r>
              <a:rPr lang="en-CA" sz="1800"/>
              <a:t> </a:t>
            </a:r>
            <a:r>
              <a:rPr lang="en-CA" sz="1800" err="1"/>
              <a:t>khách</a:t>
            </a:r>
            <a:r>
              <a:rPr lang="en-CA" sz="1800"/>
              <a:t> </a:t>
            </a:r>
            <a:r>
              <a:rPr lang="en-CA" sz="1800" err="1" smtClean="0"/>
              <a:t>được</a:t>
            </a:r>
            <a:r>
              <a:rPr lang="en-CA" sz="1800" smtClean="0"/>
              <a:t> </a:t>
            </a:r>
            <a:r>
              <a:rPr lang="en-CA" sz="1800" err="1"/>
              <a:t>cung</a:t>
            </a:r>
            <a:r>
              <a:rPr lang="en-CA" sz="1800"/>
              <a:t> </a:t>
            </a:r>
            <a:r>
              <a:rPr lang="en-CA" sz="1800" err="1"/>
              <a:t>cấp</a:t>
            </a:r>
            <a:r>
              <a:rPr lang="en-CA" sz="1800"/>
              <a:t> </a:t>
            </a:r>
            <a:r>
              <a:rPr lang="en-CA" sz="1800" err="1"/>
              <a:t>bởi</a:t>
            </a:r>
            <a:r>
              <a:rPr lang="en-CA" sz="1800"/>
              <a:t> </a:t>
            </a:r>
            <a:r>
              <a:rPr lang="en-CA" sz="1800" err="1"/>
              <a:t>các</a:t>
            </a:r>
            <a:r>
              <a:rPr lang="en-CA" sz="1800"/>
              <a:t> </a:t>
            </a:r>
            <a:r>
              <a:rPr lang="en-CA" sz="1800" err="1"/>
              <a:t>máy</a:t>
            </a:r>
            <a:r>
              <a:rPr lang="en-CA" sz="1800"/>
              <a:t> </a:t>
            </a:r>
            <a:r>
              <a:rPr lang="en-CA" sz="1800" err="1"/>
              <a:t>chủ</a:t>
            </a:r>
            <a:endParaRPr lang="en-US" sz="1800" smtClean="0"/>
          </a:p>
          <a:p>
            <a:pPr lvl="2"/>
            <a:r>
              <a:rPr lang="en-CA" sz="1600" err="1"/>
              <a:t>Máy</a:t>
            </a:r>
            <a:r>
              <a:rPr lang="en-CA" sz="1600"/>
              <a:t> </a:t>
            </a:r>
            <a:r>
              <a:rPr lang="en-CA" sz="1600" err="1"/>
              <a:t>chủ</a:t>
            </a:r>
            <a:r>
              <a:rPr lang="en-CA" sz="1600"/>
              <a:t> </a:t>
            </a:r>
            <a:r>
              <a:rPr lang="en-CA" sz="1600" err="1"/>
              <a:t>có</a:t>
            </a:r>
            <a:r>
              <a:rPr lang="en-CA" sz="1600"/>
              <a:t> </a:t>
            </a:r>
            <a:r>
              <a:rPr lang="en-CA" sz="1600" err="1"/>
              <a:t>hiệu</a:t>
            </a:r>
            <a:r>
              <a:rPr lang="en-CA" sz="1600"/>
              <a:t> </a:t>
            </a:r>
            <a:r>
              <a:rPr lang="en-CA" sz="1600" err="1"/>
              <a:t>năng</a:t>
            </a:r>
            <a:r>
              <a:rPr lang="en-CA" sz="1600"/>
              <a:t> </a:t>
            </a:r>
            <a:r>
              <a:rPr lang="en-CA" sz="1600" err="1"/>
              <a:t>tốt</a:t>
            </a:r>
            <a:r>
              <a:rPr lang="en-CA" sz="1600"/>
              <a:t> </a:t>
            </a:r>
            <a:r>
              <a:rPr lang="en-CA" sz="1600" err="1"/>
              <a:t>hơn</a:t>
            </a:r>
            <a:r>
              <a:rPr lang="en-CA" sz="1600"/>
              <a:t> </a:t>
            </a:r>
            <a:r>
              <a:rPr lang="en-CA" sz="1600" err="1"/>
              <a:t>nhiều</a:t>
            </a:r>
            <a:r>
              <a:rPr lang="en-CA" sz="1600"/>
              <a:t> so </a:t>
            </a:r>
            <a:r>
              <a:rPr lang="en-CA" sz="1600" err="1"/>
              <a:t>với</a:t>
            </a:r>
            <a:r>
              <a:rPr lang="en-CA" sz="1600"/>
              <a:t> </a:t>
            </a:r>
            <a:r>
              <a:rPr lang="en-CA" sz="1600" err="1"/>
              <a:t>các</a:t>
            </a:r>
            <a:r>
              <a:rPr lang="en-CA" sz="1600"/>
              <a:t> </a:t>
            </a:r>
            <a:r>
              <a:rPr lang="en-CA" sz="1600" err="1"/>
              <a:t>hệ</a:t>
            </a:r>
            <a:r>
              <a:rPr lang="en-CA" sz="1600"/>
              <a:t> </a:t>
            </a:r>
            <a:r>
              <a:rPr lang="en-CA" sz="1600" err="1"/>
              <a:t>thống</a:t>
            </a:r>
            <a:r>
              <a:rPr lang="en-CA" sz="1600"/>
              <a:t> </a:t>
            </a:r>
            <a:r>
              <a:rPr lang="en-CA" sz="1600" err="1"/>
              <a:t>máy</a:t>
            </a:r>
            <a:r>
              <a:rPr lang="en-CA" sz="1600"/>
              <a:t> </a:t>
            </a:r>
            <a:r>
              <a:rPr lang="en-CA" sz="1600" err="1"/>
              <a:t>khách</a:t>
            </a:r>
            <a:r>
              <a:rPr lang="en-CA" sz="1600"/>
              <a:t> </a:t>
            </a:r>
            <a:r>
              <a:rPr lang="en-CA" sz="1600" err="1"/>
              <a:t>được</a:t>
            </a:r>
            <a:r>
              <a:rPr lang="en-CA" sz="1600"/>
              <a:t> </a:t>
            </a:r>
            <a:r>
              <a:rPr lang="en-CA" sz="1600" err="1"/>
              <a:t>kết</a:t>
            </a:r>
            <a:r>
              <a:rPr lang="en-CA" sz="1600"/>
              <a:t> </a:t>
            </a:r>
            <a:r>
              <a:rPr lang="en-CA" sz="1600" err="1"/>
              <a:t>nối</a:t>
            </a:r>
            <a:r>
              <a:rPr lang="en-CA" sz="1600"/>
              <a:t> </a:t>
            </a:r>
            <a:r>
              <a:rPr lang="en-CA" sz="1600" err="1"/>
              <a:t>với</a:t>
            </a:r>
            <a:r>
              <a:rPr lang="en-CA" sz="1600"/>
              <a:t> </a:t>
            </a:r>
            <a:r>
              <a:rPr lang="en-CA" sz="1600" err="1"/>
              <a:t>nó</a:t>
            </a:r>
            <a:r>
              <a:rPr lang="en-US" sz="1600" smtClean="0"/>
              <a:t> </a:t>
            </a:r>
            <a:endParaRPr lang="en-US" sz="1600"/>
          </a:p>
          <a:p>
            <a:pPr lvl="1"/>
            <a:r>
              <a:rPr lang="en-CA" sz="1800" err="1"/>
              <a:t>Các</a:t>
            </a:r>
            <a:r>
              <a:rPr lang="en-CA" sz="1800"/>
              <a:t> </a:t>
            </a:r>
            <a:r>
              <a:rPr lang="en-CA" sz="1800" err="1"/>
              <a:t>mạng</a:t>
            </a:r>
            <a:r>
              <a:rPr lang="en-CA" sz="1800"/>
              <a:t> </a:t>
            </a:r>
            <a:r>
              <a:rPr lang="en-CA" sz="1800" err="1"/>
              <a:t>dựa</a:t>
            </a:r>
            <a:r>
              <a:rPr lang="en-CA" sz="1800"/>
              <a:t> </a:t>
            </a:r>
            <a:r>
              <a:rPr lang="en-CA" sz="1800" err="1"/>
              <a:t>trên</a:t>
            </a:r>
            <a:r>
              <a:rPr lang="en-CA" sz="1800"/>
              <a:t> </a:t>
            </a:r>
            <a:r>
              <a:rPr lang="en-CA" sz="1800" err="1"/>
              <a:t>máy</a:t>
            </a:r>
            <a:r>
              <a:rPr lang="en-CA" sz="1800"/>
              <a:t> </a:t>
            </a:r>
            <a:r>
              <a:rPr lang="en-CA" sz="1800" err="1"/>
              <a:t>chủ</a:t>
            </a:r>
            <a:r>
              <a:rPr lang="en-CA" sz="1800"/>
              <a:t> </a:t>
            </a:r>
            <a:r>
              <a:rPr lang="en-CA" sz="1800" err="1"/>
              <a:t>thông</a:t>
            </a:r>
            <a:r>
              <a:rPr lang="en-CA" sz="1800"/>
              <a:t> </a:t>
            </a:r>
            <a:r>
              <a:rPr lang="en-CA" sz="1800" err="1"/>
              <a:t>thường</a:t>
            </a:r>
            <a:r>
              <a:rPr lang="en-CA" sz="1800"/>
              <a:t> </a:t>
            </a:r>
            <a:r>
              <a:rPr lang="en-CA" sz="1800" err="1"/>
              <a:t>bảo</a:t>
            </a:r>
            <a:r>
              <a:rPr lang="en-CA" sz="1800"/>
              <a:t> </a:t>
            </a:r>
            <a:r>
              <a:rPr lang="en-CA" sz="1800" err="1"/>
              <a:t>mật</a:t>
            </a:r>
            <a:r>
              <a:rPr lang="en-CA" sz="1800"/>
              <a:t> </a:t>
            </a:r>
            <a:r>
              <a:rPr lang="en-CA" sz="1800" err="1"/>
              <a:t>hơn</a:t>
            </a:r>
            <a:r>
              <a:rPr lang="en-CA" sz="1800"/>
              <a:t> </a:t>
            </a:r>
            <a:r>
              <a:rPr lang="en-CA" sz="1800" err="1"/>
              <a:t>nhiều</a:t>
            </a:r>
            <a:r>
              <a:rPr lang="en-CA" sz="1800"/>
              <a:t> so </a:t>
            </a:r>
            <a:r>
              <a:rPr lang="en-CA" sz="1800" err="1"/>
              <a:t>với</a:t>
            </a:r>
            <a:r>
              <a:rPr lang="en-CA" sz="1800"/>
              <a:t> </a:t>
            </a:r>
            <a:r>
              <a:rPr lang="en-CA" sz="1800" err="1"/>
              <a:t>các</a:t>
            </a:r>
            <a:r>
              <a:rPr lang="en-CA" sz="1800"/>
              <a:t> </a:t>
            </a:r>
            <a:r>
              <a:rPr lang="en-CA" sz="1800" err="1"/>
              <a:t>mạng</a:t>
            </a:r>
            <a:r>
              <a:rPr lang="en-CA" sz="1800"/>
              <a:t> </a:t>
            </a:r>
            <a:r>
              <a:rPr lang="en-CA" sz="1800" err="1"/>
              <a:t>ngang</a:t>
            </a:r>
            <a:r>
              <a:rPr lang="en-CA" sz="1800"/>
              <a:t> </a:t>
            </a:r>
            <a:r>
              <a:rPr lang="en-CA" sz="1800" err="1"/>
              <a:t>hàng</a:t>
            </a:r>
            <a:r>
              <a:rPr lang="en-US" sz="1800" smtClean="0"/>
              <a:t> </a:t>
            </a:r>
          </a:p>
          <a:p>
            <a:pPr lvl="2"/>
            <a:r>
              <a:rPr lang="en-CA" sz="1600" err="1"/>
              <a:t>chủ</a:t>
            </a:r>
            <a:r>
              <a:rPr lang="en-CA" sz="1600"/>
              <a:t> </a:t>
            </a:r>
            <a:r>
              <a:rPr lang="en-CA" sz="1600" err="1"/>
              <a:t>trung</a:t>
            </a:r>
            <a:r>
              <a:rPr lang="en-CA" sz="1600"/>
              <a:t> tâm </a:t>
            </a:r>
            <a:r>
              <a:rPr lang="en-CA" sz="1600" err="1"/>
              <a:t>điều</a:t>
            </a:r>
            <a:r>
              <a:rPr lang="en-CA" sz="1600"/>
              <a:t> </a:t>
            </a:r>
            <a:r>
              <a:rPr lang="en-CA" sz="1600" err="1"/>
              <a:t>khiển</a:t>
            </a:r>
            <a:r>
              <a:rPr lang="en-CA" sz="1600"/>
              <a:t> </a:t>
            </a:r>
            <a:r>
              <a:rPr lang="en-CA" sz="1600" err="1"/>
              <a:t>truy</a:t>
            </a:r>
            <a:r>
              <a:rPr lang="en-CA" sz="1600"/>
              <a:t> </a:t>
            </a:r>
            <a:r>
              <a:rPr lang="en-CA" sz="1600" err="1"/>
              <a:t>cập</a:t>
            </a:r>
            <a:r>
              <a:rPr lang="en-CA" sz="1600"/>
              <a:t> </a:t>
            </a:r>
            <a:r>
              <a:rPr lang="en-CA" sz="1600" err="1"/>
              <a:t>vào</a:t>
            </a:r>
            <a:r>
              <a:rPr lang="en-CA" sz="1600"/>
              <a:t> </a:t>
            </a:r>
            <a:r>
              <a:rPr lang="en-CA" sz="1600" err="1"/>
              <a:t>tất</a:t>
            </a:r>
            <a:r>
              <a:rPr lang="en-CA" sz="1600"/>
              <a:t> </a:t>
            </a:r>
            <a:r>
              <a:rPr lang="en-CA" sz="1600" err="1"/>
              <a:t>cả</a:t>
            </a:r>
            <a:r>
              <a:rPr lang="en-CA" sz="1600"/>
              <a:t> </a:t>
            </a:r>
            <a:r>
              <a:rPr lang="en-CA" sz="1600" err="1"/>
              <a:t>các</a:t>
            </a:r>
            <a:r>
              <a:rPr lang="en-CA" sz="1600"/>
              <a:t> </a:t>
            </a:r>
            <a:r>
              <a:rPr lang="en-CA" sz="1600" err="1"/>
              <a:t>tài</a:t>
            </a:r>
            <a:r>
              <a:rPr lang="en-CA" sz="1600"/>
              <a:t> </a:t>
            </a:r>
            <a:r>
              <a:rPr lang="en-CA" sz="1600" err="1"/>
              <a:t>nguyên</a:t>
            </a:r>
            <a:r>
              <a:rPr lang="en-CA" sz="1600"/>
              <a:t> </a:t>
            </a:r>
            <a:r>
              <a:rPr lang="en-CA" sz="1600" err="1"/>
              <a:t>trên</a:t>
            </a:r>
            <a:r>
              <a:rPr lang="en-CA" sz="1600"/>
              <a:t> </a:t>
            </a:r>
            <a:r>
              <a:rPr lang="en-CA" sz="1600" err="1"/>
              <a:t>mạng</a:t>
            </a:r>
            <a:endParaRPr lang="en-US" sz="1600" smtClean="0"/>
          </a:p>
          <a:p>
            <a:pPr lvl="2"/>
            <a:r>
              <a:rPr lang="en-CA" sz="1600" err="1"/>
              <a:t>người</a:t>
            </a:r>
            <a:r>
              <a:rPr lang="en-CA" sz="1600"/>
              <a:t> </a:t>
            </a:r>
            <a:r>
              <a:rPr lang="en-CA" sz="1600" err="1"/>
              <a:t>dùng</a:t>
            </a:r>
            <a:r>
              <a:rPr lang="en-CA" sz="1600"/>
              <a:t> </a:t>
            </a:r>
            <a:r>
              <a:rPr lang="en-CA" sz="1600" err="1"/>
              <a:t>cần</a:t>
            </a:r>
            <a:r>
              <a:rPr lang="en-CA" sz="1600"/>
              <a:t> </a:t>
            </a:r>
            <a:r>
              <a:rPr lang="en-CA" sz="1600" err="1"/>
              <a:t>đăng</a:t>
            </a:r>
            <a:r>
              <a:rPr lang="en-CA" sz="1600"/>
              <a:t> </a:t>
            </a:r>
            <a:r>
              <a:rPr lang="en-CA" sz="1600" err="1"/>
              <a:t>nhập</a:t>
            </a:r>
            <a:r>
              <a:rPr lang="en-CA" sz="1600"/>
              <a:t> </a:t>
            </a:r>
            <a:r>
              <a:rPr lang="en-CA" sz="1600" err="1"/>
              <a:t>vào</a:t>
            </a:r>
            <a:r>
              <a:rPr lang="en-CA" sz="1600"/>
              <a:t> </a:t>
            </a:r>
            <a:r>
              <a:rPr lang="en-CA" sz="1600" err="1"/>
              <a:t>mạng</a:t>
            </a:r>
            <a:r>
              <a:rPr lang="en-CA" sz="1600"/>
              <a:t> </a:t>
            </a:r>
            <a:r>
              <a:rPr lang="en-CA" sz="1600" err="1"/>
              <a:t>sử</a:t>
            </a:r>
            <a:r>
              <a:rPr lang="en-CA" sz="1600"/>
              <a:t> </a:t>
            </a:r>
            <a:r>
              <a:rPr lang="en-CA" sz="1600" err="1"/>
              <a:t>dụng</a:t>
            </a:r>
            <a:r>
              <a:rPr lang="en-CA" sz="1600"/>
              <a:t> </a:t>
            </a:r>
            <a:r>
              <a:rPr lang="en-CA" sz="1600" err="1"/>
              <a:t>tên</a:t>
            </a:r>
            <a:r>
              <a:rPr lang="en-CA" sz="1600"/>
              <a:t> </a:t>
            </a:r>
            <a:r>
              <a:rPr lang="en-CA" sz="1600" err="1"/>
              <a:t>người</a:t>
            </a:r>
            <a:r>
              <a:rPr lang="en-CA" sz="1600"/>
              <a:t> </a:t>
            </a:r>
            <a:r>
              <a:rPr lang="en-CA" sz="1600" err="1"/>
              <a:t>dùng</a:t>
            </a:r>
            <a:r>
              <a:rPr lang="en-CA" sz="1600"/>
              <a:t> </a:t>
            </a:r>
            <a:r>
              <a:rPr lang="en-CA" sz="1600" err="1"/>
              <a:t>và</a:t>
            </a:r>
            <a:r>
              <a:rPr lang="en-CA" sz="1600"/>
              <a:t> </a:t>
            </a:r>
            <a:r>
              <a:rPr lang="en-CA" sz="1600" err="1"/>
              <a:t>mật</a:t>
            </a:r>
            <a:r>
              <a:rPr lang="en-CA" sz="1600"/>
              <a:t> </a:t>
            </a:r>
            <a:r>
              <a:rPr lang="en-CA" sz="1600" err="1"/>
              <a:t>khẩu</a:t>
            </a:r>
            <a:endParaRPr lang="en-US" sz="1600"/>
          </a:p>
          <a:p>
            <a:endParaRPr lang="en-US" sz="2000"/>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6</a:t>
            </a:fld>
            <a:endParaRPr lang="en-US"/>
          </a:p>
        </p:txBody>
      </p:sp>
    </p:spTree>
    <p:extLst>
      <p:ext uri="{BB962C8B-B14F-4D97-AF65-F5344CB8AC3E}">
        <p14:creationId xmlns:p14="http://schemas.microsoft.com/office/powerpoint/2010/main" val="179121879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Khắc phục sự cố mạng</a:t>
            </a:r>
            <a:endParaRPr lang="en-US"/>
          </a:p>
        </p:txBody>
      </p:sp>
      <p:sp>
        <p:nvSpPr>
          <p:cNvPr id="3" name="Content Placeholder 2"/>
          <p:cNvSpPr>
            <a:spLocks noGrp="1"/>
          </p:cNvSpPr>
          <p:nvPr>
            <p:ph idx="1"/>
          </p:nvPr>
        </p:nvSpPr>
        <p:spPr/>
        <p:txBody>
          <a:bodyPr/>
          <a:lstStyle/>
          <a:p>
            <a:r>
              <a:rPr lang="en-US" b="1"/>
              <a:t>Khắc phục các sự cố phần cứng</a:t>
            </a:r>
            <a:endParaRPr lang="vi-VN" b="1"/>
          </a:p>
          <a:p>
            <a:pPr lvl="1"/>
            <a:r>
              <a:rPr lang="en-US" b="1"/>
              <a:t>Các đèn chỉ báo</a:t>
            </a:r>
            <a:endParaRPr lang="vi-VN" b="1"/>
          </a:p>
          <a:p>
            <a:pPr lvl="2"/>
            <a:r>
              <a:rPr lang="en-CA"/>
              <a:t>Hầu như tất cả các thiết bị mạng </a:t>
            </a:r>
            <a:r>
              <a:rPr lang="en-CA" smtClean="0"/>
              <a:t>đều </a:t>
            </a:r>
            <a:r>
              <a:rPr lang="en-CA"/>
              <a:t>bao gồm một hoặc nhiều đèn chỉ báo để thông báo về cách thức hoạt động của thiết bị</a:t>
            </a:r>
            <a:endParaRPr lang="en-US" kern="1200">
              <a:latin typeface="Zurich BT"/>
              <a:ea typeface="Times New Roman"/>
              <a:cs typeface="Calibri"/>
            </a:endParaRPr>
          </a:p>
          <a:p>
            <a:pPr lvl="2"/>
            <a:r>
              <a:rPr lang="en-CA"/>
              <a:t>Mọi NIC đều chứa một đèn phát điốt mày xanh lá nhấp nháy không liên tục khi thông tin được truyền tải tới và đi từ máy tính qua </a:t>
            </a:r>
            <a:r>
              <a:rPr lang="en-CA" smtClean="0"/>
              <a:t>NIC</a:t>
            </a:r>
            <a:endParaRPr lang="en-US" smtClean="0"/>
          </a:p>
          <a:p>
            <a:pPr lvl="3"/>
            <a:r>
              <a:rPr lang="en-CA"/>
              <a:t>Nếu bạn không thể truy cập vào mạng, bạn có thể kiểm tra </a:t>
            </a:r>
            <a:r>
              <a:rPr lang="en-CA" smtClean="0"/>
              <a:t>đèn </a:t>
            </a:r>
            <a:r>
              <a:rPr lang="en-CA"/>
              <a:t>xem nó có hoạt động </a:t>
            </a:r>
            <a:r>
              <a:rPr lang="en-CA" smtClean="0"/>
              <a:t>hay </a:t>
            </a:r>
            <a:r>
              <a:rPr lang="en-CA"/>
              <a:t>không</a:t>
            </a:r>
            <a:endParaRPr lang="en-US" smtClean="0"/>
          </a:p>
          <a:p>
            <a:pPr lvl="2"/>
            <a:r>
              <a:rPr lang="en-CA"/>
              <a:t>Hầu hết các thiết bị kết nối trung tâm và thiết bị chuyển mạch đều chứa các đèn chỉ báo LED cho mỗi cổng kết nối, và các đèn chỉ báo bật sáng khi thiết bị một thiết bị kết nối đúng với cổng </a:t>
            </a:r>
            <a:endParaRPr lang="en-US" smtClean="0"/>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60</a:t>
            </a:fld>
            <a:endParaRPr lang="en-US"/>
          </a:p>
        </p:txBody>
      </p:sp>
    </p:spTree>
    <p:extLst>
      <p:ext uri="{BB962C8B-B14F-4D97-AF65-F5344CB8AC3E}">
        <p14:creationId xmlns:p14="http://schemas.microsoft.com/office/powerpoint/2010/main" val="254357658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Khắc phục sự cố mạng</a:t>
            </a:r>
            <a:endParaRPr lang="en-US"/>
          </a:p>
        </p:txBody>
      </p:sp>
      <p:sp>
        <p:nvSpPr>
          <p:cNvPr id="3" name="Content Placeholder 2"/>
          <p:cNvSpPr>
            <a:spLocks noGrp="1"/>
          </p:cNvSpPr>
          <p:nvPr>
            <p:ph idx="1"/>
          </p:nvPr>
        </p:nvSpPr>
        <p:spPr/>
        <p:txBody>
          <a:bodyPr/>
          <a:lstStyle/>
          <a:p>
            <a:pPr lvl="2"/>
            <a:r>
              <a:rPr lang="en-CA"/>
              <a:t>Hầu hết các thiết bị kết nối trung tâm và thiết bị chuyển mạch đều chứa các đèn chỉ báo LED cho mỗi cổng kết nối, và các đèn chỉ báo bật sáng khi thiết bị một thiết bị kết nối đúng với cổng </a:t>
            </a:r>
            <a:endParaRPr lang="en-US"/>
          </a:p>
          <a:p>
            <a:pPr lvl="3"/>
            <a:r>
              <a:rPr lang="en-CA"/>
              <a:t>Nếu bạn đang gặp vấn đề về mặt kết nối, bạn kiểm tra cáp mạng nối tới bộ định tuyến và đảm bảo LED trên cổng nối với cáp mạng đã bật sáng</a:t>
            </a:r>
            <a:endParaRPr lang="en-US"/>
          </a:p>
          <a:p>
            <a:pPr lvl="3"/>
            <a:r>
              <a:rPr lang="en-CA"/>
              <a:t>Nếu không, bạn rút cáp mạng và cắm lại để tạo ra một kết nối bảo mật</a:t>
            </a:r>
            <a:endParaRPr lang="en-US"/>
          </a:p>
          <a:p>
            <a:pPr lvl="3"/>
            <a:r>
              <a:rPr lang="en-CA" smtClean="0"/>
              <a:t>Nếu cổng </a:t>
            </a:r>
            <a:r>
              <a:rPr lang="en-CA" smtClean="0"/>
              <a:t>LED </a:t>
            </a:r>
            <a:r>
              <a:rPr lang="en-CA" smtClean="0"/>
              <a:t>vẫn </a:t>
            </a:r>
            <a:r>
              <a:rPr lang="en-CA"/>
              <a:t>không sáng, bạn thử kết nối với một cổng khác</a:t>
            </a:r>
            <a:endParaRPr lang="en-US" kern="1200">
              <a:latin typeface="Zurich BT"/>
              <a:ea typeface="Times New Roman"/>
              <a:cs typeface="Calibri"/>
            </a:endParaRPr>
          </a:p>
          <a:p>
            <a:pPr lvl="2"/>
            <a:r>
              <a:rPr lang="en-CA"/>
              <a:t>Nếu bộ định tuyến băng thông rộng đóng vai trò là điểm truy cập không dây, thì đèn WLAN bật sáng khi chức năng không dây được bật</a:t>
            </a:r>
            <a:endParaRPr lang="en-US" smtClean="0"/>
          </a:p>
          <a:p>
            <a:pPr lvl="3"/>
            <a:r>
              <a:rPr lang="en-CA"/>
              <a:t>Nếu thiết bị không dây của bạn không thể tìm thấy điểm truy cập, bạn cần kiểm tra để đảm bảo điểm kết nối không dây này đã được hoạt động.</a:t>
            </a:r>
            <a:endParaRPr lang="en-US"/>
          </a:p>
          <a:p>
            <a:pPr lvl="2"/>
            <a:r>
              <a:rPr lang="en-CA"/>
              <a:t>Các modem băng thông rộng cũng gồm có các đèn chỉ báo đối với các điều kiện sau: nguồn được bật, đang gửi tín hiệu, đang nhận tín hiệu, các hoạt động của </a:t>
            </a:r>
            <a:r>
              <a:rPr lang="en-CA" smtClean="0"/>
              <a:t>PC, </a:t>
            </a:r>
            <a:r>
              <a:rPr lang="en-CA"/>
              <a:t>và khi máy tính kết nối trực </a:t>
            </a:r>
            <a:r>
              <a:rPr lang="en-CA" smtClean="0"/>
              <a:t>tuyến</a:t>
            </a:r>
          </a:p>
          <a:p>
            <a:pPr lvl="3"/>
            <a:r>
              <a:rPr lang="en-CA"/>
              <a:t>Kiểm tra một cách trực quan modem để đảm bảo tất cả các đèn thích hợp được bật sáng</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61</a:t>
            </a:fld>
            <a:endParaRPr lang="en-US"/>
          </a:p>
        </p:txBody>
      </p:sp>
    </p:spTree>
    <p:extLst>
      <p:ext uri="{BB962C8B-B14F-4D97-AF65-F5344CB8AC3E}">
        <p14:creationId xmlns:p14="http://schemas.microsoft.com/office/powerpoint/2010/main" val="287841913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Khắc phục sự cố mạng</a:t>
            </a:r>
            <a:endParaRPr lang="en-US"/>
          </a:p>
        </p:txBody>
      </p:sp>
      <p:sp>
        <p:nvSpPr>
          <p:cNvPr id="3" name="Content Placeholder 2"/>
          <p:cNvSpPr>
            <a:spLocks noGrp="1"/>
          </p:cNvSpPr>
          <p:nvPr>
            <p:ph idx="1"/>
          </p:nvPr>
        </p:nvSpPr>
        <p:spPr/>
        <p:txBody>
          <a:bodyPr/>
          <a:lstStyle/>
          <a:p>
            <a:pPr lvl="1"/>
            <a:r>
              <a:rPr lang="en-US" b="1"/>
              <a:t>Cập nhật  Firmware </a:t>
            </a:r>
            <a:endParaRPr lang="vi-VN" b="1"/>
          </a:p>
          <a:p>
            <a:pPr lvl="2"/>
            <a:r>
              <a:rPr lang="en-CA"/>
              <a:t>Khi bạn sử dụng một kết nối trực tiếp, chẳng hạn như DSL hoặc cáp, thường bạn không hay nhận được các bản cập nhật firmware </a:t>
            </a:r>
            <a:r>
              <a:rPr lang="en-CA" smtClean="0"/>
              <a:t>bổ </a:t>
            </a:r>
            <a:r>
              <a:rPr lang="en-CA"/>
              <a:t>sung chức năng cho modem của bạn</a:t>
            </a:r>
            <a:endParaRPr lang="en-US" smtClean="0"/>
          </a:p>
          <a:p>
            <a:pPr lvl="2"/>
            <a:r>
              <a:rPr lang="en-CA"/>
              <a:t>Các bản cập nhật firmware ảnh hưởng đến chức năng hoạt động của phần cứng</a:t>
            </a:r>
            <a:endParaRPr lang="en-US" smtClean="0"/>
          </a:p>
          <a:p>
            <a:pPr lvl="2"/>
            <a:r>
              <a:rPr lang="en-CA"/>
              <a:t>Đôi khi modem hoạt động không đúng chức năng sau khi cài đặt bản cập nhật firmware cho đến khi tắt và khởi động lại thiết bị</a:t>
            </a:r>
            <a:endParaRPr lang="en-US" kern="1200">
              <a:latin typeface="Zurich BT"/>
              <a:ea typeface="Times New Roman"/>
              <a:cs typeface="Calibri"/>
            </a:endParaRPr>
          </a:p>
          <a:p>
            <a:pPr lvl="2"/>
            <a:r>
              <a:rPr lang="en-CA"/>
              <a:t>Không phải dễ dàng chỉ ra được khi nào bản cập nhật firmware đã được cài đặt</a:t>
            </a:r>
            <a:endParaRPr lang="en-US" smtClean="0"/>
          </a:p>
          <a:p>
            <a:pPr lvl="3"/>
            <a:r>
              <a:rPr lang="en-CA"/>
              <a:t>nếu modem hoạt động đúng chức năng và sau đó bất ngờ dừng hoạt động, giải pháp đơn giản là khởi động lại thiết bị.</a:t>
            </a:r>
            <a:endParaRPr lang="en-US"/>
          </a:p>
          <a:p>
            <a:pPr lvl="2"/>
            <a:r>
              <a:rPr lang="en-CA"/>
              <a:t>Nếu bạn khởi động lại modem băng thông rộng, </a:t>
            </a:r>
            <a:r>
              <a:rPr lang="en-CA" smtClean="0"/>
              <a:t>khởi </a:t>
            </a:r>
            <a:r>
              <a:rPr lang="en-CA"/>
              <a:t>động lại </a:t>
            </a:r>
            <a:r>
              <a:rPr lang="en-CA" smtClean="0"/>
              <a:t>cả những </a:t>
            </a:r>
            <a:r>
              <a:rPr lang="en-CA"/>
              <a:t>thiết bị mạng nào có kết nối với nó</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62</a:t>
            </a:fld>
            <a:endParaRPr lang="en-US"/>
          </a:p>
        </p:txBody>
      </p:sp>
    </p:spTree>
    <p:extLst>
      <p:ext uri="{BB962C8B-B14F-4D97-AF65-F5344CB8AC3E}">
        <p14:creationId xmlns:p14="http://schemas.microsoft.com/office/powerpoint/2010/main" val="49221991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Khắc phục sự cố mạng</a:t>
            </a:r>
            <a:endParaRPr lang="en-US"/>
          </a:p>
        </p:txBody>
      </p:sp>
      <p:sp>
        <p:nvSpPr>
          <p:cNvPr id="3" name="Content Placeholder 2"/>
          <p:cNvSpPr>
            <a:spLocks noGrp="1"/>
          </p:cNvSpPr>
          <p:nvPr>
            <p:ph idx="1"/>
          </p:nvPr>
        </p:nvSpPr>
        <p:spPr/>
        <p:txBody>
          <a:bodyPr/>
          <a:lstStyle/>
          <a:p>
            <a:pPr lvl="1"/>
            <a:r>
              <a:rPr lang="en-US" b="1"/>
              <a:t>Các sự cố về chất lượng tín hiệu</a:t>
            </a:r>
            <a:endParaRPr lang="vi-VN" b="1"/>
          </a:p>
          <a:p>
            <a:pPr lvl="2"/>
            <a:r>
              <a:rPr lang="en-CA"/>
              <a:t>Việc truyền tải các tín hiệu mạng phụ thuộc vào phương tiện truyền thông</a:t>
            </a:r>
            <a:endParaRPr lang="en-US" smtClean="0"/>
          </a:p>
          <a:p>
            <a:pPr lvl="3"/>
            <a:r>
              <a:rPr lang="en-CA"/>
              <a:t>Các kết nối giữa dây dẫn trong cáp Ethernet và đầu kết nối đôi khi bị lỏng, hoặc dây dẫn bị đứt ở vị trí nào đó trong dây cáp</a:t>
            </a:r>
            <a:endParaRPr lang="en-US" smtClean="0"/>
          </a:p>
          <a:p>
            <a:pPr lvl="3"/>
            <a:r>
              <a:rPr lang="en-CA"/>
              <a:t>Khi cáp mạng bị hỏng sẽ không thể truyền tải tín hiệu được</a:t>
            </a:r>
            <a:endParaRPr lang="en-US"/>
          </a:p>
          <a:p>
            <a:pPr lvl="2"/>
            <a:r>
              <a:rPr lang="en-CA"/>
              <a:t>Nếu bạn đang gặp sự cố về kết nối mạng, </a:t>
            </a:r>
            <a:r>
              <a:rPr lang="en-CA" smtClean="0"/>
              <a:t>kiểm </a:t>
            </a:r>
            <a:r>
              <a:rPr lang="en-CA"/>
              <a:t>tra các kết nối</a:t>
            </a:r>
            <a:endParaRPr lang="en-US"/>
          </a:p>
          <a:p>
            <a:pPr lvl="2"/>
            <a:r>
              <a:rPr lang="en-CA"/>
              <a:t>Các </a:t>
            </a:r>
            <a:r>
              <a:rPr lang="en-CA" smtClean="0"/>
              <a:t>yếu tố môi trường </a:t>
            </a:r>
            <a:r>
              <a:rPr lang="en-CA"/>
              <a:t>ảnh hưởng đến </a:t>
            </a:r>
            <a:r>
              <a:rPr lang="en-CA" smtClean="0"/>
              <a:t>khoảng cách </a:t>
            </a:r>
            <a:r>
              <a:rPr lang="en-CA"/>
              <a:t>và chất lượng của các tín hiệu không dây</a:t>
            </a:r>
            <a:endParaRPr lang="en-US" kern="1200">
              <a:latin typeface="Zurich BT"/>
              <a:ea typeface="Times New Roman"/>
              <a:cs typeface="Calibri"/>
            </a:endParaRPr>
          </a:p>
          <a:p>
            <a:pPr lvl="2"/>
            <a:r>
              <a:rPr lang="en-CA"/>
              <a:t>Các quá trình truyền thông không dây cũng bị ảnh hưởng bởi sự can thiệp của các thiết bị khác </a:t>
            </a:r>
            <a:r>
              <a:rPr lang="en-CA" smtClean="0"/>
              <a:t>hoạt </a:t>
            </a:r>
            <a:r>
              <a:rPr lang="en-CA"/>
              <a:t>động trong cùng dải tần số</a:t>
            </a:r>
            <a:endParaRPr lang="en-US" smtClean="0"/>
          </a:p>
          <a:p>
            <a:pPr lvl="2"/>
            <a:r>
              <a:rPr lang="en-CA"/>
              <a:t>Để kiểm thử những yếu tố ảnh hưởng đến kết nối Internet của bạn, hãy thử kết nối LAN chỉ với cáp Ethernet</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63</a:t>
            </a:fld>
            <a:endParaRPr lang="en-US"/>
          </a:p>
        </p:txBody>
      </p:sp>
    </p:spTree>
    <p:extLst>
      <p:ext uri="{BB962C8B-B14F-4D97-AF65-F5344CB8AC3E}">
        <p14:creationId xmlns:p14="http://schemas.microsoft.com/office/powerpoint/2010/main" val="367085626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Khắc phục sự cố mạng</a:t>
            </a:r>
            <a:endParaRPr lang="en-US"/>
          </a:p>
        </p:txBody>
      </p:sp>
      <p:sp>
        <p:nvSpPr>
          <p:cNvPr id="3" name="Content Placeholder 2"/>
          <p:cNvSpPr>
            <a:spLocks noGrp="1"/>
          </p:cNvSpPr>
          <p:nvPr>
            <p:ph idx="1"/>
          </p:nvPr>
        </p:nvSpPr>
        <p:spPr/>
        <p:txBody>
          <a:bodyPr/>
          <a:lstStyle/>
          <a:p>
            <a:r>
              <a:rPr lang="en-US" b="1"/>
              <a:t>Khắc phục các sự cố về địa chỉ </a:t>
            </a:r>
            <a:endParaRPr lang="vi-VN" b="1"/>
          </a:p>
          <a:p>
            <a:pPr lvl="1"/>
            <a:r>
              <a:rPr lang="en-CA"/>
              <a:t>Để có thể kết nối với Internet một cách thành công, máy tính cần phải được cấu hình chuẩn xác cho các thành phần như địa chỉ IP, mặt nạ mạng con và cổng vào ra mạng mặc định</a:t>
            </a:r>
            <a:endParaRPr lang="en-US"/>
          </a:p>
          <a:p>
            <a:pPr lvl="1"/>
            <a:r>
              <a:rPr lang="en-CA"/>
              <a:t>Người dùng cuối thường không thực hiện những cài đặt này, và hiếm khi họ tự thay đổi chúng</a:t>
            </a:r>
            <a:endParaRPr lang="en-US" smtClean="0"/>
          </a:p>
          <a:p>
            <a:pPr lvl="2"/>
            <a:r>
              <a:rPr lang="en-CA"/>
              <a:t>Trong hầu hết các trường hợp, máy tính tự động lấy các thiết lập từ máy chủ DHCP</a:t>
            </a:r>
            <a:endParaRPr lang="en-US" smtClean="0"/>
          </a:p>
          <a:p>
            <a:pPr lvl="2"/>
            <a:r>
              <a:rPr lang="en-CA"/>
              <a:t>C</a:t>
            </a:r>
            <a:r>
              <a:rPr lang="en-CA" smtClean="0"/>
              <a:t>ó </a:t>
            </a:r>
            <a:r>
              <a:rPr lang="en-CA"/>
              <a:t>thể kiểm tra các thiết lập cấu hình mạng bằng cách sử dụng tiện ích IPCONFIG</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64</a:t>
            </a:fld>
            <a:endParaRPr lang="en-US"/>
          </a:p>
        </p:txBody>
      </p:sp>
    </p:spTree>
    <p:extLst>
      <p:ext uri="{BB962C8B-B14F-4D97-AF65-F5344CB8AC3E}">
        <p14:creationId xmlns:p14="http://schemas.microsoft.com/office/powerpoint/2010/main" val="275876611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Khắc phục sự cố mạng</a:t>
            </a:r>
            <a:endParaRPr lang="en-US"/>
          </a:p>
        </p:txBody>
      </p:sp>
      <p:sp>
        <p:nvSpPr>
          <p:cNvPr id="3" name="Content Placeholder 2"/>
          <p:cNvSpPr>
            <a:spLocks noGrp="1"/>
          </p:cNvSpPr>
          <p:nvPr>
            <p:ph idx="1"/>
          </p:nvPr>
        </p:nvSpPr>
        <p:spPr/>
        <p:txBody>
          <a:bodyPr/>
          <a:lstStyle/>
          <a:p>
            <a:pPr lvl="1"/>
            <a:r>
              <a:rPr lang="en-CA"/>
              <a:t>Để sử dụng tiện ích IPCONFIG</a:t>
            </a:r>
            <a:r>
              <a:rPr lang="en-US" smtClean="0"/>
              <a:t>:</a:t>
            </a:r>
          </a:p>
          <a:p>
            <a:pPr lvl="1"/>
            <a:endParaRPr lang="en-US"/>
          </a:p>
          <a:p>
            <a:pPr lvl="1"/>
            <a:endParaRPr lang="en-US" smtClean="0"/>
          </a:p>
          <a:p>
            <a:pPr lvl="1"/>
            <a:endParaRPr lang="en-US"/>
          </a:p>
          <a:p>
            <a:pPr lvl="1"/>
            <a:endParaRPr lang="en-US" smtClean="0"/>
          </a:p>
          <a:p>
            <a:pPr lvl="1"/>
            <a:endParaRPr lang="en-US"/>
          </a:p>
          <a:p>
            <a:pPr marL="1146175" indent="-463550">
              <a:buNone/>
            </a:pPr>
            <a:r>
              <a:rPr lang="x-none" sz="1800" smtClean="0"/>
              <a:t>1.	</a:t>
            </a:r>
            <a:r>
              <a:rPr lang="en-US" sz="1800"/>
              <a:t>Nhấp chuột vào </a:t>
            </a:r>
            <a:r>
              <a:rPr lang="en-CA" sz="1800" b="1" smtClean="0"/>
              <a:t>Start</a:t>
            </a:r>
            <a:r>
              <a:rPr lang="x-none" sz="1800" smtClean="0"/>
              <a:t>.</a:t>
            </a:r>
            <a:endParaRPr lang="en-US" sz="1800" smtClean="0"/>
          </a:p>
          <a:p>
            <a:pPr marL="1146175" indent="-463550">
              <a:buNone/>
            </a:pPr>
            <a:r>
              <a:rPr lang="x-none" sz="1800" smtClean="0"/>
              <a:t>2.	</a:t>
            </a:r>
            <a:r>
              <a:rPr lang="en-US" sz="1800"/>
              <a:t>Trong hộp</a:t>
            </a:r>
            <a:r>
              <a:rPr lang="en-CA" sz="1800"/>
              <a:t> Search, </a:t>
            </a:r>
            <a:r>
              <a:rPr lang="en-US" sz="1800"/>
              <a:t>nhập</a:t>
            </a:r>
            <a:r>
              <a:rPr lang="en-CA" sz="1800"/>
              <a:t>: cmd </a:t>
            </a:r>
            <a:r>
              <a:rPr lang="en-US" sz="1800"/>
              <a:t>và nhấn</a:t>
            </a:r>
            <a:r>
              <a:rPr lang="x-none" sz="1800" smtClean="0"/>
              <a:t> </a:t>
            </a:r>
            <a:r>
              <a:rPr lang="en-US" sz="1800" smtClean="0"/>
              <a:t>ENTER</a:t>
            </a:r>
            <a:r>
              <a:rPr lang="x-none" sz="1800" smtClean="0"/>
              <a:t>.</a:t>
            </a:r>
            <a:endParaRPr lang="en-US" sz="1800" smtClean="0"/>
          </a:p>
          <a:p>
            <a:pPr marL="1146175" indent="-463550">
              <a:buNone/>
            </a:pPr>
            <a:r>
              <a:rPr lang="x-none" sz="1800" smtClean="0"/>
              <a:t>3</a:t>
            </a:r>
            <a:r>
              <a:rPr lang="x-none" sz="1800"/>
              <a:t>.	</a:t>
            </a:r>
            <a:r>
              <a:rPr lang="en-US" sz="1800"/>
              <a:t>Trong cửa sổ nhắc lệnh, nhập</a:t>
            </a:r>
            <a:r>
              <a:rPr lang="en-CA" sz="1800"/>
              <a:t>: ipconfig </a:t>
            </a:r>
            <a:r>
              <a:rPr lang="en-US" sz="1800"/>
              <a:t>và nhấn</a:t>
            </a:r>
            <a:r>
              <a:rPr lang="x-none" sz="1800" smtClean="0"/>
              <a:t> </a:t>
            </a:r>
            <a:r>
              <a:rPr lang="en-US" sz="1800" smtClean="0"/>
              <a:t>ENTER</a:t>
            </a:r>
            <a:r>
              <a:rPr lang="x-none" sz="1800" smtClean="0"/>
              <a:t>.</a:t>
            </a:r>
            <a:endParaRPr lang="en-US" sz="1800"/>
          </a:p>
          <a:p>
            <a:pPr marL="1146175" indent="-463550">
              <a:buNone/>
            </a:pPr>
            <a:r>
              <a:rPr lang="x-none" sz="1800"/>
              <a:t>4.	</a:t>
            </a:r>
            <a:r>
              <a:rPr lang="en-US" sz="1800"/>
              <a:t>Quan sát dòng bắt đầu với cụm từ</a:t>
            </a:r>
            <a:r>
              <a:rPr lang="en-CA" sz="1800"/>
              <a:t> "IPv4 Address …" </a:t>
            </a:r>
            <a:r>
              <a:rPr lang="en-US" sz="1800"/>
              <a:t>để xem ba thiết lập cần thiết về địa chỉ mạng</a:t>
            </a:r>
            <a:r>
              <a:rPr lang="x-none" sz="1800" smtClean="0"/>
              <a:t>.</a:t>
            </a:r>
            <a:endParaRPr lang="en-US" sz="1800"/>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65</a:t>
            </a:fld>
            <a:endParaRPr lang="en-US"/>
          </a:p>
        </p:txBody>
      </p:sp>
      <p:pic>
        <p:nvPicPr>
          <p:cNvPr id="6" name="Picture 5" descr="C:\Users\AnotherAlto\Documents\CCI_Learning\8366 Networking Fundamentals\Strata\Graphics\Lesson3 Figures\IPaddressCommandPrompt.png"/>
          <p:cNvPicPr/>
          <p:nvPr/>
        </p:nvPicPr>
        <p:blipFill>
          <a:blip r:embed="rId3">
            <a:extLst>
              <a:ext uri="{28A0092B-C50C-407E-A947-70E740481C1C}">
                <a14:useLocalDpi xmlns:a14="http://schemas.microsoft.com/office/drawing/2010/main" val="0"/>
              </a:ext>
            </a:extLst>
          </a:blip>
          <a:srcRect/>
          <a:stretch>
            <a:fillRect/>
          </a:stretch>
        </p:blipFill>
        <p:spPr bwMode="auto">
          <a:xfrm>
            <a:off x="1125491" y="1770334"/>
            <a:ext cx="4985023" cy="2164129"/>
          </a:xfrm>
          <a:prstGeom prst="rect">
            <a:avLst/>
          </a:prstGeom>
          <a:noFill/>
          <a:ln>
            <a:noFill/>
          </a:ln>
        </p:spPr>
      </p:pic>
    </p:spTree>
    <p:extLst>
      <p:ext uri="{BB962C8B-B14F-4D97-AF65-F5344CB8AC3E}">
        <p14:creationId xmlns:p14="http://schemas.microsoft.com/office/powerpoint/2010/main" val="73655294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Khắc phục sự cố mạng</a:t>
            </a:r>
            <a:endParaRPr lang="en-US"/>
          </a:p>
        </p:txBody>
      </p:sp>
      <p:sp>
        <p:nvSpPr>
          <p:cNvPr id="3" name="Content Placeholder 2"/>
          <p:cNvSpPr>
            <a:spLocks noGrp="1"/>
          </p:cNvSpPr>
          <p:nvPr>
            <p:ph idx="1"/>
          </p:nvPr>
        </p:nvSpPr>
        <p:spPr/>
        <p:txBody>
          <a:bodyPr/>
          <a:lstStyle/>
          <a:p>
            <a:pPr lvl="1"/>
            <a:r>
              <a:rPr lang="en-US" smtClean="0"/>
              <a:t>Có thể dễ dàng nhận ra địa chỉ IPv4 có vấn đề:</a:t>
            </a:r>
            <a:endParaRPr lang="en-US"/>
          </a:p>
          <a:p>
            <a:pPr lvl="2"/>
            <a:r>
              <a:rPr lang="en-CA"/>
              <a:t>Địa chỉ 0.0.0.0 là địa chỉ khởi tạo đặc biệt được hệ thống sử dụng khi máy tính đang lấy địa chỉ IP từ máy chủ DHCP</a:t>
            </a:r>
            <a:endParaRPr lang="en-US" smtClean="0"/>
          </a:p>
          <a:p>
            <a:pPr lvl="2"/>
            <a:r>
              <a:rPr lang="en-CA"/>
              <a:t>Nếu hệ thống của bạn đang sử dụng địa chỉ IP 169.254.x.x (cùng với mặt nạ mạng con 255.255.0.0), nghĩa là hệ thống đó không liên lạc được với máy chủ DHCP và nó tự cấu hình địa chỉ IP sử dụng tính năng Windows Automatic Private IP Addressing (APIPA)</a:t>
            </a:r>
            <a:endParaRPr lang="en-US"/>
          </a:p>
          <a:p>
            <a:pPr lvl="3"/>
            <a:r>
              <a:rPr lang="en-CA"/>
              <a:t>Dải địa chỉ của APIPA (từ 169.254.0.1 tới 169.254.255.254) là một dải địa chỉ IP riêng không thể được sử dụng trên Internet</a:t>
            </a:r>
            <a:endParaRPr lang="en-US"/>
          </a:p>
          <a:p>
            <a:pPr lvl="3"/>
            <a:r>
              <a:rPr lang="en-CA"/>
              <a:t>Nếu bạn kiểm tra các thiết lập cho cấu hình của bạn và quan sát thấy hệ thống của bạn nhận địa chỉ khởi tạo hoặc địa chỉ APIPA, nghĩa là hệ thống của bạn không liên lạc được với máy chủ DHCP trên mạng</a:t>
            </a:r>
            <a:endParaRPr lang="en-US"/>
          </a:p>
          <a:p>
            <a:pPr lvl="2"/>
            <a:r>
              <a:rPr lang="en-CA" smtClean="0"/>
              <a:t>Hãy kiểm tra xem cáp mạng đã được gắn chưa trước tiên</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66</a:t>
            </a:fld>
            <a:endParaRPr lang="en-US"/>
          </a:p>
        </p:txBody>
      </p:sp>
    </p:spTree>
    <p:extLst>
      <p:ext uri="{BB962C8B-B14F-4D97-AF65-F5344CB8AC3E}">
        <p14:creationId xmlns:p14="http://schemas.microsoft.com/office/powerpoint/2010/main" val="398613100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Khắc phục sự cố mạng</a:t>
            </a:r>
            <a:endParaRPr lang="en-US"/>
          </a:p>
        </p:txBody>
      </p:sp>
      <p:sp>
        <p:nvSpPr>
          <p:cNvPr id="3" name="Content Placeholder 2"/>
          <p:cNvSpPr>
            <a:spLocks noGrp="1"/>
          </p:cNvSpPr>
          <p:nvPr>
            <p:ph idx="1"/>
          </p:nvPr>
        </p:nvSpPr>
        <p:spPr/>
        <p:txBody>
          <a:bodyPr/>
          <a:lstStyle/>
          <a:p>
            <a:r>
              <a:rPr lang="en-US" b="1"/>
              <a:t>Kiểm tra kết nối với địa chỉ</a:t>
            </a:r>
            <a:endParaRPr lang="vi-VN" b="1"/>
          </a:p>
          <a:p>
            <a:pPr lvl="2"/>
            <a:r>
              <a:rPr lang="en-CA"/>
              <a:t>Bạn có thể ping đến các địa chỉ cụ thể để xác định nơi bị ngắt kết </a:t>
            </a:r>
            <a:r>
              <a:rPr lang="en-CA" smtClean="0"/>
              <a:t>nối</a:t>
            </a:r>
            <a:endParaRPr lang="en-US"/>
          </a:p>
          <a:p>
            <a:pPr lvl="3"/>
            <a:r>
              <a:rPr lang="en-CA" smtClean="0"/>
              <a:t>Nếu </a:t>
            </a:r>
            <a:r>
              <a:rPr lang="en-CA"/>
              <a:t>NIC và cáp mạng hoạt động đúng chức năng, bạn có thể ping thành công đến chính địa chỉ IP của </a:t>
            </a:r>
            <a:r>
              <a:rPr lang="en-CA" smtClean="0"/>
              <a:t>bạn</a:t>
            </a:r>
            <a:r>
              <a:rPr lang="en-CA"/>
              <a:t>.</a:t>
            </a:r>
            <a:endParaRPr lang="en-US" smtClean="0"/>
          </a:p>
          <a:p>
            <a:pPr lvl="3"/>
            <a:r>
              <a:rPr lang="en-CA"/>
              <a:t>Nếu NIC và cáp mạng hoạt động tốt và các thiết lập cấu hình mạng cũng chính xác, bạn có thể ping thành công đến các hệ thống máy tính khác trên mạng cục bộ, và bạn cũng có thể ping được cổng vào ra mạng mặc định</a:t>
            </a:r>
            <a:endParaRPr lang="en-US"/>
          </a:p>
          <a:p>
            <a:pPr lvl="3"/>
            <a:r>
              <a:rPr lang="en-CA"/>
              <a:t>Nếu kết nối Internet của bạn hoạt động đúng chức năng, bạn có thể ping đến ISP hoặc web site yêu thích thông qua địa chỉ IP</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67</a:t>
            </a:fld>
            <a:endParaRPr lang="en-US"/>
          </a:p>
        </p:txBody>
      </p:sp>
    </p:spTree>
    <p:extLst>
      <p:ext uri="{BB962C8B-B14F-4D97-AF65-F5344CB8AC3E}">
        <p14:creationId xmlns:p14="http://schemas.microsoft.com/office/powerpoint/2010/main" val="356034057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Khắc phục sự cố mạng</a:t>
            </a:r>
            <a:endParaRPr lang="en-US"/>
          </a:p>
        </p:txBody>
      </p:sp>
      <p:sp>
        <p:nvSpPr>
          <p:cNvPr id="3" name="Content Placeholder 2"/>
          <p:cNvSpPr>
            <a:spLocks noGrp="1"/>
          </p:cNvSpPr>
          <p:nvPr>
            <p:ph idx="1"/>
          </p:nvPr>
        </p:nvSpPr>
        <p:spPr/>
        <p:txBody>
          <a:bodyPr/>
          <a:lstStyle/>
          <a:p>
            <a:pPr lvl="1"/>
            <a:r>
              <a:rPr lang="en-CA"/>
              <a:t>Để sử dụng tiện ích </a:t>
            </a:r>
            <a:r>
              <a:rPr lang="en-CA" smtClean="0"/>
              <a:t>ping:</a:t>
            </a:r>
            <a:endParaRPr lang="en-US" smtClean="0"/>
          </a:p>
          <a:p>
            <a:pPr lvl="1"/>
            <a:endParaRPr lang="en-US" smtClean="0"/>
          </a:p>
          <a:p>
            <a:pPr lvl="1"/>
            <a:endParaRPr lang="en-US"/>
          </a:p>
          <a:p>
            <a:pPr lvl="1"/>
            <a:endParaRPr lang="en-US" smtClean="0"/>
          </a:p>
          <a:p>
            <a:pPr lvl="1"/>
            <a:endParaRPr lang="en-US"/>
          </a:p>
          <a:p>
            <a:pPr lvl="1"/>
            <a:endParaRPr lang="en-US"/>
          </a:p>
          <a:p>
            <a:pPr marL="1030288" indent="-406400">
              <a:buNone/>
            </a:pPr>
            <a:r>
              <a:rPr lang="x-none" sz="1800"/>
              <a:t>1.	</a:t>
            </a:r>
            <a:r>
              <a:rPr lang="en-US" sz="1800"/>
              <a:t>Nhấp chuột vào </a:t>
            </a:r>
            <a:r>
              <a:rPr lang="en-CA" sz="1800" b="1"/>
              <a:t>Start</a:t>
            </a:r>
            <a:r>
              <a:rPr lang="x-none" sz="1800" smtClean="0"/>
              <a:t>.</a:t>
            </a:r>
            <a:endParaRPr lang="en-US" sz="1800"/>
          </a:p>
          <a:p>
            <a:pPr marL="1030288" indent="-406400">
              <a:buNone/>
            </a:pPr>
            <a:r>
              <a:rPr lang="x-none" sz="1800"/>
              <a:t>2.	</a:t>
            </a:r>
            <a:r>
              <a:rPr lang="en-US" sz="1800"/>
              <a:t>Trong ô</a:t>
            </a:r>
            <a:r>
              <a:rPr lang="en-CA" sz="1800"/>
              <a:t> Search, </a:t>
            </a:r>
            <a:r>
              <a:rPr lang="en-US" sz="1800"/>
              <a:t>nhập</a:t>
            </a:r>
            <a:r>
              <a:rPr lang="en-CA" sz="1800"/>
              <a:t>: cmd </a:t>
            </a:r>
            <a:r>
              <a:rPr lang="en-US" sz="1800"/>
              <a:t>và nhấn </a:t>
            </a:r>
            <a:r>
              <a:rPr lang="en-US" sz="1800" smtClean="0"/>
              <a:t>ENTER</a:t>
            </a:r>
            <a:r>
              <a:rPr lang="x-none" sz="1800" smtClean="0"/>
              <a:t>. </a:t>
            </a:r>
            <a:endParaRPr lang="en-US" sz="1800"/>
          </a:p>
          <a:p>
            <a:pPr marL="1030288" indent="-406400">
              <a:buNone/>
            </a:pPr>
            <a:r>
              <a:rPr lang="x-none" sz="1800"/>
              <a:t>3.	</a:t>
            </a:r>
            <a:r>
              <a:rPr lang="en-US" sz="1800"/>
              <a:t>Trong cửa sổ nhắc lệnh</a:t>
            </a:r>
            <a:r>
              <a:rPr lang="en-CA" sz="1800"/>
              <a:t>, </a:t>
            </a:r>
            <a:r>
              <a:rPr lang="en-US" sz="1800"/>
              <a:t>nhập</a:t>
            </a:r>
            <a:r>
              <a:rPr lang="en-CA" sz="1800"/>
              <a:t>: ping [ip_address] (</a:t>
            </a:r>
            <a:r>
              <a:rPr lang="en-US" sz="1800"/>
              <a:t>với</a:t>
            </a:r>
            <a:r>
              <a:rPr lang="en-CA" sz="1800"/>
              <a:t> ip_address </a:t>
            </a:r>
            <a:r>
              <a:rPr lang="en-US" sz="1800"/>
              <a:t>là địa chỉ</a:t>
            </a:r>
            <a:r>
              <a:rPr lang="en-CA" sz="1800"/>
              <a:t> IP </a:t>
            </a:r>
            <a:r>
              <a:rPr lang="en-US" sz="1800"/>
              <a:t>của hệ thống mà bạn đang muốn liên lạc</a:t>
            </a:r>
            <a:r>
              <a:rPr lang="en-CA" sz="1800"/>
              <a:t>) </a:t>
            </a:r>
            <a:r>
              <a:rPr lang="en-US" sz="1800"/>
              <a:t>và </a:t>
            </a:r>
            <a:r>
              <a:rPr lang="en-US" sz="1800" smtClean="0"/>
              <a:t>nhấn</a:t>
            </a:r>
            <a:r>
              <a:rPr lang="x-none" sz="1800" smtClean="0"/>
              <a:t> </a:t>
            </a:r>
            <a:r>
              <a:rPr lang="en-US" sz="1800" smtClean="0"/>
              <a:t>ENTER</a:t>
            </a:r>
            <a:r>
              <a:rPr lang="x-none" sz="1800" smtClean="0"/>
              <a:t>.</a:t>
            </a:r>
            <a:endParaRPr lang="en-US" sz="1800"/>
          </a:p>
          <a:p>
            <a:pPr marL="1030288" indent="-406400">
              <a:buNone/>
            </a:pPr>
            <a:r>
              <a:rPr lang="x-none" sz="1800" smtClean="0"/>
              <a:t>4.	</a:t>
            </a:r>
            <a:r>
              <a:rPr lang="en-US" sz="1800"/>
              <a:t>Quan sát các bản tin trả lời để xác nhận kết nối được đến hệ thống đó</a:t>
            </a:r>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68</a:t>
            </a:fld>
            <a:endParaRPr lang="en-US"/>
          </a:p>
        </p:txBody>
      </p:sp>
      <p:pic>
        <p:nvPicPr>
          <p:cNvPr id="6" name="Picture 5" descr="C:\Users\AnotherAlto\Documents\CCI_Learning\7314 IC3 GS4\L12Figures\ping-yahoo.png"/>
          <p:cNvPicPr/>
          <p:nvPr/>
        </p:nvPicPr>
        <p:blipFill>
          <a:blip r:embed="rId3">
            <a:extLst>
              <a:ext uri="{28A0092B-C50C-407E-A947-70E740481C1C}">
                <a14:useLocalDpi xmlns:a14="http://schemas.microsoft.com/office/drawing/2010/main" val="0"/>
              </a:ext>
            </a:extLst>
          </a:blip>
          <a:srcRect/>
          <a:stretch>
            <a:fillRect/>
          </a:stretch>
        </p:blipFill>
        <p:spPr bwMode="auto">
          <a:xfrm>
            <a:off x="1154795" y="1767930"/>
            <a:ext cx="4925924" cy="2179955"/>
          </a:xfrm>
          <a:prstGeom prst="rect">
            <a:avLst/>
          </a:prstGeom>
          <a:noFill/>
          <a:ln>
            <a:noFill/>
          </a:ln>
        </p:spPr>
      </p:pic>
    </p:spTree>
    <p:extLst>
      <p:ext uri="{BB962C8B-B14F-4D97-AF65-F5344CB8AC3E}">
        <p14:creationId xmlns:p14="http://schemas.microsoft.com/office/powerpoint/2010/main" val="90418835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Khắc phục sự cố mạng</a:t>
            </a:r>
            <a:endParaRPr lang="en-US"/>
          </a:p>
        </p:txBody>
      </p:sp>
      <p:sp>
        <p:nvSpPr>
          <p:cNvPr id="3" name="Content Placeholder 2"/>
          <p:cNvSpPr>
            <a:spLocks noGrp="1"/>
          </p:cNvSpPr>
          <p:nvPr>
            <p:ph idx="1"/>
          </p:nvPr>
        </p:nvSpPr>
        <p:spPr/>
        <p:txBody>
          <a:bodyPr/>
          <a:lstStyle/>
          <a:p>
            <a:r>
              <a:rPr lang="en-US" b="1"/>
              <a:t>Khắc phục các sự cố về thiết lập bảo mật</a:t>
            </a:r>
            <a:endParaRPr lang="vi-VN" b="1"/>
          </a:p>
          <a:p>
            <a:pPr lvl="1"/>
            <a:r>
              <a:rPr lang="en-US"/>
              <a:t>Thiết lập bảo mật cũng có thể là nguyên nhân gây ra sự cố kết nối.</a:t>
            </a:r>
            <a:endParaRPr lang="vi-VN"/>
          </a:p>
          <a:p>
            <a:pPr lvl="1"/>
            <a:r>
              <a:rPr lang="en-US" b="1"/>
              <a:t>Bảo mật không dây</a:t>
            </a:r>
            <a:endParaRPr lang="vi-VN" b="1"/>
          </a:p>
          <a:p>
            <a:pPr lvl="2"/>
            <a:r>
              <a:rPr lang="en-CA"/>
              <a:t>Hầu hết các LAN không dây sử dụng một phương pháp mã hóa để bảo vệ quá trình truy cập mạng và các tài nguyên mạng. </a:t>
            </a:r>
            <a:endParaRPr lang="en-US"/>
          </a:p>
          <a:p>
            <a:pPr lvl="2"/>
            <a:r>
              <a:rPr lang="en-CA"/>
              <a:t>Nếu bạn gặp khó khăn trong việc truy cập mạng không dây, bạn cần đảm bảo đã nhập chính xác mật khẩu kết nối vào mạng đó</a:t>
            </a:r>
            <a:endParaRPr lang="en-US"/>
          </a:p>
          <a:p>
            <a:pPr lvl="2"/>
            <a:r>
              <a:rPr lang="en-CA"/>
              <a:t>Nếu bạn gặp khó khăn trong việc truy cập mạng không dây, bạn cần đảm bảo đã nhập chính xác mật khẩu kết nối vào mạng đó</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69</a:t>
            </a:fld>
            <a:endParaRPr lang="en-US"/>
          </a:p>
        </p:txBody>
      </p:sp>
    </p:spTree>
    <p:extLst>
      <p:ext uri="{BB962C8B-B14F-4D97-AF65-F5344CB8AC3E}">
        <p14:creationId xmlns:p14="http://schemas.microsoft.com/office/powerpoint/2010/main" val="24674932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smtClean="0"/>
              <a:t>Các</a:t>
            </a:r>
            <a:r>
              <a:rPr lang="en-US" smtClean="0"/>
              <a:t> </a:t>
            </a:r>
            <a:r>
              <a:rPr lang="en-US" err="1" smtClean="0"/>
              <a:t>mô</a:t>
            </a:r>
            <a:r>
              <a:rPr lang="en-US" smtClean="0"/>
              <a:t> </a:t>
            </a:r>
            <a:r>
              <a:rPr lang="en-US" err="1" smtClean="0"/>
              <a:t>hình</a:t>
            </a:r>
            <a:r>
              <a:rPr lang="en-US" smtClean="0"/>
              <a:t> </a:t>
            </a:r>
            <a:r>
              <a:rPr lang="en-US" err="1" smtClean="0"/>
              <a:t>mạng</a:t>
            </a:r>
            <a:endParaRPr lang="en-US"/>
          </a:p>
        </p:txBody>
      </p:sp>
      <p:sp>
        <p:nvSpPr>
          <p:cNvPr id="3" name="Content Placeholder 2"/>
          <p:cNvSpPr>
            <a:spLocks noGrp="1"/>
          </p:cNvSpPr>
          <p:nvPr>
            <p:ph idx="1"/>
          </p:nvPr>
        </p:nvSpPr>
        <p:spPr>
          <a:xfrm>
            <a:off x="341966" y="1344705"/>
            <a:ext cx="8385175" cy="4913219"/>
          </a:xfrm>
        </p:spPr>
        <p:txBody>
          <a:bodyPr/>
          <a:lstStyle/>
          <a:p>
            <a:r>
              <a:rPr lang="en-US" b="1" err="1"/>
              <a:t>Mô</a:t>
            </a:r>
            <a:r>
              <a:rPr lang="en-US" b="1"/>
              <a:t> </a:t>
            </a:r>
            <a:r>
              <a:rPr lang="en-US" b="1" err="1"/>
              <a:t>hình</a:t>
            </a:r>
            <a:r>
              <a:rPr lang="en-US" b="1"/>
              <a:t> </a:t>
            </a:r>
            <a:r>
              <a:rPr lang="en-US" b="1" err="1"/>
              <a:t>mạng</a:t>
            </a:r>
            <a:r>
              <a:rPr lang="en-US" b="1"/>
              <a:t> </a:t>
            </a:r>
            <a:r>
              <a:rPr lang="en-US" b="1" err="1"/>
              <a:t>ngang</a:t>
            </a:r>
            <a:r>
              <a:rPr lang="en-US" b="1"/>
              <a:t> </a:t>
            </a:r>
            <a:r>
              <a:rPr lang="en-US" b="1" err="1"/>
              <a:t>hàng</a:t>
            </a:r>
            <a:endParaRPr lang="vi-VN" b="1"/>
          </a:p>
          <a:p>
            <a:pPr lvl="1"/>
            <a:r>
              <a:rPr lang="en-CA" err="1"/>
              <a:t>nơi</a:t>
            </a:r>
            <a:r>
              <a:rPr lang="en-CA"/>
              <a:t> </a:t>
            </a:r>
            <a:r>
              <a:rPr lang="en-CA" err="1"/>
              <a:t>tất</a:t>
            </a:r>
            <a:r>
              <a:rPr lang="en-CA"/>
              <a:t> </a:t>
            </a:r>
            <a:r>
              <a:rPr lang="en-CA" err="1"/>
              <a:t>cả</a:t>
            </a:r>
            <a:r>
              <a:rPr lang="en-CA"/>
              <a:t> </a:t>
            </a:r>
            <a:r>
              <a:rPr lang="en-CA" err="1"/>
              <a:t>các</a:t>
            </a:r>
            <a:r>
              <a:rPr lang="en-CA"/>
              <a:t> </a:t>
            </a:r>
            <a:r>
              <a:rPr lang="en-CA" err="1"/>
              <a:t>máy</a:t>
            </a:r>
            <a:r>
              <a:rPr lang="en-CA"/>
              <a:t> </a:t>
            </a:r>
            <a:r>
              <a:rPr lang="en-CA" err="1"/>
              <a:t>tính</a:t>
            </a:r>
            <a:r>
              <a:rPr lang="en-CA"/>
              <a:t> </a:t>
            </a:r>
            <a:r>
              <a:rPr lang="en-CA" err="1"/>
              <a:t>tham</a:t>
            </a:r>
            <a:r>
              <a:rPr lang="en-CA"/>
              <a:t> </a:t>
            </a:r>
            <a:r>
              <a:rPr lang="en-CA" err="1"/>
              <a:t>gia</a:t>
            </a:r>
            <a:r>
              <a:rPr lang="en-CA"/>
              <a:t> </a:t>
            </a:r>
            <a:r>
              <a:rPr lang="en-CA" err="1" smtClean="0"/>
              <a:t>đều</a:t>
            </a:r>
            <a:r>
              <a:rPr lang="en-CA" smtClean="0"/>
              <a:t> </a:t>
            </a:r>
            <a:r>
              <a:rPr lang="en-CA" err="1" smtClean="0"/>
              <a:t>có</a:t>
            </a:r>
            <a:r>
              <a:rPr lang="en-CA" smtClean="0"/>
              <a:t> </a:t>
            </a:r>
            <a:r>
              <a:rPr lang="en-CA" err="1" smtClean="0"/>
              <a:t>vai</a:t>
            </a:r>
            <a:r>
              <a:rPr lang="en-CA" smtClean="0"/>
              <a:t> </a:t>
            </a:r>
            <a:r>
              <a:rPr lang="en-CA" err="1" smtClean="0"/>
              <a:t>trò</a:t>
            </a:r>
            <a:r>
              <a:rPr lang="en-CA" smtClean="0"/>
              <a:t> </a:t>
            </a:r>
            <a:r>
              <a:rPr lang="en-CA" err="1" smtClean="0"/>
              <a:t>giống</a:t>
            </a:r>
            <a:r>
              <a:rPr lang="en-CA" smtClean="0"/>
              <a:t> </a:t>
            </a:r>
            <a:r>
              <a:rPr lang="en-CA" err="1" smtClean="0"/>
              <a:t>nhau</a:t>
            </a:r>
            <a:r>
              <a:rPr lang="en-CA" smtClean="0"/>
              <a:t>, </a:t>
            </a:r>
            <a:r>
              <a:rPr lang="en-CA" err="1"/>
              <a:t>và</a:t>
            </a:r>
            <a:r>
              <a:rPr lang="en-CA"/>
              <a:t> </a:t>
            </a:r>
            <a:r>
              <a:rPr lang="en-CA" err="1"/>
              <a:t>không</a:t>
            </a:r>
            <a:r>
              <a:rPr lang="en-CA"/>
              <a:t> </a:t>
            </a:r>
            <a:r>
              <a:rPr lang="en-CA" err="1"/>
              <a:t>có</a:t>
            </a:r>
            <a:r>
              <a:rPr lang="en-CA"/>
              <a:t> </a:t>
            </a:r>
            <a:r>
              <a:rPr lang="en-CA" err="1"/>
              <a:t>máy</a:t>
            </a:r>
            <a:r>
              <a:rPr lang="en-CA"/>
              <a:t> </a:t>
            </a:r>
            <a:r>
              <a:rPr lang="en-CA" err="1"/>
              <a:t>chủ</a:t>
            </a:r>
            <a:r>
              <a:rPr lang="en-CA"/>
              <a:t> </a:t>
            </a:r>
            <a:r>
              <a:rPr lang="en-CA" err="1"/>
              <a:t>trung</a:t>
            </a:r>
            <a:r>
              <a:rPr lang="en-CA"/>
              <a:t> tâm</a:t>
            </a:r>
            <a:endParaRPr lang="en-US" smtClean="0"/>
          </a:p>
          <a:p>
            <a:pPr lvl="1"/>
            <a:r>
              <a:rPr lang="en-CA" err="1"/>
              <a:t>mỗi</a:t>
            </a:r>
            <a:r>
              <a:rPr lang="en-CA"/>
              <a:t> </a:t>
            </a:r>
            <a:r>
              <a:rPr lang="en-CA" err="1"/>
              <a:t>máy</a:t>
            </a:r>
            <a:r>
              <a:rPr lang="en-CA"/>
              <a:t> </a:t>
            </a:r>
            <a:r>
              <a:rPr lang="en-CA" err="1"/>
              <a:t>tính</a:t>
            </a:r>
            <a:r>
              <a:rPr lang="en-CA"/>
              <a:t> </a:t>
            </a:r>
            <a:r>
              <a:rPr lang="en-CA" err="1"/>
              <a:t>được</a:t>
            </a:r>
            <a:r>
              <a:rPr lang="en-CA"/>
              <a:t> </a:t>
            </a:r>
            <a:r>
              <a:rPr lang="en-CA" err="1"/>
              <a:t>kết</a:t>
            </a:r>
            <a:r>
              <a:rPr lang="en-CA"/>
              <a:t> </a:t>
            </a:r>
            <a:r>
              <a:rPr lang="en-CA" err="1"/>
              <a:t>nối</a:t>
            </a:r>
            <a:r>
              <a:rPr lang="en-CA"/>
              <a:t> </a:t>
            </a:r>
            <a:r>
              <a:rPr lang="en-CA" err="1"/>
              <a:t>với</a:t>
            </a:r>
            <a:r>
              <a:rPr lang="en-CA"/>
              <a:t> </a:t>
            </a:r>
            <a:r>
              <a:rPr lang="en-CA" err="1"/>
              <a:t>mạng</a:t>
            </a:r>
            <a:r>
              <a:rPr lang="en-CA"/>
              <a:t> </a:t>
            </a:r>
            <a:r>
              <a:rPr lang="en-CA" err="1"/>
              <a:t>được</a:t>
            </a:r>
            <a:r>
              <a:rPr lang="en-CA"/>
              <a:t> </a:t>
            </a:r>
            <a:r>
              <a:rPr lang="en-CA" err="1"/>
              <a:t>gọi</a:t>
            </a:r>
            <a:r>
              <a:rPr lang="en-CA"/>
              <a:t> </a:t>
            </a:r>
            <a:r>
              <a:rPr lang="en-CA" err="1"/>
              <a:t>là</a:t>
            </a:r>
            <a:r>
              <a:rPr lang="en-CA"/>
              <a:t> </a:t>
            </a:r>
            <a:r>
              <a:rPr lang="en-CA" err="1"/>
              <a:t>một</a:t>
            </a:r>
            <a:r>
              <a:rPr lang="en-CA"/>
              <a:t> </a:t>
            </a:r>
            <a:r>
              <a:rPr lang="en-CA" smtClean="0"/>
              <a:t>máy tính </a:t>
            </a:r>
            <a:r>
              <a:rPr lang="en-CA" err="1"/>
              <a:t>trong</a:t>
            </a:r>
            <a:r>
              <a:rPr lang="en-CA"/>
              <a:t> </a:t>
            </a:r>
            <a:r>
              <a:rPr lang="en-CA" smtClean="0"/>
              <a:t>mạng (host).</a:t>
            </a:r>
            <a:endParaRPr lang="en-CA"/>
          </a:p>
          <a:p>
            <a:pPr lvl="2"/>
            <a:r>
              <a:rPr lang="en-US" err="1" smtClean="0"/>
              <a:t>Các</a:t>
            </a:r>
            <a:r>
              <a:rPr lang="en-US" smtClean="0"/>
              <a:t> </a:t>
            </a:r>
            <a:r>
              <a:rPr lang="en-US" err="1" smtClean="0"/>
              <a:t>máy</a:t>
            </a:r>
            <a:r>
              <a:rPr lang="en-US" smtClean="0"/>
              <a:t> hosts </a:t>
            </a:r>
            <a:r>
              <a:rPr lang="en-US" err="1" smtClean="0"/>
              <a:t>này</a:t>
            </a:r>
            <a:r>
              <a:rPr lang="en-US" smtClean="0"/>
              <a:t> </a:t>
            </a:r>
            <a:r>
              <a:rPr lang="en-US" err="1" smtClean="0"/>
              <a:t>có</a:t>
            </a:r>
            <a:r>
              <a:rPr lang="en-US" smtClean="0"/>
              <a:t> </a:t>
            </a:r>
            <a:r>
              <a:rPr lang="en-US" err="1" smtClean="0"/>
              <a:t>thể</a:t>
            </a:r>
            <a:r>
              <a:rPr lang="en-US" smtClean="0"/>
              <a:t> chia </a:t>
            </a:r>
            <a:r>
              <a:rPr lang="en-US" err="1" smtClean="0"/>
              <a:t>sẻ</a:t>
            </a:r>
            <a:r>
              <a:rPr lang="en-US" smtClean="0"/>
              <a:t> </a:t>
            </a:r>
            <a:r>
              <a:rPr lang="en-CA" err="1"/>
              <a:t>tệp</a:t>
            </a:r>
            <a:r>
              <a:rPr lang="en-CA"/>
              <a:t> tin, </a:t>
            </a:r>
            <a:r>
              <a:rPr lang="en-CA" err="1"/>
              <a:t>kết</a:t>
            </a:r>
            <a:r>
              <a:rPr lang="en-CA"/>
              <a:t> </a:t>
            </a:r>
            <a:r>
              <a:rPr lang="en-CA" err="1"/>
              <a:t>nối</a:t>
            </a:r>
            <a:r>
              <a:rPr lang="en-CA"/>
              <a:t> Internet, </a:t>
            </a:r>
            <a:r>
              <a:rPr lang="en-CA" err="1"/>
              <a:t>máy</a:t>
            </a:r>
            <a:r>
              <a:rPr lang="en-CA"/>
              <a:t> in, </a:t>
            </a:r>
            <a:r>
              <a:rPr lang="en-CA" err="1"/>
              <a:t>máy</a:t>
            </a:r>
            <a:r>
              <a:rPr lang="en-CA"/>
              <a:t> </a:t>
            </a:r>
            <a:r>
              <a:rPr lang="en-CA" err="1"/>
              <a:t>quét</a:t>
            </a:r>
            <a:r>
              <a:rPr lang="en-CA"/>
              <a:t> </a:t>
            </a:r>
            <a:r>
              <a:rPr lang="en-CA" err="1"/>
              <a:t>hoặc</a:t>
            </a:r>
            <a:r>
              <a:rPr lang="en-CA"/>
              <a:t> </a:t>
            </a:r>
            <a:r>
              <a:rPr lang="en-CA" err="1"/>
              <a:t>các</a:t>
            </a:r>
            <a:r>
              <a:rPr lang="en-CA"/>
              <a:t> </a:t>
            </a:r>
            <a:r>
              <a:rPr lang="en-CA" err="1"/>
              <a:t>thiết</a:t>
            </a:r>
            <a:r>
              <a:rPr lang="en-CA"/>
              <a:t> </a:t>
            </a:r>
            <a:r>
              <a:rPr lang="en-CA" err="1"/>
              <a:t>bị</a:t>
            </a:r>
            <a:r>
              <a:rPr lang="en-CA"/>
              <a:t> </a:t>
            </a:r>
            <a:r>
              <a:rPr lang="en-CA" err="1"/>
              <a:t>ngoại</a:t>
            </a:r>
            <a:r>
              <a:rPr lang="en-CA"/>
              <a:t> vi </a:t>
            </a:r>
            <a:r>
              <a:rPr lang="en-CA" err="1"/>
              <a:t>khác</a:t>
            </a:r>
            <a:r>
              <a:rPr lang="en-CA"/>
              <a:t>. </a:t>
            </a:r>
            <a:endParaRPr lang="en-US"/>
          </a:p>
          <a:p>
            <a:r>
              <a:rPr lang="en-US" b="1" err="1"/>
              <a:t>Mô</a:t>
            </a:r>
            <a:r>
              <a:rPr lang="en-US" b="1"/>
              <a:t> </a:t>
            </a:r>
            <a:r>
              <a:rPr lang="en-US" b="1" err="1"/>
              <a:t>hình</a:t>
            </a:r>
            <a:r>
              <a:rPr lang="en-US" b="1"/>
              <a:t> </a:t>
            </a:r>
            <a:r>
              <a:rPr lang="en-US" b="1" err="1"/>
              <a:t>dựa</a:t>
            </a:r>
            <a:r>
              <a:rPr lang="en-US" b="1"/>
              <a:t> </a:t>
            </a:r>
            <a:r>
              <a:rPr lang="en-US" b="1" err="1"/>
              <a:t>trên</a:t>
            </a:r>
            <a:r>
              <a:rPr lang="en-US" b="1"/>
              <a:t> </a:t>
            </a:r>
            <a:r>
              <a:rPr lang="en-US" b="1" err="1"/>
              <a:t>nền</a:t>
            </a:r>
            <a:r>
              <a:rPr lang="en-US" b="1"/>
              <a:t> Web</a:t>
            </a:r>
            <a:endParaRPr lang="vi-VN" b="1"/>
          </a:p>
          <a:p>
            <a:pPr lvl="1"/>
            <a:r>
              <a:rPr lang="en-CA" err="1"/>
              <a:t>sử</a:t>
            </a:r>
            <a:r>
              <a:rPr lang="en-CA"/>
              <a:t> </a:t>
            </a:r>
            <a:r>
              <a:rPr lang="en-CA" err="1"/>
              <a:t>dụng</a:t>
            </a:r>
            <a:r>
              <a:rPr lang="en-CA"/>
              <a:t> Internet </a:t>
            </a:r>
            <a:r>
              <a:rPr lang="en-CA" err="1"/>
              <a:t>như</a:t>
            </a:r>
            <a:r>
              <a:rPr lang="en-CA"/>
              <a:t> </a:t>
            </a:r>
            <a:r>
              <a:rPr lang="en-CA" err="1"/>
              <a:t>một</a:t>
            </a:r>
            <a:r>
              <a:rPr lang="en-CA"/>
              <a:t> </a:t>
            </a:r>
            <a:r>
              <a:rPr lang="en-CA" err="1"/>
              <a:t>mạng</a:t>
            </a:r>
            <a:r>
              <a:rPr lang="en-CA"/>
              <a:t> “</a:t>
            </a:r>
            <a:r>
              <a:rPr lang="en-CA" err="1"/>
              <a:t>xương</a:t>
            </a:r>
            <a:r>
              <a:rPr lang="en-CA"/>
              <a:t> </a:t>
            </a:r>
            <a:r>
              <a:rPr lang="en-CA" err="1"/>
              <a:t>sống</a:t>
            </a:r>
            <a:r>
              <a:rPr lang="en-CA"/>
              <a:t>” </a:t>
            </a:r>
            <a:r>
              <a:rPr lang="en-CA" err="1"/>
              <a:t>và</a:t>
            </a:r>
            <a:r>
              <a:rPr lang="en-CA"/>
              <a:t> </a:t>
            </a:r>
            <a:r>
              <a:rPr lang="en-CA" err="1"/>
              <a:t>kết</a:t>
            </a:r>
            <a:r>
              <a:rPr lang="en-CA"/>
              <a:t> </a:t>
            </a:r>
            <a:r>
              <a:rPr lang="en-CA" err="1"/>
              <a:t>nối</a:t>
            </a:r>
            <a:r>
              <a:rPr lang="en-CA"/>
              <a:t> </a:t>
            </a:r>
            <a:r>
              <a:rPr lang="en-CA" err="1"/>
              <a:t>với</a:t>
            </a:r>
            <a:r>
              <a:rPr lang="en-CA"/>
              <a:t> </a:t>
            </a:r>
            <a:r>
              <a:rPr lang="en-CA" err="1"/>
              <a:t>mọi</a:t>
            </a:r>
            <a:r>
              <a:rPr lang="en-CA"/>
              <a:t> </a:t>
            </a:r>
            <a:r>
              <a:rPr lang="en-CA" err="1"/>
              <a:t>người</a:t>
            </a:r>
            <a:r>
              <a:rPr lang="en-CA"/>
              <a:t> </a:t>
            </a:r>
            <a:r>
              <a:rPr lang="en-CA" err="1"/>
              <a:t>trên</a:t>
            </a:r>
            <a:r>
              <a:rPr lang="en-CA"/>
              <a:t> </a:t>
            </a:r>
            <a:r>
              <a:rPr lang="en-CA" err="1"/>
              <a:t>toàn</a:t>
            </a:r>
            <a:r>
              <a:rPr lang="en-CA"/>
              <a:t> </a:t>
            </a:r>
            <a:r>
              <a:rPr lang="en-CA" err="1"/>
              <a:t>cầu</a:t>
            </a:r>
            <a:endParaRPr lang="en-US" smtClean="0"/>
          </a:p>
          <a:p>
            <a:pPr lvl="1"/>
            <a:r>
              <a:rPr lang="en-CA" err="1"/>
              <a:t>Mạng</a:t>
            </a:r>
            <a:r>
              <a:rPr lang="en-CA"/>
              <a:t> </a:t>
            </a:r>
            <a:r>
              <a:rPr lang="en-CA" err="1"/>
              <a:t>trên</a:t>
            </a:r>
            <a:r>
              <a:rPr lang="en-CA"/>
              <a:t> </a:t>
            </a:r>
            <a:r>
              <a:rPr lang="en-CA" err="1"/>
              <a:t>phạm</a:t>
            </a:r>
            <a:r>
              <a:rPr lang="en-CA"/>
              <a:t> vi Internet </a:t>
            </a:r>
            <a:r>
              <a:rPr lang="en-CA" err="1"/>
              <a:t>được</a:t>
            </a:r>
            <a:r>
              <a:rPr lang="en-CA"/>
              <a:t> </a:t>
            </a:r>
            <a:r>
              <a:rPr lang="en-CA" err="1"/>
              <a:t>gọi</a:t>
            </a:r>
            <a:r>
              <a:rPr lang="en-CA"/>
              <a:t> </a:t>
            </a:r>
            <a:r>
              <a:rPr lang="en-CA" err="1"/>
              <a:t>là</a:t>
            </a:r>
            <a:r>
              <a:rPr lang="en-CA"/>
              <a:t> </a:t>
            </a:r>
            <a:r>
              <a:rPr lang="en-CA" err="1"/>
              <a:t>mạng</a:t>
            </a:r>
            <a:r>
              <a:rPr lang="en-CA"/>
              <a:t> </a:t>
            </a:r>
            <a:r>
              <a:rPr lang="en-CA" err="1"/>
              <a:t>liên</a:t>
            </a:r>
            <a:r>
              <a:rPr lang="en-CA"/>
              <a:t> </a:t>
            </a:r>
            <a:r>
              <a:rPr lang="en-CA" err="1"/>
              <a:t>kết</a:t>
            </a:r>
            <a:r>
              <a:rPr lang="en-CA"/>
              <a:t> </a:t>
            </a:r>
            <a:r>
              <a:rPr lang="en-CA" err="1" smtClean="0"/>
              <a:t>nối</a:t>
            </a:r>
            <a:endParaRPr lang="en-CA" smtClean="0"/>
          </a:p>
          <a:p>
            <a:pPr lvl="2"/>
            <a:r>
              <a:rPr lang="en-US" err="1"/>
              <a:t>chỉ</a:t>
            </a:r>
            <a:r>
              <a:rPr lang="en-US"/>
              <a:t> </a:t>
            </a:r>
            <a:r>
              <a:rPr lang="en-US" err="1"/>
              <a:t>cần</a:t>
            </a:r>
            <a:r>
              <a:rPr lang="en-US"/>
              <a:t> </a:t>
            </a:r>
            <a:r>
              <a:rPr lang="en-US" err="1"/>
              <a:t>trình</a:t>
            </a:r>
            <a:r>
              <a:rPr lang="en-US"/>
              <a:t> </a:t>
            </a:r>
            <a:r>
              <a:rPr lang="en-US" err="1"/>
              <a:t>duyệt</a:t>
            </a:r>
            <a:r>
              <a:rPr lang="en-US"/>
              <a:t> Web </a:t>
            </a:r>
            <a:r>
              <a:rPr lang="en-US" err="1"/>
              <a:t>và</a:t>
            </a:r>
            <a:r>
              <a:rPr lang="en-US"/>
              <a:t> </a:t>
            </a:r>
            <a:r>
              <a:rPr lang="en-US" err="1"/>
              <a:t>một</a:t>
            </a:r>
            <a:r>
              <a:rPr lang="en-US"/>
              <a:t> </a:t>
            </a:r>
            <a:r>
              <a:rPr lang="en-US" err="1"/>
              <a:t>kết</a:t>
            </a:r>
            <a:r>
              <a:rPr lang="en-US"/>
              <a:t> </a:t>
            </a:r>
            <a:r>
              <a:rPr lang="en-US" err="1"/>
              <a:t>nối</a:t>
            </a:r>
            <a:r>
              <a:rPr lang="en-US"/>
              <a:t> Internet </a:t>
            </a:r>
            <a:r>
              <a:rPr lang="en-US" err="1"/>
              <a:t>để</a:t>
            </a:r>
            <a:r>
              <a:rPr lang="en-US"/>
              <a:t> chia </a:t>
            </a:r>
            <a:r>
              <a:rPr lang="en-US" err="1"/>
              <a:t>sẻ</a:t>
            </a:r>
            <a:r>
              <a:rPr lang="en-US"/>
              <a:t> </a:t>
            </a:r>
            <a:r>
              <a:rPr lang="en-US" err="1"/>
              <a:t>các</a:t>
            </a:r>
            <a:r>
              <a:rPr lang="en-US"/>
              <a:t> </a:t>
            </a:r>
            <a:r>
              <a:rPr lang="en-US" err="1"/>
              <a:t>tệp</a:t>
            </a:r>
            <a:r>
              <a:rPr lang="en-US"/>
              <a:t> tin, </a:t>
            </a:r>
            <a:r>
              <a:rPr lang="en-US" err="1"/>
              <a:t>tải</a:t>
            </a:r>
            <a:r>
              <a:rPr lang="en-US"/>
              <a:t> </a:t>
            </a:r>
            <a:r>
              <a:rPr lang="en-US" err="1"/>
              <a:t>các</a:t>
            </a:r>
            <a:r>
              <a:rPr lang="en-US"/>
              <a:t> </a:t>
            </a:r>
            <a:r>
              <a:rPr lang="en-US" err="1"/>
              <a:t>ứng</a:t>
            </a:r>
            <a:r>
              <a:rPr lang="en-US"/>
              <a:t> </a:t>
            </a:r>
            <a:r>
              <a:rPr lang="en-US" err="1"/>
              <a:t>dụng</a:t>
            </a:r>
            <a:r>
              <a:rPr lang="en-US"/>
              <a:t>, </a:t>
            </a:r>
            <a:r>
              <a:rPr lang="en-US" err="1"/>
              <a:t>xem</a:t>
            </a:r>
            <a:r>
              <a:rPr lang="en-US"/>
              <a:t> video </a:t>
            </a:r>
            <a:r>
              <a:rPr lang="en-US" err="1"/>
              <a:t>hoặc</a:t>
            </a:r>
            <a:r>
              <a:rPr lang="en-US"/>
              <a:t> </a:t>
            </a:r>
            <a:r>
              <a:rPr lang="en-US" err="1"/>
              <a:t>tham</a:t>
            </a:r>
            <a:r>
              <a:rPr lang="en-US"/>
              <a:t> </a:t>
            </a:r>
            <a:r>
              <a:rPr lang="en-US" err="1"/>
              <a:t>gia</a:t>
            </a:r>
            <a:r>
              <a:rPr lang="en-US"/>
              <a:t> </a:t>
            </a:r>
            <a:r>
              <a:rPr lang="en-US" err="1"/>
              <a:t>học</a:t>
            </a:r>
            <a:r>
              <a:rPr lang="en-US"/>
              <a:t> </a:t>
            </a:r>
            <a:r>
              <a:rPr lang="en-US" err="1"/>
              <a:t>tập</a:t>
            </a:r>
            <a:r>
              <a:rPr lang="en-US"/>
              <a:t> </a:t>
            </a:r>
            <a:r>
              <a:rPr lang="en-US" err="1"/>
              <a:t>trực</a:t>
            </a:r>
            <a:r>
              <a:rPr lang="en-US"/>
              <a:t> </a:t>
            </a:r>
            <a:r>
              <a:rPr lang="en-US" err="1"/>
              <a:t>tuyến</a:t>
            </a:r>
            <a:r>
              <a:rPr lang="en-US"/>
              <a:t>.</a:t>
            </a:r>
            <a:endParaRPr lang="vi-VN"/>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7</a:t>
            </a:fld>
            <a:endParaRPr lang="en-US"/>
          </a:p>
        </p:txBody>
      </p:sp>
    </p:spTree>
    <p:extLst>
      <p:ext uri="{BB962C8B-B14F-4D97-AF65-F5344CB8AC3E}">
        <p14:creationId xmlns:p14="http://schemas.microsoft.com/office/powerpoint/2010/main" val="268473971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Khắc phục sự cố mạng</a:t>
            </a:r>
            <a:endParaRPr lang="en-US"/>
          </a:p>
        </p:txBody>
      </p:sp>
      <p:sp>
        <p:nvSpPr>
          <p:cNvPr id="3" name="Content Placeholder 2"/>
          <p:cNvSpPr>
            <a:spLocks noGrp="1"/>
          </p:cNvSpPr>
          <p:nvPr>
            <p:ph idx="1"/>
          </p:nvPr>
        </p:nvSpPr>
        <p:spPr/>
        <p:txBody>
          <a:bodyPr/>
          <a:lstStyle/>
          <a:p>
            <a:pPr lvl="1"/>
            <a:r>
              <a:rPr lang="en-US" b="1"/>
              <a:t>Cấu hình tường lửa</a:t>
            </a:r>
            <a:endParaRPr lang="vi-VN" b="1"/>
          </a:p>
          <a:p>
            <a:pPr lvl="2"/>
            <a:r>
              <a:rPr lang="en-CA"/>
              <a:t>Nếu bạn đang sử dụng hệ thống tại trường học hay tại nơi làm việc và không thể sử dụng được các ứng dụng Internet cụ thể, chẳng hạn như ứng dụng tin nhắn tức thời, hoặc không thể xem video từ Internet, bạn cần hỏi nhà quản trị </a:t>
            </a:r>
            <a:r>
              <a:rPr lang="en-CA" smtClean="0"/>
              <a:t>mạng</a:t>
            </a:r>
            <a:endParaRPr lang="en-US"/>
          </a:p>
          <a:p>
            <a:pPr lvl="2"/>
            <a:r>
              <a:rPr lang="en-CA"/>
              <a:t>Phụ thuộc vào chính sách bảo mật của công ty và khả năng giải thích của bạn về việc cần thiết sử dụng các ứng dụng bị chặn mà nhà quản trị mạng có thể điều chỉnh tường lửa để cho phép bạn sử dụng các ứng dụng này</a:t>
            </a:r>
            <a:endParaRPr lang="en-US"/>
          </a:p>
          <a:p>
            <a:pPr lvl="2"/>
            <a:r>
              <a:rPr lang="en-CA"/>
              <a:t>Đối với mạng gia đình, bạn tự quyết định những gì được phép đi qua tường lửa</a:t>
            </a:r>
            <a:endParaRPr lang="en-US" smtClean="0"/>
          </a:p>
          <a:p>
            <a:pPr lvl="3"/>
            <a:r>
              <a:rPr lang="en-CA"/>
              <a:t>Khi bạn cài đặt các chương trình hoạt động trên Internet, thủ tục cài đặt thường mở các cổng thích hợp trên tường lửa Windows </a:t>
            </a:r>
            <a:endParaRPr lang="en-US"/>
          </a:p>
          <a:p>
            <a:pPr lvl="2"/>
            <a:r>
              <a:rPr lang="en-CA"/>
              <a:t>Khi bạn cài đặt các chương trình hoạt động trên Internet, thủ tục cài đặt thường mở các cổng thích hợp trên tường lửa Windows </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70</a:t>
            </a:fld>
            <a:endParaRPr lang="en-US"/>
          </a:p>
        </p:txBody>
      </p:sp>
    </p:spTree>
    <p:extLst>
      <p:ext uri="{BB962C8B-B14F-4D97-AF65-F5344CB8AC3E}">
        <p14:creationId xmlns:p14="http://schemas.microsoft.com/office/powerpoint/2010/main" val="327573663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Lesson Summary</a:t>
            </a:r>
            <a:endParaRPr lang="en-US"/>
          </a:p>
        </p:txBody>
      </p:sp>
      <p:sp>
        <p:nvSpPr>
          <p:cNvPr id="3" name="Content Placeholder 2"/>
          <p:cNvSpPr>
            <a:spLocks noGrp="1"/>
          </p:cNvSpPr>
          <p:nvPr>
            <p:ph idx="1"/>
          </p:nvPr>
        </p:nvSpPr>
        <p:spPr/>
        <p:txBody>
          <a:bodyPr numCol="2" spcCol="182880">
            <a:normAutofit fontScale="92500" lnSpcReduction="10000"/>
          </a:bodyPr>
          <a:lstStyle/>
          <a:p>
            <a:pPr lvl="0"/>
            <a:r>
              <a:rPr lang="en-US"/>
              <a:t>ưu điểm của mạng</a:t>
            </a:r>
            <a:endParaRPr lang="vi-VN"/>
          </a:p>
          <a:p>
            <a:pPr lvl="0"/>
            <a:r>
              <a:rPr lang="en-US"/>
              <a:t>các tốc độ mạng phổ biến</a:t>
            </a:r>
            <a:endParaRPr lang="vi-VN"/>
          </a:p>
          <a:p>
            <a:pPr lvl="0"/>
            <a:r>
              <a:rPr lang="en-US"/>
              <a:t>các mô hình mạng phổ biến</a:t>
            </a:r>
            <a:endParaRPr lang="vi-VN"/>
          </a:p>
          <a:p>
            <a:pPr lvl="0"/>
            <a:r>
              <a:rPr lang="en-US"/>
              <a:t>vai trò của TCP</a:t>
            </a:r>
            <a:endParaRPr lang="vi-VN"/>
          </a:p>
          <a:p>
            <a:pPr lvl="0"/>
            <a:r>
              <a:rPr lang="en-US"/>
              <a:t>mạng cục bộ (LANs)</a:t>
            </a:r>
            <a:endParaRPr lang="vi-VN"/>
          </a:p>
          <a:p>
            <a:pPr lvl="0"/>
            <a:r>
              <a:rPr lang="en-US"/>
              <a:t>cách thức làm việc của mạng có dây và mạng không dây</a:t>
            </a:r>
            <a:endParaRPr lang="vi-VN"/>
          </a:p>
          <a:p>
            <a:r>
              <a:rPr lang="en-CA"/>
              <a:t>các địa chỉ được sử dụng trong </a:t>
            </a:r>
            <a:r>
              <a:rPr lang="en-CA" smtClean="0"/>
              <a:t>LAN</a:t>
            </a:r>
          </a:p>
          <a:p>
            <a:pPr lvl="0"/>
            <a:r>
              <a:rPr lang="en-US"/>
              <a:t>mạng diện rộng (WANs)</a:t>
            </a:r>
            <a:endParaRPr lang="vi-VN"/>
          </a:p>
          <a:p>
            <a:pPr lvl="0"/>
            <a:r>
              <a:rPr lang="en-US"/>
              <a:t>tín hiệu tương tự và số</a:t>
            </a:r>
            <a:endParaRPr lang="vi-VN"/>
          </a:p>
          <a:p>
            <a:pPr lvl="0"/>
            <a:r>
              <a:rPr lang="en-US"/>
              <a:t>các phương pháp kết nối với Internet</a:t>
            </a:r>
            <a:endParaRPr lang="vi-VN"/>
          </a:p>
          <a:p>
            <a:pPr lvl="0"/>
            <a:r>
              <a:rPr lang="en-US"/>
              <a:t>vai trò của hệ thống tên miền (DNS)</a:t>
            </a:r>
            <a:endParaRPr lang="vi-VN"/>
          </a:p>
          <a:p>
            <a:pPr lvl="0"/>
            <a:r>
              <a:rPr lang="en-US"/>
              <a:t>vai trò của bảo mật</a:t>
            </a:r>
            <a:endParaRPr lang="vi-VN"/>
          </a:p>
          <a:p>
            <a:pPr lvl="0"/>
            <a:r>
              <a:rPr lang="en-US"/>
              <a:t>vai trò của tường lửa và gateway (cổng vào/ra mạng) </a:t>
            </a:r>
            <a:endParaRPr lang="vi-VN"/>
          </a:p>
          <a:p>
            <a:pPr lvl="0"/>
            <a:r>
              <a:rPr lang="en-US"/>
              <a:t>sử dụng mạng riêng ảo (VPNs)</a:t>
            </a:r>
            <a:endParaRPr lang="vi-VN"/>
          </a:p>
          <a:p>
            <a:r>
              <a:rPr lang="en-CA"/>
              <a:t>các kỹ thuật khắc phục sự cố căn bản</a:t>
            </a:r>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71</a:t>
            </a:fld>
            <a:endParaRPr lang="en-US"/>
          </a:p>
        </p:txBody>
      </p:sp>
    </p:spTree>
    <p:extLst>
      <p:ext uri="{BB962C8B-B14F-4D97-AF65-F5344CB8AC3E}">
        <p14:creationId xmlns:p14="http://schemas.microsoft.com/office/powerpoint/2010/main" val="289695423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Review Questions</a:t>
            </a:r>
            <a:endParaRPr lang="en-US"/>
          </a:p>
        </p:txBody>
      </p:sp>
      <p:sp>
        <p:nvSpPr>
          <p:cNvPr id="3" name="Content Placeholder 2"/>
          <p:cNvSpPr>
            <a:spLocks noGrp="1"/>
          </p:cNvSpPr>
          <p:nvPr>
            <p:ph idx="1"/>
          </p:nvPr>
        </p:nvSpPr>
        <p:spPr/>
        <p:txBody>
          <a:bodyPr>
            <a:normAutofit/>
          </a:bodyPr>
          <a:lstStyle/>
          <a:p>
            <a:pPr marL="0" indent="0">
              <a:buNone/>
            </a:pPr>
            <a:r>
              <a:rPr lang="en-US" sz="2000" smtClean="0"/>
              <a:t>1.Tốc </a:t>
            </a:r>
            <a:r>
              <a:rPr lang="en-US" sz="2000"/>
              <a:t>độ truyền tải dữ liệu nào dưới đây là nhanh nhất?</a:t>
            </a:r>
            <a:endParaRPr lang="vi-VN" sz="2000"/>
          </a:p>
          <a:p>
            <a:pPr marL="746125" lvl="2" indent="0">
              <a:buNone/>
            </a:pPr>
            <a:r>
              <a:rPr lang="en-US" smtClean="0"/>
              <a:t>a.3 </a:t>
            </a:r>
            <a:r>
              <a:rPr lang="en-US"/>
              <a:t>Gbps	</a:t>
            </a:r>
            <a:r>
              <a:rPr lang="en-US" smtClean="0"/>
              <a:t>c.300 </a:t>
            </a:r>
            <a:r>
              <a:rPr lang="en-US"/>
              <a:t>Kbps</a:t>
            </a:r>
            <a:endParaRPr lang="vi-VN"/>
          </a:p>
          <a:p>
            <a:pPr marL="746125" lvl="2" indent="0">
              <a:buNone/>
            </a:pPr>
            <a:r>
              <a:rPr lang="en-US" smtClean="0"/>
              <a:t>b.300 </a:t>
            </a:r>
            <a:r>
              <a:rPr lang="en-US"/>
              <a:t>Mbps 	</a:t>
            </a:r>
            <a:r>
              <a:rPr lang="en-US" smtClean="0"/>
              <a:t>d.3,000,000 </a:t>
            </a:r>
            <a:r>
              <a:rPr lang="en-US"/>
              <a:t>bps</a:t>
            </a:r>
            <a:endParaRPr lang="vi-VN" sz="1400"/>
          </a:p>
          <a:p>
            <a:pPr marL="0" indent="0">
              <a:buNone/>
            </a:pPr>
            <a:r>
              <a:rPr lang="en-US" sz="2000" smtClean="0"/>
              <a:t>2.Điều </a:t>
            </a:r>
            <a:r>
              <a:rPr lang="en-US" sz="2000"/>
              <a:t>nào dưới đây là đúng với một địa chỉ IP?</a:t>
            </a:r>
            <a:endParaRPr lang="vi-VN" sz="2000"/>
          </a:p>
          <a:p>
            <a:pPr marL="746125" lvl="2" indent="0">
              <a:buNone/>
            </a:pPr>
            <a:r>
              <a:rPr lang="en-US" smtClean="0"/>
              <a:t>a.Nó </a:t>
            </a:r>
            <a:r>
              <a:rPr lang="en-US"/>
              <a:t>tồn tại vĩnh viễn.</a:t>
            </a:r>
            <a:endParaRPr lang="vi-VN"/>
          </a:p>
          <a:p>
            <a:pPr marL="746125" lvl="2" indent="0">
              <a:buNone/>
            </a:pPr>
            <a:r>
              <a:rPr lang="en-US" smtClean="0"/>
              <a:t>b.Được </a:t>
            </a:r>
            <a:r>
              <a:rPr lang="en-US"/>
              <a:t>đốt vào NIC bởi nhà sản xuất.</a:t>
            </a:r>
            <a:endParaRPr lang="vi-VN"/>
          </a:p>
          <a:p>
            <a:pPr marL="746125" lvl="2" indent="0">
              <a:buNone/>
            </a:pPr>
            <a:r>
              <a:rPr lang="en-US" smtClean="0"/>
              <a:t>c.Nó </a:t>
            </a:r>
            <a:r>
              <a:rPr lang="en-US"/>
              <a:t>xác định mạng mà máy tính đang nằm bên trong, và nó xác định từng máy cụ thể trong mạng.</a:t>
            </a:r>
            <a:endParaRPr lang="vi-VN"/>
          </a:p>
          <a:p>
            <a:pPr marL="746125" lvl="2" indent="0">
              <a:buNone/>
            </a:pPr>
            <a:r>
              <a:rPr lang="en-US" smtClean="0"/>
              <a:t>d.Nó </a:t>
            </a:r>
            <a:r>
              <a:rPr lang="en-US"/>
              <a:t>không cần thiết phải có để truy cập Internet.</a:t>
            </a:r>
            <a:endParaRPr lang="vi-VN"/>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72</a:t>
            </a:fld>
            <a:endParaRPr lang="en-US"/>
          </a:p>
        </p:txBody>
      </p:sp>
    </p:spTree>
    <p:extLst>
      <p:ext uri="{BB962C8B-B14F-4D97-AF65-F5344CB8AC3E}">
        <p14:creationId xmlns:p14="http://schemas.microsoft.com/office/powerpoint/2010/main" val="186284405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Review Questions</a:t>
            </a:r>
            <a:endParaRPr lang="en-US"/>
          </a:p>
        </p:txBody>
      </p:sp>
      <p:sp>
        <p:nvSpPr>
          <p:cNvPr id="3" name="Content Placeholder 2"/>
          <p:cNvSpPr>
            <a:spLocks noGrp="1"/>
          </p:cNvSpPr>
          <p:nvPr>
            <p:ph idx="1"/>
          </p:nvPr>
        </p:nvSpPr>
        <p:spPr/>
        <p:txBody>
          <a:bodyPr>
            <a:normAutofit fontScale="85000" lnSpcReduction="20000"/>
          </a:bodyPr>
          <a:lstStyle/>
          <a:p>
            <a:pPr marL="0" indent="0">
              <a:buNone/>
            </a:pPr>
            <a:r>
              <a:rPr lang="en-US" sz="2800" smtClean="0"/>
              <a:t>3.Câu </a:t>
            </a:r>
            <a:r>
              <a:rPr lang="en-US" sz="2800"/>
              <a:t>nào dưới đây là đúng về mạng diện rộng (WAN)?</a:t>
            </a:r>
            <a:endParaRPr lang="vi-VN" sz="2800"/>
          </a:p>
          <a:p>
            <a:pPr marL="746125" lvl="2" indent="0">
              <a:buNone/>
            </a:pPr>
            <a:r>
              <a:rPr lang="en-US" sz="2100" smtClean="0"/>
              <a:t>a.WAN </a:t>
            </a:r>
            <a:r>
              <a:rPr lang="en-US" sz="2100"/>
              <a:t>thường bị giới hạn bởi một vùng diện tích nhỏ.</a:t>
            </a:r>
            <a:endParaRPr lang="vi-VN" sz="2100"/>
          </a:p>
          <a:p>
            <a:pPr marL="746125" lvl="2" indent="0">
              <a:buNone/>
            </a:pPr>
            <a:r>
              <a:rPr lang="en-US" sz="2100" smtClean="0"/>
              <a:t>b.WAN </a:t>
            </a:r>
            <a:r>
              <a:rPr lang="en-US" sz="2100"/>
              <a:t>được hình thành khi hai hoặc nhiều LAN kết nối với nhau sử dụng mạng công cộng.</a:t>
            </a:r>
            <a:endParaRPr lang="vi-VN" sz="2100"/>
          </a:p>
          <a:p>
            <a:pPr marL="746125" lvl="2" indent="0">
              <a:buNone/>
            </a:pPr>
            <a:r>
              <a:rPr lang="en-US" sz="2100" smtClean="0"/>
              <a:t>c.WAN </a:t>
            </a:r>
            <a:r>
              <a:rPr lang="en-US" sz="2100"/>
              <a:t>hầu như có tốc độ nhanh hơn LAN.</a:t>
            </a:r>
            <a:endParaRPr lang="vi-VN" sz="2100"/>
          </a:p>
          <a:p>
            <a:pPr marL="746125" lvl="2" indent="0">
              <a:buNone/>
            </a:pPr>
            <a:r>
              <a:rPr lang="en-US" sz="2100" smtClean="0"/>
              <a:t>d.WAN </a:t>
            </a:r>
            <a:r>
              <a:rPr lang="en-US" sz="2100"/>
              <a:t>bị giới hạn bởi hệ thống cáp cục bộ mà bạn đã cài đặt trong gia đình hoặc văn phòng.</a:t>
            </a:r>
            <a:endParaRPr lang="vi-VN" sz="2100"/>
          </a:p>
          <a:p>
            <a:pPr marL="0" indent="0">
              <a:buNone/>
            </a:pPr>
            <a:r>
              <a:rPr lang="en-US" sz="2800" smtClean="0"/>
              <a:t>4.POTS</a:t>
            </a:r>
            <a:r>
              <a:rPr lang="en-US" sz="2800"/>
              <a:t>, ISDN và các đường dây thuê riêng có đặc điểm nào chung?</a:t>
            </a:r>
            <a:endParaRPr lang="vi-VN" sz="2800"/>
          </a:p>
          <a:p>
            <a:pPr marL="746125" lvl="2" indent="0">
              <a:buNone/>
            </a:pPr>
            <a:r>
              <a:rPr lang="en-US" sz="2100" smtClean="0"/>
              <a:t>a.Chúng </a:t>
            </a:r>
            <a:r>
              <a:rPr lang="en-US" sz="2100"/>
              <a:t>đều sử dụng chuyển mạch vòng.</a:t>
            </a:r>
            <a:endParaRPr lang="vi-VN" sz="2100"/>
          </a:p>
          <a:p>
            <a:pPr marL="746125" lvl="2" indent="0">
              <a:buNone/>
            </a:pPr>
            <a:r>
              <a:rPr lang="en-US" sz="2100" smtClean="0"/>
              <a:t>b.Chúng </a:t>
            </a:r>
            <a:r>
              <a:rPr lang="en-US" sz="2100"/>
              <a:t>đều sử dụng chuyển mạch gói.</a:t>
            </a:r>
            <a:endParaRPr lang="vi-VN" sz="2100"/>
          </a:p>
          <a:p>
            <a:pPr marL="746125" lvl="2" indent="0">
              <a:buNone/>
            </a:pPr>
            <a:r>
              <a:rPr lang="en-US" sz="2100" smtClean="0"/>
              <a:t>c.Tất </a:t>
            </a:r>
            <a:r>
              <a:rPr lang="en-US" sz="2100"/>
              <a:t>cả đều là kết nối quay số.</a:t>
            </a:r>
            <a:endParaRPr lang="vi-VN" sz="2100"/>
          </a:p>
          <a:p>
            <a:pPr marL="746125" lvl="2" indent="0">
              <a:buNone/>
            </a:pPr>
            <a:r>
              <a:rPr lang="en-US" sz="2100" smtClean="0"/>
              <a:t>d.Tất </a:t>
            </a:r>
            <a:r>
              <a:rPr lang="en-US" sz="2100"/>
              <a:t>cả đền là kết nối trực tiếp.</a:t>
            </a:r>
            <a:endParaRPr lang="vi-VN" sz="2100"/>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73</a:t>
            </a:fld>
            <a:endParaRPr lang="en-US"/>
          </a:p>
        </p:txBody>
      </p:sp>
    </p:spTree>
    <p:extLst>
      <p:ext uri="{BB962C8B-B14F-4D97-AF65-F5344CB8AC3E}">
        <p14:creationId xmlns:p14="http://schemas.microsoft.com/office/powerpoint/2010/main" val="421182733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Review Questions</a:t>
            </a:r>
            <a:endParaRPr lang="en-US"/>
          </a:p>
        </p:txBody>
      </p:sp>
      <p:sp>
        <p:nvSpPr>
          <p:cNvPr id="3" name="Content Placeholder 2"/>
          <p:cNvSpPr>
            <a:spLocks noGrp="1"/>
          </p:cNvSpPr>
          <p:nvPr>
            <p:ph idx="1"/>
          </p:nvPr>
        </p:nvSpPr>
        <p:spPr/>
        <p:txBody>
          <a:bodyPr>
            <a:normAutofit fontScale="85000" lnSpcReduction="10000"/>
          </a:bodyPr>
          <a:lstStyle/>
          <a:p>
            <a:pPr marL="0" indent="0">
              <a:buNone/>
            </a:pPr>
            <a:r>
              <a:rPr lang="en-US" smtClean="0"/>
              <a:t>5.Thuật </a:t>
            </a:r>
            <a:r>
              <a:rPr lang="en-US"/>
              <a:t>ngữ băng thông rộng đề cập đến:</a:t>
            </a:r>
            <a:endParaRPr lang="vi-VN"/>
          </a:p>
          <a:p>
            <a:pPr marL="746125" lvl="2" indent="0">
              <a:buNone/>
            </a:pPr>
            <a:r>
              <a:rPr lang="en-US" sz="2400" smtClean="0"/>
              <a:t>a.bất </a:t>
            </a:r>
            <a:r>
              <a:rPr lang="en-US" sz="2400"/>
              <a:t>kỳ kết nối tốc độ cao nào sử dụng chuyển mạch vòng.</a:t>
            </a:r>
            <a:endParaRPr lang="vi-VN" sz="2400"/>
          </a:p>
          <a:p>
            <a:pPr marL="746125" lvl="2" indent="0">
              <a:buNone/>
            </a:pPr>
            <a:r>
              <a:rPr lang="en-US" sz="2400" smtClean="0"/>
              <a:t>b.bất </a:t>
            </a:r>
            <a:r>
              <a:rPr lang="en-US" sz="2400"/>
              <a:t>kỳ kết nối tốc độ cao nào luôn “bật”. </a:t>
            </a:r>
            <a:endParaRPr lang="vi-VN" sz="2400"/>
          </a:p>
          <a:p>
            <a:pPr marL="746125" lvl="2" indent="0">
              <a:buNone/>
            </a:pPr>
            <a:r>
              <a:rPr lang="en-US" sz="2400" smtClean="0"/>
              <a:t>c.bất </a:t>
            </a:r>
            <a:r>
              <a:rPr lang="en-US" sz="2400"/>
              <a:t>kỳ kết nối quay số tốc độ cao nào</a:t>
            </a:r>
            <a:endParaRPr lang="vi-VN" sz="2400"/>
          </a:p>
          <a:p>
            <a:pPr marL="746125" lvl="2" indent="0">
              <a:buNone/>
            </a:pPr>
            <a:r>
              <a:rPr lang="en-US" sz="2400" smtClean="0"/>
              <a:t>d.bất </a:t>
            </a:r>
            <a:r>
              <a:rPr lang="en-US" sz="2400"/>
              <a:t>kỳ loại kết nối nào cung cấp khả năng truy cập Internet.</a:t>
            </a:r>
            <a:endParaRPr lang="vi-VN" sz="2400"/>
          </a:p>
          <a:p>
            <a:pPr marL="0" indent="0">
              <a:buNone/>
            </a:pPr>
            <a:r>
              <a:rPr lang="en-US" smtClean="0"/>
              <a:t>6.Điều </a:t>
            </a:r>
            <a:r>
              <a:rPr lang="en-US"/>
              <a:t>gì dưới đây có thể tăng tốc độ duyệt Web của kết nối quay số?</a:t>
            </a:r>
            <a:endParaRPr lang="vi-VN"/>
          </a:p>
          <a:p>
            <a:pPr marL="746125" lvl="2" indent="0">
              <a:buNone/>
            </a:pPr>
            <a:r>
              <a:rPr lang="en-US" sz="2400" smtClean="0"/>
              <a:t>a.Không </a:t>
            </a:r>
            <a:r>
              <a:rPr lang="en-US" sz="2400"/>
              <a:t>hiển thị hình ảnh.</a:t>
            </a:r>
            <a:endParaRPr lang="vi-VN" sz="2400"/>
          </a:p>
          <a:p>
            <a:pPr marL="746125" lvl="2" indent="0">
              <a:buNone/>
            </a:pPr>
            <a:r>
              <a:rPr lang="en-US" sz="2400" smtClean="0"/>
              <a:t>b.Mở </a:t>
            </a:r>
            <a:r>
              <a:rPr lang="en-US" sz="2400"/>
              <a:t>nhiều thẻ trên trình duyệt để phân bổ tác vụ tải trang.</a:t>
            </a:r>
            <a:endParaRPr lang="vi-VN" sz="2400"/>
          </a:p>
          <a:p>
            <a:pPr marL="746125" lvl="2" indent="0">
              <a:buNone/>
            </a:pPr>
            <a:r>
              <a:rPr lang="en-US" sz="2400" smtClean="0"/>
              <a:t>c.Chia </a:t>
            </a:r>
            <a:r>
              <a:rPr lang="en-US" sz="2400"/>
              <a:t>sẻ kết nối quay số Internet với nhiều máy tính.</a:t>
            </a:r>
            <a:endParaRPr lang="vi-VN" sz="2400"/>
          </a:p>
          <a:p>
            <a:pPr marL="746125" lvl="2" indent="0">
              <a:buNone/>
            </a:pPr>
            <a:r>
              <a:rPr lang="en-US" sz="2400" smtClean="0"/>
              <a:t>d.Mở </a:t>
            </a:r>
            <a:r>
              <a:rPr lang="en-US" sz="2400"/>
              <a:t>một ứng dụng tin nhắn tức thời trong lúc đang duyệt Web.</a:t>
            </a:r>
            <a:endParaRPr lang="vi-VN" sz="2400"/>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74</a:t>
            </a:fld>
            <a:endParaRPr lang="en-US"/>
          </a:p>
        </p:txBody>
      </p:sp>
    </p:spTree>
    <p:extLst>
      <p:ext uri="{BB962C8B-B14F-4D97-AF65-F5344CB8AC3E}">
        <p14:creationId xmlns:p14="http://schemas.microsoft.com/office/powerpoint/2010/main" val="226483176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Review Questions</a:t>
            </a:r>
            <a:endParaRPr lang="en-US"/>
          </a:p>
        </p:txBody>
      </p:sp>
      <p:sp>
        <p:nvSpPr>
          <p:cNvPr id="3" name="Content Placeholder 2"/>
          <p:cNvSpPr>
            <a:spLocks noGrp="1"/>
          </p:cNvSpPr>
          <p:nvPr>
            <p:ph idx="1"/>
          </p:nvPr>
        </p:nvSpPr>
        <p:spPr/>
        <p:txBody>
          <a:bodyPr>
            <a:normAutofit fontScale="77500" lnSpcReduction="20000"/>
          </a:bodyPr>
          <a:lstStyle/>
          <a:p>
            <a:pPr marL="0" indent="0">
              <a:buNone/>
            </a:pPr>
            <a:r>
              <a:rPr lang="en-US" smtClean="0"/>
              <a:t>7.Dịch </a:t>
            </a:r>
            <a:r>
              <a:rPr lang="en-US"/>
              <a:t>vụ nào cho phép người dùng truy cập các Web site bằng cách sử dụng tên miền thay vì địa chỉ IP?</a:t>
            </a:r>
            <a:endParaRPr lang="vi-VN"/>
          </a:p>
          <a:p>
            <a:pPr marL="746125" lvl="2" indent="0">
              <a:buNone/>
            </a:pPr>
            <a:r>
              <a:rPr lang="fr-FR" sz="2100" smtClean="0"/>
              <a:t>a.DHCP</a:t>
            </a:r>
            <a:r>
              <a:rPr lang="fr-FR" sz="2100"/>
              <a:t>	c.	DSL</a:t>
            </a:r>
            <a:endParaRPr lang="vi-VN" sz="2100"/>
          </a:p>
          <a:p>
            <a:pPr marL="746125" lvl="2" indent="0">
              <a:buNone/>
            </a:pPr>
            <a:r>
              <a:rPr lang="fr-FR" sz="2100" smtClean="0"/>
              <a:t>b.DNS</a:t>
            </a:r>
            <a:r>
              <a:rPr lang="fr-FR" sz="2100"/>
              <a:t>	d.	APIPA</a:t>
            </a:r>
            <a:endParaRPr lang="vi-VN" sz="2100"/>
          </a:p>
          <a:p>
            <a:pPr marL="0" indent="0">
              <a:buNone/>
            </a:pPr>
            <a:r>
              <a:rPr lang="fr-FR" smtClean="0"/>
              <a:t>8.Câu </a:t>
            </a:r>
            <a:r>
              <a:rPr lang="fr-FR"/>
              <a:t>nào dưới đây mô tả chính xác về cổng vào ra mạng và tường lửa?</a:t>
            </a:r>
            <a:endParaRPr lang="vi-VN"/>
          </a:p>
          <a:p>
            <a:pPr marL="746125" lvl="2" indent="0">
              <a:buNone/>
            </a:pPr>
            <a:r>
              <a:rPr lang="fr-FR" sz="2100" smtClean="0"/>
              <a:t>a.Cổng </a:t>
            </a:r>
            <a:r>
              <a:rPr lang="fr-FR" sz="2100"/>
              <a:t>vào ra mạng sử dụng lọc gói dữ liệu để bảo vệ mạng; tường lửa có thể sử dụng kỹ thuật lọc gói dữ liệu cũng như các kỹ thuật nâng cao để điều khiển dòng truyền tải dữ liệu.</a:t>
            </a:r>
            <a:endParaRPr lang="vi-VN" sz="2100"/>
          </a:p>
          <a:p>
            <a:pPr marL="746125" lvl="2" indent="0">
              <a:buNone/>
            </a:pPr>
            <a:r>
              <a:rPr lang="fr-FR" sz="2100" smtClean="0"/>
              <a:t>b.Tường </a:t>
            </a:r>
            <a:r>
              <a:rPr lang="fr-FR" sz="2100"/>
              <a:t>lửa sử dụng lọc gói dữ liệu để bảo vệ mạng; cổng vào ra mạng có thể sử dụng kỹ thuật lọc gói dữ liệu cũng như các kỹ thuật nâng cao để điều khiển dòng truyền tải dữ liệu.</a:t>
            </a:r>
            <a:endParaRPr lang="vi-VN" sz="2100"/>
          </a:p>
          <a:p>
            <a:pPr marL="746125" lvl="2" indent="0">
              <a:buNone/>
            </a:pPr>
            <a:r>
              <a:rPr lang="fr-FR" sz="2100" smtClean="0"/>
              <a:t>c.Tường </a:t>
            </a:r>
            <a:r>
              <a:rPr lang="fr-FR" sz="2100"/>
              <a:t>lửa bảo vệ các tài nguyên mạng trong khi cổng vào ra mạng bảo vệ các thông tin nhạy cảm.</a:t>
            </a:r>
            <a:endParaRPr lang="vi-VN" sz="2100"/>
          </a:p>
          <a:p>
            <a:pPr marL="746125" lvl="2" indent="0">
              <a:buNone/>
            </a:pPr>
            <a:r>
              <a:rPr lang="fr-FR" sz="2100" smtClean="0"/>
              <a:t>d.Cổng </a:t>
            </a:r>
            <a:r>
              <a:rPr lang="fr-FR" sz="2100"/>
              <a:t>vào ra mạng bảo vệ các tài nguyên mạng trong khi tường lửa bảo vệ các thông tin nhạy cảm.</a:t>
            </a:r>
            <a:endParaRPr lang="vi-VN" sz="2100"/>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75</a:t>
            </a:fld>
            <a:endParaRPr lang="en-US"/>
          </a:p>
        </p:txBody>
      </p:sp>
    </p:spTree>
    <p:extLst>
      <p:ext uri="{BB962C8B-B14F-4D97-AF65-F5344CB8AC3E}">
        <p14:creationId xmlns:p14="http://schemas.microsoft.com/office/powerpoint/2010/main" val="36983208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Review Questions</a:t>
            </a:r>
            <a:endParaRPr lang="en-US"/>
          </a:p>
        </p:txBody>
      </p:sp>
      <p:sp>
        <p:nvSpPr>
          <p:cNvPr id="3" name="Content Placeholder 2"/>
          <p:cNvSpPr>
            <a:spLocks noGrp="1"/>
          </p:cNvSpPr>
          <p:nvPr>
            <p:ph idx="1"/>
          </p:nvPr>
        </p:nvSpPr>
        <p:spPr/>
        <p:txBody>
          <a:bodyPr>
            <a:normAutofit/>
          </a:bodyPr>
          <a:lstStyle/>
          <a:p>
            <a:pPr marL="0" indent="0">
              <a:buNone/>
            </a:pPr>
            <a:r>
              <a:rPr lang="fr-FR" sz="2000" smtClean="0"/>
              <a:t>9.Mạng </a:t>
            </a:r>
            <a:r>
              <a:rPr lang="fr-FR" sz="2000"/>
              <a:t>riêng ảo (VPN) cung cấp điều gì?</a:t>
            </a:r>
            <a:endParaRPr lang="vi-VN" sz="2000"/>
          </a:p>
          <a:p>
            <a:pPr marL="400050" lvl="1" indent="0">
              <a:buNone/>
            </a:pPr>
            <a:r>
              <a:rPr lang="fr-FR" sz="1800" smtClean="0"/>
              <a:t>a.Hàng </a:t>
            </a:r>
            <a:r>
              <a:rPr lang="fr-FR" sz="1800"/>
              <a:t>rào an ninh chặn các yêu cầu truyền thông đi vào mạng.</a:t>
            </a:r>
            <a:endParaRPr lang="vi-VN" sz="1800"/>
          </a:p>
          <a:p>
            <a:pPr marL="400050" lvl="1" indent="0">
              <a:buNone/>
            </a:pPr>
            <a:r>
              <a:rPr lang="fr-FR" sz="1800" smtClean="0"/>
              <a:t>b.Bảo </a:t>
            </a:r>
            <a:r>
              <a:rPr lang="fr-FR" sz="1800"/>
              <a:t>vệ việc truy cập vào một mạng riêng từ bên ngoài.</a:t>
            </a:r>
            <a:endParaRPr lang="vi-VN" sz="1800"/>
          </a:p>
          <a:p>
            <a:pPr marL="400050" lvl="1" indent="0">
              <a:buNone/>
            </a:pPr>
            <a:r>
              <a:rPr lang="fr-FR" sz="1800" smtClean="0"/>
              <a:t>c.Bảo </a:t>
            </a:r>
            <a:r>
              <a:rPr lang="fr-FR" sz="1800"/>
              <a:t>mật mạng không dây.</a:t>
            </a:r>
            <a:endParaRPr lang="vi-VN" sz="1800"/>
          </a:p>
          <a:p>
            <a:pPr marL="400050" lvl="1" indent="0">
              <a:buNone/>
            </a:pPr>
            <a:r>
              <a:rPr lang="fr-FR" sz="1800" smtClean="0"/>
              <a:t>d.Tăng </a:t>
            </a:r>
            <a:r>
              <a:rPr lang="fr-FR" sz="1800"/>
              <a:t>độ thực thi cho trình duyệt Web.</a:t>
            </a:r>
            <a:endParaRPr lang="vi-VN" sz="1800"/>
          </a:p>
          <a:p>
            <a:pPr marL="465138" indent="-465138">
              <a:buAutoNum type="arabicPeriod" startAt="10"/>
            </a:pPr>
            <a:r>
              <a:rPr lang="fr-FR" sz="2000"/>
              <a:t>Kỹ thuật mã hóa nào cung cấp cấp độ bảo mật cao nhất</a:t>
            </a:r>
            <a:r>
              <a:rPr lang="en-US" sz="2000" smtClean="0"/>
              <a:t>? </a:t>
            </a:r>
          </a:p>
          <a:p>
            <a:pPr marL="465138" indent="-465138">
              <a:buNone/>
            </a:pPr>
            <a:r>
              <a:rPr lang="en-US"/>
              <a:t>	</a:t>
            </a:r>
            <a:r>
              <a:rPr lang="en-US" sz="1900" smtClean="0"/>
              <a:t>a.WEP</a:t>
            </a:r>
          </a:p>
          <a:p>
            <a:pPr marL="465138" indent="-465138">
              <a:buNone/>
            </a:pPr>
            <a:r>
              <a:rPr lang="en-US" sz="1900"/>
              <a:t>	</a:t>
            </a:r>
            <a:r>
              <a:rPr lang="en-US" sz="1900" smtClean="0"/>
              <a:t>c.WPA</a:t>
            </a:r>
            <a:endParaRPr lang="en-US" sz="1900"/>
          </a:p>
          <a:p>
            <a:pPr marL="465138" indent="-465138">
              <a:buNone/>
            </a:pPr>
            <a:r>
              <a:rPr lang="en-US" sz="1900" smtClean="0"/>
              <a:t>	b.WEP2</a:t>
            </a:r>
          </a:p>
          <a:p>
            <a:pPr marL="465138" indent="-465138">
              <a:buNone/>
              <a:tabLst>
                <a:tab pos="914400" algn="l"/>
              </a:tabLst>
            </a:pPr>
            <a:r>
              <a:rPr lang="en-US" sz="1900" smtClean="0"/>
              <a:t>	d.WPA2</a:t>
            </a:r>
            <a:endParaRPr lang="en-US" sz="1900"/>
          </a:p>
          <a:p>
            <a:pPr marL="347663" indent="-347663">
              <a:lnSpc>
                <a:spcPct val="120000"/>
              </a:lnSpc>
              <a:spcBef>
                <a:spcPts val="600"/>
              </a:spcBef>
              <a:buNone/>
              <a:tabLst>
                <a:tab pos="347663" algn="l"/>
                <a:tab pos="682625" algn="l"/>
              </a:tabLst>
            </a:pPr>
            <a:endParaRPr lang="en-US" sz="2400"/>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76</a:t>
            </a:fld>
            <a:endParaRPr lang="en-US"/>
          </a:p>
        </p:txBody>
      </p:sp>
    </p:spTree>
    <p:extLst>
      <p:ext uri="{BB962C8B-B14F-4D97-AF65-F5344CB8AC3E}">
        <p14:creationId xmlns:p14="http://schemas.microsoft.com/office/powerpoint/2010/main" val="1302552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TCP/IP </a:t>
            </a:r>
            <a:r>
              <a:rPr lang="en-US" err="1" smtClean="0"/>
              <a:t>và</a:t>
            </a:r>
            <a:r>
              <a:rPr lang="en-US" smtClean="0"/>
              <a:t> </a:t>
            </a:r>
            <a:r>
              <a:rPr lang="en-US" err="1" smtClean="0"/>
              <a:t>Mạng</a:t>
            </a:r>
            <a:endParaRPr lang="en-US"/>
          </a:p>
        </p:txBody>
      </p:sp>
      <p:sp>
        <p:nvSpPr>
          <p:cNvPr id="3" name="Content Placeholder 2"/>
          <p:cNvSpPr>
            <a:spLocks noGrp="1"/>
          </p:cNvSpPr>
          <p:nvPr>
            <p:ph idx="1"/>
          </p:nvPr>
        </p:nvSpPr>
        <p:spPr/>
        <p:txBody>
          <a:bodyPr/>
          <a:lstStyle/>
          <a:p>
            <a:r>
              <a:rPr lang="en-US" sz="2000" i="1" err="1" smtClean="0"/>
              <a:t>Giao</a:t>
            </a:r>
            <a:r>
              <a:rPr lang="en-US" sz="2000" i="1" smtClean="0"/>
              <a:t> </a:t>
            </a:r>
            <a:r>
              <a:rPr lang="en-US" sz="2000" i="1" err="1" smtClean="0"/>
              <a:t>thức</a:t>
            </a:r>
            <a:r>
              <a:rPr lang="en-US" sz="2000" i="1" smtClean="0"/>
              <a:t> </a:t>
            </a:r>
            <a:r>
              <a:rPr lang="en-US" sz="2000" err="1" smtClean="0"/>
              <a:t>là</a:t>
            </a:r>
            <a:r>
              <a:rPr lang="en-US" sz="2000" smtClean="0"/>
              <a:t> </a:t>
            </a:r>
            <a:r>
              <a:rPr lang="en-US" sz="2000" err="1" smtClean="0"/>
              <a:t>tập</a:t>
            </a:r>
            <a:r>
              <a:rPr lang="en-US" sz="2000" smtClean="0"/>
              <a:t> </a:t>
            </a:r>
            <a:r>
              <a:rPr lang="en-US" sz="2000" err="1" smtClean="0"/>
              <a:t>các</a:t>
            </a:r>
            <a:r>
              <a:rPr lang="en-US" sz="2000" smtClean="0"/>
              <a:t> </a:t>
            </a:r>
            <a:r>
              <a:rPr lang="en-US" sz="2000" err="1" smtClean="0"/>
              <a:t>luật</a:t>
            </a:r>
            <a:r>
              <a:rPr lang="en-US" sz="2000" smtClean="0"/>
              <a:t> </a:t>
            </a:r>
            <a:r>
              <a:rPr lang="en-US" sz="2000" err="1" smtClean="0"/>
              <a:t>cho</a:t>
            </a:r>
            <a:r>
              <a:rPr lang="en-US" sz="2000" smtClean="0"/>
              <a:t> </a:t>
            </a:r>
            <a:r>
              <a:rPr lang="en-US" sz="2000" err="1" smtClean="0"/>
              <a:t>phép</a:t>
            </a:r>
            <a:r>
              <a:rPr lang="en-US" sz="2000" smtClean="0"/>
              <a:t> </a:t>
            </a:r>
            <a:r>
              <a:rPr lang="en-US" sz="2000" err="1" smtClean="0"/>
              <a:t>các</a:t>
            </a:r>
            <a:r>
              <a:rPr lang="en-US" sz="2000" smtClean="0"/>
              <a:t> </a:t>
            </a:r>
            <a:r>
              <a:rPr lang="en-US" sz="2000" err="1" smtClean="0"/>
              <a:t>thiết</a:t>
            </a:r>
            <a:r>
              <a:rPr lang="en-US" sz="2000" smtClean="0"/>
              <a:t> </a:t>
            </a:r>
            <a:r>
              <a:rPr lang="en-US" sz="2000" err="1" smtClean="0"/>
              <a:t>bị</a:t>
            </a:r>
            <a:r>
              <a:rPr lang="en-US" sz="2000" smtClean="0"/>
              <a:t> </a:t>
            </a:r>
            <a:r>
              <a:rPr lang="en-US" sz="2000" err="1" smtClean="0"/>
              <a:t>giao</a:t>
            </a:r>
            <a:r>
              <a:rPr lang="en-US" sz="2000" smtClean="0"/>
              <a:t> </a:t>
            </a:r>
            <a:r>
              <a:rPr lang="en-US" sz="2000" err="1" smtClean="0"/>
              <a:t>tiếp</a:t>
            </a:r>
            <a:r>
              <a:rPr lang="en-US" sz="2000" smtClean="0"/>
              <a:t> </a:t>
            </a:r>
            <a:r>
              <a:rPr lang="en-US" sz="2000" err="1" smtClean="0"/>
              <a:t>với</a:t>
            </a:r>
            <a:r>
              <a:rPr lang="en-US" sz="2000" smtClean="0"/>
              <a:t> </a:t>
            </a:r>
            <a:r>
              <a:rPr lang="en-US" sz="2000" err="1" smtClean="0"/>
              <a:t>một</a:t>
            </a:r>
            <a:r>
              <a:rPr lang="en-US" sz="2000" smtClean="0"/>
              <a:t> </a:t>
            </a:r>
            <a:r>
              <a:rPr lang="en-US" sz="2000" err="1" smtClean="0"/>
              <a:t>thiết</a:t>
            </a:r>
            <a:r>
              <a:rPr lang="en-US" sz="2000" smtClean="0"/>
              <a:t> </a:t>
            </a:r>
            <a:r>
              <a:rPr lang="en-US" sz="2000" err="1" smtClean="0"/>
              <a:t>bị</a:t>
            </a:r>
            <a:r>
              <a:rPr lang="en-US" sz="2000" smtClean="0"/>
              <a:t> </a:t>
            </a:r>
            <a:r>
              <a:rPr lang="en-US" sz="2000" err="1" smtClean="0"/>
              <a:t>khác</a:t>
            </a:r>
            <a:r>
              <a:rPr lang="en-US" sz="2000" smtClean="0"/>
              <a:t> </a:t>
            </a:r>
            <a:r>
              <a:rPr lang="en-US" sz="2000" err="1" smtClean="0"/>
              <a:t>dựa</a:t>
            </a:r>
            <a:r>
              <a:rPr lang="en-US" sz="2000" smtClean="0"/>
              <a:t> </a:t>
            </a:r>
            <a:r>
              <a:rPr lang="en-US" sz="2000" err="1" smtClean="0"/>
              <a:t>trên</a:t>
            </a:r>
            <a:r>
              <a:rPr lang="en-US" sz="2000" smtClean="0"/>
              <a:t> </a:t>
            </a:r>
            <a:r>
              <a:rPr lang="en-US" sz="2000" err="1" smtClean="0"/>
              <a:t>những</a:t>
            </a:r>
            <a:r>
              <a:rPr lang="en-US" sz="2000" smtClean="0"/>
              <a:t> </a:t>
            </a:r>
            <a:r>
              <a:rPr lang="en-US" sz="2000" err="1" smtClean="0"/>
              <a:t>quy</a:t>
            </a:r>
            <a:r>
              <a:rPr lang="en-US" sz="2000" smtClean="0"/>
              <a:t> </a:t>
            </a:r>
            <a:r>
              <a:rPr lang="en-US" sz="2000" err="1" smtClean="0"/>
              <a:t>ước</a:t>
            </a:r>
            <a:r>
              <a:rPr lang="en-US" sz="2000" smtClean="0"/>
              <a:t> </a:t>
            </a:r>
            <a:r>
              <a:rPr lang="en-US" sz="2000" err="1" smtClean="0"/>
              <a:t>đã</a:t>
            </a:r>
            <a:r>
              <a:rPr lang="en-US" sz="2000" smtClean="0"/>
              <a:t> </a:t>
            </a:r>
            <a:r>
              <a:rPr lang="en-US" sz="2000" err="1" smtClean="0"/>
              <a:t>được</a:t>
            </a:r>
            <a:r>
              <a:rPr lang="en-US" sz="2000" smtClean="0"/>
              <a:t> </a:t>
            </a:r>
            <a:r>
              <a:rPr lang="en-US" sz="2000" err="1" smtClean="0"/>
              <a:t>chấp</a:t>
            </a:r>
            <a:r>
              <a:rPr lang="en-US" sz="2000" smtClean="0"/>
              <a:t> </a:t>
            </a:r>
            <a:r>
              <a:rPr lang="en-US" sz="2000" err="1" smtClean="0"/>
              <a:t>nhận</a:t>
            </a:r>
            <a:r>
              <a:rPr lang="en-US" sz="2000" smtClean="0"/>
              <a:t>.</a:t>
            </a:r>
            <a:endParaRPr lang="en-US" sz="2000"/>
          </a:p>
          <a:p>
            <a:r>
              <a:rPr lang="en-CA" sz="2000" err="1"/>
              <a:t>Tất</a:t>
            </a:r>
            <a:r>
              <a:rPr lang="en-CA" sz="2000"/>
              <a:t> </a:t>
            </a:r>
            <a:r>
              <a:rPr lang="en-CA" sz="2000" err="1"/>
              <a:t>cả</a:t>
            </a:r>
            <a:r>
              <a:rPr lang="en-CA" sz="2000"/>
              <a:t> </a:t>
            </a:r>
            <a:r>
              <a:rPr lang="en-CA" sz="2000" err="1"/>
              <a:t>các</a:t>
            </a:r>
            <a:r>
              <a:rPr lang="en-CA" sz="2000"/>
              <a:t> </a:t>
            </a:r>
            <a:r>
              <a:rPr lang="en-CA" sz="2000" err="1"/>
              <a:t>hệ</a:t>
            </a:r>
            <a:r>
              <a:rPr lang="en-CA" sz="2000"/>
              <a:t> </a:t>
            </a:r>
            <a:r>
              <a:rPr lang="en-CA" sz="2000" err="1"/>
              <a:t>điều</a:t>
            </a:r>
            <a:r>
              <a:rPr lang="en-CA" sz="2000"/>
              <a:t> </a:t>
            </a:r>
            <a:r>
              <a:rPr lang="en-CA" sz="2000" err="1"/>
              <a:t>hành</a:t>
            </a:r>
            <a:r>
              <a:rPr lang="en-CA" sz="2000"/>
              <a:t> </a:t>
            </a:r>
            <a:r>
              <a:rPr lang="en-CA" sz="2000" err="1"/>
              <a:t>chính</a:t>
            </a:r>
            <a:r>
              <a:rPr lang="en-CA" sz="2000"/>
              <a:t> (Windows, Mac OS, UNIX/Linux) </a:t>
            </a:r>
            <a:r>
              <a:rPr lang="en-CA" sz="2000" err="1"/>
              <a:t>đều</a:t>
            </a:r>
            <a:r>
              <a:rPr lang="en-CA" sz="2000"/>
              <a:t> </a:t>
            </a:r>
            <a:r>
              <a:rPr lang="en-CA" sz="2000" err="1"/>
              <a:t>hỗ</a:t>
            </a:r>
            <a:r>
              <a:rPr lang="en-CA" sz="2000"/>
              <a:t> </a:t>
            </a:r>
            <a:r>
              <a:rPr lang="en-CA" sz="2000" err="1"/>
              <a:t>trợ</a:t>
            </a:r>
            <a:r>
              <a:rPr lang="en-CA" sz="2000"/>
              <a:t> </a:t>
            </a:r>
            <a:r>
              <a:rPr lang="en-CA" sz="2000" err="1"/>
              <a:t>một</a:t>
            </a:r>
            <a:r>
              <a:rPr lang="en-CA" sz="2000"/>
              <a:t> </a:t>
            </a:r>
            <a:r>
              <a:rPr lang="en-CA" sz="2000" err="1"/>
              <a:t>giao</a:t>
            </a:r>
            <a:r>
              <a:rPr lang="en-CA" sz="2000"/>
              <a:t> </a:t>
            </a:r>
            <a:r>
              <a:rPr lang="en-CA" sz="2000" err="1"/>
              <a:t>thức</a:t>
            </a:r>
            <a:r>
              <a:rPr lang="en-CA" sz="2000"/>
              <a:t> </a:t>
            </a:r>
            <a:r>
              <a:rPr lang="en-CA" sz="2000" err="1"/>
              <a:t>mạng</a:t>
            </a:r>
            <a:r>
              <a:rPr lang="en-CA" sz="2000"/>
              <a:t> </a:t>
            </a:r>
            <a:r>
              <a:rPr lang="en-CA" sz="2000" err="1"/>
              <a:t>có</a:t>
            </a:r>
            <a:r>
              <a:rPr lang="en-CA" sz="2000"/>
              <a:t> </a:t>
            </a:r>
            <a:r>
              <a:rPr lang="en-CA" sz="2000" err="1"/>
              <a:t>tên</a:t>
            </a:r>
            <a:r>
              <a:rPr lang="en-CA" sz="2000"/>
              <a:t> </a:t>
            </a:r>
            <a:r>
              <a:rPr lang="en-CA" sz="2000" err="1"/>
              <a:t>là</a:t>
            </a:r>
            <a:r>
              <a:rPr lang="en-CA" sz="2000"/>
              <a:t> </a:t>
            </a:r>
            <a:r>
              <a:rPr lang="en-CA" sz="2000" i="1"/>
              <a:t>Transmission Control Protocol/Internet Protocol (TCP/IP).</a:t>
            </a:r>
            <a:endParaRPr lang="en-US" sz="2000" i="1" smtClean="0"/>
          </a:p>
          <a:p>
            <a:pPr lvl="1"/>
            <a:r>
              <a:rPr lang="en-CA" sz="1800"/>
              <a:t>IP </a:t>
            </a:r>
            <a:r>
              <a:rPr lang="en-CA" sz="1800" err="1"/>
              <a:t>là</a:t>
            </a:r>
            <a:r>
              <a:rPr lang="en-CA" sz="1800"/>
              <a:t> </a:t>
            </a:r>
            <a:r>
              <a:rPr lang="en-CA" sz="1800" err="1"/>
              <a:t>một</a:t>
            </a:r>
            <a:r>
              <a:rPr lang="en-CA" sz="1800"/>
              <a:t> </a:t>
            </a:r>
            <a:r>
              <a:rPr lang="en-CA" sz="1800" err="1"/>
              <a:t>giao</a:t>
            </a:r>
            <a:r>
              <a:rPr lang="en-CA" sz="1800"/>
              <a:t> </a:t>
            </a:r>
            <a:r>
              <a:rPr lang="en-CA" sz="1800" err="1"/>
              <a:t>thức</a:t>
            </a:r>
            <a:r>
              <a:rPr lang="en-CA" sz="1800"/>
              <a:t> </a:t>
            </a:r>
            <a:r>
              <a:rPr lang="en-CA" sz="1800" err="1"/>
              <a:t>chuẩn</a:t>
            </a:r>
            <a:r>
              <a:rPr lang="en-CA" sz="1800"/>
              <a:t> </a:t>
            </a:r>
            <a:r>
              <a:rPr lang="en-CA" sz="1800" err="1"/>
              <a:t>cho</a:t>
            </a:r>
            <a:r>
              <a:rPr lang="en-CA" sz="1800"/>
              <a:t> </a:t>
            </a:r>
            <a:r>
              <a:rPr lang="en-CA" sz="1800" err="1"/>
              <a:t>cả</a:t>
            </a:r>
            <a:r>
              <a:rPr lang="en-CA" sz="1800"/>
              <a:t> </a:t>
            </a:r>
            <a:r>
              <a:rPr lang="en-CA" sz="1800" err="1"/>
              <a:t>mạng</a:t>
            </a:r>
            <a:r>
              <a:rPr lang="en-CA" sz="1800"/>
              <a:t> </a:t>
            </a:r>
            <a:r>
              <a:rPr lang="en-CA" sz="1800" err="1"/>
              <a:t>cục</a:t>
            </a:r>
            <a:r>
              <a:rPr lang="en-CA" sz="1800"/>
              <a:t> </a:t>
            </a:r>
            <a:r>
              <a:rPr lang="en-CA" sz="1800" err="1"/>
              <a:t>bộ</a:t>
            </a:r>
            <a:r>
              <a:rPr lang="en-CA" sz="1800"/>
              <a:t> </a:t>
            </a:r>
            <a:r>
              <a:rPr lang="en-CA" sz="1800" err="1"/>
              <a:t>cũng</a:t>
            </a:r>
            <a:r>
              <a:rPr lang="en-CA" sz="1800"/>
              <a:t> </a:t>
            </a:r>
            <a:r>
              <a:rPr lang="en-CA" sz="1800" err="1"/>
              <a:t>như</a:t>
            </a:r>
            <a:r>
              <a:rPr lang="en-CA" sz="1800"/>
              <a:t> </a:t>
            </a:r>
            <a:r>
              <a:rPr lang="en-CA" sz="1800" err="1"/>
              <a:t>mạng</a:t>
            </a:r>
            <a:r>
              <a:rPr lang="en-CA" sz="1800"/>
              <a:t> </a:t>
            </a:r>
            <a:r>
              <a:rPr lang="en-CA" sz="1800" err="1"/>
              <a:t>diện</a:t>
            </a:r>
            <a:r>
              <a:rPr lang="en-CA" sz="1800"/>
              <a:t> </a:t>
            </a:r>
            <a:r>
              <a:rPr lang="en-CA" sz="1800" err="1"/>
              <a:t>rộng</a:t>
            </a:r>
            <a:r>
              <a:rPr lang="en-CA" sz="1800"/>
              <a:t>, </a:t>
            </a:r>
            <a:r>
              <a:rPr lang="en-CA" sz="1800" err="1"/>
              <a:t>và</a:t>
            </a:r>
            <a:r>
              <a:rPr lang="en-CA" sz="1800"/>
              <a:t> </a:t>
            </a:r>
            <a:r>
              <a:rPr lang="en-CA" sz="1800" err="1"/>
              <a:t>đó</a:t>
            </a:r>
            <a:r>
              <a:rPr lang="en-CA" sz="1800"/>
              <a:t> </a:t>
            </a:r>
            <a:r>
              <a:rPr lang="en-CA" sz="1800" err="1"/>
              <a:t>cũng</a:t>
            </a:r>
            <a:r>
              <a:rPr lang="en-CA" sz="1800"/>
              <a:t> </a:t>
            </a:r>
            <a:r>
              <a:rPr lang="en-CA" sz="1800" err="1"/>
              <a:t>là</a:t>
            </a:r>
            <a:r>
              <a:rPr lang="en-CA" sz="1800"/>
              <a:t> </a:t>
            </a:r>
            <a:r>
              <a:rPr lang="en-CA" sz="1800" err="1"/>
              <a:t>giao</a:t>
            </a:r>
            <a:r>
              <a:rPr lang="en-CA" sz="1800"/>
              <a:t> </a:t>
            </a:r>
            <a:r>
              <a:rPr lang="en-CA" sz="1800" err="1"/>
              <a:t>thức</a:t>
            </a:r>
            <a:r>
              <a:rPr lang="en-CA" sz="1800"/>
              <a:t> </a:t>
            </a:r>
            <a:r>
              <a:rPr lang="en-CA" sz="1800" err="1"/>
              <a:t>cần</a:t>
            </a:r>
            <a:r>
              <a:rPr lang="en-CA" sz="1800"/>
              <a:t> </a:t>
            </a:r>
            <a:r>
              <a:rPr lang="en-CA" sz="1800" err="1"/>
              <a:t>có</a:t>
            </a:r>
            <a:r>
              <a:rPr lang="en-CA" sz="1800"/>
              <a:t> </a:t>
            </a:r>
            <a:r>
              <a:rPr lang="en-CA" sz="1800" err="1"/>
              <a:t>để</a:t>
            </a:r>
            <a:r>
              <a:rPr lang="en-CA" sz="1800"/>
              <a:t> </a:t>
            </a:r>
            <a:r>
              <a:rPr lang="en-CA" sz="1800" err="1"/>
              <a:t>có</a:t>
            </a:r>
            <a:r>
              <a:rPr lang="en-CA" sz="1800"/>
              <a:t> </a:t>
            </a:r>
            <a:r>
              <a:rPr lang="en-CA" sz="1800" err="1"/>
              <a:t>thể</a:t>
            </a:r>
            <a:r>
              <a:rPr lang="en-CA" sz="1800"/>
              <a:t> </a:t>
            </a:r>
            <a:r>
              <a:rPr lang="en-CA" sz="1800" err="1"/>
              <a:t>truy</a:t>
            </a:r>
            <a:r>
              <a:rPr lang="en-CA" sz="1800"/>
              <a:t> </a:t>
            </a:r>
            <a:r>
              <a:rPr lang="en-CA" sz="1800" err="1"/>
              <a:t>cập</a:t>
            </a:r>
            <a:r>
              <a:rPr lang="en-CA" sz="1800"/>
              <a:t> Internet</a:t>
            </a:r>
            <a:endParaRPr lang="en-US" sz="1800"/>
          </a:p>
          <a:p>
            <a:r>
              <a:rPr lang="en-CA" sz="2000"/>
              <a:t>TCP/IP </a:t>
            </a:r>
            <a:r>
              <a:rPr lang="en-CA" sz="2000" err="1"/>
              <a:t>là</a:t>
            </a:r>
            <a:r>
              <a:rPr lang="en-CA" sz="2000"/>
              <a:t> </a:t>
            </a:r>
            <a:r>
              <a:rPr lang="en-CA" sz="2000" err="1"/>
              <a:t>một</a:t>
            </a:r>
            <a:r>
              <a:rPr lang="en-CA" sz="2000"/>
              <a:t> </a:t>
            </a:r>
            <a:r>
              <a:rPr lang="en-CA" sz="2000" err="1"/>
              <a:t>tập</a:t>
            </a:r>
            <a:r>
              <a:rPr lang="en-CA" sz="2000"/>
              <a:t> </a:t>
            </a:r>
            <a:r>
              <a:rPr lang="en-CA" sz="2000" err="1"/>
              <a:t>hợp</a:t>
            </a:r>
            <a:r>
              <a:rPr lang="en-CA" sz="2000"/>
              <a:t> hay </a:t>
            </a:r>
            <a:r>
              <a:rPr lang="en-CA" sz="2000" err="1"/>
              <a:t>là</a:t>
            </a:r>
            <a:r>
              <a:rPr lang="en-CA" sz="2000"/>
              <a:t> </a:t>
            </a:r>
            <a:r>
              <a:rPr lang="en-CA" sz="2000" err="1"/>
              <a:t>bộ</a:t>
            </a:r>
            <a:r>
              <a:rPr lang="en-CA" sz="2000"/>
              <a:t> </a:t>
            </a:r>
            <a:r>
              <a:rPr lang="en-CA" sz="2000" err="1"/>
              <a:t>các</a:t>
            </a:r>
            <a:r>
              <a:rPr lang="en-CA" sz="2000"/>
              <a:t> </a:t>
            </a:r>
            <a:r>
              <a:rPr lang="en-CA" sz="2000" err="1"/>
              <a:t>giao</a:t>
            </a:r>
            <a:r>
              <a:rPr lang="en-CA" sz="2000"/>
              <a:t> </a:t>
            </a:r>
            <a:r>
              <a:rPr lang="en-CA" sz="2000" err="1"/>
              <a:t>thức</a:t>
            </a:r>
            <a:r>
              <a:rPr lang="en-CA" sz="2000"/>
              <a:t> </a:t>
            </a:r>
            <a:r>
              <a:rPr lang="en-CA" sz="2000" err="1"/>
              <a:t>cung</a:t>
            </a:r>
            <a:r>
              <a:rPr lang="en-CA" sz="2000"/>
              <a:t> </a:t>
            </a:r>
            <a:r>
              <a:rPr lang="en-CA" sz="2000" err="1"/>
              <a:t>cấp</a:t>
            </a:r>
            <a:r>
              <a:rPr lang="en-CA" sz="2000"/>
              <a:t> </a:t>
            </a:r>
            <a:r>
              <a:rPr lang="en-CA" sz="2000" err="1"/>
              <a:t>các</a:t>
            </a:r>
            <a:r>
              <a:rPr lang="en-CA" sz="2000"/>
              <a:t> </a:t>
            </a:r>
            <a:r>
              <a:rPr lang="en-CA" sz="2000" err="1"/>
              <a:t>dịch</a:t>
            </a:r>
            <a:r>
              <a:rPr lang="en-CA" sz="2000"/>
              <a:t> </a:t>
            </a:r>
            <a:r>
              <a:rPr lang="en-CA" sz="2000" err="1"/>
              <a:t>vụ</a:t>
            </a:r>
            <a:r>
              <a:rPr lang="en-CA" sz="2000"/>
              <a:t> </a:t>
            </a:r>
            <a:r>
              <a:rPr lang="en-CA" sz="2000" err="1"/>
              <a:t>hỗ</a:t>
            </a:r>
            <a:r>
              <a:rPr lang="en-CA" sz="2000"/>
              <a:t> </a:t>
            </a:r>
            <a:r>
              <a:rPr lang="en-CA" sz="2000" err="1"/>
              <a:t>trợ</a:t>
            </a:r>
            <a:r>
              <a:rPr lang="en-CA" sz="2000"/>
              <a:t> </a:t>
            </a:r>
            <a:r>
              <a:rPr lang="en-CA" sz="2000" err="1"/>
              <a:t>cho</a:t>
            </a:r>
            <a:r>
              <a:rPr lang="en-CA" sz="2000"/>
              <a:t> </a:t>
            </a:r>
            <a:r>
              <a:rPr lang="en-CA" sz="2000" err="1"/>
              <a:t>rất</a:t>
            </a:r>
            <a:r>
              <a:rPr lang="en-CA" sz="2000"/>
              <a:t> </a:t>
            </a:r>
            <a:r>
              <a:rPr lang="en-CA" sz="2000" err="1"/>
              <a:t>nhiều</a:t>
            </a:r>
            <a:r>
              <a:rPr lang="en-CA" sz="2000"/>
              <a:t> </a:t>
            </a:r>
            <a:r>
              <a:rPr lang="en-CA" sz="2000" err="1"/>
              <a:t>thứ</a:t>
            </a:r>
            <a:r>
              <a:rPr lang="en-CA" sz="2000"/>
              <a:t> </a:t>
            </a:r>
            <a:r>
              <a:rPr lang="en-CA" sz="2000" err="1"/>
              <a:t>mà</a:t>
            </a:r>
            <a:r>
              <a:rPr lang="en-CA" sz="2000"/>
              <a:t> </a:t>
            </a:r>
            <a:r>
              <a:rPr lang="en-CA" sz="2000" err="1"/>
              <a:t>người</a:t>
            </a:r>
            <a:r>
              <a:rPr lang="en-CA" sz="2000"/>
              <a:t> </a:t>
            </a:r>
            <a:r>
              <a:rPr lang="en-CA" sz="2000" err="1"/>
              <a:t>dùng</a:t>
            </a:r>
            <a:r>
              <a:rPr lang="en-CA" sz="2000"/>
              <a:t> </a:t>
            </a:r>
            <a:r>
              <a:rPr lang="en-CA" sz="2000" err="1"/>
              <a:t>thực</a:t>
            </a:r>
            <a:r>
              <a:rPr lang="en-CA" sz="2000"/>
              <a:t> </a:t>
            </a:r>
            <a:r>
              <a:rPr lang="en-CA" sz="2000" err="1"/>
              <a:t>hiện</a:t>
            </a:r>
            <a:r>
              <a:rPr lang="en-CA" sz="2000"/>
              <a:t> </a:t>
            </a:r>
            <a:r>
              <a:rPr lang="en-CA" sz="2000" err="1"/>
              <a:t>trên</a:t>
            </a:r>
            <a:r>
              <a:rPr lang="en-CA" sz="2000"/>
              <a:t> Web</a:t>
            </a:r>
            <a:endParaRPr lang="en-US" sz="2000" smtClean="0"/>
          </a:p>
          <a:p>
            <a:pPr lvl="1"/>
            <a:r>
              <a:rPr lang="en-CA" sz="1800" err="1"/>
              <a:t>Các</a:t>
            </a:r>
            <a:r>
              <a:rPr lang="en-CA" sz="1800"/>
              <a:t> </a:t>
            </a:r>
            <a:r>
              <a:rPr lang="en-CA" sz="1800" err="1"/>
              <a:t>giao</a:t>
            </a:r>
            <a:r>
              <a:rPr lang="en-CA" sz="1800"/>
              <a:t> </a:t>
            </a:r>
            <a:r>
              <a:rPr lang="en-CA" sz="1800" err="1"/>
              <a:t>thức</a:t>
            </a:r>
            <a:r>
              <a:rPr lang="en-CA" sz="1800"/>
              <a:t> </a:t>
            </a:r>
            <a:r>
              <a:rPr lang="en-CA" sz="1800" err="1"/>
              <a:t>thành</a:t>
            </a:r>
            <a:r>
              <a:rPr lang="en-CA" sz="1800"/>
              <a:t> </a:t>
            </a:r>
            <a:r>
              <a:rPr lang="en-CA" sz="1800" err="1"/>
              <a:t>phần</a:t>
            </a:r>
            <a:r>
              <a:rPr lang="en-CA" sz="1800"/>
              <a:t> </a:t>
            </a:r>
            <a:r>
              <a:rPr lang="en-CA" sz="1800" err="1"/>
              <a:t>của</a:t>
            </a:r>
            <a:r>
              <a:rPr lang="en-CA" sz="1800"/>
              <a:t> </a:t>
            </a:r>
            <a:r>
              <a:rPr lang="en-CA" sz="1800" err="1"/>
              <a:t>bộ</a:t>
            </a:r>
            <a:r>
              <a:rPr lang="en-CA" sz="1800"/>
              <a:t> TCP/IP </a:t>
            </a:r>
            <a:r>
              <a:rPr lang="en-CA" sz="1800" err="1"/>
              <a:t>thông</a:t>
            </a:r>
            <a:r>
              <a:rPr lang="en-CA" sz="1800"/>
              <a:t> </a:t>
            </a:r>
            <a:r>
              <a:rPr lang="en-CA" sz="1800" err="1"/>
              <a:t>thường</a:t>
            </a:r>
            <a:r>
              <a:rPr lang="en-CA" sz="1800"/>
              <a:t> </a:t>
            </a:r>
            <a:r>
              <a:rPr lang="en-CA" sz="1800" err="1"/>
              <a:t>được</a:t>
            </a:r>
            <a:r>
              <a:rPr lang="en-CA" sz="1800"/>
              <a:t> </a:t>
            </a:r>
            <a:r>
              <a:rPr lang="en-CA" sz="1800" err="1"/>
              <a:t>gọi</a:t>
            </a:r>
            <a:r>
              <a:rPr lang="en-CA" sz="1800"/>
              <a:t> </a:t>
            </a:r>
            <a:r>
              <a:rPr lang="en-CA" sz="1800" err="1"/>
              <a:t>là</a:t>
            </a:r>
            <a:r>
              <a:rPr lang="en-CA" sz="1800"/>
              <a:t> </a:t>
            </a:r>
            <a:r>
              <a:rPr lang="en-CA" sz="1800" err="1"/>
              <a:t>ngăn</a:t>
            </a:r>
            <a:r>
              <a:rPr lang="en-CA" sz="1800"/>
              <a:t> </a:t>
            </a:r>
            <a:r>
              <a:rPr lang="en-CA" sz="1800" err="1"/>
              <a:t>xếp</a:t>
            </a:r>
            <a:r>
              <a:rPr lang="en-CA" sz="1800"/>
              <a:t> </a:t>
            </a:r>
            <a:r>
              <a:rPr lang="en-CA" sz="1800" err="1"/>
              <a:t>giao</a:t>
            </a:r>
            <a:r>
              <a:rPr lang="en-CA" sz="1800"/>
              <a:t> </a:t>
            </a:r>
            <a:r>
              <a:rPr lang="en-CA" sz="1800" err="1"/>
              <a:t>thức</a:t>
            </a:r>
            <a:endParaRPr lang="en-US" sz="1800" smtClean="0"/>
          </a:p>
          <a:p>
            <a:pPr lvl="1"/>
            <a:r>
              <a:rPr lang="en-US" err="1"/>
              <a:t>mạng</a:t>
            </a:r>
            <a:r>
              <a:rPr lang="en-US"/>
              <a:t> </a:t>
            </a:r>
            <a:r>
              <a:rPr lang="en-US" err="1"/>
              <a:t>nào</a:t>
            </a:r>
            <a:r>
              <a:rPr lang="en-US"/>
              <a:t> </a:t>
            </a:r>
            <a:r>
              <a:rPr lang="en-US" err="1"/>
              <a:t>sử</a:t>
            </a:r>
            <a:r>
              <a:rPr lang="en-US"/>
              <a:t> </a:t>
            </a:r>
            <a:r>
              <a:rPr lang="en-US" err="1"/>
              <a:t>dụng</a:t>
            </a:r>
            <a:r>
              <a:rPr lang="en-US"/>
              <a:t> </a:t>
            </a:r>
            <a:r>
              <a:rPr lang="en-US" err="1"/>
              <a:t>giao</a:t>
            </a:r>
            <a:r>
              <a:rPr lang="en-US"/>
              <a:t> </a:t>
            </a:r>
            <a:r>
              <a:rPr lang="en-US" err="1"/>
              <a:t>thức</a:t>
            </a:r>
            <a:r>
              <a:rPr lang="en-US"/>
              <a:t> </a:t>
            </a:r>
            <a:r>
              <a:rPr lang="en-US" err="1"/>
              <a:t>mạng</a:t>
            </a:r>
            <a:r>
              <a:rPr lang="en-US"/>
              <a:t> TCP/IP </a:t>
            </a:r>
            <a:r>
              <a:rPr lang="en-US" err="1"/>
              <a:t>đều</a:t>
            </a:r>
            <a:r>
              <a:rPr lang="en-US"/>
              <a:t> </a:t>
            </a:r>
            <a:r>
              <a:rPr lang="en-US" err="1"/>
              <a:t>được</a:t>
            </a:r>
            <a:r>
              <a:rPr lang="en-US"/>
              <a:t> </a:t>
            </a:r>
            <a:r>
              <a:rPr lang="en-US" err="1"/>
              <a:t>gọi</a:t>
            </a:r>
            <a:r>
              <a:rPr lang="en-US"/>
              <a:t> </a:t>
            </a:r>
            <a:r>
              <a:rPr lang="en-US" err="1"/>
              <a:t>là</a:t>
            </a:r>
            <a:r>
              <a:rPr lang="en-US"/>
              <a:t> </a:t>
            </a:r>
            <a:r>
              <a:rPr lang="en-US" err="1"/>
              <a:t>mạng</a:t>
            </a:r>
            <a:r>
              <a:rPr lang="en-US"/>
              <a:t> TCP/IP.</a:t>
            </a:r>
            <a:endParaRPr lang="vi-VN"/>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8</a:t>
            </a:fld>
            <a:endParaRPr lang="en-US"/>
          </a:p>
        </p:txBody>
      </p:sp>
    </p:spTree>
    <p:extLst>
      <p:ext uri="{BB962C8B-B14F-4D97-AF65-F5344CB8AC3E}">
        <p14:creationId xmlns:p14="http://schemas.microsoft.com/office/powerpoint/2010/main" val="1402674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err="1" smtClean="0"/>
              <a:t>Mạng</a:t>
            </a:r>
            <a:r>
              <a:rPr lang="en-US" sz="3200" smtClean="0"/>
              <a:t> </a:t>
            </a:r>
            <a:r>
              <a:rPr lang="en-US" sz="3200" err="1" smtClean="0"/>
              <a:t>cục</a:t>
            </a:r>
            <a:r>
              <a:rPr lang="en-US" sz="3200" smtClean="0"/>
              <a:t> </a:t>
            </a:r>
            <a:r>
              <a:rPr lang="en-US" sz="3200" err="1" smtClean="0"/>
              <a:t>bộ</a:t>
            </a:r>
            <a:r>
              <a:rPr lang="en-US" sz="3200" smtClean="0"/>
              <a:t> (LAN: Local Area Network) </a:t>
            </a:r>
            <a:endParaRPr lang="en-US" sz="3200"/>
          </a:p>
        </p:txBody>
      </p:sp>
      <p:sp>
        <p:nvSpPr>
          <p:cNvPr id="3" name="Content Placeholder 2"/>
          <p:cNvSpPr>
            <a:spLocks noGrp="1"/>
          </p:cNvSpPr>
          <p:nvPr>
            <p:ph idx="1"/>
          </p:nvPr>
        </p:nvSpPr>
        <p:spPr/>
        <p:txBody>
          <a:bodyPr/>
          <a:lstStyle/>
          <a:p>
            <a:r>
              <a:rPr lang="en-CA" err="1" smtClean="0"/>
              <a:t>Là</a:t>
            </a:r>
            <a:r>
              <a:rPr lang="en-CA" smtClean="0"/>
              <a:t> </a:t>
            </a:r>
            <a:r>
              <a:rPr lang="en-CA" err="1"/>
              <a:t>một</a:t>
            </a:r>
            <a:r>
              <a:rPr lang="en-CA"/>
              <a:t> </a:t>
            </a:r>
            <a:r>
              <a:rPr lang="en-CA" err="1"/>
              <a:t>nhóm</a:t>
            </a:r>
            <a:r>
              <a:rPr lang="en-CA"/>
              <a:t> </a:t>
            </a:r>
            <a:r>
              <a:rPr lang="en-CA" err="1"/>
              <a:t>các</a:t>
            </a:r>
            <a:r>
              <a:rPr lang="en-CA"/>
              <a:t> </a:t>
            </a:r>
            <a:r>
              <a:rPr lang="en-CA" err="1"/>
              <a:t>máy</a:t>
            </a:r>
            <a:r>
              <a:rPr lang="en-CA"/>
              <a:t> </a:t>
            </a:r>
            <a:r>
              <a:rPr lang="en-CA" err="1"/>
              <a:t>tính</a:t>
            </a:r>
            <a:r>
              <a:rPr lang="en-CA"/>
              <a:t> </a:t>
            </a:r>
            <a:r>
              <a:rPr lang="en-CA" err="1"/>
              <a:t>được</a:t>
            </a:r>
            <a:r>
              <a:rPr lang="en-CA"/>
              <a:t> </a:t>
            </a:r>
            <a:r>
              <a:rPr lang="en-CA" err="1"/>
              <a:t>kết</a:t>
            </a:r>
            <a:r>
              <a:rPr lang="en-CA"/>
              <a:t> </a:t>
            </a:r>
            <a:r>
              <a:rPr lang="en-CA" err="1"/>
              <a:t>nối</a:t>
            </a:r>
            <a:r>
              <a:rPr lang="en-CA"/>
              <a:t> </a:t>
            </a:r>
            <a:r>
              <a:rPr lang="en-CA" err="1"/>
              <a:t>với</a:t>
            </a:r>
            <a:r>
              <a:rPr lang="en-CA"/>
              <a:t> </a:t>
            </a:r>
            <a:r>
              <a:rPr lang="en-CA" err="1"/>
              <a:t>nhau</a:t>
            </a:r>
            <a:r>
              <a:rPr lang="en-CA"/>
              <a:t> </a:t>
            </a:r>
            <a:r>
              <a:rPr lang="en-CA" err="1"/>
              <a:t>bên</a:t>
            </a:r>
            <a:r>
              <a:rPr lang="en-CA"/>
              <a:t> </a:t>
            </a:r>
            <a:r>
              <a:rPr lang="en-CA" err="1"/>
              <a:t>trong</a:t>
            </a:r>
            <a:r>
              <a:rPr lang="en-CA"/>
              <a:t> </a:t>
            </a:r>
            <a:r>
              <a:rPr lang="en-CA" err="1"/>
              <a:t>một</a:t>
            </a:r>
            <a:r>
              <a:rPr lang="en-CA"/>
              <a:t> </a:t>
            </a:r>
            <a:r>
              <a:rPr lang="en-CA" err="1"/>
              <a:t>vùng</a:t>
            </a:r>
            <a:r>
              <a:rPr lang="en-CA"/>
              <a:t> </a:t>
            </a:r>
            <a:r>
              <a:rPr lang="en-CA" err="1"/>
              <a:t>diện</a:t>
            </a:r>
            <a:r>
              <a:rPr lang="en-CA"/>
              <a:t> </a:t>
            </a:r>
            <a:r>
              <a:rPr lang="en-CA" err="1"/>
              <a:t>tích</a:t>
            </a:r>
            <a:r>
              <a:rPr lang="en-CA"/>
              <a:t> </a:t>
            </a:r>
            <a:r>
              <a:rPr lang="en-CA" err="1"/>
              <a:t>địa</a:t>
            </a:r>
            <a:r>
              <a:rPr lang="en-CA"/>
              <a:t> </a:t>
            </a:r>
            <a:r>
              <a:rPr lang="en-CA" err="1"/>
              <a:t>lý</a:t>
            </a:r>
            <a:r>
              <a:rPr lang="en-CA"/>
              <a:t> </a:t>
            </a:r>
            <a:r>
              <a:rPr lang="en-CA" err="1" smtClean="0"/>
              <a:t>nhỏ</a:t>
            </a:r>
            <a:endParaRPr lang="en-US" smtClean="0"/>
          </a:p>
          <a:p>
            <a:r>
              <a:rPr lang="en-CA" err="1"/>
              <a:t>Người</a:t>
            </a:r>
            <a:r>
              <a:rPr lang="en-CA"/>
              <a:t> </a:t>
            </a:r>
            <a:r>
              <a:rPr lang="en-CA" err="1"/>
              <a:t>dùng</a:t>
            </a:r>
            <a:r>
              <a:rPr lang="en-CA"/>
              <a:t> </a:t>
            </a:r>
            <a:r>
              <a:rPr lang="en-CA" err="1"/>
              <a:t>cần</a:t>
            </a:r>
            <a:r>
              <a:rPr lang="en-CA"/>
              <a:t> </a:t>
            </a:r>
            <a:r>
              <a:rPr lang="en-CA" err="1"/>
              <a:t>đăng</a:t>
            </a:r>
            <a:r>
              <a:rPr lang="en-CA"/>
              <a:t> </a:t>
            </a:r>
            <a:r>
              <a:rPr lang="en-CA" err="1"/>
              <a:t>nhập</a:t>
            </a:r>
            <a:r>
              <a:rPr lang="en-CA"/>
              <a:t> </a:t>
            </a:r>
            <a:r>
              <a:rPr lang="en-CA" err="1"/>
              <a:t>vào</a:t>
            </a:r>
            <a:r>
              <a:rPr lang="en-CA"/>
              <a:t> </a:t>
            </a:r>
            <a:r>
              <a:rPr lang="en-CA" err="1"/>
              <a:t>mạng</a:t>
            </a:r>
            <a:r>
              <a:rPr lang="en-CA"/>
              <a:t> </a:t>
            </a:r>
            <a:r>
              <a:rPr lang="en-CA" err="1"/>
              <a:t>sử</a:t>
            </a:r>
            <a:r>
              <a:rPr lang="en-CA"/>
              <a:t> </a:t>
            </a:r>
            <a:r>
              <a:rPr lang="en-CA" err="1"/>
              <a:t>dụng</a:t>
            </a:r>
            <a:r>
              <a:rPr lang="en-CA"/>
              <a:t> </a:t>
            </a:r>
            <a:r>
              <a:rPr lang="en-CA" err="1"/>
              <a:t>tên</a:t>
            </a:r>
            <a:r>
              <a:rPr lang="en-CA"/>
              <a:t> </a:t>
            </a:r>
            <a:r>
              <a:rPr lang="en-CA" err="1"/>
              <a:t>người</a:t>
            </a:r>
            <a:r>
              <a:rPr lang="en-CA"/>
              <a:t> </a:t>
            </a:r>
            <a:r>
              <a:rPr lang="en-CA" err="1"/>
              <a:t>dùng</a:t>
            </a:r>
            <a:r>
              <a:rPr lang="en-CA"/>
              <a:t> </a:t>
            </a:r>
            <a:r>
              <a:rPr lang="en-CA" err="1"/>
              <a:t>và</a:t>
            </a:r>
            <a:r>
              <a:rPr lang="en-CA"/>
              <a:t> </a:t>
            </a:r>
            <a:r>
              <a:rPr lang="en-CA" err="1"/>
              <a:t>mật</a:t>
            </a:r>
            <a:r>
              <a:rPr lang="en-CA"/>
              <a:t> </a:t>
            </a:r>
            <a:r>
              <a:rPr lang="en-CA" err="1"/>
              <a:t>khẩu</a:t>
            </a:r>
            <a:r>
              <a:rPr lang="en-CA"/>
              <a:t> </a:t>
            </a:r>
            <a:r>
              <a:rPr lang="en-CA" err="1"/>
              <a:t>đã</a:t>
            </a:r>
            <a:r>
              <a:rPr lang="en-CA"/>
              <a:t> </a:t>
            </a:r>
            <a:r>
              <a:rPr lang="en-CA" err="1"/>
              <a:t>được</a:t>
            </a:r>
            <a:r>
              <a:rPr lang="en-CA"/>
              <a:t> </a:t>
            </a:r>
            <a:r>
              <a:rPr lang="en-CA" err="1"/>
              <a:t>ghi</a:t>
            </a:r>
            <a:r>
              <a:rPr lang="en-CA"/>
              <a:t> </a:t>
            </a:r>
            <a:r>
              <a:rPr lang="en-CA" err="1"/>
              <a:t>nhận</a:t>
            </a:r>
            <a:r>
              <a:rPr lang="en-CA"/>
              <a:t> </a:t>
            </a:r>
            <a:r>
              <a:rPr lang="en-CA" err="1"/>
              <a:t>trước</a:t>
            </a:r>
            <a:r>
              <a:rPr lang="en-CA"/>
              <a:t>.</a:t>
            </a:r>
            <a:endParaRPr lang="en-US" smtClean="0"/>
          </a:p>
          <a:p>
            <a:pPr lvl="1"/>
            <a:r>
              <a:rPr lang="en-US" err="1" smtClean="0"/>
              <a:t>Sau</a:t>
            </a:r>
            <a:r>
              <a:rPr lang="en-US" smtClean="0"/>
              <a:t> </a:t>
            </a:r>
            <a:r>
              <a:rPr lang="en-US" err="1" smtClean="0"/>
              <a:t>đó</a:t>
            </a:r>
            <a:r>
              <a:rPr lang="en-US" smtClean="0"/>
              <a:t> </a:t>
            </a:r>
            <a:r>
              <a:rPr lang="en-CA" err="1"/>
              <a:t>có</a:t>
            </a:r>
            <a:r>
              <a:rPr lang="en-CA"/>
              <a:t> </a:t>
            </a:r>
            <a:r>
              <a:rPr lang="en-CA" err="1"/>
              <a:t>thể</a:t>
            </a:r>
            <a:r>
              <a:rPr lang="en-CA"/>
              <a:t> </a:t>
            </a:r>
            <a:r>
              <a:rPr lang="en-CA" err="1"/>
              <a:t>truy</a:t>
            </a:r>
            <a:r>
              <a:rPr lang="en-CA"/>
              <a:t> </a:t>
            </a:r>
            <a:r>
              <a:rPr lang="en-CA" err="1"/>
              <a:t>cập</a:t>
            </a:r>
            <a:r>
              <a:rPr lang="en-CA"/>
              <a:t> </a:t>
            </a:r>
            <a:r>
              <a:rPr lang="en-CA" err="1"/>
              <a:t>vào</a:t>
            </a:r>
            <a:r>
              <a:rPr lang="en-CA"/>
              <a:t> </a:t>
            </a:r>
            <a:r>
              <a:rPr lang="en-CA" err="1"/>
              <a:t>các</a:t>
            </a:r>
            <a:r>
              <a:rPr lang="en-CA"/>
              <a:t> </a:t>
            </a:r>
            <a:r>
              <a:rPr lang="en-CA" err="1"/>
              <a:t>dịch</a:t>
            </a:r>
            <a:r>
              <a:rPr lang="en-CA"/>
              <a:t> </a:t>
            </a:r>
            <a:r>
              <a:rPr lang="en-CA" err="1"/>
              <a:t>vụ</a:t>
            </a:r>
            <a:r>
              <a:rPr lang="en-CA"/>
              <a:t> </a:t>
            </a:r>
            <a:r>
              <a:rPr lang="en-CA" err="1"/>
              <a:t>và</a:t>
            </a:r>
            <a:r>
              <a:rPr lang="en-CA"/>
              <a:t> </a:t>
            </a:r>
            <a:r>
              <a:rPr lang="en-CA" err="1"/>
              <a:t>tài</a:t>
            </a:r>
            <a:r>
              <a:rPr lang="en-CA"/>
              <a:t> </a:t>
            </a:r>
            <a:r>
              <a:rPr lang="en-CA" err="1"/>
              <a:t>nguyên</a:t>
            </a:r>
            <a:r>
              <a:rPr lang="en-CA"/>
              <a:t> </a:t>
            </a:r>
            <a:r>
              <a:rPr lang="en-CA" err="1"/>
              <a:t>mạng</a:t>
            </a:r>
            <a:endParaRPr lang="en-US"/>
          </a:p>
          <a:p>
            <a:r>
              <a:rPr lang="en-CA" err="1"/>
              <a:t>Phần</a:t>
            </a:r>
            <a:r>
              <a:rPr lang="en-CA"/>
              <a:t> </a:t>
            </a:r>
            <a:r>
              <a:rPr lang="en-CA" err="1"/>
              <a:t>lớn</a:t>
            </a:r>
            <a:r>
              <a:rPr lang="en-CA"/>
              <a:t> </a:t>
            </a:r>
            <a:r>
              <a:rPr lang="en-CA" err="1"/>
              <a:t>các</a:t>
            </a:r>
            <a:r>
              <a:rPr lang="en-CA"/>
              <a:t> </a:t>
            </a:r>
            <a:r>
              <a:rPr lang="en-CA" err="1"/>
              <a:t>mạng</a:t>
            </a:r>
            <a:r>
              <a:rPr lang="en-CA"/>
              <a:t> LAN </a:t>
            </a:r>
            <a:r>
              <a:rPr lang="en-CA" err="1"/>
              <a:t>hiện</a:t>
            </a:r>
            <a:r>
              <a:rPr lang="en-CA"/>
              <a:t> nay </a:t>
            </a:r>
            <a:r>
              <a:rPr lang="en-CA" err="1"/>
              <a:t>tuân</a:t>
            </a:r>
            <a:r>
              <a:rPr lang="en-CA"/>
              <a:t> </a:t>
            </a:r>
            <a:r>
              <a:rPr lang="en-CA" err="1"/>
              <a:t>theo</a:t>
            </a:r>
            <a:r>
              <a:rPr lang="en-CA"/>
              <a:t> </a:t>
            </a:r>
            <a:r>
              <a:rPr lang="en-CA" err="1"/>
              <a:t>tiêu</a:t>
            </a:r>
            <a:r>
              <a:rPr lang="en-CA"/>
              <a:t> </a:t>
            </a:r>
            <a:r>
              <a:rPr lang="en-CA" err="1"/>
              <a:t>chuẩn</a:t>
            </a:r>
            <a:r>
              <a:rPr lang="en-CA"/>
              <a:t> </a:t>
            </a:r>
            <a:r>
              <a:rPr lang="en-CA" err="1"/>
              <a:t>mạng</a:t>
            </a:r>
            <a:r>
              <a:rPr lang="en-CA"/>
              <a:t> Ethernet</a:t>
            </a:r>
            <a:endParaRPr lang="en-US" smtClean="0"/>
          </a:p>
          <a:p>
            <a:pPr lvl="1"/>
            <a:r>
              <a:rPr lang="en-CA"/>
              <a:t>Ethernet </a:t>
            </a:r>
            <a:r>
              <a:rPr lang="en-CA" err="1"/>
              <a:t>là</a:t>
            </a:r>
            <a:r>
              <a:rPr lang="en-CA"/>
              <a:t> </a:t>
            </a:r>
            <a:r>
              <a:rPr lang="en-CA" err="1"/>
              <a:t>một</a:t>
            </a:r>
            <a:r>
              <a:rPr lang="en-CA"/>
              <a:t> </a:t>
            </a:r>
            <a:r>
              <a:rPr lang="en-CA" err="1"/>
              <a:t>tập</a:t>
            </a:r>
            <a:r>
              <a:rPr lang="en-CA"/>
              <a:t> </a:t>
            </a:r>
            <a:r>
              <a:rPr lang="en-CA" err="1"/>
              <a:t>hợp</a:t>
            </a:r>
            <a:r>
              <a:rPr lang="en-CA"/>
              <a:t> </a:t>
            </a:r>
            <a:r>
              <a:rPr lang="en-CA" err="1"/>
              <a:t>các</a:t>
            </a:r>
            <a:r>
              <a:rPr lang="en-CA"/>
              <a:t> </a:t>
            </a:r>
            <a:r>
              <a:rPr lang="en-CA" err="1"/>
              <a:t>công</a:t>
            </a:r>
            <a:r>
              <a:rPr lang="en-CA"/>
              <a:t> </a:t>
            </a:r>
            <a:r>
              <a:rPr lang="en-CA" err="1"/>
              <a:t>nghệ</a:t>
            </a:r>
            <a:r>
              <a:rPr lang="en-CA"/>
              <a:t> </a:t>
            </a:r>
            <a:r>
              <a:rPr lang="en-CA" err="1"/>
              <a:t>mạng</a:t>
            </a:r>
            <a:r>
              <a:rPr lang="en-CA"/>
              <a:t> </a:t>
            </a:r>
            <a:r>
              <a:rPr lang="en-CA" err="1"/>
              <a:t>dành</a:t>
            </a:r>
            <a:r>
              <a:rPr lang="en-CA"/>
              <a:t> </a:t>
            </a:r>
            <a:r>
              <a:rPr lang="en-CA" err="1"/>
              <a:t>cho</a:t>
            </a:r>
            <a:r>
              <a:rPr lang="en-CA"/>
              <a:t> </a:t>
            </a:r>
            <a:r>
              <a:rPr lang="en-CA" err="1"/>
              <a:t>mạng</a:t>
            </a:r>
            <a:r>
              <a:rPr lang="en-CA"/>
              <a:t> </a:t>
            </a:r>
            <a:r>
              <a:rPr lang="en-CA" err="1"/>
              <a:t>cục</a:t>
            </a:r>
            <a:r>
              <a:rPr lang="en-CA"/>
              <a:t> </a:t>
            </a:r>
            <a:r>
              <a:rPr lang="en-CA" err="1"/>
              <a:t>bộ</a:t>
            </a:r>
            <a:endParaRPr lang="en-US"/>
          </a:p>
          <a:p>
            <a:endParaRPr lang="en-US"/>
          </a:p>
        </p:txBody>
      </p:sp>
      <p:sp>
        <p:nvSpPr>
          <p:cNvPr id="4" name="Footer Placeholder 3"/>
          <p:cNvSpPr>
            <a:spLocks noGrp="1"/>
          </p:cNvSpPr>
          <p:nvPr>
            <p:ph type="ftr" sz="quarter" idx="11"/>
          </p:nvPr>
        </p:nvSpPr>
        <p:spPr/>
        <p:txBody>
          <a:bodyPr/>
          <a:lstStyle/>
          <a:p>
            <a:r>
              <a:rPr lang="en-US" smtClean="0"/>
              <a:t>© CCI Learning Solutions Inc.</a:t>
            </a:r>
            <a:endParaRPr lang="en-US"/>
          </a:p>
        </p:txBody>
      </p:sp>
      <p:sp>
        <p:nvSpPr>
          <p:cNvPr id="5" name="Slide Number Placeholder 4"/>
          <p:cNvSpPr>
            <a:spLocks noGrp="1"/>
          </p:cNvSpPr>
          <p:nvPr>
            <p:ph type="sldNum" sz="quarter" idx="12"/>
          </p:nvPr>
        </p:nvSpPr>
        <p:spPr/>
        <p:txBody>
          <a:bodyPr/>
          <a:lstStyle/>
          <a:p>
            <a:fld id="{45FB6C65-6715-49C2-A781-2C0369051A11}" type="slidenum">
              <a:rPr lang="en-US" smtClean="0"/>
              <a:t>9</a:t>
            </a:fld>
            <a:endParaRPr lang="en-US"/>
          </a:p>
        </p:txBody>
      </p:sp>
    </p:spTree>
    <p:extLst>
      <p:ext uri="{BB962C8B-B14F-4D97-AF65-F5344CB8AC3E}">
        <p14:creationId xmlns:p14="http://schemas.microsoft.com/office/powerpoint/2010/main" val="292007771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2_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All in One</Template>
  <TotalTime>9625</TotalTime>
  <Words>11844</Words>
  <Application>Microsoft Office PowerPoint</Application>
  <PresentationFormat>Letter Paper (8.5x11 in)</PresentationFormat>
  <Paragraphs>1128</Paragraphs>
  <Slides>76</Slides>
  <Notes>75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76</vt:i4>
      </vt:variant>
    </vt:vector>
  </HeadingPairs>
  <TitlesOfParts>
    <vt:vector size="84" baseType="lpstr">
      <vt:lpstr>Arial</vt:lpstr>
      <vt:lpstr>Arial Narrow</vt:lpstr>
      <vt:lpstr>Calibri</vt:lpstr>
      <vt:lpstr>Times New Roman</vt:lpstr>
      <vt:lpstr>Verdana</vt:lpstr>
      <vt:lpstr>Wingdings</vt:lpstr>
      <vt:lpstr>Zurich BT</vt:lpstr>
      <vt:lpstr>2_Default Design</vt:lpstr>
      <vt:lpstr>Cuộc sống trực tuyến</vt:lpstr>
      <vt:lpstr>Mục tiêu bài học</vt:lpstr>
      <vt:lpstr>Định nghĩa về Mạng</vt:lpstr>
      <vt:lpstr>Định nghĩa về Mạng</vt:lpstr>
      <vt:lpstr>Định nghĩa về Mạng</vt:lpstr>
      <vt:lpstr>Các mô hình mạng</vt:lpstr>
      <vt:lpstr>Các mô hình mạng</vt:lpstr>
      <vt:lpstr>TCP/IP và Mạng</vt:lpstr>
      <vt:lpstr>Mạng cục bộ (LAN: Local Area Network) </vt:lpstr>
      <vt:lpstr>Mạng cục bộ (LAN: Local Area Network) </vt:lpstr>
      <vt:lpstr>Mạng cục bộ (LAN: Local Area Network) </vt:lpstr>
      <vt:lpstr>Mạng cục bộ (LAN: Local Area Network) </vt:lpstr>
      <vt:lpstr>Mạng cục bộ (LAN: Local Area Network) </vt:lpstr>
      <vt:lpstr>Mạng cục bộ (LAN: Local Area Network) </vt:lpstr>
      <vt:lpstr>Mạng cục bộ (LAN: Local Area Network) </vt:lpstr>
      <vt:lpstr>Mạng cục bộ (LAN: Local Area Network) </vt:lpstr>
      <vt:lpstr>Mạng cục bộ (LAN: Local Area Network) </vt:lpstr>
      <vt:lpstr>Mạng cục bộ (LAN: Local Area Network) </vt:lpstr>
      <vt:lpstr>Mạng cục bộ (LAN: Local Area Network) </vt:lpstr>
      <vt:lpstr>Mạng cục bộ (LAN: Local Area Network) </vt:lpstr>
      <vt:lpstr>Mạng cục bộ (LAN: Local Area Network) </vt:lpstr>
      <vt:lpstr>Mạng cục bộ (LAN: Local Area Network) </vt:lpstr>
      <vt:lpstr>Các mạng diện rộng (WAN)</vt:lpstr>
      <vt:lpstr>Các mạng chuyển mạch công cộng</vt:lpstr>
      <vt:lpstr>Các mạng chuyển mạch công cộng</vt:lpstr>
      <vt:lpstr>Các mạng chuyển mạch công cộng</vt:lpstr>
      <vt:lpstr>Các mạng chuyển mạch công cộng</vt:lpstr>
      <vt:lpstr>Các mạng chuyển mạch công cộng</vt:lpstr>
      <vt:lpstr>Kết nối với Internet</vt:lpstr>
      <vt:lpstr>Kết nối với Internet</vt:lpstr>
      <vt:lpstr>Kết nối với Internet</vt:lpstr>
      <vt:lpstr>Kết nối với Internet</vt:lpstr>
      <vt:lpstr>Kết nối với Internet</vt:lpstr>
      <vt:lpstr>Kết nối với Internet</vt:lpstr>
      <vt:lpstr>Kết nối với Internet</vt:lpstr>
      <vt:lpstr>Kết nối với Internet</vt:lpstr>
      <vt:lpstr>Kết nối với Internet</vt:lpstr>
      <vt:lpstr>Kết nối với Internet</vt:lpstr>
      <vt:lpstr>Kết nối với Internet</vt:lpstr>
      <vt:lpstr>Kết nối với Internet</vt:lpstr>
      <vt:lpstr>Đánh địa chỉ trên Internet</vt:lpstr>
      <vt:lpstr>Đánh địa chỉ trên Internet</vt:lpstr>
      <vt:lpstr>Sự cần thiết của bảo mật</vt:lpstr>
      <vt:lpstr>Sự cần thiết của bảo mật</vt:lpstr>
      <vt:lpstr>Sự cần thiết của bảo mật</vt:lpstr>
      <vt:lpstr>Sự cần thiết của bảo mật</vt:lpstr>
      <vt:lpstr>Sự cần thiết của bảo mật</vt:lpstr>
      <vt:lpstr>Sự cần thiết của bảo mật</vt:lpstr>
      <vt:lpstr>Sự cần thiết của bảo mật</vt:lpstr>
      <vt:lpstr>Sự cần thiết của bảo mật</vt:lpstr>
      <vt:lpstr>Sự cần thiết của bảo mật</vt:lpstr>
      <vt:lpstr>Sự cần thiết của bảo mật</vt:lpstr>
      <vt:lpstr>Sự cần thiết của bảo mật</vt:lpstr>
      <vt:lpstr>Sự cần thiết của bảo mật</vt:lpstr>
      <vt:lpstr>Sự cần thiết của bảo mật</vt:lpstr>
      <vt:lpstr>Sự cần thiết của bảo mật</vt:lpstr>
      <vt:lpstr>Khắc phục sự cố mạng</vt:lpstr>
      <vt:lpstr>Khắc phục sự cố mạng</vt:lpstr>
      <vt:lpstr>Khắc phục sự cố mạng</vt:lpstr>
      <vt:lpstr>Khắc phục sự cố mạng</vt:lpstr>
      <vt:lpstr>Khắc phục sự cố mạng</vt:lpstr>
      <vt:lpstr>Khắc phục sự cố mạng</vt:lpstr>
      <vt:lpstr>Khắc phục sự cố mạng</vt:lpstr>
      <vt:lpstr>Khắc phục sự cố mạng</vt:lpstr>
      <vt:lpstr>Khắc phục sự cố mạng</vt:lpstr>
      <vt:lpstr>Khắc phục sự cố mạng</vt:lpstr>
      <vt:lpstr>Khắc phục sự cố mạng</vt:lpstr>
      <vt:lpstr>Khắc phục sự cố mạng</vt:lpstr>
      <vt:lpstr>Khắc phục sự cố mạng</vt:lpstr>
      <vt:lpstr>Khắc phục sự cố mạng</vt:lpstr>
      <vt:lpstr>Lesson Summary</vt:lpstr>
      <vt:lpstr>Review Questions</vt:lpstr>
      <vt:lpstr>Review Questions</vt:lpstr>
      <vt:lpstr>Review Questions</vt:lpstr>
      <vt:lpstr>Review Questions</vt:lpstr>
      <vt:lpstr>Review Questions</vt:lpstr>
    </vt:vector>
  </TitlesOfParts>
  <Company>CCI Learning Solutions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CCI Learning Solutions Inc.</dc:creator>
  <cp:lastModifiedBy>Nguyen Thanh Trung</cp:lastModifiedBy>
  <cp:revision>810</cp:revision>
  <dcterms:created xsi:type="dcterms:W3CDTF">2007-03-28T02:59:08Z</dcterms:created>
  <dcterms:modified xsi:type="dcterms:W3CDTF">2014-03-15T12:25:58Z</dcterms:modified>
</cp:coreProperties>
</file>