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845" r:id="rId1"/>
  </p:sldMasterIdLst>
  <p:notesMasterIdLst>
    <p:notesMasterId r:id="rId57"/>
  </p:notesMasterIdLst>
  <p:handoutMasterIdLst>
    <p:handoutMasterId r:id="rId58"/>
  </p:handoutMasterIdLst>
  <p:sldIdLst>
    <p:sldId id="257" r:id="rId2"/>
    <p:sldId id="259" r:id="rId3"/>
    <p:sldId id="260" r:id="rId4"/>
    <p:sldId id="261" r:id="rId5"/>
    <p:sldId id="262" r:id="rId6"/>
    <p:sldId id="263" r:id="rId7"/>
    <p:sldId id="264" r:id="rId8"/>
    <p:sldId id="265" r:id="rId9"/>
    <p:sldId id="266" r:id="rId10"/>
    <p:sldId id="267" r:id="rId11"/>
    <p:sldId id="268" r:id="rId12"/>
    <p:sldId id="269" r:id="rId13"/>
    <p:sldId id="270" r:id="rId14"/>
    <p:sldId id="271" r:id="rId15"/>
    <p:sldId id="272" r:id="rId16"/>
    <p:sldId id="273" r:id="rId17"/>
    <p:sldId id="274" r:id="rId18"/>
    <p:sldId id="275" r:id="rId19"/>
    <p:sldId id="312" r:id="rId20"/>
    <p:sldId id="276" r:id="rId21"/>
    <p:sldId id="277" r:id="rId22"/>
    <p:sldId id="278" r:id="rId23"/>
    <p:sldId id="279" r:id="rId24"/>
    <p:sldId id="280" r:id="rId25"/>
    <p:sldId id="281" r:id="rId26"/>
    <p:sldId id="282" r:id="rId27"/>
    <p:sldId id="283" r:id="rId28"/>
    <p:sldId id="284" r:id="rId29"/>
    <p:sldId id="285" r:id="rId30"/>
    <p:sldId id="286" r:id="rId31"/>
    <p:sldId id="287" r:id="rId32"/>
    <p:sldId id="288" r:id="rId33"/>
    <p:sldId id="289" r:id="rId34"/>
    <p:sldId id="290" r:id="rId35"/>
    <p:sldId id="291" r:id="rId36"/>
    <p:sldId id="292" r:id="rId37"/>
    <p:sldId id="293" r:id="rId38"/>
    <p:sldId id="294" r:id="rId39"/>
    <p:sldId id="295" r:id="rId40"/>
    <p:sldId id="296" r:id="rId41"/>
    <p:sldId id="297" r:id="rId42"/>
    <p:sldId id="298" r:id="rId43"/>
    <p:sldId id="299" r:id="rId44"/>
    <p:sldId id="300" r:id="rId45"/>
    <p:sldId id="301" r:id="rId46"/>
    <p:sldId id="302" r:id="rId47"/>
    <p:sldId id="303" r:id="rId48"/>
    <p:sldId id="304" r:id="rId49"/>
    <p:sldId id="305" r:id="rId50"/>
    <p:sldId id="306" r:id="rId51"/>
    <p:sldId id="307" r:id="rId52"/>
    <p:sldId id="308" r:id="rId53"/>
    <p:sldId id="309" r:id="rId54"/>
    <p:sldId id="310" r:id="rId55"/>
    <p:sldId id="311" r:id="rId56"/>
  </p:sldIdLst>
  <p:sldSz cx="9144000" cy="6858000" type="letter"/>
  <p:notesSz cx="6858000" cy="9144000"/>
  <p:defaultTextStyle>
    <a:defPPr>
      <a:defRPr lang="en-US"/>
    </a:defPPr>
    <a:lvl1pPr algn="l" rtl="0" fontAlgn="base">
      <a:spcBef>
        <a:spcPct val="0"/>
      </a:spcBef>
      <a:spcAft>
        <a:spcPct val="0"/>
      </a:spcAft>
      <a:defRPr sz="1400" kern="1200">
        <a:solidFill>
          <a:schemeClr val="tx1"/>
        </a:solidFill>
        <a:latin typeface="Arial" pitchFamily="34" charset="0"/>
        <a:ea typeface="+mn-ea"/>
        <a:cs typeface="+mn-cs"/>
      </a:defRPr>
    </a:lvl1pPr>
    <a:lvl2pPr marL="457200" algn="l" rtl="0" fontAlgn="base">
      <a:spcBef>
        <a:spcPct val="0"/>
      </a:spcBef>
      <a:spcAft>
        <a:spcPct val="0"/>
      </a:spcAft>
      <a:defRPr sz="1400" kern="1200">
        <a:solidFill>
          <a:schemeClr val="tx1"/>
        </a:solidFill>
        <a:latin typeface="Arial" pitchFamily="34" charset="0"/>
        <a:ea typeface="+mn-ea"/>
        <a:cs typeface="+mn-cs"/>
      </a:defRPr>
    </a:lvl2pPr>
    <a:lvl3pPr marL="914400" algn="l" rtl="0" fontAlgn="base">
      <a:spcBef>
        <a:spcPct val="0"/>
      </a:spcBef>
      <a:spcAft>
        <a:spcPct val="0"/>
      </a:spcAft>
      <a:defRPr sz="1400" kern="1200">
        <a:solidFill>
          <a:schemeClr val="tx1"/>
        </a:solidFill>
        <a:latin typeface="Arial" pitchFamily="34" charset="0"/>
        <a:ea typeface="+mn-ea"/>
        <a:cs typeface="+mn-cs"/>
      </a:defRPr>
    </a:lvl3pPr>
    <a:lvl4pPr marL="1371600" algn="l" rtl="0" fontAlgn="base">
      <a:spcBef>
        <a:spcPct val="0"/>
      </a:spcBef>
      <a:spcAft>
        <a:spcPct val="0"/>
      </a:spcAft>
      <a:defRPr sz="1400" kern="1200">
        <a:solidFill>
          <a:schemeClr val="tx1"/>
        </a:solidFill>
        <a:latin typeface="Arial" pitchFamily="34" charset="0"/>
        <a:ea typeface="+mn-ea"/>
        <a:cs typeface="+mn-cs"/>
      </a:defRPr>
    </a:lvl4pPr>
    <a:lvl5pPr marL="1828800" algn="l" rtl="0" fontAlgn="base">
      <a:spcBef>
        <a:spcPct val="0"/>
      </a:spcBef>
      <a:spcAft>
        <a:spcPct val="0"/>
      </a:spcAft>
      <a:defRPr sz="1400" kern="1200">
        <a:solidFill>
          <a:schemeClr val="tx1"/>
        </a:solidFill>
        <a:latin typeface="Arial" pitchFamily="34" charset="0"/>
        <a:ea typeface="+mn-ea"/>
        <a:cs typeface="+mn-cs"/>
      </a:defRPr>
    </a:lvl5pPr>
    <a:lvl6pPr marL="2286000" algn="l" defTabSz="914400" rtl="0" eaLnBrk="1" latinLnBrk="0" hangingPunct="1">
      <a:defRPr sz="1400" kern="1200">
        <a:solidFill>
          <a:schemeClr val="tx1"/>
        </a:solidFill>
        <a:latin typeface="Arial" pitchFamily="34" charset="0"/>
        <a:ea typeface="+mn-ea"/>
        <a:cs typeface="+mn-cs"/>
      </a:defRPr>
    </a:lvl6pPr>
    <a:lvl7pPr marL="2743200" algn="l" defTabSz="914400" rtl="0" eaLnBrk="1" latinLnBrk="0" hangingPunct="1">
      <a:defRPr sz="1400" kern="1200">
        <a:solidFill>
          <a:schemeClr val="tx1"/>
        </a:solidFill>
        <a:latin typeface="Arial" pitchFamily="34" charset="0"/>
        <a:ea typeface="+mn-ea"/>
        <a:cs typeface="+mn-cs"/>
      </a:defRPr>
    </a:lvl7pPr>
    <a:lvl8pPr marL="3200400" algn="l" defTabSz="914400" rtl="0" eaLnBrk="1" latinLnBrk="0" hangingPunct="1">
      <a:defRPr sz="1400" kern="1200">
        <a:solidFill>
          <a:schemeClr val="tx1"/>
        </a:solidFill>
        <a:latin typeface="Arial" pitchFamily="34" charset="0"/>
        <a:ea typeface="+mn-ea"/>
        <a:cs typeface="+mn-cs"/>
      </a:defRPr>
    </a:lvl8pPr>
    <a:lvl9pPr marL="3657600" algn="l" defTabSz="914400" rtl="0" eaLnBrk="1" latinLnBrk="0" hangingPunct="1">
      <a:defRPr sz="1400" kern="1200">
        <a:solidFill>
          <a:schemeClr val="tx1"/>
        </a:solidFill>
        <a:latin typeface="Arial" pitchFamily="34" charset="0"/>
        <a:ea typeface="+mn-ea"/>
        <a:cs typeface="+mn-cs"/>
      </a:defRPr>
    </a:lvl9pPr>
  </p:defaultTextStyle>
  <p:extLst>
    <p:ext uri="{EFAFB233-063F-42B5-8137-9DF3F51BA10A}">
      <p15:sldGuideLst xmlns:p15="http://schemas.microsoft.com/office/powerpoint/2012/main" xmlns="">
        <p15:guide id="1" orient="horz" pos="865">
          <p15:clr>
            <a:srgbClr val="A4A3A4"/>
          </p15:clr>
        </p15:guide>
        <p15:guide id="2" pos="5479">
          <p15:clr>
            <a:srgbClr val="A4A3A4"/>
          </p15:clr>
        </p15:guide>
      </p15:sldGuideLst>
    </p:ext>
    <p:ext uri="{2D200454-40CA-4A62-9FC3-DE9A4176ACB9}">
      <p15:notesGuideLst xmlns:p15="http://schemas.microsoft.com/office/powerpoint/2012/main" xmlns="">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Kelly Hegedus" initials="KH" lastIdx="3"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5C040"/>
    <a:srgbClr val="A5D028"/>
    <a:srgbClr val="5BD078"/>
    <a:srgbClr val="E6BA07"/>
    <a:srgbClr val="62883B"/>
    <a:srgbClr val="BAE18F"/>
    <a:srgbClr val="99CE04"/>
    <a:srgbClr val="ADD787"/>
    <a:srgbClr val="000000"/>
    <a:srgbClr val="6633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471" autoAdjust="0"/>
    <p:restoredTop sz="95183" autoAdjust="0"/>
  </p:normalViewPr>
  <p:slideViewPr>
    <p:cSldViewPr snapToGrid="0">
      <p:cViewPr varScale="1">
        <p:scale>
          <a:sx n="79" d="100"/>
          <a:sy n="79" d="100"/>
        </p:scale>
        <p:origin x="-996" y="-84"/>
      </p:cViewPr>
      <p:guideLst>
        <p:guide orient="horz" pos="865"/>
        <p:guide pos="5479"/>
      </p:guideLst>
    </p:cSldViewPr>
  </p:slid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84" d="100"/>
          <a:sy n="84" d="100"/>
        </p:scale>
        <p:origin x="-1884" y="-7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notesMaster" Target="notesMasters/notesMaster1.xml"/><Relationship Id="rId61"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commentAuthors" Target="commentAuthor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7177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121" tIns="45561" rIns="91121" bIns="45561" numCol="1" anchor="t" anchorCtr="0" compatLnSpc="1">
            <a:prstTxWarp prst="textNoShape">
              <a:avLst/>
            </a:prstTxWarp>
          </a:bodyPr>
          <a:lstStyle>
            <a:lvl1pPr defTabSz="911322">
              <a:defRPr sz="1200">
                <a:latin typeface="Arial" pitchFamily="34" charset="0"/>
              </a:defRPr>
            </a:lvl1pPr>
          </a:lstStyle>
          <a:p>
            <a:pPr>
              <a:defRPr/>
            </a:pPr>
            <a:r>
              <a:rPr lang="en-US" dirty="0" smtClean="0"/>
              <a:t>Internet and Computing Core Certification Guide Module A Computing Fundamentals</a:t>
            </a:r>
            <a:endParaRPr lang="en-US" dirty="0"/>
          </a:p>
        </p:txBody>
      </p:sp>
      <p:sp>
        <p:nvSpPr>
          <p:cNvPr id="971779" name="Rectangle 3"/>
          <p:cNvSpPr>
            <a:spLocks noGrp="1" noChangeArrowheads="1"/>
          </p:cNvSpPr>
          <p:nvPr>
            <p:ph type="dt" sz="quarter" idx="1"/>
          </p:nvPr>
        </p:nvSpPr>
        <p:spPr bwMode="auto">
          <a:xfrm>
            <a:off x="3884613" y="0"/>
            <a:ext cx="2971800" cy="457200"/>
          </a:xfrm>
          <a:prstGeom prst="rect">
            <a:avLst/>
          </a:prstGeom>
          <a:noFill/>
          <a:ln w="9525">
            <a:noFill/>
            <a:miter lim="800000"/>
            <a:headEnd/>
            <a:tailEnd/>
          </a:ln>
          <a:effectLst/>
        </p:spPr>
        <p:txBody>
          <a:bodyPr vert="horz" wrap="square" lIns="91121" tIns="45561" rIns="91121" bIns="45561" numCol="1" anchor="t" anchorCtr="0" compatLnSpc="1">
            <a:prstTxWarp prst="textNoShape">
              <a:avLst/>
            </a:prstTxWarp>
          </a:bodyPr>
          <a:lstStyle>
            <a:lvl1pPr algn="r" defTabSz="911322">
              <a:defRPr sz="1200">
                <a:latin typeface="Arial" charset="0"/>
              </a:defRPr>
            </a:lvl1pPr>
          </a:lstStyle>
          <a:p>
            <a:pPr>
              <a:defRPr/>
            </a:pPr>
            <a:endParaRPr lang="en-US" dirty="0"/>
          </a:p>
        </p:txBody>
      </p:sp>
      <p:sp>
        <p:nvSpPr>
          <p:cNvPr id="971780" name="Rectangle 4"/>
          <p:cNvSpPr>
            <a:spLocks noGrp="1" noChangeArrowheads="1"/>
          </p:cNvSpPr>
          <p:nvPr>
            <p:ph type="ftr" sz="quarter" idx="2"/>
          </p:nvPr>
        </p:nvSpPr>
        <p:spPr bwMode="auto">
          <a:xfrm>
            <a:off x="0" y="8685213"/>
            <a:ext cx="2971800" cy="457200"/>
          </a:xfrm>
          <a:prstGeom prst="rect">
            <a:avLst/>
          </a:prstGeom>
          <a:noFill/>
          <a:ln w="9525">
            <a:noFill/>
            <a:miter lim="800000"/>
            <a:headEnd/>
            <a:tailEnd/>
          </a:ln>
          <a:effectLst/>
        </p:spPr>
        <p:txBody>
          <a:bodyPr vert="horz" wrap="square" lIns="91121" tIns="45561" rIns="91121" bIns="45561" numCol="1" anchor="b" anchorCtr="0" compatLnSpc="1">
            <a:prstTxWarp prst="textNoShape">
              <a:avLst/>
            </a:prstTxWarp>
          </a:bodyPr>
          <a:lstStyle>
            <a:lvl1pPr defTabSz="911322">
              <a:defRPr sz="1200">
                <a:latin typeface="Arial" charset="0"/>
              </a:defRPr>
            </a:lvl1pPr>
          </a:lstStyle>
          <a:p>
            <a:pPr>
              <a:defRPr/>
            </a:pPr>
            <a:endParaRPr lang="en-US" dirty="0"/>
          </a:p>
        </p:txBody>
      </p:sp>
      <p:sp>
        <p:nvSpPr>
          <p:cNvPr id="971781" name="Rectangle 5"/>
          <p:cNvSpPr>
            <a:spLocks noGrp="1" noChangeArrowheads="1"/>
          </p:cNvSpPr>
          <p:nvPr>
            <p:ph type="sldNum" sz="quarter" idx="3"/>
          </p:nvPr>
        </p:nvSpPr>
        <p:spPr bwMode="auto">
          <a:xfrm>
            <a:off x="3884613" y="8685213"/>
            <a:ext cx="2971800" cy="457200"/>
          </a:xfrm>
          <a:prstGeom prst="rect">
            <a:avLst/>
          </a:prstGeom>
          <a:noFill/>
          <a:ln w="9525">
            <a:noFill/>
            <a:miter lim="800000"/>
            <a:headEnd/>
            <a:tailEnd/>
          </a:ln>
          <a:effectLst/>
        </p:spPr>
        <p:txBody>
          <a:bodyPr vert="horz" wrap="square" lIns="91121" tIns="45561" rIns="91121" bIns="45561" numCol="1" anchor="b" anchorCtr="0" compatLnSpc="1">
            <a:prstTxWarp prst="textNoShape">
              <a:avLst/>
            </a:prstTxWarp>
          </a:bodyPr>
          <a:lstStyle>
            <a:lvl1pPr algn="r" defTabSz="911322">
              <a:defRPr sz="1200">
                <a:latin typeface="Arial" charset="0"/>
              </a:defRPr>
            </a:lvl1pPr>
          </a:lstStyle>
          <a:p>
            <a:pPr>
              <a:defRPr/>
            </a:pPr>
            <a:fld id="{5C88637F-DDEC-44B1-B222-F6613425A130}" type="slidenum">
              <a:rPr lang="en-US"/>
              <a:pPr>
                <a:defRPr/>
              </a:pPr>
              <a:t>‹#›</a:t>
            </a:fld>
            <a:endParaRPr lang="en-US" dirty="0"/>
          </a:p>
        </p:txBody>
      </p:sp>
    </p:spTree>
    <p:extLst>
      <p:ext uri="{BB962C8B-B14F-4D97-AF65-F5344CB8AC3E}">
        <p14:creationId xmlns:p14="http://schemas.microsoft.com/office/powerpoint/2010/main" val="1723335100"/>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266" name="Rectangle 2"/>
          <p:cNvSpPr>
            <a:spLocks noGrp="1" noChangeArrowheads="1"/>
          </p:cNvSpPr>
          <p:nvPr>
            <p:ph type="hdr" sz="quarter"/>
          </p:nvPr>
        </p:nvSpPr>
        <p:spPr bwMode="auto">
          <a:xfrm>
            <a:off x="0" y="166688"/>
            <a:ext cx="6858000" cy="322262"/>
          </a:xfrm>
          <a:prstGeom prst="rect">
            <a:avLst/>
          </a:prstGeom>
          <a:noFill/>
          <a:ln w="9525">
            <a:noFill/>
            <a:miter lim="800000"/>
            <a:headEnd/>
            <a:tailEnd/>
          </a:ln>
          <a:effectLst/>
        </p:spPr>
        <p:txBody>
          <a:bodyPr vert="horz" wrap="square" lIns="91121" tIns="45561" rIns="91121" bIns="45561" numCol="1" anchor="t" anchorCtr="0" compatLnSpc="1">
            <a:prstTxWarp prst="textNoShape">
              <a:avLst/>
            </a:prstTxWarp>
          </a:bodyPr>
          <a:lstStyle>
            <a:lvl1pPr marL="230556" indent="0" defTabSz="911322">
              <a:tabLst>
                <a:tab pos="6281105" algn="r"/>
              </a:tabLst>
              <a:defRPr sz="1100" b="1">
                <a:latin typeface="Arial" pitchFamily="34" charset="0"/>
                <a:cs typeface="Arial" pitchFamily="34" charset="0"/>
              </a:defRPr>
            </a:lvl1pPr>
          </a:lstStyle>
          <a:p>
            <a:pPr>
              <a:defRPr/>
            </a:pPr>
            <a:r>
              <a:rPr lang="en-US" dirty="0" smtClean="0"/>
              <a:t>Internet and Computing Core Certification Guide 	Computing Fundamentals</a:t>
            </a:r>
            <a:endParaRPr lang="en-CA" dirty="0"/>
          </a:p>
        </p:txBody>
      </p:sp>
      <p:sp>
        <p:nvSpPr>
          <p:cNvPr id="97283" name="Rectangle 4"/>
          <p:cNvSpPr>
            <a:spLocks noGrp="1" noRot="1" noChangeAspect="1" noChangeArrowheads="1" noTextEdit="1"/>
          </p:cNvSpPr>
          <p:nvPr>
            <p:ph type="sldImg" idx="2"/>
          </p:nvPr>
        </p:nvSpPr>
        <p:spPr bwMode="auto">
          <a:xfrm>
            <a:off x="1146175" y="687388"/>
            <a:ext cx="4567238" cy="3427412"/>
          </a:xfrm>
          <a:prstGeom prst="rect">
            <a:avLst/>
          </a:prstGeom>
          <a:noFill/>
          <a:ln w="9525">
            <a:solidFill>
              <a:srgbClr val="000000"/>
            </a:solidFill>
            <a:miter lim="800000"/>
            <a:headEnd/>
            <a:tailEnd/>
          </a:ln>
        </p:spPr>
      </p:sp>
      <p:sp>
        <p:nvSpPr>
          <p:cNvPr id="11269" name="Rectangle 5"/>
          <p:cNvSpPr>
            <a:spLocks noGrp="1" noChangeArrowheads="1"/>
          </p:cNvSpPr>
          <p:nvPr>
            <p:ph type="body" sz="quarter" idx="3"/>
          </p:nvPr>
        </p:nvSpPr>
        <p:spPr bwMode="auto">
          <a:xfrm>
            <a:off x="715963" y="4343400"/>
            <a:ext cx="5584825" cy="4113213"/>
          </a:xfrm>
          <a:prstGeom prst="rect">
            <a:avLst/>
          </a:prstGeom>
          <a:noFill/>
          <a:ln w="9525">
            <a:noFill/>
            <a:miter lim="800000"/>
            <a:headEnd/>
            <a:tailEnd/>
          </a:ln>
          <a:effectLst/>
        </p:spPr>
        <p:txBody>
          <a:bodyPr vert="horz" wrap="square" lIns="9112" tIns="45561" rIns="9112" bIns="45561" numCol="1" anchor="t" anchorCtr="0" compatLnSpc="1">
            <a:prstTxWarp prst="textNoShape">
              <a:avLst/>
            </a:prstTxWarp>
          </a:bodyPr>
          <a:lstStyle/>
          <a:p>
            <a:pPr lvl="0"/>
            <a:r>
              <a:rPr lang="en-US" noProof="0" dirty="0" smtClean="0"/>
              <a:t>Click to edit Master text styles</a:t>
            </a:r>
          </a:p>
          <a:p>
            <a:pPr lvl="1"/>
            <a:r>
              <a:rPr lang="en-US" noProof="0" dirty="0" smtClean="0"/>
              <a:t>Second level</a:t>
            </a:r>
          </a:p>
          <a:p>
            <a:pPr lvl="2"/>
            <a:r>
              <a:rPr lang="en-US" noProof="0" dirty="0" smtClean="0"/>
              <a:t>Third level</a:t>
            </a:r>
          </a:p>
          <a:p>
            <a:pPr lvl="3"/>
            <a:r>
              <a:rPr lang="en-US" noProof="0" dirty="0" smtClean="0"/>
              <a:t>Fourth level</a:t>
            </a:r>
          </a:p>
          <a:p>
            <a:pPr lvl="4"/>
            <a:r>
              <a:rPr lang="en-US" noProof="0" dirty="0" smtClean="0"/>
              <a:t>Fifth level</a:t>
            </a:r>
          </a:p>
        </p:txBody>
      </p:sp>
      <p:sp>
        <p:nvSpPr>
          <p:cNvPr id="11270" name="Rectangle 6"/>
          <p:cNvSpPr>
            <a:spLocks noGrp="1" noChangeArrowheads="1"/>
          </p:cNvSpPr>
          <p:nvPr>
            <p:ph type="ftr" sz="quarter" idx="4"/>
          </p:nvPr>
        </p:nvSpPr>
        <p:spPr bwMode="auto">
          <a:xfrm>
            <a:off x="166688" y="8680450"/>
            <a:ext cx="2971800" cy="360363"/>
          </a:xfrm>
          <a:prstGeom prst="rect">
            <a:avLst/>
          </a:prstGeom>
          <a:noFill/>
          <a:ln w="9525">
            <a:noFill/>
            <a:miter lim="800000"/>
            <a:headEnd/>
            <a:tailEnd/>
          </a:ln>
          <a:effectLst/>
        </p:spPr>
        <p:txBody>
          <a:bodyPr vert="horz" wrap="square" lIns="91121" tIns="45561" rIns="91121" bIns="45561" numCol="1" anchor="b" anchorCtr="0" compatLnSpc="1">
            <a:prstTxWarp prst="textNoShape">
              <a:avLst/>
            </a:prstTxWarp>
          </a:bodyPr>
          <a:lstStyle>
            <a:lvl1pPr marL="230556" defTabSz="911322">
              <a:defRPr sz="800">
                <a:latin typeface="Arial" pitchFamily="34" charset="0"/>
                <a:cs typeface="Arial" pitchFamily="34" charset="0"/>
              </a:defRPr>
            </a:lvl1pPr>
          </a:lstStyle>
          <a:p>
            <a:pPr>
              <a:defRPr/>
            </a:pPr>
            <a:r>
              <a:rPr lang="en-CA" smtClean="0"/>
              <a:t>© CCI Learning Solutions Inc.</a:t>
            </a:r>
            <a:endParaRPr lang="en-CA" dirty="0"/>
          </a:p>
        </p:txBody>
      </p:sp>
      <p:sp>
        <p:nvSpPr>
          <p:cNvPr id="11271" name="Rectangle 7"/>
          <p:cNvSpPr>
            <a:spLocks noGrp="1" noChangeArrowheads="1"/>
          </p:cNvSpPr>
          <p:nvPr>
            <p:ph type="sldNum" sz="quarter" idx="5"/>
          </p:nvPr>
        </p:nvSpPr>
        <p:spPr bwMode="auto">
          <a:xfrm>
            <a:off x="4000500" y="8763000"/>
            <a:ext cx="2703513" cy="277813"/>
          </a:xfrm>
          <a:prstGeom prst="rect">
            <a:avLst/>
          </a:prstGeom>
          <a:noFill/>
          <a:ln w="9525">
            <a:noFill/>
            <a:miter lim="800000"/>
            <a:headEnd/>
            <a:tailEnd/>
          </a:ln>
          <a:effectLst/>
        </p:spPr>
        <p:txBody>
          <a:bodyPr vert="horz" wrap="square" lIns="91121" tIns="45561" rIns="91121" bIns="45561" numCol="1" anchor="b" anchorCtr="0" compatLnSpc="1">
            <a:prstTxWarp prst="textNoShape">
              <a:avLst/>
            </a:prstTxWarp>
          </a:bodyPr>
          <a:lstStyle>
            <a:lvl1pPr algn="r" defTabSz="911322">
              <a:tabLst>
                <a:tab pos="2243252" algn="r"/>
              </a:tabLst>
              <a:defRPr sz="1000">
                <a:latin typeface="Arial" pitchFamily="34" charset="0"/>
                <a:cs typeface="Arial" pitchFamily="34" charset="0"/>
              </a:defRPr>
            </a:lvl1pPr>
          </a:lstStyle>
          <a:p>
            <a:pPr algn="ctr">
              <a:defRPr/>
            </a:pPr>
            <a:r>
              <a:rPr lang="en-CA" dirty="0" smtClean="0"/>
              <a:t>	</a:t>
            </a:r>
            <a:fld id="{F04A01C5-19D3-4B4B-9DC1-665A64C6CD2F}" type="slidenum">
              <a:rPr lang="en-CA" smtClean="0"/>
              <a:pPr algn="ctr">
                <a:defRPr/>
              </a:pPr>
              <a:t>‹#›</a:t>
            </a:fld>
            <a:endParaRPr lang="en-US" dirty="0"/>
          </a:p>
        </p:txBody>
      </p:sp>
    </p:spTree>
    <p:extLst>
      <p:ext uri="{BB962C8B-B14F-4D97-AF65-F5344CB8AC3E}">
        <p14:creationId xmlns:p14="http://schemas.microsoft.com/office/powerpoint/2010/main" val="1748034369"/>
      </p:ext>
    </p:extLst>
  </p:cSld>
  <p:clrMap bg1="lt1" tx1="dk1" bg2="lt2" tx2="dk2" accent1="accent1" accent2="accent2" accent3="accent3" accent4="accent4" accent5="accent5" accent6="accent6" hlink="hlink" folHlink="folHlink"/>
  <p:hf/>
  <p:notesStyle>
    <a:lvl1pPr marL="114300" indent="-114300" algn="l" rtl="0" eaLnBrk="0" fontAlgn="base" hangingPunct="0">
      <a:spcBef>
        <a:spcPct val="30000"/>
      </a:spcBef>
      <a:spcAft>
        <a:spcPct val="0"/>
      </a:spcAft>
      <a:buClr>
        <a:srgbClr val="035174"/>
      </a:buClr>
      <a:buFont typeface="Wingdings" pitchFamily="2" charset="2"/>
      <a:buChar char="§"/>
      <a:defRPr sz="900" kern="1200">
        <a:solidFill>
          <a:schemeClr val="tx1"/>
        </a:solidFill>
        <a:latin typeface="Arial" pitchFamily="34" charset="0"/>
        <a:ea typeface="+mn-ea"/>
        <a:cs typeface="Arial" pitchFamily="34" charset="0"/>
      </a:defRPr>
    </a:lvl1pPr>
    <a:lvl2pPr marL="457200" algn="l" rtl="0" eaLnBrk="0" fontAlgn="base" hangingPunct="0">
      <a:spcBef>
        <a:spcPct val="30000"/>
      </a:spcBef>
      <a:spcAft>
        <a:spcPct val="0"/>
      </a:spcAft>
      <a:buFont typeface="Verdana" pitchFamily="34" charset="0"/>
      <a:defRPr sz="900" kern="1200">
        <a:solidFill>
          <a:schemeClr val="tx1"/>
        </a:solidFill>
        <a:latin typeface="Arial" pitchFamily="34" charset="0"/>
        <a:ea typeface="+mn-ea"/>
        <a:cs typeface="Arial" pitchFamily="34" charset="0"/>
      </a:defRPr>
    </a:lvl2pPr>
    <a:lvl3pPr marL="914400" algn="l" rtl="0" eaLnBrk="0" fontAlgn="base" hangingPunct="0">
      <a:spcBef>
        <a:spcPct val="30000"/>
      </a:spcBef>
      <a:spcAft>
        <a:spcPct val="0"/>
      </a:spcAft>
      <a:defRPr sz="900" kern="1200">
        <a:solidFill>
          <a:schemeClr val="tx1"/>
        </a:solidFill>
        <a:latin typeface="Arial" pitchFamily="34" charset="0"/>
        <a:ea typeface="+mn-ea"/>
        <a:cs typeface="Arial" pitchFamily="34" charset="0"/>
      </a:defRPr>
    </a:lvl3pPr>
    <a:lvl4pPr marL="1371600" algn="l" rtl="0" eaLnBrk="0" fontAlgn="base" hangingPunct="0">
      <a:spcBef>
        <a:spcPct val="30000"/>
      </a:spcBef>
      <a:spcAft>
        <a:spcPct val="0"/>
      </a:spcAft>
      <a:defRPr sz="900" kern="1200">
        <a:solidFill>
          <a:schemeClr val="tx1"/>
        </a:solidFill>
        <a:latin typeface="Arial" pitchFamily="34" charset="0"/>
        <a:ea typeface="+mn-ea"/>
        <a:cs typeface="Arial" pitchFamily="34" charset="0"/>
      </a:defRPr>
    </a:lvl4pPr>
    <a:lvl5pPr marL="1828800" algn="l" rtl="0" eaLnBrk="0" fontAlgn="base" hangingPunct="0">
      <a:spcBef>
        <a:spcPct val="30000"/>
      </a:spcBef>
      <a:spcAft>
        <a:spcPct val="0"/>
      </a:spcAft>
      <a:defRPr sz="900" kern="1200">
        <a:solidFill>
          <a:schemeClr val="tx1"/>
        </a:solidFill>
        <a:latin typeface="Arial" pitchFamily="34" charset="0"/>
        <a:ea typeface="+mn-ea"/>
        <a:cs typeface="Arial" pitchFamily="34"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pPr>
              <a:defRPr/>
            </a:pPr>
            <a:r>
              <a:rPr lang="en-US" dirty="0" smtClean="0"/>
              <a:t>Internet and Computing Core Certification Guide 	Computing Fundamentals</a:t>
            </a:r>
            <a:endParaRPr lang="en-CA" dirty="0"/>
          </a:p>
        </p:txBody>
      </p:sp>
      <p:sp>
        <p:nvSpPr>
          <p:cNvPr id="5" name="Footer Placeholder 4"/>
          <p:cNvSpPr>
            <a:spLocks noGrp="1"/>
          </p:cNvSpPr>
          <p:nvPr>
            <p:ph type="ftr" sz="quarter" idx="11"/>
          </p:nvPr>
        </p:nvSpPr>
        <p:spPr/>
        <p:txBody>
          <a:bodyPr/>
          <a:lstStyle/>
          <a:p>
            <a:pPr>
              <a:defRPr/>
            </a:pPr>
            <a:r>
              <a:rPr lang="en-CA" dirty="0"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dirty="0" smtClean="0"/>
              <a:t>	</a:t>
            </a:r>
            <a:fld id="{F04A01C5-19D3-4B4B-9DC1-665A64C6CD2F}" type="slidenum">
              <a:rPr lang="en-CA" smtClean="0"/>
              <a:pPr>
                <a:defRPr/>
              </a:pPr>
              <a:t>1</a:t>
            </a:fld>
            <a:endParaRPr lang="en-US" dirty="0"/>
          </a:p>
        </p:txBody>
      </p:sp>
    </p:spTree>
    <p:extLst>
      <p:ext uri="{BB962C8B-B14F-4D97-AF65-F5344CB8AC3E}">
        <p14:creationId xmlns:p14="http://schemas.microsoft.com/office/powerpoint/2010/main" val="20401681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27</a:t>
            </a:r>
          </a:p>
          <a:p>
            <a:r>
              <a:rPr lang="en-US" dirty="0" smtClean="0"/>
              <a:t>Objective 1.2</a:t>
            </a:r>
          </a:p>
          <a:p>
            <a:endParaRPr lang="en-US" dirty="0"/>
          </a:p>
        </p:txBody>
      </p:sp>
      <p:sp>
        <p:nvSpPr>
          <p:cNvPr id="4" name="Slide Number Placeholder 3"/>
          <p:cNvSpPr>
            <a:spLocks noGrp="1"/>
          </p:cNvSpPr>
          <p:nvPr>
            <p:ph type="sldNum" sz="quarter" idx="10"/>
          </p:nvPr>
        </p:nvSpPr>
        <p:spPr/>
        <p:txBody>
          <a:bodyPr/>
          <a:lstStyle/>
          <a:p>
            <a:fld id="{8C1B23D2-AEFA-4669-8D14-C57A190566F4}" type="slidenum">
              <a:rPr lang="en-US" smtClean="0"/>
              <a:t>10</a:t>
            </a:fld>
            <a:endParaRPr lang="en-US"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Tree>
    <p:extLst>
      <p:ext uri="{BB962C8B-B14F-4D97-AF65-F5344CB8AC3E}">
        <p14:creationId xmlns:p14="http://schemas.microsoft.com/office/powerpoint/2010/main" val="359385067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28</a:t>
            </a:r>
          </a:p>
          <a:p>
            <a:r>
              <a:rPr lang="en-US" dirty="0" smtClean="0"/>
              <a:t>Objective 1.2</a:t>
            </a:r>
          </a:p>
        </p:txBody>
      </p:sp>
      <p:sp>
        <p:nvSpPr>
          <p:cNvPr id="4" name="Slide Number Placeholder 3"/>
          <p:cNvSpPr>
            <a:spLocks noGrp="1"/>
          </p:cNvSpPr>
          <p:nvPr>
            <p:ph type="sldNum" sz="quarter" idx="10"/>
          </p:nvPr>
        </p:nvSpPr>
        <p:spPr/>
        <p:txBody>
          <a:bodyPr/>
          <a:lstStyle/>
          <a:p>
            <a:fld id="{8C1B23D2-AEFA-4669-8D14-C57A190566F4}" type="slidenum">
              <a:rPr lang="en-US" smtClean="0"/>
              <a:t>11</a:t>
            </a:fld>
            <a:endParaRPr lang="en-US"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Tree>
    <p:extLst>
      <p:ext uri="{BB962C8B-B14F-4D97-AF65-F5344CB8AC3E}">
        <p14:creationId xmlns:p14="http://schemas.microsoft.com/office/powerpoint/2010/main" val="160745999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28</a:t>
            </a:r>
          </a:p>
          <a:p>
            <a:r>
              <a:rPr lang="en-US" dirty="0" smtClean="0"/>
              <a:t>Objective 1.2</a:t>
            </a:r>
          </a:p>
          <a:p>
            <a:endParaRPr lang="en-US" dirty="0"/>
          </a:p>
        </p:txBody>
      </p:sp>
      <p:sp>
        <p:nvSpPr>
          <p:cNvPr id="4" name="Slide Number Placeholder 3"/>
          <p:cNvSpPr>
            <a:spLocks noGrp="1"/>
          </p:cNvSpPr>
          <p:nvPr>
            <p:ph type="sldNum" sz="quarter" idx="10"/>
          </p:nvPr>
        </p:nvSpPr>
        <p:spPr/>
        <p:txBody>
          <a:bodyPr/>
          <a:lstStyle/>
          <a:p>
            <a:fld id="{8C1B23D2-AEFA-4669-8D14-C57A190566F4}" type="slidenum">
              <a:rPr lang="en-US" smtClean="0"/>
              <a:t>12</a:t>
            </a:fld>
            <a:endParaRPr lang="en-US"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Tree>
    <p:extLst>
      <p:ext uri="{BB962C8B-B14F-4D97-AF65-F5344CB8AC3E}">
        <p14:creationId xmlns:p14="http://schemas.microsoft.com/office/powerpoint/2010/main" val="90406770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28-29</a:t>
            </a:r>
          </a:p>
          <a:p>
            <a:r>
              <a:rPr lang="en-US" dirty="0" smtClean="0"/>
              <a:t>Objective 1.2</a:t>
            </a:r>
          </a:p>
        </p:txBody>
      </p:sp>
      <p:sp>
        <p:nvSpPr>
          <p:cNvPr id="4" name="Slide Number Placeholder 3"/>
          <p:cNvSpPr>
            <a:spLocks noGrp="1"/>
          </p:cNvSpPr>
          <p:nvPr>
            <p:ph type="sldNum" sz="quarter" idx="10"/>
          </p:nvPr>
        </p:nvSpPr>
        <p:spPr/>
        <p:txBody>
          <a:bodyPr/>
          <a:lstStyle/>
          <a:p>
            <a:fld id="{8C1B23D2-AEFA-4669-8D14-C57A190566F4}" type="slidenum">
              <a:rPr lang="en-US" smtClean="0"/>
              <a:t>13</a:t>
            </a:fld>
            <a:endParaRPr lang="en-US"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Tree>
    <p:extLst>
      <p:ext uri="{BB962C8B-B14F-4D97-AF65-F5344CB8AC3E}">
        <p14:creationId xmlns:p14="http://schemas.microsoft.com/office/powerpoint/2010/main" val="132894866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29</a:t>
            </a:r>
          </a:p>
          <a:p>
            <a:r>
              <a:rPr lang="en-US" dirty="0" smtClean="0"/>
              <a:t>Objective 1.2</a:t>
            </a:r>
          </a:p>
          <a:p>
            <a:endParaRPr lang="en-US" dirty="0"/>
          </a:p>
        </p:txBody>
      </p:sp>
      <p:sp>
        <p:nvSpPr>
          <p:cNvPr id="4" name="Slide Number Placeholder 3"/>
          <p:cNvSpPr>
            <a:spLocks noGrp="1"/>
          </p:cNvSpPr>
          <p:nvPr>
            <p:ph type="sldNum" sz="quarter" idx="10"/>
          </p:nvPr>
        </p:nvSpPr>
        <p:spPr/>
        <p:txBody>
          <a:bodyPr/>
          <a:lstStyle/>
          <a:p>
            <a:fld id="{8C1B23D2-AEFA-4669-8D14-C57A190566F4}" type="slidenum">
              <a:rPr lang="en-US" smtClean="0"/>
              <a:t>14</a:t>
            </a:fld>
            <a:endParaRPr lang="en-US"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Tree>
    <p:extLst>
      <p:ext uri="{BB962C8B-B14F-4D97-AF65-F5344CB8AC3E}">
        <p14:creationId xmlns:p14="http://schemas.microsoft.com/office/powerpoint/2010/main" val="385472670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29</a:t>
            </a:r>
          </a:p>
          <a:p>
            <a:r>
              <a:rPr lang="en-US" dirty="0" smtClean="0"/>
              <a:t>Objective 1.2</a:t>
            </a:r>
          </a:p>
          <a:p>
            <a:endParaRPr lang="en-US" dirty="0"/>
          </a:p>
        </p:txBody>
      </p:sp>
      <p:sp>
        <p:nvSpPr>
          <p:cNvPr id="4" name="Slide Number Placeholder 3"/>
          <p:cNvSpPr>
            <a:spLocks noGrp="1"/>
          </p:cNvSpPr>
          <p:nvPr>
            <p:ph type="sldNum" sz="quarter" idx="10"/>
          </p:nvPr>
        </p:nvSpPr>
        <p:spPr/>
        <p:txBody>
          <a:bodyPr/>
          <a:lstStyle/>
          <a:p>
            <a:fld id="{8C1B23D2-AEFA-4669-8D14-C57A190566F4}" type="slidenum">
              <a:rPr lang="en-US" smtClean="0"/>
              <a:t>15</a:t>
            </a:fld>
            <a:endParaRPr lang="en-US"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Tree>
    <p:extLst>
      <p:ext uri="{BB962C8B-B14F-4D97-AF65-F5344CB8AC3E}">
        <p14:creationId xmlns:p14="http://schemas.microsoft.com/office/powerpoint/2010/main" val="252362617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29-30</a:t>
            </a:r>
          </a:p>
          <a:p>
            <a:r>
              <a:rPr lang="en-US" dirty="0" smtClean="0"/>
              <a:t>Objective</a:t>
            </a:r>
            <a:r>
              <a:rPr lang="en-US" baseline="0" dirty="0" smtClean="0"/>
              <a:t> 1.2</a:t>
            </a:r>
          </a:p>
          <a:p>
            <a:endParaRPr lang="en-US" dirty="0"/>
          </a:p>
        </p:txBody>
      </p:sp>
      <p:sp>
        <p:nvSpPr>
          <p:cNvPr id="4" name="Slide Number Placeholder 3"/>
          <p:cNvSpPr>
            <a:spLocks noGrp="1"/>
          </p:cNvSpPr>
          <p:nvPr>
            <p:ph type="sldNum" sz="quarter" idx="10"/>
          </p:nvPr>
        </p:nvSpPr>
        <p:spPr/>
        <p:txBody>
          <a:bodyPr/>
          <a:lstStyle/>
          <a:p>
            <a:fld id="{8C1B23D2-AEFA-4669-8D14-C57A190566F4}" type="slidenum">
              <a:rPr lang="en-US" smtClean="0"/>
              <a:t>16</a:t>
            </a:fld>
            <a:endParaRPr lang="en-US"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Tree>
    <p:extLst>
      <p:ext uri="{BB962C8B-B14F-4D97-AF65-F5344CB8AC3E}">
        <p14:creationId xmlns:p14="http://schemas.microsoft.com/office/powerpoint/2010/main" val="421842852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30</a:t>
            </a:r>
          </a:p>
          <a:p>
            <a:r>
              <a:rPr lang="en-US" dirty="0" smtClean="0"/>
              <a:t>Objective 1.2</a:t>
            </a:r>
          </a:p>
          <a:p>
            <a:endParaRPr lang="en-US" baseline="0" dirty="0" smtClean="0"/>
          </a:p>
          <a:p>
            <a:endParaRPr lang="en-US" dirty="0"/>
          </a:p>
        </p:txBody>
      </p:sp>
      <p:sp>
        <p:nvSpPr>
          <p:cNvPr id="4" name="Slide Number Placeholder 3"/>
          <p:cNvSpPr>
            <a:spLocks noGrp="1"/>
          </p:cNvSpPr>
          <p:nvPr>
            <p:ph type="sldNum" sz="quarter" idx="10"/>
          </p:nvPr>
        </p:nvSpPr>
        <p:spPr/>
        <p:txBody>
          <a:bodyPr/>
          <a:lstStyle/>
          <a:p>
            <a:fld id="{8C1B23D2-AEFA-4669-8D14-C57A190566F4}" type="slidenum">
              <a:rPr lang="en-US" smtClean="0"/>
              <a:t>17</a:t>
            </a:fld>
            <a:endParaRPr lang="en-US"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Tree>
    <p:extLst>
      <p:ext uri="{BB962C8B-B14F-4D97-AF65-F5344CB8AC3E}">
        <p14:creationId xmlns:p14="http://schemas.microsoft.com/office/powerpoint/2010/main" val="390292170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32</a:t>
            </a:r>
          </a:p>
          <a:p>
            <a:r>
              <a:rPr lang="en-US" dirty="0" smtClean="0"/>
              <a:t>Objective 1.2</a:t>
            </a:r>
          </a:p>
          <a:p>
            <a:endParaRPr lang="en-US" baseline="0" dirty="0" smtClean="0"/>
          </a:p>
          <a:p>
            <a:endParaRPr lang="en-US" dirty="0"/>
          </a:p>
        </p:txBody>
      </p:sp>
      <p:sp>
        <p:nvSpPr>
          <p:cNvPr id="4" name="Slide Number Placeholder 3"/>
          <p:cNvSpPr>
            <a:spLocks noGrp="1"/>
          </p:cNvSpPr>
          <p:nvPr>
            <p:ph type="sldNum" sz="quarter" idx="10"/>
          </p:nvPr>
        </p:nvSpPr>
        <p:spPr/>
        <p:txBody>
          <a:bodyPr/>
          <a:lstStyle/>
          <a:p>
            <a:fld id="{8C1B23D2-AEFA-4669-8D14-C57A190566F4}" type="slidenum">
              <a:rPr lang="en-US" smtClean="0"/>
              <a:t>18</a:t>
            </a:fld>
            <a:endParaRPr lang="en-US"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Tree>
    <p:extLst>
      <p:ext uri="{BB962C8B-B14F-4D97-AF65-F5344CB8AC3E}">
        <p14:creationId xmlns:p14="http://schemas.microsoft.com/office/powerpoint/2010/main" val="151540312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33</a:t>
            </a:r>
          </a:p>
          <a:p>
            <a:r>
              <a:rPr lang="en-US" dirty="0" smtClean="0"/>
              <a:t>Objective 1.2</a:t>
            </a:r>
          </a:p>
          <a:p>
            <a:endParaRPr lang="en-US" dirty="0"/>
          </a:p>
        </p:txBody>
      </p:sp>
      <p:sp>
        <p:nvSpPr>
          <p:cNvPr id="4" name="Slide Number Placeholder 3"/>
          <p:cNvSpPr>
            <a:spLocks noGrp="1"/>
          </p:cNvSpPr>
          <p:nvPr>
            <p:ph type="sldNum" sz="quarter" idx="10"/>
          </p:nvPr>
        </p:nvSpPr>
        <p:spPr/>
        <p:txBody>
          <a:bodyPr/>
          <a:lstStyle/>
          <a:p>
            <a:fld id="{8C1B23D2-AEFA-4669-8D14-C57A190566F4}" type="slidenum">
              <a:rPr lang="en-US" smtClean="0"/>
              <a:t>20</a:t>
            </a:fld>
            <a:endParaRPr lang="en-US"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Tree>
    <p:extLst>
      <p:ext uri="{BB962C8B-B14F-4D97-AF65-F5344CB8AC3E}">
        <p14:creationId xmlns:p14="http://schemas.microsoft.com/office/powerpoint/2010/main" val="109219854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23</a:t>
            </a:r>
          </a:p>
        </p:txBody>
      </p:sp>
      <p:sp>
        <p:nvSpPr>
          <p:cNvPr id="4" name="Slide Number Placeholder 3"/>
          <p:cNvSpPr>
            <a:spLocks noGrp="1"/>
          </p:cNvSpPr>
          <p:nvPr>
            <p:ph type="sldNum" sz="quarter" idx="10"/>
          </p:nvPr>
        </p:nvSpPr>
        <p:spPr/>
        <p:txBody>
          <a:bodyPr/>
          <a:lstStyle/>
          <a:p>
            <a:fld id="{8C1B23D2-AEFA-4669-8D14-C57A190566F4}" type="slidenum">
              <a:rPr lang="en-US" smtClean="0"/>
              <a:t>2</a:t>
            </a:fld>
            <a:endParaRPr lang="en-US"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Tree>
    <p:extLst>
      <p:ext uri="{BB962C8B-B14F-4D97-AF65-F5344CB8AC3E}">
        <p14:creationId xmlns:p14="http://schemas.microsoft.com/office/powerpoint/2010/main" val="33630024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33</a:t>
            </a:r>
          </a:p>
          <a:p>
            <a:r>
              <a:rPr lang="en-US" dirty="0" smtClean="0"/>
              <a:t>Objective 1.2</a:t>
            </a:r>
          </a:p>
          <a:p>
            <a:endParaRPr lang="en-US" dirty="0"/>
          </a:p>
        </p:txBody>
      </p:sp>
      <p:sp>
        <p:nvSpPr>
          <p:cNvPr id="4" name="Slide Number Placeholder 3"/>
          <p:cNvSpPr>
            <a:spLocks noGrp="1"/>
          </p:cNvSpPr>
          <p:nvPr>
            <p:ph type="sldNum" sz="quarter" idx="10"/>
          </p:nvPr>
        </p:nvSpPr>
        <p:spPr/>
        <p:txBody>
          <a:bodyPr/>
          <a:lstStyle/>
          <a:p>
            <a:fld id="{8C1B23D2-AEFA-4669-8D14-C57A190566F4}" type="slidenum">
              <a:rPr lang="en-US" smtClean="0"/>
              <a:t>21</a:t>
            </a:fld>
            <a:endParaRPr lang="en-US"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Tree>
    <p:extLst>
      <p:ext uri="{BB962C8B-B14F-4D97-AF65-F5344CB8AC3E}">
        <p14:creationId xmlns:p14="http://schemas.microsoft.com/office/powerpoint/2010/main" val="282028165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34</a:t>
            </a:r>
          </a:p>
          <a:p>
            <a:r>
              <a:rPr lang="en-US" dirty="0" smtClean="0"/>
              <a:t>Objective 1.2</a:t>
            </a:r>
          </a:p>
          <a:p>
            <a:endParaRPr lang="en-US" dirty="0"/>
          </a:p>
        </p:txBody>
      </p:sp>
      <p:sp>
        <p:nvSpPr>
          <p:cNvPr id="4" name="Slide Number Placeholder 3"/>
          <p:cNvSpPr>
            <a:spLocks noGrp="1"/>
          </p:cNvSpPr>
          <p:nvPr>
            <p:ph type="sldNum" sz="quarter" idx="10"/>
          </p:nvPr>
        </p:nvSpPr>
        <p:spPr/>
        <p:txBody>
          <a:bodyPr/>
          <a:lstStyle/>
          <a:p>
            <a:fld id="{8C1B23D2-AEFA-4669-8D14-C57A190566F4}" type="slidenum">
              <a:rPr lang="en-US" smtClean="0"/>
              <a:t>22</a:t>
            </a:fld>
            <a:endParaRPr lang="en-US"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Tree>
    <p:extLst>
      <p:ext uri="{BB962C8B-B14F-4D97-AF65-F5344CB8AC3E}">
        <p14:creationId xmlns:p14="http://schemas.microsoft.com/office/powerpoint/2010/main" val="313446415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34</a:t>
            </a:r>
          </a:p>
          <a:p>
            <a:r>
              <a:rPr lang="en-US" dirty="0" smtClean="0"/>
              <a:t>Objective 1.2</a:t>
            </a:r>
          </a:p>
          <a:p>
            <a:endParaRPr lang="en-US" dirty="0"/>
          </a:p>
        </p:txBody>
      </p:sp>
      <p:sp>
        <p:nvSpPr>
          <p:cNvPr id="4" name="Slide Number Placeholder 3"/>
          <p:cNvSpPr>
            <a:spLocks noGrp="1"/>
          </p:cNvSpPr>
          <p:nvPr>
            <p:ph type="sldNum" sz="quarter" idx="10"/>
          </p:nvPr>
        </p:nvSpPr>
        <p:spPr/>
        <p:txBody>
          <a:bodyPr/>
          <a:lstStyle/>
          <a:p>
            <a:fld id="{8C1B23D2-AEFA-4669-8D14-C57A190566F4}" type="slidenum">
              <a:rPr lang="en-US" smtClean="0"/>
              <a:t>23</a:t>
            </a:fld>
            <a:endParaRPr lang="en-US"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Tree>
    <p:extLst>
      <p:ext uri="{BB962C8B-B14F-4D97-AF65-F5344CB8AC3E}">
        <p14:creationId xmlns:p14="http://schemas.microsoft.com/office/powerpoint/2010/main" val="28154409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34</a:t>
            </a:r>
          </a:p>
          <a:p>
            <a:r>
              <a:rPr lang="en-US" dirty="0" smtClean="0"/>
              <a:t>Objective 1.2</a:t>
            </a:r>
          </a:p>
        </p:txBody>
      </p:sp>
      <p:sp>
        <p:nvSpPr>
          <p:cNvPr id="4" name="Slide Number Placeholder 3"/>
          <p:cNvSpPr>
            <a:spLocks noGrp="1"/>
          </p:cNvSpPr>
          <p:nvPr>
            <p:ph type="sldNum" sz="quarter" idx="10"/>
          </p:nvPr>
        </p:nvSpPr>
        <p:spPr/>
        <p:txBody>
          <a:bodyPr/>
          <a:lstStyle/>
          <a:p>
            <a:fld id="{8C1B23D2-AEFA-4669-8D14-C57A190566F4}" type="slidenum">
              <a:rPr lang="en-US" smtClean="0"/>
              <a:t>24</a:t>
            </a:fld>
            <a:endParaRPr lang="en-US"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Tree>
    <p:extLst>
      <p:ext uri="{BB962C8B-B14F-4D97-AF65-F5344CB8AC3E}">
        <p14:creationId xmlns:p14="http://schemas.microsoft.com/office/powerpoint/2010/main" val="409947287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34</a:t>
            </a:r>
          </a:p>
          <a:p>
            <a:r>
              <a:rPr lang="en-US" dirty="0" smtClean="0"/>
              <a:t>Objective 1.2</a:t>
            </a:r>
          </a:p>
          <a:p>
            <a:endParaRPr lang="en-US" dirty="0"/>
          </a:p>
        </p:txBody>
      </p:sp>
      <p:sp>
        <p:nvSpPr>
          <p:cNvPr id="4" name="Slide Number Placeholder 3"/>
          <p:cNvSpPr>
            <a:spLocks noGrp="1"/>
          </p:cNvSpPr>
          <p:nvPr>
            <p:ph type="sldNum" sz="quarter" idx="10"/>
          </p:nvPr>
        </p:nvSpPr>
        <p:spPr/>
        <p:txBody>
          <a:bodyPr/>
          <a:lstStyle/>
          <a:p>
            <a:fld id="{8C1B23D2-AEFA-4669-8D14-C57A190566F4}" type="slidenum">
              <a:rPr lang="en-US" smtClean="0"/>
              <a:t>25</a:t>
            </a:fld>
            <a:endParaRPr lang="en-US"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Tree>
    <p:extLst>
      <p:ext uri="{BB962C8B-B14F-4D97-AF65-F5344CB8AC3E}">
        <p14:creationId xmlns:p14="http://schemas.microsoft.com/office/powerpoint/2010/main" val="252351505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34</a:t>
            </a:r>
          </a:p>
          <a:p>
            <a:r>
              <a:rPr lang="en-US" dirty="0" smtClean="0"/>
              <a:t>Objective 1.2</a:t>
            </a:r>
          </a:p>
          <a:p>
            <a:endParaRPr lang="en-US" dirty="0"/>
          </a:p>
        </p:txBody>
      </p:sp>
      <p:sp>
        <p:nvSpPr>
          <p:cNvPr id="4" name="Slide Number Placeholder 3"/>
          <p:cNvSpPr>
            <a:spLocks noGrp="1"/>
          </p:cNvSpPr>
          <p:nvPr>
            <p:ph type="sldNum" sz="quarter" idx="10"/>
          </p:nvPr>
        </p:nvSpPr>
        <p:spPr/>
        <p:txBody>
          <a:bodyPr/>
          <a:lstStyle/>
          <a:p>
            <a:fld id="{8C1B23D2-AEFA-4669-8D14-C57A190566F4}" type="slidenum">
              <a:rPr lang="en-US" smtClean="0"/>
              <a:t>26</a:t>
            </a:fld>
            <a:endParaRPr lang="en-US"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Tree>
    <p:extLst>
      <p:ext uri="{BB962C8B-B14F-4D97-AF65-F5344CB8AC3E}">
        <p14:creationId xmlns:p14="http://schemas.microsoft.com/office/powerpoint/2010/main" val="209658640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35</a:t>
            </a:r>
          </a:p>
          <a:p>
            <a:r>
              <a:rPr lang="en-US" dirty="0" smtClean="0"/>
              <a:t>Objective</a:t>
            </a:r>
            <a:r>
              <a:rPr lang="en-US" baseline="0" dirty="0" smtClean="0"/>
              <a:t> 1.2</a:t>
            </a:r>
          </a:p>
          <a:p>
            <a:endParaRPr lang="en-US" dirty="0"/>
          </a:p>
        </p:txBody>
      </p:sp>
      <p:sp>
        <p:nvSpPr>
          <p:cNvPr id="4" name="Slide Number Placeholder 3"/>
          <p:cNvSpPr>
            <a:spLocks noGrp="1"/>
          </p:cNvSpPr>
          <p:nvPr>
            <p:ph type="sldNum" sz="quarter" idx="10"/>
          </p:nvPr>
        </p:nvSpPr>
        <p:spPr/>
        <p:txBody>
          <a:bodyPr/>
          <a:lstStyle/>
          <a:p>
            <a:fld id="{8C1B23D2-AEFA-4669-8D14-C57A190566F4}" type="slidenum">
              <a:rPr lang="en-US" smtClean="0"/>
              <a:t>27</a:t>
            </a:fld>
            <a:endParaRPr lang="en-US"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Tree>
    <p:extLst>
      <p:ext uri="{BB962C8B-B14F-4D97-AF65-F5344CB8AC3E}">
        <p14:creationId xmlns:p14="http://schemas.microsoft.com/office/powerpoint/2010/main" val="412527418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35</a:t>
            </a:r>
          </a:p>
          <a:p>
            <a:r>
              <a:rPr lang="en-US" dirty="0" smtClean="0"/>
              <a:t>Objective 1.2</a:t>
            </a:r>
          </a:p>
          <a:p>
            <a:endParaRPr lang="en-US" dirty="0"/>
          </a:p>
        </p:txBody>
      </p:sp>
      <p:sp>
        <p:nvSpPr>
          <p:cNvPr id="4" name="Slide Number Placeholder 3"/>
          <p:cNvSpPr>
            <a:spLocks noGrp="1"/>
          </p:cNvSpPr>
          <p:nvPr>
            <p:ph type="sldNum" sz="quarter" idx="10"/>
          </p:nvPr>
        </p:nvSpPr>
        <p:spPr/>
        <p:txBody>
          <a:bodyPr/>
          <a:lstStyle/>
          <a:p>
            <a:fld id="{8C1B23D2-AEFA-4669-8D14-C57A190566F4}" type="slidenum">
              <a:rPr lang="en-US" smtClean="0"/>
              <a:t>28</a:t>
            </a:fld>
            <a:endParaRPr lang="en-US"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Tree>
    <p:extLst>
      <p:ext uri="{BB962C8B-B14F-4D97-AF65-F5344CB8AC3E}">
        <p14:creationId xmlns:p14="http://schemas.microsoft.com/office/powerpoint/2010/main" val="330650658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35</a:t>
            </a:r>
          </a:p>
          <a:p>
            <a:r>
              <a:rPr lang="en-US" dirty="0" smtClean="0"/>
              <a:t>Objective 1.2</a:t>
            </a:r>
          </a:p>
          <a:p>
            <a:endParaRPr lang="en-US" dirty="0"/>
          </a:p>
        </p:txBody>
      </p:sp>
      <p:sp>
        <p:nvSpPr>
          <p:cNvPr id="4" name="Slide Number Placeholder 3"/>
          <p:cNvSpPr>
            <a:spLocks noGrp="1"/>
          </p:cNvSpPr>
          <p:nvPr>
            <p:ph type="sldNum" sz="quarter" idx="10"/>
          </p:nvPr>
        </p:nvSpPr>
        <p:spPr/>
        <p:txBody>
          <a:bodyPr/>
          <a:lstStyle/>
          <a:p>
            <a:fld id="{8C1B23D2-AEFA-4669-8D14-C57A190566F4}" type="slidenum">
              <a:rPr lang="en-US" smtClean="0"/>
              <a:t>29</a:t>
            </a:fld>
            <a:endParaRPr lang="en-US"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Tree>
    <p:extLst>
      <p:ext uri="{BB962C8B-B14F-4D97-AF65-F5344CB8AC3E}">
        <p14:creationId xmlns:p14="http://schemas.microsoft.com/office/powerpoint/2010/main" val="153533649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35</a:t>
            </a:r>
          </a:p>
          <a:p>
            <a:r>
              <a:rPr lang="en-US" dirty="0" smtClean="0"/>
              <a:t>Objective 1.2</a:t>
            </a:r>
          </a:p>
        </p:txBody>
      </p:sp>
      <p:sp>
        <p:nvSpPr>
          <p:cNvPr id="4" name="Slide Number Placeholder 3"/>
          <p:cNvSpPr>
            <a:spLocks noGrp="1"/>
          </p:cNvSpPr>
          <p:nvPr>
            <p:ph type="sldNum" sz="quarter" idx="10"/>
          </p:nvPr>
        </p:nvSpPr>
        <p:spPr/>
        <p:txBody>
          <a:bodyPr/>
          <a:lstStyle/>
          <a:p>
            <a:fld id="{8C1B23D2-AEFA-4669-8D14-C57A190566F4}" type="slidenum">
              <a:rPr lang="en-US" smtClean="0"/>
              <a:t>30</a:t>
            </a:fld>
            <a:endParaRPr lang="en-US"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Tree>
    <p:extLst>
      <p:ext uri="{BB962C8B-B14F-4D97-AF65-F5344CB8AC3E}">
        <p14:creationId xmlns:p14="http://schemas.microsoft.com/office/powerpoint/2010/main" val="245798974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23</a:t>
            </a:r>
          </a:p>
          <a:p>
            <a:r>
              <a:rPr lang="en-US" dirty="0" smtClean="0"/>
              <a:t>Objective 1.1</a:t>
            </a:r>
          </a:p>
          <a:p>
            <a:endParaRPr lang="en-US" dirty="0"/>
          </a:p>
        </p:txBody>
      </p:sp>
      <p:sp>
        <p:nvSpPr>
          <p:cNvPr id="4" name="Slide Number Placeholder 3"/>
          <p:cNvSpPr>
            <a:spLocks noGrp="1"/>
          </p:cNvSpPr>
          <p:nvPr>
            <p:ph type="sldNum" sz="quarter" idx="10"/>
          </p:nvPr>
        </p:nvSpPr>
        <p:spPr/>
        <p:txBody>
          <a:bodyPr/>
          <a:lstStyle/>
          <a:p>
            <a:fld id="{8C1B23D2-AEFA-4669-8D14-C57A190566F4}" type="slidenum">
              <a:rPr lang="en-US" smtClean="0"/>
              <a:t>3</a:t>
            </a:fld>
            <a:endParaRPr lang="en-US"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Tree>
    <p:extLst>
      <p:ext uri="{BB962C8B-B14F-4D97-AF65-F5344CB8AC3E}">
        <p14:creationId xmlns:p14="http://schemas.microsoft.com/office/powerpoint/2010/main" val="134994350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35-36</a:t>
            </a:r>
          </a:p>
          <a:p>
            <a:r>
              <a:rPr lang="en-US" dirty="0" smtClean="0"/>
              <a:t>Objective 1.2</a:t>
            </a:r>
          </a:p>
          <a:p>
            <a:endParaRPr lang="en-US" dirty="0"/>
          </a:p>
        </p:txBody>
      </p:sp>
      <p:sp>
        <p:nvSpPr>
          <p:cNvPr id="4" name="Slide Number Placeholder 3"/>
          <p:cNvSpPr>
            <a:spLocks noGrp="1"/>
          </p:cNvSpPr>
          <p:nvPr>
            <p:ph type="sldNum" sz="quarter" idx="10"/>
          </p:nvPr>
        </p:nvSpPr>
        <p:spPr/>
        <p:txBody>
          <a:bodyPr/>
          <a:lstStyle/>
          <a:p>
            <a:fld id="{8C1B23D2-AEFA-4669-8D14-C57A190566F4}" type="slidenum">
              <a:rPr lang="en-US" smtClean="0"/>
              <a:t>31</a:t>
            </a:fld>
            <a:endParaRPr lang="en-US"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Tree>
    <p:extLst>
      <p:ext uri="{BB962C8B-B14F-4D97-AF65-F5344CB8AC3E}">
        <p14:creationId xmlns:p14="http://schemas.microsoft.com/office/powerpoint/2010/main" val="111050024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36</a:t>
            </a:r>
          </a:p>
          <a:p>
            <a:r>
              <a:rPr lang="en-US" dirty="0" smtClean="0"/>
              <a:t>Objective 1.2</a:t>
            </a:r>
          </a:p>
          <a:p>
            <a:endParaRPr lang="en-US" dirty="0"/>
          </a:p>
        </p:txBody>
      </p:sp>
      <p:sp>
        <p:nvSpPr>
          <p:cNvPr id="4" name="Slide Number Placeholder 3"/>
          <p:cNvSpPr>
            <a:spLocks noGrp="1"/>
          </p:cNvSpPr>
          <p:nvPr>
            <p:ph type="sldNum" sz="quarter" idx="10"/>
          </p:nvPr>
        </p:nvSpPr>
        <p:spPr/>
        <p:txBody>
          <a:bodyPr/>
          <a:lstStyle/>
          <a:p>
            <a:fld id="{8C1B23D2-AEFA-4669-8D14-C57A190566F4}" type="slidenum">
              <a:rPr lang="en-US" smtClean="0"/>
              <a:t>32</a:t>
            </a:fld>
            <a:endParaRPr lang="en-US"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Tree>
    <p:extLst>
      <p:ext uri="{BB962C8B-B14F-4D97-AF65-F5344CB8AC3E}">
        <p14:creationId xmlns:p14="http://schemas.microsoft.com/office/powerpoint/2010/main" val="203949698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36</a:t>
            </a:r>
          </a:p>
          <a:p>
            <a:r>
              <a:rPr lang="en-US" dirty="0" smtClean="0"/>
              <a:t>Objective 1.2</a:t>
            </a:r>
          </a:p>
          <a:p>
            <a:endParaRPr lang="en-US" dirty="0"/>
          </a:p>
        </p:txBody>
      </p:sp>
      <p:sp>
        <p:nvSpPr>
          <p:cNvPr id="4" name="Slide Number Placeholder 3"/>
          <p:cNvSpPr>
            <a:spLocks noGrp="1"/>
          </p:cNvSpPr>
          <p:nvPr>
            <p:ph type="sldNum" sz="quarter" idx="10"/>
          </p:nvPr>
        </p:nvSpPr>
        <p:spPr/>
        <p:txBody>
          <a:bodyPr/>
          <a:lstStyle/>
          <a:p>
            <a:fld id="{8C1B23D2-AEFA-4669-8D14-C57A190566F4}" type="slidenum">
              <a:rPr lang="en-US" smtClean="0"/>
              <a:t>33</a:t>
            </a:fld>
            <a:endParaRPr lang="en-US"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Tree>
    <p:extLst>
      <p:ext uri="{BB962C8B-B14F-4D97-AF65-F5344CB8AC3E}">
        <p14:creationId xmlns:p14="http://schemas.microsoft.com/office/powerpoint/2010/main" val="207304136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36</a:t>
            </a:r>
          </a:p>
          <a:p>
            <a:r>
              <a:rPr lang="en-US" dirty="0" smtClean="0"/>
              <a:t>Objective 1.2</a:t>
            </a:r>
          </a:p>
          <a:p>
            <a:endParaRPr lang="en-US" dirty="0"/>
          </a:p>
        </p:txBody>
      </p:sp>
      <p:sp>
        <p:nvSpPr>
          <p:cNvPr id="4" name="Slide Number Placeholder 3"/>
          <p:cNvSpPr>
            <a:spLocks noGrp="1"/>
          </p:cNvSpPr>
          <p:nvPr>
            <p:ph type="sldNum" sz="quarter" idx="10"/>
          </p:nvPr>
        </p:nvSpPr>
        <p:spPr/>
        <p:txBody>
          <a:bodyPr/>
          <a:lstStyle/>
          <a:p>
            <a:fld id="{8C1B23D2-AEFA-4669-8D14-C57A190566F4}" type="slidenum">
              <a:rPr lang="en-US" smtClean="0"/>
              <a:t>34</a:t>
            </a:fld>
            <a:endParaRPr lang="en-US"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Tree>
    <p:extLst>
      <p:ext uri="{BB962C8B-B14F-4D97-AF65-F5344CB8AC3E}">
        <p14:creationId xmlns:p14="http://schemas.microsoft.com/office/powerpoint/2010/main" val="246117078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37</a:t>
            </a:r>
          </a:p>
          <a:p>
            <a:r>
              <a:rPr lang="en-US" dirty="0" smtClean="0"/>
              <a:t>Objective 1.2</a:t>
            </a:r>
          </a:p>
        </p:txBody>
      </p:sp>
      <p:sp>
        <p:nvSpPr>
          <p:cNvPr id="4" name="Slide Number Placeholder 3"/>
          <p:cNvSpPr>
            <a:spLocks noGrp="1"/>
          </p:cNvSpPr>
          <p:nvPr>
            <p:ph type="sldNum" sz="quarter" idx="10"/>
          </p:nvPr>
        </p:nvSpPr>
        <p:spPr/>
        <p:txBody>
          <a:bodyPr/>
          <a:lstStyle/>
          <a:p>
            <a:fld id="{8C1B23D2-AEFA-4669-8D14-C57A190566F4}" type="slidenum">
              <a:rPr lang="en-US" smtClean="0"/>
              <a:t>35</a:t>
            </a:fld>
            <a:endParaRPr lang="en-US"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Tree>
    <p:extLst>
      <p:ext uri="{BB962C8B-B14F-4D97-AF65-F5344CB8AC3E}">
        <p14:creationId xmlns:p14="http://schemas.microsoft.com/office/powerpoint/2010/main" val="3142880712"/>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37</a:t>
            </a:r>
          </a:p>
          <a:p>
            <a:r>
              <a:rPr lang="en-US" dirty="0" smtClean="0"/>
              <a:t>Objective 1.2</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smtClean="0"/>
          </a:p>
          <a:p>
            <a:endParaRPr lang="en-US" dirty="0"/>
          </a:p>
        </p:txBody>
      </p:sp>
      <p:sp>
        <p:nvSpPr>
          <p:cNvPr id="4" name="Slide Number Placeholder 3"/>
          <p:cNvSpPr>
            <a:spLocks noGrp="1"/>
          </p:cNvSpPr>
          <p:nvPr>
            <p:ph type="sldNum" sz="quarter" idx="10"/>
          </p:nvPr>
        </p:nvSpPr>
        <p:spPr/>
        <p:txBody>
          <a:bodyPr/>
          <a:lstStyle/>
          <a:p>
            <a:fld id="{8C1B23D2-AEFA-4669-8D14-C57A190566F4}" type="slidenum">
              <a:rPr lang="en-US" smtClean="0"/>
              <a:t>36</a:t>
            </a:fld>
            <a:endParaRPr lang="en-US"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Tree>
    <p:extLst>
      <p:ext uri="{BB962C8B-B14F-4D97-AF65-F5344CB8AC3E}">
        <p14:creationId xmlns:p14="http://schemas.microsoft.com/office/powerpoint/2010/main" val="608084611"/>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38</a:t>
            </a:r>
          </a:p>
          <a:p>
            <a:r>
              <a:rPr lang="en-US" dirty="0" smtClean="0"/>
              <a:t>Objective 1.2</a:t>
            </a:r>
          </a:p>
          <a:p>
            <a:endParaRPr lang="en-US" dirty="0" smtClean="0"/>
          </a:p>
        </p:txBody>
      </p:sp>
      <p:sp>
        <p:nvSpPr>
          <p:cNvPr id="4" name="Slide Number Placeholder 3"/>
          <p:cNvSpPr>
            <a:spLocks noGrp="1"/>
          </p:cNvSpPr>
          <p:nvPr>
            <p:ph type="sldNum" sz="quarter" idx="10"/>
          </p:nvPr>
        </p:nvSpPr>
        <p:spPr/>
        <p:txBody>
          <a:bodyPr/>
          <a:lstStyle/>
          <a:p>
            <a:fld id="{8C1B23D2-AEFA-4669-8D14-C57A190566F4}" type="slidenum">
              <a:rPr lang="en-US" smtClean="0"/>
              <a:t>37</a:t>
            </a:fld>
            <a:endParaRPr lang="en-US"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Tree>
    <p:extLst>
      <p:ext uri="{BB962C8B-B14F-4D97-AF65-F5344CB8AC3E}">
        <p14:creationId xmlns:p14="http://schemas.microsoft.com/office/powerpoint/2010/main" val="3534754097"/>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38</a:t>
            </a:r>
          </a:p>
          <a:p>
            <a:r>
              <a:rPr lang="en-US" dirty="0" smtClean="0"/>
              <a:t>Objective 1.2</a:t>
            </a:r>
          </a:p>
          <a:p>
            <a:endParaRPr lang="en-US" dirty="0"/>
          </a:p>
        </p:txBody>
      </p:sp>
      <p:sp>
        <p:nvSpPr>
          <p:cNvPr id="4" name="Slide Number Placeholder 3"/>
          <p:cNvSpPr>
            <a:spLocks noGrp="1"/>
          </p:cNvSpPr>
          <p:nvPr>
            <p:ph type="sldNum" sz="quarter" idx="10"/>
          </p:nvPr>
        </p:nvSpPr>
        <p:spPr/>
        <p:txBody>
          <a:bodyPr/>
          <a:lstStyle/>
          <a:p>
            <a:fld id="{8C1B23D2-AEFA-4669-8D14-C57A190566F4}" type="slidenum">
              <a:rPr lang="en-US" smtClean="0"/>
              <a:t>38</a:t>
            </a:fld>
            <a:endParaRPr lang="en-US"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Tree>
    <p:extLst>
      <p:ext uri="{BB962C8B-B14F-4D97-AF65-F5344CB8AC3E}">
        <p14:creationId xmlns:p14="http://schemas.microsoft.com/office/powerpoint/2010/main" val="9821855"/>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38-39</a:t>
            </a:r>
          </a:p>
          <a:p>
            <a:r>
              <a:rPr lang="en-US" dirty="0" smtClean="0"/>
              <a:t>Objective 1.2</a:t>
            </a:r>
          </a:p>
        </p:txBody>
      </p:sp>
      <p:sp>
        <p:nvSpPr>
          <p:cNvPr id="4" name="Slide Number Placeholder 3"/>
          <p:cNvSpPr>
            <a:spLocks noGrp="1"/>
          </p:cNvSpPr>
          <p:nvPr>
            <p:ph type="sldNum" sz="quarter" idx="10"/>
          </p:nvPr>
        </p:nvSpPr>
        <p:spPr/>
        <p:txBody>
          <a:bodyPr/>
          <a:lstStyle/>
          <a:p>
            <a:fld id="{8C1B23D2-AEFA-4669-8D14-C57A190566F4}" type="slidenum">
              <a:rPr lang="en-US" smtClean="0"/>
              <a:t>39</a:t>
            </a:fld>
            <a:endParaRPr lang="en-US"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Tree>
    <p:extLst>
      <p:ext uri="{BB962C8B-B14F-4D97-AF65-F5344CB8AC3E}">
        <p14:creationId xmlns:p14="http://schemas.microsoft.com/office/powerpoint/2010/main" val="4052647277"/>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39-40</a:t>
            </a:r>
          </a:p>
          <a:p>
            <a:r>
              <a:rPr lang="en-US" dirty="0" smtClean="0"/>
              <a:t>Objective 1.2</a:t>
            </a:r>
          </a:p>
          <a:p>
            <a:endParaRPr lang="en-US" dirty="0" smtClean="0"/>
          </a:p>
        </p:txBody>
      </p:sp>
      <p:sp>
        <p:nvSpPr>
          <p:cNvPr id="4" name="Slide Number Placeholder 3"/>
          <p:cNvSpPr>
            <a:spLocks noGrp="1"/>
          </p:cNvSpPr>
          <p:nvPr>
            <p:ph type="sldNum" sz="quarter" idx="10"/>
          </p:nvPr>
        </p:nvSpPr>
        <p:spPr/>
        <p:txBody>
          <a:bodyPr/>
          <a:lstStyle/>
          <a:p>
            <a:fld id="{8C1B23D2-AEFA-4669-8D14-C57A190566F4}" type="slidenum">
              <a:rPr lang="en-US" smtClean="0"/>
              <a:t>40</a:t>
            </a:fld>
            <a:endParaRPr lang="en-US"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Tree>
    <p:extLst>
      <p:ext uri="{BB962C8B-B14F-4D97-AF65-F5344CB8AC3E}">
        <p14:creationId xmlns:p14="http://schemas.microsoft.com/office/powerpoint/2010/main" val="42391297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24</a:t>
            </a:r>
          </a:p>
          <a:p>
            <a:r>
              <a:rPr lang="en-US" dirty="0" smtClean="0"/>
              <a:t>Objective 1.1</a:t>
            </a:r>
          </a:p>
          <a:p>
            <a:endParaRPr lang="en-US" dirty="0"/>
          </a:p>
        </p:txBody>
      </p:sp>
      <p:sp>
        <p:nvSpPr>
          <p:cNvPr id="4" name="Slide Number Placeholder 3"/>
          <p:cNvSpPr>
            <a:spLocks noGrp="1"/>
          </p:cNvSpPr>
          <p:nvPr>
            <p:ph type="sldNum" sz="quarter" idx="10"/>
          </p:nvPr>
        </p:nvSpPr>
        <p:spPr/>
        <p:txBody>
          <a:bodyPr/>
          <a:lstStyle/>
          <a:p>
            <a:fld id="{8C1B23D2-AEFA-4669-8D14-C57A190566F4}" type="slidenum">
              <a:rPr lang="en-US" smtClean="0"/>
              <a:t>4</a:t>
            </a:fld>
            <a:endParaRPr lang="en-US" dirty="0"/>
          </a:p>
        </p:txBody>
      </p:sp>
      <p:sp>
        <p:nvSpPr>
          <p:cNvPr id="5" name="Footer Placeholder 4"/>
          <p:cNvSpPr>
            <a:spLocks noGrp="1"/>
          </p:cNvSpPr>
          <p:nvPr>
            <p:ph type="ftr" sz="quarter" idx="11"/>
          </p:nvPr>
        </p:nvSpPr>
        <p:spPr/>
        <p:txBody>
          <a:bodyPr/>
          <a:lstStyle/>
          <a:p>
            <a:pPr>
              <a:defRPr/>
            </a:pPr>
            <a:r>
              <a:rPr lang="en-CA" dirty="0" smtClean="0"/>
              <a:t>© CCI Learning Solutions Inc.</a:t>
            </a:r>
            <a:endParaRPr lang="en-CA" dirty="0"/>
          </a:p>
        </p:txBody>
      </p:sp>
    </p:spTree>
    <p:extLst>
      <p:ext uri="{BB962C8B-B14F-4D97-AF65-F5344CB8AC3E}">
        <p14:creationId xmlns:p14="http://schemas.microsoft.com/office/powerpoint/2010/main" val="1349943500"/>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41-42</a:t>
            </a:r>
          </a:p>
          <a:p>
            <a:r>
              <a:rPr lang="en-US" dirty="0" smtClean="0"/>
              <a:t>Objective 1.2</a:t>
            </a:r>
          </a:p>
          <a:p>
            <a:endParaRPr lang="en-US" baseline="0" dirty="0" smtClean="0"/>
          </a:p>
          <a:p>
            <a:endParaRPr lang="en-US" dirty="0"/>
          </a:p>
        </p:txBody>
      </p:sp>
      <p:sp>
        <p:nvSpPr>
          <p:cNvPr id="4" name="Slide Number Placeholder 3"/>
          <p:cNvSpPr>
            <a:spLocks noGrp="1"/>
          </p:cNvSpPr>
          <p:nvPr>
            <p:ph type="sldNum" sz="quarter" idx="10"/>
          </p:nvPr>
        </p:nvSpPr>
        <p:spPr/>
        <p:txBody>
          <a:bodyPr/>
          <a:lstStyle/>
          <a:p>
            <a:fld id="{8C1B23D2-AEFA-4669-8D14-C57A190566F4}" type="slidenum">
              <a:rPr lang="en-US" smtClean="0"/>
              <a:t>41</a:t>
            </a:fld>
            <a:endParaRPr lang="en-US"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Tree>
    <p:extLst>
      <p:ext uri="{BB962C8B-B14F-4D97-AF65-F5344CB8AC3E}">
        <p14:creationId xmlns:p14="http://schemas.microsoft.com/office/powerpoint/2010/main" val="1882078395"/>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43</a:t>
            </a:r>
          </a:p>
          <a:p>
            <a:r>
              <a:rPr lang="en-US" dirty="0" smtClean="0"/>
              <a:t>Objective 1.2</a:t>
            </a:r>
          </a:p>
          <a:p>
            <a:endParaRPr lang="en-US" dirty="0"/>
          </a:p>
        </p:txBody>
      </p:sp>
      <p:sp>
        <p:nvSpPr>
          <p:cNvPr id="4" name="Slide Number Placeholder 3"/>
          <p:cNvSpPr>
            <a:spLocks noGrp="1"/>
          </p:cNvSpPr>
          <p:nvPr>
            <p:ph type="sldNum" sz="quarter" idx="10"/>
          </p:nvPr>
        </p:nvSpPr>
        <p:spPr/>
        <p:txBody>
          <a:bodyPr/>
          <a:lstStyle/>
          <a:p>
            <a:fld id="{8C1B23D2-AEFA-4669-8D14-C57A190566F4}" type="slidenum">
              <a:rPr lang="en-US" smtClean="0"/>
              <a:t>42</a:t>
            </a:fld>
            <a:endParaRPr lang="en-US"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Tree>
    <p:extLst>
      <p:ext uri="{BB962C8B-B14F-4D97-AF65-F5344CB8AC3E}">
        <p14:creationId xmlns:p14="http://schemas.microsoft.com/office/powerpoint/2010/main" val="3649845139"/>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44-45</a:t>
            </a:r>
          </a:p>
          <a:p>
            <a:r>
              <a:rPr lang="en-US" dirty="0" smtClean="0"/>
              <a:t>Objective</a:t>
            </a:r>
            <a:r>
              <a:rPr lang="en-US" baseline="0" dirty="0" smtClean="0"/>
              <a:t> 1.2</a:t>
            </a:r>
          </a:p>
          <a:p>
            <a:endParaRPr lang="en-US" baseline="0" dirty="0" smtClean="0"/>
          </a:p>
        </p:txBody>
      </p:sp>
      <p:sp>
        <p:nvSpPr>
          <p:cNvPr id="4" name="Slide Number Placeholder 3"/>
          <p:cNvSpPr>
            <a:spLocks noGrp="1"/>
          </p:cNvSpPr>
          <p:nvPr>
            <p:ph type="sldNum" sz="quarter" idx="10"/>
          </p:nvPr>
        </p:nvSpPr>
        <p:spPr/>
        <p:txBody>
          <a:bodyPr/>
          <a:lstStyle/>
          <a:p>
            <a:fld id="{8C1B23D2-AEFA-4669-8D14-C57A190566F4}" type="slidenum">
              <a:rPr lang="en-US" smtClean="0"/>
              <a:t>43</a:t>
            </a:fld>
            <a:endParaRPr lang="en-US"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Tree>
    <p:extLst>
      <p:ext uri="{BB962C8B-B14F-4D97-AF65-F5344CB8AC3E}">
        <p14:creationId xmlns:p14="http://schemas.microsoft.com/office/powerpoint/2010/main" val="3418144391"/>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48</a:t>
            </a:r>
          </a:p>
          <a:p>
            <a:r>
              <a:rPr lang="en-US" dirty="0" smtClean="0"/>
              <a:t>Objective 1.2</a:t>
            </a:r>
          </a:p>
          <a:p>
            <a:endParaRPr lang="en-US" baseline="0" dirty="0" smtClean="0"/>
          </a:p>
          <a:p>
            <a:endParaRPr lang="en-US" dirty="0"/>
          </a:p>
        </p:txBody>
      </p:sp>
      <p:sp>
        <p:nvSpPr>
          <p:cNvPr id="4" name="Slide Number Placeholder 3"/>
          <p:cNvSpPr>
            <a:spLocks noGrp="1"/>
          </p:cNvSpPr>
          <p:nvPr>
            <p:ph type="sldNum" sz="quarter" idx="10"/>
          </p:nvPr>
        </p:nvSpPr>
        <p:spPr/>
        <p:txBody>
          <a:bodyPr/>
          <a:lstStyle/>
          <a:p>
            <a:fld id="{8C1B23D2-AEFA-4669-8D14-C57A190566F4}" type="slidenum">
              <a:rPr lang="en-US" smtClean="0"/>
              <a:t>44</a:t>
            </a:fld>
            <a:endParaRPr lang="en-US"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Tree>
    <p:extLst>
      <p:ext uri="{BB962C8B-B14F-4D97-AF65-F5344CB8AC3E}">
        <p14:creationId xmlns:p14="http://schemas.microsoft.com/office/powerpoint/2010/main" val="1289407780"/>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47</a:t>
            </a:r>
          </a:p>
          <a:p>
            <a:r>
              <a:rPr lang="en-US" dirty="0" smtClean="0"/>
              <a:t>Objective</a:t>
            </a:r>
            <a:r>
              <a:rPr lang="en-US" baseline="0" dirty="0" smtClean="0"/>
              <a:t> 1.2</a:t>
            </a:r>
          </a:p>
          <a:p>
            <a:endParaRPr lang="en-US" dirty="0"/>
          </a:p>
        </p:txBody>
      </p:sp>
      <p:sp>
        <p:nvSpPr>
          <p:cNvPr id="4" name="Slide Number Placeholder 3"/>
          <p:cNvSpPr>
            <a:spLocks noGrp="1"/>
          </p:cNvSpPr>
          <p:nvPr>
            <p:ph type="sldNum" sz="quarter" idx="10"/>
          </p:nvPr>
        </p:nvSpPr>
        <p:spPr/>
        <p:txBody>
          <a:bodyPr/>
          <a:lstStyle/>
          <a:p>
            <a:fld id="{8C1B23D2-AEFA-4669-8D14-C57A190566F4}" type="slidenum">
              <a:rPr lang="en-US" smtClean="0"/>
              <a:t>45</a:t>
            </a:fld>
            <a:endParaRPr lang="en-US"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Tree>
    <p:extLst>
      <p:ext uri="{BB962C8B-B14F-4D97-AF65-F5344CB8AC3E}">
        <p14:creationId xmlns:p14="http://schemas.microsoft.com/office/powerpoint/2010/main" val="1459466083"/>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baseline="0" dirty="0" smtClean="0"/>
              <a:t> 48</a:t>
            </a:r>
          </a:p>
          <a:p>
            <a:r>
              <a:rPr lang="en-US" baseline="0" dirty="0" smtClean="0"/>
              <a:t>Objective 1.2</a:t>
            </a:r>
          </a:p>
        </p:txBody>
      </p:sp>
      <p:sp>
        <p:nvSpPr>
          <p:cNvPr id="4" name="Slide Number Placeholder 3"/>
          <p:cNvSpPr>
            <a:spLocks noGrp="1"/>
          </p:cNvSpPr>
          <p:nvPr>
            <p:ph type="sldNum" sz="quarter" idx="10"/>
          </p:nvPr>
        </p:nvSpPr>
        <p:spPr/>
        <p:txBody>
          <a:bodyPr/>
          <a:lstStyle/>
          <a:p>
            <a:fld id="{8C1B23D2-AEFA-4669-8D14-C57A190566F4}" type="slidenum">
              <a:rPr lang="en-US" smtClean="0"/>
              <a:t>46</a:t>
            </a:fld>
            <a:endParaRPr lang="en-US"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Tree>
    <p:extLst>
      <p:ext uri="{BB962C8B-B14F-4D97-AF65-F5344CB8AC3E}">
        <p14:creationId xmlns:p14="http://schemas.microsoft.com/office/powerpoint/2010/main" val="1328221451"/>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48</a:t>
            </a:r>
          </a:p>
          <a:p>
            <a:r>
              <a:rPr lang="en-US" dirty="0" smtClean="0"/>
              <a:t>Objective 1.2</a:t>
            </a:r>
          </a:p>
          <a:p>
            <a:endParaRPr lang="en-US" baseline="0" dirty="0" smtClean="0"/>
          </a:p>
          <a:p>
            <a:endParaRPr lang="en-US" dirty="0"/>
          </a:p>
        </p:txBody>
      </p:sp>
      <p:sp>
        <p:nvSpPr>
          <p:cNvPr id="4" name="Slide Number Placeholder 3"/>
          <p:cNvSpPr>
            <a:spLocks noGrp="1"/>
          </p:cNvSpPr>
          <p:nvPr>
            <p:ph type="sldNum" sz="quarter" idx="10"/>
          </p:nvPr>
        </p:nvSpPr>
        <p:spPr/>
        <p:txBody>
          <a:bodyPr/>
          <a:lstStyle/>
          <a:p>
            <a:fld id="{8C1B23D2-AEFA-4669-8D14-C57A190566F4}" type="slidenum">
              <a:rPr lang="en-US" smtClean="0"/>
              <a:t>47</a:t>
            </a:fld>
            <a:endParaRPr lang="en-US"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Tree>
    <p:extLst>
      <p:ext uri="{BB962C8B-B14F-4D97-AF65-F5344CB8AC3E}">
        <p14:creationId xmlns:p14="http://schemas.microsoft.com/office/powerpoint/2010/main" val="599134631"/>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49</a:t>
            </a:r>
          </a:p>
          <a:p>
            <a:r>
              <a:rPr lang="en-US" dirty="0" smtClean="0"/>
              <a:t>Objective 1.2</a:t>
            </a:r>
          </a:p>
        </p:txBody>
      </p:sp>
      <p:sp>
        <p:nvSpPr>
          <p:cNvPr id="4" name="Slide Number Placeholder 3"/>
          <p:cNvSpPr>
            <a:spLocks noGrp="1"/>
          </p:cNvSpPr>
          <p:nvPr>
            <p:ph type="sldNum" sz="quarter" idx="10"/>
          </p:nvPr>
        </p:nvSpPr>
        <p:spPr/>
        <p:txBody>
          <a:bodyPr/>
          <a:lstStyle/>
          <a:p>
            <a:fld id="{8C1B23D2-AEFA-4669-8D14-C57A190566F4}" type="slidenum">
              <a:rPr lang="en-US" smtClean="0"/>
              <a:t>48</a:t>
            </a:fld>
            <a:endParaRPr lang="en-US"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Tree>
    <p:extLst>
      <p:ext uri="{BB962C8B-B14F-4D97-AF65-F5344CB8AC3E}">
        <p14:creationId xmlns:p14="http://schemas.microsoft.com/office/powerpoint/2010/main" val="1716750666"/>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baseline="0" dirty="0" smtClean="0"/>
              <a:t> 50</a:t>
            </a:r>
          </a:p>
          <a:p>
            <a:r>
              <a:rPr lang="en-US" baseline="0" dirty="0" smtClean="0"/>
              <a:t>Objective 1.2</a:t>
            </a:r>
          </a:p>
        </p:txBody>
      </p:sp>
      <p:sp>
        <p:nvSpPr>
          <p:cNvPr id="4" name="Slide Number Placeholder 3"/>
          <p:cNvSpPr>
            <a:spLocks noGrp="1"/>
          </p:cNvSpPr>
          <p:nvPr>
            <p:ph type="sldNum" sz="quarter" idx="10"/>
          </p:nvPr>
        </p:nvSpPr>
        <p:spPr/>
        <p:txBody>
          <a:bodyPr/>
          <a:lstStyle/>
          <a:p>
            <a:fld id="{8C1B23D2-AEFA-4669-8D14-C57A190566F4}" type="slidenum">
              <a:rPr lang="en-US" smtClean="0"/>
              <a:t>49</a:t>
            </a:fld>
            <a:endParaRPr lang="en-US"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Tree>
    <p:extLst>
      <p:ext uri="{BB962C8B-B14F-4D97-AF65-F5344CB8AC3E}">
        <p14:creationId xmlns:p14="http://schemas.microsoft.com/office/powerpoint/2010/main" val="2912584389"/>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50-51</a:t>
            </a:r>
          </a:p>
          <a:p>
            <a:r>
              <a:rPr lang="en-US" dirty="0" smtClean="0"/>
              <a:t>Objective 1.2</a:t>
            </a:r>
          </a:p>
          <a:p>
            <a:endParaRPr lang="en-US" dirty="0"/>
          </a:p>
        </p:txBody>
      </p:sp>
      <p:sp>
        <p:nvSpPr>
          <p:cNvPr id="4" name="Slide Number Placeholder 3"/>
          <p:cNvSpPr>
            <a:spLocks noGrp="1"/>
          </p:cNvSpPr>
          <p:nvPr>
            <p:ph type="sldNum" sz="quarter" idx="10"/>
          </p:nvPr>
        </p:nvSpPr>
        <p:spPr/>
        <p:txBody>
          <a:bodyPr/>
          <a:lstStyle/>
          <a:p>
            <a:fld id="{8C1B23D2-AEFA-4669-8D14-C57A190566F4}" type="slidenum">
              <a:rPr lang="en-US" smtClean="0"/>
              <a:t>50</a:t>
            </a:fld>
            <a:endParaRPr lang="en-US"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Tree>
    <p:extLst>
      <p:ext uri="{BB962C8B-B14F-4D97-AF65-F5344CB8AC3E}">
        <p14:creationId xmlns:p14="http://schemas.microsoft.com/office/powerpoint/2010/main" val="283122505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24</a:t>
            </a:r>
          </a:p>
          <a:p>
            <a:r>
              <a:rPr lang="en-US" dirty="0" smtClean="0"/>
              <a:t>Objective 1.1</a:t>
            </a:r>
          </a:p>
          <a:p>
            <a:endParaRPr lang="en-US" dirty="0"/>
          </a:p>
        </p:txBody>
      </p:sp>
      <p:sp>
        <p:nvSpPr>
          <p:cNvPr id="4" name="Slide Number Placeholder 3"/>
          <p:cNvSpPr>
            <a:spLocks noGrp="1"/>
          </p:cNvSpPr>
          <p:nvPr>
            <p:ph type="sldNum" sz="quarter" idx="10"/>
          </p:nvPr>
        </p:nvSpPr>
        <p:spPr/>
        <p:txBody>
          <a:bodyPr/>
          <a:lstStyle/>
          <a:p>
            <a:fld id="{8C1B23D2-AEFA-4669-8D14-C57A190566F4}" type="slidenum">
              <a:rPr lang="en-US" smtClean="0"/>
              <a:t>5</a:t>
            </a:fld>
            <a:endParaRPr lang="en-US"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Tree>
    <p:extLst>
      <p:ext uri="{BB962C8B-B14F-4D97-AF65-F5344CB8AC3E}">
        <p14:creationId xmlns:p14="http://schemas.microsoft.com/office/powerpoint/2010/main" val="1349943500"/>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baseline="0" dirty="0" smtClean="0"/>
              <a:t> 51</a:t>
            </a:r>
          </a:p>
          <a:p>
            <a:r>
              <a:rPr lang="en-US" baseline="0" dirty="0" smtClean="0"/>
              <a:t>Objective 1.2</a:t>
            </a:r>
          </a:p>
          <a:p>
            <a:endParaRPr lang="en-US" dirty="0"/>
          </a:p>
        </p:txBody>
      </p:sp>
      <p:sp>
        <p:nvSpPr>
          <p:cNvPr id="4" name="Slide Number Placeholder 3"/>
          <p:cNvSpPr>
            <a:spLocks noGrp="1"/>
          </p:cNvSpPr>
          <p:nvPr>
            <p:ph type="sldNum" sz="quarter" idx="10"/>
          </p:nvPr>
        </p:nvSpPr>
        <p:spPr/>
        <p:txBody>
          <a:bodyPr/>
          <a:lstStyle/>
          <a:p>
            <a:fld id="{8C1B23D2-AEFA-4669-8D14-C57A190566F4}" type="slidenum">
              <a:rPr lang="en-US" smtClean="0"/>
              <a:t>51</a:t>
            </a:fld>
            <a:endParaRPr lang="en-US"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Tree>
    <p:extLst>
      <p:ext uri="{BB962C8B-B14F-4D97-AF65-F5344CB8AC3E}">
        <p14:creationId xmlns:p14="http://schemas.microsoft.com/office/powerpoint/2010/main" val="2583051498"/>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51</a:t>
            </a:r>
          </a:p>
          <a:p>
            <a:endParaRPr lang="en-US" baseline="0" dirty="0" smtClean="0"/>
          </a:p>
          <a:p>
            <a:endParaRPr lang="en-US" dirty="0"/>
          </a:p>
        </p:txBody>
      </p:sp>
      <p:sp>
        <p:nvSpPr>
          <p:cNvPr id="4" name="Slide Number Placeholder 3"/>
          <p:cNvSpPr>
            <a:spLocks noGrp="1"/>
          </p:cNvSpPr>
          <p:nvPr>
            <p:ph type="sldNum" sz="quarter" idx="10"/>
          </p:nvPr>
        </p:nvSpPr>
        <p:spPr/>
        <p:txBody>
          <a:bodyPr/>
          <a:lstStyle/>
          <a:p>
            <a:fld id="{8C1B23D2-AEFA-4669-8D14-C57A190566F4}" type="slidenum">
              <a:rPr lang="en-US" smtClean="0"/>
              <a:t>52</a:t>
            </a:fld>
            <a:endParaRPr lang="en-US"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Tree>
    <p:extLst>
      <p:ext uri="{BB962C8B-B14F-4D97-AF65-F5344CB8AC3E}">
        <p14:creationId xmlns:p14="http://schemas.microsoft.com/office/powerpoint/2010/main" val="336300243"/>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51-52</a:t>
            </a:r>
          </a:p>
        </p:txBody>
      </p:sp>
      <p:sp>
        <p:nvSpPr>
          <p:cNvPr id="4" name="Slide Number Placeholder 3"/>
          <p:cNvSpPr>
            <a:spLocks noGrp="1"/>
          </p:cNvSpPr>
          <p:nvPr>
            <p:ph type="sldNum" sz="quarter" idx="10"/>
          </p:nvPr>
        </p:nvSpPr>
        <p:spPr/>
        <p:txBody>
          <a:bodyPr/>
          <a:lstStyle/>
          <a:p>
            <a:fld id="{8C1B23D2-AEFA-4669-8D14-C57A190566F4}" type="slidenum">
              <a:rPr lang="en-US" smtClean="0"/>
              <a:t>53</a:t>
            </a:fld>
            <a:endParaRPr lang="en-US"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Tree>
    <p:extLst>
      <p:ext uri="{BB962C8B-B14F-4D97-AF65-F5344CB8AC3E}">
        <p14:creationId xmlns:p14="http://schemas.microsoft.com/office/powerpoint/2010/main" val="3929724315"/>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52</a:t>
            </a:r>
          </a:p>
        </p:txBody>
      </p:sp>
      <p:sp>
        <p:nvSpPr>
          <p:cNvPr id="4" name="Slide Number Placeholder 3"/>
          <p:cNvSpPr>
            <a:spLocks noGrp="1"/>
          </p:cNvSpPr>
          <p:nvPr>
            <p:ph type="sldNum" sz="quarter" idx="10"/>
          </p:nvPr>
        </p:nvSpPr>
        <p:spPr/>
        <p:txBody>
          <a:bodyPr/>
          <a:lstStyle/>
          <a:p>
            <a:fld id="{8C1B23D2-AEFA-4669-8D14-C57A190566F4}" type="slidenum">
              <a:rPr lang="en-US" smtClean="0"/>
              <a:t>54</a:t>
            </a:fld>
            <a:endParaRPr lang="en-US"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Tree>
    <p:extLst>
      <p:ext uri="{BB962C8B-B14F-4D97-AF65-F5344CB8AC3E}">
        <p14:creationId xmlns:p14="http://schemas.microsoft.com/office/powerpoint/2010/main" val="3929724315"/>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52</a:t>
            </a:r>
          </a:p>
          <a:p>
            <a:endParaRPr lang="en-US" dirty="0"/>
          </a:p>
        </p:txBody>
      </p:sp>
      <p:sp>
        <p:nvSpPr>
          <p:cNvPr id="4" name="Slide Number Placeholder 3"/>
          <p:cNvSpPr>
            <a:spLocks noGrp="1"/>
          </p:cNvSpPr>
          <p:nvPr>
            <p:ph type="sldNum" sz="quarter" idx="10"/>
          </p:nvPr>
        </p:nvSpPr>
        <p:spPr/>
        <p:txBody>
          <a:bodyPr/>
          <a:lstStyle/>
          <a:p>
            <a:fld id="{8C1B23D2-AEFA-4669-8D14-C57A190566F4}" type="slidenum">
              <a:rPr lang="en-US" smtClean="0"/>
              <a:t>55</a:t>
            </a:fld>
            <a:endParaRPr lang="en-US"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Tree>
    <p:extLst>
      <p:ext uri="{BB962C8B-B14F-4D97-AF65-F5344CB8AC3E}">
        <p14:creationId xmlns:p14="http://schemas.microsoft.com/office/powerpoint/2010/main" val="102701968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25</a:t>
            </a:r>
          </a:p>
          <a:p>
            <a:r>
              <a:rPr lang="en-US" dirty="0" smtClean="0"/>
              <a:t>Objective 1.1</a:t>
            </a:r>
          </a:p>
        </p:txBody>
      </p:sp>
      <p:sp>
        <p:nvSpPr>
          <p:cNvPr id="4" name="Slide Number Placeholder 3"/>
          <p:cNvSpPr>
            <a:spLocks noGrp="1"/>
          </p:cNvSpPr>
          <p:nvPr>
            <p:ph type="sldNum" sz="quarter" idx="10"/>
          </p:nvPr>
        </p:nvSpPr>
        <p:spPr/>
        <p:txBody>
          <a:bodyPr/>
          <a:lstStyle/>
          <a:p>
            <a:fld id="{8C1B23D2-AEFA-4669-8D14-C57A190566F4}" type="slidenum">
              <a:rPr lang="en-US" smtClean="0"/>
              <a:t>6</a:t>
            </a:fld>
            <a:endParaRPr lang="en-US"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Tree>
    <p:extLst>
      <p:ext uri="{BB962C8B-B14F-4D97-AF65-F5344CB8AC3E}">
        <p14:creationId xmlns:p14="http://schemas.microsoft.com/office/powerpoint/2010/main" val="134994350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25</a:t>
            </a:r>
          </a:p>
          <a:p>
            <a:r>
              <a:rPr lang="en-US" dirty="0" smtClean="0"/>
              <a:t>Objective 1.1</a:t>
            </a:r>
          </a:p>
        </p:txBody>
      </p:sp>
      <p:sp>
        <p:nvSpPr>
          <p:cNvPr id="4" name="Slide Number Placeholder 3"/>
          <p:cNvSpPr>
            <a:spLocks noGrp="1"/>
          </p:cNvSpPr>
          <p:nvPr>
            <p:ph type="sldNum" sz="quarter" idx="10"/>
          </p:nvPr>
        </p:nvSpPr>
        <p:spPr/>
        <p:txBody>
          <a:bodyPr/>
          <a:lstStyle/>
          <a:p>
            <a:fld id="{8C1B23D2-AEFA-4669-8D14-C57A190566F4}" type="slidenum">
              <a:rPr lang="en-US" smtClean="0"/>
              <a:t>7</a:t>
            </a:fld>
            <a:endParaRPr lang="en-US"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Tree>
    <p:extLst>
      <p:ext uri="{BB962C8B-B14F-4D97-AF65-F5344CB8AC3E}">
        <p14:creationId xmlns:p14="http://schemas.microsoft.com/office/powerpoint/2010/main" val="134994350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25-26</a:t>
            </a:r>
          </a:p>
          <a:p>
            <a:r>
              <a:rPr lang="en-US" dirty="0" smtClean="0"/>
              <a:t>Objective 1.2</a:t>
            </a:r>
          </a:p>
        </p:txBody>
      </p:sp>
      <p:sp>
        <p:nvSpPr>
          <p:cNvPr id="4" name="Slide Number Placeholder 3"/>
          <p:cNvSpPr>
            <a:spLocks noGrp="1"/>
          </p:cNvSpPr>
          <p:nvPr>
            <p:ph type="sldNum" sz="quarter" idx="10"/>
          </p:nvPr>
        </p:nvSpPr>
        <p:spPr/>
        <p:txBody>
          <a:bodyPr/>
          <a:lstStyle/>
          <a:p>
            <a:fld id="{8C1B23D2-AEFA-4669-8D14-C57A190566F4}" type="slidenum">
              <a:rPr lang="en-US" smtClean="0"/>
              <a:t>8</a:t>
            </a:fld>
            <a:endParaRPr lang="en-US"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Tree>
    <p:extLst>
      <p:ext uri="{BB962C8B-B14F-4D97-AF65-F5344CB8AC3E}">
        <p14:creationId xmlns:p14="http://schemas.microsoft.com/office/powerpoint/2010/main" val="166705895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27</a:t>
            </a:r>
          </a:p>
          <a:p>
            <a:r>
              <a:rPr lang="en-US" dirty="0" smtClean="0"/>
              <a:t>Objective</a:t>
            </a:r>
            <a:r>
              <a:rPr lang="en-US" baseline="0" dirty="0" smtClean="0"/>
              <a:t> 1.2</a:t>
            </a:r>
          </a:p>
          <a:p>
            <a:endParaRPr lang="en-US" baseline="0" dirty="0" smtClean="0"/>
          </a:p>
          <a:p>
            <a:endParaRPr lang="en-US" dirty="0"/>
          </a:p>
        </p:txBody>
      </p:sp>
      <p:sp>
        <p:nvSpPr>
          <p:cNvPr id="4" name="Slide Number Placeholder 3"/>
          <p:cNvSpPr>
            <a:spLocks noGrp="1"/>
          </p:cNvSpPr>
          <p:nvPr>
            <p:ph type="sldNum" sz="quarter" idx="10"/>
          </p:nvPr>
        </p:nvSpPr>
        <p:spPr/>
        <p:txBody>
          <a:bodyPr/>
          <a:lstStyle/>
          <a:p>
            <a:fld id="{8C1B23D2-AEFA-4669-8D14-C57A190566F4}" type="slidenum">
              <a:rPr lang="en-US" smtClean="0"/>
              <a:t>9</a:t>
            </a:fld>
            <a:endParaRPr lang="en-US"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Tree>
    <p:extLst>
      <p:ext uri="{BB962C8B-B14F-4D97-AF65-F5344CB8AC3E}">
        <p14:creationId xmlns:p14="http://schemas.microsoft.com/office/powerpoint/2010/main" val="147253013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432000" y="360000"/>
            <a:ext cx="8389938" cy="914400"/>
          </a:xfrm>
          <a:prstGeom prst="rect">
            <a:avLst/>
          </a:prstGeom>
        </p:spPr>
        <p:txBody>
          <a:bodyPr/>
          <a:lstStyle>
            <a:lvl1pPr>
              <a:defRPr sz="3600">
                <a:latin typeface="Cambria" panose="02040503050406030204" pitchFamily="18" charset="0"/>
              </a:defRPr>
            </a:lvl1pPr>
          </a:lstStyle>
          <a:p>
            <a:r>
              <a:rPr lang="en-US" dirty="0" smtClean="0"/>
              <a:t>Click to edit Master title style</a:t>
            </a:r>
            <a:endParaRPr lang="en-US" dirty="0"/>
          </a:p>
        </p:txBody>
      </p:sp>
      <p:sp>
        <p:nvSpPr>
          <p:cNvPr id="6" name="Content Placeholder 5"/>
          <p:cNvSpPr>
            <a:spLocks noGrp="1"/>
          </p:cNvSpPr>
          <p:nvPr>
            <p:ph sz="quarter" idx="12"/>
          </p:nvPr>
        </p:nvSpPr>
        <p:spPr>
          <a:xfrm>
            <a:off x="374400" y="1332000"/>
            <a:ext cx="4109310" cy="4990640"/>
          </a:xfrm>
        </p:spPr>
        <p:txBody>
          <a:bodyPr/>
          <a:lstStyle>
            <a:lvl1pPr>
              <a:defRPr sz="2400"/>
            </a:lvl1pPr>
            <a:lvl2pPr>
              <a:defRPr sz="2000"/>
            </a:lvl2pPr>
            <a:lvl3pPr>
              <a:defRPr sz="1800"/>
            </a:lvl3pPr>
            <a:lvl4pPr>
              <a:defRPr sz="1600"/>
            </a:lvl4pPr>
            <a:lvl5pPr>
              <a:defRPr sz="14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Content Placeholder 5"/>
          <p:cNvSpPr>
            <a:spLocks noGrp="1"/>
          </p:cNvSpPr>
          <p:nvPr>
            <p:ph sz="quarter" idx="13"/>
          </p:nvPr>
        </p:nvSpPr>
        <p:spPr>
          <a:xfrm>
            <a:off x="4647265" y="1332000"/>
            <a:ext cx="4109310" cy="4990640"/>
          </a:xfrm>
        </p:spPr>
        <p:txBody>
          <a:bodyPr/>
          <a:lstStyle>
            <a:lvl1pPr>
              <a:defRPr sz="2400"/>
            </a:lvl1pPr>
            <a:lvl2pPr>
              <a:defRPr sz="2000"/>
            </a:lvl2pPr>
            <a:lvl3pPr>
              <a:defRPr sz="1800"/>
            </a:lvl3pPr>
            <a:lvl4pPr>
              <a:defRPr sz="1600"/>
            </a:lvl4pPr>
            <a:lvl5pPr>
              <a:defRPr sz="14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Rectangle 5"/>
          <p:cNvSpPr>
            <a:spLocks noGrp="1" noChangeArrowheads="1"/>
          </p:cNvSpPr>
          <p:nvPr>
            <p:ph type="ftr" sz="quarter" idx="14"/>
          </p:nvPr>
        </p:nvSpPr>
        <p:spPr>
          <a:ln/>
        </p:spPr>
        <p:txBody>
          <a:bodyPr/>
          <a:lstStyle>
            <a:lvl1pPr>
              <a:defRPr sz="900">
                <a:latin typeface="Arial" pitchFamily="34" charset="0"/>
                <a:cs typeface="Arial" pitchFamily="34" charset="0"/>
              </a:defRPr>
            </a:lvl1pPr>
          </a:lstStyle>
          <a:p>
            <a:pPr>
              <a:defRPr/>
            </a:pPr>
            <a:r>
              <a:rPr lang="en-US" smtClean="0"/>
              <a:t>© IIG Vietnam</a:t>
            </a:r>
            <a:endParaRPr lang="en-US" dirty="0"/>
          </a:p>
        </p:txBody>
      </p:sp>
      <p:sp>
        <p:nvSpPr>
          <p:cNvPr id="8" name="Rectangle 6"/>
          <p:cNvSpPr>
            <a:spLocks noGrp="1" noChangeArrowheads="1"/>
          </p:cNvSpPr>
          <p:nvPr>
            <p:ph type="sldNum" sz="quarter" idx="15"/>
          </p:nvPr>
        </p:nvSpPr>
        <p:spPr>
          <a:ln/>
        </p:spPr>
        <p:txBody>
          <a:bodyPr/>
          <a:lstStyle>
            <a:lvl1pPr>
              <a:defRPr/>
            </a:lvl1pPr>
          </a:lstStyle>
          <a:p>
            <a:pPr>
              <a:defRPr/>
            </a:pPr>
            <a:fld id="{3B3A439C-1D43-49FE-9ED0-6F1657F62FA0}" type="slidenum">
              <a:rPr lang="en-US"/>
              <a:pPr>
                <a:defRPr/>
              </a:pPr>
              <a:t>‹#›</a:t>
            </a:fld>
            <a:endParaRPr lang="en-US" dirty="0"/>
          </a:p>
        </p:txBody>
      </p:sp>
    </p:spTree>
  </p:cSld>
  <p:clrMapOvr>
    <a:masterClrMapping/>
  </p:clrMapOvr>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cSld name="1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a:prstGeom prst="rect">
            <a:avLst/>
          </a:prstGeom>
        </p:spPr>
        <p:txBody>
          <a:bodyPr/>
          <a:lstStyle>
            <a:lvl1pPr>
              <a:defRPr>
                <a:latin typeface="Cambria" panose="02040503050406030204" pitchFamily="18" charset="0"/>
              </a:defRPr>
            </a:lvl1pPr>
          </a:lstStyle>
          <a:p>
            <a:r>
              <a:rPr lang="en-US" dirty="0" smtClean="0"/>
              <a:t>Click to edit Master title style</a:t>
            </a:r>
            <a:endParaRPr lang="en-US"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latin typeface="Cambria" panose="02040503050406030204" pitchFamily="18"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5" name="Footer Placeholder 4"/>
          <p:cNvSpPr>
            <a:spLocks noGrp="1"/>
          </p:cNvSpPr>
          <p:nvPr>
            <p:ph type="ftr" sz="quarter" idx="11"/>
          </p:nvPr>
        </p:nvSpPr>
        <p:spPr/>
        <p:txBody>
          <a:bodyPr/>
          <a:lstStyle/>
          <a:p>
            <a:r>
              <a:rPr lang="en-US" smtClean="0"/>
              <a:t>© IIG Vietnam</a:t>
            </a:r>
            <a:endParaRPr lang="en-US"/>
          </a:p>
        </p:txBody>
      </p:sp>
      <p:sp>
        <p:nvSpPr>
          <p:cNvPr id="6" name="Slide Number Placeholder 5"/>
          <p:cNvSpPr>
            <a:spLocks noGrp="1"/>
          </p:cNvSpPr>
          <p:nvPr>
            <p:ph type="sldNum" sz="quarter" idx="12"/>
          </p:nvPr>
        </p:nvSpPr>
        <p:spPr/>
        <p:txBody>
          <a:bodyPr/>
          <a:lstStyle/>
          <a:p>
            <a:fld id="{45FB6C65-6715-49C2-A781-2C0369051A11}" type="slidenum">
              <a:rPr lang="en-US" smtClean="0"/>
              <a:t>‹#›</a:t>
            </a:fld>
            <a:endParaRPr lang="en-US"/>
          </a:p>
        </p:txBody>
      </p:sp>
    </p:spTree>
    <p:extLst>
      <p:ext uri="{BB962C8B-B14F-4D97-AF65-F5344CB8AC3E}">
        <p14:creationId xmlns:p14="http://schemas.microsoft.com/office/powerpoint/2010/main" val="4084410388"/>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03412" y="360001"/>
            <a:ext cx="8310282" cy="809894"/>
          </a:xfrm>
          <a:prstGeom prst="rect">
            <a:avLst/>
          </a:prstGeom>
        </p:spPr>
        <p:txBody>
          <a:bodyPr/>
          <a:lstStyle>
            <a:lvl1pPr>
              <a:defRPr sz="3600">
                <a:latin typeface="Cambria" panose="02040503050406030204" pitchFamily="18" charset="0"/>
              </a:defRPr>
            </a:lvl1pPr>
          </a:lstStyle>
          <a:p>
            <a:r>
              <a:rPr lang="en-US" dirty="0" smtClean="0"/>
              <a:t>Click to edit Master title style</a:t>
            </a:r>
            <a:endParaRPr lang="en-US" dirty="0"/>
          </a:p>
        </p:txBody>
      </p:sp>
      <p:sp>
        <p:nvSpPr>
          <p:cNvPr id="3" name="Content Placeholder 2"/>
          <p:cNvSpPr>
            <a:spLocks noGrp="1"/>
          </p:cNvSpPr>
          <p:nvPr>
            <p:ph idx="1"/>
          </p:nvPr>
        </p:nvSpPr>
        <p:spPr>
          <a:xfrm>
            <a:off x="374400" y="1332000"/>
            <a:ext cx="8368273" cy="4940113"/>
          </a:xfrm>
        </p:spPr>
        <p:txBody>
          <a:bodyPr/>
          <a:lstStyle>
            <a:lvl1pPr>
              <a:lnSpc>
                <a:spcPct val="114000"/>
              </a:lnSpc>
              <a:defRPr>
                <a:latin typeface="Cambria" panose="02040503050406030204" pitchFamily="18" charset="0"/>
              </a:defRPr>
            </a:lvl1pPr>
            <a:lvl2pPr>
              <a:lnSpc>
                <a:spcPct val="114000"/>
              </a:lnSpc>
              <a:defRPr>
                <a:latin typeface="Cambria" panose="02040503050406030204" pitchFamily="18" charset="0"/>
              </a:defRPr>
            </a:lvl2pPr>
            <a:lvl3pPr>
              <a:lnSpc>
                <a:spcPct val="114000"/>
              </a:lnSpc>
              <a:defRPr>
                <a:latin typeface="Cambria" panose="02040503050406030204" pitchFamily="18" charset="0"/>
              </a:defRPr>
            </a:lvl3pPr>
            <a:lvl4pPr>
              <a:lnSpc>
                <a:spcPct val="114000"/>
              </a:lnSpc>
              <a:defRPr>
                <a:latin typeface="Cambria" panose="02040503050406030204" pitchFamily="18" charset="0"/>
              </a:defRPr>
            </a:lvl4pPr>
            <a:lvl5pPr>
              <a:lnSpc>
                <a:spcPct val="114000"/>
              </a:lnSpc>
              <a:defRPr>
                <a:latin typeface="Cambria" panose="02040503050406030204" pitchFamily="18"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Footer Placeholder 4"/>
          <p:cNvSpPr>
            <a:spLocks noGrp="1"/>
          </p:cNvSpPr>
          <p:nvPr>
            <p:ph type="ftr" sz="quarter" idx="11"/>
          </p:nvPr>
        </p:nvSpPr>
        <p:spPr/>
        <p:txBody>
          <a:bodyPr/>
          <a:lstStyle/>
          <a:p>
            <a:r>
              <a:rPr lang="en-US" smtClean="0"/>
              <a:t>© IIG Vietnam</a:t>
            </a:r>
            <a:endParaRPr lang="en-US" dirty="0"/>
          </a:p>
        </p:txBody>
      </p:sp>
      <p:sp>
        <p:nvSpPr>
          <p:cNvPr id="6" name="Slide Number Placeholder 5"/>
          <p:cNvSpPr>
            <a:spLocks noGrp="1"/>
          </p:cNvSpPr>
          <p:nvPr>
            <p:ph type="sldNum" sz="quarter" idx="12"/>
          </p:nvPr>
        </p:nvSpPr>
        <p:spPr/>
        <p:txBody>
          <a:bodyPr/>
          <a:lstStyle/>
          <a:p>
            <a:fld id="{45FB6C65-6715-49C2-A781-2C0369051A11}" type="slidenum">
              <a:rPr lang="en-US" smtClean="0"/>
              <a:t>‹#›</a:t>
            </a:fld>
            <a:endParaRPr lang="en-US" dirty="0"/>
          </a:p>
        </p:txBody>
      </p:sp>
    </p:spTree>
    <p:extLst>
      <p:ext uri="{BB962C8B-B14F-4D97-AF65-F5344CB8AC3E}">
        <p14:creationId xmlns:p14="http://schemas.microsoft.com/office/powerpoint/2010/main" val="2632895716"/>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1.jp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0" y="0"/>
            <a:ext cx="9144000" cy="6921392"/>
          </a:xfrm>
          <a:prstGeom prst="rect">
            <a:avLst/>
          </a:prstGeom>
        </p:spPr>
      </p:pic>
      <p:sp>
        <p:nvSpPr>
          <p:cNvPr id="3" name="Rounded Rectangle 2"/>
          <p:cNvSpPr/>
          <p:nvPr userDrawn="1"/>
        </p:nvSpPr>
        <p:spPr bwMode="auto">
          <a:xfrm>
            <a:off x="372139" y="244550"/>
            <a:ext cx="8410354" cy="935664"/>
          </a:xfrm>
          <a:prstGeom prst="roundRect">
            <a:avLst/>
          </a:prstGeom>
          <a:solidFill>
            <a:srgbClr val="A5D028"/>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400" b="0" i="0" u="none" strike="noStrike" cap="none" normalizeH="0" baseline="0" dirty="0" smtClean="0">
              <a:ln>
                <a:noFill/>
              </a:ln>
              <a:solidFill>
                <a:schemeClr val="tx1"/>
              </a:solidFill>
              <a:effectLst/>
              <a:latin typeface="Cambria" panose="02040503050406030204" pitchFamily="18" charset="0"/>
            </a:endParaRPr>
          </a:p>
        </p:txBody>
      </p:sp>
      <p:sp>
        <p:nvSpPr>
          <p:cNvPr id="1027" name="Rectangle 3"/>
          <p:cNvSpPr>
            <a:spLocks noGrp="1" noChangeArrowheads="1"/>
          </p:cNvSpPr>
          <p:nvPr>
            <p:ph type="body" idx="1"/>
          </p:nvPr>
        </p:nvSpPr>
        <p:spPr bwMode="auto">
          <a:xfrm>
            <a:off x="373063" y="1344705"/>
            <a:ext cx="8385175" cy="4913219"/>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
        <p:nvSpPr>
          <p:cNvPr id="8" name="Rectangle 5"/>
          <p:cNvSpPr>
            <a:spLocks noGrp="1" noChangeArrowheads="1"/>
          </p:cNvSpPr>
          <p:nvPr>
            <p:ph type="ftr" sz="quarter" idx="3"/>
          </p:nvPr>
        </p:nvSpPr>
        <p:spPr bwMode="auto">
          <a:xfrm>
            <a:off x="252413" y="6445250"/>
            <a:ext cx="2895600" cy="250825"/>
          </a:xfrm>
          <a:prstGeom prst="rect">
            <a:avLst/>
          </a:prstGeom>
          <a:ln>
            <a:miter lim="800000"/>
            <a:headEnd/>
            <a:tailEnd/>
          </a:ln>
        </p:spPr>
        <p:txBody>
          <a:bodyPr vert="horz" wrap="square" lIns="91440" tIns="45720" rIns="91440" bIns="45720" numCol="1" anchor="t" anchorCtr="0" compatLnSpc="1">
            <a:prstTxWarp prst="textNoShape">
              <a:avLst/>
            </a:prstTxWarp>
          </a:bodyPr>
          <a:lstStyle>
            <a:lvl1pPr>
              <a:defRPr sz="1000">
                <a:solidFill>
                  <a:schemeClr val="bg1"/>
                </a:solidFill>
                <a:latin typeface="Calibri" pitchFamily="34" charset="0"/>
              </a:defRPr>
            </a:lvl1pPr>
          </a:lstStyle>
          <a:p>
            <a:pPr>
              <a:defRPr/>
            </a:pPr>
            <a:r>
              <a:rPr lang="en-US" smtClean="0"/>
              <a:t>© IIG Vietnam</a:t>
            </a:r>
            <a:endParaRPr lang="en-US" dirty="0"/>
          </a:p>
        </p:txBody>
      </p:sp>
      <p:sp>
        <p:nvSpPr>
          <p:cNvPr id="9" name="Rectangle 6"/>
          <p:cNvSpPr>
            <a:spLocks noGrp="1" noChangeArrowheads="1"/>
          </p:cNvSpPr>
          <p:nvPr>
            <p:ph type="sldNum" sz="quarter" idx="4"/>
          </p:nvPr>
        </p:nvSpPr>
        <p:spPr bwMode="auto">
          <a:xfrm>
            <a:off x="6696075" y="6456363"/>
            <a:ext cx="2193925" cy="254000"/>
          </a:xfrm>
          <a:prstGeom prst="rect">
            <a:avLst/>
          </a:prstGeom>
          <a:ln>
            <a:miter lim="800000"/>
            <a:headEnd/>
            <a:tailEnd/>
          </a:ln>
        </p:spPr>
        <p:txBody>
          <a:bodyPr vert="horz" wrap="square" lIns="91440" tIns="45720" rIns="91440" bIns="45720" numCol="1" anchor="t" anchorCtr="0" compatLnSpc="1">
            <a:prstTxWarp prst="textNoShape">
              <a:avLst/>
            </a:prstTxWarp>
          </a:bodyPr>
          <a:lstStyle>
            <a:lvl1pPr algn="r">
              <a:defRPr sz="900">
                <a:solidFill>
                  <a:schemeClr val="bg1"/>
                </a:solidFill>
                <a:latin typeface="Arial" pitchFamily="34" charset="0"/>
                <a:cs typeface="Arial" pitchFamily="34" charset="0"/>
              </a:defRPr>
            </a:lvl1pPr>
          </a:lstStyle>
          <a:p>
            <a:pPr>
              <a:defRPr/>
            </a:pPr>
            <a:fld id="{32C7E6D7-D697-4F57-BB64-AF588BE1D64B}" type="slidenum">
              <a:rPr lang="en-US" smtClean="0"/>
              <a:pPr>
                <a:defRPr/>
              </a:pPr>
              <a:t>‹#›</a:t>
            </a:fld>
            <a:endParaRPr lang="en-US" dirty="0"/>
          </a:p>
        </p:txBody>
      </p:sp>
    </p:spTree>
  </p:cSld>
  <p:clrMap bg1="lt1" tx1="dk1" bg2="lt2" tx2="dk2" accent1="accent1" accent2="accent2" accent3="accent3" accent4="accent4" accent5="accent5" accent6="accent6" hlink="hlink" folHlink="folHlink"/>
  <p:sldLayoutIdLst>
    <p:sldLayoutId id="2147483912" r:id="rId1"/>
    <p:sldLayoutId id="2147483915" r:id="rId2"/>
    <p:sldLayoutId id="2147483916" r:id="rId3"/>
  </p:sldLayoutIdLst>
  <p:transition/>
  <p:timing>
    <p:tnLst>
      <p:par>
        <p:cTn id="1" dur="indefinite" restart="never" nodeType="tmRoot"/>
      </p:par>
    </p:tnLst>
  </p:timing>
  <p:hf hdr="0" dt="0"/>
  <p:txStyles>
    <p:titleStyle>
      <a:lvl1pPr marL="2511425" indent="-2511425" algn="l" rtl="0" eaLnBrk="0" fontAlgn="base" hangingPunct="0">
        <a:spcBef>
          <a:spcPct val="0"/>
        </a:spcBef>
        <a:spcAft>
          <a:spcPct val="0"/>
        </a:spcAft>
        <a:defRPr sz="4000" b="1" baseline="0">
          <a:solidFill>
            <a:schemeClr val="bg1"/>
          </a:solidFill>
          <a:latin typeface="Zurich BT" pitchFamily="34" charset="0"/>
          <a:ea typeface="+mj-ea"/>
          <a:cs typeface="+mj-cs"/>
        </a:defRPr>
      </a:lvl1pPr>
      <a:lvl2pPr marL="2511425" indent="-2511425" algn="l" rtl="0" eaLnBrk="0" fontAlgn="base" hangingPunct="0">
        <a:spcBef>
          <a:spcPct val="0"/>
        </a:spcBef>
        <a:spcAft>
          <a:spcPct val="0"/>
        </a:spcAft>
        <a:defRPr sz="3600" b="1">
          <a:solidFill>
            <a:schemeClr val="bg1"/>
          </a:solidFill>
          <a:latin typeface="Calibri" pitchFamily="34" charset="0"/>
        </a:defRPr>
      </a:lvl2pPr>
      <a:lvl3pPr marL="2511425" indent="-2511425" algn="l" rtl="0" eaLnBrk="0" fontAlgn="base" hangingPunct="0">
        <a:spcBef>
          <a:spcPct val="0"/>
        </a:spcBef>
        <a:spcAft>
          <a:spcPct val="0"/>
        </a:spcAft>
        <a:defRPr sz="3600" b="1">
          <a:solidFill>
            <a:schemeClr val="bg1"/>
          </a:solidFill>
          <a:latin typeface="Calibri" pitchFamily="34" charset="0"/>
        </a:defRPr>
      </a:lvl3pPr>
      <a:lvl4pPr marL="2511425" indent="-2511425" algn="l" rtl="0" eaLnBrk="0" fontAlgn="base" hangingPunct="0">
        <a:spcBef>
          <a:spcPct val="0"/>
        </a:spcBef>
        <a:spcAft>
          <a:spcPct val="0"/>
        </a:spcAft>
        <a:defRPr sz="3600" b="1">
          <a:solidFill>
            <a:schemeClr val="bg1"/>
          </a:solidFill>
          <a:latin typeface="Calibri" pitchFamily="34" charset="0"/>
        </a:defRPr>
      </a:lvl4pPr>
      <a:lvl5pPr marL="2511425" indent="-2511425" algn="l" rtl="0" eaLnBrk="0" fontAlgn="base" hangingPunct="0">
        <a:spcBef>
          <a:spcPct val="0"/>
        </a:spcBef>
        <a:spcAft>
          <a:spcPct val="0"/>
        </a:spcAft>
        <a:defRPr sz="3600" b="1">
          <a:solidFill>
            <a:schemeClr val="bg1"/>
          </a:solidFill>
          <a:latin typeface="Calibri" pitchFamily="34" charset="0"/>
        </a:defRPr>
      </a:lvl5pPr>
      <a:lvl6pPr marL="2968625" indent="-2511425" algn="l" rtl="0" fontAlgn="base">
        <a:spcBef>
          <a:spcPct val="0"/>
        </a:spcBef>
        <a:spcAft>
          <a:spcPct val="0"/>
        </a:spcAft>
        <a:defRPr sz="3600" b="1">
          <a:solidFill>
            <a:srgbClr val="035174"/>
          </a:solidFill>
          <a:latin typeface="Verdana" pitchFamily="34" charset="0"/>
        </a:defRPr>
      </a:lvl6pPr>
      <a:lvl7pPr marL="3425825" indent="-2511425" algn="l" rtl="0" fontAlgn="base">
        <a:spcBef>
          <a:spcPct val="0"/>
        </a:spcBef>
        <a:spcAft>
          <a:spcPct val="0"/>
        </a:spcAft>
        <a:defRPr sz="3600" b="1">
          <a:solidFill>
            <a:srgbClr val="035174"/>
          </a:solidFill>
          <a:latin typeface="Verdana" pitchFamily="34" charset="0"/>
        </a:defRPr>
      </a:lvl7pPr>
      <a:lvl8pPr marL="3883025" indent="-2511425" algn="l" rtl="0" fontAlgn="base">
        <a:spcBef>
          <a:spcPct val="0"/>
        </a:spcBef>
        <a:spcAft>
          <a:spcPct val="0"/>
        </a:spcAft>
        <a:defRPr sz="3600" b="1">
          <a:solidFill>
            <a:srgbClr val="035174"/>
          </a:solidFill>
          <a:latin typeface="Verdana" pitchFamily="34" charset="0"/>
        </a:defRPr>
      </a:lvl8pPr>
      <a:lvl9pPr marL="4340225" indent="-2511425" algn="l" rtl="0" fontAlgn="base">
        <a:spcBef>
          <a:spcPct val="0"/>
        </a:spcBef>
        <a:spcAft>
          <a:spcPct val="0"/>
        </a:spcAft>
        <a:defRPr sz="3600" b="1">
          <a:solidFill>
            <a:srgbClr val="035174"/>
          </a:solidFill>
          <a:latin typeface="Verdana" pitchFamily="34" charset="0"/>
        </a:defRPr>
      </a:lvl9pPr>
    </p:titleStyle>
    <p:bodyStyle>
      <a:lvl1pPr marL="225425" indent="-225425" algn="l" rtl="0" eaLnBrk="0" fontAlgn="base" hangingPunct="0">
        <a:lnSpc>
          <a:spcPct val="114000"/>
        </a:lnSpc>
        <a:spcBef>
          <a:spcPts val="800"/>
        </a:spcBef>
        <a:spcAft>
          <a:spcPct val="0"/>
        </a:spcAft>
        <a:buClr>
          <a:schemeClr val="tx1"/>
        </a:buClr>
        <a:buFont typeface="Arial" pitchFamily="34" charset="0"/>
        <a:buChar char="•"/>
        <a:defRPr sz="2800">
          <a:solidFill>
            <a:schemeClr val="tx1"/>
          </a:solidFill>
          <a:latin typeface="Zurich BT" pitchFamily="34" charset="0"/>
          <a:ea typeface="+mn-ea"/>
          <a:cs typeface="Arial" pitchFamily="34" charset="0"/>
        </a:defRPr>
      </a:lvl1pPr>
      <a:lvl2pPr marL="625475" indent="-285750" algn="l" rtl="0" eaLnBrk="0" fontAlgn="base" hangingPunct="0">
        <a:lnSpc>
          <a:spcPct val="114000"/>
        </a:lnSpc>
        <a:spcBef>
          <a:spcPts val="800"/>
        </a:spcBef>
        <a:spcAft>
          <a:spcPct val="0"/>
        </a:spcAft>
        <a:buFont typeface="Arial Narrow" pitchFamily="34" charset="0"/>
        <a:buChar char="−"/>
        <a:defRPr sz="2400">
          <a:solidFill>
            <a:schemeClr val="tx1"/>
          </a:solidFill>
          <a:latin typeface="Zurich BT" pitchFamily="34" charset="0"/>
          <a:cs typeface="Arial" pitchFamily="34" charset="0"/>
        </a:defRPr>
      </a:lvl2pPr>
      <a:lvl3pPr marL="971550" indent="-231775" algn="l" rtl="0" eaLnBrk="0" fontAlgn="base" hangingPunct="0">
        <a:lnSpc>
          <a:spcPct val="114000"/>
        </a:lnSpc>
        <a:spcBef>
          <a:spcPts val="800"/>
        </a:spcBef>
        <a:spcAft>
          <a:spcPct val="0"/>
        </a:spcAft>
        <a:buFont typeface="Arial Narrow" pitchFamily="34" charset="0"/>
        <a:buChar char="−"/>
        <a:defRPr sz="2000">
          <a:solidFill>
            <a:schemeClr val="tx1"/>
          </a:solidFill>
          <a:latin typeface="Zurich BT" pitchFamily="34" charset="0"/>
          <a:cs typeface="Arial" pitchFamily="34" charset="0"/>
        </a:defRPr>
      </a:lvl3pPr>
      <a:lvl4pPr marL="1317625" indent="-231775" algn="l" rtl="0" eaLnBrk="0" fontAlgn="base" hangingPunct="0">
        <a:lnSpc>
          <a:spcPct val="114000"/>
        </a:lnSpc>
        <a:spcBef>
          <a:spcPts val="800"/>
        </a:spcBef>
        <a:spcAft>
          <a:spcPct val="0"/>
        </a:spcAft>
        <a:buFont typeface="Arial" pitchFamily="34" charset="0"/>
        <a:buChar char="◦"/>
        <a:defRPr sz="1800">
          <a:solidFill>
            <a:schemeClr val="tx1"/>
          </a:solidFill>
          <a:latin typeface="Zurich BT" pitchFamily="34" charset="0"/>
          <a:cs typeface="Arial" pitchFamily="34" charset="0"/>
        </a:defRPr>
      </a:lvl4pPr>
      <a:lvl5pPr marL="1663700" indent="-231775" algn="l" rtl="0" eaLnBrk="0" fontAlgn="base" hangingPunct="0">
        <a:lnSpc>
          <a:spcPct val="114000"/>
        </a:lnSpc>
        <a:spcBef>
          <a:spcPts val="800"/>
        </a:spcBef>
        <a:spcAft>
          <a:spcPct val="0"/>
        </a:spcAft>
        <a:buClr>
          <a:schemeClr val="tx1"/>
        </a:buClr>
        <a:buFont typeface="Arial" pitchFamily="34" charset="0"/>
        <a:buChar char="◦"/>
        <a:defRPr sz="1600">
          <a:solidFill>
            <a:schemeClr val="tx1"/>
          </a:solidFill>
          <a:latin typeface="Zurich BT" pitchFamily="34" charset="0"/>
          <a:cs typeface="Arial" pitchFamily="34" charset="0"/>
        </a:defRPr>
      </a:lvl5pPr>
      <a:lvl6pPr marL="2514600" indent="-228600" algn="l" rtl="0" fontAlgn="base">
        <a:spcBef>
          <a:spcPct val="0"/>
        </a:spcBef>
        <a:spcAft>
          <a:spcPct val="30000"/>
        </a:spcAft>
        <a:buClr>
          <a:schemeClr val="tx1"/>
        </a:buClr>
        <a:buFont typeface="Wingdings" pitchFamily="2" charset="2"/>
        <a:buChar char=""/>
        <a:defRPr sz="2000">
          <a:solidFill>
            <a:schemeClr val="tx1"/>
          </a:solidFill>
          <a:latin typeface="Arial" charset="0"/>
        </a:defRPr>
      </a:lvl6pPr>
      <a:lvl7pPr marL="2971800" indent="-228600" algn="l" rtl="0" fontAlgn="base">
        <a:spcBef>
          <a:spcPct val="0"/>
        </a:spcBef>
        <a:spcAft>
          <a:spcPct val="30000"/>
        </a:spcAft>
        <a:buClr>
          <a:schemeClr val="tx1"/>
        </a:buClr>
        <a:buFont typeface="Wingdings" pitchFamily="2" charset="2"/>
        <a:buChar char=""/>
        <a:defRPr sz="2000">
          <a:solidFill>
            <a:schemeClr val="tx1"/>
          </a:solidFill>
          <a:latin typeface="Arial" charset="0"/>
        </a:defRPr>
      </a:lvl7pPr>
      <a:lvl8pPr marL="3429000" indent="-228600" algn="l" rtl="0" fontAlgn="base">
        <a:spcBef>
          <a:spcPct val="0"/>
        </a:spcBef>
        <a:spcAft>
          <a:spcPct val="30000"/>
        </a:spcAft>
        <a:buClr>
          <a:schemeClr val="tx1"/>
        </a:buClr>
        <a:buFont typeface="Wingdings" pitchFamily="2" charset="2"/>
        <a:buChar char=""/>
        <a:defRPr sz="2000">
          <a:solidFill>
            <a:schemeClr val="tx1"/>
          </a:solidFill>
          <a:latin typeface="Arial" charset="0"/>
        </a:defRPr>
      </a:lvl8pPr>
      <a:lvl9pPr marL="3886200" indent="-228600" algn="l" rtl="0" fontAlgn="base">
        <a:spcBef>
          <a:spcPct val="0"/>
        </a:spcBef>
        <a:spcAft>
          <a:spcPct val="30000"/>
        </a:spcAft>
        <a:buClr>
          <a:schemeClr val="tx1"/>
        </a:buClr>
        <a:buFont typeface="Wingdings" pitchFamily="2" charset="2"/>
        <a:buChar char=""/>
        <a:defRPr sz="2000">
          <a:solidFill>
            <a:schemeClr val="tx1"/>
          </a:solidFill>
          <a:latin typeface="Arial" charset="0"/>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1.xml"/><Relationship Id="rId1" Type="http://schemas.openxmlformats.org/officeDocument/2006/relationships/slideLayout" Target="../slideLayouts/slideLayout3.xml"/><Relationship Id="rId4" Type="http://schemas.openxmlformats.org/officeDocument/2006/relationships/image" Target="../media/image18.pn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5.xml"/><Relationship Id="rId1" Type="http://schemas.openxmlformats.org/officeDocument/2006/relationships/slideLayout" Target="../slideLayouts/slideLayout3.xml"/><Relationship Id="rId4" Type="http://schemas.openxmlformats.org/officeDocument/2006/relationships/image" Target="../media/image21.png"/></Relationships>
</file>

<file path=ppt/slides/_rels/slide16.xml.rels><?xml version="1.0" encoding="UTF-8" standalone="yes"?>
<Relationships xmlns="http://schemas.openxmlformats.org/package/2006/relationships"><Relationship Id="rId3" Type="http://schemas.openxmlformats.org/officeDocument/2006/relationships/image" Target="../media/image15.png"/><Relationship Id="rId7" Type="http://schemas.openxmlformats.org/officeDocument/2006/relationships/image" Target="../media/image25.png"/><Relationship Id="rId2" Type="http://schemas.openxmlformats.org/officeDocument/2006/relationships/notesSlide" Target="../notesSlides/notesSlide16.xml"/><Relationship Id="rId1" Type="http://schemas.openxmlformats.org/officeDocument/2006/relationships/slideLayout" Target="../slideLayouts/slideLayout3.xml"/><Relationship Id="rId6" Type="http://schemas.openxmlformats.org/officeDocument/2006/relationships/image" Target="../media/image24.png"/><Relationship Id="rId5" Type="http://schemas.openxmlformats.org/officeDocument/2006/relationships/image" Target="../media/image23.png"/><Relationship Id="rId4" Type="http://schemas.openxmlformats.org/officeDocument/2006/relationships/image" Target="../media/image22.png"/></Relationships>
</file>

<file path=ppt/slides/_rels/slide17.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8.xml"/><Relationship Id="rId1" Type="http://schemas.openxmlformats.org/officeDocument/2006/relationships/slideLayout" Target="../slideLayouts/slideLayout3.xml"/><Relationship Id="rId4" Type="http://schemas.openxmlformats.org/officeDocument/2006/relationships/image" Target="../media/image28.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9.xml"/><Relationship Id="rId1" Type="http://schemas.openxmlformats.org/officeDocument/2006/relationships/slideLayout" Target="../slideLayouts/slideLayout3.xml"/><Relationship Id="rId4" Type="http://schemas.openxmlformats.org/officeDocument/2006/relationships/image" Target="../media/image29.png"/></Relationships>
</file>

<file path=ppt/slides/_rels/slide2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0.xml"/><Relationship Id="rId1" Type="http://schemas.openxmlformats.org/officeDocument/2006/relationships/slideLayout" Target="../slideLayouts/slideLayout3.xml"/><Relationship Id="rId4" Type="http://schemas.openxmlformats.org/officeDocument/2006/relationships/image" Target="../media/image31.png"/></Relationships>
</file>

<file path=ppt/slides/_rels/slide22.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25.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26.xml"/><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27.xm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28.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37.xml"/><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38.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39.xml"/><Relationship Id="rId1" Type="http://schemas.openxmlformats.org/officeDocument/2006/relationships/slideLayout" Target="../slideLayouts/slideLayout3.xml"/><Relationship Id="rId4" Type="http://schemas.openxmlformats.org/officeDocument/2006/relationships/image" Target="../media/image28.png"/></Relationships>
</file>

<file path=ppt/slides/_rels/slide41.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40.xml"/><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41.xml"/><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42.xml"/><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43.xml"/><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44.xml"/><Relationship Id="rId1" Type="http://schemas.openxmlformats.org/officeDocument/2006/relationships/slideLayout" Target="../slideLayouts/slideLayout3.xml"/><Relationship Id="rId5" Type="http://schemas.openxmlformats.org/officeDocument/2006/relationships/image" Target="../media/image47.png"/><Relationship Id="rId4" Type="http://schemas.openxmlformats.org/officeDocument/2006/relationships/image" Target="../media/image46.png"/></Relationships>
</file>

<file path=ppt/slides/_rels/slide46.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45.xml"/><Relationship Id="rId1" Type="http://schemas.openxmlformats.org/officeDocument/2006/relationships/slideLayout" Target="../slideLayouts/slideLayout3.xml"/><Relationship Id="rId4" Type="http://schemas.openxmlformats.org/officeDocument/2006/relationships/image" Target="../media/image49.png"/></Relationships>
</file>

<file path=ppt/slides/_rels/slide47.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46.xml"/><Relationship Id="rId1" Type="http://schemas.openxmlformats.org/officeDocument/2006/relationships/slideLayout" Target="../slideLayouts/slideLayout3.xml"/></Relationships>
</file>

<file path=ppt/slides/_rels/slide48.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47.xml"/><Relationship Id="rId1" Type="http://schemas.openxmlformats.org/officeDocument/2006/relationships/slideLayout" Target="../slideLayouts/slideLayout3.xml"/><Relationship Id="rId5" Type="http://schemas.openxmlformats.org/officeDocument/2006/relationships/image" Target="../media/image52.png"/><Relationship Id="rId4" Type="http://schemas.openxmlformats.org/officeDocument/2006/relationships/image" Target="../media/image51.png"/></Relationships>
</file>

<file path=ppt/slides/_rels/slide49.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48.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3.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3.xml"/></Relationships>
</file>

<file path=ppt/slides/_rels/slide51.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50.xml"/><Relationship Id="rId1" Type="http://schemas.openxmlformats.org/officeDocument/2006/relationships/slideLayout" Target="../slideLayouts/slideLayout3.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3.xml"/></Relationships>
</file>

<file path=ppt/slides/_rels/slide53.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52.xml"/><Relationship Id="rId1" Type="http://schemas.openxmlformats.org/officeDocument/2006/relationships/slideLayout" Target="../slideLayouts/slideLayout3.xml"/><Relationship Id="rId5" Type="http://schemas.openxmlformats.org/officeDocument/2006/relationships/image" Target="../media/image57.png"/><Relationship Id="rId4" Type="http://schemas.openxmlformats.org/officeDocument/2006/relationships/image" Target="../media/image56.png"/></Relationships>
</file>

<file path=ppt/slides/_rels/slide54.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53.xml"/><Relationship Id="rId1" Type="http://schemas.openxmlformats.org/officeDocument/2006/relationships/slideLayout" Target="../slideLayouts/slideLayout3.xml"/></Relationships>
</file>

<file path=ppt/slides/_rels/slide55.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54.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7.xml"/><Relationship Id="rId1" Type="http://schemas.openxmlformats.org/officeDocument/2006/relationships/slideLayout" Target="../slideLayouts/slideLayout3.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png"/></Relationships>
</file>

<file path=ppt/slides/_rels/slide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8.xml"/><Relationship Id="rId1" Type="http://schemas.openxmlformats.org/officeDocument/2006/relationships/slideLayout" Target="../slideLayouts/slideLayout3.xml"/><Relationship Id="rId4" Type="http://schemas.openxmlformats.org/officeDocument/2006/relationships/image" Target="../media/image13.png"/></Relationships>
</file>

<file path=ppt/slides/_rels/slide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9.xml"/><Relationship Id="rId1" Type="http://schemas.openxmlformats.org/officeDocument/2006/relationships/slideLayout" Target="../slideLayouts/slideLayout3.xml"/><Relationship Id="rId5" Type="http://schemas.openxmlformats.org/officeDocument/2006/relationships/image" Target="../media/image16.png"/><Relationship Id="rId4" Type="http://schemas.openxmlformats.org/officeDocument/2006/relationships/image" Target="../media/image1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371600" y="4949629"/>
            <a:ext cx="6400800" cy="899841"/>
          </a:xfrm>
        </p:spPr>
        <p:txBody>
          <a:bodyPr/>
          <a:lstStyle/>
          <a:p>
            <a:r>
              <a:rPr lang="en-US" sz="4000" b="1" smtClean="0">
                <a:solidFill>
                  <a:schemeClr val="bg1"/>
                </a:solidFill>
              </a:rPr>
              <a:t>Bài </a:t>
            </a:r>
            <a:r>
              <a:rPr lang="en-US" sz="4000" b="1" dirty="0" smtClean="0">
                <a:solidFill>
                  <a:schemeClr val="bg1"/>
                </a:solidFill>
              </a:rPr>
              <a:t>2</a:t>
            </a:r>
            <a:r>
              <a:rPr lang="en-US" sz="4000" b="1" smtClean="0">
                <a:solidFill>
                  <a:schemeClr val="bg1"/>
                </a:solidFill>
              </a:rPr>
              <a:t>: </a:t>
            </a:r>
            <a:r>
              <a:rPr lang="vi-VN" sz="4000" b="1">
                <a:solidFill>
                  <a:schemeClr val="bg1"/>
                </a:solidFill>
              </a:rPr>
              <a:t>Tập tin và Thư mục</a:t>
            </a:r>
            <a:endParaRPr lang="en-US" sz="4000" b="1" dirty="0" smtClean="0">
              <a:solidFill>
                <a:schemeClr val="bg1"/>
              </a:solidFill>
            </a:endParaRPr>
          </a:p>
        </p:txBody>
      </p:sp>
      <p:sp>
        <p:nvSpPr>
          <p:cNvPr id="4" name="Title 5"/>
          <p:cNvSpPr txBox="1">
            <a:spLocks/>
          </p:cNvSpPr>
          <p:nvPr/>
        </p:nvSpPr>
        <p:spPr>
          <a:xfrm>
            <a:off x="386526" y="235559"/>
            <a:ext cx="8389938" cy="914400"/>
          </a:xfrm>
          <a:prstGeom prst="rect">
            <a:avLst/>
          </a:prstGeom>
          <a:noFill/>
        </p:spPr>
        <p:txBody>
          <a:bodyPr/>
          <a:lstStyle>
            <a:lvl1pPr marL="2511425" indent="-2511425" algn="l" rtl="0" eaLnBrk="0" fontAlgn="base" hangingPunct="0">
              <a:spcBef>
                <a:spcPct val="0"/>
              </a:spcBef>
              <a:spcAft>
                <a:spcPct val="0"/>
              </a:spcAft>
              <a:defRPr sz="4000" b="1" baseline="0">
                <a:solidFill>
                  <a:schemeClr val="bg1"/>
                </a:solidFill>
                <a:latin typeface="Zurich BT" pitchFamily="34" charset="0"/>
                <a:ea typeface="+mj-ea"/>
                <a:cs typeface="+mj-cs"/>
              </a:defRPr>
            </a:lvl1pPr>
            <a:lvl2pPr marL="2511425" indent="-2511425" algn="l" rtl="0" eaLnBrk="0" fontAlgn="base" hangingPunct="0">
              <a:spcBef>
                <a:spcPct val="0"/>
              </a:spcBef>
              <a:spcAft>
                <a:spcPct val="0"/>
              </a:spcAft>
              <a:defRPr sz="3600" b="1">
                <a:solidFill>
                  <a:schemeClr val="bg1"/>
                </a:solidFill>
                <a:latin typeface="Calibri" pitchFamily="34" charset="0"/>
              </a:defRPr>
            </a:lvl2pPr>
            <a:lvl3pPr marL="2511425" indent="-2511425" algn="l" rtl="0" eaLnBrk="0" fontAlgn="base" hangingPunct="0">
              <a:spcBef>
                <a:spcPct val="0"/>
              </a:spcBef>
              <a:spcAft>
                <a:spcPct val="0"/>
              </a:spcAft>
              <a:defRPr sz="3600" b="1">
                <a:solidFill>
                  <a:schemeClr val="bg1"/>
                </a:solidFill>
                <a:latin typeface="Calibri" pitchFamily="34" charset="0"/>
              </a:defRPr>
            </a:lvl3pPr>
            <a:lvl4pPr marL="2511425" indent="-2511425" algn="l" rtl="0" eaLnBrk="0" fontAlgn="base" hangingPunct="0">
              <a:spcBef>
                <a:spcPct val="0"/>
              </a:spcBef>
              <a:spcAft>
                <a:spcPct val="0"/>
              </a:spcAft>
              <a:defRPr sz="3600" b="1">
                <a:solidFill>
                  <a:schemeClr val="bg1"/>
                </a:solidFill>
                <a:latin typeface="Calibri" pitchFamily="34" charset="0"/>
              </a:defRPr>
            </a:lvl4pPr>
            <a:lvl5pPr marL="2511425" indent="-2511425" algn="l" rtl="0" eaLnBrk="0" fontAlgn="base" hangingPunct="0">
              <a:spcBef>
                <a:spcPct val="0"/>
              </a:spcBef>
              <a:spcAft>
                <a:spcPct val="0"/>
              </a:spcAft>
              <a:defRPr sz="3600" b="1">
                <a:solidFill>
                  <a:schemeClr val="bg1"/>
                </a:solidFill>
                <a:latin typeface="Calibri" pitchFamily="34" charset="0"/>
              </a:defRPr>
            </a:lvl5pPr>
            <a:lvl6pPr marL="2968625" indent="-2511425" algn="l" rtl="0" fontAlgn="base">
              <a:spcBef>
                <a:spcPct val="0"/>
              </a:spcBef>
              <a:spcAft>
                <a:spcPct val="0"/>
              </a:spcAft>
              <a:defRPr sz="3600" b="1">
                <a:solidFill>
                  <a:srgbClr val="035174"/>
                </a:solidFill>
                <a:latin typeface="Verdana" pitchFamily="34" charset="0"/>
              </a:defRPr>
            </a:lvl6pPr>
            <a:lvl7pPr marL="3425825" indent="-2511425" algn="l" rtl="0" fontAlgn="base">
              <a:spcBef>
                <a:spcPct val="0"/>
              </a:spcBef>
              <a:spcAft>
                <a:spcPct val="0"/>
              </a:spcAft>
              <a:defRPr sz="3600" b="1">
                <a:solidFill>
                  <a:srgbClr val="035174"/>
                </a:solidFill>
                <a:latin typeface="Verdana" pitchFamily="34" charset="0"/>
              </a:defRPr>
            </a:lvl7pPr>
            <a:lvl8pPr marL="3883025" indent="-2511425" algn="l" rtl="0" fontAlgn="base">
              <a:spcBef>
                <a:spcPct val="0"/>
              </a:spcBef>
              <a:spcAft>
                <a:spcPct val="0"/>
              </a:spcAft>
              <a:defRPr sz="3600" b="1">
                <a:solidFill>
                  <a:srgbClr val="035174"/>
                </a:solidFill>
                <a:latin typeface="Verdana" pitchFamily="34" charset="0"/>
              </a:defRPr>
            </a:lvl8pPr>
            <a:lvl9pPr marL="4340225" indent="-2511425" algn="l" rtl="0" fontAlgn="base">
              <a:spcBef>
                <a:spcPct val="0"/>
              </a:spcBef>
              <a:spcAft>
                <a:spcPct val="0"/>
              </a:spcAft>
              <a:defRPr sz="3600" b="1">
                <a:solidFill>
                  <a:srgbClr val="035174"/>
                </a:solidFill>
                <a:latin typeface="Verdana" pitchFamily="34" charset="0"/>
              </a:defRPr>
            </a:lvl9pPr>
          </a:lstStyle>
          <a:p>
            <a:pPr marL="0" indent="0"/>
            <a:r>
              <a:rPr lang="en-US" sz="3600" dirty="0" smtClean="0"/>
              <a:t>IC</a:t>
            </a:r>
            <a:r>
              <a:rPr lang="en-US" baseline="30000" dirty="0" smtClean="0"/>
              <a:t>3 </a:t>
            </a:r>
            <a:r>
              <a:rPr lang="en-US" sz="2400" dirty="0" smtClean="0"/>
              <a:t>Internet and Computing Core Certification Guide</a:t>
            </a:r>
            <a:r>
              <a:rPr lang="en-US" sz="3600" baseline="30000" dirty="0" smtClean="0"/>
              <a:t/>
            </a:r>
            <a:br>
              <a:rPr lang="en-US" sz="3600" baseline="30000" dirty="0" smtClean="0"/>
            </a:br>
            <a:r>
              <a:rPr lang="en-US" sz="1600" dirty="0" smtClean="0"/>
              <a:t>Global Standard 4</a:t>
            </a:r>
            <a:r>
              <a:rPr lang="en-US" sz="2800" dirty="0" smtClean="0"/>
              <a:t/>
            </a:r>
            <a:br>
              <a:rPr lang="en-US" sz="2800" dirty="0" smtClean="0"/>
            </a:br>
            <a:endParaRPr lang="en-US" sz="1400" dirty="0" smtClean="0"/>
          </a:p>
        </p:txBody>
      </p:sp>
      <p:sp>
        <p:nvSpPr>
          <p:cNvPr id="7" name="Oval 6"/>
          <p:cNvSpPr/>
          <p:nvPr/>
        </p:nvSpPr>
        <p:spPr bwMode="auto">
          <a:xfrm>
            <a:off x="-617517" y="4714504"/>
            <a:ext cx="2137559" cy="1520041"/>
          </a:xfrm>
          <a:prstGeom prst="ellipse">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400" b="0" i="0" u="none" strike="noStrike" cap="none" normalizeH="0" baseline="0" smtClean="0">
              <a:ln>
                <a:noFill/>
              </a:ln>
              <a:solidFill>
                <a:schemeClr val="tx1"/>
              </a:solidFill>
              <a:effectLst/>
              <a:latin typeface="Arial" charset="0"/>
            </a:endParaRPr>
          </a:p>
        </p:txBody>
      </p:sp>
      <p:sp>
        <p:nvSpPr>
          <p:cNvPr id="8" name="Oval 7"/>
          <p:cNvSpPr/>
          <p:nvPr/>
        </p:nvSpPr>
        <p:spPr bwMode="auto">
          <a:xfrm>
            <a:off x="3111076" y="1930753"/>
            <a:ext cx="2866877" cy="2866877"/>
          </a:xfrm>
          <a:prstGeom prst="ellipse">
            <a:avLst/>
          </a:prstGeom>
          <a:solidFill>
            <a:srgbClr val="62883B"/>
          </a:solidFill>
          <a:ln w="38100" cap="flat" cmpd="sng" algn="ctr">
            <a:solidFill>
              <a:srgbClr val="E6BA07"/>
            </a:solidFill>
            <a:prstDash val="solid"/>
            <a:round/>
            <a:headEnd type="none" w="med" len="med"/>
            <a:tailEnd type="none" w="med" len="med"/>
          </a:ln>
          <a:effectLst>
            <a:outerShdw blurRad="76200" dir="18900000" sy="23000" kx="-1200000" algn="bl" rotWithShape="0">
              <a:prstClr val="black">
                <a:alpha val="20000"/>
              </a:prstClr>
            </a:outerShdw>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400" b="0" i="0" u="none" strike="noStrike" cap="none" normalizeH="0" baseline="0" smtClean="0">
              <a:ln>
                <a:noFill/>
              </a:ln>
              <a:solidFill>
                <a:schemeClr val="tx1"/>
              </a:solidFill>
              <a:effectLst/>
              <a:latin typeface="Arial" charset="0"/>
            </a:endParaRPr>
          </a:p>
        </p:txBody>
      </p:sp>
      <p:sp>
        <p:nvSpPr>
          <p:cNvPr id="9" name="Footer Placeholder 8"/>
          <p:cNvSpPr>
            <a:spLocks noGrp="1"/>
          </p:cNvSpPr>
          <p:nvPr>
            <p:ph type="ftr" sz="quarter" idx="11"/>
          </p:nvPr>
        </p:nvSpPr>
        <p:spPr/>
        <p:txBody>
          <a:bodyPr/>
          <a:lstStyle/>
          <a:p>
            <a:r>
              <a:rPr lang="en-US" smtClean="0"/>
              <a:t>© IIG Vietnam</a:t>
            </a:r>
            <a:endParaRPr lang="en-US" dirty="0"/>
          </a:p>
        </p:txBody>
      </p:sp>
      <p:sp>
        <p:nvSpPr>
          <p:cNvPr id="10" name="Slide Number Placeholder 9"/>
          <p:cNvSpPr>
            <a:spLocks noGrp="1"/>
          </p:cNvSpPr>
          <p:nvPr>
            <p:ph type="sldNum" sz="quarter" idx="12"/>
          </p:nvPr>
        </p:nvSpPr>
        <p:spPr/>
        <p:txBody>
          <a:bodyPr/>
          <a:lstStyle/>
          <a:p>
            <a:fld id="{45FB6C65-6715-49C2-A781-2C0369051A11}" type="slidenum">
              <a:rPr lang="en-US" smtClean="0"/>
              <a:t>1</a:t>
            </a:fld>
            <a:endParaRPr lang="en-US"/>
          </a:p>
        </p:txBody>
      </p:sp>
      <p:sp>
        <p:nvSpPr>
          <p:cNvPr id="11" name="Title 10"/>
          <p:cNvSpPr>
            <a:spLocks noGrp="1"/>
          </p:cNvSpPr>
          <p:nvPr>
            <p:ph type="ctrTitle"/>
          </p:nvPr>
        </p:nvSpPr>
        <p:spPr>
          <a:xfrm>
            <a:off x="2995633" y="2790848"/>
            <a:ext cx="3097762" cy="1297058"/>
          </a:xfrm>
        </p:spPr>
        <p:txBody>
          <a:bodyPr/>
          <a:lstStyle/>
          <a:p>
            <a:pPr marL="0" indent="0" algn="ctr">
              <a:spcBef>
                <a:spcPts val="600"/>
              </a:spcBef>
            </a:pPr>
            <a:r>
              <a:rPr lang="vi-VN"/>
              <a:t>Máy </a:t>
            </a:r>
            <a:r>
              <a:rPr lang="vi-VN" smtClean="0"/>
              <a:t>tính</a:t>
            </a:r>
            <a:r>
              <a:rPr lang="en-US" smtClean="0"/>
              <a:t/>
            </a:r>
            <a:br>
              <a:rPr lang="en-US" smtClean="0"/>
            </a:br>
            <a:r>
              <a:rPr lang="vi-VN" smtClean="0"/>
              <a:t>căn </a:t>
            </a:r>
            <a:r>
              <a:rPr lang="vi-VN"/>
              <a:t>bản</a:t>
            </a:r>
            <a:endParaRPr lang="en-US" dirty="0"/>
          </a:p>
        </p:txBody>
      </p:sp>
    </p:spTree>
    <p:extLst>
      <p:ext uri="{BB962C8B-B14F-4D97-AF65-F5344CB8AC3E}">
        <p14:creationId xmlns:p14="http://schemas.microsoft.com/office/powerpoint/2010/main" val="60096379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vi-VN"/>
              <a:t>Tìm hiểu tập tin và thư mục</a:t>
            </a:r>
            <a:endParaRPr lang="en-US" dirty="0"/>
          </a:p>
        </p:txBody>
      </p:sp>
      <p:sp>
        <p:nvSpPr>
          <p:cNvPr id="3" name="Content Placeholder 2"/>
          <p:cNvSpPr>
            <a:spLocks noGrp="1"/>
          </p:cNvSpPr>
          <p:nvPr>
            <p:ph idx="1"/>
          </p:nvPr>
        </p:nvSpPr>
        <p:spPr>
          <a:xfrm>
            <a:off x="374416" y="1308337"/>
            <a:ext cx="8368273" cy="4940113"/>
          </a:xfrm>
        </p:spPr>
        <p:txBody>
          <a:bodyPr/>
          <a:lstStyle/>
          <a:p>
            <a:pPr>
              <a:lnSpc>
                <a:spcPct val="110000"/>
              </a:lnSpc>
            </a:pPr>
            <a:r>
              <a:rPr lang="en-CA" sz="2000" dirty="0" err="1"/>
              <a:t>Một</a:t>
            </a:r>
            <a:r>
              <a:rPr lang="en-CA" sz="2000" dirty="0"/>
              <a:t> </a:t>
            </a:r>
            <a:r>
              <a:rPr lang="en-CA" sz="2000" i="1" dirty="0" err="1"/>
              <a:t>thư</a:t>
            </a:r>
            <a:r>
              <a:rPr lang="en-CA" sz="2000" i="1" dirty="0"/>
              <a:t> </a:t>
            </a:r>
            <a:r>
              <a:rPr lang="en-CA" sz="2000" i="1" dirty="0" err="1"/>
              <a:t>mục</a:t>
            </a:r>
            <a:r>
              <a:rPr lang="en-CA" sz="2000" i="1" dirty="0"/>
              <a:t> (folder)</a:t>
            </a:r>
            <a:r>
              <a:rPr lang="en-CA" sz="2000" dirty="0"/>
              <a:t> </a:t>
            </a:r>
            <a:r>
              <a:rPr lang="en-CA" sz="2000" dirty="0" err="1"/>
              <a:t>là</a:t>
            </a:r>
            <a:r>
              <a:rPr lang="en-CA" sz="2000" dirty="0"/>
              <a:t> </a:t>
            </a:r>
            <a:r>
              <a:rPr lang="en-CA" sz="2000" dirty="0" err="1"/>
              <a:t>nơi</a:t>
            </a:r>
            <a:r>
              <a:rPr lang="en-CA" sz="2000" dirty="0"/>
              <a:t> </a:t>
            </a:r>
            <a:r>
              <a:rPr lang="en-CA" sz="2000" dirty="0" err="1"/>
              <a:t>chứa</a:t>
            </a:r>
            <a:r>
              <a:rPr lang="en-CA" sz="2000" dirty="0"/>
              <a:t> </a:t>
            </a:r>
            <a:r>
              <a:rPr lang="en-CA" sz="2000" dirty="0" err="1"/>
              <a:t>các</a:t>
            </a:r>
            <a:r>
              <a:rPr lang="en-CA" sz="2000" dirty="0"/>
              <a:t> </a:t>
            </a:r>
            <a:r>
              <a:rPr lang="en-CA" sz="2000" dirty="0" err="1"/>
              <a:t>chương</a:t>
            </a:r>
            <a:r>
              <a:rPr lang="en-CA" sz="2000" dirty="0"/>
              <a:t> </a:t>
            </a:r>
            <a:r>
              <a:rPr lang="en-CA" sz="2000" dirty="0" err="1"/>
              <a:t>trình</a:t>
            </a:r>
            <a:r>
              <a:rPr lang="en-CA" sz="2000" dirty="0"/>
              <a:t> </a:t>
            </a:r>
            <a:r>
              <a:rPr lang="en-CA" sz="2000" dirty="0" err="1"/>
              <a:t>và</a:t>
            </a:r>
            <a:r>
              <a:rPr lang="en-CA" sz="2000" dirty="0"/>
              <a:t> </a:t>
            </a:r>
            <a:r>
              <a:rPr lang="en-CA" sz="2000" dirty="0" err="1"/>
              <a:t>các</a:t>
            </a:r>
            <a:r>
              <a:rPr lang="en-CA" sz="2000" dirty="0"/>
              <a:t> </a:t>
            </a:r>
            <a:r>
              <a:rPr lang="en-CA" sz="2000" dirty="0" err="1"/>
              <a:t>tập</a:t>
            </a:r>
            <a:r>
              <a:rPr lang="en-CA" sz="2000" dirty="0"/>
              <a:t> tin </a:t>
            </a:r>
            <a:r>
              <a:rPr lang="en-CA" sz="2000" dirty="0" err="1"/>
              <a:t>và</a:t>
            </a:r>
            <a:r>
              <a:rPr lang="en-CA" sz="2000" dirty="0"/>
              <a:t> </a:t>
            </a:r>
            <a:r>
              <a:rPr lang="en-CA" sz="2000" dirty="0" err="1"/>
              <a:t>là</a:t>
            </a:r>
            <a:r>
              <a:rPr lang="en-CA" sz="2000" dirty="0"/>
              <a:t> </a:t>
            </a:r>
            <a:r>
              <a:rPr lang="en-CA" sz="2000" dirty="0" err="1"/>
              <a:t>phương</a:t>
            </a:r>
            <a:r>
              <a:rPr lang="en-CA" sz="2000" dirty="0"/>
              <a:t> </a:t>
            </a:r>
            <a:r>
              <a:rPr lang="en-CA" sz="2000" dirty="0" err="1"/>
              <a:t>tiện</a:t>
            </a:r>
            <a:r>
              <a:rPr lang="en-CA" sz="2000" dirty="0"/>
              <a:t> </a:t>
            </a:r>
            <a:r>
              <a:rPr lang="en-CA" sz="2000" dirty="0" err="1"/>
              <a:t>để</a:t>
            </a:r>
            <a:r>
              <a:rPr lang="en-CA" sz="2000" dirty="0"/>
              <a:t> </a:t>
            </a:r>
            <a:r>
              <a:rPr lang="en-CA" sz="2000" dirty="0" err="1"/>
              <a:t>sắp</a:t>
            </a:r>
            <a:r>
              <a:rPr lang="en-CA" sz="2000" dirty="0"/>
              <a:t> </a:t>
            </a:r>
            <a:r>
              <a:rPr lang="en-CA" sz="2000" dirty="0" err="1"/>
              <a:t>xếp</a:t>
            </a:r>
            <a:r>
              <a:rPr lang="en-CA" sz="2000" dirty="0"/>
              <a:t> </a:t>
            </a:r>
            <a:r>
              <a:rPr lang="en-CA" sz="2000" dirty="0" err="1"/>
              <a:t>thông</a:t>
            </a:r>
            <a:r>
              <a:rPr lang="en-CA" sz="2000" dirty="0"/>
              <a:t> tin</a:t>
            </a:r>
            <a:endParaRPr lang="vi-VN" sz="2000" dirty="0"/>
          </a:p>
          <a:p>
            <a:pPr lvl="1">
              <a:lnSpc>
                <a:spcPct val="110000"/>
              </a:lnSpc>
            </a:pPr>
            <a:r>
              <a:rPr lang="en-CA" sz="1800" i="1" dirty="0" err="1"/>
              <a:t>thư</a:t>
            </a:r>
            <a:r>
              <a:rPr lang="en-CA" sz="1800" i="1" dirty="0"/>
              <a:t> </a:t>
            </a:r>
            <a:r>
              <a:rPr lang="en-CA" sz="1800" i="1" dirty="0" err="1"/>
              <a:t>mục</a:t>
            </a:r>
            <a:r>
              <a:rPr lang="en-CA" sz="1800" i="1" dirty="0"/>
              <a:t> con (subfolder)</a:t>
            </a:r>
            <a:r>
              <a:rPr lang="en-CA" sz="1800" dirty="0"/>
              <a:t> </a:t>
            </a:r>
            <a:r>
              <a:rPr lang="en-CA" sz="1800" dirty="0" err="1"/>
              <a:t>đơn</a:t>
            </a:r>
            <a:r>
              <a:rPr lang="en-CA" sz="1800" dirty="0"/>
              <a:t> </a:t>
            </a:r>
            <a:r>
              <a:rPr lang="en-CA" sz="1800" dirty="0" err="1"/>
              <a:t>giản</a:t>
            </a:r>
            <a:r>
              <a:rPr lang="en-CA" sz="1800" dirty="0"/>
              <a:t> </a:t>
            </a:r>
            <a:r>
              <a:rPr lang="en-CA" sz="1800" dirty="0" err="1"/>
              <a:t>là</a:t>
            </a:r>
            <a:r>
              <a:rPr lang="en-CA" sz="1800" dirty="0"/>
              <a:t> </a:t>
            </a:r>
            <a:r>
              <a:rPr lang="en-CA" sz="1800" dirty="0" err="1"/>
              <a:t>một</a:t>
            </a:r>
            <a:r>
              <a:rPr lang="en-CA" sz="1800" dirty="0"/>
              <a:t> </a:t>
            </a:r>
            <a:r>
              <a:rPr lang="en-CA" sz="1800" dirty="0" err="1"/>
              <a:t>thư</a:t>
            </a:r>
            <a:r>
              <a:rPr lang="en-CA" sz="1800" dirty="0"/>
              <a:t> </a:t>
            </a:r>
            <a:r>
              <a:rPr lang="en-CA" sz="1800" dirty="0" err="1"/>
              <a:t>mục</a:t>
            </a:r>
            <a:r>
              <a:rPr lang="en-CA" sz="1800" dirty="0"/>
              <a:t> </a:t>
            </a:r>
            <a:r>
              <a:rPr lang="en-CA" sz="1800" dirty="0" err="1"/>
              <a:t>được</a:t>
            </a:r>
            <a:r>
              <a:rPr lang="en-CA" sz="1800" dirty="0"/>
              <a:t> </a:t>
            </a:r>
            <a:r>
              <a:rPr lang="en-CA" sz="1800" dirty="0" err="1"/>
              <a:t>chứa</a:t>
            </a:r>
            <a:r>
              <a:rPr lang="en-CA" sz="1800" dirty="0"/>
              <a:t> </a:t>
            </a:r>
            <a:r>
              <a:rPr lang="en-CA" sz="1800" dirty="0" err="1"/>
              <a:t>trong</a:t>
            </a:r>
            <a:r>
              <a:rPr lang="en-CA" sz="1800" dirty="0"/>
              <a:t> </a:t>
            </a:r>
            <a:r>
              <a:rPr lang="en-CA" sz="1800" dirty="0" err="1"/>
              <a:t>một</a:t>
            </a:r>
            <a:r>
              <a:rPr lang="en-CA" sz="1800" dirty="0"/>
              <a:t> </a:t>
            </a:r>
            <a:r>
              <a:rPr lang="en-CA" sz="1800" dirty="0" err="1"/>
              <a:t>thư</a:t>
            </a:r>
            <a:r>
              <a:rPr lang="en-CA" sz="1800" dirty="0"/>
              <a:t> </a:t>
            </a:r>
            <a:r>
              <a:rPr lang="en-CA" sz="1800" dirty="0" err="1"/>
              <a:t>mục</a:t>
            </a:r>
            <a:r>
              <a:rPr lang="en-CA" sz="1800" dirty="0"/>
              <a:t> </a:t>
            </a:r>
            <a:r>
              <a:rPr lang="en-CA" sz="1800" dirty="0" err="1"/>
              <a:t>khác</a:t>
            </a:r>
            <a:endParaRPr lang="vi-VN" sz="1800" dirty="0"/>
          </a:p>
          <a:p>
            <a:pPr lvl="1">
              <a:lnSpc>
                <a:spcPct val="110000"/>
              </a:lnSpc>
            </a:pPr>
            <a:r>
              <a:rPr lang="en-CA" sz="1800" dirty="0" err="1"/>
              <a:t>được</a:t>
            </a:r>
            <a:r>
              <a:rPr lang="en-CA" sz="1800" dirty="0"/>
              <a:t> </a:t>
            </a:r>
            <a:r>
              <a:rPr lang="en-CA" sz="1800" dirty="0" err="1"/>
              <a:t>biểu</a:t>
            </a:r>
            <a:r>
              <a:rPr lang="en-CA" sz="1800" dirty="0"/>
              <a:t> </a:t>
            </a:r>
            <a:r>
              <a:rPr lang="en-CA" sz="1800" dirty="0" err="1"/>
              <a:t>diễn</a:t>
            </a:r>
            <a:r>
              <a:rPr lang="en-CA" sz="1800" dirty="0"/>
              <a:t> </a:t>
            </a:r>
            <a:r>
              <a:rPr lang="en-CA" sz="1800" dirty="0" err="1"/>
              <a:t>bằng</a:t>
            </a:r>
            <a:r>
              <a:rPr lang="en-CA" sz="1800" dirty="0"/>
              <a:t> </a:t>
            </a:r>
            <a:r>
              <a:rPr lang="en-CA" sz="1800" dirty="0" err="1"/>
              <a:t>một</a:t>
            </a:r>
            <a:r>
              <a:rPr lang="en-CA" sz="1800" dirty="0"/>
              <a:t> </a:t>
            </a:r>
            <a:r>
              <a:rPr lang="en-CA" sz="1800" dirty="0" err="1"/>
              <a:t>biểu</a:t>
            </a:r>
            <a:r>
              <a:rPr lang="en-CA" sz="1800" dirty="0"/>
              <a:t> </a:t>
            </a:r>
            <a:r>
              <a:rPr lang="en-CA" sz="1800" dirty="0" err="1"/>
              <a:t>tượng</a:t>
            </a:r>
            <a:r>
              <a:rPr lang="en-CA" sz="1800" dirty="0"/>
              <a:t> </a:t>
            </a:r>
            <a:r>
              <a:rPr lang="en-CA" sz="1800" dirty="0" err="1"/>
              <a:t>màu</a:t>
            </a:r>
            <a:r>
              <a:rPr lang="en-CA" sz="1800" dirty="0"/>
              <a:t> </a:t>
            </a:r>
            <a:r>
              <a:rPr lang="en-CA" sz="1800" dirty="0" err="1"/>
              <a:t>vàng</a:t>
            </a:r>
            <a:r>
              <a:rPr lang="en-CA" sz="1800" dirty="0"/>
              <a:t> </a:t>
            </a:r>
            <a:r>
              <a:rPr lang="en-CA" sz="1800" dirty="0" err="1"/>
              <a:t>trông</a:t>
            </a:r>
            <a:r>
              <a:rPr lang="en-CA" sz="1800" dirty="0"/>
              <a:t> </a:t>
            </a:r>
            <a:r>
              <a:rPr lang="en-CA" sz="1800" dirty="0" err="1"/>
              <a:t>giống</a:t>
            </a:r>
            <a:r>
              <a:rPr lang="en-CA" sz="1800" dirty="0"/>
              <a:t> </a:t>
            </a:r>
            <a:r>
              <a:rPr lang="en-CA" sz="1800" dirty="0" err="1"/>
              <a:t>như</a:t>
            </a:r>
            <a:r>
              <a:rPr lang="en-CA" sz="1800" dirty="0"/>
              <a:t> </a:t>
            </a:r>
            <a:r>
              <a:rPr lang="en-CA" sz="1800" dirty="0" err="1"/>
              <a:t>một</a:t>
            </a:r>
            <a:r>
              <a:rPr lang="en-CA" sz="1800" dirty="0"/>
              <a:t> </a:t>
            </a:r>
            <a:r>
              <a:rPr lang="en-CA" sz="1800" dirty="0" err="1"/>
              <a:t>tập</a:t>
            </a:r>
            <a:r>
              <a:rPr lang="en-CA" sz="1800" dirty="0"/>
              <a:t> </a:t>
            </a:r>
            <a:r>
              <a:rPr lang="en-CA" sz="1800" dirty="0" err="1"/>
              <a:t>đựng</a:t>
            </a:r>
            <a:r>
              <a:rPr lang="en-CA" sz="1800" dirty="0"/>
              <a:t> </a:t>
            </a:r>
            <a:r>
              <a:rPr lang="en-CA" sz="1800" dirty="0" err="1"/>
              <a:t>tài</a:t>
            </a:r>
            <a:r>
              <a:rPr lang="en-CA" sz="1800" dirty="0"/>
              <a:t> </a:t>
            </a:r>
            <a:r>
              <a:rPr lang="en-CA" sz="1800" dirty="0" err="1"/>
              <a:t>liệu</a:t>
            </a:r>
            <a:endParaRPr lang="vi-VN" sz="1800" dirty="0"/>
          </a:p>
          <a:p>
            <a:pPr>
              <a:lnSpc>
                <a:spcPct val="110000"/>
              </a:lnSpc>
            </a:pPr>
            <a:r>
              <a:rPr lang="vi-VN" sz="2000" dirty="0" smtClean="0"/>
              <a:t>T</a:t>
            </a:r>
            <a:r>
              <a:rPr lang="en-CA" sz="2000" dirty="0"/>
              <a:t> </a:t>
            </a:r>
            <a:r>
              <a:rPr lang="en-CA" sz="2000" dirty="0" err="1"/>
              <a:t>Tổ</a:t>
            </a:r>
            <a:r>
              <a:rPr lang="en-CA" sz="2000" dirty="0"/>
              <a:t> </a:t>
            </a:r>
            <a:r>
              <a:rPr lang="en-CA" sz="2000" dirty="0" err="1"/>
              <a:t>chức</a:t>
            </a:r>
            <a:r>
              <a:rPr lang="en-CA" sz="2000" dirty="0"/>
              <a:t> </a:t>
            </a:r>
            <a:r>
              <a:rPr lang="en-CA" sz="2000" dirty="0" err="1"/>
              <a:t>các</a:t>
            </a:r>
            <a:r>
              <a:rPr lang="en-CA" sz="2000" dirty="0"/>
              <a:t> </a:t>
            </a:r>
            <a:r>
              <a:rPr lang="en-CA" sz="2000" dirty="0" err="1"/>
              <a:t>tập</a:t>
            </a:r>
            <a:r>
              <a:rPr lang="en-CA" sz="2000" dirty="0"/>
              <a:t> tin </a:t>
            </a:r>
            <a:r>
              <a:rPr lang="en-CA" sz="2000" dirty="0" err="1"/>
              <a:t>và</a:t>
            </a:r>
            <a:r>
              <a:rPr lang="en-CA" sz="2000" dirty="0"/>
              <a:t> </a:t>
            </a:r>
            <a:r>
              <a:rPr lang="en-CA" sz="2000" dirty="0" err="1"/>
              <a:t>thư</a:t>
            </a:r>
            <a:r>
              <a:rPr lang="en-CA" sz="2000" dirty="0"/>
              <a:t> </a:t>
            </a:r>
            <a:r>
              <a:rPr lang="en-CA" sz="2000" dirty="0" err="1"/>
              <a:t>mục</a:t>
            </a:r>
            <a:r>
              <a:rPr lang="en-CA" sz="2000" dirty="0"/>
              <a:t> </a:t>
            </a:r>
            <a:r>
              <a:rPr lang="en-CA" sz="2000" dirty="0" err="1"/>
              <a:t>trên</a:t>
            </a:r>
            <a:r>
              <a:rPr lang="en-CA" sz="2000" dirty="0"/>
              <a:t> </a:t>
            </a:r>
            <a:r>
              <a:rPr lang="en-CA" sz="2000" dirty="0" err="1"/>
              <a:t>đĩa</a:t>
            </a:r>
            <a:r>
              <a:rPr lang="en-CA" sz="2000" dirty="0"/>
              <a:t> </a:t>
            </a:r>
            <a:r>
              <a:rPr lang="en-CA" sz="2000" dirty="0" err="1"/>
              <a:t>được</a:t>
            </a:r>
            <a:r>
              <a:rPr lang="en-CA" sz="2000" dirty="0"/>
              <a:t> </a:t>
            </a:r>
            <a:r>
              <a:rPr lang="en-CA" sz="2000" dirty="0" err="1"/>
              <a:t>gọi</a:t>
            </a:r>
            <a:r>
              <a:rPr lang="en-CA" sz="2000" dirty="0"/>
              <a:t> </a:t>
            </a:r>
            <a:r>
              <a:rPr lang="en-CA" sz="2000" dirty="0" err="1"/>
              <a:t>là</a:t>
            </a:r>
            <a:r>
              <a:rPr lang="en-CA" sz="2000" dirty="0"/>
              <a:t> </a:t>
            </a:r>
            <a:r>
              <a:rPr lang="en-CA" sz="2000" dirty="0" err="1"/>
              <a:t>một</a:t>
            </a:r>
            <a:r>
              <a:rPr lang="en-CA" sz="2000" dirty="0"/>
              <a:t> </a:t>
            </a:r>
            <a:r>
              <a:rPr lang="en-CA" sz="2000" dirty="0" err="1"/>
              <a:t>thư</a:t>
            </a:r>
            <a:r>
              <a:rPr lang="en-CA" sz="2000" dirty="0"/>
              <a:t> </a:t>
            </a:r>
            <a:r>
              <a:rPr lang="en-CA" sz="2000" dirty="0" err="1"/>
              <a:t>mục</a:t>
            </a:r>
            <a:r>
              <a:rPr lang="en-CA" sz="2000" dirty="0"/>
              <a:t> (directory) </a:t>
            </a:r>
            <a:r>
              <a:rPr lang="en-CA" sz="2000" dirty="0" err="1"/>
              <a:t>hoặc</a:t>
            </a:r>
            <a:r>
              <a:rPr lang="en-CA" sz="2000" dirty="0"/>
              <a:t> </a:t>
            </a:r>
            <a:r>
              <a:rPr lang="en-CA" sz="2000" dirty="0" err="1"/>
              <a:t>một</a:t>
            </a:r>
            <a:r>
              <a:rPr lang="en-CA" sz="2000" dirty="0"/>
              <a:t> </a:t>
            </a:r>
            <a:r>
              <a:rPr lang="en-CA" sz="2000" dirty="0" err="1"/>
              <a:t>cây</a:t>
            </a:r>
            <a:r>
              <a:rPr lang="en-CA" sz="2000" dirty="0"/>
              <a:t> </a:t>
            </a:r>
            <a:r>
              <a:rPr lang="en-CA" sz="2000" dirty="0" err="1"/>
              <a:t>thư</a:t>
            </a:r>
            <a:r>
              <a:rPr lang="en-CA" sz="2000" dirty="0"/>
              <a:t> </a:t>
            </a:r>
            <a:r>
              <a:rPr lang="en-CA" sz="2000" dirty="0" err="1"/>
              <a:t>mục</a:t>
            </a:r>
            <a:r>
              <a:rPr lang="en-CA" sz="2000" dirty="0"/>
              <a:t> (directory tree)</a:t>
            </a:r>
            <a:endParaRPr lang="vi-VN" sz="2000" dirty="0"/>
          </a:p>
          <a:p>
            <a:pPr lvl="1">
              <a:lnSpc>
                <a:spcPct val="110000"/>
              </a:lnSpc>
            </a:pPr>
            <a:r>
              <a:rPr lang="vi-VN" sz="1800" dirty="0"/>
              <a:t>Mức cao nhất của bất kỳ thư </a:t>
            </a:r>
            <a:r>
              <a:rPr lang="vi-VN" sz="1800" dirty="0" smtClean="0"/>
              <a:t>mục nào trên ổ đĩa </a:t>
            </a:r>
            <a:r>
              <a:rPr lang="vi-VN" sz="1800" dirty="0"/>
              <a:t>gọi là thư mục </a:t>
            </a:r>
            <a:r>
              <a:rPr lang="vi-VN" sz="1800" dirty="0" smtClean="0"/>
              <a:t>gốc</a:t>
            </a:r>
            <a:r>
              <a:rPr lang="en-US" sz="1800" dirty="0" smtClean="0"/>
              <a:t> (</a:t>
            </a:r>
            <a:r>
              <a:rPr lang="vi-VN" sz="1800" i="1" dirty="0" smtClean="0"/>
              <a:t>root </a:t>
            </a:r>
            <a:r>
              <a:rPr lang="vi-VN" sz="1800" i="1" dirty="0"/>
              <a:t>folder</a:t>
            </a:r>
            <a:r>
              <a:rPr lang="vi-VN" sz="1800" dirty="0"/>
              <a:t> </a:t>
            </a:r>
            <a:r>
              <a:rPr lang="en-US" sz="1800" dirty="0" err="1" smtClean="0"/>
              <a:t>hoặc</a:t>
            </a:r>
            <a:r>
              <a:rPr lang="vi-VN" sz="1800" dirty="0" smtClean="0"/>
              <a:t> </a:t>
            </a:r>
            <a:r>
              <a:rPr lang="vi-VN" sz="1800" i="1" dirty="0"/>
              <a:t>root </a:t>
            </a:r>
            <a:r>
              <a:rPr lang="vi-VN" sz="1800" i="1" dirty="0" smtClean="0"/>
              <a:t>directory</a:t>
            </a:r>
            <a:r>
              <a:rPr lang="en-US" sz="1800" i="1" dirty="0" smtClean="0"/>
              <a:t>)</a:t>
            </a:r>
            <a:endParaRPr lang="vi-VN" sz="1800" i="1" dirty="0"/>
          </a:p>
          <a:p>
            <a:pPr lvl="1">
              <a:lnSpc>
                <a:spcPct val="110000"/>
              </a:lnSpc>
            </a:pPr>
            <a:r>
              <a:rPr lang="vi-VN" sz="1800" dirty="0"/>
              <a:t>Luôn luôn đại diện bởi tên ổ </a:t>
            </a:r>
            <a:r>
              <a:rPr lang="vi-VN" sz="1800" dirty="0" smtClean="0"/>
              <a:t>đĩa</a:t>
            </a:r>
            <a:r>
              <a:rPr lang="en-US" sz="1800" dirty="0" smtClean="0"/>
              <a:t>,</a:t>
            </a:r>
            <a:r>
              <a:rPr lang="vi-VN" sz="1800" dirty="0" smtClean="0"/>
              <a:t> </a:t>
            </a:r>
            <a:r>
              <a:rPr lang="vi-VN" sz="1800" dirty="0"/>
              <a:t>theo sau bởi: và \</a:t>
            </a:r>
          </a:p>
          <a:p>
            <a:pPr>
              <a:lnSpc>
                <a:spcPct val="110000"/>
              </a:lnSpc>
            </a:pPr>
            <a:r>
              <a:rPr lang="en-CA" sz="2000" dirty="0" err="1"/>
              <a:t>Mọi</a:t>
            </a:r>
            <a:r>
              <a:rPr lang="en-CA" sz="2000" dirty="0"/>
              <a:t> </a:t>
            </a:r>
            <a:r>
              <a:rPr lang="en-CA" sz="2000" dirty="0" err="1"/>
              <a:t>tập</a:t>
            </a:r>
            <a:r>
              <a:rPr lang="en-CA" sz="2000" dirty="0"/>
              <a:t> tin </a:t>
            </a:r>
            <a:r>
              <a:rPr lang="en-CA" sz="2000" dirty="0" err="1"/>
              <a:t>trên</a:t>
            </a:r>
            <a:r>
              <a:rPr lang="en-CA" sz="2000" dirty="0"/>
              <a:t> </a:t>
            </a:r>
            <a:r>
              <a:rPr lang="en-CA" sz="2000" dirty="0" err="1"/>
              <a:t>một</a:t>
            </a:r>
            <a:r>
              <a:rPr lang="en-CA" sz="2000" dirty="0"/>
              <a:t> </a:t>
            </a:r>
            <a:r>
              <a:rPr lang="en-CA" sz="2000" dirty="0" err="1"/>
              <a:t>máy</a:t>
            </a:r>
            <a:r>
              <a:rPr lang="en-CA" sz="2000" dirty="0"/>
              <a:t> </a:t>
            </a:r>
            <a:r>
              <a:rPr lang="en-CA" sz="2000" dirty="0" err="1"/>
              <a:t>tính</a:t>
            </a:r>
            <a:r>
              <a:rPr lang="en-CA" sz="2000" dirty="0"/>
              <a:t> </a:t>
            </a:r>
            <a:r>
              <a:rPr lang="en-CA" sz="2000" dirty="0" err="1"/>
              <a:t>được</a:t>
            </a:r>
            <a:r>
              <a:rPr lang="en-CA" sz="2000" dirty="0"/>
              <a:t> </a:t>
            </a:r>
            <a:r>
              <a:rPr lang="en-CA" sz="2000" dirty="0" err="1"/>
              <a:t>lưu</a:t>
            </a:r>
            <a:r>
              <a:rPr lang="en-CA" sz="2000" dirty="0"/>
              <a:t> </a:t>
            </a:r>
            <a:r>
              <a:rPr lang="en-CA" sz="2000" dirty="0" err="1"/>
              <a:t>trữ</a:t>
            </a:r>
            <a:r>
              <a:rPr lang="en-CA" sz="2000" dirty="0"/>
              <a:t> </a:t>
            </a:r>
            <a:r>
              <a:rPr lang="en-CA" sz="2000" dirty="0" err="1"/>
              <a:t>trong</a:t>
            </a:r>
            <a:r>
              <a:rPr lang="en-CA" sz="2000" dirty="0"/>
              <a:t> </a:t>
            </a:r>
            <a:r>
              <a:rPr lang="en-CA" sz="2000" dirty="0" err="1"/>
              <a:t>một</a:t>
            </a:r>
            <a:r>
              <a:rPr lang="en-CA" sz="2000" dirty="0"/>
              <a:t> </a:t>
            </a:r>
            <a:r>
              <a:rPr lang="en-CA" sz="2000" dirty="0" err="1"/>
              <a:t>vị</a:t>
            </a:r>
            <a:r>
              <a:rPr lang="en-CA" sz="2000" dirty="0"/>
              <a:t> </a:t>
            </a:r>
            <a:r>
              <a:rPr lang="en-CA" sz="2000" dirty="0" err="1"/>
              <a:t>trí</a:t>
            </a:r>
            <a:r>
              <a:rPr lang="en-CA" sz="2000" dirty="0"/>
              <a:t> </a:t>
            </a:r>
            <a:r>
              <a:rPr lang="en-CA" sz="2000" dirty="0" err="1"/>
              <a:t>cụ</a:t>
            </a:r>
            <a:r>
              <a:rPr lang="en-CA" sz="2000" dirty="0"/>
              <a:t> </a:t>
            </a:r>
            <a:r>
              <a:rPr lang="en-CA" sz="2000" dirty="0" err="1"/>
              <a:t>thể</a:t>
            </a:r>
            <a:r>
              <a:rPr lang="en-CA" sz="2000" dirty="0"/>
              <a:t> </a:t>
            </a:r>
            <a:r>
              <a:rPr lang="en-CA" sz="2000" dirty="0" err="1"/>
              <a:t>trên</a:t>
            </a:r>
            <a:r>
              <a:rPr lang="en-CA" sz="2000" dirty="0"/>
              <a:t> </a:t>
            </a:r>
            <a:r>
              <a:rPr lang="en-CA" sz="2000" dirty="0" err="1"/>
              <a:t>một</a:t>
            </a:r>
            <a:r>
              <a:rPr lang="en-CA" sz="2000" dirty="0"/>
              <a:t> ổ </a:t>
            </a:r>
            <a:r>
              <a:rPr lang="en-CA" sz="2000" dirty="0" err="1"/>
              <a:t>đĩa</a:t>
            </a:r>
            <a:r>
              <a:rPr lang="en-CA" sz="2000" dirty="0"/>
              <a:t>, </a:t>
            </a:r>
            <a:r>
              <a:rPr lang="en-CA" sz="2000" dirty="0" err="1"/>
              <a:t>và</a:t>
            </a:r>
            <a:r>
              <a:rPr lang="en-CA" sz="2000" dirty="0"/>
              <a:t> </a:t>
            </a:r>
            <a:r>
              <a:rPr lang="en-CA" sz="2000" dirty="0" err="1"/>
              <a:t>vị</a:t>
            </a:r>
            <a:r>
              <a:rPr lang="en-CA" sz="2000" dirty="0"/>
              <a:t> </a:t>
            </a:r>
            <a:r>
              <a:rPr lang="en-CA" sz="2000" dirty="0" err="1"/>
              <a:t>trí</a:t>
            </a:r>
            <a:r>
              <a:rPr lang="en-CA" sz="2000" dirty="0"/>
              <a:t> </a:t>
            </a:r>
            <a:r>
              <a:rPr lang="en-CA" sz="2000" dirty="0" err="1"/>
              <a:t>được</a:t>
            </a:r>
            <a:r>
              <a:rPr lang="en-CA" sz="2000" dirty="0"/>
              <a:t> </a:t>
            </a:r>
            <a:r>
              <a:rPr lang="en-CA" sz="2000" dirty="0" err="1"/>
              <a:t>mô</a:t>
            </a:r>
            <a:r>
              <a:rPr lang="en-CA" sz="2000" dirty="0"/>
              <a:t> </a:t>
            </a:r>
            <a:r>
              <a:rPr lang="en-CA" sz="2000" dirty="0" err="1"/>
              <a:t>tả</a:t>
            </a:r>
            <a:r>
              <a:rPr lang="en-CA" sz="2000" dirty="0"/>
              <a:t> </a:t>
            </a:r>
            <a:r>
              <a:rPr lang="en-CA" sz="2000" dirty="0" err="1"/>
              <a:t>bởi</a:t>
            </a:r>
            <a:r>
              <a:rPr lang="en-CA" sz="2000" dirty="0"/>
              <a:t> </a:t>
            </a:r>
            <a:r>
              <a:rPr lang="en-CA" sz="2000" dirty="0" err="1"/>
              <a:t>đường</a:t>
            </a:r>
            <a:r>
              <a:rPr lang="en-CA" sz="2000" dirty="0"/>
              <a:t> </a:t>
            </a:r>
            <a:r>
              <a:rPr lang="en-CA" sz="2000" dirty="0" err="1"/>
              <a:t>dẫn</a:t>
            </a:r>
            <a:endParaRPr lang="vi-VN" sz="2000" dirty="0"/>
          </a:p>
          <a:p>
            <a:pPr lvl="1">
              <a:lnSpc>
                <a:spcPct val="110000"/>
              </a:lnSpc>
            </a:pPr>
            <a:r>
              <a:rPr lang="en-CA" sz="1800" dirty="0" err="1"/>
              <a:t>đường</a:t>
            </a:r>
            <a:r>
              <a:rPr lang="en-CA" sz="1800" dirty="0"/>
              <a:t> </a:t>
            </a:r>
            <a:r>
              <a:rPr lang="en-CA" sz="1800" dirty="0" err="1"/>
              <a:t>dẫn</a:t>
            </a:r>
            <a:r>
              <a:rPr lang="en-CA" sz="1800" dirty="0"/>
              <a:t> </a:t>
            </a:r>
            <a:r>
              <a:rPr lang="en-CA" sz="1800" err="1"/>
              <a:t>sẽ</a:t>
            </a:r>
            <a:r>
              <a:rPr lang="en-CA" sz="1800"/>
              <a:t> </a:t>
            </a:r>
            <a:r>
              <a:rPr lang="en-CA" sz="1800" smtClean="0"/>
              <a:t>chỉ</a:t>
            </a:r>
            <a:r>
              <a:rPr lang="vi-VN" sz="1800" smtClean="0"/>
              <a:t> </a:t>
            </a:r>
            <a:r>
              <a:rPr lang="en-CA" sz="1800" smtClean="0"/>
              <a:t>ra </a:t>
            </a:r>
            <a:r>
              <a:rPr lang="en-CA" sz="1800" dirty="0" err="1"/>
              <a:t>tuyến</a:t>
            </a:r>
            <a:r>
              <a:rPr lang="en-CA" sz="1800" dirty="0"/>
              <a:t> </a:t>
            </a:r>
            <a:r>
              <a:rPr lang="en-CA" sz="1800" dirty="0" err="1"/>
              <a:t>đường</a:t>
            </a:r>
            <a:r>
              <a:rPr lang="en-CA" sz="1800" dirty="0"/>
              <a:t> </a:t>
            </a:r>
            <a:r>
              <a:rPr lang="en-CA" sz="1800" dirty="0" err="1"/>
              <a:t>chính</a:t>
            </a:r>
            <a:r>
              <a:rPr lang="en-CA" sz="1800" dirty="0"/>
              <a:t> </a:t>
            </a:r>
            <a:r>
              <a:rPr lang="en-CA" sz="1800" dirty="0" err="1"/>
              <a:t>xác</a:t>
            </a:r>
            <a:r>
              <a:rPr lang="en-CA" sz="1800" dirty="0"/>
              <a:t> </a:t>
            </a:r>
            <a:r>
              <a:rPr lang="en-CA" sz="1800" dirty="0" err="1"/>
              <a:t>cần</a:t>
            </a:r>
            <a:r>
              <a:rPr lang="en-CA" sz="1800" dirty="0"/>
              <a:t> </a:t>
            </a:r>
            <a:r>
              <a:rPr lang="en-CA" sz="1800" dirty="0" err="1"/>
              <a:t>đi</a:t>
            </a:r>
            <a:r>
              <a:rPr lang="en-CA" sz="1800" dirty="0"/>
              <a:t> </a:t>
            </a:r>
            <a:r>
              <a:rPr lang="en-CA" sz="1800" dirty="0" err="1"/>
              <a:t>theo</a:t>
            </a:r>
            <a:r>
              <a:rPr lang="en-CA" sz="1800" dirty="0"/>
              <a:t> </a:t>
            </a:r>
            <a:r>
              <a:rPr lang="en-CA" sz="1800" dirty="0" err="1"/>
              <a:t>để</a:t>
            </a:r>
            <a:r>
              <a:rPr lang="en-CA" sz="1800" dirty="0"/>
              <a:t> </a:t>
            </a:r>
            <a:r>
              <a:rPr lang="en-CA" sz="1800" dirty="0" err="1"/>
              <a:t>tới</a:t>
            </a:r>
            <a:r>
              <a:rPr lang="en-CA" sz="1800" dirty="0"/>
              <a:t> </a:t>
            </a:r>
            <a:r>
              <a:rPr lang="en-CA" sz="1800" dirty="0" err="1"/>
              <a:t>được</a:t>
            </a:r>
            <a:r>
              <a:rPr lang="en-CA" sz="1800" dirty="0"/>
              <a:t> </a:t>
            </a:r>
            <a:r>
              <a:rPr lang="en-CA" sz="1800" dirty="0" err="1"/>
              <a:t>vị</a:t>
            </a:r>
            <a:r>
              <a:rPr lang="en-CA" sz="1800" dirty="0"/>
              <a:t> </a:t>
            </a:r>
            <a:r>
              <a:rPr lang="en-CA" sz="1800" dirty="0" err="1"/>
              <a:t>trí</a:t>
            </a:r>
            <a:r>
              <a:rPr lang="en-CA" sz="1800" dirty="0"/>
              <a:t> </a:t>
            </a:r>
            <a:r>
              <a:rPr lang="en-CA" sz="1800" dirty="0" err="1"/>
              <a:t>của</a:t>
            </a:r>
            <a:r>
              <a:rPr lang="en-CA" sz="1800" dirty="0"/>
              <a:t> </a:t>
            </a:r>
            <a:r>
              <a:rPr lang="en-CA" sz="1800" dirty="0" err="1"/>
              <a:t>một</a:t>
            </a:r>
            <a:r>
              <a:rPr lang="en-CA" sz="1800" dirty="0"/>
              <a:t> </a:t>
            </a:r>
            <a:r>
              <a:rPr lang="en-CA" sz="1800" dirty="0" err="1"/>
              <a:t>tập</a:t>
            </a:r>
            <a:r>
              <a:rPr lang="en-CA" sz="1800" dirty="0"/>
              <a:t> tin</a:t>
            </a:r>
            <a:endParaRPr lang="vi-VN" sz="1800" dirty="0"/>
          </a:p>
        </p:txBody>
      </p:sp>
      <p:sp>
        <p:nvSpPr>
          <p:cNvPr id="4" name="Footer Placeholder 3"/>
          <p:cNvSpPr>
            <a:spLocks noGrp="1"/>
          </p:cNvSpPr>
          <p:nvPr>
            <p:ph type="ftr" sz="quarter" idx="11"/>
          </p:nvPr>
        </p:nvSpPr>
        <p:spPr/>
        <p:txBody>
          <a:bodyPr/>
          <a:lstStyle/>
          <a:p>
            <a:r>
              <a:rPr lang="en-US" smtClean="0"/>
              <a:t>© IIG Vietnam</a:t>
            </a:r>
            <a:endParaRPr lang="en-US" dirty="0"/>
          </a:p>
        </p:txBody>
      </p:sp>
      <p:sp>
        <p:nvSpPr>
          <p:cNvPr id="6" name="Slide Number Placeholder 5"/>
          <p:cNvSpPr>
            <a:spLocks noGrp="1"/>
          </p:cNvSpPr>
          <p:nvPr>
            <p:ph type="sldNum" sz="quarter" idx="12"/>
          </p:nvPr>
        </p:nvSpPr>
        <p:spPr/>
        <p:txBody>
          <a:bodyPr/>
          <a:lstStyle/>
          <a:p>
            <a:fld id="{45FB6C65-6715-49C2-A781-2C0369051A11}" type="slidenum">
              <a:rPr lang="en-US" smtClean="0"/>
              <a:pPr/>
              <a:t>10</a:t>
            </a:fld>
            <a:endParaRPr lang="en-US" dirty="0"/>
          </a:p>
        </p:txBody>
      </p:sp>
      <p:sp>
        <p:nvSpPr>
          <p:cNvPr id="5" name="Rectangle 4"/>
          <p:cNvSpPr/>
          <p:nvPr/>
        </p:nvSpPr>
        <p:spPr>
          <a:xfrm>
            <a:off x="8089382" y="3921040"/>
            <a:ext cx="1863323" cy="2392677"/>
          </a:xfrm>
          <a:prstGeom prst="rect">
            <a:avLst/>
          </a:prstGeom>
          <a:noFill/>
          <a:ln>
            <a:noFill/>
          </a:ln>
        </p:spPr>
      </p:sp>
    </p:spTree>
    <p:extLst>
      <p:ext uri="{BB962C8B-B14F-4D97-AF65-F5344CB8AC3E}">
        <p14:creationId xmlns:p14="http://schemas.microsoft.com/office/powerpoint/2010/main" val="2537644457"/>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vi-VN"/>
              <a:t>Tìm hiểu tập tin và thư mục</a:t>
            </a:r>
            <a:endParaRPr lang="en-US" dirty="0"/>
          </a:p>
        </p:txBody>
      </p:sp>
      <p:sp>
        <p:nvSpPr>
          <p:cNvPr id="3" name="Content Placeholder 2"/>
          <p:cNvSpPr>
            <a:spLocks noGrp="1"/>
          </p:cNvSpPr>
          <p:nvPr>
            <p:ph idx="1"/>
          </p:nvPr>
        </p:nvSpPr>
        <p:spPr>
          <a:xfrm>
            <a:off x="373063" y="1300163"/>
            <a:ext cx="8385175" cy="4834823"/>
          </a:xfrm>
        </p:spPr>
        <p:txBody>
          <a:bodyPr>
            <a:normAutofit fontScale="85000" lnSpcReduction="20000"/>
          </a:bodyPr>
          <a:lstStyle/>
          <a:p>
            <a:pPr>
              <a:lnSpc>
                <a:spcPct val="123000"/>
              </a:lnSpc>
            </a:pPr>
            <a:r>
              <a:rPr lang="en-CA" dirty="0" err="1"/>
              <a:t>Nếu</a:t>
            </a:r>
            <a:r>
              <a:rPr lang="en-CA" dirty="0"/>
              <a:t> </a:t>
            </a:r>
            <a:r>
              <a:rPr lang="en-CA" dirty="0" err="1"/>
              <a:t>bạn</a:t>
            </a:r>
            <a:r>
              <a:rPr lang="en-CA" dirty="0"/>
              <a:t> </a:t>
            </a:r>
            <a:r>
              <a:rPr lang="en-CA" dirty="0" err="1"/>
              <a:t>mô</a:t>
            </a:r>
            <a:r>
              <a:rPr lang="en-CA" dirty="0"/>
              <a:t> </a:t>
            </a:r>
            <a:r>
              <a:rPr lang="en-CA" dirty="0" err="1"/>
              <a:t>tả</a:t>
            </a:r>
            <a:r>
              <a:rPr lang="en-CA" dirty="0"/>
              <a:t> </a:t>
            </a:r>
            <a:r>
              <a:rPr lang="en-CA" dirty="0" err="1"/>
              <a:t>bằng</a:t>
            </a:r>
            <a:r>
              <a:rPr lang="en-CA" dirty="0"/>
              <a:t> </a:t>
            </a:r>
            <a:r>
              <a:rPr lang="en-CA" dirty="0" err="1"/>
              <a:t>lời</a:t>
            </a:r>
            <a:r>
              <a:rPr lang="en-CA" dirty="0"/>
              <a:t> </a:t>
            </a:r>
            <a:r>
              <a:rPr lang="en-CA" dirty="0" err="1"/>
              <a:t>nói</a:t>
            </a:r>
            <a:r>
              <a:rPr lang="en-CA" dirty="0"/>
              <a:t> </a:t>
            </a:r>
            <a:r>
              <a:rPr lang="en-CA" dirty="0" err="1"/>
              <a:t>cách</a:t>
            </a:r>
            <a:r>
              <a:rPr lang="en-CA" dirty="0"/>
              <a:t> </a:t>
            </a:r>
            <a:r>
              <a:rPr lang="en-CA" dirty="0" err="1"/>
              <a:t>để</a:t>
            </a:r>
            <a:r>
              <a:rPr lang="en-CA" dirty="0"/>
              <a:t> </a:t>
            </a:r>
            <a:r>
              <a:rPr lang="en-CA" dirty="0" err="1"/>
              <a:t>tìm</a:t>
            </a:r>
            <a:r>
              <a:rPr lang="en-CA" dirty="0"/>
              <a:t> </a:t>
            </a:r>
            <a:r>
              <a:rPr lang="en-CA" dirty="0" err="1"/>
              <a:t>thấy</a:t>
            </a:r>
            <a:r>
              <a:rPr lang="en-CA" dirty="0"/>
              <a:t> </a:t>
            </a:r>
            <a:r>
              <a:rPr lang="en-CA" dirty="0" err="1"/>
              <a:t>tập</a:t>
            </a:r>
            <a:r>
              <a:rPr lang="en-CA" dirty="0"/>
              <a:t> </a:t>
            </a:r>
            <a:r>
              <a:rPr lang="vi-VN" dirty="0" smtClean="0"/>
              <a:t/>
            </a:r>
            <a:br>
              <a:rPr lang="vi-VN" dirty="0" smtClean="0"/>
            </a:br>
            <a:r>
              <a:rPr lang="en-CA" dirty="0" smtClean="0"/>
              <a:t>tin </a:t>
            </a:r>
            <a:r>
              <a:rPr lang="en-CA" dirty="0"/>
              <a:t>Cost of Goods </a:t>
            </a:r>
            <a:r>
              <a:rPr lang="en-US" dirty="0" smtClean="0"/>
              <a:t>:</a:t>
            </a:r>
          </a:p>
          <a:p>
            <a:pPr lvl="1">
              <a:lnSpc>
                <a:spcPct val="123000"/>
              </a:lnSpc>
            </a:pPr>
            <a:r>
              <a:rPr lang="en-US" dirty="0" smtClean="0"/>
              <a:t>“</a:t>
            </a:r>
            <a:r>
              <a:rPr lang="en-CA" dirty="0" err="1"/>
              <a:t>Đi</a:t>
            </a:r>
            <a:r>
              <a:rPr lang="en-CA" dirty="0"/>
              <a:t> </a:t>
            </a:r>
            <a:r>
              <a:rPr lang="en-CA" dirty="0" err="1"/>
              <a:t>tới</a:t>
            </a:r>
            <a:r>
              <a:rPr lang="en-CA" dirty="0"/>
              <a:t> Libraries, </a:t>
            </a:r>
            <a:r>
              <a:rPr lang="en-CA" dirty="0" err="1"/>
              <a:t>sau</a:t>
            </a:r>
            <a:r>
              <a:rPr lang="en-CA" dirty="0"/>
              <a:t> </a:t>
            </a:r>
            <a:r>
              <a:rPr lang="en-CA" dirty="0" err="1"/>
              <a:t>đó</a:t>
            </a:r>
            <a:r>
              <a:rPr lang="en-CA" dirty="0"/>
              <a:t> </a:t>
            </a:r>
            <a:r>
              <a:rPr lang="en-CA" dirty="0" err="1"/>
              <a:t>là</a:t>
            </a:r>
            <a:r>
              <a:rPr lang="en-CA" dirty="0"/>
              <a:t> Documents, </a:t>
            </a:r>
            <a:r>
              <a:rPr lang="en-CA" dirty="0" err="1"/>
              <a:t>sau</a:t>
            </a:r>
            <a:r>
              <a:rPr lang="en-CA" dirty="0"/>
              <a:t> </a:t>
            </a:r>
            <a:r>
              <a:rPr lang="en-CA" dirty="0" err="1"/>
              <a:t>đó</a:t>
            </a:r>
            <a:r>
              <a:rPr lang="en-CA" dirty="0"/>
              <a:t> </a:t>
            </a:r>
            <a:r>
              <a:rPr lang="en-CA" dirty="0" err="1"/>
              <a:t>là</a:t>
            </a:r>
            <a:r>
              <a:rPr lang="en-CA" dirty="0"/>
              <a:t> </a:t>
            </a:r>
            <a:r>
              <a:rPr lang="en-CA" dirty="0" smtClean="0"/>
              <a:t/>
            </a:r>
            <a:br>
              <a:rPr lang="en-CA" dirty="0" smtClean="0"/>
            </a:br>
            <a:r>
              <a:rPr lang="en-CA" dirty="0" smtClean="0"/>
              <a:t>My </a:t>
            </a:r>
            <a:r>
              <a:rPr lang="en-CA" dirty="0"/>
              <a:t>Documents, </a:t>
            </a:r>
            <a:r>
              <a:rPr lang="en-CA" dirty="0" err="1"/>
              <a:t>sau</a:t>
            </a:r>
            <a:r>
              <a:rPr lang="en-CA" dirty="0"/>
              <a:t> </a:t>
            </a:r>
            <a:r>
              <a:rPr lang="en-CA" dirty="0" err="1"/>
              <a:t>đó</a:t>
            </a:r>
            <a:r>
              <a:rPr lang="en-CA" dirty="0"/>
              <a:t> </a:t>
            </a:r>
            <a:r>
              <a:rPr lang="en-CA" dirty="0" err="1"/>
              <a:t>là</a:t>
            </a:r>
            <a:r>
              <a:rPr lang="en-CA" dirty="0"/>
              <a:t> Annual Reports, </a:t>
            </a:r>
            <a:r>
              <a:rPr lang="en-CA" dirty="0" err="1"/>
              <a:t>sau</a:t>
            </a:r>
            <a:r>
              <a:rPr lang="en-CA" dirty="0"/>
              <a:t> </a:t>
            </a:r>
            <a:r>
              <a:rPr lang="en-CA" dirty="0" err="1"/>
              <a:t>đó</a:t>
            </a:r>
            <a:r>
              <a:rPr lang="en-CA" dirty="0"/>
              <a:t> </a:t>
            </a:r>
            <a:r>
              <a:rPr lang="en-CA" dirty="0" smtClean="0"/>
              <a:t/>
            </a:r>
            <a:br>
              <a:rPr lang="en-CA" dirty="0" smtClean="0"/>
            </a:br>
            <a:r>
              <a:rPr lang="en-CA" dirty="0" err="1" smtClean="0"/>
              <a:t>là</a:t>
            </a:r>
            <a:r>
              <a:rPr lang="en-CA" dirty="0" smtClean="0"/>
              <a:t> </a:t>
            </a:r>
            <a:r>
              <a:rPr lang="en-CA" dirty="0"/>
              <a:t>2012 </a:t>
            </a:r>
            <a:r>
              <a:rPr lang="en-CA" dirty="0" err="1"/>
              <a:t>và</a:t>
            </a:r>
            <a:r>
              <a:rPr lang="en-CA" dirty="0"/>
              <a:t> </a:t>
            </a:r>
            <a:r>
              <a:rPr lang="en-CA" dirty="0" err="1"/>
              <a:t>tài</a:t>
            </a:r>
            <a:r>
              <a:rPr lang="en-CA" dirty="0"/>
              <a:t> </a:t>
            </a:r>
            <a:r>
              <a:rPr lang="en-CA" dirty="0" err="1"/>
              <a:t>liệu</a:t>
            </a:r>
            <a:r>
              <a:rPr lang="en-CA" dirty="0"/>
              <a:t> </a:t>
            </a:r>
            <a:r>
              <a:rPr lang="en-CA" b="1" dirty="0"/>
              <a:t>Cost of Goods</a:t>
            </a:r>
            <a:r>
              <a:rPr lang="en-CA" dirty="0"/>
              <a:t> </a:t>
            </a:r>
            <a:r>
              <a:rPr lang="en-CA" dirty="0" err="1"/>
              <a:t>bên</a:t>
            </a:r>
            <a:r>
              <a:rPr lang="en-CA" dirty="0"/>
              <a:t> </a:t>
            </a:r>
            <a:r>
              <a:rPr lang="en-CA" dirty="0" err="1"/>
              <a:t>trong</a:t>
            </a:r>
            <a:r>
              <a:rPr lang="en-CA" dirty="0"/>
              <a:t> </a:t>
            </a:r>
            <a:r>
              <a:rPr lang="en-CA" dirty="0" err="1"/>
              <a:t>thư</a:t>
            </a:r>
            <a:r>
              <a:rPr lang="en-CA" dirty="0"/>
              <a:t> </a:t>
            </a:r>
            <a:r>
              <a:rPr lang="en-CA" dirty="0" smtClean="0"/>
              <a:t/>
            </a:r>
            <a:br>
              <a:rPr lang="en-CA" dirty="0" smtClean="0"/>
            </a:br>
            <a:r>
              <a:rPr lang="en-CA" dirty="0" err="1" smtClean="0"/>
              <a:t>mục</a:t>
            </a:r>
            <a:r>
              <a:rPr lang="en-CA" dirty="0" smtClean="0"/>
              <a:t> </a:t>
            </a:r>
            <a:r>
              <a:rPr lang="en-CA" dirty="0"/>
              <a:t>2012</a:t>
            </a:r>
            <a:r>
              <a:rPr lang="en-US" dirty="0" smtClean="0"/>
              <a:t>."</a:t>
            </a:r>
            <a:endParaRPr lang="en-US" dirty="0"/>
          </a:p>
          <a:p>
            <a:pPr>
              <a:lnSpc>
                <a:spcPct val="123000"/>
              </a:lnSpc>
            </a:pPr>
            <a:r>
              <a:rPr lang="en-US" dirty="0" err="1" smtClean="0"/>
              <a:t>Để</a:t>
            </a:r>
            <a:r>
              <a:rPr lang="en-US" dirty="0" smtClean="0"/>
              <a:t> </a:t>
            </a:r>
            <a:r>
              <a:rPr lang="en-US" dirty="0" err="1" smtClean="0"/>
              <a:t>viết</a:t>
            </a:r>
            <a:r>
              <a:rPr lang="en-US" dirty="0" smtClean="0"/>
              <a:t> “</a:t>
            </a:r>
            <a:r>
              <a:rPr lang="en-US" dirty="0" err="1" smtClean="0"/>
              <a:t>ký</a:t>
            </a:r>
            <a:r>
              <a:rPr lang="en-US" dirty="0" smtClean="0"/>
              <a:t> </a:t>
            </a:r>
            <a:r>
              <a:rPr lang="en-US" dirty="0" err="1" smtClean="0"/>
              <a:t>hiệu</a:t>
            </a:r>
            <a:r>
              <a:rPr lang="en-US" dirty="0" smtClean="0"/>
              <a:t> </a:t>
            </a:r>
            <a:r>
              <a:rPr lang="en-US" dirty="0" err="1" smtClean="0"/>
              <a:t>đường</a:t>
            </a:r>
            <a:r>
              <a:rPr lang="en-US" dirty="0" smtClean="0"/>
              <a:t> </a:t>
            </a:r>
            <a:r>
              <a:rPr lang="en-US" dirty="0" err="1" smtClean="0"/>
              <a:t>dẫn</a:t>
            </a:r>
            <a:r>
              <a:rPr lang="en-US" dirty="0" smtClean="0"/>
              <a:t> (path notation)” </a:t>
            </a:r>
            <a:r>
              <a:rPr lang="en-US" dirty="0" err="1" smtClean="0"/>
              <a:t>này</a:t>
            </a:r>
            <a:r>
              <a:rPr lang="en-US" dirty="0" smtClean="0"/>
              <a:t>:</a:t>
            </a:r>
          </a:p>
          <a:p>
            <a:pPr lvl="1">
              <a:lnSpc>
                <a:spcPct val="123000"/>
              </a:lnSpc>
            </a:pPr>
            <a:r>
              <a:rPr lang="en-US" sz="2200" i="1" dirty="0" smtClean="0"/>
              <a:t>Libraries\Documents\My </a:t>
            </a:r>
            <a:r>
              <a:rPr lang="en-US" sz="2200" i="1" dirty="0"/>
              <a:t>Documents\Annual </a:t>
            </a:r>
            <a:r>
              <a:rPr lang="en-US" sz="2200" i="1" dirty="0" smtClean="0"/>
              <a:t>Reports\2012\Cost </a:t>
            </a:r>
            <a:r>
              <a:rPr lang="en-US" sz="2200" i="1" dirty="0"/>
              <a:t>of </a:t>
            </a:r>
            <a:r>
              <a:rPr lang="en-US" sz="2200" i="1" dirty="0" smtClean="0"/>
              <a:t>Goods</a:t>
            </a:r>
            <a:endParaRPr lang="en-US" sz="2200" i="1" dirty="0"/>
          </a:p>
          <a:p>
            <a:pPr>
              <a:lnSpc>
                <a:spcPct val="123000"/>
              </a:lnSpc>
            </a:pPr>
            <a:r>
              <a:rPr lang="en-US" dirty="0" smtClean="0"/>
              <a:t>C</a:t>
            </a:r>
            <a:r>
              <a:rPr lang="vi-VN" dirty="0" smtClean="0"/>
              <a:t>ác </a:t>
            </a:r>
            <a:r>
              <a:rPr lang="vi-VN" dirty="0"/>
              <a:t>thư </a:t>
            </a:r>
            <a:r>
              <a:rPr lang="vi-VN" dirty="0" smtClean="0"/>
              <a:t>viện</a:t>
            </a:r>
            <a:r>
              <a:rPr lang="en-US" dirty="0" smtClean="0"/>
              <a:t> (</a:t>
            </a:r>
            <a:r>
              <a:rPr lang="en-US" dirty="0"/>
              <a:t>Libraries</a:t>
            </a:r>
            <a:r>
              <a:rPr lang="en-US" dirty="0" smtClean="0"/>
              <a:t>)</a:t>
            </a:r>
            <a:r>
              <a:rPr lang="vi-VN" dirty="0" smtClean="0"/>
              <a:t>:</a:t>
            </a:r>
            <a:endParaRPr lang="vi-VN" dirty="0"/>
          </a:p>
          <a:p>
            <a:pPr lvl="1">
              <a:lnSpc>
                <a:spcPct val="123000"/>
              </a:lnSpc>
            </a:pPr>
            <a:r>
              <a:rPr lang="vi-VN" dirty="0"/>
              <a:t>Tập hợp các đối tượng ghép từ nhiều vị trí khác nhau và trình bày trong một vị trí tập trung</a:t>
            </a:r>
          </a:p>
          <a:p>
            <a:pPr lvl="2">
              <a:lnSpc>
                <a:spcPct val="123000"/>
              </a:lnSpc>
            </a:pPr>
            <a:r>
              <a:rPr lang="vi-VN" sz="2100" dirty="0"/>
              <a:t>Các tập tin xuất hiện thực sự được lưu trữ ở những vị trí khác trên đĩa</a:t>
            </a:r>
            <a:endParaRPr lang="en-US" sz="2100" dirty="0"/>
          </a:p>
        </p:txBody>
      </p:sp>
      <p:grpSp>
        <p:nvGrpSpPr>
          <p:cNvPr id="9" name="Group 8"/>
          <p:cNvGrpSpPr/>
          <p:nvPr/>
        </p:nvGrpSpPr>
        <p:grpSpPr>
          <a:xfrm>
            <a:off x="6513617" y="1510363"/>
            <a:ext cx="2231100" cy="2266468"/>
            <a:chOff x="6513617" y="1955011"/>
            <a:chExt cx="2231100" cy="2266468"/>
          </a:xfrm>
        </p:grpSpPr>
        <p:pic>
          <p:nvPicPr>
            <p:cNvPr id="5" name="Picture 4"/>
            <p:cNvPicPr>
              <a:picLocks noChangeAspect="1"/>
            </p:cNvPicPr>
            <p:nvPr/>
          </p:nvPicPr>
          <p:blipFill>
            <a:blip r:embed="rId3">
              <a:clrChange>
                <a:clrFrom>
                  <a:srgbClr val="FCFCFC"/>
                </a:clrFrom>
                <a:clrTo>
                  <a:srgbClr val="FCFCFC">
                    <a:alpha val="0"/>
                  </a:srgbClr>
                </a:clrTo>
              </a:clrChange>
              <a:extLst>
                <a:ext uri="{28A0092B-C50C-407E-A947-70E740481C1C}">
                  <a14:useLocalDpi xmlns:a14="http://schemas.microsoft.com/office/drawing/2010/main" val="0"/>
                </a:ext>
              </a:extLst>
            </a:blip>
            <a:stretch>
              <a:fillRect/>
            </a:stretch>
          </p:blipFill>
          <p:spPr>
            <a:xfrm>
              <a:off x="6513617" y="1955011"/>
              <a:ext cx="1700743" cy="1583080"/>
            </a:xfrm>
            <a:prstGeom prst="rect">
              <a:avLst/>
            </a:prstGeom>
          </p:spPr>
        </p:pic>
        <p:pic>
          <p:nvPicPr>
            <p:cNvPr id="6" name="Picture 5"/>
            <p:cNvPicPr>
              <a:picLocks noChangeAspect="1"/>
            </p:cNvPicPr>
            <p:nvPr/>
          </p:nvPicPr>
          <p:blipFill>
            <a:blip r:embed="rId4">
              <a:clrChange>
                <a:clrFrom>
                  <a:srgbClr val="FCFCFC"/>
                </a:clrFrom>
                <a:clrTo>
                  <a:srgbClr val="FCFCFC">
                    <a:alpha val="0"/>
                  </a:srgbClr>
                </a:clrTo>
              </a:clrChange>
              <a:extLst>
                <a:ext uri="{28A0092B-C50C-407E-A947-70E740481C1C}">
                  <a14:useLocalDpi xmlns:a14="http://schemas.microsoft.com/office/drawing/2010/main" val="0"/>
                </a:ext>
              </a:extLst>
            </a:blip>
            <a:stretch>
              <a:fillRect/>
            </a:stretch>
          </p:blipFill>
          <p:spPr>
            <a:xfrm>
              <a:off x="7285909" y="3544174"/>
              <a:ext cx="1458808" cy="677305"/>
            </a:xfrm>
            <a:prstGeom prst="rect">
              <a:avLst/>
            </a:prstGeom>
          </p:spPr>
        </p:pic>
      </p:grpSp>
      <p:sp>
        <p:nvSpPr>
          <p:cNvPr id="7" name="Footer Placeholder 6"/>
          <p:cNvSpPr>
            <a:spLocks noGrp="1"/>
          </p:cNvSpPr>
          <p:nvPr>
            <p:ph type="ftr" sz="quarter" idx="11"/>
          </p:nvPr>
        </p:nvSpPr>
        <p:spPr/>
        <p:txBody>
          <a:bodyPr/>
          <a:lstStyle/>
          <a:p>
            <a:r>
              <a:rPr lang="en-US" smtClean="0"/>
              <a:t>© IIG Vietnam</a:t>
            </a:r>
            <a:endParaRPr lang="en-US" dirty="0"/>
          </a:p>
        </p:txBody>
      </p:sp>
      <p:sp>
        <p:nvSpPr>
          <p:cNvPr id="8" name="Slide Number Placeholder 7"/>
          <p:cNvSpPr>
            <a:spLocks noGrp="1"/>
          </p:cNvSpPr>
          <p:nvPr>
            <p:ph type="sldNum" sz="quarter" idx="12"/>
          </p:nvPr>
        </p:nvSpPr>
        <p:spPr/>
        <p:txBody>
          <a:bodyPr/>
          <a:lstStyle/>
          <a:p>
            <a:fld id="{45FB6C65-6715-49C2-A781-2C0369051A11}" type="slidenum">
              <a:rPr lang="en-US" smtClean="0"/>
              <a:t>11</a:t>
            </a:fld>
            <a:endParaRPr lang="en-US" dirty="0"/>
          </a:p>
        </p:txBody>
      </p:sp>
    </p:spTree>
    <p:extLst>
      <p:ext uri="{BB962C8B-B14F-4D97-AF65-F5344CB8AC3E}">
        <p14:creationId xmlns:p14="http://schemas.microsoft.com/office/powerpoint/2010/main" val="836519698"/>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vi-VN"/>
              <a:t>Tìm hiểu tập tin và thư mục</a:t>
            </a:r>
            <a:endParaRPr lang="en-US" dirty="0"/>
          </a:p>
        </p:txBody>
      </p:sp>
      <p:sp>
        <p:nvSpPr>
          <p:cNvPr id="3" name="Content Placeholder 2"/>
          <p:cNvSpPr>
            <a:spLocks noGrp="1"/>
          </p:cNvSpPr>
          <p:nvPr>
            <p:ph idx="1"/>
          </p:nvPr>
        </p:nvSpPr>
        <p:spPr/>
        <p:txBody>
          <a:bodyPr>
            <a:normAutofit fontScale="85000" lnSpcReduction="20000"/>
          </a:bodyPr>
          <a:lstStyle/>
          <a:p>
            <a:pPr>
              <a:lnSpc>
                <a:spcPct val="120000"/>
              </a:lnSpc>
              <a:spcBef>
                <a:spcPts val="700"/>
              </a:spcBef>
            </a:pPr>
            <a:r>
              <a:rPr lang="en-CA" dirty="0" err="1"/>
              <a:t>Một</a:t>
            </a:r>
            <a:r>
              <a:rPr lang="en-CA" dirty="0"/>
              <a:t> </a:t>
            </a:r>
            <a:r>
              <a:rPr lang="en-CA" dirty="0" err="1"/>
              <a:t>máy</a:t>
            </a:r>
            <a:r>
              <a:rPr lang="en-CA" dirty="0"/>
              <a:t> </a:t>
            </a:r>
            <a:r>
              <a:rPr lang="en-CA" dirty="0" err="1"/>
              <a:t>tính</a:t>
            </a:r>
            <a:r>
              <a:rPr lang="en-CA" dirty="0"/>
              <a:t> Windows 7 </a:t>
            </a:r>
            <a:r>
              <a:rPr lang="en-CA" dirty="0" err="1"/>
              <a:t>cũng</a:t>
            </a:r>
            <a:r>
              <a:rPr lang="en-CA" dirty="0"/>
              <a:t> </a:t>
            </a:r>
            <a:r>
              <a:rPr lang="en-CA" dirty="0" err="1"/>
              <a:t>cung</a:t>
            </a:r>
            <a:r>
              <a:rPr lang="en-CA" dirty="0"/>
              <a:t> </a:t>
            </a:r>
            <a:r>
              <a:rPr lang="en-CA" dirty="0" err="1"/>
              <a:t>cấp</a:t>
            </a:r>
            <a:r>
              <a:rPr lang="en-CA" dirty="0"/>
              <a:t> </a:t>
            </a:r>
            <a:r>
              <a:rPr lang="en-CA" dirty="0" err="1"/>
              <a:t>nhiều</a:t>
            </a:r>
            <a:r>
              <a:rPr lang="en-CA" dirty="0"/>
              <a:t> </a:t>
            </a:r>
            <a:r>
              <a:rPr lang="en-CA" dirty="0" err="1"/>
              <a:t>tài</a:t>
            </a:r>
            <a:r>
              <a:rPr lang="en-CA" dirty="0"/>
              <a:t> </a:t>
            </a:r>
            <a:r>
              <a:rPr lang="en-CA" dirty="0" err="1"/>
              <a:t>khoản</a:t>
            </a:r>
            <a:r>
              <a:rPr lang="en-CA" dirty="0"/>
              <a:t> </a:t>
            </a:r>
            <a:r>
              <a:rPr lang="en-CA" dirty="0" err="1"/>
              <a:t>người</a:t>
            </a:r>
            <a:r>
              <a:rPr lang="en-CA" dirty="0"/>
              <a:t> </a:t>
            </a:r>
            <a:r>
              <a:rPr lang="en-CA" dirty="0" err="1"/>
              <a:t>dùng</a:t>
            </a:r>
            <a:r>
              <a:rPr lang="en-CA" dirty="0"/>
              <a:t> </a:t>
            </a:r>
            <a:r>
              <a:rPr lang="en-CA" dirty="0" err="1"/>
              <a:t>và</a:t>
            </a:r>
            <a:r>
              <a:rPr lang="en-CA" dirty="0"/>
              <a:t> </a:t>
            </a:r>
            <a:r>
              <a:rPr lang="en-CA" dirty="0" err="1"/>
              <a:t>tạo</a:t>
            </a:r>
            <a:r>
              <a:rPr lang="en-CA" dirty="0"/>
              <a:t> </a:t>
            </a:r>
            <a:r>
              <a:rPr lang="en-CA" dirty="0" err="1"/>
              <a:t>ra</a:t>
            </a:r>
            <a:r>
              <a:rPr lang="en-CA" dirty="0"/>
              <a:t> </a:t>
            </a:r>
            <a:r>
              <a:rPr lang="en-CA" dirty="0" err="1"/>
              <a:t>một</a:t>
            </a:r>
            <a:r>
              <a:rPr lang="en-CA" dirty="0"/>
              <a:t> </a:t>
            </a:r>
            <a:r>
              <a:rPr lang="en-CA" dirty="0" err="1"/>
              <a:t>thư</a:t>
            </a:r>
            <a:r>
              <a:rPr lang="en-CA" dirty="0"/>
              <a:t> </a:t>
            </a:r>
            <a:r>
              <a:rPr lang="en-CA" dirty="0" err="1"/>
              <a:t>mục</a:t>
            </a:r>
            <a:r>
              <a:rPr lang="en-CA" dirty="0"/>
              <a:t> </a:t>
            </a:r>
            <a:r>
              <a:rPr lang="en-CA" dirty="0" err="1"/>
              <a:t>người</a:t>
            </a:r>
            <a:r>
              <a:rPr lang="en-CA" dirty="0"/>
              <a:t> </a:t>
            </a:r>
            <a:r>
              <a:rPr lang="en-CA" dirty="0" err="1"/>
              <a:t>dùng</a:t>
            </a:r>
            <a:r>
              <a:rPr lang="en-CA" dirty="0"/>
              <a:t> </a:t>
            </a:r>
            <a:r>
              <a:rPr lang="en-CA" dirty="0" err="1"/>
              <a:t>duy</a:t>
            </a:r>
            <a:r>
              <a:rPr lang="en-CA" dirty="0"/>
              <a:t> </a:t>
            </a:r>
            <a:r>
              <a:rPr lang="en-CA" dirty="0" err="1"/>
              <a:t>nhất</a:t>
            </a:r>
            <a:r>
              <a:rPr lang="en-CA" dirty="0"/>
              <a:t> </a:t>
            </a:r>
            <a:r>
              <a:rPr lang="en-CA" dirty="0" err="1"/>
              <a:t>cho</a:t>
            </a:r>
            <a:r>
              <a:rPr lang="en-CA" dirty="0"/>
              <a:t> </a:t>
            </a:r>
            <a:r>
              <a:rPr lang="en-CA" dirty="0" err="1"/>
              <a:t>mỗi</a:t>
            </a:r>
            <a:r>
              <a:rPr lang="en-CA" dirty="0"/>
              <a:t> </a:t>
            </a:r>
            <a:r>
              <a:rPr lang="en-CA" dirty="0" err="1"/>
              <a:t>tài</a:t>
            </a:r>
            <a:r>
              <a:rPr lang="en-CA" dirty="0"/>
              <a:t> </a:t>
            </a:r>
            <a:r>
              <a:rPr lang="en-CA" dirty="0" err="1"/>
              <a:t>khoản</a:t>
            </a:r>
            <a:endParaRPr lang="vi-VN" dirty="0"/>
          </a:p>
          <a:p>
            <a:pPr lvl="1">
              <a:lnSpc>
                <a:spcPct val="120000"/>
              </a:lnSpc>
              <a:spcBef>
                <a:spcPts val="700"/>
              </a:spcBef>
            </a:pPr>
            <a:r>
              <a:rPr lang="en-CA" dirty="0" smtClean="0"/>
              <a:t>Windows </a:t>
            </a:r>
            <a:r>
              <a:rPr lang="en-CA" dirty="0" err="1" smtClean="0"/>
              <a:t>tự</a:t>
            </a:r>
            <a:r>
              <a:rPr lang="en-CA" dirty="0" smtClean="0"/>
              <a:t> </a:t>
            </a:r>
            <a:r>
              <a:rPr lang="en-CA" dirty="0" err="1"/>
              <a:t>động</a:t>
            </a:r>
            <a:r>
              <a:rPr lang="en-CA" dirty="0"/>
              <a:t> </a:t>
            </a:r>
            <a:r>
              <a:rPr lang="en-CA" dirty="0" err="1"/>
              <a:t>tạo</a:t>
            </a:r>
            <a:r>
              <a:rPr lang="en-CA" dirty="0"/>
              <a:t> </a:t>
            </a:r>
            <a:r>
              <a:rPr lang="en-CA" dirty="0" err="1"/>
              <a:t>một</a:t>
            </a:r>
            <a:r>
              <a:rPr lang="en-CA" dirty="0"/>
              <a:t> </a:t>
            </a:r>
            <a:r>
              <a:rPr lang="en-CA" dirty="0" err="1"/>
              <a:t>thư</a:t>
            </a:r>
            <a:r>
              <a:rPr lang="en-CA" dirty="0"/>
              <a:t> </a:t>
            </a:r>
            <a:r>
              <a:rPr lang="en-CA" dirty="0" err="1"/>
              <a:t>mục</a:t>
            </a:r>
            <a:r>
              <a:rPr lang="en-CA" dirty="0"/>
              <a:t> My Documents </a:t>
            </a:r>
            <a:r>
              <a:rPr lang="en-CA" dirty="0" err="1"/>
              <a:t>trong</a:t>
            </a:r>
            <a:r>
              <a:rPr lang="en-CA" dirty="0"/>
              <a:t> </a:t>
            </a:r>
            <a:r>
              <a:rPr lang="en-CA" dirty="0" err="1"/>
              <a:t>mỗi</a:t>
            </a:r>
            <a:r>
              <a:rPr lang="en-CA" dirty="0"/>
              <a:t> </a:t>
            </a:r>
            <a:r>
              <a:rPr lang="en-CA" dirty="0" err="1"/>
              <a:t>thư</a:t>
            </a:r>
            <a:r>
              <a:rPr lang="en-CA" dirty="0"/>
              <a:t> </a:t>
            </a:r>
            <a:r>
              <a:rPr lang="en-CA" dirty="0" err="1"/>
              <a:t>mục</a:t>
            </a:r>
            <a:r>
              <a:rPr lang="en-CA" dirty="0"/>
              <a:t> </a:t>
            </a:r>
            <a:r>
              <a:rPr lang="en-CA" dirty="0" err="1"/>
              <a:t>người</a:t>
            </a:r>
            <a:r>
              <a:rPr lang="en-CA" dirty="0"/>
              <a:t> </a:t>
            </a:r>
            <a:r>
              <a:rPr lang="en-CA" dirty="0" err="1"/>
              <a:t>dùng</a:t>
            </a:r>
            <a:r>
              <a:rPr lang="en-CA" dirty="0" smtClean="0"/>
              <a:t>.</a:t>
            </a:r>
            <a:endParaRPr lang="vi-VN" dirty="0"/>
          </a:p>
          <a:p>
            <a:pPr lvl="1">
              <a:lnSpc>
                <a:spcPct val="120000"/>
              </a:lnSpc>
              <a:spcBef>
                <a:spcPts val="700"/>
              </a:spcBef>
            </a:pPr>
            <a:r>
              <a:rPr lang="en-CA" dirty="0" err="1"/>
              <a:t>Các</a:t>
            </a:r>
            <a:r>
              <a:rPr lang="en-CA" dirty="0"/>
              <a:t> </a:t>
            </a:r>
            <a:r>
              <a:rPr lang="en-CA" dirty="0" err="1"/>
              <a:t>tập</a:t>
            </a:r>
            <a:r>
              <a:rPr lang="en-CA" dirty="0"/>
              <a:t> tin </a:t>
            </a:r>
            <a:r>
              <a:rPr lang="en-CA" dirty="0" err="1"/>
              <a:t>bạn</a:t>
            </a:r>
            <a:r>
              <a:rPr lang="en-CA" dirty="0"/>
              <a:t> </a:t>
            </a:r>
            <a:r>
              <a:rPr lang="en-CA" dirty="0" err="1"/>
              <a:t>tạo</a:t>
            </a:r>
            <a:r>
              <a:rPr lang="en-CA" dirty="0"/>
              <a:t> </a:t>
            </a:r>
            <a:r>
              <a:rPr lang="en-CA" dirty="0" err="1"/>
              <a:t>ra</a:t>
            </a:r>
            <a:r>
              <a:rPr lang="en-CA" dirty="0"/>
              <a:t> </a:t>
            </a:r>
            <a:r>
              <a:rPr lang="en-CA" dirty="0" err="1"/>
              <a:t>trong</a:t>
            </a:r>
            <a:r>
              <a:rPr lang="en-CA" dirty="0"/>
              <a:t> </a:t>
            </a:r>
            <a:r>
              <a:rPr lang="en-CA" dirty="0" err="1"/>
              <a:t>khi</a:t>
            </a:r>
            <a:r>
              <a:rPr lang="en-CA" dirty="0"/>
              <a:t> </a:t>
            </a:r>
            <a:r>
              <a:rPr lang="en-CA" dirty="0" err="1"/>
              <a:t>đăng</a:t>
            </a:r>
            <a:r>
              <a:rPr lang="en-CA" dirty="0"/>
              <a:t> </a:t>
            </a:r>
            <a:r>
              <a:rPr lang="en-CA" dirty="0" err="1"/>
              <a:t>nhập</a:t>
            </a:r>
            <a:r>
              <a:rPr lang="en-CA" dirty="0"/>
              <a:t> </a:t>
            </a:r>
            <a:r>
              <a:rPr lang="en-CA" dirty="0" err="1"/>
              <a:t>vào</a:t>
            </a:r>
            <a:r>
              <a:rPr lang="en-CA" dirty="0"/>
              <a:t> </a:t>
            </a:r>
            <a:r>
              <a:rPr lang="en-CA" dirty="0" err="1"/>
              <a:t>một</a:t>
            </a:r>
            <a:r>
              <a:rPr lang="en-CA" dirty="0"/>
              <a:t> </a:t>
            </a:r>
            <a:r>
              <a:rPr lang="en-CA" dirty="0" err="1"/>
              <a:t>tài</a:t>
            </a:r>
            <a:r>
              <a:rPr lang="en-CA" dirty="0"/>
              <a:t> </a:t>
            </a:r>
            <a:r>
              <a:rPr lang="en-CA" dirty="0" err="1"/>
              <a:t>khoản</a:t>
            </a:r>
            <a:r>
              <a:rPr lang="en-CA" dirty="0"/>
              <a:t> </a:t>
            </a:r>
            <a:r>
              <a:rPr lang="en-CA" dirty="0" err="1"/>
              <a:t>sẽ</a:t>
            </a:r>
            <a:r>
              <a:rPr lang="en-CA" dirty="0"/>
              <a:t> </a:t>
            </a:r>
            <a:r>
              <a:rPr lang="en-CA" dirty="0" err="1"/>
              <a:t>tự</a:t>
            </a:r>
            <a:r>
              <a:rPr lang="en-CA" dirty="0"/>
              <a:t> </a:t>
            </a:r>
            <a:r>
              <a:rPr lang="en-CA" dirty="0" err="1"/>
              <a:t>động</a:t>
            </a:r>
            <a:r>
              <a:rPr lang="en-CA" dirty="0"/>
              <a:t> </a:t>
            </a:r>
            <a:r>
              <a:rPr lang="en-CA" dirty="0" err="1"/>
              <a:t>được</a:t>
            </a:r>
            <a:r>
              <a:rPr lang="en-CA" dirty="0"/>
              <a:t> </a:t>
            </a:r>
            <a:r>
              <a:rPr lang="en-CA" dirty="0" err="1"/>
              <a:t>lưu</a:t>
            </a:r>
            <a:r>
              <a:rPr lang="en-CA" dirty="0"/>
              <a:t> </a:t>
            </a:r>
            <a:r>
              <a:rPr lang="en-CA" dirty="0" err="1"/>
              <a:t>trữ</a:t>
            </a:r>
            <a:r>
              <a:rPr lang="en-CA" dirty="0"/>
              <a:t> </a:t>
            </a:r>
            <a:r>
              <a:rPr lang="en-CA" dirty="0" err="1"/>
              <a:t>trong</a:t>
            </a:r>
            <a:r>
              <a:rPr lang="en-CA" dirty="0"/>
              <a:t> </a:t>
            </a:r>
            <a:r>
              <a:rPr lang="en-CA" dirty="0" err="1"/>
              <a:t>thư</a:t>
            </a:r>
            <a:r>
              <a:rPr lang="en-CA" dirty="0"/>
              <a:t> </a:t>
            </a:r>
            <a:r>
              <a:rPr lang="en-CA" dirty="0" err="1"/>
              <a:t>mục</a:t>
            </a:r>
            <a:r>
              <a:rPr lang="en-CA" dirty="0"/>
              <a:t> </a:t>
            </a:r>
            <a:r>
              <a:rPr lang="en-CA" dirty="0" err="1"/>
              <a:t>người</a:t>
            </a:r>
            <a:r>
              <a:rPr lang="en-CA" dirty="0"/>
              <a:t> </a:t>
            </a:r>
            <a:r>
              <a:rPr lang="en-CA" dirty="0" err="1"/>
              <a:t>dùng</a:t>
            </a:r>
            <a:r>
              <a:rPr lang="en-CA" dirty="0"/>
              <a:t> </a:t>
            </a:r>
            <a:r>
              <a:rPr lang="en-CA" dirty="0" err="1"/>
              <a:t>của</a:t>
            </a:r>
            <a:r>
              <a:rPr lang="en-CA" dirty="0"/>
              <a:t> </a:t>
            </a:r>
            <a:r>
              <a:rPr lang="en-CA" dirty="0" err="1"/>
              <a:t>tài</a:t>
            </a:r>
            <a:r>
              <a:rPr lang="en-CA" dirty="0"/>
              <a:t> </a:t>
            </a:r>
            <a:r>
              <a:rPr lang="en-CA" dirty="0" err="1"/>
              <a:t>khoản</a:t>
            </a:r>
            <a:endParaRPr lang="vi-VN" dirty="0"/>
          </a:p>
          <a:p>
            <a:pPr lvl="1">
              <a:lnSpc>
                <a:spcPct val="120000"/>
              </a:lnSpc>
              <a:spcBef>
                <a:spcPts val="700"/>
              </a:spcBef>
            </a:pPr>
            <a:r>
              <a:rPr lang="en-CA" dirty="0" err="1"/>
              <a:t>Không</a:t>
            </a:r>
            <a:r>
              <a:rPr lang="en-CA" dirty="0"/>
              <a:t> </a:t>
            </a:r>
            <a:r>
              <a:rPr lang="en-CA" dirty="0" err="1"/>
              <a:t>có</a:t>
            </a:r>
            <a:r>
              <a:rPr lang="en-CA" dirty="0"/>
              <a:t> </a:t>
            </a:r>
            <a:r>
              <a:rPr lang="en-CA" dirty="0" err="1"/>
              <a:t>giới</a:t>
            </a:r>
            <a:r>
              <a:rPr lang="en-CA" dirty="0"/>
              <a:t> </a:t>
            </a:r>
            <a:r>
              <a:rPr lang="en-CA" dirty="0" err="1"/>
              <a:t>hạn</a:t>
            </a:r>
            <a:r>
              <a:rPr lang="en-CA" dirty="0"/>
              <a:t> </a:t>
            </a:r>
            <a:r>
              <a:rPr lang="en-CA" dirty="0" err="1"/>
              <a:t>về</a:t>
            </a:r>
            <a:r>
              <a:rPr lang="en-CA" dirty="0"/>
              <a:t> </a:t>
            </a:r>
            <a:r>
              <a:rPr lang="en-CA" dirty="0" err="1"/>
              <a:t>nơi</a:t>
            </a:r>
            <a:r>
              <a:rPr lang="en-CA" dirty="0"/>
              <a:t> </a:t>
            </a:r>
            <a:r>
              <a:rPr lang="en-CA" dirty="0" err="1"/>
              <a:t>bạn</a:t>
            </a:r>
            <a:r>
              <a:rPr lang="en-CA" dirty="0"/>
              <a:t> </a:t>
            </a:r>
            <a:r>
              <a:rPr lang="en-CA" dirty="0" err="1"/>
              <a:t>có</a:t>
            </a:r>
            <a:r>
              <a:rPr lang="en-CA" dirty="0"/>
              <a:t> </a:t>
            </a:r>
            <a:r>
              <a:rPr lang="en-CA" dirty="0" err="1"/>
              <a:t>thể</a:t>
            </a:r>
            <a:r>
              <a:rPr lang="en-CA" dirty="0"/>
              <a:t> </a:t>
            </a:r>
            <a:r>
              <a:rPr lang="en-CA" dirty="0" err="1"/>
              <a:t>lưu</a:t>
            </a:r>
            <a:r>
              <a:rPr lang="en-CA" dirty="0"/>
              <a:t> </a:t>
            </a:r>
            <a:r>
              <a:rPr lang="en-CA" dirty="0" err="1"/>
              <a:t>trữ</a:t>
            </a:r>
            <a:r>
              <a:rPr lang="en-CA" dirty="0"/>
              <a:t> </a:t>
            </a:r>
            <a:r>
              <a:rPr lang="en-CA" dirty="0" err="1"/>
              <a:t>một</a:t>
            </a:r>
            <a:r>
              <a:rPr lang="en-CA" dirty="0"/>
              <a:t> </a:t>
            </a:r>
            <a:r>
              <a:rPr lang="en-CA" dirty="0" err="1"/>
              <a:t>tập</a:t>
            </a:r>
            <a:r>
              <a:rPr lang="en-CA" dirty="0"/>
              <a:t> tin, </a:t>
            </a:r>
            <a:r>
              <a:rPr lang="en-CA" dirty="0" err="1"/>
              <a:t>hoặc</a:t>
            </a:r>
            <a:r>
              <a:rPr lang="en-CA" dirty="0"/>
              <a:t> </a:t>
            </a:r>
            <a:r>
              <a:rPr lang="en-CA" dirty="0" err="1"/>
              <a:t>số</a:t>
            </a:r>
            <a:r>
              <a:rPr lang="en-CA" dirty="0"/>
              <a:t> </a:t>
            </a:r>
            <a:r>
              <a:rPr lang="en-CA" dirty="0" err="1"/>
              <a:t>lượng</a:t>
            </a:r>
            <a:r>
              <a:rPr lang="en-CA" dirty="0"/>
              <a:t> </a:t>
            </a:r>
            <a:r>
              <a:rPr lang="en-CA" dirty="0" err="1"/>
              <a:t>các</a:t>
            </a:r>
            <a:r>
              <a:rPr lang="en-CA" dirty="0"/>
              <a:t> </a:t>
            </a:r>
            <a:r>
              <a:rPr lang="en-CA" dirty="0" err="1"/>
              <a:t>thư</a:t>
            </a:r>
            <a:r>
              <a:rPr lang="en-CA" dirty="0"/>
              <a:t> </a:t>
            </a:r>
            <a:r>
              <a:rPr lang="en-CA" dirty="0" err="1"/>
              <a:t>mục</a:t>
            </a:r>
            <a:r>
              <a:rPr lang="en-CA" dirty="0"/>
              <a:t> </a:t>
            </a:r>
            <a:r>
              <a:rPr lang="en-CA" dirty="0" err="1"/>
              <a:t>bạn</a:t>
            </a:r>
            <a:r>
              <a:rPr lang="en-CA" dirty="0"/>
              <a:t> </a:t>
            </a:r>
            <a:r>
              <a:rPr lang="en-CA" dirty="0" err="1"/>
              <a:t>có</a:t>
            </a:r>
            <a:r>
              <a:rPr lang="en-CA" dirty="0"/>
              <a:t> </a:t>
            </a:r>
            <a:r>
              <a:rPr lang="en-CA" dirty="0" err="1"/>
              <a:t>thể</a:t>
            </a:r>
            <a:r>
              <a:rPr lang="en-CA" dirty="0"/>
              <a:t> </a:t>
            </a:r>
            <a:r>
              <a:rPr lang="en-CA" dirty="0" err="1"/>
              <a:t>tạo</a:t>
            </a:r>
            <a:endParaRPr lang="vi-VN" dirty="0"/>
          </a:p>
          <a:p>
            <a:pPr lvl="1">
              <a:lnSpc>
                <a:spcPct val="120000"/>
              </a:lnSpc>
              <a:spcBef>
                <a:spcPts val="700"/>
              </a:spcBef>
            </a:pPr>
            <a:r>
              <a:rPr lang="en-CA" dirty="0" err="1"/>
              <a:t>Không</a:t>
            </a:r>
            <a:r>
              <a:rPr lang="en-CA" dirty="0"/>
              <a:t> </a:t>
            </a:r>
            <a:r>
              <a:rPr lang="en-CA" dirty="0" err="1"/>
              <a:t>có</a:t>
            </a:r>
            <a:r>
              <a:rPr lang="en-CA" dirty="0"/>
              <a:t> </a:t>
            </a:r>
            <a:r>
              <a:rPr lang="en-CA" dirty="0" err="1"/>
              <a:t>một</a:t>
            </a:r>
            <a:r>
              <a:rPr lang="en-CA" dirty="0"/>
              <a:t> </a:t>
            </a:r>
            <a:r>
              <a:rPr lang="en-CA" dirty="0" err="1"/>
              <a:t>phương</a:t>
            </a:r>
            <a:r>
              <a:rPr lang="en-CA" dirty="0"/>
              <a:t> </a:t>
            </a:r>
            <a:r>
              <a:rPr lang="en-CA" dirty="0" err="1"/>
              <a:t>pháp</a:t>
            </a:r>
            <a:r>
              <a:rPr lang="en-CA" dirty="0"/>
              <a:t> </a:t>
            </a:r>
            <a:r>
              <a:rPr lang="en-CA" dirty="0" err="1"/>
              <a:t>chính</a:t>
            </a:r>
            <a:r>
              <a:rPr lang="en-CA" dirty="0"/>
              <a:t> </a:t>
            </a:r>
            <a:r>
              <a:rPr lang="en-CA" dirty="0" err="1"/>
              <a:t>xác</a:t>
            </a:r>
            <a:r>
              <a:rPr lang="en-CA" dirty="0"/>
              <a:t> </a:t>
            </a:r>
            <a:r>
              <a:rPr lang="en-CA" dirty="0" err="1"/>
              <a:t>để</a:t>
            </a:r>
            <a:r>
              <a:rPr lang="en-CA" dirty="0"/>
              <a:t> </a:t>
            </a:r>
            <a:r>
              <a:rPr lang="en-CA" dirty="0" err="1"/>
              <a:t>thiết</a:t>
            </a:r>
            <a:r>
              <a:rPr lang="en-CA" dirty="0"/>
              <a:t> </a:t>
            </a:r>
            <a:r>
              <a:rPr lang="en-CA" dirty="0" err="1"/>
              <a:t>lập</a:t>
            </a:r>
            <a:r>
              <a:rPr lang="en-CA" dirty="0"/>
              <a:t> </a:t>
            </a:r>
            <a:r>
              <a:rPr lang="en-CA" dirty="0" err="1"/>
              <a:t>một</a:t>
            </a:r>
            <a:r>
              <a:rPr lang="en-CA" dirty="0"/>
              <a:t> </a:t>
            </a:r>
            <a:r>
              <a:rPr lang="en-CA" dirty="0" err="1"/>
              <a:t>hệ</a:t>
            </a:r>
            <a:r>
              <a:rPr lang="en-CA" dirty="0"/>
              <a:t> </a:t>
            </a:r>
            <a:r>
              <a:rPr lang="en-CA" dirty="0" err="1"/>
              <a:t>thống</a:t>
            </a:r>
            <a:r>
              <a:rPr lang="en-CA" dirty="0"/>
              <a:t> </a:t>
            </a:r>
            <a:r>
              <a:rPr lang="en-CA" dirty="0" err="1"/>
              <a:t>lưu</a:t>
            </a:r>
            <a:r>
              <a:rPr lang="en-CA" dirty="0"/>
              <a:t> </a:t>
            </a:r>
            <a:r>
              <a:rPr lang="en-CA" dirty="0" err="1"/>
              <a:t>trữ</a:t>
            </a:r>
            <a:r>
              <a:rPr lang="en-CA" dirty="0"/>
              <a:t> </a:t>
            </a:r>
            <a:r>
              <a:rPr lang="en-CA" dirty="0" err="1"/>
              <a:t>trên</a:t>
            </a:r>
            <a:r>
              <a:rPr lang="en-CA" dirty="0"/>
              <a:t> </a:t>
            </a:r>
            <a:r>
              <a:rPr lang="en-CA" dirty="0" err="1"/>
              <a:t>máy</a:t>
            </a:r>
            <a:r>
              <a:rPr lang="en-CA" dirty="0"/>
              <a:t> </a:t>
            </a:r>
            <a:r>
              <a:rPr lang="en-CA" dirty="0" err="1"/>
              <a:t>tính</a:t>
            </a:r>
            <a:endParaRPr lang="vi-VN" dirty="0"/>
          </a:p>
          <a:p>
            <a:pPr>
              <a:lnSpc>
                <a:spcPct val="120000"/>
              </a:lnSpc>
              <a:spcBef>
                <a:spcPts val="700"/>
              </a:spcBef>
            </a:pPr>
            <a:r>
              <a:rPr lang="en-CA" dirty="0" err="1"/>
              <a:t>Nếu</a:t>
            </a:r>
            <a:r>
              <a:rPr lang="en-CA" dirty="0"/>
              <a:t> </a:t>
            </a:r>
            <a:r>
              <a:rPr lang="en-CA" dirty="0" err="1"/>
              <a:t>bạn</a:t>
            </a:r>
            <a:r>
              <a:rPr lang="en-CA" dirty="0"/>
              <a:t> </a:t>
            </a:r>
            <a:r>
              <a:rPr lang="en-CA" dirty="0" err="1"/>
              <a:t>đang</a:t>
            </a:r>
            <a:r>
              <a:rPr lang="en-CA" dirty="0"/>
              <a:t> </a:t>
            </a:r>
            <a:r>
              <a:rPr lang="en-CA" dirty="0" err="1"/>
              <a:t>lưu</a:t>
            </a:r>
            <a:r>
              <a:rPr lang="en-CA" dirty="0"/>
              <a:t> </a:t>
            </a:r>
            <a:r>
              <a:rPr lang="en-CA" dirty="0" err="1"/>
              <a:t>các</a:t>
            </a:r>
            <a:r>
              <a:rPr lang="en-CA" dirty="0"/>
              <a:t> </a:t>
            </a:r>
            <a:r>
              <a:rPr lang="en-CA" dirty="0" err="1"/>
              <a:t>tập</a:t>
            </a:r>
            <a:r>
              <a:rPr lang="en-CA" dirty="0"/>
              <a:t> tin </a:t>
            </a:r>
            <a:r>
              <a:rPr lang="en-CA" dirty="0" err="1"/>
              <a:t>vào</a:t>
            </a:r>
            <a:r>
              <a:rPr lang="en-CA" dirty="0"/>
              <a:t> </a:t>
            </a:r>
            <a:r>
              <a:rPr lang="en-CA" dirty="0" err="1"/>
              <a:t>một</a:t>
            </a:r>
            <a:r>
              <a:rPr lang="en-CA" dirty="0"/>
              <a:t> ổ </a:t>
            </a:r>
            <a:r>
              <a:rPr lang="en-CA" dirty="0" err="1"/>
              <a:t>đĩa</a:t>
            </a:r>
            <a:r>
              <a:rPr lang="en-CA" dirty="0"/>
              <a:t> </a:t>
            </a:r>
            <a:r>
              <a:rPr lang="en-CA" dirty="0" err="1"/>
              <a:t>mạng</a:t>
            </a:r>
            <a:r>
              <a:rPr lang="en-CA" dirty="0"/>
              <a:t>, </a:t>
            </a:r>
            <a:r>
              <a:rPr lang="en-CA" dirty="0" err="1" smtClean="0"/>
              <a:t>có</a:t>
            </a:r>
            <a:r>
              <a:rPr lang="en-CA" dirty="0" smtClean="0"/>
              <a:t> </a:t>
            </a:r>
            <a:r>
              <a:rPr lang="en-CA" dirty="0" err="1"/>
              <a:t>thể</a:t>
            </a:r>
            <a:r>
              <a:rPr lang="en-CA" dirty="0"/>
              <a:t> </a:t>
            </a:r>
            <a:r>
              <a:rPr lang="en-CA" dirty="0" err="1"/>
              <a:t>cần</a:t>
            </a:r>
            <a:r>
              <a:rPr lang="en-CA" dirty="0"/>
              <a:t> </a:t>
            </a:r>
            <a:r>
              <a:rPr lang="en-CA" dirty="0" err="1"/>
              <a:t>tạo</a:t>
            </a:r>
            <a:r>
              <a:rPr lang="en-CA" dirty="0"/>
              <a:t> </a:t>
            </a:r>
            <a:r>
              <a:rPr lang="en-CA" dirty="0" err="1" smtClean="0"/>
              <a:t>ra</a:t>
            </a:r>
            <a:r>
              <a:rPr lang="en-CA" dirty="0" smtClean="0"/>
              <a:t> </a:t>
            </a:r>
            <a:r>
              <a:rPr lang="en-CA" dirty="0" err="1" smtClean="0"/>
              <a:t>một</a:t>
            </a:r>
            <a:r>
              <a:rPr lang="en-CA" dirty="0" smtClean="0"/>
              <a:t> </a:t>
            </a:r>
            <a:r>
              <a:rPr lang="en-CA" dirty="0" err="1"/>
              <a:t>cấu</a:t>
            </a:r>
            <a:r>
              <a:rPr lang="en-CA" dirty="0"/>
              <a:t> </a:t>
            </a:r>
            <a:r>
              <a:rPr lang="en-CA" dirty="0" err="1"/>
              <a:t>trúc</a:t>
            </a:r>
            <a:r>
              <a:rPr lang="en-CA" dirty="0"/>
              <a:t> </a:t>
            </a:r>
            <a:r>
              <a:rPr lang="en-CA" dirty="0" err="1"/>
              <a:t>thư</a:t>
            </a:r>
            <a:r>
              <a:rPr lang="en-CA" dirty="0"/>
              <a:t> </a:t>
            </a:r>
            <a:r>
              <a:rPr lang="en-CA" dirty="0" err="1"/>
              <a:t>mục</a:t>
            </a:r>
            <a:r>
              <a:rPr lang="en-CA" dirty="0"/>
              <a:t> </a:t>
            </a:r>
            <a:r>
              <a:rPr lang="en-CA" dirty="0" err="1" smtClean="0"/>
              <a:t>để</a:t>
            </a:r>
            <a:r>
              <a:rPr lang="en-CA" dirty="0" smtClean="0"/>
              <a:t> </a:t>
            </a:r>
            <a:r>
              <a:rPr lang="en-CA" dirty="0" err="1"/>
              <a:t>sử</a:t>
            </a:r>
            <a:r>
              <a:rPr lang="en-CA" dirty="0"/>
              <a:t> </a:t>
            </a:r>
            <a:r>
              <a:rPr lang="en-CA" dirty="0" err="1"/>
              <a:t>dụng</a:t>
            </a:r>
            <a:endParaRPr lang="en-US" dirty="0"/>
          </a:p>
        </p:txBody>
      </p:sp>
      <p:sp>
        <p:nvSpPr>
          <p:cNvPr id="4" name="Footer Placeholder 3"/>
          <p:cNvSpPr>
            <a:spLocks noGrp="1"/>
          </p:cNvSpPr>
          <p:nvPr>
            <p:ph type="ftr" sz="quarter" idx="11"/>
          </p:nvPr>
        </p:nvSpPr>
        <p:spPr/>
        <p:txBody>
          <a:bodyPr/>
          <a:lstStyle/>
          <a:p>
            <a:r>
              <a:rPr lang="en-US" smtClean="0"/>
              <a:t>© IIG Vietnam</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12</a:t>
            </a:fld>
            <a:endParaRPr lang="en-US" dirty="0"/>
          </a:p>
        </p:txBody>
      </p:sp>
    </p:spTree>
    <p:extLst>
      <p:ext uri="{BB962C8B-B14F-4D97-AF65-F5344CB8AC3E}">
        <p14:creationId xmlns:p14="http://schemas.microsoft.com/office/powerpoint/2010/main" val="3995894008"/>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vi-VN"/>
              <a:t>Tìm hiểu tập tin và thư mục</a:t>
            </a:r>
            <a:endParaRPr lang="en-US" dirty="0"/>
          </a:p>
        </p:txBody>
      </p:sp>
      <p:sp>
        <p:nvSpPr>
          <p:cNvPr id="3" name="Content Placeholder 2"/>
          <p:cNvSpPr>
            <a:spLocks noGrp="1"/>
          </p:cNvSpPr>
          <p:nvPr>
            <p:ph idx="1"/>
          </p:nvPr>
        </p:nvSpPr>
        <p:spPr/>
        <p:txBody>
          <a:bodyPr>
            <a:normAutofit fontScale="85000" lnSpcReduction="10000"/>
          </a:bodyPr>
          <a:lstStyle/>
          <a:p>
            <a:pPr>
              <a:lnSpc>
                <a:spcPct val="113000"/>
              </a:lnSpc>
            </a:pPr>
            <a:r>
              <a:rPr lang="vi-VN" dirty="0"/>
              <a:t>Để bắt đầu làm việc với các tập tin và thư mục:</a:t>
            </a:r>
          </a:p>
          <a:p>
            <a:pPr lvl="1"/>
            <a:r>
              <a:rPr lang="en-US" dirty="0" err="1"/>
              <a:t>Nhấp</a:t>
            </a:r>
            <a:r>
              <a:rPr lang="en-US" dirty="0"/>
              <a:t> </a:t>
            </a:r>
            <a:r>
              <a:rPr lang="en-US" dirty="0" err="1"/>
              <a:t>chuột</a:t>
            </a:r>
            <a:r>
              <a:rPr lang="en-US" dirty="0"/>
              <a:t> </a:t>
            </a:r>
            <a:r>
              <a:rPr lang="en-US" dirty="0" err="1"/>
              <a:t>vào</a:t>
            </a:r>
            <a:r>
              <a:rPr lang="en-US" dirty="0"/>
              <a:t> </a:t>
            </a:r>
            <a:r>
              <a:rPr lang="en-US" b="1" dirty="0"/>
              <a:t>Start</a:t>
            </a:r>
            <a:r>
              <a:rPr lang="en-US" dirty="0"/>
              <a:t> </a:t>
            </a:r>
            <a:r>
              <a:rPr lang="en-US" dirty="0" err="1"/>
              <a:t>và</a:t>
            </a:r>
            <a:r>
              <a:rPr lang="en-US" dirty="0"/>
              <a:t> </a:t>
            </a:r>
            <a:r>
              <a:rPr lang="en-US" dirty="0" err="1"/>
              <a:t>sau</a:t>
            </a:r>
            <a:r>
              <a:rPr lang="en-US" dirty="0"/>
              <a:t> </a:t>
            </a:r>
            <a:r>
              <a:rPr lang="en-US" dirty="0" err="1"/>
              <a:t>đó</a:t>
            </a:r>
            <a:r>
              <a:rPr lang="en-US" dirty="0"/>
              <a:t> </a:t>
            </a:r>
            <a:r>
              <a:rPr lang="en-US" dirty="0" err="1"/>
              <a:t>Nhấp</a:t>
            </a:r>
            <a:r>
              <a:rPr lang="en-US" dirty="0"/>
              <a:t> </a:t>
            </a:r>
            <a:r>
              <a:rPr lang="en-US" dirty="0" err="1"/>
              <a:t>chuột</a:t>
            </a:r>
            <a:r>
              <a:rPr lang="en-US" dirty="0"/>
              <a:t> </a:t>
            </a:r>
            <a:r>
              <a:rPr lang="en-US" dirty="0" err="1"/>
              <a:t>vào</a:t>
            </a:r>
            <a:r>
              <a:rPr lang="en-US" dirty="0"/>
              <a:t> </a:t>
            </a:r>
            <a:r>
              <a:rPr lang="en-US" b="1" dirty="0"/>
              <a:t>Computer</a:t>
            </a:r>
            <a:r>
              <a:rPr lang="en-US" dirty="0"/>
              <a:t>, </a:t>
            </a:r>
            <a:r>
              <a:rPr lang="en-US" dirty="0" err="1"/>
              <a:t>hoặc</a:t>
            </a:r>
            <a:endParaRPr lang="vi-VN" dirty="0"/>
          </a:p>
          <a:p>
            <a:pPr lvl="1"/>
            <a:r>
              <a:rPr lang="en-US" dirty="0" err="1"/>
              <a:t>Nhấp</a:t>
            </a:r>
            <a:r>
              <a:rPr lang="en-US" dirty="0"/>
              <a:t> </a:t>
            </a:r>
            <a:r>
              <a:rPr lang="en-US" dirty="0" err="1"/>
              <a:t>chuột</a:t>
            </a:r>
            <a:r>
              <a:rPr lang="en-US" dirty="0"/>
              <a:t> </a:t>
            </a:r>
            <a:r>
              <a:rPr lang="en-US" dirty="0" err="1"/>
              <a:t>vào</a:t>
            </a:r>
            <a:r>
              <a:rPr lang="en-US" dirty="0"/>
              <a:t> </a:t>
            </a:r>
            <a:r>
              <a:rPr lang="en-US" b="1" dirty="0"/>
              <a:t>Start, All Programs, Accessories</a:t>
            </a:r>
            <a:r>
              <a:rPr lang="en-US" dirty="0"/>
              <a:t>, </a:t>
            </a:r>
            <a:r>
              <a:rPr lang="en-US" dirty="0" err="1"/>
              <a:t>và</a:t>
            </a:r>
            <a:r>
              <a:rPr lang="en-US" dirty="0"/>
              <a:t> </a:t>
            </a:r>
            <a:r>
              <a:rPr lang="en-US" dirty="0" err="1"/>
              <a:t>sau</a:t>
            </a:r>
            <a:r>
              <a:rPr lang="en-US" dirty="0"/>
              <a:t> </a:t>
            </a:r>
            <a:r>
              <a:rPr lang="en-US" dirty="0" err="1"/>
              <a:t>đó</a:t>
            </a:r>
            <a:r>
              <a:rPr lang="en-US" dirty="0"/>
              <a:t> </a:t>
            </a:r>
            <a:r>
              <a:rPr lang="en-US" dirty="0" err="1"/>
              <a:t>Nhấp</a:t>
            </a:r>
            <a:r>
              <a:rPr lang="en-US" dirty="0"/>
              <a:t> </a:t>
            </a:r>
            <a:r>
              <a:rPr lang="en-US" dirty="0" err="1"/>
              <a:t>chuột</a:t>
            </a:r>
            <a:r>
              <a:rPr lang="en-US" dirty="0"/>
              <a:t> </a:t>
            </a:r>
            <a:r>
              <a:rPr lang="en-US" dirty="0" err="1"/>
              <a:t>vào</a:t>
            </a:r>
            <a:r>
              <a:rPr lang="en-US" dirty="0"/>
              <a:t> </a:t>
            </a:r>
            <a:r>
              <a:rPr lang="en-US" b="1" dirty="0"/>
              <a:t>Windows Explorer</a:t>
            </a:r>
            <a:r>
              <a:rPr lang="en-US" dirty="0"/>
              <a:t>, </a:t>
            </a:r>
            <a:r>
              <a:rPr lang="en-US" dirty="0" err="1"/>
              <a:t>hoặc</a:t>
            </a:r>
            <a:endParaRPr lang="vi-VN" dirty="0"/>
          </a:p>
          <a:p>
            <a:pPr lvl="1"/>
            <a:r>
              <a:rPr lang="en-US" dirty="0" err="1"/>
              <a:t>Nhấp</a:t>
            </a:r>
            <a:r>
              <a:rPr lang="en-US" dirty="0"/>
              <a:t> </a:t>
            </a:r>
            <a:r>
              <a:rPr lang="en-US" dirty="0" err="1"/>
              <a:t>chuột</a:t>
            </a:r>
            <a:r>
              <a:rPr lang="en-US" dirty="0"/>
              <a:t> </a:t>
            </a:r>
            <a:r>
              <a:rPr lang="en-US" dirty="0" err="1"/>
              <a:t>vào</a:t>
            </a:r>
            <a:r>
              <a:rPr lang="en-US" dirty="0"/>
              <a:t> </a:t>
            </a:r>
            <a:r>
              <a:rPr lang="en-US" b="1" dirty="0"/>
              <a:t>Start</a:t>
            </a:r>
            <a:r>
              <a:rPr lang="en-US" dirty="0"/>
              <a:t>, </a:t>
            </a:r>
            <a:r>
              <a:rPr lang="en-US" dirty="0" err="1"/>
              <a:t>gõ</a:t>
            </a:r>
            <a:r>
              <a:rPr lang="en-US" dirty="0"/>
              <a:t>: </a:t>
            </a:r>
            <a:r>
              <a:rPr lang="en-US" i="1" dirty="0" err="1"/>
              <a:t>expl</a:t>
            </a:r>
            <a:r>
              <a:rPr lang="en-US" dirty="0"/>
              <a:t> </a:t>
            </a:r>
            <a:r>
              <a:rPr lang="en-US" dirty="0" err="1"/>
              <a:t>vào</a:t>
            </a:r>
            <a:r>
              <a:rPr lang="en-US" dirty="0"/>
              <a:t> </a:t>
            </a:r>
            <a:r>
              <a:rPr lang="en-US" dirty="0" err="1"/>
              <a:t>hộp</a:t>
            </a:r>
            <a:r>
              <a:rPr lang="en-US" dirty="0"/>
              <a:t> </a:t>
            </a:r>
            <a:r>
              <a:rPr lang="en-US" b="1" dirty="0"/>
              <a:t>Search</a:t>
            </a:r>
            <a:r>
              <a:rPr lang="en-US" dirty="0"/>
              <a:t>, </a:t>
            </a:r>
            <a:r>
              <a:rPr lang="en-US" dirty="0" err="1"/>
              <a:t>và</a:t>
            </a:r>
            <a:r>
              <a:rPr lang="en-US" dirty="0"/>
              <a:t> </a:t>
            </a:r>
            <a:r>
              <a:rPr lang="en-US" dirty="0" err="1"/>
              <a:t>Nhấp</a:t>
            </a:r>
            <a:r>
              <a:rPr lang="en-US" dirty="0"/>
              <a:t> </a:t>
            </a:r>
            <a:r>
              <a:rPr lang="en-US" dirty="0" err="1"/>
              <a:t>chuột</a:t>
            </a:r>
            <a:r>
              <a:rPr lang="en-US" dirty="0"/>
              <a:t> </a:t>
            </a:r>
            <a:r>
              <a:rPr lang="en-US" dirty="0" err="1"/>
              <a:t>vào</a:t>
            </a:r>
            <a:r>
              <a:rPr lang="en-US" dirty="0"/>
              <a:t> </a:t>
            </a:r>
            <a:r>
              <a:rPr lang="en-US" b="1" dirty="0"/>
              <a:t>Windows Explorer</a:t>
            </a:r>
            <a:r>
              <a:rPr lang="en-US" dirty="0"/>
              <a:t>, </a:t>
            </a:r>
            <a:r>
              <a:rPr lang="en-US" dirty="0" err="1"/>
              <a:t>hoặc</a:t>
            </a:r>
            <a:endParaRPr lang="vi-VN" dirty="0"/>
          </a:p>
          <a:p>
            <a:pPr lvl="1"/>
            <a:r>
              <a:rPr lang="en-US" dirty="0" err="1"/>
              <a:t>Nhấp</a:t>
            </a:r>
            <a:r>
              <a:rPr lang="en-US" dirty="0"/>
              <a:t> </a:t>
            </a:r>
            <a:r>
              <a:rPr lang="en-US" dirty="0" err="1"/>
              <a:t>chuột</a:t>
            </a:r>
            <a:r>
              <a:rPr lang="en-US" dirty="0"/>
              <a:t> </a:t>
            </a:r>
            <a:r>
              <a:rPr lang="en-US" dirty="0" err="1"/>
              <a:t>phải</a:t>
            </a:r>
            <a:r>
              <a:rPr lang="en-US" dirty="0"/>
              <a:t> </a:t>
            </a:r>
            <a:r>
              <a:rPr lang="en-US" dirty="0" err="1"/>
              <a:t>vào</a:t>
            </a:r>
            <a:r>
              <a:rPr lang="en-US" dirty="0"/>
              <a:t> </a:t>
            </a:r>
            <a:r>
              <a:rPr lang="en-US" dirty="0" err="1"/>
              <a:t>nút</a:t>
            </a:r>
            <a:r>
              <a:rPr lang="en-US" dirty="0"/>
              <a:t> </a:t>
            </a:r>
            <a:r>
              <a:rPr lang="en-US" b="1" dirty="0"/>
              <a:t>Start</a:t>
            </a:r>
            <a:r>
              <a:rPr lang="en-US" dirty="0"/>
              <a:t> </a:t>
            </a:r>
            <a:r>
              <a:rPr lang="en-US" dirty="0" err="1"/>
              <a:t>và</a:t>
            </a:r>
            <a:r>
              <a:rPr lang="en-US" dirty="0"/>
              <a:t> </a:t>
            </a:r>
            <a:r>
              <a:rPr lang="en-US" dirty="0" err="1"/>
              <a:t>Nhấp</a:t>
            </a:r>
            <a:r>
              <a:rPr lang="en-US" dirty="0"/>
              <a:t> </a:t>
            </a:r>
            <a:r>
              <a:rPr lang="en-US" dirty="0" err="1"/>
              <a:t>chuột</a:t>
            </a:r>
            <a:r>
              <a:rPr lang="en-US" dirty="0"/>
              <a:t> </a:t>
            </a:r>
            <a:r>
              <a:rPr lang="en-US" dirty="0" err="1"/>
              <a:t>vào</a:t>
            </a:r>
            <a:r>
              <a:rPr lang="en-US" dirty="0"/>
              <a:t> </a:t>
            </a:r>
            <a:r>
              <a:rPr lang="en-US" b="1" dirty="0"/>
              <a:t>Open Windows Explorer</a:t>
            </a:r>
            <a:r>
              <a:rPr lang="en-US" dirty="0"/>
              <a:t>, </a:t>
            </a:r>
            <a:r>
              <a:rPr lang="en-US" dirty="0" err="1"/>
              <a:t>hoặc</a:t>
            </a:r>
            <a:endParaRPr lang="vi-VN" dirty="0"/>
          </a:p>
          <a:p>
            <a:pPr lvl="1"/>
            <a:r>
              <a:rPr lang="en-US" dirty="0" err="1"/>
              <a:t>Nhấn</a:t>
            </a:r>
            <a:r>
              <a:rPr lang="en-US" dirty="0"/>
              <a:t> </a:t>
            </a:r>
            <a:r>
              <a:rPr lang="en-US" dirty="0" err="1"/>
              <a:t>tổ</a:t>
            </a:r>
            <a:r>
              <a:rPr lang="en-US" dirty="0"/>
              <a:t> </a:t>
            </a:r>
            <a:r>
              <a:rPr lang="en-US" dirty="0" err="1"/>
              <a:t>hợp</a:t>
            </a:r>
            <a:r>
              <a:rPr lang="en-US" dirty="0"/>
              <a:t> </a:t>
            </a:r>
            <a:r>
              <a:rPr lang="en-US" dirty="0" err="1" smtClean="0"/>
              <a:t>phím</a:t>
            </a:r>
            <a:r>
              <a:rPr lang="en-US" dirty="0" smtClean="0"/>
              <a:t> Windows + E</a:t>
            </a:r>
            <a:endParaRPr lang="vi-VN" b="1" dirty="0"/>
          </a:p>
          <a:p>
            <a:pPr>
              <a:lnSpc>
                <a:spcPct val="113000"/>
              </a:lnSpc>
            </a:pPr>
            <a:r>
              <a:rPr lang="en-CA" dirty="0" err="1"/>
              <a:t>Cả</a:t>
            </a:r>
            <a:r>
              <a:rPr lang="en-CA" dirty="0"/>
              <a:t> Computer </a:t>
            </a:r>
            <a:r>
              <a:rPr lang="en-CA" dirty="0" err="1"/>
              <a:t>và</a:t>
            </a:r>
            <a:r>
              <a:rPr lang="en-CA" dirty="0"/>
              <a:t> Windows Explorer </a:t>
            </a:r>
            <a:r>
              <a:rPr lang="en-CA" dirty="0" err="1"/>
              <a:t>đều</a:t>
            </a:r>
            <a:r>
              <a:rPr lang="en-CA" dirty="0"/>
              <a:t> </a:t>
            </a:r>
            <a:r>
              <a:rPr lang="en-CA" dirty="0" err="1"/>
              <a:t>cho</a:t>
            </a:r>
            <a:r>
              <a:rPr lang="en-CA" dirty="0"/>
              <a:t> </a:t>
            </a:r>
            <a:r>
              <a:rPr lang="en-CA" dirty="0" err="1"/>
              <a:t>phép</a:t>
            </a:r>
            <a:r>
              <a:rPr lang="en-CA" dirty="0"/>
              <a:t> </a:t>
            </a:r>
            <a:r>
              <a:rPr lang="en-CA" dirty="0" err="1"/>
              <a:t>bạn</a:t>
            </a:r>
            <a:r>
              <a:rPr lang="en-CA" dirty="0"/>
              <a:t> </a:t>
            </a:r>
            <a:r>
              <a:rPr lang="en-CA" dirty="0" err="1"/>
              <a:t>thực</a:t>
            </a:r>
            <a:r>
              <a:rPr lang="en-CA" dirty="0"/>
              <a:t> </a:t>
            </a:r>
            <a:r>
              <a:rPr lang="en-CA" dirty="0" err="1"/>
              <a:t>hiện</a:t>
            </a:r>
            <a:r>
              <a:rPr lang="en-CA" dirty="0"/>
              <a:t> </a:t>
            </a:r>
            <a:r>
              <a:rPr lang="en-CA" dirty="0" err="1"/>
              <a:t>cùng</a:t>
            </a:r>
            <a:r>
              <a:rPr lang="en-CA" dirty="0"/>
              <a:t> </a:t>
            </a:r>
            <a:r>
              <a:rPr lang="en-CA" dirty="0" err="1"/>
              <a:t>các</a:t>
            </a:r>
            <a:r>
              <a:rPr lang="en-CA" dirty="0"/>
              <a:t> </a:t>
            </a:r>
            <a:r>
              <a:rPr lang="en-CA" dirty="0" err="1"/>
              <a:t>chức</a:t>
            </a:r>
            <a:r>
              <a:rPr lang="en-CA" dirty="0"/>
              <a:t> </a:t>
            </a:r>
            <a:r>
              <a:rPr lang="en-CA" dirty="0" err="1"/>
              <a:t>năng</a:t>
            </a:r>
            <a:r>
              <a:rPr lang="en-CA" dirty="0"/>
              <a:t> </a:t>
            </a:r>
            <a:r>
              <a:rPr lang="en-CA" dirty="0" err="1"/>
              <a:t>khi</a:t>
            </a:r>
            <a:r>
              <a:rPr lang="en-CA" dirty="0"/>
              <a:t> </a:t>
            </a:r>
            <a:r>
              <a:rPr lang="en-CA" dirty="0" err="1"/>
              <a:t>quản</a:t>
            </a:r>
            <a:r>
              <a:rPr lang="en-CA" dirty="0"/>
              <a:t> </a:t>
            </a:r>
            <a:r>
              <a:rPr lang="en-CA" dirty="0" err="1"/>
              <a:t>lý</a:t>
            </a:r>
            <a:r>
              <a:rPr lang="en-CA" dirty="0"/>
              <a:t> </a:t>
            </a:r>
            <a:r>
              <a:rPr lang="en-CA" dirty="0" err="1"/>
              <a:t>các</a:t>
            </a:r>
            <a:r>
              <a:rPr lang="en-CA" dirty="0"/>
              <a:t> </a:t>
            </a:r>
            <a:r>
              <a:rPr lang="en-CA" dirty="0" err="1"/>
              <a:t>tập</a:t>
            </a:r>
            <a:r>
              <a:rPr lang="en-CA" dirty="0"/>
              <a:t> tin </a:t>
            </a:r>
            <a:r>
              <a:rPr lang="en-CA" dirty="0" err="1"/>
              <a:t>và</a:t>
            </a:r>
            <a:r>
              <a:rPr lang="en-CA" dirty="0"/>
              <a:t> </a:t>
            </a:r>
            <a:r>
              <a:rPr lang="en-CA" dirty="0" err="1"/>
              <a:t>thư</a:t>
            </a:r>
            <a:r>
              <a:rPr lang="en-CA" dirty="0"/>
              <a:t> </a:t>
            </a:r>
            <a:r>
              <a:rPr lang="en-CA" dirty="0" err="1"/>
              <a:t>mục</a:t>
            </a:r>
            <a:endParaRPr lang="en-US" dirty="0" smtClean="0"/>
          </a:p>
        </p:txBody>
      </p:sp>
      <p:sp>
        <p:nvSpPr>
          <p:cNvPr id="4" name="Footer Placeholder 3"/>
          <p:cNvSpPr>
            <a:spLocks noGrp="1"/>
          </p:cNvSpPr>
          <p:nvPr>
            <p:ph type="ftr" sz="quarter" idx="11"/>
          </p:nvPr>
        </p:nvSpPr>
        <p:spPr/>
        <p:txBody>
          <a:bodyPr/>
          <a:lstStyle/>
          <a:p>
            <a:r>
              <a:rPr lang="en-US" smtClean="0"/>
              <a:t>© IIG Vietnam</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13</a:t>
            </a:fld>
            <a:endParaRPr lang="en-US" dirty="0"/>
          </a:p>
        </p:txBody>
      </p:sp>
    </p:spTree>
    <p:extLst>
      <p:ext uri="{BB962C8B-B14F-4D97-AF65-F5344CB8AC3E}">
        <p14:creationId xmlns:p14="http://schemas.microsoft.com/office/powerpoint/2010/main" val="4211247489"/>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vi-VN"/>
              <a:t>Tìm hiểu tập tin và thư mục</a:t>
            </a:r>
            <a:endParaRPr lang="en-US" dirty="0"/>
          </a:p>
        </p:txBody>
      </p:sp>
      <p:grpSp>
        <p:nvGrpSpPr>
          <p:cNvPr id="4" name="Canvas 1773"/>
          <p:cNvGrpSpPr/>
          <p:nvPr/>
        </p:nvGrpSpPr>
        <p:grpSpPr>
          <a:xfrm>
            <a:off x="1204681" y="1505864"/>
            <a:ext cx="6698094" cy="4524828"/>
            <a:chOff x="0" y="0"/>
            <a:chExt cx="4136517" cy="2794381"/>
          </a:xfrm>
        </p:grpSpPr>
        <p:sp>
          <p:nvSpPr>
            <p:cNvPr id="5" name="Rectangle 4"/>
            <p:cNvSpPr/>
            <p:nvPr/>
          </p:nvSpPr>
          <p:spPr>
            <a:xfrm>
              <a:off x="0" y="0"/>
              <a:ext cx="4136390" cy="2794000"/>
            </a:xfrm>
            <a:prstGeom prst="rect">
              <a:avLst/>
            </a:prstGeom>
            <a:noFill/>
          </p:spPr>
        </p:sp>
        <p:pic>
          <p:nvPicPr>
            <p:cNvPr id="6" name="Picture 5"/>
            <p:cNvPicPr preferRelativeResize="0"/>
            <p:nvPr/>
          </p:nvPicPr>
          <p:blipFill>
            <a:blip r:embed="rId3">
              <a:extLst>
                <a:ext uri="{28A0092B-C50C-407E-A947-70E740481C1C}">
                  <a14:useLocalDpi xmlns:a14="http://schemas.microsoft.com/office/drawing/2010/main" val="0"/>
                </a:ext>
              </a:extLst>
            </a:blip>
            <a:stretch>
              <a:fillRect/>
            </a:stretch>
          </p:blipFill>
          <p:spPr>
            <a:xfrm>
              <a:off x="0" y="0"/>
              <a:ext cx="4136517" cy="2794381"/>
            </a:xfrm>
            <a:prstGeom prst="rect">
              <a:avLst/>
            </a:prstGeom>
          </p:spPr>
        </p:pic>
        <p:cxnSp>
          <p:nvCxnSpPr>
            <p:cNvPr id="7" name="AutoShape 1648"/>
            <p:cNvCxnSpPr>
              <a:cxnSpLocks noChangeShapeType="1"/>
            </p:cNvCxnSpPr>
            <p:nvPr/>
          </p:nvCxnSpPr>
          <p:spPr bwMode="auto">
            <a:xfrm>
              <a:off x="2270124" y="1535002"/>
              <a:ext cx="349250" cy="635"/>
            </a:xfrm>
            <a:prstGeom prst="straightConnector1">
              <a:avLst/>
            </a:prstGeom>
            <a:noFill/>
            <a:ln w="12700">
              <a:solidFill>
                <a:srgbClr val="000000"/>
              </a:solidFill>
              <a:round/>
              <a:headEnd type="triangle" w="med" len="med"/>
              <a:tailEnd/>
            </a:ln>
            <a:effectLst>
              <a:outerShdw dist="12700" dir="10800000" algn="ctr" rotWithShape="0">
                <a:srgbClr val="FFFFFF"/>
              </a:outerShdw>
            </a:effectLst>
            <a:extLst>
              <a:ext uri="{909E8E84-426E-40DD-AFC4-6F175D3DCCD1}">
                <a14:hiddenFill xmlns:a14="http://schemas.microsoft.com/office/drawing/2010/main">
                  <a:noFill/>
                </a14:hiddenFill>
              </a:ext>
            </a:extLst>
          </p:spPr>
        </p:cxnSp>
        <p:cxnSp>
          <p:nvCxnSpPr>
            <p:cNvPr id="8" name="AutoShape 1646"/>
            <p:cNvCxnSpPr>
              <a:cxnSpLocks noChangeShapeType="1"/>
            </p:cNvCxnSpPr>
            <p:nvPr/>
          </p:nvCxnSpPr>
          <p:spPr bwMode="auto">
            <a:xfrm>
              <a:off x="1118198" y="2337132"/>
              <a:ext cx="349250" cy="635"/>
            </a:xfrm>
            <a:prstGeom prst="straightConnector1">
              <a:avLst/>
            </a:prstGeom>
            <a:noFill/>
            <a:ln w="12700">
              <a:solidFill>
                <a:srgbClr val="000000"/>
              </a:solidFill>
              <a:round/>
              <a:headEnd type="triangle" w="med" len="med"/>
              <a:tailEnd/>
            </a:ln>
            <a:effectLst>
              <a:outerShdw dist="12700" dir="10800000" algn="ctr" rotWithShape="0">
                <a:srgbClr val="FFFFFF"/>
              </a:outerShdw>
            </a:effectLst>
            <a:extLst>
              <a:ext uri="{909E8E84-426E-40DD-AFC4-6F175D3DCCD1}">
                <a14:hiddenFill xmlns:a14="http://schemas.microsoft.com/office/drawing/2010/main">
                  <a:noFill/>
                </a14:hiddenFill>
              </a:ext>
            </a:extLst>
          </p:spPr>
        </p:cxnSp>
        <p:sp>
          <p:nvSpPr>
            <p:cNvPr id="9" name="Text Box 1653"/>
            <p:cNvSpPr txBox="1">
              <a:spLocks noChangeArrowheads="1"/>
            </p:cNvSpPr>
            <p:nvPr/>
          </p:nvSpPr>
          <p:spPr bwMode="auto">
            <a:xfrm>
              <a:off x="787393" y="824734"/>
              <a:ext cx="155627" cy="155627"/>
            </a:xfrm>
            <a:prstGeom prst="rect">
              <a:avLst/>
            </a:prstGeom>
            <a:solidFill>
              <a:srgbClr val="F5C040"/>
            </a:solidFill>
            <a:ln>
              <a:noFill/>
            </a:ln>
            <a:extLst/>
          </p:spPr>
          <p:txBody>
            <a:bodyPr rot="0" vert="horz" wrap="square" lIns="25400" tIns="25400" rIns="25400" bIns="25400" anchor="t" anchorCtr="0" upright="1">
              <a:noAutofit/>
            </a:bodyPr>
            <a:lstStyle/>
            <a:p>
              <a:pPr marL="0" marR="0" algn="ctr">
                <a:spcBef>
                  <a:spcPts val="0"/>
                </a:spcBef>
                <a:spcAft>
                  <a:spcPts val="0"/>
                </a:spcAft>
              </a:pPr>
              <a:r>
                <a:rPr lang="en-CA" sz="1200" b="1" dirty="0">
                  <a:effectLst/>
                  <a:latin typeface="Zurich BT"/>
                  <a:ea typeface="Times New Roman"/>
                  <a:cs typeface="Arial"/>
                </a:rPr>
                <a:t>1</a:t>
              </a:r>
              <a:endParaRPr lang="en-US" sz="1200" b="1" dirty="0">
                <a:effectLst/>
                <a:latin typeface="Zurich BT"/>
                <a:ea typeface="Times New Roman"/>
                <a:cs typeface="Arial"/>
              </a:endParaRPr>
            </a:p>
          </p:txBody>
        </p:sp>
        <p:sp>
          <p:nvSpPr>
            <p:cNvPr id="10" name="Text Box 1655"/>
            <p:cNvSpPr txBox="1">
              <a:spLocks noChangeArrowheads="1"/>
            </p:cNvSpPr>
            <p:nvPr/>
          </p:nvSpPr>
          <p:spPr bwMode="auto">
            <a:xfrm>
              <a:off x="1432944" y="2261251"/>
              <a:ext cx="155627" cy="155627"/>
            </a:xfrm>
            <a:prstGeom prst="rect">
              <a:avLst/>
            </a:prstGeom>
            <a:solidFill>
              <a:srgbClr val="F5C040"/>
            </a:solidFill>
            <a:ln>
              <a:noFill/>
            </a:ln>
            <a:extLst/>
          </p:spPr>
          <p:txBody>
            <a:bodyPr rot="0" vert="horz" wrap="square" lIns="25400" tIns="25400" rIns="25400" bIns="25400" anchor="t" anchorCtr="0" upright="1">
              <a:noAutofit/>
            </a:bodyPr>
            <a:lstStyle/>
            <a:p>
              <a:pPr marL="0" marR="0" algn="ctr">
                <a:spcBef>
                  <a:spcPts val="0"/>
                </a:spcBef>
                <a:spcAft>
                  <a:spcPts val="0"/>
                </a:spcAft>
              </a:pPr>
              <a:r>
                <a:rPr lang="en-CA" sz="1200" b="1" dirty="0">
                  <a:effectLst/>
                  <a:latin typeface="Zurich BT"/>
                  <a:ea typeface="Times New Roman"/>
                  <a:cs typeface="Arial"/>
                </a:rPr>
                <a:t>2</a:t>
              </a:r>
              <a:endParaRPr lang="en-US" sz="1200" b="1" dirty="0">
                <a:effectLst/>
                <a:latin typeface="Zurich BT"/>
                <a:ea typeface="Times New Roman"/>
                <a:cs typeface="Arial"/>
              </a:endParaRPr>
            </a:p>
          </p:txBody>
        </p:sp>
        <p:sp>
          <p:nvSpPr>
            <p:cNvPr id="11" name="Text Box 1657"/>
            <p:cNvSpPr txBox="1">
              <a:spLocks noChangeArrowheads="1"/>
            </p:cNvSpPr>
            <p:nvPr/>
          </p:nvSpPr>
          <p:spPr bwMode="auto">
            <a:xfrm>
              <a:off x="2619374" y="1464794"/>
              <a:ext cx="155627" cy="155627"/>
            </a:xfrm>
            <a:prstGeom prst="rect">
              <a:avLst/>
            </a:prstGeom>
            <a:solidFill>
              <a:srgbClr val="F5C040"/>
            </a:solidFill>
            <a:ln>
              <a:noFill/>
            </a:ln>
            <a:extLst/>
          </p:spPr>
          <p:txBody>
            <a:bodyPr rot="0" vert="horz" wrap="square" lIns="25400" tIns="25400" rIns="25400" bIns="25400" anchor="t" anchorCtr="0" upright="1">
              <a:noAutofit/>
            </a:bodyPr>
            <a:lstStyle/>
            <a:p>
              <a:pPr marL="0" marR="0" algn="ctr">
                <a:spcBef>
                  <a:spcPts val="0"/>
                </a:spcBef>
                <a:spcAft>
                  <a:spcPts val="0"/>
                </a:spcAft>
              </a:pPr>
              <a:r>
                <a:rPr lang="en-CA" sz="1200" b="1" dirty="0">
                  <a:effectLst/>
                  <a:latin typeface="Zurich BT"/>
                  <a:ea typeface="Times New Roman"/>
                  <a:cs typeface="Arial"/>
                </a:rPr>
                <a:t>3</a:t>
              </a:r>
              <a:endParaRPr lang="en-US" sz="1200" b="1" dirty="0">
                <a:effectLst/>
                <a:latin typeface="Zurich BT"/>
                <a:ea typeface="Times New Roman"/>
                <a:cs typeface="Arial"/>
              </a:endParaRPr>
            </a:p>
          </p:txBody>
        </p:sp>
      </p:grpSp>
      <p:sp>
        <p:nvSpPr>
          <p:cNvPr id="3" name="Footer Placeholder 2"/>
          <p:cNvSpPr>
            <a:spLocks noGrp="1"/>
          </p:cNvSpPr>
          <p:nvPr>
            <p:ph type="ftr" sz="quarter" idx="11"/>
          </p:nvPr>
        </p:nvSpPr>
        <p:spPr/>
        <p:txBody>
          <a:bodyPr/>
          <a:lstStyle/>
          <a:p>
            <a:r>
              <a:rPr lang="en-US" smtClean="0"/>
              <a:t>© IIG Vietnam</a:t>
            </a:r>
            <a:endParaRPr lang="en-US" dirty="0"/>
          </a:p>
        </p:txBody>
      </p:sp>
      <p:sp>
        <p:nvSpPr>
          <p:cNvPr id="12" name="Slide Number Placeholder 11"/>
          <p:cNvSpPr>
            <a:spLocks noGrp="1"/>
          </p:cNvSpPr>
          <p:nvPr>
            <p:ph type="sldNum" sz="quarter" idx="12"/>
          </p:nvPr>
        </p:nvSpPr>
        <p:spPr/>
        <p:txBody>
          <a:bodyPr/>
          <a:lstStyle/>
          <a:p>
            <a:fld id="{45FB6C65-6715-49C2-A781-2C0369051A11}" type="slidenum">
              <a:rPr lang="en-US" smtClean="0"/>
              <a:t>14</a:t>
            </a:fld>
            <a:endParaRPr lang="en-US" dirty="0"/>
          </a:p>
        </p:txBody>
      </p:sp>
    </p:spTree>
    <p:extLst>
      <p:ext uri="{BB962C8B-B14F-4D97-AF65-F5344CB8AC3E}">
        <p14:creationId xmlns:p14="http://schemas.microsoft.com/office/powerpoint/2010/main" val="4100092976"/>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vi-VN"/>
              <a:t>Tìm hiểu tập tin và thư mục</a:t>
            </a:r>
            <a:endParaRPr lang="en-US"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3307668340"/>
              </p:ext>
            </p:extLst>
          </p:nvPr>
        </p:nvGraphicFramePr>
        <p:xfrm>
          <a:off x="377372" y="1364649"/>
          <a:ext cx="8287658" cy="5046760"/>
        </p:xfrm>
        <a:graphic>
          <a:graphicData uri="http://schemas.openxmlformats.org/drawingml/2006/table">
            <a:tbl>
              <a:tblPr firstRow="1" firstCol="1" bandRow="1"/>
              <a:tblGrid>
                <a:gridCol w="1799771"/>
                <a:gridCol w="6487887"/>
              </a:tblGrid>
              <a:tr h="1625294">
                <a:tc>
                  <a:txBody>
                    <a:bodyPr/>
                    <a:lstStyle/>
                    <a:p>
                      <a:pPr>
                        <a:lnSpc>
                          <a:spcPct val="115000"/>
                        </a:lnSpc>
                        <a:spcBef>
                          <a:spcPts val="200"/>
                        </a:spcBef>
                        <a:spcAft>
                          <a:spcPts val="200"/>
                        </a:spcAft>
                        <a:tabLst>
                          <a:tab pos="228600" algn="l"/>
                        </a:tabLst>
                      </a:pPr>
                      <a:r>
                        <a:rPr lang="vi-VN" sz="2200" b="1" dirty="0" smtClean="0">
                          <a:effectLst/>
                          <a:latin typeface="Cambria" panose="02040503050406030204" pitchFamily="18" charset="0"/>
                          <a:ea typeface="Times New Roman"/>
                          <a:cs typeface="Calibri"/>
                        </a:rPr>
                        <a:t>N</a:t>
                      </a:r>
                      <a:r>
                        <a:rPr lang="en-US" sz="2200" b="1" dirty="0" err="1" smtClean="0">
                          <a:effectLst/>
                          <a:latin typeface="Cambria" panose="02040503050406030204" pitchFamily="18" charset="0"/>
                          <a:ea typeface="Times New Roman"/>
                          <a:cs typeface="Calibri"/>
                        </a:rPr>
                        <a:t>avigation</a:t>
                      </a:r>
                      <a:r>
                        <a:rPr lang="en-US" sz="2200" b="1" dirty="0" smtClean="0">
                          <a:effectLst/>
                          <a:latin typeface="Cambria" panose="02040503050406030204" pitchFamily="18" charset="0"/>
                          <a:ea typeface="Times New Roman"/>
                          <a:cs typeface="Calibri"/>
                        </a:rPr>
                        <a:t>  </a:t>
                      </a:r>
                      <a:br>
                        <a:rPr lang="en-US" sz="2200" b="1" dirty="0" smtClean="0">
                          <a:effectLst/>
                          <a:latin typeface="Cambria" panose="02040503050406030204" pitchFamily="18" charset="0"/>
                          <a:ea typeface="Times New Roman"/>
                          <a:cs typeface="Calibri"/>
                        </a:rPr>
                      </a:br>
                      <a:r>
                        <a:rPr lang="en-US" sz="2200" b="1" dirty="0" smtClean="0">
                          <a:effectLst/>
                          <a:latin typeface="Cambria" panose="02040503050406030204" pitchFamily="18" charset="0"/>
                          <a:ea typeface="Times New Roman"/>
                          <a:cs typeface="Calibri"/>
                        </a:rPr>
                        <a:t>    Pane</a:t>
                      </a:r>
                      <a:endParaRPr lang="en-US" sz="2200" b="1" dirty="0">
                        <a:effectLst/>
                        <a:latin typeface="Cambria" panose="02040503050406030204" pitchFamily="18" charset="0"/>
                        <a:ea typeface="Times New Roman"/>
                        <a:cs typeface="Calibri"/>
                      </a:endParaRPr>
                    </a:p>
                  </a:txBody>
                  <a:tcPr marL="68580" marR="68580" marT="0" marB="0">
                    <a:lnL>
                      <a:noFill/>
                    </a:lnL>
                    <a:lnR w="12700" cap="flat" cmpd="sng" algn="ctr">
                      <a:noFill/>
                      <a:prstDash val="solid"/>
                      <a:round/>
                      <a:headEnd type="none" w="med" len="med"/>
                      <a:tailEnd type="none" w="med" len="med"/>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just">
                        <a:lnSpc>
                          <a:spcPct val="115000"/>
                        </a:lnSpc>
                        <a:spcBef>
                          <a:spcPts val="200"/>
                        </a:spcBef>
                        <a:spcAft>
                          <a:spcPts val="200"/>
                        </a:spcAft>
                        <a:tabLst>
                          <a:tab pos="228600" algn="l"/>
                        </a:tabLst>
                      </a:pPr>
                      <a:r>
                        <a:rPr lang="en-CA" sz="2000" kern="1200" dirty="0" err="1" smtClean="0">
                          <a:solidFill>
                            <a:schemeClr val="tx1"/>
                          </a:solidFill>
                          <a:effectLst/>
                          <a:latin typeface="Cambria" panose="02040503050406030204" pitchFamily="18" charset="0"/>
                          <a:ea typeface="+mn-ea"/>
                          <a:cs typeface="+mn-cs"/>
                        </a:rPr>
                        <a:t>Danh</a:t>
                      </a:r>
                      <a:r>
                        <a:rPr lang="en-CA" sz="2000" kern="1200" dirty="0" smtClean="0">
                          <a:solidFill>
                            <a:schemeClr val="tx1"/>
                          </a:solidFill>
                          <a:effectLst/>
                          <a:latin typeface="Cambria" panose="02040503050406030204" pitchFamily="18" charset="0"/>
                          <a:ea typeface="+mn-ea"/>
                          <a:cs typeface="+mn-cs"/>
                        </a:rPr>
                        <a:t> </a:t>
                      </a:r>
                      <a:r>
                        <a:rPr lang="en-CA" sz="2000" kern="1200" dirty="0" err="1" smtClean="0">
                          <a:solidFill>
                            <a:schemeClr val="tx1"/>
                          </a:solidFill>
                          <a:effectLst/>
                          <a:latin typeface="Cambria" panose="02040503050406030204" pitchFamily="18" charset="0"/>
                          <a:ea typeface="+mn-ea"/>
                          <a:cs typeface="+mn-cs"/>
                        </a:rPr>
                        <a:t>sách</a:t>
                      </a:r>
                      <a:r>
                        <a:rPr lang="en-CA" sz="2000" kern="1200" dirty="0" smtClean="0">
                          <a:solidFill>
                            <a:schemeClr val="tx1"/>
                          </a:solidFill>
                          <a:effectLst/>
                          <a:latin typeface="Cambria" panose="02040503050406030204" pitchFamily="18" charset="0"/>
                          <a:ea typeface="+mn-ea"/>
                          <a:cs typeface="+mn-cs"/>
                        </a:rPr>
                        <a:t> </a:t>
                      </a:r>
                      <a:r>
                        <a:rPr lang="en-CA" sz="2000" b="1" kern="1200" dirty="0" smtClean="0">
                          <a:solidFill>
                            <a:schemeClr val="tx1"/>
                          </a:solidFill>
                          <a:effectLst/>
                          <a:latin typeface="Cambria" panose="02040503050406030204" pitchFamily="18" charset="0"/>
                          <a:ea typeface="+mn-ea"/>
                          <a:cs typeface="+mn-cs"/>
                        </a:rPr>
                        <a:t>Favorites</a:t>
                      </a:r>
                      <a:r>
                        <a:rPr lang="en-CA" sz="2000" kern="1200" dirty="0" smtClean="0">
                          <a:solidFill>
                            <a:schemeClr val="tx1"/>
                          </a:solidFill>
                          <a:effectLst/>
                          <a:latin typeface="Cambria" panose="02040503050406030204" pitchFamily="18" charset="0"/>
                          <a:ea typeface="+mn-ea"/>
                          <a:cs typeface="+mn-cs"/>
                        </a:rPr>
                        <a:t> </a:t>
                      </a:r>
                      <a:r>
                        <a:rPr lang="en-CA" sz="2000" kern="1200" dirty="0" err="1" smtClean="0">
                          <a:solidFill>
                            <a:schemeClr val="tx1"/>
                          </a:solidFill>
                          <a:effectLst/>
                          <a:latin typeface="Cambria" panose="02040503050406030204" pitchFamily="18" charset="0"/>
                          <a:ea typeface="+mn-ea"/>
                          <a:cs typeface="+mn-cs"/>
                        </a:rPr>
                        <a:t>chứa</a:t>
                      </a:r>
                      <a:r>
                        <a:rPr lang="en-CA" sz="2000" kern="1200" dirty="0" smtClean="0">
                          <a:solidFill>
                            <a:schemeClr val="tx1"/>
                          </a:solidFill>
                          <a:effectLst/>
                          <a:latin typeface="Cambria" panose="02040503050406030204" pitchFamily="18" charset="0"/>
                          <a:ea typeface="+mn-ea"/>
                          <a:cs typeface="+mn-cs"/>
                        </a:rPr>
                        <a:t> </a:t>
                      </a:r>
                      <a:r>
                        <a:rPr lang="en-CA" sz="2000" kern="1200" dirty="0" err="1" smtClean="0">
                          <a:solidFill>
                            <a:schemeClr val="tx1"/>
                          </a:solidFill>
                          <a:effectLst/>
                          <a:latin typeface="Cambria" panose="02040503050406030204" pitchFamily="18" charset="0"/>
                          <a:ea typeface="+mn-ea"/>
                          <a:cs typeface="+mn-cs"/>
                        </a:rPr>
                        <a:t>các</a:t>
                      </a:r>
                      <a:r>
                        <a:rPr lang="en-CA" sz="2000" kern="1200" dirty="0" smtClean="0">
                          <a:solidFill>
                            <a:schemeClr val="tx1"/>
                          </a:solidFill>
                          <a:effectLst/>
                          <a:latin typeface="Cambria" panose="02040503050406030204" pitchFamily="18" charset="0"/>
                          <a:ea typeface="+mn-ea"/>
                          <a:cs typeface="+mn-cs"/>
                        </a:rPr>
                        <a:t> </a:t>
                      </a:r>
                      <a:r>
                        <a:rPr lang="en-CA" sz="2000" kern="1200" dirty="0" err="1" smtClean="0">
                          <a:solidFill>
                            <a:schemeClr val="tx1"/>
                          </a:solidFill>
                          <a:effectLst/>
                          <a:latin typeface="Cambria" panose="02040503050406030204" pitchFamily="18" charset="0"/>
                          <a:ea typeface="+mn-ea"/>
                          <a:cs typeface="+mn-cs"/>
                        </a:rPr>
                        <a:t>liên</a:t>
                      </a:r>
                      <a:r>
                        <a:rPr lang="en-CA" sz="2000" kern="1200" dirty="0" smtClean="0">
                          <a:solidFill>
                            <a:schemeClr val="tx1"/>
                          </a:solidFill>
                          <a:effectLst/>
                          <a:latin typeface="Cambria" panose="02040503050406030204" pitchFamily="18" charset="0"/>
                          <a:ea typeface="+mn-ea"/>
                          <a:cs typeface="+mn-cs"/>
                        </a:rPr>
                        <a:t> </a:t>
                      </a:r>
                      <a:r>
                        <a:rPr lang="en-CA" sz="2000" kern="1200" dirty="0" err="1" smtClean="0">
                          <a:solidFill>
                            <a:schemeClr val="tx1"/>
                          </a:solidFill>
                          <a:effectLst/>
                          <a:latin typeface="Cambria" panose="02040503050406030204" pitchFamily="18" charset="0"/>
                          <a:ea typeface="+mn-ea"/>
                          <a:cs typeface="+mn-cs"/>
                        </a:rPr>
                        <a:t>kết</a:t>
                      </a:r>
                      <a:r>
                        <a:rPr lang="en-CA" sz="2000" kern="1200" dirty="0" smtClean="0">
                          <a:solidFill>
                            <a:schemeClr val="tx1"/>
                          </a:solidFill>
                          <a:effectLst/>
                          <a:latin typeface="Cambria" panose="02040503050406030204" pitchFamily="18" charset="0"/>
                          <a:ea typeface="+mn-ea"/>
                          <a:cs typeface="+mn-cs"/>
                        </a:rPr>
                        <a:t> </a:t>
                      </a:r>
                      <a:r>
                        <a:rPr lang="en-CA" sz="2000" kern="1200" dirty="0" err="1" smtClean="0">
                          <a:solidFill>
                            <a:schemeClr val="tx1"/>
                          </a:solidFill>
                          <a:effectLst/>
                          <a:latin typeface="Cambria" panose="02040503050406030204" pitchFamily="18" charset="0"/>
                          <a:ea typeface="+mn-ea"/>
                          <a:cs typeface="+mn-cs"/>
                        </a:rPr>
                        <a:t>tới</a:t>
                      </a:r>
                      <a:r>
                        <a:rPr lang="en-CA" sz="2000" kern="1200" dirty="0" smtClean="0">
                          <a:solidFill>
                            <a:schemeClr val="tx1"/>
                          </a:solidFill>
                          <a:effectLst/>
                          <a:latin typeface="Cambria" panose="02040503050406030204" pitchFamily="18" charset="0"/>
                          <a:ea typeface="+mn-ea"/>
                          <a:cs typeface="+mn-cs"/>
                        </a:rPr>
                        <a:t> </a:t>
                      </a:r>
                      <a:r>
                        <a:rPr lang="en-CA" sz="2000" kern="1200" dirty="0" err="1" smtClean="0">
                          <a:solidFill>
                            <a:schemeClr val="tx1"/>
                          </a:solidFill>
                          <a:effectLst/>
                          <a:latin typeface="Cambria" panose="02040503050406030204" pitchFamily="18" charset="0"/>
                          <a:ea typeface="+mn-ea"/>
                          <a:cs typeface="+mn-cs"/>
                        </a:rPr>
                        <a:t>các</a:t>
                      </a:r>
                      <a:r>
                        <a:rPr lang="en-CA" sz="2000" kern="1200" dirty="0" smtClean="0">
                          <a:solidFill>
                            <a:schemeClr val="tx1"/>
                          </a:solidFill>
                          <a:effectLst/>
                          <a:latin typeface="Cambria" panose="02040503050406030204" pitchFamily="18" charset="0"/>
                          <a:ea typeface="+mn-ea"/>
                          <a:cs typeface="+mn-cs"/>
                        </a:rPr>
                        <a:t> </a:t>
                      </a:r>
                      <a:r>
                        <a:rPr lang="en-CA" sz="2000" kern="1200" dirty="0" err="1" smtClean="0">
                          <a:solidFill>
                            <a:schemeClr val="tx1"/>
                          </a:solidFill>
                          <a:effectLst/>
                          <a:latin typeface="Cambria" panose="02040503050406030204" pitchFamily="18" charset="0"/>
                          <a:ea typeface="+mn-ea"/>
                          <a:cs typeface="+mn-cs"/>
                        </a:rPr>
                        <a:t>vị</a:t>
                      </a:r>
                      <a:r>
                        <a:rPr lang="en-CA" sz="2000" kern="1200" dirty="0" smtClean="0">
                          <a:solidFill>
                            <a:schemeClr val="tx1"/>
                          </a:solidFill>
                          <a:effectLst/>
                          <a:latin typeface="Cambria" panose="02040503050406030204" pitchFamily="18" charset="0"/>
                          <a:ea typeface="+mn-ea"/>
                          <a:cs typeface="+mn-cs"/>
                        </a:rPr>
                        <a:t> </a:t>
                      </a:r>
                      <a:r>
                        <a:rPr lang="en-CA" sz="2000" kern="1200" dirty="0" err="1" smtClean="0">
                          <a:solidFill>
                            <a:schemeClr val="tx1"/>
                          </a:solidFill>
                          <a:effectLst/>
                          <a:latin typeface="Cambria" panose="02040503050406030204" pitchFamily="18" charset="0"/>
                          <a:ea typeface="+mn-ea"/>
                          <a:cs typeface="+mn-cs"/>
                        </a:rPr>
                        <a:t>trí</a:t>
                      </a:r>
                      <a:r>
                        <a:rPr lang="en-CA" sz="2000" kern="1200" dirty="0" smtClean="0">
                          <a:solidFill>
                            <a:schemeClr val="tx1"/>
                          </a:solidFill>
                          <a:effectLst/>
                          <a:latin typeface="Cambria" panose="02040503050406030204" pitchFamily="18" charset="0"/>
                          <a:ea typeface="+mn-ea"/>
                          <a:cs typeface="+mn-cs"/>
                        </a:rPr>
                        <a:t> </a:t>
                      </a:r>
                      <a:r>
                        <a:rPr lang="en-CA" sz="2000" kern="1200" dirty="0" err="1" smtClean="0">
                          <a:solidFill>
                            <a:schemeClr val="tx1"/>
                          </a:solidFill>
                          <a:effectLst/>
                          <a:latin typeface="Cambria" panose="02040503050406030204" pitchFamily="18" charset="0"/>
                          <a:ea typeface="+mn-ea"/>
                          <a:cs typeface="+mn-cs"/>
                        </a:rPr>
                        <a:t>bạn</a:t>
                      </a:r>
                      <a:r>
                        <a:rPr lang="en-CA" sz="2000" kern="1200" dirty="0" smtClean="0">
                          <a:solidFill>
                            <a:schemeClr val="tx1"/>
                          </a:solidFill>
                          <a:effectLst/>
                          <a:latin typeface="Cambria" panose="02040503050406030204" pitchFamily="18" charset="0"/>
                          <a:ea typeface="+mn-ea"/>
                          <a:cs typeface="+mn-cs"/>
                        </a:rPr>
                        <a:t> </a:t>
                      </a:r>
                      <a:r>
                        <a:rPr lang="en-CA" sz="2000" kern="1200" dirty="0" err="1" smtClean="0">
                          <a:solidFill>
                            <a:schemeClr val="tx1"/>
                          </a:solidFill>
                          <a:effectLst/>
                          <a:latin typeface="Cambria" panose="02040503050406030204" pitchFamily="18" charset="0"/>
                          <a:ea typeface="+mn-ea"/>
                          <a:cs typeface="+mn-cs"/>
                        </a:rPr>
                        <a:t>thường</a:t>
                      </a:r>
                      <a:r>
                        <a:rPr lang="en-CA" sz="2000" kern="1200" dirty="0" smtClean="0">
                          <a:solidFill>
                            <a:schemeClr val="tx1"/>
                          </a:solidFill>
                          <a:effectLst/>
                          <a:latin typeface="Cambria" panose="02040503050406030204" pitchFamily="18" charset="0"/>
                          <a:ea typeface="+mn-ea"/>
                          <a:cs typeface="+mn-cs"/>
                        </a:rPr>
                        <a:t> di </a:t>
                      </a:r>
                      <a:r>
                        <a:rPr lang="en-CA" sz="2000" kern="1200" dirty="0" err="1" smtClean="0">
                          <a:solidFill>
                            <a:schemeClr val="tx1"/>
                          </a:solidFill>
                          <a:effectLst/>
                          <a:latin typeface="Cambria" panose="02040503050406030204" pitchFamily="18" charset="0"/>
                          <a:ea typeface="+mn-ea"/>
                          <a:cs typeface="+mn-cs"/>
                        </a:rPr>
                        <a:t>chuyển</a:t>
                      </a:r>
                      <a:r>
                        <a:rPr lang="en-CA" sz="2000" kern="1200" dirty="0" smtClean="0">
                          <a:solidFill>
                            <a:schemeClr val="tx1"/>
                          </a:solidFill>
                          <a:effectLst/>
                          <a:latin typeface="Cambria" panose="02040503050406030204" pitchFamily="18" charset="0"/>
                          <a:ea typeface="+mn-ea"/>
                          <a:cs typeface="+mn-cs"/>
                        </a:rPr>
                        <a:t> </a:t>
                      </a:r>
                      <a:r>
                        <a:rPr lang="en-CA" sz="2000" kern="1200" dirty="0" err="1" smtClean="0">
                          <a:solidFill>
                            <a:schemeClr val="tx1"/>
                          </a:solidFill>
                          <a:effectLst/>
                          <a:latin typeface="Cambria" panose="02040503050406030204" pitchFamily="18" charset="0"/>
                          <a:ea typeface="+mn-ea"/>
                          <a:cs typeface="+mn-cs"/>
                        </a:rPr>
                        <a:t>tới</a:t>
                      </a:r>
                      <a:r>
                        <a:rPr lang="en-CA" sz="2000" kern="1200" dirty="0" smtClean="0">
                          <a:solidFill>
                            <a:schemeClr val="tx1"/>
                          </a:solidFill>
                          <a:effectLst/>
                          <a:latin typeface="Cambria" panose="02040503050406030204" pitchFamily="18" charset="0"/>
                          <a:ea typeface="+mn-ea"/>
                          <a:cs typeface="+mn-cs"/>
                        </a:rPr>
                        <a:t>. Computer hay Network </a:t>
                      </a:r>
                      <a:r>
                        <a:rPr lang="en-CA" sz="2000" kern="1200" dirty="0" err="1" smtClean="0">
                          <a:solidFill>
                            <a:schemeClr val="tx1"/>
                          </a:solidFill>
                          <a:effectLst/>
                          <a:latin typeface="Cambria" panose="02040503050406030204" pitchFamily="18" charset="0"/>
                          <a:ea typeface="+mn-ea"/>
                          <a:cs typeface="+mn-cs"/>
                        </a:rPr>
                        <a:t>giúp</a:t>
                      </a:r>
                      <a:r>
                        <a:rPr lang="en-CA" sz="2000" kern="1200" dirty="0" smtClean="0">
                          <a:solidFill>
                            <a:schemeClr val="tx1"/>
                          </a:solidFill>
                          <a:effectLst/>
                          <a:latin typeface="Cambria" panose="02040503050406030204" pitchFamily="18" charset="0"/>
                          <a:ea typeface="+mn-ea"/>
                          <a:cs typeface="+mn-cs"/>
                        </a:rPr>
                        <a:t> </a:t>
                      </a:r>
                      <a:r>
                        <a:rPr lang="en-CA" sz="2000" kern="1200" dirty="0" err="1" smtClean="0">
                          <a:solidFill>
                            <a:schemeClr val="tx1"/>
                          </a:solidFill>
                          <a:effectLst/>
                          <a:latin typeface="Cambria" panose="02040503050406030204" pitchFamily="18" charset="0"/>
                          <a:ea typeface="+mn-ea"/>
                          <a:cs typeface="+mn-cs"/>
                        </a:rPr>
                        <a:t>bạn</a:t>
                      </a:r>
                      <a:r>
                        <a:rPr lang="en-CA" sz="2000" kern="1200" dirty="0" smtClean="0">
                          <a:solidFill>
                            <a:schemeClr val="tx1"/>
                          </a:solidFill>
                          <a:effectLst/>
                          <a:latin typeface="Cambria" panose="02040503050406030204" pitchFamily="18" charset="0"/>
                          <a:ea typeface="+mn-ea"/>
                          <a:cs typeface="+mn-cs"/>
                        </a:rPr>
                        <a:t> </a:t>
                      </a:r>
                      <a:r>
                        <a:rPr lang="en-CA" sz="2000" kern="1200" dirty="0" err="1" smtClean="0">
                          <a:solidFill>
                            <a:schemeClr val="tx1"/>
                          </a:solidFill>
                          <a:effectLst/>
                          <a:latin typeface="Cambria" panose="02040503050406030204" pitchFamily="18" charset="0"/>
                          <a:ea typeface="+mn-ea"/>
                          <a:cs typeface="+mn-cs"/>
                        </a:rPr>
                        <a:t>truy</a:t>
                      </a:r>
                      <a:r>
                        <a:rPr lang="en-CA" sz="2000" kern="1200" dirty="0" smtClean="0">
                          <a:solidFill>
                            <a:schemeClr val="tx1"/>
                          </a:solidFill>
                          <a:effectLst/>
                          <a:latin typeface="Cambria" panose="02040503050406030204" pitchFamily="18" charset="0"/>
                          <a:ea typeface="+mn-ea"/>
                          <a:cs typeface="+mn-cs"/>
                        </a:rPr>
                        <a:t> </a:t>
                      </a:r>
                      <a:r>
                        <a:rPr lang="en-CA" sz="2000" kern="1200" dirty="0" err="1" smtClean="0">
                          <a:solidFill>
                            <a:schemeClr val="tx1"/>
                          </a:solidFill>
                          <a:effectLst/>
                          <a:latin typeface="Cambria" panose="02040503050406030204" pitchFamily="18" charset="0"/>
                          <a:ea typeface="+mn-ea"/>
                          <a:cs typeface="+mn-cs"/>
                        </a:rPr>
                        <a:t>xuất</a:t>
                      </a:r>
                      <a:r>
                        <a:rPr lang="en-CA" sz="2000" kern="1200" dirty="0" smtClean="0">
                          <a:solidFill>
                            <a:schemeClr val="tx1"/>
                          </a:solidFill>
                          <a:effectLst/>
                          <a:latin typeface="Cambria" panose="02040503050406030204" pitchFamily="18" charset="0"/>
                          <a:ea typeface="+mn-ea"/>
                          <a:cs typeface="+mn-cs"/>
                        </a:rPr>
                        <a:t> </a:t>
                      </a:r>
                      <a:r>
                        <a:rPr lang="en-CA" sz="2000" kern="1200" dirty="0" err="1" smtClean="0">
                          <a:solidFill>
                            <a:schemeClr val="tx1"/>
                          </a:solidFill>
                          <a:effectLst/>
                          <a:latin typeface="Cambria" panose="02040503050406030204" pitchFamily="18" charset="0"/>
                          <a:ea typeface="+mn-ea"/>
                          <a:cs typeface="+mn-cs"/>
                        </a:rPr>
                        <a:t>đến</a:t>
                      </a:r>
                      <a:r>
                        <a:rPr lang="en-CA" sz="2000" kern="1200" dirty="0" smtClean="0">
                          <a:solidFill>
                            <a:schemeClr val="tx1"/>
                          </a:solidFill>
                          <a:effectLst/>
                          <a:latin typeface="Cambria" panose="02040503050406030204" pitchFamily="18" charset="0"/>
                          <a:ea typeface="+mn-ea"/>
                          <a:cs typeface="+mn-cs"/>
                        </a:rPr>
                        <a:t> </a:t>
                      </a:r>
                      <a:r>
                        <a:rPr lang="en-CA" sz="2000" kern="1200" dirty="0" err="1" smtClean="0">
                          <a:solidFill>
                            <a:schemeClr val="tx1"/>
                          </a:solidFill>
                          <a:effectLst/>
                          <a:latin typeface="Cambria" panose="02040503050406030204" pitchFamily="18" charset="0"/>
                          <a:ea typeface="+mn-ea"/>
                          <a:cs typeface="+mn-cs"/>
                        </a:rPr>
                        <a:t>tất</a:t>
                      </a:r>
                      <a:r>
                        <a:rPr lang="en-CA" sz="2000" kern="1200" dirty="0" smtClean="0">
                          <a:solidFill>
                            <a:schemeClr val="tx1"/>
                          </a:solidFill>
                          <a:effectLst/>
                          <a:latin typeface="Cambria" panose="02040503050406030204" pitchFamily="18" charset="0"/>
                          <a:ea typeface="+mn-ea"/>
                          <a:cs typeface="+mn-cs"/>
                        </a:rPr>
                        <a:t> </a:t>
                      </a:r>
                      <a:r>
                        <a:rPr lang="en-CA" sz="2000" kern="1200" dirty="0" err="1" smtClean="0">
                          <a:solidFill>
                            <a:schemeClr val="tx1"/>
                          </a:solidFill>
                          <a:effectLst/>
                          <a:latin typeface="Cambria" panose="02040503050406030204" pitchFamily="18" charset="0"/>
                          <a:ea typeface="+mn-ea"/>
                          <a:cs typeface="+mn-cs"/>
                        </a:rPr>
                        <a:t>cả</a:t>
                      </a:r>
                      <a:r>
                        <a:rPr lang="en-CA" sz="2000" kern="1200" dirty="0" smtClean="0">
                          <a:solidFill>
                            <a:schemeClr val="tx1"/>
                          </a:solidFill>
                          <a:effectLst/>
                          <a:latin typeface="Cambria" panose="02040503050406030204" pitchFamily="18" charset="0"/>
                          <a:ea typeface="+mn-ea"/>
                          <a:cs typeface="+mn-cs"/>
                        </a:rPr>
                        <a:t> </a:t>
                      </a:r>
                      <a:r>
                        <a:rPr lang="en-CA" sz="2000" kern="1200" dirty="0" err="1" smtClean="0">
                          <a:solidFill>
                            <a:schemeClr val="tx1"/>
                          </a:solidFill>
                          <a:effectLst/>
                          <a:latin typeface="Cambria" panose="02040503050406030204" pitchFamily="18" charset="0"/>
                          <a:ea typeface="+mn-ea"/>
                          <a:cs typeface="+mn-cs"/>
                        </a:rPr>
                        <a:t>các</a:t>
                      </a:r>
                      <a:r>
                        <a:rPr lang="en-CA" sz="2000" kern="1200" dirty="0" smtClean="0">
                          <a:solidFill>
                            <a:schemeClr val="tx1"/>
                          </a:solidFill>
                          <a:effectLst/>
                          <a:latin typeface="Cambria" panose="02040503050406030204" pitchFamily="18" charset="0"/>
                          <a:ea typeface="+mn-ea"/>
                          <a:cs typeface="+mn-cs"/>
                        </a:rPr>
                        <a:t> </a:t>
                      </a:r>
                      <a:r>
                        <a:rPr lang="en-CA" sz="2000" kern="1200" dirty="0" err="1" smtClean="0">
                          <a:solidFill>
                            <a:schemeClr val="tx1"/>
                          </a:solidFill>
                          <a:effectLst/>
                          <a:latin typeface="Cambria" panose="02040503050406030204" pitchFamily="18" charset="0"/>
                          <a:ea typeface="+mn-ea"/>
                          <a:cs typeface="+mn-cs"/>
                        </a:rPr>
                        <a:t>thiết</a:t>
                      </a:r>
                      <a:r>
                        <a:rPr lang="en-CA" sz="2000" kern="1200" dirty="0" smtClean="0">
                          <a:solidFill>
                            <a:schemeClr val="tx1"/>
                          </a:solidFill>
                          <a:effectLst/>
                          <a:latin typeface="Cambria" panose="02040503050406030204" pitchFamily="18" charset="0"/>
                          <a:ea typeface="+mn-ea"/>
                          <a:cs typeface="+mn-cs"/>
                        </a:rPr>
                        <a:t> </a:t>
                      </a:r>
                      <a:r>
                        <a:rPr lang="en-CA" sz="2000" kern="1200" dirty="0" err="1" smtClean="0">
                          <a:solidFill>
                            <a:schemeClr val="tx1"/>
                          </a:solidFill>
                          <a:effectLst/>
                          <a:latin typeface="Cambria" panose="02040503050406030204" pitchFamily="18" charset="0"/>
                          <a:ea typeface="+mn-ea"/>
                          <a:cs typeface="+mn-cs"/>
                        </a:rPr>
                        <a:t>bị</a:t>
                      </a:r>
                      <a:r>
                        <a:rPr lang="en-CA" sz="2000" kern="1200" dirty="0" smtClean="0">
                          <a:solidFill>
                            <a:schemeClr val="tx1"/>
                          </a:solidFill>
                          <a:effectLst/>
                          <a:latin typeface="Cambria" panose="02040503050406030204" pitchFamily="18" charset="0"/>
                          <a:ea typeface="+mn-ea"/>
                          <a:cs typeface="+mn-cs"/>
                        </a:rPr>
                        <a:t> </a:t>
                      </a:r>
                      <a:r>
                        <a:rPr lang="en-CA" sz="2000" kern="1200" dirty="0" err="1" smtClean="0">
                          <a:solidFill>
                            <a:schemeClr val="tx1"/>
                          </a:solidFill>
                          <a:effectLst/>
                          <a:latin typeface="Cambria" panose="02040503050406030204" pitchFamily="18" charset="0"/>
                          <a:ea typeface="+mn-ea"/>
                          <a:cs typeface="+mn-cs"/>
                        </a:rPr>
                        <a:t>lưu</a:t>
                      </a:r>
                      <a:r>
                        <a:rPr lang="en-CA" sz="2000" kern="1200" dirty="0" smtClean="0">
                          <a:solidFill>
                            <a:schemeClr val="tx1"/>
                          </a:solidFill>
                          <a:effectLst/>
                          <a:latin typeface="Cambria" panose="02040503050406030204" pitchFamily="18" charset="0"/>
                          <a:ea typeface="+mn-ea"/>
                          <a:cs typeface="+mn-cs"/>
                        </a:rPr>
                        <a:t> </a:t>
                      </a:r>
                      <a:r>
                        <a:rPr lang="en-CA" sz="2000" kern="1200" dirty="0" err="1" smtClean="0">
                          <a:solidFill>
                            <a:schemeClr val="tx1"/>
                          </a:solidFill>
                          <a:effectLst/>
                          <a:latin typeface="Cambria" panose="02040503050406030204" pitchFamily="18" charset="0"/>
                          <a:ea typeface="+mn-ea"/>
                          <a:cs typeface="+mn-cs"/>
                        </a:rPr>
                        <a:t>trữ</a:t>
                      </a:r>
                      <a:r>
                        <a:rPr lang="en-CA" sz="2000" kern="1200" dirty="0" smtClean="0">
                          <a:solidFill>
                            <a:schemeClr val="tx1"/>
                          </a:solidFill>
                          <a:effectLst/>
                          <a:latin typeface="Cambria" panose="02040503050406030204" pitchFamily="18" charset="0"/>
                          <a:ea typeface="+mn-ea"/>
                          <a:cs typeface="+mn-cs"/>
                        </a:rPr>
                        <a:t> </a:t>
                      </a:r>
                      <a:r>
                        <a:rPr lang="en-CA" sz="2000" kern="1200" dirty="0" err="1" smtClean="0">
                          <a:solidFill>
                            <a:schemeClr val="tx1"/>
                          </a:solidFill>
                          <a:effectLst/>
                          <a:latin typeface="Cambria" panose="02040503050406030204" pitchFamily="18" charset="0"/>
                          <a:ea typeface="+mn-ea"/>
                          <a:cs typeface="+mn-cs"/>
                        </a:rPr>
                        <a:t>khả</a:t>
                      </a:r>
                      <a:r>
                        <a:rPr lang="en-CA" sz="2000" kern="1200" dirty="0" smtClean="0">
                          <a:solidFill>
                            <a:schemeClr val="tx1"/>
                          </a:solidFill>
                          <a:effectLst/>
                          <a:latin typeface="Cambria" panose="02040503050406030204" pitchFamily="18" charset="0"/>
                          <a:ea typeface="+mn-ea"/>
                          <a:cs typeface="+mn-cs"/>
                        </a:rPr>
                        <a:t> </a:t>
                      </a:r>
                      <a:r>
                        <a:rPr lang="en-CA" sz="2000" kern="1200" dirty="0" err="1" smtClean="0">
                          <a:solidFill>
                            <a:schemeClr val="tx1"/>
                          </a:solidFill>
                          <a:effectLst/>
                          <a:latin typeface="Cambria" panose="02040503050406030204" pitchFamily="18" charset="0"/>
                          <a:ea typeface="+mn-ea"/>
                          <a:cs typeface="+mn-cs"/>
                        </a:rPr>
                        <a:t>dụng</a:t>
                      </a:r>
                      <a:r>
                        <a:rPr lang="en-CA" sz="2000" kern="1200" dirty="0" smtClean="0">
                          <a:solidFill>
                            <a:schemeClr val="tx1"/>
                          </a:solidFill>
                          <a:effectLst/>
                          <a:latin typeface="Cambria" panose="02040503050406030204" pitchFamily="18" charset="0"/>
                          <a:ea typeface="+mn-ea"/>
                          <a:cs typeface="+mn-cs"/>
                        </a:rPr>
                        <a:t> </a:t>
                      </a:r>
                      <a:r>
                        <a:rPr lang="en-CA" sz="2000" kern="1200" dirty="0" err="1" smtClean="0">
                          <a:solidFill>
                            <a:schemeClr val="tx1"/>
                          </a:solidFill>
                          <a:effectLst/>
                          <a:latin typeface="Cambria" panose="02040503050406030204" pitchFamily="18" charset="0"/>
                          <a:ea typeface="+mn-ea"/>
                          <a:cs typeface="+mn-cs"/>
                        </a:rPr>
                        <a:t>trong</a:t>
                      </a:r>
                      <a:r>
                        <a:rPr lang="en-CA" sz="2000" kern="1200" dirty="0" smtClean="0">
                          <a:solidFill>
                            <a:schemeClr val="tx1"/>
                          </a:solidFill>
                          <a:effectLst/>
                          <a:latin typeface="Cambria" panose="02040503050406030204" pitchFamily="18" charset="0"/>
                          <a:ea typeface="+mn-ea"/>
                          <a:cs typeface="+mn-cs"/>
                        </a:rPr>
                        <a:t> </a:t>
                      </a:r>
                      <a:r>
                        <a:rPr lang="en-CA" sz="2000" kern="1200" dirty="0" err="1" smtClean="0">
                          <a:solidFill>
                            <a:schemeClr val="tx1"/>
                          </a:solidFill>
                          <a:effectLst/>
                          <a:latin typeface="Cambria" panose="02040503050406030204" pitchFamily="18" charset="0"/>
                          <a:ea typeface="+mn-ea"/>
                          <a:cs typeface="+mn-cs"/>
                        </a:rPr>
                        <a:t>máy</a:t>
                      </a:r>
                      <a:r>
                        <a:rPr lang="en-CA" sz="2000" kern="1200" dirty="0" smtClean="0">
                          <a:solidFill>
                            <a:schemeClr val="tx1"/>
                          </a:solidFill>
                          <a:effectLst/>
                          <a:latin typeface="Cambria" panose="02040503050406030204" pitchFamily="18" charset="0"/>
                          <a:ea typeface="+mn-ea"/>
                          <a:cs typeface="+mn-cs"/>
                        </a:rPr>
                        <a:t> </a:t>
                      </a:r>
                      <a:r>
                        <a:rPr lang="en-CA" sz="2000" kern="1200" dirty="0" err="1" smtClean="0">
                          <a:solidFill>
                            <a:schemeClr val="tx1"/>
                          </a:solidFill>
                          <a:effectLst/>
                          <a:latin typeface="Cambria" panose="02040503050406030204" pitchFamily="18" charset="0"/>
                          <a:ea typeface="+mn-ea"/>
                          <a:cs typeface="+mn-cs"/>
                        </a:rPr>
                        <a:t>tính</a:t>
                      </a:r>
                      <a:r>
                        <a:rPr lang="en-CA" sz="2000" kern="1200" dirty="0" smtClean="0">
                          <a:solidFill>
                            <a:schemeClr val="tx1"/>
                          </a:solidFill>
                          <a:effectLst/>
                          <a:latin typeface="Cambria" panose="02040503050406030204" pitchFamily="18" charset="0"/>
                          <a:ea typeface="+mn-ea"/>
                          <a:cs typeface="+mn-cs"/>
                        </a:rPr>
                        <a:t> </a:t>
                      </a:r>
                      <a:r>
                        <a:rPr lang="en-CA" sz="2000" kern="1200" dirty="0" err="1" smtClean="0">
                          <a:solidFill>
                            <a:schemeClr val="tx1"/>
                          </a:solidFill>
                          <a:effectLst/>
                          <a:latin typeface="Cambria" panose="02040503050406030204" pitchFamily="18" charset="0"/>
                          <a:ea typeface="+mn-ea"/>
                          <a:cs typeface="+mn-cs"/>
                        </a:rPr>
                        <a:t>như</a:t>
                      </a:r>
                      <a:r>
                        <a:rPr lang="en-CA" sz="2000" kern="1200" dirty="0" smtClean="0">
                          <a:solidFill>
                            <a:schemeClr val="tx1"/>
                          </a:solidFill>
                          <a:effectLst/>
                          <a:latin typeface="Cambria" panose="02040503050406030204" pitchFamily="18" charset="0"/>
                          <a:ea typeface="+mn-ea"/>
                          <a:cs typeface="+mn-cs"/>
                        </a:rPr>
                        <a:t> ổ </a:t>
                      </a:r>
                      <a:r>
                        <a:rPr lang="en-CA" sz="2000" kern="1200" dirty="0" err="1" smtClean="0">
                          <a:solidFill>
                            <a:schemeClr val="tx1"/>
                          </a:solidFill>
                          <a:effectLst/>
                          <a:latin typeface="Cambria" panose="02040503050406030204" pitchFamily="18" charset="0"/>
                          <a:ea typeface="+mn-ea"/>
                          <a:cs typeface="+mn-cs"/>
                        </a:rPr>
                        <a:t>cứng</a:t>
                      </a:r>
                      <a:r>
                        <a:rPr lang="en-CA" sz="2000" kern="1200" dirty="0" smtClean="0">
                          <a:solidFill>
                            <a:schemeClr val="tx1"/>
                          </a:solidFill>
                          <a:effectLst/>
                          <a:latin typeface="Cambria" panose="02040503050406030204" pitchFamily="18" charset="0"/>
                          <a:ea typeface="+mn-ea"/>
                          <a:cs typeface="+mn-cs"/>
                        </a:rPr>
                        <a:t> </a:t>
                      </a:r>
                      <a:r>
                        <a:rPr lang="en-CA" sz="2000" kern="1200" dirty="0" err="1" smtClean="0">
                          <a:solidFill>
                            <a:schemeClr val="tx1"/>
                          </a:solidFill>
                          <a:effectLst/>
                          <a:latin typeface="Cambria" panose="02040503050406030204" pitchFamily="18" charset="0"/>
                          <a:ea typeface="+mn-ea"/>
                          <a:cs typeface="+mn-cs"/>
                        </a:rPr>
                        <a:t>của</a:t>
                      </a:r>
                      <a:r>
                        <a:rPr lang="en-CA" sz="2000" kern="1200" dirty="0" smtClean="0">
                          <a:solidFill>
                            <a:schemeClr val="tx1"/>
                          </a:solidFill>
                          <a:effectLst/>
                          <a:latin typeface="Cambria" panose="02040503050406030204" pitchFamily="18" charset="0"/>
                          <a:ea typeface="+mn-ea"/>
                          <a:cs typeface="+mn-cs"/>
                        </a:rPr>
                        <a:t> </a:t>
                      </a:r>
                      <a:r>
                        <a:rPr lang="en-CA" sz="2000" kern="1200" dirty="0" err="1" smtClean="0">
                          <a:solidFill>
                            <a:schemeClr val="tx1"/>
                          </a:solidFill>
                          <a:effectLst/>
                          <a:latin typeface="Cambria" panose="02040503050406030204" pitchFamily="18" charset="0"/>
                          <a:ea typeface="+mn-ea"/>
                          <a:cs typeface="+mn-cs"/>
                        </a:rPr>
                        <a:t>máy</a:t>
                      </a:r>
                      <a:r>
                        <a:rPr lang="en-CA" sz="2000" kern="1200" dirty="0" smtClean="0">
                          <a:solidFill>
                            <a:schemeClr val="tx1"/>
                          </a:solidFill>
                          <a:effectLst/>
                          <a:latin typeface="Cambria" panose="02040503050406030204" pitchFamily="18" charset="0"/>
                          <a:ea typeface="+mn-ea"/>
                          <a:cs typeface="+mn-cs"/>
                        </a:rPr>
                        <a:t> </a:t>
                      </a:r>
                      <a:r>
                        <a:rPr lang="en-CA" sz="2000" kern="1200" dirty="0" err="1" smtClean="0">
                          <a:solidFill>
                            <a:schemeClr val="tx1"/>
                          </a:solidFill>
                          <a:effectLst/>
                          <a:latin typeface="Cambria" panose="02040503050406030204" pitchFamily="18" charset="0"/>
                          <a:ea typeface="+mn-ea"/>
                          <a:cs typeface="+mn-cs"/>
                        </a:rPr>
                        <a:t>tính</a:t>
                      </a:r>
                      <a:r>
                        <a:rPr lang="en-CA" sz="2000" kern="1200" dirty="0" smtClean="0">
                          <a:solidFill>
                            <a:schemeClr val="tx1"/>
                          </a:solidFill>
                          <a:effectLst/>
                          <a:latin typeface="Cambria" panose="02040503050406030204" pitchFamily="18" charset="0"/>
                          <a:ea typeface="+mn-ea"/>
                          <a:cs typeface="+mn-cs"/>
                        </a:rPr>
                        <a:t>, ổ </a:t>
                      </a:r>
                      <a:r>
                        <a:rPr lang="en-CA" sz="2000" kern="1200" dirty="0" err="1" smtClean="0">
                          <a:solidFill>
                            <a:schemeClr val="tx1"/>
                          </a:solidFill>
                          <a:effectLst/>
                          <a:latin typeface="Cambria" panose="02040503050406030204" pitchFamily="18" charset="0"/>
                          <a:ea typeface="+mn-ea"/>
                          <a:cs typeface="+mn-cs"/>
                        </a:rPr>
                        <a:t>đĩa</a:t>
                      </a:r>
                      <a:r>
                        <a:rPr lang="en-CA" sz="2000" kern="1200" dirty="0" smtClean="0">
                          <a:solidFill>
                            <a:schemeClr val="tx1"/>
                          </a:solidFill>
                          <a:effectLst/>
                          <a:latin typeface="Cambria" panose="02040503050406030204" pitchFamily="18" charset="0"/>
                          <a:ea typeface="+mn-ea"/>
                          <a:cs typeface="+mn-cs"/>
                        </a:rPr>
                        <a:t> </a:t>
                      </a:r>
                      <a:r>
                        <a:rPr lang="en-CA" sz="2000" kern="1200" dirty="0" err="1" smtClean="0">
                          <a:solidFill>
                            <a:schemeClr val="tx1"/>
                          </a:solidFill>
                          <a:effectLst/>
                          <a:latin typeface="Cambria" panose="02040503050406030204" pitchFamily="18" charset="0"/>
                          <a:ea typeface="+mn-ea"/>
                          <a:cs typeface="+mn-cs"/>
                        </a:rPr>
                        <a:t>quang</a:t>
                      </a:r>
                      <a:r>
                        <a:rPr lang="en-CA" sz="2000" kern="1200" dirty="0" smtClean="0">
                          <a:solidFill>
                            <a:schemeClr val="tx1"/>
                          </a:solidFill>
                          <a:effectLst/>
                          <a:latin typeface="Cambria" panose="02040503050406030204" pitchFamily="18" charset="0"/>
                          <a:ea typeface="+mn-ea"/>
                          <a:cs typeface="+mn-cs"/>
                        </a:rPr>
                        <a:t> hay ổ </a:t>
                      </a:r>
                      <a:r>
                        <a:rPr lang="en-CA" sz="2000" kern="1200" dirty="0" err="1" smtClean="0">
                          <a:solidFill>
                            <a:schemeClr val="tx1"/>
                          </a:solidFill>
                          <a:effectLst/>
                          <a:latin typeface="Cambria" panose="02040503050406030204" pitchFamily="18" charset="0"/>
                          <a:ea typeface="+mn-ea"/>
                          <a:cs typeface="+mn-cs"/>
                        </a:rPr>
                        <a:t>mạng</a:t>
                      </a:r>
                      <a:endParaRPr lang="en-US" sz="2000" b="0" dirty="0">
                        <a:effectLst/>
                        <a:latin typeface="Cambria" panose="02040503050406030204" pitchFamily="18" charset="0"/>
                        <a:ea typeface="Times New Roman"/>
                        <a:cs typeface="Calibri"/>
                      </a:endParaRPr>
                    </a:p>
                  </a:txBody>
                  <a:tcPr marL="68580" marR="68580" marT="0" marB="0">
                    <a:lnL w="12700" cap="flat" cmpd="sng" algn="ctr">
                      <a:noFill/>
                      <a:prstDash val="solid"/>
                      <a:round/>
                      <a:headEnd type="none" w="med" len="med"/>
                      <a:tailEnd type="none" w="med" len="med"/>
                    </a:lnL>
                    <a:lnR>
                      <a:noFill/>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589129">
                <a:tc>
                  <a:txBody>
                    <a:bodyPr/>
                    <a:lstStyle/>
                    <a:p>
                      <a:pPr>
                        <a:lnSpc>
                          <a:spcPct val="115000"/>
                        </a:lnSpc>
                        <a:spcBef>
                          <a:spcPts val="200"/>
                        </a:spcBef>
                        <a:spcAft>
                          <a:spcPts val="200"/>
                        </a:spcAft>
                        <a:tabLst>
                          <a:tab pos="228600" algn="l"/>
                        </a:tabLst>
                      </a:pPr>
                      <a:r>
                        <a:rPr lang="en-US" sz="2200" b="1" dirty="0" smtClean="0">
                          <a:effectLst/>
                          <a:latin typeface="Cambria" panose="02040503050406030204" pitchFamily="18" charset="0"/>
                          <a:ea typeface="Times New Roman"/>
                          <a:cs typeface="Calibri"/>
                        </a:rPr>
                        <a:t>   (</a:t>
                      </a:r>
                      <a:r>
                        <a:rPr lang="en-US" sz="2200" b="1" dirty="0">
                          <a:effectLst/>
                          <a:latin typeface="Cambria" panose="02040503050406030204" pitchFamily="18" charset="0"/>
                          <a:ea typeface="Times New Roman"/>
                          <a:cs typeface="Calibri"/>
                        </a:rPr>
                        <a:t>Expand) </a:t>
                      </a:r>
                    </a:p>
                  </a:txBody>
                  <a:tcPr marL="68580" marR="68580" marT="0" marB="0">
                    <a:lnL>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just">
                        <a:lnSpc>
                          <a:spcPct val="115000"/>
                        </a:lnSpc>
                        <a:spcBef>
                          <a:spcPts val="200"/>
                        </a:spcBef>
                        <a:spcAft>
                          <a:spcPts val="200"/>
                        </a:spcAft>
                        <a:tabLst>
                          <a:tab pos="228600" algn="l"/>
                        </a:tabLst>
                      </a:pPr>
                      <a:r>
                        <a:rPr lang="vi-VN" sz="2000" dirty="0" smtClean="0">
                          <a:effectLst/>
                          <a:latin typeface="Cambria" panose="02040503050406030204" pitchFamily="18" charset="0"/>
                          <a:ea typeface="Times New Roman"/>
                          <a:cs typeface="Calibri"/>
                        </a:rPr>
                        <a:t>Hiển thị các thư mục hay các nội dung con của cấp độ này; bạn có thể thấy một vài mũi tên thế này tùy vào cách thiết lập cấu trúc sắp xếp.</a:t>
                      </a:r>
                      <a:endParaRPr lang="en-US" sz="2000" dirty="0">
                        <a:effectLst/>
                        <a:latin typeface="Cambria" panose="02040503050406030204" pitchFamily="18" charset="0"/>
                        <a:ea typeface="Times New Roman"/>
                        <a:cs typeface="Calibri"/>
                      </a:endParaRPr>
                    </a:p>
                  </a:txBody>
                  <a:tcPr marL="68580" marR="68580" marT="0" marB="0">
                    <a:lnL w="12700" cap="flat" cmpd="sng" algn="ctr">
                      <a:no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615557">
                <a:tc>
                  <a:txBody>
                    <a:bodyPr/>
                    <a:lstStyle/>
                    <a:p>
                      <a:pPr>
                        <a:lnSpc>
                          <a:spcPct val="115000"/>
                        </a:lnSpc>
                        <a:spcBef>
                          <a:spcPts val="200"/>
                        </a:spcBef>
                        <a:spcAft>
                          <a:spcPts val="200"/>
                        </a:spcAft>
                        <a:tabLst>
                          <a:tab pos="228600" algn="l"/>
                        </a:tabLst>
                      </a:pPr>
                      <a:r>
                        <a:rPr lang="en-US" sz="2200" b="1" dirty="0" smtClean="0">
                          <a:effectLst/>
                          <a:latin typeface="Cambria" panose="02040503050406030204" pitchFamily="18" charset="0"/>
                          <a:ea typeface="Times New Roman"/>
                          <a:cs typeface="Calibri"/>
                        </a:rPr>
                        <a:t>   (</a:t>
                      </a:r>
                      <a:r>
                        <a:rPr lang="en-US" sz="2200" b="1" dirty="0">
                          <a:effectLst/>
                          <a:latin typeface="Cambria" panose="02040503050406030204" pitchFamily="18" charset="0"/>
                          <a:ea typeface="Times New Roman"/>
                          <a:cs typeface="Calibri"/>
                        </a:rPr>
                        <a:t>Collapse)</a:t>
                      </a:r>
                    </a:p>
                  </a:txBody>
                  <a:tcPr marL="68580" marR="68580" marT="0" marB="0">
                    <a:lnL>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just">
                        <a:lnSpc>
                          <a:spcPct val="115000"/>
                        </a:lnSpc>
                        <a:spcBef>
                          <a:spcPts val="200"/>
                        </a:spcBef>
                        <a:spcAft>
                          <a:spcPts val="200"/>
                        </a:spcAft>
                        <a:tabLst>
                          <a:tab pos="228600" algn="l"/>
                        </a:tabLst>
                      </a:pPr>
                      <a:r>
                        <a:rPr lang="vi-VN" sz="2000" dirty="0" smtClean="0">
                          <a:effectLst/>
                          <a:latin typeface="Cambria" panose="02040503050406030204" pitchFamily="18" charset="0"/>
                          <a:ea typeface="Times New Roman"/>
                          <a:cs typeface="Calibri"/>
                        </a:rPr>
                        <a:t>Cho phép bạn ẩn các mục con hay làm thu gọn cấu trúc sắp xếp của cấp độ này</a:t>
                      </a:r>
                      <a:endParaRPr lang="en-US" sz="2000" dirty="0">
                        <a:effectLst/>
                        <a:latin typeface="Cambria" panose="02040503050406030204" pitchFamily="18" charset="0"/>
                        <a:ea typeface="Times New Roman"/>
                        <a:cs typeface="Calibri"/>
                      </a:endParaRPr>
                    </a:p>
                  </a:txBody>
                  <a:tcPr marL="68580" marR="68580" marT="0" marB="0">
                    <a:lnL w="12700" cap="flat" cmpd="sng" algn="ctr">
                      <a:no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609600">
                <a:tc>
                  <a:txBody>
                    <a:bodyPr/>
                    <a:lstStyle/>
                    <a:p>
                      <a:pPr>
                        <a:lnSpc>
                          <a:spcPct val="115000"/>
                        </a:lnSpc>
                        <a:spcBef>
                          <a:spcPts val="200"/>
                        </a:spcBef>
                        <a:spcAft>
                          <a:spcPts val="200"/>
                        </a:spcAft>
                        <a:tabLst>
                          <a:tab pos="228600" algn="l"/>
                        </a:tabLst>
                      </a:pPr>
                      <a:r>
                        <a:rPr lang="en-US" sz="2200" b="1" dirty="0" smtClean="0">
                          <a:effectLst/>
                          <a:latin typeface="Cambria" panose="02040503050406030204" pitchFamily="18" charset="0"/>
                          <a:ea typeface="Times New Roman"/>
                          <a:cs typeface="Calibri"/>
                        </a:rPr>
                        <a:t>Split </a:t>
                      </a:r>
                      <a:r>
                        <a:rPr lang="en-US" sz="2200" b="1" dirty="0">
                          <a:effectLst/>
                          <a:latin typeface="Cambria" panose="02040503050406030204" pitchFamily="18" charset="0"/>
                          <a:ea typeface="Times New Roman"/>
                          <a:cs typeface="Calibri"/>
                        </a:rPr>
                        <a:t>Bar</a:t>
                      </a:r>
                    </a:p>
                  </a:txBody>
                  <a:tcPr marL="68580" marR="68580" marT="0" marB="0">
                    <a:lnL>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just">
                        <a:lnSpc>
                          <a:spcPct val="115000"/>
                        </a:lnSpc>
                        <a:spcBef>
                          <a:spcPts val="200"/>
                        </a:spcBef>
                        <a:spcAft>
                          <a:spcPts val="200"/>
                        </a:spcAft>
                        <a:tabLst>
                          <a:tab pos="228600" algn="l"/>
                        </a:tabLst>
                      </a:pPr>
                      <a:r>
                        <a:rPr lang="vi-VN" sz="2000" dirty="0" smtClean="0">
                          <a:effectLst/>
                          <a:latin typeface="Cambria" panose="02040503050406030204" pitchFamily="18" charset="0"/>
                          <a:ea typeface="Times New Roman"/>
                          <a:cs typeface="Calibri"/>
                        </a:rPr>
                        <a:t>kéo thanh này để thay đổi diện tích vùng hiển thị của Folders list. </a:t>
                      </a:r>
                      <a:endParaRPr lang="en-US" sz="2000" dirty="0">
                        <a:effectLst/>
                        <a:latin typeface="Cambria" panose="02040503050406030204" pitchFamily="18" charset="0"/>
                        <a:ea typeface="Times New Roman"/>
                        <a:cs typeface="Calibri"/>
                      </a:endParaRPr>
                    </a:p>
                  </a:txBody>
                  <a:tcPr marL="68580" marR="68580" marT="0" marB="0">
                    <a:lnL w="12700" cap="flat" cmpd="sng" algn="ctr">
                      <a:no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967826">
                <a:tc>
                  <a:txBody>
                    <a:bodyPr/>
                    <a:lstStyle/>
                    <a:p>
                      <a:pPr>
                        <a:lnSpc>
                          <a:spcPct val="115000"/>
                        </a:lnSpc>
                        <a:spcBef>
                          <a:spcPts val="200"/>
                        </a:spcBef>
                        <a:spcAft>
                          <a:spcPts val="200"/>
                        </a:spcAft>
                        <a:tabLst>
                          <a:tab pos="228600" algn="l"/>
                        </a:tabLst>
                      </a:pPr>
                      <a:r>
                        <a:rPr lang="en-US" sz="2200" b="1" dirty="0" smtClean="0">
                          <a:effectLst/>
                          <a:latin typeface="Cambria" panose="02040503050406030204" pitchFamily="18" charset="0"/>
                          <a:ea typeface="Times New Roman"/>
                          <a:cs typeface="Calibri"/>
                        </a:rPr>
                        <a:t>Contents Pane</a:t>
                      </a:r>
                      <a:endParaRPr lang="en-US" sz="2200" b="1" dirty="0">
                        <a:effectLst/>
                        <a:latin typeface="Cambria" panose="02040503050406030204" pitchFamily="18" charset="0"/>
                        <a:ea typeface="Times New Roman"/>
                        <a:cs typeface="Calibri"/>
                      </a:endParaRPr>
                    </a:p>
                  </a:txBody>
                  <a:tcPr marL="68580" marR="68580" marT="0" marB="0">
                    <a:lnL>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a:noFill/>
                    </a:lnB>
                    <a:lnTlToBr w="12700" cmpd="sng">
                      <a:noFill/>
                      <a:prstDash val="solid"/>
                    </a:lnTlToBr>
                    <a:lnBlToTr w="12700" cmpd="sng">
                      <a:noFill/>
                      <a:prstDash val="solid"/>
                    </a:lnBlToTr>
                  </a:tcPr>
                </a:tc>
                <a:tc>
                  <a:txBody>
                    <a:bodyPr/>
                    <a:lstStyle/>
                    <a:p>
                      <a:pPr marL="0" algn="just">
                        <a:lnSpc>
                          <a:spcPct val="115000"/>
                        </a:lnSpc>
                        <a:spcBef>
                          <a:spcPts val="200"/>
                        </a:spcBef>
                        <a:spcAft>
                          <a:spcPts val="200"/>
                        </a:spcAft>
                        <a:tabLst>
                          <a:tab pos="228600" algn="l"/>
                        </a:tabLst>
                      </a:pPr>
                      <a:r>
                        <a:rPr lang="vi-VN" sz="2000" dirty="0" smtClean="0">
                          <a:effectLst/>
                          <a:latin typeface="Cambria" panose="02040503050406030204" pitchFamily="18" charset="0"/>
                          <a:ea typeface="Times New Roman"/>
                          <a:cs typeface="Calibri"/>
                        </a:rPr>
                        <a:t>Hiển thị tất cả các tập tin và thư mục được lưu trong thư mục đã chọn ở ô định vị bên trái.</a:t>
                      </a:r>
                      <a:endParaRPr lang="en-US" sz="2000" dirty="0">
                        <a:effectLst/>
                        <a:latin typeface="Cambria" panose="02040503050406030204" pitchFamily="18" charset="0"/>
                        <a:ea typeface="Times New Roman"/>
                        <a:cs typeface="Calibri"/>
                      </a:endParaRPr>
                    </a:p>
                  </a:txBody>
                  <a:tcPr marL="68580" marR="68580" marT="0" marB="0">
                    <a:lnL w="12700" cap="flat" cmpd="sng" algn="ctr">
                      <a:noFill/>
                      <a:prstDash val="solid"/>
                      <a:round/>
                      <a:headEnd type="none" w="med" len="med"/>
                      <a:tailEnd type="none" w="med" len="med"/>
                    </a:lnL>
                    <a:lnR>
                      <a:noFill/>
                    </a:lnR>
                    <a:lnT w="12700" cap="flat" cmpd="sng" algn="ctr">
                      <a:noFill/>
                      <a:prstDash val="solid"/>
                      <a:round/>
                      <a:headEnd type="none" w="med" len="med"/>
                      <a:tailEnd type="none" w="med" len="med"/>
                    </a:lnT>
                    <a:lnB>
                      <a:noFill/>
                    </a:lnB>
                    <a:lnTlToBr w="12700" cmpd="sng">
                      <a:noFill/>
                      <a:prstDash val="solid"/>
                    </a:lnTlToBr>
                    <a:lnBlToTr w="12700" cmpd="sng">
                      <a:noFill/>
                      <a:prstDash val="solid"/>
                    </a:lnBlToTr>
                  </a:tcPr>
                </a:tc>
              </a:tr>
            </a:tbl>
          </a:graphicData>
        </a:graphic>
      </p:graphicFrame>
      <p:grpSp>
        <p:nvGrpSpPr>
          <p:cNvPr id="6" name="Group 5"/>
          <p:cNvGrpSpPr/>
          <p:nvPr/>
        </p:nvGrpSpPr>
        <p:grpSpPr>
          <a:xfrm>
            <a:off x="403412" y="3097371"/>
            <a:ext cx="189732" cy="1178576"/>
            <a:chOff x="413518" y="3047170"/>
            <a:chExt cx="189732" cy="1178576"/>
          </a:xfrm>
        </p:grpSpPr>
        <p:pic>
          <p:nvPicPr>
            <p:cNvPr id="7" name="Picture 6" descr="Description: u2-065"/>
            <p:cNvPicPr/>
            <p:nvPr/>
          </p:nvPicPr>
          <p:blipFill>
            <a:blip r:embed="rId3">
              <a:extLst>
                <a:ext uri="{28A0092B-C50C-407E-A947-70E740481C1C}">
                  <a14:useLocalDpi xmlns:a14="http://schemas.microsoft.com/office/drawing/2010/main" val="0"/>
                </a:ext>
              </a:extLst>
            </a:blip>
            <a:srcRect/>
            <a:stretch>
              <a:fillRect/>
            </a:stretch>
          </p:blipFill>
          <p:spPr bwMode="auto">
            <a:xfrm>
              <a:off x="413518" y="3047170"/>
              <a:ext cx="154185" cy="241827"/>
            </a:xfrm>
            <a:prstGeom prst="rect">
              <a:avLst/>
            </a:prstGeom>
            <a:noFill/>
            <a:ln>
              <a:noFill/>
            </a:ln>
          </p:spPr>
        </p:pic>
        <p:pic>
          <p:nvPicPr>
            <p:cNvPr id="8" name="Picture 7" descr="Description: u2-066"/>
            <p:cNvPicPr/>
            <p:nvPr/>
          </p:nvPicPr>
          <p:blipFill>
            <a:blip r:embed="rId4">
              <a:extLst>
                <a:ext uri="{28A0092B-C50C-407E-A947-70E740481C1C}">
                  <a14:useLocalDpi xmlns:a14="http://schemas.microsoft.com/office/drawing/2010/main" val="0"/>
                </a:ext>
              </a:extLst>
            </a:blip>
            <a:srcRect/>
            <a:stretch>
              <a:fillRect/>
            </a:stretch>
          </p:blipFill>
          <p:spPr bwMode="auto">
            <a:xfrm>
              <a:off x="413518" y="4036014"/>
              <a:ext cx="189732" cy="189732"/>
            </a:xfrm>
            <a:prstGeom prst="rect">
              <a:avLst/>
            </a:prstGeom>
            <a:noFill/>
            <a:ln>
              <a:noFill/>
            </a:ln>
          </p:spPr>
        </p:pic>
      </p:grpSp>
      <p:sp>
        <p:nvSpPr>
          <p:cNvPr id="3" name="Footer Placeholder 2"/>
          <p:cNvSpPr>
            <a:spLocks noGrp="1"/>
          </p:cNvSpPr>
          <p:nvPr>
            <p:ph type="ftr" sz="quarter" idx="11"/>
          </p:nvPr>
        </p:nvSpPr>
        <p:spPr/>
        <p:txBody>
          <a:bodyPr/>
          <a:lstStyle/>
          <a:p>
            <a:r>
              <a:rPr lang="en-US" smtClean="0"/>
              <a:t>© IIG Vietnam</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15</a:t>
            </a:fld>
            <a:endParaRPr lang="en-US" dirty="0"/>
          </a:p>
        </p:txBody>
      </p:sp>
    </p:spTree>
    <p:extLst>
      <p:ext uri="{BB962C8B-B14F-4D97-AF65-F5344CB8AC3E}">
        <p14:creationId xmlns:p14="http://schemas.microsoft.com/office/powerpoint/2010/main" val="338733499"/>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Sử dụng </a:t>
            </a:r>
            <a:r>
              <a:rPr lang="vi-VN" smtClean="0"/>
              <a:t>tập </a:t>
            </a:r>
            <a:r>
              <a:rPr lang="vi-VN"/>
              <a:t>tin và thư mục</a:t>
            </a:r>
            <a:endParaRPr lang="en-US" dirty="0"/>
          </a:p>
        </p:txBody>
      </p:sp>
      <p:sp>
        <p:nvSpPr>
          <p:cNvPr id="3" name="Content Placeholder 2"/>
          <p:cNvSpPr>
            <a:spLocks noGrp="1"/>
          </p:cNvSpPr>
          <p:nvPr>
            <p:ph idx="1"/>
          </p:nvPr>
        </p:nvSpPr>
        <p:spPr>
          <a:xfrm>
            <a:off x="374400" y="1331999"/>
            <a:ext cx="8388600" cy="5124363"/>
          </a:xfrm>
        </p:spPr>
        <p:txBody>
          <a:bodyPr>
            <a:normAutofit fontScale="92500" lnSpcReduction="20000"/>
          </a:bodyPr>
          <a:lstStyle/>
          <a:p>
            <a:pPr>
              <a:spcBef>
                <a:spcPts val="700"/>
              </a:spcBef>
            </a:pPr>
            <a:r>
              <a:rPr lang="en-CA" dirty="0" err="1"/>
              <a:t>Các</a:t>
            </a:r>
            <a:r>
              <a:rPr lang="en-CA" dirty="0"/>
              <a:t> </a:t>
            </a:r>
            <a:r>
              <a:rPr lang="en-CA" dirty="0" err="1"/>
              <a:t>tập</a:t>
            </a:r>
            <a:r>
              <a:rPr lang="en-CA" dirty="0"/>
              <a:t> tin </a:t>
            </a:r>
            <a:r>
              <a:rPr lang="en-CA" dirty="0" err="1"/>
              <a:t>và</a:t>
            </a:r>
            <a:r>
              <a:rPr lang="en-CA" dirty="0"/>
              <a:t> </a:t>
            </a:r>
            <a:r>
              <a:rPr lang="en-CA" dirty="0" err="1"/>
              <a:t>các</a:t>
            </a:r>
            <a:r>
              <a:rPr lang="en-CA" dirty="0"/>
              <a:t> </a:t>
            </a:r>
            <a:r>
              <a:rPr lang="en-CA" dirty="0" err="1"/>
              <a:t>thư</a:t>
            </a:r>
            <a:r>
              <a:rPr lang="en-CA" dirty="0"/>
              <a:t> </a:t>
            </a:r>
            <a:r>
              <a:rPr lang="en-CA" dirty="0" err="1"/>
              <a:t>mục</a:t>
            </a:r>
            <a:r>
              <a:rPr lang="en-CA" dirty="0"/>
              <a:t> </a:t>
            </a:r>
            <a:r>
              <a:rPr lang="en-CA" dirty="0" err="1"/>
              <a:t>có</a:t>
            </a:r>
            <a:r>
              <a:rPr lang="en-CA" dirty="0"/>
              <a:t> </a:t>
            </a:r>
            <a:r>
              <a:rPr lang="en-CA" dirty="0" err="1"/>
              <a:t>thể</a:t>
            </a:r>
            <a:r>
              <a:rPr lang="en-CA" dirty="0"/>
              <a:t> </a:t>
            </a:r>
            <a:r>
              <a:rPr lang="en-CA" dirty="0" err="1"/>
              <a:t>được</a:t>
            </a:r>
            <a:r>
              <a:rPr lang="en-CA" dirty="0"/>
              <a:t> </a:t>
            </a:r>
            <a:r>
              <a:rPr lang="en-CA" dirty="0" err="1"/>
              <a:t>lưu</a:t>
            </a:r>
            <a:r>
              <a:rPr lang="en-CA" dirty="0"/>
              <a:t> </a:t>
            </a:r>
            <a:r>
              <a:rPr lang="en-CA" dirty="0" err="1"/>
              <a:t>và</a:t>
            </a:r>
            <a:r>
              <a:rPr lang="en-CA" dirty="0"/>
              <a:t> </a:t>
            </a:r>
            <a:r>
              <a:rPr lang="en-CA" dirty="0" err="1"/>
              <a:t>hiển</a:t>
            </a:r>
            <a:r>
              <a:rPr lang="en-CA" dirty="0"/>
              <a:t> thị ở </a:t>
            </a:r>
            <a:r>
              <a:rPr lang="en-CA" dirty="0" err="1"/>
              <a:t>bất</a:t>
            </a:r>
            <a:r>
              <a:rPr lang="en-CA" dirty="0"/>
              <a:t> </a:t>
            </a:r>
            <a:r>
              <a:rPr lang="en-CA" dirty="0" err="1"/>
              <a:t>cứ</a:t>
            </a:r>
            <a:r>
              <a:rPr lang="en-CA" dirty="0"/>
              <a:t> </a:t>
            </a:r>
            <a:r>
              <a:rPr lang="en-CA" dirty="0" err="1"/>
              <a:t>đâu</a:t>
            </a:r>
            <a:r>
              <a:rPr lang="en-CA" dirty="0"/>
              <a:t> </a:t>
            </a:r>
            <a:r>
              <a:rPr lang="en-CA" dirty="0" err="1"/>
              <a:t>trong</a:t>
            </a:r>
            <a:r>
              <a:rPr lang="en-CA" dirty="0"/>
              <a:t> Windows</a:t>
            </a:r>
            <a:endParaRPr lang="vi-VN" dirty="0"/>
          </a:p>
          <a:p>
            <a:pPr lvl="1">
              <a:spcBef>
                <a:spcPts val="700"/>
              </a:spcBef>
            </a:pPr>
            <a:r>
              <a:rPr lang="en-CA" dirty="0" err="1"/>
              <a:t>Một</a:t>
            </a:r>
            <a:r>
              <a:rPr lang="en-CA" dirty="0"/>
              <a:t> </a:t>
            </a:r>
            <a:r>
              <a:rPr lang="en-CA" dirty="0" err="1"/>
              <a:t>biểu</a:t>
            </a:r>
            <a:r>
              <a:rPr lang="en-CA" dirty="0"/>
              <a:t> </a:t>
            </a:r>
            <a:r>
              <a:rPr lang="en-CA" dirty="0" err="1"/>
              <a:t>tượng</a:t>
            </a:r>
            <a:r>
              <a:rPr lang="en-CA" dirty="0"/>
              <a:t> </a:t>
            </a:r>
            <a:r>
              <a:rPr lang="en-CA" dirty="0" err="1"/>
              <a:t>tương</a:t>
            </a:r>
            <a:r>
              <a:rPr lang="en-CA" dirty="0"/>
              <a:t> </a:t>
            </a:r>
            <a:r>
              <a:rPr lang="en-CA" dirty="0" err="1"/>
              <a:t>tự</a:t>
            </a:r>
            <a:r>
              <a:rPr lang="en-CA" dirty="0"/>
              <a:t> </a:t>
            </a:r>
            <a:r>
              <a:rPr lang="en-CA" dirty="0" err="1"/>
              <a:t>như</a:t>
            </a:r>
            <a:r>
              <a:rPr lang="en-CA" dirty="0"/>
              <a:t> </a:t>
            </a:r>
            <a:r>
              <a:rPr lang="en-CA" dirty="0" err="1"/>
              <a:t>thế</a:t>
            </a:r>
            <a:r>
              <a:rPr lang="en-CA" dirty="0"/>
              <a:t> </a:t>
            </a:r>
            <a:r>
              <a:rPr lang="en-CA" dirty="0" err="1"/>
              <a:t>này</a:t>
            </a:r>
            <a:r>
              <a:rPr lang="en-CA" dirty="0"/>
              <a:t> </a:t>
            </a:r>
            <a:r>
              <a:rPr lang="en-CA" dirty="0" err="1"/>
              <a:t>cho</a:t>
            </a:r>
            <a:r>
              <a:rPr lang="en-CA" dirty="0"/>
              <a:t> </a:t>
            </a:r>
            <a:r>
              <a:rPr lang="en-CA" dirty="0" err="1"/>
              <a:t>biết</a:t>
            </a:r>
            <a:r>
              <a:rPr lang="en-CA" dirty="0"/>
              <a:t> </a:t>
            </a:r>
            <a:r>
              <a:rPr lang="en-CA" dirty="0" err="1"/>
              <a:t>một</a:t>
            </a:r>
            <a:r>
              <a:rPr lang="en-CA" dirty="0"/>
              <a:t> </a:t>
            </a:r>
            <a:r>
              <a:rPr lang="en-CA" dirty="0" err="1"/>
              <a:t>tập</a:t>
            </a:r>
            <a:r>
              <a:rPr lang="en-CA" dirty="0"/>
              <a:t> tin hay </a:t>
            </a:r>
            <a:r>
              <a:rPr lang="en-CA" dirty="0" err="1"/>
              <a:t>thư</a:t>
            </a:r>
            <a:r>
              <a:rPr lang="en-CA" dirty="0"/>
              <a:t> </a:t>
            </a:r>
            <a:r>
              <a:rPr lang="en-CA" dirty="0" err="1"/>
              <a:t>mục</a:t>
            </a:r>
            <a:r>
              <a:rPr lang="en-CA" dirty="0"/>
              <a:t> </a:t>
            </a:r>
            <a:r>
              <a:rPr lang="en-CA" dirty="0" err="1"/>
              <a:t>dữ</a:t>
            </a:r>
            <a:r>
              <a:rPr lang="en-CA" dirty="0"/>
              <a:t> </a:t>
            </a:r>
            <a:r>
              <a:rPr lang="en-CA" dirty="0" err="1"/>
              <a:t>liệu</a:t>
            </a:r>
            <a:r>
              <a:rPr lang="en-CA" dirty="0"/>
              <a:t> </a:t>
            </a:r>
            <a:r>
              <a:rPr lang="en-CA" dirty="0" err="1"/>
              <a:t>được</a:t>
            </a:r>
            <a:r>
              <a:rPr lang="en-CA" dirty="0"/>
              <a:t> </a:t>
            </a:r>
            <a:r>
              <a:rPr lang="en-CA" dirty="0" err="1"/>
              <a:t>lưu</a:t>
            </a:r>
            <a:r>
              <a:rPr lang="en-CA" dirty="0"/>
              <a:t> ở </a:t>
            </a:r>
            <a:r>
              <a:rPr lang="en-CA" dirty="0" err="1"/>
              <a:t>vị</a:t>
            </a:r>
            <a:r>
              <a:rPr lang="en-CA" dirty="0"/>
              <a:t> </a:t>
            </a:r>
            <a:r>
              <a:rPr lang="en-CA" dirty="0" err="1"/>
              <a:t>trí</a:t>
            </a:r>
            <a:r>
              <a:rPr lang="en-CA" dirty="0"/>
              <a:t> </a:t>
            </a:r>
            <a:r>
              <a:rPr lang="en-CA" dirty="0" err="1"/>
              <a:t>này</a:t>
            </a:r>
            <a:endParaRPr lang="vi-VN" dirty="0"/>
          </a:p>
          <a:p>
            <a:pPr lvl="2">
              <a:spcBef>
                <a:spcPts val="700"/>
              </a:spcBef>
            </a:pPr>
            <a:r>
              <a:rPr lang="en-CA" dirty="0" err="1"/>
              <a:t>Nếu</a:t>
            </a:r>
            <a:r>
              <a:rPr lang="en-CA" dirty="0"/>
              <a:t> </a:t>
            </a:r>
            <a:r>
              <a:rPr lang="en-CA" dirty="0" err="1"/>
              <a:t>là</a:t>
            </a:r>
            <a:r>
              <a:rPr lang="en-CA" dirty="0"/>
              <a:t> </a:t>
            </a:r>
            <a:r>
              <a:rPr lang="en-CA" dirty="0" err="1"/>
              <a:t>tập</a:t>
            </a:r>
            <a:r>
              <a:rPr lang="en-CA" dirty="0"/>
              <a:t> tin </a:t>
            </a:r>
            <a:r>
              <a:rPr lang="en-CA" dirty="0" err="1"/>
              <a:t>dữ</a:t>
            </a:r>
            <a:r>
              <a:rPr lang="en-CA" dirty="0"/>
              <a:t> </a:t>
            </a:r>
            <a:r>
              <a:rPr lang="en-CA" dirty="0" err="1"/>
              <a:t>liệu</a:t>
            </a:r>
            <a:r>
              <a:rPr lang="en-CA" dirty="0"/>
              <a:t>, </a:t>
            </a:r>
            <a:r>
              <a:rPr lang="en-CA" dirty="0" err="1"/>
              <a:t>biểu</a:t>
            </a:r>
            <a:r>
              <a:rPr lang="en-CA" dirty="0"/>
              <a:t> </a:t>
            </a:r>
            <a:r>
              <a:rPr lang="en-CA" dirty="0" err="1"/>
              <a:t>tượng</a:t>
            </a:r>
            <a:r>
              <a:rPr lang="en-CA" dirty="0"/>
              <a:t> thu </a:t>
            </a:r>
            <a:r>
              <a:rPr lang="en-CA" dirty="0" err="1"/>
              <a:t>nhỏ</a:t>
            </a:r>
            <a:r>
              <a:rPr lang="en-CA" dirty="0"/>
              <a:t> ở </a:t>
            </a:r>
            <a:r>
              <a:rPr lang="en-CA" dirty="0" err="1"/>
              <a:t>góc</a:t>
            </a:r>
            <a:r>
              <a:rPr lang="en-CA" dirty="0"/>
              <a:t> </a:t>
            </a:r>
            <a:r>
              <a:rPr lang="en-CA" dirty="0" err="1"/>
              <a:t>trên</a:t>
            </a:r>
            <a:r>
              <a:rPr lang="en-CA" dirty="0"/>
              <a:t> </a:t>
            </a:r>
            <a:r>
              <a:rPr lang="en-CA" dirty="0" err="1"/>
              <a:t>bên</a:t>
            </a:r>
            <a:r>
              <a:rPr lang="en-CA" dirty="0"/>
              <a:t> </a:t>
            </a:r>
            <a:r>
              <a:rPr lang="vi-VN" dirty="0" smtClean="0"/>
              <a:t/>
            </a:r>
            <a:br>
              <a:rPr lang="vi-VN" dirty="0" smtClean="0"/>
            </a:br>
            <a:r>
              <a:rPr lang="en-CA" dirty="0" err="1" smtClean="0"/>
              <a:t>trái</a:t>
            </a:r>
            <a:r>
              <a:rPr lang="en-CA" dirty="0" smtClean="0"/>
              <a:t> </a:t>
            </a:r>
            <a:r>
              <a:rPr lang="en-CA" dirty="0" err="1"/>
              <a:t>thể</a:t>
            </a:r>
            <a:r>
              <a:rPr lang="en-CA" dirty="0"/>
              <a:t> </a:t>
            </a:r>
            <a:r>
              <a:rPr lang="en-CA" dirty="0" err="1"/>
              <a:t>hiện</a:t>
            </a:r>
            <a:r>
              <a:rPr lang="en-CA" dirty="0"/>
              <a:t> </a:t>
            </a:r>
            <a:r>
              <a:rPr lang="en-CA" dirty="0" err="1"/>
              <a:t>chương</a:t>
            </a:r>
            <a:r>
              <a:rPr lang="en-CA" dirty="0"/>
              <a:t> </a:t>
            </a:r>
            <a:r>
              <a:rPr lang="en-CA" dirty="0" err="1"/>
              <a:t>trình</a:t>
            </a:r>
            <a:r>
              <a:rPr lang="en-CA" dirty="0"/>
              <a:t> </a:t>
            </a:r>
            <a:r>
              <a:rPr lang="en-CA" dirty="0" err="1"/>
              <a:t>cần</a:t>
            </a:r>
            <a:r>
              <a:rPr lang="en-CA" dirty="0"/>
              <a:t> </a:t>
            </a:r>
            <a:r>
              <a:rPr lang="en-CA" dirty="0" err="1"/>
              <a:t>sử</a:t>
            </a:r>
            <a:r>
              <a:rPr lang="en-CA" dirty="0"/>
              <a:t> </a:t>
            </a:r>
            <a:r>
              <a:rPr lang="en-CA" dirty="0" err="1"/>
              <a:t>dụng</a:t>
            </a:r>
            <a:r>
              <a:rPr lang="en-CA" dirty="0"/>
              <a:t> </a:t>
            </a:r>
            <a:r>
              <a:rPr lang="en-CA" dirty="0" err="1"/>
              <a:t>để</a:t>
            </a:r>
            <a:r>
              <a:rPr lang="en-CA" dirty="0"/>
              <a:t> </a:t>
            </a:r>
            <a:r>
              <a:rPr lang="en-CA" dirty="0" err="1"/>
              <a:t>xem</a:t>
            </a:r>
            <a:r>
              <a:rPr lang="en-CA" dirty="0"/>
              <a:t> hay </a:t>
            </a:r>
            <a:r>
              <a:rPr lang="en-CA" dirty="0" err="1"/>
              <a:t>chỉnh</a:t>
            </a:r>
            <a:r>
              <a:rPr lang="en-CA" dirty="0"/>
              <a:t> </a:t>
            </a:r>
            <a:r>
              <a:rPr lang="vi-VN" dirty="0" smtClean="0"/>
              <a:t/>
            </a:r>
            <a:br>
              <a:rPr lang="vi-VN" dirty="0" smtClean="0"/>
            </a:br>
            <a:r>
              <a:rPr lang="en-CA" dirty="0" err="1" smtClean="0"/>
              <a:t>sửa</a:t>
            </a:r>
            <a:r>
              <a:rPr lang="en-CA" dirty="0" smtClean="0"/>
              <a:t> </a:t>
            </a:r>
            <a:r>
              <a:rPr lang="en-CA" dirty="0" err="1"/>
              <a:t>tài</a:t>
            </a:r>
            <a:r>
              <a:rPr lang="en-CA" dirty="0"/>
              <a:t> </a:t>
            </a:r>
            <a:r>
              <a:rPr lang="en-CA" dirty="0" err="1"/>
              <a:t>liệu</a:t>
            </a:r>
            <a:r>
              <a:rPr lang="en-CA" dirty="0"/>
              <a:t> </a:t>
            </a:r>
            <a:r>
              <a:rPr lang="en-CA" dirty="0" err="1"/>
              <a:t>đó</a:t>
            </a:r>
            <a:r>
              <a:rPr lang="en-CA" dirty="0"/>
              <a:t>.</a:t>
            </a:r>
            <a:endParaRPr lang="vi-VN" dirty="0"/>
          </a:p>
          <a:p>
            <a:pPr lvl="2">
              <a:spcBef>
                <a:spcPts val="700"/>
              </a:spcBef>
            </a:pPr>
            <a:r>
              <a:rPr lang="en-CA" dirty="0" err="1"/>
              <a:t>Nếu</a:t>
            </a:r>
            <a:r>
              <a:rPr lang="en-CA" dirty="0"/>
              <a:t> </a:t>
            </a:r>
            <a:r>
              <a:rPr lang="en-CA" dirty="0" err="1"/>
              <a:t>bạn</a:t>
            </a:r>
            <a:r>
              <a:rPr lang="en-CA" dirty="0"/>
              <a:t> </a:t>
            </a:r>
            <a:r>
              <a:rPr lang="en-CA" dirty="0" err="1"/>
              <a:t>xóa</a:t>
            </a:r>
            <a:r>
              <a:rPr lang="en-CA" dirty="0"/>
              <a:t> </a:t>
            </a:r>
            <a:r>
              <a:rPr lang="en-CA" dirty="0" err="1"/>
              <a:t>biểu</a:t>
            </a:r>
            <a:r>
              <a:rPr lang="en-CA" dirty="0"/>
              <a:t> </a:t>
            </a:r>
            <a:r>
              <a:rPr lang="en-CA" dirty="0" err="1"/>
              <a:t>tượng</a:t>
            </a:r>
            <a:r>
              <a:rPr lang="en-CA" dirty="0"/>
              <a:t> </a:t>
            </a:r>
            <a:r>
              <a:rPr lang="en-CA" dirty="0" err="1"/>
              <a:t>này</a:t>
            </a:r>
            <a:r>
              <a:rPr lang="en-CA" dirty="0"/>
              <a:t> </a:t>
            </a:r>
            <a:r>
              <a:rPr lang="en-CA" dirty="0" err="1"/>
              <a:t>thì</a:t>
            </a:r>
            <a:r>
              <a:rPr lang="en-CA" dirty="0"/>
              <a:t> </a:t>
            </a:r>
            <a:r>
              <a:rPr lang="en-CA" dirty="0" err="1"/>
              <a:t>sẽ</a:t>
            </a:r>
            <a:r>
              <a:rPr lang="en-CA" dirty="0"/>
              <a:t> </a:t>
            </a:r>
            <a:r>
              <a:rPr lang="en-CA" dirty="0" err="1"/>
              <a:t>xóa</a:t>
            </a:r>
            <a:r>
              <a:rPr lang="en-CA" dirty="0"/>
              <a:t> </a:t>
            </a:r>
            <a:r>
              <a:rPr lang="en-CA" dirty="0" err="1"/>
              <a:t>luôn</a:t>
            </a:r>
            <a:r>
              <a:rPr lang="en-CA" dirty="0"/>
              <a:t> </a:t>
            </a:r>
            <a:r>
              <a:rPr lang="en-CA" dirty="0" err="1"/>
              <a:t>tập</a:t>
            </a:r>
            <a:r>
              <a:rPr lang="en-CA" dirty="0"/>
              <a:t> tin hay </a:t>
            </a:r>
            <a:r>
              <a:rPr lang="en-CA" dirty="0" err="1"/>
              <a:t>thư</a:t>
            </a:r>
            <a:r>
              <a:rPr lang="en-CA" dirty="0"/>
              <a:t> </a:t>
            </a:r>
            <a:r>
              <a:rPr lang="en-CA" dirty="0" err="1"/>
              <a:t>mục</a:t>
            </a:r>
            <a:r>
              <a:rPr lang="en-CA" dirty="0"/>
              <a:t> </a:t>
            </a:r>
            <a:r>
              <a:rPr lang="en-CA" dirty="0" err="1"/>
              <a:t>thực</a:t>
            </a:r>
            <a:r>
              <a:rPr lang="en-CA" dirty="0"/>
              <a:t> </a:t>
            </a:r>
            <a:r>
              <a:rPr lang="en-CA" dirty="0" err="1" smtClean="0"/>
              <a:t>sự</a:t>
            </a:r>
            <a:r>
              <a:rPr lang="vi-VN" dirty="0" smtClean="0"/>
              <a:t>.</a:t>
            </a:r>
            <a:endParaRPr lang="vi-VN" dirty="0"/>
          </a:p>
          <a:p>
            <a:pPr lvl="1">
              <a:spcBef>
                <a:spcPts val="700"/>
              </a:spcBef>
            </a:pPr>
            <a:r>
              <a:rPr lang="en-CA" dirty="0" err="1"/>
              <a:t>Một</a:t>
            </a:r>
            <a:r>
              <a:rPr lang="en-CA" dirty="0"/>
              <a:t> </a:t>
            </a:r>
            <a:r>
              <a:rPr lang="en-CA" dirty="0" err="1"/>
              <a:t>biểu</a:t>
            </a:r>
            <a:r>
              <a:rPr lang="en-CA" dirty="0"/>
              <a:t> </a:t>
            </a:r>
            <a:r>
              <a:rPr lang="en-CA" dirty="0" err="1"/>
              <a:t>tượng</a:t>
            </a:r>
            <a:r>
              <a:rPr lang="en-CA" dirty="0"/>
              <a:t> </a:t>
            </a:r>
            <a:r>
              <a:rPr lang="en-CA" dirty="0" err="1"/>
              <a:t>tương</a:t>
            </a:r>
            <a:r>
              <a:rPr lang="en-CA" dirty="0"/>
              <a:t> </a:t>
            </a:r>
            <a:r>
              <a:rPr lang="en-CA" dirty="0" err="1"/>
              <a:t>tự</a:t>
            </a:r>
            <a:r>
              <a:rPr lang="en-CA" dirty="0"/>
              <a:t> </a:t>
            </a:r>
            <a:r>
              <a:rPr lang="en-CA" dirty="0" err="1"/>
              <a:t>có</a:t>
            </a:r>
            <a:r>
              <a:rPr lang="en-CA" dirty="0"/>
              <a:t> </a:t>
            </a:r>
            <a:r>
              <a:rPr lang="en-CA" dirty="0" err="1"/>
              <a:t>một</a:t>
            </a:r>
            <a:r>
              <a:rPr lang="en-CA" dirty="0"/>
              <a:t> </a:t>
            </a:r>
            <a:r>
              <a:rPr lang="en-CA" dirty="0" err="1"/>
              <a:t>mũi</a:t>
            </a:r>
            <a:r>
              <a:rPr lang="en-CA" dirty="0"/>
              <a:t> </a:t>
            </a:r>
            <a:r>
              <a:rPr lang="en-CA" dirty="0" err="1"/>
              <a:t>tên</a:t>
            </a:r>
            <a:r>
              <a:rPr lang="en-CA" dirty="0"/>
              <a:t> </a:t>
            </a:r>
            <a:r>
              <a:rPr lang="en-CA" dirty="0" err="1"/>
              <a:t>nhỏ</a:t>
            </a:r>
            <a:r>
              <a:rPr lang="en-CA" dirty="0"/>
              <a:t> ở </a:t>
            </a:r>
            <a:r>
              <a:rPr lang="en-CA" dirty="0" err="1"/>
              <a:t>góc</a:t>
            </a:r>
            <a:r>
              <a:rPr lang="en-CA" dirty="0"/>
              <a:t> </a:t>
            </a:r>
            <a:r>
              <a:rPr lang="en-CA" dirty="0" err="1"/>
              <a:t>dưới</a:t>
            </a:r>
            <a:r>
              <a:rPr lang="en-CA" dirty="0"/>
              <a:t> </a:t>
            </a:r>
            <a:r>
              <a:rPr lang="en-CA" dirty="0" err="1"/>
              <a:t>bên</a:t>
            </a:r>
            <a:r>
              <a:rPr lang="en-CA" dirty="0"/>
              <a:t> </a:t>
            </a:r>
            <a:r>
              <a:rPr lang="en-CA" dirty="0" err="1"/>
              <a:t>trái</a:t>
            </a:r>
            <a:r>
              <a:rPr lang="en-CA" dirty="0"/>
              <a:t> </a:t>
            </a:r>
            <a:r>
              <a:rPr lang="en-CA" dirty="0" err="1"/>
              <a:t>thể</a:t>
            </a:r>
            <a:r>
              <a:rPr lang="en-CA" dirty="0"/>
              <a:t> </a:t>
            </a:r>
            <a:r>
              <a:rPr lang="en-CA" dirty="0" err="1"/>
              <a:t>hiện</a:t>
            </a:r>
            <a:r>
              <a:rPr lang="en-CA" dirty="0"/>
              <a:t> </a:t>
            </a:r>
            <a:r>
              <a:rPr lang="en-CA" dirty="0" err="1"/>
              <a:t>rằng</a:t>
            </a:r>
            <a:r>
              <a:rPr lang="en-CA" dirty="0"/>
              <a:t> </a:t>
            </a:r>
            <a:r>
              <a:rPr lang="en-CA" dirty="0" err="1"/>
              <a:t>đó</a:t>
            </a:r>
            <a:r>
              <a:rPr lang="en-CA" dirty="0"/>
              <a:t> </a:t>
            </a:r>
            <a:r>
              <a:rPr lang="en-CA" dirty="0" err="1"/>
              <a:t>là</a:t>
            </a:r>
            <a:r>
              <a:rPr lang="en-CA" dirty="0"/>
              <a:t> </a:t>
            </a:r>
            <a:r>
              <a:rPr lang="en-CA" dirty="0" err="1"/>
              <a:t>một</a:t>
            </a:r>
            <a:r>
              <a:rPr lang="en-CA" dirty="0"/>
              <a:t> </a:t>
            </a:r>
            <a:r>
              <a:rPr lang="en-CA" dirty="0" err="1"/>
              <a:t>đường</a:t>
            </a:r>
            <a:r>
              <a:rPr lang="en-CA" dirty="0"/>
              <a:t> </a:t>
            </a:r>
            <a:r>
              <a:rPr lang="en-CA" dirty="0" err="1"/>
              <a:t>tắt</a:t>
            </a:r>
            <a:r>
              <a:rPr lang="en-CA" dirty="0"/>
              <a:t> </a:t>
            </a:r>
            <a:r>
              <a:rPr lang="en-CA" dirty="0" err="1"/>
              <a:t>tới</a:t>
            </a:r>
            <a:r>
              <a:rPr lang="en-CA" dirty="0"/>
              <a:t> </a:t>
            </a:r>
            <a:r>
              <a:rPr lang="en-CA" dirty="0" err="1"/>
              <a:t>vị</a:t>
            </a:r>
            <a:r>
              <a:rPr lang="en-CA" dirty="0"/>
              <a:t> </a:t>
            </a:r>
            <a:r>
              <a:rPr lang="en-CA" dirty="0" err="1"/>
              <a:t>trí</a:t>
            </a:r>
            <a:r>
              <a:rPr lang="en-CA" dirty="0"/>
              <a:t> </a:t>
            </a:r>
            <a:r>
              <a:rPr lang="en-CA" dirty="0" err="1"/>
              <a:t>lưu</a:t>
            </a:r>
            <a:r>
              <a:rPr lang="en-CA" dirty="0"/>
              <a:t> </a:t>
            </a:r>
            <a:r>
              <a:rPr lang="en-CA" dirty="0" err="1"/>
              <a:t>tập</a:t>
            </a:r>
            <a:r>
              <a:rPr lang="en-CA" dirty="0"/>
              <a:t> tin </a:t>
            </a:r>
            <a:r>
              <a:rPr lang="en-CA" dirty="0" err="1"/>
              <a:t>dữ</a:t>
            </a:r>
            <a:r>
              <a:rPr lang="en-CA" dirty="0"/>
              <a:t> </a:t>
            </a:r>
            <a:r>
              <a:rPr lang="en-CA" dirty="0" err="1"/>
              <a:t>liệu</a:t>
            </a:r>
            <a:r>
              <a:rPr lang="en-CA" dirty="0"/>
              <a:t> hay </a:t>
            </a:r>
            <a:r>
              <a:rPr lang="en-CA" dirty="0" err="1"/>
              <a:t>thư</a:t>
            </a:r>
            <a:r>
              <a:rPr lang="en-CA" dirty="0"/>
              <a:t> </a:t>
            </a:r>
            <a:r>
              <a:rPr lang="en-CA" dirty="0" err="1"/>
              <a:t>mục</a:t>
            </a:r>
            <a:endParaRPr lang="vi-VN" dirty="0"/>
          </a:p>
          <a:p>
            <a:pPr lvl="2">
              <a:spcBef>
                <a:spcPts val="700"/>
              </a:spcBef>
            </a:pPr>
            <a:r>
              <a:rPr lang="en-CA" dirty="0" err="1"/>
              <a:t>Nếu</a:t>
            </a:r>
            <a:r>
              <a:rPr lang="en-CA" dirty="0"/>
              <a:t> </a:t>
            </a:r>
            <a:r>
              <a:rPr lang="en-CA" dirty="0" err="1"/>
              <a:t>bạn</a:t>
            </a:r>
            <a:r>
              <a:rPr lang="en-CA" dirty="0"/>
              <a:t> </a:t>
            </a:r>
            <a:r>
              <a:rPr lang="en-CA" dirty="0" err="1"/>
              <a:t>xóa</a:t>
            </a:r>
            <a:r>
              <a:rPr lang="en-CA" dirty="0"/>
              <a:t> </a:t>
            </a:r>
            <a:r>
              <a:rPr lang="en-CA" dirty="0" err="1"/>
              <a:t>biểu</a:t>
            </a:r>
            <a:r>
              <a:rPr lang="en-CA" dirty="0"/>
              <a:t> </a:t>
            </a:r>
            <a:r>
              <a:rPr lang="en-CA" dirty="0" err="1"/>
              <a:t>tượng</a:t>
            </a:r>
            <a:r>
              <a:rPr lang="en-CA" dirty="0"/>
              <a:t> </a:t>
            </a:r>
            <a:r>
              <a:rPr lang="en-CA" dirty="0" err="1"/>
              <a:t>này</a:t>
            </a:r>
            <a:r>
              <a:rPr lang="en-CA" dirty="0"/>
              <a:t> </a:t>
            </a:r>
            <a:r>
              <a:rPr lang="en-CA" dirty="0" err="1"/>
              <a:t>khỏi</a:t>
            </a:r>
            <a:r>
              <a:rPr lang="en-CA" dirty="0"/>
              <a:t> </a:t>
            </a:r>
            <a:r>
              <a:rPr lang="en-CA" dirty="0" err="1"/>
              <a:t>màn</a:t>
            </a:r>
            <a:r>
              <a:rPr lang="en-CA" dirty="0"/>
              <a:t> desktop, </a:t>
            </a:r>
            <a:r>
              <a:rPr lang="en-CA" dirty="0" err="1"/>
              <a:t>chỉ</a:t>
            </a:r>
            <a:r>
              <a:rPr lang="en-CA" dirty="0"/>
              <a:t> </a:t>
            </a:r>
            <a:r>
              <a:rPr lang="vi-VN" dirty="0" smtClean="0"/>
              <a:t/>
            </a:r>
            <a:br>
              <a:rPr lang="vi-VN" dirty="0" smtClean="0"/>
            </a:br>
            <a:r>
              <a:rPr lang="en-CA" dirty="0" err="1" smtClean="0"/>
              <a:t>có</a:t>
            </a:r>
            <a:r>
              <a:rPr lang="en-CA" dirty="0" smtClean="0"/>
              <a:t> </a:t>
            </a:r>
            <a:r>
              <a:rPr lang="en-CA" dirty="0" err="1"/>
              <a:t>đường</a:t>
            </a:r>
            <a:r>
              <a:rPr lang="en-CA" dirty="0"/>
              <a:t> </a:t>
            </a:r>
            <a:r>
              <a:rPr lang="en-CA" dirty="0" err="1"/>
              <a:t>tắt</a:t>
            </a:r>
            <a:r>
              <a:rPr lang="en-CA" dirty="0"/>
              <a:t> </a:t>
            </a:r>
            <a:r>
              <a:rPr lang="en-CA" dirty="0" err="1"/>
              <a:t>này</a:t>
            </a:r>
            <a:r>
              <a:rPr lang="en-CA" dirty="0"/>
              <a:t> </a:t>
            </a:r>
            <a:r>
              <a:rPr lang="en-CA" dirty="0" err="1"/>
              <a:t>bị</a:t>
            </a:r>
            <a:r>
              <a:rPr lang="en-CA" dirty="0"/>
              <a:t> </a:t>
            </a:r>
            <a:r>
              <a:rPr lang="en-CA" dirty="0" err="1"/>
              <a:t>xóa</a:t>
            </a:r>
            <a:r>
              <a:rPr lang="en-CA" dirty="0"/>
              <a:t> </a:t>
            </a:r>
            <a:r>
              <a:rPr lang="en-CA" dirty="0" err="1"/>
              <a:t>còn</a:t>
            </a:r>
            <a:r>
              <a:rPr lang="en-CA" dirty="0"/>
              <a:t> </a:t>
            </a:r>
            <a:r>
              <a:rPr lang="en-CA" dirty="0" err="1"/>
              <a:t>tập</a:t>
            </a:r>
            <a:r>
              <a:rPr lang="en-CA" dirty="0"/>
              <a:t> tin </a:t>
            </a:r>
            <a:r>
              <a:rPr lang="en-CA" dirty="0" err="1"/>
              <a:t>thực</a:t>
            </a:r>
            <a:r>
              <a:rPr lang="en-CA" dirty="0"/>
              <a:t> </a:t>
            </a:r>
            <a:r>
              <a:rPr lang="en-CA" dirty="0" err="1"/>
              <a:t>sự</a:t>
            </a:r>
            <a:r>
              <a:rPr lang="en-CA" dirty="0"/>
              <a:t> </a:t>
            </a:r>
            <a:r>
              <a:rPr lang="en-CA" dirty="0" err="1"/>
              <a:t>không</a:t>
            </a:r>
            <a:r>
              <a:rPr lang="en-CA" dirty="0"/>
              <a:t> </a:t>
            </a:r>
            <a:r>
              <a:rPr lang="en-CA" dirty="0" err="1"/>
              <a:t>bị</a:t>
            </a:r>
            <a:r>
              <a:rPr lang="en-CA" dirty="0"/>
              <a:t> </a:t>
            </a:r>
            <a:r>
              <a:rPr lang="en-CA" dirty="0" err="1"/>
              <a:t>xóa</a:t>
            </a:r>
            <a:endParaRPr lang="en-US" dirty="0"/>
          </a:p>
        </p:txBody>
      </p:sp>
      <p:grpSp>
        <p:nvGrpSpPr>
          <p:cNvPr id="10" name="Group 9"/>
          <p:cNvGrpSpPr/>
          <p:nvPr/>
        </p:nvGrpSpPr>
        <p:grpSpPr>
          <a:xfrm>
            <a:off x="7448094" y="2785799"/>
            <a:ext cx="1102814" cy="647701"/>
            <a:chOff x="7012486" y="2377439"/>
            <a:chExt cx="1102814" cy="647701"/>
          </a:xfrm>
        </p:grpSpPr>
        <p:pic>
          <p:nvPicPr>
            <p:cNvPr id="4" name="Picture 3" descr="C:\Users\swong\Documents\Manuals\IC3 GS4\7314 IC3 GS4\Screens\w7-057.png"/>
            <p:cNvPicPr/>
            <p:nvPr/>
          </p:nvPicPr>
          <p:blipFill>
            <a:blip r:embed="rId3">
              <a:extLst>
                <a:ext uri="{28A0092B-C50C-407E-A947-70E740481C1C}">
                  <a14:useLocalDpi xmlns:a14="http://schemas.microsoft.com/office/drawing/2010/main" val="0"/>
                </a:ext>
              </a:extLst>
            </a:blip>
            <a:srcRect/>
            <a:stretch>
              <a:fillRect/>
            </a:stretch>
          </p:blipFill>
          <p:spPr bwMode="auto">
            <a:xfrm>
              <a:off x="7012486" y="2390321"/>
              <a:ext cx="450850" cy="612140"/>
            </a:xfrm>
            <a:prstGeom prst="rect">
              <a:avLst/>
            </a:prstGeom>
            <a:noFill/>
            <a:ln>
              <a:noFill/>
            </a:ln>
          </p:spPr>
        </p:pic>
        <p:pic>
          <p:nvPicPr>
            <p:cNvPr id="5" name="Picture 4" descr="C:\Users\swong\Documents\Manuals\IC3 GS4\7314 IC3 GS4\Screens\w7-059.png"/>
            <p:cNvPicPr/>
            <p:nvPr/>
          </p:nvPicPr>
          <p:blipFill rotWithShape="1">
            <a:blip r:embed="rId4">
              <a:extLst>
                <a:ext uri="{28A0092B-C50C-407E-A947-70E740481C1C}">
                  <a14:useLocalDpi xmlns:a14="http://schemas.microsoft.com/office/drawing/2010/main" val="0"/>
                </a:ext>
              </a:extLst>
            </a:blip>
            <a:srcRect l="15151" b="6337"/>
            <a:stretch/>
          </p:blipFill>
          <p:spPr bwMode="auto">
            <a:xfrm>
              <a:off x="7673340" y="2377439"/>
              <a:ext cx="441960" cy="647701"/>
            </a:xfrm>
            <a:prstGeom prst="rect">
              <a:avLst/>
            </a:prstGeom>
            <a:noFill/>
            <a:ln>
              <a:noFill/>
            </a:ln>
            <a:extLst>
              <a:ext uri="{53640926-AAD7-44D8-BBD7-CCE9431645EC}">
                <a14:shadowObscured xmlns:a14="http://schemas.microsoft.com/office/drawing/2010/main"/>
              </a:ext>
            </a:extLst>
          </p:spPr>
        </p:pic>
      </p:grpSp>
      <p:grpSp>
        <p:nvGrpSpPr>
          <p:cNvPr id="9" name="Group 8"/>
          <p:cNvGrpSpPr/>
          <p:nvPr/>
        </p:nvGrpSpPr>
        <p:grpSpPr>
          <a:xfrm>
            <a:off x="7216865" y="5314019"/>
            <a:ext cx="1609635" cy="612140"/>
            <a:chOff x="6611710" y="1600200"/>
            <a:chExt cx="1609635" cy="612140"/>
          </a:xfrm>
        </p:grpSpPr>
        <p:pic>
          <p:nvPicPr>
            <p:cNvPr id="6" name="Picture 5" descr="C:\Users\swong\Documents\Manuals\IC3 GS4\7314 IC3 GS4\Screens\w7-061.png"/>
            <p:cNvPicPr/>
            <p:nvPr/>
          </p:nvPicPr>
          <p:blipFill>
            <a:blip r:embed="rId5">
              <a:extLst>
                <a:ext uri="{28A0092B-C50C-407E-A947-70E740481C1C}">
                  <a14:useLocalDpi xmlns:a14="http://schemas.microsoft.com/office/drawing/2010/main" val="0"/>
                </a:ext>
              </a:extLst>
            </a:blip>
            <a:srcRect/>
            <a:stretch>
              <a:fillRect/>
            </a:stretch>
          </p:blipFill>
          <p:spPr bwMode="auto">
            <a:xfrm>
              <a:off x="6611710" y="1600200"/>
              <a:ext cx="438150" cy="612140"/>
            </a:xfrm>
            <a:prstGeom prst="rect">
              <a:avLst/>
            </a:prstGeom>
            <a:noFill/>
            <a:ln>
              <a:noFill/>
            </a:ln>
          </p:spPr>
        </p:pic>
        <p:pic>
          <p:nvPicPr>
            <p:cNvPr id="7" name="Picture 6"/>
            <p:cNvPicPr/>
            <p:nvPr/>
          </p:nvPicPr>
          <p:blipFill>
            <a:blip r:embed="rId6">
              <a:extLst>
                <a:ext uri="{28A0092B-C50C-407E-A947-70E740481C1C}">
                  <a14:useLocalDpi xmlns:a14="http://schemas.microsoft.com/office/drawing/2010/main" val="0"/>
                </a:ext>
              </a:extLst>
            </a:blip>
            <a:stretch>
              <a:fillRect/>
            </a:stretch>
          </p:blipFill>
          <p:spPr>
            <a:xfrm>
              <a:off x="7174456" y="1600200"/>
              <a:ext cx="493395" cy="599440"/>
            </a:xfrm>
            <a:prstGeom prst="rect">
              <a:avLst/>
            </a:prstGeom>
          </p:spPr>
        </p:pic>
        <p:pic>
          <p:nvPicPr>
            <p:cNvPr id="8" name="Picture 7" descr="C:\Users\swong\Documents\Manuals\IC3 GS4\7314 IC3 GS4\Screens\gs4-060.png"/>
            <p:cNvPicPr/>
            <p:nvPr/>
          </p:nvPicPr>
          <p:blipFill>
            <a:blip r:embed="rId7">
              <a:extLst>
                <a:ext uri="{28A0092B-C50C-407E-A947-70E740481C1C}">
                  <a14:useLocalDpi xmlns:a14="http://schemas.microsoft.com/office/drawing/2010/main" val="0"/>
                </a:ext>
              </a:extLst>
            </a:blip>
            <a:srcRect/>
            <a:stretch>
              <a:fillRect/>
            </a:stretch>
          </p:blipFill>
          <p:spPr bwMode="auto">
            <a:xfrm>
              <a:off x="7806055" y="1600200"/>
              <a:ext cx="415290" cy="568325"/>
            </a:xfrm>
            <a:prstGeom prst="rect">
              <a:avLst/>
            </a:prstGeom>
            <a:noFill/>
            <a:ln>
              <a:noFill/>
            </a:ln>
          </p:spPr>
        </p:pic>
      </p:grpSp>
      <p:sp>
        <p:nvSpPr>
          <p:cNvPr id="11" name="Footer Placeholder 10"/>
          <p:cNvSpPr>
            <a:spLocks noGrp="1"/>
          </p:cNvSpPr>
          <p:nvPr>
            <p:ph type="ftr" sz="quarter" idx="11"/>
          </p:nvPr>
        </p:nvSpPr>
        <p:spPr/>
        <p:txBody>
          <a:bodyPr/>
          <a:lstStyle/>
          <a:p>
            <a:r>
              <a:rPr lang="en-US" smtClean="0"/>
              <a:t>© IIG Vietnam</a:t>
            </a:r>
            <a:endParaRPr lang="en-US" dirty="0"/>
          </a:p>
        </p:txBody>
      </p:sp>
      <p:sp>
        <p:nvSpPr>
          <p:cNvPr id="12" name="Slide Number Placeholder 11"/>
          <p:cNvSpPr>
            <a:spLocks noGrp="1"/>
          </p:cNvSpPr>
          <p:nvPr>
            <p:ph type="sldNum" sz="quarter" idx="12"/>
          </p:nvPr>
        </p:nvSpPr>
        <p:spPr/>
        <p:txBody>
          <a:bodyPr/>
          <a:lstStyle/>
          <a:p>
            <a:fld id="{45FB6C65-6715-49C2-A781-2C0369051A11}" type="slidenum">
              <a:rPr lang="en-US" smtClean="0"/>
              <a:t>16</a:t>
            </a:fld>
            <a:endParaRPr lang="en-US" dirty="0"/>
          </a:p>
        </p:txBody>
      </p:sp>
    </p:spTree>
    <p:extLst>
      <p:ext uri="{BB962C8B-B14F-4D97-AF65-F5344CB8AC3E}">
        <p14:creationId xmlns:p14="http://schemas.microsoft.com/office/powerpoint/2010/main" val="4163136268"/>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vi-VN"/>
              <a:t>Tạo các thư mục</a:t>
            </a:r>
            <a:endParaRPr lang="en-US" dirty="0"/>
          </a:p>
        </p:txBody>
      </p:sp>
      <p:sp>
        <p:nvSpPr>
          <p:cNvPr id="3" name="Content Placeholder 2"/>
          <p:cNvSpPr>
            <a:spLocks noGrp="1"/>
          </p:cNvSpPr>
          <p:nvPr>
            <p:ph idx="1"/>
          </p:nvPr>
        </p:nvSpPr>
        <p:spPr>
          <a:xfrm>
            <a:off x="374400" y="1332000"/>
            <a:ext cx="8368273" cy="4940113"/>
          </a:xfrm>
        </p:spPr>
        <p:txBody>
          <a:bodyPr>
            <a:normAutofit fontScale="77500" lnSpcReduction="20000"/>
          </a:bodyPr>
          <a:lstStyle/>
          <a:p>
            <a:pPr>
              <a:lnSpc>
                <a:spcPct val="120000"/>
              </a:lnSpc>
              <a:spcBef>
                <a:spcPts val="600"/>
              </a:spcBef>
            </a:pPr>
            <a:r>
              <a:rPr lang="vi-VN" dirty="0" smtClean="0"/>
              <a:t>Để </a:t>
            </a:r>
            <a:r>
              <a:rPr lang="vi-VN" dirty="0"/>
              <a:t>tạo thư mục:</a:t>
            </a:r>
          </a:p>
          <a:p>
            <a:pPr lvl="1">
              <a:lnSpc>
                <a:spcPct val="120000"/>
              </a:lnSpc>
              <a:spcBef>
                <a:spcPts val="600"/>
              </a:spcBef>
            </a:pPr>
            <a:r>
              <a:rPr lang="en-CA" dirty="0" err="1"/>
              <a:t>Trên</a:t>
            </a:r>
            <a:r>
              <a:rPr lang="en-CA" dirty="0"/>
              <a:t> </a:t>
            </a:r>
            <a:r>
              <a:rPr lang="en-CA" dirty="0" err="1"/>
              <a:t>thanh</a:t>
            </a:r>
            <a:r>
              <a:rPr lang="en-CA" dirty="0"/>
              <a:t> </a:t>
            </a:r>
            <a:r>
              <a:rPr lang="en-CA" dirty="0" err="1"/>
              <a:t>lệnh</a:t>
            </a:r>
            <a:r>
              <a:rPr lang="en-CA" dirty="0"/>
              <a:t>, </a:t>
            </a:r>
            <a:r>
              <a:rPr lang="en-CA" dirty="0" err="1"/>
              <a:t>Nhấp</a:t>
            </a:r>
            <a:r>
              <a:rPr lang="en-CA" dirty="0"/>
              <a:t> </a:t>
            </a:r>
            <a:r>
              <a:rPr lang="en-CA" dirty="0" err="1"/>
              <a:t>chuột</a:t>
            </a:r>
            <a:r>
              <a:rPr lang="en-CA" dirty="0"/>
              <a:t> </a:t>
            </a:r>
            <a:r>
              <a:rPr lang="en-CA" dirty="0" err="1"/>
              <a:t>vào</a:t>
            </a:r>
            <a:r>
              <a:rPr lang="en-CA" dirty="0"/>
              <a:t> </a:t>
            </a:r>
            <a:r>
              <a:rPr lang="vi-VN" dirty="0" smtClean="0"/>
              <a:t> </a:t>
            </a:r>
            <a:r>
              <a:rPr lang="en-US" dirty="0" smtClean="0"/>
              <a:t>           </a:t>
            </a:r>
            <a:r>
              <a:rPr lang="vi-VN" dirty="0" smtClean="0"/>
              <a:t>,</a:t>
            </a:r>
            <a:r>
              <a:rPr lang="en-US" dirty="0" smtClean="0"/>
              <a:t> </a:t>
            </a:r>
            <a:r>
              <a:rPr lang="vi-VN" dirty="0" smtClean="0"/>
              <a:t>hoặc</a:t>
            </a:r>
            <a:endParaRPr lang="vi-VN" dirty="0"/>
          </a:p>
          <a:p>
            <a:pPr lvl="1">
              <a:lnSpc>
                <a:spcPct val="120000"/>
              </a:lnSpc>
              <a:spcBef>
                <a:spcPts val="600"/>
              </a:spcBef>
            </a:pPr>
            <a:r>
              <a:rPr lang="en-CA" dirty="0" err="1"/>
              <a:t>Nhấp</a:t>
            </a:r>
            <a:r>
              <a:rPr lang="en-CA" dirty="0"/>
              <a:t> </a:t>
            </a:r>
            <a:r>
              <a:rPr lang="en-CA" dirty="0" err="1"/>
              <a:t>chuột</a:t>
            </a:r>
            <a:r>
              <a:rPr lang="en-CA" dirty="0"/>
              <a:t> </a:t>
            </a:r>
            <a:r>
              <a:rPr lang="en-CA" dirty="0" err="1"/>
              <a:t>phải</a:t>
            </a:r>
            <a:r>
              <a:rPr lang="en-CA" dirty="0"/>
              <a:t> </a:t>
            </a:r>
            <a:r>
              <a:rPr lang="en-CA" dirty="0" err="1"/>
              <a:t>vào</a:t>
            </a:r>
            <a:r>
              <a:rPr lang="en-CA" dirty="0"/>
              <a:t> </a:t>
            </a:r>
            <a:r>
              <a:rPr lang="en-CA" dirty="0" err="1"/>
              <a:t>vị</a:t>
            </a:r>
            <a:r>
              <a:rPr lang="en-CA" dirty="0"/>
              <a:t> </a:t>
            </a:r>
            <a:r>
              <a:rPr lang="en-CA" dirty="0" err="1"/>
              <a:t>trí</a:t>
            </a:r>
            <a:r>
              <a:rPr lang="en-CA" dirty="0"/>
              <a:t> (ổ </a:t>
            </a:r>
            <a:r>
              <a:rPr lang="en-CA" dirty="0" err="1"/>
              <a:t>đĩa</a:t>
            </a:r>
            <a:r>
              <a:rPr lang="en-CA" dirty="0"/>
              <a:t> hay </a:t>
            </a:r>
            <a:r>
              <a:rPr lang="en-CA" dirty="0" err="1"/>
              <a:t>thư</a:t>
            </a:r>
            <a:r>
              <a:rPr lang="en-CA" dirty="0"/>
              <a:t> </a:t>
            </a:r>
            <a:r>
              <a:rPr lang="en-CA" dirty="0" err="1"/>
              <a:t>mục</a:t>
            </a:r>
            <a:r>
              <a:rPr lang="en-CA" dirty="0"/>
              <a:t>) </a:t>
            </a:r>
            <a:r>
              <a:rPr lang="en-CA" dirty="0" err="1"/>
              <a:t>trong</a:t>
            </a:r>
            <a:r>
              <a:rPr lang="en-CA" dirty="0"/>
              <a:t> </a:t>
            </a:r>
            <a:r>
              <a:rPr lang="en-CA" dirty="0" err="1"/>
              <a:t>danh</a:t>
            </a:r>
            <a:r>
              <a:rPr lang="en-CA" dirty="0"/>
              <a:t> </a:t>
            </a:r>
            <a:r>
              <a:rPr lang="en-CA" dirty="0" err="1"/>
              <a:t>sách</a:t>
            </a:r>
            <a:r>
              <a:rPr lang="en-CA" dirty="0"/>
              <a:t> Folders </a:t>
            </a:r>
            <a:r>
              <a:rPr lang="en-CA" dirty="0" err="1"/>
              <a:t>dành</a:t>
            </a:r>
            <a:r>
              <a:rPr lang="en-CA" dirty="0"/>
              <a:t> </a:t>
            </a:r>
            <a:r>
              <a:rPr lang="en-CA" dirty="0" err="1"/>
              <a:t>cho</a:t>
            </a:r>
            <a:r>
              <a:rPr lang="en-CA" dirty="0"/>
              <a:t> </a:t>
            </a:r>
            <a:r>
              <a:rPr lang="en-CA" dirty="0" err="1"/>
              <a:t>thư</a:t>
            </a:r>
            <a:r>
              <a:rPr lang="en-CA" dirty="0"/>
              <a:t> </a:t>
            </a:r>
            <a:r>
              <a:rPr lang="en-CA" dirty="0" err="1"/>
              <a:t>mục</a:t>
            </a:r>
            <a:r>
              <a:rPr lang="en-CA" dirty="0"/>
              <a:t> </a:t>
            </a:r>
            <a:r>
              <a:rPr lang="en-CA" dirty="0" err="1"/>
              <a:t>mới</a:t>
            </a:r>
            <a:r>
              <a:rPr lang="en-CA" dirty="0"/>
              <a:t> </a:t>
            </a:r>
            <a:r>
              <a:rPr lang="en-CA" dirty="0" err="1"/>
              <a:t>và</a:t>
            </a:r>
            <a:r>
              <a:rPr lang="en-CA" dirty="0"/>
              <a:t> </a:t>
            </a:r>
            <a:r>
              <a:rPr lang="en-CA" dirty="0" err="1"/>
              <a:t>Nhấp</a:t>
            </a:r>
            <a:r>
              <a:rPr lang="en-CA" dirty="0"/>
              <a:t> </a:t>
            </a:r>
            <a:r>
              <a:rPr lang="en-CA" dirty="0" err="1"/>
              <a:t>chuột</a:t>
            </a:r>
            <a:r>
              <a:rPr lang="en-CA" dirty="0"/>
              <a:t> </a:t>
            </a:r>
            <a:r>
              <a:rPr lang="en-CA" dirty="0" err="1"/>
              <a:t>vào</a:t>
            </a:r>
            <a:r>
              <a:rPr lang="en-CA" dirty="0"/>
              <a:t> </a:t>
            </a:r>
            <a:r>
              <a:rPr lang="en-CA" b="1" dirty="0"/>
              <a:t>New</a:t>
            </a:r>
            <a:r>
              <a:rPr lang="en-CA" dirty="0"/>
              <a:t>, </a:t>
            </a:r>
            <a:r>
              <a:rPr lang="en-CA" dirty="0" err="1"/>
              <a:t>sau</a:t>
            </a:r>
            <a:r>
              <a:rPr lang="en-CA" dirty="0"/>
              <a:t> </a:t>
            </a:r>
            <a:r>
              <a:rPr lang="en-CA" dirty="0" err="1"/>
              <a:t>đó</a:t>
            </a:r>
            <a:r>
              <a:rPr lang="en-CA" dirty="0"/>
              <a:t> </a:t>
            </a:r>
            <a:r>
              <a:rPr lang="en-CA" dirty="0" err="1"/>
              <a:t>chọn</a:t>
            </a:r>
            <a:r>
              <a:rPr lang="en-CA" dirty="0"/>
              <a:t> </a:t>
            </a:r>
            <a:r>
              <a:rPr lang="en-CA" b="1" dirty="0"/>
              <a:t>Folder</a:t>
            </a:r>
            <a:r>
              <a:rPr lang="en-CA" dirty="0"/>
              <a:t>, </a:t>
            </a:r>
            <a:r>
              <a:rPr lang="en-CA" dirty="0" err="1"/>
              <a:t>hoặc</a:t>
            </a:r>
            <a:endParaRPr lang="vi-VN" dirty="0"/>
          </a:p>
          <a:p>
            <a:pPr lvl="1">
              <a:lnSpc>
                <a:spcPct val="120000"/>
              </a:lnSpc>
              <a:spcBef>
                <a:spcPts val="600"/>
              </a:spcBef>
            </a:pPr>
            <a:r>
              <a:rPr lang="en-CA" dirty="0" err="1"/>
              <a:t>Nhấp</a:t>
            </a:r>
            <a:r>
              <a:rPr lang="en-CA" dirty="0"/>
              <a:t> </a:t>
            </a:r>
            <a:r>
              <a:rPr lang="en-CA" dirty="0" err="1"/>
              <a:t>chuột</a:t>
            </a:r>
            <a:r>
              <a:rPr lang="en-CA" dirty="0"/>
              <a:t> </a:t>
            </a:r>
            <a:r>
              <a:rPr lang="en-CA" dirty="0" err="1"/>
              <a:t>phải</a:t>
            </a:r>
            <a:r>
              <a:rPr lang="en-CA" dirty="0"/>
              <a:t> </a:t>
            </a:r>
            <a:r>
              <a:rPr lang="en-CA" dirty="0" err="1"/>
              <a:t>vào</a:t>
            </a:r>
            <a:r>
              <a:rPr lang="en-CA" dirty="0"/>
              <a:t> </a:t>
            </a:r>
            <a:r>
              <a:rPr lang="en-CA" dirty="0" err="1"/>
              <a:t>khoảng</a:t>
            </a:r>
            <a:r>
              <a:rPr lang="en-CA" dirty="0"/>
              <a:t> </a:t>
            </a:r>
            <a:r>
              <a:rPr lang="en-CA" dirty="0" err="1"/>
              <a:t>trống</a:t>
            </a:r>
            <a:r>
              <a:rPr lang="en-CA" dirty="0"/>
              <a:t> </a:t>
            </a:r>
            <a:r>
              <a:rPr lang="en-CA" dirty="0" err="1"/>
              <a:t>của</a:t>
            </a:r>
            <a:r>
              <a:rPr lang="en-CA" dirty="0"/>
              <a:t> Ô </a:t>
            </a:r>
            <a:r>
              <a:rPr lang="en-CA" dirty="0" err="1"/>
              <a:t>Nội</a:t>
            </a:r>
            <a:r>
              <a:rPr lang="en-CA" dirty="0"/>
              <a:t> Dung </a:t>
            </a:r>
            <a:r>
              <a:rPr lang="en-CA" dirty="0" err="1"/>
              <a:t>và</a:t>
            </a:r>
            <a:r>
              <a:rPr lang="en-CA" dirty="0"/>
              <a:t> </a:t>
            </a:r>
            <a:r>
              <a:rPr lang="en-CA" dirty="0" err="1"/>
              <a:t>Nhấp</a:t>
            </a:r>
            <a:r>
              <a:rPr lang="en-CA" dirty="0"/>
              <a:t> </a:t>
            </a:r>
            <a:r>
              <a:rPr lang="en-CA" dirty="0" err="1"/>
              <a:t>chuột</a:t>
            </a:r>
            <a:r>
              <a:rPr lang="en-CA" dirty="0"/>
              <a:t> </a:t>
            </a:r>
            <a:r>
              <a:rPr lang="en-CA" dirty="0" err="1"/>
              <a:t>vào</a:t>
            </a:r>
            <a:r>
              <a:rPr lang="en-CA" dirty="0"/>
              <a:t> </a:t>
            </a:r>
            <a:r>
              <a:rPr lang="en-CA" b="1" dirty="0"/>
              <a:t>New</a:t>
            </a:r>
            <a:r>
              <a:rPr lang="en-CA" dirty="0"/>
              <a:t>, </a:t>
            </a:r>
            <a:r>
              <a:rPr lang="en-CA" dirty="0" err="1"/>
              <a:t>sau</a:t>
            </a:r>
            <a:r>
              <a:rPr lang="en-CA" dirty="0"/>
              <a:t> </a:t>
            </a:r>
            <a:r>
              <a:rPr lang="en-CA" dirty="0" err="1"/>
              <a:t>đó</a:t>
            </a:r>
            <a:r>
              <a:rPr lang="en-CA" dirty="0"/>
              <a:t> </a:t>
            </a:r>
            <a:r>
              <a:rPr lang="en-CA" dirty="0" err="1"/>
              <a:t>chọn</a:t>
            </a:r>
            <a:r>
              <a:rPr lang="en-CA" dirty="0"/>
              <a:t> </a:t>
            </a:r>
            <a:r>
              <a:rPr lang="en-CA" b="1" dirty="0"/>
              <a:t>Folder</a:t>
            </a:r>
            <a:r>
              <a:rPr lang="en-CA" dirty="0"/>
              <a:t>.</a:t>
            </a:r>
            <a:endParaRPr lang="vi-VN" b="1" dirty="0"/>
          </a:p>
          <a:p>
            <a:pPr>
              <a:lnSpc>
                <a:spcPct val="120000"/>
              </a:lnSpc>
              <a:spcBef>
                <a:spcPts val="600"/>
              </a:spcBef>
            </a:pPr>
            <a:r>
              <a:rPr lang="en-CA" dirty="0"/>
              <a:t>Di </a:t>
            </a:r>
            <a:r>
              <a:rPr lang="en-CA" dirty="0" err="1"/>
              <a:t>chuyển</a:t>
            </a:r>
            <a:r>
              <a:rPr lang="en-CA" dirty="0"/>
              <a:t> </a:t>
            </a:r>
            <a:r>
              <a:rPr lang="en-CA" dirty="0" err="1"/>
              <a:t>tới</a:t>
            </a:r>
            <a:r>
              <a:rPr lang="en-CA" dirty="0"/>
              <a:t> </a:t>
            </a:r>
            <a:r>
              <a:rPr lang="en-CA" dirty="0" err="1"/>
              <a:t>vị</a:t>
            </a:r>
            <a:r>
              <a:rPr lang="en-CA" dirty="0"/>
              <a:t> </a:t>
            </a:r>
            <a:r>
              <a:rPr lang="en-CA" dirty="0" err="1"/>
              <a:t>trí</a:t>
            </a:r>
            <a:r>
              <a:rPr lang="en-CA" dirty="0"/>
              <a:t> </a:t>
            </a:r>
            <a:r>
              <a:rPr lang="en-CA" dirty="0" err="1"/>
              <a:t>dành</a:t>
            </a:r>
            <a:r>
              <a:rPr lang="en-CA" dirty="0"/>
              <a:t> </a:t>
            </a:r>
            <a:r>
              <a:rPr lang="en-CA" dirty="0" err="1"/>
              <a:t>cho</a:t>
            </a:r>
            <a:r>
              <a:rPr lang="en-CA" dirty="0"/>
              <a:t> </a:t>
            </a:r>
            <a:r>
              <a:rPr lang="en-CA" dirty="0" err="1"/>
              <a:t>thư</a:t>
            </a:r>
            <a:r>
              <a:rPr lang="en-CA" dirty="0"/>
              <a:t> </a:t>
            </a:r>
            <a:r>
              <a:rPr lang="en-CA" dirty="0" err="1"/>
              <a:t>mục</a:t>
            </a:r>
            <a:r>
              <a:rPr lang="en-CA" dirty="0"/>
              <a:t> </a:t>
            </a:r>
            <a:r>
              <a:rPr lang="en-CA" dirty="0" err="1"/>
              <a:t>mới</a:t>
            </a:r>
            <a:r>
              <a:rPr lang="en-CA" dirty="0"/>
              <a:t> </a:t>
            </a:r>
            <a:r>
              <a:rPr lang="en-CA" dirty="0" err="1"/>
              <a:t>trước</a:t>
            </a:r>
            <a:r>
              <a:rPr lang="en-CA" dirty="0"/>
              <a:t> </a:t>
            </a:r>
            <a:r>
              <a:rPr lang="en-CA" dirty="0" err="1"/>
              <a:t>khi</a:t>
            </a:r>
            <a:r>
              <a:rPr lang="en-CA" dirty="0"/>
              <a:t> </a:t>
            </a:r>
            <a:r>
              <a:rPr lang="en-CA" dirty="0" err="1"/>
              <a:t>kích</a:t>
            </a:r>
            <a:r>
              <a:rPr lang="en-CA" dirty="0"/>
              <a:t> </a:t>
            </a:r>
            <a:r>
              <a:rPr lang="en-CA" dirty="0" err="1"/>
              <a:t>hoạt</a:t>
            </a:r>
            <a:r>
              <a:rPr lang="en-CA" dirty="0"/>
              <a:t> </a:t>
            </a:r>
            <a:r>
              <a:rPr lang="en-CA" dirty="0" err="1"/>
              <a:t>lệnh</a:t>
            </a:r>
            <a:r>
              <a:rPr lang="en-CA" dirty="0"/>
              <a:t> New Folder</a:t>
            </a:r>
            <a:endParaRPr lang="vi-VN" dirty="0"/>
          </a:p>
          <a:p>
            <a:pPr>
              <a:lnSpc>
                <a:spcPct val="120000"/>
              </a:lnSpc>
              <a:spcBef>
                <a:spcPts val="600"/>
              </a:spcBef>
            </a:pPr>
            <a:r>
              <a:rPr lang="en-CA" dirty="0" err="1"/>
              <a:t>Để</a:t>
            </a:r>
            <a:r>
              <a:rPr lang="en-CA" dirty="0"/>
              <a:t> </a:t>
            </a:r>
            <a:r>
              <a:rPr lang="en-CA" dirty="0" err="1"/>
              <a:t>tạo</a:t>
            </a:r>
            <a:r>
              <a:rPr lang="en-CA" dirty="0"/>
              <a:t> </a:t>
            </a:r>
            <a:r>
              <a:rPr lang="en-CA" dirty="0" err="1"/>
              <a:t>một</a:t>
            </a:r>
            <a:r>
              <a:rPr lang="en-CA" dirty="0"/>
              <a:t> shortcut (</a:t>
            </a:r>
            <a:r>
              <a:rPr lang="en-CA" dirty="0" err="1"/>
              <a:t>đường</a:t>
            </a:r>
            <a:r>
              <a:rPr lang="en-CA" dirty="0"/>
              <a:t> </a:t>
            </a:r>
            <a:r>
              <a:rPr lang="en-CA" dirty="0" err="1"/>
              <a:t>tắt</a:t>
            </a:r>
            <a:r>
              <a:rPr lang="en-CA" dirty="0"/>
              <a:t>) </a:t>
            </a:r>
            <a:r>
              <a:rPr lang="en-CA" dirty="0" err="1"/>
              <a:t>tới</a:t>
            </a:r>
            <a:r>
              <a:rPr lang="en-CA" dirty="0"/>
              <a:t> </a:t>
            </a:r>
            <a:r>
              <a:rPr lang="en-CA" dirty="0" err="1"/>
              <a:t>một</a:t>
            </a:r>
            <a:r>
              <a:rPr lang="en-CA" dirty="0"/>
              <a:t> </a:t>
            </a:r>
            <a:r>
              <a:rPr lang="en-CA" dirty="0" err="1"/>
              <a:t>thư</a:t>
            </a:r>
            <a:r>
              <a:rPr lang="en-CA" dirty="0"/>
              <a:t> </a:t>
            </a:r>
            <a:r>
              <a:rPr lang="en-CA" dirty="0" err="1"/>
              <a:t>mục</a:t>
            </a:r>
            <a:r>
              <a:rPr lang="vi-VN" dirty="0" smtClean="0"/>
              <a:t>:</a:t>
            </a:r>
            <a:endParaRPr lang="vi-VN" dirty="0"/>
          </a:p>
          <a:p>
            <a:pPr lvl="1"/>
            <a:r>
              <a:rPr lang="en-US" dirty="0" err="1"/>
              <a:t>Nhấp</a:t>
            </a:r>
            <a:r>
              <a:rPr lang="en-US" dirty="0"/>
              <a:t> </a:t>
            </a:r>
            <a:r>
              <a:rPr lang="en-US" dirty="0" err="1"/>
              <a:t>chuột</a:t>
            </a:r>
            <a:r>
              <a:rPr lang="en-US" dirty="0"/>
              <a:t> </a:t>
            </a:r>
            <a:r>
              <a:rPr lang="en-US" dirty="0" err="1"/>
              <a:t>phải</a:t>
            </a:r>
            <a:r>
              <a:rPr lang="en-US" dirty="0"/>
              <a:t> </a:t>
            </a:r>
            <a:r>
              <a:rPr lang="en-US" dirty="0" err="1"/>
              <a:t>vào</a:t>
            </a:r>
            <a:r>
              <a:rPr lang="en-US" dirty="0"/>
              <a:t> </a:t>
            </a:r>
            <a:r>
              <a:rPr lang="en-US" dirty="0" err="1"/>
              <a:t>vị</a:t>
            </a:r>
            <a:r>
              <a:rPr lang="en-US" dirty="0"/>
              <a:t> </a:t>
            </a:r>
            <a:r>
              <a:rPr lang="en-US" dirty="0" err="1"/>
              <a:t>trí</a:t>
            </a:r>
            <a:r>
              <a:rPr lang="en-US" dirty="0"/>
              <a:t> (ổ </a:t>
            </a:r>
            <a:r>
              <a:rPr lang="en-US" dirty="0" err="1"/>
              <a:t>đĩa</a:t>
            </a:r>
            <a:r>
              <a:rPr lang="en-US" dirty="0"/>
              <a:t> hay </a:t>
            </a:r>
            <a:r>
              <a:rPr lang="en-US" dirty="0" err="1"/>
              <a:t>thư</a:t>
            </a:r>
            <a:r>
              <a:rPr lang="en-US" dirty="0"/>
              <a:t> </a:t>
            </a:r>
            <a:r>
              <a:rPr lang="en-US" dirty="0" err="1"/>
              <a:t>mục</a:t>
            </a:r>
            <a:r>
              <a:rPr lang="en-US" dirty="0"/>
              <a:t>) </a:t>
            </a:r>
            <a:r>
              <a:rPr lang="en-US" dirty="0" err="1"/>
              <a:t>trong</a:t>
            </a:r>
            <a:r>
              <a:rPr lang="en-US" dirty="0"/>
              <a:t> </a:t>
            </a:r>
            <a:r>
              <a:rPr lang="en-US" dirty="0" err="1"/>
              <a:t>danh</a:t>
            </a:r>
            <a:r>
              <a:rPr lang="en-US" dirty="0"/>
              <a:t> </a:t>
            </a:r>
            <a:r>
              <a:rPr lang="en-US" dirty="0" err="1"/>
              <a:t>sách</a:t>
            </a:r>
            <a:r>
              <a:rPr lang="en-US" dirty="0"/>
              <a:t> Folders </a:t>
            </a:r>
            <a:r>
              <a:rPr lang="en-US" dirty="0" err="1"/>
              <a:t>cần</a:t>
            </a:r>
            <a:r>
              <a:rPr lang="en-US" dirty="0"/>
              <a:t> </a:t>
            </a:r>
            <a:r>
              <a:rPr lang="en-US" dirty="0" err="1"/>
              <a:t>tạo</a:t>
            </a:r>
            <a:r>
              <a:rPr lang="en-US" dirty="0"/>
              <a:t> </a:t>
            </a:r>
            <a:r>
              <a:rPr lang="en-US" dirty="0" err="1"/>
              <a:t>đường</a:t>
            </a:r>
            <a:r>
              <a:rPr lang="en-US" dirty="0"/>
              <a:t> </a:t>
            </a:r>
            <a:r>
              <a:rPr lang="en-US" dirty="0" err="1"/>
              <a:t>tắt</a:t>
            </a:r>
            <a:r>
              <a:rPr lang="en-US" dirty="0"/>
              <a:t>, </a:t>
            </a:r>
            <a:r>
              <a:rPr lang="en-US" dirty="0" err="1"/>
              <a:t>và</a:t>
            </a:r>
            <a:r>
              <a:rPr lang="en-US" dirty="0"/>
              <a:t> </a:t>
            </a:r>
            <a:r>
              <a:rPr lang="en-US" dirty="0" err="1"/>
              <a:t>Nhấp</a:t>
            </a:r>
            <a:r>
              <a:rPr lang="en-US" dirty="0"/>
              <a:t> </a:t>
            </a:r>
            <a:r>
              <a:rPr lang="en-US" dirty="0" err="1"/>
              <a:t>chuột</a:t>
            </a:r>
            <a:r>
              <a:rPr lang="en-US" dirty="0"/>
              <a:t> </a:t>
            </a:r>
            <a:r>
              <a:rPr lang="en-US" dirty="0" err="1"/>
              <a:t>vào</a:t>
            </a:r>
            <a:r>
              <a:rPr lang="en-US" dirty="0"/>
              <a:t> </a:t>
            </a:r>
            <a:r>
              <a:rPr lang="en-US" b="1" dirty="0"/>
              <a:t>New</a:t>
            </a:r>
            <a:r>
              <a:rPr lang="en-US" dirty="0"/>
              <a:t>, </a:t>
            </a:r>
            <a:r>
              <a:rPr lang="en-US" dirty="0" err="1"/>
              <a:t>sau</a:t>
            </a:r>
            <a:r>
              <a:rPr lang="en-US" dirty="0"/>
              <a:t> </a:t>
            </a:r>
            <a:r>
              <a:rPr lang="en-US" dirty="0" err="1"/>
              <a:t>đó</a:t>
            </a:r>
            <a:r>
              <a:rPr lang="en-US" dirty="0"/>
              <a:t> </a:t>
            </a:r>
            <a:r>
              <a:rPr lang="en-US" dirty="0" err="1"/>
              <a:t>chọn</a:t>
            </a:r>
            <a:r>
              <a:rPr lang="en-US" dirty="0"/>
              <a:t> </a:t>
            </a:r>
            <a:r>
              <a:rPr lang="en-US" b="1" dirty="0"/>
              <a:t>Shortcut</a:t>
            </a:r>
            <a:r>
              <a:rPr lang="en-US" dirty="0"/>
              <a:t> </a:t>
            </a:r>
            <a:r>
              <a:rPr lang="en-US" dirty="0" err="1"/>
              <a:t>để</a:t>
            </a:r>
            <a:r>
              <a:rPr lang="en-US" dirty="0"/>
              <a:t> </a:t>
            </a:r>
            <a:r>
              <a:rPr lang="en-US" dirty="0" err="1"/>
              <a:t>tạo</a:t>
            </a:r>
            <a:r>
              <a:rPr lang="en-US" dirty="0"/>
              <a:t> </a:t>
            </a:r>
            <a:r>
              <a:rPr lang="en-US" dirty="0" err="1"/>
              <a:t>đường</a:t>
            </a:r>
            <a:r>
              <a:rPr lang="en-US" dirty="0"/>
              <a:t> </a:t>
            </a:r>
            <a:r>
              <a:rPr lang="en-US" dirty="0" err="1"/>
              <a:t>tắt</a:t>
            </a:r>
            <a:r>
              <a:rPr lang="en-US" dirty="0"/>
              <a:t> </a:t>
            </a:r>
            <a:r>
              <a:rPr lang="en-US" dirty="0" err="1"/>
              <a:t>mới</a:t>
            </a:r>
            <a:r>
              <a:rPr lang="en-US" dirty="0"/>
              <a:t>, </a:t>
            </a:r>
            <a:r>
              <a:rPr lang="en-US" dirty="0" err="1"/>
              <a:t>hoặc</a:t>
            </a:r>
            <a:endParaRPr lang="vi-VN" dirty="0"/>
          </a:p>
          <a:p>
            <a:pPr lvl="1"/>
            <a:r>
              <a:rPr lang="en-US" dirty="0" err="1"/>
              <a:t>Nhấp</a:t>
            </a:r>
            <a:r>
              <a:rPr lang="en-US" dirty="0"/>
              <a:t> </a:t>
            </a:r>
            <a:r>
              <a:rPr lang="en-US" dirty="0" err="1"/>
              <a:t>chuột</a:t>
            </a:r>
            <a:r>
              <a:rPr lang="en-US" dirty="0"/>
              <a:t> </a:t>
            </a:r>
            <a:r>
              <a:rPr lang="en-US" dirty="0" err="1"/>
              <a:t>phải</a:t>
            </a:r>
            <a:r>
              <a:rPr lang="en-US" dirty="0"/>
              <a:t> </a:t>
            </a:r>
            <a:r>
              <a:rPr lang="en-US" dirty="0" err="1"/>
              <a:t>vào</a:t>
            </a:r>
            <a:r>
              <a:rPr lang="en-US" dirty="0"/>
              <a:t> </a:t>
            </a:r>
            <a:r>
              <a:rPr lang="en-US" dirty="0" err="1"/>
              <a:t>khoảng</a:t>
            </a:r>
            <a:r>
              <a:rPr lang="en-US" dirty="0"/>
              <a:t> </a:t>
            </a:r>
            <a:r>
              <a:rPr lang="en-US" dirty="0" err="1"/>
              <a:t>trống</a:t>
            </a:r>
            <a:r>
              <a:rPr lang="en-US" dirty="0"/>
              <a:t> </a:t>
            </a:r>
            <a:r>
              <a:rPr lang="en-US" dirty="0" err="1"/>
              <a:t>của</a:t>
            </a:r>
            <a:r>
              <a:rPr lang="en-US" dirty="0"/>
              <a:t> Ô </a:t>
            </a:r>
            <a:r>
              <a:rPr lang="en-US" dirty="0" err="1"/>
              <a:t>nội</a:t>
            </a:r>
            <a:r>
              <a:rPr lang="en-US" dirty="0"/>
              <a:t> dung </a:t>
            </a:r>
            <a:r>
              <a:rPr lang="en-US" dirty="0" err="1"/>
              <a:t>và</a:t>
            </a:r>
            <a:r>
              <a:rPr lang="en-US" dirty="0"/>
              <a:t> </a:t>
            </a:r>
            <a:r>
              <a:rPr lang="en-US" dirty="0" err="1"/>
              <a:t>Nhấp</a:t>
            </a:r>
            <a:r>
              <a:rPr lang="en-US" dirty="0"/>
              <a:t> </a:t>
            </a:r>
            <a:r>
              <a:rPr lang="en-US" dirty="0" err="1"/>
              <a:t>chuột</a:t>
            </a:r>
            <a:r>
              <a:rPr lang="en-US" dirty="0"/>
              <a:t> </a:t>
            </a:r>
            <a:r>
              <a:rPr lang="en-US" dirty="0" err="1"/>
              <a:t>vào</a:t>
            </a:r>
            <a:r>
              <a:rPr lang="en-US" dirty="0"/>
              <a:t> </a:t>
            </a:r>
            <a:r>
              <a:rPr lang="en-US" b="1" dirty="0"/>
              <a:t>New</a:t>
            </a:r>
            <a:r>
              <a:rPr lang="en-US" dirty="0"/>
              <a:t>, </a:t>
            </a:r>
            <a:r>
              <a:rPr lang="en-US" dirty="0" err="1"/>
              <a:t>sau</a:t>
            </a:r>
            <a:r>
              <a:rPr lang="en-US" dirty="0"/>
              <a:t> </a:t>
            </a:r>
            <a:r>
              <a:rPr lang="en-US" dirty="0" err="1"/>
              <a:t>đó</a:t>
            </a:r>
            <a:r>
              <a:rPr lang="en-US" dirty="0"/>
              <a:t> </a:t>
            </a:r>
            <a:r>
              <a:rPr lang="en-US" dirty="0" err="1"/>
              <a:t>Nhấp</a:t>
            </a:r>
            <a:r>
              <a:rPr lang="en-US" dirty="0"/>
              <a:t> </a:t>
            </a:r>
            <a:r>
              <a:rPr lang="en-US" dirty="0" err="1"/>
              <a:t>chuột</a:t>
            </a:r>
            <a:r>
              <a:rPr lang="en-US" dirty="0"/>
              <a:t> </a:t>
            </a:r>
            <a:r>
              <a:rPr lang="en-US" dirty="0" err="1"/>
              <a:t>vào</a:t>
            </a:r>
            <a:r>
              <a:rPr lang="en-US" dirty="0"/>
              <a:t> </a:t>
            </a:r>
            <a:r>
              <a:rPr lang="en-US" b="1" dirty="0"/>
              <a:t>Shortcut</a:t>
            </a:r>
            <a:r>
              <a:rPr lang="en-US" dirty="0"/>
              <a:t>.</a:t>
            </a:r>
            <a:endParaRPr lang="vi-VN" dirty="0"/>
          </a:p>
          <a:p>
            <a:pPr lvl="1">
              <a:lnSpc>
                <a:spcPct val="120000"/>
              </a:lnSpc>
              <a:spcBef>
                <a:spcPts val="600"/>
              </a:spcBef>
            </a:pPr>
            <a:endParaRPr lang="en-US" b="1" dirty="0"/>
          </a:p>
        </p:txBody>
      </p:sp>
      <p:sp>
        <p:nvSpPr>
          <p:cNvPr id="5" name="Footer Placeholder 4"/>
          <p:cNvSpPr>
            <a:spLocks noGrp="1"/>
          </p:cNvSpPr>
          <p:nvPr>
            <p:ph type="ftr" sz="quarter" idx="11"/>
          </p:nvPr>
        </p:nvSpPr>
        <p:spPr/>
        <p:txBody>
          <a:bodyPr/>
          <a:lstStyle/>
          <a:p>
            <a:r>
              <a:rPr lang="en-US" smtClean="0"/>
              <a:t>© IIG Vietnam</a:t>
            </a:r>
            <a:endParaRPr lang="en-US" dirty="0"/>
          </a:p>
        </p:txBody>
      </p:sp>
      <p:sp>
        <p:nvSpPr>
          <p:cNvPr id="6" name="Slide Number Placeholder 5"/>
          <p:cNvSpPr>
            <a:spLocks noGrp="1"/>
          </p:cNvSpPr>
          <p:nvPr>
            <p:ph type="sldNum" sz="quarter" idx="12"/>
          </p:nvPr>
        </p:nvSpPr>
        <p:spPr/>
        <p:txBody>
          <a:bodyPr/>
          <a:lstStyle/>
          <a:p>
            <a:fld id="{45FB6C65-6715-49C2-A781-2C0369051A11}" type="slidenum">
              <a:rPr lang="en-US" smtClean="0"/>
              <a:t>17</a:t>
            </a:fld>
            <a:endParaRPr lang="en-US" dirty="0"/>
          </a:p>
        </p:txBody>
      </p:sp>
      <p:pic>
        <p:nvPicPr>
          <p:cNvPr id="8" name="Picture 7"/>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519123" y="1844937"/>
            <a:ext cx="648734" cy="180000"/>
          </a:xfrm>
          <a:prstGeom prst="rect">
            <a:avLst/>
          </a:prstGeom>
          <a:noFill/>
          <a:ln>
            <a:noFill/>
          </a:ln>
        </p:spPr>
      </p:pic>
    </p:spTree>
    <p:extLst>
      <p:ext uri="{BB962C8B-B14F-4D97-AF65-F5344CB8AC3E}">
        <p14:creationId xmlns:p14="http://schemas.microsoft.com/office/powerpoint/2010/main" val="105504826"/>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vi-VN"/>
              <a:t>Đặt lại tên thư mục</a:t>
            </a:r>
            <a:endParaRPr lang="en-US" dirty="0"/>
          </a:p>
        </p:txBody>
      </p:sp>
      <p:sp>
        <p:nvSpPr>
          <p:cNvPr id="3" name="Content Placeholder 2"/>
          <p:cNvSpPr>
            <a:spLocks noGrp="1"/>
          </p:cNvSpPr>
          <p:nvPr>
            <p:ph idx="1"/>
          </p:nvPr>
        </p:nvSpPr>
        <p:spPr>
          <a:xfrm>
            <a:off x="374400" y="1332000"/>
            <a:ext cx="8368273" cy="4940113"/>
          </a:xfrm>
        </p:spPr>
        <p:txBody>
          <a:bodyPr>
            <a:normAutofit fontScale="77500" lnSpcReduction="20000"/>
          </a:bodyPr>
          <a:lstStyle/>
          <a:p>
            <a:pPr>
              <a:lnSpc>
                <a:spcPct val="120000"/>
              </a:lnSpc>
            </a:pPr>
            <a:r>
              <a:rPr lang="en-CA" dirty="0" err="1"/>
              <a:t>Để</a:t>
            </a:r>
            <a:r>
              <a:rPr lang="en-CA" dirty="0"/>
              <a:t> </a:t>
            </a:r>
            <a:r>
              <a:rPr lang="en-CA" dirty="0" err="1"/>
              <a:t>đổi</a:t>
            </a:r>
            <a:r>
              <a:rPr lang="en-CA" dirty="0"/>
              <a:t> </a:t>
            </a:r>
            <a:r>
              <a:rPr lang="en-CA" dirty="0" err="1"/>
              <a:t>tên</a:t>
            </a:r>
            <a:r>
              <a:rPr lang="en-CA" dirty="0"/>
              <a:t> </a:t>
            </a:r>
            <a:r>
              <a:rPr lang="en-CA" dirty="0" err="1"/>
              <a:t>của</a:t>
            </a:r>
            <a:r>
              <a:rPr lang="en-CA" dirty="0"/>
              <a:t> </a:t>
            </a:r>
            <a:r>
              <a:rPr lang="en-CA" dirty="0" err="1"/>
              <a:t>một</a:t>
            </a:r>
            <a:r>
              <a:rPr lang="en-CA" dirty="0"/>
              <a:t> </a:t>
            </a:r>
            <a:r>
              <a:rPr lang="en-CA" dirty="0" err="1"/>
              <a:t>thư</a:t>
            </a:r>
            <a:r>
              <a:rPr lang="en-CA" dirty="0"/>
              <a:t> </a:t>
            </a:r>
            <a:r>
              <a:rPr lang="en-CA" dirty="0" err="1"/>
              <a:t>mục</a:t>
            </a:r>
            <a:r>
              <a:rPr lang="vi-VN" dirty="0" smtClean="0"/>
              <a:t>:</a:t>
            </a:r>
            <a:endParaRPr lang="vi-VN" dirty="0"/>
          </a:p>
          <a:p>
            <a:pPr lvl="1">
              <a:lnSpc>
                <a:spcPct val="120000"/>
              </a:lnSpc>
            </a:pPr>
            <a:r>
              <a:rPr lang="en-CA" dirty="0" err="1"/>
              <a:t>Nhấp</a:t>
            </a:r>
            <a:r>
              <a:rPr lang="en-CA" dirty="0"/>
              <a:t> </a:t>
            </a:r>
            <a:r>
              <a:rPr lang="en-CA" dirty="0" err="1"/>
              <a:t>chuột</a:t>
            </a:r>
            <a:r>
              <a:rPr lang="en-CA" dirty="0"/>
              <a:t> </a:t>
            </a:r>
            <a:r>
              <a:rPr lang="en-CA" dirty="0" err="1"/>
              <a:t>vào</a:t>
            </a:r>
            <a:r>
              <a:rPr lang="en-CA" dirty="0"/>
              <a:t> </a:t>
            </a:r>
            <a:r>
              <a:rPr lang="en-CA" dirty="0" err="1"/>
              <a:t>biểu</a:t>
            </a:r>
            <a:r>
              <a:rPr lang="en-CA" dirty="0"/>
              <a:t> </a:t>
            </a:r>
            <a:r>
              <a:rPr lang="en-CA" dirty="0" err="1"/>
              <a:t>tượng</a:t>
            </a:r>
            <a:r>
              <a:rPr lang="en-CA" dirty="0"/>
              <a:t> </a:t>
            </a:r>
            <a:r>
              <a:rPr lang="en-CA" dirty="0" err="1"/>
              <a:t>thư</a:t>
            </a:r>
            <a:r>
              <a:rPr lang="en-CA" dirty="0"/>
              <a:t> </a:t>
            </a:r>
            <a:r>
              <a:rPr lang="en-CA" dirty="0" err="1"/>
              <a:t>mục</a:t>
            </a:r>
            <a:r>
              <a:rPr lang="en-CA" dirty="0"/>
              <a:t> </a:t>
            </a:r>
            <a:r>
              <a:rPr lang="en-CA" dirty="0" err="1"/>
              <a:t>để</a:t>
            </a:r>
            <a:r>
              <a:rPr lang="en-CA" dirty="0"/>
              <a:t> </a:t>
            </a:r>
            <a:r>
              <a:rPr lang="en-CA" dirty="0" err="1"/>
              <a:t>chọn</a:t>
            </a:r>
            <a:r>
              <a:rPr lang="en-CA" dirty="0"/>
              <a:t> </a:t>
            </a:r>
            <a:r>
              <a:rPr lang="en-CA" dirty="0" err="1"/>
              <a:t>nó</a:t>
            </a:r>
            <a:r>
              <a:rPr lang="en-CA" dirty="0"/>
              <a:t> </a:t>
            </a:r>
            <a:r>
              <a:rPr lang="en-CA" dirty="0" err="1"/>
              <a:t>và</a:t>
            </a:r>
            <a:r>
              <a:rPr lang="en-CA" dirty="0"/>
              <a:t> </a:t>
            </a:r>
            <a:r>
              <a:rPr lang="en-CA" dirty="0" err="1"/>
              <a:t>nhấn</a:t>
            </a:r>
            <a:r>
              <a:rPr lang="en-CA" dirty="0"/>
              <a:t> </a:t>
            </a:r>
            <a:r>
              <a:rPr lang="en-CA" dirty="0" err="1"/>
              <a:t>phím</a:t>
            </a:r>
            <a:r>
              <a:rPr lang="vi-VN" dirty="0" smtClean="0"/>
              <a:t> </a:t>
            </a:r>
            <a:r>
              <a:rPr lang="vi-VN" dirty="0"/>
              <a:t>F2, hoặc</a:t>
            </a:r>
          </a:p>
          <a:p>
            <a:pPr lvl="1">
              <a:lnSpc>
                <a:spcPct val="120000"/>
              </a:lnSpc>
            </a:pPr>
            <a:r>
              <a:rPr lang="en-CA" dirty="0" err="1"/>
              <a:t>Nhấp</a:t>
            </a:r>
            <a:r>
              <a:rPr lang="en-CA" dirty="0"/>
              <a:t> </a:t>
            </a:r>
            <a:r>
              <a:rPr lang="en-CA" dirty="0" err="1"/>
              <a:t>chuột</a:t>
            </a:r>
            <a:r>
              <a:rPr lang="en-CA" dirty="0"/>
              <a:t> </a:t>
            </a:r>
            <a:r>
              <a:rPr lang="en-CA" dirty="0" err="1"/>
              <a:t>vào</a:t>
            </a:r>
            <a:r>
              <a:rPr lang="en-CA" dirty="0"/>
              <a:t> </a:t>
            </a:r>
            <a:r>
              <a:rPr lang="en-CA" dirty="0" err="1"/>
              <a:t>biểu</a:t>
            </a:r>
            <a:r>
              <a:rPr lang="en-CA" dirty="0"/>
              <a:t> </a:t>
            </a:r>
            <a:r>
              <a:rPr lang="en-CA" dirty="0" err="1"/>
              <a:t>tượng</a:t>
            </a:r>
            <a:r>
              <a:rPr lang="en-CA" dirty="0"/>
              <a:t> </a:t>
            </a:r>
            <a:r>
              <a:rPr lang="en-CA" dirty="0" err="1"/>
              <a:t>thư</a:t>
            </a:r>
            <a:r>
              <a:rPr lang="en-CA" dirty="0"/>
              <a:t> </a:t>
            </a:r>
            <a:r>
              <a:rPr lang="en-CA" dirty="0" err="1"/>
              <a:t>mục</a:t>
            </a:r>
            <a:r>
              <a:rPr lang="en-CA" dirty="0"/>
              <a:t>, </a:t>
            </a:r>
            <a:r>
              <a:rPr lang="en-CA" dirty="0" err="1"/>
              <a:t>sau</a:t>
            </a:r>
            <a:r>
              <a:rPr lang="en-CA" dirty="0"/>
              <a:t> </a:t>
            </a:r>
            <a:r>
              <a:rPr lang="en-CA" dirty="0" err="1"/>
              <a:t>đó</a:t>
            </a:r>
            <a:r>
              <a:rPr lang="en-CA" dirty="0"/>
              <a:t> </a:t>
            </a:r>
            <a:r>
              <a:rPr lang="en-CA" dirty="0" err="1"/>
              <a:t>nhấp</a:t>
            </a:r>
            <a:r>
              <a:rPr lang="en-CA" dirty="0"/>
              <a:t> </a:t>
            </a:r>
            <a:r>
              <a:rPr lang="en-CA" dirty="0" err="1"/>
              <a:t>chuột</a:t>
            </a:r>
            <a:r>
              <a:rPr lang="en-CA" dirty="0"/>
              <a:t> </a:t>
            </a:r>
            <a:r>
              <a:rPr lang="en-CA" dirty="0" err="1"/>
              <a:t>vào</a:t>
            </a:r>
            <a:r>
              <a:rPr lang="en-CA" dirty="0"/>
              <a:t> </a:t>
            </a:r>
            <a:r>
              <a:rPr lang="en-CA" dirty="0" err="1"/>
              <a:t>tên</a:t>
            </a:r>
            <a:r>
              <a:rPr lang="en-CA" dirty="0"/>
              <a:t> </a:t>
            </a:r>
            <a:r>
              <a:rPr lang="en-CA" dirty="0" err="1"/>
              <a:t>thư</a:t>
            </a:r>
            <a:r>
              <a:rPr lang="en-CA" dirty="0"/>
              <a:t> </a:t>
            </a:r>
            <a:r>
              <a:rPr lang="en-CA" dirty="0" err="1"/>
              <a:t>mục</a:t>
            </a:r>
            <a:r>
              <a:rPr lang="en-CA" dirty="0"/>
              <a:t> </a:t>
            </a:r>
            <a:r>
              <a:rPr lang="en-CA" dirty="0" err="1"/>
              <a:t>để</a:t>
            </a:r>
            <a:r>
              <a:rPr lang="en-CA" dirty="0"/>
              <a:t> </a:t>
            </a:r>
            <a:r>
              <a:rPr lang="en-CA" dirty="0" err="1"/>
              <a:t>kích</a:t>
            </a:r>
            <a:r>
              <a:rPr lang="en-CA" dirty="0"/>
              <a:t> </a:t>
            </a:r>
            <a:r>
              <a:rPr lang="en-CA" dirty="0" err="1"/>
              <a:t>hoạt</a:t>
            </a:r>
            <a:r>
              <a:rPr lang="en-CA" dirty="0"/>
              <a:t> </a:t>
            </a:r>
            <a:r>
              <a:rPr lang="en-CA" dirty="0" err="1"/>
              <a:t>chế</a:t>
            </a:r>
            <a:r>
              <a:rPr lang="en-CA" dirty="0"/>
              <a:t> </a:t>
            </a:r>
            <a:r>
              <a:rPr lang="en-CA" dirty="0" err="1"/>
              <a:t>độ</a:t>
            </a:r>
            <a:r>
              <a:rPr lang="en-CA" dirty="0"/>
              <a:t> </a:t>
            </a:r>
            <a:r>
              <a:rPr lang="en-CA" dirty="0" err="1"/>
              <a:t>chỉnh</a:t>
            </a:r>
            <a:r>
              <a:rPr lang="en-CA" dirty="0"/>
              <a:t> </a:t>
            </a:r>
            <a:r>
              <a:rPr lang="en-CA" dirty="0" err="1"/>
              <a:t>sửa</a:t>
            </a:r>
            <a:r>
              <a:rPr lang="en-CA" dirty="0"/>
              <a:t>, </a:t>
            </a:r>
            <a:r>
              <a:rPr lang="en-CA" dirty="0" err="1"/>
              <a:t>hoặc</a:t>
            </a:r>
            <a:endParaRPr lang="vi-VN" dirty="0"/>
          </a:p>
          <a:p>
            <a:pPr lvl="1">
              <a:lnSpc>
                <a:spcPct val="120000"/>
              </a:lnSpc>
            </a:pPr>
            <a:r>
              <a:rPr lang="en-CA" dirty="0" err="1"/>
              <a:t>Nhấp</a:t>
            </a:r>
            <a:r>
              <a:rPr lang="en-CA" dirty="0"/>
              <a:t> </a:t>
            </a:r>
            <a:r>
              <a:rPr lang="en-CA" dirty="0" err="1"/>
              <a:t>chuột</a:t>
            </a:r>
            <a:r>
              <a:rPr lang="en-CA" dirty="0"/>
              <a:t> </a:t>
            </a:r>
            <a:r>
              <a:rPr lang="en-CA" dirty="0" err="1"/>
              <a:t>vào</a:t>
            </a:r>
            <a:r>
              <a:rPr lang="en-CA" dirty="0"/>
              <a:t> </a:t>
            </a:r>
            <a:r>
              <a:rPr lang="en-CA" dirty="0" err="1"/>
              <a:t>biểu</a:t>
            </a:r>
            <a:r>
              <a:rPr lang="en-CA" dirty="0"/>
              <a:t> </a:t>
            </a:r>
            <a:r>
              <a:rPr lang="en-CA" dirty="0" err="1"/>
              <a:t>tượng</a:t>
            </a:r>
            <a:r>
              <a:rPr lang="en-CA" dirty="0"/>
              <a:t> </a:t>
            </a:r>
            <a:r>
              <a:rPr lang="en-CA" dirty="0" err="1"/>
              <a:t>thư</a:t>
            </a:r>
            <a:r>
              <a:rPr lang="en-CA" dirty="0"/>
              <a:t> </a:t>
            </a:r>
            <a:r>
              <a:rPr lang="en-CA" dirty="0" err="1"/>
              <a:t>mục</a:t>
            </a:r>
            <a:r>
              <a:rPr lang="en-CA" dirty="0"/>
              <a:t>, </a:t>
            </a:r>
            <a:r>
              <a:rPr lang="en-CA" dirty="0" err="1"/>
              <a:t>sau</a:t>
            </a:r>
            <a:r>
              <a:rPr lang="en-CA" dirty="0"/>
              <a:t> </a:t>
            </a:r>
            <a:r>
              <a:rPr lang="en-CA" dirty="0" err="1"/>
              <a:t>đó</a:t>
            </a:r>
            <a:r>
              <a:rPr lang="en-CA" dirty="0"/>
              <a:t> </a:t>
            </a:r>
            <a:r>
              <a:rPr lang="en-CA" dirty="0" err="1"/>
              <a:t>nhấp</a:t>
            </a:r>
            <a:r>
              <a:rPr lang="en-CA" dirty="0"/>
              <a:t> </a:t>
            </a:r>
            <a:r>
              <a:rPr lang="en-CA" dirty="0" err="1"/>
              <a:t>chuột</a:t>
            </a:r>
            <a:r>
              <a:rPr lang="en-CA" dirty="0"/>
              <a:t> </a:t>
            </a:r>
            <a:r>
              <a:rPr lang="en-CA" dirty="0" err="1"/>
              <a:t>vào</a:t>
            </a:r>
            <a:r>
              <a:rPr lang="en-CA" dirty="0"/>
              <a:t> </a:t>
            </a:r>
            <a:r>
              <a:rPr lang="en-CA" dirty="0" err="1"/>
              <a:t>tên</a:t>
            </a:r>
            <a:r>
              <a:rPr lang="en-CA" dirty="0"/>
              <a:t> </a:t>
            </a:r>
            <a:r>
              <a:rPr lang="en-CA" dirty="0" err="1"/>
              <a:t>thư</a:t>
            </a:r>
            <a:r>
              <a:rPr lang="en-CA" dirty="0"/>
              <a:t> </a:t>
            </a:r>
            <a:r>
              <a:rPr lang="en-CA" dirty="0" err="1"/>
              <a:t>mục</a:t>
            </a:r>
            <a:r>
              <a:rPr lang="en-CA" dirty="0"/>
              <a:t> </a:t>
            </a:r>
            <a:r>
              <a:rPr lang="en-CA" dirty="0" err="1"/>
              <a:t>để</a:t>
            </a:r>
            <a:r>
              <a:rPr lang="en-CA" dirty="0"/>
              <a:t> </a:t>
            </a:r>
            <a:r>
              <a:rPr lang="en-CA" dirty="0" err="1"/>
              <a:t>kích</a:t>
            </a:r>
            <a:r>
              <a:rPr lang="en-CA" dirty="0"/>
              <a:t> </a:t>
            </a:r>
            <a:r>
              <a:rPr lang="en-CA" dirty="0" err="1"/>
              <a:t>hoạt</a:t>
            </a:r>
            <a:r>
              <a:rPr lang="en-CA" dirty="0"/>
              <a:t> </a:t>
            </a:r>
            <a:r>
              <a:rPr lang="en-CA" dirty="0" err="1"/>
              <a:t>chế</a:t>
            </a:r>
            <a:r>
              <a:rPr lang="en-CA" dirty="0"/>
              <a:t> </a:t>
            </a:r>
            <a:r>
              <a:rPr lang="en-CA" dirty="0" err="1"/>
              <a:t>độ</a:t>
            </a:r>
            <a:r>
              <a:rPr lang="en-CA" dirty="0"/>
              <a:t> </a:t>
            </a:r>
            <a:r>
              <a:rPr lang="en-CA" dirty="0" err="1"/>
              <a:t>chỉnh</a:t>
            </a:r>
            <a:r>
              <a:rPr lang="en-CA" dirty="0"/>
              <a:t> </a:t>
            </a:r>
            <a:r>
              <a:rPr lang="en-CA" dirty="0" err="1"/>
              <a:t>sửa</a:t>
            </a:r>
            <a:r>
              <a:rPr lang="en-CA" dirty="0"/>
              <a:t>, </a:t>
            </a:r>
            <a:r>
              <a:rPr lang="en-CA" dirty="0" err="1"/>
              <a:t>hoặc</a:t>
            </a:r>
            <a:endParaRPr lang="vi-VN" dirty="0"/>
          </a:p>
          <a:p>
            <a:pPr lvl="1">
              <a:lnSpc>
                <a:spcPct val="120000"/>
              </a:lnSpc>
            </a:pPr>
            <a:r>
              <a:rPr lang="en-CA" dirty="0" err="1"/>
              <a:t>Trên</a:t>
            </a:r>
            <a:r>
              <a:rPr lang="en-CA" dirty="0"/>
              <a:t> </a:t>
            </a:r>
            <a:r>
              <a:rPr lang="en-CA" dirty="0" err="1"/>
              <a:t>thanh</a:t>
            </a:r>
            <a:r>
              <a:rPr lang="en-CA" dirty="0"/>
              <a:t> </a:t>
            </a:r>
            <a:r>
              <a:rPr lang="en-CA" dirty="0" err="1"/>
              <a:t>lệnh</a:t>
            </a:r>
            <a:r>
              <a:rPr lang="en-CA" dirty="0"/>
              <a:t>, </a:t>
            </a:r>
            <a:r>
              <a:rPr lang="en-CA" dirty="0" err="1"/>
              <a:t>nhấp</a:t>
            </a:r>
            <a:r>
              <a:rPr lang="en-CA" dirty="0"/>
              <a:t> </a:t>
            </a:r>
            <a:r>
              <a:rPr lang="en-CA" dirty="0" err="1"/>
              <a:t>chuột</a:t>
            </a:r>
            <a:r>
              <a:rPr lang="en-CA" dirty="0"/>
              <a:t> </a:t>
            </a:r>
            <a:r>
              <a:rPr lang="en-CA" dirty="0" err="1"/>
              <a:t>vào</a:t>
            </a:r>
            <a:r>
              <a:rPr lang="vi-VN" dirty="0" smtClean="0"/>
              <a:t> </a:t>
            </a:r>
            <a:r>
              <a:rPr lang="en-US" dirty="0" smtClean="0"/>
              <a:t>               </a:t>
            </a:r>
            <a:r>
              <a:rPr lang="en-CA" dirty="0" err="1"/>
              <a:t>và</a:t>
            </a:r>
            <a:r>
              <a:rPr lang="en-CA" dirty="0"/>
              <a:t> </a:t>
            </a:r>
            <a:r>
              <a:rPr lang="en-CA" dirty="0" err="1"/>
              <a:t>sau</a:t>
            </a:r>
            <a:r>
              <a:rPr lang="en-CA" dirty="0"/>
              <a:t> </a:t>
            </a:r>
            <a:r>
              <a:rPr lang="en-CA" dirty="0" err="1"/>
              <a:t>đó</a:t>
            </a:r>
            <a:r>
              <a:rPr lang="en-CA" dirty="0"/>
              <a:t> </a:t>
            </a:r>
            <a:r>
              <a:rPr lang="en-CA" dirty="0" err="1"/>
              <a:t>nhấp</a:t>
            </a:r>
            <a:r>
              <a:rPr lang="en-CA" dirty="0"/>
              <a:t> </a:t>
            </a:r>
            <a:r>
              <a:rPr lang="en-CA" dirty="0" err="1"/>
              <a:t>chuột</a:t>
            </a:r>
            <a:r>
              <a:rPr lang="en-CA" dirty="0"/>
              <a:t> </a:t>
            </a:r>
            <a:r>
              <a:rPr lang="en-CA" dirty="0" err="1"/>
              <a:t>vào</a:t>
            </a:r>
            <a:r>
              <a:rPr lang="en-CA" dirty="0"/>
              <a:t> </a:t>
            </a:r>
            <a:r>
              <a:rPr lang="en-CA" b="1" dirty="0"/>
              <a:t>Rename</a:t>
            </a:r>
            <a:endParaRPr lang="vi-VN" b="1" dirty="0"/>
          </a:p>
          <a:p>
            <a:pPr>
              <a:lnSpc>
                <a:spcPct val="120000"/>
              </a:lnSpc>
            </a:pPr>
            <a:r>
              <a:rPr lang="en-CA" dirty="0" err="1"/>
              <a:t>Bất</a:t>
            </a:r>
            <a:r>
              <a:rPr lang="en-CA" dirty="0"/>
              <a:t> </a:t>
            </a:r>
            <a:r>
              <a:rPr lang="en-CA" dirty="0" err="1"/>
              <a:t>cứ</a:t>
            </a:r>
            <a:r>
              <a:rPr lang="en-CA" dirty="0"/>
              <a:t> </a:t>
            </a:r>
            <a:r>
              <a:rPr lang="en-CA" dirty="0" err="1"/>
              <a:t>khi</a:t>
            </a:r>
            <a:r>
              <a:rPr lang="en-CA" dirty="0"/>
              <a:t> </a:t>
            </a:r>
            <a:r>
              <a:rPr lang="en-CA" dirty="0" err="1"/>
              <a:t>nào</a:t>
            </a:r>
            <a:r>
              <a:rPr lang="en-CA" dirty="0"/>
              <a:t> </a:t>
            </a:r>
            <a:r>
              <a:rPr lang="en-CA" dirty="0" err="1"/>
              <a:t>bạn</a:t>
            </a:r>
            <a:r>
              <a:rPr lang="en-CA" dirty="0"/>
              <a:t> </a:t>
            </a:r>
            <a:r>
              <a:rPr lang="en-CA" dirty="0" err="1"/>
              <a:t>thấy</a:t>
            </a:r>
            <a:r>
              <a:rPr lang="en-CA" dirty="0"/>
              <a:t> </a:t>
            </a:r>
            <a:r>
              <a:rPr lang="en-CA" dirty="0" err="1"/>
              <a:t>tên</a:t>
            </a:r>
            <a:r>
              <a:rPr lang="en-CA" dirty="0"/>
              <a:t> </a:t>
            </a:r>
            <a:r>
              <a:rPr lang="en-CA" dirty="0" err="1"/>
              <a:t>thư</a:t>
            </a:r>
            <a:r>
              <a:rPr lang="en-CA" dirty="0"/>
              <a:t> </a:t>
            </a:r>
            <a:r>
              <a:rPr lang="en-CA" dirty="0" err="1"/>
              <a:t>mục</a:t>
            </a:r>
            <a:r>
              <a:rPr lang="en-CA" dirty="0"/>
              <a:t> </a:t>
            </a:r>
            <a:r>
              <a:rPr lang="en-CA" dirty="0" err="1"/>
              <a:t>được</a:t>
            </a:r>
            <a:r>
              <a:rPr lang="en-CA" dirty="0"/>
              <a:t> </a:t>
            </a:r>
            <a:r>
              <a:rPr lang="en-CA" dirty="0" err="1"/>
              <a:t>tô</a:t>
            </a:r>
            <a:r>
              <a:rPr lang="en-CA" dirty="0"/>
              <a:t> </a:t>
            </a:r>
            <a:r>
              <a:rPr lang="en-CA" dirty="0" err="1"/>
              <a:t>đậm</a:t>
            </a:r>
            <a:r>
              <a:rPr lang="en-CA" dirty="0"/>
              <a:t> </a:t>
            </a:r>
            <a:r>
              <a:rPr lang="en-CA" dirty="0" err="1"/>
              <a:t>như</a:t>
            </a:r>
            <a:r>
              <a:rPr lang="en-CA" dirty="0"/>
              <a:t> </a:t>
            </a:r>
            <a:r>
              <a:rPr lang="en-CA" dirty="0" err="1"/>
              <a:t>có</a:t>
            </a:r>
            <a:r>
              <a:rPr lang="en-CA" dirty="0"/>
              <a:t> </a:t>
            </a:r>
            <a:r>
              <a:rPr lang="en-CA" dirty="0" err="1"/>
              <a:t>thể</a:t>
            </a:r>
            <a:r>
              <a:rPr lang="en-CA" dirty="0"/>
              <a:t> </a:t>
            </a:r>
            <a:r>
              <a:rPr lang="en-CA" dirty="0" err="1"/>
              <a:t>thấy</a:t>
            </a:r>
            <a:r>
              <a:rPr lang="en-CA" dirty="0"/>
              <a:t> ở </a:t>
            </a:r>
            <a:r>
              <a:rPr lang="en-CA" dirty="0" err="1"/>
              <a:t>đây</a:t>
            </a:r>
            <a:r>
              <a:rPr lang="en-CA" dirty="0"/>
              <a:t> </a:t>
            </a:r>
            <a:r>
              <a:rPr lang="en-CA" dirty="0" err="1"/>
              <a:t>nghĩa</a:t>
            </a:r>
            <a:r>
              <a:rPr lang="en-CA" dirty="0"/>
              <a:t> </a:t>
            </a:r>
            <a:r>
              <a:rPr lang="en-CA" dirty="0" err="1"/>
              <a:t>là</a:t>
            </a:r>
            <a:r>
              <a:rPr lang="en-CA" dirty="0"/>
              <a:t> </a:t>
            </a:r>
            <a:r>
              <a:rPr lang="en-CA" dirty="0" err="1"/>
              <a:t>bạn</a:t>
            </a:r>
            <a:r>
              <a:rPr lang="en-CA" dirty="0"/>
              <a:t> </a:t>
            </a:r>
            <a:r>
              <a:rPr lang="en-CA" dirty="0" err="1"/>
              <a:t>đang</a:t>
            </a:r>
            <a:r>
              <a:rPr lang="en-CA" dirty="0"/>
              <a:t> ở </a:t>
            </a:r>
            <a:r>
              <a:rPr lang="en-CA" dirty="0" err="1"/>
              <a:t>chế</a:t>
            </a:r>
            <a:r>
              <a:rPr lang="en-CA" dirty="0"/>
              <a:t> </a:t>
            </a:r>
            <a:r>
              <a:rPr lang="en-CA" dirty="0" err="1"/>
              <a:t>độ</a:t>
            </a:r>
            <a:r>
              <a:rPr lang="en-CA" dirty="0"/>
              <a:t> </a:t>
            </a:r>
            <a:r>
              <a:rPr lang="en-CA" dirty="0" err="1"/>
              <a:t>chỉnh</a:t>
            </a:r>
            <a:r>
              <a:rPr lang="en-CA" dirty="0"/>
              <a:t> </a:t>
            </a:r>
            <a:r>
              <a:rPr lang="en-CA" dirty="0" err="1"/>
              <a:t>sửa</a:t>
            </a:r>
            <a:endParaRPr lang="vi-VN" dirty="0"/>
          </a:p>
          <a:p>
            <a:pPr lvl="1">
              <a:lnSpc>
                <a:spcPct val="120000"/>
              </a:lnSpc>
            </a:pPr>
            <a:r>
              <a:rPr lang="en-CA" dirty="0" err="1"/>
              <a:t>Khi</a:t>
            </a:r>
            <a:r>
              <a:rPr lang="en-CA" dirty="0"/>
              <a:t> </a:t>
            </a:r>
            <a:r>
              <a:rPr lang="en-CA" dirty="0" err="1"/>
              <a:t>tên</a:t>
            </a:r>
            <a:r>
              <a:rPr lang="en-CA" dirty="0"/>
              <a:t> </a:t>
            </a:r>
            <a:r>
              <a:rPr lang="en-CA" dirty="0" err="1"/>
              <a:t>được</a:t>
            </a:r>
            <a:r>
              <a:rPr lang="en-CA" dirty="0"/>
              <a:t> </a:t>
            </a:r>
            <a:r>
              <a:rPr lang="en-CA" dirty="0" err="1"/>
              <a:t>tô</a:t>
            </a:r>
            <a:r>
              <a:rPr lang="en-CA" dirty="0"/>
              <a:t> </a:t>
            </a:r>
            <a:r>
              <a:rPr lang="en-CA" dirty="0" err="1"/>
              <a:t>đậm</a:t>
            </a:r>
            <a:r>
              <a:rPr lang="en-CA" dirty="0"/>
              <a:t>, </a:t>
            </a:r>
            <a:r>
              <a:rPr lang="en-CA" dirty="0" err="1"/>
              <a:t>bạn</a:t>
            </a:r>
            <a:r>
              <a:rPr lang="en-CA" dirty="0"/>
              <a:t> </a:t>
            </a:r>
            <a:r>
              <a:rPr lang="en-CA" dirty="0" err="1"/>
              <a:t>có</a:t>
            </a:r>
            <a:r>
              <a:rPr lang="en-CA" dirty="0"/>
              <a:t> </a:t>
            </a:r>
            <a:r>
              <a:rPr lang="en-CA" dirty="0" err="1"/>
              <a:t>thể</a:t>
            </a:r>
            <a:r>
              <a:rPr lang="en-CA" dirty="0"/>
              <a:t> </a:t>
            </a:r>
            <a:r>
              <a:rPr lang="en-CA" dirty="0" err="1"/>
              <a:t>gõ</a:t>
            </a:r>
            <a:r>
              <a:rPr lang="en-CA" dirty="0"/>
              <a:t> </a:t>
            </a:r>
            <a:r>
              <a:rPr lang="en-CA" dirty="0" err="1"/>
              <a:t>vào</a:t>
            </a:r>
            <a:r>
              <a:rPr lang="en-CA" dirty="0"/>
              <a:t> </a:t>
            </a:r>
            <a:r>
              <a:rPr lang="en-CA" dirty="0" err="1"/>
              <a:t>một</a:t>
            </a:r>
            <a:r>
              <a:rPr lang="en-CA" dirty="0"/>
              <a:t> </a:t>
            </a:r>
            <a:r>
              <a:rPr lang="en-CA" dirty="0" err="1"/>
              <a:t>tên</a:t>
            </a:r>
            <a:r>
              <a:rPr lang="en-CA" dirty="0"/>
              <a:t> </a:t>
            </a:r>
            <a:r>
              <a:rPr lang="en-CA" dirty="0" err="1"/>
              <a:t>mới</a:t>
            </a:r>
            <a:r>
              <a:rPr lang="en-CA" dirty="0"/>
              <a:t> </a:t>
            </a:r>
            <a:r>
              <a:rPr lang="en-CA" dirty="0" err="1"/>
              <a:t>cho</a:t>
            </a:r>
            <a:r>
              <a:rPr lang="en-CA" dirty="0"/>
              <a:t> </a:t>
            </a:r>
            <a:r>
              <a:rPr lang="en-CA" dirty="0" err="1"/>
              <a:t>thư</a:t>
            </a:r>
            <a:r>
              <a:rPr lang="en-CA" dirty="0"/>
              <a:t> </a:t>
            </a:r>
            <a:r>
              <a:rPr lang="en-CA" dirty="0" err="1"/>
              <a:t>mục</a:t>
            </a:r>
            <a:r>
              <a:rPr lang="vi-VN" dirty="0" smtClean="0"/>
              <a:t>, </a:t>
            </a:r>
            <a:r>
              <a:rPr lang="vi-VN" dirty="0"/>
              <a:t>hoặc</a:t>
            </a:r>
          </a:p>
          <a:p>
            <a:pPr lvl="1">
              <a:lnSpc>
                <a:spcPct val="120000"/>
              </a:lnSpc>
            </a:pPr>
            <a:r>
              <a:rPr lang="en-CA" dirty="0" err="1"/>
              <a:t>có</a:t>
            </a:r>
            <a:r>
              <a:rPr lang="en-CA" dirty="0"/>
              <a:t> </a:t>
            </a:r>
            <a:r>
              <a:rPr lang="en-CA" dirty="0" err="1"/>
              <a:t>thể</a:t>
            </a:r>
            <a:r>
              <a:rPr lang="en-CA" dirty="0"/>
              <a:t> </a:t>
            </a:r>
            <a:r>
              <a:rPr lang="en-CA" dirty="0" err="1"/>
              <a:t>dùng</a:t>
            </a:r>
            <a:r>
              <a:rPr lang="en-CA" dirty="0"/>
              <a:t> </a:t>
            </a:r>
            <a:r>
              <a:rPr lang="en-CA" dirty="0" err="1"/>
              <a:t>trỏ</a:t>
            </a:r>
            <a:r>
              <a:rPr lang="en-CA" dirty="0"/>
              <a:t> </a:t>
            </a:r>
            <a:r>
              <a:rPr lang="en-CA" dirty="0" err="1"/>
              <a:t>chuột</a:t>
            </a:r>
            <a:r>
              <a:rPr lang="en-CA" dirty="0"/>
              <a:t> hay </a:t>
            </a:r>
            <a:r>
              <a:rPr lang="en-CA" dirty="0" err="1"/>
              <a:t>các</a:t>
            </a:r>
            <a:r>
              <a:rPr lang="en-CA" dirty="0"/>
              <a:t> </a:t>
            </a:r>
            <a:r>
              <a:rPr lang="en-CA" dirty="0" err="1"/>
              <a:t>phím</a:t>
            </a:r>
            <a:r>
              <a:rPr lang="en-CA" dirty="0"/>
              <a:t> </a:t>
            </a:r>
            <a:r>
              <a:rPr lang="en-CA" dirty="0" err="1"/>
              <a:t>mũi</a:t>
            </a:r>
            <a:r>
              <a:rPr lang="en-CA" dirty="0"/>
              <a:t> </a:t>
            </a:r>
            <a:r>
              <a:rPr lang="en-CA" dirty="0" err="1"/>
              <a:t>tên</a:t>
            </a:r>
            <a:r>
              <a:rPr lang="en-CA" dirty="0"/>
              <a:t> </a:t>
            </a:r>
            <a:r>
              <a:rPr lang="en-CA" dirty="0" err="1"/>
              <a:t>để</a:t>
            </a:r>
            <a:r>
              <a:rPr lang="en-CA" dirty="0"/>
              <a:t> di </a:t>
            </a:r>
            <a:r>
              <a:rPr lang="en-CA" dirty="0" err="1"/>
              <a:t>chuyển</a:t>
            </a:r>
            <a:r>
              <a:rPr lang="en-CA" dirty="0"/>
              <a:t> </a:t>
            </a:r>
            <a:r>
              <a:rPr lang="en-CA" dirty="0" err="1"/>
              <a:t>trỏ</a:t>
            </a:r>
            <a:r>
              <a:rPr lang="en-CA" dirty="0"/>
              <a:t> </a:t>
            </a:r>
            <a:r>
              <a:rPr lang="en-CA" dirty="0" err="1"/>
              <a:t>chuột</a:t>
            </a:r>
            <a:r>
              <a:rPr lang="en-CA" dirty="0"/>
              <a:t> </a:t>
            </a:r>
            <a:r>
              <a:rPr lang="en-CA" dirty="0" err="1"/>
              <a:t>tới</a:t>
            </a:r>
            <a:r>
              <a:rPr lang="en-CA" dirty="0"/>
              <a:t> </a:t>
            </a:r>
            <a:r>
              <a:rPr lang="en-CA" dirty="0" err="1"/>
              <a:t>vị</a:t>
            </a:r>
            <a:r>
              <a:rPr lang="en-CA" dirty="0"/>
              <a:t> </a:t>
            </a:r>
            <a:r>
              <a:rPr lang="en-CA" dirty="0" err="1"/>
              <a:t>trí</a:t>
            </a:r>
            <a:r>
              <a:rPr lang="en-CA" dirty="0"/>
              <a:t> </a:t>
            </a:r>
            <a:r>
              <a:rPr lang="en-CA" dirty="0" err="1"/>
              <a:t>cụ</a:t>
            </a:r>
            <a:r>
              <a:rPr lang="en-CA" dirty="0"/>
              <a:t> </a:t>
            </a:r>
            <a:r>
              <a:rPr lang="en-CA" dirty="0" err="1"/>
              <a:t>thể</a:t>
            </a:r>
            <a:r>
              <a:rPr lang="en-CA" dirty="0"/>
              <a:t> ở </a:t>
            </a:r>
            <a:r>
              <a:rPr lang="en-CA" dirty="0" err="1"/>
              <a:t>tên</a:t>
            </a:r>
            <a:r>
              <a:rPr lang="en-CA" dirty="0"/>
              <a:t> </a:t>
            </a:r>
            <a:r>
              <a:rPr lang="en-CA" dirty="0" err="1"/>
              <a:t>thư</a:t>
            </a:r>
            <a:r>
              <a:rPr lang="en-CA" dirty="0"/>
              <a:t> </a:t>
            </a:r>
            <a:r>
              <a:rPr lang="en-CA" dirty="0" err="1"/>
              <a:t>mục</a:t>
            </a:r>
            <a:r>
              <a:rPr lang="en-CA" dirty="0"/>
              <a:t> </a:t>
            </a:r>
            <a:r>
              <a:rPr lang="en-CA" dirty="0" err="1"/>
              <a:t>nơi</a:t>
            </a:r>
            <a:r>
              <a:rPr lang="en-CA" dirty="0"/>
              <a:t> </a:t>
            </a:r>
            <a:r>
              <a:rPr lang="en-CA" dirty="0" err="1"/>
              <a:t>bạn</a:t>
            </a:r>
            <a:r>
              <a:rPr lang="en-CA" dirty="0"/>
              <a:t> </a:t>
            </a:r>
            <a:r>
              <a:rPr lang="en-CA" dirty="0" err="1"/>
              <a:t>muốn</a:t>
            </a:r>
            <a:r>
              <a:rPr lang="en-CA" dirty="0"/>
              <a:t> </a:t>
            </a:r>
            <a:r>
              <a:rPr lang="en-CA" dirty="0" err="1"/>
              <a:t>chèn</a:t>
            </a:r>
            <a:r>
              <a:rPr lang="en-CA" dirty="0"/>
              <a:t> hay </a:t>
            </a:r>
            <a:r>
              <a:rPr lang="en-CA" dirty="0" err="1"/>
              <a:t>xóa</a:t>
            </a:r>
            <a:r>
              <a:rPr lang="en-CA" dirty="0"/>
              <a:t> </a:t>
            </a:r>
            <a:r>
              <a:rPr lang="en-CA" dirty="0" err="1"/>
              <a:t>các</a:t>
            </a:r>
            <a:r>
              <a:rPr lang="en-CA" dirty="0"/>
              <a:t> </a:t>
            </a:r>
            <a:r>
              <a:rPr lang="en-CA" dirty="0" err="1"/>
              <a:t>kí</a:t>
            </a:r>
            <a:r>
              <a:rPr lang="en-CA" dirty="0"/>
              <a:t> </a:t>
            </a:r>
            <a:r>
              <a:rPr lang="en-CA" dirty="0" err="1"/>
              <a:t>tự</a:t>
            </a:r>
            <a:endParaRPr lang="en-US" dirty="0"/>
          </a:p>
        </p:txBody>
      </p:sp>
      <p:pic>
        <p:nvPicPr>
          <p:cNvPr id="4" name="Picture 3" descr="C:\Certiport\iQsystem\Exams\Microsoft Office Specialist\Documents\l4-011.png"/>
          <p:cNvPicPr/>
          <p:nvPr/>
        </p:nvPicPr>
        <p:blipFill>
          <a:blip r:embed="rId3">
            <a:extLst>
              <a:ext uri="{28A0092B-C50C-407E-A947-70E740481C1C}">
                <a14:useLocalDpi xmlns:a14="http://schemas.microsoft.com/office/drawing/2010/main" val="0"/>
              </a:ext>
            </a:extLst>
          </a:blip>
          <a:srcRect/>
          <a:stretch>
            <a:fillRect/>
          </a:stretch>
        </p:blipFill>
        <p:spPr bwMode="auto">
          <a:xfrm>
            <a:off x="7610487" y="5745417"/>
            <a:ext cx="767927" cy="710946"/>
          </a:xfrm>
          <a:prstGeom prst="rect">
            <a:avLst/>
          </a:prstGeom>
          <a:noFill/>
          <a:ln>
            <a:noFill/>
          </a:ln>
        </p:spPr>
      </p:pic>
      <p:pic>
        <p:nvPicPr>
          <p:cNvPr id="5" name="Picture 4" descr="Description: u2-079"/>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4461614" y="3602616"/>
            <a:ext cx="766139" cy="216000"/>
          </a:xfrm>
          <a:prstGeom prst="rect">
            <a:avLst/>
          </a:prstGeom>
          <a:noFill/>
          <a:ln>
            <a:noFill/>
          </a:ln>
        </p:spPr>
      </p:pic>
      <p:sp>
        <p:nvSpPr>
          <p:cNvPr id="6" name="Footer Placeholder 5"/>
          <p:cNvSpPr>
            <a:spLocks noGrp="1"/>
          </p:cNvSpPr>
          <p:nvPr>
            <p:ph type="ftr" sz="quarter" idx="11"/>
          </p:nvPr>
        </p:nvSpPr>
        <p:spPr/>
        <p:txBody>
          <a:bodyPr/>
          <a:lstStyle/>
          <a:p>
            <a:r>
              <a:rPr lang="en-US" smtClean="0"/>
              <a:t>© IIG Vietnam</a:t>
            </a:r>
            <a:endParaRPr lang="en-US" dirty="0"/>
          </a:p>
        </p:txBody>
      </p:sp>
      <p:sp>
        <p:nvSpPr>
          <p:cNvPr id="7" name="Slide Number Placeholder 6"/>
          <p:cNvSpPr>
            <a:spLocks noGrp="1"/>
          </p:cNvSpPr>
          <p:nvPr>
            <p:ph type="sldNum" sz="quarter" idx="12"/>
          </p:nvPr>
        </p:nvSpPr>
        <p:spPr/>
        <p:txBody>
          <a:bodyPr/>
          <a:lstStyle/>
          <a:p>
            <a:fld id="{45FB6C65-6715-49C2-A781-2C0369051A11}" type="slidenum">
              <a:rPr lang="en-US" smtClean="0"/>
              <a:t>18</a:t>
            </a:fld>
            <a:endParaRPr lang="en-US" dirty="0"/>
          </a:p>
        </p:txBody>
      </p:sp>
    </p:spTree>
    <p:extLst>
      <p:ext uri="{BB962C8B-B14F-4D97-AF65-F5344CB8AC3E}">
        <p14:creationId xmlns:p14="http://schemas.microsoft.com/office/powerpoint/2010/main" val="573647630"/>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vi-VN" smtClean="0"/>
              <a:t>Câu hỏi</a:t>
            </a:r>
            <a:endParaRPr lang="en-US"/>
          </a:p>
        </p:txBody>
      </p:sp>
      <p:sp>
        <p:nvSpPr>
          <p:cNvPr id="3" name="Content Placeholder 2"/>
          <p:cNvSpPr>
            <a:spLocks noGrp="1"/>
          </p:cNvSpPr>
          <p:nvPr>
            <p:ph idx="1"/>
          </p:nvPr>
        </p:nvSpPr>
        <p:spPr/>
        <p:txBody>
          <a:bodyPr/>
          <a:lstStyle/>
          <a:p>
            <a:pPr marL="0" indent="0">
              <a:buNone/>
            </a:pPr>
            <a:r>
              <a:rPr lang="vi-VN" smtClean="0"/>
              <a:t>1. Hãy sắp xếp các bước để tạo và đặt tên cho thư mục</a:t>
            </a:r>
          </a:p>
          <a:p>
            <a:pPr marL="0" indent="0">
              <a:buNone/>
            </a:pPr>
            <a:r>
              <a:rPr lang="vi-VN" smtClean="0"/>
              <a:t>2. Thực hiện xóa thư mục gốc và di chuyển đến một vị trí khác thì chọn thao tác nào?</a:t>
            </a:r>
          </a:p>
          <a:p>
            <a:pPr>
              <a:buFontTx/>
              <a:buChar char="-"/>
            </a:pPr>
            <a:r>
              <a:rPr lang="vi-VN" smtClean="0"/>
              <a:t>Copy</a:t>
            </a:r>
          </a:p>
          <a:p>
            <a:pPr>
              <a:buFontTx/>
              <a:buChar char="-"/>
            </a:pPr>
            <a:r>
              <a:rPr lang="vi-VN" smtClean="0"/>
              <a:t>Move</a:t>
            </a:r>
          </a:p>
          <a:p>
            <a:pPr>
              <a:buFontTx/>
              <a:buChar char="-"/>
            </a:pPr>
            <a:r>
              <a:rPr lang="vi-VN" smtClean="0"/>
              <a:t>Paste</a:t>
            </a:r>
          </a:p>
          <a:p>
            <a:pPr marL="0" indent="0">
              <a:buNone/>
            </a:pPr>
            <a:endParaRPr lang="en-US"/>
          </a:p>
        </p:txBody>
      </p:sp>
      <p:sp>
        <p:nvSpPr>
          <p:cNvPr id="4" name="Footer Placeholder 3"/>
          <p:cNvSpPr>
            <a:spLocks noGrp="1"/>
          </p:cNvSpPr>
          <p:nvPr>
            <p:ph type="ftr" sz="quarter" idx="11"/>
          </p:nvPr>
        </p:nvSpPr>
        <p:spPr/>
        <p:txBody>
          <a:bodyPr/>
          <a:lstStyle/>
          <a:p>
            <a:r>
              <a:rPr lang="en-US" smtClean="0"/>
              <a:t>© IIG Vietnam</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19</a:t>
            </a:fld>
            <a:endParaRPr lang="en-US" dirty="0"/>
          </a:p>
        </p:txBody>
      </p:sp>
    </p:spTree>
    <p:extLst>
      <p:ext uri="{BB962C8B-B14F-4D97-AF65-F5344CB8AC3E}">
        <p14:creationId xmlns:p14="http://schemas.microsoft.com/office/powerpoint/2010/main" val="327504638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Mục tiêu bài học</a:t>
            </a:r>
            <a:endParaRPr lang="en-US" dirty="0"/>
          </a:p>
        </p:txBody>
      </p:sp>
      <p:sp>
        <p:nvSpPr>
          <p:cNvPr id="3" name="Content Placeholder 2"/>
          <p:cNvSpPr>
            <a:spLocks noGrp="1"/>
          </p:cNvSpPr>
          <p:nvPr>
            <p:ph idx="1"/>
          </p:nvPr>
        </p:nvSpPr>
        <p:spPr/>
        <p:txBody>
          <a:bodyPr>
            <a:normAutofit lnSpcReduction="10000"/>
          </a:bodyPr>
          <a:lstStyle/>
          <a:p>
            <a:pPr lvl="0"/>
            <a:r>
              <a:rPr lang="en-US" dirty="0" err="1"/>
              <a:t>cách</a:t>
            </a:r>
            <a:r>
              <a:rPr lang="en-US" dirty="0"/>
              <a:t> </a:t>
            </a:r>
            <a:r>
              <a:rPr lang="en-US" dirty="0" err="1"/>
              <a:t>làm</a:t>
            </a:r>
            <a:r>
              <a:rPr lang="en-US" dirty="0"/>
              <a:t> </a:t>
            </a:r>
            <a:r>
              <a:rPr lang="en-US" dirty="0" err="1"/>
              <a:t>việc</a:t>
            </a:r>
            <a:r>
              <a:rPr lang="en-US" dirty="0"/>
              <a:t> </a:t>
            </a:r>
            <a:r>
              <a:rPr lang="en-US" dirty="0" err="1"/>
              <a:t>với</a:t>
            </a:r>
            <a:r>
              <a:rPr lang="en-US" dirty="0"/>
              <a:t> </a:t>
            </a:r>
            <a:r>
              <a:rPr lang="en-US" dirty="0" err="1"/>
              <a:t>một</a:t>
            </a:r>
            <a:r>
              <a:rPr lang="en-US" dirty="0"/>
              <a:t> </a:t>
            </a:r>
            <a:r>
              <a:rPr lang="en-US" dirty="0" err="1"/>
              <a:t>cửa</a:t>
            </a:r>
            <a:r>
              <a:rPr lang="en-US" dirty="0"/>
              <a:t> </a:t>
            </a:r>
            <a:r>
              <a:rPr lang="en-US" dirty="0" err="1"/>
              <a:t>sổ</a:t>
            </a:r>
            <a:r>
              <a:rPr lang="en-US" dirty="0"/>
              <a:t> </a:t>
            </a:r>
            <a:r>
              <a:rPr lang="en-US" dirty="0" err="1"/>
              <a:t>điển</a:t>
            </a:r>
            <a:r>
              <a:rPr lang="en-US" dirty="0"/>
              <a:t> </a:t>
            </a:r>
            <a:r>
              <a:rPr lang="en-US" dirty="0" err="1"/>
              <a:t>hình</a:t>
            </a:r>
            <a:endParaRPr lang="vi-VN" dirty="0"/>
          </a:p>
          <a:p>
            <a:pPr lvl="0"/>
            <a:r>
              <a:rPr lang="en-US" dirty="0" err="1"/>
              <a:t>thế</a:t>
            </a:r>
            <a:r>
              <a:rPr lang="en-US" dirty="0"/>
              <a:t> </a:t>
            </a:r>
            <a:r>
              <a:rPr lang="en-US" dirty="0" err="1"/>
              <a:t>nào</a:t>
            </a:r>
            <a:r>
              <a:rPr lang="en-US" dirty="0"/>
              <a:t> </a:t>
            </a:r>
            <a:r>
              <a:rPr lang="en-US" dirty="0" err="1"/>
              <a:t>là</a:t>
            </a:r>
            <a:r>
              <a:rPr lang="en-US" dirty="0"/>
              <a:t> </a:t>
            </a:r>
            <a:r>
              <a:rPr lang="en-US" dirty="0" err="1"/>
              <a:t>tập</a:t>
            </a:r>
            <a:r>
              <a:rPr lang="en-US" dirty="0"/>
              <a:t> tin </a:t>
            </a:r>
            <a:r>
              <a:rPr lang="en-US" dirty="0" err="1"/>
              <a:t>hoặc</a:t>
            </a:r>
            <a:r>
              <a:rPr lang="en-US" dirty="0"/>
              <a:t> </a:t>
            </a:r>
            <a:r>
              <a:rPr lang="en-US" dirty="0" err="1"/>
              <a:t>thư</a:t>
            </a:r>
            <a:r>
              <a:rPr lang="en-US" dirty="0"/>
              <a:t> </a:t>
            </a:r>
            <a:r>
              <a:rPr lang="en-US" dirty="0" err="1"/>
              <a:t>mục</a:t>
            </a:r>
            <a:r>
              <a:rPr lang="en-US" dirty="0"/>
              <a:t> </a:t>
            </a:r>
            <a:endParaRPr lang="vi-VN" dirty="0"/>
          </a:p>
          <a:p>
            <a:pPr lvl="0"/>
            <a:r>
              <a:rPr lang="en-US" dirty="0" err="1"/>
              <a:t>lựa</a:t>
            </a:r>
            <a:r>
              <a:rPr lang="en-US" dirty="0"/>
              <a:t> </a:t>
            </a:r>
            <a:r>
              <a:rPr lang="en-US" dirty="0" err="1"/>
              <a:t>chọn</a:t>
            </a:r>
            <a:r>
              <a:rPr lang="en-US" dirty="0"/>
              <a:t> </a:t>
            </a:r>
            <a:r>
              <a:rPr lang="en-US" dirty="0" err="1"/>
              <a:t>các</a:t>
            </a:r>
            <a:r>
              <a:rPr lang="en-US" dirty="0"/>
              <a:t> </a:t>
            </a:r>
            <a:r>
              <a:rPr lang="en-US" dirty="0" err="1"/>
              <a:t>tập</a:t>
            </a:r>
            <a:r>
              <a:rPr lang="en-US" dirty="0"/>
              <a:t> tin </a:t>
            </a:r>
            <a:r>
              <a:rPr lang="en-US" dirty="0" err="1"/>
              <a:t>hoặc</a:t>
            </a:r>
            <a:r>
              <a:rPr lang="en-US" dirty="0"/>
              <a:t> </a:t>
            </a:r>
            <a:r>
              <a:rPr lang="en-US" dirty="0" err="1"/>
              <a:t>thư</a:t>
            </a:r>
            <a:r>
              <a:rPr lang="en-US" dirty="0"/>
              <a:t> </a:t>
            </a:r>
            <a:r>
              <a:rPr lang="en-US" dirty="0" err="1"/>
              <a:t>mục</a:t>
            </a:r>
            <a:r>
              <a:rPr lang="en-US" dirty="0"/>
              <a:t> </a:t>
            </a:r>
            <a:endParaRPr lang="vi-VN" dirty="0"/>
          </a:p>
          <a:p>
            <a:pPr lvl="0"/>
            <a:r>
              <a:rPr lang="en-US" dirty="0" err="1"/>
              <a:t>sao</a:t>
            </a:r>
            <a:r>
              <a:rPr lang="en-US" dirty="0"/>
              <a:t> </a:t>
            </a:r>
            <a:r>
              <a:rPr lang="en-US" dirty="0" err="1"/>
              <a:t>chép</a:t>
            </a:r>
            <a:r>
              <a:rPr lang="en-US" dirty="0"/>
              <a:t> </a:t>
            </a:r>
            <a:r>
              <a:rPr lang="en-US" dirty="0" err="1"/>
              <a:t>hoặc</a:t>
            </a:r>
            <a:r>
              <a:rPr lang="en-US" dirty="0"/>
              <a:t> di </a:t>
            </a:r>
            <a:r>
              <a:rPr lang="en-US" dirty="0" err="1"/>
              <a:t>chuyển</a:t>
            </a:r>
            <a:r>
              <a:rPr lang="en-US" dirty="0"/>
              <a:t> </a:t>
            </a:r>
            <a:r>
              <a:rPr lang="en-US" dirty="0" err="1"/>
              <a:t>các</a:t>
            </a:r>
            <a:r>
              <a:rPr lang="en-US" dirty="0"/>
              <a:t> </a:t>
            </a:r>
            <a:r>
              <a:rPr lang="en-US" dirty="0" err="1"/>
              <a:t>tập</a:t>
            </a:r>
            <a:r>
              <a:rPr lang="en-US" dirty="0"/>
              <a:t> tin </a:t>
            </a:r>
            <a:r>
              <a:rPr lang="en-US" dirty="0" err="1"/>
              <a:t>hoặc</a:t>
            </a:r>
            <a:r>
              <a:rPr lang="en-US" dirty="0"/>
              <a:t> </a:t>
            </a:r>
            <a:r>
              <a:rPr lang="en-US" dirty="0" err="1"/>
              <a:t>thư</a:t>
            </a:r>
            <a:r>
              <a:rPr lang="en-US" dirty="0"/>
              <a:t> </a:t>
            </a:r>
            <a:r>
              <a:rPr lang="en-US" dirty="0" err="1"/>
              <a:t>mục</a:t>
            </a:r>
            <a:r>
              <a:rPr lang="en-US" dirty="0"/>
              <a:t> </a:t>
            </a:r>
            <a:endParaRPr lang="vi-VN" dirty="0"/>
          </a:p>
          <a:p>
            <a:pPr lvl="0"/>
            <a:r>
              <a:rPr lang="en-US" smtClean="0"/>
              <a:t>thay </a:t>
            </a:r>
            <a:r>
              <a:rPr lang="en-US" dirty="0" err="1"/>
              <a:t>đổi</a:t>
            </a:r>
            <a:r>
              <a:rPr lang="en-US" dirty="0"/>
              <a:t> </a:t>
            </a:r>
            <a:r>
              <a:rPr lang="en-US" dirty="0" err="1"/>
              <a:t>cách</a:t>
            </a:r>
            <a:r>
              <a:rPr lang="en-US" dirty="0"/>
              <a:t> </a:t>
            </a:r>
            <a:r>
              <a:rPr lang="en-US" dirty="0" err="1"/>
              <a:t>quan</a:t>
            </a:r>
            <a:r>
              <a:rPr lang="en-US" dirty="0"/>
              <a:t> </a:t>
            </a:r>
            <a:r>
              <a:rPr lang="en-US" dirty="0" err="1"/>
              <a:t>sát</a:t>
            </a:r>
            <a:r>
              <a:rPr lang="en-US" dirty="0"/>
              <a:t> </a:t>
            </a:r>
            <a:r>
              <a:rPr lang="en-US" dirty="0" err="1"/>
              <a:t>các</a:t>
            </a:r>
            <a:r>
              <a:rPr lang="en-US" dirty="0"/>
              <a:t> ổ </a:t>
            </a:r>
            <a:r>
              <a:rPr lang="en-US" dirty="0" err="1"/>
              <a:t>đĩa</a:t>
            </a:r>
            <a:r>
              <a:rPr lang="en-US" dirty="0"/>
              <a:t>, </a:t>
            </a:r>
            <a:r>
              <a:rPr lang="en-US" dirty="0" err="1"/>
              <a:t>tập</a:t>
            </a:r>
            <a:r>
              <a:rPr lang="en-US" dirty="0"/>
              <a:t> tin hay </a:t>
            </a:r>
            <a:r>
              <a:rPr lang="en-US" dirty="0" err="1"/>
              <a:t>thư</a:t>
            </a:r>
            <a:r>
              <a:rPr lang="en-US" dirty="0"/>
              <a:t> </a:t>
            </a:r>
            <a:r>
              <a:rPr lang="en-US" dirty="0" err="1"/>
              <a:t>mục</a:t>
            </a:r>
            <a:endParaRPr lang="vi-VN" dirty="0"/>
          </a:p>
          <a:p>
            <a:pPr lvl="0"/>
            <a:r>
              <a:rPr lang="en-US" dirty="0" err="1"/>
              <a:t>cách</a:t>
            </a:r>
            <a:r>
              <a:rPr lang="en-US" dirty="0"/>
              <a:t> </a:t>
            </a:r>
            <a:r>
              <a:rPr lang="en-US" dirty="0" err="1"/>
              <a:t>tạo</a:t>
            </a:r>
            <a:r>
              <a:rPr lang="en-US" dirty="0"/>
              <a:t>, </a:t>
            </a:r>
            <a:r>
              <a:rPr lang="en-US" dirty="0" err="1"/>
              <a:t>tùy</a:t>
            </a:r>
            <a:r>
              <a:rPr lang="en-US" dirty="0"/>
              <a:t> </a:t>
            </a:r>
            <a:r>
              <a:rPr lang="en-US" dirty="0" err="1"/>
              <a:t>biến</a:t>
            </a:r>
            <a:r>
              <a:rPr lang="en-US" dirty="0"/>
              <a:t> hay </a:t>
            </a:r>
            <a:r>
              <a:rPr lang="en-US" dirty="0" err="1"/>
              <a:t>thay</a:t>
            </a:r>
            <a:r>
              <a:rPr lang="en-US" dirty="0"/>
              <a:t> </a:t>
            </a:r>
            <a:r>
              <a:rPr lang="en-US" dirty="0" err="1"/>
              <a:t>đổi</a:t>
            </a:r>
            <a:r>
              <a:rPr lang="en-US" dirty="0"/>
              <a:t> </a:t>
            </a:r>
            <a:r>
              <a:rPr lang="en-US" dirty="0" err="1"/>
              <a:t>các</a:t>
            </a:r>
            <a:r>
              <a:rPr lang="en-US" dirty="0"/>
              <a:t> </a:t>
            </a:r>
            <a:r>
              <a:rPr lang="en-US" dirty="0" err="1"/>
              <a:t>thuộc</a:t>
            </a:r>
            <a:r>
              <a:rPr lang="en-US" dirty="0"/>
              <a:t> </a:t>
            </a:r>
            <a:r>
              <a:rPr lang="en-US" dirty="0" err="1"/>
              <a:t>tính</a:t>
            </a:r>
            <a:r>
              <a:rPr lang="en-US" dirty="0"/>
              <a:t> </a:t>
            </a:r>
            <a:r>
              <a:rPr lang="en-US" dirty="0" err="1"/>
              <a:t>của</a:t>
            </a:r>
            <a:r>
              <a:rPr lang="en-US" dirty="0"/>
              <a:t> </a:t>
            </a:r>
            <a:r>
              <a:rPr lang="en-US" dirty="0" err="1"/>
              <a:t>một</a:t>
            </a:r>
            <a:r>
              <a:rPr lang="en-US" dirty="0"/>
              <a:t> </a:t>
            </a:r>
            <a:r>
              <a:rPr lang="en-US" dirty="0" err="1"/>
              <a:t>thư</a:t>
            </a:r>
            <a:r>
              <a:rPr lang="en-US" dirty="0"/>
              <a:t> </a:t>
            </a:r>
            <a:r>
              <a:rPr lang="en-US" dirty="0" err="1"/>
              <a:t>mục</a:t>
            </a:r>
            <a:endParaRPr lang="vi-VN" dirty="0"/>
          </a:p>
          <a:p>
            <a:pPr lvl="0"/>
            <a:r>
              <a:rPr lang="en-US" dirty="0" err="1"/>
              <a:t>đổi</a:t>
            </a:r>
            <a:r>
              <a:rPr lang="en-US" dirty="0"/>
              <a:t> </a:t>
            </a:r>
            <a:r>
              <a:rPr lang="en-US" dirty="0" err="1"/>
              <a:t>tên</a:t>
            </a:r>
            <a:r>
              <a:rPr lang="en-US" dirty="0"/>
              <a:t> </a:t>
            </a:r>
            <a:r>
              <a:rPr lang="en-US" dirty="0" err="1"/>
              <a:t>tập</a:t>
            </a:r>
            <a:r>
              <a:rPr lang="en-US" dirty="0"/>
              <a:t> tin hay </a:t>
            </a:r>
            <a:r>
              <a:rPr lang="en-US" dirty="0" err="1"/>
              <a:t>thư</a:t>
            </a:r>
            <a:r>
              <a:rPr lang="en-US" dirty="0"/>
              <a:t> </a:t>
            </a:r>
            <a:r>
              <a:rPr lang="en-US" dirty="0" err="1"/>
              <a:t>mục</a:t>
            </a:r>
            <a:endParaRPr lang="vi-VN" dirty="0"/>
          </a:p>
          <a:p>
            <a:r>
              <a:rPr lang="en-CA" dirty="0" err="1"/>
              <a:t>tìm</a:t>
            </a:r>
            <a:r>
              <a:rPr lang="en-CA" dirty="0"/>
              <a:t> </a:t>
            </a:r>
            <a:r>
              <a:rPr lang="en-CA" dirty="0" err="1"/>
              <a:t>kiếm</a:t>
            </a:r>
            <a:r>
              <a:rPr lang="en-CA" dirty="0"/>
              <a:t> </a:t>
            </a:r>
            <a:r>
              <a:rPr lang="en-CA" dirty="0" err="1"/>
              <a:t>tập</a:t>
            </a:r>
            <a:r>
              <a:rPr lang="en-CA" dirty="0"/>
              <a:t> tin</a:t>
            </a:r>
            <a:endParaRPr lang="vi-VN" dirty="0"/>
          </a:p>
        </p:txBody>
      </p:sp>
      <p:sp>
        <p:nvSpPr>
          <p:cNvPr id="4" name="Footer Placeholder 3"/>
          <p:cNvSpPr>
            <a:spLocks noGrp="1"/>
          </p:cNvSpPr>
          <p:nvPr>
            <p:ph type="ftr" sz="quarter" idx="11"/>
          </p:nvPr>
        </p:nvSpPr>
        <p:spPr/>
        <p:txBody>
          <a:bodyPr/>
          <a:lstStyle/>
          <a:p>
            <a:r>
              <a:rPr lang="en-US" smtClean="0"/>
              <a:t>© IIG Vietnam</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2</a:t>
            </a:fld>
            <a:endParaRPr lang="en-US" dirty="0"/>
          </a:p>
        </p:txBody>
      </p:sp>
    </p:spTree>
    <p:extLst>
      <p:ext uri="{BB962C8B-B14F-4D97-AF65-F5344CB8AC3E}">
        <p14:creationId xmlns:p14="http://schemas.microsoft.com/office/powerpoint/2010/main" val="3547588101"/>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vi-VN"/>
              <a:t>Thay đổi các tùy chọn thư mục</a:t>
            </a:r>
            <a:endParaRPr lang="en-US" dirty="0"/>
          </a:p>
        </p:txBody>
      </p:sp>
      <p:sp>
        <p:nvSpPr>
          <p:cNvPr id="3" name="Content Placeholder 2"/>
          <p:cNvSpPr>
            <a:spLocks noGrp="1"/>
          </p:cNvSpPr>
          <p:nvPr>
            <p:ph idx="1"/>
          </p:nvPr>
        </p:nvSpPr>
        <p:spPr>
          <a:xfrm>
            <a:off x="373063" y="1332000"/>
            <a:ext cx="8313737" cy="4801582"/>
          </a:xfrm>
        </p:spPr>
        <p:txBody>
          <a:bodyPr>
            <a:normAutofit fontScale="77500" lnSpcReduction="20000"/>
          </a:bodyPr>
          <a:lstStyle/>
          <a:p>
            <a:pPr marL="0" indent="0">
              <a:lnSpc>
                <a:spcPct val="120000"/>
              </a:lnSpc>
              <a:buNone/>
            </a:pPr>
            <a:r>
              <a:rPr lang="en-CA" dirty="0" err="1"/>
              <a:t>có</a:t>
            </a:r>
            <a:r>
              <a:rPr lang="en-CA" dirty="0"/>
              <a:t> </a:t>
            </a:r>
            <a:r>
              <a:rPr lang="en-CA" dirty="0" err="1"/>
              <a:t>thể</a:t>
            </a:r>
            <a:r>
              <a:rPr lang="en-CA" dirty="0"/>
              <a:t> </a:t>
            </a:r>
            <a:r>
              <a:rPr lang="en-CA" dirty="0" err="1"/>
              <a:t>dùng</a:t>
            </a:r>
            <a:r>
              <a:rPr lang="en-CA" dirty="0"/>
              <a:t> </a:t>
            </a:r>
            <a:r>
              <a:rPr lang="en-CA" dirty="0" err="1"/>
              <a:t>trỏ</a:t>
            </a:r>
            <a:r>
              <a:rPr lang="en-CA" dirty="0"/>
              <a:t> </a:t>
            </a:r>
            <a:r>
              <a:rPr lang="en-CA" dirty="0" err="1"/>
              <a:t>chuột</a:t>
            </a:r>
            <a:r>
              <a:rPr lang="en-CA" dirty="0"/>
              <a:t> hay </a:t>
            </a:r>
            <a:r>
              <a:rPr lang="en-CA" dirty="0" err="1"/>
              <a:t>các</a:t>
            </a:r>
            <a:r>
              <a:rPr lang="en-CA" dirty="0"/>
              <a:t> </a:t>
            </a:r>
            <a:r>
              <a:rPr lang="en-CA" dirty="0" err="1"/>
              <a:t>phím</a:t>
            </a:r>
            <a:r>
              <a:rPr lang="en-CA" dirty="0"/>
              <a:t> </a:t>
            </a:r>
            <a:r>
              <a:rPr lang="en-CA" dirty="0" err="1"/>
              <a:t>mũi</a:t>
            </a:r>
            <a:r>
              <a:rPr lang="en-CA" dirty="0"/>
              <a:t> </a:t>
            </a:r>
            <a:r>
              <a:rPr lang="en-CA" dirty="0" err="1"/>
              <a:t>tên</a:t>
            </a:r>
            <a:r>
              <a:rPr lang="en-CA" dirty="0"/>
              <a:t> </a:t>
            </a:r>
            <a:r>
              <a:rPr lang="en-CA" dirty="0" err="1"/>
              <a:t>để</a:t>
            </a:r>
            <a:r>
              <a:rPr lang="en-CA" dirty="0"/>
              <a:t> di </a:t>
            </a:r>
            <a:r>
              <a:rPr lang="en-CA" dirty="0" err="1"/>
              <a:t>chuyển</a:t>
            </a:r>
            <a:r>
              <a:rPr lang="en-CA" dirty="0"/>
              <a:t> </a:t>
            </a:r>
            <a:r>
              <a:rPr lang="en-CA" dirty="0" err="1"/>
              <a:t>trỏ</a:t>
            </a:r>
            <a:r>
              <a:rPr lang="en-CA" dirty="0"/>
              <a:t> </a:t>
            </a:r>
            <a:r>
              <a:rPr lang="en-CA" dirty="0" err="1"/>
              <a:t>chuột</a:t>
            </a:r>
            <a:r>
              <a:rPr lang="en-CA" dirty="0"/>
              <a:t> </a:t>
            </a:r>
            <a:r>
              <a:rPr lang="en-CA" dirty="0" err="1"/>
              <a:t>tới</a:t>
            </a:r>
            <a:r>
              <a:rPr lang="en-CA" dirty="0"/>
              <a:t> </a:t>
            </a:r>
            <a:r>
              <a:rPr lang="en-CA" dirty="0" err="1"/>
              <a:t>vị</a:t>
            </a:r>
            <a:r>
              <a:rPr lang="en-CA" dirty="0"/>
              <a:t> </a:t>
            </a:r>
            <a:r>
              <a:rPr lang="en-CA" dirty="0" err="1"/>
              <a:t>trí</a:t>
            </a:r>
            <a:r>
              <a:rPr lang="en-CA" dirty="0"/>
              <a:t> </a:t>
            </a:r>
            <a:r>
              <a:rPr lang="en-CA" dirty="0" err="1"/>
              <a:t>cụ</a:t>
            </a:r>
            <a:r>
              <a:rPr lang="en-CA" dirty="0"/>
              <a:t> </a:t>
            </a:r>
            <a:r>
              <a:rPr lang="en-CA" dirty="0" err="1"/>
              <a:t>thể</a:t>
            </a:r>
            <a:r>
              <a:rPr lang="en-CA" dirty="0"/>
              <a:t> ở </a:t>
            </a:r>
            <a:r>
              <a:rPr lang="en-CA" dirty="0" err="1"/>
              <a:t>tên</a:t>
            </a:r>
            <a:r>
              <a:rPr lang="en-CA" dirty="0"/>
              <a:t> </a:t>
            </a:r>
            <a:r>
              <a:rPr lang="en-CA" dirty="0" err="1"/>
              <a:t>thư</a:t>
            </a:r>
            <a:r>
              <a:rPr lang="en-CA" dirty="0"/>
              <a:t> </a:t>
            </a:r>
            <a:r>
              <a:rPr lang="en-CA" dirty="0" err="1"/>
              <a:t>mục</a:t>
            </a:r>
            <a:r>
              <a:rPr lang="en-CA" dirty="0"/>
              <a:t> </a:t>
            </a:r>
            <a:r>
              <a:rPr lang="en-CA" dirty="0" err="1"/>
              <a:t>nơi</a:t>
            </a:r>
            <a:r>
              <a:rPr lang="en-CA" dirty="0"/>
              <a:t> </a:t>
            </a:r>
            <a:r>
              <a:rPr lang="en-CA" dirty="0" err="1"/>
              <a:t>bạn</a:t>
            </a:r>
            <a:r>
              <a:rPr lang="en-CA" dirty="0"/>
              <a:t> </a:t>
            </a:r>
            <a:r>
              <a:rPr lang="en-CA" dirty="0" err="1"/>
              <a:t>muốn</a:t>
            </a:r>
            <a:r>
              <a:rPr lang="en-CA" dirty="0"/>
              <a:t> </a:t>
            </a:r>
            <a:r>
              <a:rPr lang="en-CA" dirty="0" err="1"/>
              <a:t>chèn</a:t>
            </a:r>
            <a:r>
              <a:rPr lang="en-CA" dirty="0"/>
              <a:t> hay </a:t>
            </a:r>
            <a:r>
              <a:rPr lang="en-CA" dirty="0" err="1"/>
              <a:t>xóa</a:t>
            </a:r>
            <a:r>
              <a:rPr lang="en-CA" dirty="0"/>
              <a:t> </a:t>
            </a:r>
            <a:r>
              <a:rPr lang="en-CA" dirty="0" err="1"/>
              <a:t>các</a:t>
            </a:r>
            <a:r>
              <a:rPr lang="en-CA" dirty="0"/>
              <a:t> </a:t>
            </a:r>
            <a:r>
              <a:rPr lang="en-CA" dirty="0" err="1"/>
              <a:t>kí</a:t>
            </a:r>
            <a:r>
              <a:rPr lang="en-CA" dirty="0"/>
              <a:t> </a:t>
            </a:r>
            <a:r>
              <a:rPr lang="en-CA" dirty="0" err="1"/>
              <a:t>tự</a:t>
            </a:r>
            <a:r>
              <a:rPr lang="en-US" dirty="0" smtClean="0"/>
              <a:t>           </a:t>
            </a:r>
            <a:r>
              <a:rPr lang="vi-VN" dirty="0" smtClean="0"/>
              <a:t> </a:t>
            </a:r>
            <a:r>
              <a:rPr lang="en-US" dirty="0" smtClean="0"/>
              <a:t>  </a:t>
            </a:r>
            <a:r>
              <a:rPr lang="vi-VN" dirty="0" smtClean="0"/>
              <a:t> </a:t>
            </a:r>
            <a:r>
              <a:rPr lang="en-CA" dirty="0" err="1"/>
              <a:t>và</a:t>
            </a:r>
            <a:r>
              <a:rPr lang="en-CA" dirty="0"/>
              <a:t> </a:t>
            </a:r>
            <a:r>
              <a:rPr lang="en-CA" dirty="0" err="1"/>
              <a:t>sau</a:t>
            </a:r>
            <a:r>
              <a:rPr lang="en-CA" dirty="0"/>
              <a:t> </a:t>
            </a:r>
            <a:r>
              <a:rPr lang="en-CA" dirty="0" err="1"/>
              <a:t>đó</a:t>
            </a:r>
            <a:r>
              <a:rPr lang="en-CA" dirty="0"/>
              <a:t> </a:t>
            </a:r>
            <a:r>
              <a:rPr lang="en-CA" dirty="0" err="1"/>
              <a:t>chọn</a:t>
            </a:r>
            <a:r>
              <a:rPr lang="en-CA" dirty="0"/>
              <a:t> </a:t>
            </a:r>
            <a:r>
              <a:rPr lang="en-CA" b="1" dirty="0"/>
              <a:t>Folder and search options</a:t>
            </a:r>
            <a:endParaRPr lang="en-US" dirty="0" smtClean="0"/>
          </a:p>
          <a:p>
            <a:pPr>
              <a:lnSpc>
                <a:spcPct val="120000"/>
              </a:lnSpc>
            </a:pPr>
            <a:r>
              <a:rPr lang="en-US" b="1" dirty="0" smtClean="0"/>
              <a:t>Browse folders </a:t>
            </a:r>
            <a:endParaRPr lang="en-US" dirty="0"/>
          </a:p>
          <a:p>
            <a:pPr lvl="1">
              <a:lnSpc>
                <a:spcPct val="120000"/>
              </a:lnSpc>
            </a:pPr>
            <a:r>
              <a:rPr lang="en-CA" sz="2200" dirty="0" err="1"/>
              <a:t>Nêu</a:t>
            </a:r>
            <a:r>
              <a:rPr lang="en-CA" sz="2200" dirty="0"/>
              <a:t> </a:t>
            </a:r>
            <a:r>
              <a:rPr lang="en-CA" sz="2200" dirty="0" err="1"/>
              <a:t>rõ</a:t>
            </a:r>
            <a:r>
              <a:rPr lang="en-CA" sz="2200" dirty="0"/>
              <a:t> </a:t>
            </a:r>
            <a:r>
              <a:rPr lang="en-CA" sz="2200" dirty="0" err="1"/>
              <a:t>mỗi</a:t>
            </a:r>
            <a:r>
              <a:rPr lang="en-CA" sz="2200" dirty="0"/>
              <a:t> </a:t>
            </a:r>
            <a:r>
              <a:rPr lang="en-CA" sz="2200" dirty="0" err="1"/>
              <a:t>thư</a:t>
            </a:r>
            <a:r>
              <a:rPr lang="en-CA" sz="2200" dirty="0"/>
              <a:t> </a:t>
            </a:r>
            <a:r>
              <a:rPr lang="en-CA" sz="2200" dirty="0" err="1"/>
              <a:t>mục</a:t>
            </a:r>
            <a:r>
              <a:rPr lang="en-CA" sz="2200" dirty="0"/>
              <a:t> </a:t>
            </a:r>
            <a:r>
              <a:rPr lang="en-CA" sz="2200" dirty="0" err="1"/>
              <a:t>sẽ</a:t>
            </a:r>
            <a:r>
              <a:rPr lang="en-CA" sz="2200" dirty="0"/>
              <a:t> </a:t>
            </a:r>
            <a:r>
              <a:rPr lang="en-CA" sz="2200" dirty="0" err="1"/>
              <a:t>mở</a:t>
            </a:r>
            <a:r>
              <a:rPr lang="en-CA" sz="2200" dirty="0"/>
              <a:t> </a:t>
            </a:r>
            <a:r>
              <a:rPr lang="en-CA" sz="2200" dirty="0" err="1"/>
              <a:t>trong</a:t>
            </a:r>
            <a:r>
              <a:rPr lang="en-CA" sz="2200" dirty="0"/>
              <a:t> </a:t>
            </a:r>
            <a:r>
              <a:rPr lang="en-CA" sz="2200" dirty="0" err="1"/>
              <a:t>cùng</a:t>
            </a:r>
            <a:r>
              <a:rPr lang="en-CA" sz="2200" dirty="0"/>
              <a:t> </a:t>
            </a:r>
            <a:r>
              <a:rPr lang="en-CA" sz="2200" dirty="0" err="1"/>
              <a:t>cửa</a:t>
            </a:r>
            <a:r>
              <a:rPr lang="en-CA" sz="2200" dirty="0"/>
              <a:t> </a:t>
            </a:r>
            <a:r>
              <a:rPr lang="en-CA" sz="2200" dirty="0" err="1"/>
              <a:t>sổ</a:t>
            </a:r>
            <a:r>
              <a:rPr lang="en-CA" sz="2200" dirty="0"/>
              <a:t> hay </a:t>
            </a:r>
            <a:r>
              <a:rPr lang="en-CA" sz="2200" dirty="0" smtClean="0"/>
              <a:t>ở</a:t>
            </a:r>
            <a:r>
              <a:rPr lang="vi-VN" sz="2200" dirty="0" smtClean="0"/>
              <a:t/>
            </a:r>
            <a:br>
              <a:rPr lang="vi-VN" sz="2200" dirty="0" smtClean="0"/>
            </a:br>
            <a:r>
              <a:rPr lang="en-CA" sz="2200" dirty="0" err="1" smtClean="0"/>
              <a:t>một</a:t>
            </a:r>
            <a:r>
              <a:rPr lang="en-CA" sz="2200" dirty="0" smtClean="0"/>
              <a:t> </a:t>
            </a:r>
            <a:r>
              <a:rPr lang="en-CA" sz="2200" dirty="0" err="1"/>
              <a:t>cửa</a:t>
            </a:r>
            <a:r>
              <a:rPr lang="en-CA" sz="2200" dirty="0"/>
              <a:t> </a:t>
            </a:r>
            <a:r>
              <a:rPr lang="en-CA" sz="2200" dirty="0" err="1"/>
              <a:t>sổ</a:t>
            </a:r>
            <a:r>
              <a:rPr lang="en-CA" sz="2200" dirty="0"/>
              <a:t> </a:t>
            </a:r>
            <a:r>
              <a:rPr lang="en-CA" sz="2200" dirty="0" err="1"/>
              <a:t>khác</a:t>
            </a:r>
            <a:r>
              <a:rPr lang="en-CA" sz="2200" dirty="0"/>
              <a:t> </a:t>
            </a:r>
            <a:r>
              <a:rPr lang="en-CA" sz="2200" dirty="0" err="1"/>
              <a:t>để</a:t>
            </a:r>
            <a:r>
              <a:rPr lang="en-CA" sz="2200" dirty="0"/>
              <a:t> </a:t>
            </a:r>
            <a:r>
              <a:rPr lang="en-CA" sz="2200" dirty="0" err="1"/>
              <a:t>bạn</a:t>
            </a:r>
            <a:r>
              <a:rPr lang="en-CA" sz="2200" dirty="0"/>
              <a:t> </a:t>
            </a:r>
            <a:r>
              <a:rPr lang="en-CA" sz="2200" dirty="0" err="1"/>
              <a:t>có</a:t>
            </a:r>
            <a:r>
              <a:rPr lang="en-CA" sz="2200" dirty="0"/>
              <a:t> </a:t>
            </a:r>
            <a:r>
              <a:rPr lang="en-CA" sz="2200" dirty="0" err="1"/>
              <a:t>thể</a:t>
            </a:r>
            <a:r>
              <a:rPr lang="en-CA" sz="2200" dirty="0"/>
              <a:t> </a:t>
            </a:r>
            <a:r>
              <a:rPr lang="en-CA" sz="2200" dirty="0" err="1"/>
              <a:t>chuyển</a:t>
            </a:r>
            <a:r>
              <a:rPr lang="en-CA" sz="2200" dirty="0"/>
              <a:t> </a:t>
            </a:r>
            <a:r>
              <a:rPr lang="en-CA" sz="2200" dirty="0" err="1"/>
              <a:t>đổi</a:t>
            </a:r>
            <a:r>
              <a:rPr lang="en-CA" sz="2200" dirty="0"/>
              <a:t> </a:t>
            </a:r>
            <a:r>
              <a:rPr lang="en-CA" sz="2200" dirty="0" err="1"/>
              <a:t>giữa</a:t>
            </a:r>
            <a:r>
              <a:rPr lang="en-CA" sz="2200" dirty="0"/>
              <a:t> </a:t>
            </a:r>
            <a:r>
              <a:rPr lang="en-CA" sz="2200" dirty="0" err="1"/>
              <a:t>các</a:t>
            </a:r>
            <a:r>
              <a:rPr lang="en-CA" sz="2200" dirty="0"/>
              <a:t> </a:t>
            </a:r>
            <a:r>
              <a:rPr lang="vi-VN" sz="2200" dirty="0" smtClean="0"/>
              <a:t/>
            </a:r>
            <a:br>
              <a:rPr lang="vi-VN" sz="2200" dirty="0" smtClean="0"/>
            </a:br>
            <a:r>
              <a:rPr lang="en-CA" sz="2200" dirty="0" err="1" smtClean="0"/>
              <a:t>cửa</a:t>
            </a:r>
            <a:r>
              <a:rPr lang="en-CA" sz="2200" dirty="0" smtClean="0"/>
              <a:t> </a:t>
            </a:r>
            <a:r>
              <a:rPr lang="en-CA" sz="2200" dirty="0" err="1"/>
              <a:t>sổ</a:t>
            </a:r>
            <a:r>
              <a:rPr lang="en-CA" sz="2200" dirty="0"/>
              <a:t>. </a:t>
            </a:r>
            <a:r>
              <a:rPr lang="en-US" sz="2200" dirty="0" smtClean="0"/>
              <a:t> </a:t>
            </a:r>
            <a:endParaRPr lang="en-US" sz="2200" dirty="0"/>
          </a:p>
          <a:p>
            <a:pPr>
              <a:lnSpc>
                <a:spcPct val="120000"/>
              </a:lnSpc>
            </a:pPr>
            <a:r>
              <a:rPr lang="en-US" b="1" dirty="0"/>
              <a:t>Click items as follows</a:t>
            </a:r>
            <a:endParaRPr lang="en-US" dirty="0"/>
          </a:p>
          <a:p>
            <a:pPr lvl="1">
              <a:lnSpc>
                <a:spcPct val="120000"/>
              </a:lnSpc>
            </a:pPr>
            <a:r>
              <a:rPr lang="en-CA" sz="2200" dirty="0" err="1"/>
              <a:t>Đưa</a:t>
            </a:r>
            <a:r>
              <a:rPr lang="en-CA" sz="2200" dirty="0"/>
              <a:t> </a:t>
            </a:r>
            <a:r>
              <a:rPr lang="en-CA" sz="2200" dirty="0" err="1"/>
              <a:t>ra</a:t>
            </a:r>
            <a:r>
              <a:rPr lang="en-CA" sz="2200" dirty="0"/>
              <a:t> </a:t>
            </a:r>
            <a:r>
              <a:rPr lang="en-CA" sz="2200" dirty="0" err="1"/>
              <a:t>các</a:t>
            </a:r>
            <a:r>
              <a:rPr lang="en-CA" sz="2200" dirty="0"/>
              <a:t> </a:t>
            </a:r>
            <a:r>
              <a:rPr lang="en-CA" sz="2200" dirty="0" err="1"/>
              <a:t>lựa</a:t>
            </a:r>
            <a:r>
              <a:rPr lang="en-CA" sz="2200" dirty="0"/>
              <a:t> </a:t>
            </a:r>
            <a:r>
              <a:rPr lang="en-CA" sz="2200" dirty="0" err="1"/>
              <a:t>chọn</a:t>
            </a:r>
            <a:r>
              <a:rPr lang="en-CA" sz="2200" dirty="0"/>
              <a:t> </a:t>
            </a:r>
            <a:r>
              <a:rPr lang="en-CA" sz="2200" dirty="0" err="1"/>
              <a:t>nhấp</a:t>
            </a:r>
            <a:r>
              <a:rPr lang="en-CA" sz="2200" dirty="0"/>
              <a:t> </a:t>
            </a:r>
            <a:r>
              <a:rPr lang="en-CA" sz="2200" dirty="0" err="1"/>
              <a:t>chuột</a:t>
            </a:r>
            <a:r>
              <a:rPr lang="en-CA" sz="2200" dirty="0"/>
              <a:t> </a:t>
            </a:r>
            <a:r>
              <a:rPr lang="en-CA" sz="2200" dirty="0" err="1"/>
              <a:t>một</a:t>
            </a:r>
            <a:r>
              <a:rPr lang="en-CA" sz="2200" dirty="0"/>
              <a:t> </a:t>
            </a:r>
            <a:r>
              <a:rPr lang="en-CA" sz="2200" dirty="0" err="1"/>
              <a:t>lần</a:t>
            </a:r>
            <a:r>
              <a:rPr lang="en-CA" sz="2200" dirty="0"/>
              <a:t> hay </a:t>
            </a:r>
            <a:r>
              <a:rPr lang="en-CA" sz="2200" dirty="0" err="1"/>
              <a:t>nhấp</a:t>
            </a:r>
            <a:r>
              <a:rPr lang="en-CA" sz="2200" dirty="0"/>
              <a:t> </a:t>
            </a:r>
            <a:r>
              <a:rPr lang="vi-VN" sz="2200" dirty="0" smtClean="0"/>
              <a:t/>
            </a:r>
            <a:br>
              <a:rPr lang="vi-VN" sz="2200" dirty="0" smtClean="0"/>
            </a:br>
            <a:r>
              <a:rPr lang="en-CA" sz="2200" dirty="0" err="1" smtClean="0"/>
              <a:t>đúp</a:t>
            </a:r>
            <a:r>
              <a:rPr lang="en-CA" sz="2200" dirty="0" smtClean="0"/>
              <a:t> </a:t>
            </a:r>
            <a:r>
              <a:rPr lang="en-CA" sz="2200" dirty="0" err="1"/>
              <a:t>chuột</a:t>
            </a:r>
            <a:r>
              <a:rPr lang="en-CA" sz="2200" dirty="0"/>
              <a:t> </a:t>
            </a:r>
            <a:r>
              <a:rPr lang="en-CA" sz="2200" dirty="0" err="1"/>
              <a:t>để</a:t>
            </a:r>
            <a:r>
              <a:rPr lang="en-CA" sz="2200" dirty="0"/>
              <a:t> </a:t>
            </a:r>
            <a:r>
              <a:rPr lang="en-CA" sz="2200" dirty="0" err="1"/>
              <a:t>mở</a:t>
            </a:r>
            <a:r>
              <a:rPr lang="en-CA" sz="2200" dirty="0"/>
              <a:t> </a:t>
            </a:r>
            <a:r>
              <a:rPr lang="en-CA" sz="2200" dirty="0" err="1"/>
              <a:t>các</a:t>
            </a:r>
            <a:r>
              <a:rPr lang="en-CA" sz="2200" dirty="0"/>
              <a:t> </a:t>
            </a:r>
            <a:r>
              <a:rPr lang="en-CA" sz="2200" dirty="0" err="1"/>
              <a:t>mục</a:t>
            </a:r>
            <a:r>
              <a:rPr lang="en-US" sz="2200" dirty="0" smtClean="0"/>
              <a:t> </a:t>
            </a:r>
            <a:endParaRPr lang="en-US" sz="2200" dirty="0"/>
          </a:p>
          <a:p>
            <a:pPr>
              <a:lnSpc>
                <a:spcPct val="120000"/>
              </a:lnSpc>
            </a:pPr>
            <a:r>
              <a:rPr lang="en-US" b="1" dirty="0"/>
              <a:t>Navigation pane</a:t>
            </a:r>
            <a:endParaRPr lang="en-US" dirty="0"/>
          </a:p>
          <a:p>
            <a:pPr lvl="1">
              <a:lnSpc>
                <a:spcPct val="120000"/>
              </a:lnSpc>
            </a:pPr>
            <a:r>
              <a:rPr lang="en-CA" sz="2200" dirty="0" err="1"/>
              <a:t>Lựa</a:t>
            </a:r>
            <a:r>
              <a:rPr lang="en-CA" sz="2200" dirty="0"/>
              <a:t> </a:t>
            </a:r>
            <a:r>
              <a:rPr lang="en-CA" sz="2200" dirty="0" err="1"/>
              <a:t>chọn</a:t>
            </a:r>
            <a:r>
              <a:rPr lang="en-CA" sz="2200" dirty="0"/>
              <a:t> </a:t>
            </a:r>
            <a:r>
              <a:rPr lang="en-CA" sz="2200" dirty="0" err="1"/>
              <a:t>thư</a:t>
            </a:r>
            <a:r>
              <a:rPr lang="en-CA" sz="2200" dirty="0"/>
              <a:t> </a:t>
            </a:r>
            <a:r>
              <a:rPr lang="en-CA" sz="2200" dirty="0" err="1"/>
              <a:t>mục</a:t>
            </a:r>
            <a:r>
              <a:rPr lang="en-CA" sz="2200" dirty="0"/>
              <a:t> </a:t>
            </a:r>
            <a:r>
              <a:rPr lang="en-CA" sz="2200" dirty="0" err="1"/>
              <a:t>nào</a:t>
            </a:r>
            <a:r>
              <a:rPr lang="en-CA" sz="2200" dirty="0"/>
              <a:t> </a:t>
            </a:r>
            <a:r>
              <a:rPr lang="en-CA" sz="2200" dirty="0" err="1"/>
              <a:t>sẽ</a:t>
            </a:r>
            <a:r>
              <a:rPr lang="en-CA" sz="2200" dirty="0"/>
              <a:t> </a:t>
            </a:r>
            <a:r>
              <a:rPr lang="en-CA" sz="2200" dirty="0" err="1"/>
              <a:t>mở</a:t>
            </a:r>
            <a:r>
              <a:rPr lang="en-CA" sz="2200" dirty="0"/>
              <a:t> </a:t>
            </a:r>
            <a:r>
              <a:rPr lang="en-CA" sz="2200" dirty="0" err="1"/>
              <a:t>trong</a:t>
            </a:r>
            <a:r>
              <a:rPr lang="en-CA" sz="2200" dirty="0"/>
              <a:t> ô </a:t>
            </a:r>
            <a:r>
              <a:rPr lang="en-CA" sz="2200" dirty="0" err="1"/>
              <a:t>định</a:t>
            </a:r>
            <a:r>
              <a:rPr lang="en-CA" sz="2200" dirty="0"/>
              <a:t> </a:t>
            </a:r>
            <a:r>
              <a:rPr lang="en-CA" sz="2200" dirty="0" err="1"/>
              <a:t>vị</a:t>
            </a:r>
            <a:r>
              <a:rPr lang="en-CA" sz="2200" dirty="0"/>
              <a:t> hay </a:t>
            </a:r>
            <a:r>
              <a:rPr lang="vi-VN" sz="2200" dirty="0" smtClean="0"/>
              <a:t/>
            </a:r>
            <a:br>
              <a:rPr lang="vi-VN" sz="2200" dirty="0" smtClean="0"/>
            </a:br>
            <a:r>
              <a:rPr lang="en-CA" sz="2200" dirty="0" err="1" smtClean="0"/>
              <a:t>nếu</a:t>
            </a:r>
            <a:r>
              <a:rPr lang="en-CA" sz="2200" dirty="0" smtClean="0"/>
              <a:t> </a:t>
            </a:r>
            <a:r>
              <a:rPr lang="en-CA" sz="2200" dirty="0" err="1"/>
              <a:t>bạn</a:t>
            </a:r>
            <a:r>
              <a:rPr lang="en-CA" sz="2200" dirty="0"/>
              <a:t> </a:t>
            </a:r>
            <a:r>
              <a:rPr lang="en-CA" sz="2200" dirty="0" err="1"/>
              <a:t>muốn</a:t>
            </a:r>
            <a:r>
              <a:rPr lang="en-CA" sz="2200" dirty="0"/>
              <a:t> Windows </a:t>
            </a:r>
            <a:r>
              <a:rPr lang="en-CA" sz="2200" dirty="0" err="1"/>
              <a:t>tự</a:t>
            </a:r>
            <a:r>
              <a:rPr lang="en-CA" sz="2200" dirty="0"/>
              <a:t> </a:t>
            </a:r>
            <a:r>
              <a:rPr lang="en-CA" sz="2200" dirty="0" err="1"/>
              <a:t>động</a:t>
            </a:r>
            <a:r>
              <a:rPr lang="en-CA" sz="2200" dirty="0"/>
              <a:t> </a:t>
            </a:r>
            <a:r>
              <a:rPr lang="en-CA" sz="2200" dirty="0" err="1"/>
              <a:t>mở</a:t>
            </a:r>
            <a:r>
              <a:rPr lang="en-CA" sz="2200" dirty="0"/>
              <a:t> </a:t>
            </a:r>
            <a:r>
              <a:rPr lang="en-CA" sz="2200" dirty="0" err="1"/>
              <a:t>rộng</a:t>
            </a:r>
            <a:r>
              <a:rPr lang="en-CA" sz="2200" dirty="0"/>
              <a:t> </a:t>
            </a:r>
            <a:r>
              <a:rPr lang="en-CA" sz="2200" dirty="0" err="1"/>
              <a:t>thư</a:t>
            </a:r>
            <a:r>
              <a:rPr lang="en-CA" sz="2200" dirty="0"/>
              <a:t> </a:t>
            </a:r>
            <a:r>
              <a:rPr lang="en-CA" sz="2200" dirty="0" err="1" smtClean="0"/>
              <a:t>mục</a:t>
            </a:r>
            <a:r>
              <a:rPr lang="vi-VN" sz="2200" dirty="0" smtClean="0"/>
              <a:t/>
            </a:r>
            <a:br>
              <a:rPr lang="vi-VN" sz="2200" dirty="0" smtClean="0"/>
            </a:br>
            <a:r>
              <a:rPr lang="en-CA" sz="2200" dirty="0" err="1" smtClean="0"/>
              <a:t>hiện</a:t>
            </a:r>
            <a:r>
              <a:rPr lang="en-CA" sz="2200" dirty="0" smtClean="0"/>
              <a:t> </a:t>
            </a:r>
            <a:r>
              <a:rPr lang="en-CA" sz="2200" dirty="0" err="1"/>
              <a:t>thời</a:t>
            </a:r>
            <a:endParaRPr lang="en-US" sz="2200" dirty="0"/>
          </a:p>
        </p:txBody>
      </p:sp>
      <p:pic>
        <p:nvPicPr>
          <p:cNvPr id="16" name="Picture 15" descr="Description: u2-079"/>
          <p:cNvPicPr/>
          <p:nvPr/>
        </p:nvPicPr>
        <p:blipFill>
          <a:blip r:embed="rId3">
            <a:extLst>
              <a:ext uri="{28A0092B-C50C-407E-A947-70E740481C1C}">
                <a14:useLocalDpi xmlns:a14="http://schemas.microsoft.com/office/drawing/2010/main" val="0"/>
              </a:ext>
            </a:extLst>
          </a:blip>
          <a:srcRect/>
          <a:stretch>
            <a:fillRect/>
          </a:stretch>
        </p:blipFill>
        <p:spPr bwMode="auto">
          <a:xfrm>
            <a:off x="6138825" y="2228382"/>
            <a:ext cx="765784" cy="215900"/>
          </a:xfrm>
          <a:prstGeom prst="rect">
            <a:avLst/>
          </a:prstGeom>
          <a:noFill/>
          <a:ln>
            <a:noFill/>
          </a:ln>
        </p:spPr>
      </p:pic>
      <p:pic>
        <p:nvPicPr>
          <p:cNvPr id="17" name="Picture 16" descr="C:\Certiport\iQsystem\Exams\Microsoft Office Specialist\Documents\l4-012.png"/>
          <p:cNvPicPr/>
          <p:nvPr/>
        </p:nvPicPr>
        <p:blipFill>
          <a:blip r:embed="rId4">
            <a:extLst>
              <a:ext uri="{28A0092B-C50C-407E-A947-70E740481C1C}">
                <a14:useLocalDpi xmlns:a14="http://schemas.microsoft.com/office/drawing/2010/main" val="0"/>
              </a:ext>
            </a:extLst>
          </a:blip>
          <a:srcRect/>
          <a:stretch>
            <a:fillRect/>
          </a:stretch>
        </p:blipFill>
        <p:spPr bwMode="auto">
          <a:xfrm>
            <a:off x="5937488" y="2606387"/>
            <a:ext cx="3092481" cy="3752222"/>
          </a:xfrm>
          <a:prstGeom prst="rect">
            <a:avLst/>
          </a:prstGeom>
          <a:noFill/>
          <a:ln>
            <a:noFill/>
          </a:ln>
        </p:spPr>
      </p:pic>
      <p:sp>
        <p:nvSpPr>
          <p:cNvPr id="4" name="Footer Placeholder 3"/>
          <p:cNvSpPr>
            <a:spLocks noGrp="1"/>
          </p:cNvSpPr>
          <p:nvPr>
            <p:ph type="ftr" sz="quarter" idx="11"/>
          </p:nvPr>
        </p:nvSpPr>
        <p:spPr/>
        <p:txBody>
          <a:bodyPr/>
          <a:lstStyle/>
          <a:p>
            <a:r>
              <a:rPr lang="en-US" smtClean="0"/>
              <a:t>© IIG Vietnam</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20</a:t>
            </a:fld>
            <a:endParaRPr lang="en-US" dirty="0"/>
          </a:p>
        </p:txBody>
      </p:sp>
    </p:spTree>
    <p:extLst>
      <p:ext uri="{BB962C8B-B14F-4D97-AF65-F5344CB8AC3E}">
        <p14:creationId xmlns:p14="http://schemas.microsoft.com/office/powerpoint/2010/main" val="3351493335"/>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vi-VN"/>
              <a:t>Thay đổi chế độ xem (View)</a:t>
            </a:r>
            <a:endParaRPr lang="en-US" dirty="0"/>
          </a:p>
        </p:txBody>
      </p:sp>
      <p:sp>
        <p:nvSpPr>
          <p:cNvPr id="3" name="Content Placeholder 2"/>
          <p:cNvSpPr>
            <a:spLocks noGrp="1"/>
          </p:cNvSpPr>
          <p:nvPr>
            <p:ph idx="1"/>
          </p:nvPr>
        </p:nvSpPr>
        <p:spPr>
          <a:xfrm>
            <a:off x="373063" y="1300163"/>
            <a:ext cx="8385175" cy="5100637"/>
          </a:xfrm>
        </p:spPr>
        <p:txBody>
          <a:bodyPr/>
          <a:lstStyle/>
          <a:p>
            <a:pPr lvl="0"/>
            <a:r>
              <a:rPr lang="en-CA" dirty="0" err="1"/>
              <a:t>nhấp</a:t>
            </a:r>
            <a:r>
              <a:rPr lang="en-CA" dirty="0"/>
              <a:t> </a:t>
            </a:r>
            <a:r>
              <a:rPr lang="en-CA" dirty="0" err="1"/>
              <a:t>chuột</a:t>
            </a:r>
            <a:r>
              <a:rPr lang="en-CA" dirty="0"/>
              <a:t> </a:t>
            </a:r>
            <a:r>
              <a:rPr lang="en-CA" dirty="0" err="1"/>
              <a:t>vào</a:t>
            </a:r>
            <a:r>
              <a:rPr lang="en-CA" dirty="0"/>
              <a:t> </a:t>
            </a:r>
            <a:r>
              <a:rPr lang="en-CA" dirty="0" err="1"/>
              <a:t>mũi</a:t>
            </a:r>
            <a:r>
              <a:rPr lang="en-CA" dirty="0"/>
              <a:t> </a:t>
            </a:r>
            <a:r>
              <a:rPr lang="en-CA" dirty="0" err="1"/>
              <a:t>tên</a:t>
            </a:r>
            <a:r>
              <a:rPr lang="en-CA" dirty="0"/>
              <a:t> </a:t>
            </a:r>
            <a:r>
              <a:rPr lang="en-CA" dirty="0" err="1"/>
              <a:t>của</a:t>
            </a:r>
            <a:r>
              <a:rPr lang="en-CA" dirty="0"/>
              <a:t> </a:t>
            </a:r>
            <a:r>
              <a:rPr lang="en-CA" dirty="0" err="1"/>
              <a:t>nút</a:t>
            </a:r>
            <a:r>
              <a:rPr lang="en-US" dirty="0" smtClean="0"/>
              <a:t> </a:t>
            </a:r>
            <a:r>
              <a:rPr lang="vi-VN" dirty="0" smtClean="0"/>
              <a:t> </a:t>
            </a:r>
            <a:r>
              <a:rPr lang="en-US" dirty="0" smtClean="0"/>
              <a:t>     </a:t>
            </a:r>
            <a:r>
              <a:rPr lang="en-CA" b="1" dirty="0"/>
              <a:t>Views</a:t>
            </a:r>
            <a:r>
              <a:rPr lang="en-CA" dirty="0"/>
              <a:t> </a:t>
            </a:r>
            <a:r>
              <a:rPr lang="en-US" dirty="0" err="1"/>
              <a:t>trên</a:t>
            </a:r>
            <a:r>
              <a:rPr lang="en-US" dirty="0"/>
              <a:t> </a:t>
            </a:r>
            <a:r>
              <a:rPr lang="en-US" dirty="0" err="1"/>
              <a:t>thanh</a:t>
            </a:r>
            <a:r>
              <a:rPr lang="en-US" dirty="0"/>
              <a:t> </a:t>
            </a:r>
            <a:r>
              <a:rPr lang="en-US" dirty="0" err="1"/>
              <a:t>lệnh</a:t>
            </a:r>
            <a:r>
              <a:rPr lang="en-US" dirty="0"/>
              <a:t>, </a:t>
            </a:r>
            <a:r>
              <a:rPr lang="en-US" dirty="0" err="1"/>
              <a:t>hoặc</a:t>
            </a:r>
            <a:endParaRPr lang="vi-VN" dirty="0"/>
          </a:p>
          <a:p>
            <a:pPr lvl="0"/>
            <a:r>
              <a:rPr lang="en-CA" dirty="0" err="1"/>
              <a:t>nhấp</a:t>
            </a:r>
            <a:r>
              <a:rPr lang="en-CA" dirty="0"/>
              <a:t> </a:t>
            </a:r>
            <a:r>
              <a:rPr lang="en-CA" dirty="0" err="1"/>
              <a:t>chuột</a:t>
            </a:r>
            <a:r>
              <a:rPr lang="en-CA" dirty="0"/>
              <a:t> </a:t>
            </a:r>
            <a:r>
              <a:rPr lang="en-CA" dirty="0" err="1"/>
              <a:t>phải</a:t>
            </a:r>
            <a:r>
              <a:rPr lang="en-CA" dirty="0"/>
              <a:t> </a:t>
            </a:r>
            <a:r>
              <a:rPr lang="en-CA" dirty="0" err="1"/>
              <a:t>vào</a:t>
            </a:r>
            <a:r>
              <a:rPr lang="en-CA" dirty="0"/>
              <a:t> </a:t>
            </a:r>
            <a:r>
              <a:rPr lang="en-CA" dirty="0" err="1"/>
              <a:t>khoảng</a:t>
            </a:r>
            <a:r>
              <a:rPr lang="en-CA" dirty="0"/>
              <a:t> </a:t>
            </a:r>
            <a:r>
              <a:rPr lang="en-CA" dirty="0" err="1"/>
              <a:t>trống</a:t>
            </a:r>
            <a:r>
              <a:rPr lang="en-CA" dirty="0"/>
              <a:t> </a:t>
            </a:r>
            <a:r>
              <a:rPr lang="en-CA" dirty="0" err="1" smtClean="0"/>
              <a:t>của</a:t>
            </a:r>
            <a:r>
              <a:rPr lang="vi-VN" dirty="0" smtClean="0"/>
              <a:t/>
            </a:r>
            <a:br>
              <a:rPr lang="vi-VN" dirty="0" smtClean="0"/>
            </a:br>
            <a:r>
              <a:rPr lang="en-CA" dirty="0" smtClean="0"/>
              <a:t>ô </a:t>
            </a:r>
            <a:r>
              <a:rPr lang="en-CA" dirty="0" err="1"/>
              <a:t>nội</a:t>
            </a:r>
            <a:r>
              <a:rPr lang="en-CA" dirty="0"/>
              <a:t> dung </a:t>
            </a:r>
            <a:r>
              <a:rPr lang="en-CA" dirty="0" err="1"/>
              <a:t>và</a:t>
            </a:r>
            <a:r>
              <a:rPr lang="en-CA" dirty="0"/>
              <a:t> </a:t>
            </a:r>
            <a:r>
              <a:rPr lang="en-CA" dirty="0" err="1"/>
              <a:t>sau</a:t>
            </a:r>
            <a:r>
              <a:rPr lang="en-CA" dirty="0"/>
              <a:t> </a:t>
            </a:r>
            <a:r>
              <a:rPr lang="en-CA" dirty="0" err="1"/>
              <a:t>đó</a:t>
            </a:r>
            <a:r>
              <a:rPr lang="en-CA" dirty="0"/>
              <a:t> </a:t>
            </a:r>
            <a:r>
              <a:rPr lang="en-CA" dirty="0" err="1"/>
              <a:t>vào</a:t>
            </a:r>
            <a:r>
              <a:rPr lang="en-CA" dirty="0"/>
              <a:t> </a:t>
            </a:r>
            <a:r>
              <a:rPr lang="en-CA" b="1" dirty="0"/>
              <a:t>View</a:t>
            </a:r>
            <a:r>
              <a:rPr lang="en-CA" dirty="0"/>
              <a:t>, </a:t>
            </a:r>
            <a:r>
              <a:rPr lang="en-CA" dirty="0" err="1"/>
              <a:t>hoặc</a:t>
            </a:r>
            <a:endParaRPr lang="vi-VN" dirty="0"/>
          </a:p>
          <a:p>
            <a:pPr lvl="0"/>
            <a:r>
              <a:rPr lang="en-CA" dirty="0" err="1"/>
              <a:t>trên</a:t>
            </a:r>
            <a:r>
              <a:rPr lang="en-CA" dirty="0"/>
              <a:t> </a:t>
            </a:r>
            <a:r>
              <a:rPr lang="en-CA" dirty="0" err="1"/>
              <a:t>thanh</a:t>
            </a:r>
            <a:r>
              <a:rPr lang="en-CA" dirty="0"/>
              <a:t> </a:t>
            </a:r>
            <a:r>
              <a:rPr lang="en-CA" dirty="0" err="1"/>
              <a:t>lệnh</a:t>
            </a:r>
            <a:r>
              <a:rPr lang="en-CA" dirty="0"/>
              <a:t>, </a:t>
            </a:r>
            <a:r>
              <a:rPr lang="en-CA" dirty="0" err="1"/>
              <a:t>nhấp</a:t>
            </a:r>
            <a:r>
              <a:rPr lang="en-CA" dirty="0"/>
              <a:t> </a:t>
            </a:r>
            <a:r>
              <a:rPr lang="en-CA" dirty="0" err="1"/>
              <a:t>chuột</a:t>
            </a:r>
            <a:r>
              <a:rPr lang="en-CA" dirty="0"/>
              <a:t> </a:t>
            </a:r>
            <a:r>
              <a:rPr lang="en-CA" dirty="0" err="1"/>
              <a:t>vào</a:t>
            </a:r>
            <a:r>
              <a:rPr lang="en-CA" dirty="0"/>
              <a:t> </a:t>
            </a:r>
            <a:r>
              <a:rPr lang="en-CA" dirty="0" err="1"/>
              <a:t>nút</a:t>
            </a:r>
            <a:r>
              <a:rPr lang="vi-VN" dirty="0" smtClean="0"/>
              <a:t> </a:t>
            </a:r>
            <a:r>
              <a:rPr lang="en-US" dirty="0" smtClean="0"/>
              <a:t/>
            </a:r>
            <a:br>
              <a:rPr lang="en-US" dirty="0" smtClean="0"/>
            </a:br>
            <a:r>
              <a:rPr lang="vi-VN" dirty="0" smtClean="0"/>
              <a:t>         </a:t>
            </a:r>
            <a:r>
              <a:rPr lang="en-CA" b="1" dirty="0" smtClean="0"/>
              <a:t>Views</a:t>
            </a:r>
            <a:r>
              <a:rPr lang="en-CA" dirty="0" smtClean="0"/>
              <a:t> </a:t>
            </a:r>
            <a:r>
              <a:rPr lang="en-CA" dirty="0" err="1"/>
              <a:t>để</a:t>
            </a:r>
            <a:r>
              <a:rPr lang="en-CA" dirty="0"/>
              <a:t> </a:t>
            </a:r>
            <a:r>
              <a:rPr lang="en-CA" dirty="0" err="1"/>
              <a:t>xoay</a:t>
            </a:r>
            <a:r>
              <a:rPr lang="en-CA" dirty="0"/>
              <a:t> </a:t>
            </a:r>
            <a:r>
              <a:rPr lang="en-CA" dirty="0" err="1"/>
              <a:t>vòng</a:t>
            </a:r>
            <a:r>
              <a:rPr lang="en-CA" dirty="0"/>
              <a:t> </a:t>
            </a:r>
            <a:r>
              <a:rPr lang="en-CA" dirty="0" err="1"/>
              <a:t>các</a:t>
            </a:r>
            <a:r>
              <a:rPr lang="en-CA" dirty="0"/>
              <a:t> </a:t>
            </a:r>
            <a:r>
              <a:rPr lang="en-CA" dirty="0" err="1"/>
              <a:t>cách</a:t>
            </a:r>
            <a:r>
              <a:rPr lang="en-CA" dirty="0"/>
              <a:t> </a:t>
            </a:r>
            <a:r>
              <a:rPr lang="vi-VN" dirty="0" smtClean="0"/>
              <a:t/>
            </a:r>
            <a:br>
              <a:rPr lang="vi-VN" dirty="0" smtClean="0"/>
            </a:br>
            <a:r>
              <a:rPr lang="en-CA" dirty="0" err="1" smtClean="0"/>
              <a:t>quan</a:t>
            </a:r>
            <a:r>
              <a:rPr lang="en-CA" dirty="0" smtClean="0"/>
              <a:t> </a:t>
            </a:r>
            <a:r>
              <a:rPr lang="en-CA" dirty="0" err="1"/>
              <a:t>sát</a:t>
            </a:r>
            <a:r>
              <a:rPr lang="en-CA" dirty="0"/>
              <a:t> </a:t>
            </a:r>
            <a:r>
              <a:rPr lang="en-CA" dirty="0" err="1"/>
              <a:t>khác</a:t>
            </a:r>
            <a:r>
              <a:rPr lang="en-CA" dirty="0"/>
              <a:t> </a:t>
            </a:r>
            <a:r>
              <a:rPr lang="en-CA" dirty="0" err="1"/>
              <a:t>nhau</a:t>
            </a:r>
            <a:endParaRPr lang="en-US" dirty="0"/>
          </a:p>
        </p:txBody>
      </p:sp>
      <p:pic>
        <p:nvPicPr>
          <p:cNvPr id="4" name="Picture 3" descr="C:\Certiport\iQsystem\Exams\Microsoft Office Specialist\Documents\l4-013.png"/>
          <p:cNvPicPr/>
          <p:nvPr/>
        </p:nvPicPr>
        <p:blipFill>
          <a:blip r:embed="rId3">
            <a:extLst>
              <a:ext uri="{28A0092B-C50C-407E-A947-70E740481C1C}">
                <a14:useLocalDpi xmlns:a14="http://schemas.microsoft.com/office/drawing/2010/main" val="0"/>
              </a:ext>
            </a:extLst>
          </a:blip>
          <a:srcRect/>
          <a:stretch>
            <a:fillRect/>
          </a:stretch>
        </p:blipFill>
        <p:spPr bwMode="auto">
          <a:xfrm>
            <a:off x="6506271" y="2469215"/>
            <a:ext cx="2036367" cy="3137107"/>
          </a:xfrm>
          <a:prstGeom prst="rect">
            <a:avLst/>
          </a:prstGeom>
          <a:noFill/>
          <a:ln>
            <a:noFill/>
          </a:ln>
        </p:spPr>
      </p:pic>
      <p:pic>
        <p:nvPicPr>
          <p:cNvPr id="6" name="Picture 5" descr="Description: u2-081"/>
          <p:cNvPicPr/>
          <p:nvPr/>
        </p:nvPicPr>
        <p:blipFill>
          <a:blip r:embed="rId4">
            <a:extLst>
              <a:ext uri="{28A0092B-C50C-407E-A947-70E740481C1C}">
                <a14:useLocalDpi xmlns:a14="http://schemas.microsoft.com/office/drawing/2010/main" val="0"/>
              </a:ext>
            </a:extLst>
          </a:blip>
          <a:srcRect/>
          <a:stretch>
            <a:fillRect/>
          </a:stretch>
        </p:blipFill>
        <p:spPr bwMode="auto">
          <a:xfrm>
            <a:off x="5477160" y="1508960"/>
            <a:ext cx="448056" cy="232021"/>
          </a:xfrm>
          <a:prstGeom prst="rect">
            <a:avLst/>
          </a:prstGeom>
          <a:noFill/>
          <a:ln>
            <a:noFill/>
          </a:ln>
        </p:spPr>
      </p:pic>
      <p:pic>
        <p:nvPicPr>
          <p:cNvPr id="7" name="Picture 6" descr="Description: u2-081"/>
          <p:cNvPicPr/>
          <p:nvPr/>
        </p:nvPicPr>
        <p:blipFill>
          <a:blip r:embed="rId4">
            <a:extLst>
              <a:ext uri="{28A0092B-C50C-407E-A947-70E740481C1C}">
                <a14:useLocalDpi xmlns:a14="http://schemas.microsoft.com/office/drawing/2010/main" val="0"/>
              </a:ext>
            </a:extLst>
          </a:blip>
          <a:srcRect/>
          <a:stretch>
            <a:fillRect/>
          </a:stretch>
        </p:blipFill>
        <p:spPr bwMode="auto">
          <a:xfrm>
            <a:off x="801053" y="4098728"/>
            <a:ext cx="450892" cy="246582"/>
          </a:xfrm>
          <a:prstGeom prst="rect">
            <a:avLst/>
          </a:prstGeom>
          <a:noFill/>
          <a:ln>
            <a:noFill/>
          </a:ln>
        </p:spPr>
      </p:pic>
      <p:sp>
        <p:nvSpPr>
          <p:cNvPr id="5" name="Footer Placeholder 4"/>
          <p:cNvSpPr>
            <a:spLocks noGrp="1"/>
          </p:cNvSpPr>
          <p:nvPr>
            <p:ph type="ftr" sz="quarter" idx="11"/>
          </p:nvPr>
        </p:nvSpPr>
        <p:spPr/>
        <p:txBody>
          <a:bodyPr/>
          <a:lstStyle/>
          <a:p>
            <a:r>
              <a:rPr lang="en-US" smtClean="0"/>
              <a:t>© IIG Vietnam</a:t>
            </a:r>
            <a:endParaRPr lang="en-US" dirty="0"/>
          </a:p>
        </p:txBody>
      </p:sp>
      <p:sp>
        <p:nvSpPr>
          <p:cNvPr id="8" name="Slide Number Placeholder 7"/>
          <p:cNvSpPr>
            <a:spLocks noGrp="1"/>
          </p:cNvSpPr>
          <p:nvPr>
            <p:ph type="sldNum" sz="quarter" idx="12"/>
          </p:nvPr>
        </p:nvSpPr>
        <p:spPr/>
        <p:txBody>
          <a:bodyPr/>
          <a:lstStyle/>
          <a:p>
            <a:fld id="{45FB6C65-6715-49C2-A781-2C0369051A11}" type="slidenum">
              <a:rPr lang="en-US" smtClean="0"/>
              <a:t>21</a:t>
            </a:fld>
            <a:endParaRPr lang="en-US" dirty="0"/>
          </a:p>
        </p:txBody>
      </p:sp>
    </p:spTree>
    <p:extLst>
      <p:ext uri="{BB962C8B-B14F-4D97-AF65-F5344CB8AC3E}">
        <p14:creationId xmlns:p14="http://schemas.microsoft.com/office/powerpoint/2010/main" val="3938055151"/>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vi-VN"/>
              <a:t>Thay đổi chế độ xem (View)</a:t>
            </a:r>
            <a:endParaRPr lang="en-US" dirty="0"/>
          </a:p>
        </p:txBody>
      </p:sp>
      <p:sp>
        <p:nvSpPr>
          <p:cNvPr id="3" name="Content Placeholder 2"/>
          <p:cNvSpPr>
            <a:spLocks noGrp="1"/>
          </p:cNvSpPr>
          <p:nvPr>
            <p:ph idx="1"/>
          </p:nvPr>
        </p:nvSpPr>
        <p:spPr>
          <a:xfrm>
            <a:off x="373063" y="1300163"/>
            <a:ext cx="8385175" cy="2330543"/>
          </a:xfrm>
        </p:spPr>
        <p:txBody>
          <a:bodyPr/>
          <a:lstStyle/>
          <a:p>
            <a:r>
              <a:rPr lang="en-US" b="1" dirty="0"/>
              <a:t>Extra Large Icons</a:t>
            </a:r>
            <a:endParaRPr lang="en-US" dirty="0"/>
          </a:p>
          <a:p>
            <a:pPr lvl="1"/>
            <a:r>
              <a:rPr lang="en-CA" dirty="0" err="1"/>
              <a:t>Hiển</a:t>
            </a:r>
            <a:r>
              <a:rPr lang="en-CA" dirty="0"/>
              <a:t> thị </a:t>
            </a:r>
            <a:r>
              <a:rPr lang="en-CA" dirty="0" err="1"/>
              <a:t>các</a:t>
            </a:r>
            <a:r>
              <a:rPr lang="en-CA" dirty="0"/>
              <a:t> </a:t>
            </a:r>
            <a:r>
              <a:rPr lang="en-CA" dirty="0" err="1"/>
              <a:t>tập</a:t>
            </a:r>
            <a:r>
              <a:rPr lang="en-CA" dirty="0"/>
              <a:t> tin </a:t>
            </a:r>
            <a:r>
              <a:rPr lang="en-CA" dirty="0" err="1"/>
              <a:t>và</a:t>
            </a:r>
            <a:r>
              <a:rPr lang="en-CA" dirty="0"/>
              <a:t> </a:t>
            </a:r>
            <a:r>
              <a:rPr lang="en-CA" dirty="0" err="1"/>
              <a:t>thư</a:t>
            </a:r>
            <a:r>
              <a:rPr lang="en-CA" dirty="0"/>
              <a:t> </a:t>
            </a:r>
            <a:r>
              <a:rPr lang="en-CA" dirty="0" err="1"/>
              <a:t>mục</a:t>
            </a:r>
            <a:r>
              <a:rPr lang="en-CA" dirty="0"/>
              <a:t> </a:t>
            </a:r>
            <a:r>
              <a:rPr lang="en-CA" dirty="0" err="1"/>
              <a:t>bằng</a:t>
            </a:r>
            <a:r>
              <a:rPr lang="en-CA" dirty="0"/>
              <a:t> </a:t>
            </a:r>
            <a:r>
              <a:rPr lang="en-CA" dirty="0" err="1"/>
              <a:t>các</a:t>
            </a:r>
            <a:r>
              <a:rPr lang="en-CA" dirty="0"/>
              <a:t> </a:t>
            </a:r>
            <a:r>
              <a:rPr lang="en-CA" dirty="0" err="1"/>
              <a:t>biểu</a:t>
            </a:r>
            <a:r>
              <a:rPr lang="en-CA" dirty="0"/>
              <a:t> </a:t>
            </a:r>
            <a:r>
              <a:rPr lang="en-CA" dirty="0" err="1"/>
              <a:t>tượng</a:t>
            </a:r>
            <a:r>
              <a:rPr lang="en-CA" dirty="0"/>
              <a:t> </a:t>
            </a:r>
            <a:r>
              <a:rPr lang="en-CA" dirty="0" err="1"/>
              <a:t>rất</a:t>
            </a:r>
            <a:r>
              <a:rPr lang="en-CA" dirty="0"/>
              <a:t> </a:t>
            </a:r>
            <a:r>
              <a:rPr lang="en-CA" dirty="0" err="1"/>
              <a:t>lớn</a:t>
            </a:r>
            <a:r>
              <a:rPr lang="en-CA" dirty="0"/>
              <a:t>, </a:t>
            </a:r>
            <a:r>
              <a:rPr lang="en-CA" dirty="0" err="1"/>
              <a:t>điều</a:t>
            </a:r>
            <a:r>
              <a:rPr lang="en-CA" dirty="0"/>
              <a:t> </a:t>
            </a:r>
            <a:r>
              <a:rPr lang="en-CA" dirty="0" err="1"/>
              <a:t>này</a:t>
            </a:r>
            <a:r>
              <a:rPr lang="en-CA" dirty="0"/>
              <a:t> </a:t>
            </a:r>
            <a:r>
              <a:rPr lang="en-CA" dirty="0" err="1"/>
              <a:t>có</a:t>
            </a:r>
            <a:r>
              <a:rPr lang="en-CA" dirty="0"/>
              <a:t> </a:t>
            </a:r>
            <a:r>
              <a:rPr lang="en-CA" dirty="0" err="1"/>
              <a:t>thể</a:t>
            </a:r>
            <a:r>
              <a:rPr lang="en-CA" dirty="0"/>
              <a:t> </a:t>
            </a:r>
            <a:r>
              <a:rPr lang="en-CA" dirty="0" err="1"/>
              <a:t>rất</a:t>
            </a:r>
            <a:r>
              <a:rPr lang="en-CA" dirty="0"/>
              <a:t> </a:t>
            </a:r>
            <a:r>
              <a:rPr lang="en-CA" dirty="0" err="1"/>
              <a:t>hữu</a:t>
            </a:r>
            <a:r>
              <a:rPr lang="en-CA" dirty="0"/>
              <a:t> </a:t>
            </a:r>
            <a:r>
              <a:rPr lang="en-CA" dirty="0" err="1"/>
              <a:t>ích</a:t>
            </a:r>
            <a:r>
              <a:rPr lang="en-CA" dirty="0"/>
              <a:t> </a:t>
            </a:r>
            <a:r>
              <a:rPr lang="en-CA" dirty="0" err="1"/>
              <a:t>với</a:t>
            </a:r>
            <a:r>
              <a:rPr lang="en-CA" dirty="0"/>
              <a:t> </a:t>
            </a:r>
            <a:r>
              <a:rPr lang="en-CA" dirty="0" err="1"/>
              <a:t>những</a:t>
            </a:r>
            <a:r>
              <a:rPr lang="en-CA" dirty="0"/>
              <a:t> </a:t>
            </a:r>
            <a:r>
              <a:rPr lang="en-CA" dirty="0" err="1"/>
              <a:t>người</a:t>
            </a:r>
            <a:r>
              <a:rPr lang="en-CA" dirty="0"/>
              <a:t> </a:t>
            </a:r>
            <a:r>
              <a:rPr lang="en-CA" dirty="0" err="1"/>
              <a:t>mắt</a:t>
            </a:r>
            <a:r>
              <a:rPr lang="en-CA" dirty="0"/>
              <a:t> </a:t>
            </a:r>
            <a:r>
              <a:rPr lang="en-CA" dirty="0" err="1"/>
              <a:t>kém</a:t>
            </a:r>
            <a:endParaRPr lang="vi-VN" dirty="0"/>
          </a:p>
          <a:p>
            <a:pPr lvl="1"/>
            <a:r>
              <a:rPr lang="en-CA" dirty="0" err="1"/>
              <a:t>tên</a:t>
            </a:r>
            <a:r>
              <a:rPr lang="en-CA" dirty="0"/>
              <a:t> </a:t>
            </a:r>
            <a:r>
              <a:rPr lang="en-CA" dirty="0" err="1"/>
              <a:t>các</a:t>
            </a:r>
            <a:r>
              <a:rPr lang="en-CA" dirty="0"/>
              <a:t> </a:t>
            </a:r>
            <a:r>
              <a:rPr lang="en-CA" dirty="0" err="1"/>
              <a:t>tập</a:t>
            </a:r>
            <a:r>
              <a:rPr lang="en-CA" dirty="0"/>
              <a:t> tin </a:t>
            </a:r>
            <a:r>
              <a:rPr lang="en-CA" dirty="0" err="1"/>
              <a:t>và</a:t>
            </a:r>
            <a:r>
              <a:rPr lang="en-CA" dirty="0"/>
              <a:t> </a:t>
            </a:r>
            <a:r>
              <a:rPr lang="en-CA" dirty="0" err="1"/>
              <a:t>thư</a:t>
            </a:r>
            <a:r>
              <a:rPr lang="en-CA" dirty="0"/>
              <a:t> </a:t>
            </a:r>
            <a:r>
              <a:rPr lang="en-CA" dirty="0" err="1"/>
              <a:t>mục</a:t>
            </a:r>
            <a:r>
              <a:rPr lang="en-CA" dirty="0"/>
              <a:t> </a:t>
            </a:r>
            <a:r>
              <a:rPr lang="en-CA" dirty="0" err="1"/>
              <a:t>hiển</a:t>
            </a:r>
            <a:r>
              <a:rPr lang="en-CA" dirty="0"/>
              <a:t> thị </a:t>
            </a:r>
            <a:r>
              <a:rPr lang="en-CA" dirty="0" err="1"/>
              <a:t>bên</a:t>
            </a:r>
            <a:r>
              <a:rPr lang="en-CA" dirty="0"/>
              <a:t> </a:t>
            </a:r>
            <a:r>
              <a:rPr lang="en-CA" dirty="0" err="1"/>
              <a:t>dưới</a:t>
            </a:r>
            <a:r>
              <a:rPr lang="en-CA" dirty="0"/>
              <a:t> </a:t>
            </a:r>
            <a:r>
              <a:rPr lang="en-CA" dirty="0" err="1"/>
              <a:t>biểu</a:t>
            </a:r>
            <a:r>
              <a:rPr lang="en-CA" dirty="0"/>
              <a:t> </a:t>
            </a:r>
            <a:r>
              <a:rPr lang="en-CA" dirty="0" err="1"/>
              <a:t>tượng</a:t>
            </a:r>
            <a:endParaRPr lang="en-US" dirty="0"/>
          </a:p>
        </p:txBody>
      </p:sp>
      <p:pic>
        <p:nvPicPr>
          <p:cNvPr id="4" name="Picture 3" descr="C:\Certiport\iQsystem\Exams\Microsoft Office Specialist\Documents\l4-015.png"/>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92206" y="3738469"/>
            <a:ext cx="2201819" cy="1169716"/>
          </a:xfrm>
          <a:prstGeom prst="rect">
            <a:avLst/>
          </a:prstGeom>
          <a:noFill/>
          <a:ln>
            <a:noFill/>
          </a:ln>
        </p:spPr>
      </p:pic>
      <p:sp>
        <p:nvSpPr>
          <p:cNvPr id="5" name="Footer Placeholder 4"/>
          <p:cNvSpPr>
            <a:spLocks noGrp="1"/>
          </p:cNvSpPr>
          <p:nvPr>
            <p:ph type="ftr" sz="quarter" idx="11"/>
          </p:nvPr>
        </p:nvSpPr>
        <p:spPr/>
        <p:txBody>
          <a:bodyPr/>
          <a:lstStyle/>
          <a:p>
            <a:r>
              <a:rPr lang="en-US" smtClean="0"/>
              <a:t>© IIG Vietnam</a:t>
            </a:r>
            <a:endParaRPr lang="en-US" dirty="0"/>
          </a:p>
        </p:txBody>
      </p:sp>
      <p:sp>
        <p:nvSpPr>
          <p:cNvPr id="6" name="Slide Number Placeholder 5"/>
          <p:cNvSpPr>
            <a:spLocks noGrp="1"/>
          </p:cNvSpPr>
          <p:nvPr>
            <p:ph type="sldNum" sz="quarter" idx="12"/>
          </p:nvPr>
        </p:nvSpPr>
        <p:spPr/>
        <p:txBody>
          <a:bodyPr/>
          <a:lstStyle/>
          <a:p>
            <a:fld id="{45FB6C65-6715-49C2-A781-2C0369051A11}" type="slidenum">
              <a:rPr lang="en-US" smtClean="0"/>
              <a:t>22</a:t>
            </a:fld>
            <a:endParaRPr lang="en-US" dirty="0"/>
          </a:p>
        </p:txBody>
      </p:sp>
    </p:spTree>
    <p:extLst>
      <p:ext uri="{BB962C8B-B14F-4D97-AF65-F5344CB8AC3E}">
        <p14:creationId xmlns:p14="http://schemas.microsoft.com/office/powerpoint/2010/main" val="1235653422"/>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vi-VN"/>
              <a:t>Thay đổi chế độ xem (View)</a:t>
            </a:r>
            <a:endParaRPr lang="en-US" dirty="0"/>
          </a:p>
        </p:txBody>
      </p:sp>
      <p:sp>
        <p:nvSpPr>
          <p:cNvPr id="3" name="Content Placeholder 2"/>
          <p:cNvSpPr>
            <a:spLocks noGrp="1"/>
          </p:cNvSpPr>
          <p:nvPr>
            <p:ph idx="1"/>
          </p:nvPr>
        </p:nvSpPr>
        <p:spPr>
          <a:xfrm>
            <a:off x="373063" y="1300163"/>
            <a:ext cx="8385175" cy="4186237"/>
          </a:xfrm>
        </p:spPr>
        <p:txBody>
          <a:bodyPr/>
          <a:lstStyle/>
          <a:p>
            <a:r>
              <a:rPr lang="en-US" b="1" dirty="0"/>
              <a:t>Large Icons</a:t>
            </a:r>
            <a:endParaRPr lang="en-US" dirty="0"/>
          </a:p>
          <a:p>
            <a:pPr lvl="1"/>
            <a:r>
              <a:rPr lang="en-CA" dirty="0" err="1"/>
              <a:t>Hiển</a:t>
            </a:r>
            <a:r>
              <a:rPr lang="en-CA" dirty="0"/>
              <a:t> thị </a:t>
            </a:r>
            <a:r>
              <a:rPr lang="en-CA" dirty="0" err="1"/>
              <a:t>các</a:t>
            </a:r>
            <a:r>
              <a:rPr lang="en-CA" dirty="0"/>
              <a:t> </a:t>
            </a:r>
            <a:r>
              <a:rPr lang="en-CA" dirty="0" err="1"/>
              <a:t>tập</a:t>
            </a:r>
            <a:r>
              <a:rPr lang="en-CA" dirty="0"/>
              <a:t> tin </a:t>
            </a:r>
            <a:r>
              <a:rPr lang="en-CA" dirty="0" err="1"/>
              <a:t>và</a:t>
            </a:r>
            <a:r>
              <a:rPr lang="en-CA" dirty="0"/>
              <a:t> </a:t>
            </a:r>
            <a:r>
              <a:rPr lang="en-CA" dirty="0" err="1"/>
              <a:t>thư</a:t>
            </a:r>
            <a:r>
              <a:rPr lang="en-CA" dirty="0"/>
              <a:t> </a:t>
            </a:r>
            <a:r>
              <a:rPr lang="en-CA" dirty="0" err="1"/>
              <a:t>mục</a:t>
            </a:r>
            <a:r>
              <a:rPr lang="en-CA" dirty="0"/>
              <a:t> </a:t>
            </a:r>
            <a:r>
              <a:rPr lang="en-CA" dirty="0" err="1"/>
              <a:t>bằng</a:t>
            </a:r>
            <a:r>
              <a:rPr lang="en-CA" dirty="0"/>
              <a:t> </a:t>
            </a:r>
            <a:r>
              <a:rPr lang="en-CA" dirty="0" err="1"/>
              <a:t>các</a:t>
            </a:r>
            <a:r>
              <a:rPr lang="en-CA" dirty="0"/>
              <a:t> </a:t>
            </a:r>
            <a:r>
              <a:rPr lang="en-CA" dirty="0" err="1"/>
              <a:t>biểu</a:t>
            </a:r>
            <a:r>
              <a:rPr lang="en-CA" dirty="0"/>
              <a:t> </a:t>
            </a:r>
            <a:r>
              <a:rPr lang="en-CA" dirty="0" err="1"/>
              <a:t>tượng</a:t>
            </a:r>
            <a:r>
              <a:rPr lang="en-CA" dirty="0"/>
              <a:t> </a:t>
            </a:r>
            <a:r>
              <a:rPr lang="en-CA" dirty="0" err="1"/>
              <a:t>lớn</a:t>
            </a:r>
            <a:r>
              <a:rPr lang="en-CA" dirty="0"/>
              <a:t> </a:t>
            </a:r>
            <a:r>
              <a:rPr lang="en-CA" dirty="0" err="1"/>
              <a:t>có</a:t>
            </a:r>
            <a:r>
              <a:rPr lang="en-CA" dirty="0"/>
              <a:t> </a:t>
            </a:r>
            <a:r>
              <a:rPr lang="en-CA" dirty="0" err="1"/>
              <a:t>tên</a:t>
            </a:r>
            <a:r>
              <a:rPr lang="en-CA" dirty="0"/>
              <a:t> </a:t>
            </a:r>
            <a:r>
              <a:rPr lang="en-CA" dirty="0" err="1"/>
              <a:t>tập</a:t>
            </a:r>
            <a:r>
              <a:rPr lang="en-CA" dirty="0"/>
              <a:t> tin hay </a:t>
            </a:r>
            <a:r>
              <a:rPr lang="en-CA" dirty="0" err="1"/>
              <a:t>thư</a:t>
            </a:r>
            <a:r>
              <a:rPr lang="en-CA" dirty="0"/>
              <a:t> </a:t>
            </a:r>
            <a:r>
              <a:rPr lang="en-CA" dirty="0" err="1"/>
              <a:t>mục</a:t>
            </a:r>
            <a:r>
              <a:rPr lang="en-CA" dirty="0"/>
              <a:t> ở </a:t>
            </a:r>
            <a:r>
              <a:rPr lang="en-CA" dirty="0" err="1"/>
              <a:t>bên</a:t>
            </a:r>
            <a:r>
              <a:rPr lang="en-CA" dirty="0"/>
              <a:t> </a:t>
            </a:r>
            <a:r>
              <a:rPr lang="en-CA" dirty="0" err="1"/>
              <a:t>dưới</a:t>
            </a:r>
            <a:endParaRPr lang="vi-VN" dirty="0"/>
          </a:p>
          <a:p>
            <a:pPr lvl="1"/>
            <a:r>
              <a:rPr lang="en-CA" dirty="0" err="1"/>
              <a:t>hữu</a:t>
            </a:r>
            <a:r>
              <a:rPr lang="en-CA" dirty="0"/>
              <a:t> </a:t>
            </a:r>
            <a:r>
              <a:rPr lang="en-CA" dirty="0" err="1"/>
              <a:t>ích</a:t>
            </a:r>
            <a:r>
              <a:rPr lang="en-CA" dirty="0"/>
              <a:t> </a:t>
            </a:r>
            <a:r>
              <a:rPr lang="en-CA" dirty="0" err="1"/>
              <a:t>khi</a:t>
            </a:r>
            <a:r>
              <a:rPr lang="en-CA" dirty="0"/>
              <a:t> </a:t>
            </a:r>
            <a:r>
              <a:rPr lang="en-CA" dirty="0" err="1"/>
              <a:t>bạn</a:t>
            </a:r>
            <a:r>
              <a:rPr lang="en-CA" dirty="0"/>
              <a:t> </a:t>
            </a:r>
            <a:r>
              <a:rPr lang="en-CA" dirty="0" err="1"/>
              <a:t>muốn</a:t>
            </a:r>
            <a:r>
              <a:rPr lang="en-CA" dirty="0"/>
              <a:t> </a:t>
            </a:r>
            <a:r>
              <a:rPr lang="en-CA" dirty="0" err="1"/>
              <a:t>xem</a:t>
            </a:r>
            <a:r>
              <a:rPr lang="en-CA" dirty="0"/>
              <a:t> </a:t>
            </a:r>
            <a:r>
              <a:rPr lang="en-CA" dirty="0" err="1"/>
              <a:t>trước</a:t>
            </a:r>
            <a:r>
              <a:rPr lang="en-CA" dirty="0"/>
              <a:t> </a:t>
            </a:r>
            <a:r>
              <a:rPr lang="en-CA" dirty="0" err="1"/>
              <a:t>các</a:t>
            </a:r>
            <a:r>
              <a:rPr lang="en-CA" dirty="0"/>
              <a:t> </a:t>
            </a:r>
            <a:r>
              <a:rPr lang="en-CA" dirty="0" err="1"/>
              <a:t>tập</a:t>
            </a:r>
            <a:r>
              <a:rPr lang="en-CA" dirty="0"/>
              <a:t> tin </a:t>
            </a:r>
            <a:r>
              <a:rPr lang="en-CA" dirty="0" err="1"/>
              <a:t>hình</a:t>
            </a:r>
            <a:r>
              <a:rPr lang="en-CA" dirty="0"/>
              <a:t> </a:t>
            </a:r>
            <a:r>
              <a:rPr lang="en-CA" dirty="0" err="1"/>
              <a:t>ảnh</a:t>
            </a:r>
            <a:endParaRPr lang="en-US" dirty="0"/>
          </a:p>
        </p:txBody>
      </p:sp>
      <p:pic>
        <p:nvPicPr>
          <p:cNvPr id="5" name="Picture 4" descr="C:\Certiport\iQsystem\Exams\Microsoft Office Specialist\Documents\l4-016.png"/>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206000" y="3583951"/>
            <a:ext cx="4708368" cy="2192521"/>
          </a:xfrm>
          <a:prstGeom prst="rect">
            <a:avLst/>
          </a:prstGeom>
          <a:noFill/>
          <a:ln>
            <a:noFill/>
          </a:ln>
        </p:spPr>
      </p:pic>
      <p:sp>
        <p:nvSpPr>
          <p:cNvPr id="4" name="Footer Placeholder 3"/>
          <p:cNvSpPr>
            <a:spLocks noGrp="1"/>
          </p:cNvSpPr>
          <p:nvPr>
            <p:ph type="ftr" sz="quarter" idx="11"/>
          </p:nvPr>
        </p:nvSpPr>
        <p:spPr/>
        <p:txBody>
          <a:bodyPr/>
          <a:lstStyle/>
          <a:p>
            <a:r>
              <a:rPr lang="en-US" smtClean="0"/>
              <a:t>© IIG Vietnam</a:t>
            </a:r>
            <a:endParaRPr lang="en-US" dirty="0"/>
          </a:p>
        </p:txBody>
      </p:sp>
      <p:sp>
        <p:nvSpPr>
          <p:cNvPr id="6" name="Slide Number Placeholder 5"/>
          <p:cNvSpPr>
            <a:spLocks noGrp="1"/>
          </p:cNvSpPr>
          <p:nvPr>
            <p:ph type="sldNum" sz="quarter" idx="12"/>
          </p:nvPr>
        </p:nvSpPr>
        <p:spPr/>
        <p:txBody>
          <a:bodyPr/>
          <a:lstStyle/>
          <a:p>
            <a:fld id="{45FB6C65-6715-49C2-A781-2C0369051A11}" type="slidenum">
              <a:rPr lang="en-US" smtClean="0"/>
              <a:t>23</a:t>
            </a:fld>
            <a:endParaRPr lang="en-US" dirty="0"/>
          </a:p>
        </p:txBody>
      </p:sp>
    </p:spTree>
    <p:extLst>
      <p:ext uri="{BB962C8B-B14F-4D97-AF65-F5344CB8AC3E}">
        <p14:creationId xmlns:p14="http://schemas.microsoft.com/office/powerpoint/2010/main" val="3541754626"/>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vi-VN"/>
              <a:t>Thay đổi chế độ xem (View)</a:t>
            </a:r>
            <a:endParaRPr lang="en-US" dirty="0"/>
          </a:p>
        </p:txBody>
      </p:sp>
      <p:sp>
        <p:nvSpPr>
          <p:cNvPr id="3" name="Content Placeholder 2"/>
          <p:cNvSpPr>
            <a:spLocks noGrp="1"/>
          </p:cNvSpPr>
          <p:nvPr>
            <p:ph idx="1"/>
          </p:nvPr>
        </p:nvSpPr>
        <p:spPr>
          <a:xfrm>
            <a:off x="373063" y="1300163"/>
            <a:ext cx="8385175" cy="3792832"/>
          </a:xfrm>
        </p:spPr>
        <p:txBody>
          <a:bodyPr/>
          <a:lstStyle/>
          <a:p>
            <a:r>
              <a:rPr lang="en-US" b="1" dirty="0"/>
              <a:t>Medium Icons</a:t>
            </a:r>
            <a:endParaRPr lang="en-US" dirty="0"/>
          </a:p>
          <a:p>
            <a:pPr lvl="1"/>
            <a:r>
              <a:rPr lang="en-CA" dirty="0" err="1"/>
              <a:t>Hiển</a:t>
            </a:r>
            <a:r>
              <a:rPr lang="en-CA" dirty="0"/>
              <a:t> thị </a:t>
            </a:r>
            <a:r>
              <a:rPr lang="en-CA" dirty="0" err="1"/>
              <a:t>các</a:t>
            </a:r>
            <a:r>
              <a:rPr lang="en-CA" dirty="0"/>
              <a:t> </a:t>
            </a:r>
            <a:r>
              <a:rPr lang="en-CA" dirty="0" err="1"/>
              <a:t>tập</a:t>
            </a:r>
            <a:r>
              <a:rPr lang="en-CA" dirty="0"/>
              <a:t> tin </a:t>
            </a:r>
            <a:r>
              <a:rPr lang="en-CA" dirty="0" err="1"/>
              <a:t>và</a:t>
            </a:r>
            <a:r>
              <a:rPr lang="en-CA" dirty="0"/>
              <a:t> </a:t>
            </a:r>
            <a:r>
              <a:rPr lang="en-CA" dirty="0" err="1"/>
              <a:t>thư</a:t>
            </a:r>
            <a:r>
              <a:rPr lang="en-CA" dirty="0"/>
              <a:t> </a:t>
            </a:r>
            <a:r>
              <a:rPr lang="en-CA" dirty="0" err="1"/>
              <a:t>mục</a:t>
            </a:r>
            <a:r>
              <a:rPr lang="en-CA" dirty="0"/>
              <a:t> </a:t>
            </a:r>
            <a:r>
              <a:rPr lang="en-CA" dirty="0" err="1"/>
              <a:t>cỡ</a:t>
            </a:r>
            <a:r>
              <a:rPr lang="en-CA" dirty="0"/>
              <a:t> </a:t>
            </a:r>
            <a:r>
              <a:rPr lang="en-CA" dirty="0" err="1"/>
              <a:t>trung</a:t>
            </a:r>
            <a:r>
              <a:rPr lang="en-CA" dirty="0"/>
              <a:t> </a:t>
            </a:r>
            <a:r>
              <a:rPr lang="en-CA" dirty="0" err="1"/>
              <a:t>bình</a:t>
            </a:r>
            <a:r>
              <a:rPr lang="en-CA" dirty="0"/>
              <a:t> </a:t>
            </a:r>
            <a:r>
              <a:rPr lang="en-CA" dirty="0" err="1"/>
              <a:t>có</a:t>
            </a:r>
            <a:r>
              <a:rPr lang="en-CA" dirty="0"/>
              <a:t> </a:t>
            </a:r>
            <a:r>
              <a:rPr lang="en-CA" dirty="0" err="1"/>
              <a:t>tên</a:t>
            </a:r>
            <a:r>
              <a:rPr lang="en-CA" dirty="0"/>
              <a:t> ở </a:t>
            </a:r>
            <a:r>
              <a:rPr lang="en-CA" dirty="0" err="1"/>
              <a:t>bên</a:t>
            </a:r>
            <a:r>
              <a:rPr lang="en-CA" dirty="0"/>
              <a:t> </a:t>
            </a:r>
            <a:r>
              <a:rPr lang="en-CA" dirty="0" err="1"/>
              <a:t>dưới</a:t>
            </a:r>
            <a:endParaRPr lang="vi-VN" dirty="0"/>
          </a:p>
          <a:p>
            <a:pPr lvl="1"/>
            <a:r>
              <a:rPr lang="en-CA" dirty="0" err="1"/>
              <a:t>hữu</a:t>
            </a:r>
            <a:r>
              <a:rPr lang="en-CA" dirty="0"/>
              <a:t> </a:t>
            </a:r>
            <a:r>
              <a:rPr lang="en-CA" dirty="0" err="1"/>
              <a:t>ích</a:t>
            </a:r>
            <a:r>
              <a:rPr lang="en-CA" dirty="0"/>
              <a:t> </a:t>
            </a:r>
            <a:r>
              <a:rPr lang="en-CA" dirty="0" err="1"/>
              <a:t>khi</a:t>
            </a:r>
            <a:r>
              <a:rPr lang="en-CA" dirty="0"/>
              <a:t> </a:t>
            </a:r>
            <a:r>
              <a:rPr lang="en-CA" dirty="0" err="1"/>
              <a:t>bạn</a:t>
            </a:r>
            <a:r>
              <a:rPr lang="en-CA" dirty="0"/>
              <a:t> </a:t>
            </a:r>
            <a:r>
              <a:rPr lang="en-CA" dirty="0" err="1"/>
              <a:t>muốn</a:t>
            </a:r>
            <a:r>
              <a:rPr lang="en-CA" dirty="0"/>
              <a:t> </a:t>
            </a:r>
            <a:r>
              <a:rPr lang="en-CA" dirty="0" err="1"/>
              <a:t>nhìn</a:t>
            </a:r>
            <a:r>
              <a:rPr lang="en-CA" dirty="0"/>
              <a:t> </a:t>
            </a:r>
            <a:r>
              <a:rPr lang="en-CA" dirty="0" err="1"/>
              <a:t>tổng</a:t>
            </a:r>
            <a:r>
              <a:rPr lang="en-CA" dirty="0"/>
              <a:t> </a:t>
            </a:r>
            <a:r>
              <a:rPr lang="en-CA" dirty="0" err="1"/>
              <a:t>quát</a:t>
            </a:r>
            <a:r>
              <a:rPr lang="en-CA" dirty="0"/>
              <a:t> </a:t>
            </a:r>
            <a:r>
              <a:rPr lang="en-CA" dirty="0" err="1"/>
              <a:t>các</a:t>
            </a:r>
            <a:r>
              <a:rPr lang="en-CA" dirty="0"/>
              <a:t> </a:t>
            </a:r>
            <a:r>
              <a:rPr lang="en-CA" dirty="0" err="1"/>
              <a:t>thư</a:t>
            </a:r>
            <a:r>
              <a:rPr lang="en-CA" dirty="0"/>
              <a:t> </a:t>
            </a:r>
            <a:r>
              <a:rPr lang="en-CA" dirty="0" err="1"/>
              <a:t>mục</a:t>
            </a:r>
            <a:r>
              <a:rPr lang="en-CA" dirty="0"/>
              <a:t> hay </a:t>
            </a:r>
            <a:r>
              <a:rPr lang="en-CA" dirty="0" err="1"/>
              <a:t>các</a:t>
            </a:r>
            <a:r>
              <a:rPr lang="en-CA" dirty="0"/>
              <a:t> </a:t>
            </a:r>
            <a:r>
              <a:rPr lang="en-CA" dirty="0" err="1"/>
              <a:t>tập</a:t>
            </a:r>
            <a:r>
              <a:rPr lang="en-CA" dirty="0"/>
              <a:t> tin ở </a:t>
            </a:r>
            <a:r>
              <a:rPr lang="en-CA" dirty="0" err="1"/>
              <a:t>một</a:t>
            </a:r>
            <a:r>
              <a:rPr lang="en-CA" dirty="0"/>
              <a:t> </a:t>
            </a:r>
            <a:r>
              <a:rPr lang="en-CA" dirty="0" err="1"/>
              <a:t>vị</a:t>
            </a:r>
            <a:r>
              <a:rPr lang="en-CA" dirty="0"/>
              <a:t> </a:t>
            </a:r>
            <a:r>
              <a:rPr lang="en-CA" dirty="0" err="1"/>
              <a:t>trí</a:t>
            </a:r>
            <a:r>
              <a:rPr lang="en-CA" dirty="0"/>
              <a:t> </a:t>
            </a:r>
            <a:r>
              <a:rPr lang="en-CA" dirty="0" err="1"/>
              <a:t>nhất</a:t>
            </a:r>
            <a:r>
              <a:rPr lang="en-CA" dirty="0"/>
              <a:t> </a:t>
            </a:r>
            <a:r>
              <a:rPr lang="en-CA" dirty="0" err="1"/>
              <a:t>định</a:t>
            </a:r>
            <a:endParaRPr lang="en-US" dirty="0"/>
          </a:p>
        </p:txBody>
      </p:sp>
      <p:pic>
        <p:nvPicPr>
          <p:cNvPr id="4" name="Picture 3" descr="C:\Certiport\iQsystem\Exams\Microsoft Office Specialist\Documents\l4-017.png"/>
          <p:cNvPicPr/>
          <p:nvPr/>
        </p:nvPicPr>
        <p:blipFill>
          <a:blip r:embed="rId3">
            <a:extLst>
              <a:ext uri="{28A0092B-C50C-407E-A947-70E740481C1C}">
                <a14:useLocalDpi xmlns:a14="http://schemas.microsoft.com/office/drawing/2010/main" val="0"/>
              </a:ext>
            </a:extLst>
          </a:blip>
          <a:srcRect/>
          <a:stretch>
            <a:fillRect/>
          </a:stretch>
        </p:blipFill>
        <p:spPr bwMode="auto">
          <a:xfrm>
            <a:off x="1138764" y="3801346"/>
            <a:ext cx="4643241" cy="1942784"/>
          </a:xfrm>
          <a:prstGeom prst="rect">
            <a:avLst/>
          </a:prstGeom>
          <a:noFill/>
          <a:ln>
            <a:noFill/>
          </a:ln>
        </p:spPr>
      </p:pic>
      <p:sp>
        <p:nvSpPr>
          <p:cNvPr id="5" name="Footer Placeholder 4"/>
          <p:cNvSpPr>
            <a:spLocks noGrp="1"/>
          </p:cNvSpPr>
          <p:nvPr>
            <p:ph type="ftr" sz="quarter" idx="11"/>
          </p:nvPr>
        </p:nvSpPr>
        <p:spPr/>
        <p:txBody>
          <a:bodyPr/>
          <a:lstStyle/>
          <a:p>
            <a:r>
              <a:rPr lang="en-US" smtClean="0"/>
              <a:t>© IIG Vietnam</a:t>
            </a:r>
            <a:endParaRPr lang="en-US" dirty="0"/>
          </a:p>
        </p:txBody>
      </p:sp>
      <p:sp>
        <p:nvSpPr>
          <p:cNvPr id="6" name="Slide Number Placeholder 5"/>
          <p:cNvSpPr>
            <a:spLocks noGrp="1"/>
          </p:cNvSpPr>
          <p:nvPr>
            <p:ph type="sldNum" sz="quarter" idx="12"/>
          </p:nvPr>
        </p:nvSpPr>
        <p:spPr/>
        <p:txBody>
          <a:bodyPr/>
          <a:lstStyle/>
          <a:p>
            <a:fld id="{45FB6C65-6715-49C2-A781-2C0369051A11}" type="slidenum">
              <a:rPr lang="en-US" smtClean="0"/>
              <a:t>24</a:t>
            </a:fld>
            <a:endParaRPr lang="en-US" dirty="0"/>
          </a:p>
        </p:txBody>
      </p:sp>
    </p:spTree>
    <p:extLst>
      <p:ext uri="{BB962C8B-B14F-4D97-AF65-F5344CB8AC3E}">
        <p14:creationId xmlns:p14="http://schemas.microsoft.com/office/powerpoint/2010/main" val="36930382"/>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vi-VN"/>
              <a:t>Thay đổi chế độ xem (View)</a:t>
            </a:r>
            <a:endParaRPr lang="en-US" dirty="0"/>
          </a:p>
        </p:txBody>
      </p:sp>
      <p:sp>
        <p:nvSpPr>
          <p:cNvPr id="3" name="Content Placeholder 2"/>
          <p:cNvSpPr>
            <a:spLocks noGrp="1"/>
          </p:cNvSpPr>
          <p:nvPr>
            <p:ph idx="1"/>
          </p:nvPr>
        </p:nvSpPr>
        <p:spPr/>
        <p:txBody>
          <a:bodyPr>
            <a:normAutofit/>
          </a:bodyPr>
          <a:lstStyle/>
          <a:p>
            <a:r>
              <a:rPr lang="en-US" b="1" dirty="0"/>
              <a:t>Small Icons </a:t>
            </a:r>
            <a:endParaRPr lang="en-US" dirty="0"/>
          </a:p>
          <a:p>
            <a:pPr lvl="1"/>
            <a:r>
              <a:rPr lang="en-CA" dirty="0" err="1"/>
              <a:t>Liệt</a:t>
            </a:r>
            <a:r>
              <a:rPr lang="en-CA" dirty="0"/>
              <a:t> </a:t>
            </a:r>
            <a:r>
              <a:rPr lang="en-CA" dirty="0" err="1"/>
              <a:t>kê</a:t>
            </a:r>
            <a:r>
              <a:rPr lang="en-CA" dirty="0"/>
              <a:t> </a:t>
            </a:r>
            <a:r>
              <a:rPr lang="en-CA" dirty="0" err="1"/>
              <a:t>các</a:t>
            </a:r>
            <a:r>
              <a:rPr lang="en-CA" dirty="0"/>
              <a:t> </a:t>
            </a:r>
            <a:r>
              <a:rPr lang="en-CA" dirty="0" err="1"/>
              <a:t>tập</a:t>
            </a:r>
            <a:r>
              <a:rPr lang="en-CA" dirty="0"/>
              <a:t> tin </a:t>
            </a:r>
            <a:r>
              <a:rPr lang="en-CA" dirty="0" err="1"/>
              <a:t>và</a:t>
            </a:r>
            <a:r>
              <a:rPr lang="en-CA" dirty="0"/>
              <a:t> </a:t>
            </a:r>
            <a:r>
              <a:rPr lang="en-CA" dirty="0" err="1"/>
              <a:t>các</a:t>
            </a:r>
            <a:r>
              <a:rPr lang="en-CA" dirty="0"/>
              <a:t> </a:t>
            </a:r>
            <a:r>
              <a:rPr lang="en-CA" dirty="0" err="1"/>
              <a:t>thư</a:t>
            </a:r>
            <a:r>
              <a:rPr lang="en-CA" dirty="0"/>
              <a:t> </a:t>
            </a:r>
            <a:r>
              <a:rPr lang="en-CA" dirty="0" err="1"/>
              <a:t>mục</a:t>
            </a:r>
            <a:r>
              <a:rPr lang="en-CA" dirty="0"/>
              <a:t> </a:t>
            </a:r>
            <a:r>
              <a:rPr lang="en-CA" dirty="0" err="1"/>
              <a:t>bắng</a:t>
            </a:r>
            <a:r>
              <a:rPr lang="en-CA" dirty="0"/>
              <a:t> </a:t>
            </a:r>
            <a:r>
              <a:rPr lang="en-CA" dirty="0" err="1"/>
              <a:t>các</a:t>
            </a:r>
            <a:r>
              <a:rPr lang="en-CA" dirty="0"/>
              <a:t> </a:t>
            </a:r>
            <a:r>
              <a:rPr lang="en-CA" dirty="0" err="1"/>
              <a:t>biểu</a:t>
            </a:r>
            <a:r>
              <a:rPr lang="en-CA" dirty="0"/>
              <a:t> </a:t>
            </a:r>
            <a:r>
              <a:rPr lang="en-CA" dirty="0" err="1"/>
              <a:t>tượng</a:t>
            </a:r>
            <a:r>
              <a:rPr lang="en-CA" dirty="0"/>
              <a:t> </a:t>
            </a:r>
            <a:r>
              <a:rPr lang="en-CA" dirty="0" err="1"/>
              <a:t>nhỏ</a:t>
            </a:r>
            <a:r>
              <a:rPr lang="en-CA" dirty="0"/>
              <a:t> </a:t>
            </a:r>
            <a:r>
              <a:rPr lang="en-CA" dirty="0" err="1"/>
              <a:t>hơn</a:t>
            </a:r>
            <a:r>
              <a:rPr lang="en-CA" dirty="0"/>
              <a:t> </a:t>
            </a:r>
            <a:r>
              <a:rPr lang="en-CA" dirty="0" err="1"/>
              <a:t>có</a:t>
            </a:r>
            <a:r>
              <a:rPr lang="en-CA" dirty="0"/>
              <a:t> </a:t>
            </a:r>
            <a:r>
              <a:rPr lang="en-CA" dirty="0" err="1"/>
              <a:t>tên</a:t>
            </a:r>
            <a:r>
              <a:rPr lang="en-CA" dirty="0"/>
              <a:t> </a:t>
            </a:r>
            <a:r>
              <a:rPr lang="en-CA" dirty="0" err="1"/>
              <a:t>hiển</a:t>
            </a:r>
            <a:r>
              <a:rPr lang="en-CA" dirty="0"/>
              <a:t> thị ở </a:t>
            </a:r>
            <a:r>
              <a:rPr lang="en-CA" dirty="0" err="1"/>
              <a:t>bên</a:t>
            </a:r>
            <a:r>
              <a:rPr lang="en-CA" dirty="0"/>
              <a:t> </a:t>
            </a:r>
            <a:r>
              <a:rPr lang="en-CA" dirty="0" err="1" smtClean="0"/>
              <a:t>ph</a:t>
            </a:r>
            <a:r>
              <a:rPr lang="vi-VN" dirty="0" smtClean="0"/>
              <a:t>ả</a:t>
            </a:r>
            <a:r>
              <a:rPr lang="en-CA" dirty="0" err="1" smtClean="0"/>
              <a:t>i</a:t>
            </a:r>
            <a:endParaRPr lang="vi-VN" dirty="0"/>
          </a:p>
          <a:p>
            <a:pPr lvl="1"/>
            <a:r>
              <a:rPr lang="vi-VN" dirty="0"/>
              <a:t>Các </a:t>
            </a:r>
            <a:r>
              <a:rPr lang="en-CA" dirty="0" err="1"/>
              <a:t>nội</a:t>
            </a:r>
            <a:r>
              <a:rPr lang="en-CA" dirty="0"/>
              <a:t> dung </a:t>
            </a:r>
            <a:r>
              <a:rPr lang="en-CA" dirty="0" err="1"/>
              <a:t>được</a:t>
            </a:r>
            <a:r>
              <a:rPr lang="en-CA" dirty="0"/>
              <a:t> </a:t>
            </a:r>
            <a:r>
              <a:rPr lang="en-CA" dirty="0" err="1"/>
              <a:t>phân</a:t>
            </a:r>
            <a:r>
              <a:rPr lang="en-CA" dirty="0"/>
              <a:t> </a:t>
            </a:r>
            <a:r>
              <a:rPr lang="en-CA" dirty="0" err="1"/>
              <a:t>loại</a:t>
            </a:r>
            <a:r>
              <a:rPr lang="en-CA" dirty="0"/>
              <a:t> </a:t>
            </a:r>
            <a:r>
              <a:rPr lang="en-CA" dirty="0" err="1"/>
              <a:t>theo</a:t>
            </a:r>
            <a:r>
              <a:rPr lang="en-CA" dirty="0"/>
              <a:t> </a:t>
            </a:r>
            <a:r>
              <a:rPr lang="en-CA" dirty="0" err="1"/>
              <a:t>trình</a:t>
            </a:r>
            <a:r>
              <a:rPr lang="en-CA" dirty="0"/>
              <a:t> </a:t>
            </a:r>
            <a:r>
              <a:rPr lang="en-CA" dirty="0" err="1"/>
              <a:t>tự</a:t>
            </a:r>
            <a:r>
              <a:rPr lang="en-CA" dirty="0"/>
              <a:t> </a:t>
            </a:r>
            <a:r>
              <a:rPr lang="en-CA" dirty="0" err="1"/>
              <a:t>bảng</a:t>
            </a:r>
            <a:r>
              <a:rPr lang="en-CA" dirty="0"/>
              <a:t> </a:t>
            </a:r>
            <a:r>
              <a:rPr lang="en-CA" dirty="0" err="1"/>
              <a:t>chữ</a:t>
            </a:r>
            <a:r>
              <a:rPr lang="en-CA" dirty="0"/>
              <a:t> </a:t>
            </a:r>
            <a:r>
              <a:rPr lang="en-CA" dirty="0" err="1"/>
              <a:t>cái</a:t>
            </a:r>
            <a:r>
              <a:rPr lang="en-CA" dirty="0"/>
              <a:t> ở </a:t>
            </a:r>
            <a:r>
              <a:rPr lang="en-CA" dirty="0" err="1"/>
              <a:t>nhiều</a:t>
            </a:r>
            <a:r>
              <a:rPr lang="en-CA" dirty="0"/>
              <a:t> </a:t>
            </a:r>
            <a:r>
              <a:rPr lang="en-CA" dirty="0" err="1"/>
              <a:t>cột</a:t>
            </a:r>
            <a:r>
              <a:rPr lang="en-CA" dirty="0"/>
              <a:t> </a:t>
            </a:r>
            <a:r>
              <a:rPr lang="en-CA" dirty="0" err="1"/>
              <a:t>từ</a:t>
            </a:r>
            <a:r>
              <a:rPr lang="en-CA" dirty="0"/>
              <a:t> </a:t>
            </a:r>
            <a:r>
              <a:rPr lang="en-CA" dirty="0" err="1"/>
              <a:t>trái</a:t>
            </a:r>
            <a:r>
              <a:rPr lang="en-CA" dirty="0"/>
              <a:t> sang </a:t>
            </a:r>
            <a:r>
              <a:rPr lang="en-CA" dirty="0" err="1"/>
              <a:t>phải</a:t>
            </a:r>
            <a:endParaRPr lang="en-US" dirty="0"/>
          </a:p>
        </p:txBody>
      </p:sp>
      <p:pic>
        <p:nvPicPr>
          <p:cNvPr id="4" name="Picture 3" descr="C:\Certiport\iQsystem\Exams\Microsoft Office Specialist\Documents\l4-018.png"/>
          <p:cNvPicPr/>
          <p:nvPr/>
        </p:nvPicPr>
        <p:blipFill>
          <a:blip r:embed="rId3">
            <a:extLst>
              <a:ext uri="{28A0092B-C50C-407E-A947-70E740481C1C}">
                <a14:useLocalDpi xmlns:a14="http://schemas.microsoft.com/office/drawing/2010/main" val="0"/>
              </a:ext>
            </a:extLst>
          </a:blip>
          <a:srcRect/>
          <a:stretch>
            <a:fillRect/>
          </a:stretch>
        </p:blipFill>
        <p:spPr bwMode="auto">
          <a:xfrm>
            <a:off x="1110307" y="3877283"/>
            <a:ext cx="3921990" cy="2084478"/>
          </a:xfrm>
          <a:prstGeom prst="rect">
            <a:avLst/>
          </a:prstGeom>
          <a:noFill/>
          <a:ln>
            <a:noFill/>
          </a:ln>
        </p:spPr>
      </p:pic>
      <p:sp>
        <p:nvSpPr>
          <p:cNvPr id="5" name="Footer Placeholder 4"/>
          <p:cNvSpPr>
            <a:spLocks noGrp="1"/>
          </p:cNvSpPr>
          <p:nvPr>
            <p:ph type="ftr" sz="quarter" idx="11"/>
          </p:nvPr>
        </p:nvSpPr>
        <p:spPr/>
        <p:txBody>
          <a:bodyPr/>
          <a:lstStyle/>
          <a:p>
            <a:r>
              <a:rPr lang="en-US" smtClean="0"/>
              <a:t>© IIG Vietnam</a:t>
            </a:r>
            <a:endParaRPr lang="en-US" dirty="0"/>
          </a:p>
        </p:txBody>
      </p:sp>
      <p:sp>
        <p:nvSpPr>
          <p:cNvPr id="6" name="Slide Number Placeholder 5"/>
          <p:cNvSpPr>
            <a:spLocks noGrp="1"/>
          </p:cNvSpPr>
          <p:nvPr>
            <p:ph type="sldNum" sz="quarter" idx="12"/>
          </p:nvPr>
        </p:nvSpPr>
        <p:spPr/>
        <p:txBody>
          <a:bodyPr/>
          <a:lstStyle/>
          <a:p>
            <a:fld id="{45FB6C65-6715-49C2-A781-2C0369051A11}" type="slidenum">
              <a:rPr lang="en-US" smtClean="0"/>
              <a:t>25</a:t>
            </a:fld>
            <a:endParaRPr lang="en-US" dirty="0"/>
          </a:p>
        </p:txBody>
      </p:sp>
    </p:spTree>
    <p:extLst>
      <p:ext uri="{BB962C8B-B14F-4D97-AF65-F5344CB8AC3E}">
        <p14:creationId xmlns:p14="http://schemas.microsoft.com/office/powerpoint/2010/main" val="3056761377"/>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vi-VN"/>
              <a:t>Thay đổi chế độ xem (View)</a:t>
            </a:r>
            <a:endParaRPr lang="en-US" dirty="0"/>
          </a:p>
        </p:txBody>
      </p:sp>
      <p:sp>
        <p:nvSpPr>
          <p:cNvPr id="3" name="Content Placeholder 2"/>
          <p:cNvSpPr>
            <a:spLocks noGrp="1"/>
          </p:cNvSpPr>
          <p:nvPr>
            <p:ph idx="1"/>
          </p:nvPr>
        </p:nvSpPr>
        <p:spPr/>
        <p:txBody>
          <a:bodyPr/>
          <a:lstStyle/>
          <a:p>
            <a:r>
              <a:rPr lang="en-US" b="1" dirty="0"/>
              <a:t>List </a:t>
            </a:r>
            <a:endParaRPr lang="en-US" dirty="0"/>
          </a:p>
          <a:p>
            <a:pPr lvl="1"/>
            <a:r>
              <a:rPr lang="en-CA" dirty="0" err="1"/>
              <a:t>Hiển</a:t>
            </a:r>
            <a:r>
              <a:rPr lang="en-CA" dirty="0"/>
              <a:t> thị </a:t>
            </a:r>
            <a:r>
              <a:rPr lang="en-CA" dirty="0" err="1"/>
              <a:t>nội</a:t>
            </a:r>
            <a:r>
              <a:rPr lang="en-CA" dirty="0"/>
              <a:t> dung </a:t>
            </a:r>
            <a:r>
              <a:rPr lang="en-CA" dirty="0" err="1"/>
              <a:t>của</a:t>
            </a:r>
            <a:r>
              <a:rPr lang="en-CA" dirty="0"/>
              <a:t> </a:t>
            </a:r>
            <a:r>
              <a:rPr lang="en-CA" dirty="0" err="1"/>
              <a:t>một</a:t>
            </a:r>
            <a:r>
              <a:rPr lang="en-CA" dirty="0"/>
              <a:t> </a:t>
            </a:r>
            <a:r>
              <a:rPr lang="en-CA" dirty="0" err="1"/>
              <a:t>thư</a:t>
            </a:r>
            <a:r>
              <a:rPr lang="en-CA" dirty="0"/>
              <a:t> </a:t>
            </a:r>
            <a:r>
              <a:rPr lang="en-CA" dirty="0" err="1"/>
              <a:t>mục</a:t>
            </a:r>
            <a:r>
              <a:rPr lang="en-CA" dirty="0"/>
              <a:t> </a:t>
            </a:r>
            <a:r>
              <a:rPr lang="en-CA" dirty="0" err="1"/>
              <a:t>theo</a:t>
            </a:r>
            <a:r>
              <a:rPr lang="en-CA" dirty="0"/>
              <a:t> </a:t>
            </a:r>
            <a:r>
              <a:rPr lang="en-CA" dirty="0" err="1"/>
              <a:t>danh</a:t>
            </a:r>
            <a:r>
              <a:rPr lang="en-CA" dirty="0"/>
              <a:t> </a:t>
            </a:r>
            <a:r>
              <a:rPr lang="en-CA" dirty="0" err="1"/>
              <a:t>sách</a:t>
            </a:r>
            <a:r>
              <a:rPr lang="en-CA" dirty="0"/>
              <a:t> </a:t>
            </a:r>
            <a:r>
              <a:rPr lang="en-CA" dirty="0" err="1"/>
              <a:t>tên</a:t>
            </a:r>
            <a:r>
              <a:rPr lang="en-CA" dirty="0"/>
              <a:t> </a:t>
            </a:r>
            <a:r>
              <a:rPr lang="en-CA" dirty="0" err="1"/>
              <a:t>kèm</a:t>
            </a:r>
            <a:r>
              <a:rPr lang="en-CA" dirty="0"/>
              <a:t> </a:t>
            </a:r>
            <a:r>
              <a:rPr lang="en-CA" dirty="0" err="1"/>
              <a:t>biểu</a:t>
            </a:r>
            <a:r>
              <a:rPr lang="en-CA" dirty="0"/>
              <a:t> </a:t>
            </a:r>
            <a:r>
              <a:rPr lang="en-CA" dirty="0" err="1"/>
              <a:t>tượng</a:t>
            </a:r>
            <a:r>
              <a:rPr lang="en-CA" dirty="0"/>
              <a:t> </a:t>
            </a:r>
            <a:r>
              <a:rPr lang="en-CA" dirty="0" err="1"/>
              <a:t>nhỏ</a:t>
            </a:r>
            <a:r>
              <a:rPr lang="en-CA" dirty="0"/>
              <a:t> ở </a:t>
            </a:r>
            <a:r>
              <a:rPr lang="en-CA" dirty="0" err="1"/>
              <a:t>đằng</a:t>
            </a:r>
            <a:r>
              <a:rPr lang="en-CA" dirty="0"/>
              <a:t> </a:t>
            </a:r>
            <a:r>
              <a:rPr lang="en-CA" dirty="0" err="1"/>
              <a:t>trước</a:t>
            </a:r>
            <a:endParaRPr lang="vi-VN" dirty="0"/>
          </a:p>
          <a:p>
            <a:pPr lvl="1"/>
            <a:r>
              <a:rPr lang="en-CA" dirty="0" err="1"/>
              <a:t>hữu</a:t>
            </a:r>
            <a:r>
              <a:rPr lang="en-CA" dirty="0"/>
              <a:t> </a:t>
            </a:r>
            <a:r>
              <a:rPr lang="en-CA" dirty="0" err="1"/>
              <a:t>ích</a:t>
            </a:r>
            <a:r>
              <a:rPr lang="en-CA" dirty="0"/>
              <a:t> </a:t>
            </a:r>
            <a:r>
              <a:rPr lang="en-CA" dirty="0" err="1"/>
              <a:t>nếu</a:t>
            </a:r>
            <a:r>
              <a:rPr lang="en-CA" dirty="0"/>
              <a:t> </a:t>
            </a:r>
            <a:r>
              <a:rPr lang="en-CA" dirty="0" err="1"/>
              <a:t>thư</a:t>
            </a:r>
            <a:r>
              <a:rPr lang="en-CA" dirty="0"/>
              <a:t> </a:t>
            </a:r>
            <a:r>
              <a:rPr lang="en-CA" dirty="0" err="1"/>
              <a:t>mục</a:t>
            </a:r>
            <a:r>
              <a:rPr lang="en-CA" dirty="0"/>
              <a:t> </a:t>
            </a:r>
            <a:r>
              <a:rPr lang="en-CA" dirty="0" err="1"/>
              <a:t>của</a:t>
            </a:r>
            <a:r>
              <a:rPr lang="en-CA" dirty="0"/>
              <a:t> </a:t>
            </a:r>
            <a:r>
              <a:rPr lang="en-CA" dirty="0" err="1"/>
              <a:t>bạn</a:t>
            </a:r>
            <a:r>
              <a:rPr lang="en-CA" dirty="0"/>
              <a:t> </a:t>
            </a:r>
            <a:r>
              <a:rPr lang="en-CA" dirty="0" err="1"/>
              <a:t>chứa</a:t>
            </a:r>
            <a:r>
              <a:rPr lang="en-CA" dirty="0"/>
              <a:t> </a:t>
            </a:r>
            <a:r>
              <a:rPr lang="en-CA" dirty="0" err="1"/>
              <a:t>nhiều</a:t>
            </a:r>
            <a:r>
              <a:rPr lang="en-CA" dirty="0"/>
              <a:t> </a:t>
            </a:r>
            <a:r>
              <a:rPr lang="en-CA" dirty="0" err="1"/>
              <a:t>tập</a:t>
            </a:r>
            <a:r>
              <a:rPr lang="en-CA" dirty="0"/>
              <a:t> tin </a:t>
            </a:r>
            <a:r>
              <a:rPr lang="en-CA" dirty="0" err="1"/>
              <a:t>và</a:t>
            </a:r>
            <a:r>
              <a:rPr lang="en-CA" dirty="0"/>
              <a:t> </a:t>
            </a:r>
            <a:r>
              <a:rPr lang="en-CA" dirty="0" err="1"/>
              <a:t>bạn</a:t>
            </a:r>
            <a:r>
              <a:rPr lang="en-CA" dirty="0"/>
              <a:t> </a:t>
            </a:r>
            <a:r>
              <a:rPr lang="en-CA" dirty="0" err="1"/>
              <a:t>muốn</a:t>
            </a:r>
            <a:r>
              <a:rPr lang="en-CA" dirty="0"/>
              <a:t> </a:t>
            </a:r>
            <a:r>
              <a:rPr lang="en-CA" dirty="0" err="1"/>
              <a:t>nhìn</a:t>
            </a:r>
            <a:r>
              <a:rPr lang="en-CA" dirty="0"/>
              <a:t> </a:t>
            </a:r>
            <a:r>
              <a:rPr lang="en-CA" dirty="0" err="1"/>
              <a:t>lướt</a:t>
            </a:r>
            <a:r>
              <a:rPr lang="en-CA" dirty="0"/>
              <a:t> </a:t>
            </a:r>
            <a:r>
              <a:rPr lang="en-CA" dirty="0" err="1"/>
              <a:t>danh</a:t>
            </a:r>
            <a:r>
              <a:rPr lang="en-CA" dirty="0"/>
              <a:t> </a:t>
            </a:r>
            <a:r>
              <a:rPr lang="en-CA" dirty="0" err="1"/>
              <a:t>sách</a:t>
            </a:r>
            <a:r>
              <a:rPr lang="en-CA" dirty="0"/>
              <a:t> </a:t>
            </a:r>
            <a:r>
              <a:rPr lang="en-CA" dirty="0" err="1"/>
              <a:t>để</a:t>
            </a:r>
            <a:r>
              <a:rPr lang="en-CA" dirty="0"/>
              <a:t> </a:t>
            </a:r>
            <a:r>
              <a:rPr lang="en-CA" dirty="0" err="1"/>
              <a:t>tìm</a:t>
            </a:r>
            <a:r>
              <a:rPr lang="en-CA" dirty="0"/>
              <a:t> </a:t>
            </a:r>
            <a:r>
              <a:rPr lang="en-CA" dirty="0" err="1"/>
              <a:t>tên</a:t>
            </a:r>
            <a:r>
              <a:rPr lang="en-CA" dirty="0"/>
              <a:t> </a:t>
            </a:r>
            <a:r>
              <a:rPr lang="en-CA" dirty="0" err="1"/>
              <a:t>tập</a:t>
            </a:r>
            <a:r>
              <a:rPr lang="en-CA" dirty="0"/>
              <a:t> tin</a:t>
            </a:r>
            <a:endParaRPr lang="en-US" dirty="0"/>
          </a:p>
        </p:txBody>
      </p:sp>
      <p:pic>
        <p:nvPicPr>
          <p:cNvPr id="4" name="Picture 3" descr="C:\Certiport\iQsystem\Exams\Microsoft Office Specialist\Documents\l4-019.png"/>
          <p:cNvPicPr/>
          <p:nvPr/>
        </p:nvPicPr>
        <p:blipFill rotWithShape="1">
          <a:blip r:embed="rId3">
            <a:extLst>
              <a:ext uri="{28A0092B-C50C-407E-A947-70E740481C1C}">
                <a14:useLocalDpi xmlns:a14="http://schemas.microsoft.com/office/drawing/2010/main" val="0"/>
              </a:ext>
            </a:extLst>
          </a:blip>
          <a:srcRect b="5188"/>
          <a:stretch/>
        </p:blipFill>
        <p:spPr bwMode="auto">
          <a:xfrm>
            <a:off x="1106940" y="3900006"/>
            <a:ext cx="4645101" cy="2458675"/>
          </a:xfrm>
          <a:prstGeom prst="rect">
            <a:avLst/>
          </a:prstGeom>
          <a:noFill/>
          <a:ln>
            <a:noFill/>
          </a:ln>
          <a:extLst>
            <a:ext uri="{53640926-AAD7-44D8-BBD7-CCE9431645EC}">
              <a14:shadowObscured xmlns:a14="http://schemas.microsoft.com/office/drawing/2010/main"/>
            </a:ext>
          </a:extLst>
        </p:spPr>
      </p:pic>
      <p:sp>
        <p:nvSpPr>
          <p:cNvPr id="5" name="Footer Placeholder 4"/>
          <p:cNvSpPr>
            <a:spLocks noGrp="1"/>
          </p:cNvSpPr>
          <p:nvPr>
            <p:ph type="ftr" sz="quarter" idx="11"/>
          </p:nvPr>
        </p:nvSpPr>
        <p:spPr/>
        <p:txBody>
          <a:bodyPr/>
          <a:lstStyle/>
          <a:p>
            <a:r>
              <a:rPr lang="en-US" smtClean="0"/>
              <a:t>© IIG Vietnam</a:t>
            </a:r>
            <a:endParaRPr lang="en-US" dirty="0"/>
          </a:p>
        </p:txBody>
      </p:sp>
      <p:sp>
        <p:nvSpPr>
          <p:cNvPr id="6" name="Slide Number Placeholder 5"/>
          <p:cNvSpPr>
            <a:spLocks noGrp="1"/>
          </p:cNvSpPr>
          <p:nvPr>
            <p:ph type="sldNum" sz="quarter" idx="12"/>
          </p:nvPr>
        </p:nvSpPr>
        <p:spPr/>
        <p:txBody>
          <a:bodyPr/>
          <a:lstStyle/>
          <a:p>
            <a:fld id="{45FB6C65-6715-49C2-A781-2C0369051A11}" type="slidenum">
              <a:rPr lang="en-US" smtClean="0"/>
              <a:t>26</a:t>
            </a:fld>
            <a:endParaRPr lang="en-US" dirty="0"/>
          </a:p>
        </p:txBody>
      </p:sp>
    </p:spTree>
    <p:extLst>
      <p:ext uri="{BB962C8B-B14F-4D97-AF65-F5344CB8AC3E}">
        <p14:creationId xmlns:p14="http://schemas.microsoft.com/office/powerpoint/2010/main" val="1840027192"/>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vi-VN"/>
              <a:t>Thay đổi chế độ xem (View)</a:t>
            </a:r>
            <a:endParaRPr lang="en-US" dirty="0"/>
          </a:p>
        </p:txBody>
      </p:sp>
      <p:sp>
        <p:nvSpPr>
          <p:cNvPr id="3" name="Content Placeholder 2"/>
          <p:cNvSpPr>
            <a:spLocks noGrp="1"/>
          </p:cNvSpPr>
          <p:nvPr>
            <p:ph idx="1"/>
          </p:nvPr>
        </p:nvSpPr>
        <p:spPr/>
        <p:txBody>
          <a:bodyPr/>
          <a:lstStyle/>
          <a:p>
            <a:r>
              <a:rPr lang="en-US" b="1" dirty="0"/>
              <a:t>Details </a:t>
            </a:r>
            <a:endParaRPr lang="en-US" dirty="0"/>
          </a:p>
          <a:p>
            <a:pPr lvl="1"/>
            <a:r>
              <a:rPr lang="en-CA" dirty="0" err="1"/>
              <a:t>Liệt</a:t>
            </a:r>
            <a:r>
              <a:rPr lang="en-CA" dirty="0"/>
              <a:t> </a:t>
            </a:r>
            <a:r>
              <a:rPr lang="en-CA" dirty="0" err="1"/>
              <a:t>kê</a:t>
            </a:r>
            <a:r>
              <a:rPr lang="en-CA" dirty="0"/>
              <a:t> </a:t>
            </a:r>
            <a:r>
              <a:rPr lang="en-CA" dirty="0" err="1"/>
              <a:t>nội</a:t>
            </a:r>
            <a:r>
              <a:rPr lang="en-CA" dirty="0"/>
              <a:t> dung </a:t>
            </a:r>
            <a:r>
              <a:rPr lang="en-CA" dirty="0" err="1"/>
              <a:t>của</a:t>
            </a:r>
            <a:r>
              <a:rPr lang="en-CA" dirty="0"/>
              <a:t> </a:t>
            </a:r>
            <a:r>
              <a:rPr lang="en-CA" dirty="0" err="1"/>
              <a:t>thư</a:t>
            </a:r>
            <a:r>
              <a:rPr lang="en-CA" dirty="0"/>
              <a:t> </a:t>
            </a:r>
            <a:r>
              <a:rPr lang="en-CA" dirty="0" err="1"/>
              <a:t>mục</a:t>
            </a:r>
            <a:r>
              <a:rPr lang="en-CA" dirty="0"/>
              <a:t> </a:t>
            </a:r>
            <a:r>
              <a:rPr lang="en-CA" dirty="0" err="1"/>
              <a:t>đang</a:t>
            </a:r>
            <a:r>
              <a:rPr lang="en-CA" dirty="0"/>
              <a:t> </a:t>
            </a:r>
            <a:r>
              <a:rPr lang="en-CA" dirty="0" err="1"/>
              <a:t>mở</a:t>
            </a:r>
            <a:r>
              <a:rPr lang="en-CA" dirty="0"/>
              <a:t> </a:t>
            </a:r>
            <a:r>
              <a:rPr lang="en-CA" dirty="0" err="1"/>
              <a:t>và</a:t>
            </a:r>
            <a:r>
              <a:rPr lang="en-CA" dirty="0"/>
              <a:t> </a:t>
            </a:r>
            <a:r>
              <a:rPr lang="en-CA" dirty="0" err="1"/>
              <a:t>cung</a:t>
            </a:r>
            <a:r>
              <a:rPr lang="en-CA" dirty="0"/>
              <a:t> </a:t>
            </a:r>
            <a:r>
              <a:rPr lang="en-CA" dirty="0" err="1"/>
              <a:t>cấp</a:t>
            </a:r>
            <a:r>
              <a:rPr lang="en-CA" dirty="0"/>
              <a:t> </a:t>
            </a:r>
            <a:r>
              <a:rPr lang="en-CA" dirty="0" err="1"/>
              <a:t>thông</a:t>
            </a:r>
            <a:r>
              <a:rPr lang="en-CA" dirty="0"/>
              <a:t> tin chi </a:t>
            </a:r>
            <a:r>
              <a:rPr lang="en-CA" dirty="0" err="1"/>
              <a:t>tiết</a:t>
            </a:r>
            <a:r>
              <a:rPr lang="en-CA" dirty="0"/>
              <a:t> </a:t>
            </a:r>
            <a:r>
              <a:rPr lang="en-CA" dirty="0" err="1"/>
              <a:t>về</a:t>
            </a:r>
            <a:r>
              <a:rPr lang="en-CA" dirty="0"/>
              <a:t> </a:t>
            </a:r>
            <a:r>
              <a:rPr lang="en-CA" dirty="0" err="1"/>
              <a:t>các</a:t>
            </a:r>
            <a:r>
              <a:rPr lang="en-CA" dirty="0"/>
              <a:t> </a:t>
            </a:r>
            <a:r>
              <a:rPr lang="en-CA" dirty="0" err="1"/>
              <a:t>tập</a:t>
            </a:r>
            <a:r>
              <a:rPr lang="en-CA" dirty="0"/>
              <a:t> tin </a:t>
            </a:r>
            <a:r>
              <a:rPr lang="en-CA" dirty="0" err="1"/>
              <a:t>và</a:t>
            </a:r>
            <a:r>
              <a:rPr lang="en-CA" dirty="0"/>
              <a:t> </a:t>
            </a:r>
            <a:r>
              <a:rPr lang="en-CA" dirty="0" err="1"/>
              <a:t>thư</a:t>
            </a:r>
            <a:r>
              <a:rPr lang="en-CA" dirty="0"/>
              <a:t> </a:t>
            </a:r>
            <a:r>
              <a:rPr lang="en-CA" dirty="0" err="1"/>
              <a:t>mục</a:t>
            </a:r>
            <a:r>
              <a:rPr lang="en-CA" dirty="0"/>
              <a:t> </a:t>
            </a:r>
            <a:r>
              <a:rPr lang="en-CA" dirty="0" err="1"/>
              <a:t>bên</a:t>
            </a:r>
            <a:r>
              <a:rPr lang="en-CA" dirty="0"/>
              <a:t> </a:t>
            </a:r>
            <a:r>
              <a:rPr lang="en-CA" dirty="0" err="1"/>
              <a:t>trong</a:t>
            </a:r>
            <a:r>
              <a:rPr lang="en-CA" dirty="0"/>
              <a:t> </a:t>
            </a:r>
            <a:r>
              <a:rPr lang="en-CA" dirty="0" err="1"/>
              <a:t>nó</a:t>
            </a:r>
            <a:r>
              <a:rPr lang="en-CA" dirty="0"/>
              <a:t>, </a:t>
            </a:r>
            <a:r>
              <a:rPr lang="en-CA" dirty="0" err="1"/>
              <a:t>bao</a:t>
            </a:r>
            <a:r>
              <a:rPr lang="en-CA" dirty="0"/>
              <a:t> </a:t>
            </a:r>
            <a:r>
              <a:rPr lang="en-CA" dirty="0" err="1"/>
              <a:t>gồm</a:t>
            </a:r>
            <a:r>
              <a:rPr lang="en-CA" dirty="0"/>
              <a:t> </a:t>
            </a:r>
            <a:r>
              <a:rPr lang="en-CA" dirty="0" err="1"/>
              <a:t>tên</a:t>
            </a:r>
            <a:r>
              <a:rPr lang="en-CA" dirty="0"/>
              <a:t>, </a:t>
            </a:r>
            <a:r>
              <a:rPr lang="en-CA" dirty="0" err="1"/>
              <a:t>kiểu</a:t>
            </a:r>
            <a:r>
              <a:rPr lang="en-CA" dirty="0"/>
              <a:t>, </a:t>
            </a:r>
            <a:r>
              <a:rPr lang="en-CA" dirty="0" err="1"/>
              <a:t>cỡ</a:t>
            </a:r>
            <a:r>
              <a:rPr lang="en-CA" dirty="0"/>
              <a:t>, </a:t>
            </a:r>
            <a:r>
              <a:rPr lang="en-CA" dirty="0" err="1"/>
              <a:t>và</a:t>
            </a:r>
            <a:r>
              <a:rPr lang="en-CA" dirty="0"/>
              <a:t> </a:t>
            </a:r>
            <a:r>
              <a:rPr lang="en-CA" dirty="0" err="1"/>
              <a:t>ngày</a:t>
            </a:r>
            <a:r>
              <a:rPr lang="en-CA" dirty="0"/>
              <a:t> </a:t>
            </a:r>
            <a:r>
              <a:rPr lang="en-CA" dirty="0" err="1"/>
              <a:t>chỉnh</a:t>
            </a:r>
            <a:r>
              <a:rPr lang="en-CA" dirty="0"/>
              <a:t> </a:t>
            </a:r>
            <a:r>
              <a:rPr lang="en-CA" dirty="0" err="1"/>
              <a:t>sửa</a:t>
            </a:r>
            <a:endParaRPr lang="en-US" dirty="0"/>
          </a:p>
        </p:txBody>
      </p:sp>
      <p:pic>
        <p:nvPicPr>
          <p:cNvPr id="4" name="Picture 3" descr="C:\Certiport\iQsystem\Exams\Microsoft Office Specialist\Documents\l4-020.png"/>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117100" y="3435842"/>
            <a:ext cx="5148239" cy="2642825"/>
          </a:xfrm>
          <a:prstGeom prst="rect">
            <a:avLst/>
          </a:prstGeom>
          <a:noFill/>
          <a:ln>
            <a:noFill/>
          </a:ln>
        </p:spPr>
      </p:pic>
      <p:sp>
        <p:nvSpPr>
          <p:cNvPr id="5" name="Footer Placeholder 4"/>
          <p:cNvSpPr>
            <a:spLocks noGrp="1"/>
          </p:cNvSpPr>
          <p:nvPr>
            <p:ph type="ftr" sz="quarter" idx="11"/>
          </p:nvPr>
        </p:nvSpPr>
        <p:spPr/>
        <p:txBody>
          <a:bodyPr/>
          <a:lstStyle/>
          <a:p>
            <a:r>
              <a:rPr lang="en-US" smtClean="0"/>
              <a:t>© IIG Vietnam</a:t>
            </a:r>
            <a:endParaRPr lang="en-US" dirty="0"/>
          </a:p>
        </p:txBody>
      </p:sp>
      <p:sp>
        <p:nvSpPr>
          <p:cNvPr id="6" name="Slide Number Placeholder 5"/>
          <p:cNvSpPr>
            <a:spLocks noGrp="1"/>
          </p:cNvSpPr>
          <p:nvPr>
            <p:ph type="sldNum" sz="quarter" idx="12"/>
          </p:nvPr>
        </p:nvSpPr>
        <p:spPr/>
        <p:txBody>
          <a:bodyPr/>
          <a:lstStyle/>
          <a:p>
            <a:fld id="{45FB6C65-6715-49C2-A781-2C0369051A11}" type="slidenum">
              <a:rPr lang="en-US" smtClean="0"/>
              <a:t>27</a:t>
            </a:fld>
            <a:endParaRPr lang="en-US" dirty="0"/>
          </a:p>
        </p:txBody>
      </p:sp>
    </p:spTree>
    <p:extLst>
      <p:ext uri="{BB962C8B-B14F-4D97-AF65-F5344CB8AC3E}">
        <p14:creationId xmlns:p14="http://schemas.microsoft.com/office/powerpoint/2010/main" val="2054912260"/>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vi-VN"/>
              <a:t>Thay đổi chế độ xem (View)</a:t>
            </a:r>
            <a:endParaRPr lang="en-US" dirty="0"/>
          </a:p>
        </p:txBody>
      </p:sp>
      <p:sp>
        <p:nvSpPr>
          <p:cNvPr id="3" name="Content Placeholder 2"/>
          <p:cNvSpPr>
            <a:spLocks noGrp="1"/>
          </p:cNvSpPr>
          <p:nvPr>
            <p:ph idx="1"/>
          </p:nvPr>
        </p:nvSpPr>
        <p:spPr/>
        <p:txBody>
          <a:bodyPr/>
          <a:lstStyle/>
          <a:p>
            <a:r>
              <a:rPr lang="en-US" b="1" dirty="0"/>
              <a:t>Tiles</a:t>
            </a:r>
            <a:endParaRPr lang="en-US" dirty="0"/>
          </a:p>
          <a:p>
            <a:pPr lvl="1"/>
            <a:r>
              <a:rPr lang="en-CA" dirty="0" err="1"/>
              <a:t>Hiển</a:t>
            </a:r>
            <a:r>
              <a:rPr lang="en-CA" dirty="0"/>
              <a:t> thị </a:t>
            </a:r>
            <a:r>
              <a:rPr lang="en-CA" dirty="0" err="1"/>
              <a:t>các</a:t>
            </a:r>
            <a:r>
              <a:rPr lang="en-CA" dirty="0"/>
              <a:t> </a:t>
            </a:r>
            <a:r>
              <a:rPr lang="en-CA" dirty="0" err="1"/>
              <a:t>tập</a:t>
            </a:r>
            <a:r>
              <a:rPr lang="en-CA" dirty="0"/>
              <a:t> tin </a:t>
            </a:r>
            <a:r>
              <a:rPr lang="en-CA" dirty="0" err="1"/>
              <a:t>và</a:t>
            </a:r>
            <a:r>
              <a:rPr lang="en-CA" dirty="0"/>
              <a:t> </a:t>
            </a:r>
            <a:r>
              <a:rPr lang="en-CA" dirty="0" err="1"/>
              <a:t>các</a:t>
            </a:r>
            <a:r>
              <a:rPr lang="en-CA" dirty="0"/>
              <a:t> </a:t>
            </a:r>
            <a:r>
              <a:rPr lang="en-CA" dirty="0" err="1"/>
              <a:t>thư</a:t>
            </a:r>
            <a:r>
              <a:rPr lang="en-CA" dirty="0"/>
              <a:t> </a:t>
            </a:r>
            <a:r>
              <a:rPr lang="en-CA" dirty="0" err="1"/>
              <a:t>mục</a:t>
            </a:r>
            <a:r>
              <a:rPr lang="en-CA" dirty="0"/>
              <a:t> </a:t>
            </a:r>
            <a:r>
              <a:rPr lang="en-CA" dirty="0" err="1"/>
              <a:t>bằng</a:t>
            </a:r>
            <a:r>
              <a:rPr lang="en-CA" dirty="0"/>
              <a:t> </a:t>
            </a:r>
            <a:r>
              <a:rPr lang="en-CA" dirty="0" err="1"/>
              <a:t>các</a:t>
            </a:r>
            <a:r>
              <a:rPr lang="en-CA" dirty="0"/>
              <a:t> </a:t>
            </a:r>
            <a:r>
              <a:rPr lang="en-CA" dirty="0" err="1"/>
              <a:t>biểu</a:t>
            </a:r>
            <a:r>
              <a:rPr lang="en-CA" dirty="0"/>
              <a:t> </a:t>
            </a:r>
            <a:r>
              <a:rPr lang="en-CA" dirty="0" err="1"/>
              <a:t>tượng</a:t>
            </a:r>
            <a:r>
              <a:rPr lang="en-CA" dirty="0"/>
              <a:t> </a:t>
            </a:r>
            <a:r>
              <a:rPr lang="en-CA" dirty="0" err="1"/>
              <a:t>cỡ</a:t>
            </a:r>
            <a:r>
              <a:rPr lang="en-CA" dirty="0"/>
              <a:t> </a:t>
            </a:r>
            <a:r>
              <a:rPr lang="en-CA" dirty="0" err="1"/>
              <a:t>trung</a:t>
            </a:r>
            <a:r>
              <a:rPr lang="en-CA" dirty="0"/>
              <a:t> </a:t>
            </a:r>
            <a:r>
              <a:rPr lang="en-CA" dirty="0" err="1"/>
              <a:t>bình</a:t>
            </a:r>
            <a:r>
              <a:rPr lang="en-CA" dirty="0"/>
              <a:t> </a:t>
            </a:r>
            <a:r>
              <a:rPr lang="en-CA" dirty="0" err="1"/>
              <a:t>có</a:t>
            </a:r>
            <a:r>
              <a:rPr lang="en-CA" dirty="0"/>
              <a:t> </a:t>
            </a:r>
            <a:r>
              <a:rPr lang="en-CA" dirty="0" err="1"/>
              <a:t>tên</a:t>
            </a:r>
            <a:r>
              <a:rPr lang="en-CA" dirty="0"/>
              <a:t> </a:t>
            </a:r>
            <a:r>
              <a:rPr lang="en-CA" dirty="0" err="1"/>
              <a:t>tập</a:t>
            </a:r>
            <a:r>
              <a:rPr lang="en-CA" dirty="0"/>
              <a:t> tin ở </a:t>
            </a:r>
            <a:r>
              <a:rPr lang="en-CA" dirty="0" err="1"/>
              <a:t>bên</a:t>
            </a:r>
            <a:r>
              <a:rPr lang="en-CA" dirty="0"/>
              <a:t> </a:t>
            </a:r>
            <a:r>
              <a:rPr lang="en-CA" dirty="0" err="1"/>
              <a:t>phải</a:t>
            </a:r>
            <a:r>
              <a:rPr lang="en-CA" dirty="0"/>
              <a:t> </a:t>
            </a:r>
            <a:r>
              <a:rPr lang="en-CA" dirty="0" err="1"/>
              <a:t>biểu</a:t>
            </a:r>
            <a:r>
              <a:rPr lang="en-CA" dirty="0"/>
              <a:t> </a:t>
            </a:r>
            <a:r>
              <a:rPr lang="en-CA" dirty="0" err="1"/>
              <a:t>tượng</a:t>
            </a:r>
            <a:endParaRPr lang="vi-VN" dirty="0"/>
          </a:p>
          <a:p>
            <a:pPr lvl="1"/>
            <a:r>
              <a:rPr lang="en-CA" dirty="0"/>
              <a:t>Định </a:t>
            </a:r>
            <a:r>
              <a:rPr lang="en-CA" dirty="0" err="1"/>
              <a:t>dạng</a:t>
            </a:r>
            <a:r>
              <a:rPr lang="en-CA" dirty="0"/>
              <a:t> </a:t>
            </a:r>
            <a:r>
              <a:rPr lang="en-CA" dirty="0" err="1"/>
              <a:t>tập</a:t>
            </a:r>
            <a:r>
              <a:rPr lang="en-CA" dirty="0"/>
              <a:t> tin </a:t>
            </a:r>
            <a:r>
              <a:rPr lang="en-CA" dirty="0" err="1"/>
              <a:t>và</a:t>
            </a:r>
            <a:r>
              <a:rPr lang="en-CA" dirty="0"/>
              <a:t> </a:t>
            </a:r>
            <a:r>
              <a:rPr lang="en-CA" dirty="0" err="1"/>
              <a:t>kích</a:t>
            </a:r>
            <a:r>
              <a:rPr lang="en-CA" dirty="0"/>
              <a:t> </a:t>
            </a:r>
            <a:r>
              <a:rPr lang="en-CA" dirty="0" err="1"/>
              <a:t>cỡ</a:t>
            </a:r>
            <a:r>
              <a:rPr lang="en-CA" dirty="0"/>
              <a:t> </a:t>
            </a:r>
            <a:r>
              <a:rPr lang="en-CA" dirty="0" err="1"/>
              <a:t>tập</a:t>
            </a:r>
            <a:r>
              <a:rPr lang="en-CA" dirty="0"/>
              <a:t> tin </a:t>
            </a:r>
            <a:r>
              <a:rPr lang="en-CA" dirty="0" err="1"/>
              <a:t>cũng</a:t>
            </a:r>
            <a:r>
              <a:rPr lang="en-CA" dirty="0"/>
              <a:t> </a:t>
            </a:r>
            <a:r>
              <a:rPr lang="en-CA" dirty="0" err="1"/>
              <a:t>được</a:t>
            </a:r>
            <a:r>
              <a:rPr lang="en-CA" dirty="0"/>
              <a:t> </a:t>
            </a:r>
            <a:r>
              <a:rPr lang="en-CA" dirty="0" err="1"/>
              <a:t>hiển</a:t>
            </a:r>
            <a:r>
              <a:rPr lang="en-CA" dirty="0"/>
              <a:t> thị.</a:t>
            </a:r>
            <a:endParaRPr lang="en-US" dirty="0"/>
          </a:p>
        </p:txBody>
      </p:sp>
      <p:pic>
        <p:nvPicPr>
          <p:cNvPr id="4" name="Picture 3" descr="C:\Certiport\iQsystem\Exams\Microsoft Office Specialist\Documents\l4-021.png"/>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142499" y="3592381"/>
            <a:ext cx="4664131" cy="2534512"/>
          </a:xfrm>
          <a:prstGeom prst="rect">
            <a:avLst/>
          </a:prstGeom>
          <a:noFill/>
          <a:ln>
            <a:noFill/>
          </a:ln>
        </p:spPr>
      </p:pic>
      <p:sp>
        <p:nvSpPr>
          <p:cNvPr id="5" name="Footer Placeholder 4"/>
          <p:cNvSpPr>
            <a:spLocks noGrp="1"/>
          </p:cNvSpPr>
          <p:nvPr>
            <p:ph type="ftr" sz="quarter" idx="11"/>
          </p:nvPr>
        </p:nvSpPr>
        <p:spPr/>
        <p:txBody>
          <a:bodyPr/>
          <a:lstStyle/>
          <a:p>
            <a:r>
              <a:rPr lang="en-US" smtClean="0"/>
              <a:t>© IIG Vietnam</a:t>
            </a:r>
            <a:endParaRPr lang="en-US" dirty="0"/>
          </a:p>
        </p:txBody>
      </p:sp>
      <p:sp>
        <p:nvSpPr>
          <p:cNvPr id="6" name="Slide Number Placeholder 5"/>
          <p:cNvSpPr>
            <a:spLocks noGrp="1"/>
          </p:cNvSpPr>
          <p:nvPr>
            <p:ph type="sldNum" sz="quarter" idx="12"/>
          </p:nvPr>
        </p:nvSpPr>
        <p:spPr/>
        <p:txBody>
          <a:bodyPr/>
          <a:lstStyle/>
          <a:p>
            <a:fld id="{45FB6C65-6715-49C2-A781-2C0369051A11}" type="slidenum">
              <a:rPr lang="en-US" smtClean="0"/>
              <a:t>28</a:t>
            </a:fld>
            <a:endParaRPr lang="en-US" dirty="0"/>
          </a:p>
        </p:txBody>
      </p:sp>
    </p:spTree>
    <p:extLst>
      <p:ext uri="{BB962C8B-B14F-4D97-AF65-F5344CB8AC3E}">
        <p14:creationId xmlns:p14="http://schemas.microsoft.com/office/powerpoint/2010/main" val="2047088993"/>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vi-VN"/>
              <a:t>Thay đổi chế độ xem (View)</a:t>
            </a:r>
            <a:endParaRPr lang="en-US" dirty="0"/>
          </a:p>
        </p:txBody>
      </p:sp>
      <p:sp>
        <p:nvSpPr>
          <p:cNvPr id="3" name="Content Placeholder 2"/>
          <p:cNvSpPr>
            <a:spLocks noGrp="1"/>
          </p:cNvSpPr>
          <p:nvPr>
            <p:ph idx="1"/>
          </p:nvPr>
        </p:nvSpPr>
        <p:spPr/>
        <p:txBody>
          <a:bodyPr/>
          <a:lstStyle/>
          <a:p>
            <a:r>
              <a:rPr lang="en-US" b="1" dirty="0"/>
              <a:t>Content</a:t>
            </a:r>
            <a:endParaRPr lang="en-US" dirty="0"/>
          </a:p>
          <a:p>
            <a:pPr lvl="1"/>
            <a:r>
              <a:rPr lang="en-CA" dirty="0" err="1"/>
              <a:t>Hiển</a:t>
            </a:r>
            <a:r>
              <a:rPr lang="en-CA" dirty="0"/>
              <a:t> thị </a:t>
            </a:r>
            <a:r>
              <a:rPr lang="en-CA" dirty="0" err="1"/>
              <a:t>một</a:t>
            </a:r>
            <a:r>
              <a:rPr lang="en-CA" dirty="0"/>
              <a:t> </a:t>
            </a:r>
            <a:r>
              <a:rPr lang="en-CA" dirty="0" err="1"/>
              <a:t>số</a:t>
            </a:r>
            <a:r>
              <a:rPr lang="en-CA" dirty="0"/>
              <a:t> </a:t>
            </a:r>
            <a:r>
              <a:rPr lang="en-CA" dirty="0" err="1"/>
              <a:t>thuộc</a:t>
            </a:r>
            <a:r>
              <a:rPr lang="en-CA" dirty="0"/>
              <a:t> </a:t>
            </a:r>
            <a:r>
              <a:rPr lang="en-CA" dirty="0" err="1"/>
              <a:t>tính</a:t>
            </a:r>
            <a:r>
              <a:rPr lang="en-CA" dirty="0"/>
              <a:t> </a:t>
            </a:r>
            <a:r>
              <a:rPr lang="en-CA" dirty="0" err="1"/>
              <a:t>và</a:t>
            </a:r>
            <a:r>
              <a:rPr lang="en-CA" dirty="0"/>
              <a:t> </a:t>
            </a:r>
            <a:r>
              <a:rPr lang="en-CA" dirty="0" err="1"/>
              <a:t>nội</a:t>
            </a:r>
            <a:r>
              <a:rPr lang="en-CA" dirty="0"/>
              <a:t> dung </a:t>
            </a:r>
            <a:r>
              <a:rPr lang="en-CA" dirty="0" err="1"/>
              <a:t>tham</a:t>
            </a:r>
            <a:r>
              <a:rPr lang="en-CA" dirty="0"/>
              <a:t> </a:t>
            </a:r>
            <a:r>
              <a:rPr lang="en-CA" dirty="0" err="1"/>
              <a:t>chiếu</a:t>
            </a:r>
            <a:r>
              <a:rPr lang="en-CA" dirty="0"/>
              <a:t> </a:t>
            </a:r>
            <a:r>
              <a:rPr lang="en-CA" dirty="0" err="1"/>
              <a:t>của</a:t>
            </a:r>
            <a:r>
              <a:rPr lang="en-CA" dirty="0"/>
              <a:t> </a:t>
            </a:r>
            <a:r>
              <a:rPr lang="en-CA" dirty="0" err="1"/>
              <a:t>tập</a:t>
            </a:r>
            <a:r>
              <a:rPr lang="en-CA" dirty="0"/>
              <a:t> </a:t>
            </a:r>
            <a:r>
              <a:rPr lang="en-CA" dirty="0" smtClean="0"/>
              <a:t>tin</a:t>
            </a:r>
            <a:r>
              <a:rPr lang="vi-VN" dirty="0" smtClean="0"/>
              <a:t>.</a:t>
            </a:r>
            <a:endParaRPr lang="en-US" dirty="0"/>
          </a:p>
        </p:txBody>
      </p:sp>
      <p:pic>
        <p:nvPicPr>
          <p:cNvPr id="4" name="Picture 3" descr="C:\Certiport\iQsystem\Exams\Microsoft Office Specialist\Documents\l4-022.png"/>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93469" y="3038195"/>
            <a:ext cx="4263483" cy="2316798"/>
          </a:xfrm>
          <a:prstGeom prst="rect">
            <a:avLst/>
          </a:prstGeom>
          <a:noFill/>
          <a:ln>
            <a:noFill/>
          </a:ln>
        </p:spPr>
      </p:pic>
      <p:sp>
        <p:nvSpPr>
          <p:cNvPr id="5" name="Footer Placeholder 4"/>
          <p:cNvSpPr>
            <a:spLocks noGrp="1"/>
          </p:cNvSpPr>
          <p:nvPr>
            <p:ph type="ftr" sz="quarter" idx="11"/>
          </p:nvPr>
        </p:nvSpPr>
        <p:spPr/>
        <p:txBody>
          <a:bodyPr/>
          <a:lstStyle/>
          <a:p>
            <a:r>
              <a:rPr lang="en-US" smtClean="0"/>
              <a:t>© IIG Vietnam</a:t>
            </a:r>
            <a:endParaRPr lang="en-US" dirty="0"/>
          </a:p>
        </p:txBody>
      </p:sp>
      <p:sp>
        <p:nvSpPr>
          <p:cNvPr id="6" name="Slide Number Placeholder 5"/>
          <p:cNvSpPr>
            <a:spLocks noGrp="1"/>
          </p:cNvSpPr>
          <p:nvPr>
            <p:ph type="sldNum" sz="quarter" idx="12"/>
          </p:nvPr>
        </p:nvSpPr>
        <p:spPr/>
        <p:txBody>
          <a:bodyPr/>
          <a:lstStyle/>
          <a:p>
            <a:fld id="{45FB6C65-6715-49C2-A781-2C0369051A11}" type="slidenum">
              <a:rPr lang="en-US" smtClean="0"/>
              <a:t>29</a:t>
            </a:fld>
            <a:endParaRPr lang="en-US" dirty="0"/>
          </a:p>
        </p:txBody>
      </p:sp>
    </p:spTree>
    <p:extLst>
      <p:ext uri="{BB962C8B-B14F-4D97-AF65-F5344CB8AC3E}">
        <p14:creationId xmlns:p14="http://schemas.microsoft.com/office/powerpoint/2010/main" val="126032389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03412" y="360001"/>
            <a:ext cx="8538882" cy="809894"/>
          </a:xfrm>
        </p:spPr>
        <p:txBody>
          <a:bodyPr/>
          <a:lstStyle/>
          <a:p>
            <a:r>
              <a:rPr lang="vi-VN" sz="3600"/>
              <a:t>Xem xét một cửa sổ Windows điển hình</a:t>
            </a:r>
            <a:endParaRPr lang="en-US" sz="3600" dirty="0"/>
          </a:p>
        </p:txBody>
      </p:sp>
      <p:grpSp>
        <p:nvGrpSpPr>
          <p:cNvPr id="6" name="Canvas 1704"/>
          <p:cNvGrpSpPr/>
          <p:nvPr/>
        </p:nvGrpSpPr>
        <p:grpSpPr>
          <a:xfrm>
            <a:off x="1490870" y="1560443"/>
            <a:ext cx="6368801" cy="4904152"/>
            <a:chOff x="0" y="0"/>
            <a:chExt cx="4808855" cy="3702951"/>
          </a:xfrm>
        </p:grpSpPr>
        <p:sp>
          <p:nvSpPr>
            <p:cNvPr id="7" name="Rectangle 6"/>
            <p:cNvSpPr/>
            <p:nvPr/>
          </p:nvSpPr>
          <p:spPr>
            <a:xfrm>
              <a:off x="0" y="0"/>
              <a:ext cx="4808220" cy="3702050"/>
            </a:xfrm>
            <a:prstGeom prst="rect">
              <a:avLst/>
            </a:prstGeom>
            <a:noFill/>
          </p:spPr>
        </p:sp>
        <p:pic>
          <p:nvPicPr>
            <p:cNvPr id="8" name="Picture 7" descr="C:\Users\swong\Documents\Manuals\IC3 GS4\7314 IC3 GS4\l4-new win.png"/>
            <p:cNvPicPr/>
            <p:nvPr/>
          </p:nvPicPr>
          <p:blipFill>
            <a:blip r:embed="rId3">
              <a:extLst>
                <a:ext uri="{28A0092B-C50C-407E-A947-70E740481C1C}">
                  <a14:useLocalDpi xmlns:a14="http://schemas.microsoft.com/office/drawing/2010/main" val="0"/>
                </a:ext>
              </a:extLst>
            </a:blip>
            <a:srcRect/>
            <a:stretch>
              <a:fillRect/>
            </a:stretch>
          </p:blipFill>
          <p:spPr bwMode="auto">
            <a:xfrm>
              <a:off x="0" y="141236"/>
              <a:ext cx="4808855" cy="3561715"/>
            </a:xfrm>
            <a:prstGeom prst="rect">
              <a:avLst/>
            </a:prstGeom>
            <a:noFill/>
            <a:ln>
              <a:noFill/>
            </a:ln>
          </p:spPr>
        </p:pic>
        <p:cxnSp>
          <p:nvCxnSpPr>
            <p:cNvPr id="9" name="AutoShape 1383"/>
            <p:cNvCxnSpPr>
              <a:cxnSpLocks noChangeShapeType="1"/>
            </p:cNvCxnSpPr>
            <p:nvPr/>
          </p:nvCxnSpPr>
          <p:spPr bwMode="auto">
            <a:xfrm>
              <a:off x="1874126" y="3098312"/>
              <a:ext cx="635" cy="203200"/>
            </a:xfrm>
            <a:prstGeom prst="straightConnector1">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cxnSp>
        <p:cxnSp>
          <p:nvCxnSpPr>
            <p:cNvPr id="10" name="AutoShape 1384"/>
            <p:cNvCxnSpPr>
              <a:cxnSpLocks noChangeShapeType="1"/>
            </p:cNvCxnSpPr>
            <p:nvPr/>
          </p:nvCxnSpPr>
          <p:spPr bwMode="auto">
            <a:xfrm>
              <a:off x="2531745" y="149155"/>
              <a:ext cx="635" cy="635000"/>
            </a:xfrm>
            <a:prstGeom prst="straightConnector1">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cxnSp>
        <p:cxnSp>
          <p:nvCxnSpPr>
            <p:cNvPr id="11" name="AutoShape 1385"/>
            <p:cNvCxnSpPr>
              <a:cxnSpLocks noChangeShapeType="1"/>
            </p:cNvCxnSpPr>
            <p:nvPr/>
          </p:nvCxnSpPr>
          <p:spPr bwMode="auto">
            <a:xfrm>
              <a:off x="1450340" y="90995"/>
              <a:ext cx="635" cy="330200"/>
            </a:xfrm>
            <a:prstGeom prst="straightConnector1">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cxnSp>
        <p:cxnSp>
          <p:nvCxnSpPr>
            <p:cNvPr id="12" name="AutoShape 1386"/>
            <p:cNvCxnSpPr>
              <a:cxnSpLocks noChangeShapeType="1"/>
            </p:cNvCxnSpPr>
            <p:nvPr/>
          </p:nvCxnSpPr>
          <p:spPr bwMode="auto">
            <a:xfrm rot="10800000">
              <a:off x="277326" y="113886"/>
              <a:ext cx="635" cy="266700"/>
            </a:xfrm>
            <a:prstGeom prst="straightConnector1">
              <a:avLst/>
            </a:prstGeom>
            <a:noFill/>
            <a:ln w="9525">
              <a:solidFill>
                <a:srgbClr val="000000"/>
              </a:solidFill>
              <a:round/>
              <a:headEnd type="triangle" w="med" len="med"/>
              <a:tailEnd/>
            </a:ln>
            <a:extLst>
              <a:ext uri="{909E8E84-426E-40DD-AFC4-6F175D3DCCD1}">
                <a14:hiddenFill xmlns:a14="http://schemas.microsoft.com/office/drawing/2010/main">
                  <a:noFill/>
                </a14:hiddenFill>
              </a:ext>
            </a:extLst>
          </p:spPr>
        </p:cxnSp>
        <p:cxnSp>
          <p:nvCxnSpPr>
            <p:cNvPr id="13" name="AutoShape 1387"/>
            <p:cNvCxnSpPr>
              <a:cxnSpLocks noChangeShapeType="1"/>
            </p:cNvCxnSpPr>
            <p:nvPr/>
          </p:nvCxnSpPr>
          <p:spPr bwMode="auto">
            <a:xfrm>
              <a:off x="859898" y="16042"/>
              <a:ext cx="635" cy="279400"/>
            </a:xfrm>
            <a:prstGeom prst="straightConnector1">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cxnSp>
        <p:cxnSp>
          <p:nvCxnSpPr>
            <p:cNvPr id="15" name="AutoShape 1389"/>
            <p:cNvCxnSpPr>
              <a:cxnSpLocks noChangeShapeType="1"/>
            </p:cNvCxnSpPr>
            <p:nvPr/>
          </p:nvCxnSpPr>
          <p:spPr bwMode="auto">
            <a:xfrm>
              <a:off x="771582" y="1127589"/>
              <a:ext cx="349250" cy="635"/>
            </a:xfrm>
            <a:prstGeom prst="straightConnector1">
              <a:avLst/>
            </a:prstGeom>
            <a:noFill/>
            <a:ln w="9525">
              <a:solidFill>
                <a:srgbClr val="000000"/>
              </a:solidFill>
              <a:round/>
              <a:headEnd type="triangle" w="med" len="med"/>
              <a:tailEnd/>
            </a:ln>
            <a:effectLst>
              <a:outerShdw dist="12700" dir="10800000" algn="ctr" rotWithShape="0">
                <a:srgbClr val="FFFFFF"/>
              </a:outerShdw>
            </a:effectLst>
            <a:extLst>
              <a:ext uri="{909E8E84-426E-40DD-AFC4-6F175D3DCCD1}">
                <a14:hiddenFill xmlns:a14="http://schemas.microsoft.com/office/drawing/2010/main">
                  <a:noFill/>
                </a14:hiddenFill>
              </a:ext>
            </a:extLst>
          </p:spPr>
        </p:cxnSp>
        <p:sp>
          <p:nvSpPr>
            <p:cNvPr id="16" name="Text Box 1391"/>
            <p:cNvSpPr txBox="1">
              <a:spLocks noChangeArrowheads="1"/>
            </p:cNvSpPr>
            <p:nvPr/>
          </p:nvSpPr>
          <p:spPr bwMode="auto">
            <a:xfrm>
              <a:off x="771369" y="9"/>
              <a:ext cx="190276" cy="190276"/>
            </a:xfrm>
            <a:prstGeom prst="rect">
              <a:avLst/>
            </a:prstGeom>
            <a:solidFill>
              <a:srgbClr val="F5C040"/>
            </a:solidFill>
            <a:ln>
              <a:noFill/>
            </a:ln>
            <a:extLst/>
          </p:spPr>
          <p:txBody>
            <a:bodyPr rot="0" vert="horz" wrap="square" lIns="25400" tIns="25400" rIns="25400" bIns="25400" anchor="t" anchorCtr="0" upright="1">
              <a:noAutofit/>
            </a:bodyPr>
            <a:lstStyle/>
            <a:p>
              <a:pPr marL="0" marR="0" algn="ctr">
                <a:spcBef>
                  <a:spcPts val="0"/>
                </a:spcBef>
                <a:spcAft>
                  <a:spcPts val="0"/>
                </a:spcAft>
              </a:pPr>
              <a:r>
                <a:rPr lang="en-CA" sz="1200" b="1" dirty="0">
                  <a:effectLst/>
                  <a:latin typeface="Zurich BT"/>
                  <a:ea typeface="Times New Roman"/>
                  <a:cs typeface="Arial"/>
                </a:rPr>
                <a:t>2</a:t>
              </a:r>
              <a:endParaRPr lang="en-US" sz="1200" b="1" dirty="0">
                <a:effectLst/>
                <a:latin typeface="Zurich BT"/>
                <a:ea typeface="Times New Roman"/>
                <a:cs typeface="Arial"/>
              </a:endParaRPr>
            </a:p>
          </p:txBody>
        </p:sp>
        <p:sp>
          <p:nvSpPr>
            <p:cNvPr id="17" name="Text Box 1392"/>
            <p:cNvSpPr txBox="1">
              <a:spLocks noChangeArrowheads="1"/>
            </p:cNvSpPr>
            <p:nvPr/>
          </p:nvSpPr>
          <p:spPr bwMode="auto">
            <a:xfrm>
              <a:off x="1360170" y="9"/>
              <a:ext cx="190276" cy="190276"/>
            </a:xfrm>
            <a:prstGeom prst="rect">
              <a:avLst/>
            </a:prstGeom>
            <a:solidFill>
              <a:srgbClr val="F5C040"/>
            </a:solidFill>
            <a:ln>
              <a:noFill/>
            </a:ln>
            <a:extLst/>
          </p:spPr>
          <p:txBody>
            <a:bodyPr rot="0" vert="horz" wrap="square" lIns="25400" tIns="25400" rIns="25400" bIns="25400" anchor="t" anchorCtr="0" upright="1">
              <a:noAutofit/>
            </a:bodyPr>
            <a:lstStyle/>
            <a:p>
              <a:pPr marL="0" marR="0" algn="ctr">
                <a:spcBef>
                  <a:spcPts val="0"/>
                </a:spcBef>
                <a:spcAft>
                  <a:spcPts val="0"/>
                </a:spcAft>
              </a:pPr>
              <a:r>
                <a:rPr lang="en-CA" sz="1200" b="1" dirty="0">
                  <a:effectLst/>
                  <a:latin typeface="Zurich BT"/>
                  <a:ea typeface="Times New Roman"/>
                  <a:cs typeface="Arial"/>
                </a:rPr>
                <a:t>3</a:t>
              </a:r>
              <a:endParaRPr lang="en-US" sz="1200" b="1" dirty="0">
                <a:effectLst/>
                <a:latin typeface="Zurich BT"/>
                <a:ea typeface="Times New Roman"/>
                <a:cs typeface="Arial"/>
              </a:endParaRPr>
            </a:p>
          </p:txBody>
        </p:sp>
        <p:sp>
          <p:nvSpPr>
            <p:cNvPr id="18" name="Text Box 1390"/>
            <p:cNvSpPr txBox="1">
              <a:spLocks noChangeArrowheads="1"/>
            </p:cNvSpPr>
            <p:nvPr/>
          </p:nvSpPr>
          <p:spPr bwMode="auto">
            <a:xfrm>
              <a:off x="196681" y="9"/>
              <a:ext cx="190276" cy="190276"/>
            </a:xfrm>
            <a:prstGeom prst="rect">
              <a:avLst/>
            </a:prstGeom>
            <a:solidFill>
              <a:srgbClr val="F5C040"/>
            </a:solidFill>
            <a:ln>
              <a:noFill/>
            </a:ln>
            <a:extLst/>
          </p:spPr>
          <p:txBody>
            <a:bodyPr rot="0" vert="horz" wrap="square" lIns="25400" tIns="25400" rIns="25400" bIns="25400" anchor="t" anchorCtr="0" upright="1">
              <a:noAutofit/>
            </a:bodyPr>
            <a:lstStyle/>
            <a:p>
              <a:pPr marL="0" marR="0" algn="ctr">
                <a:spcBef>
                  <a:spcPts val="0"/>
                </a:spcBef>
                <a:spcAft>
                  <a:spcPts val="0"/>
                </a:spcAft>
              </a:pPr>
              <a:r>
                <a:rPr lang="en-CA" sz="1200" b="1" dirty="0">
                  <a:effectLst/>
                  <a:latin typeface="Zurich BT"/>
                  <a:ea typeface="Times New Roman"/>
                  <a:cs typeface="Arial"/>
                </a:rPr>
                <a:t>1</a:t>
              </a:r>
              <a:endParaRPr lang="en-US" sz="1200" b="1" dirty="0">
                <a:effectLst/>
                <a:latin typeface="Zurich BT"/>
                <a:ea typeface="Times New Roman"/>
                <a:cs typeface="Arial"/>
              </a:endParaRPr>
            </a:p>
          </p:txBody>
        </p:sp>
        <p:sp>
          <p:nvSpPr>
            <p:cNvPr id="19" name="Text Box 1393"/>
            <p:cNvSpPr txBox="1">
              <a:spLocks noChangeArrowheads="1"/>
            </p:cNvSpPr>
            <p:nvPr/>
          </p:nvSpPr>
          <p:spPr bwMode="auto">
            <a:xfrm>
              <a:off x="2444486" y="9"/>
              <a:ext cx="190276" cy="190276"/>
            </a:xfrm>
            <a:prstGeom prst="rect">
              <a:avLst/>
            </a:prstGeom>
            <a:solidFill>
              <a:srgbClr val="F5C040"/>
            </a:solidFill>
            <a:ln>
              <a:noFill/>
            </a:ln>
            <a:extLst/>
          </p:spPr>
          <p:txBody>
            <a:bodyPr rot="0" vert="horz" wrap="square" lIns="25400" tIns="25400" rIns="25400" bIns="25400" anchor="t" anchorCtr="0" upright="1">
              <a:noAutofit/>
            </a:bodyPr>
            <a:lstStyle/>
            <a:p>
              <a:pPr marL="0" marR="0" algn="ctr">
                <a:spcBef>
                  <a:spcPts val="0"/>
                </a:spcBef>
                <a:spcAft>
                  <a:spcPts val="0"/>
                </a:spcAft>
              </a:pPr>
              <a:r>
                <a:rPr lang="en-CA" sz="1200" b="1" dirty="0">
                  <a:effectLst/>
                  <a:latin typeface="Zurich BT"/>
                  <a:ea typeface="Times New Roman"/>
                  <a:cs typeface="Arial"/>
                </a:rPr>
                <a:t>5</a:t>
              </a:r>
              <a:endParaRPr lang="en-US" sz="1200" b="1" dirty="0">
                <a:effectLst/>
                <a:latin typeface="Zurich BT"/>
                <a:ea typeface="Times New Roman"/>
                <a:cs typeface="Arial"/>
              </a:endParaRPr>
            </a:p>
          </p:txBody>
        </p:sp>
        <p:sp>
          <p:nvSpPr>
            <p:cNvPr id="20" name="Text Box 1394"/>
            <p:cNvSpPr txBox="1">
              <a:spLocks noChangeArrowheads="1"/>
            </p:cNvSpPr>
            <p:nvPr/>
          </p:nvSpPr>
          <p:spPr bwMode="auto">
            <a:xfrm>
              <a:off x="1110672" y="1051388"/>
              <a:ext cx="190276" cy="190276"/>
            </a:xfrm>
            <a:prstGeom prst="rect">
              <a:avLst/>
            </a:prstGeom>
            <a:solidFill>
              <a:srgbClr val="F5C040"/>
            </a:solidFill>
            <a:ln>
              <a:noFill/>
            </a:ln>
            <a:extLst/>
          </p:spPr>
          <p:txBody>
            <a:bodyPr rot="0" vert="horz" wrap="square" lIns="25400" tIns="25400" rIns="25400" bIns="25400" anchor="t" anchorCtr="0" upright="1">
              <a:noAutofit/>
            </a:bodyPr>
            <a:lstStyle/>
            <a:p>
              <a:pPr marL="0" marR="0" algn="ctr">
                <a:spcBef>
                  <a:spcPts val="0"/>
                </a:spcBef>
                <a:spcAft>
                  <a:spcPts val="0"/>
                </a:spcAft>
              </a:pPr>
              <a:r>
                <a:rPr lang="en-CA" sz="1200" b="1" dirty="0">
                  <a:effectLst/>
                  <a:latin typeface="Zurich BT"/>
                  <a:ea typeface="Times New Roman"/>
                  <a:cs typeface="Arial"/>
                </a:rPr>
                <a:t>8</a:t>
              </a:r>
              <a:endParaRPr lang="en-US" sz="1200" b="1" dirty="0">
                <a:effectLst/>
                <a:latin typeface="Zurich BT"/>
                <a:ea typeface="Times New Roman"/>
                <a:cs typeface="Arial"/>
              </a:endParaRPr>
            </a:p>
          </p:txBody>
        </p:sp>
        <p:sp>
          <p:nvSpPr>
            <p:cNvPr id="21" name="Text Box 1395"/>
            <p:cNvSpPr txBox="1">
              <a:spLocks noChangeArrowheads="1"/>
            </p:cNvSpPr>
            <p:nvPr/>
          </p:nvSpPr>
          <p:spPr bwMode="auto">
            <a:xfrm>
              <a:off x="2852179" y="1781341"/>
              <a:ext cx="190276" cy="190276"/>
            </a:xfrm>
            <a:prstGeom prst="rect">
              <a:avLst/>
            </a:prstGeom>
            <a:solidFill>
              <a:srgbClr val="F5C040"/>
            </a:solidFill>
            <a:ln>
              <a:noFill/>
            </a:ln>
            <a:extLst/>
          </p:spPr>
          <p:txBody>
            <a:bodyPr rot="0" vert="horz" wrap="square" lIns="25400" tIns="25400" rIns="25400" bIns="25400" anchor="t" anchorCtr="0" upright="1">
              <a:noAutofit/>
            </a:bodyPr>
            <a:lstStyle/>
            <a:p>
              <a:pPr marL="0" marR="0" algn="ctr">
                <a:spcBef>
                  <a:spcPts val="0"/>
                </a:spcBef>
                <a:spcAft>
                  <a:spcPts val="0"/>
                </a:spcAft>
              </a:pPr>
              <a:r>
                <a:rPr lang="en-CA" sz="1200" b="1" dirty="0">
                  <a:effectLst/>
                  <a:latin typeface="Zurich BT"/>
                  <a:ea typeface="Times New Roman"/>
                  <a:cs typeface="Arial"/>
                </a:rPr>
                <a:t>9</a:t>
              </a:r>
              <a:endParaRPr lang="en-US" sz="1200" b="1" dirty="0">
                <a:effectLst/>
                <a:latin typeface="Zurich BT"/>
                <a:ea typeface="Times New Roman"/>
                <a:cs typeface="Arial"/>
              </a:endParaRPr>
            </a:p>
          </p:txBody>
        </p:sp>
        <p:cxnSp>
          <p:nvCxnSpPr>
            <p:cNvPr id="22" name="AutoShape 1396"/>
            <p:cNvCxnSpPr>
              <a:cxnSpLocks noChangeShapeType="1"/>
            </p:cNvCxnSpPr>
            <p:nvPr/>
          </p:nvCxnSpPr>
          <p:spPr bwMode="auto">
            <a:xfrm>
              <a:off x="3412490" y="80177"/>
              <a:ext cx="635" cy="330200"/>
            </a:xfrm>
            <a:prstGeom prst="straightConnector1">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cxnSp>
        <p:sp>
          <p:nvSpPr>
            <p:cNvPr id="23" name="Text Box 1397"/>
            <p:cNvSpPr txBox="1">
              <a:spLocks noChangeArrowheads="1"/>
            </p:cNvSpPr>
            <p:nvPr/>
          </p:nvSpPr>
          <p:spPr bwMode="auto">
            <a:xfrm>
              <a:off x="3330946" y="9"/>
              <a:ext cx="190276" cy="190276"/>
            </a:xfrm>
            <a:prstGeom prst="rect">
              <a:avLst/>
            </a:prstGeom>
            <a:solidFill>
              <a:srgbClr val="F5C040"/>
            </a:solidFill>
            <a:ln>
              <a:noFill/>
            </a:ln>
            <a:extLst/>
          </p:spPr>
          <p:txBody>
            <a:bodyPr rot="0" vert="horz" wrap="square" lIns="25400" tIns="25400" rIns="25400" bIns="25400" anchor="t" anchorCtr="0" upright="1">
              <a:noAutofit/>
            </a:bodyPr>
            <a:lstStyle/>
            <a:p>
              <a:pPr marL="0" marR="0" algn="ctr">
                <a:spcBef>
                  <a:spcPts val="0"/>
                </a:spcBef>
                <a:spcAft>
                  <a:spcPts val="0"/>
                </a:spcAft>
              </a:pPr>
              <a:r>
                <a:rPr lang="en-CA" sz="1200" b="1" dirty="0">
                  <a:effectLst/>
                  <a:latin typeface="Zurich BT"/>
                  <a:ea typeface="Times New Roman"/>
                  <a:cs typeface="Arial"/>
                </a:rPr>
                <a:t>6</a:t>
              </a:r>
              <a:endParaRPr lang="en-US" sz="1200" b="1" dirty="0">
                <a:effectLst/>
                <a:latin typeface="Zurich BT"/>
                <a:ea typeface="Times New Roman"/>
                <a:cs typeface="Arial"/>
              </a:endParaRPr>
            </a:p>
          </p:txBody>
        </p:sp>
        <p:cxnSp>
          <p:nvCxnSpPr>
            <p:cNvPr id="24" name="AutoShape 1398"/>
            <p:cNvCxnSpPr>
              <a:cxnSpLocks noChangeShapeType="1"/>
            </p:cNvCxnSpPr>
            <p:nvPr/>
          </p:nvCxnSpPr>
          <p:spPr bwMode="auto">
            <a:xfrm rot="10800000" flipV="1">
              <a:off x="4309139" y="229102"/>
              <a:ext cx="635" cy="203200"/>
            </a:xfrm>
            <a:prstGeom prst="straightConnector1">
              <a:avLst/>
            </a:prstGeom>
            <a:noFill/>
            <a:ln w="9525">
              <a:solidFill>
                <a:srgbClr val="000000"/>
              </a:solidFill>
              <a:round/>
              <a:headEnd type="triangle" w="med" len="med"/>
              <a:tailEnd/>
            </a:ln>
            <a:extLst>
              <a:ext uri="{909E8E84-426E-40DD-AFC4-6F175D3DCCD1}">
                <a14:hiddenFill xmlns:a14="http://schemas.microsoft.com/office/drawing/2010/main">
                  <a:noFill/>
                </a14:hiddenFill>
              </a:ext>
            </a:extLst>
          </p:spPr>
        </p:cxnSp>
        <p:sp>
          <p:nvSpPr>
            <p:cNvPr id="25" name="Text Box 1400"/>
            <p:cNvSpPr txBox="1">
              <a:spLocks noChangeArrowheads="1"/>
            </p:cNvSpPr>
            <p:nvPr/>
          </p:nvSpPr>
          <p:spPr bwMode="auto">
            <a:xfrm>
              <a:off x="1106496" y="2137952"/>
              <a:ext cx="190276" cy="190276"/>
            </a:xfrm>
            <a:prstGeom prst="rect">
              <a:avLst/>
            </a:prstGeom>
            <a:solidFill>
              <a:srgbClr val="F5C040"/>
            </a:solidFill>
            <a:ln>
              <a:noFill/>
            </a:ln>
            <a:extLst/>
          </p:spPr>
          <p:txBody>
            <a:bodyPr rot="0" vert="horz" wrap="square" lIns="25400" tIns="25400" rIns="25400" bIns="25400" anchor="t" anchorCtr="0" upright="1">
              <a:noAutofit/>
            </a:bodyPr>
            <a:lstStyle/>
            <a:p>
              <a:pPr marL="0" marR="0" algn="ctr">
                <a:spcBef>
                  <a:spcPts val="0"/>
                </a:spcBef>
                <a:spcAft>
                  <a:spcPts val="0"/>
                </a:spcAft>
              </a:pPr>
              <a:r>
                <a:rPr lang="en-CA" sz="1200" b="1" dirty="0">
                  <a:effectLst/>
                  <a:latin typeface="Zurich BT"/>
                  <a:ea typeface="Times New Roman"/>
                  <a:cs typeface="Arial"/>
                </a:rPr>
                <a:t>10</a:t>
              </a:r>
              <a:endParaRPr lang="en-US" sz="1200" b="1" dirty="0">
                <a:effectLst/>
                <a:latin typeface="Zurich BT"/>
                <a:ea typeface="Times New Roman"/>
                <a:cs typeface="Arial"/>
              </a:endParaRPr>
            </a:p>
          </p:txBody>
        </p:sp>
        <p:sp>
          <p:nvSpPr>
            <p:cNvPr id="26" name="Text Box 1399"/>
            <p:cNvSpPr txBox="1">
              <a:spLocks noChangeArrowheads="1"/>
            </p:cNvSpPr>
            <p:nvPr/>
          </p:nvSpPr>
          <p:spPr bwMode="auto">
            <a:xfrm>
              <a:off x="4231497" y="417684"/>
              <a:ext cx="190500" cy="190276"/>
            </a:xfrm>
            <a:prstGeom prst="rect">
              <a:avLst/>
            </a:prstGeom>
            <a:solidFill>
              <a:srgbClr val="F5C040"/>
            </a:solidFill>
            <a:ln>
              <a:noFill/>
            </a:ln>
            <a:extLst/>
          </p:spPr>
          <p:txBody>
            <a:bodyPr rot="0" vert="horz" wrap="square" lIns="25400" tIns="25400" rIns="25400" bIns="25400" anchor="t" anchorCtr="0" upright="1">
              <a:noAutofit/>
            </a:bodyPr>
            <a:lstStyle/>
            <a:p>
              <a:pPr marL="0" marR="0" algn="ctr">
                <a:spcBef>
                  <a:spcPts val="0"/>
                </a:spcBef>
                <a:spcAft>
                  <a:spcPts val="0"/>
                </a:spcAft>
              </a:pPr>
              <a:r>
                <a:rPr lang="en-CA" sz="1200" b="1" dirty="0">
                  <a:effectLst/>
                  <a:latin typeface="Zurich BT"/>
                  <a:ea typeface="Times New Roman"/>
                  <a:cs typeface="Arial"/>
                </a:rPr>
                <a:t>7</a:t>
              </a:r>
              <a:endParaRPr lang="en-US" sz="1200" b="1" dirty="0">
                <a:effectLst/>
                <a:latin typeface="Zurich BT"/>
                <a:ea typeface="Times New Roman"/>
                <a:cs typeface="Arial"/>
              </a:endParaRPr>
            </a:p>
          </p:txBody>
        </p:sp>
        <p:sp>
          <p:nvSpPr>
            <p:cNvPr id="27" name="Text Box 1401"/>
            <p:cNvSpPr txBox="1">
              <a:spLocks noChangeArrowheads="1"/>
            </p:cNvSpPr>
            <p:nvPr/>
          </p:nvSpPr>
          <p:spPr bwMode="auto">
            <a:xfrm>
              <a:off x="1783073" y="2934258"/>
              <a:ext cx="190276" cy="190276"/>
            </a:xfrm>
            <a:prstGeom prst="rect">
              <a:avLst/>
            </a:prstGeom>
            <a:solidFill>
              <a:srgbClr val="F5C040"/>
            </a:solidFill>
            <a:ln>
              <a:noFill/>
            </a:ln>
            <a:extLst/>
          </p:spPr>
          <p:txBody>
            <a:bodyPr rot="0" vert="horz" wrap="square" lIns="25400" tIns="25400" rIns="25400" bIns="25400" anchor="t" anchorCtr="0" upright="1">
              <a:noAutofit/>
            </a:bodyPr>
            <a:lstStyle/>
            <a:p>
              <a:pPr marL="0" marR="0" algn="ctr">
                <a:spcBef>
                  <a:spcPts val="0"/>
                </a:spcBef>
                <a:spcAft>
                  <a:spcPts val="0"/>
                </a:spcAft>
              </a:pPr>
              <a:r>
                <a:rPr lang="en-CA" sz="1200" b="1" dirty="0" smtClean="0">
                  <a:effectLst/>
                  <a:latin typeface="Zurich BT"/>
                  <a:ea typeface="Times New Roman"/>
                  <a:cs typeface="Arial"/>
                </a:rPr>
                <a:t>11</a:t>
              </a:r>
              <a:endParaRPr lang="en-US" sz="1200" b="1" dirty="0">
                <a:effectLst/>
                <a:latin typeface="Zurich BT"/>
                <a:ea typeface="Times New Roman"/>
                <a:cs typeface="Arial"/>
              </a:endParaRPr>
            </a:p>
          </p:txBody>
        </p:sp>
        <p:cxnSp>
          <p:nvCxnSpPr>
            <p:cNvPr id="28" name="AutoShape 1384"/>
            <p:cNvCxnSpPr>
              <a:cxnSpLocks noChangeShapeType="1"/>
            </p:cNvCxnSpPr>
            <p:nvPr/>
          </p:nvCxnSpPr>
          <p:spPr bwMode="auto">
            <a:xfrm>
              <a:off x="1939496" y="106856"/>
              <a:ext cx="635" cy="533400"/>
            </a:xfrm>
            <a:prstGeom prst="straightConnector1">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cxnSp>
        <p:sp>
          <p:nvSpPr>
            <p:cNvPr id="29" name="Text Box 1393"/>
            <p:cNvSpPr txBox="1">
              <a:spLocks noChangeArrowheads="1"/>
            </p:cNvSpPr>
            <p:nvPr/>
          </p:nvSpPr>
          <p:spPr bwMode="auto">
            <a:xfrm>
              <a:off x="1860862" y="17"/>
              <a:ext cx="190276" cy="190276"/>
            </a:xfrm>
            <a:prstGeom prst="rect">
              <a:avLst/>
            </a:prstGeom>
            <a:solidFill>
              <a:srgbClr val="F5C040"/>
            </a:solidFill>
            <a:ln>
              <a:noFill/>
            </a:ln>
            <a:extLst/>
          </p:spPr>
          <p:txBody>
            <a:bodyPr rot="0" vert="horz" wrap="square" lIns="25400" tIns="25400" rIns="25400" bIns="25400" anchor="t" anchorCtr="0" upright="1">
              <a:noAutofit/>
            </a:bodyPr>
            <a:lstStyle/>
            <a:p>
              <a:pPr marL="0" marR="0" algn="ctr">
                <a:spcBef>
                  <a:spcPts val="0"/>
                </a:spcBef>
                <a:spcAft>
                  <a:spcPts val="0"/>
                </a:spcAft>
              </a:pPr>
              <a:r>
                <a:rPr lang="en-CA" sz="1200" b="1" dirty="0">
                  <a:effectLst/>
                  <a:latin typeface="Zurich BT"/>
                  <a:ea typeface="Times New Roman"/>
                  <a:cs typeface="Arial"/>
                </a:rPr>
                <a:t>4</a:t>
              </a:r>
              <a:endParaRPr lang="en-US" sz="1200" dirty="0">
                <a:effectLst/>
                <a:latin typeface="Times New Roman"/>
                <a:ea typeface="Times New Roman"/>
              </a:endParaRPr>
            </a:p>
          </p:txBody>
        </p:sp>
      </p:grpSp>
      <p:sp>
        <p:nvSpPr>
          <p:cNvPr id="3" name="Footer Placeholder 2"/>
          <p:cNvSpPr>
            <a:spLocks noGrp="1"/>
          </p:cNvSpPr>
          <p:nvPr>
            <p:ph type="ftr" sz="quarter" idx="11"/>
          </p:nvPr>
        </p:nvSpPr>
        <p:spPr/>
        <p:txBody>
          <a:bodyPr/>
          <a:lstStyle/>
          <a:p>
            <a:r>
              <a:rPr lang="en-US" smtClean="0"/>
              <a:t>© IIG Vietnam</a:t>
            </a:r>
            <a:endParaRPr lang="en-US" dirty="0"/>
          </a:p>
        </p:txBody>
      </p:sp>
      <p:sp>
        <p:nvSpPr>
          <p:cNvPr id="4" name="Slide Number Placeholder 3"/>
          <p:cNvSpPr>
            <a:spLocks noGrp="1"/>
          </p:cNvSpPr>
          <p:nvPr>
            <p:ph type="sldNum" sz="quarter" idx="12"/>
          </p:nvPr>
        </p:nvSpPr>
        <p:spPr/>
        <p:txBody>
          <a:bodyPr/>
          <a:lstStyle/>
          <a:p>
            <a:fld id="{45FB6C65-6715-49C2-A781-2C0369051A11}" type="slidenum">
              <a:rPr lang="en-US" smtClean="0"/>
              <a:t>3</a:t>
            </a:fld>
            <a:endParaRPr lang="en-US" dirty="0"/>
          </a:p>
        </p:txBody>
      </p:sp>
    </p:spTree>
    <p:extLst>
      <p:ext uri="{BB962C8B-B14F-4D97-AF65-F5344CB8AC3E}">
        <p14:creationId xmlns:p14="http://schemas.microsoft.com/office/powerpoint/2010/main" val="1053551924"/>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vi-VN"/>
              <a:t>Thay đổi chế độ xem (View)</a:t>
            </a:r>
            <a:endParaRPr lang="en-US" dirty="0"/>
          </a:p>
        </p:txBody>
      </p:sp>
      <p:sp>
        <p:nvSpPr>
          <p:cNvPr id="3" name="Content Placeholder 2"/>
          <p:cNvSpPr>
            <a:spLocks noGrp="1"/>
          </p:cNvSpPr>
          <p:nvPr>
            <p:ph idx="1"/>
          </p:nvPr>
        </p:nvSpPr>
        <p:spPr/>
        <p:txBody>
          <a:bodyPr>
            <a:normAutofit/>
          </a:bodyPr>
          <a:lstStyle/>
          <a:p>
            <a:r>
              <a:rPr lang="vi-VN" dirty="0"/>
              <a:t>Sử dụng các tiêu đề cột để sắp xếp nội dung hoặc thao tác xem:</a:t>
            </a:r>
          </a:p>
          <a:p>
            <a:pPr lvl="1"/>
            <a:r>
              <a:rPr lang="vi-VN" dirty="0"/>
              <a:t>Để điều chỉnh độ rộng của cột, con trỏ chuột lên vị trí đường thẳng đứng tại cạnh phải của cột để điều chỉnh</a:t>
            </a:r>
          </a:p>
          <a:p>
            <a:pPr lvl="2"/>
            <a:r>
              <a:rPr lang="vi-VN" dirty="0"/>
              <a:t>Nhấp chuột và kéo sang trái hoặc phải để làm cho cột hẹp hơn hoặc rộng hơn</a:t>
            </a:r>
          </a:p>
          <a:p>
            <a:pPr lvl="1"/>
            <a:r>
              <a:rPr lang="vi-VN" dirty="0"/>
              <a:t>Để sắp xếp nội dung theo loại đối tượng, bấm </a:t>
            </a:r>
            <a:r>
              <a:rPr lang="vi-VN" b="1" dirty="0"/>
              <a:t>Type</a:t>
            </a:r>
          </a:p>
          <a:p>
            <a:pPr lvl="2"/>
            <a:r>
              <a:rPr lang="vi-VN" dirty="0"/>
              <a:t>Mũi tên chỉ ra nếu các đối tượng được sắp xếp theo thứ tự tăng hoặc giảm dần</a:t>
            </a:r>
            <a:endParaRPr lang="en-US" dirty="0"/>
          </a:p>
        </p:txBody>
      </p:sp>
      <p:sp>
        <p:nvSpPr>
          <p:cNvPr id="6" name="Footer Placeholder 5"/>
          <p:cNvSpPr>
            <a:spLocks noGrp="1"/>
          </p:cNvSpPr>
          <p:nvPr>
            <p:ph type="ftr" sz="quarter" idx="11"/>
          </p:nvPr>
        </p:nvSpPr>
        <p:spPr/>
        <p:txBody>
          <a:bodyPr/>
          <a:lstStyle/>
          <a:p>
            <a:r>
              <a:rPr lang="en-US" smtClean="0"/>
              <a:t>© IIG Vietnam</a:t>
            </a:r>
            <a:endParaRPr lang="en-US" dirty="0"/>
          </a:p>
        </p:txBody>
      </p:sp>
      <p:sp>
        <p:nvSpPr>
          <p:cNvPr id="7" name="Slide Number Placeholder 6"/>
          <p:cNvSpPr>
            <a:spLocks noGrp="1"/>
          </p:cNvSpPr>
          <p:nvPr>
            <p:ph type="sldNum" sz="quarter" idx="12"/>
          </p:nvPr>
        </p:nvSpPr>
        <p:spPr/>
        <p:txBody>
          <a:bodyPr/>
          <a:lstStyle/>
          <a:p>
            <a:fld id="{45FB6C65-6715-49C2-A781-2C0369051A11}" type="slidenum">
              <a:rPr lang="en-US" smtClean="0"/>
              <a:t>30</a:t>
            </a:fld>
            <a:endParaRPr lang="en-US" dirty="0"/>
          </a:p>
        </p:txBody>
      </p:sp>
    </p:spTree>
    <p:extLst>
      <p:ext uri="{BB962C8B-B14F-4D97-AF65-F5344CB8AC3E}">
        <p14:creationId xmlns:p14="http://schemas.microsoft.com/office/powerpoint/2010/main" val="3176478369"/>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03412" y="360001"/>
            <a:ext cx="8323729" cy="809894"/>
          </a:xfrm>
        </p:spPr>
        <p:txBody>
          <a:bodyPr/>
          <a:lstStyle/>
          <a:p>
            <a:r>
              <a:rPr lang="en-CA" dirty="0" err="1"/>
              <a:t>Tìm</a:t>
            </a:r>
            <a:r>
              <a:rPr lang="en-CA" dirty="0"/>
              <a:t> </a:t>
            </a:r>
            <a:r>
              <a:rPr lang="en-CA" dirty="0" err="1"/>
              <a:t>hiểu</a:t>
            </a:r>
            <a:r>
              <a:rPr lang="en-CA" dirty="0"/>
              <a:t> </a:t>
            </a:r>
            <a:r>
              <a:rPr lang="en-CA" dirty="0" err="1"/>
              <a:t>phần</a:t>
            </a:r>
            <a:r>
              <a:rPr lang="en-CA" dirty="0"/>
              <a:t> </a:t>
            </a:r>
            <a:r>
              <a:rPr lang="en-CA" dirty="0" err="1"/>
              <a:t>mở</a:t>
            </a:r>
            <a:r>
              <a:rPr lang="en-CA" dirty="0"/>
              <a:t> </a:t>
            </a:r>
            <a:r>
              <a:rPr lang="en-CA" dirty="0" err="1" smtClean="0"/>
              <a:t>rộng</a:t>
            </a:r>
            <a:r>
              <a:rPr lang="vi-VN" dirty="0" smtClean="0"/>
              <a:t> của tập tin</a:t>
            </a:r>
            <a:endParaRPr lang="en-US" dirty="0"/>
          </a:p>
        </p:txBody>
      </p:sp>
      <p:sp>
        <p:nvSpPr>
          <p:cNvPr id="3" name="Content Placeholder 2"/>
          <p:cNvSpPr>
            <a:spLocks noGrp="1"/>
          </p:cNvSpPr>
          <p:nvPr>
            <p:ph idx="1"/>
          </p:nvPr>
        </p:nvSpPr>
        <p:spPr>
          <a:xfrm>
            <a:off x="373063" y="1332000"/>
            <a:ext cx="8385175" cy="5364075"/>
          </a:xfrm>
        </p:spPr>
        <p:txBody>
          <a:bodyPr>
            <a:normAutofit fontScale="85000" lnSpcReduction="20000"/>
          </a:bodyPr>
          <a:lstStyle/>
          <a:p>
            <a:pPr>
              <a:lnSpc>
                <a:spcPct val="120000"/>
              </a:lnSpc>
              <a:spcBef>
                <a:spcPts val="700"/>
              </a:spcBef>
            </a:pPr>
            <a:r>
              <a:rPr lang="en-CA" dirty="0" err="1"/>
              <a:t>Một</a:t>
            </a:r>
            <a:r>
              <a:rPr lang="en-CA" dirty="0"/>
              <a:t> </a:t>
            </a:r>
            <a:r>
              <a:rPr lang="en-CA" dirty="0" err="1"/>
              <a:t>phần</a:t>
            </a:r>
            <a:r>
              <a:rPr lang="en-CA" dirty="0"/>
              <a:t> </a:t>
            </a:r>
            <a:r>
              <a:rPr lang="en-CA" dirty="0" err="1"/>
              <a:t>mở</a:t>
            </a:r>
            <a:r>
              <a:rPr lang="en-CA" dirty="0"/>
              <a:t> </a:t>
            </a:r>
            <a:r>
              <a:rPr lang="en-CA" dirty="0" err="1"/>
              <a:t>rộng</a:t>
            </a:r>
            <a:r>
              <a:rPr lang="en-CA" dirty="0"/>
              <a:t> </a:t>
            </a:r>
            <a:r>
              <a:rPr lang="en-CA" dirty="0" err="1"/>
              <a:t>là</a:t>
            </a:r>
            <a:r>
              <a:rPr lang="en-CA" dirty="0"/>
              <a:t> </a:t>
            </a:r>
            <a:r>
              <a:rPr lang="en-CA" dirty="0" err="1"/>
              <a:t>một</a:t>
            </a:r>
            <a:r>
              <a:rPr lang="en-CA" dirty="0"/>
              <a:t> </a:t>
            </a:r>
            <a:r>
              <a:rPr lang="en-CA" dirty="0" err="1"/>
              <a:t>tiếp</a:t>
            </a:r>
            <a:r>
              <a:rPr lang="en-CA" dirty="0"/>
              <a:t> </a:t>
            </a:r>
            <a:r>
              <a:rPr lang="en-CA" dirty="0" err="1"/>
              <a:t>vĩ</a:t>
            </a:r>
            <a:r>
              <a:rPr lang="en-CA" dirty="0"/>
              <a:t> </a:t>
            </a:r>
            <a:r>
              <a:rPr lang="en-CA" dirty="0" err="1"/>
              <a:t>ngữ</a:t>
            </a:r>
            <a:r>
              <a:rPr lang="en-CA" dirty="0"/>
              <a:t> (suffix) </a:t>
            </a:r>
            <a:r>
              <a:rPr lang="en-CA" dirty="0" err="1"/>
              <a:t>được</a:t>
            </a:r>
            <a:r>
              <a:rPr lang="en-CA" dirty="0"/>
              <a:t> </a:t>
            </a:r>
            <a:r>
              <a:rPr lang="en-CA" dirty="0" err="1"/>
              <a:t>thêm</a:t>
            </a:r>
            <a:r>
              <a:rPr lang="en-CA" dirty="0"/>
              <a:t> </a:t>
            </a:r>
            <a:r>
              <a:rPr lang="en-CA" dirty="0" err="1"/>
              <a:t>vào</a:t>
            </a:r>
            <a:r>
              <a:rPr lang="en-CA" dirty="0"/>
              <a:t> </a:t>
            </a:r>
            <a:r>
              <a:rPr lang="en-CA" dirty="0" err="1"/>
              <a:t>tên</a:t>
            </a:r>
            <a:r>
              <a:rPr lang="en-CA" dirty="0"/>
              <a:t> </a:t>
            </a:r>
            <a:r>
              <a:rPr lang="en-CA" dirty="0" err="1"/>
              <a:t>cơ</a:t>
            </a:r>
            <a:r>
              <a:rPr lang="en-CA" dirty="0"/>
              <a:t> </a:t>
            </a:r>
            <a:r>
              <a:rPr lang="en-CA" dirty="0" err="1"/>
              <a:t>sở</a:t>
            </a:r>
            <a:r>
              <a:rPr lang="en-CA" dirty="0"/>
              <a:t> (base name) </a:t>
            </a:r>
            <a:r>
              <a:rPr lang="en-CA" dirty="0" err="1"/>
              <a:t>của</a:t>
            </a:r>
            <a:r>
              <a:rPr lang="en-CA" dirty="0"/>
              <a:t> </a:t>
            </a:r>
            <a:r>
              <a:rPr lang="en-CA" dirty="0" err="1"/>
              <a:t>một</a:t>
            </a:r>
            <a:r>
              <a:rPr lang="en-CA" dirty="0"/>
              <a:t> </a:t>
            </a:r>
            <a:r>
              <a:rPr lang="en-CA" dirty="0" err="1"/>
              <a:t>tập</a:t>
            </a:r>
            <a:r>
              <a:rPr lang="en-CA" dirty="0"/>
              <a:t> tin </a:t>
            </a:r>
            <a:r>
              <a:rPr lang="en-CA" dirty="0" err="1"/>
              <a:t>máy</a:t>
            </a:r>
            <a:r>
              <a:rPr lang="en-CA" dirty="0"/>
              <a:t> </a:t>
            </a:r>
            <a:r>
              <a:rPr lang="en-CA" dirty="0" err="1"/>
              <a:t>tính</a:t>
            </a:r>
            <a:r>
              <a:rPr lang="en-CA" dirty="0"/>
              <a:t> </a:t>
            </a:r>
            <a:r>
              <a:rPr lang="en-CA" dirty="0" err="1"/>
              <a:t>và</a:t>
            </a:r>
            <a:r>
              <a:rPr lang="en-CA" dirty="0"/>
              <a:t> </a:t>
            </a:r>
            <a:r>
              <a:rPr lang="en-CA" dirty="0" err="1"/>
              <a:t>được</a:t>
            </a:r>
            <a:r>
              <a:rPr lang="en-CA" dirty="0"/>
              <a:t> </a:t>
            </a:r>
            <a:r>
              <a:rPr lang="en-CA" dirty="0" err="1"/>
              <a:t>phân</a:t>
            </a:r>
            <a:r>
              <a:rPr lang="en-CA" dirty="0"/>
              <a:t> </a:t>
            </a:r>
            <a:r>
              <a:rPr lang="en-CA" dirty="0" err="1"/>
              <a:t>cách</a:t>
            </a:r>
            <a:r>
              <a:rPr lang="en-CA" dirty="0"/>
              <a:t> </a:t>
            </a:r>
            <a:r>
              <a:rPr lang="en-CA" dirty="0" err="1"/>
              <a:t>bởi</a:t>
            </a:r>
            <a:r>
              <a:rPr lang="en-CA" dirty="0"/>
              <a:t> </a:t>
            </a:r>
            <a:r>
              <a:rPr lang="en-CA" dirty="0" err="1"/>
              <a:t>một</a:t>
            </a:r>
            <a:r>
              <a:rPr lang="en-CA" dirty="0"/>
              <a:t> </a:t>
            </a:r>
            <a:r>
              <a:rPr lang="en-CA" dirty="0" err="1"/>
              <a:t>dấu</a:t>
            </a:r>
            <a:r>
              <a:rPr lang="en-CA" dirty="0"/>
              <a:t> </a:t>
            </a:r>
            <a:r>
              <a:rPr lang="en-CA" dirty="0" err="1"/>
              <a:t>chấm</a:t>
            </a:r>
            <a:r>
              <a:rPr lang="en-CA" dirty="0"/>
              <a:t> (</a:t>
            </a:r>
            <a:r>
              <a:rPr lang="en-CA" dirty="0" err="1"/>
              <a:t>dấu</a:t>
            </a:r>
            <a:r>
              <a:rPr lang="en-CA" dirty="0"/>
              <a:t> “.”)</a:t>
            </a:r>
            <a:endParaRPr lang="vi-VN" dirty="0"/>
          </a:p>
          <a:p>
            <a:pPr lvl="1">
              <a:lnSpc>
                <a:spcPct val="120000"/>
              </a:lnSpc>
              <a:spcBef>
                <a:spcPts val="700"/>
              </a:spcBef>
            </a:pPr>
            <a:r>
              <a:rPr lang="vi-VN" dirty="0" err="1"/>
              <a:t>X</a:t>
            </a:r>
            <a:r>
              <a:rPr lang="en-CA" dirty="0" err="1" smtClean="0"/>
              <a:t>ác</a:t>
            </a:r>
            <a:r>
              <a:rPr lang="en-CA" dirty="0" smtClean="0"/>
              <a:t> </a:t>
            </a:r>
            <a:r>
              <a:rPr lang="en-CA" dirty="0" err="1"/>
              <a:t>định</a:t>
            </a:r>
            <a:r>
              <a:rPr lang="en-CA" dirty="0"/>
              <a:t> </a:t>
            </a:r>
            <a:r>
              <a:rPr lang="en-CA" dirty="0" err="1"/>
              <a:t>chương</a:t>
            </a:r>
            <a:r>
              <a:rPr lang="en-CA" dirty="0"/>
              <a:t> </a:t>
            </a:r>
            <a:r>
              <a:rPr lang="en-CA" dirty="0" err="1"/>
              <a:t>trình</a:t>
            </a:r>
            <a:r>
              <a:rPr lang="en-CA" dirty="0"/>
              <a:t> </a:t>
            </a:r>
            <a:r>
              <a:rPr lang="en-CA" dirty="0" err="1"/>
              <a:t>nào</a:t>
            </a:r>
            <a:r>
              <a:rPr lang="en-CA" dirty="0"/>
              <a:t> </a:t>
            </a:r>
            <a:r>
              <a:rPr lang="en-CA" dirty="0" err="1"/>
              <a:t>đã</a:t>
            </a:r>
            <a:r>
              <a:rPr lang="en-CA" dirty="0"/>
              <a:t> </a:t>
            </a:r>
            <a:r>
              <a:rPr lang="en-CA" dirty="0" err="1"/>
              <a:t>tạo</a:t>
            </a:r>
            <a:r>
              <a:rPr lang="en-CA" dirty="0"/>
              <a:t> </a:t>
            </a:r>
            <a:r>
              <a:rPr lang="en-CA" dirty="0" err="1"/>
              <a:t>ra</a:t>
            </a:r>
            <a:r>
              <a:rPr lang="en-CA" dirty="0"/>
              <a:t> </a:t>
            </a:r>
            <a:r>
              <a:rPr lang="en-CA" dirty="0" err="1"/>
              <a:t>tập</a:t>
            </a:r>
            <a:r>
              <a:rPr lang="en-CA" dirty="0"/>
              <a:t> tin </a:t>
            </a:r>
            <a:r>
              <a:rPr lang="en-CA" dirty="0" err="1"/>
              <a:t>và</a:t>
            </a:r>
            <a:r>
              <a:rPr lang="en-CA" dirty="0"/>
              <a:t> </a:t>
            </a:r>
            <a:r>
              <a:rPr lang="en-CA" dirty="0" err="1"/>
              <a:t>và</a:t>
            </a:r>
            <a:r>
              <a:rPr lang="en-CA" dirty="0"/>
              <a:t> </a:t>
            </a:r>
            <a:r>
              <a:rPr lang="en-CA" dirty="0" err="1"/>
              <a:t>chương</a:t>
            </a:r>
            <a:r>
              <a:rPr lang="en-CA" dirty="0"/>
              <a:t> </a:t>
            </a:r>
            <a:r>
              <a:rPr lang="en-CA" dirty="0" err="1"/>
              <a:t>trình</a:t>
            </a:r>
            <a:r>
              <a:rPr lang="en-CA" dirty="0"/>
              <a:t> </a:t>
            </a:r>
            <a:r>
              <a:rPr lang="en-CA" dirty="0" err="1"/>
              <a:t>nào</a:t>
            </a:r>
            <a:r>
              <a:rPr lang="en-CA" dirty="0"/>
              <a:t> </a:t>
            </a:r>
            <a:r>
              <a:rPr lang="en-CA" dirty="0" err="1"/>
              <a:t>có</a:t>
            </a:r>
            <a:r>
              <a:rPr lang="en-CA" dirty="0"/>
              <a:t> </a:t>
            </a:r>
            <a:r>
              <a:rPr lang="en-CA" dirty="0" err="1"/>
              <a:t>thể</a:t>
            </a:r>
            <a:r>
              <a:rPr lang="en-CA" dirty="0"/>
              <a:t> </a:t>
            </a:r>
            <a:r>
              <a:rPr lang="en-CA" dirty="0" err="1"/>
              <a:t>được</a:t>
            </a:r>
            <a:r>
              <a:rPr lang="en-CA" dirty="0"/>
              <a:t> </a:t>
            </a:r>
            <a:r>
              <a:rPr lang="en-CA" dirty="0" err="1"/>
              <a:t>dùng</a:t>
            </a:r>
            <a:r>
              <a:rPr lang="en-CA" dirty="0"/>
              <a:t> </a:t>
            </a:r>
            <a:r>
              <a:rPr lang="en-CA" dirty="0" err="1"/>
              <a:t>để</a:t>
            </a:r>
            <a:r>
              <a:rPr lang="en-CA" dirty="0"/>
              <a:t> </a:t>
            </a:r>
            <a:r>
              <a:rPr lang="en-CA" dirty="0" err="1"/>
              <a:t>mở</a:t>
            </a:r>
            <a:r>
              <a:rPr lang="en-CA" dirty="0"/>
              <a:t> </a:t>
            </a:r>
            <a:r>
              <a:rPr lang="en-CA" dirty="0" err="1"/>
              <a:t>tập</a:t>
            </a:r>
            <a:r>
              <a:rPr lang="en-CA" dirty="0"/>
              <a:t> tin</a:t>
            </a:r>
            <a:endParaRPr lang="vi-VN" dirty="0"/>
          </a:p>
          <a:p>
            <a:pPr>
              <a:lnSpc>
                <a:spcPct val="120000"/>
              </a:lnSpc>
              <a:spcBef>
                <a:spcPts val="700"/>
              </a:spcBef>
            </a:pPr>
            <a:r>
              <a:rPr lang="en-CA" dirty="0" err="1"/>
              <a:t>Hầu</a:t>
            </a:r>
            <a:r>
              <a:rPr lang="en-CA" dirty="0"/>
              <a:t> </a:t>
            </a:r>
            <a:r>
              <a:rPr lang="en-CA" dirty="0" err="1"/>
              <a:t>hết</a:t>
            </a:r>
            <a:r>
              <a:rPr lang="en-CA" dirty="0"/>
              <a:t> </a:t>
            </a:r>
            <a:r>
              <a:rPr lang="en-CA" dirty="0" err="1"/>
              <a:t>các</a:t>
            </a:r>
            <a:r>
              <a:rPr lang="en-CA" dirty="0"/>
              <a:t> </a:t>
            </a:r>
            <a:r>
              <a:rPr lang="en-CA" dirty="0" err="1"/>
              <a:t>hệ</a:t>
            </a:r>
            <a:r>
              <a:rPr lang="en-CA" dirty="0"/>
              <a:t> </a:t>
            </a:r>
            <a:r>
              <a:rPr lang="en-CA" dirty="0" err="1"/>
              <a:t>điều</a:t>
            </a:r>
            <a:r>
              <a:rPr lang="en-CA" dirty="0"/>
              <a:t> </a:t>
            </a:r>
            <a:r>
              <a:rPr lang="en-CA" dirty="0" err="1"/>
              <a:t>hành</a:t>
            </a:r>
            <a:r>
              <a:rPr lang="en-CA" dirty="0"/>
              <a:t> </a:t>
            </a:r>
            <a:r>
              <a:rPr lang="en-CA" dirty="0" err="1"/>
              <a:t>tự</a:t>
            </a:r>
            <a:r>
              <a:rPr lang="en-CA" dirty="0"/>
              <a:t> </a:t>
            </a:r>
            <a:r>
              <a:rPr lang="en-CA" dirty="0" err="1"/>
              <a:t>động</a:t>
            </a:r>
            <a:r>
              <a:rPr lang="en-CA" dirty="0"/>
              <a:t> </a:t>
            </a:r>
            <a:r>
              <a:rPr lang="en-CA" dirty="0" err="1"/>
              <a:t>nhận</a:t>
            </a:r>
            <a:r>
              <a:rPr lang="en-CA" dirty="0"/>
              <a:t> </a:t>
            </a:r>
            <a:r>
              <a:rPr lang="en-CA" dirty="0" err="1"/>
              <a:t>diện</a:t>
            </a:r>
            <a:r>
              <a:rPr lang="en-CA" dirty="0"/>
              <a:t> </a:t>
            </a:r>
            <a:r>
              <a:rPr lang="en-CA" dirty="0" err="1"/>
              <a:t>các</a:t>
            </a:r>
            <a:r>
              <a:rPr lang="en-CA" dirty="0"/>
              <a:t> </a:t>
            </a:r>
            <a:r>
              <a:rPr lang="en-CA" dirty="0" err="1"/>
              <a:t>phần</a:t>
            </a:r>
            <a:r>
              <a:rPr lang="en-CA" dirty="0"/>
              <a:t> </a:t>
            </a:r>
            <a:r>
              <a:rPr lang="en-CA" dirty="0" err="1"/>
              <a:t>mở</a:t>
            </a:r>
            <a:r>
              <a:rPr lang="en-CA" dirty="0"/>
              <a:t> </a:t>
            </a:r>
            <a:r>
              <a:rPr lang="en-CA" dirty="0" err="1"/>
              <a:t>rộng</a:t>
            </a:r>
            <a:r>
              <a:rPr lang="en-CA" dirty="0"/>
              <a:t> </a:t>
            </a:r>
            <a:r>
              <a:rPr lang="en-CA" dirty="0" err="1"/>
              <a:t>phổ</a:t>
            </a:r>
            <a:r>
              <a:rPr lang="en-CA" dirty="0"/>
              <a:t> </a:t>
            </a:r>
            <a:r>
              <a:rPr lang="en-CA" dirty="0" err="1"/>
              <a:t>biến</a:t>
            </a:r>
            <a:r>
              <a:rPr lang="en-CA" dirty="0"/>
              <a:t> </a:t>
            </a:r>
            <a:r>
              <a:rPr lang="en-CA" dirty="0" err="1"/>
              <a:t>và</a:t>
            </a:r>
            <a:r>
              <a:rPr lang="en-CA" dirty="0"/>
              <a:t> </a:t>
            </a:r>
            <a:r>
              <a:rPr lang="en-CA" dirty="0" err="1"/>
              <a:t>kết</a:t>
            </a:r>
            <a:r>
              <a:rPr lang="en-CA" dirty="0"/>
              <a:t> </a:t>
            </a:r>
            <a:r>
              <a:rPr lang="en-CA" dirty="0" err="1"/>
              <a:t>hợp</a:t>
            </a:r>
            <a:r>
              <a:rPr lang="en-CA" dirty="0"/>
              <a:t> </a:t>
            </a:r>
            <a:r>
              <a:rPr lang="en-CA" dirty="0" err="1"/>
              <a:t>các</a:t>
            </a:r>
            <a:r>
              <a:rPr lang="en-CA" dirty="0"/>
              <a:t> </a:t>
            </a:r>
            <a:r>
              <a:rPr lang="en-CA" dirty="0" err="1"/>
              <a:t>chương</a:t>
            </a:r>
            <a:r>
              <a:rPr lang="en-CA" dirty="0"/>
              <a:t> </a:t>
            </a:r>
            <a:r>
              <a:rPr lang="en-CA" dirty="0" err="1"/>
              <a:t>trình</a:t>
            </a:r>
            <a:r>
              <a:rPr lang="en-CA" dirty="0"/>
              <a:t> </a:t>
            </a:r>
            <a:r>
              <a:rPr lang="en-CA" dirty="0" err="1"/>
              <a:t>ứng</a:t>
            </a:r>
            <a:r>
              <a:rPr lang="en-CA" dirty="0"/>
              <a:t> </a:t>
            </a:r>
            <a:r>
              <a:rPr lang="en-CA" dirty="0" err="1"/>
              <a:t>dụng</a:t>
            </a:r>
            <a:r>
              <a:rPr lang="en-CA" dirty="0"/>
              <a:t> </a:t>
            </a:r>
            <a:r>
              <a:rPr lang="en-CA" dirty="0" err="1"/>
              <a:t>cụ</a:t>
            </a:r>
            <a:r>
              <a:rPr lang="en-CA" dirty="0"/>
              <a:t> </a:t>
            </a:r>
            <a:r>
              <a:rPr lang="en-CA" dirty="0" err="1"/>
              <a:t>thể</a:t>
            </a:r>
            <a:r>
              <a:rPr lang="en-CA" dirty="0"/>
              <a:t> </a:t>
            </a:r>
            <a:r>
              <a:rPr lang="en-CA" dirty="0" err="1"/>
              <a:t>với</a:t>
            </a:r>
            <a:r>
              <a:rPr lang="en-CA" dirty="0"/>
              <a:t> </a:t>
            </a:r>
            <a:r>
              <a:rPr lang="en-CA" dirty="0" err="1"/>
              <a:t>các</a:t>
            </a:r>
            <a:r>
              <a:rPr lang="en-CA" dirty="0"/>
              <a:t> </a:t>
            </a:r>
            <a:r>
              <a:rPr lang="en-CA" dirty="0" err="1"/>
              <a:t>phần</a:t>
            </a:r>
            <a:r>
              <a:rPr lang="en-CA" dirty="0"/>
              <a:t> </a:t>
            </a:r>
            <a:r>
              <a:rPr lang="en-CA" dirty="0" err="1"/>
              <a:t>mở</a:t>
            </a:r>
            <a:r>
              <a:rPr lang="en-CA" dirty="0"/>
              <a:t> </a:t>
            </a:r>
            <a:r>
              <a:rPr lang="en-CA" dirty="0" err="1"/>
              <a:t>rộng</a:t>
            </a:r>
            <a:r>
              <a:rPr lang="en-CA" dirty="0"/>
              <a:t> </a:t>
            </a:r>
            <a:r>
              <a:rPr lang="en-CA" dirty="0" err="1"/>
              <a:t>cụ</a:t>
            </a:r>
            <a:r>
              <a:rPr lang="en-CA" dirty="0"/>
              <a:t> </a:t>
            </a:r>
            <a:r>
              <a:rPr lang="en-CA" dirty="0" err="1"/>
              <a:t>thể</a:t>
            </a:r>
            <a:endParaRPr lang="vi-VN" dirty="0"/>
          </a:p>
          <a:p>
            <a:pPr>
              <a:lnSpc>
                <a:spcPct val="120000"/>
              </a:lnSpc>
              <a:spcBef>
                <a:spcPts val="700"/>
              </a:spcBef>
            </a:pPr>
            <a:r>
              <a:rPr lang="en-CA" dirty="0" err="1"/>
              <a:t>biểu</a:t>
            </a:r>
            <a:r>
              <a:rPr lang="en-CA" dirty="0"/>
              <a:t> </a:t>
            </a:r>
            <a:r>
              <a:rPr lang="en-CA" dirty="0" err="1"/>
              <a:t>tượng</a:t>
            </a:r>
            <a:r>
              <a:rPr lang="en-CA" dirty="0"/>
              <a:t> </a:t>
            </a:r>
            <a:r>
              <a:rPr lang="en-CA" dirty="0" err="1"/>
              <a:t>của</a:t>
            </a:r>
            <a:r>
              <a:rPr lang="en-CA" dirty="0"/>
              <a:t> </a:t>
            </a:r>
            <a:r>
              <a:rPr lang="en-CA" dirty="0" err="1"/>
              <a:t>một</a:t>
            </a:r>
            <a:r>
              <a:rPr lang="en-CA" dirty="0"/>
              <a:t> </a:t>
            </a:r>
            <a:r>
              <a:rPr lang="en-CA" dirty="0" err="1"/>
              <a:t>ứng</a:t>
            </a:r>
            <a:r>
              <a:rPr lang="en-CA" dirty="0"/>
              <a:t> </a:t>
            </a:r>
            <a:r>
              <a:rPr lang="en-CA" dirty="0" err="1"/>
              <a:t>dụng</a:t>
            </a:r>
            <a:r>
              <a:rPr lang="en-CA" dirty="0"/>
              <a:t> ở </a:t>
            </a:r>
            <a:r>
              <a:rPr lang="en-CA" dirty="0" err="1"/>
              <a:t>bên</a:t>
            </a:r>
            <a:r>
              <a:rPr lang="en-CA" dirty="0"/>
              <a:t> </a:t>
            </a:r>
            <a:r>
              <a:rPr lang="en-CA" dirty="0" err="1"/>
              <a:t>trái</a:t>
            </a:r>
            <a:r>
              <a:rPr lang="en-CA" dirty="0"/>
              <a:t> </a:t>
            </a:r>
            <a:r>
              <a:rPr lang="en-CA" dirty="0" err="1"/>
              <a:t>của</a:t>
            </a:r>
            <a:r>
              <a:rPr lang="en-CA" dirty="0"/>
              <a:t> </a:t>
            </a:r>
            <a:r>
              <a:rPr lang="en-CA" dirty="0" err="1"/>
              <a:t>tên</a:t>
            </a:r>
            <a:r>
              <a:rPr lang="en-CA" dirty="0"/>
              <a:t> </a:t>
            </a:r>
            <a:r>
              <a:rPr lang="en-CA" dirty="0" err="1"/>
              <a:t>tập</a:t>
            </a:r>
            <a:r>
              <a:rPr lang="en-CA" dirty="0"/>
              <a:t> tin, </a:t>
            </a:r>
            <a:r>
              <a:rPr lang="en-CA" dirty="0" err="1"/>
              <a:t>cho</a:t>
            </a:r>
            <a:r>
              <a:rPr lang="en-CA" dirty="0"/>
              <a:t> </a:t>
            </a:r>
            <a:r>
              <a:rPr lang="en-CA" dirty="0" err="1"/>
              <a:t>biết</a:t>
            </a:r>
            <a:r>
              <a:rPr lang="en-CA" dirty="0"/>
              <a:t> </a:t>
            </a:r>
            <a:r>
              <a:rPr lang="en-CA" dirty="0" err="1"/>
              <a:t>chương</a:t>
            </a:r>
            <a:r>
              <a:rPr lang="en-CA" dirty="0"/>
              <a:t> </a:t>
            </a:r>
            <a:r>
              <a:rPr lang="en-CA" dirty="0" err="1"/>
              <a:t>trình</a:t>
            </a:r>
            <a:r>
              <a:rPr lang="en-CA" dirty="0"/>
              <a:t> </a:t>
            </a:r>
            <a:r>
              <a:rPr lang="en-CA" dirty="0" err="1"/>
              <a:t>nào</a:t>
            </a:r>
            <a:r>
              <a:rPr lang="en-CA" dirty="0"/>
              <a:t> </a:t>
            </a:r>
            <a:r>
              <a:rPr lang="en-CA" dirty="0" err="1"/>
              <a:t>được</a:t>
            </a:r>
            <a:r>
              <a:rPr lang="en-CA" dirty="0"/>
              <a:t> </a:t>
            </a:r>
            <a:r>
              <a:rPr lang="en-CA" dirty="0" err="1"/>
              <a:t>kết</a:t>
            </a:r>
            <a:r>
              <a:rPr lang="en-CA" dirty="0"/>
              <a:t> </a:t>
            </a:r>
            <a:r>
              <a:rPr lang="en-CA" dirty="0" err="1"/>
              <a:t>hợp</a:t>
            </a:r>
            <a:r>
              <a:rPr lang="en-CA" dirty="0"/>
              <a:t> </a:t>
            </a:r>
            <a:r>
              <a:rPr lang="en-CA" dirty="0" err="1"/>
              <a:t>với</a:t>
            </a:r>
            <a:r>
              <a:rPr lang="en-CA" dirty="0"/>
              <a:t> </a:t>
            </a:r>
            <a:r>
              <a:rPr lang="en-CA" dirty="0" err="1"/>
              <a:t>loại</a:t>
            </a:r>
            <a:r>
              <a:rPr lang="en-CA" dirty="0"/>
              <a:t> </a:t>
            </a:r>
            <a:r>
              <a:rPr lang="en-CA" dirty="0" err="1"/>
              <a:t>tập</a:t>
            </a:r>
            <a:r>
              <a:rPr lang="en-CA" dirty="0"/>
              <a:t> tin </a:t>
            </a:r>
            <a:r>
              <a:rPr lang="en-CA" dirty="0" err="1"/>
              <a:t>này</a:t>
            </a:r>
            <a:endParaRPr lang="vi-VN" dirty="0"/>
          </a:p>
          <a:p>
            <a:pPr lvl="1">
              <a:lnSpc>
                <a:spcPct val="120000"/>
              </a:lnSpc>
              <a:spcBef>
                <a:spcPts val="700"/>
              </a:spcBef>
            </a:pPr>
            <a:r>
              <a:rPr lang="vi-VN" dirty="0" err="1"/>
              <a:t>G</a:t>
            </a:r>
            <a:r>
              <a:rPr lang="en-CA" dirty="0" err="1" smtClean="0"/>
              <a:t>ợi</a:t>
            </a:r>
            <a:r>
              <a:rPr lang="en-CA" dirty="0" smtClean="0"/>
              <a:t> </a:t>
            </a:r>
            <a:r>
              <a:rPr lang="en-CA" dirty="0" err="1"/>
              <a:t>nhớ</a:t>
            </a:r>
            <a:r>
              <a:rPr lang="en-CA" dirty="0"/>
              <a:t> </a:t>
            </a:r>
            <a:r>
              <a:rPr lang="en-CA" dirty="0" err="1"/>
              <a:t>trực</a:t>
            </a:r>
            <a:r>
              <a:rPr lang="en-CA" dirty="0"/>
              <a:t> </a:t>
            </a:r>
            <a:r>
              <a:rPr lang="en-CA" dirty="0" err="1"/>
              <a:t>quan</a:t>
            </a:r>
            <a:r>
              <a:rPr lang="en-CA" dirty="0"/>
              <a:t> </a:t>
            </a:r>
            <a:r>
              <a:rPr lang="en-CA" dirty="0" err="1"/>
              <a:t>về</a:t>
            </a:r>
            <a:r>
              <a:rPr lang="en-CA" dirty="0"/>
              <a:t> </a:t>
            </a:r>
            <a:r>
              <a:rPr lang="en-CA" dirty="0" err="1"/>
              <a:t>chương</a:t>
            </a:r>
            <a:r>
              <a:rPr lang="en-CA" dirty="0"/>
              <a:t> </a:t>
            </a:r>
            <a:r>
              <a:rPr lang="en-CA" dirty="0" err="1"/>
              <a:t>trình</a:t>
            </a:r>
            <a:r>
              <a:rPr lang="en-CA" dirty="0"/>
              <a:t> </a:t>
            </a:r>
            <a:r>
              <a:rPr lang="en-CA" dirty="0" err="1"/>
              <a:t>phần</a:t>
            </a:r>
            <a:r>
              <a:rPr lang="en-CA" dirty="0"/>
              <a:t> </a:t>
            </a:r>
            <a:r>
              <a:rPr lang="en-CA" dirty="0" err="1"/>
              <a:t>mềm</a:t>
            </a:r>
            <a:r>
              <a:rPr lang="en-CA" dirty="0"/>
              <a:t> </a:t>
            </a:r>
            <a:r>
              <a:rPr lang="en-CA" dirty="0" err="1"/>
              <a:t>được</a:t>
            </a:r>
            <a:r>
              <a:rPr lang="en-CA" dirty="0"/>
              <a:t> </a:t>
            </a:r>
            <a:r>
              <a:rPr lang="en-CA" dirty="0" err="1"/>
              <a:t>dùng</a:t>
            </a:r>
            <a:r>
              <a:rPr lang="en-CA" dirty="0"/>
              <a:t> </a:t>
            </a:r>
            <a:r>
              <a:rPr lang="en-CA" dirty="0" err="1"/>
              <a:t>để</a:t>
            </a:r>
            <a:r>
              <a:rPr lang="en-CA" dirty="0"/>
              <a:t> </a:t>
            </a:r>
            <a:r>
              <a:rPr lang="en-CA" dirty="0" err="1"/>
              <a:t>tạo</a:t>
            </a:r>
            <a:r>
              <a:rPr lang="en-CA" dirty="0"/>
              <a:t>  </a:t>
            </a:r>
            <a:r>
              <a:rPr lang="en-CA" dirty="0" err="1"/>
              <a:t>hoặc</a:t>
            </a:r>
            <a:r>
              <a:rPr lang="en-CA" dirty="0"/>
              <a:t> </a:t>
            </a:r>
            <a:r>
              <a:rPr lang="en-CA" dirty="0" err="1"/>
              <a:t>truy</a:t>
            </a:r>
            <a:r>
              <a:rPr lang="en-CA" dirty="0"/>
              <a:t> </a:t>
            </a:r>
            <a:r>
              <a:rPr lang="en-CA" dirty="0" err="1"/>
              <a:t>xuất</a:t>
            </a:r>
            <a:r>
              <a:rPr lang="en-CA" dirty="0"/>
              <a:t> </a:t>
            </a:r>
            <a:r>
              <a:rPr lang="en-CA" dirty="0" err="1"/>
              <a:t>tập</a:t>
            </a:r>
            <a:r>
              <a:rPr lang="en-CA" dirty="0"/>
              <a:t> tin</a:t>
            </a:r>
            <a:endParaRPr lang="vi-VN" dirty="0"/>
          </a:p>
          <a:p>
            <a:pPr lvl="1">
              <a:lnSpc>
                <a:spcPct val="120000"/>
              </a:lnSpc>
              <a:spcBef>
                <a:spcPts val="700"/>
              </a:spcBef>
            </a:pPr>
            <a:r>
              <a:rPr lang="en-CA" dirty="0" err="1"/>
              <a:t>Nếu</a:t>
            </a:r>
            <a:r>
              <a:rPr lang="en-CA" dirty="0"/>
              <a:t> Windows </a:t>
            </a:r>
            <a:r>
              <a:rPr lang="en-CA" dirty="0" err="1"/>
              <a:t>hiển</a:t>
            </a:r>
            <a:r>
              <a:rPr lang="en-CA" dirty="0"/>
              <a:t> thị </a:t>
            </a:r>
            <a:r>
              <a:rPr lang="en-CA" dirty="0" err="1"/>
              <a:t>một</a:t>
            </a:r>
            <a:r>
              <a:rPr lang="en-CA" dirty="0"/>
              <a:t> </a:t>
            </a:r>
            <a:r>
              <a:rPr lang="en-CA" dirty="0" err="1"/>
              <a:t>biểu</a:t>
            </a:r>
            <a:r>
              <a:rPr lang="en-CA" dirty="0"/>
              <a:t> </a:t>
            </a:r>
            <a:r>
              <a:rPr lang="en-CA" dirty="0" err="1"/>
              <a:t>tượng</a:t>
            </a:r>
            <a:r>
              <a:rPr lang="en-CA" dirty="0"/>
              <a:t> </a:t>
            </a:r>
            <a:r>
              <a:rPr lang="en-CA" dirty="0" err="1"/>
              <a:t>tập</a:t>
            </a:r>
            <a:r>
              <a:rPr lang="en-CA" dirty="0"/>
              <a:t> tin </a:t>
            </a:r>
            <a:r>
              <a:rPr lang="en-CA" dirty="0" err="1"/>
              <a:t>chung</a:t>
            </a:r>
            <a:r>
              <a:rPr lang="en-CA" dirty="0"/>
              <a:t> </a:t>
            </a:r>
            <a:r>
              <a:rPr lang="en-CA" dirty="0" err="1"/>
              <a:t>chung</a:t>
            </a:r>
            <a:r>
              <a:rPr lang="en-CA" dirty="0"/>
              <a:t> </a:t>
            </a:r>
            <a:r>
              <a:rPr lang="en-CA" dirty="0" err="1"/>
              <a:t>thì</a:t>
            </a:r>
            <a:r>
              <a:rPr lang="en-CA" dirty="0"/>
              <a:t> </a:t>
            </a:r>
            <a:r>
              <a:rPr lang="en-CA" dirty="0" err="1"/>
              <a:t>nó</a:t>
            </a:r>
            <a:r>
              <a:rPr lang="en-CA" dirty="0"/>
              <a:t> </a:t>
            </a:r>
            <a:r>
              <a:rPr lang="en-CA" dirty="0" err="1"/>
              <a:t>không</a:t>
            </a:r>
            <a:r>
              <a:rPr lang="en-CA" dirty="0"/>
              <a:t> </a:t>
            </a:r>
            <a:r>
              <a:rPr lang="en-CA" dirty="0" err="1"/>
              <a:t>biết</a:t>
            </a:r>
            <a:r>
              <a:rPr lang="en-CA" dirty="0"/>
              <a:t> </a:t>
            </a:r>
            <a:r>
              <a:rPr lang="en-CA" dirty="0" err="1"/>
              <a:t>ứng</a:t>
            </a:r>
            <a:r>
              <a:rPr lang="en-CA" dirty="0"/>
              <a:t> </a:t>
            </a:r>
            <a:r>
              <a:rPr lang="en-CA" dirty="0" err="1"/>
              <a:t>dụng</a:t>
            </a:r>
            <a:r>
              <a:rPr lang="en-CA" dirty="0"/>
              <a:t> </a:t>
            </a:r>
            <a:r>
              <a:rPr lang="en-CA" dirty="0" err="1"/>
              <a:t>nào</a:t>
            </a:r>
            <a:r>
              <a:rPr lang="en-CA" dirty="0"/>
              <a:t> </a:t>
            </a:r>
            <a:r>
              <a:rPr lang="en-CA" dirty="0" err="1"/>
              <a:t>dùng</a:t>
            </a:r>
            <a:r>
              <a:rPr lang="en-CA" dirty="0"/>
              <a:t> </a:t>
            </a:r>
            <a:r>
              <a:rPr lang="en-CA" dirty="0" err="1"/>
              <a:t>để</a:t>
            </a:r>
            <a:r>
              <a:rPr lang="en-CA" dirty="0"/>
              <a:t> </a:t>
            </a:r>
            <a:r>
              <a:rPr lang="en-CA" dirty="0" err="1"/>
              <a:t>mở</a:t>
            </a:r>
            <a:r>
              <a:rPr lang="en-CA" dirty="0"/>
              <a:t> </a:t>
            </a:r>
            <a:r>
              <a:rPr lang="en-CA" dirty="0" err="1"/>
              <a:t>chương</a:t>
            </a:r>
            <a:r>
              <a:rPr lang="en-CA" dirty="0"/>
              <a:t> </a:t>
            </a:r>
            <a:r>
              <a:rPr lang="en-CA" dirty="0" err="1"/>
              <a:t>trình</a:t>
            </a:r>
            <a:endParaRPr lang="en-US" dirty="0"/>
          </a:p>
        </p:txBody>
      </p:sp>
      <p:sp>
        <p:nvSpPr>
          <p:cNvPr id="4" name="Footer Placeholder 3"/>
          <p:cNvSpPr>
            <a:spLocks noGrp="1"/>
          </p:cNvSpPr>
          <p:nvPr>
            <p:ph type="ftr" sz="quarter" idx="11"/>
          </p:nvPr>
        </p:nvSpPr>
        <p:spPr/>
        <p:txBody>
          <a:bodyPr/>
          <a:lstStyle/>
          <a:p>
            <a:r>
              <a:rPr lang="en-US" smtClean="0"/>
              <a:t>© IIG Vietnam</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31</a:t>
            </a:fld>
            <a:endParaRPr lang="en-US" dirty="0"/>
          </a:p>
        </p:txBody>
      </p:sp>
    </p:spTree>
    <p:extLst>
      <p:ext uri="{BB962C8B-B14F-4D97-AF65-F5344CB8AC3E}">
        <p14:creationId xmlns:p14="http://schemas.microsoft.com/office/powerpoint/2010/main" val="3206598384"/>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vi-VN" sz="3600" dirty="0" smtClean="0"/>
              <a:t>Tìm hiểu phần mở rộng của tập tin</a:t>
            </a:r>
            <a:endParaRPr lang="en-US" sz="3600" dirty="0"/>
          </a:p>
        </p:txBody>
      </p:sp>
      <p:sp>
        <p:nvSpPr>
          <p:cNvPr id="3" name="Content Placeholder 2"/>
          <p:cNvSpPr>
            <a:spLocks noGrp="1"/>
          </p:cNvSpPr>
          <p:nvPr>
            <p:ph idx="1"/>
          </p:nvPr>
        </p:nvSpPr>
        <p:spPr>
          <a:xfrm>
            <a:off x="373063" y="1332000"/>
            <a:ext cx="8385175" cy="4026749"/>
          </a:xfrm>
        </p:spPr>
        <p:txBody>
          <a:bodyPr>
            <a:normAutofit/>
          </a:bodyPr>
          <a:lstStyle/>
          <a:p>
            <a:r>
              <a:rPr lang="en-US" b="1" dirty="0" err="1"/>
              <a:t>Các</a:t>
            </a:r>
            <a:r>
              <a:rPr lang="en-US" b="1" dirty="0"/>
              <a:t> </a:t>
            </a:r>
            <a:r>
              <a:rPr lang="en-US" b="1" dirty="0" err="1"/>
              <a:t>tập</a:t>
            </a:r>
            <a:r>
              <a:rPr lang="en-US" b="1" dirty="0"/>
              <a:t> tin </a:t>
            </a:r>
            <a:r>
              <a:rPr lang="en-US" b="1" dirty="0" err="1"/>
              <a:t>âm</a:t>
            </a:r>
            <a:r>
              <a:rPr lang="en-US" b="1" dirty="0"/>
              <a:t> </a:t>
            </a:r>
            <a:r>
              <a:rPr lang="en-US" b="1" dirty="0" err="1"/>
              <a:t>thanh</a:t>
            </a:r>
            <a:r>
              <a:rPr lang="en-US" b="1" dirty="0"/>
              <a:t> (Audio Files)</a:t>
            </a:r>
          </a:p>
          <a:p>
            <a:pPr lvl="1"/>
            <a:r>
              <a:rPr lang="vi-VN" dirty="0" smtClean="0"/>
              <a:t>T</a:t>
            </a:r>
            <a:r>
              <a:rPr lang="en-CA" dirty="0" err="1" smtClean="0"/>
              <a:t>hường</a:t>
            </a:r>
            <a:r>
              <a:rPr lang="en-CA" dirty="0" smtClean="0"/>
              <a:t> </a:t>
            </a:r>
            <a:r>
              <a:rPr lang="en-CA" dirty="0" err="1"/>
              <a:t>được</a:t>
            </a:r>
            <a:r>
              <a:rPr lang="en-CA" dirty="0"/>
              <a:t> </a:t>
            </a:r>
            <a:r>
              <a:rPr lang="en-CA" dirty="0" err="1"/>
              <a:t>tạo</a:t>
            </a:r>
            <a:r>
              <a:rPr lang="en-CA" dirty="0"/>
              <a:t> </a:t>
            </a:r>
            <a:r>
              <a:rPr lang="en-CA" dirty="0" err="1"/>
              <a:t>ra</a:t>
            </a:r>
            <a:r>
              <a:rPr lang="en-CA" dirty="0"/>
              <a:t> </a:t>
            </a:r>
            <a:r>
              <a:rPr lang="en-CA" dirty="0" err="1"/>
              <a:t>bởi</a:t>
            </a:r>
            <a:r>
              <a:rPr lang="en-CA" dirty="0"/>
              <a:t> </a:t>
            </a:r>
            <a:r>
              <a:rPr lang="en-CA" dirty="0" err="1"/>
              <a:t>các</a:t>
            </a:r>
            <a:r>
              <a:rPr lang="en-CA" dirty="0"/>
              <a:t> </a:t>
            </a:r>
            <a:r>
              <a:rPr lang="en-CA" dirty="0" err="1"/>
              <a:t>ứng</a:t>
            </a:r>
            <a:r>
              <a:rPr lang="en-CA" dirty="0"/>
              <a:t> </a:t>
            </a:r>
            <a:r>
              <a:rPr lang="en-CA" dirty="0" err="1"/>
              <a:t>dụng</a:t>
            </a:r>
            <a:r>
              <a:rPr lang="en-CA" dirty="0"/>
              <a:t> </a:t>
            </a:r>
            <a:r>
              <a:rPr lang="en-CA" dirty="0" err="1"/>
              <a:t>chuyên</a:t>
            </a:r>
            <a:r>
              <a:rPr lang="en-CA" dirty="0"/>
              <a:t> </a:t>
            </a:r>
            <a:r>
              <a:rPr lang="en-CA" dirty="0" err="1"/>
              <a:t>dụng</a:t>
            </a:r>
            <a:r>
              <a:rPr lang="en-CA" dirty="0"/>
              <a:t> </a:t>
            </a:r>
            <a:r>
              <a:rPr lang="en-CA" dirty="0" err="1"/>
              <a:t>nhưng</a:t>
            </a:r>
            <a:r>
              <a:rPr lang="en-CA" dirty="0"/>
              <a:t> </a:t>
            </a:r>
            <a:r>
              <a:rPr lang="en-CA" dirty="0" err="1"/>
              <a:t>có</a:t>
            </a:r>
            <a:r>
              <a:rPr lang="en-CA" dirty="0"/>
              <a:t> </a:t>
            </a:r>
            <a:r>
              <a:rPr lang="en-CA" dirty="0" err="1"/>
              <a:t>thể</a:t>
            </a:r>
            <a:r>
              <a:rPr lang="en-CA" dirty="0"/>
              <a:t> </a:t>
            </a:r>
            <a:r>
              <a:rPr lang="en-CA" dirty="0" err="1"/>
              <a:t>được</a:t>
            </a:r>
            <a:r>
              <a:rPr lang="en-CA" dirty="0"/>
              <a:t> </a:t>
            </a:r>
            <a:r>
              <a:rPr lang="en-CA" dirty="0" err="1"/>
              <a:t>mở</a:t>
            </a:r>
            <a:r>
              <a:rPr lang="en-CA" dirty="0"/>
              <a:t> </a:t>
            </a:r>
            <a:r>
              <a:rPr lang="en-CA" dirty="0" err="1"/>
              <a:t>bởi</a:t>
            </a:r>
            <a:r>
              <a:rPr lang="en-CA" dirty="0"/>
              <a:t> </a:t>
            </a:r>
            <a:r>
              <a:rPr lang="en-CA" dirty="0" err="1"/>
              <a:t>các</a:t>
            </a:r>
            <a:r>
              <a:rPr lang="en-CA" dirty="0"/>
              <a:t> </a:t>
            </a:r>
            <a:r>
              <a:rPr lang="en-CA" dirty="0" err="1"/>
              <a:t>ứng</a:t>
            </a:r>
            <a:r>
              <a:rPr lang="en-CA" dirty="0"/>
              <a:t> </a:t>
            </a:r>
            <a:r>
              <a:rPr lang="en-CA" dirty="0" err="1"/>
              <a:t>dụng</a:t>
            </a:r>
            <a:r>
              <a:rPr lang="en-CA" dirty="0"/>
              <a:t> </a:t>
            </a:r>
            <a:r>
              <a:rPr lang="en-CA" dirty="0" err="1"/>
              <a:t>miễn</a:t>
            </a:r>
            <a:r>
              <a:rPr lang="en-CA" dirty="0"/>
              <a:t> </a:t>
            </a:r>
            <a:r>
              <a:rPr lang="en-CA" dirty="0" err="1"/>
              <a:t>phí</a:t>
            </a:r>
            <a:r>
              <a:rPr lang="en-CA" dirty="0"/>
              <a:t> </a:t>
            </a:r>
            <a:r>
              <a:rPr lang="en-CA" dirty="0" err="1"/>
              <a:t>sẵn</a:t>
            </a:r>
            <a:r>
              <a:rPr lang="en-CA" dirty="0"/>
              <a:t> </a:t>
            </a:r>
            <a:r>
              <a:rPr lang="en-CA" dirty="0" err="1"/>
              <a:t>có</a:t>
            </a:r>
            <a:r>
              <a:rPr lang="en-CA" dirty="0"/>
              <a:t> </a:t>
            </a:r>
            <a:r>
              <a:rPr lang="en-CA" dirty="0" err="1"/>
              <a:t>được</a:t>
            </a:r>
            <a:r>
              <a:rPr lang="en-CA" dirty="0"/>
              <a:t> </a:t>
            </a:r>
            <a:r>
              <a:rPr lang="en-CA" dirty="0" err="1"/>
              <a:t>gọi</a:t>
            </a:r>
            <a:r>
              <a:rPr lang="en-CA" dirty="0"/>
              <a:t> </a:t>
            </a:r>
            <a:r>
              <a:rPr lang="en-CA" dirty="0" err="1"/>
              <a:t>là</a:t>
            </a:r>
            <a:r>
              <a:rPr lang="en-CA" dirty="0"/>
              <a:t> </a:t>
            </a:r>
            <a:r>
              <a:rPr lang="en-CA" dirty="0" err="1"/>
              <a:t>các</a:t>
            </a:r>
            <a:r>
              <a:rPr lang="en-CA" dirty="0"/>
              <a:t> </a:t>
            </a:r>
            <a:r>
              <a:rPr lang="en-CA" dirty="0" err="1"/>
              <a:t>chương</a:t>
            </a:r>
            <a:r>
              <a:rPr lang="en-CA" dirty="0"/>
              <a:t> </a:t>
            </a:r>
            <a:r>
              <a:rPr lang="en-CA" dirty="0" err="1"/>
              <a:t>trình</a:t>
            </a:r>
            <a:r>
              <a:rPr lang="en-CA" dirty="0"/>
              <a:t> </a:t>
            </a:r>
            <a:r>
              <a:rPr lang="en-CA" dirty="0" err="1"/>
              <a:t>phát</a:t>
            </a:r>
            <a:r>
              <a:rPr lang="en-CA" dirty="0"/>
              <a:t> </a:t>
            </a:r>
            <a:r>
              <a:rPr lang="en-CA" dirty="0" err="1"/>
              <a:t>âm</a:t>
            </a:r>
            <a:r>
              <a:rPr lang="en-CA" dirty="0"/>
              <a:t> </a:t>
            </a:r>
            <a:r>
              <a:rPr lang="en-CA" dirty="0" err="1"/>
              <a:t>thanh</a:t>
            </a:r>
            <a:r>
              <a:rPr lang="en-CA" dirty="0"/>
              <a:t> (players)</a:t>
            </a:r>
            <a:endParaRPr lang="en-US" dirty="0"/>
          </a:p>
        </p:txBody>
      </p:sp>
      <p:graphicFrame>
        <p:nvGraphicFramePr>
          <p:cNvPr id="4" name="Table 3"/>
          <p:cNvGraphicFramePr>
            <a:graphicFrameLocks noGrp="1"/>
          </p:cNvGraphicFramePr>
          <p:nvPr>
            <p:extLst>
              <p:ext uri="{D42A27DB-BD31-4B8C-83A1-F6EECF244321}">
                <p14:modId xmlns:p14="http://schemas.microsoft.com/office/powerpoint/2010/main" val="1718136595"/>
              </p:ext>
            </p:extLst>
          </p:nvPr>
        </p:nvGraphicFramePr>
        <p:xfrm>
          <a:off x="1089211" y="3223408"/>
          <a:ext cx="7853082" cy="3147078"/>
        </p:xfrm>
        <a:graphic>
          <a:graphicData uri="http://schemas.openxmlformats.org/drawingml/2006/table">
            <a:tbl>
              <a:tblPr firstRow="1" firstCol="1" bandRow="1"/>
              <a:tblGrid>
                <a:gridCol w="1670855"/>
                <a:gridCol w="6182227"/>
              </a:tblGrid>
              <a:tr h="524513">
                <a:tc>
                  <a:txBody>
                    <a:bodyPr/>
                    <a:lstStyle/>
                    <a:p>
                      <a:pPr marL="0" algn="l">
                        <a:lnSpc>
                          <a:spcPct val="110000"/>
                        </a:lnSpc>
                        <a:spcBef>
                          <a:spcPts val="100"/>
                        </a:spcBef>
                        <a:spcAft>
                          <a:spcPts val="200"/>
                        </a:spcAft>
                        <a:tabLst>
                          <a:tab pos="228600" algn="l"/>
                        </a:tabLst>
                      </a:pPr>
                      <a:r>
                        <a:rPr lang="en-US" sz="2000" b="1" dirty="0">
                          <a:effectLst/>
                          <a:latin typeface="Cambria" panose="02040503050406030204" pitchFamily="18" charset="0"/>
                          <a:ea typeface="Times New Roman"/>
                          <a:cs typeface="Calibri"/>
                        </a:rPr>
                        <a:t>.au</a:t>
                      </a:r>
                    </a:p>
                  </a:txBody>
                  <a:tcPr marL="68580" marR="68580" marT="0" marB="0" anchor="ctr">
                    <a:lnL>
                      <a:noFill/>
                    </a:lnL>
                    <a:lnR w="12700" cap="flat" cmpd="sng" algn="ctr">
                      <a:noFill/>
                      <a:prstDash val="solid"/>
                      <a:round/>
                      <a:headEnd type="none" w="med" len="med"/>
                      <a:tailEnd type="none" w="med" len="med"/>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just">
                        <a:lnSpc>
                          <a:spcPct val="110000"/>
                        </a:lnSpc>
                        <a:spcBef>
                          <a:spcPts val="100"/>
                        </a:spcBef>
                        <a:spcAft>
                          <a:spcPts val="200"/>
                        </a:spcAft>
                        <a:tabLst>
                          <a:tab pos="228600" algn="l"/>
                        </a:tabLst>
                      </a:pPr>
                      <a:r>
                        <a:rPr lang="en-US" sz="2000" smtClean="0">
                          <a:effectLst/>
                          <a:latin typeface="Cambria" panose="02040503050406030204" pitchFamily="18" charset="0"/>
                          <a:ea typeface="Times New Roman"/>
                          <a:cs typeface="Calibri"/>
                        </a:rPr>
                        <a:t>Định dạng âm thanh trên máy chủ Unix.</a:t>
                      </a:r>
                      <a:endParaRPr lang="en-US" sz="2000" dirty="0">
                        <a:effectLst/>
                        <a:latin typeface="Cambria" panose="02040503050406030204" pitchFamily="18" charset="0"/>
                        <a:ea typeface="Times New Roman"/>
                        <a:cs typeface="Calibri"/>
                      </a:endParaRPr>
                    </a:p>
                  </a:txBody>
                  <a:tcPr marL="68580" marR="68580" marT="0" marB="0" anchor="ctr">
                    <a:lnL w="12700" cap="flat" cmpd="sng" algn="ctr">
                      <a:noFill/>
                      <a:prstDash val="solid"/>
                      <a:round/>
                      <a:headEnd type="none" w="med" len="med"/>
                      <a:tailEnd type="none" w="med" len="med"/>
                    </a:lnL>
                    <a:lnR>
                      <a:noFill/>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524513">
                <a:tc>
                  <a:txBody>
                    <a:bodyPr/>
                    <a:lstStyle/>
                    <a:p>
                      <a:pPr marL="0" algn="l">
                        <a:lnSpc>
                          <a:spcPct val="110000"/>
                        </a:lnSpc>
                        <a:spcBef>
                          <a:spcPts val="100"/>
                        </a:spcBef>
                        <a:spcAft>
                          <a:spcPts val="200"/>
                        </a:spcAft>
                        <a:tabLst>
                          <a:tab pos="228600" algn="l"/>
                        </a:tabLst>
                      </a:pPr>
                      <a:r>
                        <a:rPr lang="en-US" sz="2000" b="1" dirty="0">
                          <a:effectLst/>
                          <a:latin typeface="Cambria" panose="02040503050406030204" pitchFamily="18" charset="0"/>
                          <a:ea typeface="Times New Roman"/>
                          <a:cs typeface="Calibri"/>
                        </a:rPr>
                        <a:t>.aiff</a:t>
                      </a:r>
                    </a:p>
                  </a:txBody>
                  <a:tcPr marL="68580" marR="68580" marT="0" marB="0" anchor="ctr">
                    <a:lnL>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just">
                        <a:lnSpc>
                          <a:spcPct val="110000"/>
                        </a:lnSpc>
                        <a:spcBef>
                          <a:spcPts val="100"/>
                        </a:spcBef>
                        <a:spcAft>
                          <a:spcPts val="200"/>
                        </a:spcAft>
                        <a:tabLst>
                          <a:tab pos="228600" algn="l"/>
                        </a:tabLst>
                      </a:pPr>
                      <a:r>
                        <a:rPr lang="en-US" sz="2000" dirty="0">
                          <a:effectLst/>
                          <a:latin typeface="Cambria" panose="02040503050406030204" pitchFamily="18" charset="0"/>
                          <a:ea typeface="Times New Roman"/>
                          <a:cs typeface="Calibri"/>
                        </a:rPr>
                        <a:t>Audio Interchange File </a:t>
                      </a:r>
                      <a:r>
                        <a:rPr lang="en-US" sz="2000" dirty="0" smtClean="0">
                          <a:effectLst/>
                          <a:latin typeface="Cambria" panose="02040503050406030204" pitchFamily="18" charset="0"/>
                          <a:ea typeface="Times New Roman"/>
                          <a:cs typeface="Calibri"/>
                        </a:rPr>
                        <a:t>Format</a:t>
                      </a:r>
                      <a:endParaRPr lang="en-US" sz="2000" dirty="0">
                        <a:effectLst/>
                        <a:latin typeface="Cambria" panose="02040503050406030204" pitchFamily="18" charset="0"/>
                        <a:ea typeface="Times New Roman"/>
                        <a:cs typeface="Calibri"/>
                      </a:endParaRPr>
                    </a:p>
                  </a:txBody>
                  <a:tcPr marL="68580" marR="68580" marT="0" marB="0" anchor="ctr">
                    <a:lnL w="12700" cap="flat" cmpd="sng" algn="ctr">
                      <a:no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524513">
                <a:tc>
                  <a:txBody>
                    <a:bodyPr/>
                    <a:lstStyle/>
                    <a:p>
                      <a:pPr marL="0" algn="l">
                        <a:lnSpc>
                          <a:spcPct val="110000"/>
                        </a:lnSpc>
                        <a:spcBef>
                          <a:spcPts val="100"/>
                        </a:spcBef>
                        <a:spcAft>
                          <a:spcPts val="200"/>
                        </a:spcAft>
                        <a:tabLst>
                          <a:tab pos="228600" algn="l"/>
                        </a:tabLst>
                      </a:pPr>
                      <a:r>
                        <a:rPr lang="en-US" sz="2000" b="1" dirty="0">
                          <a:effectLst/>
                          <a:latin typeface="Cambria" panose="02040503050406030204" pitchFamily="18" charset="0"/>
                          <a:ea typeface="Times New Roman"/>
                          <a:cs typeface="Calibri"/>
                        </a:rPr>
                        <a:t>.</a:t>
                      </a:r>
                      <a:r>
                        <a:rPr lang="en-US" sz="2000" b="1">
                          <a:effectLst/>
                          <a:latin typeface="Cambria" panose="02040503050406030204" pitchFamily="18" charset="0"/>
                          <a:ea typeface="Times New Roman"/>
                          <a:cs typeface="Calibri"/>
                        </a:rPr>
                        <a:t>mp3 </a:t>
                      </a:r>
                      <a:r>
                        <a:rPr lang="en-US" sz="2000" b="1" smtClean="0">
                          <a:effectLst/>
                          <a:latin typeface="Cambria" panose="02040503050406030204" pitchFamily="18" charset="0"/>
                          <a:ea typeface="Times New Roman"/>
                          <a:cs typeface="Calibri"/>
                        </a:rPr>
                        <a:t>và </a:t>
                      </a:r>
                      <a:r>
                        <a:rPr lang="en-US" sz="2000" b="1" dirty="0">
                          <a:effectLst/>
                          <a:latin typeface="Cambria" panose="02040503050406030204" pitchFamily="18" charset="0"/>
                          <a:ea typeface="Times New Roman"/>
                          <a:cs typeface="Calibri"/>
                        </a:rPr>
                        <a:t>m4a</a:t>
                      </a:r>
                    </a:p>
                  </a:txBody>
                  <a:tcPr marL="68580" marR="68580" marT="0" marB="0" anchor="ctr">
                    <a:lnL>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just">
                        <a:lnSpc>
                          <a:spcPct val="110000"/>
                        </a:lnSpc>
                        <a:spcBef>
                          <a:spcPts val="100"/>
                        </a:spcBef>
                        <a:spcAft>
                          <a:spcPts val="200"/>
                        </a:spcAft>
                        <a:tabLst>
                          <a:tab pos="228600" algn="l"/>
                        </a:tabLst>
                      </a:pPr>
                      <a:r>
                        <a:rPr lang="en-US" sz="2000" dirty="0">
                          <a:effectLst/>
                          <a:latin typeface="Cambria" panose="02040503050406030204" pitchFamily="18" charset="0"/>
                          <a:ea typeface="Times New Roman"/>
                          <a:cs typeface="Calibri"/>
                        </a:rPr>
                        <a:t>Motion Picture Experts Group </a:t>
                      </a:r>
                      <a:r>
                        <a:rPr lang="en-US" sz="2000" dirty="0" smtClean="0">
                          <a:effectLst/>
                          <a:latin typeface="Cambria" panose="02040503050406030204" pitchFamily="18" charset="0"/>
                          <a:ea typeface="Times New Roman"/>
                          <a:cs typeface="Calibri"/>
                        </a:rPr>
                        <a:t>MPEG</a:t>
                      </a:r>
                      <a:endParaRPr lang="en-US" sz="2000" dirty="0">
                        <a:effectLst/>
                        <a:latin typeface="Cambria" panose="02040503050406030204" pitchFamily="18" charset="0"/>
                        <a:ea typeface="Times New Roman"/>
                        <a:cs typeface="Calibri"/>
                      </a:endParaRPr>
                    </a:p>
                  </a:txBody>
                  <a:tcPr marL="68580" marR="68580" marT="0" marB="0" anchor="ctr">
                    <a:lnL w="12700" cap="flat" cmpd="sng" algn="ctr">
                      <a:no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524513">
                <a:tc>
                  <a:txBody>
                    <a:bodyPr/>
                    <a:lstStyle/>
                    <a:p>
                      <a:pPr marL="0" algn="l">
                        <a:lnSpc>
                          <a:spcPct val="110000"/>
                        </a:lnSpc>
                        <a:spcBef>
                          <a:spcPts val="100"/>
                        </a:spcBef>
                        <a:spcAft>
                          <a:spcPts val="200"/>
                        </a:spcAft>
                        <a:tabLst>
                          <a:tab pos="228600" algn="l"/>
                        </a:tabLst>
                      </a:pPr>
                      <a:r>
                        <a:rPr lang="en-US" sz="2000" b="1" dirty="0">
                          <a:effectLst/>
                          <a:latin typeface="Cambria" panose="02040503050406030204" pitchFamily="18" charset="0"/>
                          <a:ea typeface="Times New Roman"/>
                          <a:cs typeface="Calibri"/>
                        </a:rPr>
                        <a:t>.ra</a:t>
                      </a:r>
                    </a:p>
                  </a:txBody>
                  <a:tcPr marL="68580" marR="68580" marT="0" marB="0" anchor="ctr">
                    <a:lnL>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just">
                        <a:lnSpc>
                          <a:spcPct val="110000"/>
                        </a:lnSpc>
                        <a:spcBef>
                          <a:spcPts val="100"/>
                        </a:spcBef>
                        <a:spcAft>
                          <a:spcPts val="200"/>
                        </a:spcAft>
                        <a:tabLst>
                          <a:tab pos="228600" algn="l"/>
                        </a:tabLst>
                      </a:pPr>
                      <a:r>
                        <a:rPr lang="en-US" sz="2000" dirty="0" smtClean="0">
                          <a:effectLst/>
                          <a:latin typeface="Cambria" panose="02040503050406030204" pitchFamily="18" charset="0"/>
                          <a:ea typeface="Times New Roman"/>
                          <a:cs typeface="Calibri"/>
                        </a:rPr>
                        <a:t>RealAudio</a:t>
                      </a:r>
                      <a:endParaRPr lang="en-US" sz="2000" dirty="0">
                        <a:effectLst/>
                        <a:latin typeface="Cambria" panose="02040503050406030204" pitchFamily="18" charset="0"/>
                        <a:ea typeface="Times New Roman"/>
                        <a:cs typeface="Calibri"/>
                      </a:endParaRPr>
                    </a:p>
                  </a:txBody>
                  <a:tcPr marL="68580" marR="68580" marT="0" marB="0" anchor="ctr">
                    <a:lnL w="12700" cap="flat" cmpd="sng" algn="ctr">
                      <a:no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524513">
                <a:tc>
                  <a:txBody>
                    <a:bodyPr/>
                    <a:lstStyle/>
                    <a:p>
                      <a:pPr marL="0" algn="l">
                        <a:lnSpc>
                          <a:spcPct val="110000"/>
                        </a:lnSpc>
                        <a:spcBef>
                          <a:spcPts val="100"/>
                        </a:spcBef>
                        <a:spcAft>
                          <a:spcPts val="200"/>
                        </a:spcAft>
                        <a:tabLst>
                          <a:tab pos="228600" algn="l"/>
                        </a:tabLst>
                      </a:pPr>
                      <a:r>
                        <a:rPr lang="en-US" sz="2000" b="1" dirty="0">
                          <a:effectLst/>
                          <a:latin typeface="Cambria" panose="02040503050406030204" pitchFamily="18" charset="0"/>
                          <a:ea typeface="Times New Roman"/>
                          <a:cs typeface="Calibri"/>
                        </a:rPr>
                        <a:t>.wav</a:t>
                      </a:r>
                    </a:p>
                  </a:txBody>
                  <a:tcPr marL="68580" marR="68580" marT="0" marB="0" anchor="ctr">
                    <a:lnL>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just">
                        <a:lnSpc>
                          <a:spcPct val="110000"/>
                        </a:lnSpc>
                        <a:spcBef>
                          <a:spcPts val="100"/>
                        </a:spcBef>
                        <a:spcAft>
                          <a:spcPts val="200"/>
                        </a:spcAft>
                        <a:tabLst>
                          <a:tab pos="228600" algn="l"/>
                        </a:tabLst>
                      </a:pPr>
                      <a:r>
                        <a:rPr lang="en-US" sz="2000" dirty="0">
                          <a:effectLst/>
                          <a:latin typeface="Cambria" panose="02040503050406030204" pitchFamily="18" charset="0"/>
                          <a:ea typeface="Times New Roman"/>
                          <a:cs typeface="Calibri"/>
                        </a:rPr>
                        <a:t>Waveform Audio File </a:t>
                      </a:r>
                      <a:r>
                        <a:rPr lang="en-US" sz="2000" dirty="0" smtClean="0">
                          <a:effectLst/>
                          <a:latin typeface="Cambria" panose="02040503050406030204" pitchFamily="18" charset="0"/>
                          <a:ea typeface="Times New Roman"/>
                          <a:cs typeface="Calibri"/>
                        </a:rPr>
                        <a:t>Format</a:t>
                      </a:r>
                      <a:endParaRPr lang="en-US" sz="2000" dirty="0">
                        <a:effectLst/>
                        <a:latin typeface="Cambria" panose="02040503050406030204" pitchFamily="18" charset="0"/>
                        <a:ea typeface="Times New Roman"/>
                        <a:cs typeface="Calibri"/>
                      </a:endParaRPr>
                    </a:p>
                  </a:txBody>
                  <a:tcPr marL="68580" marR="68580" marT="0" marB="0" anchor="ctr">
                    <a:lnL w="12700" cap="flat" cmpd="sng" algn="ctr">
                      <a:no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524513">
                <a:tc>
                  <a:txBody>
                    <a:bodyPr/>
                    <a:lstStyle/>
                    <a:p>
                      <a:pPr marL="0" algn="l">
                        <a:lnSpc>
                          <a:spcPct val="110000"/>
                        </a:lnSpc>
                        <a:spcBef>
                          <a:spcPts val="100"/>
                        </a:spcBef>
                        <a:spcAft>
                          <a:spcPts val="200"/>
                        </a:spcAft>
                        <a:tabLst>
                          <a:tab pos="228600" algn="l"/>
                        </a:tabLst>
                      </a:pPr>
                      <a:r>
                        <a:rPr lang="en-US" sz="2000" b="1" dirty="0">
                          <a:effectLst/>
                          <a:latin typeface="Cambria" panose="02040503050406030204" pitchFamily="18" charset="0"/>
                          <a:ea typeface="Times New Roman"/>
                          <a:cs typeface="Calibri"/>
                        </a:rPr>
                        <a:t>XMMS</a:t>
                      </a:r>
                    </a:p>
                  </a:txBody>
                  <a:tcPr marL="68580" marR="68580" marT="0" marB="0" anchor="ctr">
                    <a:lnL>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a:noFill/>
                    </a:lnB>
                    <a:lnTlToBr w="12700" cmpd="sng">
                      <a:noFill/>
                      <a:prstDash val="solid"/>
                    </a:lnTlToBr>
                    <a:lnBlToTr w="12700" cmpd="sng">
                      <a:noFill/>
                      <a:prstDash val="solid"/>
                    </a:lnBlToTr>
                  </a:tcPr>
                </a:tc>
                <a:tc>
                  <a:txBody>
                    <a:bodyPr/>
                    <a:lstStyle/>
                    <a:p>
                      <a:pPr marL="0" algn="just">
                        <a:lnSpc>
                          <a:spcPct val="110000"/>
                        </a:lnSpc>
                        <a:spcBef>
                          <a:spcPts val="100"/>
                        </a:spcBef>
                        <a:spcAft>
                          <a:spcPts val="200"/>
                        </a:spcAft>
                        <a:tabLst>
                          <a:tab pos="228600" algn="l"/>
                        </a:tabLst>
                      </a:pPr>
                      <a:r>
                        <a:rPr lang="en-US" sz="2000" smtClean="0">
                          <a:effectLst/>
                          <a:latin typeface="Cambria" panose="02040503050406030204" pitchFamily="18" charset="0"/>
                          <a:ea typeface="Times New Roman"/>
                          <a:cs typeface="Calibri"/>
                        </a:rPr>
                        <a:t>Định dạng tập tin sử dụng trên hệ thống dựa trên Unix. </a:t>
                      </a:r>
                      <a:endParaRPr lang="en-US" sz="2000" dirty="0">
                        <a:effectLst/>
                        <a:latin typeface="Cambria" panose="02040503050406030204" pitchFamily="18" charset="0"/>
                        <a:ea typeface="Times New Roman"/>
                        <a:cs typeface="Calibri"/>
                      </a:endParaRPr>
                    </a:p>
                  </a:txBody>
                  <a:tcPr marL="68580" marR="68580" marT="0" marB="0" anchor="ctr">
                    <a:lnL w="12700" cap="flat" cmpd="sng" algn="ctr">
                      <a:noFill/>
                      <a:prstDash val="solid"/>
                      <a:round/>
                      <a:headEnd type="none" w="med" len="med"/>
                      <a:tailEnd type="none" w="med" len="med"/>
                    </a:lnL>
                    <a:lnR>
                      <a:noFill/>
                    </a:lnR>
                    <a:lnT w="12700" cap="flat" cmpd="sng" algn="ctr">
                      <a:noFill/>
                      <a:prstDash val="solid"/>
                      <a:round/>
                      <a:headEnd type="none" w="med" len="med"/>
                      <a:tailEnd type="none" w="med" len="med"/>
                    </a:lnT>
                    <a:lnB>
                      <a:noFill/>
                    </a:lnB>
                    <a:lnTlToBr w="12700" cmpd="sng">
                      <a:noFill/>
                      <a:prstDash val="solid"/>
                    </a:lnTlToBr>
                    <a:lnBlToTr w="12700" cmpd="sng">
                      <a:noFill/>
                      <a:prstDash val="solid"/>
                    </a:lnBlToTr>
                  </a:tcPr>
                </a:tc>
              </a:tr>
            </a:tbl>
          </a:graphicData>
        </a:graphic>
      </p:graphicFrame>
      <p:sp>
        <p:nvSpPr>
          <p:cNvPr id="5" name="Footer Placeholder 4"/>
          <p:cNvSpPr>
            <a:spLocks noGrp="1"/>
          </p:cNvSpPr>
          <p:nvPr>
            <p:ph type="ftr" sz="quarter" idx="11"/>
          </p:nvPr>
        </p:nvSpPr>
        <p:spPr/>
        <p:txBody>
          <a:bodyPr/>
          <a:lstStyle/>
          <a:p>
            <a:r>
              <a:rPr lang="en-US" smtClean="0"/>
              <a:t>© IIG Vietnam</a:t>
            </a:r>
            <a:endParaRPr lang="en-US" dirty="0"/>
          </a:p>
        </p:txBody>
      </p:sp>
      <p:sp>
        <p:nvSpPr>
          <p:cNvPr id="6" name="Slide Number Placeholder 5"/>
          <p:cNvSpPr>
            <a:spLocks noGrp="1"/>
          </p:cNvSpPr>
          <p:nvPr>
            <p:ph type="sldNum" sz="quarter" idx="12"/>
          </p:nvPr>
        </p:nvSpPr>
        <p:spPr/>
        <p:txBody>
          <a:bodyPr/>
          <a:lstStyle/>
          <a:p>
            <a:fld id="{45FB6C65-6715-49C2-A781-2C0369051A11}" type="slidenum">
              <a:rPr lang="en-US" smtClean="0"/>
              <a:t>32</a:t>
            </a:fld>
            <a:endParaRPr lang="en-US" dirty="0"/>
          </a:p>
        </p:txBody>
      </p:sp>
    </p:spTree>
    <p:extLst>
      <p:ext uri="{BB962C8B-B14F-4D97-AF65-F5344CB8AC3E}">
        <p14:creationId xmlns:p14="http://schemas.microsoft.com/office/powerpoint/2010/main" val="543163293"/>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vi-VN" sz="3600" dirty="0" smtClean="0"/>
              <a:t>Tìm hiểu phần mở rộng của tập tin</a:t>
            </a:r>
            <a:endParaRPr lang="en-US" sz="3600" dirty="0"/>
          </a:p>
        </p:txBody>
      </p:sp>
      <p:sp>
        <p:nvSpPr>
          <p:cNvPr id="3" name="Content Placeholder 2"/>
          <p:cNvSpPr>
            <a:spLocks noGrp="1"/>
          </p:cNvSpPr>
          <p:nvPr>
            <p:ph idx="1"/>
          </p:nvPr>
        </p:nvSpPr>
        <p:spPr>
          <a:xfrm>
            <a:off x="374400" y="1332000"/>
            <a:ext cx="8368273" cy="4940113"/>
          </a:xfrm>
        </p:spPr>
        <p:txBody>
          <a:bodyPr>
            <a:normAutofit/>
          </a:bodyPr>
          <a:lstStyle/>
          <a:p>
            <a:r>
              <a:rPr lang="nn-NO" b="1" dirty="0"/>
              <a:t>Các tập tin video (Video Files)</a:t>
            </a:r>
            <a:endParaRPr lang="en-US" b="1" dirty="0"/>
          </a:p>
          <a:p>
            <a:pPr lvl="1"/>
            <a:r>
              <a:rPr lang="vi-VN" dirty="0" err="1"/>
              <a:t>T</a:t>
            </a:r>
            <a:r>
              <a:rPr lang="en-CA" dirty="0" err="1" smtClean="0"/>
              <a:t>hường</a:t>
            </a:r>
            <a:r>
              <a:rPr lang="en-CA" dirty="0" smtClean="0"/>
              <a:t> </a:t>
            </a:r>
            <a:r>
              <a:rPr lang="en-CA" dirty="0" err="1"/>
              <a:t>được</a:t>
            </a:r>
            <a:r>
              <a:rPr lang="en-CA" dirty="0"/>
              <a:t> </a:t>
            </a:r>
            <a:r>
              <a:rPr lang="en-CA" dirty="0" err="1"/>
              <a:t>tạo</a:t>
            </a:r>
            <a:r>
              <a:rPr lang="en-CA" dirty="0"/>
              <a:t> </a:t>
            </a:r>
            <a:r>
              <a:rPr lang="en-CA" dirty="0" err="1"/>
              <a:t>ra</a:t>
            </a:r>
            <a:r>
              <a:rPr lang="en-CA" dirty="0"/>
              <a:t> </a:t>
            </a:r>
            <a:r>
              <a:rPr lang="en-CA" dirty="0" err="1"/>
              <a:t>bởi</a:t>
            </a:r>
            <a:r>
              <a:rPr lang="en-CA" dirty="0"/>
              <a:t> </a:t>
            </a:r>
            <a:r>
              <a:rPr lang="en-CA" dirty="0" err="1"/>
              <a:t>các</a:t>
            </a:r>
            <a:r>
              <a:rPr lang="en-CA" dirty="0"/>
              <a:t> </a:t>
            </a:r>
            <a:r>
              <a:rPr lang="en-CA" dirty="0" err="1"/>
              <a:t>ứng</a:t>
            </a:r>
            <a:r>
              <a:rPr lang="en-CA" dirty="0"/>
              <a:t> </a:t>
            </a:r>
            <a:r>
              <a:rPr lang="en-CA" dirty="0" err="1"/>
              <a:t>dụng</a:t>
            </a:r>
            <a:r>
              <a:rPr lang="en-CA" dirty="0"/>
              <a:t> </a:t>
            </a:r>
            <a:r>
              <a:rPr lang="en-CA" dirty="0" err="1"/>
              <a:t>chuyên</a:t>
            </a:r>
            <a:r>
              <a:rPr lang="en-CA" dirty="0"/>
              <a:t> </a:t>
            </a:r>
            <a:r>
              <a:rPr lang="en-CA" dirty="0" err="1"/>
              <a:t>dụng</a:t>
            </a:r>
            <a:r>
              <a:rPr lang="en-CA" dirty="0"/>
              <a:t> </a:t>
            </a:r>
            <a:r>
              <a:rPr lang="en-CA" dirty="0" err="1"/>
              <a:t>nhưng</a:t>
            </a:r>
            <a:r>
              <a:rPr lang="en-CA" dirty="0"/>
              <a:t> </a:t>
            </a:r>
            <a:r>
              <a:rPr lang="en-CA" dirty="0" err="1"/>
              <a:t>có</a:t>
            </a:r>
            <a:r>
              <a:rPr lang="en-CA" dirty="0"/>
              <a:t> </a:t>
            </a:r>
            <a:r>
              <a:rPr lang="en-CA" dirty="0" err="1"/>
              <a:t>thể</a:t>
            </a:r>
            <a:r>
              <a:rPr lang="en-CA" dirty="0"/>
              <a:t> </a:t>
            </a:r>
            <a:r>
              <a:rPr lang="en-CA" dirty="0" err="1"/>
              <a:t>được</a:t>
            </a:r>
            <a:r>
              <a:rPr lang="en-CA" dirty="0"/>
              <a:t> </a:t>
            </a:r>
            <a:r>
              <a:rPr lang="en-CA" dirty="0" err="1"/>
              <a:t>mở</a:t>
            </a:r>
            <a:r>
              <a:rPr lang="en-CA" dirty="0"/>
              <a:t> </a:t>
            </a:r>
            <a:r>
              <a:rPr lang="en-CA" dirty="0" err="1"/>
              <a:t>bởi</a:t>
            </a:r>
            <a:r>
              <a:rPr lang="en-CA" dirty="0"/>
              <a:t> </a:t>
            </a:r>
            <a:r>
              <a:rPr lang="en-CA" dirty="0" err="1"/>
              <a:t>các</a:t>
            </a:r>
            <a:r>
              <a:rPr lang="en-CA" dirty="0"/>
              <a:t> </a:t>
            </a:r>
            <a:r>
              <a:rPr lang="en-CA" dirty="0" err="1"/>
              <a:t>ứng</a:t>
            </a:r>
            <a:r>
              <a:rPr lang="en-CA" dirty="0"/>
              <a:t> </a:t>
            </a:r>
            <a:r>
              <a:rPr lang="en-CA" dirty="0" err="1"/>
              <a:t>dụng</a:t>
            </a:r>
            <a:r>
              <a:rPr lang="en-CA" dirty="0"/>
              <a:t> </a:t>
            </a:r>
            <a:r>
              <a:rPr lang="en-CA" dirty="0" err="1"/>
              <a:t>miễn</a:t>
            </a:r>
            <a:r>
              <a:rPr lang="en-CA" dirty="0"/>
              <a:t> </a:t>
            </a:r>
            <a:r>
              <a:rPr lang="en-CA" dirty="0" err="1"/>
              <a:t>phí</a:t>
            </a:r>
            <a:r>
              <a:rPr lang="en-CA" dirty="0"/>
              <a:t> </a:t>
            </a:r>
            <a:r>
              <a:rPr lang="en-CA" dirty="0" err="1"/>
              <a:t>sẵn</a:t>
            </a:r>
            <a:r>
              <a:rPr lang="en-CA" dirty="0"/>
              <a:t> </a:t>
            </a:r>
            <a:r>
              <a:rPr lang="en-CA" dirty="0" err="1"/>
              <a:t>có</a:t>
            </a:r>
            <a:r>
              <a:rPr lang="en-CA" dirty="0"/>
              <a:t> </a:t>
            </a:r>
            <a:r>
              <a:rPr lang="en-CA" dirty="0" err="1"/>
              <a:t>được</a:t>
            </a:r>
            <a:r>
              <a:rPr lang="en-CA" dirty="0"/>
              <a:t> </a:t>
            </a:r>
            <a:r>
              <a:rPr lang="en-CA" dirty="0" err="1"/>
              <a:t>gọi</a:t>
            </a:r>
            <a:r>
              <a:rPr lang="en-CA" dirty="0"/>
              <a:t> </a:t>
            </a:r>
            <a:r>
              <a:rPr lang="en-CA" dirty="0" err="1"/>
              <a:t>là</a:t>
            </a:r>
            <a:r>
              <a:rPr lang="en-CA" dirty="0"/>
              <a:t> </a:t>
            </a:r>
            <a:r>
              <a:rPr lang="en-CA" dirty="0" err="1"/>
              <a:t>các</a:t>
            </a:r>
            <a:r>
              <a:rPr lang="en-CA" dirty="0"/>
              <a:t> </a:t>
            </a:r>
            <a:r>
              <a:rPr lang="en-CA" dirty="0" err="1"/>
              <a:t>chương</a:t>
            </a:r>
            <a:r>
              <a:rPr lang="en-CA" dirty="0"/>
              <a:t> </a:t>
            </a:r>
            <a:r>
              <a:rPr lang="en-CA" dirty="0" err="1"/>
              <a:t>trình</a:t>
            </a:r>
            <a:r>
              <a:rPr lang="en-CA" dirty="0"/>
              <a:t> </a:t>
            </a:r>
            <a:r>
              <a:rPr lang="en-CA" dirty="0" err="1"/>
              <a:t>phát</a:t>
            </a:r>
            <a:r>
              <a:rPr lang="en-CA" dirty="0"/>
              <a:t> </a:t>
            </a:r>
            <a:r>
              <a:rPr lang="en-CA" dirty="0" err="1"/>
              <a:t>âm</a:t>
            </a:r>
            <a:r>
              <a:rPr lang="en-CA" dirty="0"/>
              <a:t> </a:t>
            </a:r>
            <a:r>
              <a:rPr lang="en-CA" dirty="0" err="1"/>
              <a:t>thanh</a:t>
            </a:r>
            <a:r>
              <a:rPr lang="en-CA" dirty="0"/>
              <a:t> (players)</a:t>
            </a:r>
            <a:endParaRPr lang="en-US" dirty="0"/>
          </a:p>
          <a:p>
            <a:endParaRPr lang="en-US" dirty="0"/>
          </a:p>
        </p:txBody>
      </p:sp>
      <p:graphicFrame>
        <p:nvGraphicFramePr>
          <p:cNvPr id="4" name="Table 3"/>
          <p:cNvGraphicFramePr>
            <a:graphicFrameLocks noGrp="1"/>
          </p:cNvGraphicFramePr>
          <p:nvPr>
            <p:extLst>
              <p:ext uri="{D42A27DB-BD31-4B8C-83A1-F6EECF244321}">
                <p14:modId xmlns:p14="http://schemas.microsoft.com/office/powerpoint/2010/main" val="2589243219"/>
              </p:ext>
            </p:extLst>
          </p:nvPr>
        </p:nvGraphicFramePr>
        <p:xfrm>
          <a:off x="1017067" y="3316091"/>
          <a:ext cx="7460343" cy="3219357"/>
        </p:xfrm>
        <a:graphic>
          <a:graphicData uri="http://schemas.openxmlformats.org/drawingml/2006/table">
            <a:tbl>
              <a:tblPr firstRow="1" firstCol="1" bandRow="1"/>
              <a:tblGrid>
                <a:gridCol w="2089204"/>
                <a:gridCol w="5371139"/>
              </a:tblGrid>
              <a:tr h="413090">
                <a:tc>
                  <a:txBody>
                    <a:bodyPr/>
                    <a:lstStyle/>
                    <a:p>
                      <a:pPr marL="0" algn="l">
                        <a:lnSpc>
                          <a:spcPct val="115000"/>
                        </a:lnSpc>
                        <a:spcBef>
                          <a:spcPts val="100"/>
                        </a:spcBef>
                        <a:spcAft>
                          <a:spcPts val="200"/>
                        </a:spcAft>
                        <a:tabLst>
                          <a:tab pos="228600" algn="l"/>
                        </a:tabLst>
                      </a:pPr>
                      <a:r>
                        <a:rPr lang="en-US" sz="2000" b="1" dirty="0">
                          <a:effectLst/>
                          <a:latin typeface="Cambria" panose="02040503050406030204" pitchFamily="18" charset="0"/>
                          <a:ea typeface="Times New Roman"/>
                          <a:cs typeface="Calibri"/>
                        </a:rPr>
                        <a:t>.avi</a:t>
                      </a:r>
                    </a:p>
                  </a:txBody>
                  <a:tcPr marL="68580" marR="68580" marT="0" marB="0" anchor="ctr">
                    <a:lnL>
                      <a:noFill/>
                    </a:lnL>
                    <a:lnR w="12700" cap="flat" cmpd="sng" algn="ctr">
                      <a:noFill/>
                      <a:prstDash val="solid"/>
                      <a:round/>
                      <a:headEnd type="none" w="med" len="med"/>
                      <a:tailEnd type="none" w="med" len="med"/>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just">
                        <a:lnSpc>
                          <a:spcPct val="115000"/>
                        </a:lnSpc>
                        <a:spcBef>
                          <a:spcPts val="100"/>
                        </a:spcBef>
                        <a:spcAft>
                          <a:spcPts val="200"/>
                        </a:spcAft>
                        <a:tabLst>
                          <a:tab pos="228600" algn="l"/>
                        </a:tabLst>
                      </a:pPr>
                      <a:r>
                        <a:rPr lang="en-US" sz="2000" dirty="0">
                          <a:effectLst/>
                          <a:latin typeface="Cambria" panose="02040503050406030204" pitchFamily="18" charset="0"/>
                          <a:ea typeface="Times New Roman"/>
                          <a:cs typeface="Calibri"/>
                        </a:rPr>
                        <a:t>Audio Video </a:t>
                      </a:r>
                      <a:r>
                        <a:rPr lang="en-US" sz="2000" dirty="0" smtClean="0">
                          <a:effectLst/>
                          <a:latin typeface="Cambria" panose="02040503050406030204" pitchFamily="18" charset="0"/>
                          <a:ea typeface="Times New Roman"/>
                          <a:cs typeface="Calibri"/>
                        </a:rPr>
                        <a:t>Interleave</a:t>
                      </a:r>
                      <a:endParaRPr lang="en-US" sz="2000" dirty="0">
                        <a:effectLst/>
                        <a:latin typeface="Cambria" panose="02040503050406030204" pitchFamily="18" charset="0"/>
                        <a:ea typeface="Times New Roman"/>
                        <a:cs typeface="Calibri"/>
                      </a:endParaRPr>
                    </a:p>
                  </a:txBody>
                  <a:tcPr marL="68580" marR="68580" marT="0" marB="0" anchor="ctr">
                    <a:lnL w="12700" cap="flat" cmpd="sng" algn="ctr">
                      <a:noFill/>
                      <a:prstDash val="solid"/>
                      <a:round/>
                      <a:headEnd type="none" w="med" len="med"/>
                      <a:tailEnd type="none" w="med" len="med"/>
                    </a:lnL>
                    <a:lnR>
                      <a:noFill/>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793433">
                <a:tc>
                  <a:txBody>
                    <a:bodyPr/>
                    <a:lstStyle/>
                    <a:p>
                      <a:pPr marL="0" algn="l">
                        <a:lnSpc>
                          <a:spcPct val="115000"/>
                        </a:lnSpc>
                        <a:spcBef>
                          <a:spcPts val="100"/>
                        </a:spcBef>
                        <a:spcAft>
                          <a:spcPts val="200"/>
                        </a:spcAft>
                        <a:tabLst>
                          <a:tab pos="228600" algn="l"/>
                        </a:tabLst>
                      </a:pPr>
                      <a:r>
                        <a:rPr lang="en-US" sz="2000" b="1" dirty="0">
                          <a:effectLst/>
                          <a:latin typeface="Cambria" panose="02040503050406030204" pitchFamily="18" charset="0"/>
                          <a:ea typeface="Times New Roman"/>
                          <a:cs typeface="Calibri"/>
                        </a:rPr>
                        <a:t>.mov and .qt</a:t>
                      </a:r>
                    </a:p>
                  </a:txBody>
                  <a:tcPr marL="68580" marR="68580" marT="0" marB="0" anchor="ctr">
                    <a:lnL>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just">
                        <a:lnSpc>
                          <a:spcPct val="115000"/>
                        </a:lnSpc>
                        <a:spcBef>
                          <a:spcPts val="100"/>
                        </a:spcBef>
                        <a:spcAft>
                          <a:spcPts val="200"/>
                        </a:spcAft>
                        <a:tabLst>
                          <a:tab pos="228600" algn="l"/>
                        </a:tabLst>
                      </a:pPr>
                      <a:r>
                        <a:rPr lang="vi-VN" sz="2000" smtClean="0">
                          <a:effectLst/>
                          <a:latin typeface="Cambria" panose="02040503050406030204" pitchFamily="18" charset="0"/>
                          <a:ea typeface="Times New Roman"/>
                          <a:cs typeface="Calibri"/>
                        </a:rPr>
                        <a:t>Định dạng video chuẩn cho Apple QuickTime và hệ điều hành Macintosh.</a:t>
                      </a:r>
                      <a:endParaRPr lang="en-US" sz="2000" dirty="0">
                        <a:effectLst/>
                        <a:latin typeface="Cambria" panose="02040503050406030204" pitchFamily="18" charset="0"/>
                        <a:ea typeface="Times New Roman"/>
                        <a:cs typeface="Calibri"/>
                      </a:endParaRPr>
                    </a:p>
                  </a:txBody>
                  <a:tcPr marL="68580" marR="68580" marT="0" marB="0" anchor="ctr">
                    <a:lnL w="12700" cap="flat" cmpd="sng" algn="ctr">
                      <a:no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488266">
                <a:tc>
                  <a:txBody>
                    <a:bodyPr/>
                    <a:lstStyle/>
                    <a:p>
                      <a:pPr marL="0" algn="l">
                        <a:lnSpc>
                          <a:spcPct val="115000"/>
                        </a:lnSpc>
                        <a:spcBef>
                          <a:spcPts val="100"/>
                        </a:spcBef>
                        <a:spcAft>
                          <a:spcPts val="200"/>
                        </a:spcAft>
                        <a:tabLst>
                          <a:tab pos="228600" algn="l"/>
                        </a:tabLst>
                      </a:pPr>
                      <a:r>
                        <a:rPr lang="en-US" sz="2000" b="1" dirty="0">
                          <a:effectLst/>
                          <a:latin typeface="Cambria" panose="02040503050406030204" pitchFamily="18" charset="0"/>
                          <a:ea typeface="Times New Roman"/>
                          <a:cs typeface="Calibri"/>
                        </a:rPr>
                        <a:t>.</a:t>
                      </a:r>
                      <a:r>
                        <a:rPr lang="en-US" sz="2000" b="1">
                          <a:effectLst/>
                          <a:latin typeface="Cambria" panose="02040503050406030204" pitchFamily="18" charset="0"/>
                          <a:ea typeface="Times New Roman"/>
                          <a:cs typeface="Calibri"/>
                        </a:rPr>
                        <a:t>mpg </a:t>
                      </a:r>
                      <a:r>
                        <a:rPr lang="en-US" sz="2000" b="1" smtClean="0">
                          <a:effectLst/>
                          <a:latin typeface="Cambria" panose="02040503050406030204" pitchFamily="18" charset="0"/>
                          <a:ea typeface="Times New Roman"/>
                          <a:cs typeface="Calibri"/>
                        </a:rPr>
                        <a:t>hay </a:t>
                      </a:r>
                      <a:r>
                        <a:rPr lang="en-US" sz="2000" b="1" dirty="0">
                          <a:effectLst/>
                          <a:latin typeface="Cambria" panose="02040503050406030204" pitchFamily="18" charset="0"/>
                          <a:ea typeface="Times New Roman"/>
                          <a:cs typeface="Calibri"/>
                        </a:rPr>
                        <a:t>.mpeg</a:t>
                      </a:r>
                    </a:p>
                  </a:txBody>
                  <a:tcPr marL="68580" marR="68580" marT="0" marB="0" anchor="ctr">
                    <a:lnL>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just">
                        <a:lnSpc>
                          <a:spcPct val="115000"/>
                        </a:lnSpc>
                        <a:spcBef>
                          <a:spcPts val="100"/>
                        </a:spcBef>
                        <a:spcAft>
                          <a:spcPts val="200"/>
                        </a:spcAft>
                        <a:tabLst>
                          <a:tab pos="228600" algn="l"/>
                        </a:tabLst>
                      </a:pPr>
                      <a:r>
                        <a:rPr lang="en-US" sz="2000" dirty="0">
                          <a:effectLst/>
                          <a:latin typeface="Cambria" panose="02040503050406030204" pitchFamily="18" charset="0"/>
                          <a:ea typeface="Times New Roman"/>
                          <a:cs typeface="Calibri"/>
                        </a:rPr>
                        <a:t>Motion Picture Experts </a:t>
                      </a:r>
                      <a:r>
                        <a:rPr lang="en-US" sz="2000" dirty="0" smtClean="0">
                          <a:effectLst/>
                          <a:latin typeface="Cambria" panose="02040503050406030204" pitchFamily="18" charset="0"/>
                          <a:ea typeface="Times New Roman"/>
                          <a:cs typeface="Calibri"/>
                        </a:rPr>
                        <a:t>Group</a:t>
                      </a:r>
                      <a:endParaRPr lang="en-US" sz="2000" dirty="0">
                        <a:effectLst/>
                        <a:latin typeface="Cambria" panose="02040503050406030204" pitchFamily="18" charset="0"/>
                        <a:ea typeface="Times New Roman"/>
                        <a:cs typeface="Calibri"/>
                      </a:endParaRPr>
                    </a:p>
                  </a:txBody>
                  <a:tcPr marL="68580" marR="68580" marT="0" marB="0" anchor="ctr">
                    <a:lnL w="12700" cap="flat" cmpd="sng" algn="ctr">
                      <a:no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473008">
                <a:tc>
                  <a:txBody>
                    <a:bodyPr/>
                    <a:lstStyle/>
                    <a:p>
                      <a:pPr marL="0" algn="l">
                        <a:lnSpc>
                          <a:spcPct val="115000"/>
                        </a:lnSpc>
                        <a:spcBef>
                          <a:spcPts val="100"/>
                        </a:spcBef>
                        <a:spcAft>
                          <a:spcPts val="200"/>
                        </a:spcAft>
                        <a:tabLst>
                          <a:tab pos="228600" algn="l"/>
                        </a:tabLst>
                      </a:pPr>
                      <a:r>
                        <a:rPr lang="en-US" sz="2000" b="1" dirty="0">
                          <a:effectLst/>
                          <a:latin typeface="Cambria" panose="02040503050406030204" pitchFamily="18" charset="0"/>
                          <a:ea typeface="Times New Roman"/>
                          <a:cs typeface="Calibri"/>
                        </a:rPr>
                        <a:t>.ram</a:t>
                      </a:r>
                    </a:p>
                  </a:txBody>
                  <a:tcPr marL="68580" marR="68580" marT="0" marB="0" anchor="ctr">
                    <a:lnL>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just">
                        <a:lnSpc>
                          <a:spcPct val="115000"/>
                        </a:lnSpc>
                        <a:spcBef>
                          <a:spcPts val="100"/>
                        </a:spcBef>
                        <a:spcAft>
                          <a:spcPts val="200"/>
                        </a:spcAft>
                        <a:tabLst>
                          <a:tab pos="228600" algn="l"/>
                        </a:tabLst>
                      </a:pPr>
                      <a:r>
                        <a:rPr lang="en-US" sz="2000" dirty="0">
                          <a:effectLst/>
                          <a:latin typeface="Cambria" panose="02040503050406030204" pitchFamily="18" charset="0"/>
                          <a:ea typeface="Times New Roman"/>
                          <a:cs typeface="Calibri"/>
                        </a:rPr>
                        <a:t>Real Audio Metadata </a:t>
                      </a:r>
                      <a:r>
                        <a:rPr lang="en-US" sz="2000" dirty="0" smtClean="0">
                          <a:effectLst/>
                          <a:latin typeface="Cambria" panose="02040503050406030204" pitchFamily="18" charset="0"/>
                          <a:ea typeface="Times New Roman"/>
                          <a:cs typeface="Calibri"/>
                        </a:rPr>
                        <a:t>file</a:t>
                      </a:r>
                      <a:endParaRPr lang="en-US" sz="2000" dirty="0">
                        <a:effectLst/>
                        <a:latin typeface="Cambria" panose="02040503050406030204" pitchFamily="18" charset="0"/>
                        <a:ea typeface="Times New Roman"/>
                        <a:cs typeface="Calibri"/>
                      </a:endParaRPr>
                    </a:p>
                  </a:txBody>
                  <a:tcPr marL="68580" marR="68580" marT="0" marB="0" anchor="ctr">
                    <a:lnL w="12700" cap="flat" cmpd="sng" algn="ctr">
                      <a:no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808691">
                <a:tc>
                  <a:txBody>
                    <a:bodyPr/>
                    <a:lstStyle/>
                    <a:p>
                      <a:pPr marL="0" algn="l">
                        <a:lnSpc>
                          <a:spcPct val="115000"/>
                        </a:lnSpc>
                        <a:spcBef>
                          <a:spcPts val="100"/>
                        </a:spcBef>
                        <a:spcAft>
                          <a:spcPts val="200"/>
                        </a:spcAft>
                        <a:tabLst>
                          <a:tab pos="228600" algn="l"/>
                        </a:tabLst>
                      </a:pPr>
                      <a:r>
                        <a:rPr lang="en-US" sz="2000" b="1" dirty="0">
                          <a:effectLst/>
                          <a:latin typeface="Cambria" panose="02040503050406030204" pitchFamily="18" charset="0"/>
                          <a:ea typeface="Times New Roman"/>
                          <a:cs typeface="Calibri"/>
                        </a:rPr>
                        <a:t>.swf</a:t>
                      </a:r>
                    </a:p>
                  </a:txBody>
                  <a:tcPr marL="68580" marR="68580" marT="0" marB="0" anchor="ctr">
                    <a:lnL>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a:noFill/>
                    </a:lnB>
                    <a:lnTlToBr w="12700" cmpd="sng">
                      <a:noFill/>
                      <a:prstDash val="solid"/>
                    </a:lnTlToBr>
                    <a:lnBlToTr w="12700" cmpd="sng">
                      <a:noFill/>
                      <a:prstDash val="solid"/>
                    </a:lnBlToTr>
                  </a:tcPr>
                </a:tc>
                <a:tc>
                  <a:txBody>
                    <a:bodyPr/>
                    <a:lstStyle/>
                    <a:p>
                      <a:pPr marL="0" algn="just">
                        <a:lnSpc>
                          <a:spcPct val="115000"/>
                        </a:lnSpc>
                        <a:spcBef>
                          <a:spcPts val="100"/>
                        </a:spcBef>
                        <a:spcAft>
                          <a:spcPts val="200"/>
                        </a:spcAft>
                        <a:tabLst>
                          <a:tab pos="228600" algn="l"/>
                        </a:tabLst>
                      </a:pPr>
                      <a:r>
                        <a:rPr lang="vi-VN" sz="2000" smtClean="0">
                          <a:effectLst/>
                          <a:latin typeface="Cambria" panose="02040503050406030204" pitchFamily="18" charset="0"/>
                          <a:ea typeface="Times New Roman"/>
                          <a:cs typeface="Calibri"/>
                        </a:rPr>
                        <a:t>Tập tin hoạt hình được tạo bởi Adobe Flash và phát trên các trình duyệt web thông qua plug-in Flash Player</a:t>
                      </a:r>
                      <a:endParaRPr lang="en-US" sz="2000" dirty="0">
                        <a:effectLst/>
                        <a:latin typeface="Cambria" panose="02040503050406030204" pitchFamily="18" charset="0"/>
                        <a:ea typeface="Times New Roman"/>
                        <a:cs typeface="Calibri"/>
                      </a:endParaRPr>
                    </a:p>
                  </a:txBody>
                  <a:tcPr marL="68580" marR="68580" marT="0" marB="0" anchor="ctr">
                    <a:lnL w="12700" cap="flat" cmpd="sng" algn="ctr">
                      <a:noFill/>
                      <a:prstDash val="solid"/>
                      <a:round/>
                      <a:headEnd type="none" w="med" len="med"/>
                      <a:tailEnd type="none" w="med" len="med"/>
                    </a:lnL>
                    <a:lnR>
                      <a:noFill/>
                    </a:lnR>
                    <a:lnT w="12700" cap="flat" cmpd="sng" algn="ctr">
                      <a:noFill/>
                      <a:prstDash val="solid"/>
                      <a:round/>
                      <a:headEnd type="none" w="med" len="med"/>
                      <a:tailEnd type="none" w="med" len="med"/>
                    </a:lnT>
                    <a:lnB>
                      <a:noFill/>
                    </a:lnB>
                    <a:lnTlToBr w="12700" cmpd="sng">
                      <a:noFill/>
                      <a:prstDash val="solid"/>
                    </a:lnTlToBr>
                    <a:lnBlToTr w="12700" cmpd="sng">
                      <a:noFill/>
                      <a:prstDash val="solid"/>
                    </a:lnBlToTr>
                  </a:tcPr>
                </a:tc>
              </a:tr>
            </a:tbl>
          </a:graphicData>
        </a:graphic>
      </p:graphicFrame>
      <p:sp>
        <p:nvSpPr>
          <p:cNvPr id="5" name="Footer Placeholder 4"/>
          <p:cNvSpPr>
            <a:spLocks noGrp="1"/>
          </p:cNvSpPr>
          <p:nvPr>
            <p:ph type="ftr" sz="quarter" idx="11"/>
          </p:nvPr>
        </p:nvSpPr>
        <p:spPr/>
        <p:txBody>
          <a:bodyPr/>
          <a:lstStyle/>
          <a:p>
            <a:r>
              <a:rPr lang="en-US" smtClean="0"/>
              <a:t>© IIG Vietnam</a:t>
            </a:r>
            <a:endParaRPr lang="en-US" dirty="0"/>
          </a:p>
        </p:txBody>
      </p:sp>
      <p:sp>
        <p:nvSpPr>
          <p:cNvPr id="6" name="Slide Number Placeholder 5"/>
          <p:cNvSpPr>
            <a:spLocks noGrp="1"/>
          </p:cNvSpPr>
          <p:nvPr>
            <p:ph type="sldNum" sz="quarter" idx="12"/>
          </p:nvPr>
        </p:nvSpPr>
        <p:spPr/>
        <p:txBody>
          <a:bodyPr/>
          <a:lstStyle/>
          <a:p>
            <a:fld id="{45FB6C65-6715-49C2-A781-2C0369051A11}" type="slidenum">
              <a:rPr lang="en-US" smtClean="0"/>
              <a:t>33</a:t>
            </a:fld>
            <a:endParaRPr lang="en-US" dirty="0"/>
          </a:p>
        </p:txBody>
      </p:sp>
    </p:spTree>
    <p:extLst>
      <p:ext uri="{BB962C8B-B14F-4D97-AF65-F5344CB8AC3E}">
        <p14:creationId xmlns:p14="http://schemas.microsoft.com/office/powerpoint/2010/main" val="1128903372"/>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vi-VN" dirty="0" smtClean="0"/>
              <a:t>Tìm hiểu phần mở rộng của tập tin</a:t>
            </a:r>
            <a:endParaRPr lang="en-US" dirty="0"/>
          </a:p>
        </p:txBody>
      </p:sp>
      <p:sp>
        <p:nvSpPr>
          <p:cNvPr id="3" name="Content Placeholder 2"/>
          <p:cNvSpPr>
            <a:spLocks noGrp="1"/>
          </p:cNvSpPr>
          <p:nvPr>
            <p:ph idx="1"/>
          </p:nvPr>
        </p:nvSpPr>
        <p:spPr>
          <a:xfrm>
            <a:off x="373063" y="1332000"/>
            <a:ext cx="8385175" cy="4058646"/>
          </a:xfrm>
        </p:spPr>
        <p:txBody>
          <a:bodyPr>
            <a:normAutofit fontScale="92500"/>
          </a:bodyPr>
          <a:lstStyle/>
          <a:p>
            <a:r>
              <a:rPr lang="vi-VN" b="1" dirty="0"/>
              <a:t>Các tập tin đồ họa (Graphics Files)</a:t>
            </a:r>
            <a:endParaRPr lang="en-US" b="1" dirty="0"/>
          </a:p>
          <a:p>
            <a:pPr lvl="1"/>
            <a:r>
              <a:rPr lang="en-CA" dirty="0" err="1"/>
              <a:t>Các</a:t>
            </a:r>
            <a:r>
              <a:rPr lang="en-CA" dirty="0"/>
              <a:t> </a:t>
            </a:r>
            <a:r>
              <a:rPr lang="en-CA" dirty="0" err="1"/>
              <a:t>tập</a:t>
            </a:r>
            <a:r>
              <a:rPr lang="en-CA" dirty="0"/>
              <a:t> tin </a:t>
            </a:r>
            <a:r>
              <a:rPr lang="en-CA" dirty="0" err="1"/>
              <a:t>đồ</a:t>
            </a:r>
            <a:r>
              <a:rPr lang="en-CA" dirty="0"/>
              <a:t> </a:t>
            </a:r>
            <a:r>
              <a:rPr lang="en-CA" dirty="0" err="1"/>
              <a:t>họa</a:t>
            </a:r>
            <a:r>
              <a:rPr lang="en-CA" dirty="0"/>
              <a:t> </a:t>
            </a:r>
            <a:r>
              <a:rPr lang="en-CA" dirty="0" err="1"/>
              <a:t>là</a:t>
            </a:r>
            <a:r>
              <a:rPr lang="en-CA" dirty="0"/>
              <a:t> </a:t>
            </a:r>
            <a:r>
              <a:rPr lang="en-CA" dirty="0" err="1"/>
              <a:t>các</a:t>
            </a:r>
            <a:r>
              <a:rPr lang="en-CA" dirty="0"/>
              <a:t> </a:t>
            </a:r>
            <a:r>
              <a:rPr lang="en-CA" dirty="0" err="1"/>
              <a:t>hình</a:t>
            </a:r>
            <a:r>
              <a:rPr lang="en-CA" dirty="0"/>
              <a:t> </a:t>
            </a:r>
            <a:r>
              <a:rPr lang="en-CA" dirty="0" err="1"/>
              <a:t>ảnh</a:t>
            </a:r>
            <a:r>
              <a:rPr lang="en-CA" dirty="0"/>
              <a:t>. </a:t>
            </a:r>
            <a:r>
              <a:rPr lang="en-CA" dirty="0" err="1"/>
              <a:t>Nhiều</a:t>
            </a:r>
            <a:r>
              <a:rPr lang="en-CA" dirty="0"/>
              <a:t> </a:t>
            </a:r>
            <a:r>
              <a:rPr lang="en-CA" dirty="0" err="1"/>
              <a:t>định</a:t>
            </a:r>
            <a:r>
              <a:rPr lang="en-CA" dirty="0"/>
              <a:t> </a:t>
            </a:r>
            <a:r>
              <a:rPr lang="en-CA" dirty="0" err="1"/>
              <a:t>dạng</a:t>
            </a:r>
            <a:r>
              <a:rPr lang="en-CA" dirty="0"/>
              <a:t> </a:t>
            </a:r>
            <a:r>
              <a:rPr lang="en-CA" dirty="0" err="1"/>
              <a:t>đồ</a:t>
            </a:r>
            <a:r>
              <a:rPr lang="en-CA" dirty="0"/>
              <a:t> </a:t>
            </a:r>
            <a:r>
              <a:rPr lang="en-CA" dirty="0" err="1"/>
              <a:t>họa</a:t>
            </a:r>
            <a:r>
              <a:rPr lang="en-CA" dirty="0"/>
              <a:t> </a:t>
            </a:r>
            <a:r>
              <a:rPr lang="en-CA" dirty="0" err="1"/>
              <a:t>được</a:t>
            </a:r>
            <a:r>
              <a:rPr lang="en-CA" dirty="0"/>
              <a:t> </a:t>
            </a:r>
            <a:r>
              <a:rPr lang="en-CA" dirty="0" err="1"/>
              <a:t>hỗ</a:t>
            </a:r>
            <a:r>
              <a:rPr lang="en-CA" dirty="0"/>
              <a:t> </a:t>
            </a:r>
            <a:r>
              <a:rPr lang="en-CA" dirty="0" err="1"/>
              <a:t>trợ</a:t>
            </a:r>
            <a:r>
              <a:rPr lang="en-CA" dirty="0"/>
              <a:t> </a:t>
            </a:r>
            <a:r>
              <a:rPr lang="en-CA" dirty="0" err="1"/>
              <a:t>trong</a:t>
            </a:r>
            <a:r>
              <a:rPr lang="en-CA" dirty="0"/>
              <a:t> </a:t>
            </a:r>
            <a:r>
              <a:rPr lang="en-CA" dirty="0" err="1"/>
              <a:t>các</a:t>
            </a:r>
            <a:r>
              <a:rPr lang="en-CA" dirty="0"/>
              <a:t> </a:t>
            </a:r>
            <a:r>
              <a:rPr lang="en-CA" dirty="0" err="1"/>
              <a:t>trình</a:t>
            </a:r>
            <a:r>
              <a:rPr lang="en-CA" dirty="0"/>
              <a:t> </a:t>
            </a:r>
            <a:r>
              <a:rPr lang="en-CA" dirty="0" err="1"/>
              <a:t>duyệt</a:t>
            </a:r>
            <a:r>
              <a:rPr lang="en-CA" dirty="0"/>
              <a:t> web </a:t>
            </a:r>
            <a:r>
              <a:rPr lang="en-CA" dirty="0" err="1"/>
              <a:t>và</a:t>
            </a:r>
            <a:r>
              <a:rPr lang="en-CA" dirty="0"/>
              <a:t> </a:t>
            </a:r>
            <a:r>
              <a:rPr lang="en-CA" dirty="0" err="1"/>
              <a:t>hầu</a:t>
            </a:r>
            <a:r>
              <a:rPr lang="en-CA" dirty="0"/>
              <a:t> </a:t>
            </a:r>
            <a:r>
              <a:rPr lang="en-CA" dirty="0" err="1"/>
              <a:t>hết</a:t>
            </a:r>
            <a:r>
              <a:rPr lang="en-CA" dirty="0"/>
              <a:t> </a:t>
            </a:r>
            <a:r>
              <a:rPr lang="en-CA" dirty="0" err="1"/>
              <a:t>các</a:t>
            </a:r>
            <a:r>
              <a:rPr lang="en-CA" dirty="0"/>
              <a:t> </a:t>
            </a:r>
            <a:r>
              <a:rPr lang="en-CA" dirty="0" err="1"/>
              <a:t>hệ</a:t>
            </a:r>
            <a:r>
              <a:rPr lang="en-CA" dirty="0"/>
              <a:t> </a:t>
            </a:r>
            <a:r>
              <a:rPr lang="en-CA" dirty="0" err="1"/>
              <a:t>điều</a:t>
            </a:r>
            <a:r>
              <a:rPr lang="en-CA" dirty="0"/>
              <a:t> </a:t>
            </a:r>
            <a:r>
              <a:rPr lang="en-CA" dirty="0" err="1"/>
              <a:t>hành</a:t>
            </a:r>
            <a:r>
              <a:rPr lang="en-CA" dirty="0"/>
              <a:t> </a:t>
            </a:r>
            <a:r>
              <a:rPr lang="en-CA" dirty="0" err="1"/>
              <a:t>có</a:t>
            </a:r>
            <a:r>
              <a:rPr lang="en-CA" dirty="0"/>
              <a:t> </a:t>
            </a:r>
            <a:r>
              <a:rPr lang="en-CA" dirty="0" err="1"/>
              <a:t>sẵn</a:t>
            </a:r>
            <a:r>
              <a:rPr lang="en-CA" dirty="0"/>
              <a:t> </a:t>
            </a:r>
            <a:r>
              <a:rPr lang="en-CA" dirty="0" err="1"/>
              <a:t>các</a:t>
            </a:r>
            <a:r>
              <a:rPr lang="en-CA" dirty="0"/>
              <a:t> </a:t>
            </a:r>
            <a:r>
              <a:rPr lang="en-CA" dirty="0" err="1"/>
              <a:t>chương</a:t>
            </a:r>
            <a:r>
              <a:rPr lang="en-CA" dirty="0"/>
              <a:t> </a:t>
            </a:r>
            <a:r>
              <a:rPr lang="en-CA" dirty="0" err="1"/>
              <a:t>trình</a:t>
            </a:r>
            <a:r>
              <a:rPr lang="en-CA" dirty="0"/>
              <a:t> </a:t>
            </a:r>
            <a:r>
              <a:rPr lang="en-CA" dirty="0" err="1"/>
              <a:t>xem</a:t>
            </a:r>
            <a:r>
              <a:rPr lang="en-CA" dirty="0"/>
              <a:t> </a:t>
            </a:r>
            <a:r>
              <a:rPr lang="en-CA" dirty="0" err="1"/>
              <a:t>hình</a:t>
            </a:r>
            <a:r>
              <a:rPr lang="en-CA" dirty="0"/>
              <a:t> </a:t>
            </a:r>
            <a:r>
              <a:rPr lang="en-CA" dirty="0" err="1"/>
              <a:t>ảnh</a:t>
            </a:r>
            <a:r>
              <a:rPr lang="en-CA" dirty="0"/>
              <a:t> </a:t>
            </a:r>
            <a:r>
              <a:rPr lang="en-CA" dirty="0" err="1"/>
              <a:t>đồ</a:t>
            </a:r>
            <a:r>
              <a:rPr lang="en-CA" dirty="0"/>
              <a:t> </a:t>
            </a:r>
            <a:r>
              <a:rPr lang="en-CA" dirty="0" err="1"/>
              <a:t>họa</a:t>
            </a:r>
            <a:endParaRPr lang="vi-VN" dirty="0"/>
          </a:p>
          <a:p>
            <a:pPr lvl="1"/>
            <a:r>
              <a:rPr lang="vi-VN" dirty="0"/>
              <a:t>Có thể </a:t>
            </a:r>
            <a:r>
              <a:rPr lang="en-CA" dirty="0" err="1"/>
              <a:t>được</a:t>
            </a:r>
            <a:r>
              <a:rPr lang="en-CA" dirty="0"/>
              <a:t> </a:t>
            </a:r>
            <a:r>
              <a:rPr lang="en-CA" dirty="0" err="1"/>
              <a:t>nhập</a:t>
            </a:r>
            <a:r>
              <a:rPr lang="en-CA" dirty="0"/>
              <a:t> </a:t>
            </a:r>
            <a:r>
              <a:rPr lang="en-CA" dirty="0" err="1"/>
              <a:t>vào</a:t>
            </a:r>
            <a:r>
              <a:rPr lang="en-CA" dirty="0"/>
              <a:t> </a:t>
            </a:r>
            <a:r>
              <a:rPr lang="en-CA" dirty="0" err="1"/>
              <a:t>hệ</a:t>
            </a:r>
            <a:r>
              <a:rPr lang="en-CA" dirty="0"/>
              <a:t> </a:t>
            </a:r>
            <a:r>
              <a:rPr lang="en-CA" dirty="0" err="1"/>
              <a:t>thống</a:t>
            </a:r>
            <a:r>
              <a:rPr lang="en-CA" dirty="0"/>
              <a:t> </a:t>
            </a:r>
            <a:r>
              <a:rPr lang="en-CA" dirty="0" err="1"/>
              <a:t>từ</a:t>
            </a:r>
            <a:r>
              <a:rPr lang="en-CA" dirty="0"/>
              <a:t> </a:t>
            </a:r>
            <a:r>
              <a:rPr lang="en-CA" dirty="0" err="1"/>
              <a:t>một</a:t>
            </a:r>
            <a:r>
              <a:rPr lang="en-CA" dirty="0"/>
              <a:t> </a:t>
            </a:r>
            <a:r>
              <a:rPr lang="en-CA" dirty="0" err="1"/>
              <a:t>máy</a:t>
            </a:r>
            <a:r>
              <a:rPr lang="en-CA" dirty="0"/>
              <a:t> </a:t>
            </a:r>
            <a:r>
              <a:rPr lang="en-CA" dirty="0" err="1"/>
              <a:t>ảnh</a:t>
            </a:r>
            <a:r>
              <a:rPr lang="en-CA" dirty="0"/>
              <a:t> </a:t>
            </a:r>
            <a:r>
              <a:rPr lang="en-CA" dirty="0" err="1"/>
              <a:t>hoặc</a:t>
            </a:r>
            <a:r>
              <a:rPr lang="en-CA" dirty="0"/>
              <a:t> </a:t>
            </a:r>
            <a:r>
              <a:rPr lang="en-CA" dirty="0" err="1"/>
              <a:t>một</a:t>
            </a:r>
            <a:r>
              <a:rPr lang="en-CA" dirty="0"/>
              <a:t> </a:t>
            </a:r>
            <a:r>
              <a:rPr lang="en-CA" dirty="0" err="1"/>
              <a:t>máy</a:t>
            </a:r>
            <a:r>
              <a:rPr lang="en-CA" dirty="0"/>
              <a:t> scan; </a:t>
            </a:r>
            <a:r>
              <a:rPr lang="en-CA" dirty="0" err="1"/>
              <a:t>hoặc</a:t>
            </a:r>
            <a:r>
              <a:rPr lang="en-CA" dirty="0"/>
              <a:t> </a:t>
            </a:r>
            <a:r>
              <a:rPr lang="en-CA" dirty="0" err="1"/>
              <a:t>được</a:t>
            </a:r>
            <a:r>
              <a:rPr lang="en-CA" dirty="0"/>
              <a:t> </a:t>
            </a:r>
            <a:r>
              <a:rPr lang="en-CA" dirty="0" err="1"/>
              <a:t>tạo</a:t>
            </a:r>
            <a:r>
              <a:rPr lang="en-CA" dirty="0"/>
              <a:t> </a:t>
            </a:r>
            <a:r>
              <a:rPr lang="en-CA" dirty="0" err="1"/>
              <a:t>ra</a:t>
            </a:r>
            <a:r>
              <a:rPr lang="en-CA" dirty="0"/>
              <a:t> </a:t>
            </a:r>
            <a:r>
              <a:rPr lang="en-CA" dirty="0" err="1"/>
              <a:t>trên</a:t>
            </a:r>
            <a:r>
              <a:rPr lang="en-CA" dirty="0"/>
              <a:t> </a:t>
            </a:r>
            <a:r>
              <a:rPr lang="en-CA" dirty="0" err="1"/>
              <a:t>một</a:t>
            </a:r>
            <a:r>
              <a:rPr lang="en-CA" dirty="0"/>
              <a:t> </a:t>
            </a:r>
            <a:r>
              <a:rPr lang="en-CA" dirty="0" err="1"/>
              <a:t>máy</a:t>
            </a:r>
            <a:r>
              <a:rPr lang="en-CA" dirty="0"/>
              <a:t> </a:t>
            </a:r>
            <a:r>
              <a:rPr lang="en-CA" dirty="0" err="1"/>
              <a:t>tính</a:t>
            </a:r>
            <a:r>
              <a:rPr lang="en-CA" dirty="0"/>
              <a:t> </a:t>
            </a:r>
            <a:r>
              <a:rPr lang="en-CA" dirty="0" err="1"/>
              <a:t>bằng</a:t>
            </a:r>
            <a:r>
              <a:rPr lang="en-CA" dirty="0"/>
              <a:t> </a:t>
            </a:r>
            <a:r>
              <a:rPr lang="en-CA" dirty="0" err="1"/>
              <a:t>cách</a:t>
            </a:r>
            <a:r>
              <a:rPr lang="en-CA" dirty="0"/>
              <a:t> </a:t>
            </a:r>
            <a:r>
              <a:rPr lang="en-CA" dirty="0" err="1"/>
              <a:t>sử</a:t>
            </a:r>
            <a:r>
              <a:rPr lang="en-CA" dirty="0"/>
              <a:t> </a:t>
            </a:r>
            <a:r>
              <a:rPr lang="en-CA" dirty="0" err="1"/>
              <a:t>dụng</a:t>
            </a:r>
            <a:r>
              <a:rPr lang="en-CA" dirty="0"/>
              <a:t> </a:t>
            </a:r>
            <a:r>
              <a:rPr lang="en-CA" dirty="0" err="1"/>
              <a:t>các</a:t>
            </a:r>
            <a:r>
              <a:rPr lang="en-CA" dirty="0"/>
              <a:t> </a:t>
            </a:r>
            <a:r>
              <a:rPr lang="en-CA" dirty="0" err="1"/>
              <a:t>chương</a:t>
            </a:r>
            <a:r>
              <a:rPr lang="en-CA" dirty="0"/>
              <a:t> </a:t>
            </a:r>
            <a:r>
              <a:rPr lang="en-CA" dirty="0" err="1"/>
              <a:t>trình</a:t>
            </a:r>
            <a:r>
              <a:rPr lang="en-CA" dirty="0"/>
              <a:t> thao </a:t>
            </a:r>
            <a:r>
              <a:rPr lang="en-CA" dirty="0" err="1"/>
              <a:t>tác</a:t>
            </a:r>
            <a:r>
              <a:rPr lang="en-CA" dirty="0"/>
              <a:t> </a:t>
            </a:r>
            <a:r>
              <a:rPr lang="en-CA" dirty="0" err="1"/>
              <a:t>và</a:t>
            </a:r>
            <a:r>
              <a:rPr lang="en-CA" dirty="0"/>
              <a:t> </a:t>
            </a:r>
            <a:r>
              <a:rPr lang="en-CA" dirty="0" err="1"/>
              <a:t>tạo</a:t>
            </a:r>
            <a:r>
              <a:rPr lang="en-CA" dirty="0"/>
              <a:t> </a:t>
            </a:r>
            <a:r>
              <a:rPr lang="en-CA" dirty="0" err="1"/>
              <a:t>hình</a:t>
            </a:r>
            <a:r>
              <a:rPr lang="en-CA" dirty="0"/>
              <a:t> </a:t>
            </a:r>
            <a:r>
              <a:rPr lang="en-CA" dirty="0" err="1"/>
              <a:t>ảnh</a:t>
            </a:r>
            <a:r>
              <a:rPr lang="en-CA" dirty="0"/>
              <a:t> </a:t>
            </a:r>
            <a:r>
              <a:rPr lang="en-CA" dirty="0" err="1"/>
              <a:t>đồ</a:t>
            </a:r>
            <a:r>
              <a:rPr lang="en-CA" dirty="0"/>
              <a:t> </a:t>
            </a:r>
            <a:r>
              <a:rPr lang="en-CA" dirty="0" err="1"/>
              <a:t>họa</a:t>
            </a:r>
            <a:r>
              <a:rPr lang="en-CA" dirty="0"/>
              <a:t> </a:t>
            </a:r>
            <a:r>
              <a:rPr lang="en-CA" dirty="0" err="1"/>
              <a:t>chuyên</a:t>
            </a:r>
            <a:r>
              <a:rPr lang="en-CA" dirty="0"/>
              <a:t> </a:t>
            </a:r>
            <a:r>
              <a:rPr lang="en-CA" dirty="0" err="1"/>
              <a:t>dụng</a:t>
            </a:r>
            <a:r>
              <a:rPr lang="en-US" dirty="0" smtClean="0"/>
              <a:t/>
            </a:r>
            <a:br>
              <a:rPr lang="en-US" dirty="0" smtClean="0"/>
            </a:br>
            <a:r>
              <a:rPr lang="en-US" dirty="0" smtClean="0"/>
              <a:t/>
            </a:r>
            <a:br>
              <a:rPr lang="en-US" dirty="0" smtClean="0"/>
            </a:br>
            <a:endParaRPr lang="en-US" dirty="0" smtClean="0"/>
          </a:p>
          <a:p>
            <a:pPr lvl="1"/>
            <a:endParaRPr lang="en-US" dirty="0"/>
          </a:p>
          <a:p>
            <a:pPr lvl="1"/>
            <a:endParaRPr lang="en-US" dirty="0"/>
          </a:p>
        </p:txBody>
      </p:sp>
      <p:graphicFrame>
        <p:nvGraphicFramePr>
          <p:cNvPr id="4" name="Table 3"/>
          <p:cNvGraphicFramePr>
            <a:graphicFrameLocks noGrp="1"/>
          </p:cNvGraphicFramePr>
          <p:nvPr>
            <p:extLst>
              <p:ext uri="{D42A27DB-BD31-4B8C-83A1-F6EECF244321}">
                <p14:modId xmlns:p14="http://schemas.microsoft.com/office/powerpoint/2010/main" val="632279719"/>
              </p:ext>
            </p:extLst>
          </p:nvPr>
        </p:nvGraphicFramePr>
        <p:xfrm>
          <a:off x="1030513" y="4518846"/>
          <a:ext cx="7431315" cy="2049596"/>
        </p:xfrm>
        <a:graphic>
          <a:graphicData uri="http://schemas.openxmlformats.org/drawingml/2006/table">
            <a:tbl>
              <a:tblPr firstRow="1" firstCol="1" bandRow="1">
                <a:tableStyleId>{5C22544A-7EE6-4342-B048-85BDC9FD1C3A}</a:tableStyleId>
              </a:tblPr>
              <a:tblGrid>
                <a:gridCol w="1728627"/>
                <a:gridCol w="5702688"/>
              </a:tblGrid>
              <a:tr h="512399">
                <a:tc>
                  <a:txBody>
                    <a:bodyPr/>
                    <a:lstStyle/>
                    <a:p>
                      <a:pPr marL="0" algn="just">
                        <a:lnSpc>
                          <a:spcPct val="115000"/>
                        </a:lnSpc>
                        <a:spcBef>
                          <a:spcPts val="100"/>
                        </a:spcBef>
                        <a:spcAft>
                          <a:spcPts val="200"/>
                        </a:spcAft>
                        <a:tabLst>
                          <a:tab pos="228600" algn="l"/>
                        </a:tabLst>
                      </a:pPr>
                      <a:r>
                        <a:rPr lang="en-US" sz="2000" dirty="0">
                          <a:solidFill>
                            <a:schemeClr val="tx1"/>
                          </a:solidFill>
                          <a:effectLst/>
                          <a:latin typeface="Cambria" panose="02040503050406030204" pitchFamily="18" charset="0"/>
                        </a:rPr>
                        <a:t>.gif</a:t>
                      </a:r>
                      <a:endParaRPr lang="en-US" sz="2000" dirty="0">
                        <a:solidFill>
                          <a:schemeClr val="tx1"/>
                        </a:solidFill>
                        <a:effectLst/>
                        <a:latin typeface="Cambria" panose="02040503050406030204" pitchFamily="18" charset="0"/>
                        <a:ea typeface="Times New Roman"/>
                        <a:cs typeface="Calibri"/>
                      </a:endParaRPr>
                    </a:p>
                  </a:txBody>
                  <a:tcPr marL="68580" marR="68580" marT="0" marB="0">
                    <a:lnL w="12700" cmpd="sng">
                      <a:noFill/>
                    </a:lnL>
                    <a:lnR w="12700" cap="flat" cmpd="sng" algn="ctr">
                      <a:noFill/>
                      <a:prstDash val="solid"/>
                      <a:round/>
                      <a:headEnd type="none" w="med" len="med"/>
                      <a:tailEnd type="none" w="med" len="med"/>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nSpc>
                          <a:spcPct val="115000"/>
                        </a:lnSpc>
                        <a:spcBef>
                          <a:spcPts val="200"/>
                        </a:spcBef>
                        <a:spcAft>
                          <a:spcPts val="0"/>
                        </a:spcAft>
                      </a:pPr>
                      <a:r>
                        <a:rPr lang="en-CA" sz="1400" b="0">
                          <a:solidFill>
                            <a:schemeClr val="tx1"/>
                          </a:solidFill>
                          <a:effectLst/>
                          <a:latin typeface="Zurich BT"/>
                          <a:ea typeface="Calibri" panose="020F0502020204030204" pitchFamily="34" charset="0"/>
                          <a:cs typeface="Times New Roman" panose="02020603050405020304" pitchFamily="18" charset="0"/>
                        </a:rPr>
                        <a:t>Grahics Interchange Format - đ</a:t>
                      </a:r>
                      <a:r>
                        <a:rPr lang="en-CA" sz="1400" b="0">
                          <a:solidFill>
                            <a:schemeClr val="tx1"/>
                          </a:solidFill>
                          <a:effectLst/>
                          <a:latin typeface="Arial" panose="020B0604020202020204" pitchFamily="34" charset="0"/>
                          <a:ea typeface="Calibri" panose="020F0502020204030204" pitchFamily="34" charset="0"/>
                          <a:cs typeface="Times New Roman" panose="02020603050405020304" pitchFamily="18" charset="0"/>
                        </a:rPr>
                        <a:t>ị</a:t>
                      </a:r>
                      <a:r>
                        <a:rPr lang="en-CA" sz="1400" b="0">
                          <a:solidFill>
                            <a:schemeClr val="tx1"/>
                          </a:solidFill>
                          <a:effectLst/>
                          <a:latin typeface="Zurich BT"/>
                          <a:ea typeface="Calibri" panose="020F0502020204030204" pitchFamily="34" charset="0"/>
                          <a:cs typeface="Times New Roman" panose="02020603050405020304" pitchFamily="18" charset="0"/>
                        </a:rPr>
                        <a:t>nh d</a:t>
                      </a:r>
                      <a:r>
                        <a:rPr lang="en-CA" sz="1400" b="0">
                          <a:solidFill>
                            <a:schemeClr val="tx1"/>
                          </a:solidFill>
                          <a:effectLst/>
                          <a:latin typeface="Arial" panose="020B0604020202020204" pitchFamily="34" charset="0"/>
                          <a:ea typeface="Calibri" panose="020F0502020204030204" pitchFamily="34" charset="0"/>
                          <a:cs typeface="Times New Roman" panose="02020603050405020304" pitchFamily="18" charset="0"/>
                        </a:rPr>
                        <a:t>ạ</a:t>
                      </a:r>
                      <a:r>
                        <a:rPr lang="en-CA" sz="1400" b="0">
                          <a:solidFill>
                            <a:schemeClr val="tx1"/>
                          </a:solidFill>
                          <a:effectLst/>
                          <a:latin typeface="Zurich BT"/>
                          <a:ea typeface="Calibri" panose="020F0502020204030204" pitchFamily="34" charset="0"/>
                          <a:cs typeface="Times New Roman" panose="02020603050405020304" pitchFamily="18" charset="0"/>
                        </a:rPr>
                        <a:t>ng đ</a:t>
                      </a:r>
                      <a:r>
                        <a:rPr lang="en-CA" sz="1400" b="0">
                          <a:solidFill>
                            <a:schemeClr val="tx1"/>
                          </a:solidFill>
                          <a:effectLst/>
                          <a:latin typeface="Arial" panose="020B0604020202020204" pitchFamily="34" charset="0"/>
                          <a:ea typeface="Calibri" panose="020F0502020204030204" pitchFamily="34" charset="0"/>
                          <a:cs typeface="Times New Roman" panose="02020603050405020304" pitchFamily="18" charset="0"/>
                        </a:rPr>
                        <a:t>ồ</a:t>
                      </a:r>
                      <a:r>
                        <a:rPr lang="en-CA" sz="1400" b="0">
                          <a:solidFill>
                            <a:schemeClr val="tx1"/>
                          </a:solidFill>
                          <a:effectLst/>
                          <a:latin typeface="Zurich BT"/>
                          <a:ea typeface="Calibri" panose="020F0502020204030204" pitchFamily="34" charset="0"/>
                          <a:cs typeface="Times New Roman" panose="02020603050405020304" pitchFamily="18" charset="0"/>
                        </a:rPr>
                        <a:t> h</a:t>
                      </a:r>
                      <a:r>
                        <a:rPr lang="en-CA" sz="1400" b="0">
                          <a:solidFill>
                            <a:schemeClr val="tx1"/>
                          </a:solidFill>
                          <a:effectLst/>
                          <a:latin typeface="Arial" panose="020B0604020202020204" pitchFamily="34" charset="0"/>
                          <a:ea typeface="Calibri" panose="020F0502020204030204" pitchFamily="34" charset="0"/>
                          <a:cs typeface="Times New Roman" panose="02020603050405020304" pitchFamily="18" charset="0"/>
                        </a:rPr>
                        <a:t>ọ</a:t>
                      </a:r>
                      <a:r>
                        <a:rPr lang="en-CA" sz="1400" b="0">
                          <a:solidFill>
                            <a:schemeClr val="tx1"/>
                          </a:solidFill>
                          <a:effectLst/>
                          <a:latin typeface="Zurich BT"/>
                          <a:ea typeface="Calibri" panose="020F0502020204030204" pitchFamily="34" charset="0"/>
                          <a:cs typeface="Times New Roman" panose="02020603050405020304" pitchFamily="18" charset="0"/>
                        </a:rPr>
                        <a:t>a dùng cho v</a:t>
                      </a:r>
                      <a:r>
                        <a:rPr lang="en-CA" sz="1400" b="0">
                          <a:solidFill>
                            <a:schemeClr val="tx1"/>
                          </a:solidFill>
                          <a:effectLst/>
                          <a:latin typeface="Arial" panose="020B0604020202020204" pitchFamily="34" charset="0"/>
                          <a:ea typeface="Calibri" panose="020F0502020204030204" pitchFamily="34" charset="0"/>
                          <a:cs typeface="Times New Roman" panose="02020603050405020304" pitchFamily="18" charset="0"/>
                        </a:rPr>
                        <a:t>ẽ</a:t>
                      </a:r>
                      <a:r>
                        <a:rPr lang="en-CA" sz="1400" b="0">
                          <a:solidFill>
                            <a:schemeClr val="tx1"/>
                          </a:solidFill>
                          <a:effectLst/>
                          <a:latin typeface="Zurich BT"/>
                          <a:ea typeface="Calibri" panose="020F0502020204030204" pitchFamily="34" charset="0"/>
                          <a:cs typeface="Times New Roman" panose="02020603050405020304" pitchFamily="18" charset="0"/>
                        </a:rPr>
                        <a:t> đ</a:t>
                      </a:r>
                      <a:r>
                        <a:rPr lang="en-CA" sz="1400" b="0">
                          <a:solidFill>
                            <a:schemeClr val="tx1"/>
                          </a:solidFill>
                          <a:effectLst/>
                          <a:latin typeface="Arial" panose="020B0604020202020204" pitchFamily="34" charset="0"/>
                          <a:ea typeface="Calibri" panose="020F0502020204030204" pitchFamily="34" charset="0"/>
                          <a:cs typeface="Times New Roman" panose="02020603050405020304" pitchFamily="18" charset="0"/>
                        </a:rPr>
                        <a:t>ườ</a:t>
                      </a:r>
                      <a:r>
                        <a:rPr lang="en-CA" sz="1400" b="0">
                          <a:solidFill>
                            <a:schemeClr val="tx1"/>
                          </a:solidFill>
                          <a:effectLst/>
                          <a:latin typeface="Zurich BT"/>
                          <a:ea typeface="Calibri" panose="020F0502020204030204" pitchFamily="34" charset="0"/>
                          <a:cs typeface="Times New Roman" panose="02020603050405020304" pitchFamily="18" charset="0"/>
                        </a:rPr>
                        <a:t>ng và các minh h</a:t>
                      </a:r>
                      <a:r>
                        <a:rPr lang="en-CA" sz="1400" b="0">
                          <a:solidFill>
                            <a:schemeClr val="tx1"/>
                          </a:solidFill>
                          <a:effectLst/>
                          <a:latin typeface="Arial" panose="020B0604020202020204" pitchFamily="34" charset="0"/>
                          <a:ea typeface="Calibri" panose="020F0502020204030204" pitchFamily="34" charset="0"/>
                          <a:cs typeface="Times New Roman" panose="02020603050405020304" pitchFamily="18" charset="0"/>
                        </a:rPr>
                        <a:t>ọ</a:t>
                      </a:r>
                      <a:r>
                        <a:rPr lang="en-CA" sz="1400" b="0">
                          <a:solidFill>
                            <a:schemeClr val="tx1"/>
                          </a:solidFill>
                          <a:effectLst/>
                          <a:latin typeface="Zurich BT"/>
                          <a:ea typeface="Calibri" panose="020F0502020204030204" pitchFamily="34" charset="0"/>
                          <a:cs typeface="Times New Roman" panose="02020603050405020304" pitchFamily="18" charset="0"/>
                        </a:rPr>
                        <a:t>a.</a:t>
                      </a:r>
                      <a:endParaRPr lang="vi-VN" sz="2000" b="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noFill/>
                      <a:prstDash val="solid"/>
                      <a:round/>
                      <a:headEnd type="none" w="med" len="med"/>
                      <a:tailEnd type="none" w="med" len="med"/>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r>
              <a:tr h="512399">
                <a:tc>
                  <a:txBody>
                    <a:bodyPr/>
                    <a:lstStyle/>
                    <a:p>
                      <a:pPr marL="0" algn="just">
                        <a:lnSpc>
                          <a:spcPct val="115000"/>
                        </a:lnSpc>
                        <a:spcBef>
                          <a:spcPts val="100"/>
                        </a:spcBef>
                        <a:spcAft>
                          <a:spcPts val="200"/>
                        </a:spcAft>
                        <a:tabLst>
                          <a:tab pos="228600" algn="l"/>
                        </a:tabLst>
                      </a:pPr>
                      <a:r>
                        <a:rPr lang="en-US" sz="2000" dirty="0">
                          <a:solidFill>
                            <a:schemeClr val="tx1"/>
                          </a:solidFill>
                          <a:effectLst/>
                          <a:latin typeface="Cambria" panose="02040503050406030204" pitchFamily="18" charset="0"/>
                        </a:rPr>
                        <a:t>.</a:t>
                      </a:r>
                      <a:r>
                        <a:rPr lang="en-US" sz="2000">
                          <a:solidFill>
                            <a:schemeClr val="tx1"/>
                          </a:solidFill>
                          <a:effectLst/>
                          <a:latin typeface="Cambria" panose="02040503050406030204" pitchFamily="18" charset="0"/>
                        </a:rPr>
                        <a:t>jpg </a:t>
                      </a:r>
                      <a:r>
                        <a:rPr lang="en-US" sz="2000" smtClean="0">
                          <a:solidFill>
                            <a:schemeClr val="tx1"/>
                          </a:solidFill>
                          <a:effectLst/>
                          <a:latin typeface="Cambria" panose="02040503050406030204" pitchFamily="18" charset="0"/>
                        </a:rPr>
                        <a:t>hay </a:t>
                      </a:r>
                      <a:r>
                        <a:rPr lang="en-US" sz="2000" dirty="0">
                          <a:solidFill>
                            <a:schemeClr val="tx1"/>
                          </a:solidFill>
                          <a:effectLst/>
                          <a:latin typeface="Cambria" panose="02040503050406030204" pitchFamily="18" charset="0"/>
                        </a:rPr>
                        <a:t>.jpeg</a:t>
                      </a:r>
                      <a:endParaRPr lang="en-US" sz="2000" dirty="0">
                        <a:solidFill>
                          <a:schemeClr val="tx1"/>
                        </a:solidFill>
                        <a:effectLst/>
                        <a:latin typeface="Cambria" panose="02040503050406030204" pitchFamily="18" charset="0"/>
                        <a:ea typeface="Times New Roman"/>
                        <a:cs typeface="Calibri"/>
                      </a:endParaRPr>
                    </a:p>
                  </a:txBody>
                  <a:tcPr marL="68580" marR="68580" marT="0" marB="0">
                    <a:lnL w="12700" cmpd="sng">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nSpc>
                          <a:spcPct val="115000"/>
                        </a:lnSpc>
                        <a:spcBef>
                          <a:spcPts val="200"/>
                        </a:spcBef>
                        <a:spcAft>
                          <a:spcPts val="0"/>
                        </a:spcAft>
                      </a:pPr>
                      <a:r>
                        <a:rPr lang="en-CA" sz="1400" b="0" dirty="0">
                          <a:solidFill>
                            <a:schemeClr val="tx1"/>
                          </a:solidFill>
                          <a:effectLst/>
                          <a:latin typeface="Zurich BT"/>
                          <a:ea typeface="Calibri" panose="020F0502020204030204" pitchFamily="34" charset="0"/>
                          <a:cs typeface="Times New Roman" panose="02020603050405020304" pitchFamily="18" charset="0"/>
                        </a:rPr>
                        <a:t>Joint </a:t>
                      </a:r>
                      <a:r>
                        <a:rPr lang="en-CA" sz="1400" b="0" dirty="0" err="1">
                          <a:solidFill>
                            <a:schemeClr val="tx1"/>
                          </a:solidFill>
                          <a:effectLst/>
                          <a:latin typeface="Zurich BT"/>
                          <a:ea typeface="Calibri" panose="020F0502020204030204" pitchFamily="34" charset="0"/>
                          <a:cs typeface="Times New Roman" panose="02020603050405020304" pitchFamily="18" charset="0"/>
                        </a:rPr>
                        <a:t>Photograhics</a:t>
                      </a:r>
                      <a:r>
                        <a:rPr lang="en-CA" sz="1400" b="0" dirty="0">
                          <a:solidFill>
                            <a:schemeClr val="tx1"/>
                          </a:solidFill>
                          <a:effectLst/>
                          <a:latin typeface="Zurich BT"/>
                          <a:ea typeface="Calibri" panose="020F0502020204030204" pitchFamily="34" charset="0"/>
                          <a:cs typeface="Times New Roman" panose="02020603050405020304" pitchFamily="18" charset="0"/>
                        </a:rPr>
                        <a:t> Experts Group - </a:t>
                      </a:r>
                      <a:r>
                        <a:rPr lang="en-CA" sz="1400" b="0" dirty="0" err="1">
                          <a:solidFill>
                            <a:schemeClr val="tx1"/>
                          </a:solidFill>
                          <a:effectLst/>
                          <a:latin typeface="Zurich BT"/>
                          <a:ea typeface="Calibri" panose="020F0502020204030204" pitchFamily="34" charset="0"/>
                          <a:cs typeface="Times New Roman" panose="02020603050405020304" pitchFamily="18" charset="0"/>
                        </a:rPr>
                        <a:t>đ</a:t>
                      </a:r>
                      <a:r>
                        <a:rPr lang="en-CA" sz="1400" b="0" dirty="0" err="1">
                          <a:solidFill>
                            <a:schemeClr val="tx1"/>
                          </a:solidFill>
                          <a:effectLst/>
                          <a:latin typeface="Arial" panose="020B0604020202020204" pitchFamily="34" charset="0"/>
                          <a:ea typeface="Calibri" panose="020F0502020204030204" pitchFamily="34" charset="0"/>
                          <a:cs typeface="Times New Roman" panose="02020603050405020304" pitchFamily="18" charset="0"/>
                        </a:rPr>
                        <a:t>ị</a:t>
                      </a:r>
                      <a:r>
                        <a:rPr lang="en-CA" sz="1400" b="0" dirty="0" err="1">
                          <a:solidFill>
                            <a:schemeClr val="tx1"/>
                          </a:solidFill>
                          <a:effectLst/>
                          <a:latin typeface="Zurich BT"/>
                          <a:ea typeface="Calibri" panose="020F0502020204030204" pitchFamily="34" charset="0"/>
                          <a:cs typeface="Times New Roman" panose="02020603050405020304" pitchFamily="18" charset="0"/>
                        </a:rPr>
                        <a:t>nh</a:t>
                      </a:r>
                      <a:r>
                        <a:rPr lang="en-CA" sz="1400" b="0" dirty="0">
                          <a:solidFill>
                            <a:schemeClr val="tx1"/>
                          </a:solidFill>
                          <a:effectLst/>
                          <a:latin typeface="Zurich BT"/>
                          <a:ea typeface="Calibri" panose="020F0502020204030204" pitchFamily="34" charset="0"/>
                          <a:cs typeface="Times New Roman" panose="02020603050405020304" pitchFamily="18" charset="0"/>
                        </a:rPr>
                        <a:t> </a:t>
                      </a:r>
                      <a:r>
                        <a:rPr lang="en-CA" sz="1400" b="0" dirty="0" err="1">
                          <a:solidFill>
                            <a:schemeClr val="tx1"/>
                          </a:solidFill>
                          <a:effectLst/>
                          <a:latin typeface="Zurich BT"/>
                          <a:ea typeface="Calibri" panose="020F0502020204030204" pitchFamily="34" charset="0"/>
                          <a:cs typeface="Times New Roman" panose="02020603050405020304" pitchFamily="18" charset="0"/>
                        </a:rPr>
                        <a:t>d</a:t>
                      </a:r>
                      <a:r>
                        <a:rPr lang="en-CA" sz="1400" b="0" dirty="0" err="1">
                          <a:solidFill>
                            <a:schemeClr val="tx1"/>
                          </a:solidFill>
                          <a:effectLst/>
                          <a:latin typeface="Arial" panose="020B0604020202020204" pitchFamily="34" charset="0"/>
                          <a:ea typeface="Calibri" panose="020F0502020204030204" pitchFamily="34" charset="0"/>
                          <a:cs typeface="Times New Roman" panose="02020603050405020304" pitchFamily="18" charset="0"/>
                        </a:rPr>
                        <a:t>ạ</a:t>
                      </a:r>
                      <a:r>
                        <a:rPr lang="en-CA" sz="1400" b="0" dirty="0" err="1">
                          <a:solidFill>
                            <a:schemeClr val="tx1"/>
                          </a:solidFill>
                          <a:effectLst/>
                          <a:latin typeface="Zurich BT"/>
                          <a:ea typeface="Calibri" panose="020F0502020204030204" pitchFamily="34" charset="0"/>
                          <a:cs typeface="Times New Roman" panose="02020603050405020304" pitchFamily="18" charset="0"/>
                        </a:rPr>
                        <a:t>ng</a:t>
                      </a:r>
                      <a:r>
                        <a:rPr lang="en-CA" sz="1400" b="0" dirty="0">
                          <a:solidFill>
                            <a:schemeClr val="tx1"/>
                          </a:solidFill>
                          <a:effectLst/>
                          <a:latin typeface="Zurich BT"/>
                          <a:ea typeface="Calibri" panose="020F0502020204030204" pitchFamily="34" charset="0"/>
                          <a:cs typeface="Times New Roman" panose="02020603050405020304" pitchFamily="18" charset="0"/>
                        </a:rPr>
                        <a:t> </a:t>
                      </a:r>
                      <a:r>
                        <a:rPr lang="en-CA" sz="1400" b="0" dirty="0" err="1">
                          <a:solidFill>
                            <a:schemeClr val="tx1"/>
                          </a:solidFill>
                          <a:effectLst/>
                          <a:latin typeface="Zurich BT"/>
                          <a:ea typeface="Calibri" panose="020F0502020204030204" pitchFamily="34" charset="0"/>
                          <a:cs typeface="Times New Roman" panose="02020603050405020304" pitchFamily="18" charset="0"/>
                        </a:rPr>
                        <a:t>đ</a:t>
                      </a:r>
                      <a:r>
                        <a:rPr lang="en-CA" sz="1400" b="0" dirty="0" err="1">
                          <a:solidFill>
                            <a:schemeClr val="tx1"/>
                          </a:solidFill>
                          <a:effectLst/>
                          <a:latin typeface="Arial" panose="020B0604020202020204" pitchFamily="34" charset="0"/>
                          <a:ea typeface="Calibri" panose="020F0502020204030204" pitchFamily="34" charset="0"/>
                          <a:cs typeface="Times New Roman" panose="02020603050405020304" pitchFamily="18" charset="0"/>
                        </a:rPr>
                        <a:t>ồ</a:t>
                      </a:r>
                      <a:r>
                        <a:rPr lang="en-CA" sz="1400" b="0" dirty="0">
                          <a:solidFill>
                            <a:schemeClr val="tx1"/>
                          </a:solidFill>
                          <a:effectLst/>
                          <a:latin typeface="Zurich BT"/>
                          <a:ea typeface="Calibri" panose="020F0502020204030204" pitchFamily="34" charset="0"/>
                          <a:cs typeface="Times New Roman" panose="02020603050405020304" pitchFamily="18" charset="0"/>
                        </a:rPr>
                        <a:t> </a:t>
                      </a:r>
                      <a:r>
                        <a:rPr lang="en-CA" sz="1400" b="0" dirty="0" err="1">
                          <a:solidFill>
                            <a:schemeClr val="tx1"/>
                          </a:solidFill>
                          <a:effectLst/>
                          <a:latin typeface="Zurich BT"/>
                          <a:ea typeface="Calibri" panose="020F0502020204030204" pitchFamily="34" charset="0"/>
                          <a:cs typeface="Times New Roman" panose="02020603050405020304" pitchFamily="18" charset="0"/>
                        </a:rPr>
                        <a:t>h</a:t>
                      </a:r>
                      <a:r>
                        <a:rPr lang="en-CA" sz="1400" b="0" dirty="0" err="1">
                          <a:solidFill>
                            <a:schemeClr val="tx1"/>
                          </a:solidFill>
                          <a:effectLst/>
                          <a:latin typeface="Arial" panose="020B0604020202020204" pitchFamily="34" charset="0"/>
                          <a:ea typeface="Calibri" panose="020F0502020204030204" pitchFamily="34" charset="0"/>
                          <a:cs typeface="Times New Roman" panose="02020603050405020304" pitchFamily="18" charset="0"/>
                        </a:rPr>
                        <a:t>ọ</a:t>
                      </a:r>
                      <a:r>
                        <a:rPr lang="en-CA" sz="1400" b="0" dirty="0" err="1">
                          <a:solidFill>
                            <a:schemeClr val="tx1"/>
                          </a:solidFill>
                          <a:effectLst/>
                          <a:latin typeface="Zurich BT"/>
                          <a:ea typeface="Calibri" panose="020F0502020204030204" pitchFamily="34" charset="0"/>
                          <a:cs typeface="Times New Roman" panose="02020603050405020304" pitchFamily="18" charset="0"/>
                        </a:rPr>
                        <a:t>a</a:t>
                      </a:r>
                      <a:r>
                        <a:rPr lang="en-CA" sz="1400" b="0" dirty="0">
                          <a:solidFill>
                            <a:schemeClr val="tx1"/>
                          </a:solidFill>
                          <a:effectLst/>
                          <a:latin typeface="Zurich BT"/>
                          <a:ea typeface="Calibri" panose="020F0502020204030204" pitchFamily="34" charset="0"/>
                          <a:cs typeface="Times New Roman" panose="02020603050405020304" pitchFamily="18" charset="0"/>
                        </a:rPr>
                        <a:t> </a:t>
                      </a:r>
                      <a:r>
                        <a:rPr lang="en-CA" sz="1400" b="0" dirty="0" err="1">
                          <a:solidFill>
                            <a:schemeClr val="tx1"/>
                          </a:solidFill>
                          <a:effectLst/>
                          <a:latin typeface="Zurich BT"/>
                          <a:ea typeface="Calibri" panose="020F0502020204030204" pitchFamily="34" charset="0"/>
                          <a:cs typeface="Times New Roman" panose="02020603050405020304" pitchFamily="18" charset="0"/>
                        </a:rPr>
                        <a:t>dùng</a:t>
                      </a:r>
                      <a:r>
                        <a:rPr lang="en-CA" sz="1400" b="0" dirty="0">
                          <a:solidFill>
                            <a:schemeClr val="tx1"/>
                          </a:solidFill>
                          <a:effectLst/>
                          <a:latin typeface="Zurich BT"/>
                          <a:ea typeface="Calibri" panose="020F0502020204030204" pitchFamily="34" charset="0"/>
                          <a:cs typeface="Times New Roman" panose="02020603050405020304" pitchFamily="18" charset="0"/>
                        </a:rPr>
                        <a:t> </a:t>
                      </a:r>
                      <a:r>
                        <a:rPr lang="en-CA" sz="1400" b="0" dirty="0" err="1">
                          <a:solidFill>
                            <a:schemeClr val="tx1"/>
                          </a:solidFill>
                          <a:effectLst/>
                          <a:latin typeface="Zurich BT"/>
                          <a:ea typeface="Calibri" panose="020F0502020204030204" pitchFamily="34" charset="0"/>
                          <a:cs typeface="Times New Roman" panose="02020603050405020304" pitchFamily="18" charset="0"/>
                        </a:rPr>
                        <a:t>cho</a:t>
                      </a:r>
                      <a:r>
                        <a:rPr lang="en-CA" sz="1400" b="0" dirty="0">
                          <a:solidFill>
                            <a:schemeClr val="tx1"/>
                          </a:solidFill>
                          <a:effectLst/>
                          <a:latin typeface="Zurich BT"/>
                          <a:ea typeface="Calibri" panose="020F0502020204030204" pitchFamily="34" charset="0"/>
                          <a:cs typeface="Times New Roman" panose="02020603050405020304" pitchFamily="18" charset="0"/>
                        </a:rPr>
                        <a:t> </a:t>
                      </a:r>
                      <a:r>
                        <a:rPr lang="en-CA" sz="1400" b="0" dirty="0" err="1">
                          <a:solidFill>
                            <a:schemeClr val="tx1"/>
                          </a:solidFill>
                          <a:effectLst/>
                          <a:latin typeface="Zurich BT"/>
                          <a:ea typeface="Calibri" panose="020F0502020204030204" pitchFamily="34" charset="0"/>
                          <a:cs typeface="Times New Roman" panose="02020603050405020304" pitchFamily="18" charset="0"/>
                        </a:rPr>
                        <a:t>nhiếp</a:t>
                      </a:r>
                      <a:r>
                        <a:rPr lang="en-CA" sz="1400" b="0" dirty="0">
                          <a:solidFill>
                            <a:schemeClr val="tx1"/>
                          </a:solidFill>
                          <a:effectLst/>
                          <a:latin typeface="Zurich BT"/>
                          <a:ea typeface="Calibri" panose="020F0502020204030204" pitchFamily="34" charset="0"/>
                          <a:cs typeface="Times New Roman" panose="02020603050405020304" pitchFamily="18" charset="0"/>
                        </a:rPr>
                        <a:t> </a:t>
                      </a:r>
                      <a:r>
                        <a:rPr lang="en-CA" sz="1400" b="0" dirty="0" err="1">
                          <a:solidFill>
                            <a:schemeClr val="tx1"/>
                          </a:solidFill>
                          <a:effectLst/>
                          <a:latin typeface="Zurich BT"/>
                          <a:ea typeface="Calibri" panose="020F0502020204030204" pitchFamily="34" charset="0"/>
                          <a:cs typeface="Times New Roman" panose="02020603050405020304" pitchFamily="18" charset="0"/>
                        </a:rPr>
                        <a:t>ảnh</a:t>
                      </a:r>
                      <a:r>
                        <a:rPr lang="en-CA" sz="1400" b="0" dirty="0">
                          <a:solidFill>
                            <a:schemeClr val="tx1"/>
                          </a:solidFill>
                          <a:effectLst/>
                          <a:latin typeface="Zurich BT"/>
                          <a:ea typeface="Calibri" panose="020F0502020204030204" pitchFamily="34" charset="0"/>
                          <a:cs typeface="Times New Roman" panose="02020603050405020304" pitchFamily="18" charset="0"/>
                        </a:rPr>
                        <a:t> </a:t>
                      </a:r>
                      <a:r>
                        <a:rPr lang="en-CA" sz="1400" b="0" dirty="0" err="1">
                          <a:solidFill>
                            <a:schemeClr val="tx1"/>
                          </a:solidFill>
                          <a:effectLst/>
                          <a:latin typeface="Zurich BT"/>
                          <a:ea typeface="Calibri" panose="020F0502020204030204" pitchFamily="34" charset="0"/>
                          <a:cs typeface="Times New Roman" panose="02020603050405020304" pitchFamily="18" charset="0"/>
                        </a:rPr>
                        <a:t>và</a:t>
                      </a:r>
                      <a:r>
                        <a:rPr lang="en-CA" sz="1400" b="0" dirty="0">
                          <a:solidFill>
                            <a:schemeClr val="tx1"/>
                          </a:solidFill>
                          <a:effectLst/>
                          <a:latin typeface="Zurich BT"/>
                          <a:ea typeface="Calibri" panose="020F0502020204030204" pitchFamily="34" charset="0"/>
                          <a:cs typeface="Times New Roman" panose="02020603050405020304" pitchFamily="18" charset="0"/>
                        </a:rPr>
                        <a:t> </a:t>
                      </a:r>
                      <a:r>
                        <a:rPr lang="en-CA" sz="1400" b="0" dirty="0" err="1">
                          <a:solidFill>
                            <a:schemeClr val="tx1"/>
                          </a:solidFill>
                          <a:effectLst/>
                          <a:latin typeface="Zurich BT"/>
                          <a:ea typeface="Calibri" panose="020F0502020204030204" pitchFamily="34" charset="0"/>
                          <a:cs typeface="Times New Roman" panose="02020603050405020304" pitchFamily="18" charset="0"/>
                        </a:rPr>
                        <a:t>các</a:t>
                      </a:r>
                      <a:r>
                        <a:rPr lang="en-CA" sz="1400" b="0" dirty="0">
                          <a:solidFill>
                            <a:schemeClr val="tx1"/>
                          </a:solidFill>
                          <a:effectLst/>
                          <a:latin typeface="Zurich BT"/>
                          <a:ea typeface="Calibri" panose="020F0502020204030204" pitchFamily="34" charset="0"/>
                          <a:cs typeface="Times New Roman" panose="02020603050405020304" pitchFamily="18" charset="0"/>
                        </a:rPr>
                        <a:t> </a:t>
                      </a:r>
                      <a:r>
                        <a:rPr lang="en-CA" sz="1400" b="0" dirty="0" err="1">
                          <a:solidFill>
                            <a:schemeClr val="tx1"/>
                          </a:solidFill>
                          <a:effectLst/>
                          <a:latin typeface="Zurich BT"/>
                          <a:ea typeface="Calibri" panose="020F0502020204030204" pitchFamily="34" charset="0"/>
                          <a:cs typeface="Times New Roman" panose="02020603050405020304" pitchFamily="18" charset="0"/>
                        </a:rPr>
                        <a:t>đ</a:t>
                      </a:r>
                      <a:r>
                        <a:rPr lang="en-CA" sz="1400" b="0" dirty="0" err="1">
                          <a:solidFill>
                            <a:schemeClr val="tx1"/>
                          </a:solidFill>
                          <a:effectLst/>
                          <a:latin typeface="Arial" panose="020B0604020202020204" pitchFamily="34" charset="0"/>
                          <a:ea typeface="Calibri" panose="020F0502020204030204" pitchFamily="34" charset="0"/>
                          <a:cs typeface="Times New Roman" panose="02020603050405020304" pitchFamily="18" charset="0"/>
                        </a:rPr>
                        <a:t>ồ</a:t>
                      </a:r>
                      <a:r>
                        <a:rPr lang="en-CA" sz="1400" b="0" dirty="0">
                          <a:solidFill>
                            <a:schemeClr val="tx1"/>
                          </a:solidFill>
                          <a:effectLst/>
                          <a:latin typeface="Zurich BT"/>
                          <a:ea typeface="Calibri" panose="020F0502020204030204" pitchFamily="34" charset="0"/>
                          <a:cs typeface="Times New Roman" panose="02020603050405020304" pitchFamily="18" charset="0"/>
                        </a:rPr>
                        <a:t> </a:t>
                      </a:r>
                      <a:r>
                        <a:rPr lang="en-CA" sz="1400" b="0" dirty="0" err="1">
                          <a:solidFill>
                            <a:schemeClr val="tx1"/>
                          </a:solidFill>
                          <a:effectLst/>
                          <a:latin typeface="Zurich BT"/>
                          <a:ea typeface="Calibri" panose="020F0502020204030204" pitchFamily="34" charset="0"/>
                          <a:cs typeface="Times New Roman" panose="02020603050405020304" pitchFamily="18" charset="0"/>
                        </a:rPr>
                        <a:t>h</a:t>
                      </a:r>
                      <a:r>
                        <a:rPr lang="en-CA" sz="1400" b="0" dirty="0" err="1">
                          <a:solidFill>
                            <a:schemeClr val="tx1"/>
                          </a:solidFill>
                          <a:effectLst/>
                          <a:latin typeface="Arial" panose="020B0604020202020204" pitchFamily="34" charset="0"/>
                          <a:ea typeface="Calibri" panose="020F0502020204030204" pitchFamily="34" charset="0"/>
                          <a:cs typeface="Times New Roman" panose="02020603050405020304" pitchFamily="18" charset="0"/>
                        </a:rPr>
                        <a:t>ọ</a:t>
                      </a:r>
                      <a:r>
                        <a:rPr lang="en-CA" sz="1400" b="0" dirty="0" err="1">
                          <a:solidFill>
                            <a:schemeClr val="tx1"/>
                          </a:solidFill>
                          <a:effectLst/>
                          <a:latin typeface="Zurich BT"/>
                          <a:ea typeface="Calibri" panose="020F0502020204030204" pitchFamily="34" charset="0"/>
                          <a:cs typeface="Times New Roman" panose="02020603050405020304" pitchFamily="18" charset="0"/>
                        </a:rPr>
                        <a:t>a</a:t>
                      </a:r>
                      <a:r>
                        <a:rPr lang="en-CA" sz="1400" b="0" dirty="0">
                          <a:solidFill>
                            <a:schemeClr val="tx1"/>
                          </a:solidFill>
                          <a:effectLst/>
                          <a:latin typeface="Zurich BT"/>
                          <a:ea typeface="Calibri" panose="020F0502020204030204" pitchFamily="34" charset="0"/>
                          <a:cs typeface="Times New Roman" panose="02020603050405020304" pitchFamily="18" charset="0"/>
                        </a:rPr>
                        <a:t> </a:t>
                      </a:r>
                      <a:r>
                        <a:rPr lang="en-CA" sz="1400" b="0" dirty="0" err="1">
                          <a:solidFill>
                            <a:schemeClr val="tx1"/>
                          </a:solidFill>
                          <a:effectLst/>
                          <a:latin typeface="Zurich BT"/>
                          <a:ea typeface="Calibri" panose="020F0502020204030204" pitchFamily="34" charset="0"/>
                          <a:cs typeface="Times New Roman" panose="02020603050405020304" pitchFamily="18" charset="0"/>
                        </a:rPr>
                        <a:t>ph</a:t>
                      </a:r>
                      <a:r>
                        <a:rPr lang="en-CA" sz="1400" b="0" dirty="0" err="1">
                          <a:solidFill>
                            <a:schemeClr val="tx1"/>
                          </a:solidFill>
                          <a:effectLst/>
                          <a:latin typeface="Arial" panose="020B0604020202020204" pitchFamily="34" charset="0"/>
                          <a:ea typeface="Calibri" panose="020F0502020204030204" pitchFamily="34" charset="0"/>
                          <a:cs typeface="Times New Roman" panose="02020603050405020304" pitchFamily="18" charset="0"/>
                        </a:rPr>
                        <a:t>ứ</a:t>
                      </a:r>
                      <a:r>
                        <a:rPr lang="en-CA" sz="1400" b="0" dirty="0" err="1">
                          <a:solidFill>
                            <a:schemeClr val="tx1"/>
                          </a:solidFill>
                          <a:effectLst/>
                          <a:latin typeface="Zurich BT"/>
                          <a:ea typeface="Calibri" panose="020F0502020204030204" pitchFamily="34" charset="0"/>
                          <a:cs typeface="Times New Roman" panose="02020603050405020304" pitchFamily="18" charset="0"/>
                        </a:rPr>
                        <a:t>c</a:t>
                      </a:r>
                      <a:r>
                        <a:rPr lang="en-CA" sz="1400" b="0" dirty="0">
                          <a:solidFill>
                            <a:schemeClr val="tx1"/>
                          </a:solidFill>
                          <a:effectLst/>
                          <a:latin typeface="Zurich BT"/>
                          <a:ea typeface="Calibri" panose="020F0502020204030204" pitchFamily="34" charset="0"/>
                          <a:cs typeface="Times New Roman" panose="02020603050405020304" pitchFamily="18" charset="0"/>
                        </a:rPr>
                        <a:t> </a:t>
                      </a:r>
                      <a:r>
                        <a:rPr lang="en-CA" sz="1400" b="0" dirty="0" err="1">
                          <a:solidFill>
                            <a:schemeClr val="tx1"/>
                          </a:solidFill>
                          <a:effectLst/>
                          <a:latin typeface="Zurich BT"/>
                          <a:ea typeface="Calibri" panose="020F0502020204030204" pitchFamily="34" charset="0"/>
                          <a:cs typeface="Times New Roman" panose="02020603050405020304" pitchFamily="18" charset="0"/>
                        </a:rPr>
                        <a:t>t</a:t>
                      </a:r>
                      <a:r>
                        <a:rPr lang="en-CA" sz="1400" b="0" dirty="0" err="1">
                          <a:solidFill>
                            <a:schemeClr val="tx1"/>
                          </a:solidFill>
                          <a:effectLst/>
                          <a:latin typeface="Arial" panose="020B0604020202020204" pitchFamily="34" charset="0"/>
                          <a:ea typeface="Calibri" panose="020F0502020204030204" pitchFamily="34" charset="0"/>
                          <a:cs typeface="Times New Roman" panose="02020603050405020304" pitchFamily="18" charset="0"/>
                        </a:rPr>
                        <a:t>ạ</a:t>
                      </a:r>
                      <a:r>
                        <a:rPr lang="en-CA" sz="1400" b="0" dirty="0" err="1">
                          <a:solidFill>
                            <a:schemeClr val="tx1"/>
                          </a:solidFill>
                          <a:effectLst/>
                          <a:latin typeface="Zurich BT"/>
                          <a:ea typeface="Calibri" panose="020F0502020204030204" pitchFamily="34" charset="0"/>
                          <a:cs typeface="Times New Roman" panose="02020603050405020304" pitchFamily="18" charset="0"/>
                        </a:rPr>
                        <a:t>p</a:t>
                      </a:r>
                      <a:r>
                        <a:rPr lang="en-CA" sz="1400" b="0" dirty="0">
                          <a:solidFill>
                            <a:schemeClr val="tx1"/>
                          </a:solidFill>
                          <a:effectLst/>
                          <a:latin typeface="Zurich BT"/>
                          <a:ea typeface="Calibri" panose="020F0502020204030204" pitchFamily="34" charset="0"/>
                          <a:cs typeface="Times New Roman" panose="02020603050405020304" pitchFamily="18" charset="0"/>
                        </a:rPr>
                        <a:t>.</a:t>
                      </a:r>
                      <a:endParaRPr lang="vi-VN" sz="2000" b="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noFill/>
                      <a:prstDash val="solid"/>
                      <a:round/>
                      <a:headEnd type="none" w="med" len="med"/>
                      <a:tailEnd type="none" w="med" len="med"/>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r>
              <a:tr h="512399">
                <a:tc>
                  <a:txBody>
                    <a:bodyPr/>
                    <a:lstStyle/>
                    <a:p>
                      <a:pPr marL="0" algn="just">
                        <a:lnSpc>
                          <a:spcPct val="115000"/>
                        </a:lnSpc>
                        <a:spcBef>
                          <a:spcPts val="100"/>
                        </a:spcBef>
                        <a:spcAft>
                          <a:spcPts val="200"/>
                        </a:spcAft>
                        <a:tabLst>
                          <a:tab pos="228600" algn="l"/>
                        </a:tabLst>
                      </a:pPr>
                      <a:r>
                        <a:rPr lang="en-US" sz="2000" dirty="0">
                          <a:solidFill>
                            <a:schemeClr val="tx1"/>
                          </a:solidFill>
                          <a:effectLst/>
                          <a:latin typeface="Cambria" panose="02040503050406030204" pitchFamily="18" charset="0"/>
                        </a:rPr>
                        <a:t>.png</a:t>
                      </a:r>
                      <a:endParaRPr lang="en-US" sz="2000" dirty="0">
                        <a:solidFill>
                          <a:schemeClr val="tx1"/>
                        </a:solidFill>
                        <a:effectLst/>
                        <a:latin typeface="Cambria" panose="02040503050406030204" pitchFamily="18" charset="0"/>
                        <a:ea typeface="Times New Roman"/>
                        <a:cs typeface="Calibri"/>
                      </a:endParaRPr>
                    </a:p>
                  </a:txBody>
                  <a:tcPr marL="68580" marR="68580" marT="0" marB="0">
                    <a:lnL w="12700" cmpd="sng">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nSpc>
                          <a:spcPct val="115000"/>
                        </a:lnSpc>
                        <a:spcBef>
                          <a:spcPts val="200"/>
                        </a:spcBef>
                        <a:spcAft>
                          <a:spcPts val="0"/>
                        </a:spcAft>
                      </a:pPr>
                      <a:r>
                        <a:rPr lang="en-CA" sz="1400" b="0">
                          <a:solidFill>
                            <a:schemeClr val="tx1"/>
                          </a:solidFill>
                          <a:effectLst/>
                          <a:latin typeface="Zurich BT"/>
                          <a:ea typeface="Calibri" panose="020F0502020204030204" pitchFamily="34" charset="0"/>
                          <a:cs typeface="Times New Roman" panose="02020603050405020304" pitchFamily="18" charset="0"/>
                        </a:rPr>
                        <a:t>Portable Network Graphics - đ</a:t>
                      </a:r>
                      <a:r>
                        <a:rPr lang="en-CA" sz="1400" b="0">
                          <a:solidFill>
                            <a:schemeClr val="tx1"/>
                          </a:solidFill>
                          <a:effectLst/>
                          <a:latin typeface="Arial" panose="020B0604020202020204" pitchFamily="34" charset="0"/>
                          <a:ea typeface="Calibri" panose="020F0502020204030204" pitchFamily="34" charset="0"/>
                          <a:cs typeface="Times New Roman" panose="02020603050405020304" pitchFamily="18" charset="0"/>
                        </a:rPr>
                        <a:t>ị</a:t>
                      </a:r>
                      <a:r>
                        <a:rPr lang="en-CA" sz="1400" b="0">
                          <a:solidFill>
                            <a:schemeClr val="tx1"/>
                          </a:solidFill>
                          <a:effectLst/>
                          <a:latin typeface="Zurich BT"/>
                          <a:ea typeface="Calibri" panose="020F0502020204030204" pitchFamily="34" charset="0"/>
                          <a:cs typeface="Times New Roman" panose="02020603050405020304" pitchFamily="18" charset="0"/>
                        </a:rPr>
                        <a:t>nh d</a:t>
                      </a:r>
                      <a:r>
                        <a:rPr lang="en-CA" sz="1400" b="0">
                          <a:solidFill>
                            <a:schemeClr val="tx1"/>
                          </a:solidFill>
                          <a:effectLst/>
                          <a:latin typeface="Arial" panose="020B0604020202020204" pitchFamily="34" charset="0"/>
                          <a:ea typeface="Calibri" panose="020F0502020204030204" pitchFamily="34" charset="0"/>
                          <a:cs typeface="Times New Roman" panose="02020603050405020304" pitchFamily="18" charset="0"/>
                        </a:rPr>
                        <a:t>ạ</a:t>
                      </a:r>
                      <a:r>
                        <a:rPr lang="en-CA" sz="1400" b="0">
                          <a:solidFill>
                            <a:schemeClr val="tx1"/>
                          </a:solidFill>
                          <a:effectLst/>
                          <a:latin typeface="Zurich BT"/>
                          <a:ea typeface="Calibri" panose="020F0502020204030204" pitchFamily="34" charset="0"/>
                          <a:cs typeface="Times New Roman" panose="02020603050405020304" pitchFamily="18" charset="0"/>
                        </a:rPr>
                        <a:t>ng đ</a:t>
                      </a:r>
                      <a:r>
                        <a:rPr lang="en-CA" sz="1400" b="0">
                          <a:solidFill>
                            <a:schemeClr val="tx1"/>
                          </a:solidFill>
                          <a:effectLst/>
                          <a:latin typeface="Arial" panose="020B0604020202020204" pitchFamily="34" charset="0"/>
                          <a:ea typeface="Calibri" panose="020F0502020204030204" pitchFamily="34" charset="0"/>
                          <a:cs typeface="Times New Roman" panose="02020603050405020304" pitchFamily="18" charset="0"/>
                        </a:rPr>
                        <a:t>ồ</a:t>
                      </a:r>
                      <a:r>
                        <a:rPr lang="en-CA" sz="1400" b="0">
                          <a:solidFill>
                            <a:schemeClr val="tx1"/>
                          </a:solidFill>
                          <a:effectLst/>
                          <a:latin typeface="Zurich BT"/>
                          <a:ea typeface="Calibri" panose="020F0502020204030204" pitchFamily="34" charset="0"/>
                          <a:cs typeface="Times New Roman" panose="02020603050405020304" pitchFamily="18" charset="0"/>
                        </a:rPr>
                        <a:t> h</a:t>
                      </a:r>
                      <a:r>
                        <a:rPr lang="en-CA" sz="1400" b="0">
                          <a:solidFill>
                            <a:schemeClr val="tx1"/>
                          </a:solidFill>
                          <a:effectLst/>
                          <a:latin typeface="Arial" panose="020B0604020202020204" pitchFamily="34" charset="0"/>
                          <a:ea typeface="Calibri" panose="020F0502020204030204" pitchFamily="34" charset="0"/>
                          <a:cs typeface="Times New Roman" panose="02020603050405020304" pitchFamily="18" charset="0"/>
                        </a:rPr>
                        <a:t>ọ</a:t>
                      </a:r>
                      <a:r>
                        <a:rPr lang="en-CA" sz="1400" b="0">
                          <a:solidFill>
                            <a:schemeClr val="tx1"/>
                          </a:solidFill>
                          <a:effectLst/>
                          <a:latin typeface="Zurich BT"/>
                          <a:ea typeface="Calibri" panose="020F0502020204030204" pitchFamily="34" charset="0"/>
                          <a:cs typeface="Times New Roman" panose="02020603050405020304" pitchFamily="18" charset="0"/>
                        </a:rPr>
                        <a:t>a dùng chung trên các trang web.</a:t>
                      </a:r>
                      <a:endParaRPr lang="vi-VN" sz="2000" b="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noFill/>
                      <a:prstDash val="solid"/>
                      <a:round/>
                      <a:headEnd type="none" w="med" len="med"/>
                      <a:tailEnd type="none" w="med" len="med"/>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r>
              <a:tr h="512399">
                <a:tc>
                  <a:txBody>
                    <a:bodyPr/>
                    <a:lstStyle/>
                    <a:p>
                      <a:pPr marL="0" algn="just">
                        <a:lnSpc>
                          <a:spcPct val="115000"/>
                        </a:lnSpc>
                        <a:spcBef>
                          <a:spcPts val="100"/>
                        </a:spcBef>
                        <a:spcAft>
                          <a:spcPts val="200"/>
                        </a:spcAft>
                        <a:tabLst>
                          <a:tab pos="228600" algn="l"/>
                        </a:tabLst>
                      </a:pPr>
                      <a:r>
                        <a:rPr lang="en-US" sz="2000" dirty="0">
                          <a:solidFill>
                            <a:schemeClr val="tx1"/>
                          </a:solidFill>
                          <a:effectLst/>
                          <a:latin typeface="Cambria" panose="02040503050406030204" pitchFamily="18" charset="0"/>
                        </a:rPr>
                        <a:t>.tif or.tiff</a:t>
                      </a:r>
                      <a:endParaRPr lang="en-US" sz="2000" dirty="0">
                        <a:solidFill>
                          <a:schemeClr val="tx1"/>
                        </a:solidFill>
                        <a:effectLst/>
                        <a:latin typeface="Cambria" panose="02040503050406030204" pitchFamily="18" charset="0"/>
                        <a:ea typeface="Times New Roman"/>
                        <a:cs typeface="Calibri"/>
                      </a:endParaRPr>
                    </a:p>
                  </a:txBody>
                  <a:tcPr marL="68580" marR="68580" marT="0" marB="0">
                    <a:lnL w="12700" cmpd="sng">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nSpc>
                          <a:spcPct val="115000"/>
                        </a:lnSpc>
                        <a:spcBef>
                          <a:spcPts val="200"/>
                        </a:spcBef>
                        <a:spcAft>
                          <a:spcPts val="0"/>
                        </a:spcAft>
                      </a:pPr>
                      <a:r>
                        <a:rPr lang="en-CA" sz="1400" b="0" dirty="0">
                          <a:solidFill>
                            <a:schemeClr val="tx1"/>
                          </a:solidFill>
                          <a:effectLst/>
                          <a:latin typeface="Zurich BT"/>
                          <a:ea typeface="Calibri" panose="020F0502020204030204" pitchFamily="34" charset="0"/>
                          <a:cs typeface="Times New Roman" panose="02020603050405020304" pitchFamily="18" charset="0"/>
                        </a:rPr>
                        <a:t>Tagged Image File Format - </a:t>
                      </a:r>
                      <a:r>
                        <a:rPr lang="en-CA" sz="1400" b="0" dirty="0" err="1">
                          <a:solidFill>
                            <a:schemeClr val="tx1"/>
                          </a:solidFill>
                          <a:effectLst/>
                          <a:latin typeface="Zurich BT"/>
                          <a:ea typeface="Calibri" panose="020F0502020204030204" pitchFamily="34" charset="0"/>
                          <a:cs typeface="Times New Roman" panose="02020603050405020304" pitchFamily="18" charset="0"/>
                        </a:rPr>
                        <a:t>đ</a:t>
                      </a:r>
                      <a:r>
                        <a:rPr lang="en-CA" sz="1400" b="0" dirty="0" err="1">
                          <a:solidFill>
                            <a:schemeClr val="tx1"/>
                          </a:solidFill>
                          <a:effectLst/>
                          <a:latin typeface="Arial" panose="020B0604020202020204" pitchFamily="34" charset="0"/>
                          <a:ea typeface="Calibri" panose="020F0502020204030204" pitchFamily="34" charset="0"/>
                          <a:cs typeface="Times New Roman" panose="02020603050405020304" pitchFamily="18" charset="0"/>
                        </a:rPr>
                        <a:t>ị</a:t>
                      </a:r>
                      <a:r>
                        <a:rPr lang="en-CA" sz="1400" b="0" dirty="0" err="1">
                          <a:solidFill>
                            <a:schemeClr val="tx1"/>
                          </a:solidFill>
                          <a:effectLst/>
                          <a:latin typeface="Zurich BT"/>
                          <a:ea typeface="Calibri" panose="020F0502020204030204" pitchFamily="34" charset="0"/>
                          <a:cs typeface="Times New Roman" panose="02020603050405020304" pitchFamily="18" charset="0"/>
                        </a:rPr>
                        <a:t>nh</a:t>
                      </a:r>
                      <a:r>
                        <a:rPr lang="en-CA" sz="1400" b="0" dirty="0">
                          <a:solidFill>
                            <a:schemeClr val="tx1"/>
                          </a:solidFill>
                          <a:effectLst/>
                          <a:latin typeface="Zurich BT"/>
                          <a:ea typeface="Calibri" panose="020F0502020204030204" pitchFamily="34" charset="0"/>
                          <a:cs typeface="Times New Roman" panose="02020603050405020304" pitchFamily="18" charset="0"/>
                        </a:rPr>
                        <a:t> </a:t>
                      </a:r>
                      <a:r>
                        <a:rPr lang="en-CA" sz="1400" b="0" dirty="0" err="1">
                          <a:solidFill>
                            <a:schemeClr val="tx1"/>
                          </a:solidFill>
                          <a:effectLst/>
                          <a:latin typeface="Zurich BT"/>
                          <a:ea typeface="Calibri" panose="020F0502020204030204" pitchFamily="34" charset="0"/>
                          <a:cs typeface="Times New Roman" panose="02020603050405020304" pitchFamily="18" charset="0"/>
                        </a:rPr>
                        <a:t>d</a:t>
                      </a:r>
                      <a:r>
                        <a:rPr lang="en-CA" sz="1400" b="0" dirty="0" err="1">
                          <a:solidFill>
                            <a:schemeClr val="tx1"/>
                          </a:solidFill>
                          <a:effectLst/>
                          <a:latin typeface="Arial" panose="020B0604020202020204" pitchFamily="34" charset="0"/>
                          <a:ea typeface="Calibri" panose="020F0502020204030204" pitchFamily="34" charset="0"/>
                          <a:cs typeface="Times New Roman" panose="02020603050405020304" pitchFamily="18" charset="0"/>
                        </a:rPr>
                        <a:t>ạ</a:t>
                      </a:r>
                      <a:r>
                        <a:rPr lang="en-CA" sz="1400" b="0" dirty="0" err="1">
                          <a:solidFill>
                            <a:schemeClr val="tx1"/>
                          </a:solidFill>
                          <a:effectLst/>
                          <a:latin typeface="Zurich BT"/>
                          <a:ea typeface="Calibri" panose="020F0502020204030204" pitchFamily="34" charset="0"/>
                          <a:cs typeface="Times New Roman" panose="02020603050405020304" pitchFamily="18" charset="0"/>
                        </a:rPr>
                        <a:t>ng</a:t>
                      </a:r>
                      <a:r>
                        <a:rPr lang="en-CA" sz="1400" b="0" dirty="0">
                          <a:solidFill>
                            <a:schemeClr val="tx1"/>
                          </a:solidFill>
                          <a:effectLst/>
                          <a:latin typeface="Zurich BT"/>
                          <a:ea typeface="Calibri" panose="020F0502020204030204" pitchFamily="34" charset="0"/>
                          <a:cs typeface="Times New Roman" panose="02020603050405020304" pitchFamily="18" charset="0"/>
                        </a:rPr>
                        <a:t> </a:t>
                      </a:r>
                      <a:r>
                        <a:rPr lang="en-CA" sz="1400" b="0" dirty="0" err="1">
                          <a:solidFill>
                            <a:schemeClr val="tx1"/>
                          </a:solidFill>
                          <a:effectLst/>
                          <a:latin typeface="Zurich BT"/>
                          <a:ea typeface="Calibri" panose="020F0502020204030204" pitchFamily="34" charset="0"/>
                          <a:cs typeface="Times New Roman" panose="02020603050405020304" pitchFamily="18" charset="0"/>
                        </a:rPr>
                        <a:t>đ</a:t>
                      </a:r>
                      <a:r>
                        <a:rPr lang="en-CA" sz="1400" b="0" dirty="0" err="1">
                          <a:solidFill>
                            <a:schemeClr val="tx1"/>
                          </a:solidFill>
                          <a:effectLst/>
                          <a:latin typeface="Arial" panose="020B0604020202020204" pitchFamily="34" charset="0"/>
                          <a:ea typeface="Calibri" panose="020F0502020204030204" pitchFamily="34" charset="0"/>
                          <a:cs typeface="Times New Roman" panose="02020603050405020304" pitchFamily="18" charset="0"/>
                        </a:rPr>
                        <a:t>ồ</a:t>
                      </a:r>
                      <a:r>
                        <a:rPr lang="en-CA" sz="1400" b="0" dirty="0">
                          <a:solidFill>
                            <a:schemeClr val="tx1"/>
                          </a:solidFill>
                          <a:effectLst/>
                          <a:latin typeface="Zurich BT"/>
                          <a:ea typeface="Calibri" panose="020F0502020204030204" pitchFamily="34" charset="0"/>
                          <a:cs typeface="Times New Roman" panose="02020603050405020304" pitchFamily="18" charset="0"/>
                        </a:rPr>
                        <a:t> </a:t>
                      </a:r>
                      <a:r>
                        <a:rPr lang="en-CA" sz="1400" b="0" dirty="0" err="1">
                          <a:solidFill>
                            <a:schemeClr val="tx1"/>
                          </a:solidFill>
                          <a:effectLst/>
                          <a:latin typeface="Zurich BT"/>
                          <a:ea typeface="Calibri" panose="020F0502020204030204" pitchFamily="34" charset="0"/>
                          <a:cs typeface="Times New Roman" panose="02020603050405020304" pitchFamily="18" charset="0"/>
                        </a:rPr>
                        <a:t>h</a:t>
                      </a:r>
                      <a:r>
                        <a:rPr lang="en-CA" sz="1400" b="0" dirty="0" err="1">
                          <a:solidFill>
                            <a:schemeClr val="tx1"/>
                          </a:solidFill>
                          <a:effectLst/>
                          <a:latin typeface="Arial" panose="020B0604020202020204" pitchFamily="34" charset="0"/>
                          <a:ea typeface="Calibri" panose="020F0502020204030204" pitchFamily="34" charset="0"/>
                          <a:cs typeface="Times New Roman" panose="02020603050405020304" pitchFamily="18" charset="0"/>
                        </a:rPr>
                        <a:t>ọ</a:t>
                      </a:r>
                      <a:r>
                        <a:rPr lang="en-CA" sz="1400" b="0" dirty="0" err="1">
                          <a:solidFill>
                            <a:schemeClr val="tx1"/>
                          </a:solidFill>
                          <a:effectLst/>
                          <a:latin typeface="Zurich BT"/>
                          <a:ea typeface="Calibri" panose="020F0502020204030204" pitchFamily="34" charset="0"/>
                          <a:cs typeface="Times New Roman" panose="02020603050405020304" pitchFamily="18" charset="0"/>
                        </a:rPr>
                        <a:t>a</a:t>
                      </a:r>
                      <a:r>
                        <a:rPr lang="en-CA" sz="1400" b="0" dirty="0">
                          <a:solidFill>
                            <a:schemeClr val="tx1"/>
                          </a:solidFill>
                          <a:effectLst/>
                          <a:latin typeface="Zurich BT"/>
                          <a:ea typeface="Calibri" panose="020F0502020204030204" pitchFamily="34" charset="0"/>
                          <a:cs typeface="Times New Roman" panose="02020603050405020304" pitchFamily="18" charset="0"/>
                        </a:rPr>
                        <a:t> </a:t>
                      </a:r>
                      <a:r>
                        <a:rPr lang="en-CA" sz="1400" b="0" dirty="0" err="1">
                          <a:solidFill>
                            <a:schemeClr val="tx1"/>
                          </a:solidFill>
                          <a:effectLst/>
                          <a:latin typeface="Zurich BT"/>
                          <a:ea typeface="Calibri" panose="020F0502020204030204" pitchFamily="34" charset="0"/>
                          <a:cs typeface="Times New Roman" panose="02020603050405020304" pitchFamily="18" charset="0"/>
                        </a:rPr>
                        <a:t>dùng</a:t>
                      </a:r>
                      <a:r>
                        <a:rPr lang="en-CA" sz="1400" b="0" dirty="0">
                          <a:solidFill>
                            <a:schemeClr val="tx1"/>
                          </a:solidFill>
                          <a:effectLst/>
                          <a:latin typeface="Zurich BT"/>
                          <a:ea typeface="Calibri" panose="020F0502020204030204" pitchFamily="34" charset="0"/>
                          <a:cs typeface="Times New Roman" panose="02020603050405020304" pitchFamily="18" charset="0"/>
                        </a:rPr>
                        <a:t> </a:t>
                      </a:r>
                      <a:r>
                        <a:rPr lang="en-CA" sz="1400" b="0" dirty="0" err="1">
                          <a:solidFill>
                            <a:schemeClr val="tx1"/>
                          </a:solidFill>
                          <a:effectLst/>
                          <a:latin typeface="Zurich BT"/>
                          <a:ea typeface="Calibri" panose="020F0502020204030204" pitchFamily="34" charset="0"/>
                          <a:cs typeface="Times New Roman" panose="02020603050405020304" pitchFamily="18" charset="0"/>
                        </a:rPr>
                        <a:t>chung</a:t>
                      </a:r>
                      <a:r>
                        <a:rPr lang="en-CA" sz="1400" b="0" dirty="0">
                          <a:solidFill>
                            <a:schemeClr val="tx1"/>
                          </a:solidFill>
                          <a:effectLst/>
                          <a:latin typeface="Zurich BT"/>
                          <a:ea typeface="Calibri" panose="020F0502020204030204" pitchFamily="34" charset="0"/>
                          <a:cs typeface="Times New Roman" panose="02020603050405020304" pitchFamily="18" charset="0"/>
                        </a:rPr>
                        <a:t> </a:t>
                      </a:r>
                      <a:r>
                        <a:rPr lang="en-CA" sz="1400" b="0" dirty="0" err="1">
                          <a:solidFill>
                            <a:schemeClr val="tx1"/>
                          </a:solidFill>
                          <a:effectLst/>
                          <a:latin typeface="Zurich BT"/>
                          <a:ea typeface="Calibri" panose="020F0502020204030204" pitchFamily="34" charset="0"/>
                          <a:cs typeface="Times New Roman" panose="02020603050405020304" pitchFamily="18" charset="0"/>
                        </a:rPr>
                        <a:t>cho</a:t>
                      </a:r>
                      <a:r>
                        <a:rPr lang="en-CA" sz="1400" b="0" dirty="0">
                          <a:solidFill>
                            <a:schemeClr val="tx1"/>
                          </a:solidFill>
                          <a:effectLst/>
                          <a:latin typeface="Zurich BT"/>
                          <a:ea typeface="Calibri" panose="020F0502020204030204" pitchFamily="34" charset="0"/>
                          <a:cs typeface="Times New Roman" panose="02020603050405020304" pitchFamily="18" charset="0"/>
                        </a:rPr>
                        <a:t> </a:t>
                      </a:r>
                      <a:r>
                        <a:rPr lang="en-CA" sz="1400" b="0" dirty="0" err="1">
                          <a:solidFill>
                            <a:schemeClr val="tx1"/>
                          </a:solidFill>
                          <a:effectLst/>
                          <a:latin typeface="Zurich BT"/>
                          <a:ea typeface="Calibri" panose="020F0502020204030204" pitchFamily="34" charset="0"/>
                          <a:cs typeface="Times New Roman" panose="02020603050405020304" pitchFamily="18" charset="0"/>
                        </a:rPr>
                        <a:t>xu</a:t>
                      </a:r>
                      <a:r>
                        <a:rPr lang="en-CA" sz="1400" b="0" dirty="0" err="1">
                          <a:solidFill>
                            <a:schemeClr val="tx1"/>
                          </a:solidFill>
                          <a:effectLst/>
                          <a:latin typeface="Arial" panose="020B0604020202020204" pitchFamily="34" charset="0"/>
                          <a:ea typeface="Calibri" panose="020F0502020204030204" pitchFamily="34" charset="0"/>
                          <a:cs typeface="Times New Roman" panose="02020603050405020304" pitchFamily="18" charset="0"/>
                        </a:rPr>
                        <a:t>ấ</a:t>
                      </a:r>
                      <a:r>
                        <a:rPr lang="en-CA" sz="1400" b="0" dirty="0" err="1">
                          <a:solidFill>
                            <a:schemeClr val="tx1"/>
                          </a:solidFill>
                          <a:effectLst/>
                          <a:latin typeface="Zurich BT"/>
                          <a:ea typeface="Calibri" panose="020F0502020204030204" pitchFamily="34" charset="0"/>
                          <a:cs typeface="Times New Roman" panose="02020603050405020304" pitchFamily="18" charset="0"/>
                        </a:rPr>
                        <a:t>t</a:t>
                      </a:r>
                      <a:r>
                        <a:rPr lang="en-CA" sz="1400" b="0" dirty="0">
                          <a:solidFill>
                            <a:schemeClr val="tx1"/>
                          </a:solidFill>
                          <a:effectLst/>
                          <a:latin typeface="Zurich BT"/>
                          <a:ea typeface="Calibri" panose="020F0502020204030204" pitchFamily="34" charset="0"/>
                          <a:cs typeface="Times New Roman" panose="02020603050405020304" pitchFamily="18" charset="0"/>
                        </a:rPr>
                        <a:t> </a:t>
                      </a:r>
                      <a:r>
                        <a:rPr lang="en-CA" sz="1400" b="0" dirty="0" err="1">
                          <a:solidFill>
                            <a:schemeClr val="tx1"/>
                          </a:solidFill>
                          <a:effectLst/>
                          <a:latin typeface="Zurich BT"/>
                          <a:ea typeface="Calibri" panose="020F0502020204030204" pitchFamily="34" charset="0"/>
                          <a:cs typeface="Times New Roman" panose="02020603050405020304" pitchFamily="18" charset="0"/>
                        </a:rPr>
                        <a:t>b</a:t>
                      </a:r>
                      <a:r>
                        <a:rPr lang="en-CA" sz="1400" b="0" dirty="0" err="1">
                          <a:solidFill>
                            <a:schemeClr val="tx1"/>
                          </a:solidFill>
                          <a:effectLst/>
                          <a:latin typeface="Arial" panose="020B0604020202020204" pitchFamily="34" charset="0"/>
                          <a:ea typeface="Calibri" panose="020F0502020204030204" pitchFamily="34" charset="0"/>
                          <a:cs typeface="Times New Roman" panose="02020603050405020304" pitchFamily="18" charset="0"/>
                        </a:rPr>
                        <a:t>ả</a:t>
                      </a:r>
                      <a:r>
                        <a:rPr lang="en-CA" sz="1400" b="0" dirty="0" err="1">
                          <a:solidFill>
                            <a:schemeClr val="tx1"/>
                          </a:solidFill>
                          <a:effectLst/>
                          <a:latin typeface="Zurich BT"/>
                          <a:ea typeface="Calibri" panose="020F0502020204030204" pitchFamily="34" charset="0"/>
                          <a:cs typeface="Times New Roman" panose="02020603050405020304" pitchFamily="18" charset="0"/>
                        </a:rPr>
                        <a:t>n</a:t>
                      </a:r>
                      <a:r>
                        <a:rPr lang="en-CA" sz="1400" b="0" dirty="0">
                          <a:solidFill>
                            <a:schemeClr val="tx1"/>
                          </a:solidFill>
                          <a:effectLst/>
                          <a:latin typeface="Zurich BT"/>
                          <a:ea typeface="Calibri" panose="020F0502020204030204" pitchFamily="34" charset="0"/>
                          <a:cs typeface="Times New Roman" panose="02020603050405020304" pitchFamily="18" charset="0"/>
                        </a:rPr>
                        <a:t> </a:t>
                      </a:r>
                      <a:r>
                        <a:rPr lang="en-CA" sz="1400" b="0" dirty="0" err="1">
                          <a:solidFill>
                            <a:schemeClr val="tx1"/>
                          </a:solidFill>
                          <a:effectLst/>
                          <a:latin typeface="Zurich BT"/>
                          <a:ea typeface="Calibri" panose="020F0502020204030204" pitchFamily="34" charset="0"/>
                          <a:cs typeface="Times New Roman" panose="02020603050405020304" pitchFamily="18" charset="0"/>
                        </a:rPr>
                        <a:t>và</a:t>
                      </a:r>
                      <a:r>
                        <a:rPr lang="en-CA" sz="1400" b="0" dirty="0">
                          <a:solidFill>
                            <a:schemeClr val="tx1"/>
                          </a:solidFill>
                          <a:effectLst/>
                          <a:latin typeface="Zurich BT"/>
                          <a:ea typeface="Calibri" panose="020F0502020204030204" pitchFamily="34" charset="0"/>
                          <a:cs typeface="Times New Roman" panose="02020603050405020304" pitchFamily="18" charset="0"/>
                        </a:rPr>
                        <a:t> </a:t>
                      </a:r>
                      <a:r>
                        <a:rPr lang="en-CA" sz="1400" b="0" dirty="0" err="1">
                          <a:solidFill>
                            <a:schemeClr val="tx1"/>
                          </a:solidFill>
                          <a:effectLst/>
                          <a:latin typeface="Zurich BT"/>
                          <a:ea typeface="Calibri" panose="020F0502020204030204" pitchFamily="34" charset="0"/>
                          <a:cs typeface="Times New Roman" panose="02020603050405020304" pitchFamily="18" charset="0"/>
                        </a:rPr>
                        <a:t>hình</a:t>
                      </a:r>
                      <a:r>
                        <a:rPr lang="en-CA" sz="1400" b="0" dirty="0">
                          <a:solidFill>
                            <a:schemeClr val="tx1"/>
                          </a:solidFill>
                          <a:effectLst/>
                          <a:latin typeface="Zurich BT"/>
                          <a:ea typeface="Calibri" panose="020F0502020204030204" pitchFamily="34" charset="0"/>
                          <a:cs typeface="Times New Roman" panose="02020603050405020304" pitchFamily="18" charset="0"/>
                        </a:rPr>
                        <a:t> </a:t>
                      </a:r>
                      <a:r>
                        <a:rPr lang="en-CA" sz="1400" b="0" dirty="0" err="1">
                          <a:solidFill>
                            <a:schemeClr val="tx1"/>
                          </a:solidFill>
                          <a:effectLst/>
                          <a:latin typeface="Arial" panose="020B0604020202020204" pitchFamily="34" charset="0"/>
                          <a:ea typeface="Calibri" panose="020F0502020204030204" pitchFamily="34" charset="0"/>
                          <a:cs typeface="Times New Roman" panose="02020603050405020304" pitchFamily="18" charset="0"/>
                        </a:rPr>
                        <a:t>ả</a:t>
                      </a:r>
                      <a:r>
                        <a:rPr lang="en-CA" sz="1400" b="0" dirty="0" err="1">
                          <a:solidFill>
                            <a:schemeClr val="tx1"/>
                          </a:solidFill>
                          <a:effectLst/>
                          <a:latin typeface="Zurich BT"/>
                          <a:ea typeface="Calibri" panose="020F0502020204030204" pitchFamily="34" charset="0"/>
                          <a:cs typeface="Times New Roman" panose="02020603050405020304" pitchFamily="18" charset="0"/>
                        </a:rPr>
                        <a:t>nh</a:t>
                      </a:r>
                      <a:r>
                        <a:rPr lang="en-CA" sz="1400" b="0" dirty="0">
                          <a:solidFill>
                            <a:schemeClr val="tx1"/>
                          </a:solidFill>
                          <a:effectLst/>
                          <a:latin typeface="Zurich BT"/>
                          <a:ea typeface="Calibri" panose="020F0502020204030204" pitchFamily="34" charset="0"/>
                          <a:cs typeface="Times New Roman" panose="02020603050405020304" pitchFamily="18" charset="0"/>
                        </a:rPr>
                        <a:t> y </a:t>
                      </a:r>
                      <a:r>
                        <a:rPr lang="en-CA" sz="1400" b="0" dirty="0" err="1">
                          <a:solidFill>
                            <a:schemeClr val="tx1"/>
                          </a:solidFill>
                          <a:effectLst/>
                          <a:latin typeface="Zurich BT"/>
                          <a:ea typeface="Calibri" panose="020F0502020204030204" pitchFamily="34" charset="0"/>
                          <a:cs typeface="Times New Roman" panose="02020603050405020304" pitchFamily="18" charset="0"/>
                        </a:rPr>
                        <a:t>khoa</a:t>
                      </a:r>
                      <a:r>
                        <a:rPr lang="en-CA" sz="1400" b="0" dirty="0">
                          <a:solidFill>
                            <a:schemeClr val="tx1"/>
                          </a:solidFill>
                          <a:effectLst/>
                          <a:latin typeface="Zurich BT"/>
                          <a:ea typeface="Calibri" panose="020F0502020204030204" pitchFamily="34" charset="0"/>
                          <a:cs typeface="Times New Roman" panose="02020603050405020304" pitchFamily="18" charset="0"/>
                        </a:rPr>
                        <a:t>.</a:t>
                      </a:r>
                      <a:endParaRPr lang="vi-VN" sz="2000" b="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noFill/>
                      <a:prstDash val="solid"/>
                      <a:round/>
                      <a:headEnd type="none" w="med" len="med"/>
                      <a:tailEnd type="none" w="med" len="med"/>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noFill/>
                  </a:tcPr>
                </a:tc>
              </a:tr>
            </a:tbl>
          </a:graphicData>
        </a:graphic>
      </p:graphicFrame>
      <p:sp>
        <p:nvSpPr>
          <p:cNvPr id="5" name="Footer Placeholder 4"/>
          <p:cNvSpPr>
            <a:spLocks noGrp="1"/>
          </p:cNvSpPr>
          <p:nvPr>
            <p:ph type="ftr" sz="quarter" idx="11"/>
          </p:nvPr>
        </p:nvSpPr>
        <p:spPr/>
        <p:txBody>
          <a:bodyPr/>
          <a:lstStyle/>
          <a:p>
            <a:r>
              <a:rPr lang="en-US" smtClean="0"/>
              <a:t>© IIG Vietnam</a:t>
            </a:r>
            <a:endParaRPr lang="en-US" dirty="0"/>
          </a:p>
        </p:txBody>
      </p:sp>
      <p:sp>
        <p:nvSpPr>
          <p:cNvPr id="6" name="Slide Number Placeholder 5"/>
          <p:cNvSpPr>
            <a:spLocks noGrp="1"/>
          </p:cNvSpPr>
          <p:nvPr>
            <p:ph type="sldNum" sz="quarter" idx="12"/>
          </p:nvPr>
        </p:nvSpPr>
        <p:spPr/>
        <p:txBody>
          <a:bodyPr/>
          <a:lstStyle/>
          <a:p>
            <a:fld id="{45FB6C65-6715-49C2-A781-2C0369051A11}" type="slidenum">
              <a:rPr lang="en-US" smtClean="0"/>
              <a:t>34</a:t>
            </a:fld>
            <a:endParaRPr lang="en-US" dirty="0"/>
          </a:p>
        </p:txBody>
      </p:sp>
    </p:spTree>
    <p:extLst>
      <p:ext uri="{BB962C8B-B14F-4D97-AF65-F5344CB8AC3E}">
        <p14:creationId xmlns:p14="http://schemas.microsoft.com/office/powerpoint/2010/main" val="1949163904"/>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vi-VN" dirty="0" smtClean="0"/>
              <a:t>Tìm hiểu phần mở rộng của tập tin</a:t>
            </a:r>
            <a:endParaRPr lang="en-US" dirty="0"/>
          </a:p>
        </p:txBody>
      </p:sp>
      <p:sp>
        <p:nvSpPr>
          <p:cNvPr id="3" name="Content Placeholder 2"/>
          <p:cNvSpPr>
            <a:spLocks noGrp="1"/>
          </p:cNvSpPr>
          <p:nvPr>
            <p:ph idx="1"/>
          </p:nvPr>
        </p:nvSpPr>
        <p:spPr>
          <a:xfrm>
            <a:off x="374400" y="1332000"/>
            <a:ext cx="8368273" cy="4940113"/>
          </a:xfrm>
        </p:spPr>
        <p:txBody>
          <a:bodyPr>
            <a:normAutofit/>
          </a:bodyPr>
          <a:lstStyle/>
          <a:p>
            <a:r>
              <a:rPr lang="vi-VN" b="1" dirty="0"/>
              <a:t>Các tập tin văn bản (Document Files)</a:t>
            </a:r>
            <a:endParaRPr lang="en-US" b="1" dirty="0"/>
          </a:p>
          <a:p>
            <a:pPr lvl="1"/>
            <a:r>
              <a:rPr lang="fr-FR" dirty="0" err="1"/>
              <a:t>thường</a:t>
            </a:r>
            <a:r>
              <a:rPr lang="fr-FR" dirty="0"/>
              <a:t> </a:t>
            </a:r>
            <a:r>
              <a:rPr lang="fr-FR" dirty="0" err="1"/>
              <a:t>được</a:t>
            </a:r>
            <a:r>
              <a:rPr lang="fr-FR" dirty="0"/>
              <a:t> </a:t>
            </a:r>
            <a:r>
              <a:rPr lang="fr-FR" dirty="0" err="1"/>
              <a:t>tạo</a:t>
            </a:r>
            <a:r>
              <a:rPr lang="fr-FR" dirty="0"/>
              <a:t> ra </a:t>
            </a:r>
            <a:r>
              <a:rPr lang="fr-FR" dirty="0" err="1"/>
              <a:t>bằng</a:t>
            </a:r>
            <a:r>
              <a:rPr lang="fr-FR" dirty="0"/>
              <a:t> </a:t>
            </a:r>
            <a:r>
              <a:rPr lang="fr-FR" dirty="0" err="1"/>
              <a:t>cách</a:t>
            </a:r>
            <a:r>
              <a:rPr lang="fr-FR" dirty="0"/>
              <a:t> </a:t>
            </a:r>
            <a:r>
              <a:rPr lang="fr-FR" dirty="0" err="1"/>
              <a:t>sử</a:t>
            </a:r>
            <a:r>
              <a:rPr lang="fr-FR" dirty="0"/>
              <a:t> </a:t>
            </a:r>
            <a:r>
              <a:rPr lang="fr-FR" dirty="0" err="1"/>
              <a:t>dụng</a:t>
            </a:r>
            <a:r>
              <a:rPr lang="fr-FR" dirty="0"/>
              <a:t> </a:t>
            </a:r>
            <a:r>
              <a:rPr lang="fr-FR" dirty="0" err="1"/>
              <a:t>các</a:t>
            </a:r>
            <a:r>
              <a:rPr lang="fr-FR" dirty="0"/>
              <a:t> </a:t>
            </a:r>
            <a:r>
              <a:rPr lang="fr-FR" dirty="0" err="1"/>
              <a:t>ứng</a:t>
            </a:r>
            <a:r>
              <a:rPr lang="fr-FR" dirty="0"/>
              <a:t> </a:t>
            </a:r>
            <a:r>
              <a:rPr lang="fr-FR" dirty="0" err="1"/>
              <a:t>dụng</a:t>
            </a:r>
            <a:r>
              <a:rPr lang="fr-FR" dirty="0"/>
              <a:t> </a:t>
            </a:r>
            <a:r>
              <a:rPr lang="fr-FR" dirty="0" err="1"/>
              <a:t>chuyên</a:t>
            </a:r>
            <a:r>
              <a:rPr lang="fr-FR" dirty="0"/>
              <a:t> </a:t>
            </a:r>
            <a:r>
              <a:rPr lang="fr-FR" dirty="0" err="1"/>
              <a:t>biệt</a:t>
            </a:r>
            <a:r>
              <a:rPr lang="fr-FR" dirty="0"/>
              <a:t> </a:t>
            </a:r>
            <a:r>
              <a:rPr lang="fr-FR" dirty="0" err="1"/>
              <a:t>như</a:t>
            </a:r>
            <a:r>
              <a:rPr lang="fr-FR" dirty="0"/>
              <a:t> Microsoft Office </a:t>
            </a:r>
            <a:r>
              <a:rPr lang="fr-FR" dirty="0" err="1"/>
              <a:t>hoặc</a:t>
            </a:r>
            <a:r>
              <a:rPr lang="fr-FR" dirty="0"/>
              <a:t> OpenOffice</a:t>
            </a:r>
            <a:r>
              <a:rPr lang="vi-VN" dirty="0" smtClean="0"/>
              <a:t> </a:t>
            </a:r>
            <a:r>
              <a:rPr lang="en-US" dirty="0" smtClean="0"/>
              <a:t/>
            </a:r>
            <a:br>
              <a:rPr lang="en-US" dirty="0" smtClean="0"/>
            </a:br>
            <a:r>
              <a:rPr lang="en-US" dirty="0" smtClean="0"/>
              <a:t/>
            </a:r>
            <a:br>
              <a:rPr lang="en-US" dirty="0" smtClean="0"/>
            </a:br>
            <a:endParaRPr lang="en-US" dirty="0"/>
          </a:p>
          <a:p>
            <a:endParaRPr lang="en-US" dirty="0"/>
          </a:p>
        </p:txBody>
      </p:sp>
      <p:graphicFrame>
        <p:nvGraphicFramePr>
          <p:cNvPr id="4" name="Table 3"/>
          <p:cNvGraphicFramePr>
            <a:graphicFrameLocks noGrp="1"/>
          </p:cNvGraphicFramePr>
          <p:nvPr>
            <p:extLst>
              <p:ext uri="{D42A27DB-BD31-4B8C-83A1-F6EECF244321}">
                <p14:modId xmlns:p14="http://schemas.microsoft.com/office/powerpoint/2010/main" val="2271745910"/>
              </p:ext>
            </p:extLst>
          </p:nvPr>
        </p:nvGraphicFramePr>
        <p:xfrm>
          <a:off x="1055912" y="2779051"/>
          <a:ext cx="7967064" cy="3920364"/>
        </p:xfrm>
        <a:graphic>
          <a:graphicData uri="http://schemas.openxmlformats.org/drawingml/2006/table">
            <a:tbl>
              <a:tblPr firstRow="1" firstCol="1" bandRow="1"/>
              <a:tblGrid>
                <a:gridCol w="1704810"/>
                <a:gridCol w="6262254"/>
              </a:tblGrid>
              <a:tr h="435596">
                <a:tc>
                  <a:txBody>
                    <a:bodyPr/>
                    <a:lstStyle/>
                    <a:p>
                      <a:pPr marL="0" algn="just">
                        <a:lnSpc>
                          <a:spcPct val="115000"/>
                        </a:lnSpc>
                        <a:spcBef>
                          <a:spcPts val="100"/>
                        </a:spcBef>
                        <a:spcAft>
                          <a:spcPts val="200"/>
                        </a:spcAft>
                        <a:tabLst>
                          <a:tab pos="228600" algn="l"/>
                        </a:tabLst>
                      </a:pPr>
                      <a:r>
                        <a:rPr lang="en-US" sz="1800" b="1" dirty="0">
                          <a:effectLst/>
                          <a:latin typeface="Cambria" panose="02040503050406030204" pitchFamily="18" charset="0"/>
                          <a:ea typeface="Times New Roman"/>
                          <a:cs typeface="Calibri"/>
                        </a:rPr>
                        <a:t>.asc</a:t>
                      </a:r>
                    </a:p>
                  </a:txBody>
                  <a:tcPr marL="68580" marR="68580" marT="0" marB="0">
                    <a:lnL>
                      <a:noFill/>
                    </a:lnL>
                    <a:lnR w="12700" cap="flat" cmpd="sng" algn="ctr">
                      <a:noFill/>
                      <a:prstDash val="solid"/>
                      <a:round/>
                      <a:headEnd type="none" w="med" len="med"/>
                      <a:tailEnd type="none" w="med" len="med"/>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just">
                        <a:lnSpc>
                          <a:spcPct val="115000"/>
                        </a:lnSpc>
                        <a:spcBef>
                          <a:spcPts val="100"/>
                        </a:spcBef>
                        <a:spcAft>
                          <a:spcPts val="200"/>
                        </a:spcAft>
                        <a:tabLst>
                          <a:tab pos="228600" algn="l"/>
                        </a:tabLst>
                      </a:pPr>
                      <a:r>
                        <a:rPr lang="en-US" sz="1800" dirty="0" smtClean="0">
                          <a:effectLst/>
                          <a:latin typeface="Cambria" panose="02040503050406030204" pitchFamily="18" charset="0"/>
                          <a:ea typeface="Times New Roman"/>
                          <a:cs typeface="Calibri"/>
                        </a:rPr>
                        <a:t>ASCII</a:t>
                      </a:r>
                      <a:endParaRPr lang="en-US" sz="1800" dirty="0">
                        <a:effectLst/>
                        <a:latin typeface="Cambria" panose="02040503050406030204" pitchFamily="18" charset="0"/>
                        <a:ea typeface="Times New Roman"/>
                        <a:cs typeface="Calibri"/>
                      </a:endParaRPr>
                    </a:p>
                  </a:txBody>
                  <a:tcPr marL="68580" marR="68580" marT="0" marB="0">
                    <a:lnL w="12700" cap="flat" cmpd="sng" algn="ctr">
                      <a:noFill/>
                      <a:prstDash val="solid"/>
                      <a:round/>
                      <a:headEnd type="none" w="med" len="med"/>
                      <a:tailEnd type="none" w="med" len="med"/>
                    </a:lnL>
                    <a:lnR>
                      <a:noFill/>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435596">
                <a:tc>
                  <a:txBody>
                    <a:bodyPr/>
                    <a:lstStyle/>
                    <a:p>
                      <a:pPr marL="0" algn="just">
                        <a:lnSpc>
                          <a:spcPct val="115000"/>
                        </a:lnSpc>
                        <a:spcBef>
                          <a:spcPts val="100"/>
                        </a:spcBef>
                        <a:spcAft>
                          <a:spcPts val="200"/>
                        </a:spcAft>
                        <a:tabLst>
                          <a:tab pos="228600" algn="l"/>
                        </a:tabLst>
                      </a:pPr>
                      <a:r>
                        <a:rPr lang="en-US" sz="1800" b="1" dirty="0">
                          <a:effectLst/>
                          <a:latin typeface="Cambria" panose="02040503050406030204" pitchFamily="18" charset="0"/>
                          <a:ea typeface="Times New Roman"/>
                          <a:cs typeface="Calibri"/>
                        </a:rPr>
                        <a:t>.</a:t>
                      </a:r>
                      <a:r>
                        <a:rPr lang="en-US" sz="1800" b="1" dirty="0" smtClean="0">
                          <a:effectLst/>
                          <a:latin typeface="Cambria" panose="02040503050406030204" pitchFamily="18" charset="0"/>
                          <a:ea typeface="Times New Roman"/>
                          <a:cs typeface="Calibri"/>
                        </a:rPr>
                        <a:t>doc / .docx</a:t>
                      </a:r>
                      <a:endParaRPr lang="en-US" sz="1800" b="1" dirty="0">
                        <a:effectLst/>
                        <a:latin typeface="Cambria" panose="02040503050406030204" pitchFamily="18" charset="0"/>
                        <a:ea typeface="Times New Roman"/>
                        <a:cs typeface="Calibri"/>
                      </a:endParaRPr>
                    </a:p>
                  </a:txBody>
                  <a:tcPr marL="68580" marR="68580" marT="0" marB="0">
                    <a:lnL>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just">
                        <a:lnSpc>
                          <a:spcPct val="115000"/>
                        </a:lnSpc>
                        <a:spcBef>
                          <a:spcPts val="100"/>
                        </a:spcBef>
                        <a:spcAft>
                          <a:spcPts val="200"/>
                        </a:spcAft>
                        <a:tabLst>
                          <a:tab pos="228600" algn="l"/>
                        </a:tabLst>
                      </a:pPr>
                      <a:r>
                        <a:rPr lang="en-US" sz="1800" smtClean="0">
                          <a:effectLst/>
                          <a:latin typeface="Cambria" panose="02040503050406030204" pitchFamily="18" charset="0"/>
                          <a:ea typeface="Times New Roman"/>
                          <a:cs typeface="Calibri"/>
                        </a:rPr>
                        <a:t>Định</a:t>
                      </a:r>
                      <a:r>
                        <a:rPr lang="en-US" sz="1800" baseline="0" smtClean="0">
                          <a:effectLst/>
                          <a:latin typeface="Cambria" panose="02040503050406030204" pitchFamily="18" charset="0"/>
                          <a:ea typeface="Times New Roman"/>
                          <a:cs typeface="Calibri"/>
                        </a:rPr>
                        <a:t> dạng tập tin mặc định cho </a:t>
                      </a:r>
                      <a:r>
                        <a:rPr lang="en-US" sz="1800" smtClean="0">
                          <a:effectLst/>
                          <a:latin typeface="Cambria" panose="02040503050406030204" pitchFamily="18" charset="0"/>
                          <a:ea typeface="Times New Roman"/>
                          <a:cs typeface="Calibri"/>
                        </a:rPr>
                        <a:t>Microsoft </a:t>
                      </a:r>
                      <a:r>
                        <a:rPr lang="en-US" sz="1800">
                          <a:effectLst/>
                          <a:latin typeface="Cambria" panose="02040503050406030204" pitchFamily="18" charset="0"/>
                          <a:ea typeface="Times New Roman"/>
                          <a:cs typeface="Calibri"/>
                        </a:rPr>
                        <a:t>Word </a:t>
                      </a:r>
                      <a:r>
                        <a:rPr lang="en-US" sz="1800" smtClean="0">
                          <a:effectLst/>
                          <a:latin typeface="Cambria" panose="02040503050406030204" pitchFamily="18" charset="0"/>
                          <a:ea typeface="Times New Roman"/>
                          <a:cs typeface="Calibri"/>
                        </a:rPr>
                        <a:t>hoặc</a:t>
                      </a:r>
                      <a:r>
                        <a:rPr lang="en-US" sz="1800" baseline="0" smtClean="0">
                          <a:effectLst/>
                          <a:latin typeface="Cambria" panose="02040503050406030204" pitchFamily="18" charset="0"/>
                          <a:ea typeface="Times New Roman"/>
                          <a:cs typeface="Calibri"/>
                        </a:rPr>
                        <a:t> </a:t>
                      </a:r>
                      <a:r>
                        <a:rPr lang="en-US" sz="1800" smtClean="0">
                          <a:effectLst/>
                          <a:latin typeface="Cambria" panose="02040503050406030204" pitchFamily="18" charset="0"/>
                          <a:ea typeface="Times New Roman"/>
                          <a:cs typeface="Calibri"/>
                        </a:rPr>
                        <a:t>WordPad</a:t>
                      </a:r>
                      <a:r>
                        <a:rPr lang="en-US" sz="1800" dirty="0">
                          <a:effectLst/>
                          <a:latin typeface="Cambria" panose="02040503050406030204" pitchFamily="18" charset="0"/>
                          <a:ea typeface="Times New Roman"/>
                          <a:cs typeface="Calibri"/>
                        </a:rPr>
                        <a:t>.</a:t>
                      </a:r>
                    </a:p>
                  </a:txBody>
                  <a:tcPr marL="68580" marR="68580" marT="0" marB="0">
                    <a:lnL w="12700" cap="flat" cmpd="sng" algn="ctr">
                      <a:no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435596">
                <a:tc>
                  <a:txBody>
                    <a:bodyPr/>
                    <a:lstStyle/>
                    <a:p>
                      <a:pPr marL="0" algn="just">
                        <a:lnSpc>
                          <a:spcPct val="115000"/>
                        </a:lnSpc>
                        <a:spcBef>
                          <a:spcPts val="100"/>
                        </a:spcBef>
                        <a:spcAft>
                          <a:spcPts val="200"/>
                        </a:spcAft>
                        <a:tabLst>
                          <a:tab pos="228600" algn="l"/>
                        </a:tabLst>
                      </a:pPr>
                      <a:r>
                        <a:rPr lang="en-US" sz="1800" b="1" dirty="0">
                          <a:effectLst/>
                          <a:latin typeface="Cambria" panose="02040503050406030204" pitchFamily="18" charset="0"/>
                          <a:ea typeface="Times New Roman"/>
                          <a:cs typeface="Calibri"/>
                        </a:rPr>
                        <a:t>.htm or .html</a:t>
                      </a:r>
                    </a:p>
                  </a:txBody>
                  <a:tcPr marL="68580" marR="68580" marT="0" marB="0">
                    <a:lnL>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just">
                        <a:lnSpc>
                          <a:spcPct val="115000"/>
                        </a:lnSpc>
                        <a:spcBef>
                          <a:spcPts val="100"/>
                        </a:spcBef>
                        <a:spcAft>
                          <a:spcPts val="200"/>
                        </a:spcAft>
                        <a:tabLst>
                          <a:tab pos="228600" algn="l"/>
                        </a:tabLst>
                      </a:pPr>
                      <a:r>
                        <a:rPr lang="en-US" sz="1800" dirty="0">
                          <a:effectLst/>
                          <a:latin typeface="Cambria" panose="02040503050406030204" pitchFamily="18" charset="0"/>
                          <a:ea typeface="Times New Roman"/>
                          <a:cs typeface="Calibri"/>
                        </a:rPr>
                        <a:t>Hypertext Markup </a:t>
                      </a:r>
                      <a:r>
                        <a:rPr lang="en-US" sz="1800" dirty="0" smtClean="0">
                          <a:effectLst/>
                          <a:latin typeface="Cambria" panose="02040503050406030204" pitchFamily="18" charset="0"/>
                          <a:ea typeface="Times New Roman"/>
                          <a:cs typeface="Calibri"/>
                        </a:rPr>
                        <a:t>Language</a:t>
                      </a:r>
                      <a:endParaRPr lang="en-US" sz="1800" dirty="0">
                        <a:effectLst/>
                        <a:latin typeface="Cambria" panose="02040503050406030204" pitchFamily="18" charset="0"/>
                        <a:ea typeface="Times New Roman"/>
                        <a:cs typeface="Calibri"/>
                      </a:endParaRPr>
                    </a:p>
                  </a:txBody>
                  <a:tcPr marL="68580" marR="68580" marT="0" marB="0">
                    <a:lnL w="12700" cap="flat" cmpd="sng" algn="ctr">
                      <a:no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435596">
                <a:tc>
                  <a:txBody>
                    <a:bodyPr/>
                    <a:lstStyle/>
                    <a:p>
                      <a:pPr marL="0" algn="just">
                        <a:lnSpc>
                          <a:spcPct val="115000"/>
                        </a:lnSpc>
                        <a:spcBef>
                          <a:spcPts val="100"/>
                        </a:spcBef>
                        <a:spcAft>
                          <a:spcPts val="200"/>
                        </a:spcAft>
                        <a:tabLst>
                          <a:tab pos="228600" algn="l"/>
                        </a:tabLst>
                      </a:pPr>
                      <a:r>
                        <a:rPr lang="en-US" sz="1800" b="1" dirty="0">
                          <a:effectLst/>
                          <a:latin typeface="Cambria" panose="02040503050406030204" pitchFamily="18" charset="0"/>
                          <a:ea typeface="Times New Roman"/>
                          <a:cs typeface="Calibri"/>
                        </a:rPr>
                        <a:t>.pdf</a:t>
                      </a:r>
                    </a:p>
                  </a:txBody>
                  <a:tcPr marL="68580" marR="68580" marT="0" marB="0">
                    <a:lnL>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just">
                        <a:lnSpc>
                          <a:spcPct val="115000"/>
                        </a:lnSpc>
                        <a:spcBef>
                          <a:spcPts val="100"/>
                        </a:spcBef>
                        <a:spcAft>
                          <a:spcPts val="200"/>
                        </a:spcAft>
                        <a:tabLst>
                          <a:tab pos="228600" algn="l"/>
                        </a:tabLst>
                      </a:pPr>
                      <a:r>
                        <a:rPr lang="en-US" sz="1800" dirty="0">
                          <a:effectLst/>
                          <a:latin typeface="Cambria" panose="02040503050406030204" pitchFamily="18" charset="0"/>
                          <a:ea typeface="Times New Roman"/>
                          <a:cs typeface="Calibri"/>
                        </a:rPr>
                        <a:t>Portable Document </a:t>
                      </a:r>
                      <a:r>
                        <a:rPr lang="en-US" sz="1800" dirty="0" smtClean="0">
                          <a:effectLst/>
                          <a:latin typeface="Cambria" panose="02040503050406030204" pitchFamily="18" charset="0"/>
                          <a:ea typeface="Times New Roman"/>
                          <a:cs typeface="Calibri"/>
                        </a:rPr>
                        <a:t>Format</a:t>
                      </a:r>
                      <a:endParaRPr lang="en-US" sz="1800" dirty="0">
                        <a:effectLst/>
                        <a:latin typeface="Cambria" panose="02040503050406030204" pitchFamily="18" charset="0"/>
                        <a:ea typeface="Times New Roman"/>
                        <a:cs typeface="Calibri"/>
                      </a:endParaRPr>
                    </a:p>
                  </a:txBody>
                  <a:tcPr marL="68580" marR="68580" marT="0" marB="0">
                    <a:lnL w="12700" cap="flat" cmpd="sng" algn="ctr">
                      <a:no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435596">
                <a:tc>
                  <a:txBody>
                    <a:bodyPr/>
                    <a:lstStyle/>
                    <a:p>
                      <a:pPr marL="0" algn="just">
                        <a:lnSpc>
                          <a:spcPct val="115000"/>
                        </a:lnSpc>
                        <a:spcBef>
                          <a:spcPts val="100"/>
                        </a:spcBef>
                        <a:spcAft>
                          <a:spcPts val="200"/>
                        </a:spcAft>
                        <a:tabLst>
                          <a:tab pos="228600" algn="l"/>
                        </a:tabLst>
                      </a:pPr>
                      <a:r>
                        <a:rPr lang="en-US" sz="1800" b="1" dirty="0">
                          <a:effectLst/>
                          <a:latin typeface="Cambria" panose="02040503050406030204" pitchFamily="18" charset="0"/>
                          <a:ea typeface="Times New Roman"/>
                          <a:cs typeface="Calibri"/>
                        </a:rPr>
                        <a:t>.</a:t>
                      </a:r>
                      <a:r>
                        <a:rPr lang="en-US" sz="1800" b="1" dirty="0" smtClean="0">
                          <a:effectLst/>
                          <a:latin typeface="Cambria" panose="02040503050406030204" pitchFamily="18" charset="0"/>
                          <a:ea typeface="Times New Roman"/>
                          <a:cs typeface="Calibri"/>
                        </a:rPr>
                        <a:t>ppt / .pptx</a:t>
                      </a:r>
                      <a:endParaRPr lang="en-US" sz="1800" b="1" dirty="0">
                        <a:effectLst/>
                        <a:latin typeface="Cambria" panose="02040503050406030204" pitchFamily="18" charset="0"/>
                        <a:ea typeface="Times New Roman"/>
                        <a:cs typeface="Calibri"/>
                      </a:endParaRPr>
                    </a:p>
                  </a:txBody>
                  <a:tcPr marL="68580" marR="68580" marT="0" marB="0">
                    <a:lnL>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just">
                        <a:lnSpc>
                          <a:spcPct val="115000"/>
                        </a:lnSpc>
                        <a:spcBef>
                          <a:spcPts val="100"/>
                        </a:spcBef>
                        <a:spcAft>
                          <a:spcPts val="200"/>
                        </a:spcAft>
                        <a:tabLst>
                          <a:tab pos="228600" algn="l"/>
                        </a:tabLst>
                      </a:pPr>
                      <a:r>
                        <a:rPr lang="en-US" sz="1800" smtClean="0">
                          <a:effectLst/>
                          <a:latin typeface="Cambria" panose="02040503050406030204" pitchFamily="18" charset="0"/>
                          <a:ea typeface="Times New Roman"/>
                          <a:cs typeface="Calibri"/>
                        </a:rPr>
                        <a:t>Định</a:t>
                      </a:r>
                      <a:r>
                        <a:rPr lang="en-US" sz="1800" baseline="0" smtClean="0">
                          <a:effectLst/>
                          <a:latin typeface="Cambria" panose="02040503050406030204" pitchFamily="18" charset="0"/>
                          <a:ea typeface="Times New Roman"/>
                          <a:cs typeface="Calibri"/>
                        </a:rPr>
                        <a:t> dạng tập tin mặc định cho </a:t>
                      </a:r>
                      <a:r>
                        <a:rPr lang="en-US" sz="1800" smtClean="0">
                          <a:effectLst/>
                          <a:latin typeface="Cambria" panose="02040503050406030204" pitchFamily="18" charset="0"/>
                          <a:ea typeface="Times New Roman"/>
                          <a:cs typeface="Calibri"/>
                        </a:rPr>
                        <a:t>Microsoft </a:t>
                      </a:r>
                      <a:r>
                        <a:rPr lang="en-US" sz="1800" dirty="0">
                          <a:effectLst/>
                          <a:latin typeface="Cambria" panose="02040503050406030204" pitchFamily="18" charset="0"/>
                          <a:ea typeface="Times New Roman"/>
                          <a:cs typeface="Calibri"/>
                        </a:rPr>
                        <a:t>PowerPoint </a:t>
                      </a:r>
                    </a:p>
                  </a:txBody>
                  <a:tcPr marL="68580" marR="68580" marT="0" marB="0">
                    <a:lnL w="12700" cap="flat" cmpd="sng" algn="ctr">
                      <a:no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435596">
                <a:tc>
                  <a:txBody>
                    <a:bodyPr/>
                    <a:lstStyle/>
                    <a:p>
                      <a:pPr marL="0" algn="just">
                        <a:lnSpc>
                          <a:spcPct val="115000"/>
                        </a:lnSpc>
                        <a:spcBef>
                          <a:spcPts val="100"/>
                        </a:spcBef>
                        <a:spcAft>
                          <a:spcPts val="200"/>
                        </a:spcAft>
                        <a:tabLst>
                          <a:tab pos="228600" algn="l"/>
                        </a:tabLst>
                      </a:pPr>
                      <a:r>
                        <a:rPr lang="en-US" sz="1800" b="1" dirty="0">
                          <a:effectLst/>
                          <a:latin typeface="Cambria" panose="02040503050406030204" pitchFamily="18" charset="0"/>
                          <a:ea typeface="Times New Roman"/>
                          <a:cs typeface="Calibri"/>
                        </a:rPr>
                        <a:t>.rtf</a:t>
                      </a:r>
                    </a:p>
                  </a:txBody>
                  <a:tcPr marL="68580" marR="68580" marT="0" marB="0">
                    <a:lnL>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just">
                        <a:lnSpc>
                          <a:spcPct val="115000"/>
                        </a:lnSpc>
                        <a:spcBef>
                          <a:spcPts val="100"/>
                        </a:spcBef>
                        <a:spcAft>
                          <a:spcPts val="200"/>
                        </a:spcAft>
                        <a:tabLst>
                          <a:tab pos="228600" algn="l"/>
                        </a:tabLst>
                      </a:pPr>
                      <a:r>
                        <a:rPr lang="en-US" sz="1800" dirty="0">
                          <a:effectLst/>
                          <a:latin typeface="Cambria" panose="02040503050406030204" pitchFamily="18" charset="0"/>
                          <a:ea typeface="Times New Roman"/>
                          <a:cs typeface="Calibri"/>
                        </a:rPr>
                        <a:t>Rich </a:t>
                      </a:r>
                      <a:r>
                        <a:rPr lang="en-US" sz="1800" dirty="0" smtClean="0">
                          <a:effectLst/>
                          <a:latin typeface="Cambria" panose="02040503050406030204" pitchFamily="18" charset="0"/>
                          <a:ea typeface="Times New Roman"/>
                          <a:cs typeface="Calibri"/>
                        </a:rPr>
                        <a:t>Text</a:t>
                      </a:r>
                      <a:endParaRPr lang="en-US" sz="1800" dirty="0">
                        <a:effectLst/>
                        <a:latin typeface="Cambria" panose="02040503050406030204" pitchFamily="18" charset="0"/>
                        <a:ea typeface="Times New Roman"/>
                        <a:cs typeface="Calibri"/>
                      </a:endParaRPr>
                    </a:p>
                  </a:txBody>
                  <a:tcPr marL="68580" marR="68580" marT="0" marB="0">
                    <a:lnL w="12700" cap="flat" cmpd="sng" algn="ctr">
                      <a:no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435596">
                <a:tc>
                  <a:txBody>
                    <a:bodyPr/>
                    <a:lstStyle/>
                    <a:p>
                      <a:pPr marL="0" algn="just">
                        <a:lnSpc>
                          <a:spcPct val="115000"/>
                        </a:lnSpc>
                        <a:spcBef>
                          <a:spcPts val="100"/>
                        </a:spcBef>
                        <a:spcAft>
                          <a:spcPts val="200"/>
                        </a:spcAft>
                        <a:tabLst>
                          <a:tab pos="228600" algn="l"/>
                        </a:tabLst>
                      </a:pPr>
                      <a:r>
                        <a:rPr lang="en-US" sz="1800" b="1" dirty="0">
                          <a:effectLst/>
                          <a:latin typeface="Cambria" panose="02040503050406030204" pitchFamily="18" charset="0"/>
                          <a:ea typeface="Times New Roman"/>
                          <a:cs typeface="Calibri"/>
                        </a:rPr>
                        <a:t>.</a:t>
                      </a:r>
                      <a:r>
                        <a:rPr lang="en-US" sz="1800" b="1">
                          <a:effectLst/>
                          <a:latin typeface="Cambria" panose="02040503050406030204" pitchFamily="18" charset="0"/>
                          <a:ea typeface="Times New Roman"/>
                          <a:cs typeface="Calibri"/>
                        </a:rPr>
                        <a:t>txt </a:t>
                      </a:r>
                      <a:r>
                        <a:rPr lang="en-US" sz="1800" b="1" smtClean="0">
                          <a:effectLst/>
                          <a:latin typeface="Cambria" panose="02040503050406030204" pitchFamily="18" charset="0"/>
                          <a:ea typeface="Times New Roman"/>
                          <a:cs typeface="Calibri"/>
                        </a:rPr>
                        <a:t>hay </a:t>
                      </a:r>
                      <a:r>
                        <a:rPr lang="en-US" sz="1800" b="1" dirty="0">
                          <a:effectLst/>
                          <a:latin typeface="Cambria" panose="02040503050406030204" pitchFamily="18" charset="0"/>
                          <a:ea typeface="Times New Roman"/>
                          <a:cs typeface="Calibri"/>
                        </a:rPr>
                        <a:t>.text</a:t>
                      </a:r>
                    </a:p>
                  </a:txBody>
                  <a:tcPr marL="68580" marR="68580" marT="0" marB="0">
                    <a:lnL>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just">
                        <a:lnSpc>
                          <a:spcPct val="115000"/>
                        </a:lnSpc>
                        <a:spcBef>
                          <a:spcPts val="100"/>
                        </a:spcBef>
                        <a:spcAft>
                          <a:spcPts val="200"/>
                        </a:spcAft>
                        <a:tabLst>
                          <a:tab pos="228600" algn="l"/>
                        </a:tabLst>
                      </a:pPr>
                      <a:r>
                        <a:rPr lang="en-US" sz="1800" smtClean="0">
                          <a:effectLst/>
                          <a:latin typeface="Cambria" panose="02040503050406030204" pitchFamily="18" charset="0"/>
                          <a:ea typeface="Times New Roman"/>
                          <a:cs typeface="Calibri"/>
                        </a:rPr>
                        <a:t>Định</a:t>
                      </a:r>
                      <a:r>
                        <a:rPr lang="en-US" sz="1800" baseline="0" smtClean="0">
                          <a:effectLst/>
                          <a:latin typeface="Cambria" panose="02040503050406030204" pitchFamily="18" charset="0"/>
                          <a:ea typeface="Times New Roman"/>
                          <a:cs typeface="Calibri"/>
                        </a:rPr>
                        <a:t> dạng </a:t>
                      </a:r>
                      <a:r>
                        <a:rPr lang="en-US" sz="1800" smtClean="0">
                          <a:effectLst/>
                          <a:latin typeface="Cambria" panose="02040503050406030204" pitchFamily="18" charset="0"/>
                          <a:ea typeface="Times New Roman"/>
                          <a:cs typeface="Calibri"/>
                        </a:rPr>
                        <a:t>tài</a:t>
                      </a:r>
                      <a:r>
                        <a:rPr lang="en-US" sz="1800" baseline="0" smtClean="0">
                          <a:effectLst/>
                          <a:latin typeface="Cambria" panose="02040503050406030204" pitchFamily="18" charset="0"/>
                          <a:ea typeface="Times New Roman"/>
                          <a:cs typeface="Calibri"/>
                        </a:rPr>
                        <a:t> liệu hỗ trợ văn bản không định dạng</a:t>
                      </a:r>
                      <a:r>
                        <a:rPr lang="en-US" sz="1800" smtClean="0">
                          <a:effectLst/>
                          <a:latin typeface="Cambria" panose="02040503050406030204" pitchFamily="18" charset="0"/>
                          <a:ea typeface="Times New Roman"/>
                          <a:cs typeface="Calibri"/>
                        </a:rPr>
                        <a:t>.</a:t>
                      </a:r>
                      <a:endParaRPr lang="en-US" sz="1800" dirty="0">
                        <a:effectLst/>
                        <a:latin typeface="Cambria" panose="02040503050406030204" pitchFamily="18" charset="0"/>
                        <a:ea typeface="Times New Roman"/>
                        <a:cs typeface="Calibri"/>
                      </a:endParaRPr>
                    </a:p>
                  </a:txBody>
                  <a:tcPr marL="68580" marR="68580" marT="0" marB="0">
                    <a:lnL w="12700" cap="flat" cmpd="sng" algn="ctr">
                      <a:no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435596">
                <a:tc>
                  <a:txBody>
                    <a:bodyPr/>
                    <a:lstStyle/>
                    <a:p>
                      <a:pPr marL="0" algn="just">
                        <a:lnSpc>
                          <a:spcPct val="115000"/>
                        </a:lnSpc>
                        <a:spcBef>
                          <a:spcPts val="100"/>
                        </a:spcBef>
                        <a:spcAft>
                          <a:spcPts val="200"/>
                        </a:spcAft>
                        <a:tabLst>
                          <a:tab pos="228600" algn="l"/>
                        </a:tabLst>
                      </a:pPr>
                      <a:r>
                        <a:rPr lang="en-US" sz="1800" b="1" dirty="0">
                          <a:effectLst/>
                          <a:latin typeface="Cambria" panose="02040503050406030204" pitchFamily="18" charset="0"/>
                          <a:ea typeface="Times New Roman"/>
                          <a:cs typeface="Calibri"/>
                        </a:rPr>
                        <a:t>.</a:t>
                      </a:r>
                      <a:r>
                        <a:rPr lang="en-US" sz="1800" b="1" dirty="0" smtClean="0">
                          <a:effectLst/>
                          <a:latin typeface="Cambria" panose="02040503050406030204" pitchFamily="18" charset="0"/>
                          <a:ea typeface="Times New Roman"/>
                          <a:cs typeface="Calibri"/>
                        </a:rPr>
                        <a:t>xls / .xlsx</a:t>
                      </a:r>
                      <a:endParaRPr lang="en-US" sz="1800" b="1" dirty="0">
                        <a:effectLst/>
                        <a:latin typeface="Cambria" panose="02040503050406030204" pitchFamily="18" charset="0"/>
                        <a:ea typeface="Times New Roman"/>
                        <a:cs typeface="Calibri"/>
                      </a:endParaRPr>
                    </a:p>
                  </a:txBody>
                  <a:tcPr marL="68580" marR="68580" marT="0" marB="0">
                    <a:lnL>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just">
                        <a:lnSpc>
                          <a:spcPct val="115000"/>
                        </a:lnSpc>
                        <a:spcBef>
                          <a:spcPts val="100"/>
                        </a:spcBef>
                        <a:spcAft>
                          <a:spcPts val="200"/>
                        </a:spcAft>
                        <a:tabLst>
                          <a:tab pos="228600" algn="l"/>
                        </a:tabLst>
                      </a:pPr>
                      <a:r>
                        <a:rPr lang="en-US" sz="1800" smtClean="0">
                          <a:effectLst/>
                          <a:latin typeface="Cambria" panose="02040503050406030204" pitchFamily="18" charset="0"/>
                          <a:ea typeface="Times New Roman"/>
                          <a:cs typeface="Calibri"/>
                        </a:rPr>
                        <a:t>Định</a:t>
                      </a:r>
                      <a:r>
                        <a:rPr lang="en-US" sz="1800" baseline="0" smtClean="0">
                          <a:effectLst/>
                          <a:latin typeface="Cambria" panose="02040503050406030204" pitchFamily="18" charset="0"/>
                          <a:ea typeface="Times New Roman"/>
                          <a:cs typeface="Calibri"/>
                        </a:rPr>
                        <a:t> dạng bảng tính mặc định cho </a:t>
                      </a:r>
                      <a:r>
                        <a:rPr lang="en-US" sz="1800" smtClean="0">
                          <a:effectLst/>
                          <a:latin typeface="Cambria" panose="02040503050406030204" pitchFamily="18" charset="0"/>
                          <a:ea typeface="Times New Roman"/>
                          <a:cs typeface="Calibri"/>
                        </a:rPr>
                        <a:t>Microsoft </a:t>
                      </a:r>
                      <a:r>
                        <a:rPr lang="en-US" sz="1800" dirty="0" smtClean="0">
                          <a:effectLst/>
                          <a:latin typeface="Cambria" panose="02040503050406030204" pitchFamily="18" charset="0"/>
                          <a:ea typeface="Times New Roman"/>
                          <a:cs typeface="Calibri"/>
                        </a:rPr>
                        <a:t>Excel.</a:t>
                      </a:r>
                      <a:endParaRPr lang="en-US" sz="1800" dirty="0">
                        <a:effectLst/>
                        <a:latin typeface="Cambria" panose="02040503050406030204" pitchFamily="18" charset="0"/>
                        <a:ea typeface="Times New Roman"/>
                        <a:cs typeface="Calibri"/>
                      </a:endParaRPr>
                    </a:p>
                  </a:txBody>
                  <a:tcPr marL="68580" marR="68580" marT="0" marB="0">
                    <a:lnL w="12700" cap="flat" cmpd="sng" algn="ctr">
                      <a:no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435596">
                <a:tc>
                  <a:txBody>
                    <a:bodyPr/>
                    <a:lstStyle/>
                    <a:p>
                      <a:pPr marL="0" algn="just">
                        <a:lnSpc>
                          <a:spcPct val="115000"/>
                        </a:lnSpc>
                        <a:spcBef>
                          <a:spcPts val="100"/>
                        </a:spcBef>
                        <a:spcAft>
                          <a:spcPts val="200"/>
                        </a:spcAft>
                        <a:tabLst>
                          <a:tab pos="228600" algn="l"/>
                        </a:tabLst>
                      </a:pPr>
                      <a:r>
                        <a:rPr lang="en-US" sz="1800" b="1" dirty="0">
                          <a:effectLst/>
                          <a:latin typeface="Cambria" panose="02040503050406030204" pitchFamily="18" charset="0"/>
                          <a:ea typeface="Times New Roman"/>
                          <a:cs typeface="Calibri"/>
                        </a:rPr>
                        <a:t>.one</a:t>
                      </a:r>
                    </a:p>
                  </a:txBody>
                  <a:tcPr marL="68580" marR="68580" marT="0" marB="0">
                    <a:lnL>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a:noFill/>
                    </a:lnB>
                    <a:lnTlToBr w="12700" cmpd="sng">
                      <a:noFill/>
                      <a:prstDash val="solid"/>
                    </a:lnTlToBr>
                    <a:lnBlToTr w="12700" cmpd="sng">
                      <a:noFill/>
                      <a:prstDash val="solid"/>
                    </a:lnBlToTr>
                  </a:tcPr>
                </a:tc>
                <a:tc>
                  <a:txBody>
                    <a:bodyPr/>
                    <a:lstStyle/>
                    <a:p>
                      <a:pPr marL="0" algn="just">
                        <a:lnSpc>
                          <a:spcPct val="115000"/>
                        </a:lnSpc>
                        <a:spcBef>
                          <a:spcPts val="100"/>
                        </a:spcBef>
                        <a:spcAft>
                          <a:spcPts val="200"/>
                        </a:spcAft>
                        <a:tabLst>
                          <a:tab pos="228600" algn="l"/>
                        </a:tabLst>
                      </a:pPr>
                      <a:r>
                        <a:rPr lang="en-US" sz="1800" smtClean="0">
                          <a:effectLst/>
                          <a:latin typeface="Cambria" panose="02040503050406030204" pitchFamily="18" charset="0"/>
                          <a:ea typeface="Times New Roman"/>
                          <a:cs typeface="Calibri"/>
                        </a:rPr>
                        <a:t>Định</a:t>
                      </a:r>
                      <a:r>
                        <a:rPr lang="en-US" sz="1800" baseline="0" smtClean="0">
                          <a:effectLst/>
                          <a:latin typeface="Cambria" panose="02040503050406030204" pitchFamily="18" charset="0"/>
                          <a:ea typeface="Times New Roman"/>
                          <a:cs typeface="Calibri"/>
                        </a:rPr>
                        <a:t> dạng mặc định cho</a:t>
                      </a:r>
                      <a:r>
                        <a:rPr lang="en-US" sz="1800" smtClean="0">
                          <a:effectLst/>
                          <a:latin typeface="Cambria" panose="02040503050406030204" pitchFamily="18" charset="0"/>
                          <a:ea typeface="Times New Roman"/>
                          <a:cs typeface="Calibri"/>
                        </a:rPr>
                        <a:t> </a:t>
                      </a:r>
                      <a:r>
                        <a:rPr lang="en-US" sz="1800" dirty="0">
                          <a:effectLst/>
                          <a:latin typeface="Cambria" panose="02040503050406030204" pitchFamily="18" charset="0"/>
                          <a:ea typeface="Times New Roman"/>
                          <a:cs typeface="Calibri"/>
                        </a:rPr>
                        <a:t>Microsoft </a:t>
                      </a:r>
                      <a:r>
                        <a:rPr lang="en-US" sz="1800" dirty="0" smtClean="0">
                          <a:effectLst/>
                          <a:latin typeface="Cambria" panose="02040503050406030204" pitchFamily="18" charset="0"/>
                          <a:ea typeface="Times New Roman"/>
                          <a:cs typeface="Calibri"/>
                        </a:rPr>
                        <a:t>OneNote</a:t>
                      </a:r>
                      <a:r>
                        <a:rPr lang="en-US" sz="1800" dirty="0">
                          <a:effectLst/>
                          <a:latin typeface="Cambria" panose="02040503050406030204" pitchFamily="18" charset="0"/>
                          <a:ea typeface="Times New Roman"/>
                          <a:cs typeface="Calibri"/>
                        </a:rPr>
                        <a:t>.</a:t>
                      </a:r>
                    </a:p>
                  </a:txBody>
                  <a:tcPr marL="68580" marR="68580" marT="0" marB="0">
                    <a:lnL w="12700" cap="flat" cmpd="sng" algn="ctr">
                      <a:noFill/>
                      <a:prstDash val="solid"/>
                      <a:round/>
                      <a:headEnd type="none" w="med" len="med"/>
                      <a:tailEnd type="none" w="med" len="med"/>
                    </a:lnL>
                    <a:lnR>
                      <a:noFill/>
                    </a:lnR>
                    <a:lnT w="12700" cap="flat" cmpd="sng" algn="ctr">
                      <a:noFill/>
                      <a:prstDash val="solid"/>
                      <a:round/>
                      <a:headEnd type="none" w="med" len="med"/>
                      <a:tailEnd type="none" w="med" len="med"/>
                    </a:lnT>
                    <a:lnB>
                      <a:noFill/>
                    </a:lnB>
                    <a:lnTlToBr w="12700" cmpd="sng">
                      <a:noFill/>
                      <a:prstDash val="solid"/>
                    </a:lnTlToBr>
                    <a:lnBlToTr w="12700" cmpd="sng">
                      <a:noFill/>
                      <a:prstDash val="solid"/>
                    </a:lnBlToTr>
                  </a:tcPr>
                </a:tc>
              </a:tr>
            </a:tbl>
          </a:graphicData>
        </a:graphic>
      </p:graphicFrame>
      <p:sp>
        <p:nvSpPr>
          <p:cNvPr id="5" name="Footer Placeholder 4"/>
          <p:cNvSpPr>
            <a:spLocks noGrp="1"/>
          </p:cNvSpPr>
          <p:nvPr>
            <p:ph type="ftr" sz="quarter" idx="11"/>
          </p:nvPr>
        </p:nvSpPr>
        <p:spPr/>
        <p:txBody>
          <a:bodyPr/>
          <a:lstStyle/>
          <a:p>
            <a:r>
              <a:rPr lang="en-US" smtClean="0"/>
              <a:t>© IIG Vietnam</a:t>
            </a:r>
            <a:endParaRPr lang="en-US" dirty="0"/>
          </a:p>
        </p:txBody>
      </p:sp>
      <p:sp>
        <p:nvSpPr>
          <p:cNvPr id="6" name="Slide Number Placeholder 5"/>
          <p:cNvSpPr>
            <a:spLocks noGrp="1"/>
          </p:cNvSpPr>
          <p:nvPr>
            <p:ph type="sldNum" sz="quarter" idx="12"/>
          </p:nvPr>
        </p:nvSpPr>
        <p:spPr/>
        <p:txBody>
          <a:bodyPr/>
          <a:lstStyle/>
          <a:p>
            <a:fld id="{45FB6C65-6715-49C2-A781-2C0369051A11}" type="slidenum">
              <a:rPr lang="en-US" smtClean="0"/>
              <a:t>35</a:t>
            </a:fld>
            <a:endParaRPr lang="en-US" dirty="0"/>
          </a:p>
        </p:txBody>
      </p:sp>
    </p:spTree>
    <p:extLst>
      <p:ext uri="{BB962C8B-B14F-4D97-AF65-F5344CB8AC3E}">
        <p14:creationId xmlns:p14="http://schemas.microsoft.com/office/powerpoint/2010/main" val="3929037512"/>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vi-VN" dirty="0" smtClean="0"/>
              <a:t>Tìm hiểu phần mở rộng của tập tin</a:t>
            </a:r>
            <a:endParaRPr lang="en-US" dirty="0"/>
          </a:p>
        </p:txBody>
      </p:sp>
      <p:sp>
        <p:nvSpPr>
          <p:cNvPr id="3" name="Content Placeholder 2"/>
          <p:cNvSpPr>
            <a:spLocks noGrp="1"/>
          </p:cNvSpPr>
          <p:nvPr>
            <p:ph idx="1"/>
          </p:nvPr>
        </p:nvSpPr>
        <p:spPr>
          <a:xfrm>
            <a:off x="374400" y="1332000"/>
            <a:ext cx="8368273" cy="4940113"/>
          </a:xfrm>
        </p:spPr>
        <p:txBody>
          <a:bodyPr>
            <a:normAutofit/>
          </a:bodyPr>
          <a:lstStyle/>
          <a:p>
            <a:r>
              <a:rPr lang="vi-VN" b="1" dirty="0"/>
              <a:t>Các tập tin thực thi được (Executable Files</a:t>
            </a:r>
            <a:r>
              <a:rPr lang="vi-VN" b="1" dirty="0" smtClean="0"/>
              <a:t>)</a:t>
            </a:r>
            <a:endParaRPr lang="en-US" b="1" dirty="0"/>
          </a:p>
          <a:p>
            <a:pPr lvl="1"/>
            <a:r>
              <a:rPr lang="en-CA" dirty="0" err="1"/>
              <a:t>L</a:t>
            </a:r>
            <a:r>
              <a:rPr lang="en-CA" dirty="0" err="1" smtClean="0"/>
              <a:t>à</a:t>
            </a:r>
            <a:r>
              <a:rPr lang="en-CA" dirty="0" smtClean="0"/>
              <a:t> </a:t>
            </a:r>
            <a:r>
              <a:rPr lang="en-CA" dirty="0" err="1"/>
              <a:t>các</a:t>
            </a:r>
            <a:r>
              <a:rPr lang="en-CA" dirty="0"/>
              <a:t> </a:t>
            </a:r>
            <a:r>
              <a:rPr lang="en-CA" dirty="0" err="1"/>
              <a:t>tập</a:t>
            </a:r>
            <a:r>
              <a:rPr lang="en-CA" dirty="0"/>
              <a:t> tin </a:t>
            </a:r>
            <a:r>
              <a:rPr lang="en-CA" dirty="0" err="1"/>
              <a:t>khởi</a:t>
            </a:r>
            <a:r>
              <a:rPr lang="en-CA" dirty="0"/>
              <a:t> </a:t>
            </a:r>
            <a:r>
              <a:rPr lang="en-CA" dirty="0" err="1"/>
              <a:t>động</a:t>
            </a:r>
            <a:r>
              <a:rPr lang="en-CA" dirty="0"/>
              <a:t> </a:t>
            </a:r>
            <a:r>
              <a:rPr lang="en-CA" dirty="0" err="1"/>
              <a:t>một</a:t>
            </a:r>
            <a:r>
              <a:rPr lang="en-CA" dirty="0"/>
              <a:t> </a:t>
            </a:r>
            <a:r>
              <a:rPr lang="en-CA" dirty="0" err="1"/>
              <a:t>chương</a:t>
            </a:r>
            <a:r>
              <a:rPr lang="en-CA" dirty="0"/>
              <a:t> </a:t>
            </a:r>
            <a:r>
              <a:rPr lang="en-CA" dirty="0" err="1"/>
              <a:t>trình</a:t>
            </a:r>
            <a:r>
              <a:rPr lang="en-CA" dirty="0"/>
              <a:t> </a:t>
            </a:r>
            <a:r>
              <a:rPr lang="en-CA" dirty="0" err="1"/>
              <a:t>hoặc</a:t>
            </a:r>
            <a:r>
              <a:rPr lang="en-CA" dirty="0"/>
              <a:t> </a:t>
            </a:r>
            <a:r>
              <a:rPr lang="en-CA" dirty="0" err="1"/>
              <a:t>một</a:t>
            </a:r>
            <a:r>
              <a:rPr lang="en-CA" dirty="0"/>
              <a:t> </a:t>
            </a:r>
            <a:r>
              <a:rPr lang="en-CA" dirty="0" err="1"/>
              <a:t>thủ</a:t>
            </a:r>
            <a:r>
              <a:rPr lang="en-CA" dirty="0"/>
              <a:t> </a:t>
            </a:r>
            <a:r>
              <a:rPr lang="en-CA" dirty="0" err="1"/>
              <a:t>tục</a:t>
            </a:r>
            <a:r>
              <a:rPr lang="en-CA" dirty="0"/>
              <a:t> </a:t>
            </a:r>
            <a:r>
              <a:rPr lang="en-CA" dirty="0" err="1"/>
              <a:t>nào</a:t>
            </a:r>
            <a:r>
              <a:rPr lang="en-CA" dirty="0"/>
              <a:t> </a:t>
            </a:r>
            <a:r>
              <a:rPr lang="en-CA" dirty="0" err="1"/>
              <a:t>đó</a:t>
            </a:r>
            <a:r>
              <a:rPr lang="en-CA" dirty="0"/>
              <a:t>.</a:t>
            </a:r>
            <a:endParaRPr lang="en-US" dirty="0"/>
          </a:p>
        </p:txBody>
      </p:sp>
      <p:graphicFrame>
        <p:nvGraphicFramePr>
          <p:cNvPr id="4" name="Table 3"/>
          <p:cNvGraphicFramePr>
            <a:graphicFrameLocks noGrp="1"/>
          </p:cNvGraphicFramePr>
          <p:nvPr>
            <p:extLst>
              <p:ext uri="{D42A27DB-BD31-4B8C-83A1-F6EECF244321}">
                <p14:modId xmlns:p14="http://schemas.microsoft.com/office/powerpoint/2010/main" val="1062943005"/>
              </p:ext>
            </p:extLst>
          </p:nvPr>
        </p:nvGraphicFramePr>
        <p:xfrm>
          <a:off x="1041399" y="2805145"/>
          <a:ext cx="7434942" cy="3704792"/>
        </p:xfrm>
        <a:graphic>
          <a:graphicData uri="http://schemas.openxmlformats.org/drawingml/2006/table">
            <a:tbl>
              <a:tblPr firstRow="1" firstCol="1" bandRow="1"/>
              <a:tblGrid>
                <a:gridCol w="1051357"/>
                <a:gridCol w="6383585"/>
              </a:tblGrid>
              <a:tr h="433371">
                <a:tc>
                  <a:txBody>
                    <a:bodyPr/>
                    <a:lstStyle/>
                    <a:p>
                      <a:pPr marL="0" algn="just">
                        <a:lnSpc>
                          <a:spcPct val="115000"/>
                        </a:lnSpc>
                        <a:spcBef>
                          <a:spcPts val="200"/>
                        </a:spcBef>
                        <a:spcAft>
                          <a:spcPts val="200"/>
                        </a:spcAft>
                        <a:tabLst>
                          <a:tab pos="228600" algn="l"/>
                        </a:tabLst>
                      </a:pPr>
                      <a:r>
                        <a:rPr lang="en-US" sz="2000" b="1" dirty="0">
                          <a:effectLst/>
                          <a:latin typeface="Cambria" panose="02040503050406030204" pitchFamily="18" charset="0"/>
                          <a:ea typeface="Times New Roman"/>
                          <a:cs typeface="Calibri"/>
                        </a:rPr>
                        <a:t>.bat</a:t>
                      </a:r>
                    </a:p>
                  </a:txBody>
                  <a:tcPr marL="68580" marR="68580" marT="0" marB="0">
                    <a:lnL>
                      <a:noFill/>
                    </a:lnL>
                    <a:lnR w="12700" cap="flat" cmpd="sng" algn="ctr">
                      <a:noFill/>
                      <a:prstDash val="solid"/>
                      <a:round/>
                      <a:headEnd type="none" w="med" len="med"/>
                      <a:tailEnd type="none" w="med" len="med"/>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just">
                        <a:lnSpc>
                          <a:spcPct val="115000"/>
                        </a:lnSpc>
                        <a:spcBef>
                          <a:spcPts val="200"/>
                        </a:spcBef>
                        <a:spcAft>
                          <a:spcPts val="200"/>
                        </a:spcAft>
                        <a:tabLst>
                          <a:tab pos="228600" algn="l"/>
                        </a:tabLst>
                      </a:pPr>
                      <a:r>
                        <a:rPr lang="en-US" sz="2000" dirty="0" err="1" smtClean="0">
                          <a:effectLst/>
                          <a:latin typeface="Cambria" panose="02040503050406030204" pitchFamily="18" charset="0"/>
                          <a:ea typeface="Times New Roman"/>
                          <a:cs typeface="Calibri"/>
                        </a:rPr>
                        <a:t>Tập</a:t>
                      </a:r>
                      <a:r>
                        <a:rPr lang="en-US" sz="2000" dirty="0" smtClean="0">
                          <a:effectLst/>
                          <a:latin typeface="Cambria" panose="02040503050406030204" pitchFamily="18" charset="0"/>
                          <a:ea typeface="Times New Roman"/>
                          <a:cs typeface="Calibri"/>
                        </a:rPr>
                        <a:t> tin </a:t>
                      </a:r>
                      <a:r>
                        <a:rPr lang="en-US" sz="2000" dirty="0" err="1" smtClean="0">
                          <a:effectLst/>
                          <a:latin typeface="Cambria" panose="02040503050406030204" pitchFamily="18" charset="0"/>
                          <a:ea typeface="Times New Roman"/>
                          <a:cs typeface="Calibri"/>
                        </a:rPr>
                        <a:t>xử</a:t>
                      </a:r>
                      <a:r>
                        <a:rPr lang="en-US" sz="2000" baseline="0" dirty="0" smtClean="0">
                          <a:effectLst/>
                          <a:latin typeface="Cambria" panose="02040503050406030204" pitchFamily="18" charset="0"/>
                          <a:ea typeface="Times New Roman"/>
                          <a:cs typeface="Calibri"/>
                        </a:rPr>
                        <a:t> </a:t>
                      </a:r>
                      <a:r>
                        <a:rPr lang="en-US" sz="2000" baseline="0" dirty="0" err="1" smtClean="0">
                          <a:effectLst/>
                          <a:latin typeface="Cambria" panose="02040503050406030204" pitchFamily="18" charset="0"/>
                          <a:ea typeface="Times New Roman"/>
                          <a:cs typeface="Calibri"/>
                        </a:rPr>
                        <a:t>lý</a:t>
                      </a:r>
                      <a:r>
                        <a:rPr lang="en-US" sz="2000" dirty="0" smtClean="0">
                          <a:effectLst/>
                          <a:latin typeface="Cambria" panose="02040503050406030204" pitchFamily="18" charset="0"/>
                          <a:ea typeface="Times New Roman"/>
                          <a:cs typeface="Calibri"/>
                        </a:rPr>
                        <a:t> </a:t>
                      </a:r>
                      <a:r>
                        <a:rPr lang="en-US" sz="2000" dirty="0" err="1" smtClean="0">
                          <a:effectLst/>
                          <a:latin typeface="Cambria" panose="02040503050406030204" pitchFamily="18" charset="0"/>
                          <a:ea typeface="Times New Roman"/>
                          <a:cs typeface="Calibri"/>
                        </a:rPr>
                        <a:t>theo</a:t>
                      </a:r>
                      <a:r>
                        <a:rPr lang="en-US" sz="2000" dirty="0" smtClean="0">
                          <a:effectLst/>
                          <a:latin typeface="Cambria" panose="02040503050406030204" pitchFamily="18" charset="0"/>
                          <a:ea typeface="Times New Roman"/>
                          <a:cs typeface="Calibri"/>
                        </a:rPr>
                        <a:t> </a:t>
                      </a:r>
                      <a:r>
                        <a:rPr lang="en-US" sz="2000" dirty="0" err="1" smtClean="0">
                          <a:effectLst/>
                          <a:latin typeface="Cambria" panose="02040503050406030204" pitchFamily="18" charset="0"/>
                          <a:ea typeface="Times New Roman"/>
                          <a:cs typeface="Calibri"/>
                        </a:rPr>
                        <a:t>lô</a:t>
                      </a:r>
                      <a:r>
                        <a:rPr lang="en-US" sz="2000" dirty="0" smtClean="0">
                          <a:effectLst/>
                          <a:latin typeface="Cambria" panose="02040503050406030204" pitchFamily="18" charset="0"/>
                          <a:ea typeface="Times New Roman"/>
                          <a:cs typeface="Calibri"/>
                        </a:rPr>
                        <a:t> (batch file)</a:t>
                      </a:r>
                      <a:endParaRPr lang="en-US" sz="2000" dirty="0">
                        <a:effectLst/>
                        <a:latin typeface="Cambria" panose="02040503050406030204" pitchFamily="18" charset="0"/>
                        <a:ea typeface="Times New Roman"/>
                        <a:cs typeface="Calibri"/>
                      </a:endParaRPr>
                    </a:p>
                  </a:txBody>
                  <a:tcPr marL="68580" marR="68580" marT="0" marB="0">
                    <a:lnL w="12700" cap="flat" cmpd="sng" algn="ctr">
                      <a:noFill/>
                      <a:prstDash val="solid"/>
                      <a:round/>
                      <a:headEnd type="none" w="med" len="med"/>
                      <a:tailEnd type="none" w="med" len="med"/>
                    </a:lnL>
                    <a:lnR>
                      <a:noFill/>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433371">
                <a:tc>
                  <a:txBody>
                    <a:bodyPr/>
                    <a:lstStyle/>
                    <a:p>
                      <a:pPr marL="0" algn="just">
                        <a:lnSpc>
                          <a:spcPct val="115000"/>
                        </a:lnSpc>
                        <a:spcBef>
                          <a:spcPts val="200"/>
                        </a:spcBef>
                        <a:spcAft>
                          <a:spcPts val="200"/>
                        </a:spcAft>
                        <a:tabLst>
                          <a:tab pos="228600" algn="l"/>
                        </a:tabLst>
                      </a:pPr>
                      <a:r>
                        <a:rPr lang="en-US" sz="2000" b="1" dirty="0">
                          <a:effectLst/>
                          <a:latin typeface="Cambria" panose="02040503050406030204" pitchFamily="18" charset="0"/>
                          <a:ea typeface="Times New Roman"/>
                          <a:cs typeface="Calibri"/>
                        </a:rPr>
                        <a:t>.cgi</a:t>
                      </a:r>
                    </a:p>
                  </a:txBody>
                  <a:tcPr marL="68580" marR="68580" marT="0" marB="0">
                    <a:lnL>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just">
                        <a:lnSpc>
                          <a:spcPct val="115000"/>
                        </a:lnSpc>
                        <a:spcBef>
                          <a:spcPts val="200"/>
                        </a:spcBef>
                        <a:spcAft>
                          <a:spcPts val="200"/>
                        </a:spcAft>
                        <a:tabLst>
                          <a:tab pos="228600" algn="l"/>
                        </a:tabLst>
                      </a:pPr>
                      <a:r>
                        <a:rPr lang="en-US" sz="2000" dirty="0" err="1" smtClean="0">
                          <a:effectLst/>
                          <a:latin typeface="Cambria" panose="02040503050406030204" pitchFamily="18" charset="0"/>
                          <a:ea typeface="Times New Roman"/>
                          <a:cs typeface="Calibri"/>
                        </a:rPr>
                        <a:t>tập</a:t>
                      </a:r>
                      <a:r>
                        <a:rPr lang="en-US" sz="2000" dirty="0" smtClean="0">
                          <a:effectLst/>
                          <a:latin typeface="Cambria" panose="02040503050406030204" pitchFamily="18" charset="0"/>
                          <a:ea typeface="Times New Roman"/>
                          <a:cs typeface="Calibri"/>
                        </a:rPr>
                        <a:t> tin </a:t>
                      </a:r>
                      <a:r>
                        <a:rPr lang="en-US" sz="2000" dirty="0" err="1" smtClean="0">
                          <a:effectLst/>
                          <a:latin typeface="Cambria" panose="02040503050406030204" pitchFamily="18" charset="0"/>
                          <a:ea typeface="Times New Roman"/>
                          <a:cs typeface="Calibri"/>
                        </a:rPr>
                        <a:t>kịch</a:t>
                      </a:r>
                      <a:r>
                        <a:rPr lang="en-US" sz="2000" dirty="0" smtClean="0">
                          <a:effectLst/>
                          <a:latin typeface="Cambria" panose="02040503050406030204" pitchFamily="18" charset="0"/>
                          <a:ea typeface="Times New Roman"/>
                          <a:cs typeface="Calibri"/>
                        </a:rPr>
                        <a:t> </a:t>
                      </a:r>
                      <a:r>
                        <a:rPr lang="en-US" sz="2000" dirty="0" err="1" smtClean="0">
                          <a:effectLst/>
                          <a:latin typeface="Cambria" panose="02040503050406030204" pitchFamily="18" charset="0"/>
                          <a:ea typeface="Times New Roman"/>
                          <a:cs typeface="Calibri"/>
                        </a:rPr>
                        <a:t>bản</a:t>
                      </a:r>
                      <a:r>
                        <a:rPr lang="en-US" sz="2000" dirty="0" smtClean="0">
                          <a:effectLst/>
                          <a:latin typeface="Cambria" panose="02040503050406030204" pitchFamily="18" charset="0"/>
                          <a:ea typeface="Times New Roman"/>
                          <a:cs typeface="Calibri"/>
                        </a:rPr>
                        <a:t> </a:t>
                      </a:r>
                      <a:r>
                        <a:rPr lang="en-US" sz="2000" dirty="0" err="1" smtClean="0">
                          <a:effectLst/>
                          <a:latin typeface="Cambria" panose="02040503050406030204" pitchFamily="18" charset="0"/>
                          <a:ea typeface="Times New Roman"/>
                          <a:cs typeface="Calibri"/>
                        </a:rPr>
                        <a:t>để</a:t>
                      </a:r>
                      <a:r>
                        <a:rPr lang="en-US" sz="2000" dirty="0" smtClean="0">
                          <a:effectLst/>
                          <a:latin typeface="Cambria" panose="02040503050406030204" pitchFamily="18" charset="0"/>
                          <a:ea typeface="Times New Roman"/>
                          <a:cs typeface="Calibri"/>
                        </a:rPr>
                        <a:t> </a:t>
                      </a:r>
                      <a:r>
                        <a:rPr lang="en-US" sz="2000" dirty="0" err="1" smtClean="0">
                          <a:effectLst/>
                          <a:latin typeface="Cambria" panose="02040503050406030204" pitchFamily="18" charset="0"/>
                          <a:ea typeface="Times New Roman"/>
                          <a:cs typeface="Calibri"/>
                        </a:rPr>
                        <a:t>tạo</a:t>
                      </a:r>
                      <a:r>
                        <a:rPr lang="en-US" sz="2000" dirty="0" smtClean="0">
                          <a:effectLst/>
                          <a:latin typeface="Cambria" panose="02040503050406030204" pitchFamily="18" charset="0"/>
                          <a:ea typeface="Times New Roman"/>
                          <a:cs typeface="Calibri"/>
                        </a:rPr>
                        <a:t> </a:t>
                      </a:r>
                      <a:r>
                        <a:rPr lang="en-US" sz="2000" dirty="0" err="1" smtClean="0">
                          <a:effectLst/>
                          <a:latin typeface="Cambria" panose="02040503050406030204" pitchFamily="18" charset="0"/>
                          <a:ea typeface="Times New Roman"/>
                          <a:cs typeface="Calibri"/>
                        </a:rPr>
                        <a:t>ra</a:t>
                      </a:r>
                      <a:r>
                        <a:rPr lang="en-US" sz="2000" dirty="0" smtClean="0">
                          <a:effectLst/>
                          <a:latin typeface="Cambria" panose="02040503050406030204" pitchFamily="18" charset="0"/>
                          <a:ea typeface="Times New Roman"/>
                          <a:cs typeface="Calibri"/>
                        </a:rPr>
                        <a:t> </a:t>
                      </a:r>
                      <a:r>
                        <a:rPr lang="en-US" sz="2000" dirty="0" err="1" smtClean="0">
                          <a:effectLst/>
                          <a:latin typeface="Cambria" panose="02040503050406030204" pitchFamily="18" charset="0"/>
                          <a:ea typeface="Times New Roman"/>
                          <a:cs typeface="Calibri"/>
                        </a:rPr>
                        <a:t>nội</a:t>
                      </a:r>
                      <a:r>
                        <a:rPr lang="en-US" sz="2000" dirty="0" smtClean="0">
                          <a:effectLst/>
                          <a:latin typeface="Cambria" panose="02040503050406030204" pitchFamily="18" charset="0"/>
                          <a:ea typeface="Times New Roman"/>
                          <a:cs typeface="Calibri"/>
                        </a:rPr>
                        <a:t> dung web</a:t>
                      </a:r>
                      <a:endParaRPr lang="en-US" sz="2000" dirty="0">
                        <a:effectLst/>
                        <a:latin typeface="Cambria" panose="02040503050406030204" pitchFamily="18" charset="0"/>
                        <a:ea typeface="Times New Roman"/>
                        <a:cs typeface="Calibri"/>
                      </a:endParaRPr>
                    </a:p>
                  </a:txBody>
                  <a:tcPr marL="68580" marR="68580" marT="0" marB="0">
                    <a:lnL w="12700" cap="flat" cmpd="sng" algn="ctr">
                      <a:no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433371">
                <a:tc>
                  <a:txBody>
                    <a:bodyPr/>
                    <a:lstStyle/>
                    <a:p>
                      <a:pPr marL="0" algn="just">
                        <a:lnSpc>
                          <a:spcPct val="115000"/>
                        </a:lnSpc>
                        <a:spcBef>
                          <a:spcPts val="200"/>
                        </a:spcBef>
                        <a:spcAft>
                          <a:spcPts val="200"/>
                        </a:spcAft>
                        <a:tabLst>
                          <a:tab pos="228600" algn="l"/>
                        </a:tabLst>
                      </a:pPr>
                      <a:r>
                        <a:rPr lang="en-US" sz="2000" b="1" dirty="0">
                          <a:effectLst/>
                          <a:latin typeface="Cambria" panose="02040503050406030204" pitchFamily="18" charset="0"/>
                          <a:ea typeface="Times New Roman"/>
                          <a:cs typeface="Calibri"/>
                        </a:rPr>
                        <a:t>.cmd</a:t>
                      </a:r>
                    </a:p>
                  </a:txBody>
                  <a:tcPr marL="68580" marR="68580" marT="0" marB="0">
                    <a:lnL>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just">
                        <a:lnSpc>
                          <a:spcPct val="115000"/>
                        </a:lnSpc>
                        <a:spcBef>
                          <a:spcPts val="200"/>
                        </a:spcBef>
                        <a:spcAft>
                          <a:spcPts val="200"/>
                        </a:spcAft>
                        <a:tabLst>
                          <a:tab pos="228600" algn="l"/>
                        </a:tabLst>
                      </a:pPr>
                      <a:r>
                        <a:rPr lang="en-US" sz="2000" dirty="0" err="1" smtClean="0">
                          <a:effectLst/>
                          <a:latin typeface="Cambria" panose="02040503050406030204" pitchFamily="18" charset="0"/>
                          <a:ea typeface="Times New Roman"/>
                          <a:cs typeface="Calibri"/>
                        </a:rPr>
                        <a:t>Tập</a:t>
                      </a:r>
                      <a:r>
                        <a:rPr lang="en-US" sz="2000" dirty="0" smtClean="0">
                          <a:effectLst/>
                          <a:latin typeface="Cambria" panose="02040503050406030204" pitchFamily="18" charset="0"/>
                          <a:ea typeface="Times New Roman"/>
                          <a:cs typeface="Calibri"/>
                        </a:rPr>
                        <a:t> tin </a:t>
                      </a:r>
                      <a:r>
                        <a:rPr lang="en-US" sz="2000" dirty="0" err="1" smtClean="0">
                          <a:effectLst/>
                          <a:latin typeface="Cambria" panose="02040503050406030204" pitchFamily="18" charset="0"/>
                          <a:ea typeface="Times New Roman"/>
                          <a:cs typeface="Calibri"/>
                        </a:rPr>
                        <a:t>lệnh</a:t>
                      </a:r>
                      <a:r>
                        <a:rPr lang="en-US" sz="2000" dirty="0" smtClean="0">
                          <a:effectLst/>
                          <a:latin typeface="Cambria" panose="02040503050406030204" pitchFamily="18" charset="0"/>
                          <a:ea typeface="Times New Roman"/>
                          <a:cs typeface="Calibri"/>
                        </a:rPr>
                        <a:t> </a:t>
                      </a:r>
                      <a:r>
                        <a:rPr lang="en-US" sz="2000" dirty="0" err="1" smtClean="0">
                          <a:effectLst/>
                          <a:latin typeface="Cambria" panose="02040503050406030204" pitchFamily="18" charset="0"/>
                          <a:ea typeface="Times New Roman"/>
                          <a:cs typeface="Calibri"/>
                        </a:rPr>
                        <a:t>của</a:t>
                      </a:r>
                      <a:r>
                        <a:rPr lang="en-US" sz="2000" dirty="0" smtClean="0">
                          <a:effectLst/>
                          <a:latin typeface="Cambria" panose="02040503050406030204" pitchFamily="18" charset="0"/>
                          <a:ea typeface="Times New Roman"/>
                          <a:cs typeface="Calibri"/>
                        </a:rPr>
                        <a:t> Windows (Windows command file)</a:t>
                      </a:r>
                      <a:endParaRPr lang="en-US" sz="2000" dirty="0">
                        <a:effectLst/>
                        <a:latin typeface="Cambria" panose="02040503050406030204" pitchFamily="18" charset="0"/>
                        <a:ea typeface="Times New Roman"/>
                        <a:cs typeface="Calibri"/>
                      </a:endParaRPr>
                    </a:p>
                  </a:txBody>
                  <a:tcPr marL="68580" marR="68580" marT="0" marB="0">
                    <a:lnL w="12700" cap="flat" cmpd="sng" algn="ctr">
                      <a:no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433371">
                <a:tc>
                  <a:txBody>
                    <a:bodyPr/>
                    <a:lstStyle/>
                    <a:p>
                      <a:pPr marL="0" algn="just">
                        <a:lnSpc>
                          <a:spcPct val="115000"/>
                        </a:lnSpc>
                        <a:spcBef>
                          <a:spcPts val="200"/>
                        </a:spcBef>
                        <a:spcAft>
                          <a:spcPts val="200"/>
                        </a:spcAft>
                        <a:tabLst>
                          <a:tab pos="228600" algn="l"/>
                        </a:tabLst>
                      </a:pPr>
                      <a:r>
                        <a:rPr lang="en-US" sz="2000" b="1" dirty="0">
                          <a:effectLst/>
                          <a:latin typeface="Cambria" panose="02040503050406030204" pitchFamily="18" charset="0"/>
                          <a:ea typeface="Times New Roman"/>
                          <a:cs typeface="Calibri"/>
                        </a:rPr>
                        <a:t>.com</a:t>
                      </a:r>
                    </a:p>
                  </a:txBody>
                  <a:tcPr marL="68580" marR="68580" marT="0" marB="0">
                    <a:lnL>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just">
                        <a:lnSpc>
                          <a:spcPct val="115000"/>
                        </a:lnSpc>
                        <a:spcBef>
                          <a:spcPts val="200"/>
                        </a:spcBef>
                        <a:spcAft>
                          <a:spcPts val="200"/>
                        </a:spcAft>
                        <a:tabLst>
                          <a:tab pos="228600" algn="l"/>
                        </a:tabLst>
                      </a:pPr>
                      <a:r>
                        <a:rPr lang="pt-BR" sz="2000" smtClean="0">
                          <a:effectLst/>
                          <a:latin typeface="Cambria" panose="02040503050406030204" pitchFamily="18" charset="0"/>
                          <a:ea typeface="Times New Roman"/>
                          <a:cs typeface="Calibri"/>
                        </a:rPr>
                        <a:t>Tập tin lệnh của DOS (DOS command file)</a:t>
                      </a:r>
                      <a:endParaRPr lang="en-US" sz="2000" dirty="0">
                        <a:effectLst/>
                        <a:latin typeface="Cambria" panose="02040503050406030204" pitchFamily="18" charset="0"/>
                        <a:ea typeface="Times New Roman"/>
                        <a:cs typeface="Calibri"/>
                      </a:endParaRPr>
                    </a:p>
                  </a:txBody>
                  <a:tcPr marL="68580" marR="68580" marT="0" marB="0">
                    <a:lnL w="12700" cap="flat" cmpd="sng" algn="ctr">
                      <a:no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433371">
                <a:tc>
                  <a:txBody>
                    <a:bodyPr/>
                    <a:lstStyle/>
                    <a:p>
                      <a:pPr marL="0" algn="just">
                        <a:lnSpc>
                          <a:spcPct val="115000"/>
                        </a:lnSpc>
                        <a:spcBef>
                          <a:spcPts val="200"/>
                        </a:spcBef>
                        <a:spcAft>
                          <a:spcPts val="200"/>
                        </a:spcAft>
                        <a:tabLst>
                          <a:tab pos="228600" algn="l"/>
                        </a:tabLst>
                      </a:pPr>
                      <a:r>
                        <a:rPr lang="en-US" sz="2000" b="1" dirty="0">
                          <a:effectLst/>
                          <a:latin typeface="Cambria" panose="02040503050406030204" pitchFamily="18" charset="0"/>
                          <a:ea typeface="Times New Roman"/>
                          <a:cs typeface="Calibri"/>
                        </a:rPr>
                        <a:t>.dll</a:t>
                      </a:r>
                    </a:p>
                  </a:txBody>
                  <a:tcPr marL="68580" marR="68580" marT="0" marB="0">
                    <a:lnL>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just">
                        <a:lnSpc>
                          <a:spcPct val="115000"/>
                        </a:lnSpc>
                        <a:spcBef>
                          <a:spcPts val="200"/>
                        </a:spcBef>
                        <a:spcAft>
                          <a:spcPts val="200"/>
                        </a:spcAft>
                        <a:tabLst>
                          <a:tab pos="228600" algn="l"/>
                        </a:tabLst>
                      </a:pPr>
                      <a:r>
                        <a:rPr lang="vi-VN" sz="2000" dirty="0" smtClean="0">
                          <a:effectLst/>
                          <a:latin typeface="Cambria" panose="02040503050406030204" pitchFamily="18" charset="0"/>
                          <a:ea typeface="Times New Roman"/>
                          <a:cs typeface="Calibri"/>
                        </a:rPr>
                        <a:t>chúng là các thư viện của mã chương trình được gọi bởi các chương trình thực thi được</a:t>
                      </a:r>
                      <a:endParaRPr lang="en-US" sz="2000" dirty="0">
                        <a:effectLst/>
                        <a:latin typeface="Cambria" panose="02040503050406030204" pitchFamily="18" charset="0"/>
                        <a:ea typeface="Times New Roman"/>
                        <a:cs typeface="Calibri"/>
                      </a:endParaRPr>
                    </a:p>
                  </a:txBody>
                  <a:tcPr marL="68580" marR="68580" marT="0" marB="0">
                    <a:lnL w="12700" cap="flat" cmpd="sng" algn="ctr">
                      <a:no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433371">
                <a:tc>
                  <a:txBody>
                    <a:bodyPr/>
                    <a:lstStyle/>
                    <a:p>
                      <a:pPr marL="0" algn="just">
                        <a:lnSpc>
                          <a:spcPct val="115000"/>
                        </a:lnSpc>
                        <a:spcBef>
                          <a:spcPts val="200"/>
                        </a:spcBef>
                        <a:spcAft>
                          <a:spcPts val="200"/>
                        </a:spcAft>
                        <a:tabLst>
                          <a:tab pos="228600" algn="l"/>
                        </a:tabLst>
                      </a:pPr>
                      <a:r>
                        <a:rPr lang="en-US" sz="2000" b="1" dirty="0">
                          <a:effectLst/>
                          <a:latin typeface="Cambria" panose="02040503050406030204" pitchFamily="18" charset="0"/>
                          <a:ea typeface="Times New Roman"/>
                          <a:cs typeface="Calibri"/>
                        </a:rPr>
                        <a:t>.exe</a:t>
                      </a:r>
                    </a:p>
                  </a:txBody>
                  <a:tcPr marL="68580" marR="68580" marT="0" marB="0">
                    <a:lnL>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just">
                        <a:lnSpc>
                          <a:spcPct val="115000"/>
                        </a:lnSpc>
                        <a:spcBef>
                          <a:spcPts val="200"/>
                        </a:spcBef>
                        <a:spcAft>
                          <a:spcPts val="200"/>
                        </a:spcAft>
                        <a:tabLst>
                          <a:tab pos="228600" algn="l"/>
                        </a:tabLst>
                      </a:pPr>
                      <a:r>
                        <a:rPr lang="vi-VN" sz="2000" smtClean="0">
                          <a:effectLst/>
                          <a:latin typeface="Cambria" panose="02040503050406030204" pitchFamily="18" charset="0"/>
                          <a:ea typeface="Times New Roman"/>
                          <a:cs typeface="Calibri"/>
                        </a:rPr>
                        <a:t>Chương trình thực thi được của Windows</a:t>
                      </a:r>
                      <a:endParaRPr lang="en-US" sz="2000" dirty="0">
                        <a:effectLst/>
                        <a:latin typeface="Cambria" panose="02040503050406030204" pitchFamily="18" charset="0"/>
                        <a:ea typeface="Times New Roman"/>
                        <a:cs typeface="Calibri"/>
                      </a:endParaRPr>
                    </a:p>
                  </a:txBody>
                  <a:tcPr marL="68580" marR="68580" marT="0" marB="0">
                    <a:lnL w="12700" cap="flat" cmpd="sng" algn="ctr">
                      <a:no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433371">
                <a:tc>
                  <a:txBody>
                    <a:bodyPr/>
                    <a:lstStyle/>
                    <a:p>
                      <a:pPr marL="0" algn="just">
                        <a:lnSpc>
                          <a:spcPct val="115000"/>
                        </a:lnSpc>
                        <a:spcBef>
                          <a:spcPts val="200"/>
                        </a:spcBef>
                        <a:spcAft>
                          <a:spcPts val="200"/>
                        </a:spcAft>
                        <a:tabLst>
                          <a:tab pos="228600" algn="l"/>
                        </a:tabLst>
                      </a:pPr>
                      <a:r>
                        <a:rPr lang="en-US" sz="2000" b="1" dirty="0">
                          <a:effectLst/>
                          <a:latin typeface="Cambria" panose="02040503050406030204" pitchFamily="18" charset="0"/>
                          <a:ea typeface="Times New Roman"/>
                          <a:cs typeface="Calibri"/>
                        </a:rPr>
                        <a:t>.msi</a:t>
                      </a:r>
                    </a:p>
                  </a:txBody>
                  <a:tcPr marL="68580" marR="68580" marT="0" marB="0">
                    <a:lnL>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just">
                        <a:lnSpc>
                          <a:spcPct val="115000"/>
                        </a:lnSpc>
                        <a:spcBef>
                          <a:spcPts val="200"/>
                        </a:spcBef>
                        <a:spcAft>
                          <a:spcPts val="200"/>
                        </a:spcAft>
                        <a:tabLst>
                          <a:tab pos="228600" algn="l"/>
                        </a:tabLst>
                      </a:pPr>
                      <a:r>
                        <a:rPr lang="vi-VN" sz="2000" smtClean="0">
                          <a:effectLst/>
                          <a:latin typeface="Cambria" panose="02040503050406030204" pitchFamily="18" charset="0"/>
                          <a:ea typeface="Times New Roman"/>
                          <a:cs typeface="Calibri"/>
                        </a:rPr>
                        <a:t>Tập tin cài đặt của Windows </a:t>
                      </a:r>
                      <a:endParaRPr lang="en-US" sz="2000" dirty="0">
                        <a:effectLst/>
                        <a:latin typeface="Cambria" panose="02040503050406030204" pitchFamily="18" charset="0"/>
                        <a:ea typeface="Times New Roman"/>
                        <a:cs typeface="Calibri"/>
                      </a:endParaRPr>
                    </a:p>
                  </a:txBody>
                  <a:tcPr marL="68580" marR="68580" marT="0" marB="0">
                    <a:lnL w="12700" cap="flat" cmpd="sng" algn="ctr">
                      <a:no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433371">
                <a:tc>
                  <a:txBody>
                    <a:bodyPr/>
                    <a:lstStyle/>
                    <a:p>
                      <a:pPr marL="0" algn="just">
                        <a:lnSpc>
                          <a:spcPct val="115000"/>
                        </a:lnSpc>
                        <a:spcBef>
                          <a:spcPts val="200"/>
                        </a:spcBef>
                        <a:spcAft>
                          <a:spcPts val="200"/>
                        </a:spcAft>
                        <a:tabLst>
                          <a:tab pos="228600" algn="l"/>
                        </a:tabLst>
                      </a:pPr>
                      <a:r>
                        <a:rPr lang="en-US" sz="2000" b="1" dirty="0">
                          <a:effectLst/>
                          <a:latin typeface="Cambria" panose="02040503050406030204" pitchFamily="18" charset="0"/>
                          <a:ea typeface="Times New Roman"/>
                          <a:cs typeface="Calibri"/>
                        </a:rPr>
                        <a:t>.vbs</a:t>
                      </a:r>
                    </a:p>
                  </a:txBody>
                  <a:tcPr marL="68580" marR="68580" marT="0" marB="0">
                    <a:lnL>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a:noFill/>
                    </a:lnB>
                    <a:lnTlToBr w="12700" cmpd="sng">
                      <a:noFill/>
                      <a:prstDash val="solid"/>
                    </a:lnTlToBr>
                    <a:lnBlToTr w="12700" cmpd="sng">
                      <a:noFill/>
                      <a:prstDash val="solid"/>
                    </a:lnBlToTr>
                  </a:tcPr>
                </a:tc>
                <a:tc>
                  <a:txBody>
                    <a:bodyPr/>
                    <a:lstStyle/>
                    <a:p>
                      <a:pPr marL="0" algn="just">
                        <a:lnSpc>
                          <a:spcPct val="115000"/>
                        </a:lnSpc>
                        <a:spcBef>
                          <a:spcPts val="200"/>
                        </a:spcBef>
                        <a:spcAft>
                          <a:spcPts val="200"/>
                        </a:spcAft>
                        <a:tabLst>
                          <a:tab pos="228600" algn="l"/>
                        </a:tabLst>
                      </a:pPr>
                      <a:r>
                        <a:rPr lang="en-US" sz="2000" dirty="0" err="1" smtClean="0">
                          <a:effectLst/>
                          <a:latin typeface="Cambria" panose="02040503050406030204" pitchFamily="18" charset="0"/>
                          <a:ea typeface="Times New Roman"/>
                          <a:cs typeface="Calibri"/>
                        </a:rPr>
                        <a:t>Tập</a:t>
                      </a:r>
                      <a:r>
                        <a:rPr lang="en-US" sz="2000" dirty="0" smtClean="0">
                          <a:effectLst/>
                          <a:latin typeface="Cambria" panose="02040503050406030204" pitchFamily="18" charset="0"/>
                          <a:ea typeface="Times New Roman"/>
                          <a:cs typeface="Calibri"/>
                        </a:rPr>
                        <a:t> tin </a:t>
                      </a:r>
                      <a:r>
                        <a:rPr lang="en-US" sz="2000" dirty="0" err="1" smtClean="0">
                          <a:effectLst/>
                          <a:latin typeface="Cambria" panose="02040503050406030204" pitchFamily="18" charset="0"/>
                          <a:ea typeface="Times New Roman"/>
                          <a:cs typeface="Calibri"/>
                        </a:rPr>
                        <a:t>kịch</a:t>
                      </a:r>
                      <a:r>
                        <a:rPr lang="en-US" sz="2000" dirty="0" smtClean="0">
                          <a:effectLst/>
                          <a:latin typeface="Cambria" panose="02040503050406030204" pitchFamily="18" charset="0"/>
                          <a:ea typeface="Times New Roman"/>
                          <a:cs typeface="Calibri"/>
                        </a:rPr>
                        <a:t> </a:t>
                      </a:r>
                      <a:r>
                        <a:rPr lang="en-US" sz="2000" dirty="0" err="1" smtClean="0">
                          <a:effectLst/>
                          <a:latin typeface="Cambria" panose="02040503050406030204" pitchFamily="18" charset="0"/>
                          <a:ea typeface="Times New Roman"/>
                          <a:cs typeface="Calibri"/>
                        </a:rPr>
                        <a:t>bản</a:t>
                      </a:r>
                      <a:r>
                        <a:rPr lang="en-US" sz="2000" dirty="0" smtClean="0">
                          <a:effectLst/>
                          <a:latin typeface="Cambria" panose="02040503050406030204" pitchFamily="18" charset="0"/>
                          <a:ea typeface="Times New Roman"/>
                          <a:cs typeface="Calibri"/>
                        </a:rPr>
                        <a:t> Visual Basic </a:t>
                      </a:r>
                      <a:endParaRPr lang="en-US" sz="2000" dirty="0">
                        <a:effectLst/>
                        <a:latin typeface="Cambria" panose="02040503050406030204" pitchFamily="18" charset="0"/>
                        <a:ea typeface="Times New Roman"/>
                        <a:cs typeface="Calibri"/>
                      </a:endParaRPr>
                    </a:p>
                  </a:txBody>
                  <a:tcPr marL="68580" marR="68580" marT="0" marB="0">
                    <a:lnL w="12700" cap="flat" cmpd="sng" algn="ctr">
                      <a:noFill/>
                      <a:prstDash val="solid"/>
                      <a:round/>
                      <a:headEnd type="none" w="med" len="med"/>
                      <a:tailEnd type="none" w="med" len="med"/>
                    </a:lnL>
                    <a:lnR>
                      <a:noFill/>
                    </a:lnR>
                    <a:lnT w="12700" cap="flat" cmpd="sng" algn="ctr">
                      <a:noFill/>
                      <a:prstDash val="solid"/>
                      <a:round/>
                      <a:headEnd type="none" w="med" len="med"/>
                      <a:tailEnd type="none" w="med" len="med"/>
                    </a:lnT>
                    <a:lnB>
                      <a:noFill/>
                    </a:lnB>
                    <a:lnTlToBr w="12700" cmpd="sng">
                      <a:noFill/>
                      <a:prstDash val="solid"/>
                    </a:lnTlToBr>
                    <a:lnBlToTr w="12700" cmpd="sng">
                      <a:noFill/>
                      <a:prstDash val="solid"/>
                    </a:lnBlToTr>
                  </a:tcPr>
                </a:tc>
              </a:tr>
            </a:tbl>
          </a:graphicData>
        </a:graphic>
      </p:graphicFrame>
      <p:sp>
        <p:nvSpPr>
          <p:cNvPr id="5" name="Footer Placeholder 4"/>
          <p:cNvSpPr>
            <a:spLocks noGrp="1"/>
          </p:cNvSpPr>
          <p:nvPr>
            <p:ph type="ftr" sz="quarter" idx="11"/>
          </p:nvPr>
        </p:nvSpPr>
        <p:spPr/>
        <p:txBody>
          <a:bodyPr/>
          <a:lstStyle/>
          <a:p>
            <a:r>
              <a:rPr lang="en-US" smtClean="0"/>
              <a:t>© IIG Vietnam</a:t>
            </a:r>
            <a:endParaRPr lang="en-US" dirty="0"/>
          </a:p>
        </p:txBody>
      </p:sp>
      <p:sp>
        <p:nvSpPr>
          <p:cNvPr id="6" name="Slide Number Placeholder 5"/>
          <p:cNvSpPr>
            <a:spLocks noGrp="1"/>
          </p:cNvSpPr>
          <p:nvPr>
            <p:ph type="sldNum" sz="quarter" idx="12"/>
          </p:nvPr>
        </p:nvSpPr>
        <p:spPr/>
        <p:txBody>
          <a:bodyPr/>
          <a:lstStyle/>
          <a:p>
            <a:fld id="{45FB6C65-6715-49C2-A781-2C0369051A11}" type="slidenum">
              <a:rPr lang="en-US" smtClean="0"/>
              <a:t>36</a:t>
            </a:fld>
            <a:endParaRPr lang="en-US" dirty="0"/>
          </a:p>
        </p:txBody>
      </p:sp>
    </p:spTree>
    <p:extLst>
      <p:ext uri="{BB962C8B-B14F-4D97-AF65-F5344CB8AC3E}">
        <p14:creationId xmlns:p14="http://schemas.microsoft.com/office/powerpoint/2010/main" val="3210390736"/>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vi-VN" dirty="0" smtClean="0"/>
              <a:t>Tìm hiểu phần mở rộng của tập tin</a:t>
            </a:r>
            <a:endParaRPr lang="en-US" dirty="0"/>
          </a:p>
        </p:txBody>
      </p:sp>
      <p:sp>
        <p:nvSpPr>
          <p:cNvPr id="3" name="Content Placeholder 2"/>
          <p:cNvSpPr>
            <a:spLocks noGrp="1"/>
          </p:cNvSpPr>
          <p:nvPr>
            <p:ph idx="1"/>
          </p:nvPr>
        </p:nvSpPr>
        <p:spPr>
          <a:xfrm>
            <a:off x="374400" y="1332000"/>
            <a:ext cx="8368273" cy="4940113"/>
          </a:xfrm>
        </p:spPr>
        <p:txBody>
          <a:bodyPr>
            <a:normAutofit/>
          </a:bodyPr>
          <a:lstStyle/>
          <a:p>
            <a:r>
              <a:rPr lang="vi-VN" b="1" dirty="0"/>
              <a:t>Các tập tin định dạng nén </a:t>
            </a:r>
            <a:r>
              <a:rPr lang="en-US" b="1" dirty="0" smtClean="0"/>
              <a:t/>
            </a:r>
            <a:br>
              <a:rPr lang="en-US" b="1" dirty="0" smtClean="0"/>
            </a:br>
            <a:r>
              <a:rPr lang="vi-VN" b="1" dirty="0" smtClean="0"/>
              <a:t>(</a:t>
            </a:r>
            <a:r>
              <a:rPr lang="vi-VN" b="1" dirty="0"/>
              <a:t>Archive/Compressed File Formats)</a:t>
            </a:r>
            <a:endParaRPr lang="en-US" b="1" dirty="0"/>
          </a:p>
          <a:p>
            <a:pPr lvl="1"/>
            <a:r>
              <a:rPr lang="vi-VN" dirty="0" smtClean="0"/>
              <a:t>L</a:t>
            </a:r>
            <a:r>
              <a:rPr lang="en-CA" dirty="0" smtClean="0"/>
              <a:t>à </a:t>
            </a:r>
            <a:r>
              <a:rPr lang="en-CA" dirty="0" err="1"/>
              <a:t>các</a:t>
            </a:r>
            <a:r>
              <a:rPr lang="en-CA" dirty="0"/>
              <a:t> </a:t>
            </a:r>
            <a:r>
              <a:rPr lang="en-CA" dirty="0" err="1"/>
              <a:t>tập</a:t>
            </a:r>
            <a:r>
              <a:rPr lang="en-CA" dirty="0"/>
              <a:t> tin </a:t>
            </a:r>
            <a:r>
              <a:rPr lang="en-CA" dirty="0" err="1"/>
              <a:t>theo</a:t>
            </a:r>
            <a:r>
              <a:rPr lang="en-CA" dirty="0"/>
              <a:t> </a:t>
            </a:r>
            <a:r>
              <a:rPr lang="en-CA" dirty="0" err="1"/>
              <a:t>định</a:t>
            </a:r>
            <a:r>
              <a:rPr lang="en-CA" dirty="0"/>
              <a:t> </a:t>
            </a:r>
            <a:r>
              <a:rPr lang="en-CA" dirty="0" err="1"/>
              <a:t>dạng</a:t>
            </a:r>
            <a:r>
              <a:rPr lang="en-CA" dirty="0"/>
              <a:t> </a:t>
            </a:r>
            <a:r>
              <a:rPr lang="en-CA" dirty="0" err="1"/>
              <a:t>nén</a:t>
            </a:r>
            <a:endParaRPr lang="vi-VN" dirty="0"/>
          </a:p>
          <a:p>
            <a:pPr lvl="1"/>
            <a:r>
              <a:rPr lang="vi-VN" dirty="0" err="1"/>
              <a:t>Đ</a:t>
            </a:r>
            <a:r>
              <a:rPr lang="en-CA" dirty="0" err="1" smtClean="0"/>
              <a:t>ược</a:t>
            </a:r>
            <a:r>
              <a:rPr lang="en-CA" dirty="0" smtClean="0"/>
              <a:t> </a:t>
            </a:r>
            <a:r>
              <a:rPr lang="en-CA" dirty="0" err="1"/>
              <a:t>dùng</a:t>
            </a:r>
            <a:r>
              <a:rPr lang="en-CA" dirty="0"/>
              <a:t> </a:t>
            </a:r>
            <a:r>
              <a:rPr lang="en-CA" dirty="0" err="1"/>
              <a:t>chủ</a:t>
            </a:r>
            <a:r>
              <a:rPr lang="en-CA" dirty="0"/>
              <a:t> </a:t>
            </a:r>
            <a:r>
              <a:rPr lang="en-CA" dirty="0" err="1"/>
              <a:t>yếu</a:t>
            </a:r>
            <a:r>
              <a:rPr lang="en-CA" dirty="0"/>
              <a:t> </a:t>
            </a:r>
            <a:r>
              <a:rPr lang="en-CA" dirty="0" err="1"/>
              <a:t>trên</a:t>
            </a:r>
            <a:r>
              <a:rPr lang="en-CA" dirty="0"/>
              <a:t> Internet, </a:t>
            </a:r>
            <a:r>
              <a:rPr lang="en-CA" dirty="0" err="1"/>
              <a:t>định</a:t>
            </a:r>
            <a:r>
              <a:rPr lang="en-CA" dirty="0"/>
              <a:t> </a:t>
            </a:r>
            <a:r>
              <a:rPr lang="en-CA" dirty="0" err="1"/>
              <a:t>dạng</a:t>
            </a:r>
            <a:r>
              <a:rPr lang="en-CA" dirty="0"/>
              <a:t> </a:t>
            </a:r>
            <a:r>
              <a:rPr lang="en-CA" dirty="0" err="1"/>
              <a:t>tập</a:t>
            </a:r>
            <a:r>
              <a:rPr lang="en-CA" dirty="0"/>
              <a:t> tin </a:t>
            </a:r>
            <a:r>
              <a:rPr lang="en-CA" dirty="0" err="1"/>
              <a:t>nén</a:t>
            </a:r>
            <a:r>
              <a:rPr lang="en-CA" dirty="0"/>
              <a:t> </a:t>
            </a:r>
            <a:r>
              <a:rPr lang="en-CA" dirty="0" err="1"/>
              <a:t>làm</a:t>
            </a:r>
            <a:r>
              <a:rPr lang="en-CA" dirty="0"/>
              <a:t> </a:t>
            </a:r>
            <a:r>
              <a:rPr lang="en-CA" dirty="0" err="1"/>
              <a:t>giảm</a:t>
            </a:r>
            <a:r>
              <a:rPr lang="en-CA" dirty="0"/>
              <a:t> </a:t>
            </a:r>
            <a:r>
              <a:rPr lang="en-CA" dirty="0" err="1"/>
              <a:t>thời</a:t>
            </a:r>
            <a:r>
              <a:rPr lang="en-CA" dirty="0"/>
              <a:t> </a:t>
            </a:r>
            <a:r>
              <a:rPr lang="en-CA" dirty="0" err="1"/>
              <a:t>gian</a:t>
            </a:r>
            <a:r>
              <a:rPr lang="en-CA" dirty="0"/>
              <a:t> </a:t>
            </a:r>
            <a:r>
              <a:rPr lang="en-CA" dirty="0" err="1"/>
              <a:t>cần</a:t>
            </a:r>
            <a:r>
              <a:rPr lang="en-CA" dirty="0"/>
              <a:t> </a:t>
            </a:r>
            <a:r>
              <a:rPr lang="en-CA" dirty="0" err="1"/>
              <a:t>thiết</a:t>
            </a:r>
            <a:r>
              <a:rPr lang="en-CA" dirty="0"/>
              <a:t> </a:t>
            </a:r>
            <a:r>
              <a:rPr lang="en-CA" dirty="0" err="1"/>
              <a:t>để</a:t>
            </a:r>
            <a:r>
              <a:rPr lang="en-CA" dirty="0"/>
              <a:t> </a:t>
            </a:r>
            <a:r>
              <a:rPr lang="en-CA" dirty="0" err="1"/>
              <a:t>tải</a:t>
            </a:r>
            <a:r>
              <a:rPr lang="en-CA" dirty="0"/>
              <a:t> </a:t>
            </a:r>
            <a:r>
              <a:rPr lang="en-CA" dirty="0" err="1"/>
              <a:t>về</a:t>
            </a:r>
            <a:r>
              <a:rPr lang="en-CA" dirty="0"/>
              <a:t> </a:t>
            </a:r>
            <a:r>
              <a:rPr lang="en-CA" dirty="0" err="1"/>
              <a:t>một</a:t>
            </a:r>
            <a:r>
              <a:rPr lang="en-CA" dirty="0"/>
              <a:t> </a:t>
            </a:r>
            <a:r>
              <a:rPr lang="en-CA" dirty="0" err="1"/>
              <a:t>tập</a:t>
            </a:r>
            <a:r>
              <a:rPr lang="en-CA" dirty="0"/>
              <a:t> tin</a:t>
            </a:r>
            <a:endParaRPr lang="en-US" dirty="0"/>
          </a:p>
        </p:txBody>
      </p:sp>
      <p:graphicFrame>
        <p:nvGraphicFramePr>
          <p:cNvPr id="4" name="Table 3"/>
          <p:cNvGraphicFramePr>
            <a:graphicFrameLocks noGrp="1"/>
          </p:cNvGraphicFramePr>
          <p:nvPr>
            <p:extLst>
              <p:ext uri="{D42A27DB-BD31-4B8C-83A1-F6EECF244321}">
                <p14:modId xmlns:p14="http://schemas.microsoft.com/office/powerpoint/2010/main" val="3594914562"/>
              </p:ext>
            </p:extLst>
          </p:nvPr>
        </p:nvGraphicFramePr>
        <p:xfrm>
          <a:off x="983340" y="4043280"/>
          <a:ext cx="7522029" cy="2128064"/>
        </p:xfrm>
        <a:graphic>
          <a:graphicData uri="http://schemas.openxmlformats.org/drawingml/2006/table">
            <a:tbl>
              <a:tblPr firstRow="1" firstCol="1" bandRow="1"/>
              <a:tblGrid>
                <a:gridCol w="1382489"/>
                <a:gridCol w="6139540"/>
              </a:tblGrid>
              <a:tr h="485623">
                <a:tc>
                  <a:txBody>
                    <a:bodyPr/>
                    <a:lstStyle/>
                    <a:p>
                      <a:pPr marL="0" algn="l">
                        <a:lnSpc>
                          <a:spcPct val="115000"/>
                        </a:lnSpc>
                        <a:spcBef>
                          <a:spcPts val="200"/>
                        </a:spcBef>
                        <a:spcAft>
                          <a:spcPts val="200"/>
                        </a:spcAft>
                        <a:tabLst>
                          <a:tab pos="228600" algn="l"/>
                        </a:tabLst>
                      </a:pPr>
                      <a:r>
                        <a:rPr lang="en-US" sz="2000" b="1" dirty="0">
                          <a:effectLst/>
                          <a:latin typeface="Cambria" panose="02040503050406030204" pitchFamily="18" charset="0"/>
                          <a:ea typeface="Times New Roman"/>
                          <a:cs typeface="Calibri"/>
                        </a:rPr>
                        <a:t>.bz or .bz2</a:t>
                      </a:r>
                    </a:p>
                  </a:txBody>
                  <a:tcPr marL="68580" marR="68580" marT="0" marB="0">
                    <a:lnL>
                      <a:noFill/>
                    </a:lnL>
                    <a:lnR w="12700" cap="flat" cmpd="sng" algn="ctr">
                      <a:noFill/>
                      <a:prstDash val="solid"/>
                      <a:round/>
                      <a:headEnd type="none" w="med" len="med"/>
                      <a:tailEnd type="none" w="med" len="med"/>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just">
                        <a:lnSpc>
                          <a:spcPct val="115000"/>
                        </a:lnSpc>
                        <a:spcBef>
                          <a:spcPts val="200"/>
                        </a:spcBef>
                        <a:spcAft>
                          <a:spcPts val="200"/>
                        </a:spcAft>
                        <a:tabLst>
                          <a:tab pos="228600" algn="l"/>
                        </a:tabLst>
                      </a:pPr>
                      <a:r>
                        <a:rPr lang="vi-VN" sz="2000" dirty="0" smtClean="0">
                          <a:effectLst/>
                          <a:latin typeface="Cambria" panose="02040503050406030204" pitchFamily="18" charset="0"/>
                          <a:ea typeface="Times New Roman"/>
                          <a:cs typeface="Calibri"/>
                        </a:rPr>
                        <a:t>Các tập tin nén được dùng bởi ứng dụng Bzip/Bunzip</a:t>
                      </a:r>
                      <a:endParaRPr lang="en-US" sz="2000" dirty="0">
                        <a:effectLst/>
                        <a:latin typeface="Cambria" panose="02040503050406030204" pitchFamily="18" charset="0"/>
                        <a:ea typeface="Times New Roman"/>
                        <a:cs typeface="Calibri"/>
                      </a:endParaRPr>
                    </a:p>
                  </a:txBody>
                  <a:tcPr marL="68580" marR="68580" marT="0" marB="0">
                    <a:lnL w="12700" cap="flat" cmpd="sng" algn="ctr">
                      <a:noFill/>
                      <a:prstDash val="solid"/>
                      <a:round/>
                      <a:headEnd type="none" w="med" len="med"/>
                      <a:tailEnd type="none" w="med" len="med"/>
                    </a:lnL>
                    <a:lnR>
                      <a:noFill/>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485623">
                <a:tc>
                  <a:txBody>
                    <a:bodyPr/>
                    <a:lstStyle/>
                    <a:p>
                      <a:pPr marL="0" algn="l">
                        <a:lnSpc>
                          <a:spcPct val="115000"/>
                        </a:lnSpc>
                        <a:spcBef>
                          <a:spcPts val="200"/>
                        </a:spcBef>
                        <a:spcAft>
                          <a:spcPts val="200"/>
                        </a:spcAft>
                        <a:tabLst>
                          <a:tab pos="228600" algn="l"/>
                        </a:tabLst>
                      </a:pPr>
                      <a:r>
                        <a:rPr lang="en-US" sz="2000" b="1" dirty="0">
                          <a:effectLst/>
                          <a:latin typeface="Cambria" panose="02040503050406030204" pitchFamily="18" charset="0"/>
                          <a:ea typeface="Times New Roman"/>
                          <a:cs typeface="Calibri"/>
                        </a:rPr>
                        <a:t>.rar</a:t>
                      </a:r>
                    </a:p>
                  </a:txBody>
                  <a:tcPr marL="68580" marR="68580" marT="0" marB="0">
                    <a:lnL>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just">
                        <a:lnSpc>
                          <a:spcPct val="115000"/>
                        </a:lnSpc>
                        <a:spcBef>
                          <a:spcPts val="200"/>
                        </a:spcBef>
                        <a:spcAft>
                          <a:spcPts val="200"/>
                        </a:spcAft>
                        <a:tabLst>
                          <a:tab pos="228600" algn="l"/>
                        </a:tabLst>
                      </a:pPr>
                      <a:r>
                        <a:rPr lang="en-US" sz="2000" dirty="0" err="1" smtClean="0">
                          <a:effectLst/>
                          <a:latin typeface="Cambria" panose="02040503050406030204" pitchFamily="18" charset="0"/>
                          <a:ea typeface="Times New Roman"/>
                          <a:cs typeface="Calibri"/>
                        </a:rPr>
                        <a:t>Một</a:t>
                      </a:r>
                      <a:r>
                        <a:rPr lang="en-US" sz="2000" dirty="0" smtClean="0">
                          <a:effectLst/>
                          <a:latin typeface="Cambria" panose="02040503050406030204" pitchFamily="18" charset="0"/>
                          <a:ea typeface="Times New Roman"/>
                          <a:cs typeface="Calibri"/>
                        </a:rPr>
                        <a:t> </a:t>
                      </a:r>
                      <a:r>
                        <a:rPr lang="en-US" sz="2000" dirty="0" err="1" smtClean="0">
                          <a:effectLst/>
                          <a:latin typeface="Cambria" panose="02040503050406030204" pitchFamily="18" charset="0"/>
                          <a:ea typeface="Times New Roman"/>
                          <a:cs typeface="Calibri"/>
                        </a:rPr>
                        <a:t>chuẩn</a:t>
                      </a:r>
                      <a:r>
                        <a:rPr lang="en-US" sz="2000" dirty="0" smtClean="0">
                          <a:effectLst/>
                          <a:latin typeface="Cambria" panose="02040503050406030204" pitchFamily="18" charset="0"/>
                          <a:ea typeface="Times New Roman"/>
                          <a:cs typeface="Calibri"/>
                        </a:rPr>
                        <a:t> </a:t>
                      </a:r>
                      <a:r>
                        <a:rPr lang="en-US" sz="2000" dirty="0" err="1" smtClean="0">
                          <a:effectLst/>
                          <a:latin typeface="Cambria" panose="02040503050406030204" pitchFamily="18" charset="0"/>
                          <a:ea typeface="Times New Roman"/>
                          <a:cs typeface="Calibri"/>
                        </a:rPr>
                        <a:t>nén</a:t>
                      </a:r>
                      <a:r>
                        <a:rPr lang="en-US" sz="2000" dirty="0" smtClean="0">
                          <a:effectLst/>
                          <a:latin typeface="Cambria" panose="02040503050406030204" pitchFamily="18" charset="0"/>
                          <a:ea typeface="Times New Roman"/>
                          <a:cs typeface="Calibri"/>
                        </a:rPr>
                        <a:t> </a:t>
                      </a:r>
                      <a:r>
                        <a:rPr lang="en-US" sz="2000" dirty="0" err="1" smtClean="0">
                          <a:effectLst/>
                          <a:latin typeface="Cambria" panose="02040503050406030204" pitchFamily="18" charset="0"/>
                          <a:ea typeface="Times New Roman"/>
                          <a:cs typeface="Calibri"/>
                        </a:rPr>
                        <a:t>chạy</a:t>
                      </a:r>
                      <a:r>
                        <a:rPr lang="en-US" sz="2000" dirty="0" smtClean="0">
                          <a:effectLst/>
                          <a:latin typeface="Cambria" panose="02040503050406030204" pitchFamily="18" charset="0"/>
                          <a:ea typeface="Times New Roman"/>
                          <a:cs typeface="Calibri"/>
                        </a:rPr>
                        <a:t> </a:t>
                      </a:r>
                      <a:r>
                        <a:rPr lang="en-US" sz="2000" dirty="0" err="1" smtClean="0">
                          <a:effectLst/>
                          <a:latin typeface="Cambria" panose="02040503050406030204" pitchFamily="18" charset="0"/>
                          <a:ea typeface="Times New Roman"/>
                          <a:cs typeface="Calibri"/>
                        </a:rPr>
                        <a:t>trên</a:t>
                      </a:r>
                      <a:r>
                        <a:rPr lang="en-US" sz="2000" dirty="0" smtClean="0">
                          <a:effectLst/>
                          <a:latin typeface="Cambria" panose="02040503050406030204" pitchFamily="18" charset="0"/>
                          <a:ea typeface="Times New Roman"/>
                          <a:cs typeface="Calibri"/>
                        </a:rPr>
                        <a:t> </a:t>
                      </a:r>
                      <a:r>
                        <a:rPr lang="en-US" sz="2000" dirty="0" err="1" smtClean="0">
                          <a:effectLst/>
                          <a:latin typeface="Cambria" panose="02040503050406030204" pitchFamily="18" charset="0"/>
                          <a:ea typeface="Times New Roman"/>
                          <a:cs typeface="Calibri"/>
                        </a:rPr>
                        <a:t>đa</a:t>
                      </a:r>
                      <a:r>
                        <a:rPr lang="en-US" sz="2000" dirty="0" smtClean="0">
                          <a:effectLst/>
                          <a:latin typeface="Cambria" panose="02040503050406030204" pitchFamily="18" charset="0"/>
                          <a:ea typeface="Times New Roman"/>
                          <a:cs typeface="Calibri"/>
                        </a:rPr>
                        <a:t> </a:t>
                      </a:r>
                      <a:r>
                        <a:rPr lang="en-US" sz="2000" dirty="0" err="1" smtClean="0">
                          <a:effectLst/>
                          <a:latin typeface="Cambria" panose="02040503050406030204" pitchFamily="18" charset="0"/>
                          <a:ea typeface="Times New Roman"/>
                          <a:cs typeface="Calibri"/>
                        </a:rPr>
                        <a:t>nền</a:t>
                      </a:r>
                      <a:r>
                        <a:rPr lang="en-US" sz="2000" dirty="0" smtClean="0">
                          <a:effectLst/>
                          <a:latin typeface="Cambria" panose="02040503050406030204" pitchFamily="18" charset="0"/>
                          <a:ea typeface="Times New Roman"/>
                          <a:cs typeface="Calibri"/>
                        </a:rPr>
                        <a:t>.</a:t>
                      </a:r>
                      <a:endParaRPr lang="en-US" sz="2000" dirty="0">
                        <a:effectLst/>
                        <a:latin typeface="Cambria" panose="02040503050406030204" pitchFamily="18" charset="0"/>
                        <a:ea typeface="Times New Roman"/>
                        <a:cs typeface="Calibri"/>
                      </a:endParaRPr>
                    </a:p>
                  </a:txBody>
                  <a:tcPr marL="68580" marR="68580" marT="0" marB="0">
                    <a:lnL w="12700" cap="flat" cmpd="sng" algn="ctr">
                      <a:no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485623">
                <a:tc>
                  <a:txBody>
                    <a:bodyPr/>
                    <a:lstStyle/>
                    <a:p>
                      <a:pPr marL="0" algn="l">
                        <a:lnSpc>
                          <a:spcPct val="115000"/>
                        </a:lnSpc>
                        <a:spcBef>
                          <a:spcPts val="200"/>
                        </a:spcBef>
                        <a:spcAft>
                          <a:spcPts val="200"/>
                        </a:spcAft>
                        <a:tabLst>
                          <a:tab pos="228600" algn="l"/>
                        </a:tabLst>
                      </a:pPr>
                      <a:r>
                        <a:rPr lang="en-US" sz="2000" b="1" dirty="0">
                          <a:effectLst/>
                          <a:latin typeface="Cambria" panose="02040503050406030204" pitchFamily="18" charset="0"/>
                          <a:ea typeface="Times New Roman"/>
                          <a:cs typeface="Calibri"/>
                        </a:rPr>
                        <a:t>.tar</a:t>
                      </a:r>
                    </a:p>
                  </a:txBody>
                  <a:tcPr marL="68580" marR="68580" marT="0" marB="0">
                    <a:lnL>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15000"/>
                        </a:lnSpc>
                        <a:spcBef>
                          <a:spcPts val="200"/>
                        </a:spcBef>
                        <a:spcAft>
                          <a:spcPts val="0"/>
                        </a:spcAft>
                      </a:pPr>
                      <a:r>
                        <a:rPr lang="en-CA" sz="2000" kern="1200" dirty="0" err="1">
                          <a:solidFill>
                            <a:schemeClr val="tx1"/>
                          </a:solidFill>
                          <a:effectLst/>
                          <a:latin typeface="Cambria" panose="02040503050406030204" pitchFamily="18" charset="0"/>
                          <a:ea typeface="Times New Roman"/>
                          <a:cs typeface="Calibri"/>
                        </a:rPr>
                        <a:t>Tập</a:t>
                      </a:r>
                      <a:r>
                        <a:rPr lang="en-CA" sz="2000" kern="1200" dirty="0">
                          <a:solidFill>
                            <a:schemeClr val="tx1"/>
                          </a:solidFill>
                          <a:effectLst/>
                          <a:latin typeface="Cambria" panose="02040503050406030204" pitchFamily="18" charset="0"/>
                          <a:ea typeface="Times New Roman"/>
                          <a:cs typeface="Calibri"/>
                        </a:rPr>
                        <a:t> tin </a:t>
                      </a:r>
                      <a:r>
                        <a:rPr lang="en-CA" sz="2000" kern="1200" dirty="0" err="1">
                          <a:solidFill>
                            <a:schemeClr val="tx1"/>
                          </a:solidFill>
                          <a:effectLst/>
                          <a:latin typeface="Cambria" panose="02040503050406030204" pitchFamily="18" charset="0"/>
                          <a:ea typeface="Times New Roman"/>
                          <a:cs typeface="Calibri"/>
                        </a:rPr>
                        <a:t>nén</a:t>
                      </a:r>
                      <a:r>
                        <a:rPr lang="en-CA" sz="2000" kern="1200" dirty="0">
                          <a:solidFill>
                            <a:schemeClr val="tx1"/>
                          </a:solidFill>
                          <a:effectLst/>
                          <a:latin typeface="Cambria" panose="02040503050406030204" pitchFamily="18" charset="0"/>
                          <a:ea typeface="Times New Roman"/>
                          <a:cs typeface="Calibri"/>
                        </a:rPr>
                        <a:t> </a:t>
                      </a:r>
                      <a:r>
                        <a:rPr lang="en-CA" sz="2000" kern="1200" dirty="0" err="1">
                          <a:solidFill>
                            <a:schemeClr val="tx1"/>
                          </a:solidFill>
                          <a:effectLst/>
                          <a:latin typeface="Cambria" panose="02040503050406030204" pitchFamily="18" charset="0"/>
                          <a:ea typeface="Times New Roman"/>
                          <a:cs typeface="Calibri"/>
                        </a:rPr>
                        <a:t>được</a:t>
                      </a:r>
                      <a:r>
                        <a:rPr lang="en-CA" sz="2000" kern="1200" dirty="0">
                          <a:solidFill>
                            <a:schemeClr val="tx1"/>
                          </a:solidFill>
                          <a:effectLst/>
                          <a:latin typeface="Cambria" panose="02040503050406030204" pitchFamily="18" charset="0"/>
                          <a:ea typeface="Times New Roman"/>
                          <a:cs typeface="Calibri"/>
                        </a:rPr>
                        <a:t> </a:t>
                      </a:r>
                      <a:r>
                        <a:rPr lang="en-CA" sz="2000" kern="1200" dirty="0" err="1">
                          <a:solidFill>
                            <a:schemeClr val="tx1"/>
                          </a:solidFill>
                          <a:effectLst/>
                          <a:latin typeface="Cambria" panose="02040503050406030204" pitchFamily="18" charset="0"/>
                          <a:ea typeface="Times New Roman"/>
                          <a:cs typeface="Calibri"/>
                        </a:rPr>
                        <a:t>sử</a:t>
                      </a:r>
                      <a:r>
                        <a:rPr lang="en-CA" sz="2000" kern="1200" dirty="0">
                          <a:solidFill>
                            <a:schemeClr val="tx1"/>
                          </a:solidFill>
                          <a:effectLst/>
                          <a:latin typeface="Cambria" panose="02040503050406030204" pitchFamily="18" charset="0"/>
                          <a:ea typeface="Times New Roman"/>
                          <a:cs typeface="Calibri"/>
                        </a:rPr>
                        <a:t> </a:t>
                      </a:r>
                      <a:r>
                        <a:rPr lang="en-CA" sz="2000" kern="1200" dirty="0" err="1">
                          <a:solidFill>
                            <a:schemeClr val="tx1"/>
                          </a:solidFill>
                          <a:effectLst/>
                          <a:latin typeface="Cambria" panose="02040503050406030204" pitchFamily="18" charset="0"/>
                          <a:ea typeface="Times New Roman"/>
                          <a:cs typeface="Calibri"/>
                        </a:rPr>
                        <a:t>dụng</a:t>
                      </a:r>
                      <a:r>
                        <a:rPr lang="en-CA" sz="2000" kern="1200" dirty="0">
                          <a:solidFill>
                            <a:schemeClr val="tx1"/>
                          </a:solidFill>
                          <a:effectLst/>
                          <a:latin typeface="Cambria" panose="02040503050406030204" pitchFamily="18" charset="0"/>
                          <a:ea typeface="Times New Roman"/>
                          <a:cs typeface="Calibri"/>
                        </a:rPr>
                        <a:t> </a:t>
                      </a:r>
                      <a:r>
                        <a:rPr lang="en-CA" sz="2000" kern="1200" dirty="0" err="1">
                          <a:solidFill>
                            <a:schemeClr val="tx1"/>
                          </a:solidFill>
                          <a:effectLst/>
                          <a:latin typeface="Cambria" panose="02040503050406030204" pitchFamily="18" charset="0"/>
                          <a:ea typeface="Times New Roman"/>
                          <a:cs typeface="Calibri"/>
                        </a:rPr>
                        <a:t>trên</a:t>
                      </a:r>
                      <a:r>
                        <a:rPr lang="en-CA" sz="2000" kern="1200" dirty="0">
                          <a:solidFill>
                            <a:schemeClr val="tx1"/>
                          </a:solidFill>
                          <a:effectLst/>
                          <a:latin typeface="Cambria" panose="02040503050406030204" pitchFamily="18" charset="0"/>
                          <a:ea typeface="Times New Roman"/>
                          <a:cs typeface="Calibri"/>
                        </a:rPr>
                        <a:t> </a:t>
                      </a:r>
                      <a:r>
                        <a:rPr lang="en-CA" sz="2000" kern="1200" dirty="0" err="1">
                          <a:solidFill>
                            <a:schemeClr val="tx1"/>
                          </a:solidFill>
                          <a:effectLst/>
                          <a:latin typeface="Cambria" panose="02040503050406030204" pitchFamily="18" charset="0"/>
                          <a:ea typeface="Times New Roman"/>
                          <a:cs typeface="Calibri"/>
                        </a:rPr>
                        <a:t>các</a:t>
                      </a:r>
                      <a:r>
                        <a:rPr lang="en-CA" sz="2000" kern="1200" dirty="0">
                          <a:solidFill>
                            <a:schemeClr val="tx1"/>
                          </a:solidFill>
                          <a:effectLst/>
                          <a:latin typeface="Cambria" panose="02040503050406030204" pitchFamily="18" charset="0"/>
                          <a:ea typeface="Times New Roman"/>
                          <a:cs typeface="Calibri"/>
                        </a:rPr>
                        <a:t> </a:t>
                      </a:r>
                      <a:r>
                        <a:rPr lang="en-CA" sz="2000" kern="1200" dirty="0" err="1">
                          <a:solidFill>
                            <a:schemeClr val="tx1"/>
                          </a:solidFill>
                          <a:effectLst/>
                          <a:latin typeface="Cambria" panose="02040503050406030204" pitchFamily="18" charset="0"/>
                          <a:ea typeface="Times New Roman"/>
                          <a:cs typeface="Calibri"/>
                        </a:rPr>
                        <a:t>hệ</a:t>
                      </a:r>
                      <a:r>
                        <a:rPr lang="en-CA" sz="2000" kern="1200" dirty="0">
                          <a:solidFill>
                            <a:schemeClr val="tx1"/>
                          </a:solidFill>
                          <a:effectLst/>
                          <a:latin typeface="Cambria" panose="02040503050406030204" pitchFamily="18" charset="0"/>
                          <a:ea typeface="Times New Roman"/>
                          <a:cs typeface="Calibri"/>
                        </a:rPr>
                        <a:t> </a:t>
                      </a:r>
                      <a:r>
                        <a:rPr lang="en-CA" sz="2000" kern="1200" dirty="0" err="1">
                          <a:solidFill>
                            <a:schemeClr val="tx1"/>
                          </a:solidFill>
                          <a:effectLst/>
                          <a:latin typeface="Cambria" panose="02040503050406030204" pitchFamily="18" charset="0"/>
                          <a:ea typeface="Times New Roman"/>
                          <a:cs typeface="Calibri"/>
                        </a:rPr>
                        <a:t>thống</a:t>
                      </a:r>
                      <a:r>
                        <a:rPr lang="en-CA" sz="2000" kern="1200" dirty="0">
                          <a:solidFill>
                            <a:schemeClr val="tx1"/>
                          </a:solidFill>
                          <a:effectLst/>
                          <a:latin typeface="Cambria" panose="02040503050406030204" pitchFamily="18" charset="0"/>
                          <a:ea typeface="Times New Roman"/>
                          <a:cs typeface="Calibri"/>
                        </a:rPr>
                        <a:t> Unix.</a:t>
                      </a:r>
                      <a:endParaRPr lang="vi-VN" sz="2000" kern="1200" dirty="0">
                        <a:solidFill>
                          <a:schemeClr val="tx1"/>
                        </a:solidFill>
                        <a:effectLst/>
                        <a:latin typeface="Cambria" panose="02040503050406030204" pitchFamily="18" charset="0"/>
                        <a:ea typeface="Times New Roman"/>
                        <a:cs typeface="Calibri"/>
                      </a:endParaRPr>
                    </a:p>
                  </a:txBody>
                  <a:tcPr marL="68580" marR="68580" marT="0" marB="0">
                    <a:lnL w="12700" cap="flat" cmpd="sng" algn="ctr">
                      <a:no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485623">
                <a:tc>
                  <a:txBody>
                    <a:bodyPr/>
                    <a:lstStyle/>
                    <a:p>
                      <a:pPr marL="0" algn="l">
                        <a:lnSpc>
                          <a:spcPct val="115000"/>
                        </a:lnSpc>
                        <a:spcBef>
                          <a:spcPts val="200"/>
                        </a:spcBef>
                        <a:spcAft>
                          <a:spcPts val="200"/>
                        </a:spcAft>
                        <a:tabLst>
                          <a:tab pos="228600" algn="l"/>
                        </a:tabLst>
                      </a:pPr>
                      <a:r>
                        <a:rPr lang="en-US" sz="2000" b="1" dirty="0">
                          <a:effectLst/>
                          <a:latin typeface="Cambria" panose="02040503050406030204" pitchFamily="18" charset="0"/>
                          <a:ea typeface="Times New Roman"/>
                          <a:cs typeface="Calibri"/>
                        </a:rPr>
                        <a:t>.zip</a:t>
                      </a:r>
                    </a:p>
                  </a:txBody>
                  <a:tcPr marL="68580" marR="68580" marT="0" marB="0">
                    <a:lnL>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a:noFill/>
                    </a:lnB>
                    <a:lnTlToBr w="12700" cmpd="sng">
                      <a:noFill/>
                      <a:prstDash val="solid"/>
                    </a:lnTlToBr>
                    <a:lnBlToTr w="12700" cmpd="sng">
                      <a:noFill/>
                      <a:prstDash val="solid"/>
                    </a:lnBlToTr>
                  </a:tcPr>
                </a:tc>
                <a:tc>
                  <a:txBody>
                    <a:bodyPr/>
                    <a:lstStyle/>
                    <a:p>
                      <a:pPr>
                        <a:lnSpc>
                          <a:spcPct val="115000"/>
                        </a:lnSpc>
                        <a:spcBef>
                          <a:spcPts val="200"/>
                        </a:spcBef>
                        <a:spcAft>
                          <a:spcPts val="0"/>
                        </a:spcAft>
                      </a:pPr>
                      <a:r>
                        <a:rPr lang="en-CA" sz="2000" kern="1200" dirty="0" err="1">
                          <a:solidFill>
                            <a:schemeClr val="tx1"/>
                          </a:solidFill>
                          <a:effectLst/>
                          <a:latin typeface="Cambria" panose="02040503050406030204" pitchFamily="18" charset="0"/>
                          <a:ea typeface="Times New Roman"/>
                          <a:cs typeface="Calibri"/>
                        </a:rPr>
                        <a:t>Tập</a:t>
                      </a:r>
                      <a:r>
                        <a:rPr lang="en-CA" sz="2000" kern="1200" dirty="0">
                          <a:solidFill>
                            <a:schemeClr val="tx1"/>
                          </a:solidFill>
                          <a:effectLst/>
                          <a:latin typeface="Cambria" panose="02040503050406030204" pitchFamily="18" charset="0"/>
                          <a:ea typeface="Times New Roman"/>
                          <a:cs typeface="Calibri"/>
                        </a:rPr>
                        <a:t> tin </a:t>
                      </a:r>
                      <a:r>
                        <a:rPr lang="en-CA" sz="2000" kern="1200" dirty="0" err="1">
                          <a:solidFill>
                            <a:schemeClr val="tx1"/>
                          </a:solidFill>
                          <a:effectLst/>
                          <a:latin typeface="Cambria" panose="02040503050406030204" pitchFamily="18" charset="0"/>
                          <a:ea typeface="Times New Roman"/>
                          <a:cs typeface="Calibri"/>
                        </a:rPr>
                        <a:t>nén</a:t>
                      </a:r>
                      <a:r>
                        <a:rPr lang="en-CA" sz="2000" kern="1200" dirty="0">
                          <a:solidFill>
                            <a:schemeClr val="tx1"/>
                          </a:solidFill>
                          <a:effectLst/>
                          <a:latin typeface="Cambria" panose="02040503050406030204" pitchFamily="18" charset="0"/>
                          <a:ea typeface="Times New Roman"/>
                          <a:cs typeface="Calibri"/>
                        </a:rPr>
                        <a:t> </a:t>
                      </a:r>
                      <a:r>
                        <a:rPr lang="en-CA" sz="2000" kern="1200" dirty="0" err="1">
                          <a:solidFill>
                            <a:schemeClr val="tx1"/>
                          </a:solidFill>
                          <a:effectLst/>
                          <a:latin typeface="Cambria" panose="02040503050406030204" pitchFamily="18" charset="0"/>
                          <a:ea typeface="Times New Roman"/>
                          <a:cs typeface="Calibri"/>
                        </a:rPr>
                        <a:t>được</a:t>
                      </a:r>
                      <a:r>
                        <a:rPr lang="en-CA" sz="2000" kern="1200" dirty="0">
                          <a:solidFill>
                            <a:schemeClr val="tx1"/>
                          </a:solidFill>
                          <a:effectLst/>
                          <a:latin typeface="Cambria" panose="02040503050406030204" pitchFamily="18" charset="0"/>
                          <a:ea typeface="Times New Roman"/>
                          <a:cs typeface="Calibri"/>
                        </a:rPr>
                        <a:t> </a:t>
                      </a:r>
                      <a:r>
                        <a:rPr lang="en-CA" sz="2000" kern="1200" dirty="0" err="1">
                          <a:solidFill>
                            <a:schemeClr val="tx1"/>
                          </a:solidFill>
                          <a:effectLst/>
                          <a:latin typeface="Cambria" panose="02040503050406030204" pitchFamily="18" charset="0"/>
                          <a:ea typeface="Times New Roman"/>
                          <a:cs typeface="Calibri"/>
                        </a:rPr>
                        <a:t>sử</a:t>
                      </a:r>
                      <a:r>
                        <a:rPr lang="en-CA" sz="2000" kern="1200" dirty="0">
                          <a:solidFill>
                            <a:schemeClr val="tx1"/>
                          </a:solidFill>
                          <a:effectLst/>
                          <a:latin typeface="Cambria" panose="02040503050406030204" pitchFamily="18" charset="0"/>
                          <a:ea typeface="Times New Roman"/>
                          <a:cs typeface="Calibri"/>
                        </a:rPr>
                        <a:t> </a:t>
                      </a:r>
                      <a:r>
                        <a:rPr lang="en-CA" sz="2000" kern="1200" dirty="0" err="1">
                          <a:solidFill>
                            <a:schemeClr val="tx1"/>
                          </a:solidFill>
                          <a:effectLst/>
                          <a:latin typeface="Cambria" panose="02040503050406030204" pitchFamily="18" charset="0"/>
                          <a:ea typeface="Times New Roman"/>
                          <a:cs typeface="Calibri"/>
                        </a:rPr>
                        <a:t>dụng</a:t>
                      </a:r>
                      <a:r>
                        <a:rPr lang="en-CA" sz="2000" kern="1200" dirty="0">
                          <a:solidFill>
                            <a:schemeClr val="tx1"/>
                          </a:solidFill>
                          <a:effectLst/>
                          <a:latin typeface="Cambria" panose="02040503050406030204" pitchFamily="18" charset="0"/>
                          <a:ea typeface="Times New Roman"/>
                          <a:cs typeface="Calibri"/>
                        </a:rPr>
                        <a:t> </a:t>
                      </a:r>
                      <a:r>
                        <a:rPr lang="en-CA" sz="2000" kern="1200" dirty="0" err="1">
                          <a:solidFill>
                            <a:schemeClr val="tx1"/>
                          </a:solidFill>
                          <a:effectLst/>
                          <a:latin typeface="Cambria" panose="02040503050406030204" pitchFamily="18" charset="0"/>
                          <a:ea typeface="Times New Roman"/>
                          <a:cs typeface="Calibri"/>
                        </a:rPr>
                        <a:t>bởi</a:t>
                      </a:r>
                      <a:r>
                        <a:rPr lang="en-CA" sz="2000" kern="1200" dirty="0">
                          <a:solidFill>
                            <a:schemeClr val="tx1"/>
                          </a:solidFill>
                          <a:effectLst/>
                          <a:latin typeface="Cambria" panose="02040503050406030204" pitchFamily="18" charset="0"/>
                          <a:ea typeface="Times New Roman"/>
                          <a:cs typeface="Calibri"/>
                        </a:rPr>
                        <a:t> </a:t>
                      </a:r>
                      <a:r>
                        <a:rPr lang="en-CA" sz="2000" kern="1200" dirty="0" err="1">
                          <a:solidFill>
                            <a:schemeClr val="tx1"/>
                          </a:solidFill>
                          <a:effectLst/>
                          <a:latin typeface="Cambria" panose="02040503050406030204" pitchFamily="18" charset="0"/>
                          <a:ea typeface="Times New Roman"/>
                          <a:cs typeface="Calibri"/>
                        </a:rPr>
                        <a:t>các</a:t>
                      </a:r>
                      <a:r>
                        <a:rPr lang="en-CA" sz="2000" kern="1200" dirty="0">
                          <a:solidFill>
                            <a:schemeClr val="tx1"/>
                          </a:solidFill>
                          <a:effectLst/>
                          <a:latin typeface="Cambria" panose="02040503050406030204" pitchFamily="18" charset="0"/>
                          <a:ea typeface="Times New Roman"/>
                          <a:cs typeface="Calibri"/>
                        </a:rPr>
                        <a:t> </a:t>
                      </a:r>
                      <a:r>
                        <a:rPr lang="en-CA" sz="2000" kern="1200" dirty="0" err="1">
                          <a:solidFill>
                            <a:schemeClr val="tx1"/>
                          </a:solidFill>
                          <a:effectLst/>
                          <a:latin typeface="Cambria" panose="02040503050406030204" pitchFamily="18" charset="0"/>
                          <a:ea typeface="Times New Roman"/>
                          <a:cs typeface="Calibri"/>
                        </a:rPr>
                        <a:t>ứng</a:t>
                      </a:r>
                      <a:r>
                        <a:rPr lang="en-CA" sz="2000" kern="1200" dirty="0">
                          <a:solidFill>
                            <a:schemeClr val="tx1"/>
                          </a:solidFill>
                          <a:effectLst/>
                          <a:latin typeface="Cambria" panose="02040503050406030204" pitchFamily="18" charset="0"/>
                          <a:ea typeface="Times New Roman"/>
                          <a:cs typeface="Calibri"/>
                        </a:rPr>
                        <a:t> </a:t>
                      </a:r>
                      <a:r>
                        <a:rPr lang="en-CA" sz="2000" kern="1200" dirty="0" err="1">
                          <a:solidFill>
                            <a:schemeClr val="tx1"/>
                          </a:solidFill>
                          <a:effectLst/>
                          <a:latin typeface="Cambria" panose="02040503050406030204" pitchFamily="18" charset="0"/>
                          <a:ea typeface="Times New Roman"/>
                          <a:cs typeface="Calibri"/>
                        </a:rPr>
                        <a:t>dụng</a:t>
                      </a:r>
                      <a:r>
                        <a:rPr lang="en-CA" sz="2000" kern="1200" dirty="0">
                          <a:solidFill>
                            <a:schemeClr val="tx1"/>
                          </a:solidFill>
                          <a:effectLst/>
                          <a:latin typeface="Cambria" panose="02040503050406030204" pitchFamily="18" charset="0"/>
                          <a:ea typeface="Times New Roman"/>
                          <a:cs typeface="Calibri"/>
                        </a:rPr>
                        <a:t> PKZIP </a:t>
                      </a:r>
                      <a:r>
                        <a:rPr lang="en-CA" sz="2000" kern="1200" dirty="0" err="1">
                          <a:solidFill>
                            <a:schemeClr val="tx1"/>
                          </a:solidFill>
                          <a:effectLst/>
                          <a:latin typeface="Cambria" panose="02040503050406030204" pitchFamily="18" charset="0"/>
                          <a:ea typeface="Times New Roman"/>
                          <a:cs typeface="Calibri"/>
                        </a:rPr>
                        <a:t>và</a:t>
                      </a:r>
                      <a:r>
                        <a:rPr lang="en-CA" sz="2000" kern="1200" dirty="0">
                          <a:solidFill>
                            <a:schemeClr val="tx1"/>
                          </a:solidFill>
                          <a:effectLst/>
                          <a:latin typeface="Cambria" panose="02040503050406030204" pitchFamily="18" charset="0"/>
                          <a:ea typeface="Times New Roman"/>
                          <a:cs typeface="Calibri"/>
                        </a:rPr>
                        <a:t> WinZip.</a:t>
                      </a:r>
                      <a:endParaRPr lang="vi-VN" sz="2000" kern="1200" dirty="0">
                        <a:solidFill>
                          <a:schemeClr val="tx1"/>
                        </a:solidFill>
                        <a:effectLst/>
                        <a:latin typeface="Cambria" panose="02040503050406030204" pitchFamily="18" charset="0"/>
                        <a:ea typeface="Times New Roman"/>
                        <a:cs typeface="Calibri"/>
                      </a:endParaRPr>
                    </a:p>
                  </a:txBody>
                  <a:tcPr marL="68580" marR="68580" marT="0" marB="0">
                    <a:lnL w="12700" cap="flat" cmpd="sng" algn="ctr">
                      <a:noFill/>
                      <a:prstDash val="solid"/>
                      <a:round/>
                      <a:headEnd type="none" w="med" len="med"/>
                      <a:tailEnd type="none" w="med" len="med"/>
                    </a:lnL>
                    <a:lnR>
                      <a:noFill/>
                    </a:lnR>
                    <a:lnT w="12700" cap="flat" cmpd="sng" algn="ctr">
                      <a:noFill/>
                      <a:prstDash val="solid"/>
                      <a:round/>
                      <a:headEnd type="none" w="med" len="med"/>
                      <a:tailEnd type="none" w="med" len="med"/>
                    </a:lnT>
                    <a:lnB>
                      <a:noFill/>
                    </a:lnB>
                    <a:lnTlToBr w="12700" cmpd="sng">
                      <a:noFill/>
                      <a:prstDash val="solid"/>
                    </a:lnTlToBr>
                    <a:lnBlToTr w="12700" cmpd="sng">
                      <a:noFill/>
                      <a:prstDash val="solid"/>
                    </a:lnBlToTr>
                  </a:tcPr>
                </a:tc>
              </a:tr>
            </a:tbl>
          </a:graphicData>
        </a:graphic>
      </p:graphicFrame>
      <p:sp>
        <p:nvSpPr>
          <p:cNvPr id="5" name="Footer Placeholder 4"/>
          <p:cNvSpPr>
            <a:spLocks noGrp="1"/>
          </p:cNvSpPr>
          <p:nvPr>
            <p:ph type="ftr" sz="quarter" idx="11"/>
          </p:nvPr>
        </p:nvSpPr>
        <p:spPr/>
        <p:txBody>
          <a:bodyPr/>
          <a:lstStyle/>
          <a:p>
            <a:r>
              <a:rPr lang="en-US" smtClean="0"/>
              <a:t>© IIG Vietnam</a:t>
            </a:r>
            <a:endParaRPr lang="en-US" dirty="0"/>
          </a:p>
        </p:txBody>
      </p:sp>
      <p:sp>
        <p:nvSpPr>
          <p:cNvPr id="6" name="Slide Number Placeholder 5"/>
          <p:cNvSpPr>
            <a:spLocks noGrp="1"/>
          </p:cNvSpPr>
          <p:nvPr>
            <p:ph type="sldNum" sz="quarter" idx="12"/>
          </p:nvPr>
        </p:nvSpPr>
        <p:spPr/>
        <p:txBody>
          <a:bodyPr/>
          <a:lstStyle/>
          <a:p>
            <a:fld id="{45FB6C65-6715-49C2-A781-2C0369051A11}" type="slidenum">
              <a:rPr lang="en-US" smtClean="0"/>
              <a:t>37</a:t>
            </a:fld>
            <a:endParaRPr lang="en-US" dirty="0"/>
          </a:p>
        </p:txBody>
      </p:sp>
    </p:spTree>
    <p:extLst>
      <p:ext uri="{BB962C8B-B14F-4D97-AF65-F5344CB8AC3E}">
        <p14:creationId xmlns:p14="http://schemas.microsoft.com/office/powerpoint/2010/main" val="891700716"/>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vi-VN" dirty="0" smtClean="0"/>
              <a:t>Tìm hiểu phần mở rộng của tập tin</a:t>
            </a:r>
            <a:endParaRPr lang="en-US" dirty="0"/>
          </a:p>
        </p:txBody>
      </p:sp>
      <p:sp>
        <p:nvSpPr>
          <p:cNvPr id="3" name="Content Placeholder 2"/>
          <p:cNvSpPr>
            <a:spLocks noGrp="1"/>
          </p:cNvSpPr>
          <p:nvPr>
            <p:ph idx="1"/>
          </p:nvPr>
        </p:nvSpPr>
        <p:spPr>
          <a:xfrm>
            <a:off x="373063" y="1300163"/>
            <a:ext cx="8385175" cy="2368070"/>
          </a:xfrm>
        </p:spPr>
        <p:txBody>
          <a:bodyPr>
            <a:normAutofit/>
          </a:bodyPr>
          <a:lstStyle/>
          <a:p>
            <a:r>
              <a:rPr lang="vi-VN" dirty="0"/>
              <a:t>Hệ điều hành khởi chạy ứng dụng cần thiết và sau đó mở tập tin trong ứng dụng</a:t>
            </a:r>
          </a:p>
          <a:p>
            <a:r>
              <a:rPr lang="en-CA" dirty="0" err="1"/>
              <a:t>Nếu</a:t>
            </a:r>
            <a:r>
              <a:rPr lang="en-CA" dirty="0"/>
              <a:t> </a:t>
            </a:r>
            <a:r>
              <a:rPr lang="en-CA" dirty="0" err="1"/>
              <a:t>bạn</a:t>
            </a:r>
            <a:r>
              <a:rPr lang="en-CA" dirty="0"/>
              <a:t> </a:t>
            </a:r>
            <a:r>
              <a:rPr lang="en-CA" dirty="0" err="1"/>
              <a:t>thử</a:t>
            </a:r>
            <a:r>
              <a:rPr lang="en-CA" dirty="0"/>
              <a:t> </a:t>
            </a:r>
            <a:r>
              <a:rPr lang="en-CA" dirty="0" err="1"/>
              <a:t>mở</a:t>
            </a:r>
            <a:r>
              <a:rPr lang="en-CA" dirty="0"/>
              <a:t> </a:t>
            </a:r>
            <a:r>
              <a:rPr lang="en-CA" dirty="0" err="1"/>
              <a:t>một</a:t>
            </a:r>
            <a:r>
              <a:rPr lang="en-CA" dirty="0"/>
              <a:t> </a:t>
            </a:r>
            <a:r>
              <a:rPr lang="en-CA" dirty="0" err="1"/>
              <a:t>tập</a:t>
            </a:r>
            <a:r>
              <a:rPr lang="en-CA" dirty="0"/>
              <a:t> tin </a:t>
            </a:r>
            <a:r>
              <a:rPr lang="en-CA" dirty="0" err="1"/>
              <a:t>mà</a:t>
            </a:r>
            <a:r>
              <a:rPr lang="en-CA" dirty="0"/>
              <a:t> </a:t>
            </a:r>
            <a:r>
              <a:rPr lang="en-CA" dirty="0" err="1"/>
              <a:t>không</a:t>
            </a:r>
            <a:r>
              <a:rPr lang="en-CA" dirty="0"/>
              <a:t> </a:t>
            </a:r>
            <a:r>
              <a:rPr lang="en-CA" dirty="0" err="1"/>
              <a:t>có</a:t>
            </a:r>
            <a:r>
              <a:rPr lang="en-CA" dirty="0"/>
              <a:t> </a:t>
            </a:r>
            <a:r>
              <a:rPr lang="en-CA" dirty="0" err="1"/>
              <a:t>ứng</a:t>
            </a:r>
            <a:r>
              <a:rPr lang="en-CA" dirty="0"/>
              <a:t> </a:t>
            </a:r>
            <a:r>
              <a:rPr lang="en-CA" dirty="0" err="1"/>
              <a:t>dụng</a:t>
            </a:r>
            <a:r>
              <a:rPr lang="en-CA" dirty="0"/>
              <a:t> </a:t>
            </a:r>
            <a:r>
              <a:rPr lang="en-CA" dirty="0" err="1"/>
              <a:t>kết</a:t>
            </a:r>
            <a:r>
              <a:rPr lang="en-CA" dirty="0"/>
              <a:t> </a:t>
            </a:r>
            <a:r>
              <a:rPr lang="en-CA" dirty="0" err="1"/>
              <a:t>hợp</a:t>
            </a:r>
            <a:r>
              <a:rPr lang="en-CA" dirty="0"/>
              <a:t> </a:t>
            </a:r>
            <a:r>
              <a:rPr lang="en-CA" dirty="0" err="1"/>
              <a:t>được</a:t>
            </a:r>
            <a:r>
              <a:rPr lang="en-CA" dirty="0"/>
              <a:t> </a:t>
            </a:r>
            <a:r>
              <a:rPr lang="en-CA" dirty="0" err="1"/>
              <a:t>cài</a:t>
            </a:r>
            <a:r>
              <a:rPr lang="en-CA" dirty="0"/>
              <a:t> </a:t>
            </a:r>
            <a:r>
              <a:rPr lang="en-CA" dirty="0" err="1"/>
              <a:t>đặt</a:t>
            </a:r>
            <a:r>
              <a:rPr lang="en-CA" dirty="0"/>
              <a:t>, Windows </a:t>
            </a:r>
            <a:r>
              <a:rPr lang="en-CA" dirty="0" err="1"/>
              <a:t>hiển</a:t>
            </a:r>
            <a:r>
              <a:rPr lang="en-CA" dirty="0"/>
              <a:t> thị</a:t>
            </a:r>
            <a:r>
              <a:rPr lang="vi-VN" dirty="0" smtClean="0"/>
              <a:t>:</a:t>
            </a:r>
            <a:endParaRPr lang="en-US" dirty="0"/>
          </a:p>
        </p:txBody>
      </p:sp>
      <p:pic>
        <p:nvPicPr>
          <p:cNvPr id="5" name="Picture 4" descr="H:\Publishing\Working\In Development\7314 IC3 GS4\Screens\L4\l4-048.png"/>
          <p:cNvPicPr/>
          <p:nvPr/>
        </p:nvPicPr>
        <p:blipFill>
          <a:blip r:embed="rId3">
            <a:extLst>
              <a:ext uri="{28A0092B-C50C-407E-A947-70E740481C1C}">
                <a14:useLocalDpi xmlns:a14="http://schemas.microsoft.com/office/drawing/2010/main" val="0"/>
              </a:ext>
            </a:extLst>
          </a:blip>
          <a:srcRect/>
          <a:stretch>
            <a:fillRect/>
          </a:stretch>
        </p:blipFill>
        <p:spPr bwMode="auto">
          <a:xfrm>
            <a:off x="2355842" y="3798501"/>
            <a:ext cx="4340233" cy="2423136"/>
          </a:xfrm>
          <a:prstGeom prst="rect">
            <a:avLst/>
          </a:prstGeom>
          <a:noFill/>
          <a:ln>
            <a:noFill/>
          </a:ln>
        </p:spPr>
      </p:pic>
      <p:sp>
        <p:nvSpPr>
          <p:cNvPr id="4" name="Footer Placeholder 3"/>
          <p:cNvSpPr>
            <a:spLocks noGrp="1"/>
          </p:cNvSpPr>
          <p:nvPr>
            <p:ph type="ftr" sz="quarter" idx="11"/>
          </p:nvPr>
        </p:nvSpPr>
        <p:spPr/>
        <p:txBody>
          <a:bodyPr/>
          <a:lstStyle/>
          <a:p>
            <a:r>
              <a:rPr lang="en-US" smtClean="0"/>
              <a:t>© IIG Vietnam</a:t>
            </a:r>
            <a:endParaRPr lang="en-US" dirty="0"/>
          </a:p>
        </p:txBody>
      </p:sp>
      <p:sp>
        <p:nvSpPr>
          <p:cNvPr id="6" name="Slide Number Placeholder 5"/>
          <p:cNvSpPr>
            <a:spLocks noGrp="1"/>
          </p:cNvSpPr>
          <p:nvPr>
            <p:ph type="sldNum" sz="quarter" idx="12"/>
          </p:nvPr>
        </p:nvSpPr>
        <p:spPr/>
        <p:txBody>
          <a:bodyPr/>
          <a:lstStyle/>
          <a:p>
            <a:fld id="{45FB6C65-6715-49C2-A781-2C0369051A11}" type="slidenum">
              <a:rPr lang="en-US" smtClean="0"/>
              <a:t>38</a:t>
            </a:fld>
            <a:endParaRPr lang="en-US" dirty="0"/>
          </a:p>
        </p:txBody>
      </p:sp>
    </p:spTree>
    <p:extLst>
      <p:ext uri="{BB962C8B-B14F-4D97-AF65-F5344CB8AC3E}">
        <p14:creationId xmlns:p14="http://schemas.microsoft.com/office/powerpoint/2010/main" val="2762413556"/>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vi-VN" dirty="0" smtClean="0"/>
              <a:t>Tìm hiểu phần mở rộng của tập tin</a:t>
            </a:r>
            <a:endParaRPr lang="en-US" dirty="0"/>
          </a:p>
        </p:txBody>
      </p:sp>
      <p:sp>
        <p:nvSpPr>
          <p:cNvPr id="3" name="Content Placeholder 2"/>
          <p:cNvSpPr>
            <a:spLocks noGrp="1"/>
          </p:cNvSpPr>
          <p:nvPr>
            <p:ph idx="1"/>
          </p:nvPr>
        </p:nvSpPr>
        <p:spPr>
          <a:xfrm>
            <a:off x="252413" y="1331999"/>
            <a:ext cx="8368273" cy="4940113"/>
          </a:xfrm>
        </p:spPr>
        <p:txBody>
          <a:bodyPr>
            <a:normAutofit fontScale="92500" lnSpcReduction="20000"/>
          </a:bodyPr>
          <a:lstStyle/>
          <a:p>
            <a:pPr>
              <a:lnSpc>
                <a:spcPct val="120000"/>
              </a:lnSpc>
              <a:spcBef>
                <a:spcPts val="600"/>
              </a:spcBef>
            </a:pPr>
            <a:r>
              <a:rPr lang="en-CA" dirty="0" err="1"/>
              <a:t>Nhấp</a:t>
            </a:r>
            <a:r>
              <a:rPr lang="en-CA" dirty="0"/>
              <a:t> </a:t>
            </a:r>
            <a:r>
              <a:rPr lang="en-CA" dirty="0" err="1"/>
              <a:t>vào</a:t>
            </a:r>
            <a:r>
              <a:rPr lang="en-CA" dirty="0"/>
              <a:t> </a:t>
            </a:r>
            <a:r>
              <a:rPr lang="en-CA" dirty="0" err="1"/>
              <a:t>lựa</a:t>
            </a:r>
            <a:r>
              <a:rPr lang="en-CA" dirty="0"/>
              <a:t> </a:t>
            </a:r>
            <a:r>
              <a:rPr lang="en-CA" dirty="0" err="1"/>
              <a:t>chọn</a:t>
            </a:r>
            <a:r>
              <a:rPr lang="en-CA" dirty="0"/>
              <a:t> </a:t>
            </a:r>
            <a:r>
              <a:rPr lang="en-CA" dirty="0" err="1"/>
              <a:t>phù</a:t>
            </a:r>
            <a:r>
              <a:rPr lang="en-CA" dirty="0"/>
              <a:t> </a:t>
            </a:r>
            <a:r>
              <a:rPr lang="en-CA" dirty="0" err="1"/>
              <a:t>hợp</a:t>
            </a:r>
            <a:r>
              <a:rPr lang="en-CA" dirty="0"/>
              <a:t> </a:t>
            </a:r>
            <a:r>
              <a:rPr lang="en-CA" dirty="0" err="1"/>
              <a:t>để</a:t>
            </a:r>
            <a:r>
              <a:rPr lang="en-CA" dirty="0"/>
              <a:t> </a:t>
            </a:r>
            <a:r>
              <a:rPr lang="en-CA" dirty="0" err="1"/>
              <a:t>xác</a:t>
            </a:r>
            <a:r>
              <a:rPr lang="en-CA" dirty="0"/>
              <a:t> </a:t>
            </a:r>
            <a:r>
              <a:rPr lang="en-CA" dirty="0" err="1"/>
              <a:t>định</a:t>
            </a:r>
            <a:r>
              <a:rPr lang="en-CA" dirty="0"/>
              <a:t> </a:t>
            </a:r>
            <a:r>
              <a:rPr lang="en-CA" dirty="0" err="1"/>
              <a:t>một</a:t>
            </a:r>
            <a:r>
              <a:rPr lang="en-CA" dirty="0"/>
              <a:t> </a:t>
            </a:r>
            <a:r>
              <a:rPr lang="en-CA" dirty="0" err="1"/>
              <a:t>chương</a:t>
            </a:r>
            <a:r>
              <a:rPr lang="en-CA" dirty="0"/>
              <a:t> </a:t>
            </a:r>
            <a:r>
              <a:rPr lang="en-CA" dirty="0" err="1"/>
              <a:t>trình</a:t>
            </a:r>
            <a:r>
              <a:rPr lang="en-CA" dirty="0"/>
              <a:t> </a:t>
            </a:r>
            <a:r>
              <a:rPr lang="en-CA" dirty="0" err="1"/>
              <a:t>sẽ</a:t>
            </a:r>
            <a:r>
              <a:rPr lang="en-CA" dirty="0"/>
              <a:t> </a:t>
            </a:r>
            <a:r>
              <a:rPr lang="en-CA" dirty="0" err="1"/>
              <a:t>được</a:t>
            </a:r>
            <a:r>
              <a:rPr lang="en-CA" dirty="0"/>
              <a:t> </a:t>
            </a:r>
            <a:r>
              <a:rPr lang="en-CA" dirty="0" err="1"/>
              <a:t>sử</a:t>
            </a:r>
            <a:r>
              <a:rPr lang="en-CA" dirty="0"/>
              <a:t> </a:t>
            </a:r>
            <a:r>
              <a:rPr lang="en-CA" dirty="0" err="1"/>
              <a:t>dụng</a:t>
            </a:r>
            <a:r>
              <a:rPr lang="en-CA" dirty="0"/>
              <a:t> </a:t>
            </a:r>
            <a:r>
              <a:rPr lang="en-CA" dirty="0" err="1"/>
              <a:t>để</a:t>
            </a:r>
            <a:r>
              <a:rPr lang="en-CA" dirty="0"/>
              <a:t> </a:t>
            </a:r>
            <a:r>
              <a:rPr lang="en-CA" dirty="0" err="1"/>
              <a:t>mở</a:t>
            </a:r>
            <a:r>
              <a:rPr lang="en-CA" dirty="0"/>
              <a:t> </a:t>
            </a:r>
            <a:r>
              <a:rPr lang="en-CA" dirty="0" err="1"/>
              <a:t>tập</a:t>
            </a:r>
            <a:r>
              <a:rPr lang="en-CA" dirty="0"/>
              <a:t> </a:t>
            </a:r>
            <a:r>
              <a:rPr lang="en-CA" dirty="0" smtClean="0"/>
              <a:t>tin</a:t>
            </a:r>
            <a:r>
              <a:rPr lang="vi-VN" dirty="0"/>
              <a:t>:</a:t>
            </a:r>
          </a:p>
          <a:p>
            <a:pPr lvl="1">
              <a:lnSpc>
                <a:spcPct val="120000"/>
              </a:lnSpc>
              <a:spcBef>
                <a:spcPts val="600"/>
              </a:spcBef>
            </a:pPr>
            <a:r>
              <a:rPr lang="en-CA" dirty="0" err="1"/>
              <a:t>chọn</a:t>
            </a:r>
            <a:r>
              <a:rPr lang="en-CA" dirty="0"/>
              <a:t> </a:t>
            </a:r>
            <a:r>
              <a:rPr lang="en-CA" dirty="0" err="1"/>
              <a:t>một</a:t>
            </a:r>
            <a:r>
              <a:rPr lang="en-CA" dirty="0"/>
              <a:t> </a:t>
            </a:r>
            <a:r>
              <a:rPr lang="en-CA" dirty="0" err="1"/>
              <a:t>chương</a:t>
            </a:r>
            <a:r>
              <a:rPr lang="en-CA" dirty="0"/>
              <a:t> </a:t>
            </a:r>
            <a:r>
              <a:rPr lang="en-CA" dirty="0" err="1"/>
              <a:t>trình</a:t>
            </a:r>
            <a:r>
              <a:rPr lang="en-CA" dirty="0"/>
              <a:t> </a:t>
            </a:r>
            <a:r>
              <a:rPr lang="en-CA" dirty="0" err="1"/>
              <a:t>đã</a:t>
            </a:r>
            <a:r>
              <a:rPr lang="en-CA" dirty="0"/>
              <a:t> </a:t>
            </a:r>
            <a:r>
              <a:rPr lang="en-CA" dirty="0" err="1"/>
              <a:t>được</a:t>
            </a:r>
            <a:r>
              <a:rPr lang="en-CA" dirty="0"/>
              <a:t> </a:t>
            </a:r>
            <a:r>
              <a:rPr lang="en-CA" dirty="0" err="1"/>
              <a:t>cài</a:t>
            </a:r>
            <a:r>
              <a:rPr lang="en-CA" dirty="0"/>
              <a:t> </a:t>
            </a:r>
            <a:r>
              <a:rPr lang="en-CA" dirty="0" err="1"/>
              <a:t>đặt</a:t>
            </a:r>
            <a:endParaRPr lang="vi-VN" dirty="0"/>
          </a:p>
          <a:p>
            <a:pPr lvl="1">
              <a:lnSpc>
                <a:spcPct val="120000"/>
              </a:lnSpc>
              <a:spcBef>
                <a:spcPts val="600"/>
              </a:spcBef>
            </a:pPr>
            <a:r>
              <a:rPr lang="en-CA" dirty="0" err="1"/>
              <a:t>Nếu</a:t>
            </a:r>
            <a:r>
              <a:rPr lang="en-CA" dirty="0"/>
              <a:t> </a:t>
            </a:r>
            <a:r>
              <a:rPr lang="en-CA" dirty="0" err="1"/>
              <a:t>bạn</a:t>
            </a:r>
            <a:r>
              <a:rPr lang="en-CA" dirty="0"/>
              <a:t> </a:t>
            </a:r>
            <a:r>
              <a:rPr lang="en-CA" dirty="0" err="1"/>
              <a:t>không</a:t>
            </a:r>
            <a:r>
              <a:rPr lang="en-CA" dirty="0"/>
              <a:t> </a:t>
            </a:r>
            <a:r>
              <a:rPr lang="en-CA" dirty="0" err="1"/>
              <a:t>chắc</a:t>
            </a:r>
            <a:r>
              <a:rPr lang="en-CA" dirty="0"/>
              <a:t> </a:t>
            </a:r>
            <a:r>
              <a:rPr lang="en-CA" dirty="0" err="1"/>
              <a:t>chắn</a:t>
            </a:r>
            <a:r>
              <a:rPr lang="en-CA" dirty="0"/>
              <a:t> </a:t>
            </a:r>
            <a:r>
              <a:rPr lang="en-CA" dirty="0" err="1"/>
              <a:t>chương</a:t>
            </a:r>
            <a:r>
              <a:rPr lang="en-CA" dirty="0"/>
              <a:t> </a:t>
            </a:r>
            <a:r>
              <a:rPr lang="en-CA" dirty="0" err="1"/>
              <a:t>trình</a:t>
            </a:r>
            <a:r>
              <a:rPr lang="en-CA" dirty="0"/>
              <a:t> </a:t>
            </a:r>
            <a:r>
              <a:rPr lang="vi-VN" dirty="0" smtClean="0"/>
              <a:t/>
            </a:r>
            <a:br>
              <a:rPr lang="vi-VN" dirty="0" smtClean="0"/>
            </a:br>
            <a:r>
              <a:rPr lang="en-CA" dirty="0" err="1" smtClean="0"/>
              <a:t>nào</a:t>
            </a:r>
            <a:r>
              <a:rPr lang="en-CA" dirty="0" smtClean="0"/>
              <a:t> </a:t>
            </a:r>
            <a:r>
              <a:rPr lang="en-CA" dirty="0" err="1"/>
              <a:t>được</a:t>
            </a:r>
            <a:r>
              <a:rPr lang="en-CA" dirty="0"/>
              <a:t> </a:t>
            </a:r>
            <a:r>
              <a:rPr lang="en-CA" dirty="0" err="1"/>
              <a:t>sử</a:t>
            </a:r>
            <a:r>
              <a:rPr lang="en-CA" dirty="0"/>
              <a:t> </a:t>
            </a:r>
            <a:r>
              <a:rPr lang="en-CA" dirty="0" err="1"/>
              <a:t>dụng</a:t>
            </a:r>
            <a:r>
              <a:rPr lang="en-CA" dirty="0"/>
              <a:t>, </a:t>
            </a:r>
            <a:r>
              <a:rPr lang="en-CA" dirty="0" err="1"/>
              <a:t>kiểm</a:t>
            </a:r>
            <a:r>
              <a:rPr lang="en-CA" dirty="0"/>
              <a:t> </a:t>
            </a:r>
            <a:r>
              <a:rPr lang="en-CA" dirty="0" err="1"/>
              <a:t>tra</a:t>
            </a:r>
            <a:r>
              <a:rPr lang="en-CA" dirty="0"/>
              <a:t> </a:t>
            </a:r>
            <a:r>
              <a:rPr lang="en-CA" dirty="0" err="1"/>
              <a:t>với</a:t>
            </a:r>
            <a:r>
              <a:rPr lang="en-CA" dirty="0"/>
              <a:t> </a:t>
            </a:r>
            <a:r>
              <a:rPr lang="en-CA" dirty="0" err="1"/>
              <a:t>người</a:t>
            </a:r>
            <a:r>
              <a:rPr lang="en-CA" dirty="0"/>
              <a:t> </a:t>
            </a:r>
            <a:r>
              <a:rPr lang="vi-VN" dirty="0" smtClean="0"/>
              <a:t/>
            </a:r>
            <a:br>
              <a:rPr lang="vi-VN" dirty="0" smtClean="0"/>
            </a:br>
            <a:r>
              <a:rPr lang="en-CA" dirty="0" err="1" smtClean="0"/>
              <a:t>quản</a:t>
            </a:r>
            <a:r>
              <a:rPr lang="en-CA" dirty="0" smtClean="0"/>
              <a:t> </a:t>
            </a:r>
            <a:r>
              <a:rPr lang="en-CA" dirty="0" err="1"/>
              <a:t>trị</a:t>
            </a:r>
            <a:r>
              <a:rPr lang="en-CA" dirty="0"/>
              <a:t> </a:t>
            </a:r>
            <a:r>
              <a:rPr lang="en-CA" dirty="0" err="1"/>
              <a:t>mạng</a:t>
            </a:r>
            <a:r>
              <a:rPr lang="en-CA" dirty="0"/>
              <a:t> </a:t>
            </a:r>
            <a:r>
              <a:rPr lang="en-CA" dirty="0" err="1"/>
              <a:t>của</a:t>
            </a:r>
            <a:r>
              <a:rPr lang="en-CA" dirty="0"/>
              <a:t> </a:t>
            </a:r>
            <a:r>
              <a:rPr lang="en-CA" dirty="0" err="1"/>
              <a:t>bạn</a:t>
            </a:r>
            <a:r>
              <a:rPr lang="en-CA" dirty="0"/>
              <a:t> </a:t>
            </a:r>
            <a:r>
              <a:rPr lang="en-CA" dirty="0" err="1"/>
              <a:t>hoặc</a:t>
            </a:r>
            <a:r>
              <a:rPr lang="en-CA" dirty="0"/>
              <a:t> </a:t>
            </a:r>
            <a:r>
              <a:rPr lang="en-CA" dirty="0" err="1"/>
              <a:t>chuyên</a:t>
            </a:r>
            <a:r>
              <a:rPr lang="en-CA" dirty="0"/>
              <a:t> </a:t>
            </a:r>
            <a:r>
              <a:rPr lang="vi-VN" dirty="0" smtClean="0"/>
              <a:t/>
            </a:r>
            <a:br>
              <a:rPr lang="vi-VN" dirty="0" smtClean="0"/>
            </a:br>
            <a:r>
              <a:rPr lang="en-CA" dirty="0" err="1" smtClean="0"/>
              <a:t>viên</a:t>
            </a:r>
            <a:r>
              <a:rPr lang="vi-VN" dirty="0" smtClean="0"/>
              <a:t> </a:t>
            </a:r>
            <a:r>
              <a:rPr lang="en-CA" dirty="0" err="1" smtClean="0"/>
              <a:t>kỹ</a:t>
            </a:r>
            <a:r>
              <a:rPr lang="en-CA" dirty="0" smtClean="0"/>
              <a:t> </a:t>
            </a:r>
            <a:r>
              <a:rPr lang="en-CA" dirty="0" err="1"/>
              <a:t>thuật</a:t>
            </a:r>
            <a:endParaRPr lang="vi-VN" dirty="0"/>
          </a:p>
          <a:p>
            <a:pPr lvl="1">
              <a:lnSpc>
                <a:spcPct val="120000"/>
              </a:lnSpc>
              <a:spcBef>
                <a:spcPts val="600"/>
              </a:spcBef>
            </a:pPr>
            <a:r>
              <a:rPr lang="vi-VN" dirty="0"/>
              <a:t>Đối với chương trình khác, </a:t>
            </a:r>
            <a:r>
              <a:rPr lang="en-US" dirty="0" smtClean="0"/>
              <a:t/>
            </a:r>
            <a:br>
              <a:rPr lang="en-US" dirty="0" smtClean="0"/>
            </a:br>
            <a:r>
              <a:rPr lang="vi-VN" dirty="0" smtClean="0"/>
              <a:t>mở </a:t>
            </a:r>
            <a:r>
              <a:rPr lang="vi-VN" dirty="0"/>
              <a:t>chương </a:t>
            </a:r>
            <a:r>
              <a:rPr lang="vi-VN" dirty="0" smtClean="0"/>
              <a:t>trình</a:t>
            </a:r>
            <a:r>
              <a:rPr lang="en-US" dirty="0" smtClean="0"/>
              <a:t> v</a:t>
            </a:r>
            <a:r>
              <a:rPr lang="vi-VN" dirty="0" smtClean="0"/>
              <a:t>à </a:t>
            </a:r>
            <a:r>
              <a:rPr lang="en-US" dirty="0" smtClean="0"/>
              <a:t/>
            </a:r>
            <a:br>
              <a:rPr lang="en-US" dirty="0" smtClean="0"/>
            </a:br>
            <a:r>
              <a:rPr lang="vi-VN" dirty="0" smtClean="0"/>
              <a:t>nhấn </a:t>
            </a:r>
            <a:r>
              <a:rPr lang="vi-VN" b="1" dirty="0"/>
              <a:t>Open</a:t>
            </a:r>
            <a:r>
              <a:rPr lang="vi-VN" dirty="0"/>
              <a:t>, hoặc</a:t>
            </a:r>
          </a:p>
          <a:p>
            <a:pPr lvl="1">
              <a:lnSpc>
                <a:spcPct val="120000"/>
              </a:lnSpc>
              <a:spcBef>
                <a:spcPts val="600"/>
              </a:spcBef>
            </a:pPr>
            <a:r>
              <a:rPr lang="vi-VN" dirty="0" smtClean="0"/>
              <a:t>nhấp chuột </a:t>
            </a:r>
            <a:r>
              <a:rPr lang="vi-VN" dirty="0"/>
              <a:t>phải vào tập tin trong </a:t>
            </a:r>
            <a:r>
              <a:rPr lang="vi-VN" dirty="0" smtClean="0"/>
              <a:t>Windows</a:t>
            </a:r>
            <a:br>
              <a:rPr lang="vi-VN" dirty="0" smtClean="0"/>
            </a:br>
            <a:r>
              <a:rPr lang="vi-VN" dirty="0" smtClean="0"/>
              <a:t>Explorer </a:t>
            </a:r>
            <a:r>
              <a:rPr lang="vi-VN" dirty="0"/>
              <a:t>và nhấn </a:t>
            </a:r>
            <a:r>
              <a:rPr lang="vi-VN" b="1" dirty="0" smtClean="0"/>
              <a:t>Open with</a:t>
            </a:r>
            <a:endParaRPr lang="en-US" b="1" dirty="0"/>
          </a:p>
        </p:txBody>
      </p:sp>
      <p:pic>
        <p:nvPicPr>
          <p:cNvPr id="4" name="Picture 3" descr="H:\Publishing\Working\In Development\7314 IC3 GS4\Screens\L4\l4-049.png"/>
          <p:cNvPicPr/>
          <p:nvPr/>
        </p:nvPicPr>
        <p:blipFill>
          <a:blip r:embed="rId3">
            <a:extLst>
              <a:ext uri="{28A0092B-C50C-407E-A947-70E740481C1C}">
                <a14:useLocalDpi xmlns:a14="http://schemas.microsoft.com/office/drawing/2010/main" val="0"/>
              </a:ext>
            </a:extLst>
          </a:blip>
          <a:srcRect/>
          <a:stretch>
            <a:fillRect/>
          </a:stretch>
        </p:blipFill>
        <p:spPr bwMode="auto">
          <a:xfrm>
            <a:off x="5723241" y="2194560"/>
            <a:ext cx="3420759" cy="2821702"/>
          </a:xfrm>
          <a:prstGeom prst="rect">
            <a:avLst/>
          </a:prstGeom>
          <a:noFill/>
          <a:ln>
            <a:noFill/>
          </a:ln>
        </p:spPr>
      </p:pic>
      <p:sp>
        <p:nvSpPr>
          <p:cNvPr id="5" name="Footer Placeholder 4"/>
          <p:cNvSpPr>
            <a:spLocks noGrp="1"/>
          </p:cNvSpPr>
          <p:nvPr>
            <p:ph type="ftr" sz="quarter" idx="11"/>
          </p:nvPr>
        </p:nvSpPr>
        <p:spPr/>
        <p:txBody>
          <a:bodyPr/>
          <a:lstStyle/>
          <a:p>
            <a:r>
              <a:rPr lang="en-US" smtClean="0"/>
              <a:t>© IIG Vietnam</a:t>
            </a:r>
            <a:endParaRPr lang="en-US" dirty="0"/>
          </a:p>
        </p:txBody>
      </p:sp>
      <p:sp>
        <p:nvSpPr>
          <p:cNvPr id="6" name="Slide Number Placeholder 5"/>
          <p:cNvSpPr>
            <a:spLocks noGrp="1"/>
          </p:cNvSpPr>
          <p:nvPr>
            <p:ph type="sldNum" sz="quarter" idx="12"/>
          </p:nvPr>
        </p:nvSpPr>
        <p:spPr/>
        <p:txBody>
          <a:bodyPr/>
          <a:lstStyle/>
          <a:p>
            <a:fld id="{45FB6C65-6715-49C2-A781-2C0369051A11}" type="slidenum">
              <a:rPr lang="en-US" smtClean="0"/>
              <a:t>39</a:t>
            </a:fld>
            <a:endParaRPr lang="en-US" dirty="0"/>
          </a:p>
        </p:txBody>
      </p:sp>
    </p:spTree>
    <p:extLst>
      <p:ext uri="{BB962C8B-B14F-4D97-AF65-F5344CB8AC3E}">
        <p14:creationId xmlns:p14="http://schemas.microsoft.com/office/powerpoint/2010/main" val="348181368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03411" y="360001"/>
            <a:ext cx="8498541" cy="809894"/>
          </a:xfrm>
        </p:spPr>
        <p:txBody>
          <a:bodyPr/>
          <a:lstStyle/>
          <a:p>
            <a:r>
              <a:rPr lang="vi-VN" sz="3600"/>
              <a:t>Xem xét một cửa sổ Windows điển hình</a:t>
            </a:r>
            <a:endParaRPr lang="en-US" sz="3600"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1207763745"/>
              </p:ext>
            </p:extLst>
          </p:nvPr>
        </p:nvGraphicFramePr>
        <p:xfrm>
          <a:off x="356462" y="1456840"/>
          <a:ext cx="8415580" cy="5257800"/>
        </p:xfrm>
        <a:graphic>
          <a:graphicData uri="http://schemas.openxmlformats.org/drawingml/2006/table">
            <a:tbl>
              <a:tblPr firstRow="1" bandRow="1">
                <a:tableStyleId>{5C22544A-7EE6-4342-B048-85BDC9FD1C3A}</a:tableStyleId>
              </a:tblPr>
              <a:tblGrid>
                <a:gridCol w="1835409"/>
                <a:gridCol w="6580171"/>
              </a:tblGrid>
              <a:tr h="511444">
                <a:tc>
                  <a:txBody>
                    <a:bodyPr/>
                    <a:lstStyle/>
                    <a:p>
                      <a:pPr marL="228600" indent="-228600">
                        <a:lnSpc>
                          <a:spcPct val="115000"/>
                        </a:lnSpc>
                        <a:spcBef>
                          <a:spcPts val="200"/>
                        </a:spcBef>
                        <a:spcAft>
                          <a:spcPts val="200"/>
                        </a:spcAft>
                        <a:tabLst>
                          <a:tab pos="228600" algn="l"/>
                        </a:tabLst>
                      </a:pPr>
                      <a:r>
                        <a:rPr lang="en-US" sz="2000" b="1" dirty="0" smtClean="0">
                          <a:solidFill>
                            <a:schemeClr val="tx1"/>
                          </a:solidFill>
                          <a:effectLst/>
                          <a:latin typeface="Cambria" panose="02040503050406030204" pitchFamily="18" charset="0"/>
                          <a:ea typeface="Times New Roman"/>
                          <a:cs typeface="Calibri"/>
                        </a:rPr>
                        <a:t>1. Back </a:t>
                      </a:r>
                      <a:r>
                        <a:rPr lang="en-US" sz="2000" b="1" dirty="0">
                          <a:solidFill>
                            <a:schemeClr val="tx1"/>
                          </a:solidFill>
                          <a:effectLst/>
                          <a:latin typeface="Cambria" panose="02040503050406030204" pitchFamily="18" charset="0"/>
                          <a:ea typeface="Times New Roman"/>
                          <a:cs typeface="Calibri"/>
                        </a:rPr>
                        <a:t>/ Forward </a:t>
                      </a:r>
                    </a:p>
                  </a:txBody>
                  <a:tcPr marL="68580" marR="68580" marT="0" marB="0">
                    <a:lnL w="12700" cmpd="sng">
                      <a:noFill/>
                    </a:lnL>
                    <a:lnR w="12700" cap="flat" cmpd="sng" algn="ctr">
                      <a:noFill/>
                      <a:prstDash val="solid"/>
                      <a:round/>
                      <a:headEnd type="none" w="med" len="med"/>
                      <a:tailEnd type="none" w="med" len="med"/>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just">
                        <a:lnSpc>
                          <a:spcPct val="115000"/>
                        </a:lnSpc>
                        <a:spcBef>
                          <a:spcPts val="200"/>
                        </a:spcBef>
                        <a:spcAft>
                          <a:spcPts val="200"/>
                        </a:spcAft>
                        <a:tabLst>
                          <a:tab pos="228600" algn="l"/>
                        </a:tabLst>
                      </a:pPr>
                      <a:r>
                        <a:rPr lang="vi-VN" sz="2000" b="0" dirty="0" smtClean="0">
                          <a:solidFill>
                            <a:schemeClr val="tx1"/>
                          </a:solidFill>
                          <a:effectLst/>
                          <a:latin typeface="Cambria" panose="02040503050406030204" pitchFamily="18" charset="0"/>
                          <a:ea typeface="Times New Roman"/>
                          <a:cs typeface="Calibri"/>
                        </a:rPr>
                        <a:t>Sử dụng điều hướng trở lại hoặc chuyển tiếp để hiển thị của tập tin hoặc thư mục đã xem trước đó.</a:t>
                      </a:r>
                      <a:endParaRPr lang="en-US" sz="2000" b="0" dirty="0">
                        <a:solidFill>
                          <a:schemeClr val="tx1"/>
                        </a:solidFill>
                        <a:effectLst/>
                        <a:latin typeface="Cambria" panose="02040503050406030204" pitchFamily="18" charset="0"/>
                        <a:ea typeface="Times New Roman"/>
                        <a:cs typeface="Calibri"/>
                      </a:endParaRPr>
                    </a:p>
                  </a:txBody>
                  <a:tcPr marL="68580" marR="68580" marT="0" marB="0">
                    <a:lnL w="12700" cap="flat" cmpd="sng" algn="ctr">
                      <a:noFill/>
                      <a:prstDash val="solid"/>
                      <a:round/>
                      <a:headEnd type="none" w="med" len="med"/>
                      <a:tailEnd type="none" w="med" len="med"/>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r>
              <a:tr h="547892">
                <a:tc>
                  <a:txBody>
                    <a:bodyPr/>
                    <a:lstStyle/>
                    <a:p>
                      <a:pPr marL="228600" indent="-228600">
                        <a:lnSpc>
                          <a:spcPct val="115000"/>
                        </a:lnSpc>
                        <a:spcBef>
                          <a:spcPts val="200"/>
                        </a:spcBef>
                        <a:spcAft>
                          <a:spcPts val="200"/>
                        </a:spcAft>
                        <a:tabLst>
                          <a:tab pos="228600" algn="l"/>
                        </a:tabLst>
                      </a:pPr>
                      <a:r>
                        <a:rPr lang="en-US" sz="2000" b="1" dirty="0" smtClean="0">
                          <a:effectLst/>
                          <a:latin typeface="Cambria" panose="02040503050406030204" pitchFamily="18" charset="0"/>
                          <a:ea typeface="Times New Roman"/>
                          <a:cs typeface="Calibri"/>
                        </a:rPr>
                        <a:t>2. Title </a:t>
                      </a:r>
                      <a:r>
                        <a:rPr lang="en-US" sz="2000" b="1" dirty="0">
                          <a:effectLst/>
                          <a:latin typeface="Cambria" panose="02040503050406030204" pitchFamily="18" charset="0"/>
                          <a:ea typeface="Times New Roman"/>
                          <a:cs typeface="Calibri"/>
                        </a:rPr>
                        <a:t>Bar</a:t>
                      </a:r>
                    </a:p>
                  </a:txBody>
                  <a:tcPr marL="68580" marR="68580" marT="0" marB="0">
                    <a:lnL w="12700" cmpd="sng">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just">
                        <a:lnSpc>
                          <a:spcPct val="115000"/>
                        </a:lnSpc>
                        <a:spcBef>
                          <a:spcPts val="200"/>
                        </a:spcBef>
                        <a:spcAft>
                          <a:spcPts val="200"/>
                        </a:spcAft>
                        <a:tabLst>
                          <a:tab pos="228600" algn="l"/>
                        </a:tabLst>
                      </a:pPr>
                      <a:r>
                        <a:rPr lang="vi-VN" sz="2000" dirty="0" smtClean="0">
                          <a:effectLst/>
                          <a:latin typeface="Cambria" panose="02040503050406030204" pitchFamily="18" charset="0"/>
                          <a:ea typeface="Times New Roman"/>
                          <a:cs typeface="Calibri"/>
                        </a:rPr>
                        <a:t>Hiển thị tên của các tính năng hiện đang hoạt động hoặc chương trình ứng dụng. </a:t>
                      </a:r>
                      <a:endParaRPr lang="en-US" sz="2000" dirty="0">
                        <a:effectLst/>
                        <a:latin typeface="Cambria" panose="02040503050406030204" pitchFamily="18" charset="0"/>
                        <a:ea typeface="Times New Roman"/>
                        <a:cs typeface="Calibri"/>
                      </a:endParaRPr>
                    </a:p>
                  </a:txBody>
                  <a:tcPr marL="68580" marR="68580" marT="0" marB="0">
                    <a:lnL w="12700" cap="flat" cmpd="sng" algn="ctr">
                      <a:noFill/>
                      <a:prstDash val="solid"/>
                      <a:round/>
                      <a:headEnd type="none" w="med" len="med"/>
                      <a:tailEnd type="none" w="med" len="med"/>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r>
              <a:tr h="914400">
                <a:tc>
                  <a:txBody>
                    <a:bodyPr/>
                    <a:lstStyle/>
                    <a:p>
                      <a:pPr>
                        <a:lnSpc>
                          <a:spcPct val="115000"/>
                        </a:lnSpc>
                        <a:spcBef>
                          <a:spcPts val="200"/>
                        </a:spcBef>
                        <a:spcAft>
                          <a:spcPts val="200"/>
                        </a:spcAft>
                        <a:tabLst>
                          <a:tab pos="228600" algn="l"/>
                        </a:tabLst>
                      </a:pPr>
                      <a:r>
                        <a:rPr lang="en-US" sz="2000" b="1" smtClean="0">
                          <a:effectLst/>
                          <a:latin typeface="Cambria" panose="02040503050406030204" pitchFamily="18" charset="0"/>
                          <a:ea typeface="Times New Roman"/>
                          <a:cs typeface="Calibri"/>
                        </a:rPr>
                        <a:t>3. Menu </a:t>
                      </a:r>
                      <a:r>
                        <a:rPr lang="en-US" sz="2000" b="1" dirty="0">
                          <a:effectLst/>
                          <a:latin typeface="Cambria" panose="02040503050406030204" pitchFamily="18" charset="0"/>
                          <a:ea typeface="Times New Roman"/>
                          <a:cs typeface="Calibri"/>
                        </a:rPr>
                        <a:t>Bar</a:t>
                      </a:r>
                    </a:p>
                  </a:txBody>
                  <a:tcPr marL="68580" marR="68580" marT="0" marB="0">
                    <a:lnL w="12700" cmpd="sng">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just">
                        <a:lnSpc>
                          <a:spcPct val="115000"/>
                        </a:lnSpc>
                        <a:spcBef>
                          <a:spcPts val="200"/>
                        </a:spcBef>
                        <a:spcAft>
                          <a:spcPts val="200"/>
                        </a:spcAft>
                        <a:tabLst>
                          <a:tab pos="228600" algn="l"/>
                        </a:tabLst>
                      </a:pPr>
                      <a:r>
                        <a:rPr lang="vi-VN" sz="2000" dirty="0" smtClean="0">
                          <a:effectLst/>
                          <a:latin typeface="Cambria" panose="02040503050406030204" pitchFamily="18" charset="0"/>
                          <a:ea typeface="Times New Roman"/>
                          <a:cs typeface="Calibri"/>
                        </a:rPr>
                        <a:t>Hiển thị tên của trình đơn thả xuống có chứa các lệnh để thực hiện nhiệm vụ cụ thể. </a:t>
                      </a:r>
                      <a:r>
                        <a:rPr lang="en-CA" sz="2000" kern="1200" dirty="0" err="1" smtClean="0">
                          <a:solidFill>
                            <a:schemeClr val="dk1"/>
                          </a:solidFill>
                          <a:effectLst/>
                          <a:latin typeface="Cambria" panose="02040503050406030204" pitchFamily="18" charset="0"/>
                          <a:ea typeface="Times New Roman"/>
                          <a:cs typeface="Calibri"/>
                        </a:rPr>
                        <a:t>Bạn</a:t>
                      </a:r>
                      <a:r>
                        <a:rPr lang="en-CA" sz="2000" kern="1200" dirty="0" smtClean="0">
                          <a:solidFill>
                            <a:schemeClr val="dk1"/>
                          </a:solidFill>
                          <a:effectLst/>
                          <a:latin typeface="Cambria" panose="02040503050406030204" pitchFamily="18" charset="0"/>
                          <a:ea typeface="Times New Roman"/>
                          <a:cs typeface="Calibri"/>
                        </a:rPr>
                        <a:t> </a:t>
                      </a:r>
                      <a:r>
                        <a:rPr lang="en-CA" sz="2000" kern="1200" dirty="0" err="1" smtClean="0">
                          <a:solidFill>
                            <a:schemeClr val="dk1"/>
                          </a:solidFill>
                          <a:effectLst/>
                          <a:latin typeface="Cambria" panose="02040503050406030204" pitchFamily="18" charset="0"/>
                          <a:ea typeface="Times New Roman"/>
                          <a:cs typeface="Calibri"/>
                        </a:rPr>
                        <a:t>cũng</a:t>
                      </a:r>
                      <a:r>
                        <a:rPr lang="en-CA" sz="2000" kern="1200" dirty="0" smtClean="0">
                          <a:solidFill>
                            <a:schemeClr val="dk1"/>
                          </a:solidFill>
                          <a:effectLst/>
                          <a:latin typeface="Cambria" panose="02040503050406030204" pitchFamily="18" charset="0"/>
                          <a:ea typeface="Times New Roman"/>
                          <a:cs typeface="Calibri"/>
                        </a:rPr>
                        <a:t> </a:t>
                      </a:r>
                      <a:r>
                        <a:rPr lang="en-CA" sz="2000" kern="1200" dirty="0" err="1" smtClean="0">
                          <a:solidFill>
                            <a:schemeClr val="dk1"/>
                          </a:solidFill>
                          <a:effectLst/>
                          <a:latin typeface="Cambria" panose="02040503050406030204" pitchFamily="18" charset="0"/>
                          <a:ea typeface="Times New Roman"/>
                          <a:cs typeface="Calibri"/>
                        </a:rPr>
                        <a:t>có</a:t>
                      </a:r>
                      <a:r>
                        <a:rPr lang="en-CA" sz="2000" kern="1200" dirty="0" smtClean="0">
                          <a:solidFill>
                            <a:schemeClr val="dk1"/>
                          </a:solidFill>
                          <a:effectLst/>
                          <a:latin typeface="Cambria" panose="02040503050406030204" pitchFamily="18" charset="0"/>
                          <a:ea typeface="Times New Roman"/>
                          <a:cs typeface="Calibri"/>
                        </a:rPr>
                        <a:t> </a:t>
                      </a:r>
                      <a:r>
                        <a:rPr lang="en-CA" sz="2000" kern="1200" dirty="0" err="1" smtClean="0">
                          <a:solidFill>
                            <a:schemeClr val="dk1"/>
                          </a:solidFill>
                          <a:effectLst/>
                          <a:latin typeface="Cambria" panose="02040503050406030204" pitchFamily="18" charset="0"/>
                          <a:ea typeface="Times New Roman"/>
                          <a:cs typeface="Calibri"/>
                        </a:rPr>
                        <a:t>thể</a:t>
                      </a:r>
                      <a:r>
                        <a:rPr lang="en-CA" sz="2000" kern="1200" dirty="0" smtClean="0">
                          <a:solidFill>
                            <a:schemeClr val="dk1"/>
                          </a:solidFill>
                          <a:effectLst/>
                          <a:latin typeface="Cambria" panose="02040503050406030204" pitchFamily="18" charset="0"/>
                          <a:ea typeface="Times New Roman"/>
                          <a:cs typeface="Calibri"/>
                        </a:rPr>
                        <a:t> </a:t>
                      </a:r>
                      <a:r>
                        <a:rPr lang="en-CA" sz="2000" kern="1200" dirty="0" err="1" smtClean="0">
                          <a:solidFill>
                            <a:schemeClr val="dk1"/>
                          </a:solidFill>
                          <a:effectLst/>
                          <a:latin typeface="Cambria" panose="02040503050406030204" pitchFamily="18" charset="0"/>
                          <a:ea typeface="Times New Roman"/>
                          <a:cs typeface="Calibri"/>
                        </a:rPr>
                        <a:t>bấm</a:t>
                      </a:r>
                      <a:r>
                        <a:rPr lang="en-CA" sz="2000" kern="1200" dirty="0" smtClean="0">
                          <a:solidFill>
                            <a:schemeClr val="dk1"/>
                          </a:solidFill>
                          <a:effectLst/>
                          <a:latin typeface="Cambria" panose="02040503050406030204" pitchFamily="18" charset="0"/>
                          <a:ea typeface="Times New Roman"/>
                          <a:cs typeface="Calibri"/>
                        </a:rPr>
                        <a:t> </a:t>
                      </a:r>
                      <a:r>
                        <a:rPr lang="vi-VN" sz="2000" kern="1200" dirty="0" smtClean="0">
                          <a:solidFill>
                            <a:schemeClr val="dk1"/>
                          </a:solidFill>
                          <a:effectLst/>
                          <a:latin typeface="Cambria" panose="02040503050406030204" pitchFamily="18" charset="0"/>
                          <a:ea typeface="Times New Roman"/>
                          <a:cs typeface="Calibri"/>
                        </a:rPr>
                        <a:t>Alt </a:t>
                      </a:r>
                      <a:r>
                        <a:rPr lang="en-CA" sz="2000" kern="1200" dirty="0" err="1" smtClean="0">
                          <a:solidFill>
                            <a:schemeClr val="dk1"/>
                          </a:solidFill>
                          <a:effectLst/>
                          <a:latin typeface="Cambria" panose="02040503050406030204" pitchFamily="18" charset="0"/>
                          <a:ea typeface="Times New Roman"/>
                          <a:cs typeface="Calibri"/>
                        </a:rPr>
                        <a:t>hoặc</a:t>
                      </a:r>
                      <a:r>
                        <a:rPr lang="en-CA" sz="2000" kern="1200" dirty="0" smtClean="0">
                          <a:solidFill>
                            <a:schemeClr val="dk1"/>
                          </a:solidFill>
                          <a:effectLst/>
                          <a:latin typeface="Cambria" panose="02040503050406030204" pitchFamily="18" charset="0"/>
                          <a:ea typeface="Times New Roman"/>
                          <a:cs typeface="Calibri"/>
                        </a:rPr>
                        <a:t> </a:t>
                      </a:r>
                      <a:r>
                        <a:rPr lang="vi-VN" sz="2000" kern="1200" dirty="0" smtClean="0">
                          <a:solidFill>
                            <a:schemeClr val="dk1"/>
                          </a:solidFill>
                          <a:effectLst/>
                          <a:latin typeface="Cambria" panose="02040503050406030204" pitchFamily="18" charset="0"/>
                          <a:ea typeface="Times New Roman"/>
                          <a:cs typeface="Calibri"/>
                        </a:rPr>
                        <a:t>F10 </a:t>
                      </a:r>
                      <a:r>
                        <a:rPr lang="en-CA" sz="2000" kern="1200" dirty="0" err="1" smtClean="0">
                          <a:solidFill>
                            <a:schemeClr val="dk1"/>
                          </a:solidFill>
                          <a:effectLst/>
                          <a:latin typeface="Cambria" panose="02040503050406030204" pitchFamily="18" charset="0"/>
                          <a:ea typeface="Times New Roman"/>
                          <a:cs typeface="Calibri"/>
                        </a:rPr>
                        <a:t>để</a:t>
                      </a:r>
                      <a:r>
                        <a:rPr lang="en-CA" sz="2000" kern="1200" dirty="0" smtClean="0">
                          <a:solidFill>
                            <a:schemeClr val="dk1"/>
                          </a:solidFill>
                          <a:effectLst/>
                          <a:latin typeface="Cambria" panose="02040503050406030204" pitchFamily="18" charset="0"/>
                          <a:ea typeface="Times New Roman"/>
                          <a:cs typeface="Calibri"/>
                        </a:rPr>
                        <a:t> </a:t>
                      </a:r>
                      <a:r>
                        <a:rPr lang="en-CA" sz="2000" kern="1200" dirty="0" err="1" smtClean="0">
                          <a:solidFill>
                            <a:schemeClr val="dk1"/>
                          </a:solidFill>
                          <a:effectLst/>
                          <a:latin typeface="Cambria" panose="02040503050406030204" pitchFamily="18" charset="0"/>
                          <a:ea typeface="Times New Roman"/>
                          <a:cs typeface="Calibri"/>
                        </a:rPr>
                        <a:t>tạm</a:t>
                      </a:r>
                      <a:r>
                        <a:rPr lang="en-CA" sz="2000" kern="1200" dirty="0" smtClean="0">
                          <a:solidFill>
                            <a:schemeClr val="dk1"/>
                          </a:solidFill>
                          <a:effectLst/>
                          <a:latin typeface="Cambria" panose="02040503050406030204" pitchFamily="18" charset="0"/>
                          <a:ea typeface="Times New Roman"/>
                          <a:cs typeface="Calibri"/>
                        </a:rPr>
                        <a:t> </a:t>
                      </a:r>
                      <a:r>
                        <a:rPr lang="en-CA" sz="2000" kern="1200" dirty="0" err="1" smtClean="0">
                          <a:solidFill>
                            <a:schemeClr val="dk1"/>
                          </a:solidFill>
                          <a:effectLst/>
                          <a:latin typeface="Cambria" panose="02040503050406030204" pitchFamily="18" charset="0"/>
                          <a:ea typeface="Times New Roman"/>
                          <a:cs typeface="Calibri"/>
                        </a:rPr>
                        <a:t>thời</a:t>
                      </a:r>
                      <a:r>
                        <a:rPr lang="en-CA" sz="2000" kern="1200" dirty="0" smtClean="0">
                          <a:solidFill>
                            <a:schemeClr val="dk1"/>
                          </a:solidFill>
                          <a:effectLst/>
                          <a:latin typeface="Cambria" panose="02040503050406030204" pitchFamily="18" charset="0"/>
                          <a:ea typeface="Times New Roman"/>
                          <a:cs typeface="Calibri"/>
                        </a:rPr>
                        <a:t> </a:t>
                      </a:r>
                      <a:r>
                        <a:rPr lang="en-CA" sz="2000" kern="1200" dirty="0" err="1" smtClean="0">
                          <a:solidFill>
                            <a:schemeClr val="dk1"/>
                          </a:solidFill>
                          <a:effectLst/>
                          <a:latin typeface="Cambria" panose="02040503050406030204" pitchFamily="18" charset="0"/>
                          <a:ea typeface="Times New Roman"/>
                          <a:cs typeface="Calibri"/>
                        </a:rPr>
                        <a:t>hiển</a:t>
                      </a:r>
                      <a:r>
                        <a:rPr lang="en-CA" sz="2000" kern="1200" dirty="0" smtClean="0">
                          <a:solidFill>
                            <a:schemeClr val="dk1"/>
                          </a:solidFill>
                          <a:effectLst/>
                          <a:latin typeface="Cambria" panose="02040503050406030204" pitchFamily="18" charset="0"/>
                          <a:ea typeface="Times New Roman"/>
                          <a:cs typeface="Calibri"/>
                        </a:rPr>
                        <a:t> thị </a:t>
                      </a:r>
                      <a:r>
                        <a:rPr lang="en-CA" sz="2000" kern="1200" dirty="0" err="1" smtClean="0">
                          <a:solidFill>
                            <a:schemeClr val="dk1"/>
                          </a:solidFill>
                          <a:effectLst/>
                          <a:latin typeface="Cambria" panose="02040503050406030204" pitchFamily="18" charset="0"/>
                          <a:ea typeface="Times New Roman"/>
                          <a:cs typeface="Calibri"/>
                        </a:rPr>
                        <a:t>thanh</a:t>
                      </a:r>
                      <a:r>
                        <a:rPr lang="en-CA" sz="2000" kern="1200" dirty="0" smtClean="0">
                          <a:solidFill>
                            <a:schemeClr val="dk1"/>
                          </a:solidFill>
                          <a:effectLst/>
                          <a:latin typeface="Cambria" panose="02040503050406030204" pitchFamily="18" charset="0"/>
                          <a:ea typeface="Times New Roman"/>
                          <a:cs typeface="Calibri"/>
                        </a:rPr>
                        <a:t> menu.</a:t>
                      </a:r>
                      <a:endParaRPr lang="en-US" sz="2000" kern="1200" dirty="0">
                        <a:solidFill>
                          <a:schemeClr val="dk1"/>
                        </a:solidFill>
                        <a:effectLst/>
                        <a:latin typeface="Cambria" panose="02040503050406030204" pitchFamily="18" charset="0"/>
                        <a:ea typeface="Times New Roman"/>
                        <a:cs typeface="Calibri"/>
                      </a:endParaRPr>
                    </a:p>
                  </a:txBody>
                  <a:tcPr marL="68580" marR="68580" marT="0" marB="0">
                    <a:lnL w="12700" cap="flat" cmpd="sng" algn="ctr">
                      <a:noFill/>
                      <a:prstDash val="solid"/>
                      <a:round/>
                      <a:headEnd type="none" w="med" len="med"/>
                      <a:tailEnd type="none" w="med" len="med"/>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r>
              <a:tr h="526943">
                <a:tc>
                  <a:txBody>
                    <a:bodyPr/>
                    <a:lstStyle/>
                    <a:p>
                      <a:pPr marL="228600" indent="-228600">
                        <a:lnSpc>
                          <a:spcPct val="115000"/>
                        </a:lnSpc>
                        <a:spcBef>
                          <a:spcPts val="200"/>
                        </a:spcBef>
                        <a:spcAft>
                          <a:spcPts val="200"/>
                        </a:spcAft>
                        <a:tabLst>
                          <a:tab pos="228600" algn="l"/>
                        </a:tabLst>
                      </a:pPr>
                      <a:r>
                        <a:rPr lang="en-US" sz="2000" b="1" smtClean="0">
                          <a:effectLst/>
                          <a:latin typeface="Cambria" panose="02040503050406030204" pitchFamily="18" charset="0"/>
                          <a:ea typeface="Times New Roman"/>
                          <a:cs typeface="Calibri"/>
                        </a:rPr>
                        <a:t>4. Command </a:t>
                      </a:r>
                      <a:r>
                        <a:rPr lang="en-US" sz="2000" b="1" dirty="0">
                          <a:effectLst/>
                          <a:latin typeface="Cambria" panose="02040503050406030204" pitchFamily="18" charset="0"/>
                          <a:ea typeface="Times New Roman"/>
                          <a:cs typeface="Calibri"/>
                        </a:rPr>
                        <a:t>Bar</a:t>
                      </a:r>
                    </a:p>
                  </a:txBody>
                  <a:tcPr marL="68580" marR="68580" marT="0" marB="0">
                    <a:lnL w="12700" cmpd="sng">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just">
                        <a:lnSpc>
                          <a:spcPct val="115000"/>
                        </a:lnSpc>
                        <a:spcBef>
                          <a:spcPts val="200"/>
                        </a:spcBef>
                        <a:spcAft>
                          <a:spcPts val="200"/>
                        </a:spcAft>
                        <a:tabLst>
                          <a:tab pos="228600" algn="l"/>
                        </a:tabLst>
                      </a:pPr>
                      <a:r>
                        <a:rPr lang="vi-VN" sz="2000" dirty="0" smtClean="0">
                          <a:effectLst/>
                          <a:latin typeface="Cambria" panose="02040503050406030204" pitchFamily="18" charset="0"/>
                          <a:ea typeface="Times New Roman"/>
                          <a:cs typeface="Calibri"/>
                        </a:rPr>
                        <a:t>Cung cấp các lệnh bạn có thể sử dụng để tổ chức, xem, hoặc bảo vệ dữ liệu của bạn.</a:t>
                      </a:r>
                      <a:endParaRPr lang="en-US" sz="2000" dirty="0">
                        <a:effectLst/>
                        <a:latin typeface="Cambria" panose="02040503050406030204" pitchFamily="18" charset="0"/>
                        <a:ea typeface="Times New Roman"/>
                        <a:cs typeface="Calibri"/>
                      </a:endParaRPr>
                    </a:p>
                  </a:txBody>
                  <a:tcPr marL="68580" marR="68580" marT="0" marB="0">
                    <a:lnL w="12700" cap="flat" cmpd="sng" algn="ctr">
                      <a:noFill/>
                      <a:prstDash val="solid"/>
                      <a:round/>
                      <a:headEnd type="none" w="med" len="med"/>
                      <a:tailEnd type="none" w="med" len="med"/>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r>
              <a:tr h="1218914">
                <a:tc>
                  <a:txBody>
                    <a:bodyPr/>
                    <a:lstStyle/>
                    <a:p>
                      <a:pPr>
                        <a:lnSpc>
                          <a:spcPct val="115000"/>
                        </a:lnSpc>
                        <a:spcBef>
                          <a:spcPts val="200"/>
                        </a:spcBef>
                        <a:spcAft>
                          <a:spcPts val="200"/>
                        </a:spcAft>
                        <a:tabLst>
                          <a:tab pos="228600" algn="l"/>
                        </a:tabLst>
                      </a:pPr>
                      <a:r>
                        <a:rPr lang="en-US" sz="2000" b="1" smtClean="0">
                          <a:effectLst/>
                          <a:latin typeface="Cambria" panose="02040503050406030204" pitchFamily="18" charset="0"/>
                          <a:ea typeface="Times New Roman"/>
                          <a:cs typeface="Calibri"/>
                        </a:rPr>
                        <a:t>5. Address </a:t>
                      </a:r>
                      <a:r>
                        <a:rPr lang="en-US" sz="2000" b="1" dirty="0">
                          <a:effectLst/>
                          <a:latin typeface="Cambria" panose="02040503050406030204" pitchFamily="18" charset="0"/>
                          <a:ea typeface="Times New Roman"/>
                          <a:cs typeface="Calibri"/>
                        </a:rPr>
                        <a:t>Bar</a:t>
                      </a:r>
                    </a:p>
                  </a:txBody>
                  <a:tcPr marL="68580" marR="68580" marT="0" marB="0">
                    <a:lnL w="12700" cmpd="sng">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just">
                        <a:lnSpc>
                          <a:spcPct val="115000"/>
                        </a:lnSpc>
                        <a:spcBef>
                          <a:spcPts val="200"/>
                        </a:spcBef>
                        <a:spcAft>
                          <a:spcPts val="200"/>
                        </a:spcAft>
                        <a:tabLst>
                          <a:tab pos="228600" algn="l"/>
                        </a:tabLst>
                      </a:pPr>
                      <a:r>
                        <a:rPr lang="vi-VN" sz="2000" dirty="0" smtClean="0">
                          <a:effectLst/>
                          <a:latin typeface="Cambria" panose="02040503050406030204" pitchFamily="18" charset="0"/>
                          <a:ea typeface="Times New Roman"/>
                          <a:cs typeface="Calibri"/>
                        </a:rPr>
                        <a:t>Cho biết vị trí hiện tại và tạo điều kiện chuyển hướng nhanh chóng và dễ dàng. Bạn có thể đi đến thư mục đó, hoặc nhấp vào mũi tên xuất hiện bên cạnh mục bất kỳ và xem các mục khác cùng cấp trong hệ thống phân cấp thư mục.</a:t>
                      </a:r>
                      <a:endParaRPr lang="en-US" sz="2000" dirty="0">
                        <a:effectLst/>
                        <a:latin typeface="Cambria" panose="02040503050406030204" pitchFamily="18" charset="0"/>
                        <a:ea typeface="Times New Roman"/>
                        <a:cs typeface="Calibri"/>
                      </a:endParaRPr>
                    </a:p>
                  </a:txBody>
                  <a:tcPr marL="68580" marR="68580" marT="0" marB="0">
                    <a:lnL w="12700" cap="flat" cmpd="sng" algn="ctr">
                      <a:noFill/>
                      <a:prstDash val="solid"/>
                      <a:round/>
                      <a:headEnd type="none" w="med" len="med"/>
                      <a:tailEnd type="none" w="med" len="med"/>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r>
              <a:tr h="501800">
                <a:tc>
                  <a:txBody>
                    <a:bodyPr/>
                    <a:lstStyle/>
                    <a:p>
                      <a:pPr>
                        <a:lnSpc>
                          <a:spcPct val="115000"/>
                        </a:lnSpc>
                        <a:spcBef>
                          <a:spcPts val="200"/>
                        </a:spcBef>
                        <a:spcAft>
                          <a:spcPts val="200"/>
                        </a:spcAft>
                        <a:tabLst>
                          <a:tab pos="228600" algn="l"/>
                        </a:tabLst>
                      </a:pPr>
                      <a:r>
                        <a:rPr lang="en-US" sz="2000" b="1" smtClean="0">
                          <a:effectLst/>
                          <a:latin typeface="Cambria" panose="02040503050406030204" pitchFamily="18" charset="0"/>
                          <a:ea typeface="Times New Roman"/>
                          <a:cs typeface="Calibri"/>
                        </a:rPr>
                        <a:t>6. Search </a:t>
                      </a:r>
                      <a:r>
                        <a:rPr lang="en-US" sz="2000" b="1" dirty="0">
                          <a:effectLst/>
                          <a:latin typeface="Cambria" panose="02040503050406030204" pitchFamily="18" charset="0"/>
                          <a:ea typeface="Times New Roman"/>
                          <a:cs typeface="Calibri"/>
                        </a:rPr>
                        <a:t>Box</a:t>
                      </a:r>
                    </a:p>
                  </a:txBody>
                  <a:tcPr marL="68580" marR="68580" marT="0" marB="0">
                    <a:lnL w="12700" cmpd="sng">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0" algn="just">
                        <a:lnSpc>
                          <a:spcPct val="115000"/>
                        </a:lnSpc>
                        <a:spcBef>
                          <a:spcPts val="200"/>
                        </a:spcBef>
                        <a:spcAft>
                          <a:spcPts val="200"/>
                        </a:spcAft>
                        <a:tabLst>
                          <a:tab pos="228600" algn="l"/>
                        </a:tabLst>
                      </a:pPr>
                      <a:r>
                        <a:rPr lang="vi-VN" sz="2000" dirty="0" smtClean="0">
                          <a:effectLst/>
                          <a:latin typeface="Cambria" panose="02040503050406030204" pitchFamily="18" charset="0"/>
                          <a:ea typeface="Times New Roman"/>
                          <a:cs typeface="Calibri"/>
                        </a:rPr>
                        <a:t>Cung cấp một vùng để bạn có thể nhập tiêu chí để tìm kiếm một tập tin hoặc thư mục.</a:t>
                      </a:r>
                      <a:endParaRPr lang="en-US" sz="2000" dirty="0">
                        <a:effectLst/>
                        <a:latin typeface="Cambria" panose="02040503050406030204" pitchFamily="18" charset="0"/>
                        <a:ea typeface="Times New Roman"/>
                        <a:cs typeface="Calibri"/>
                      </a:endParaRPr>
                    </a:p>
                  </a:txBody>
                  <a:tcPr marL="68580" marR="68580" marT="0" marB="0">
                    <a:lnL w="12700" cap="flat" cmpd="sng" algn="ctr">
                      <a:noFill/>
                      <a:prstDash val="solid"/>
                      <a:round/>
                      <a:headEnd type="none" w="med" len="med"/>
                      <a:tailEnd type="none" w="med" len="med"/>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noFill/>
                  </a:tcPr>
                </a:tc>
              </a:tr>
            </a:tbl>
          </a:graphicData>
        </a:graphic>
      </p:graphicFrame>
      <p:sp>
        <p:nvSpPr>
          <p:cNvPr id="3" name="Footer Placeholder 2"/>
          <p:cNvSpPr>
            <a:spLocks noGrp="1"/>
          </p:cNvSpPr>
          <p:nvPr>
            <p:ph type="ftr" sz="quarter" idx="11"/>
          </p:nvPr>
        </p:nvSpPr>
        <p:spPr/>
        <p:txBody>
          <a:bodyPr/>
          <a:lstStyle/>
          <a:p>
            <a:r>
              <a:rPr lang="en-US" smtClean="0"/>
              <a:t>© IIG Vietnam</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4</a:t>
            </a:fld>
            <a:endParaRPr lang="en-US" dirty="0"/>
          </a:p>
        </p:txBody>
      </p:sp>
    </p:spTree>
    <p:extLst>
      <p:ext uri="{BB962C8B-B14F-4D97-AF65-F5344CB8AC3E}">
        <p14:creationId xmlns:p14="http://schemas.microsoft.com/office/powerpoint/2010/main" val="3950936252"/>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vi-VN" dirty="0" smtClean="0"/>
              <a:t>Tìm hiểu phần mở rộng của tập tin</a:t>
            </a:r>
            <a:endParaRPr lang="en-US" dirty="0"/>
          </a:p>
        </p:txBody>
      </p:sp>
      <p:sp>
        <p:nvSpPr>
          <p:cNvPr id="3" name="Content Placeholder 2"/>
          <p:cNvSpPr>
            <a:spLocks noGrp="1"/>
          </p:cNvSpPr>
          <p:nvPr>
            <p:ph idx="1"/>
          </p:nvPr>
        </p:nvSpPr>
        <p:spPr>
          <a:xfrm>
            <a:off x="227038" y="1169895"/>
            <a:ext cx="4832336" cy="5557837"/>
          </a:xfrm>
        </p:spPr>
        <p:txBody>
          <a:bodyPr>
            <a:normAutofit fontScale="92500" lnSpcReduction="20000"/>
          </a:bodyPr>
          <a:lstStyle/>
          <a:p>
            <a:pPr>
              <a:lnSpc>
                <a:spcPct val="120000"/>
              </a:lnSpc>
              <a:spcBef>
                <a:spcPts val="700"/>
              </a:spcBef>
            </a:pPr>
            <a:r>
              <a:rPr lang="en-CA" b="1" dirty="0" err="1"/>
              <a:t>Xem</a:t>
            </a:r>
            <a:r>
              <a:rPr lang="en-CA" b="1" dirty="0"/>
              <a:t> </a:t>
            </a:r>
            <a:r>
              <a:rPr lang="en-CA" b="1" dirty="0" err="1"/>
              <a:t>phần</a:t>
            </a:r>
            <a:r>
              <a:rPr lang="en-CA" b="1" dirty="0"/>
              <a:t> </a:t>
            </a:r>
            <a:r>
              <a:rPr lang="en-CA" b="1" dirty="0" err="1"/>
              <a:t>mở</a:t>
            </a:r>
            <a:r>
              <a:rPr lang="en-CA" b="1" dirty="0"/>
              <a:t> </a:t>
            </a:r>
            <a:r>
              <a:rPr lang="en-CA" b="1" dirty="0" err="1"/>
              <a:t>rộng</a:t>
            </a:r>
            <a:r>
              <a:rPr lang="vi-VN" b="1" dirty="0" smtClean="0"/>
              <a:t> </a:t>
            </a:r>
            <a:r>
              <a:rPr lang="en-US" dirty="0"/>
              <a:t> </a:t>
            </a:r>
            <a:endParaRPr lang="en-US" b="1" dirty="0"/>
          </a:p>
          <a:p>
            <a:pPr lvl="1">
              <a:lnSpc>
                <a:spcPct val="120000"/>
              </a:lnSpc>
              <a:spcBef>
                <a:spcPts val="700"/>
              </a:spcBef>
            </a:pPr>
            <a:r>
              <a:rPr lang="en-CA" dirty="0" err="1"/>
              <a:t>thiết</a:t>
            </a:r>
            <a:r>
              <a:rPr lang="en-CA" dirty="0"/>
              <a:t> </a:t>
            </a:r>
            <a:r>
              <a:rPr lang="en-CA" dirty="0" err="1"/>
              <a:t>lập</a:t>
            </a:r>
            <a:r>
              <a:rPr lang="en-CA" dirty="0"/>
              <a:t> </a:t>
            </a:r>
            <a:r>
              <a:rPr lang="en-CA" dirty="0" err="1"/>
              <a:t>mặc</a:t>
            </a:r>
            <a:r>
              <a:rPr lang="en-CA" dirty="0"/>
              <a:t> </a:t>
            </a:r>
            <a:r>
              <a:rPr lang="en-CA" dirty="0" err="1"/>
              <a:t>định</a:t>
            </a:r>
            <a:r>
              <a:rPr lang="en-CA" dirty="0"/>
              <a:t> </a:t>
            </a:r>
            <a:r>
              <a:rPr lang="en-CA" dirty="0" err="1"/>
              <a:t>trong</a:t>
            </a:r>
            <a:r>
              <a:rPr lang="en-CA" dirty="0"/>
              <a:t> Windows </a:t>
            </a:r>
            <a:r>
              <a:rPr lang="en-CA" dirty="0" err="1"/>
              <a:t>là</a:t>
            </a:r>
            <a:r>
              <a:rPr lang="en-CA" dirty="0"/>
              <a:t> </a:t>
            </a:r>
            <a:r>
              <a:rPr lang="en-CA" dirty="0" err="1"/>
              <a:t>để</a:t>
            </a:r>
            <a:r>
              <a:rPr lang="en-CA" dirty="0"/>
              <a:t> </a:t>
            </a:r>
            <a:r>
              <a:rPr lang="en-CA" dirty="0" err="1"/>
              <a:t>ẩn</a:t>
            </a:r>
            <a:r>
              <a:rPr lang="en-CA" dirty="0"/>
              <a:t> </a:t>
            </a:r>
            <a:r>
              <a:rPr lang="en-CA" dirty="0" err="1"/>
              <a:t>phần</a:t>
            </a:r>
            <a:r>
              <a:rPr lang="en-CA" dirty="0"/>
              <a:t> </a:t>
            </a:r>
            <a:r>
              <a:rPr lang="en-CA" dirty="0" err="1"/>
              <a:t>mở</a:t>
            </a:r>
            <a:r>
              <a:rPr lang="en-CA" dirty="0"/>
              <a:t> </a:t>
            </a:r>
            <a:r>
              <a:rPr lang="en-CA" dirty="0" err="1"/>
              <a:t>rộng</a:t>
            </a:r>
            <a:r>
              <a:rPr lang="en-CA" dirty="0"/>
              <a:t> </a:t>
            </a:r>
            <a:r>
              <a:rPr lang="en-CA" dirty="0" err="1"/>
              <a:t>của</a:t>
            </a:r>
            <a:r>
              <a:rPr lang="en-CA" dirty="0"/>
              <a:t> </a:t>
            </a:r>
            <a:r>
              <a:rPr lang="en-CA" dirty="0" err="1"/>
              <a:t>tên</a:t>
            </a:r>
            <a:r>
              <a:rPr lang="en-CA" dirty="0"/>
              <a:t> </a:t>
            </a:r>
            <a:r>
              <a:rPr lang="en-CA" dirty="0" err="1"/>
              <a:t>tập</a:t>
            </a:r>
            <a:r>
              <a:rPr lang="en-CA" dirty="0"/>
              <a:t> tin</a:t>
            </a:r>
            <a:endParaRPr lang="vi-VN" dirty="0"/>
          </a:p>
          <a:p>
            <a:pPr lvl="1">
              <a:lnSpc>
                <a:spcPct val="120000"/>
              </a:lnSpc>
              <a:spcBef>
                <a:spcPts val="700"/>
              </a:spcBef>
            </a:pPr>
            <a:r>
              <a:rPr lang="en-CA" dirty="0" err="1"/>
              <a:t>Để</a:t>
            </a:r>
            <a:r>
              <a:rPr lang="en-CA" dirty="0"/>
              <a:t> </a:t>
            </a:r>
            <a:r>
              <a:rPr lang="en-CA" dirty="0" err="1"/>
              <a:t>luôn</a:t>
            </a:r>
            <a:r>
              <a:rPr lang="en-CA" dirty="0"/>
              <a:t> </a:t>
            </a:r>
            <a:r>
              <a:rPr lang="en-CA" dirty="0" err="1"/>
              <a:t>hiển</a:t>
            </a:r>
            <a:r>
              <a:rPr lang="en-CA" dirty="0"/>
              <a:t> thị </a:t>
            </a:r>
            <a:r>
              <a:rPr lang="en-CA" dirty="0" err="1"/>
              <a:t>phần</a:t>
            </a:r>
            <a:r>
              <a:rPr lang="en-CA" dirty="0"/>
              <a:t> </a:t>
            </a:r>
            <a:r>
              <a:rPr lang="en-CA" dirty="0" err="1"/>
              <a:t>mở</a:t>
            </a:r>
            <a:r>
              <a:rPr lang="en-CA" dirty="0"/>
              <a:t> </a:t>
            </a:r>
            <a:r>
              <a:rPr lang="en-CA" dirty="0" err="1"/>
              <a:t>rộng</a:t>
            </a:r>
            <a:r>
              <a:rPr lang="en-US" dirty="0" smtClean="0"/>
              <a:t>:</a:t>
            </a:r>
          </a:p>
          <a:p>
            <a:pPr lvl="2">
              <a:lnSpc>
                <a:spcPct val="120000"/>
              </a:lnSpc>
              <a:spcBef>
                <a:spcPts val="700"/>
              </a:spcBef>
            </a:pPr>
            <a:r>
              <a:rPr lang="en-CA" dirty="0" err="1"/>
              <a:t>trên</a:t>
            </a:r>
            <a:r>
              <a:rPr lang="en-CA" dirty="0"/>
              <a:t> </a:t>
            </a:r>
            <a:r>
              <a:rPr lang="en-CA" dirty="0" err="1"/>
              <a:t>thanh</a:t>
            </a:r>
            <a:r>
              <a:rPr lang="en-CA" dirty="0"/>
              <a:t> </a:t>
            </a:r>
            <a:r>
              <a:rPr lang="en-CA" dirty="0" err="1"/>
              <a:t>lệnh</a:t>
            </a:r>
            <a:r>
              <a:rPr lang="en-CA" dirty="0"/>
              <a:t> </a:t>
            </a:r>
            <a:r>
              <a:rPr lang="en-CA" dirty="0" err="1"/>
              <a:t>nhấp</a:t>
            </a:r>
            <a:r>
              <a:rPr lang="en-CA" dirty="0"/>
              <a:t> </a:t>
            </a:r>
            <a:r>
              <a:rPr lang="en-CA" dirty="0" err="1"/>
              <a:t>chuột</a:t>
            </a:r>
            <a:r>
              <a:rPr lang="en-CA" dirty="0"/>
              <a:t> </a:t>
            </a:r>
            <a:r>
              <a:rPr lang="en-CA" dirty="0" err="1"/>
              <a:t>vào</a:t>
            </a:r>
            <a:r>
              <a:rPr lang="en-CA" dirty="0"/>
              <a:t> </a:t>
            </a:r>
            <a:r>
              <a:rPr lang="en-US" dirty="0" smtClean="0"/>
              <a:t>               </a:t>
            </a:r>
            <a:br>
              <a:rPr lang="en-US" dirty="0" smtClean="0"/>
            </a:br>
            <a:r>
              <a:rPr lang="en-CA" dirty="0" err="1"/>
              <a:t>Nhấp</a:t>
            </a:r>
            <a:r>
              <a:rPr lang="en-CA" dirty="0"/>
              <a:t> </a:t>
            </a:r>
            <a:r>
              <a:rPr lang="en-CA" dirty="0" err="1"/>
              <a:t>chuột</a:t>
            </a:r>
            <a:r>
              <a:rPr lang="en-CA" dirty="0"/>
              <a:t> </a:t>
            </a:r>
            <a:r>
              <a:rPr lang="en-CA" dirty="0" err="1"/>
              <a:t>vào</a:t>
            </a:r>
            <a:r>
              <a:rPr lang="en-CA" dirty="0"/>
              <a:t> </a:t>
            </a:r>
            <a:r>
              <a:rPr lang="en-CA" b="1" dirty="0"/>
              <a:t>Folder and search options</a:t>
            </a:r>
            <a:r>
              <a:rPr lang="en-CA" dirty="0"/>
              <a:t> </a:t>
            </a:r>
            <a:r>
              <a:rPr lang="en-CA" dirty="0" err="1"/>
              <a:t>và</a:t>
            </a:r>
            <a:r>
              <a:rPr lang="en-CA" dirty="0"/>
              <a:t> </a:t>
            </a:r>
            <a:r>
              <a:rPr lang="en-CA" dirty="0" err="1"/>
              <a:t>sau</a:t>
            </a:r>
            <a:r>
              <a:rPr lang="en-CA" dirty="0"/>
              <a:t> </a:t>
            </a:r>
            <a:r>
              <a:rPr lang="en-CA" dirty="0" err="1"/>
              <a:t>đó</a:t>
            </a:r>
            <a:r>
              <a:rPr lang="en-CA" dirty="0"/>
              <a:t> </a:t>
            </a:r>
            <a:r>
              <a:rPr lang="en-CA" dirty="0" err="1"/>
              <a:t>vào</a:t>
            </a:r>
            <a:r>
              <a:rPr lang="en-CA" dirty="0"/>
              <a:t> </a:t>
            </a:r>
            <a:r>
              <a:rPr lang="en-CA" dirty="0" err="1"/>
              <a:t>thẻ</a:t>
            </a:r>
            <a:r>
              <a:rPr lang="en-CA" dirty="0"/>
              <a:t> </a:t>
            </a:r>
            <a:r>
              <a:rPr lang="en-CA" b="1" dirty="0"/>
              <a:t>View</a:t>
            </a:r>
            <a:r>
              <a:rPr lang="en-CA" dirty="0"/>
              <a:t>, </a:t>
            </a:r>
            <a:r>
              <a:rPr lang="en-CA" dirty="0" err="1"/>
              <a:t>trong</a:t>
            </a:r>
            <a:r>
              <a:rPr lang="en-CA" dirty="0"/>
              <a:t> </a:t>
            </a:r>
            <a:r>
              <a:rPr lang="en-CA" dirty="0" err="1"/>
              <a:t>danh</a:t>
            </a:r>
            <a:r>
              <a:rPr lang="en-CA" dirty="0"/>
              <a:t> </a:t>
            </a:r>
            <a:r>
              <a:rPr lang="en-CA" dirty="0" err="1"/>
              <a:t>sách</a:t>
            </a:r>
            <a:r>
              <a:rPr lang="en-CA" dirty="0"/>
              <a:t> </a:t>
            </a:r>
            <a:r>
              <a:rPr lang="en-CA" b="1" dirty="0"/>
              <a:t>Advanced settings</a:t>
            </a:r>
            <a:r>
              <a:rPr lang="en-CA" dirty="0"/>
              <a:t>, </a:t>
            </a:r>
            <a:r>
              <a:rPr lang="en-CA" dirty="0" err="1"/>
              <a:t>bỏ</a:t>
            </a:r>
            <a:r>
              <a:rPr lang="en-CA" dirty="0"/>
              <a:t> </a:t>
            </a:r>
            <a:r>
              <a:rPr lang="en-CA" dirty="0" err="1"/>
              <a:t>dấu</a:t>
            </a:r>
            <a:r>
              <a:rPr lang="en-CA" dirty="0"/>
              <a:t> </a:t>
            </a:r>
            <a:r>
              <a:rPr lang="en-CA" dirty="0" err="1"/>
              <a:t>tích</a:t>
            </a:r>
            <a:r>
              <a:rPr lang="en-CA" dirty="0"/>
              <a:t> ở </a:t>
            </a:r>
            <a:r>
              <a:rPr lang="en-CA" b="1" dirty="0"/>
              <a:t>Hide extensions for known file types</a:t>
            </a:r>
            <a:r>
              <a:rPr lang="en-CA" dirty="0"/>
              <a:t>.</a:t>
            </a:r>
            <a:endParaRPr lang="en-US" dirty="0" smtClean="0"/>
          </a:p>
          <a:p>
            <a:pPr lvl="1">
              <a:lnSpc>
                <a:spcPct val="120000"/>
              </a:lnSpc>
              <a:spcBef>
                <a:spcPts val="700"/>
              </a:spcBef>
            </a:pPr>
            <a:r>
              <a:rPr lang="en-CA" dirty="0" err="1"/>
              <a:t>Khi</a:t>
            </a:r>
            <a:r>
              <a:rPr lang="en-CA" dirty="0"/>
              <a:t> </a:t>
            </a:r>
            <a:r>
              <a:rPr lang="en-CA" dirty="0" err="1"/>
              <a:t>bạn</a:t>
            </a:r>
            <a:r>
              <a:rPr lang="en-CA" dirty="0"/>
              <a:t> </a:t>
            </a:r>
            <a:r>
              <a:rPr lang="en-CA" dirty="0" err="1"/>
              <a:t>cần</a:t>
            </a:r>
            <a:r>
              <a:rPr lang="en-CA" dirty="0"/>
              <a:t> </a:t>
            </a:r>
            <a:r>
              <a:rPr lang="en-CA" dirty="0" err="1"/>
              <a:t>xem</a:t>
            </a:r>
            <a:r>
              <a:rPr lang="en-CA" dirty="0"/>
              <a:t> </a:t>
            </a:r>
            <a:r>
              <a:rPr lang="en-CA" dirty="0" err="1"/>
              <a:t>các</a:t>
            </a:r>
            <a:r>
              <a:rPr lang="en-CA" dirty="0"/>
              <a:t> </a:t>
            </a:r>
            <a:r>
              <a:rPr lang="en-CA" dirty="0" err="1"/>
              <a:t>tập</a:t>
            </a:r>
            <a:r>
              <a:rPr lang="en-CA" dirty="0"/>
              <a:t> tin </a:t>
            </a:r>
            <a:r>
              <a:rPr lang="en-CA" dirty="0" err="1"/>
              <a:t>ẩn</a:t>
            </a:r>
            <a:r>
              <a:rPr lang="en-CA" dirty="0"/>
              <a:t>, </a:t>
            </a:r>
            <a:r>
              <a:rPr lang="en-CA" dirty="0" err="1"/>
              <a:t>bạn</a:t>
            </a:r>
            <a:r>
              <a:rPr lang="en-CA" dirty="0"/>
              <a:t> </a:t>
            </a:r>
            <a:r>
              <a:rPr lang="en-CA" dirty="0" err="1"/>
              <a:t>có</a:t>
            </a:r>
            <a:r>
              <a:rPr lang="en-CA" dirty="0"/>
              <a:t> </a:t>
            </a:r>
            <a:r>
              <a:rPr lang="en-CA" dirty="0" err="1"/>
              <a:t>thể</a:t>
            </a:r>
            <a:r>
              <a:rPr lang="en-CA" dirty="0"/>
              <a:t> </a:t>
            </a:r>
            <a:r>
              <a:rPr lang="en-CA" dirty="0" err="1"/>
              <a:t>bỏ</a:t>
            </a:r>
            <a:r>
              <a:rPr lang="en-CA" dirty="0"/>
              <a:t> </a:t>
            </a:r>
            <a:r>
              <a:rPr lang="en-CA" dirty="0" err="1"/>
              <a:t>chọn</a:t>
            </a:r>
            <a:r>
              <a:rPr lang="en-CA" dirty="0"/>
              <a:t> </a:t>
            </a:r>
            <a:r>
              <a:rPr lang="en-CA" dirty="0" err="1"/>
              <a:t>tùy</a:t>
            </a:r>
            <a:r>
              <a:rPr lang="en-CA" dirty="0"/>
              <a:t> </a:t>
            </a:r>
            <a:r>
              <a:rPr lang="en-CA" dirty="0" err="1"/>
              <a:t>chọn</a:t>
            </a:r>
            <a:r>
              <a:rPr lang="en-CA" dirty="0"/>
              <a:t> </a:t>
            </a:r>
            <a:r>
              <a:rPr lang="en-CA" b="1" dirty="0"/>
              <a:t>Hide protected operating system files (Recommended)</a:t>
            </a:r>
            <a:endParaRPr lang="en-US" b="1" dirty="0" smtClean="0"/>
          </a:p>
        </p:txBody>
      </p:sp>
      <p:pic>
        <p:nvPicPr>
          <p:cNvPr id="4" name="Picture 3" descr="C:\Certiport\iQsystem\Exams\Microsoft Office Specialist\Documents\l4-023.png"/>
          <p:cNvPicPr/>
          <p:nvPr/>
        </p:nvPicPr>
        <p:blipFill>
          <a:blip r:embed="rId3">
            <a:extLst>
              <a:ext uri="{28A0092B-C50C-407E-A947-70E740481C1C}">
                <a14:useLocalDpi xmlns:a14="http://schemas.microsoft.com/office/drawing/2010/main" val="0"/>
              </a:ext>
            </a:extLst>
          </a:blip>
          <a:srcRect/>
          <a:stretch>
            <a:fillRect/>
          </a:stretch>
        </p:blipFill>
        <p:spPr bwMode="auto">
          <a:xfrm>
            <a:off x="5564229" y="1792270"/>
            <a:ext cx="3555006" cy="4313085"/>
          </a:xfrm>
          <a:prstGeom prst="rect">
            <a:avLst/>
          </a:prstGeom>
          <a:noFill/>
          <a:ln>
            <a:noFill/>
          </a:ln>
        </p:spPr>
      </p:pic>
      <p:pic>
        <p:nvPicPr>
          <p:cNvPr id="5" name="Picture 4" descr="Description: u2-079"/>
          <p:cNvPicPr/>
          <p:nvPr/>
        </p:nvPicPr>
        <p:blipFill>
          <a:blip r:embed="rId4">
            <a:extLst>
              <a:ext uri="{28A0092B-C50C-407E-A947-70E740481C1C}">
                <a14:useLocalDpi xmlns:a14="http://schemas.microsoft.com/office/drawing/2010/main" val="0"/>
              </a:ext>
            </a:extLst>
          </a:blip>
          <a:srcRect/>
          <a:stretch>
            <a:fillRect/>
          </a:stretch>
        </p:blipFill>
        <p:spPr bwMode="auto">
          <a:xfrm>
            <a:off x="4558553" y="3281005"/>
            <a:ext cx="647640" cy="178325"/>
          </a:xfrm>
          <a:prstGeom prst="rect">
            <a:avLst/>
          </a:prstGeom>
          <a:noFill/>
          <a:ln>
            <a:noFill/>
          </a:ln>
        </p:spPr>
      </p:pic>
      <p:sp>
        <p:nvSpPr>
          <p:cNvPr id="6" name="Footer Placeholder 5"/>
          <p:cNvSpPr>
            <a:spLocks noGrp="1"/>
          </p:cNvSpPr>
          <p:nvPr>
            <p:ph type="ftr" sz="quarter" idx="11"/>
          </p:nvPr>
        </p:nvSpPr>
        <p:spPr/>
        <p:txBody>
          <a:bodyPr/>
          <a:lstStyle/>
          <a:p>
            <a:r>
              <a:rPr lang="en-US" smtClean="0"/>
              <a:t>© IIG Vietnam</a:t>
            </a:r>
            <a:endParaRPr lang="en-US" dirty="0"/>
          </a:p>
        </p:txBody>
      </p:sp>
      <p:sp>
        <p:nvSpPr>
          <p:cNvPr id="7" name="Slide Number Placeholder 6"/>
          <p:cNvSpPr>
            <a:spLocks noGrp="1"/>
          </p:cNvSpPr>
          <p:nvPr>
            <p:ph type="sldNum" sz="quarter" idx="12"/>
          </p:nvPr>
        </p:nvSpPr>
        <p:spPr/>
        <p:txBody>
          <a:bodyPr/>
          <a:lstStyle/>
          <a:p>
            <a:fld id="{45FB6C65-6715-49C2-A781-2C0369051A11}" type="slidenum">
              <a:rPr lang="en-US" smtClean="0"/>
              <a:t>40</a:t>
            </a:fld>
            <a:endParaRPr lang="en-US" dirty="0"/>
          </a:p>
        </p:txBody>
      </p:sp>
    </p:spTree>
    <p:extLst>
      <p:ext uri="{BB962C8B-B14F-4D97-AF65-F5344CB8AC3E}">
        <p14:creationId xmlns:p14="http://schemas.microsoft.com/office/powerpoint/2010/main" val="1922366983"/>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vi-VN"/>
              <a:t>Chọn các tập tin hay thư mục</a:t>
            </a:r>
            <a:endParaRPr lang="en-US" dirty="0"/>
          </a:p>
        </p:txBody>
      </p:sp>
      <p:sp>
        <p:nvSpPr>
          <p:cNvPr id="7" name="Footer Placeholder 6"/>
          <p:cNvSpPr>
            <a:spLocks noGrp="1"/>
          </p:cNvSpPr>
          <p:nvPr>
            <p:ph type="ftr" sz="quarter" idx="11"/>
          </p:nvPr>
        </p:nvSpPr>
        <p:spPr/>
        <p:txBody>
          <a:bodyPr/>
          <a:lstStyle/>
          <a:p>
            <a:r>
              <a:rPr lang="en-US" smtClean="0"/>
              <a:t>© IIG Vietnam</a:t>
            </a:r>
            <a:endParaRPr lang="en-US" dirty="0"/>
          </a:p>
        </p:txBody>
      </p:sp>
      <p:sp>
        <p:nvSpPr>
          <p:cNvPr id="8" name="Slide Number Placeholder 7"/>
          <p:cNvSpPr>
            <a:spLocks noGrp="1"/>
          </p:cNvSpPr>
          <p:nvPr>
            <p:ph type="sldNum" sz="quarter" idx="12"/>
          </p:nvPr>
        </p:nvSpPr>
        <p:spPr/>
        <p:txBody>
          <a:bodyPr/>
          <a:lstStyle/>
          <a:p>
            <a:fld id="{45FB6C65-6715-49C2-A781-2C0369051A11}" type="slidenum">
              <a:rPr lang="en-US" smtClean="0"/>
              <a:t>41</a:t>
            </a:fld>
            <a:endParaRPr lang="en-US" dirty="0"/>
          </a:p>
        </p:txBody>
      </p:sp>
      <p:graphicFrame>
        <p:nvGraphicFramePr>
          <p:cNvPr id="5" name="Table 4"/>
          <p:cNvGraphicFramePr>
            <a:graphicFrameLocks noGrp="1"/>
          </p:cNvGraphicFramePr>
          <p:nvPr>
            <p:extLst>
              <p:ext uri="{D42A27DB-BD31-4B8C-83A1-F6EECF244321}">
                <p14:modId xmlns:p14="http://schemas.microsoft.com/office/powerpoint/2010/main" val="2514501350"/>
              </p:ext>
            </p:extLst>
          </p:nvPr>
        </p:nvGraphicFramePr>
        <p:xfrm>
          <a:off x="525289" y="1351554"/>
          <a:ext cx="8309429" cy="4916480"/>
        </p:xfrm>
        <a:graphic>
          <a:graphicData uri="http://schemas.openxmlformats.org/drawingml/2006/table">
            <a:tbl>
              <a:tblPr firstRow="1" bandRow="1">
                <a:tableStyleId>{2D5ABB26-0587-4C30-8999-92F81FD0307C}</a:tableStyleId>
              </a:tblPr>
              <a:tblGrid>
                <a:gridCol w="2324591"/>
                <a:gridCol w="5984838"/>
              </a:tblGrid>
              <a:tr h="484565">
                <a:tc>
                  <a:txBody>
                    <a:bodyPr/>
                    <a:lstStyle/>
                    <a:p>
                      <a:pPr>
                        <a:lnSpc>
                          <a:spcPct val="114000"/>
                        </a:lnSpc>
                      </a:pPr>
                      <a:r>
                        <a:rPr lang="en-US" sz="1800" b="1" dirty="0" err="1" smtClean="0">
                          <a:latin typeface="Cambria" panose="02040503050406030204" pitchFamily="18" charset="0"/>
                        </a:rPr>
                        <a:t>Một</a:t>
                      </a:r>
                      <a:r>
                        <a:rPr lang="en-US" sz="1800" b="1" baseline="0" dirty="0" smtClean="0">
                          <a:latin typeface="Cambria" panose="02040503050406030204" pitchFamily="18" charset="0"/>
                        </a:rPr>
                        <a:t> </a:t>
                      </a:r>
                      <a:r>
                        <a:rPr lang="en-US" sz="1800" b="1" dirty="0" err="1" smtClean="0">
                          <a:latin typeface="Cambria" panose="02040503050406030204" pitchFamily="18" charset="0"/>
                        </a:rPr>
                        <a:t>tập</a:t>
                      </a:r>
                      <a:r>
                        <a:rPr lang="en-US" sz="1800" b="1" dirty="0" smtClean="0">
                          <a:latin typeface="Cambria" panose="02040503050406030204" pitchFamily="18" charset="0"/>
                        </a:rPr>
                        <a:t> tin/</a:t>
                      </a:r>
                      <a:r>
                        <a:rPr lang="en-US" sz="1800" b="1" dirty="0" err="1" smtClean="0">
                          <a:latin typeface="Cambria" panose="02040503050406030204" pitchFamily="18" charset="0"/>
                        </a:rPr>
                        <a:t>thư</a:t>
                      </a:r>
                      <a:r>
                        <a:rPr lang="en-US" sz="1800" b="1" dirty="0" smtClean="0">
                          <a:latin typeface="Cambria" panose="02040503050406030204" pitchFamily="18" charset="0"/>
                        </a:rPr>
                        <a:t> </a:t>
                      </a:r>
                      <a:r>
                        <a:rPr lang="en-US" sz="1800" b="1" dirty="0" err="1" smtClean="0">
                          <a:latin typeface="Cambria" panose="02040503050406030204" pitchFamily="18" charset="0"/>
                        </a:rPr>
                        <a:t>mục</a:t>
                      </a:r>
                      <a:endParaRPr lang="en-US" sz="1800" b="1" dirty="0">
                        <a:latin typeface="Cambria" panose="02040503050406030204" pitchFamily="18" charset="0"/>
                      </a:endParaRPr>
                    </a:p>
                  </a:txBody>
                  <a:tcPr>
                    <a:lnL>
                      <a:noFill/>
                    </a:lnL>
                    <a:lnR w="12700" cap="flat" cmpd="sng" algn="ctr">
                      <a:noFill/>
                      <a:prstDash val="solid"/>
                      <a:round/>
                      <a:headEnd type="none" w="med" len="med"/>
                      <a:tailEnd type="none" w="med" len="med"/>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14000"/>
                        </a:lnSpc>
                      </a:pPr>
                      <a:r>
                        <a:rPr lang="en-US" sz="1800" smtClean="0">
                          <a:latin typeface="Cambria" panose="02040503050406030204" pitchFamily="18" charset="0"/>
                        </a:rPr>
                        <a:t>Trỏ</a:t>
                      </a:r>
                      <a:r>
                        <a:rPr lang="en-US" sz="1800" baseline="0" smtClean="0">
                          <a:latin typeface="Cambria" panose="02040503050406030204" pitchFamily="18" charset="0"/>
                        </a:rPr>
                        <a:t> vào tập tin hay thư mục đó.</a:t>
                      </a:r>
                      <a:endParaRPr lang="en-US" sz="1800" dirty="0">
                        <a:latin typeface="Cambria" panose="02040503050406030204" pitchFamily="18" charset="0"/>
                      </a:endParaRPr>
                    </a:p>
                  </a:txBody>
                  <a:tcPr>
                    <a:lnL w="12700" cap="flat" cmpd="sng" algn="ctr">
                      <a:noFill/>
                      <a:prstDash val="solid"/>
                      <a:round/>
                      <a:headEnd type="none" w="med" len="med"/>
                      <a:tailEnd type="none" w="med" len="med"/>
                    </a:lnL>
                    <a:lnR>
                      <a:noFill/>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498445">
                <a:tc>
                  <a:txBody>
                    <a:bodyPr/>
                    <a:lstStyle/>
                    <a:p>
                      <a:pPr>
                        <a:lnSpc>
                          <a:spcPct val="114000"/>
                        </a:lnSpc>
                      </a:pPr>
                      <a:r>
                        <a:rPr lang="en-US" sz="1800" b="1" dirty="0" err="1" smtClean="0">
                          <a:latin typeface="Cambria" panose="02040503050406030204" pitchFamily="18" charset="0"/>
                        </a:rPr>
                        <a:t>Tất</a:t>
                      </a:r>
                      <a:r>
                        <a:rPr lang="en-US" sz="1800" b="1" baseline="0" dirty="0" smtClean="0">
                          <a:latin typeface="Cambria" panose="02040503050406030204" pitchFamily="18" charset="0"/>
                        </a:rPr>
                        <a:t> </a:t>
                      </a:r>
                      <a:r>
                        <a:rPr lang="en-US" sz="1800" b="1" baseline="0" dirty="0" err="1" smtClean="0">
                          <a:latin typeface="Cambria" panose="02040503050406030204" pitchFamily="18" charset="0"/>
                        </a:rPr>
                        <a:t>cả</a:t>
                      </a:r>
                      <a:r>
                        <a:rPr lang="en-US" sz="1800" b="1" baseline="0" dirty="0" smtClean="0">
                          <a:latin typeface="Cambria" panose="02040503050406030204" pitchFamily="18" charset="0"/>
                        </a:rPr>
                        <a:t> </a:t>
                      </a:r>
                      <a:r>
                        <a:rPr lang="en-US" sz="1800" b="1" dirty="0" err="1" smtClean="0">
                          <a:latin typeface="Cambria" panose="02040503050406030204" pitchFamily="18" charset="0"/>
                        </a:rPr>
                        <a:t>tập</a:t>
                      </a:r>
                      <a:r>
                        <a:rPr lang="en-US" sz="1800" b="1" dirty="0" smtClean="0">
                          <a:latin typeface="Cambria" panose="02040503050406030204" pitchFamily="18" charset="0"/>
                        </a:rPr>
                        <a:t> tin/</a:t>
                      </a:r>
                      <a:r>
                        <a:rPr lang="en-US" sz="1800" b="1" dirty="0" err="1" smtClean="0">
                          <a:latin typeface="Cambria" panose="02040503050406030204" pitchFamily="18" charset="0"/>
                        </a:rPr>
                        <a:t>thư</a:t>
                      </a:r>
                      <a:r>
                        <a:rPr lang="en-US" sz="1800" b="1" dirty="0" smtClean="0">
                          <a:latin typeface="Cambria" panose="02040503050406030204" pitchFamily="18" charset="0"/>
                        </a:rPr>
                        <a:t> </a:t>
                      </a:r>
                      <a:r>
                        <a:rPr lang="en-US" sz="1800" b="1" dirty="0" err="1" smtClean="0">
                          <a:latin typeface="Cambria" panose="02040503050406030204" pitchFamily="18" charset="0"/>
                        </a:rPr>
                        <a:t>mục</a:t>
                      </a:r>
                      <a:endParaRPr lang="en-US" sz="1800" b="1" dirty="0">
                        <a:latin typeface="Cambria" panose="02040503050406030204" pitchFamily="18" charset="0"/>
                      </a:endParaRPr>
                    </a:p>
                  </a:txBody>
                  <a:tcPr>
                    <a:lnL>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indent="0" algn="l" defTabSz="914400" rtl="0" eaLnBrk="1" fontAlgn="auto" latinLnBrk="0" hangingPunct="1">
                        <a:lnSpc>
                          <a:spcPct val="114000"/>
                        </a:lnSpc>
                        <a:spcBef>
                          <a:spcPts val="0"/>
                        </a:spcBef>
                        <a:spcAft>
                          <a:spcPts val="0"/>
                        </a:spcAft>
                        <a:buClrTx/>
                        <a:buSzTx/>
                        <a:buFontTx/>
                        <a:buNone/>
                        <a:tabLst/>
                        <a:defRPr/>
                      </a:pPr>
                      <a:r>
                        <a:rPr lang="en-US" sz="1800" smtClean="0">
                          <a:latin typeface="Cambria" panose="02040503050406030204" pitchFamily="18" charset="0"/>
                        </a:rPr>
                        <a:t>Chọn              , sau đó</a:t>
                      </a:r>
                      <a:r>
                        <a:rPr lang="en-US" sz="1800" baseline="0" smtClean="0">
                          <a:latin typeface="Cambria" panose="02040503050406030204" pitchFamily="18" charset="0"/>
                        </a:rPr>
                        <a:t> </a:t>
                      </a:r>
                      <a:r>
                        <a:rPr lang="en-US" sz="1800" smtClean="0">
                          <a:latin typeface="Cambria" panose="02040503050406030204" pitchFamily="18" charset="0"/>
                        </a:rPr>
                        <a:t>chọn </a:t>
                      </a:r>
                      <a:r>
                        <a:rPr lang="en-US" sz="1800" b="1" dirty="0" smtClean="0">
                          <a:latin typeface="Cambria" panose="02040503050406030204" pitchFamily="18" charset="0"/>
                        </a:rPr>
                        <a:t>Select all</a:t>
                      </a:r>
                      <a:r>
                        <a:rPr lang="en-US" sz="1800" smtClean="0">
                          <a:latin typeface="Cambria" panose="02040503050406030204" pitchFamily="18" charset="0"/>
                        </a:rPr>
                        <a:t>, </a:t>
                      </a:r>
                      <a:br>
                        <a:rPr lang="en-US" sz="1800" smtClean="0">
                          <a:latin typeface="Cambria" panose="02040503050406030204" pitchFamily="18" charset="0"/>
                        </a:rPr>
                      </a:br>
                      <a:r>
                        <a:rPr lang="en-US" sz="1800" smtClean="0">
                          <a:latin typeface="Cambria" panose="02040503050406030204" pitchFamily="18" charset="0"/>
                        </a:rPr>
                        <a:t>hoặc</a:t>
                      </a:r>
                      <a:r>
                        <a:rPr lang="en-US" sz="1800" baseline="0" smtClean="0">
                          <a:latin typeface="Cambria" panose="02040503050406030204" pitchFamily="18" charset="0"/>
                        </a:rPr>
                        <a:t> nhấn</a:t>
                      </a:r>
                      <a:r>
                        <a:rPr lang="en-US" sz="1800" smtClean="0">
                          <a:latin typeface="Cambria" panose="02040503050406030204" pitchFamily="18" charset="0"/>
                        </a:rPr>
                        <a:t> </a:t>
                      </a:r>
                      <a:r>
                        <a:rPr lang="en-US" sz="1800" dirty="0" smtClean="0">
                          <a:latin typeface="Cambria" panose="02040503050406030204" pitchFamily="18" charset="0"/>
                        </a:rPr>
                        <a:t>CTRL + A.</a:t>
                      </a:r>
                      <a:endParaRPr lang="en-US" sz="1800" dirty="0">
                        <a:latin typeface="Cambria" panose="02040503050406030204" pitchFamily="18" charset="0"/>
                      </a:endParaRPr>
                    </a:p>
                  </a:txBody>
                  <a:tcPr>
                    <a:lnL w="12700" cap="flat" cmpd="sng" algn="ctr">
                      <a:no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832757">
                <a:tc>
                  <a:txBody>
                    <a:bodyPr/>
                    <a:lstStyle/>
                    <a:p>
                      <a:pPr>
                        <a:lnSpc>
                          <a:spcPct val="114000"/>
                        </a:lnSpc>
                      </a:pPr>
                      <a:r>
                        <a:rPr lang="en-US" sz="1800" b="1" dirty="0" err="1" smtClean="0">
                          <a:latin typeface="Cambria" panose="02040503050406030204" pitchFamily="18" charset="0"/>
                        </a:rPr>
                        <a:t>Các</a:t>
                      </a:r>
                      <a:r>
                        <a:rPr lang="en-US" sz="1800" b="1" baseline="0" dirty="0" smtClean="0">
                          <a:latin typeface="Cambria" panose="02040503050406030204" pitchFamily="18" charset="0"/>
                        </a:rPr>
                        <a:t> </a:t>
                      </a:r>
                      <a:r>
                        <a:rPr lang="en-US" sz="1800" b="1" dirty="0" err="1" smtClean="0">
                          <a:latin typeface="Cambria" panose="02040503050406030204" pitchFamily="18" charset="0"/>
                        </a:rPr>
                        <a:t>tập</a:t>
                      </a:r>
                      <a:r>
                        <a:rPr lang="en-US" sz="1800" b="1" dirty="0" smtClean="0">
                          <a:latin typeface="Cambria" panose="02040503050406030204" pitchFamily="18" charset="0"/>
                        </a:rPr>
                        <a:t> tin/</a:t>
                      </a:r>
                      <a:r>
                        <a:rPr lang="en-US" sz="1800" b="1" dirty="0" err="1" smtClean="0">
                          <a:latin typeface="Cambria" panose="02040503050406030204" pitchFamily="18" charset="0"/>
                        </a:rPr>
                        <a:t>thư</a:t>
                      </a:r>
                      <a:r>
                        <a:rPr lang="en-US" sz="1800" b="1" dirty="0" smtClean="0">
                          <a:latin typeface="Cambria" panose="02040503050406030204" pitchFamily="18" charset="0"/>
                        </a:rPr>
                        <a:t> </a:t>
                      </a:r>
                      <a:r>
                        <a:rPr lang="en-US" sz="1800" b="1" dirty="0" err="1" smtClean="0">
                          <a:latin typeface="Cambria" panose="02040503050406030204" pitchFamily="18" charset="0"/>
                        </a:rPr>
                        <a:t>mục</a:t>
                      </a:r>
                      <a:r>
                        <a:rPr lang="en-US" sz="1800" b="1" dirty="0" smtClean="0">
                          <a:latin typeface="Cambria" panose="02040503050406030204" pitchFamily="18" charset="0"/>
                        </a:rPr>
                        <a:t> </a:t>
                      </a:r>
                      <a:r>
                        <a:rPr lang="en-US" sz="1800" b="1" dirty="0" err="1" smtClean="0">
                          <a:latin typeface="Cambria" panose="02040503050406030204" pitchFamily="18" charset="0"/>
                        </a:rPr>
                        <a:t>liên</a:t>
                      </a:r>
                      <a:r>
                        <a:rPr lang="en-US" sz="1800" b="1" baseline="0" dirty="0" smtClean="0">
                          <a:latin typeface="Cambria" panose="02040503050406030204" pitchFamily="18" charset="0"/>
                        </a:rPr>
                        <a:t> </a:t>
                      </a:r>
                      <a:r>
                        <a:rPr lang="en-US" sz="1800" b="1" baseline="0" dirty="0" err="1" smtClean="0">
                          <a:latin typeface="Cambria" panose="02040503050406030204" pitchFamily="18" charset="0"/>
                        </a:rPr>
                        <a:t>tục</a:t>
                      </a:r>
                      <a:endParaRPr lang="en-US" sz="1800" b="1" dirty="0">
                        <a:latin typeface="Cambria" panose="02040503050406030204" pitchFamily="18" charset="0"/>
                      </a:endParaRPr>
                    </a:p>
                  </a:txBody>
                  <a:tcPr>
                    <a:lnL>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14000"/>
                        </a:lnSpc>
                      </a:pPr>
                      <a:r>
                        <a:rPr lang="vi-VN" sz="1800" dirty="0" smtClean="0">
                          <a:latin typeface="Cambria" panose="02040503050406030204" pitchFamily="18" charset="0"/>
                        </a:rPr>
                        <a:t>Trỏ vào tập tin/thư mục đầu tiên, nhấn và giữ phím SHIFT, sau đó trỏ đến tập tin/thư mục cuối cùng</a:t>
                      </a:r>
                      <a:r>
                        <a:rPr lang="en-US" sz="1800" dirty="0" smtClean="0">
                          <a:latin typeface="Cambria" panose="02040503050406030204" pitchFamily="18" charset="0"/>
                        </a:rPr>
                        <a:t> </a:t>
                      </a:r>
                      <a:r>
                        <a:rPr lang="vi-VN" sz="1800" dirty="0" smtClean="0">
                          <a:latin typeface="Cambria" panose="02040503050406030204" pitchFamily="18" charset="0"/>
                        </a:rPr>
                        <a:t>trong danh sách.</a:t>
                      </a:r>
                      <a:endParaRPr lang="en-US" sz="1800" dirty="0">
                        <a:latin typeface="Cambria" panose="02040503050406030204" pitchFamily="18" charset="0"/>
                      </a:endParaRPr>
                    </a:p>
                  </a:txBody>
                  <a:tcPr>
                    <a:lnL w="12700" cap="flat" cmpd="sng" algn="ctr">
                      <a:no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607089">
                <a:tc>
                  <a:txBody>
                    <a:bodyPr/>
                    <a:lstStyle/>
                    <a:p>
                      <a:pPr>
                        <a:lnSpc>
                          <a:spcPct val="114000"/>
                        </a:lnSpc>
                      </a:pPr>
                      <a:r>
                        <a:rPr lang="en-US" sz="1800" b="1" dirty="0" smtClean="0">
                          <a:latin typeface="Cambria" panose="02040503050406030204" pitchFamily="18" charset="0"/>
                        </a:rPr>
                        <a:t>Phương</a:t>
                      </a:r>
                      <a:r>
                        <a:rPr lang="en-US" sz="1800" b="1" baseline="0" dirty="0" smtClean="0">
                          <a:latin typeface="Cambria" panose="02040503050406030204" pitchFamily="18" charset="0"/>
                        </a:rPr>
                        <a:t> </a:t>
                      </a:r>
                      <a:r>
                        <a:rPr lang="en-US" sz="1800" b="1" baseline="0" dirty="0" err="1" smtClean="0">
                          <a:latin typeface="Cambria" panose="02040503050406030204" pitchFamily="18" charset="0"/>
                        </a:rPr>
                        <a:t>pháp</a:t>
                      </a:r>
                      <a:r>
                        <a:rPr lang="en-US" sz="1800" b="1" baseline="0" dirty="0" smtClean="0">
                          <a:latin typeface="Cambria" panose="02040503050406030204" pitchFamily="18" charset="0"/>
                        </a:rPr>
                        <a:t> </a:t>
                      </a:r>
                      <a:r>
                        <a:rPr lang="en-US" sz="1800" b="1" dirty="0" smtClean="0">
                          <a:latin typeface="Cambria" panose="02040503050406030204" pitchFamily="18" charset="0"/>
                        </a:rPr>
                        <a:t>Lasso</a:t>
                      </a:r>
                      <a:endParaRPr lang="en-US" sz="1800" b="1" dirty="0">
                        <a:latin typeface="Cambria" panose="02040503050406030204" pitchFamily="18" charset="0"/>
                      </a:endParaRPr>
                    </a:p>
                  </a:txBody>
                  <a:tcPr>
                    <a:lnL>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indent="0" algn="l" defTabSz="914400" rtl="0" eaLnBrk="1" fontAlgn="auto" latinLnBrk="0" hangingPunct="1">
                        <a:lnSpc>
                          <a:spcPct val="114000"/>
                        </a:lnSpc>
                        <a:spcBef>
                          <a:spcPts val="0"/>
                        </a:spcBef>
                        <a:spcAft>
                          <a:spcPts val="0"/>
                        </a:spcAft>
                        <a:buClrTx/>
                        <a:buSzTx/>
                        <a:buFontTx/>
                        <a:buNone/>
                        <a:tabLst/>
                        <a:defRPr/>
                      </a:pPr>
                      <a:r>
                        <a:rPr lang="vi-VN" sz="1800" dirty="0" smtClean="0">
                          <a:latin typeface="Cambria" panose="02040503050406030204" pitchFamily="18" charset="0"/>
                        </a:rPr>
                        <a:t>Trỏ vào ở bên phải</a:t>
                      </a:r>
                      <a:r>
                        <a:rPr lang="en-US" sz="1800" dirty="0" smtClean="0">
                          <a:latin typeface="Cambria" panose="02040503050406030204" pitchFamily="18" charset="0"/>
                        </a:rPr>
                        <a:t>/</a:t>
                      </a:r>
                      <a:r>
                        <a:rPr lang="en-US" sz="1800" dirty="0" err="1" smtClean="0">
                          <a:latin typeface="Cambria" panose="02040503050406030204" pitchFamily="18" charset="0"/>
                        </a:rPr>
                        <a:t>tr</a:t>
                      </a:r>
                      <a:r>
                        <a:rPr lang="vi-VN" sz="1800" dirty="0" smtClean="0">
                          <a:latin typeface="Cambria" panose="02040503050406030204" pitchFamily="18" charset="0"/>
                        </a:rPr>
                        <a:t>ái của tập tin/thư mục đầu tiên để chọn, sau đó nhấn chuột và kéo để chọn các tập tin/thư mục.</a:t>
                      </a:r>
                      <a:endParaRPr lang="en-US" sz="1800" dirty="0">
                        <a:latin typeface="Cambria" panose="02040503050406030204" pitchFamily="18" charset="0"/>
                      </a:endParaRPr>
                    </a:p>
                  </a:txBody>
                  <a:tcPr>
                    <a:lnL w="12700" cap="flat" cmpd="sng" algn="ctr">
                      <a:no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841828">
                <a:tc>
                  <a:txBody>
                    <a:bodyPr/>
                    <a:lstStyle/>
                    <a:p>
                      <a:pPr>
                        <a:lnSpc>
                          <a:spcPct val="114000"/>
                        </a:lnSpc>
                      </a:pPr>
                      <a:r>
                        <a:rPr lang="en-US" sz="1800" b="1" smtClean="0">
                          <a:latin typeface="Cambria" panose="02040503050406030204" pitchFamily="18" charset="0"/>
                        </a:rPr>
                        <a:t>Các</a:t>
                      </a:r>
                      <a:r>
                        <a:rPr lang="en-US" sz="1800" b="1" baseline="0" smtClean="0">
                          <a:latin typeface="Cambria" panose="02040503050406030204" pitchFamily="18" charset="0"/>
                        </a:rPr>
                        <a:t> </a:t>
                      </a:r>
                      <a:r>
                        <a:rPr lang="en-US" sz="1800" b="1" smtClean="0">
                          <a:latin typeface="Cambria" panose="02040503050406030204" pitchFamily="18" charset="0"/>
                        </a:rPr>
                        <a:t>tập tin/thư mục không</a:t>
                      </a:r>
                      <a:r>
                        <a:rPr lang="en-US" sz="1800" b="1" baseline="0" smtClean="0">
                          <a:latin typeface="Cambria" panose="02040503050406030204" pitchFamily="18" charset="0"/>
                        </a:rPr>
                        <a:t> </a:t>
                      </a:r>
                      <a:r>
                        <a:rPr lang="en-US" sz="1800" b="1" smtClean="0">
                          <a:latin typeface="Cambria" panose="02040503050406030204" pitchFamily="18" charset="0"/>
                        </a:rPr>
                        <a:t>liên</a:t>
                      </a:r>
                      <a:r>
                        <a:rPr lang="en-US" sz="1800" b="1" baseline="0" smtClean="0">
                          <a:latin typeface="Cambria" panose="02040503050406030204" pitchFamily="18" charset="0"/>
                        </a:rPr>
                        <a:t> tục</a:t>
                      </a:r>
                      <a:endParaRPr lang="en-US" sz="1800" b="1" dirty="0">
                        <a:latin typeface="Cambria" panose="02040503050406030204" pitchFamily="18" charset="0"/>
                      </a:endParaRPr>
                    </a:p>
                  </a:txBody>
                  <a:tcPr>
                    <a:lnL>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14000"/>
                        </a:lnSpc>
                      </a:pPr>
                      <a:r>
                        <a:rPr lang="vi-VN" sz="1800" dirty="0" smtClean="0">
                          <a:latin typeface="Cambria" panose="02040503050406030204" pitchFamily="18" charset="0"/>
                        </a:rPr>
                        <a:t>Trỏ vào tập tin/thư mục đầu tiên để lựa chọn, bấm và giữ phím CTRL, sau đó chỉ vào mỗi tập tin/thư mục để chọn.</a:t>
                      </a:r>
                      <a:endParaRPr lang="en-US" sz="1800" dirty="0">
                        <a:latin typeface="Cambria" panose="02040503050406030204" pitchFamily="18" charset="0"/>
                      </a:endParaRPr>
                    </a:p>
                  </a:txBody>
                  <a:tcPr>
                    <a:lnL w="12700" cap="flat" cmpd="sng" algn="ctr">
                      <a:no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522515">
                <a:tc>
                  <a:txBody>
                    <a:bodyPr/>
                    <a:lstStyle/>
                    <a:p>
                      <a:pPr>
                        <a:lnSpc>
                          <a:spcPct val="114000"/>
                        </a:lnSpc>
                      </a:pPr>
                      <a:r>
                        <a:rPr lang="en-US" sz="1800" b="1" smtClean="0">
                          <a:latin typeface="Cambria" panose="02040503050406030204" pitchFamily="18" charset="0"/>
                        </a:rPr>
                        <a:t>Thay đổi</a:t>
                      </a:r>
                      <a:r>
                        <a:rPr lang="en-US" sz="1800" b="1" baseline="0" smtClean="0">
                          <a:latin typeface="Cambria" panose="02040503050406030204" pitchFamily="18" charset="0"/>
                        </a:rPr>
                        <a:t> lựa chọn</a:t>
                      </a:r>
                      <a:endParaRPr lang="en-US" sz="1800" b="1" dirty="0">
                        <a:latin typeface="Cambria" panose="02040503050406030204" pitchFamily="18" charset="0"/>
                      </a:endParaRPr>
                    </a:p>
                  </a:txBody>
                  <a:tcPr>
                    <a:lnL>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14000"/>
                        </a:lnSpc>
                      </a:pPr>
                      <a:r>
                        <a:rPr lang="vi-VN" sz="1800" smtClean="0">
                          <a:latin typeface="Cambria" panose="02040503050406030204" pitchFamily="18" charset="0"/>
                        </a:rPr>
                        <a:t>Sử dụng phím SHIFT hoặc CTRL để bỏ chọn phần lựa chọn.</a:t>
                      </a:r>
                      <a:endParaRPr lang="en-US" sz="1800" dirty="0">
                        <a:latin typeface="Cambria" panose="02040503050406030204" pitchFamily="18" charset="0"/>
                      </a:endParaRPr>
                    </a:p>
                  </a:txBody>
                  <a:tcPr>
                    <a:lnL w="12700" cap="flat" cmpd="sng" algn="ctr">
                      <a:no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514409">
                <a:tc>
                  <a:txBody>
                    <a:bodyPr/>
                    <a:lstStyle/>
                    <a:p>
                      <a:pPr>
                        <a:lnSpc>
                          <a:spcPct val="114000"/>
                        </a:lnSpc>
                      </a:pPr>
                      <a:r>
                        <a:rPr lang="en-US" sz="1800" b="1" smtClean="0">
                          <a:latin typeface="Cambria" panose="02040503050406030204" pitchFamily="18" charset="0"/>
                        </a:rPr>
                        <a:t>Bỏ</a:t>
                      </a:r>
                      <a:r>
                        <a:rPr lang="en-US" sz="1800" b="1" baseline="0" smtClean="0">
                          <a:latin typeface="Cambria" panose="02040503050406030204" pitchFamily="18" charset="0"/>
                        </a:rPr>
                        <a:t> chọn</a:t>
                      </a:r>
                      <a:endParaRPr lang="en-US" sz="1800" b="1" dirty="0">
                        <a:latin typeface="Cambria" panose="02040503050406030204" pitchFamily="18" charset="0"/>
                      </a:endParaRPr>
                    </a:p>
                  </a:txBody>
                  <a:tcPr>
                    <a:lnL>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a:noFill/>
                    </a:lnB>
                    <a:lnTlToBr w="12700" cmpd="sng">
                      <a:noFill/>
                      <a:prstDash val="solid"/>
                    </a:lnTlToBr>
                    <a:lnBlToTr w="12700" cmpd="sng">
                      <a:noFill/>
                      <a:prstDash val="solid"/>
                    </a:lnBlToTr>
                  </a:tcPr>
                </a:tc>
                <a:tc>
                  <a:txBody>
                    <a:bodyPr/>
                    <a:lstStyle/>
                    <a:p>
                      <a:pPr>
                        <a:lnSpc>
                          <a:spcPct val="114000"/>
                        </a:lnSpc>
                      </a:pPr>
                      <a:r>
                        <a:rPr lang="en-US" sz="1800" smtClean="0">
                          <a:latin typeface="Cambria" panose="02040503050406030204" pitchFamily="18" charset="0"/>
                        </a:rPr>
                        <a:t>Nhấp chuột ra khỏi lựa chọn.</a:t>
                      </a:r>
                      <a:endParaRPr lang="en-US" sz="1800" dirty="0">
                        <a:latin typeface="Cambria" panose="02040503050406030204" pitchFamily="18" charset="0"/>
                      </a:endParaRPr>
                    </a:p>
                  </a:txBody>
                  <a:tcPr>
                    <a:lnL w="12700" cap="flat" cmpd="sng" algn="ctr">
                      <a:noFill/>
                      <a:prstDash val="solid"/>
                      <a:round/>
                      <a:headEnd type="none" w="med" len="med"/>
                      <a:tailEnd type="none" w="med" len="med"/>
                    </a:lnL>
                    <a:lnR>
                      <a:noFill/>
                    </a:lnR>
                    <a:lnT w="12700" cap="flat" cmpd="sng" algn="ctr">
                      <a:noFill/>
                      <a:prstDash val="solid"/>
                      <a:round/>
                      <a:headEnd type="none" w="med" len="med"/>
                      <a:tailEnd type="none" w="med" len="med"/>
                    </a:lnT>
                    <a:lnB>
                      <a:noFill/>
                    </a:lnB>
                    <a:lnTlToBr w="12700" cmpd="sng">
                      <a:noFill/>
                      <a:prstDash val="solid"/>
                    </a:lnTlToBr>
                    <a:lnBlToTr w="12700" cmpd="sng">
                      <a:noFill/>
                      <a:prstDash val="solid"/>
                    </a:lnBlToTr>
                  </a:tcPr>
                </a:tc>
              </a:tr>
            </a:tbl>
          </a:graphicData>
        </a:graphic>
      </p:graphicFrame>
      <p:pic>
        <p:nvPicPr>
          <p:cNvPr id="9" name="Picture 8" descr="Description: u2-079"/>
          <p:cNvPicPr/>
          <p:nvPr/>
        </p:nvPicPr>
        <p:blipFill>
          <a:blip r:embed="rId3">
            <a:extLst>
              <a:ext uri="{28A0092B-C50C-407E-A947-70E740481C1C}">
                <a14:useLocalDpi xmlns:a14="http://schemas.microsoft.com/office/drawing/2010/main" val="0"/>
              </a:ext>
            </a:extLst>
          </a:blip>
          <a:srcRect/>
          <a:stretch>
            <a:fillRect/>
          </a:stretch>
        </p:blipFill>
        <p:spPr bwMode="auto">
          <a:xfrm>
            <a:off x="3473592" y="1919270"/>
            <a:ext cx="655144" cy="184707"/>
          </a:xfrm>
          <a:prstGeom prst="rect">
            <a:avLst/>
          </a:prstGeom>
          <a:noFill/>
          <a:ln>
            <a:noFill/>
          </a:ln>
        </p:spPr>
      </p:pic>
    </p:spTree>
    <p:extLst>
      <p:ext uri="{BB962C8B-B14F-4D97-AF65-F5344CB8AC3E}">
        <p14:creationId xmlns:p14="http://schemas.microsoft.com/office/powerpoint/2010/main" val="57281445"/>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vi-VN"/>
              <a:t>Sao chép và di chuyển các tập tin, thư mục</a:t>
            </a:r>
            <a:endParaRPr lang="en-US" dirty="0"/>
          </a:p>
        </p:txBody>
      </p:sp>
      <p:sp>
        <p:nvSpPr>
          <p:cNvPr id="3" name="Content Placeholder 2"/>
          <p:cNvSpPr>
            <a:spLocks noGrp="1"/>
          </p:cNvSpPr>
          <p:nvPr>
            <p:ph idx="1"/>
          </p:nvPr>
        </p:nvSpPr>
        <p:spPr>
          <a:xfrm>
            <a:off x="374400" y="1332000"/>
            <a:ext cx="8460318" cy="4940113"/>
          </a:xfrm>
        </p:spPr>
        <p:txBody>
          <a:bodyPr>
            <a:normAutofit fontScale="85000" lnSpcReduction="20000"/>
          </a:bodyPr>
          <a:lstStyle/>
          <a:p>
            <a:r>
              <a:rPr lang="vi-VN" b="1" dirty="0"/>
              <a:t>Sao chép các tập tin hay thư mục</a:t>
            </a:r>
            <a:r>
              <a:rPr lang="en-US" b="1" dirty="0" smtClean="0"/>
              <a:t> </a:t>
            </a:r>
            <a:endParaRPr lang="en-US" b="1" dirty="0"/>
          </a:p>
          <a:p>
            <a:pPr lvl="1"/>
            <a:r>
              <a:rPr lang="en-CA" dirty="0" err="1"/>
              <a:t>Khi</a:t>
            </a:r>
            <a:r>
              <a:rPr lang="en-CA" dirty="0"/>
              <a:t> </a:t>
            </a:r>
            <a:r>
              <a:rPr lang="en-CA" dirty="0" err="1"/>
              <a:t>bạn</a:t>
            </a:r>
            <a:r>
              <a:rPr lang="en-CA" dirty="0"/>
              <a:t> </a:t>
            </a:r>
            <a:r>
              <a:rPr lang="en-CA" dirty="0" err="1"/>
              <a:t>sao</a:t>
            </a:r>
            <a:r>
              <a:rPr lang="en-CA" dirty="0"/>
              <a:t> </a:t>
            </a:r>
            <a:r>
              <a:rPr lang="en-CA" dirty="0" err="1" smtClean="0"/>
              <a:t>chép</a:t>
            </a:r>
            <a:r>
              <a:rPr lang="en-CA" dirty="0" smtClean="0"/>
              <a:t>, </a:t>
            </a:r>
            <a:r>
              <a:rPr lang="en-CA" dirty="0" err="1"/>
              <a:t>tập</a:t>
            </a:r>
            <a:r>
              <a:rPr lang="en-CA" dirty="0"/>
              <a:t> tin hay </a:t>
            </a:r>
            <a:r>
              <a:rPr lang="en-CA" dirty="0" err="1"/>
              <a:t>thư</a:t>
            </a:r>
            <a:r>
              <a:rPr lang="en-CA" dirty="0"/>
              <a:t> </a:t>
            </a:r>
            <a:r>
              <a:rPr lang="en-CA" dirty="0" err="1"/>
              <a:t>mục</a:t>
            </a:r>
            <a:r>
              <a:rPr lang="en-CA" dirty="0"/>
              <a:t> </a:t>
            </a:r>
            <a:r>
              <a:rPr lang="en-CA" dirty="0" err="1"/>
              <a:t>gốc</a:t>
            </a:r>
            <a:r>
              <a:rPr lang="en-CA" dirty="0"/>
              <a:t> </a:t>
            </a:r>
            <a:r>
              <a:rPr lang="en-CA" dirty="0" err="1"/>
              <a:t>vẫn</a:t>
            </a:r>
            <a:r>
              <a:rPr lang="en-CA" dirty="0"/>
              <a:t> </a:t>
            </a:r>
            <a:r>
              <a:rPr lang="en-CA" dirty="0" err="1"/>
              <a:t>còn</a:t>
            </a:r>
            <a:r>
              <a:rPr lang="en-CA" dirty="0"/>
              <a:t> ở </a:t>
            </a:r>
            <a:r>
              <a:rPr lang="en-CA" dirty="0" err="1"/>
              <a:t>vị</a:t>
            </a:r>
            <a:r>
              <a:rPr lang="en-CA" dirty="0"/>
              <a:t> </a:t>
            </a:r>
            <a:r>
              <a:rPr lang="en-CA" dirty="0" err="1"/>
              <a:t>trí</a:t>
            </a:r>
            <a:r>
              <a:rPr lang="en-CA" dirty="0"/>
              <a:t> </a:t>
            </a:r>
            <a:r>
              <a:rPr lang="en-CA" dirty="0" err="1"/>
              <a:t>nguồn</a:t>
            </a:r>
            <a:r>
              <a:rPr lang="en-CA" dirty="0"/>
              <a:t> </a:t>
            </a:r>
            <a:r>
              <a:rPr lang="en-CA" dirty="0" err="1"/>
              <a:t>và</a:t>
            </a:r>
            <a:r>
              <a:rPr lang="en-CA" dirty="0"/>
              <a:t> </a:t>
            </a:r>
            <a:r>
              <a:rPr lang="en-CA" dirty="0" err="1"/>
              <a:t>một</a:t>
            </a:r>
            <a:r>
              <a:rPr lang="en-CA" dirty="0"/>
              <a:t> </a:t>
            </a:r>
            <a:r>
              <a:rPr lang="en-CA" dirty="0" err="1"/>
              <a:t>bản</a:t>
            </a:r>
            <a:r>
              <a:rPr lang="en-CA" dirty="0"/>
              <a:t> </a:t>
            </a:r>
            <a:r>
              <a:rPr lang="en-CA" dirty="0" err="1"/>
              <a:t>sao</a:t>
            </a:r>
            <a:r>
              <a:rPr lang="en-CA" dirty="0"/>
              <a:t> </a:t>
            </a:r>
            <a:r>
              <a:rPr lang="en-CA" dirty="0" err="1"/>
              <a:t>được</a:t>
            </a:r>
            <a:r>
              <a:rPr lang="en-CA" dirty="0"/>
              <a:t> </a:t>
            </a:r>
            <a:r>
              <a:rPr lang="en-CA" dirty="0" err="1"/>
              <a:t>đặt</a:t>
            </a:r>
            <a:r>
              <a:rPr lang="en-CA" dirty="0"/>
              <a:t> </a:t>
            </a:r>
            <a:r>
              <a:rPr lang="en-CA" dirty="0" err="1"/>
              <a:t>vào</a:t>
            </a:r>
            <a:r>
              <a:rPr lang="en-CA" dirty="0"/>
              <a:t> </a:t>
            </a:r>
            <a:r>
              <a:rPr lang="en-CA" dirty="0" err="1"/>
              <a:t>vị</a:t>
            </a:r>
            <a:r>
              <a:rPr lang="en-CA" dirty="0"/>
              <a:t> </a:t>
            </a:r>
            <a:r>
              <a:rPr lang="en-CA" dirty="0" err="1"/>
              <a:t>trí</a:t>
            </a:r>
            <a:r>
              <a:rPr lang="en-CA" dirty="0"/>
              <a:t> </a:t>
            </a:r>
            <a:r>
              <a:rPr lang="en-CA" dirty="0" err="1" smtClean="0"/>
              <a:t>đích</a:t>
            </a:r>
            <a:endParaRPr lang="vi-VN" sz="2600" dirty="0"/>
          </a:p>
          <a:p>
            <a:pPr lvl="1"/>
            <a:r>
              <a:rPr lang="en-CA" dirty="0" err="1"/>
              <a:t>Để</a:t>
            </a:r>
            <a:r>
              <a:rPr lang="en-CA" dirty="0"/>
              <a:t> </a:t>
            </a:r>
            <a:r>
              <a:rPr lang="en-CA" dirty="0" err="1"/>
              <a:t>thực</a:t>
            </a:r>
            <a:r>
              <a:rPr lang="en-CA" dirty="0"/>
              <a:t> </a:t>
            </a:r>
            <a:r>
              <a:rPr lang="en-CA" dirty="0" err="1"/>
              <a:t>hiện</a:t>
            </a:r>
            <a:r>
              <a:rPr lang="en-CA" dirty="0"/>
              <a:t> </a:t>
            </a:r>
            <a:r>
              <a:rPr lang="en-CA" dirty="0" err="1"/>
              <a:t>việc</a:t>
            </a:r>
            <a:r>
              <a:rPr lang="en-CA" dirty="0"/>
              <a:t> </a:t>
            </a:r>
            <a:r>
              <a:rPr lang="en-CA" dirty="0" err="1"/>
              <a:t>này</a:t>
            </a:r>
            <a:r>
              <a:rPr lang="en-CA" dirty="0"/>
              <a:t>, </a:t>
            </a:r>
            <a:r>
              <a:rPr lang="en-CA" dirty="0" err="1"/>
              <a:t>trước</a:t>
            </a:r>
            <a:r>
              <a:rPr lang="en-CA" dirty="0"/>
              <a:t> </a:t>
            </a:r>
            <a:r>
              <a:rPr lang="en-CA" dirty="0" err="1"/>
              <a:t>tiên</a:t>
            </a:r>
            <a:r>
              <a:rPr lang="en-CA" dirty="0"/>
              <a:t> </a:t>
            </a:r>
            <a:r>
              <a:rPr lang="en-CA" dirty="0" err="1"/>
              <a:t>bạn</a:t>
            </a:r>
            <a:r>
              <a:rPr lang="en-CA" dirty="0"/>
              <a:t> </a:t>
            </a:r>
            <a:r>
              <a:rPr lang="en-CA" dirty="0" err="1"/>
              <a:t>phải</a:t>
            </a:r>
            <a:r>
              <a:rPr lang="en-CA" dirty="0"/>
              <a:t> </a:t>
            </a:r>
            <a:r>
              <a:rPr lang="en-CA" dirty="0" err="1"/>
              <a:t>chọn</a:t>
            </a:r>
            <a:r>
              <a:rPr lang="en-CA" dirty="0"/>
              <a:t> </a:t>
            </a:r>
            <a:r>
              <a:rPr lang="en-CA" dirty="0" err="1"/>
              <a:t>các</a:t>
            </a:r>
            <a:r>
              <a:rPr lang="en-CA" dirty="0"/>
              <a:t> </a:t>
            </a:r>
            <a:r>
              <a:rPr lang="en-CA" dirty="0" err="1"/>
              <a:t>tập</a:t>
            </a:r>
            <a:r>
              <a:rPr lang="en-CA" dirty="0"/>
              <a:t> tin hay </a:t>
            </a:r>
            <a:r>
              <a:rPr lang="en-CA" dirty="0" err="1"/>
              <a:t>thư</a:t>
            </a:r>
            <a:r>
              <a:rPr lang="en-CA" dirty="0"/>
              <a:t> </a:t>
            </a:r>
            <a:r>
              <a:rPr lang="en-CA" dirty="0" err="1"/>
              <a:t>mục</a:t>
            </a:r>
            <a:r>
              <a:rPr lang="en-US" sz="2600" dirty="0" smtClean="0"/>
              <a:t>, </a:t>
            </a:r>
            <a:r>
              <a:rPr lang="vi-VN" sz="2600" dirty="0" smtClean="0"/>
              <a:t>sau </a:t>
            </a:r>
            <a:r>
              <a:rPr lang="vi-VN" sz="2600" dirty="0"/>
              <a:t>đó:</a:t>
            </a:r>
          </a:p>
          <a:p>
            <a:pPr lvl="2"/>
            <a:r>
              <a:rPr lang="en-US" sz="2400" dirty="0" err="1"/>
              <a:t>Nhấp</a:t>
            </a:r>
            <a:r>
              <a:rPr lang="en-US" sz="2400" dirty="0"/>
              <a:t> </a:t>
            </a:r>
            <a:r>
              <a:rPr lang="en-US" sz="2400" dirty="0" err="1"/>
              <a:t>chuột</a:t>
            </a:r>
            <a:r>
              <a:rPr lang="en-US" sz="2400" dirty="0"/>
              <a:t> </a:t>
            </a:r>
            <a:r>
              <a:rPr lang="en-US" sz="2400" dirty="0" err="1"/>
              <a:t>vào</a:t>
            </a:r>
            <a:r>
              <a:rPr lang="en-US" sz="2400" dirty="0" smtClean="0"/>
              <a:t>            </a:t>
            </a:r>
            <a:r>
              <a:rPr lang="vi-VN" sz="2400" dirty="0" smtClean="0"/>
              <a:t>, </a:t>
            </a:r>
            <a:r>
              <a:rPr lang="en-CA" sz="2400" dirty="0" err="1"/>
              <a:t>và</a:t>
            </a:r>
            <a:r>
              <a:rPr lang="en-CA" sz="2400" dirty="0"/>
              <a:t> </a:t>
            </a:r>
            <a:r>
              <a:rPr lang="en-CA" sz="2400" dirty="0" err="1"/>
              <a:t>sau</a:t>
            </a:r>
            <a:r>
              <a:rPr lang="en-CA" sz="2400" dirty="0"/>
              <a:t> </a:t>
            </a:r>
            <a:r>
              <a:rPr lang="en-CA" sz="2400" dirty="0" err="1"/>
              <a:t>đó</a:t>
            </a:r>
            <a:r>
              <a:rPr lang="en-CA" sz="2400" dirty="0"/>
              <a:t> </a:t>
            </a:r>
            <a:r>
              <a:rPr lang="en-CA" sz="2400" dirty="0" err="1"/>
              <a:t>chọn</a:t>
            </a:r>
            <a:r>
              <a:rPr lang="en-CA" sz="2400" dirty="0"/>
              <a:t> </a:t>
            </a:r>
            <a:r>
              <a:rPr lang="en-CA" sz="2400" b="1" dirty="0"/>
              <a:t>Copy</a:t>
            </a:r>
            <a:r>
              <a:rPr lang="en-CA" sz="2400" dirty="0"/>
              <a:t>, di </a:t>
            </a:r>
            <a:r>
              <a:rPr lang="en-CA" sz="2400" dirty="0" err="1"/>
              <a:t>chuyển</a:t>
            </a:r>
            <a:r>
              <a:rPr lang="en-CA" sz="2400" dirty="0"/>
              <a:t> </a:t>
            </a:r>
            <a:r>
              <a:rPr lang="en-CA" sz="2400" dirty="0" err="1"/>
              <a:t>tới</a:t>
            </a:r>
            <a:r>
              <a:rPr lang="en-CA" sz="2400" dirty="0"/>
              <a:t> </a:t>
            </a:r>
            <a:r>
              <a:rPr lang="en-CA" sz="2400" dirty="0" err="1"/>
              <a:t>vị</a:t>
            </a:r>
            <a:r>
              <a:rPr lang="en-CA" sz="2400" dirty="0"/>
              <a:t> </a:t>
            </a:r>
            <a:r>
              <a:rPr lang="en-CA" sz="2400" dirty="0" err="1"/>
              <a:t>trí</a:t>
            </a:r>
            <a:r>
              <a:rPr lang="en-CA" sz="2400" dirty="0"/>
              <a:t> </a:t>
            </a:r>
            <a:r>
              <a:rPr lang="en-CA" sz="2400" dirty="0" err="1"/>
              <a:t>mới</a:t>
            </a:r>
            <a:r>
              <a:rPr lang="en-CA" sz="2400" dirty="0"/>
              <a:t> </a:t>
            </a:r>
            <a:r>
              <a:rPr lang="en-CA" sz="2400" dirty="0" err="1"/>
              <a:t>và</a:t>
            </a:r>
            <a:r>
              <a:rPr lang="en-CA" sz="2400" dirty="0"/>
              <a:t> </a:t>
            </a:r>
            <a:r>
              <a:rPr lang="en-CA" sz="2400" dirty="0" err="1"/>
              <a:t>sau</a:t>
            </a:r>
            <a:r>
              <a:rPr lang="en-CA" sz="2400" dirty="0"/>
              <a:t> </a:t>
            </a:r>
            <a:r>
              <a:rPr lang="en-CA" sz="2400" dirty="0" err="1"/>
              <a:t>đó</a:t>
            </a:r>
            <a:r>
              <a:rPr lang="en-CA" sz="2400" dirty="0"/>
              <a:t> </a:t>
            </a:r>
            <a:r>
              <a:rPr lang="en-CA" sz="2400" dirty="0" err="1"/>
              <a:t>nhấp</a:t>
            </a:r>
            <a:r>
              <a:rPr lang="en-CA" sz="2400" dirty="0"/>
              <a:t> </a:t>
            </a:r>
            <a:r>
              <a:rPr lang="en-CA" sz="2400" dirty="0" err="1"/>
              <a:t>chuột</a:t>
            </a:r>
            <a:r>
              <a:rPr lang="en-CA" sz="2400" dirty="0"/>
              <a:t> </a:t>
            </a:r>
            <a:r>
              <a:rPr lang="en-CA" sz="2400" dirty="0" err="1"/>
              <a:t>vào</a:t>
            </a:r>
            <a:r>
              <a:rPr lang="vi-VN" sz="2400" dirty="0" smtClean="0"/>
              <a:t> </a:t>
            </a:r>
            <a:r>
              <a:rPr lang="en-US" sz="2400" dirty="0" smtClean="0"/>
              <a:t>           </a:t>
            </a:r>
            <a:r>
              <a:rPr lang="vi-VN" sz="2400" dirty="0" smtClean="0"/>
              <a:t>,</a:t>
            </a:r>
            <a:r>
              <a:rPr lang="en-CA" sz="2400" dirty="0"/>
              <a:t> </a:t>
            </a:r>
            <a:r>
              <a:rPr lang="en-CA" sz="2400" dirty="0" err="1"/>
              <a:t>chọn</a:t>
            </a:r>
            <a:r>
              <a:rPr lang="en-CA" sz="2400" b="1" dirty="0"/>
              <a:t> Paste</a:t>
            </a:r>
            <a:r>
              <a:rPr lang="en-CA" sz="2400" dirty="0"/>
              <a:t>, </a:t>
            </a:r>
            <a:r>
              <a:rPr lang="en-CA" sz="2400" dirty="0" err="1" smtClean="0"/>
              <a:t>hoặc</a:t>
            </a:r>
            <a:endParaRPr lang="en-US" sz="2400" dirty="0" smtClean="0"/>
          </a:p>
          <a:p>
            <a:pPr lvl="2"/>
            <a:r>
              <a:rPr lang="vi-VN" sz="2400" dirty="0" smtClean="0"/>
              <a:t>Nhấn </a:t>
            </a:r>
            <a:r>
              <a:rPr lang="vi-VN" sz="2400" dirty="0"/>
              <a:t>phím Ctrl + C, di chuyển đến vị trí mới và sau đó nhấn </a:t>
            </a:r>
            <a:r>
              <a:rPr lang="vi-VN" sz="2400" dirty="0" smtClean="0"/>
              <a:t>Ctrl+V</a:t>
            </a:r>
            <a:r>
              <a:rPr lang="vi-VN" sz="2400" dirty="0"/>
              <a:t>, hoặc</a:t>
            </a:r>
          </a:p>
          <a:p>
            <a:pPr lvl="2"/>
            <a:r>
              <a:rPr lang="vi-VN" sz="2400" dirty="0" smtClean="0"/>
              <a:t>nhấp chuột </a:t>
            </a:r>
            <a:r>
              <a:rPr lang="vi-VN" sz="2400" dirty="0"/>
              <a:t>phải vào lựa chọn và chọn </a:t>
            </a:r>
            <a:r>
              <a:rPr lang="vi-VN" sz="2400" b="1" dirty="0"/>
              <a:t>Copy</a:t>
            </a:r>
            <a:r>
              <a:rPr lang="vi-VN" sz="2400" dirty="0"/>
              <a:t>, </a:t>
            </a:r>
            <a:r>
              <a:rPr lang="vi-VN" sz="2400" dirty="0" smtClean="0"/>
              <a:t>chuyển </a:t>
            </a:r>
            <a:r>
              <a:rPr lang="vi-VN" sz="2400" dirty="0"/>
              <a:t>đến vị trí mới, nhấp chuột phải và chọn </a:t>
            </a:r>
            <a:r>
              <a:rPr lang="vi-VN" sz="2400" b="1" dirty="0"/>
              <a:t>Paste</a:t>
            </a:r>
            <a:r>
              <a:rPr lang="vi-VN" sz="2400" dirty="0"/>
              <a:t>, hoặc</a:t>
            </a:r>
          </a:p>
          <a:p>
            <a:pPr lvl="2"/>
            <a:r>
              <a:rPr lang="vi-VN" sz="2400" dirty="0"/>
              <a:t>nếu từ một ổ đĩa khác, Windows sẽ tự động sao chép phần chọn khi bạn kéo phần các tập tin/thư mục đã chọn tới vị trí mới, hoặc </a:t>
            </a:r>
          </a:p>
          <a:p>
            <a:pPr lvl="2"/>
            <a:r>
              <a:rPr lang="vi-VN" sz="2400" dirty="0"/>
              <a:t>nếu trong cùng một ổ đĩa, nhấn Ctrl khi bạn kéo chọn đến vị trí mới</a:t>
            </a:r>
            <a:endParaRPr lang="en-US" sz="2400" dirty="0"/>
          </a:p>
        </p:txBody>
      </p:sp>
      <p:grpSp>
        <p:nvGrpSpPr>
          <p:cNvPr id="8" name="Group 7"/>
          <p:cNvGrpSpPr/>
          <p:nvPr/>
        </p:nvGrpSpPr>
        <p:grpSpPr>
          <a:xfrm>
            <a:off x="3152978" y="3241547"/>
            <a:ext cx="1656769" cy="485233"/>
            <a:chOff x="3127876" y="3437874"/>
            <a:chExt cx="1656769" cy="485233"/>
          </a:xfrm>
        </p:grpSpPr>
        <p:pic>
          <p:nvPicPr>
            <p:cNvPr id="4" name="Picture 3" descr="Description: u2-079"/>
            <p:cNvPicPr/>
            <p:nvPr/>
          </p:nvPicPr>
          <p:blipFill>
            <a:blip r:embed="rId3">
              <a:extLst>
                <a:ext uri="{28A0092B-C50C-407E-A947-70E740481C1C}">
                  <a14:useLocalDpi xmlns:a14="http://schemas.microsoft.com/office/drawing/2010/main" val="0"/>
                </a:ext>
              </a:extLst>
            </a:blip>
            <a:srcRect/>
            <a:stretch>
              <a:fillRect/>
            </a:stretch>
          </p:blipFill>
          <p:spPr bwMode="auto">
            <a:xfrm>
              <a:off x="3127876" y="3437874"/>
              <a:ext cx="594360" cy="182880"/>
            </a:xfrm>
            <a:prstGeom prst="rect">
              <a:avLst/>
            </a:prstGeom>
            <a:noFill/>
            <a:ln>
              <a:noFill/>
            </a:ln>
          </p:spPr>
        </p:pic>
        <p:pic>
          <p:nvPicPr>
            <p:cNvPr id="5" name="Picture 4" descr="Description: u2-079"/>
            <p:cNvPicPr/>
            <p:nvPr/>
          </p:nvPicPr>
          <p:blipFill>
            <a:blip r:embed="rId3">
              <a:extLst>
                <a:ext uri="{28A0092B-C50C-407E-A947-70E740481C1C}">
                  <a14:useLocalDpi xmlns:a14="http://schemas.microsoft.com/office/drawing/2010/main" val="0"/>
                </a:ext>
              </a:extLst>
            </a:blip>
            <a:srcRect/>
            <a:stretch>
              <a:fillRect/>
            </a:stretch>
          </p:blipFill>
          <p:spPr bwMode="auto">
            <a:xfrm>
              <a:off x="4190817" y="3740227"/>
              <a:ext cx="593828" cy="182880"/>
            </a:xfrm>
            <a:prstGeom prst="rect">
              <a:avLst/>
            </a:prstGeom>
            <a:noFill/>
            <a:ln>
              <a:noFill/>
            </a:ln>
          </p:spPr>
        </p:pic>
      </p:grpSp>
      <p:sp>
        <p:nvSpPr>
          <p:cNvPr id="6" name="Footer Placeholder 5"/>
          <p:cNvSpPr>
            <a:spLocks noGrp="1"/>
          </p:cNvSpPr>
          <p:nvPr>
            <p:ph type="ftr" sz="quarter" idx="11"/>
          </p:nvPr>
        </p:nvSpPr>
        <p:spPr/>
        <p:txBody>
          <a:bodyPr/>
          <a:lstStyle/>
          <a:p>
            <a:r>
              <a:rPr lang="en-US" smtClean="0"/>
              <a:t>© IIG Vietnam</a:t>
            </a:r>
            <a:endParaRPr lang="en-US" dirty="0"/>
          </a:p>
        </p:txBody>
      </p:sp>
      <p:sp>
        <p:nvSpPr>
          <p:cNvPr id="7" name="Slide Number Placeholder 6"/>
          <p:cNvSpPr>
            <a:spLocks noGrp="1"/>
          </p:cNvSpPr>
          <p:nvPr>
            <p:ph type="sldNum" sz="quarter" idx="12"/>
          </p:nvPr>
        </p:nvSpPr>
        <p:spPr/>
        <p:txBody>
          <a:bodyPr/>
          <a:lstStyle/>
          <a:p>
            <a:fld id="{45FB6C65-6715-49C2-A781-2C0369051A11}" type="slidenum">
              <a:rPr lang="en-US" smtClean="0"/>
              <a:t>42</a:t>
            </a:fld>
            <a:endParaRPr lang="en-US" dirty="0"/>
          </a:p>
        </p:txBody>
      </p:sp>
    </p:spTree>
    <p:extLst>
      <p:ext uri="{BB962C8B-B14F-4D97-AF65-F5344CB8AC3E}">
        <p14:creationId xmlns:p14="http://schemas.microsoft.com/office/powerpoint/2010/main" val="3817758139"/>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vi-VN"/>
              <a:t>Sao chép và di chuyển các tập tin, thư mục</a:t>
            </a:r>
            <a:endParaRPr lang="en-US" dirty="0"/>
          </a:p>
        </p:txBody>
      </p:sp>
      <p:sp>
        <p:nvSpPr>
          <p:cNvPr id="3" name="Content Placeholder 2"/>
          <p:cNvSpPr>
            <a:spLocks noGrp="1"/>
          </p:cNvSpPr>
          <p:nvPr>
            <p:ph idx="1"/>
          </p:nvPr>
        </p:nvSpPr>
        <p:spPr>
          <a:xfrm>
            <a:off x="457199" y="1463040"/>
            <a:ext cx="4216401" cy="4663123"/>
          </a:xfrm>
        </p:spPr>
        <p:txBody>
          <a:bodyPr>
            <a:normAutofit fontScale="85000" lnSpcReduction="20000"/>
          </a:bodyPr>
          <a:lstStyle/>
          <a:p>
            <a:pPr>
              <a:lnSpc>
                <a:spcPct val="120000"/>
              </a:lnSpc>
            </a:pPr>
            <a:r>
              <a:rPr lang="en-CA" dirty="0" err="1"/>
              <a:t>Khi</a:t>
            </a:r>
            <a:r>
              <a:rPr lang="en-CA" dirty="0"/>
              <a:t> Windows </a:t>
            </a:r>
            <a:r>
              <a:rPr lang="en-CA" dirty="0" err="1"/>
              <a:t>sao</a:t>
            </a:r>
            <a:r>
              <a:rPr lang="en-CA" dirty="0"/>
              <a:t> </a:t>
            </a:r>
            <a:r>
              <a:rPr lang="en-CA" dirty="0" err="1"/>
              <a:t>chép</a:t>
            </a:r>
            <a:r>
              <a:rPr lang="en-CA" dirty="0"/>
              <a:t> </a:t>
            </a:r>
            <a:r>
              <a:rPr lang="en-CA" dirty="0" err="1"/>
              <a:t>các</a:t>
            </a:r>
            <a:r>
              <a:rPr lang="en-CA" dirty="0"/>
              <a:t> </a:t>
            </a:r>
            <a:r>
              <a:rPr lang="en-CA" dirty="0" err="1"/>
              <a:t>tập</a:t>
            </a:r>
            <a:r>
              <a:rPr lang="en-CA" dirty="0"/>
              <a:t> tin </a:t>
            </a:r>
            <a:r>
              <a:rPr lang="en-CA" dirty="0" err="1"/>
              <a:t>từ</a:t>
            </a:r>
            <a:r>
              <a:rPr lang="en-CA" dirty="0"/>
              <a:t> </a:t>
            </a:r>
            <a:r>
              <a:rPr lang="en-CA" dirty="0" err="1"/>
              <a:t>vị</a:t>
            </a:r>
            <a:r>
              <a:rPr lang="en-CA" dirty="0"/>
              <a:t> </a:t>
            </a:r>
            <a:r>
              <a:rPr lang="en-CA" dirty="0" err="1"/>
              <a:t>trí</a:t>
            </a:r>
            <a:r>
              <a:rPr lang="en-CA" dirty="0"/>
              <a:t> </a:t>
            </a:r>
            <a:r>
              <a:rPr lang="en-CA" dirty="0" err="1"/>
              <a:t>nguồn</a:t>
            </a:r>
            <a:r>
              <a:rPr lang="en-CA" dirty="0"/>
              <a:t> sang </a:t>
            </a:r>
            <a:r>
              <a:rPr lang="en-CA" dirty="0" err="1"/>
              <a:t>vị</a:t>
            </a:r>
            <a:r>
              <a:rPr lang="en-CA" dirty="0"/>
              <a:t> </a:t>
            </a:r>
            <a:r>
              <a:rPr lang="en-CA" dirty="0" err="1"/>
              <a:t>trí</a:t>
            </a:r>
            <a:r>
              <a:rPr lang="en-CA" dirty="0"/>
              <a:t> </a:t>
            </a:r>
            <a:r>
              <a:rPr lang="en-CA" dirty="0" err="1"/>
              <a:t>đích</a:t>
            </a:r>
            <a:r>
              <a:rPr lang="en-CA" dirty="0"/>
              <a:t>, </a:t>
            </a:r>
            <a:r>
              <a:rPr lang="en-CA" dirty="0" err="1"/>
              <a:t>nó</a:t>
            </a:r>
            <a:r>
              <a:rPr lang="en-CA" dirty="0"/>
              <a:t> </a:t>
            </a:r>
            <a:r>
              <a:rPr lang="en-CA" dirty="0" err="1"/>
              <a:t>sẽ</a:t>
            </a:r>
            <a:r>
              <a:rPr lang="en-CA" dirty="0"/>
              <a:t> </a:t>
            </a:r>
            <a:r>
              <a:rPr lang="en-CA" dirty="0" err="1"/>
              <a:t>kiểm</a:t>
            </a:r>
            <a:r>
              <a:rPr lang="en-CA" dirty="0"/>
              <a:t> </a:t>
            </a:r>
            <a:r>
              <a:rPr lang="en-CA" dirty="0" err="1"/>
              <a:t>tra</a:t>
            </a:r>
            <a:r>
              <a:rPr lang="en-CA" dirty="0"/>
              <a:t> </a:t>
            </a:r>
            <a:r>
              <a:rPr lang="en-CA" dirty="0" err="1"/>
              <a:t>xem</a:t>
            </a:r>
            <a:r>
              <a:rPr lang="en-CA" dirty="0"/>
              <a:t> </a:t>
            </a:r>
            <a:r>
              <a:rPr lang="en-CA" dirty="0" err="1"/>
              <a:t>có</a:t>
            </a:r>
            <a:r>
              <a:rPr lang="en-CA" dirty="0"/>
              <a:t> </a:t>
            </a:r>
            <a:r>
              <a:rPr lang="en-CA" dirty="0" err="1"/>
              <a:t>tập</a:t>
            </a:r>
            <a:r>
              <a:rPr lang="en-CA" dirty="0"/>
              <a:t> tin </a:t>
            </a:r>
            <a:r>
              <a:rPr lang="en-CA" dirty="0" err="1"/>
              <a:t>nào</a:t>
            </a:r>
            <a:r>
              <a:rPr lang="en-CA" dirty="0"/>
              <a:t> </a:t>
            </a:r>
            <a:r>
              <a:rPr lang="en-CA" dirty="0" err="1"/>
              <a:t>khác</a:t>
            </a:r>
            <a:r>
              <a:rPr lang="en-CA" dirty="0"/>
              <a:t> </a:t>
            </a:r>
            <a:r>
              <a:rPr lang="en-CA" dirty="0" err="1"/>
              <a:t>có</a:t>
            </a:r>
            <a:r>
              <a:rPr lang="en-CA" dirty="0"/>
              <a:t> </a:t>
            </a:r>
            <a:r>
              <a:rPr lang="en-CA" dirty="0" err="1"/>
              <a:t>cùng</a:t>
            </a:r>
            <a:r>
              <a:rPr lang="en-CA" dirty="0"/>
              <a:t> </a:t>
            </a:r>
            <a:r>
              <a:rPr lang="en-CA" dirty="0" err="1"/>
              <a:t>tên</a:t>
            </a:r>
            <a:r>
              <a:rPr lang="en-CA" dirty="0"/>
              <a:t> </a:t>
            </a:r>
            <a:r>
              <a:rPr lang="en-CA" dirty="0" err="1"/>
              <a:t>với</a:t>
            </a:r>
            <a:r>
              <a:rPr lang="en-CA" dirty="0"/>
              <a:t> </a:t>
            </a:r>
            <a:r>
              <a:rPr lang="en-CA" dirty="0" err="1"/>
              <a:t>tập</a:t>
            </a:r>
            <a:r>
              <a:rPr lang="en-CA" dirty="0"/>
              <a:t> tin </a:t>
            </a:r>
            <a:r>
              <a:rPr lang="en-CA" dirty="0" err="1"/>
              <a:t>bạn</a:t>
            </a:r>
            <a:r>
              <a:rPr lang="en-CA" dirty="0"/>
              <a:t> </a:t>
            </a:r>
            <a:r>
              <a:rPr lang="en-CA" dirty="0" err="1"/>
              <a:t>đang</a:t>
            </a:r>
            <a:r>
              <a:rPr lang="en-CA" dirty="0"/>
              <a:t> </a:t>
            </a:r>
            <a:r>
              <a:rPr lang="en-CA" dirty="0" err="1"/>
              <a:t>sao</a:t>
            </a:r>
            <a:r>
              <a:rPr lang="en-CA" dirty="0"/>
              <a:t> </a:t>
            </a:r>
            <a:r>
              <a:rPr lang="en-CA" dirty="0" err="1"/>
              <a:t>chép</a:t>
            </a:r>
            <a:r>
              <a:rPr lang="en-CA" dirty="0"/>
              <a:t> ở </a:t>
            </a:r>
            <a:r>
              <a:rPr lang="en-CA" dirty="0" err="1"/>
              <a:t>vị</a:t>
            </a:r>
            <a:r>
              <a:rPr lang="en-CA" dirty="0"/>
              <a:t> </a:t>
            </a:r>
            <a:r>
              <a:rPr lang="en-CA" dirty="0" err="1"/>
              <a:t>trí</a:t>
            </a:r>
            <a:r>
              <a:rPr lang="en-CA" dirty="0"/>
              <a:t> </a:t>
            </a:r>
            <a:r>
              <a:rPr lang="en-CA" dirty="0" err="1"/>
              <a:t>này</a:t>
            </a:r>
            <a:r>
              <a:rPr lang="en-CA" dirty="0"/>
              <a:t> hay </a:t>
            </a:r>
            <a:r>
              <a:rPr lang="en-CA" dirty="0" err="1"/>
              <a:t>không</a:t>
            </a:r>
            <a:endParaRPr lang="vi-VN" dirty="0"/>
          </a:p>
          <a:p>
            <a:pPr lvl="1">
              <a:lnSpc>
                <a:spcPct val="120000"/>
              </a:lnSpc>
            </a:pPr>
            <a:r>
              <a:rPr lang="vi-VN" dirty="0"/>
              <a:t>Thông điệp chỉ ra rằng đối tượng với cùng </a:t>
            </a:r>
            <a:r>
              <a:rPr lang="vi-VN" dirty="0" smtClean="0"/>
              <a:t>tên đã </a:t>
            </a:r>
            <a:r>
              <a:rPr lang="vi-VN" dirty="0"/>
              <a:t>tồn tại</a:t>
            </a:r>
          </a:p>
          <a:p>
            <a:pPr lvl="1">
              <a:lnSpc>
                <a:spcPct val="120000"/>
              </a:lnSpc>
            </a:pPr>
            <a:r>
              <a:rPr lang="vi-VN" dirty="0"/>
              <a:t>Luôn luôn kiểm tra lại xem có nên thay thế tập tin hiện có bằng tập tin mới</a:t>
            </a:r>
          </a:p>
          <a:p>
            <a:pPr lvl="2">
              <a:lnSpc>
                <a:spcPct val="120000"/>
              </a:lnSpc>
            </a:pPr>
            <a:r>
              <a:rPr lang="vi-VN" dirty="0"/>
              <a:t>Có thể giữ cả hai bản sao nếu cần thiết</a:t>
            </a:r>
            <a:endParaRPr lang="en-US" dirty="0"/>
          </a:p>
        </p:txBody>
      </p:sp>
      <p:pic>
        <p:nvPicPr>
          <p:cNvPr id="4" name="Picture 3" descr="C:\Certiport\iQsystem\Exams\Microsoft Office Specialist\Documents\l4-029.png"/>
          <p:cNvPicPr/>
          <p:nvPr/>
        </p:nvPicPr>
        <p:blipFill>
          <a:blip r:embed="rId3">
            <a:extLst>
              <a:ext uri="{28A0092B-C50C-407E-A947-70E740481C1C}">
                <a14:useLocalDpi xmlns:a14="http://schemas.microsoft.com/office/drawing/2010/main" val="0"/>
              </a:ext>
            </a:extLst>
          </a:blip>
          <a:srcRect/>
          <a:stretch>
            <a:fillRect/>
          </a:stretch>
        </p:blipFill>
        <p:spPr bwMode="auto">
          <a:xfrm>
            <a:off x="4839803" y="1679892"/>
            <a:ext cx="3798872" cy="4154851"/>
          </a:xfrm>
          <a:prstGeom prst="rect">
            <a:avLst/>
          </a:prstGeom>
          <a:noFill/>
          <a:ln>
            <a:noFill/>
          </a:ln>
        </p:spPr>
      </p:pic>
      <p:sp>
        <p:nvSpPr>
          <p:cNvPr id="5" name="Footer Placeholder 4"/>
          <p:cNvSpPr>
            <a:spLocks noGrp="1"/>
          </p:cNvSpPr>
          <p:nvPr>
            <p:ph type="ftr" sz="quarter" idx="11"/>
          </p:nvPr>
        </p:nvSpPr>
        <p:spPr/>
        <p:txBody>
          <a:bodyPr/>
          <a:lstStyle/>
          <a:p>
            <a:r>
              <a:rPr lang="en-US" smtClean="0"/>
              <a:t>© IIG Vietnam</a:t>
            </a:r>
            <a:endParaRPr lang="en-US" dirty="0"/>
          </a:p>
        </p:txBody>
      </p:sp>
      <p:sp>
        <p:nvSpPr>
          <p:cNvPr id="6" name="Slide Number Placeholder 5"/>
          <p:cNvSpPr>
            <a:spLocks noGrp="1"/>
          </p:cNvSpPr>
          <p:nvPr>
            <p:ph type="sldNum" sz="quarter" idx="12"/>
          </p:nvPr>
        </p:nvSpPr>
        <p:spPr/>
        <p:txBody>
          <a:bodyPr/>
          <a:lstStyle/>
          <a:p>
            <a:fld id="{45FB6C65-6715-49C2-A781-2C0369051A11}" type="slidenum">
              <a:rPr lang="en-US" smtClean="0"/>
              <a:t>43</a:t>
            </a:fld>
            <a:endParaRPr lang="en-US" dirty="0"/>
          </a:p>
        </p:txBody>
      </p:sp>
    </p:spTree>
    <p:extLst>
      <p:ext uri="{BB962C8B-B14F-4D97-AF65-F5344CB8AC3E}">
        <p14:creationId xmlns:p14="http://schemas.microsoft.com/office/powerpoint/2010/main" val="4204710111"/>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err="1"/>
              <a:t>Đặt</a:t>
            </a:r>
            <a:r>
              <a:rPr lang="en-CA" dirty="0"/>
              <a:t> </a:t>
            </a:r>
            <a:r>
              <a:rPr lang="en-CA" dirty="0" err="1"/>
              <a:t>lại</a:t>
            </a:r>
            <a:r>
              <a:rPr lang="en-CA" dirty="0"/>
              <a:t> </a:t>
            </a:r>
            <a:r>
              <a:rPr lang="en-CA" dirty="0" err="1"/>
              <a:t>tên</a:t>
            </a:r>
            <a:r>
              <a:rPr lang="en-CA" dirty="0"/>
              <a:t> </a:t>
            </a:r>
            <a:r>
              <a:rPr lang="en-CA" dirty="0" err="1"/>
              <a:t>tập</a:t>
            </a:r>
            <a:r>
              <a:rPr lang="en-CA" dirty="0"/>
              <a:t> </a:t>
            </a:r>
            <a:r>
              <a:rPr lang="en-CA" dirty="0" smtClean="0"/>
              <a:t>tin</a:t>
            </a:r>
            <a:endParaRPr lang="en-US" dirty="0"/>
          </a:p>
        </p:txBody>
      </p:sp>
      <p:sp>
        <p:nvSpPr>
          <p:cNvPr id="3" name="Content Placeholder 2"/>
          <p:cNvSpPr>
            <a:spLocks noGrp="1"/>
          </p:cNvSpPr>
          <p:nvPr>
            <p:ph idx="1"/>
          </p:nvPr>
        </p:nvSpPr>
        <p:spPr/>
        <p:txBody>
          <a:bodyPr>
            <a:normAutofit lnSpcReduction="10000"/>
          </a:bodyPr>
          <a:lstStyle/>
          <a:p>
            <a:r>
              <a:rPr lang="vi-VN" sz="2400" dirty="0" smtClean="0"/>
              <a:t>Hộp </a:t>
            </a:r>
            <a:r>
              <a:rPr lang="vi-VN" sz="2400" dirty="0"/>
              <a:t>đen xung quanh tên có nghĩa là bạn đang ở trong chế độ Edit</a:t>
            </a:r>
          </a:p>
          <a:p>
            <a:pPr lvl="1"/>
            <a:r>
              <a:rPr lang="en-US" sz="2000" dirty="0" err="1"/>
              <a:t>Chọn</a:t>
            </a:r>
            <a:r>
              <a:rPr lang="en-US" sz="2000" dirty="0"/>
              <a:t> </a:t>
            </a:r>
            <a:r>
              <a:rPr lang="en-US" sz="2000" dirty="0" err="1"/>
              <a:t>tập</a:t>
            </a:r>
            <a:r>
              <a:rPr lang="en-US" sz="2000" dirty="0"/>
              <a:t> tin </a:t>
            </a:r>
            <a:r>
              <a:rPr lang="en-US" sz="2000" dirty="0" err="1"/>
              <a:t>và</a:t>
            </a:r>
            <a:r>
              <a:rPr lang="en-US" sz="2000" dirty="0"/>
              <a:t> </a:t>
            </a:r>
            <a:r>
              <a:rPr lang="en-US" sz="2000" dirty="0" err="1"/>
              <a:t>sau</a:t>
            </a:r>
            <a:r>
              <a:rPr lang="en-US" sz="2000" dirty="0"/>
              <a:t> </a:t>
            </a:r>
            <a:r>
              <a:rPr lang="en-US" sz="2000" dirty="0" err="1"/>
              <a:t>đó</a:t>
            </a:r>
            <a:r>
              <a:rPr lang="en-US" sz="2000" dirty="0"/>
              <a:t> </a:t>
            </a:r>
            <a:r>
              <a:rPr lang="en-US" sz="2000" dirty="0" err="1" smtClean="0"/>
              <a:t>nhấn</a:t>
            </a:r>
            <a:r>
              <a:rPr lang="vi-VN" sz="2000" dirty="0" smtClean="0"/>
              <a:t> F2</a:t>
            </a:r>
            <a:endParaRPr lang="vi-VN" sz="2000" dirty="0"/>
          </a:p>
          <a:p>
            <a:pPr lvl="1"/>
            <a:r>
              <a:rPr lang="vi-VN" sz="2000" dirty="0"/>
              <a:t>Chọn tập tin và sau đó nhấp vào một lần trong tên tập tin.</a:t>
            </a:r>
          </a:p>
          <a:p>
            <a:pPr lvl="1"/>
            <a:r>
              <a:rPr lang="en-CA" sz="2000" dirty="0" err="1"/>
              <a:t>Nhấp</a:t>
            </a:r>
            <a:r>
              <a:rPr lang="en-CA" sz="2000" dirty="0"/>
              <a:t> </a:t>
            </a:r>
            <a:r>
              <a:rPr lang="en-CA" sz="2000" dirty="0" err="1"/>
              <a:t>chuột</a:t>
            </a:r>
            <a:r>
              <a:rPr lang="en-CA" sz="2000" dirty="0"/>
              <a:t> </a:t>
            </a:r>
            <a:r>
              <a:rPr lang="en-CA" sz="2000" dirty="0" err="1"/>
              <a:t>phải</a:t>
            </a:r>
            <a:r>
              <a:rPr lang="en-CA" sz="2000" dirty="0"/>
              <a:t> </a:t>
            </a:r>
            <a:r>
              <a:rPr lang="en-CA" sz="2000" dirty="0" err="1"/>
              <a:t>vào</a:t>
            </a:r>
            <a:r>
              <a:rPr lang="en-CA" sz="2000" dirty="0"/>
              <a:t> </a:t>
            </a:r>
            <a:r>
              <a:rPr lang="en-CA" sz="2000" dirty="0" err="1"/>
              <a:t>tập</a:t>
            </a:r>
            <a:r>
              <a:rPr lang="en-CA" sz="2000" dirty="0"/>
              <a:t> tin </a:t>
            </a:r>
            <a:r>
              <a:rPr lang="en-CA" sz="2000" dirty="0" err="1"/>
              <a:t>và</a:t>
            </a:r>
            <a:r>
              <a:rPr lang="en-CA" sz="2000" dirty="0"/>
              <a:t> </a:t>
            </a:r>
            <a:r>
              <a:rPr lang="en-CA" sz="2000" dirty="0" err="1"/>
              <a:t>sau</a:t>
            </a:r>
            <a:r>
              <a:rPr lang="en-CA" sz="2000" dirty="0"/>
              <a:t> </a:t>
            </a:r>
            <a:r>
              <a:rPr lang="en-CA" sz="2000" dirty="0" err="1"/>
              <a:t>đó</a:t>
            </a:r>
            <a:r>
              <a:rPr lang="en-CA" sz="2000" dirty="0"/>
              <a:t> </a:t>
            </a:r>
            <a:r>
              <a:rPr lang="en-CA" sz="2000" dirty="0" err="1"/>
              <a:t>nhấp</a:t>
            </a:r>
            <a:r>
              <a:rPr lang="en-CA" sz="2000" dirty="0"/>
              <a:t> </a:t>
            </a:r>
            <a:r>
              <a:rPr lang="en-CA" sz="2000" dirty="0" err="1"/>
              <a:t>vào</a:t>
            </a:r>
            <a:r>
              <a:rPr lang="en-CA" sz="2000" dirty="0"/>
              <a:t> </a:t>
            </a:r>
            <a:r>
              <a:rPr lang="en-CA" sz="2000" b="1" dirty="0"/>
              <a:t>Rename</a:t>
            </a:r>
            <a:endParaRPr lang="vi-VN" sz="2000" b="1" dirty="0"/>
          </a:p>
          <a:p>
            <a:r>
              <a:rPr lang="vi-VN" sz="2400" dirty="0" smtClean="0"/>
              <a:t>Nhớ những </a:t>
            </a:r>
            <a:r>
              <a:rPr lang="vi-VN" sz="2400" dirty="0"/>
              <a:t>hạn chế của quy ước đặt tên tập </a:t>
            </a:r>
            <a:r>
              <a:rPr lang="vi-VN" sz="2400" dirty="0" smtClean="0"/>
              <a:t>tin/thư </a:t>
            </a:r>
            <a:r>
              <a:rPr lang="vi-VN" sz="2400" dirty="0"/>
              <a:t>mục:</a:t>
            </a:r>
          </a:p>
          <a:p>
            <a:pPr lvl="1"/>
            <a:r>
              <a:rPr lang="vi-VN" sz="2000" dirty="0"/>
              <a:t>Tối đa 255 ký tự</a:t>
            </a:r>
          </a:p>
          <a:p>
            <a:pPr lvl="1"/>
            <a:r>
              <a:rPr lang="vi-VN" sz="2000" dirty="0"/>
              <a:t>Không thể sử dụng \ /: * "&lt;&gt; | </a:t>
            </a:r>
            <a:r>
              <a:rPr lang="vi-VN" sz="2000" dirty="0" smtClean="0"/>
              <a:t>trong</a:t>
            </a:r>
            <a:r>
              <a:rPr lang="en-US" sz="2000" dirty="0" smtClean="0"/>
              <a:t> </a:t>
            </a:r>
            <a:r>
              <a:rPr lang="vi-VN" sz="2000" dirty="0"/>
              <a:t>tên</a:t>
            </a:r>
            <a:r>
              <a:rPr lang="vi-VN" sz="2000" dirty="0" smtClean="0"/>
              <a:t> </a:t>
            </a:r>
            <a:r>
              <a:rPr lang="vi-VN" sz="2000" dirty="0"/>
              <a:t>tập tin hoặc thư mục </a:t>
            </a:r>
          </a:p>
          <a:p>
            <a:r>
              <a:rPr lang="vi-VN" sz="2400" dirty="0" smtClean="0"/>
              <a:t>Không đổi tên tập tin </a:t>
            </a:r>
            <a:r>
              <a:rPr lang="en-US" sz="2400" dirty="0" smtClean="0"/>
              <a:t/>
            </a:r>
            <a:br>
              <a:rPr lang="en-US" sz="2400" dirty="0" smtClean="0"/>
            </a:br>
            <a:r>
              <a:rPr lang="vi-VN" sz="2400" dirty="0" smtClean="0"/>
              <a:t>chương trình hoặc thư mục, </a:t>
            </a:r>
            <a:br>
              <a:rPr lang="vi-VN" sz="2400" dirty="0" smtClean="0"/>
            </a:br>
            <a:r>
              <a:rPr lang="vi-VN" sz="2400" dirty="0" smtClean="0"/>
              <a:t>hoặc phần mở rộng ủa tập tin</a:t>
            </a:r>
            <a:endParaRPr lang="en-US" sz="3200" dirty="0"/>
          </a:p>
        </p:txBody>
      </p:sp>
      <p:pic>
        <p:nvPicPr>
          <p:cNvPr id="4" name="Picture 3" descr="H:\Publishing\Working\In Development\7314 IC3 GS4\Screens\L4\l4-050.png"/>
          <p:cNvPicPr/>
          <p:nvPr/>
        </p:nvPicPr>
        <p:blipFill>
          <a:blip r:embed="rId3">
            <a:extLst>
              <a:ext uri="{28A0092B-C50C-407E-A947-70E740481C1C}">
                <a14:useLocalDpi xmlns:a14="http://schemas.microsoft.com/office/drawing/2010/main" val="0"/>
              </a:ext>
            </a:extLst>
          </a:blip>
          <a:srcRect/>
          <a:stretch>
            <a:fillRect/>
          </a:stretch>
        </p:blipFill>
        <p:spPr bwMode="auto">
          <a:xfrm>
            <a:off x="4762735" y="4810115"/>
            <a:ext cx="3866680" cy="1354183"/>
          </a:xfrm>
          <a:prstGeom prst="rect">
            <a:avLst/>
          </a:prstGeom>
          <a:noFill/>
          <a:ln>
            <a:noFill/>
          </a:ln>
        </p:spPr>
      </p:pic>
      <p:sp>
        <p:nvSpPr>
          <p:cNvPr id="5" name="Footer Placeholder 4"/>
          <p:cNvSpPr>
            <a:spLocks noGrp="1"/>
          </p:cNvSpPr>
          <p:nvPr>
            <p:ph type="ftr" sz="quarter" idx="11"/>
          </p:nvPr>
        </p:nvSpPr>
        <p:spPr/>
        <p:txBody>
          <a:bodyPr/>
          <a:lstStyle/>
          <a:p>
            <a:r>
              <a:rPr lang="en-US" smtClean="0"/>
              <a:t>© IIG Vietnam</a:t>
            </a:r>
            <a:endParaRPr lang="en-US" dirty="0"/>
          </a:p>
        </p:txBody>
      </p:sp>
      <p:sp>
        <p:nvSpPr>
          <p:cNvPr id="6" name="Slide Number Placeholder 5"/>
          <p:cNvSpPr>
            <a:spLocks noGrp="1"/>
          </p:cNvSpPr>
          <p:nvPr>
            <p:ph type="sldNum" sz="quarter" idx="12"/>
          </p:nvPr>
        </p:nvSpPr>
        <p:spPr/>
        <p:txBody>
          <a:bodyPr/>
          <a:lstStyle/>
          <a:p>
            <a:fld id="{45FB6C65-6715-49C2-A781-2C0369051A11}" type="slidenum">
              <a:rPr lang="en-US" smtClean="0"/>
              <a:t>44</a:t>
            </a:fld>
            <a:endParaRPr lang="en-US" dirty="0"/>
          </a:p>
        </p:txBody>
      </p:sp>
    </p:spTree>
    <p:extLst>
      <p:ext uri="{BB962C8B-B14F-4D97-AF65-F5344CB8AC3E}">
        <p14:creationId xmlns:p14="http://schemas.microsoft.com/office/powerpoint/2010/main" val="4179489557"/>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CA"/>
              <a:t>Tìm các tập </a:t>
            </a:r>
            <a:r>
              <a:rPr lang="en-CA" smtClean="0"/>
              <a:t>tin</a:t>
            </a:r>
            <a:endParaRPr lang="en-US" dirty="0"/>
          </a:p>
        </p:txBody>
      </p:sp>
      <p:sp>
        <p:nvSpPr>
          <p:cNvPr id="3" name="Content Placeholder 2"/>
          <p:cNvSpPr>
            <a:spLocks noGrp="1"/>
          </p:cNvSpPr>
          <p:nvPr>
            <p:ph idx="1"/>
          </p:nvPr>
        </p:nvSpPr>
        <p:spPr>
          <a:xfrm>
            <a:off x="373063" y="1300163"/>
            <a:ext cx="8385175" cy="3803465"/>
          </a:xfrm>
        </p:spPr>
        <p:txBody>
          <a:bodyPr>
            <a:normAutofit lnSpcReduction="10000"/>
          </a:bodyPr>
          <a:lstStyle/>
          <a:p>
            <a:r>
              <a:rPr lang="en-CA" dirty="0" err="1"/>
              <a:t>Bạn</a:t>
            </a:r>
            <a:r>
              <a:rPr lang="en-CA" dirty="0"/>
              <a:t> </a:t>
            </a:r>
            <a:r>
              <a:rPr lang="en-CA" dirty="0" err="1"/>
              <a:t>có</a:t>
            </a:r>
            <a:r>
              <a:rPr lang="en-CA" dirty="0"/>
              <a:t> </a:t>
            </a:r>
            <a:r>
              <a:rPr lang="en-CA" dirty="0" err="1"/>
              <a:t>thể</a:t>
            </a:r>
            <a:r>
              <a:rPr lang="en-CA" dirty="0"/>
              <a:t> </a:t>
            </a:r>
            <a:r>
              <a:rPr lang="en-CA" dirty="0" err="1"/>
              <a:t>tìm</a:t>
            </a:r>
            <a:r>
              <a:rPr lang="en-CA" dirty="0"/>
              <a:t> </a:t>
            </a:r>
            <a:r>
              <a:rPr lang="en-CA" dirty="0" err="1"/>
              <a:t>kiếm</a:t>
            </a:r>
            <a:r>
              <a:rPr lang="en-CA" dirty="0"/>
              <a:t> </a:t>
            </a:r>
            <a:r>
              <a:rPr lang="en-CA" dirty="0" err="1"/>
              <a:t>một</a:t>
            </a:r>
            <a:r>
              <a:rPr lang="en-CA" dirty="0"/>
              <a:t> </a:t>
            </a:r>
            <a:r>
              <a:rPr lang="en-CA" dirty="0" err="1"/>
              <a:t>tập</a:t>
            </a:r>
            <a:r>
              <a:rPr lang="en-CA" dirty="0"/>
              <a:t> tin hay </a:t>
            </a:r>
            <a:r>
              <a:rPr lang="en-CA" dirty="0" err="1"/>
              <a:t>thư</a:t>
            </a:r>
            <a:r>
              <a:rPr lang="en-CA" dirty="0"/>
              <a:t> </a:t>
            </a:r>
            <a:r>
              <a:rPr lang="en-CA" dirty="0" err="1"/>
              <a:t>mục</a:t>
            </a:r>
            <a:r>
              <a:rPr lang="en-CA" dirty="0"/>
              <a:t> ở </a:t>
            </a:r>
            <a:r>
              <a:rPr lang="en-CA" dirty="0" err="1"/>
              <a:t>nhiều</a:t>
            </a:r>
            <a:r>
              <a:rPr lang="en-CA" dirty="0"/>
              <a:t> ổ </a:t>
            </a:r>
            <a:r>
              <a:rPr lang="en-CA" dirty="0" err="1"/>
              <a:t>đĩa</a:t>
            </a:r>
            <a:r>
              <a:rPr lang="en-CA" dirty="0"/>
              <a:t> hay </a:t>
            </a:r>
            <a:r>
              <a:rPr lang="en-CA" dirty="0" err="1"/>
              <a:t>thư</a:t>
            </a:r>
            <a:r>
              <a:rPr lang="en-CA" dirty="0"/>
              <a:t> </a:t>
            </a:r>
            <a:r>
              <a:rPr lang="en-CA" dirty="0" err="1"/>
              <a:t>mục</a:t>
            </a:r>
            <a:r>
              <a:rPr lang="en-CA" dirty="0"/>
              <a:t> </a:t>
            </a:r>
            <a:r>
              <a:rPr lang="en-CA" dirty="0" err="1"/>
              <a:t>khác</a:t>
            </a:r>
            <a:r>
              <a:rPr lang="en-CA" dirty="0"/>
              <a:t> </a:t>
            </a:r>
            <a:r>
              <a:rPr lang="en-CA" dirty="0" err="1"/>
              <a:t>nhau</a:t>
            </a:r>
            <a:r>
              <a:rPr lang="en-CA" dirty="0"/>
              <a:t> </a:t>
            </a:r>
            <a:r>
              <a:rPr lang="en-CA" dirty="0" err="1"/>
              <a:t>trong</a:t>
            </a:r>
            <a:r>
              <a:rPr lang="en-CA" dirty="0"/>
              <a:t> </a:t>
            </a:r>
            <a:r>
              <a:rPr lang="en-CA" dirty="0" err="1"/>
              <a:t>hệ</a:t>
            </a:r>
            <a:r>
              <a:rPr lang="en-CA" dirty="0"/>
              <a:t> </a:t>
            </a:r>
            <a:r>
              <a:rPr lang="en-CA" dirty="0" err="1"/>
              <a:t>thống</a:t>
            </a:r>
            <a:r>
              <a:rPr lang="en-CA" dirty="0"/>
              <a:t> </a:t>
            </a:r>
            <a:r>
              <a:rPr lang="en-CA" dirty="0" err="1"/>
              <a:t>của</a:t>
            </a:r>
            <a:r>
              <a:rPr lang="en-CA" dirty="0"/>
              <a:t> </a:t>
            </a:r>
            <a:r>
              <a:rPr lang="en-CA" dirty="0" err="1"/>
              <a:t>bạn</a:t>
            </a:r>
            <a:r>
              <a:rPr lang="en-CA" dirty="0"/>
              <a:t> </a:t>
            </a:r>
            <a:r>
              <a:rPr lang="en-CA" dirty="0" err="1"/>
              <a:t>sử</a:t>
            </a:r>
            <a:r>
              <a:rPr lang="en-CA" dirty="0"/>
              <a:t> </a:t>
            </a:r>
            <a:r>
              <a:rPr lang="en-CA" dirty="0" err="1"/>
              <a:t>dụng</a:t>
            </a:r>
            <a:r>
              <a:rPr lang="en-CA" dirty="0"/>
              <a:t> </a:t>
            </a:r>
            <a:r>
              <a:rPr lang="en-CA" dirty="0" err="1"/>
              <a:t>các</a:t>
            </a:r>
            <a:r>
              <a:rPr lang="en-CA" dirty="0"/>
              <a:t> </a:t>
            </a:r>
            <a:r>
              <a:rPr lang="en-CA" dirty="0" err="1"/>
              <a:t>tiêu</a:t>
            </a:r>
            <a:r>
              <a:rPr lang="en-CA" dirty="0"/>
              <a:t> </a:t>
            </a:r>
            <a:r>
              <a:rPr lang="en-CA" dirty="0" err="1"/>
              <a:t>chí</a:t>
            </a:r>
            <a:r>
              <a:rPr lang="en-CA" dirty="0"/>
              <a:t> </a:t>
            </a:r>
            <a:r>
              <a:rPr lang="en-CA" dirty="0" err="1"/>
              <a:t>cụ</a:t>
            </a:r>
            <a:r>
              <a:rPr lang="en-CA" dirty="0"/>
              <a:t> </a:t>
            </a:r>
            <a:r>
              <a:rPr lang="en-CA" dirty="0" err="1"/>
              <a:t>thể</a:t>
            </a:r>
            <a:r>
              <a:rPr lang="en-CA" dirty="0"/>
              <a:t> </a:t>
            </a:r>
            <a:endParaRPr lang="vi-VN" dirty="0"/>
          </a:p>
          <a:p>
            <a:pPr lvl="1"/>
            <a:r>
              <a:rPr lang="en-CA" dirty="0" err="1"/>
              <a:t>nhập</a:t>
            </a:r>
            <a:r>
              <a:rPr lang="en-CA" dirty="0"/>
              <a:t> </a:t>
            </a:r>
            <a:r>
              <a:rPr lang="en-CA" dirty="0" err="1"/>
              <a:t>các</a:t>
            </a:r>
            <a:r>
              <a:rPr lang="en-CA" dirty="0"/>
              <a:t> </a:t>
            </a:r>
            <a:r>
              <a:rPr lang="en-CA" dirty="0" err="1"/>
              <a:t>tiêu</a:t>
            </a:r>
            <a:r>
              <a:rPr lang="en-CA" dirty="0"/>
              <a:t> </a:t>
            </a:r>
            <a:r>
              <a:rPr lang="en-CA" dirty="0" err="1"/>
              <a:t>chí</a:t>
            </a:r>
            <a:r>
              <a:rPr lang="en-CA" dirty="0"/>
              <a:t> </a:t>
            </a:r>
            <a:r>
              <a:rPr lang="en-CA" dirty="0" err="1"/>
              <a:t>tìm</a:t>
            </a:r>
            <a:r>
              <a:rPr lang="en-CA" dirty="0"/>
              <a:t> </a:t>
            </a:r>
            <a:r>
              <a:rPr lang="en-CA" dirty="0" err="1"/>
              <a:t>kiếm</a:t>
            </a:r>
            <a:r>
              <a:rPr lang="en-CA" dirty="0"/>
              <a:t> </a:t>
            </a:r>
            <a:r>
              <a:rPr lang="en-CA" dirty="0" err="1"/>
              <a:t>vào</a:t>
            </a:r>
            <a:r>
              <a:rPr lang="en-CA" dirty="0"/>
              <a:t> ô </a:t>
            </a:r>
            <a:endParaRPr lang="vi-VN" dirty="0"/>
          </a:p>
          <a:p>
            <a:r>
              <a:rPr lang="en-CA" dirty="0" err="1"/>
              <a:t>Nhấp</a:t>
            </a:r>
            <a:r>
              <a:rPr lang="en-CA" dirty="0"/>
              <a:t> </a:t>
            </a:r>
            <a:r>
              <a:rPr lang="en-CA" dirty="0" err="1"/>
              <a:t>chuột</a:t>
            </a:r>
            <a:r>
              <a:rPr lang="en-CA" dirty="0"/>
              <a:t> </a:t>
            </a:r>
            <a:r>
              <a:rPr lang="en-CA" dirty="0" err="1"/>
              <a:t>vào</a:t>
            </a:r>
            <a:r>
              <a:rPr lang="en-CA" dirty="0"/>
              <a:t> </a:t>
            </a:r>
            <a:r>
              <a:rPr lang="vi-VN" dirty="0" smtClean="0"/>
              <a:t> </a:t>
            </a:r>
            <a:r>
              <a:rPr lang="en-US" dirty="0" smtClean="0"/>
              <a:t>    </a:t>
            </a:r>
            <a:r>
              <a:rPr lang="vi-VN" dirty="0" smtClean="0"/>
              <a:t/>
            </a:r>
            <a:br>
              <a:rPr lang="vi-VN" dirty="0" smtClean="0"/>
            </a:br>
            <a:r>
              <a:rPr lang="en-CA" dirty="0" err="1" smtClean="0"/>
              <a:t>trong</a:t>
            </a:r>
            <a:r>
              <a:rPr lang="en-CA" dirty="0" smtClean="0"/>
              <a:t> </a:t>
            </a:r>
            <a:r>
              <a:rPr lang="en-CA" dirty="0" err="1"/>
              <a:t>trường</a:t>
            </a:r>
            <a:r>
              <a:rPr lang="en-CA" dirty="0"/>
              <a:t> </a:t>
            </a:r>
            <a:r>
              <a:rPr lang="en-CA" b="1" dirty="0"/>
              <a:t>Search</a:t>
            </a:r>
            <a:r>
              <a:rPr lang="en-CA" dirty="0"/>
              <a:t> </a:t>
            </a:r>
            <a:r>
              <a:rPr lang="vi-VN" dirty="0" smtClean="0"/>
              <a:t/>
            </a:r>
            <a:br>
              <a:rPr lang="vi-VN" dirty="0" smtClean="0"/>
            </a:br>
            <a:r>
              <a:rPr lang="en-CA" dirty="0" err="1" smtClean="0"/>
              <a:t>để</a:t>
            </a:r>
            <a:r>
              <a:rPr lang="en-CA" dirty="0" smtClean="0"/>
              <a:t> </a:t>
            </a:r>
            <a:r>
              <a:rPr lang="en-CA" dirty="0" err="1"/>
              <a:t>xóa</a:t>
            </a:r>
            <a:r>
              <a:rPr lang="en-CA" dirty="0"/>
              <a:t> </a:t>
            </a:r>
            <a:r>
              <a:rPr lang="en-CA" dirty="0" err="1"/>
              <a:t>tất</a:t>
            </a:r>
            <a:r>
              <a:rPr lang="en-CA" dirty="0"/>
              <a:t> </a:t>
            </a:r>
            <a:r>
              <a:rPr lang="en-CA" dirty="0" err="1"/>
              <a:t>cả</a:t>
            </a:r>
            <a:r>
              <a:rPr lang="en-CA" dirty="0"/>
              <a:t> </a:t>
            </a:r>
            <a:r>
              <a:rPr lang="en-CA" dirty="0" err="1"/>
              <a:t>các</a:t>
            </a:r>
            <a:r>
              <a:rPr lang="en-CA" dirty="0"/>
              <a:t> </a:t>
            </a:r>
            <a:r>
              <a:rPr lang="en-CA" dirty="0" err="1"/>
              <a:t>kết</a:t>
            </a:r>
            <a:r>
              <a:rPr lang="en-CA" dirty="0"/>
              <a:t> </a:t>
            </a:r>
            <a:r>
              <a:rPr lang="vi-VN" dirty="0" smtClean="0"/>
              <a:t/>
            </a:r>
            <a:br>
              <a:rPr lang="vi-VN" dirty="0" smtClean="0"/>
            </a:br>
            <a:r>
              <a:rPr lang="en-CA" dirty="0" err="1" smtClean="0"/>
              <a:t>quả</a:t>
            </a:r>
            <a:r>
              <a:rPr lang="en-CA" dirty="0" smtClean="0"/>
              <a:t> </a:t>
            </a:r>
            <a:r>
              <a:rPr lang="en-CA" dirty="0" err="1"/>
              <a:t>tìm</a:t>
            </a:r>
            <a:r>
              <a:rPr lang="en-CA" dirty="0"/>
              <a:t> </a:t>
            </a:r>
            <a:r>
              <a:rPr lang="en-CA" dirty="0" err="1"/>
              <a:t>kiếm</a:t>
            </a:r>
            <a:endParaRPr lang="en-US" dirty="0"/>
          </a:p>
        </p:txBody>
      </p:sp>
      <p:pic>
        <p:nvPicPr>
          <p:cNvPr id="4" name="Picture 3" descr="C:\Certiport\iQsystem\Exams\Microsoft Office Specialist\Documents\l4-038.png"/>
          <p:cNvPicPr/>
          <p:nvPr/>
        </p:nvPicPr>
        <p:blipFill>
          <a:blip r:embed="rId3">
            <a:extLst>
              <a:ext uri="{28A0092B-C50C-407E-A947-70E740481C1C}">
                <a14:useLocalDpi xmlns:a14="http://schemas.microsoft.com/office/drawing/2010/main" val="0"/>
              </a:ext>
            </a:extLst>
          </a:blip>
          <a:srcRect/>
          <a:stretch>
            <a:fillRect/>
          </a:stretch>
        </p:blipFill>
        <p:spPr bwMode="auto">
          <a:xfrm>
            <a:off x="5300640" y="2840604"/>
            <a:ext cx="2271975" cy="278343"/>
          </a:xfrm>
          <a:prstGeom prst="rect">
            <a:avLst/>
          </a:prstGeom>
          <a:noFill/>
          <a:ln>
            <a:noFill/>
          </a:ln>
        </p:spPr>
      </p:pic>
      <p:pic>
        <p:nvPicPr>
          <p:cNvPr id="5" name="Picture 4" descr="C:\Certiport\iQsystem\Exams\Microsoft Office Specialist\Documents\l4-039.png"/>
          <p:cNvPicPr/>
          <p:nvPr/>
        </p:nvPicPr>
        <p:blipFill>
          <a:blip r:embed="rId4">
            <a:extLst>
              <a:ext uri="{28A0092B-C50C-407E-A947-70E740481C1C}">
                <a14:useLocalDpi xmlns:a14="http://schemas.microsoft.com/office/drawing/2010/main" val="0"/>
              </a:ext>
            </a:extLst>
          </a:blip>
          <a:srcRect/>
          <a:stretch>
            <a:fillRect/>
          </a:stretch>
        </p:blipFill>
        <p:spPr bwMode="auto">
          <a:xfrm>
            <a:off x="3168992" y="3527226"/>
            <a:ext cx="225425" cy="225425"/>
          </a:xfrm>
          <a:prstGeom prst="rect">
            <a:avLst/>
          </a:prstGeom>
          <a:noFill/>
          <a:ln>
            <a:noFill/>
          </a:ln>
        </p:spPr>
      </p:pic>
      <p:pic>
        <p:nvPicPr>
          <p:cNvPr id="6" name="Picture 5" descr="C:\Certiport\iQsystem\Exams\Microsoft Office Specialist\Documents\l4-040.png"/>
          <p:cNvPicPr/>
          <p:nvPr/>
        </p:nvPicPr>
        <p:blipFill>
          <a:blip r:embed="rId5">
            <a:extLst>
              <a:ext uri="{28A0092B-C50C-407E-A947-70E740481C1C}">
                <a14:useLocalDpi xmlns:a14="http://schemas.microsoft.com/office/drawing/2010/main" val="0"/>
              </a:ext>
            </a:extLst>
          </a:blip>
          <a:srcRect/>
          <a:stretch>
            <a:fillRect/>
          </a:stretch>
        </p:blipFill>
        <p:spPr bwMode="auto">
          <a:xfrm>
            <a:off x="4027191" y="3398455"/>
            <a:ext cx="4818872" cy="2929137"/>
          </a:xfrm>
          <a:prstGeom prst="rect">
            <a:avLst/>
          </a:prstGeom>
          <a:noFill/>
          <a:ln>
            <a:noFill/>
          </a:ln>
        </p:spPr>
      </p:pic>
      <p:sp>
        <p:nvSpPr>
          <p:cNvPr id="7" name="Footer Placeholder 6"/>
          <p:cNvSpPr>
            <a:spLocks noGrp="1"/>
          </p:cNvSpPr>
          <p:nvPr>
            <p:ph type="ftr" sz="quarter" idx="11"/>
          </p:nvPr>
        </p:nvSpPr>
        <p:spPr/>
        <p:txBody>
          <a:bodyPr/>
          <a:lstStyle/>
          <a:p>
            <a:r>
              <a:rPr lang="en-US" smtClean="0"/>
              <a:t>© IIG Vietnam</a:t>
            </a:r>
            <a:endParaRPr lang="en-US" dirty="0"/>
          </a:p>
        </p:txBody>
      </p:sp>
      <p:sp>
        <p:nvSpPr>
          <p:cNvPr id="8" name="Slide Number Placeholder 7"/>
          <p:cNvSpPr>
            <a:spLocks noGrp="1"/>
          </p:cNvSpPr>
          <p:nvPr>
            <p:ph type="sldNum" sz="quarter" idx="12"/>
          </p:nvPr>
        </p:nvSpPr>
        <p:spPr/>
        <p:txBody>
          <a:bodyPr/>
          <a:lstStyle/>
          <a:p>
            <a:fld id="{45FB6C65-6715-49C2-A781-2C0369051A11}" type="slidenum">
              <a:rPr lang="en-US" smtClean="0"/>
              <a:t>45</a:t>
            </a:fld>
            <a:endParaRPr lang="en-US" dirty="0"/>
          </a:p>
        </p:txBody>
      </p:sp>
    </p:spTree>
    <p:extLst>
      <p:ext uri="{BB962C8B-B14F-4D97-AF65-F5344CB8AC3E}">
        <p14:creationId xmlns:p14="http://schemas.microsoft.com/office/powerpoint/2010/main" val="3578718594"/>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Tìm hiểu về thùng rác (Recycle Bin)</a:t>
            </a:r>
            <a:endParaRPr lang="en-US" dirty="0"/>
          </a:p>
        </p:txBody>
      </p:sp>
      <p:sp>
        <p:nvSpPr>
          <p:cNvPr id="3" name="Content Placeholder 2"/>
          <p:cNvSpPr>
            <a:spLocks noGrp="1"/>
          </p:cNvSpPr>
          <p:nvPr>
            <p:ph idx="1"/>
          </p:nvPr>
        </p:nvSpPr>
        <p:spPr/>
        <p:txBody>
          <a:bodyPr>
            <a:normAutofit fontScale="92500" lnSpcReduction="10000"/>
          </a:bodyPr>
          <a:lstStyle/>
          <a:p>
            <a:r>
              <a:rPr lang="en-CA" dirty="0" err="1"/>
              <a:t>là</a:t>
            </a:r>
            <a:r>
              <a:rPr lang="en-CA" dirty="0"/>
              <a:t> </a:t>
            </a:r>
            <a:r>
              <a:rPr lang="en-CA" dirty="0" err="1"/>
              <a:t>một</a:t>
            </a:r>
            <a:r>
              <a:rPr lang="en-CA" dirty="0"/>
              <a:t> </a:t>
            </a:r>
            <a:r>
              <a:rPr lang="en-CA" dirty="0" err="1"/>
              <a:t>vùng</a:t>
            </a:r>
            <a:r>
              <a:rPr lang="en-CA" dirty="0"/>
              <a:t> </a:t>
            </a:r>
            <a:r>
              <a:rPr lang="en-CA" dirty="0" err="1"/>
              <a:t>lưu</a:t>
            </a:r>
            <a:r>
              <a:rPr lang="en-CA" dirty="0"/>
              <a:t> </a:t>
            </a:r>
            <a:r>
              <a:rPr lang="en-CA" dirty="0" err="1"/>
              <a:t>trữ</a:t>
            </a:r>
            <a:r>
              <a:rPr lang="en-CA" dirty="0"/>
              <a:t> </a:t>
            </a:r>
            <a:r>
              <a:rPr lang="en-CA" dirty="0" err="1"/>
              <a:t>tạm</a:t>
            </a:r>
            <a:r>
              <a:rPr lang="en-CA" dirty="0"/>
              <a:t> </a:t>
            </a:r>
            <a:r>
              <a:rPr lang="en-CA" dirty="0" err="1"/>
              <a:t>thời</a:t>
            </a:r>
            <a:r>
              <a:rPr lang="en-CA" dirty="0"/>
              <a:t> </a:t>
            </a:r>
            <a:r>
              <a:rPr lang="en-CA" dirty="0" err="1"/>
              <a:t>dành</a:t>
            </a:r>
            <a:r>
              <a:rPr lang="en-CA" dirty="0"/>
              <a:t> </a:t>
            </a:r>
            <a:r>
              <a:rPr lang="en-CA" dirty="0" err="1"/>
              <a:t>cho</a:t>
            </a:r>
            <a:r>
              <a:rPr lang="en-CA" dirty="0"/>
              <a:t> </a:t>
            </a:r>
            <a:r>
              <a:rPr lang="en-CA" dirty="0" err="1"/>
              <a:t>các</a:t>
            </a:r>
            <a:r>
              <a:rPr lang="en-CA" dirty="0"/>
              <a:t> </a:t>
            </a:r>
            <a:r>
              <a:rPr lang="en-CA" dirty="0" err="1"/>
              <a:t>tập</a:t>
            </a:r>
            <a:r>
              <a:rPr lang="en-CA" dirty="0"/>
              <a:t> tin </a:t>
            </a:r>
            <a:r>
              <a:rPr lang="en-CA" dirty="0" err="1"/>
              <a:t>và</a:t>
            </a:r>
            <a:r>
              <a:rPr lang="en-CA" dirty="0"/>
              <a:t> </a:t>
            </a:r>
            <a:r>
              <a:rPr lang="en-CA" dirty="0" err="1"/>
              <a:t>thư</a:t>
            </a:r>
            <a:r>
              <a:rPr lang="en-CA" dirty="0"/>
              <a:t> </a:t>
            </a:r>
            <a:r>
              <a:rPr lang="en-CA" dirty="0" err="1"/>
              <a:t>mục</a:t>
            </a:r>
            <a:r>
              <a:rPr lang="en-CA" dirty="0"/>
              <a:t> </a:t>
            </a:r>
            <a:r>
              <a:rPr lang="en-CA" dirty="0" err="1"/>
              <a:t>bạn</a:t>
            </a:r>
            <a:r>
              <a:rPr lang="en-CA" dirty="0"/>
              <a:t> </a:t>
            </a:r>
            <a:r>
              <a:rPr lang="en-CA" dirty="0" err="1"/>
              <a:t>xóa</a:t>
            </a:r>
            <a:r>
              <a:rPr lang="en-CA" dirty="0"/>
              <a:t> </a:t>
            </a:r>
            <a:r>
              <a:rPr lang="en-CA" dirty="0" err="1"/>
              <a:t>khỏi</a:t>
            </a:r>
            <a:r>
              <a:rPr lang="en-CA" dirty="0"/>
              <a:t> </a:t>
            </a:r>
            <a:r>
              <a:rPr lang="en-CA" dirty="0" err="1"/>
              <a:t>đĩa</a:t>
            </a:r>
            <a:r>
              <a:rPr lang="en-CA" dirty="0"/>
              <a:t> </a:t>
            </a:r>
            <a:r>
              <a:rPr lang="en-CA" dirty="0" err="1"/>
              <a:t>cứng</a:t>
            </a:r>
            <a:endParaRPr lang="vi-VN" dirty="0"/>
          </a:p>
          <a:p>
            <a:pPr lvl="1"/>
            <a:r>
              <a:rPr lang="en-CA" dirty="0" err="1"/>
              <a:t>Các</a:t>
            </a:r>
            <a:r>
              <a:rPr lang="en-CA" dirty="0"/>
              <a:t> </a:t>
            </a:r>
            <a:r>
              <a:rPr lang="en-CA" dirty="0" err="1"/>
              <a:t>tập</a:t>
            </a:r>
            <a:r>
              <a:rPr lang="en-CA" dirty="0"/>
              <a:t> tin </a:t>
            </a:r>
            <a:r>
              <a:rPr lang="en-CA" dirty="0" err="1"/>
              <a:t>và</a:t>
            </a:r>
            <a:r>
              <a:rPr lang="en-CA" dirty="0"/>
              <a:t> </a:t>
            </a:r>
            <a:r>
              <a:rPr lang="en-CA" dirty="0" err="1"/>
              <a:t>thư</a:t>
            </a:r>
            <a:r>
              <a:rPr lang="en-CA" dirty="0"/>
              <a:t> </a:t>
            </a:r>
            <a:r>
              <a:rPr lang="en-CA" dirty="0" err="1"/>
              <a:t>mục</a:t>
            </a:r>
            <a:r>
              <a:rPr lang="en-CA" dirty="0"/>
              <a:t> </a:t>
            </a:r>
            <a:r>
              <a:rPr lang="en-CA" dirty="0" err="1"/>
              <a:t>bị</a:t>
            </a:r>
            <a:r>
              <a:rPr lang="en-CA" dirty="0"/>
              <a:t> </a:t>
            </a:r>
            <a:r>
              <a:rPr lang="en-CA" dirty="0" err="1"/>
              <a:t>xóa</a:t>
            </a:r>
            <a:r>
              <a:rPr lang="en-CA" dirty="0"/>
              <a:t> </a:t>
            </a:r>
            <a:r>
              <a:rPr lang="en-CA" dirty="0" err="1"/>
              <a:t>khỏi</a:t>
            </a:r>
            <a:r>
              <a:rPr lang="en-CA" dirty="0"/>
              <a:t> </a:t>
            </a:r>
            <a:r>
              <a:rPr lang="en-CA" dirty="0" err="1"/>
              <a:t>đĩa</a:t>
            </a:r>
            <a:r>
              <a:rPr lang="en-CA" dirty="0"/>
              <a:t> </a:t>
            </a:r>
            <a:r>
              <a:rPr lang="en-CA" dirty="0" err="1"/>
              <a:t>bên</a:t>
            </a:r>
            <a:r>
              <a:rPr lang="en-CA" dirty="0"/>
              <a:t> </a:t>
            </a:r>
            <a:r>
              <a:rPr lang="en-CA" dirty="0" err="1" smtClean="0"/>
              <a:t>ngoài</a:t>
            </a:r>
            <a:r>
              <a:rPr lang="vi-VN" dirty="0" smtClean="0"/>
              <a:t>,</a:t>
            </a:r>
            <a:r>
              <a:rPr lang="en-CA" dirty="0" smtClean="0"/>
              <a:t> hay </a:t>
            </a:r>
            <a:r>
              <a:rPr lang="en-CA" dirty="0" err="1"/>
              <a:t>từ</a:t>
            </a:r>
            <a:r>
              <a:rPr lang="en-CA" dirty="0"/>
              <a:t> ổ </a:t>
            </a:r>
            <a:r>
              <a:rPr lang="en-CA" dirty="0" err="1"/>
              <a:t>mạng</a:t>
            </a:r>
            <a:r>
              <a:rPr lang="en-CA" dirty="0"/>
              <a:t> </a:t>
            </a:r>
            <a:r>
              <a:rPr lang="en-CA" dirty="0" err="1"/>
              <a:t>thì</a:t>
            </a:r>
            <a:r>
              <a:rPr lang="en-CA" dirty="0"/>
              <a:t> </a:t>
            </a:r>
            <a:r>
              <a:rPr lang="en-CA" dirty="0" err="1"/>
              <a:t>bị</a:t>
            </a:r>
            <a:r>
              <a:rPr lang="en-CA" dirty="0"/>
              <a:t> </a:t>
            </a:r>
            <a:r>
              <a:rPr lang="en-CA" dirty="0" err="1"/>
              <a:t>xóa</a:t>
            </a:r>
            <a:r>
              <a:rPr lang="en-CA" dirty="0"/>
              <a:t> </a:t>
            </a:r>
            <a:r>
              <a:rPr lang="en-CA" dirty="0" err="1"/>
              <a:t>vĩnh</a:t>
            </a:r>
            <a:r>
              <a:rPr lang="en-CA" dirty="0"/>
              <a:t> </a:t>
            </a:r>
            <a:r>
              <a:rPr lang="en-CA" dirty="0" err="1"/>
              <a:t>viễn</a:t>
            </a:r>
            <a:r>
              <a:rPr lang="en-CA" dirty="0"/>
              <a:t> </a:t>
            </a:r>
            <a:r>
              <a:rPr lang="en-CA" dirty="0" err="1"/>
              <a:t>và</a:t>
            </a:r>
            <a:r>
              <a:rPr lang="en-CA" dirty="0"/>
              <a:t> </a:t>
            </a:r>
            <a:r>
              <a:rPr lang="en-CA" dirty="0" err="1"/>
              <a:t>không</a:t>
            </a:r>
            <a:r>
              <a:rPr lang="en-CA" dirty="0"/>
              <a:t> </a:t>
            </a:r>
            <a:r>
              <a:rPr lang="en-CA" dirty="0" err="1"/>
              <a:t>thể</a:t>
            </a:r>
            <a:r>
              <a:rPr lang="en-CA" dirty="0"/>
              <a:t> </a:t>
            </a:r>
            <a:r>
              <a:rPr lang="en-CA" dirty="0" err="1"/>
              <a:t>khôi</a:t>
            </a:r>
            <a:r>
              <a:rPr lang="en-CA" dirty="0"/>
              <a:t> </a:t>
            </a:r>
            <a:r>
              <a:rPr lang="en-CA" dirty="0" err="1"/>
              <a:t>phục</a:t>
            </a:r>
            <a:r>
              <a:rPr lang="en-CA" dirty="0"/>
              <a:t> </a:t>
            </a:r>
            <a:r>
              <a:rPr lang="en-CA" dirty="0" err="1"/>
              <a:t>từ</a:t>
            </a:r>
            <a:r>
              <a:rPr lang="en-CA" dirty="0"/>
              <a:t> </a:t>
            </a:r>
            <a:r>
              <a:rPr lang="en-CA" dirty="0" err="1"/>
              <a:t>Thùng</a:t>
            </a:r>
            <a:r>
              <a:rPr lang="en-CA" dirty="0"/>
              <a:t> </a:t>
            </a:r>
            <a:r>
              <a:rPr lang="en-CA" dirty="0" err="1"/>
              <a:t>rác</a:t>
            </a:r>
            <a:endParaRPr lang="vi-VN" dirty="0"/>
          </a:p>
          <a:p>
            <a:pPr lvl="1"/>
            <a:r>
              <a:rPr lang="en-CA" dirty="0"/>
              <a:t>Cho </a:t>
            </a:r>
            <a:r>
              <a:rPr lang="en-CA" dirty="0" err="1"/>
              <a:t>biết</a:t>
            </a:r>
            <a:r>
              <a:rPr lang="en-CA" dirty="0"/>
              <a:t> </a:t>
            </a:r>
            <a:r>
              <a:rPr lang="en-CA" dirty="0" err="1"/>
              <a:t>có</a:t>
            </a:r>
            <a:r>
              <a:rPr lang="en-CA" dirty="0"/>
              <a:t> </a:t>
            </a:r>
            <a:r>
              <a:rPr lang="en-CA" dirty="0" err="1"/>
              <a:t>những</a:t>
            </a:r>
            <a:r>
              <a:rPr lang="en-CA" dirty="0"/>
              <a:t> </a:t>
            </a:r>
            <a:r>
              <a:rPr lang="en-CA" dirty="0" err="1"/>
              <a:t>tập</a:t>
            </a:r>
            <a:r>
              <a:rPr lang="en-CA" dirty="0"/>
              <a:t> tin </a:t>
            </a:r>
            <a:r>
              <a:rPr lang="en-CA" dirty="0" err="1"/>
              <a:t>trong</a:t>
            </a:r>
            <a:r>
              <a:rPr lang="en-CA" dirty="0"/>
              <a:t> </a:t>
            </a:r>
            <a:r>
              <a:rPr lang="en-CA" dirty="0" err="1" smtClean="0"/>
              <a:t>Thùng</a:t>
            </a:r>
            <a:r>
              <a:rPr lang="en-CA" dirty="0" smtClean="0"/>
              <a:t> </a:t>
            </a:r>
            <a:r>
              <a:rPr lang="en-CA" dirty="0" err="1"/>
              <a:t>rác</a:t>
            </a:r>
            <a:r>
              <a:rPr lang="en-CA" dirty="0"/>
              <a:t> </a:t>
            </a:r>
            <a:r>
              <a:rPr lang="en-CA" dirty="0" err="1"/>
              <a:t>có</a:t>
            </a:r>
            <a:r>
              <a:rPr lang="en-CA" dirty="0"/>
              <a:t> </a:t>
            </a:r>
            <a:r>
              <a:rPr lang="en-CA" dirty="0" err="1"/>
              <a:t>thể</a:t>
            </a:r>
            <a:r>
              <a:rPr lang="en-CA" dirty="0"/>
              <a:t> </a:t>
            </a:r>
            <a:r>
              <a:rPr lang="en-CA" dirty="0" err="1"/>
              <a:t>được</a:t>
            </a:r>
            <a:r>
              <a:rPr lang="en-CA" dirty="0"/>
              <a:t> </a:t>
            </a:r>
            <a:r>
              <a:rPr lang="vi-VN" dirty="0" smtClean="0"/>
              <a:t/>
            </a:r>
            <a:br>
              <a:rPr lang="vi-VN" dirty="0" smtClean="0"/>
            </a:br>
            <a:r>
              <a:rPr lang="en-CA" dirty="0" err="1" smtClean="0"/>
              <a:t>khôi</a:t>
            </a:r>
            <a:r>
              <a:rPr lang="en-CA" dirty="0" smtClean="0"/>
              <a:t> </a:t>
            </a:r>
            <a:r>
              <a:rPr lang="en-CA" dirty="0" err="1"/>
              <a:t>phục</a:t>
            </a:r>
            <a:r>
              <a:rPr lang="en-CA" dirty="0"/>
              <a:t> </a:t>
            </a:r>
            <a:r>
              <a:rPr lang="en-CA" dirty="0" err="1" smtClean="0"/>
              <a:t>hoặc</a:t>
            </a:r>
            <a:r>
              <a:rPr lang="en-CA" dirty="0" smtClean="0"/>
              <a:t> </a:t>
            </a:r>
            <a:r>
              <a:rPr lang="en-CA" dirty="0" err="1"/>
              <a:t>Thùng</a:t>
            </a:r>
            <a:r>
              <a:rPr lang="en-CA" dirty="0"/>
              <a:t> </a:t>
            </a:r>
            <a:r>
              <a:rPr lang="en-CA" dirty="0" err="1"/>
              <a:t>rác</a:t>
            </a:r>
            <a:r>
              <a:rPr lang="en-CA" dirty="0"/>
              <a:t> </a:t>
            </a:r>
            <a:r>
              <a:rPr lang="en-CA" dirty="0" err="1"/>
              <a:t>có</a:t>
            </a:r>
            <a:r>
              <a:rPr lang="en-CA" dirty="0"/>
              <a:t> </a:t>
            </a:r>
            <a:r>
              <a:rPr lang="en-CA" dirty="0" err="1"/>
              <a:t>thể</a:t>
            </a:r>
            <a:r>
              <a:rPr lang="en-CA" dirty="0"/>
              <a:t> </a:t>
            </a:r>
            <a:r>
              <a:rPr lang="en-CA" dirty="0" err="1"/>
              <a:t>được</a:t>
            </a:r>
            <a:r>
              <a:rPr lang="en-CA" dirty="0"/>
              <a:t> </a:t>
            </a:r>
            <a:r>
              <a:rPr lang="en-CA" dirty="0" err="1"/>
              <a:t>làm</a:t>
            </a:r>
            <a:r>
              <a:rPr lang="en-CA" dirty="0"/>
              <a:t> </a:t>
            </a:r>
            <a:r>
              <a:rPr lang="en-CA" dirty="0" err="1"/>
              <a:t>trống</a:t>
            </a:r>
            <a:endParaRPr lang="vi-VN" dirty="0"/>
          </a:p>
          <a:p>
            <a:pPr lvl="1"/>
            <a:r>
              <a:rPr lang="en-CA" dirty="0"/>
              <a:t>Cho </a:t>
            </a:r>
            <a:r>
              <a:rPr lang="en-CA" dirty="0" err="1"/>
              <a:t>biết</a:t>
            </a:r>
            <a:r>
              <a:rPr lang="en-CA" dirty="0"/>
              <a:t> </a:t>
            </a:r>
            <a:r>
              <a:rPr lang="en-CA" dirty="0" err="1"/>
              <a:t>Thùng</a:t>
            </a:r>
            <a:r>
              <a:rPr lang="en-CA" dirty="0"/>
              <a:t> </a:t>
            </a:r>
            <a:r>
              <a:rPr lang="en-CA" dirty="0" err="1"/>
              <a:t>rác</a:t>
            </a:r>
            <a:r>
              <a:rPr lang="en-CA" dirty="0"/>
              <a:t> </a:t>
            </a:r>
            <a:r>
              <a:rPr lang="en-CA" dirty="0" err="1"/>
              <a:t>rỗng</a:t>
            </a:r>
            <a:endParaRPr lang="vi-VN" dirty="0"/>
          </a:p>
          <a:p>
            <a:r>
              <a:rPr lang="en-CA" dirty="0" err="1"/>
              <a:t>Nếu</a:t>
            </a:r>
            <a:r>
              <a:rPr lang="en-CA" dirty="0"/>
              <a:t> </a:t>
            </a:r>
            <a:r>
              <a:rPr lang="en-CA" dirty="0" err="1"/>
              <a:t>nhiều</a:t>
            </a:r>
            <a:r>
              <a:rPr lang="en-CA" dirty="0"/>
              <a:t> </a:t>
            </a:r>
            <a:r>
              <a:rPr lang="en-CA" dirty="0" err="1"/>
              <a:t>người</a:t>
            </a:r>
            <a:r>
              <a:rPr lang="en-CA" dirty="0"/>
              <a:t> </a:t>
            </a:r>
            <a:r>
              <a:rPr lang="en-CA" dirty="0" err="1"/>
              <a:t>cùng</a:t>
            </a:r>
            <a:r>
              <a:rPr lang="en-CA" dirty="0"/>
              <a:t> </a:t>
            </a:r>
            <a:r>
              <a:rPr lang="en-CA" dirty="0" err="1"/>
              <a:t>sử</a:t>
            </a:r>
            <a:r>
              <a:rPr lang="en-CA" dirty="0"/>
              <a:t> </a:t>
            </a:r>
            <a:r>
              <a:rPr lang="en-CA" dirty="0" err="1"/>
              <a:t>dụng</a:t>
            </a:r>
            <a:r>
              <a:rPr lang="en-CA" dirty="0"/>
              <a:t> </a:t>
            </a:r>
            <a:r>
              <a:rPr lang="en-CA" dirty="0" err="1"/>
              <a:t>máy</a:t>
            </a:r>
            <a:r>
              <a:rPr lang="en-CA" dirty="0"/>
              <a:t> </a:t>
            </a:r>
            <a:r>
              <a:rPr lang="en-CA" dirty="0" err="1"/>
              <a:t>tính</a:t>
            </a:r>
            <a:r>
              <a:rPr lang="en-CA" dirty="0"/>
              <a:t>, </a:t>
            </a:r>
            <a:r>
              <a:rPr lang="en-CA" dirty="0" err="1"/>
              <a:t>mỗi</a:t>
            </a:r>
            <a:r>
              <a:rPr lang="en-CA" dirty="0"/>
              <a:t> </a:t>
            </a:r>
            <a:r>
              <a:rPr lang="en-CA" dirty="0" err="1"/>
              <a:t>tài</a:t>
            </a:r>
            <a:r>
              <a:rPr lang="en-CA" dirty="0"/>
              <a:t> </a:t>
            </a:r>
            <a:r>
              <a:rPr lang="en-CA" dirty="0" err="1"/>
              <a:t>khoản</a:t>
            </a:r>
            <a:r>
              <a:rPr lang="en-CA" dirty="0"/>
              <a:t> </a:t>
            </a:r>
            <a:r>
              <a:rPr lang="en-CA" dirty="0" err="1"/>
              <a:t>người</a:t>
            </a:r>
            <a:r>
              <a:rPr lang="en-CA" dirty="0"/>
              <a:t> </a:t>
            </a:r>
            <a:r>
              <a:rPr lang="en-CA" dirty="0" err="1"/>
              <a:t>dùng</a:t>
            </a:r>
            <a:r>
              <a:rPr lang="en-CA" dirty="0"/>
              <a:t> </a:t>
            </a:r>
            <a:r>
              <a:rPr lang="en-CA" dirty="0" err="1"/>
              <a:t>trên</a:t>
            </a:r>
            <a:r>
              <a:rPr lang="en-CA" dirty="0"/>
              <a:t> </a:t>
            </a:r>
            <a:r>
              <a:rPr lang="en-CA" dirty="0" err="1"/>
              <a:t>máy</a:t>
            </a:r>
            <a:r>
              <a:rPr lang="en-CA" dirty="0"/>
              <a:t> </a:t>
            </a:r>
            <a:r>
              <a:rPr lang="en-CA" dirty="0" err="1"/>
              <a:t>sẽ</a:t>
            </a:r>
            <a:r>
              <a:rPr lang="en-CA" dirty="0"/>
              <a:t> </a:t>
            </a:r>
            <a:r>
              <a:rPr lang="en-CA" dirty="0" err="1"/>
              <a:t>có</a:t>
            </a:r>
            <a:r>
              <a:rPr lang="en-CA" dirty="0"/>
              <a:t> </a:t>
            </a:r>
            <a:r>
              <a:rPr lang="en-CA" dirty="0" err="1"/>
              <a:t>một</a:t>
            </a:r>
            <a:r>
              <a:rPr lang="en-CA" dirty="0"/>
              <a:t> </a:t>
            </a:r>
            <a:r>
              <a:rPr lang="en-CA" dirty="0" err="1"/>
              <a:t>Thùng</a:t>
            </a:r>
            <a:r>
              <a:rPr lang="en-CA" dirty="0"/>
              <a:t> </a:t>
            </a:r>
            <a:r>
              <a:rPr lang="en-CA" dirty="0" err="1"/>
              <a:t>Rác</a:t>
            </a:r>
            <a:r>
              <a:rPr lang="en-CA" dirty="0"/>
              <a:t> </a:t>
            </a:r>
            <a:r>
              <a:rPr lang="en-CA" dirty="0" err="1"/>
              <a:t>riêng</a:t>
            </a:r>
            <a:endParaRPr lang="vi-VN" dirty="0"/>
          </a:p>
          <a:p>
            <a:r>
              <a:rPr lang="en-CA" dirty="0" err="1"/>
              <a:t>Để</a:t>
            </a:r>
            <a:r>
              <a:rPr lang="en-CA" dirty="0"/>
              <a:t> </a:t>
            </a:r>
            <a:r>
              <a:rPr lang="en-CA" dirty="0" err="1"/>
              <a:t>xóa</a:t>
            </a:r>
            <a:r>
              <a:rPr lang="en-CA" dirty="0"/>
              <a:t> </a:t>
            </a:r>
            <a:r>
              <a:rPr lang="en-CA" dirty="0" err="1"/>
              <a:t>một</a:t>
            </a:r>
            <a:r>
              <a:rPr lang="en-CA" dirty="0"/>
              <a:t> </a:t>
            </a:r>
            <a:r>
              <a:rPr lang="en-CA" dirty="0" err="1"/>
              <a:t>tập</a:t>
            </a:r>
            <a:r>
              <a:rPr lang="en-CA" dirty="0"/>
              <a:t> tin </a:t>
            </a:r>
            <a:r>
              <a:rPr lang="en-CA" dirty="0" err="1"/>
              <a:t>vĩnh</a:t>
            </a:r>
            <a:r>
              <a:rPr lang="en-CA" dirty="0"/>
              <a:t> </a:t>
            </a:r>
            <a:r>
              <a:rPr lang="en-CA" dirty="0" err="1"/>
              <a:t>viễn</a:t>
            </a:r>
            <a:r>
              <a:rPr lang="en-CA" dirty="0"/>
              <a:t> </a:t>
            </a:r>
            <a:r>
              <a:rPr lang="en-CA" dirty="0" err="1"/>
              <a:t>và</a:t>
            </a:r>
            <a:r>
              <a:rPr lang="en-CA" dirty="0"/>
              <a:t> </a:t>
            </a:r>
            <a:r>
              <a:rPr lang="en-CA" dirty="0" err="1"/>
              <a:t>bỏ</a:t>
            </a:r>
            <a:r>
              <a:rPr lang="en-CA" dirty="0"/>
              <a:t> qua </a:t>
            </a:r>
            <a:r>
              <a:rPr lang="en-CA" dirty="0" err="1"/>
              <a:t>Thùng</a:t>
            </a:r>
            <a:r>
              <a:rPr lang="en-CA" dirty="0"/>
              <a:t> </a:t>
            </a:r>
            <a:r>
              <a:rPr lang="en-CA" dirty="0" err="1"/>
              <a:t>rác</a:t>
            </a:r>
            <a:r>
              <a:rPr lang="en-CA" dirty="0"/>
              <a:t>, </a:t>
            </a:r>
            <a:r>
              <a:rPr lang="en-CA" dirty="0" err="1"/>
              <a:t>nhấn</a:t>
            </a:r>
            <a:r>
              <a:rPr lang="en-CA" dirty="0"/>
              <a:t> </a:t>
            </a:r>
            <a:r>
              <a:rPr lang="en-CA" dirty="0" err="1"/>
              <a:t>và</a:t>
            </a:r>
            <a:r>
              <a:rPr lang="en-CA" dirty="0"/>
              <a:t> </a:t>
            </a:r>
            <a:r>
              <a:rPr lang="en-CA" dirty="0" err="1"/>
              <a:t>giữ</a:t>
            </a:r>
            <a:r>
              <a:rPr lang="en-CA" dirty="0"/>
              <a:t> </a:t>
            </a:r>
            <a:r>
              <a:rPr lang="en-CA" dirty="0" err="1" smtClean="0"/>
              <a:t>phím</a:t>
            </a:r>
            <a:r>
              <a:rPr lang="vi-VN" dirty="0" smtClean="0"/>
              <a:t> SHIFT </a:t>
            </a:r>
            <a:r>
              <a:rPr lang="en-CA" dirty="0" err="1"/>
              <a:t>trong</a:t>
            </a:r>
            <a:r>
              <a:rPr lang="en-CA" dirty="0"/>
              <a:t> </a:t>
            </a:r>
            <a:r>
              <a:rPr lang="en-CA" dirty="0" err="1"/>
              <a:t>khi</a:t>
            </a:r>
            <a:r>
              <a:rPr lang="en-CA" dirty="0"/>
              <a:t> </a:t>
            </a:r>
            <a:r>
              <a:rPr lang="en-CA" dirty="0" err="1"/>
              <a:t>xóa</a:t>
            </a:r>
            <a:r>
              <a:rPr lang="en-CA" dirty="0"/>
              <a:t> </a:t>
            </a:r>
            <a:r>
              <a:rPr lang="en-CA" dirty="0" err="1"/>
              <a:t>tập</a:t>
            </a:r>
            <a:r>
              <a:rPr lang="en-CA" dirty="0"/>
              <a:t> tin </a:t>
            </a:r>
            <a:r>
              <a:rPr lang="en-CA" dirty="0" err="1"/>
              <a:t>đó</a:t>
            </a:r>
            <a:endParaRPr lang="en-CA" dirty="0"/>
          </a:p>
        </p:txBody>
      </p:sp>
      <p:pic>
        <p:nvPicPr>
          <p:cNvPr id="4" name="Picture 3" descr="C:\Certiport\iQsystem\Exams\Microsoft Office Specialist\Documents\l4-044.png"/>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793037" y="3062283"/>
            <a:ext cx="387985" cy="475615"/>
          </a:xfrm>
          <a:prstGeom prst="rect">
            <a:avLst/>
          </a:prstGeom>
          <a:noFill/>
          <a:ln>
            <a:noFill/>
          </a:ln>
        </p:spPr>
      </p:pic>
      <p:pic>
        <p:nvPicPr>
          <p:cNvPr id="5" name="Picture 4" descr="C:\Certiport\iQsystem\Exams\Microsoft Office Specialist\Documents\l4-045.png"/>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4126736" y="3802056"/>
            <a:ext cx="431800" cy="482600"/>
          </a:xfrm>
          <a:prstGeom prst="rect">
            <a:avLst/>
          </a:prstGeom>
          <a:noFill/>
          <a:ln>
            <a:noFill/>
          </a:ln>
        </p:spPr>
      </p:pic>
      <p:sp>
        <p:nvSpPr>
          <p:cNvPr id="6" name="Footer Placeholder 5"/>
          <p:cNvSpPr>
            <a:spLocks noGrp="1"/>
          </p:cNvSpPr>
          <p:nvPr>
            <p:ph type="ftr" sz="quarter" idx="11"/>
          </p:nvPr>
        </p:nvSpPr>
        <p:spPr/>
        <p:txBody>
          <a:bodyPr/>
          <a:lstStyle/>
          <a:p>
            <a:r>
              <a:rPr lang="en-US" smtClean="0"/>
              <a:t>© IIG Vietnam</a:t>
            </a:r>
            <a:endParaRPr lang="en-US" dirty="0"/>
          </a:p>
        </p:txBody>
      </p:sp>
      <p:sp>
        <p:nvSpPr>
          <p:cNvPr id="7" name="Slide Number Placeholder 6"/>
          <p:cNvSpPr>
            <a:spLocks noGrp="1"/>
          </p:cNvSpPr>
          <p:nvPr>
            <p:ph type="sldNum" sz="quarter" idx="12"/>
          </p:nvPr>
        </p:nvSpPr>
        <p:spPr/>
        <p:txBody>
          <a:bodyPr/>
          <a:lstStyle/>
          <a:p>
            <a:fld id="{45FB6C65-6715-49C2-A781-2C0369051A11}" type="slidenum">
              <a:rPr lang="en-US" smtClean="0"/>
              <a:t>46</a:t>
            </a:fld>
            <a:endParaRPr lang="en-US" dirty="0"/>
          </a:p>
        </p:txBody>
      </p:sp>
    </p:spTree>
    <p:extLst>
      <p:ext uri="{BB962C8B-B14F-4D97-AF65-F5344CB8AC3E}">
        <p14:creationId xmlns:p14="http://schemas.microsoft.com/office/powerpoint/2010/main" val="3211215246"/>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Tìm hiểu về thùng rác (Recycle Bin)</a:t>
            </a:r>
            <a:endParaRPr lang="en-US" dirty="0"/>
          </a:p>
        </p:txBody>
      </p:sp>
      <p:sp>
        <p:nvSpPr>
          <p:cNvPr id="3" name="Content Placeholder 2"/>
          <p:cNvSpPr>
            <a:spLocks noGrp="1"/>
          </p:cNvSpPr>
          <p:nvPr>
            <p:ph idx="1"/>
          </p:nvPr>
        </p:nvSpPr>
        <p:spPr>
          <a:xfrm>
            <a:off x="374400" y="1332000"/>
            <a:ext cx="8368273" cy="4940113"/>
          </a:xfrm>
        </p:spPr>
        <p:txBody>
          <a:bodyPr>
            <a:normAutofit fontScale="85000" lnSpcReduction="10000"/>
          </a:bodyPr>
          <a:lstStyle/>
          <a:p>
            <a:r>
              <a:rPr lang="vi-VN" b="1" dirty="0"/>
              <a:t>Xóa các tập tin và thư mục</a:t>
            </a:r>
            <a:r>
              <a:rPr lang="en-US" b="1" dirty="0" smtClean="0"/>
              <a:t> </a:t>
            </a:r>
            <a:endParaRPr lang="en-US" b="1" dirty="0"/>
          </a:p>
          <a:p>
            <a:pPr lvl="1"/>
            <a:r>
              <a:rPr lang="en-US" dirty="0" err="1"/>
              <a:t>Khi</a:t>
            </a:r>
            <a:r>
              <a:rPr lang="en-US" dirty="0"/>
              <a:t> </a:t>
            </a:r>
            <a:r>
              <a:rPr lang="en-US" dirty="0" err="1"/>
              <a:t>bạn</a:t>
            </a:r>
            <a:r>
              <a:rPr lang="en-US" dirty="0"/>
              <a:t> </a:t>
            </a:r>
            <a:r>
              <a:rPr lang="en-US" dirty="0" err="1"/>
              <a:t>không</a:t>
            </a:r>
            <a:r>
              <a:rPr lang="en-US" dirty="0"/>
              <a:t> </a:t>
            </a:r>
            <a:r>
              <a:rPr lang="en-US" dirty="0" err="1"/>
              <a:t>cần</a:t>
            </a:r>
            <a:r>
              <a:rPr lang="en-US" dirty="0"/>
              <a:t> </a:t>
            </a:r>
            <a:r>
              <a:rPr lang="en-US" dirty="0" err="1"/>
              <a:t>các</a:t>
            </a:r>
            <a:r>
              <a:rPr lang="en-US" dirty="0"/>
              <a:t> </a:t>
            </a:r>
            <a:r>
              <a:rPr lang="en-US" dirty="0" err="1"/>
              <a:t>tập</a:t>
            </a:r>
            <a:r>
              <a:rPr lang="en-US" dirty="0"/>
              <a:t> tin hay </a:t>
            </a:r>
            <a:r>
              <a:rPr lang="en-US" dirty="0" err="1"/>
              <a:t>thư</a:t>
            </a:r>
            <a:r>
              <a:rPr lang="en-US" dirty="0"/>
              <a:t> </a:t>
            </a:r>
            <a:r>
              <a:rPr lang="en-US" dirty="0" err="1"/>
              <a:t>mục</a:t>
            </a:r>
            <a:r>
              <a:rPr lang="en-US" dirty="0"/>
              <a:t> </a:t>
            </a:r>
            <a:r>
              <a:rPr lang="en-US" dirty="0" err="1"/>
              <a:t>nữa</a:t>
            </a:r>
            <a:r>
              <a:rPr lang="en-US" dirty="0"/>
              <a:t>, </a:t>
            </a:r>
            <a:r>
              <a:rPr lang="en-US" dirty="0" err="1"/>
              <a:t>bạn</a:t>
            </a:r>
            <a:r>
              <a:rPr lang="en-US" dirty="0"/>
              <a:t> </a:t>
            </a:r>
            <a:r>
              <a:rPr lang="en-US" dirty="0" err="1"/>
              <a:t>có</a:t>
            </a:r>
            <a:r>
              <a:rPr lang="en-US" dirty="0"/>
              <a:t> </a:t>
            </a:r>
            <a:r>
              <a:rPr lang="en-US" dirty="0" err="1"/>
              <a:t>thể</a:t>
            </a:r>
            <a:r>
              <a:rPr lang="en-US" dirty="0"/>
              <a:t> </a:t>
            </a:r>
            <a:r>
              <a:rPr lang="en-US" dirty="0" err="1"/>
              <a:t>xóa</a:t>
            </a:r>
            <a:r>
              <a:rPr lang="en-US" dirty="0"/>
              <a:t> </a:t>
            </a:r>
            <a:r>
              <a:rPr lang="en-US" dirty="0" err="1"/>
              <a:t>chúng</a:t>
            </a:r>
            <a:r>
              <a:rPr lang="en-US" dirty="0"/>
              <a:t>.</a:t>
            </a:r>
            <a:endParaRPr lang="vi-VN" dirty="0"/>
          </a:p>
          <a:p>
            <a:pPr lvl="1"/>
            <a:r>
              <a:rPr lang="en-CA" dirty="0" err="1"/>
              <a:t>Hãy</a:t>
            </a:r>
            <a:r>
              <a:rPr lang="en-CA" dirty="0"/>
              <a:t> </a:t>
            </a:r>
            <a:r>
              <a:rPr lang="en-CA" dirty="0" err="1"/>
              <a:t>luôn</a:t>
            </a:r>
            <a:r>
              <a:rPr lang="en-CA" dirty="0"/>
              <a:t> </a:t>
            </a:r>
            <a:r>
              <a:rPr lang="en-CA" dirty="0" err="1"/>
              <a:t>kiểm</a:t>
            </a:r>
            <a:r>
              <a:rPr lang="en-CA" dirty="0"/>
              <a:t> </a:t>
            </a:r>
            <a:r>
              <a:rPr lang="en-CA" dirty="0" err="1"/>
              <a:t>tra</a:t>
            </a:r>
            <a:r>
              <a:rPr lang="en-CA" dirty="0"/>
              <a:t> </a:t>
            </a:r>
            <a:r>
              <a:rPr lang="en-CA" dirty="0" err="1"/>
              <a:t>nội</a:t>
            </a:r>
            <a:r>
              <a:rPr lang="en-CA" dirty="0"/>
              <a:t> dung </a:t>
            </a:r>
            <a:r>
              <a:rPr lang="en-CA" dirty="0" err="1"/>
              <a:t>thư</a:t>
            </a:r>
            <a:r>
              <a:rPr lang="en-CA" dirty="0"/>
              <a:t> </a:t>
            </a:r>
            <a:r>
              <a:rPr lang="en-CA" dirty="0" err="1"/>
              <a:t>mục</a:t>
            </a:r>
            <a:r>
              <a:rPr lang="en-CA" dirty="0"/>
              <a:t> </a:t>
            </a:r>
            <a:r>
              <a:rPr lang="en-CA" dirty="0" err="1"/>
              <a:t>trước</a:t>
            </a:r>
            <a:r>
              <a:rPr lang="en-CA" dirty="0"/>
              <a:t> </a:t>
            </a:r>
            <a:r>
              <a:rPr lang="en-CA" dirty="0" err="1"/>
              <a:t>khi</a:t>
            </a:r>
            <a:r>
              <a:rPr lang="en-CA" dirty="0"/>
              <a:t> </a:t>
            </a:r>
            <a:r>
              <a:rPr lang="en-CA" dirty="0" err="1"/>
              <a:t>bạn</a:t>
            </a:r>
            <a:r>
              <a:rPr lang="en-CA" dirty="0"/>
              <a:t> </a:t>
            </a:r>
            <a:r>
              <a:rPr lang="en-CA" dirty="0" err="1"/>
              <a:t>xóa</a:t>
            </a:r>
            <a:r>
              <a:rPr lang="en-CA" dirty="0"/>
              <a:t> </a:t>
            </a:r>
            <a:r>
              <a:rPr lang="en-CA" dirty="0" err="1"/>
              <a:t>toàn</a:t>
            </a:r>
            <a:r>
              <a:rPr lang="en-CA" dirty="0"/>
              <a:t> </a:t>
            </a:r>
            <a:r>
              <a:rPr lang="en-CA" dirty="0" err="1"/>
              <a:t>bộ</a:t>
            </a:r>
            <a:r>
              <a:rPr lang="en-CA" dirty="0"/>
              <a:t> </a:t>
            </a:r>
            <a:r>
              <a:rPr lang="en-CA" dirty="0" err="1"/>
              <a:t>thư</a:t>
            </a:r>
            <a:r>
              <a:rPr lang="en-CA" dirty="0"/>
              <a:t> </a:t>
            </a:r>
            <a:r>
              <a:rPr lang="en-CA" dirty="0" err="1" smtClean="0"/>
              <a:t>mục</a:t>
            </a:r>
            <a:endParaRPr lang="vi-VN" dirty="0"/>
          </a:p>
          <a:p>
            <a:r>
              <a:rPr lang="en-US" dirty="0" err="1"/>
              <a:t>Khi</a:t>
            </a:r>
            <a:r>
              <a:rPr lang="en-US" dirty="0"/>
              <a:t> </a:t>
            </a:r>
            <a:r>
              <a:rPr lang="en-US" dirty="0" err="1"/>
              <a:t>bạn</a:t>
            </a:r>
            <a:r>
              <a:rPr lang="en-US" dirty="0"/>
              <a:t> </a:t>
            </a:r>
            <a:r>
              <a:rPr lang="en-US" dirty="0" err="1"/>
              <a:t>không</a:t>
            </a:r>
            <a:r>
              <a:rPr lang="en-US" dirty="0"/>
              <a:t> </a:t>
            </a:r>
            <a:r>
              <a:rPr lang="en-US" dirty="0" err="1"/>
              <a:t>cần</a:t>
            </a:r>
            <a:r>
              <a:rPr lang="en-US" dirty="0"/>
              <a:t> </a:t>
            </a:r>
            <a:r>
              <a:rPr lang="en-US" dirty="0" err="1"/>
              <a:t>các</a:t>
            </a:r>
            <a:r>
              <a:rPr lang="en-US" dirty="0"/>
              <a:t> </a:t>
            </a:r>
            <a:r>
              <a:rPr lang="en-US" dirty="0" err="1"/>
              <a:t>tập</a:t>
            </a:r>
            <a:r>
              <a:rPr lang="en-US" dirty="0"/>
              <a:t> tin hay </a:t>
            </a:r>
            <a:r>
              <a:rPr lang="en-US" dirty="0" err="1"/>
              <a:t>thư</a:t>
            </a:r>
            <a:r>
              <a:rPr lang="en-US" dirty="0"/>
              <a:t> </a:t>
            </a:r>
            <a:r>
              <a:rPr lang="en-US" dirty="0" err="1"/>
              <a:t>mục</a:t>
            </a:r>
            <a:r>
              <a:rPr lang="en-US" dirty="0"/>
              <a:t> </a:t>
            </a:r>
            <a:r>
              <a:rPr lang="en-US" dirty="0" err="1"/>
              <a:t>nữa</a:t>
            </a:r>
            <a:r>
              <a:rPr lang="en-US" dirty="0"/>
              <a:t>, </a:t>
            </a:r>
            <a:r>
              <a:rPr lang="en-US" dirty="0" err="1"/>
              <a:t>bạn</a:t>
            </a:r>
            <a:r>
              <a:rPr lang="en-US" dirty="0"/>
              <a:t> </a:t>
            </a:r>
            <a:r>
              <a:rPr lang="en-US" dirty="0" err="1"/>
              <a:t>có</a:t>
            </a:r>
            <a:r>
              <a:rPr lang="en-US" dirty="0"/>
              <a:t> </a:t>
            </a:r>
            <a:r>
              <a:rPr lang="en-US" dirty="0" err="1"/>
              <a:t>thể</a:t>
            </a:r>
            <a:r>
              <a:rPr lang="en-US" dirty="0"/>
              <a:t> </a:t>
            </a:r>
            <a:r>
              <a:rPr lang="en-US" dirty="0" err="1"/>
              <a:t>xóa</a:t>
            </a:r>
            <a:r>
              <a:rPr lang="en-US" dirty="0"/>
              <a:t> </a:t>
            </a:r>
            <a:r>
              <a:rPr lang="en-US" dirty="0" err="1"/>
              <a:t>chúng</a:t>
            </a:r>
            <a:r>
              <a:rPr lang="en-US" dirty="0"/>
              <a:t>.</a:t>
            </a:r>
            <a:endParaRPr lang="vi-VN" dirty="0"/>
          </a:p>
          <a:p>
            <a:r>
              <a:rPr lang="en-CA" dirty="0" err="1"/>
              <a:t>Hãy</a:t>
            </a:r>
            <a:r>
              <a:rPr lang="en-CA" dirty="0"/>
              <a:t> </a:t>
            </a:r>
            <a:r>
              <a:rPr lang="en-CA" dirty="0" err="1"/>
              <a:t>luôn</a:t>
            </a:r>
            <a:r>
              <a:rPr lang="en-CA" dirty="0"/>
              <a:t> </a:t>
            </a:r>
            <a:r>
              <a:rPr lang="en-CA" dirty="0" err="1"/>
              <a:t>kiểm</a:t>
            </a:r>
            <a:r>
              <a:rPr lang="en-CA" dirty="0"/>
              <a:t> </a:t>
            </a:r>
            <a:r>
              <a:rPr lang="en-CA" dirty="0" err="1"/>
              <a:t>tra</a:t>
            </a:r>
            <a:r>
              <a:rPr lang="en-CA" dirty="0"/>
              <a:t> </a:t>
            </a:r>
            <a:r>
              <a:rPr lang="en-CA" dirty="0" err="1"/>
              <a:t>nội</a:t>
            </a:r>
            <a:r>
              <a:rPr lang="en-CA" dirty="0"/>
              <a:t> dung </a:t>
            </a:r>
            <a:r>
              <a:rPr lang="en-CA" dirty="0" err="1"/>
              <a:t>thư</a:t>
            </a:r>
            <a:r>
              <a:rPr lang="en-CA" dirty="0"/>
              <a:t> </a:t>
            </a:r>
            <a:r>
              <a:rPr lang="en-CA" dirty="0" err="1"/>
              <a:t>mục</a:t>
            </a:r>
            <a:r>
              <a:rPr lang="en-CA" dirty="0"/>
              <a:t> </a:t>
            </a:r>
            <a:r>
              <a:rPr lang="en-CA" dirty="0" err="1"/>
              <a:t>trước</a:t>
            </a:r>
            <a:r>
              <a:rPr lang="en-CA" dirty="0"/>
              <a:t> </a:t>
            </a:r>
            <a:r>
              <a:rPr lang="en-CA" dirty="0" err="1"/>
              <a:t>khi</a:t>
            </a:r>
            <a:r>
              <a:rPr lang="en-CA" dirty="0"/>
              <a:t> </a:t>
            </a:r>
            <a:r>
              <a:rPr lang="en-CA" dirty="0" err="1"/>
              <a:t>bạn</a:t>
            </a:r>
            <a:r>
              <a:rPr lang="en-CA" dirty="0"/>
              <a:t> </a:t>
            </a:r>
            <a:r>
              <a:rPr lang="en-CA" dirty="0" err="1"/>
              <a:t>xóa</a:t>
            </a:r>
            <a:r>
              <a:rPr lang="en-CA" dirty="0"/>
              <a:t> </a:t>
            </a:r>
            <a:r>
              <a:rPr lang="en-CA" dirty="0" err="1"/>
              <a:t>toàn</a:t>
            </a:r>
            <a:r>
              <a:rPr lang="en-CA" dirty="0"/>
              <a:t> </a:t>
            </a:r>
            <a:r>
              <a:rPr lang="en-CA" dirty="0" err="1"/>
              <a:t>bộ</a:t>
            </a:r>
            <a:r>
              <a:rPr lang="en-CA" dirty="0"/>
              <a:t> </a:t>
            </a:r>
            <a:r>
              <a:rPr lang="en-CA" dirty="0" err="1"/>
              <a:t>thư</a:t>
            </a:r>
            <a:r>
              <a:rPr lang="en-CA" dirty="0"/>
              <a:t> </a:t>
            </a:r>
            <a:r>
              <a:rPr lang="en-CA" dirty="0" err="1"/>
              <a:t>mục</a:t>
            </a:r>
            <a:r>
              <a:rPr lang="vi-VN" dirty="0" smtClean="0"/>
              <a:t>:</a:t>
            </a:r>
            <a:endParaRPr lang="vi-VN" dirty="0"/>
          </a:p>
          <a:p>
            <a:pPr lvl="2"/>
            <a:r>
              <a:rPr lang="en-US" dirty="0" err="1"/>
              <a:t>Nhấp</a:t>
            </a:r>
            <a:r>
              <a:rPr lang="en-US" dirty="0"/>
              <a:t> </a:t>
            </a:r>
            <a:r>
              <a:rPr lang="en-US" dirty="0" err="1"/>
              <a:t>chuột</a:t>
            </a:r>
            <a:r>
              <a:rPr lang="en-US" dirty="0"/>
              <a:t> </a:t>
            </a:r>
            <a:r>
              <a:rPr lang="en-US" dirty="0" err="1"/>
              <a:t>vào</a:t>
            </a:r>
            <a:r>
              <a:rPr lang="en-US" dirty="0"/>
              <a:t> </a:t>
            </a:r>
            <a:r>
              <a:rPr lang="vi-VN" dirty="0" smtClean="0"/>
              <a:t> </a:t>
            </a:r>
            <a:r>
              <a:rPr lang="en-US" dirty="0" smtClean="0"/>
              <a:t>               </a:t>
            </a:r>
            <a:r>
              <a:rPr lang="vi-VN" dirty="0" smtClean="0"/>
              <a:t>  </a:t>
            </a:r>
            <a:r>
              <a:rPr lang="en-CA" dirty="0" err="1" smtClean="0"/>
              <a:t>sau</a:t>
            </a:r>
            <a:r>
              <a:rPr lang="en-CA" dirty="0" smtClean="0"/>
              <a:t> </a:t>
            </a:r>
            <a:r>
              <a:rPr lang="en-CA" dirty="0" err="1"/>
              <a:t>đó</a:t>
            </a:r>
            <a:r>
              <a:rPr lang="en-CA" dirty="0"/>
              <a:t> </a:t>
            </a:r>
            <a:r>
              <a:rPr lang="en-CA" dirty="0" err="1"/>
              <a:t>chọn</a:t>
            </a:r>
            <a:r>
              <a:rPr lang="en-CA" dirty="0"/>
              <a:t> </a:t>
            </a:r>
            <a:r>
              <a:rPr lang="en-CA" b="1" dirty="0"/>
              <a:t>Delete</a:t>
            </a:r>
            <a:r>
              <a:rPr lang="en-CA" dirty="0"/>
              <a:t>, </a:t>
            </a:r>
            <a:r>
              <a:rPr lang="en-CA" dirty="0" err="1"/>
              <a:t>hoặc</a:t>
            </a:r>
            <a:endParaRPr lang="vi-VN" dirty="0"/>
          </a:p>
          <a:p>
            <a:pPr lvl="2"/>
            <a:r>
              <a:rPr lang="en-CA" dirty="0" err="1"/>
              <a:t>chọn</a:t>
            </a:r>
            <a:r>
              <a:rPr lang="en-CA" dirty="0"/>
              <a:t> </a:t>
            </a:r>
            <a:r>
              <a:rPr lang="en-CA" dirty="0" err="1"/>
              <a:t>tập</a:t>
            </a:r>
            <a:r>
              <a:rPr lang="en-CA" dirty="0"/>
              <a:t> tin hay </a:t>
            </a:r>
            <a:r>
              <a:rPr lang="en-CA" dirty="0" err="1"/>
              <a:t>thư</a:t>
            </a:r>
            <a:r>
              <a:rPr lang="en-CA" dirty="0"/>
              <a:t> </a:t>
            </a:r>
            <a:r>
              <a:rPr lang="en-CA" dirty="0" err="1"/>
              <a:t>mục</a:t>
            </a:r>
            <a:r>
              <a:rPr lang="en-CA" dirty="0"/>
              <a:t>, </a:t>
            </a:r>
            <a:r>
              <a:rPr lang="en-CA" dirty="0" err="1"/>
              <a:t>sau</a:t>
            </a:r>
            <a:r>
              <a:rPr lang="en-CA" dirty="0"/>
              <a:t> </a:t>
            </a:r>
            <a:r>
              <a:rPr lang="en-CA" dirty="0" err="1"/>
              <a:t>đó</a:t>
            </a:r>
            <a:r>
              <a:rPr lang="en-CA" dirty="0"/>
              <a:t> </a:t>
            </a:r>
            <a:r>
              <a:rPr lang="en-CA" dirty="0" err="1"/>
              <a:t>nhấn</a:t>
            </a:r>
            <a:r>
              <a:rPr lang="vi-VN" dirty="0" smtClean="0"/>
              <a:t> </a:t>
            </a:r>
            <a:r>
              <a:rPr lang="vi-VN" dirty="0"/>
              <a:t>DELETE, hoặc</a:t>
            </a:r>
          </a:p>
          <a:p>
            <a:pPr lvl="2"/>
            <a:r>
              <a:rPr lang="vi-VN" dirty="0"/>
              <a:t>nhấp chuột phải và nhấp chuột vào </a:t>
            </a:r>
            <a:r>
              <a:rPr lang="vi-VN" b="1" dirty="0"/>
              <a:t>Delete</a:t>
            </a:r>
            <a:r>
              <a:rPr lang="vi-VN" dirty="0"/>
              <a:t>, hoặc </a:t>
            </a:r>
          </a:p>
          <a:p>
            <a:pPr lvl="2"/>
            <a:r>
              <a:rPr lang="en-CA" dirty="0" err="1"/>
              <a:t>kéo</a:t>
            </a:r>
            <a:r>
              <a:rPr lang="en-CA" dirty="0"/>
              <a:t> </a:t>
            </a:r>
            <a:r>
              <a:rPr lang="en-CA" dirty="0" err="1"/>
              <a:t>tập</a:t>
            </a:r>
            <a:r>
              <a:rPr lang="en-CA" dirty="0"/>
              <a:t> tin hay </a:t>
            </a:r>
            <a:r>
              <a:rPr lang="en-CA" dirty="0" err="1"/>
              <a:t>thư</a:t>
            </a:r>
            <a:r>
              <a:rPr lang="en-CA" dirty="0"/>
              <a:t> </a:t>
            </a:r>
            <a:r>
              <a:rPr lang="en-CA" dirty="0" err="1"/>
              <a:t>mục</a:t>
            </a:r>
            <a:r>
              <a:rPr lang="en-CA" dirty="0"/>
              <a:t> </a:t>
            </a:r>
            <a:r>
              <a:rPr lang="en-CA" dirty="0" err="1"/>
              <a:t>vào</a:t>
            </a:r>
            <a:r>
              <a:rPr lang="en-CA" dirty="0"/>
              <a:t> </a:t>
            </a:r>
            <a:r>
              <a:rPr lang="en-CA" dirty="0" err="1"/>
              <a:t>biểu</a:t>
            </a:r>
            <a:r>
              <a:rPr lang="en-CA" dirty="0"/>
              <a:t> t</a:t>
            </a:r>
            <a:r>
              <a:rPr lang="vi-VN" dirty="0"/>
              <a:t>ư </a:t>
            </a:r>
            <a:r>
              <a:rPr lang="en-CA" dirty="0" err="1"/>
              <a:t>ng</a:t>
            </a:r>
            <a:r>
              <a:rPr lang="en-CA" dirty="0"/>
              <a:t> </a:t>
            </a:r>
            <a:r>
              <a:rPr lang="en-CA" dirty="0" err="1"/>
              <a:t>Thùng</a:t>
            </a:r>
            <a:r>
              <a:rPr lang="en-CA" dirty="0"/>
              <a:t> </a:t>
            </a:r>
            <a:r>
              <a:rPr lang="en-CA" dirty="0" err="1"/>
              <a:t>rác</a:t>
            </a:r>
            <a:r>
              <a:rPr lang="en-CA" dirty="0"/>
              <a:t> </a:t>
            </a:r>
            <a:r>
              <a:rPr lang="en-US" dirty="0" err="1"/>
              <a:t>trên</a:t>
            </a:r>
            <a:r>
              <a:rPr lang="en-US" dirty="0"/>
              <a:t> Desktop</a:t>
            </a:r>
          </a:p>
        </p:txBody>
      </p:sp>
      <p:pic>
        <p:nvPicPr>
          <p:cNvPr id="4" name="Picture 3" descr="Description: u2-079"/>
          <p:cNvPicPr/>
          <p:nvPr/>
        </p:nvPicPr>
        <p:blipFill>
          <a:blip r:embed="rId3">
            <a:extLst>
              <a:ext uri="{28A0092B-C50C-407E-A947-70E740481C1C}">
                <a14:useLocalDpi xmlns:a14="http://schemas.microsoft.com/office/drawing/2010/main" val="0"/>
              </a:ext>
            </a:extLst>
          </a:blip>
          <a:srcRect/>
          <a:stretch>
            <a:fillRect/>
          </a:stretch>
        </p:blipFill>
        <p:spPr bwMode="auto">
          <a:xfrm>
            <a:off x="2943635" y="4736278"/>
            <a:ext cx="768926" cy="216786"/>
          </a:xfrm>
          <a:prstGeom prst="rect">
            <a:avLst/>
          </a:prstGeom>
          <a:noFill/>
          <a:ln>
            <a:noFill/>
          </a:ln>
        </p:spPr>
      </p:pic>
      <p:sp>
        <p:nvSpPr>
          <p:cNvPr id="5" name="Footer Placeholder 4"/>
          <p:cNvSpPr>
            <a:spLocks noGrp="1"/>
          </p:cNvSpPr>
          <p:nvPr>
            <p:ph type="ftr" sz="quarter" idx="11"/>
          </p:nvPr>
        </p:nvSpPr>
        <p:spPr/>
        <p:txBody>
          <a:bodyPr/>
          <a:lstStyle/>
          <a:p>
            <a:r>
              <a:rPr lang="en-US" smtClean="0"/>
              <a:t>© IIG Vietnam</a:t>
            </a:r>
            <a:endParaRPr lang="en-US" dirty="0"/>
          </a:p>
        </p:txBody>
      </p:sp>
      <p:sp>
        <p:nvSpPr>
          <p:cNvPr id="6" name="Slide Number Placeholder 5"/>
          <p:cNvSpPr>
            <a:spLocks noGrp="1"/>
          </p:cNvSpPr>
          <p:nvPr>
            <p:ph type="sldNum" sz="quarter" idx="12"/>
          </p:nvPr>
        </p:nvSpPr>
        <p:spPr/>
        <p:txBody>
          <a:bodyPr/>
          <a:lstStyle/>
          <a:p>
            <a:fld id="{45FB6C65-6715-49C2-A781-2C0369051A11}" type="slidenum">
              <a:rPr lang="en-US" smtClean="0"/>
              <a:t>47</a:t>
            </a:fld>
            <a:endParaRPr lang="en-US" dirty="0"/>
          </a:p>
        </p:txBody>
      </p:sp>
    </p:spTree>
    <p:extLst>
      <p:ext uri="{BB962C8B-B14F-4D97-AF65-F5344CB8AC3E}">
        <p14:creationId xmlns:p14="http://schemas.microsoft.com/office/powerpoint/2010/main" val="4114224178"/>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Tìm hiểu về thùng rác (Recycle Bin)</a:t>
            </a:r>
            <a:endParaRPr lang="en-US" dirty="0"/>
          </a:p>
        </p:txBody>
      </p:sp>
      <p:sp>
        <p:nvSpPr>
          <p:cNvPr id="3" name="Content Placeholder 2"/>
          <p:cNvSpPr>
            <a:spLocks noGrp="1"/>
          </p:cNvSpPr>
          <p:nvPr>
            <p:ph idx="1"/>
          </p:nvPr>
        </p:nvSpPr>
        <p:spPr/>
        <p:txBody>
          <a:bodyPr>
            <a:normAutofit lnSpcReduction="10000"/>
          </a:bodyPr>
          <a:lstStyle/>
          <a:p>
            <a:r>
              <a:rPr lang="vi-VN" b="1" dirty="0"/>
              <a:t>Khôi phục tập tin hay thư mục </a:t>
            </a:r>
            <a:r>
              <a:rPr lang="en-US" b="1" dirty="0" smtClean="0"/>
              <a:t> </a:t>
            </a:r>
            <a:endParaRPr lang="en-US" b="1" dirty="0"/>
          </a:p>
          <a:p>
            <a:pPr lvl="1"/>
            <a:r>
              <a:rPr lang="en-CA" dirty="0" err="1"/>
              <a:t>Bạn</a:t>
            </a:r>
            <a:r>
              <a:rPr lang="en-CA" dirty="0"/>
              <a:t> </a:t>
            </a:r>
            <a:r>
              <a:rPr lang="en-CA" dirty="0" err="1"/>
              <a:t>có</a:t>
            </a:r>
            <a:r>
              <a:rPr lang="en-CA" dirty="0"/>
              <a:t> </a:t>
            </a:r>
            <a:r>
              <a:rPr lang="en-CA" dirty="0" err="1"/>
              <a:t>thể</a:t>
            </a:r>
            <a:r>
              <a:rPr lang="en-CA" dirty="0"/>
              <a:t> </a:t>
            </a:r>
            <a:r>
              <a:rPr lang="en-CA" dirty="0" err="1"/>
              <a:t>khôi</a:t>
            </a:r>
            <a:r>
              <a:rPr lang="en-CA" dirty="0"/>
              <a:t> </a:t>
            </a:r>
            <a:r>
              <a:rPr lang="en-CA" dirty="0" err="1"/>
              <a:t>phục</a:t>
            </a:r>
            <a:r>
              <a:rPr lang="en-CA" dirty="0"/>
              <a:t> </a:t>
            </a:r>
            <a:r>
              <a:rPr lang="en-CA" dirty="0" err="1"/>
              <a:t>một</a:t>
            </a:r>
            <a:r>
              <a:rPr lang="en-CA" dirty="0"/>
              <a:t> </a:t>
            </a:r>
            <a:r>
              <a:rPr lang="en-CA" dirty="0" err="1"/>
              <a:t>tập</a:t>
            </a:r>
            <a:r>
              <a:rPr lang="en-CA" dirty="0"/>
              <a:t> tin hay </a:t>
            </a:r>
            <a:r>
              <a:rPr lang="en-CA" dirty="0" err="1"/>
              <a:t>thư</a:t>
            </a:r>
            <a:r>
              <a:rPr lang="en-CA" dirty="0"/>
              <a:t> </a:t>
            </a:r>
            <a:r>
              <a:rPr lang="en-CA" dirty="0" err="1"/>
              <a:t>mục</a:t>
            </a:r>
            <a:r>
              <a:rPr lang="en-CA" dirty="0"/>
              <a:t> </a:t>
            </a:r>
            <a:r>
              <a:rPr lang="en-CA" dirty="0" err="1"/>
              <a:t>đã</a:t>
            </a:r>
            <a:r>
              <a:rPr lang="en-CA" dirty="0"/>
              <a:t> </a:t>
            </a:r>
            <a:r>
              <a:rPr lang="en-CA" dirty="0" err="1"/>
              <a:t>bị</a:t>
            </a:r>
            <a:r>
              <a:rPr lang="en-CA" dirty="0"/>
              <a:t> </a:t>
            </a:r>
            <a:r>
              <a:rPr lang="en-CA" dirty="0" err="1"/>
              <a:t>xóa</a:t>
            </a:r>
            <a:r>
              <a:rPr lang="en-CA" dirty="0"/>
              <a:t> </a:t>
            </a:r>
            <a:r>
              <a:rPr lang="en-CA" dirty="0" err="1"/>
              <a:t>về</a:t>
            </a:r>
            <a:r>
              <a:rPr lang="en-CA" dirty="0"/>
              <a:t> </a:t>
            </a:r>
            <a:r>
              <a:rPr lang="en-CA" dirty="0" err="1"/>
              <a:t>vị</a:t>
            </a:r>
            <a:r>
              <a:rPr lang="en-CA" dirty="0"/>
              <a:t> </a:t>
            </a:r>
            <a:r>
              <a:rPr lang="en-CA" dirty="0" err="1"/>
              <a:t>trí</a:t>
            </a:r>
            <a:r>
              <a:rPr lang="en-CA" dirty="0"/>
              <a:t> ban </a:t>
            </a:r>
            <a:r>
              <a:rPr lang="en-CA" dirty="0" err="1"/>
              <a:t>đầu</a:t>
            </a:r>
            <a:endParaRPr lang="vi-VN" dirty="0"/>
          </a:p>
          <a:p>
            <a:pPr lvl="2"/>
            <a:r>
              <a:rPr lang="en-CA" dirty="0" err="1"/>
              <a:t>Chọn</a:t>
            </a:r>
            <a:r>
              <a:rPr lang="en-CA" dirty="0"/>
              <a:t> </a:t>
            </a:r>
            <a:r>
              <a:rPr lang="en-CA" dirty="0" err="1"/>
              <a:t>tập</a:t>
            </a:r>
            <a:r>
              <a:rPr lang="en-CA" dirty="0"/>
              <a:t> tin hay </a:t>
            </a:r>
            <a:r>
              <a:rPr lang="en-CA" dirty="0" err="1"/>
              <a:t>thư</a:t>
            </a:r>
            <a:r>
              <a:rPr lang="en-CA" dirty="0"/>
              <a:t> </a:t>
            </a:r>
            <a:r>
              <a:rPr lang="en-CA" dirty="0" err="1"/>
              <a:t>mục</a:t>
            </a:r>
            <a:r>
              <a:rPr lang="en-CA" dirty="0"/>
              <a:t> </a:t>
            </a:r>
            <a:r>
              <a:rPr lang="en-CA" dirty="0" err="1"/>
              <a:t>cần</a:t>
            </a:r>
            <a:r>
              <a:rPr lang="en-CA" dirty="0"/>
              <a:t> </a:t>
            </a:r>
            <a:r>
              <a:rPr lang="en-CA" dirty="0" err="1"/>
              <a:t>khôi</a:t>
            </a:r>
            <a:r>
              <a:rPr lang="en-CA" dirty="0"/>
              <a:t> </a:t>
            </a:r>
            <a:r>
              <a:rPr lang="en-CA" dirty="0" err="1"/>
              <a:t>phục</a:t>
            </a:r>
            <a:r>
              <a:rPr lang="en-CA" dirty="0"/>
              <a:t>, </a:t>
            </a:r>
            <a:r>
              <a:rPr lang="en-CA" dirty="0" err="1"/>
              <a:t>sau</a:t>
            </a:r>
            <a:r>
              <a:rPr lang="en-CA" dirty="0"/>
              <a:t> </a:t>
            </a:r>
            <a:r>
              <a:rPr lang="en-CA" dirty="0" err="1"/>
              <a:t>đó</a:t>
            </a:r>
            <a:r>
              <a:rPr lang="en-CA" dirty="0"/>
              <a:t> </a:t>
            </a:r>
            <a:r>
              <a:rPr lang="en-CA" dirty="0" err="1"/>
              <a:t>nhấp</a:t>
            </a:r>
            <a:r>
              <a:rPr lang="en-CA" dirty="0"/>
              <a:t> </a:t>
            </a:r>
            <a:r>
              <a:rPr lang="en-CA" dirty="0" err="1"/>
              <a:t>chuột</a:t>
            </a:r>
            <a:r>
              <a:rPr lang="en-CA" dirty="0"/>
              <a:t> </a:t>
            </a:r>
            <a:r>
              <a:rPr lang="en-CA" dirty="0" err="1" smtClean="0"/>
              <a:t>vào</a:t>
            </a:r>
            <a:r>
              <a:rPr lang="en-CA" dirty="0" smtClean="0"/>
              <a:t/>
            </a:r>
            <a:br>
              <a:rPr lang="en-CA" dirty="0" smtClean="0"/>
            </a:br>
            <a:r>
              <a:rPr lang="en-US" dirty="0" smtClean="0"/>
              <a:t>                 </a:t>
            </a:r>
            <a:r>
              <a:rPr lang="vi-VN" dirty="0" smtClean="0"/>
              <a:t> ,hoặc</a:t>
            </a:r>
            <a:endParaRPr lang="vi-VN" dirty="0"/>
          </a:p>
          <a:p>
            <a:pPr lvl="2"/>
            <a:r>
              <a:rPr lang="en-CA" dirty="0" err="1"/>
              <a:t>để</a:t>
            </a:r>
            <a:r>
              <a:rPr lang="en-CA" dirty="0"/>
              <a:t> </a:t>
            </a:r>
            <a:r>
              <a:rPr lang="en-CA" dirty="0" err="1"/>
              <a:t>khôi</a:t>
            </a:r>
            <a:r>
              <a:rPr lang="en-CA" dirty="0"/>
              <a:t> </a:t>
            </a:r>
            <a:r>
              <a:rPr lang="en-CA" dirty="0" err="1"/>
              <a:t>phục</a:t>
            </a:r>
            <a:r>
              <a:rPr lang="en-CA" dirty="0"/>
              <a:t> </a:t>
            </a:r>
            <a:r>
              <a:rPr lang="en-CA" dirty="0" err="1"/>
              <a:t>nhiều</a:t>
            </a:r>
            <a:r>
              <a:rPr lang="en-CA" dirty="0"/>
              <a:t> </a:t>
            </a:r>
            <a:r>
              <a:rPr lang="en-CA" dirty="0" err="1"/>
              <a:t>tập</a:t>
            </a:r>
            <a:r>
              <a:rPr lang="en-CA" dirty="0"/>
              <a:t> tin hay </a:t>
            </a:r>
            <a:r>
              <a:rPr lang="en-CA" dirty="0" err="1"/>
              <a:t>thư</a:t>
            </a:r>
            <a:r>
              <a:rPr lang="en-CA" dirty="0"/>
              <a:t> </a:t>
            </a:r>
            <a:r>
              <a:rPr lang="en-CA" dirty="0" err="1"/>
              <a:t>mục</a:t>
            </a:r>
            <a:r>
              <a:rPr lang="en-CA" dirty="0"/>
              <a:t>, </a:t>
            </a:r>
            <a:r>
              <a:rPr lang="en-CA" dirty="0" err="1"/>
              <a:t>chọn</a:t>
            </a:r>
            <a:r>
              <a:rPr lang="en-CA" dirty="0"/>
              <a:t> </a:t>
            </a:r>
            <a:r>
              <a:rPr lang="en-CA" dirty="0" err="1"/>
              <a:t>các</a:t>
            </a:r>
            <a:r>
              <a:rPr lang="en-CA" dirty="0"/>
              <a:t> </a:t>
            </a:r>
            <a:r>
              <a:rPr lang="en-CA" dirty="0" err="1"/>
              <a:t>tập</a:t>
            </a:r>
            <a:r>
              <a:rPr lang="en-CA" dirty="0"/>
              <a:t> tin hay </a:t>
            </a:r>
            <a:r>
              <a:rPr lang="en-CA" dirty="0" err="1"/>
              <a:t>thư</a:t>
            </a:r>
            <a:r>
              <a:rPr lang="en-CA" dirty="0"/>
              <a:t> </a:t>
            </a:r>
            <a:r>
              <a:rPr lang="en-CA" dirty="0" err="1"/>
              <a:t>mục</a:t>
            </a:r>
            <a:r>
              <a:rPr lang="en-CA" dirty="0"/>
              <a:t> </a:t>
            </a:r>
            <a:r>
              <a:rPr lang="en-CA" dirty="0" err="1"/>
              <a:t>đó</a:t>
            </a:r>
            <a:r>
              <a:rPr lang="en-CA" dirty="0"/>
              <a:t>, </a:t>
            </a:r>
            <a:r>
              <a:rPr lang="en-CA" dirty="0" err="1"/>
              <a:t>sau</a:t>
            </a:r>
            <a:r>
              <a:rPr lang="en-CA" dirty="0"/>
              <a:t> </a:t>
            </a:r>
            <a:r>
              <a:rPr lang="en-CA" dirty="0" err="1"/>
              <a:t>đó</a:t>
            </a:r>
            <a:r>
              <a:rPr lang="en-CA" dirty="0"/>
              <a:t> </a:t>
            </a:r>
            <a:r>
              <a:rPr lang="en-CA" dirty="0" err="1"/>
              <a:t>nhấp</a:t>
            </a:r>
            <a:r>
              <a:rPr lang="en-CA" dirty="0"/>
              <a:t> </a:t>
            </a:r>
            <a:r>
              <a:rPr lang="en-CA" dirty="0" err="1"/>
              <a:t>chuột</a:t>
            </a:r>
            <a:r>
              <a:rPr lang="en-CA" dirty="0"/>
              <a:t> </a:t>
            </a:r>
            <a:r>
              <a:rPr lang="en-CA" dirty="0" err="1"/>
              <a:t>vào</a:t>
            </a:r>
            <a:r>
              <a:rPr lang="vi-VN" dirty="0" smtClean="0"/>
              <a:t> </a:t>
            </a:r>
            <a:r>
              <a:rPr lang="en-US" dirty="0" smtClean="0"/>
              <a:t>                   </a:t>
            </a:r>
            <a:r>
              <a:rPr lang="vi-VN" dirty="0" smtClean="0"/>
              <a:t>, </a:t>
            </a:r>
            <a:r>
              <a:rPr lang="vi-VN" dirty="0"/>
              <a:t>hoặc</a:t>
            </a:r>
          </a:p>
          <a:p>
            <a:pPr lvl="1"/>
            <a:r>
              <a:rPr lang="en-CA" dirty="0" err="1"/>
              <a:t>nếu</a:t>
            </a:r>
            <a:r>
              <a:rPr lang="en-CA" dirty="0"/>
              <a:t> </a:t>
            </a:r>
            <a:r>
              <a:rPr lang="en-CA" dirty="0" err="1"/>
              <a:t>bạn</a:t>
            </a:r>
            <a:r>
              <a:rPr lang="en-CA" dirty="0"/>
              <a:t> </a:t>
            </a:r>
            <a:r>
              <a:rPr lang="en-CA" dirty="0" err="1"/>
              <a:t>muốn</a:t>
            </a:r>
            <a:r>
              <a:rPr lang="en-CA" dirty="0"/>
              <a:t> </a:t>
            </a:r>
            <a:r>
              <a:rPr lang="en-CA" dirty="0" err="1"/>
              <a:t>khôi</a:t>
            </a:r>
            <a:r>
              <a:rPr lang="en-CA" dirty="0"/>
              <a:t> </a:t>
            </a:r>
            <a:r>
              <a:rPr lang="en-CA" dirty="0" err="1"/>
              <a:t>phục</a:t>
            </a:r>
            <a:r>
              <a:rPr lang="en-CA" dirty="0"/>
              <a:t> </a:t>
            </a:r>
            <a:r>
              <a:rPr lang="en-CA" dirty="0" err="1"/>
              <a:t>tất</a:t>
            </a:r>
            <a:r>
              <a:rPr lang="en-CA" dirty="0"/>
              <a:t> </a:t>
            </a:r>
            <a:r>
              <a:rPr lang="en-CA" dirty="0" err="1"/>
              <a:t>cả</a:t>
            </a:r>
            <a:r>
              <a:rPr lang="en-CA" dirty="0"/>
              <a:t> </a:t>
            </a:r>
            <a:r>
              <a:rPr lang="en-CA" dirty="0" err="1"/>
              <a:t>các</a:t>
            </a:r>
            <a:r>
              <a:rPr lang="en-CA" dirty="0"/>
              <a:t> </a:t>
            </a:r>
            <a:r>
              <a:rPr lang="en-CA" dirty="0" err="1"/>
              <a:t>mục</a:t>
            </a:r>
            <a:r>
              <a:rPr lang="en-CA" dirty="0"/>
              <a:t>, </a:t>
            </a:r>
            <a:r>
              <a:rPr lang="en-CA" dirty="0" err="1"/>
              <a:t>nhấp</a:t>
            </a:r>
            <a:r>
              <a:rPr lang="en-CA" dirty="0"/>
              <a:t> </a:t>
            </a:r>
            <a:r>
              <a:rPr lang="en-CA" dirty="0" err="1"/>
              <a:t>chuột</a:t>
            </a:r>
            <a:r>
              <a:rPr lang="en-CA" dirty="0"/>
              <a:t> </a:t>
            </a:r>
            <a:r>
              <a:rPr lang="en-CA" dirty="0" err="1" smtClean="0"/>
              <a:t>vào</a:t>
            </a:r>
            <a:r>
              <a:rPr lang="en-CA" dirty="0" smtClean="0"/>
              <a:t/>
            </a:r>
            <a:br>
              <a:rPr lang="en-CA" dirty="0" smtClean="0"/>
            </a:br>
            <a:r>
              <a:rPr lang="en-US" dirty="0" smtClean="0"/>
              <a:t>           </a:t>
            </a:r>
            <a:r>
              <a:rPr lang="vi-VN" dirty="0" smtClean="0"/>
              <a:t>         , </a:t>
            </a:r>
            <a:r>
              <a:rPr lang="vi-VN" dirty="0"/>
              <a:t>hoặc</a:t>
            </a:r>
          </a:p>
          <a:p>
            <a:pPr lvl="1"/>
            <a:r>
              <a:rPr lang="vi-VN" dirty="0"/>
              <a:t>nhấp chuột phải vào tập tin hay thư mục đã chọn, sau đó nhấp chuột vào </a:t>
            </a:r>
            <a:r>
              <a:rPr lang="vi-VN" b="1" dirty="0"/>
              <a:t>Restore</a:t>
            </a:r>
            <a:r>
              <a:rPr lang="vi-VN" dirty="0"/>
              <a:t>.</a:t>
            </a:r>
          </a:p>
          <a:p>
            <a:pPr lvl="1"/>
            <a:endParaRPr lang="en-US" b="1" dirty="0"/>
          </a:p>
        </p:txBody>
      </p:sp>
      <p:pic>
        <p:nvPicPr>
          <p:cNvPr id="4" name="Picture 3" descr="Description: u2-112"/>
          <p:cNvPicPr/>
          <p:nvPr/>
        </p:nvPicPr>
        <p:blipFill>
          <a:blip r:embed="rId3">
            <a:extLst>
              <a:ext uri="{28A0092B-C50C-407E-A947-70E740481C1C}">
                <a14:useLocalDpi xmlns:a14="http://schemas.microsoft.com/office/drawing/2010/main" val="0"/>
              </a:ext>
            </a:extLst>
          </a:blip>
          <a:srcRect/>
          <a:stretch>
            <a:fillRect/>
          </a:stretch>
        </p:blipFill>
        <p:spPr bwMode="auto">
          <a:xfrm>
            <a:off x="1365000" y="3141899"/>
            <a:ext cx="1035663" cy="214671"/>
          </a:xfrm>
          <a:prstGeom prst="rect">
            <a:avLst/>
          </a:prstGeom>
          <a:noFill/>
          <a:ln>
            <a:noFill/>
          </a:ln>
        </p:spPr>
      </p:pic>
      <p:pic>
        <p:nvPicPr>
          <p:cNvPr id="5" name="Picture 4" descr="Description: u2-113"/>
          <p:cNvPicPr/>
          <p:nvPr/>
        </p:nvPicPr>
        <p:blipFill>
          <a:blip r:embed="rId4">
            <a:extLst>
              <a:ext uri="{28A0092B-C50C-407E-A947-70E740481C1C}">
                <a14:useLocalDpi xmlns:a14="http://schemas.microsoft.com/office/drawing/2010/main" val="0"/>
              </a:ext>
            </a:extLst>
          </a:blip>
          <a:srcRect/>
          <a:stretch>
            <a:fillRect/>
          </a:stretch>
        </p:blipFill>
        <p:spPr bwMode="auto">
          <a:xfrm>
            <a:off x="979782" y="4704613"/>
            <a:ext cx="1440861" cy="219456"/>
          </a:xfrm>
          <a:prstGeom prst="rect">
            <a:avLst/>
          </a:prstGeom>
          <a:noFill/>
          <a:ln>
            <a:noFill/>
          </a:ln>
        </p:spPr>
      </p:pic>
      <p:pic>
        <p:nvPicPr>
          <p:cNvPr id="6" name="Picture 5" descr="Description: u2-109"/>
          <p:cNvPicPr/>
          <p:nvPr/>
        </p:nvPicPr>
        <p:blipFill>
          <a:blip r:embed="rId5">
            <a:extLst>
              <a:ext uri="{28A0092B-C50C-407E-A947-70E740481C1C}">
                <a14:useLocalDpi xmlns:a14="http://schemas.microsoft.com/office/drawing/2010/main" val="0"/>
              </a:ext>
            </a:extLst>
          </a:blip>
          <a:srcRect/>
          <a:stretch>
            <a:fillRect/>
          </a:stretch>
        </p:blipFill>
        <p:spPr bwMode="auto">
          <a:xfrm>
            <a:off x="4884046" y="3847776"/>
            <a:ext cx="989069" cy="221107"/>
          </a:xfrm>
          <a:prstGeom prst="rect">
            <a:avLst/>
          </a:prstGeom>
          <a:noFill/>
          <a:ln>
            <a:noFill/>
          </a:ln>
        </p:spPr>
      </p:pic>
      <p:sp>
        <p:nvSpPr>
          <p:cNvPr id="7" name="Footer Placeholder 6"/>
          <p:cNvSpPr>
            <a:spLocks noGrp="1"/>
          </p:cNvSpPr>
          <p:nvPr>
            <p:ph type="ftr" sz="quarter" idx="11"/>
          </p:nvPr>
        </p:nvSpPr>
        <p:spPr/>
        <p:txBody>
          <a:bodyPr/>
          <a:lstStyle/>
          <a:p>
            <a:r>
              <a:rPr lang="en-US" smtClean="0"/>
              <a:t>© IIG Vietnam</a:t>
            </a:r>
            <a:endParaRPr lang="en-US" dirty="0"/>
          </a:p>
        </p:txBody>
      </p:sp>
      <p:sp>
        <p:nvSpPr>
          <p:cNvPr id="8" name="Slide Number Placeholder 7"/>
          <p:cNvSpPr>
            <a:spLocks noGrp="1"/>
          </p:cNvSpPr>
          <p:nvPr>
            <p:ph type="sldNum" sz="quarter" idx="12"/>
          </p:nvPr>
        </p:nvSpPr>
        <p:spPr/>
        <p:txBody>
          <a:bodyPr/>
          <a:lstStyle/>
          <a:p>
            <a:fld id="{45FB6C65-6715-49C2-A781-2C0369051A11}" type="slidenum">
              <a:rPr lang="en-US" smtClean="0"/>
              <a:t>48</a:t>
            </a:fld>
            <a:endParaRPr lang="en-US" dirty="0"/>
          </a:p>
        </p:txBody>
      </p:sp>
    </p:spTree>
    <p:extLst>
      <p:ext uri="{BB962C8B-B14F-4D97-AF65-F5344CB8AC3E}">
        <p14:creationId xmlns:p14="http://schemas.microsoft.com/office/powerpoint/2010/main" val="1166407438"/>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ts val="600"/>
              </a:spcBef>
            </a:pPr>
            <a:r>
              <a:rPr lang="en-US"/>
              <a:t>Tìm hiểu về thùng rác (Recycle Bin)</a:t>
            </a:r>
            <a:endParaRPr lang="en-US" dirty="0"/>
          </a:p>
        </p:txBody>
      </p:sp>
      <p:sp>
        <p:nvSpPr>
          <p:cNvPr id="3" name="Content Placeholder 2"/>
          <p:cNvSpPr>
            <a:spLocks noGrp="1"/>
          </p:cNvSpPr>
          <p:nvPr>
            <p:ph idx="1"/>
          </p:nvPr>
        </p:nvSpPr>
        <p:spPr>
          <a:xfrm>
            <a:off x="374400" y="1332000"/>
            <a:ext cx="8368273" cy="5364075"/>
          </a:xfrm>
        </p:spPr>
        <p:txBody>
          <a:bodyPr>
            <a:normAutofit lnSpcReduction="10000"/>
          </a:bodyPr>
          <a:lstStyle/>
          <a:p>
            <a:r>
              <a:rPr lang="en-US" b="1" dirty="0" err="1"/>
              <a:t>Xóa</a:t>
            </a:r>
            <a:r>
              <a:rPr lang="en-US" b="1" dirty="0"/>
              <a:t> </a:t>
            </a:r>
            <a:r>
              <a:rPr lang="en-US" b="1" dirty="0" err="1"/>
              <a:t>dữ</a:t>
            </a:r>
            <a:r>
              <a:rPr lang="en-US" b="1" dirty="0"/>
              <a:t> </a:t>
            </a:r>
            <a:r>
              <a:rPr lang="en-US" b="1" dirty="0" err="1"/>
              <a:t>liệu</a:t>
            </a:r>
            <a:r>
              <a:rPr lang="en-US" b="1" dirty="0"/>
              <a:t> </a:t>
            </a:r>
            <a:r>
              <a:rPr lang="en-US" b="1" dirty="0" err="1"/>
              <a:t>trong</a:t>
            </a:r>
            <a:r>
              <a:rPr lang="en-US" b="1" dirty="0"/>
              <a:t> </a:t>
            </a:r>
            <a:r>
              <a:rPr lang="en-US" b="1" dirty="0" err="1"/>
              <a:t>Thùng</a:t>
            </a:r>
            <a:r>
              <a:rPr lang="en-US" b="1" dirty="0"/>
              <a:t> </a:t>
            </a:r>
            <a:r>
              <a:rPr lang="en-US" b="1" dirty="0" err="1"/>
              <a:t>Rác</a:t>
            </a:r>
            <a:endParaRPr lang="en-US" b="1" dirty="0"/>
          </a:p>
          <a:p>
            <a:pPr lvl="1"/>
            <a:r>
              <a:rPr lang="en-CA" dirty="0" err="1"/>
              <a:t>Các</a:t>
            </a:r>
            <a:r>
              <a:rPr lang="en-CA" dirty="0"/>
              <a:t> </a:t>
            </a:r>
            <a:r>
              <a:rPr lang="en-CA" dirty="0" err="1"/>
              <a:t>tập</a:t>
            </a:r>
            <a:r>
              <a:rPr lang="en-CA" dirty="0"/>
              <a:t> tin </a:t>
            </a:r>
            <a:r>
              <a:rPr lang="en-CA" dirty="0" err="1"/>
              <a:t>bị</a:t>
            </a:r>
            <a:r>
              <a:rPr lang="en-CA" dirty="0"/>
              <a:t> </a:t>
            </a:r>
            <a:r>
              <a:rPr lang="en-CA" dirty="0" err="1"/>
              <a:t>xóa</a:t>
            </a:r>
            <a:r>
              <a:rPr lang="en-CA" dirty="0"/>
              <a:t> </a:t>
            </a:r>
            <a:r>
              <a:rPr lang="en-CA" dirty="0" err="1"/>
              <a:t>sẽ</a:t>
            </a:r>
            <a:r>
              <a:rPr lang="en-CA" dirty="0"/>
              <a:t> </a:t>
            </a:r>
            <a:r>
              <a:rPr lang="en-CA" dirty="0" err="1"/>
              <a:t>nằm</a:t>
            </a:r>
            <a:r>
              <a:rPr lang="en-CA" dirty="0"/>
              <a:t> </a:t>
            </a:r>
            <a:r>
              <a:rPr lang="en-CA" dirty="0" err="1"/>
              <a:t>trong</a:t>
            </a:r>
            <a:r>
              <a:rPr lang="en-CA" dirty="0"/>
              <a:t> </a:t>
            </a:r>
            <a:r>
              <a:rPr lang="en-CA" dirty="0" err="1"/>
              <a:t>Thùng</a:t>
            </a:r>
            <a:r>
              <a:rPr lang="en-CA" dirty="0"/>
              <a:t> </a:t>
            </a:r>
            <a:r>
              <a:rPr lang="en-CA" dirty="0" err="1"/>
              <a:t>rác</a:t>
            </a:r>
            <a:r>
              <a:rPr lang="en-CA" dirty="0"/>
              <a:t> </a:t>
            </a:r>
            <a:r>
              <a:rPr lang="en-CA" dirty="0" err="1"/>
              <a:t>cho</a:t>
            </a:r>
            <a:r>
              <a:rPr lang="en-CA" dirty="0"/>
              <a:t> </a:t>
            </a:r>
            <a:r>
              <a:rPr lang="en-CA" dirty="0" err="1"/>
              <a:t>tới</a:t>
            </a:r>
            <a:r>
              <a:rPr lang="en-CA" dirty="0"/>
              <a:t> </a:t>
            </a:r>
            <a:r>
              <a:rPr lang="en-CA" dirty="0" err="1"/>
              <a:t>khi</a:t>
            </a:r>
            <a:r>
              <a:rPr lang="en-CA" dirty="0"/>
              <a:t> </a:t>
            </a:r>
            <a:r>
              <a:rPr lang="en-CA" dirty="0" err="1"/>
              <a:t>bạn</a:t>
            </a:r>
            <a:r>
              <a:rPr lang="en-CA" dirty="0"/>
              <a:t> </a:t>
            </a:r>
            <a:r>
              <a:rPr lang="en-CA" dirty="0" err="1"/>
              <a:t>xóa</a:t>
            </a:r>
            <a:r>
              <a:rPr lang="en-CA" dirty="0"/>
              <a:t> </a:t>
            </a:r>
            <a:r>
              <a:rPr lang="en-CA" dirty="0" err="1"/>
              <a:t>chúng</a:t>
            </a:r>
            <a:r>
              <a:rPr lang="en-CA" dirty="0"/>
              <a:t> </a:t>
            </a:r>
            <a:r>
              <a:rPr lang="en-CA" dirty="0" err="1"/>
              <a:t>khỏi</a:t>
            </a:r>
            <a:r>
              <a:rPr lang="en-CA" dirty="0"/>
              <a:t> </a:t>
            </a:r>
            <a:r>
              <a:rPr lang="en-CA" dirty="0" err="1"/>
              <a:t>thùng</a:t>
            </a:r>
            <a:r>
              <a:rPr lang="en-CA" dirty="0"/>
              <a:t> </a:t>
            </a:r>
            <a:r>
              <a:rPr lang="en-CA" dirty="0" err="1"/>
              <a:t>rác</a:t>
            </a:r>
            <a:r>
              <a:rPr lang="en-CA" dirty="0"/>
              <a:t> hay </a:t>
            </a:r>
            <a:r>
              <a:rPr lang="en-CA" dirty="0" err="1"/>
              <a:t>khi</a:t>
            </a:r>
            <a:r>
              <a:rPr lang="en-CA" dirty="0"/>
              <a:t> </a:t>
            </a:r>
            <a:r>
              <a:rPr lang="en-CA" dirty="0" err="1"/>
              <a:t>nó</a:t>
            </a:r>
            <a:r>
              <a:rPr lang="en-CA" dirty="0"/>
              <a:t> </a:t>
            </a:r>
            <a:r>
              <a:rPr lang="en-CA" dirty="0" err="1"/>
              <a:t>đầy</a:t>
            </a:r>
            <a:endParaRPr lang="vi-VN" dirty="0"/>
          </a:p>
          <a:p>
            <a:pPr lvl="2"/>
            <a:r>
              <a:rPr lang="vi-VN" dirty="0"/>
              <a:t>Nếu đầy, </a:t>
            </a:r>
            <a:r>
              <a:rPr lang="en-CA" dirty="0"/>
              <a:t>Windows </a:t>
            </a:r>
            <a:r>
              <a:rPr lang="en-CA" dirty="0" err="1"/>
              <a:t>sẽ</a:t>
            </a:r>
            <a:r>
              <a:rPr lang="en-CA" dirty="0"/>
              <a:t> </a:t>
            </a:r>
            <a:r>
              <a:rPr lang="en-CA" dirty="0" err="1"/>
              <a:t>tự</a:t>
            </a:r>
            <a:r>
              <a:rPr lang="en-CA" dirty="0"/>
              <a:t> </a:t>
            </a:r>
            <a:r>
              <a:rPr lang="en-CA" dirty="0" err="1"/>
              <a:t>động</a:t>
            </a:r>
            <a:r>
              <a:rPr lang="en-CA" dirty="0"/>
              <a:t> </a:t>
            </a:r>
            <a:r>
              <a:rPr lang="en-CA" dirty="0" err="1"/>
              <a:t>xóa</a:t>
            </a:r>
            <a:r>
              <a:rPr lang="en-CA" dirty="0"/>
              <a:t> </a:t>
            </a:r>
            <a:r>
              <a:rPr lang="en-CA" dirty="0" err="1"/>
              <a:t>các</a:t>
            </a:r>
            <a:r>
              <a:rPr lang="en-CA" dirty="0"/>
              <a:t> </a:t>
            </a:r>
            <a:r>
              <a:rPr lang="en-CA" dirty="0" err="1"/>
              <a:t>tập</a:t>
            </a:r>
            <a:r>
              <a:rPr lang="en-CA" dirty="0"/>
              <a:t> tin </a:t>
            </a:r>
            <a:r>
              <a:rPr lang="en-CA" dirty="0" err="1"/>
              <a:t>và</a:t>
            </a:r>
            <a:r>
              <a:rPr lang="en-CA" dirty="0"/>
              <a:t> </a:t>
            </a:r>
            <a:r>
              <a:rPr lang="en-CA" dirty="0" err="1"/>
              <a:t>thư</a:t>
            </a:r>
            <a:r>
              <a:rPr lang="en-CA" dirty="0"/>
              <a:t> </a:t>
            </a:r>
            <a:r>
              <a:rPr lang="en-CA" dirty="0" err="1"/>
              <a:t>mục</a:t>
            </a:r>
            <a:r>
              <a:rPr lang="en-CA" dirty="0"/>
              <a:t> </a:t>
            </a:r>
            <a:r>
              <a:rPr lang="en-CA" dirty="0" err="1"/>
              <a:t>cũ</a:t>
            </a:r>
            <a:r>
              <a:rPr lang="en-CA" dirty="0"/>
              <a:t> </a:t>
            </a:r>
            <a:r>
              <a:rPr lang="en-CA" dirty="0" err="1"/>
              <a:t>để</a:t>
            </a:r>
            <a:r>
              <a:rPr lang="en-CA" dirty="0"/>
              <a:t> </a:t>
            </a:r>
            <a:r>
              <a:rPr lang="en-CA" dirty="0" err="1"/>
              <a:t>có</a:t>
            </a:r>
            <a:r>
              <a:rPr lang="en-CA" dirty="0"/>
              <a:t> </a:t>
            </a:r>
            <a:r>
              <a:rPr lang="en-CA" dirty="0" err="1"/>
              <a:t>khoảng</a:t>
            </a:r>
            <a:r>
              <a:rPr lang="en-CA" dirty="0"/>
              <a:t> </a:t>
            </a:r>
            <a:r>
              <a:rPr lang="en-CA" dirty="0" err="1"/>
              <a:t>trống</a:t>
            </a:r>
            <a:r>
              <a:rPr lang="en-CA" dirty="0"/>
              <a:t> </a:t>
            </a:r>
            <a:r>
              <a:rPr lang="en-CA" dirty="0" err="1"/>
              <a:t>chứa</a:t>
            </a:r>
            <a:r>
              <a:rPr lang="en-CA" dirty="0"/>
              <a:t> </a:t>
            </a:r>
            <a:r>
              <a:rPr lang="en-CA" dirty="0" err="1"/>
              <a:t>các</a:t>
            </a:r>
            <a:r>
              <a:rPr lang="en-CA" dirty="0"/>
              <a:t> </a:t>
            </a:r>
            <a:r>
              <a:rPr lang="en-CA" dirty="0" err="1"/>
              <a:t>tập</a:t>
            </a:r>
            <a:r>
              <a:rPr lang="en-CA" dirty="0"/>
              <a:t> tin hay </a:t>
            </a:r>
            <a:r>
              <a:rPr lang="en-CA" dirty="0" err="1"/>
              <a:t>thư</a:t>
            </a:r>
            <a:r>
              <a:rPr lang="en-CA" dirty="0"/>
              <a:t> </a:t>
            </a:r>
            <a:r>
              <a:rPr lang="en-CA" dirty="0" err="1"/>
              <a:t>mục</a:t>
            </a:r>
            <a:r>
              <a:rPr lang="en-CA" dirty="0"/>
              <a:t> </a:t>
            </a:r>
            <a:r>
              <a:rPr lang="en-CA" dirty="0" err="1"/>
              <a:t>mới</a:t>
            </a:r>
            <a:endParaRPr lang="vi-VN" dirty="0"/>
          </a:p>
          <a:p>
            <a:pPr lvl="2"/>
            <a:r>
              <a:rPr lang="en-CA" dirty="0" err="1"/>
              <a:t>Khi</a:t>
            </a:r>
            <a:r>
              <a:rPr lang="en-CA" dirty="0"/>
              <a:t> </a:t>
            </a:r>
            <a:r>
              <a:rPr lang="en-CA" dirty="0" err="1"/>
              <a:t>tập</a:t>
            </a:r>
            <a:r>
              <a:rPr lang="en-CA" dirty="0"/>
              <a:t> tin hay </a:t>
            </a:r>
            <a:r>
              <a:rPr lang="en-CA" dirty="0" err="1"/>
              <a:t>thư</a:t>
            </a:r>
            <a:r>
              <a:rPr lang="en-CA" dirty="0"/>
              <a:t> </a:t>
            </a:r>
            <a:r>
              <a:rPr lang="en-CA" dirty="0" err="1"/>
              <a:t>mục</a:t>
            </a:r>
            <a:r>
              <a:rPr lang="en-CA" dirty="0"/>
              <a:t> </a:t>
            </a:r>
            <a:r>
              <a:rPr lang="en-CA" dirty="0" err="1"/>
              <a:t>bị</a:t>
            </a:r>
            <a:r>
              <a:rPr lang="en-CA" dirty="0"/>
              <a:t> </a:t>
            </a:r>
            <a:r>
              <a:rPr lang="en-CA" dirty="0" err="1"/>
              <a:t>xóa</a:t>
            </a:r>
            <a:r>
              <a:rPr lang="en-CA" dirty="0"/>
              <a:t> </a:t>
            </a:r>
            <a:r>
              <a:rPr lang="en-CA" dirty="0" err="1"/>
              <a:t>khỏi</a:t>
            </a:r>
            <a:r>
              <a:rPr lang="en-CA" dirty="0"/>
              <a:t> </a:t>
            </a:r>
            <a:r>
              <a:rPr lang="en-CA" dirty="0" err="1"/>
              <a:t>Thùng</a:t>
            </a:r>
            <a:r>
              <a:rPr lang="en-CA" dirty="0"/>
              <a:t> </a:t>
            </a:r>
            <a:r>
              <a:rPr lang="en-CA" dirty="0" err="1"/>
              <a:t>rác</a:t>
            </a:r>
            <a:r>
              <a:rPr lang="en-CA" dirty="0"/>
              <a:t>, </a:t>
            </a:r>
            <a:r>
              <a:rPr lang="en-CA" dirty="0" err="1"/>
              <a:t>chúng</a:t>
            </a:r>
            <a:r>
              <a:rPr lang="en-CA" dirty="0"/>
              <a:t> </a:t>
            </a:r>
            <a:r>
              <a:rPr lang="en-CA" dirty="0" err="1"/>
              <a:t>bị</a:t>
            </a:r>
            <a:r>
              <a:rPr lang="en-CA" dirty="0"/>
              <a:t> </a:t>
            </a:r>
            <a:r>
              <a:rPr lang="en-CA" dirty="0" err="1"/>
              <a:t>xóa</a:t>
            </a:r>
            <a:r>
              <a:rPr lang="en-CA" dirty="0"/>
              <a:t> </a:t>
            </a:r>
            <a:r>
              <a:rPr lang="en-CA" dirty="0" err="1"/>
              <a:t>vĩnh</a:t>
            </a:r>
            <a:r>
              <a:rPr lang="en-CA" dirty="0"/>
              <a:t> </a:t>
            </a:r>
            <a:r>
              <a:rPr lang="en-CA" dirty="0" err="1"/>
              <a:t>viễn</a:t>
            </a:r>
            <a:endParaRPr lang="vi-VN" dirty="0"/>
          </a:p>
          <a:p>
            <a:pPr lvl="1"/>
            <a:r>
              <a:rPr lang="en-CA" dirty="0" err="1"/>
              <a:t>Để</a:t>
            </a:r>
            <a:r>
              <a:rPr lang="en-CA" dirty="0"/>
              <a:t> </a:t>
            </a:r>
            <a:r>
              <a:rPr lang="en-CA" dirty="0" err="1"/>
              <a:t>xóa</a:t>
            </a:r>
            <a:r>
              <a:rPr lang="en-CA" dirty="0"/>
              <a:t> </a:t>
            </a:r>
            <a:r>
              <a:rPr lang="en-CA" dirty="0" err="1"/>
              <a:t>tất</a:t>
            </a:r>
            <a:r>
              <a:rPr lang="en-CA" dirty="0"/>
              <a:t> </a:t>
            </a:r>
            <a:r>
              <a:rPr lang="en-CA" dirty="0" err="1"/>
              <a:t>cả</a:t>
            </a:r>
            <a:r>
              <a:rPr lang="en-CA" dirty="0"/>
              <a:t> </a:t>
            </a:r>
            <a:r>
              <a:rPr lang="en-CA" dirty="0" err="1"/>
              <a:t>dữ</a:t>
            </a:r>
            <a:r>
              <a:rPr lang="en-CA" dirty="0"/>
              <a:t> </a:t>
            </a:r>
            <a:r>
              <a:rPr lang="en-CA" dirty="0" err="1"/>
              <a:t>liệu</a:t>
            </a:r>
            <a:r>
              <a:rPr lang="en-CA" dirty="0"/>
              <a:t> </a:t>
            </a:r>
            <a:r>
              <a:rPr lang="en-CA" dirty="0" err="1"/>
              <a:t>trong</a:t>
            </a:r>
            <a:r>
              <a:rPr lang="en-CA" dirty="0"/>
              <a:t> </a:t>
            </a:r>
            <a:r>
              <a:rPr lang="en-CA" dirty="0" err="1"/>
              <a:t>Thùng</a:t>
            </a:r>
            <a:r>
              <a:rPr lang="en-CA" dirty="0"/>
              <a:t> </a:t>
            </a:r>
            <a:r>
              <a:rPr lang="en-CA" dirty="0" err="1"/>
              <a:t>rác</a:t>
            </a:r>
            <a:r>
              <a:rPr lang="vi-VN" dirty="0" smtClean="0"/>
              <a:t>:</a:t>
            </a:r>
            <a:endParaRPr lang="vi-VN" dirty="0"/>
          </a:p>
          <a:p>
            <a:pPr lvl="2"/>
            <a:r>
              <a:rPr lang="en-CA" dirty="0" err="1"/>
              <a:t>Trên</a:t>
            </a:r>
            <a:r>
              <a:rPr lang="en-CA" dirty="0"/>
              <a:t> </a:t>
            </a:r>
            <a:r>
              <a:rPr lang="en-CA" dirty="0" err="1"/>
              <a:t>thanh</a:t>
            </a:r>
            <a:r>
              <a:rPr lang="en-CA" dirty="0"/>
              <a:t> </a:t>
            </a:r>
            <a:r>
              <a:rPr lang="en-CA" dirty="0" err="1"/>
              <a:t>lệnh</a:t>
            </a:r>
            <a:r>
              <a:rPr lang="en-CA" dirty="0"/>
              <a:t>, </a:t>
            </a:r>
            <a:r>
              <a:rPr lang="en-CA" dirty="0" err="1"/>
              <a:t>nhấp</a:t>
            </a:r>
            <a:r>
              <a:rPr lang="en-CA" dirty="0"/>
              <a:t> </a:t>
            </a:r>
            <a:r>
              <a:rPr lang="en-CA" dirty="0" err="1"/>
              <a:t>chuột</a:t>
            </a:r>
            <a:r>
              <a:rPr lang="en-CA" dirty="0"/>
              <a:t> </a:t>
            </a:r>
            <a:r>
              <a:rPr lang="en-CA" dirty="0" err="1"/>
              <a:t>vào</a:t>
            </a:r>
            <a:r>
              <a:rPr lang="en-CA" dirty="0"/>
              <a:t> </a:t>
            </a:r>
            <a:r>
              <a:rPr lang="vi-VN" dirty="0" smtClean="0"/>
              <a:t> </a:t>
            </a:r>
            <a:r>
              <a:rPr lang="en-US" dirty="0" smtClean="0"/>
              <a:t>                    </a:t>
            </a:r>
            <a:r>
              <a:rPr lang="vi-VN" dirty="0" smtClean="0"/>
              <a:t>, </a:t>
            </a:r>
            <a:r>
              <a:rPr lang="vi-VN" dirty="0"/>
              <a:t>hoặc</a:t>
            </a:r>
          </a:p>
          <a:p>
            <a:pPr lvl="2"/>
            <a:r>
              <a:rPr lang="vi-VN" dirty="0"/>
              <a:t>nhấp chuột phải vào khoảng trống của cửa sổ Thùng rác và nhấp chuột vào </a:t>
            </a:r>
            <a:r>
              <a:rPr lang="vi-VN" b="1" dirty="0"/>
              <a:t>Empty Recycle Bin</a:t>
            </a:r>
            <a:r>
              <a:rPr lang="vi-VN" dirty="0"/>
              <a:t>, hoặc </a:t>
            </a:r>
          </a:p>
          <a:p>
            <a:pPr lvl="2"/>
            <a:r>
              <a:rPr lang="en-CA" dirty="0" err="1"/>
              <a:t>nhấp</a:t>
            </a:r>
            <a:r>
              <a:rPr lang="en-CA" dirty="0"/>
              <a:t> </a:t>
            </a:r>
            <a:r>
              <a:rPr lang="en-CA" dirty="0" err="1"/>
              <a:t>chuột</a:t>
            </a:r>
            <a:r>
              <a:rPr lang="en-CA" dirty="0"/>
              <a:t> </a:t>
            </a:r>
            <a:r>
              <a:rPr lang="en-CA" dirty="0" err="1"/>
              <a:t>phải</a:t>
            </a:r>
            <a:r>
              <a:rPr lang="en-CA" dirty="0"/>
              <a:t> </a:t>
            </a:r>
            <a:r>
              <a:rPr lang="en-CA" dirty="0" err="1"/>
              <a:t>vào</a:t>
            </a:r>
            <a:r>
              <a:rPr lang="en-CA" dirty="0"/>
              <a:t> </a:t>
            </a:r>
            <a:r>
              <a:rPr lang="en-CA" dirty="0" err="1"/>
              <a:t>biểu</a:t>
            </a:r>
            <a:r>
              <a:rPr lang="en-CA" dirty="0"/>
              <a:t> </a:t>
            </a:r>
            <a:r>
              <a:rPr lang="en-CA" dirty="0" err="1"/>
              <a:t>tượng</a:t>
            </a:r>
            <a:r>
              <a:rPr lang="en-CA" dirty="0"/>
              <a:t> </a:t>
            </a:r>
            <a:r>
              <a:rPr lang="en-CA" b="1" dirty="0" err="1"/>
              <a:t>Thùng</a:t>
            </a:r>
            <a:r>
              <a:rPr lang="en-CA" b="1" dirty="0"/>
              <a:t> </a:t>
            </a:r>
            <a:r>
              <a:rPr lang="en-CA" b="1" dirty="0" err="1"/>
              <a:t>rác</a:t>
            </a:r>
            <a:r>
              <a:rPr lang="en-CA" dirty="0"/>
              <a:t> </a:t>
            </a:r>
            <a:r>
              <a:rPr lang="en-CA" dirty="0" err="1"/>
              <a:t>trên</a:t>
            </a:r>
            <a:r>
              <a:rPr lang="en-CA" dirty="0"/>
              <a:t> </a:t>
            </a:r>
            <a:r>
              <a:rPr lang="en-CA" dirty="0" err="1"/>
              <a:t>màn</a:t>
            </a:r>
            <a:r>
              <a:rPr lang="en-CA" dirty="0"/>
              <a:t> </a:t>
            </a:r>
            <a:r>
              <a:rPr lang="en-CA" dirty="0" err="1"/>
              <a:t>hình</a:t>
            </a:r>
            <a:r>
              <a:rPr lang="en-CA" dirty="0"/>
              <a:t>, </a:t>
            </a:r>
            <a:r>
              <a:rPr lang="en-CA" dirty="0" err="1"/>
              <a:t>sau</a:t>
            </a:r>
            <a:r>
              <a:rPr lang="en-CA" dirty="0"/>
              <a:t> </a:t>
            </a:r>
            <a:r>
              <a:rPr lang="en-CA" dirty="0" err="1"/>
              <a:t>đó</a:t>
            </a:r>
            <a:r>
              <a:rPr lang="en-CA" dirty="0"/>
              <a:t> </a:t>
            </a:r>
            <a:r>
              <a:rPr lang="en-CA" dirty="0" err="1"/>
              <a:t>nhấp</a:t>
            </a:r>
            <a:r>
              <a:rPr lang="en-CA" dirty="0"/>
              <a:t> </a:t>
            </a:r>
            <a:r>
              <a:rPr lang="en-CA" dirty="0" err="1"/>
              <a:t>chuột</a:t>
            </a:r>
            <a:r>
              <a:rPr lang="en-CA" dirty="0"/>
              <a:t> </a:t>
            </a:r>
            <a:r>
              <a:rPr lang="en-CA" dirty="0" err="1"/>
              <a:t>vào</a:t>
            </a:r>
            <a:r>
              <a:rPr lang="en-CA" dirty="0"/>
              <a:t> </a:t>
            </a:r>
            <a:r>
              <a:rPr lang="en-CA" b="1" dirty="0"/>
              <a:t>Empty Recycle Bin</a:t>
            </a:r>
            <a:r>
              <a:rPr lang="en-CA" dirty="0"/>
              <a:t>. </a:t>
            </a:r>
            <a:endParaRPr lang="en-US" b="1" dirty="0"/>
          </a:p>
        </p:txBody>
      </p:sp>
      <p:pic>
        <p:nvPicPr>
          <p:cNvPr id="4" name="Picture 3" descr="Description: u2-108"/>
          <p:cNvPicPr/>
          <p:nvPr/>
        </p:nvPicPr>
        <p:blipFill>
          <a:blip r:embed="rId3">
            <a:extLst>
              <a:ext uri="{28A0092B-C50C-407E-A947-70E740481C1C}">
                <a14:useLocalDpi xmlns:a14="http://schemas.microsoft.com/office/drawing/2010/main" val="0"/>
              </a:ext>
            </a:extLst>
          </a:blip>
          <a:srcRect/>
          <a:stretch>
            <a:fillRect/>
          </a:stretch>
        </p:blipFill>
        <p:spPr bwMode="auto">
          <a:xfrm>
            <a:off x="5046216" y="4757510"/>
            <a:ext cx="1113193" cy="203353"/>
          </a:xfrm>
          <a:prstGeom prst="rect">
            <a:avLst/>
          </a:prstGeom>
          <a:noFill/>
          <a:ln>
            <a:noFill/>
          </a:ln>
        </p:spPr>
      </p:pic>
      <p:sp>
        <p:nvSpPr>
          <p:cNvPr id="5" name="Footer Placeholder 4"/>
          <p:cNvSpPr>
            <a:spLocks noGrp="1"/>
          </p:cNvSpPr>
          <p:nvPr>
            <p:ph type="ftr" sz="quarter" idx="11"/>
          </p:nvPr>
        </p:nvSpPr>
        <p:spPr/>
        <p:txBody>
          <a:bodyPr/>
          <a:lstStyle/>
          <a:p>
            <a:r>
              <a:rPr lang="en-US" smtClean="0"/>
              <a:t>© IIG Vietnam</a:t>
            </a:r>
            <a:endParaRPr lang="en-US" dirty="0"/>
          </a:p>
        </p:txBody>
      </p:sp>
      <p:sp>
        <p:nvSpPr>
          <p:cNvPr id="6" name="Slide Number Placeholder 5"/>
          <p:cNvSpPr>
            <a:spLocks noGrp="1"/>
          </p:cNvSpPr>
          <p:nvPr>
            <p:ph type="sldNum" sz="quarter" idx="12"/>
          </p:nvPr>
        </p:nvSpPr>
        <p:spPr/>
        <p:txBody>
          <a:bodyPr/>
          <a:lstStyle/>
          <a:p>
            <a:fld id="{45FB6C65-6715-49C2-A781-2C0369051A11}" type="slidenum">
              <a:rPr lang="en-US" smtClean="0"/>
              <a:t>49</a:t>
            </a:fld>
            <a:endParaRPr lang="en-US" dirty="0"/>
          </a:p>
        </p:txBody>
      </p:sp>
    </p:spTree>
    <p:extLst>
      <p:ext uri="{BB962C8B-B14F-4D97-AF65-F5344CB8AC3E}">
        <p14:creationId xmlns:p14="http://schemas.microsoft.com/office/powerpoint/2010/main" val="283825440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03411" y="360001"/>
            <a:ext cx="8579223" cy="809894"/>
          </a:xfrm>
        </p:spPr>
        <p:txBody>
          <a:bodyPr/>
          <a:lstStyle/>
          <a:p>
            <a:r>
              <a:rPr lang="vi-VN" sz="3600"/>
              <a:t>Xem xét một cửa sổ Windows điển hình</a:t>
            </a:r>
            <a:endParaRPr lang="en-US" sz="3600"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2775162278"/>
              </p:ext>
            </p:extLst>
          </p:nvPr>
        </p:nvGraphicFramePr>
        <p:xfrm>
          <a:off x="403411" y="1169895"/>
          <a:ext cx="8579223" cy="5642360"/>
        </p:xfrm>
        <a:graphic>
          <a:graphicData uri="http://schemas.openxmlformats.org/drawingml/2006/table">
            <a:tbl>
              <a:tblPr firstRow="1" bandRow="1">
                <a:tableStyleId>{5C22544A-7EE6-4342-B048-85BDC9FD1C3A}</a:tableStyleId>
              </a:tblPr>
              <a:tblGrid>
                <a:gridCol w="1786206"/>
                <a:gridCol w="6793017"/>
              </a:tblGrid>
              <a:tr h="2133600">
                <a:tc>
                  <a:txBody>
                    <a:bodyPr/>
                    <a:lstStyle/>
                    <a:p>
                      <a:pPr>
                        <a:lnSpc>
                          <a:spcPct val="110000"/>
                        </a:lnSpc>
                        <a:spcBef>
                          <a:spcPts val="200"/>
                        </a:spcBef>
                        <a:spcAft>
                          <a:spcPts val="200"/>
                        </a:spcAft>
                        <a:tabLst>
                          <a:tab pos="228600" algn="l"/>
                        </a:tabLst>
                      </a:pPr>
                      <a:r>
                        <a:rPr lang="en-US" sz="2000" b="1" dirty="0" smtClean="0">
                          <a:solidFill>
                            <a:schemeClr val="tx1"/>
                          </a:solidFill>
                          <a:effectLst/>
                          <a:latin typeface="Cambria" panose="02040503050406030204" pitchFamily="18" charset="0"/>
                          <a:ea typeface="Times New Roman"/>
                          <a:cs typeface="Calibri"/>
                        </a:rPr>
                        <a:t>8.   Control    </a:t>
                      </a:r>
                      <a:br>
                        <a:rPr lang="en-US" sz="2000" b="1" dirty="0" smtClean="0">
                          <a:solidFill>
                            <a:schemeClr val="tx1"/>
                          </a:solidFill>
                          <a:effectLst/>
                          <a:latin typeface="Cambria" panose="02040503050406030204" pitchFamily="18" charset="0"/>
                          <a:ea typeface="Times New Roman"/>
                          <a:cs typeface="Calibri"/>
                        </a:rPr>
                      </a:br>
                      <a:r>
                        <a:rPr lang="en-US" sz="2000" b="1" dirty="0" smtClean="0">
                          <a:solidFill>
                            <a:schemeClr val="tx1"/>
                          </a:solidFill>
                          <a:effectLst/>
                          <a:latin typeface="Cambria" panose="02040503050406030204" pitchFamily="18" charset="0"/>
                          <a:ea typeface="Times New Roman"/>
                          <a:cs typeface="Calibri"/>
                        </a:rPr>
                        <a:t>       Buttons</a:t>
                      </a:r>
                      <a:endParaRPr lang="en-US" sz="2000" b="1" dirty="0">
                        <a:solidFill>
                          <a:schemeClr val="tx1"/>
                        </a:solidFill>
                        <a:effectLst/>
                        <a:latin typeface="Cambria" panose="02040503050406030204" pitchFamily="18" charset="0"/>
                        <a:ea typeface="Times New Roman"/>
                        <a:cs typeface="Calibri"/>
                      </a:endParaRPr>
                    </a:p>
                  </a:txBody>
                  <a:tcPr marL="68580" marR="68580" marT="0" marB="0">
                    <a:lnL w="12700" cmpd="sng">
                      <a:noFill/>
                    </a:lnL>
                    <a:lnR w="12700" cap="flat" cmpd="sng" algn="ctr">
                      <a:noFill/>
                      <a:prstDash val="solid"/>
                      <a:round/>
                      <a:headEnd type="none" w="med" len="med"/>
                      <a:tailEnd type="none" w="med" len="med"/>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a:lnSpc>
                          <a:spcPct val="110000"/>
                        </a:lnSpc>
                        <a:spcBef>
                          <a:spcPts val="200"/>
                        </a:spcBef>
                        <a:spcAft>
                          <a:spcPts val="200"/>
                        </a:spcAft>
                        <a:tabLst>
                          <a:tab pos="228600" algn="l"/>
                        </a:tabLst>
                      </a:pPr>
                      <a:r>
                        <a:rPr lang="en-US" sz="2000" b="0" dirty="0" smtClean="0">
                          <a:solidFill>
                            <a:schemeClr val="tx1"/>
                          </a:solidFill>
                          <a:effectLst/>
                          <a:latin typeface="Cambria" panose="02040503050406030204" pitchFamily="18" charset="0"/>
                          <a:ea typeface="Times New Roman"/>
                          <a:cs typeface="Calibri"/>
                        </a:rPr>
                        <a:t>      </a:t>
                      </a:r>
                      <a:r>
                        <a:rPr lang="en-US" sz="1800" b="0" dirty="0" smtClean="0">
                          <a:solidFill>
                            <a:schemeClr val="tx1"/>
                          </a:solidFill>
                          <a:effectLst/>
                          <a:latin typeface="Cambria" panose="02040503050406030204" pitchFamily="18" charset="0"/>
                          <a:ea typeface="Times New Roman"/>
                          <a:cs typeface="Calibri"/>
                        </a:rPr>
                        <a:t>(</a:t>
                      </a:r>
                      <a:r>
                        <a:rPr lang="en-US" sz="1800" b="1" dirty="0">
                          <a:solidFill>
                            <a:schemeClr val="tx1"/>
                          </a:solidFill>
                          <a:effectLst/>
                          <a:latin typeface="Cambria" panose="02040503050406030204" pitchFamily="18" charset="0"/>
                          <a:ea typeface="Times New Roman"/>
                          <a:cs typeface="Calibri"/>
                        </a:rPr>
                        <a:t>Minimize</a:t>
                      </a:r>
                      <a:r>
                        <a:rPr lang="en-US" sz="1800" b="0" dirty="0">
                          <a:solidFill>
                            <a:schemeClr val="tx1"/>
                          </a:solidFill>
                          <a:effectLst/>
                          <a:latin typeface="Cambria" panose="02040503050406030204" pitchFamily="18" charset="0"/>
                          <a:ea typeface="Times New Roman"/>
                          <a:cs typeface="Calibri"/>
                        </a:rPr>
                        <a:t>) </a:t>
                      </a:r>
                      <a:r>
                        <a:rPr lang="vi-VN" sz="1800" b="0" dirty="0" smtClean="0">
                          <a:solidFill>
                            <a:schemeClr val="tx1"/>
                          </a:solidFill>
                          <a:effectLst/>
                          <a:latin typeface="Cambria" panose="02040503050406030204" pitchFamily="18" charset="0"/>
                          <a:ea typeface="Times New Roman"/>
                          <a:cs typeface="Calibri"/>
                        </a:rPr>
                        <a:t>Tạm thời đóng cửa sổ, thay nó bằng một nút trên thanh tác vụ. Nhấp chuột vào nút đó trên thanh tác vụ để mở hay khôi phục cửa sổ đó.</a:t>
                      </a:r>
                      <a:endParaRPr lang="en-US" sz="1800" b="0" dirty="0">
                        <a:solidFill>
                          <a:schemeClr val="tx1"/>
                        </a:solidFill>
                        <a:effectLst/>
                        <a:latin typeface="Cambria" panose="02040503050406030204" pitchFamily="18" charset="0"/>
                        <a:ea typeface="Times New Roman"/>
                        <a:cs typeface="Calibri"/>
                      </a:endParaRPr>
                    </a:p>
                    <a:p>
                      <a:pPr marL="0" algn="just">
                        <a:lnSpc>
                          <a:spcPct val="110000"/>
                        </a:lnSpc>
                        <a:spcBef>
                          <a:spcPts val="200"/>
                        </a:spcBef>
                        <a:spcAft>
                          <a:spcPts val="200"/>
                        </a:spcAft>
                        <a:tabLst>
                          <a:tab pos="228600" algn="l"/>
                        </a:tabLst>
                      </a:pPr>
                      <a:r>
                        <a:rPr lang="en-US" sz="1800" b="0" dirty="0" smtClean="0">
                          <a:solidFill>
                            <a:schemeClr val="tx1"/>
                          </a:solidFill>
                          <a:effectLst/>
                          <a:latin typeface="Cambria" panose="02040503050406030204" pitchFamily="18" charset="0"/>
                          <a:ea typeface="Times New Roman"/>
                          <a:cs typeface="Calibri"/>
                        </a:rPr>
                        <a:t>      (</a:t>
                      </a:r>
                      <a:r>
                        <a:rPr lang="en-US" sz="1800" b="1" dirty="0">
                          <a:solidFill>
                            <a:schemeClr val="tx1"/>
                          </a:solidFill>
                          <a:effectLst/>
                          <a:latin typeface="Cambria" panose="02040503050406030204" pitchFamily="18" charset="0"/>
                          <a:ea typeface="Times New Roman"/>
                          <a:cs typeface="Calibri"/>
                        </a:rPr>
                        <a:t>Maximize</a:t>
                      </a:r>
                      <a:r>
                        <a:rPr lang="en-US" sz="1800" b="0" dirty="0">
                          <a:solidFill>
                            <a:schemeClr val="tx1"/>
                          </a:solidFill>
                          <a:effectLst/>
                          <a:latin typeface="Cambria" panose="02040503050406030204" pitchFamily="18" charset="0"/>
                          <a:ea typeface="Times New Roman"/>
                          <a:cs typeface="Calibri"/>
                        </a:rPr>
                        <a:t>) </a:t>
                      </a:r>
                      <a:r>
                        <a:rPr lang="en-US" sz="1800" b="0" dirty="0" err="1" smtClean="0">
                          <a:solidFill>
                            <a:schemeClr val="tx1"/>
                          </a:solidFill>
                          <a:effectLst/>
                          <a:latin typeface="Cambria" panose="02040503050406030204" pitchFamily="18" charset="0"/>
                          <a:ea typeface="Times New Roman"/>
                          <a:cs typeface="Calibri"/>
                        </a:rPr>
                        <a:t>Hiển</a:t>
                      </a:r>
                      <a:r>
                        <a:rPr lang="en-US" sz="1800" b="0" dirty="0" smtClean="0">
                          <a:solidFill>
                            <a:schemeClr val="tx1"/>
                          </a:solidFill>
                          <a:effectLst/>
                          <a:latin typeface="Cambria" panose="02040503050406030204" pitchFamily="18" charset="0"/>
                          <a:ea typeface="Times New Roman"/>
                          <a:cs typeface="Calibri"/>
                        </a:rPr>
                        <a:t> thị </a:t>
                      </a:r>
                      <a:r>
                        <a:rPr lang="en-US" sz="1800" b="0" dirty="0" err="1" smtClean="0">
                          <a:solidFill>
                            <a:schemeClr val="tx1"/>
                          </a:solidFill>
                          <a:effectLst/>
                          <a:latin typeface="Cambria" panose="02040503050406030204" pitchFamily="18" charset="0"/>
                          <a:ea typeface="Times New Roman"/>
                          <a:cs typeface="Calibri"/>
                        </a:rPr>
                        <a:t>cửa</a:t>
                      </a:r>
                      <a:r>
                        <a:rPr lang="en-US" sz="1800" b="0" dirty="0" smtClean="0">
                          <a:solidFill>
                            <a:schemeClr val="tx1"/>
                          </a:solidFill>
                          <a:effectLst/>
                          <a:latin typeface="Cambria" panose="02040503050406030204" pitchFamily="18" charset="0"/>
                          <a:ea typeface="Times New Roman"/>
                          <a:cs typeface="Calibri"/>
                        </a:rPr>
                        <a:t> </a:t>
                      </a:r>
                      <a:r>
                        <a:rPr lang="en-US" sz="1800" b="0" dirty="0" err="1" smtClean="0">
                          <a:solidFill>
                            <a:schemeClr val="tx1"/>
                          </a:solidFill>
                          <a:effectLst/>
                          <a:latin typeface="Cambria" panose="02040503050406030204" pitchFamily="18" charset="0"/>
                          <a:ea typeface="Times New Roman"/>
                          <a:cs typeface="Calibri"/>
                        </a:rPr>
                        <a:t>sổ</a:t>
                      </a:r>
                      <a:r>
                        <a:rPr lang="en-US" sz="1800" b="0" dirty="0" smtClean="0">
                          <a:solidFill>
                            <a:schemeClr val="tx1"/>
                          </a:solidFill>
                          <a:effectLst/>
                          <a:latin typeface="Cambria" panose="02040503050406030204" pitchFamily="18" charset="0"/>
                          <a:ea typeface="Times New Roman"/>
                          <a:cs typeface="Calibri"/>
                        </a:rPr>
                        <a:t> </a:t>
                      </a:r>
                      <a:r>
                        <a:rPr lang="en-US" sz="1800" b="0" dirty="0" err="1" smtClean="0">
                          <a:solidFill>
                            <a:schemeClr val="tx1"/>
                          </a:solidFill>
                          <a:effectLst/>
                          <a:latin typeface="Cambria" panose="02040503050406030204" pitchFamily="18" charset="0"/>
                          <a:ea typeface="Times New Roman"/>
                          <a:cs typeface="Calibri"/>
                        </a:rPr>
                        <a:t>ra</a:t>
                      </a:r>
                      <a:r>
                        <a:rPr lang="en-US" sz="1800" b="0" dirty="0" smtClean="0">
                          <a:solidFill>
                            <a:schemeClr val="tx1"/>
                          </a:solidFill>
                          <a:effectLst/>
                          <a:latin typeface="Cambria" panose="02040503050406030204" pitchFamily="18" charset="0"/>
                          <a:ea typeface="Times New Roman"/>
                          <a:cs typeface="Calibri"/>
                        </a:rPr>
                        <a:t> </a:t>
                      </a:r>
                      <a:r>
                        <a:rPr lang="en-US" sz="1800" b="0" dirty="0" err="1" smtClean="0">
                          <a:solidFill>
                            <a:schemeClr val="tx1"/>
                          </a:solidFill>
                          <a:effectLst/>
                          <a:latin typeface="Cambria" panose="02040503050406030204" pitchFamily="18" charset="0"/>
                          <a:ea typeface="Times New Roman"/>
                          <a:cs typeface="Calibri"/>
                        </a:rPr>
                        <a:t>toàn</a:t>
                      </a:r>
                      <a:r>
                        <a:rPr lang="en-US" sz="1800" b="0" dirty="0" smtClean="0">
                          <a:solidFill>
                            <a:schemeClr val="tx1"/>
                          </a:solidFill>
                          <a:effectLst/>
                          <a:latin typeface="Cambria" panose="02040503050406030204" pitchFamily="18" charset="0"/>
                          <a:ea typeface="Times New Roman"/>
                          <a:cs typeface="Calibri"/>
                        </a:rPr>
                        <a:t> </a:t>
                      </a:r>
                      <a:r>
                        <a:rPr lang="en-US" sz="1800" b="0" dirty="0" err="1" smtClean="0">
                          <a:solidFill>
                            <a:schemeClr val="tx1"/>
                          </a:solidFill>
                          <a:effectLst/>
                          <a:latin typeface="Cambria" panose="02040503050406030204" pitchFamily="18" charset="0"/>
                          <a:ea typeface="Times New Roman"/>
                          <a:cs typeface="Calibri"/>
                        </a:rPr>
                        <a:t>bộ</a:t>
                      </a:r>
                      <a:r>
                        <a:rPr lang="en-US" sz="1800" b="0" dirty="0" smtClean="0">
                          <a:solidFill>
                            <a:schemeClr val="tx1"/>
                          </a:solidFill>
                          <a:effectLst/>
                          <a:latin typeface="Cambria" panose="02040503050406030204" pitchFamily="18" charset="0"/>
                          <a:ea typeface="Times New Roman"/>
                          <a:cs typeface="Calibri"/>
                        </a:rPr>
                        <a:t> </a:t>
                      </a:r>
                      <a:r>
                        <a:rPr lang="en-US" sz="1800" b="0" dirty="0" err="1" smtClean="0">
                          <a:solidFill>
                            <a:schemeClr val="tx1"/>
                          </a:solidFill>
                          <a:effectLst/>
                          <a:latin typeface="Cambria" panose="02040503050406030204" pitchFamily="18" charset="0"/>
                          <a:ea typeface="Times New Roman"/>
                          <a:cs typeface="Calibri"/>
                        </a:rPr>
                        <a:t>màn</a:t>
                      </a:r>
                      <a:r>
                        <a:rPr lang="en-US" sz="1800" b="0" dirty="0" smtClean="0">
                          <a:solidFill>
                            <a:schemeClr val="tx1"/>
                          </a:solidFill>
                          <a:effectLst/>
                          <a:latin typeface="Cambria" panose="02040503050406030204" pitchFamily="18" charset="0"/>
                          <a:ea typeface="Times New Roman"/>
                          <a:cs typeface="Calibri"/>
                        </a:rPr>
                        <a:t> </a:t>
                      </a:r>
                      <a:r>
                        <a:rPr lang="en-US" sz="1800" b="0" dirty="0" err="1" smtClean="0">
                          <a:solidFill>
                            <a:schemeClr val="tx1"/>
                          </a:solidFill>
                          <a:effectLst/>
                          <a:latin typeface="Cambria" panose="02040503050406030204" pitchFamily="18" charset="0"/>
                          <a:ea typeface="Times New Roman"/>
                          <a:cs typeface="Calibri"/>
                        </a:rPr>
                        <a:t>hình</a:t>
                      </a:r>
                      <a:r>
                        <a:rPr lang="en-US" sz="1800" b="0" dirty="0" smtClean="0">
                          <a:solidFill>
                            <a:schemeClr val="tx1"/>
                          </a:solidFill>
                          <a:effectLst/>
                          <a:latin typeface="Cambria" panose="02040503050406030204" pitchFamily="18" charset="0"/>
                          <a:ea typeface="Times New Roman"/>
                          <a:cs typeface="Calibri"/>
                        </a:rPr>
                        <a:t>.</a:t>
                      </a:r>
                      <a:endParaRPr lang="en-US" sz="1800" b="0" dirty="0">
                        <a:solidFill>
                          <a:schemeClr val="tx1"/>
                        </a:solidFill>
                        <a:effectLst/>
                        <a:latin typeface="Cambria" panose="02040503050406030204" pitchFamily="18" charset="0"/>
                        <a:ea typeface="Times New Roman"/>
                        <a:cs typeface="Calibri"/>
                      </a:endParaRPr>
                    </a:p>
                    <a:p>
                      <a:pPr marL="0" algn="just">
                        <a:lnSpc>
                          <a:spcPct val="110000"/>
                        </a:lnSpc>
                        <a:spcBef>
                          <a:spcPts val="200"/>
                        </a:spcBef>
                        <a:spcAft>
                          <a:spcPts val="200"/>
                        </a:spcAft>
                        <a:tabLst>
                          <a:tab pos="228600" algn="l"/>
                        </a:tabLst>
                      </a:pPr>
                      <a:r>
                        <a:rPr lang="en-US" sz="1800" b="0" dirty="0">
                          <a:solidFill>
                            <a:schemeClr val="tx1"/>
                          </a:solidFill>
                          <a:effectLst/>
                          <a:latin typeface="Cambria" panose="02040503050406030204" pitchFamily="18" charset="0"/>
                          <a:ea typeface="Times New Roman"/>
                          <a:cs typeface="Calibri"/>
                        </a:rPr>
                        <a:t> </a:t>
                      </a:r>
                      <a:r>
                        <a:rPr lang="en-US" sz="1800" b="0" dirty="0" smtClean="0">
                          <a:solidFill>
                            <a:schemeClr val="tx1"/>
                          </a:solidFill>
                          <a:effectLst/>
                          <a:latin typeface="Cambria" panose="02040503050406030204" pitchFamily="18" charset="0"/>
                          <a:ea typeface="Times New Roman"/>
                          <a:cs typeface="Calibri"/>
                        </a:rPr>
                        <a:t>      (</a:t>
                      </a:r>
                      <a:r>
                        <a:rPr lang="en-US" sz="1800" b="1" dirty="0">
                          <a:solidFill>
                            <a:schemeClr val="tx1"/>
                          </a:solidFill>
                          <a:effectLst/>
                          <a:latin typeface="Cambria" panose="02040503050406030204" pitchFamily="18" charset="0"/>
                          <a:ea typeface="Times New Roman"/>
                          <a:cs typeface="Calibri"/>
                        </a:rPr>
                        <a:t>Restore Down</a:t>
                      </a:r>
                      <a:r>
                        <a:rPr lang="en-US" sz="1800" b="0" dirty="0">
                          <a:solidFill>
                            <a:schemeClr val="tx1"/>
                          </a:solidFill>
                          <a:effectLst/>
                          <a:latin typeface="Cambria" panose="02040503050406030204" pitchFamily="18" charset="0"/>
                          <a:ea typeface="Times New Roman"/>
                          <a:cs typeface="Calibri"/>
                        </a:rPr>
                        <a:t>) </a:t>
                      </a:r>
                      <a:r>
                        <a:rPr lang="vi-VN" sz="1800" b="0" dirty="0" smtClean="0">
                          <a:solidFill>
                            <a:schemeClr val="tx1"/>
                          </a:solidFill>
                          <a:effectLst/>
                          <a:latin typeface="Cambria" panose="02040503050406030204" pitchFamily="18" charset="0"/>
                          <a:ea typeface="Times New Roman"/>
                          <a:cs typeface="Calibri"/>
                        </a:rPr>
                        <a:t>Khôi phục lại cửa sổ bằng cỡ trước khi nó được phóng to tối đa</a:t>
                      </a:r>
                      <a:r>
                        <a:rPr lang="en-US" sz="1800" b="0" dirty="0" smtClean="0">
                          <a:solidFill>
                            <a:schemeClr val="tx1"/>
                          </a:solidFill>
                          <a:effectLst/>
                          <a:latin typeface="Cambria" panose="02040503050406030204" pitchFamily="18" charset="0"/>
                          <a:ea typeface="Times New Roman"/>
                          <a:cs typeface="Calibri"/>
                        </a:rPr>
                        <a:t>.</a:t>
                      </a:r>
                      <a:endParaRPr lang="en-US" sz="1800" b="0" dirty="0">
                        <a:solidFill>
                          <a:schemeClr val="tx1"/>
                        </a:solidFill>
                        <a:effectLst/>
                        <a:latin typeface="Cambria" panose="02040503050406030204" pitchFamily="18" charset="0"/>
                        <a:ea typeface="Times New Roman"/>
                        <a:cs typeface="Calibri"/>
                      </a:endParaRPr>
                    </a:p>
                    <a:p>
                      <a:pPr marL="0" algn="just">
                        <a:lnSpc>
                          <a:spcPct val="110000"/>
                        </a:lnSpc>
                        <a:spcBef>
                          <a:spcPts val="200"/>
                        </a:spcBef>
                        <a:spcAft>
                          <a:spcPts val="200"/>
                        </a:spcAft>
                        <a:tabLst>
                          <a:tab pos="228600" algn="l"/>
                        </a:tabLst>
                      </a:pPr>
                      <a:r>
                        <a:rPr lang="en-US" sz="1800" b="0" dirty="0">
                          <a:solidFill>
                            <a:schemeClr val="tx1"/>
                          </a:solidFill>
                          <a:effectLst/>
                          <a:latin typeface="Cambria" panose="02040503050406030204" pitchFamily="18" charset="0"/>
                          <a:ea typeface="Times New Roman"/>
                          <a:cs typeface="Calibri"/>
                        </a:rPr>
                        <a:t> </a:t>
                      </a:r>
                      <a:r>
                        <a:rPr lang="en-US" sz="1800" b="0" dirty="0" smtClean="0">
                          <a:solidFill>
                            <a:schemeClr val="tx1"/>
                          </a:solidFill>
                          <a:effectLst/>
                          <a:latin typeface="Cambria" panose="02040503050406030204" pitchFamily="18" charset="0"/>
                          <a:ea typeface="Times New Roman"/>
                          <a:cs typeface="Calibri"/>
                        </a:rPr>
                        <a:t>      (</a:t>
                      </a:r>
                      <a:r>
                        <a:rPr lang="en-US" sz="1800" b="1" dirty="0" smtClean="0">
                          <a:solidFill>
                            <a:schemeClr val="tx1"/>
                          </a:solidFill>
                          <a:effectLst/>
                          <a:latin typeface="Cambria" panose="02040503050406030204" pitchFamily="18" charset="0"/>
                          <a:ea typeface="Times New Roman"/>
                          <a:cs typeface="Calibri"/>
                        </a:rPr>
                        <a:t>Close</a:t>
                      </a:r>
                      <a:r>
                        <a:rPr lang="en-US" sz="1800" b="0" dirty="0">
                          <a:solidFill>
                            <a:schemeClr val="tx1"/>
                          </a:solidFill>
                          <a:effectLst/>
                          <a:latin typeface="Cambria" panose="02040503050406030204" pitchFamily="18" charset="0"/>
                          <a:ea typeface="Times New Roman"/>
                          <a:cs typeface="Calibri"/>
                        </a:rPr>
                        <a:t>) </a:t>
                      </a:r>
                      <a:r>
                        <a:rPr lang="en-US" sz="1800" b="0" dirty="0" err="1" smtClean="0">
                          <a:solidFill>
                            <a:schemeClr val="tx1"/>
                          </a:solidFill>
                          <a:effectLst/>
                          <a:latin typeface="Cambria" panose="02040503050406030204" pitchFamily="18" charset="0"/>
                          <a:ea typeface="Times New Roman"/>
                          <a:cs typeface="Calibri"/>
                        </a:rPr>
                        <a:t>Đóng</a:t>
                      </a:r>
                      <a:r>
                        <a:rPr lang="en-US" sz="1800" b="0" baseline="0" dirty="0" smtClean="0">
                          <a:solidFill>
                            <a:schemeClr val="tx1"/>
                          </a:solidFill>
                          <a:effectLst/>
                          <a:latin typeface="Cambria" panose="02040503050406030204" pitchFamily="18" charset="0"/>
                          <a:ea typeface="Times New Roman"/>
                          <a:cs typeface="Calibri"/>
                        </a:rPr>
                        <a:t> </a:t>
                      </a:r>
                      <a:r>
                        <a:rPr lang="en-US" sz="1800" b="0" baseline="0" dirty="0" err="1" smtClean="0">
                          <a:solidFill>
                            <a:schemeClr val="tx1"/>
                          </a:solidFill>
                          <a:effectLst/>
                          <a:latin typeface="Cambria" panose="02040503050406030204" pitchFamily="18" charset="0"/>
                          <a:ea typeface="Times New Roman"/>
                          <a:cs typeface="Calibri"/>
                        </a:rPr>
                        <a:t>cửa</a:t>
                      </a:r>
                      <a:r>
                        <a:rPr lang="en-US" sz="1800" b="0" baseline="0" dirty="0" smtClean="0">
                          <a:solidFill>
                            <a:schemeClr val="tx1"/>
                          </a:solidFill>
                          <a:effectLst/>
                          <a:latin typeface="Cambria" panose="02040503050406030204" pitchFamily="18" charset="0"/>
                          <a:ea typeface="Times New Roman"/>
                          <a:cs typeface="Calibri"/>
                        </a:rPr>
                        <a:t> </a:t>
                      </a:r>
                      <a:r>
                        <a:rPr lang="en-US" sz="1800" b="0" baseline="0" dirty="0" err="1" smtClean="0">
                          <a:solidFill>
                            <a:schemeClr val="tx1"/>
                          </a:solidFill>
                          <a:effectLst/>
                          <a:latin typeface="Cambria" panose="02040503050406030204" pitchFamily="18" charset="0"/>
                          <a:ea typeface="Times New Roman"/>
                          <a:cs typeface="Calibri"/>
                        </a:rPr>
                        <a:t>sổ</a:t>
                      </a:r>
                      <a:r>
                        <a:rPr lang="en-US" sz="1800" b="0" dirty="0" smtClean="0">
                          <a:solidFill>
                            <a:schemeClr val="tx1"/>
                          </a:solidFill>
                          <a:effectLst/>
                          <a:latin typeface="Cambria" panose="02040503050406030204" pitchFamily="18" charset="0"/>
                          <a:ea typeface="Times New Roman"/>
                          <a:cs typeface="Calibri"/>
                        </a:rPr>
                        <a:t>. </a:t>
                      </a:r>
                      <a:endParaRPr lang="en-US" sz="1800" b="0" dirty="0">
                        <a:solidFill>
                          <a:schemeClr val="tx1"/>
                        </a:solidFill>
                        <a:effectLst/>
                        <a:latin typeface="Cambria" panose="02040503050406030204" pitchFamily="18" charset="0"/>
                        <a:ea typeface="Times New Roman"/>
                        <a:cs typeface="Calibri"/>
                      </a:endParaRPr>
                    </a:p>
                  </a:txBody>
                  <a:tcPr marL="68580" marR="68580" marT="0" marB="0">
                    <a:lnL w="12700" cap="flat" cmpd="sng" algn="ctr">
                      <a:noFill/>
                      <a:prstDash val="solid"/>
                      <a:round/>
                      <a:headEnd type="none" w="med" len="med"/>
                      <a:tailEnd type="none" w="med" len="med"/>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r>
              <a:tr h="470435">
                <a:tc>
                  <a:txBody>
                    <a:bodyPr/>
                    <a:lstStyle/>
                    <a:p>
                      <a:pPr>
                        <a:lnSpc>
                          <a:spcPct val="110000"/>
                        </a:lnSpc>
                        <a:spcBef>
                          <a:spcPts val="200"/>
                        </a:spcBef>
                        <a:spcAft>
                          <a:spcPts val="200"/>
                        </a:spcAft>
                        <a:tabLst>
                          <a:tab pos="228600" algn="l"/>
                        </a:tabLst>
                      </a:pPr>
                      <a:r>
                        <a:rPr lang="en-US" sz="2000" b="1" dirty="0" smtClean="0">
                          <a:solidFill>
                            <a:schemeClr val="tx1"/>
                          </a:solidFill>
                          <a:effectLst/>
                          <a:latin typeface="Cambria" panose="02040503050406030204" pitchFamily="18" charset="0"/>
                          <a:ea typeface="Times New Roman"/>
                          <a:cs typeface="Calibri"/>
                        </a:rPr>
                        <a:t>9.    Favorite  </a:t>
                      </a:r>
                      <a:br>
                        <a:rPr lang="en-US" sz="2000" b="1" dirty="0" smtClean="0">
                          <a:solidFill>
                            <a:schemeClr val="tx1"/>
                          </a:solidFill>
                          <a:effectLst/>
                          <a:latin typeface="Cambria" panose="02040503050406030204" pitchFamily="18" charset="0"/>
                          <a:ea typeface="Times New Roman"/>
                          <a:cs typeface="Calibri"/>
                        </a:rPr>
                      </a:br>
                      <a:r>
                        <a:rPr lang="en-US" sz="2000" b="1" dirty="0" smtClean="0">
                          <a:solidFill>
                            <a:schemeClr val="tx1"/>
                          </a:solidFill>
                          <a:effectLst/>
                          <a:latin typeface="Cambria" panose="02040503050406030204" pitchFamily="18" charset="0"/>
                          <a:ea typeface="Times New Roman"/>
                          <a:cs typeface="Calibri"/>
                        </a:rPr>
                        <a:t>        Links</a:t>
                      </a:r>
                      <a:endParaRPr lang="en-US" sz="2000" b="1" dirty="0">
                        <a:solidFill>
                          <a:schemeClr val="tx1"/>
                        </a:solidFill>
                        <a:effectLst/>
                        <a:latin typeface="Cambria" panose="02040503050406030204" pitchFamily="18" charset="0"/>
                        <a:ea typeface="Times New Roman"/>
                        <a:cs typeface="Calibri"/>
                      </a:endParaRPr>
                    </a:p>
                  </a:txBody>
                  <a:tcPr marL="68580" marR="68580" marT="0" marB="0">
                    <a:lnL w="12700" cmpd="sng">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just">
                        <a:lnSpc>
                          <a:spcPct val="115000"/>
                        </a:lnSpc>
                        <a:spcBef>
                          <a:spcPts val="100"/>
                        </a:spcBef>
                        <a:spcAft>
                          <a:spcPts val="100"/>
                        </a:spcAft>
                        <a:tabLst>
                          <a:tab pos="228600" algn="l"/>
                        </a:tabLst>
                      </a:pPr>
                      <a:r>
                        <a:rPr lang="en-US" sz="1800" dirty="0" err="1">
                          <a:effectLst/>
                          <a:latin typeface="Cambria" panose="02040503050406030204" pitchFamily="18" charset="0"/>
                          <a:ea typeface="Times New Roman" panose="02020603050405020304" pitchFamily="18" charset="0"/>
                          <a:cs typeface="Calibri" panose="020F0502020204030204" pitchFamily="34" charset="0"/>
                        </a:rPr>
                        <a:t>Hiển</a:t>
                      </a:r>
                      <a:r>
                        <a:rPr lang="en-US" sz="1800" dirty="0">
                          <a:effectLst/>
                          <a:latin typeface="Cambria" panose="02040503050406030204" pitchFamily="18" charset="0"/>
                          <a:ea typeface="Times New Roman" panose="02020603050405020304" pitchFamily="18" charset="0"/>
                          <a:cs typeface="Calibri" panose="020F0502020204030204" pitchFamily="34" charset="0"/>
                        </a:rPr>
                        <a:t> thị </a:t>
                      </a:r>
                      <a:r>
                        <a:rPr lang="en-US" sz="1800" dirty="0" err="1">
                          <a:effectLst/>
                          <a:latin typeface="Cambria" panose="02040503050406030204" pitchFamily="18" charset="0"/>
                          <a:ea typeface="Times New Roman" panose="02020603050405020304" pitchFamily="18" charset="0"/>
                          <a:cs typeface="Calibri" panose="020F0502020204030204" pitchFamily="34" charset="0"/>
                        </a:rPr>
                        <a:t>c</a:t>
                      </a:r>
                      <a:r>
                        <a:rPr lang="en-US" sz="1800" dirty="0" err="1">
                          <a:effectLst/>
                          <a:latin typeface="Cambria" panose="02040503050406030204" pitchFamily="18" charset="0"/>
                          <a:ea typeface="Times New Roman" panose="02020603050405020304" pitchFamily="18" charset="0"/>
                          <a:cs typeface="Trebuchet MS" panose="020B0603020202020204" pitchFamily="34" charset="0"/>
                        </a:rPr>
                        <a:t>á</a:t>
                      </a:r>
                      <a:r>
                        <a:rPr lang="en-US" sz="1800" dirty="0" err="1">
                          <a:effectLst/>
                          <a:latin typeface="Cambria" panose="02040503050406030204" pitchFamily="18" charset="0"/>
                          <a:ea typeface="Times New Roman" panose="02020603050405020304" pitchFamily="18" charset="0"/>
                          <a:cs typeface="Calibri" panose="020F0502020204030204" pitchFamily="34" charset="0"/>
                        </a:rPr>
                        <a:t>c</a:t>
                      </a:r>
                      <a:r>
                        <a:rPr lang="en-US" sz="1800" dirty="0">
                          <a:effectLst/>
                          <a:latin typeface="Cambria" panose="02040503050406030204" pitchFamily="18" charset="0"/>
                          <a:ea typeface="Times New Roman" panose="02020603050405020304" pitchFamily="18" charset="0"/>
                          <a:cs typeface="Calibri" panose="020F0502020204030204" pitchFamily="34" charset="0"/>
                        </a:rPr>
                        <a:t> </a:t>
                      </a:r>
                      <a:r>
                        <a:rPr lang="en-US" sz="1800" dirty="0" err="1">
                          <a:effectLst/>
                          <a:latin typeface="Cambria" panose="02040503050406030204" pitchFamily="18" charset="0"/>
                          <a:ea typeface="Times New Roman" panose="02020603050405020304" pitchFamily="18" charset="0"/>
                          <a:cs typeface="Calibri" panose="020F0502020204030204" pitchFamily="34" charset="0"/>
                        </a:rPr>
                        <a:t>li</a:t>
                      </a:r>
                      <a:r>
                        <a:rPr lang="en-US" sz="1800" dirty="0" err="1">
                          <a:effectLst/>
                          <a:latin typeface="Cambria" panose="02040503050406030204" pitchFamily="18" charset="0"/>
                          <a:ea typeface="Times New Roman" panose="02020603050405020304" pitchFamily="18" charset="0"/>
                          <a:cs typeface="Trebuchet MS" panose="020B0603020202020204" pitchFamily="34" charset="0"/>
                        </a:rPr>
                        <a:t>ê</a:t>
                      </a:r>
                      <a:r>
                        <a:rPr lang="en-US" sz="1800" dirty="0" err="1">
                          <a:effectLst/>
                          <a:latin typeface="Cambria" panose="02040503050406030204" pitchFamily="18" charset="0"/>
                          <a:ea typeface="Times New Roman" panose="02020603050405020304" pitchFamily="18" charset="0"/>
                          <a:cs typeface="Calibri" panose="020F0502020204030204" pitchFamily="34" charset="0"/>
                        </a:rPr>
                        <a:t>n</a:t>
                      </a:r>
                      <a:r>
                        <a:rPr lang="en-US" sz="1800" dirty="0">
                          <a:effectLst/>
                          <a:latin typeface="Cambria" panose="02040503050406030204" pitchFamily="18" charset="0"/>
                          <a:ea typeface="Times New Roman" panose="02020603050405020304" pitchFamily="18" charset="0"/>
                          <a:cs typeface="Calibri" panose="020F0502020204030204" pitchFamily="34" charset="0"/>
                        </a:rPr>
                        <a:t> </a:t>
                      </a:r>
                      <a:r>
                        <a:rPr lang="en-US" sz="1800" dirty="0" err="1">
                          <a:effectLst/>
                          <a:latin typeface="Cambria" panose="02040503050406030204" pitchFamily="18" charset="0"/>
                          <a:ea typeface="Times New Roman" panose="02020603050405020304" pitchFamily="18" charset="0"/>
                          <a:cs typeface="Calibri" panose="020F0502020204030204" pitchFamily="34" charset="0"/>
                        </a:rPr>
                        <a:t>kết</a:t>
                      </a:r>
                      <a:r>
                        <a:rPr lang="en-US" sz="1800" dirty="0">
                          <a:effectLst/>
                          <a:latin typeface="Cambria" panose="02040503050406030204" pitchFamily="18" charset="0"/>
                          <a:ea typeface="Times New Roman" panose="02020603050405020304" pitchFamily="18" charset="0"/>
                          <a:cs typeface="Calibri" panose="020F0502020204030204" pitchFamily="34" charset="0"/>
                        </a:rPr>
                        <a:t> </a:t>
                      </a:r>
                      <a:r>
                        <a:rPr lang="en-US" sz="1800" dirty="0" err="1">
                          <a:effectLst/>
                          <a:latin typeface="Cambria" panose="02040503050406030204" pitchFamily="18" charset="0"/>
                          <a:ea typeface="Times New Roman" panose="02020603050405020304" pitchFamily="18" charset="0"/>
                          <a:cs typeface="Trebuchet MS" panose="020B0603020202020204" pitchFamily="34" charset="0"/>
                        </a:rPr>
                        <a:t>đ</a:t>
                      </a:r>
                      <a:r>
                        <a:rPr lang="en-US" sz="1800" dirty="0" err="1">
                          <a:effectLst/>
                          <a:latin typeface="Cambria" panose="02040503050406030204" pitchFamily="18" charset="0"/>
                          <a:ea typeface="Times New Roman" panose="02020603050405020304" pitchFamily="18" charset="0"/>
                          <a:cs typeface="Calibri" panose="020F0502020204030204" pitchFamily="34" charset="0"/>
                        </a:rPr>
                        <a:t>ến</a:t>
                      </a:r>
                      <a:r>
                        <a:rPr lang="en-US" sz="1800" dirty="0">
                          <a:effectLst/>
                          <a:latin typeface="Cambria" panose="02040503050406030204" pitchFamily="18" charset="0"/>
                          <a:ea typeface="Times New Roman" panose="02020603050405020304" pitchFamily="18" charset="0"/>
                          <a:cs typeface="Calibri" panose="020F0502020204030204" pitchFamily="34" charset="0"/>
                        </a:rPr>
                        <a:t> </a:t>
                      </a:r>
                      <a:r>
                        <a:rPr lang="en-US" sz="1800" dirty="0" err="1">
                          <a:effectLst/>
                          <a:latin typeface="Cambria" panose="02040503050406030204" pitchFamily="18" charset="0"/>
                          <a:ea typeface="Times New Roman" panose="02020603050405020304" pitchFamily="18" charset="0"/>
                          <a:cs typeface="Calibri" panose="020F0502020204030204" pitchFamily="34" charset="0"/>
                        </a:rPr>
                        <a:t>c</a:t>
                      </a:r>
                      <a:r>
                        <a:rPr lang="en-US" sz="1800" dirty="0" err="1">
                          <a:effectLst/>
                          <a:latin typeface="Cambria" panose="02040503050406030204" pitchFamily="18" charset="0"/>
                          <a:ea typeface="Times New Roman" panose="02020603050405020304" pitchFamily="18" charset="0"/>
                          <a:cs typeface="Trebuchet MS" panose="020B0603020202020204" pitchFamily="34" charset="0"/>
                        </a:rPr>
                        <a:t>á</a:t>
                      </a:r>
                      <a:r>
                        <a:rPr lang="en-US" sz="1800" dirty="0" err="1">
                          <a:effectLst/>
                          <a:latin typeface="Cambria" panose="02040503050406030204" pitchFamily="18" charset="0"/>
                          <a:ea typeface="Times New Roman" panose="02020603050405020304" pitchFamily="18" charset="0"/>
                          <a:cs typeface="Calibri" panose="020F0502020204030204" pitchFamily="34" charset="0"/>
                        </a:rPr>
                        <a:t>c</a:t>
                      </a:r>
                      <a:r>
                        <a:rPr lang="en-US" sz="1800" dirty="0">
                          <a:effectLst/>
                          <a:latin typeface="Cambria" panose="02040503050406030204" pitchFamily="18" charset="0"/>
                          <a:ea typeface="Times New Roman" panose="02020603050405020304" pitchFamily="18" charset="0"/>
                          <a:cs typeface="Calibri" panose="020F0502020204030204" pitchFamily="34" charset="0"/>
                        </a:rPr>
                        <a:t> </a:t>
                      </a:r>
                      <a:r>
                        <a:rPr lang="en-US" sz="1800" dirty="0" err="1">
                          <a:effectLst/>
                          <a:latin typeface="Cambria" panose="02040503050406030204" pitchFamily="18" charset="0"/>
                          <a:ea typeface="Times New Roman" panose="02020603050405020304" pitchFamily="18" charset="0"/>
                          <a:cs typeface="Calibri" panose="020F0502020204030204" pitchFamily="34" charset="0"/>
                        </a:rPr>
                        <a:t>thư</a:t>
                      </a:r>
                      <a:r>
                        <a:rPr lang="en-US" sz="1800" dirty="0">
                          <a:effectLst/>
                          <a:latin typeface="Cambria" panose="02040503050406030204" pitchFamily="18" charset="0"/>
                          <a:ea typeface="Times New Roman" panose="02020603050405020304" pitchFamily="18" charset="0"/>
                          <a:cs typeface="Calibri" panose="020F0502020204030204" pitchFamily="34" charset="0"/>
                        </a:rPr>
                        <a:t> </a:t>
                      </a:r>
                      <a:r>
                        <a:rPr lang="en-US" sz="1800" dirty="0" err="1">
                          <a:effectLst/>
                          <a:latin typeface="Cambria" panose="02040503050406030204" pitchFamily="18" charset="0"/>
                          <a:ea typeface="Times New Roman" panose="02020603050405020304" pitchFamily="18" charset="0"/>
                          <a:cs typeface="Calibri" panose="020F0502020204030204" pitchFamily="34" charset="0"/>
                        </a:rPr>
                        <a:t>mục</a:t>
                      </a:r>
                      <a:r>
                        <a:rPr lang="en-US" sz="1800" dirty="0">
                          <a:effectLst/>
                          <a:latin typeface="Cambria" panose="02040503050406030204" pitchFamily="18" charset="0"/>
                          <a:ea typeface="Times New Roman" panose="02020603050405020304" pitchFamily="18" charset="0"/>
                          <a:cs typeface="Calibri" panose="020F0502020204030204" pitchFamily="34" charset="0"/>
                        </a:rPr>
                        <a:t> </a:t>
                      </a:r>
                      <a:r>
                        <a:rPr lang="en-US" sz="1800" dirty="0" err="1">
                          <a:effectLst/>
                          <a:latin typeface="Cambria" panose="02040503050406030204" pitchFamily="18" charset="0"/>
                          <a:ea typeface="Times New Roman" panose="02020603050405020304" pitchFamily="18" charset="0"/>
                          <a:cs typeface="Calibri" panose="020F0502020204030204" pitchFamily="34" charset="0"/>
                        </a:rPr>
                        <a:t>hoặc</a:t>
                      </a:r>
                      <a:r>
                        <a:rPr lang="en-US" sz="1800" dirty="0">
                          <a:effectLst/>
                          <a:latin typeface="Cambria" panose="02040503050406030204" pitchFamily="18" charset="0"/>
                          <a:ea typeface="Times New Roman" panose="02020603050405020304" pitchFamily="18" charset="0"/>
                          <a:cs typeface="Calibri" panose="020F0502020204030204" pitchFamily="34" charset="0"/>
                        </a:rPr>
                        <a:t> </a:t>
                      </a:r>
                      <a:r>
                        <a:rPr lang="en-US" sz="1800" dirty="0" err="1">
                          <a:effectLst/>
                          <a:latin typeface="Cambria" panose="02040503050406030204" pitchFamily="18" charset="0"/>
                          <a:ea typeface="Times New Roman" panose="02020603050405020304" pitchFamily="18" charset="0"/>
                          <a:cs typeface="Calibri" panose="020F0502020204030204" pitchFamily="34" charset="0"/>
                        </a:rPr>
                        <a:t>vị</a:t>
                      </a:r>
                      <a:r>
                        <a:rPr lang="en-US" sz="1800" dirty="0">
                          <a:effectLst/>
                          <a:latin typeface="Cambria" panose="02040503050406030204" pitchFamily="18" charset="0"/>
                          <a:ea typeface="Times New Roman" panose="02020603050405020304" pitchFamily="18" charset="0"/>
                          <a:cs typeface="Calibri" panose="020F0502020204030204" pitchFamily="34" charset="0"/>
                        </a:rPr>
                        <a:t> </a:t>
                      </a:r>
                      <a:r>
                        <a:rPr lang="en-US" sz="1800" dirty="0" err="1">
                          <a:effectLst/>
                          <a:latin typeface="Cambria" panose="02040503050406030204" pitchFamily="18" charset="0"/>
                          <a:ea typeface="Times New Roman" panose="02020603050405020304" pitchFamily="18" charset="0"/>
                          <a:cs typeface="Calibri" panose="020F0502020204030204" pitchFamily="34" charset="0"/>
                        </a:rPr>
                        <a:t>tr</a:t>
                      </a:r>
                      <a:r>
                        <a:rPr lang="en-US" sz="1800" dirty="0" err="1">
                          <a:effectLst/>
                          <a:latin typeface="Cambria" panose="02040503050406030204" pitchFamily="18" charset="0"/>
                          <a:ea typeface="Times New Roman" panose="02020603050405020304" pitchFamily="18" charset="0"/>
                          <a:cs typeface="Trebuchet MS" panose="020B0603020202020204" pitchFamily="34" charset="0"/>
                        </a:rPr>
                        <a:t>í</a:t>
                      </a:r>
                      <a:r>
                        <a:rPr lang="en-US" sz="1800" dirty="0">
                          <a:effectLst/>
                          <a:latin typeface="Cambria" panose="02040503050406030204" pitchFamily="18" charset="0"/>
                          <a:ea typeface="Times New Roman" panose="02020603050405020304" pitchFamily="18" charset="0"/>
                          <a:cs typeface="Calibri" panose="020F0502020204030204" pitchFamily="34" charset="0"/>
                        </a:rPr>
                        <a:t> </a:t>
                      </a:r>
                      <a:r>
                        <a:rPr lang="en-US" sz="1800" dirty="0" err="1">
                          <a:effectLst/>
                          <a:latin typeface="Cambria" panose="02040503050406030204" pitchFamily="18" charset="0"/>
                          <a:ea typeface="Times New Roman" panose="02020603050405020304" pitchFamily="18" charset="0"/>
                          <a:cs typeface="Calibri" panose="020F0502020204030204" pitchFamily="34" charset="0"/>
                        </a:rPr>
                        <a:t>bạn</a:t>
                      </a:r>
                      <a:r>
                        <a:rPr lang="en-US" sz="1800" dirty="0">
                          <a:effectLst/>
                          <a:latin typeface="Cambria" panose="02040503050406030204" pitchFamily="18" charset="0"/>
                          <a:ea typeface="Times New Roman" panose="02020603050405020304" pitchFamily="18" charset="0"/>
                          <a:cs typeface="Calibri" panose="020F0502020204030204" pitchFamily="34" charset="0"/>
                        </a:rPr>
                        <a:t> </a:t>
                      </a:r>
                      <a:r>
                        <a:rPr lang="en-US" sz="1800" dirty="0" err="1">
                          <a:effectLst/>
                          <a:latin typeface="Cambria" panose="02040503050406030204" pitchFamily="18" charset="0"/>
                          <a:ea typeface="Times New Roman" panose="02020603050405020304" pitchFamily="18" charset="0"/>
                          <a:cs typeface="Calibri" panose="020F0502020204030204" pitchFamily="34" charset="0"/>
                        </a:rPr>
                        <a:t>thường</a:t>
                      </a:r>
                      <a:r>
                        <a:rPr lang="en-US" sz="1800" dirty="0">
                          <a:effectLst/>
                          <a:latin typeface="Cambria" panose="02040503050406030204" pitchFamily="18" charset="0"/>
                          <a:ea typeface="Times New Roman" panose="02020603050405020304" pitchFamily="18" charset="0"/>
                          <a:cs typeface="Calibri" panose="020F0502020204030204" pitchFamily="34" charset="0"/>
                        </a:rPr>
                        <a:t> </a:t>
                      </a:r>
                      <a:r>
                        <a:rPr lang="en-US" sz="1800" dirty="0" err="1">
                          <a:effectLst/>
                          <a:latin typeface="Cambria" panose="02040503050406030204" pitchFamily="18" charset="0"/>
                          <a:ea typeface="Times New Roman" panose="02020603050405020304" pitchFamily="18" charset="0"/>
                          <a:cs typeface="Calibri" panose="020F0502020204030204" pitchFamily="34" charset="0"/>
                        </a:rPr>
                        <a:t>sử</a:t>
                      </a:r>
                      <a:r>
                        <a:rPr lang="en-US" sz="1800" dirty="0">
                          <a:effectLst/>
                          <a:latin typeface="Cambria" panose="02040503050406030204" pitchFamily="18" charset="0"/>
                          <a:ea typeface="Times New Roman" panose="02020603050405020304" pitchFamily="18" charset="0"/>
                          <a:cs typeface="Calibri" panose="020F0502020204030204" pitchFamily="34" charset="0"/>
                        </a:rPr>
                        <a:t> </a:t>
                      </a:r>
                      <a:r>
                        <a:rPr lang="en-US" sz="1800" dirty="0" err="1">
                          <a:effectLst/>
                          <a:latin typeface="Cambria" panose="02040503050406030204" pitchFamily="18" charset="0"/>
                          <a:ea typeface="Times New Roman" panose="02020603050405020304" pitchFamily="18" charset="0"/>
                          <a:cs typeface="Calibri" panose="020F0502020204030204" pitchFamily="34" charset="0"/>
                        </a:rPr>
                        <a:t>dụng</a:t>
                      </a:r>
                      <a:r>
                        <a:rPr lang="en-US" sz="1800" dirty="0">
                          <a:effectLst/>
                          <a:latin typeface="Cambria" panose="02040503050406030204" pitchFamily="18" charset="0"/>
                          <a:ea typeface="Times New Roman" panose="02020603050405020304" pitchFamily="18" charset="0"/>
                          <a:cs typeface="Calibri" panose="020F0502020204030204" pitchFamily="34" charset="0"/>
                        </a:rPr>
                        <a:t>. </a:t>
                      </a:r>
                      <a:r>
                        <a:rPr lang="en-US" sz="1800" dirty="0" err="1">
                          <a:effectLst/>
                          <a:latin typeface="Cambria" panose="02040503050406030204" pitchFamily="18" charset="0"/>
                          <a:ea typeface="Times New Roman" panose="02020603050405020304" pitchFamily="18" charset="0"/>
                          <a:cs typeface="Calibri" panose="020F0502020204030204" pitchFamily="34" charset="0"/>
                        </a:rPr>
                        <a:t>Nhấp</a:t>
                      </a:r>
                      <a:r>
                        <a:rPr lang="en-US" sz="1800" dirty="0">
                          <a:effectLst/>
                          <a:latin typeface="Cambria" panose="02040503050406030204" pitchFamily="18" charset="0"/>
                          <a:ea typeface="Times New Roman" panose="02020603050405020304" pitchFamily="18" charset="0"/>
                          <a:cs typeface="Calibri" panose="020F0502020204030204" pitchFamily="34" charset="0"/>
                        </a:rPr>
                        <a:t> </a:t>
                      </a:r>
                      <a:r>
                        <a:rPr lang="en-US" sz="1800" dirty="0" err="1">
                          <a:effectLst/>
                          <a:latin typeface="Cambria" panose="02040503050406030204" pitchFamily="18" charset="0"/>
                          <a:ea typeface="Times New Roman" panose="02020603050405020304" pitchFamily="18" charset="0"/>
                          <a:cs typeface="Calibri" panose="020F0502020204030204" pitchFamily="34" charset="0"/>
                        </a:rPr>
                        <a:t>chuột</a:t>
                      </a:r>
                      <a:r>
                        <a:rPr lang="en-US" sz="1800" dirty="0">
                          <a:effectLst/>
                          <a:latin typeface="Cambria" panose="02040503050406030204" pitchFamily="18" charset="0"/>
                          <a:ea typeface="Times New Roman" panose="02020603050405020304" pitchFamily="18" charset="0"/>
                          <a:cs typeface="Calibri" panose="020F0502020204030204" pitchFamily="34" charset="0"/>
                        </a:rPr>
                        <a:t> </a:t>
                      </a:r>
                      <a:r>
                        <a:rPr lang="en-US" sz="1800" dirty="0" err="1">
                          <a:effectLst/>
                          <a:latin typeface="Cambria" panose="02040503050406030204" pitchFamily="18" charset="0"/>
                          <a:ea typeface="Times New Roman" panose="02020603050405020304" pitchFamily="18" charset="0"/>
                          <a:cs typeface="Calibri" panose="020F0502020204030204" pitchFamily="34" charset="0"/>
                        </a:rPr>
                        <a:t>v</a:t>
                      </a:r>
                      <a:r>
                        <a:rPr lang="en-US" sz="1800" dirty="0" err="1">
                          <a:effectLst/>
                          <a:latin typeface="Cambria" panose="02040503050406030204" pitchFamily="18" charset="0"/>
                          <a:ea typeface="Times New Roman" panose="02020603050405020304" pitchFamily="18" charset="0"/>
                          <a:cs typeface="Trebuchet MS" panose="020B0603020202020204" pitchFamily="34" charset="0"/>
                        </a:rPr>
                        <a:t>à</a:t>
                      </a:r>
                      <a:r>
                        <a:rPr lang="en-US" sz="1800" dirty="0" err="1">
                          <a:effectLst/>
                          <a:latin typeface="Cambria" panose="02040503050406030204" pitchFamily="18" charset="0"/>
                          <a:ea typeface="Times New Roman" panose="02020603050405020304" pitchFamily="18" charset="0"/>
                          <a:cs typeface="Calibri" panose="020F0502020204030204" pitchFamily="34" charset="0"/>
                        </a:rPr>
                        <a:t>o</a:t>
                      </a:r>
                      <a:r>
                        <a:rPr lang="en-US" sz="1800" dirty="0">
                          <a:effectLst/>
                          <a:latin typeface="Cambria" panose="02040503050406030204" pitchFamily="18" charset="0"/>
                          <a:ea typeface="Times New Roman" panose="02020603050405020304" pitchFamily="18" charset="0"/>
                          <a:cs typeface="Calibri" panose="020F0502020204030204" pitchFamily="34" charset="0"/>
                        </a:rPr>
                        <a:t> </a:t>
                      </a:r>
                      <a:r>
                        <a:rPr lang="en-US" sz="1800" dirty="0" err="1">
                          <a:effectLst/>
                          <a:latin typeface="Cambria" panose="02040503050406030204" pitchFamily="18" charset="0"/>
                          <a:ea typeface="Times New Roman" panose="02020603050405020304" pitchFamily="18" charset="0"/>
                          <a:cs typeface="Calibri" panose="020F0502020204030204" pitchFamily="34" charset="0"/>
                        </a:rPr>
                        <a:t>một</a:t>
                      </a:r>
                      <a:r>
                        <a:rPr lang="en-US" sz="1800" dirty="0">
                          <a:effectLst/>
                          <a:latin typeface="Cambria" panose="02040503050406030204" pitchFamily="18" charset="0"/>
                          <a:ea typeface="Times New Roman" panose="02020603050405020304" pitchFamily="18" charset="0"/>
                          <a:cs typeface="Calibri" panose="020F0502020204030204" pitchFamily="34" charset="0"/>
                        </a:rPr>
                        <a:t> </a:t>
                      </a:r>
                      <a:r>
                        <a:rPr lang="en-US" sz="1800" dirty="0" err="1">
                          <a:effectLst/>
                          <a:latin typeface="Cambria" panose="02040503050406030204" pitchFamily="18" charset="0"/>
                          <a:ea typeface="Times New Roman" panose="02020603050405020304" pitchFamily="18" charset="0"/>
                          <a:cs typeface="Calibri" panose="020F0502020204030204" pitchFamily="34" charset="0"/>
                        </a:rPr>
                        <a:t>li</a:t>
                      </a:r>
                      <a:r>
                        <a:rPr lang="en-US" sz="1800" dirty="0" err="1">
                          <a:effectLst/>
                          <a:latin typeface="Cambria" panose="02040503050406030204" pitchFamily="18" charset="0"/>
                          <a:ea typeface="Times New Roman" panose="02020603050405020304" pitchFamily="18" charset="0"/>
                          <a:cs typeface="Trebuchet MS" panose="020B0603020202020204" pitchFamily="34" charset="0"/>
                        </a:rPr>
                        <a:t>ê</a:t>
                      </a:r>
                      <a:r>
                        <a:rPr lang="en-US" sz="1800" dirty="0" err="1">
                          <a:effectLst/>
                          <a:latin typeface="Cambria" panose="02040503050406030204" pitchFamily="18" charset="0"/>
                          <a:ea typeface="Times New Roman" panose="02020603050405020304" pitchFamily="18" charset="0"/>
                          <a:cs typeface="Calibri" panose="020F0502020204030204" pitchFamily="34" charset="0"/>
                        </a:rPr>
                        <a:t>n</a:t>
                      </a:r>
                      <a:r>
                        <a:rPr lang="en-US" sz="1800" dirty="0">
                          <a:effectLst/>
                          <a:latin typeface="Cambria" panose="02040503050406030204" pitchFamily="18" charset="0"/>
                          <a:ea typeface="Times New Roman" panose="02020603050405020304" pitchFamily="18" charset="0"/>
                          <a:cs typeface="Calibri" panose="020F0502020204030204" pitchFamily="34" charset="0"/>
                        </a:rPr>
                        <a:t> </a:t>
                      </a:r>
                      <a:r>
                        <a:rPr lang="en-US" sz="1800" dirty="0" err="1">
                          <a:effectLst/>
                          <a:latin typeface="Cambria" panose="02040503050406030204" pitchFamily="18" charset="0"/>
                          <a:ea typeface="Times New Roman" panose="02020603050405020304" pitchFamily="18" charset="0"/>
                          <a:cs typeface="Calibri" panose="020F0502020204030204" pitchFamily="34" charset="0"/>
                        </a:rPr>
                        <a:t>kết</a:t>
                      </a:r>
                      <a:r>
                        <a:rPr lang="en-US" sz="1800" dirty="0">
                          <a:effectLst/>
                          <a:latin typeface="Cambria" panose="02040503050406030204" pitchFamily="18" charset="0"/>
                          <a:ea typeface="Times New Roman" panose="02020603050405020304" pitchFamily="18" charset="0"/>
                          <a:cs typeface="Calibri" panose="020F0502020204030204" pitchFamily="34" charset="0"/>
                        </a:rPr>
                        <a:t> </a:t>
                      </a:r>
                      <a:r>
                        <a:rPr lang="en-US" sz="1800" dirty="0" err="1">
                          <a:effectLst/>
                          <a:latin typeface="Cambria" panose="02040503050406030204" pitchFamily="18" charset="0"/>
                          <a:ea typeface="Times New Roman" panose="02020603050405020304" pitchFamily="18" charset="0"/>
                          <a:cs typeface="Trebuchet MS" panose="020B0603020202020204" pitchFamily="34" charset="0"/>
                        </a:rPr>
                        <a:t>đ</a:t>
                      </a:r>
                      <a:r>
                        <a:rPr lang="en-US" sz="1800" dirty="0" err="1">
                          <a:effectLst/>
                          <a:latin typeface="Cambria" panose="02040503050406030204" pitchFamily="18" charset="0"/>
                          <a:ea typeface="Times New Roman" panose="02020603050405020304" pitchFamily="18" charset="0"/>
                          <a:cs typeface="Calibri" panose="020F0502020204030204" pitchFamily="34" charset="0"/>
                        </a:rPr>
                        <a:t>ể</a:t>
                      </a:r>
                      <a:r>
                        <a:rPr lang="en-US" sz="1800" dirty="0">
                          <a:effectLst/>
                          <a:latin typeface="Cambria" panose="02040503050406030204" pitchFamily="18" charset="0"/>
                          <a:ea typeface="Times New Roman" panose="02020603050405020304" pitchFamily="18" charset="0"/>
                          <a:cs typeface="Calibri" panose="020F0502020204030204" pitchFamily="34" charset="0"/>
                        </a:rPr>
                        <a:t> </a:t>
                      </a:r>
                      <a:r>
                        <a:rPr lang="en-US" sz="1800" dirty="0">
                          <a:effectLst/>
                          <a:latin typeface="Cambria" panose="02040503050406030204" pitchFamily="18" charset="0"/>
                          <a:ea typeface="Times New Roman" panose="02020603050405020304" pitchFamily="18" charset="0"/>
                          <a:cs typeface="Trebuchet MS" panose="020B0603020202020204" pitchFamily="34" charset="0"/>
                        </a:rPr>
                        <a:t>di </a:t>
                      </a:r>
                      <a:r>
                        <a:rPr lang="en-US" sz="1800" dirty="0" err="1">
                          <a:effectLst/>
                          <a:latin typeface="Cambria" panose="02040503050406030204" pitchFamily="18" charset="0"/>
                          <a:ea typeface="Times New Roman" panose="02020603050405020304" pitchFamily="18" charset="0"/>
                          <a:cs typeface="Trebuchet MS" panose="020B0603020202020204" pitchFamily="34" charset="0"/>
                        </a:rPr>
                        <a:t>chuyển</a:t>
                      </a:r>
                      <a:r>
                        <a:rPr lang="en-US" sz="1800" dirty="0">
                          <a:effectLst/>
                          <a:latin typeface="Cambria" panose="02040503050406030204" pitchFamily="18" charset="0"/>
                          <a:ea typeface="Times New Roman" panose="02020603050405020304" pitchFamily="18" charset="0"/>
                          <a:cs typeface="Trebuchet MS" panose="020B0603020202020204" pitchFamily="34" charset="0"/>
                        </a:rPr>
                        <a:t> </a:t>
                      </a:r>
                      <a:r>
                        <a:rPr lang="en-US" sz="1800" dirty="0" err="1">
                          <a:effectLst/>
                          <a:latin typeface="Cambria" panose="02040503050406030204" pitchFamily="18" charset="0"/>
                          <a:ea typeface="Times New Roman" panose="02020603050405020304" pitchFamily="18" charset="0"/>
                          <a:cs typeface="Trebuchet MS" panose="020B0603020202020204" pitchFamily="34" charset="0"/>
                        </a:rPr>
                        <a:t>nhanh</a:t>
                      </a:r>
                      <a:r>
                        <a:rPr lang="en-US" sz="1800" dirty="0">
                          <a:effectLst/>
                          <a:latin typeface="Cambria" panose="02040503050406030204" pitchFamily="18" charset="0"/>
                          <a:ea typeface="Times New Roman" panose="02020603050405020304" pitchFamily="18" charset="0"/>
                          <a:cs typeface="Trebuchet MS" panose="020B0603020202020204" pitchFamily="34" charset="0"/>
                        </a:rPr>
                        <a:t> </a:t>
                      </a:r>
                      <a:r>
                        <a:rPr lang="en-US" sz="1800" dirty="0" err="1">
                          <a:effectLst/>
                          <a:latin typeface="Cambria" panose="02040503050406030204" pitchFamily="18" charset="0"/>
                          <a:ea typeface="Times New Roman" panose="02020603050405020304" pitchFamily="18" charset="0"/>
                          <a:cs typeface="Trebuchet MS" panose="020B0603020202020204" pitchFamily="34" charset="0"/>
                        </a:rPr>
                        <a:t>đến</a:t>
                      </a:r>
                      <a:r>
                        <a:rPr lang="en-US" sz="1800" dirty="0">
                          <a:effectLst/>
                          <a:latin typeface="Cambria" panose="02040503050406030204" pitchFamily="18" charset="0"/>
                          <a:ea typeface="Times New Roman" panose="02020603050405020304" pitchFamily="18" charset="0"/>
                          <a:cs typeface="Calibri" panose="020F0502020204030204" pitchFamily="34" charset="0"/>
                        </a:rPr>
                        <a:t> </a:t>
                      </a:r>
                      <a:r>
                        <a:rPr lang="en-US" sz="1800" dirty="0" err="1">
                          <a:effectLst/>
                          <a:latin typeface="Cambria" panose="02040503050406030204" pitchFamily="18" charset="0"/>
                          <a:ea typeface="Times New Roman" panose="02020603050405020304" pitchFamily="18" charset="0"/>
                          <a:cs typeface="Calibri" panose="020F0502020204030204" pitchFamily="34" charset="0"/>
                        </a:rPr>
                        <a:t>vị</a:t>
                      </a:r>
                      <a:r>
                        <a:rPr lang="en-US" sz="1800" dirty="0">
                          <a:effectLst/>
                          <a:latin typeface="Cambria" panose="02040503050406030204" pitchFamily="18" charset="0"/>
                          <a:ea typeface="Times New Roman" panose="02020603050405020304" pitchFamily="18" charset="0"/>
                          <a:cs typeface="Calibri" panose="020F0502020204030204" pitchFamily="34" charset="0"/>
                        </a:rPr>
                        <a:t> </a:t>
                      </a:r>
                      <a:r>
                        <a:rPr lang="en-US" sz="1800" dirty="0" err="1">
                          <a:effectLst/>
                          <a:latin typeface="Cambria" panose="02040503050406030204" pitchFamily="18" charset="0"/>
                          <a:ea typeface="Times New Roman" panose="02020603050405020304" pitchFamily="18" charset="0"/>
                          <a:cs typeface="Calibri" panose="020F0502020204030204" pitchFamily="34" charset="0"/>
                        </a:rPr>
                        <a:t>tr</a:t>
                      </a:r>
                      <a:r>
                        <a:rPr lang="en-US" sz="1800" dirty="0" err="1">
                          <a:effectLst/>
                          <a:latin typeface="Cambria" panose="02040503050406030204" pitchFamily="18" charset="0"/>
                          <a:ea typeface="Times New Roman" panose="02020603050405020304" pitchFamily="18" charset="0"/>
                          <a:cs typeface="Trebuchet MS" panose="020B0603020202020204" pitchFamily="34" charset="0"/>
                        </a:rPr>
                        <a:t>í</a:t>
                      </a:r>
                      <a:r>
                        <a:rPr lang="en-US" sz="1800" dirty="0">
                          <a:effectLst/>
                          <a:latin typeface="Cambria" panose="02040503050406030204" pitchFamily="18" charset="0"/>
                          <a:ea typeface="Times New Roman" panose="02020603050405020304" pitchFamily="18" charset="0"/>
                          <a:cs typeface="Trebuchet MS" panose="020B0603020202020204" pitchFamily="34" charset="0"/>
                        </a:rPr>
                        <a:t> </a:t>
                      </a:r>
                      <a:r>
                        <a:rPr lang="en-US" sz="1800" dirty="0" err="1">
                          <a:effectLst/>
                          <a:latin typeface="Cambria" panose="02040503050406030204" pitchFamily="18" charset="0"/>
                          <a:ea typeface="Times New Roman" panose="02020603050405020304" pitchFamily="18" charset="0"/>
                          <a:cs typeface="Trebuchet MS" panose="020B0603020202020204" pitchFamily="34" charset="0"/>
                        </a:rPr>
                        <a:t>đó</a:t>
                      </a:r>
                      <a:r>
                        <a:rPr lang="en-US" sz="1800" dirty="0">
                          <a:effectLst/>
                          <a:latin typeface="Cambria" panose="02040503050406030204" pitchFamily="18" charset="0"/>
                          <a:ea typeface="Times New Roman" panose="02020603050405020304" pitchFamily="18" charset="0"/>
                          <a:cs typeface="Calibri" panose="020F0502020204030204" pitchFamily="34" charset="0"/>
                        </a:rPr>
                        <a:t>.</a:t>
                      </a:r>
                      <a:endParaRPr lang="vi-VN" sz="1800" dirty="0">
                        <a:effectLst/>
                        <a:latin typeface="Cambria" panose="02040503050406030204" pitchFamily="18" charset="0"/>
                        <a:ea typeface="Times New Roman" panose="02020603050405020304" pitchFamily="18" charset="0"/>
                        <a:cs typeface="Calibri" panose="020F0502020204030204" pitchFamily="34" charset="0"/>
                      </a:endParaRPr>
                    </a:p>
                  </a:txBody>
                  <a:tcPr marL="68580" marR="68580" marT="0" marB="0">
                    <a:lnL w="12700" cap="flat" cmpd="sng" algn="ctr">
                      <a:noFill/>
                      <a:prstDash val="solid"/>
                      <a:round/>
                      <a:headEnd type="none" w="med" len="med"/>
                      <a:tailEnd type="none" w="med" len="med"/>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r>
              <a:tr h="806460">
                <a:tc>
                  <a:txBody>
                    <a:bodyPr/>
                    <a:lstStyle/>
                    <a:p>
                      <a:pPr>
                        <a:lnSpc>
                          <a:spcPct val="110000"/>
                        </a:lnSpc>
                        <a:spcBef>
                          <a:spcPts val="200"/>
                        </a:spcBef>
                        <a:spcAft>
                          <a:spcPts val="200"/>
                        </a:spcAft>
                        <a:tabLst>
                          <a:tab pos="228600" algn="l"/>
                        </a:tabLst>
                      </a:pPr>
                      <a:r>
                        <a:rPr lang="en-US" sz="2000" b="1" smtClean="0">
                          <a:solidFill>
                            <a:schemeClr val="tx1"/>
                          </a:solidFill>
                          <a:effectLst/>
                          <a:latin typeface="Cambria" panose="02040503050406030204" pitchFamily="18" charset="0"/>
                          <a:ea typeface="Times New Roman"/>
                          <a:cs typeface="Calibri"/>
                        </a:rPr>
                        <a:t>10. Navigation  </a:t>
                      </a:r>
                      <a:br>
                        <a:rPr lang="en-US" sz="2000" b="1" smtClean="0">
                          <a:solidFill>
                            <a:schemeClr val="tx1"/>
                          </a:solidFill>
                          <a:effectLst/>
                          <a:latin typeface="Cambria" panose="02040503050406030204" pitchFamily="18" charset="0"/>
                          <a:ea typeface="Times New Roman"/>
                          <a:cs typeface="Calibri"/>
                        </a:rPr>
                      </a:br>
                      <a:r>
                        <a:rPr lang="en-US" sz="2000" b="1" smtClean="0">
                          <a:solidFill>
                            <a:schemeClr val="tx1"/>
                          </a:solidFill>
                          <a:effectLst/>
                          <a:latin typeface="Cambria" panose="02040503050406030204" pitchFamily="18" charset="0"/>
                          <a:ea typeface="Times New Roman"/>
                          <a:cs typeface="Calibri"/>
                        </a:rPr>
                        <a:t>        Pane</a:t>
                      </a:r>
                      <a:endParaRPr lang="en-US" sz="2000" b="1" dirty="0">
                        <a:solidFill>
                          <a:schemeClr val="tx1"/>
                        </a:solidFill>
                        <a:effectLst/>
                        <a:latin typeface="Cambria" panose="02040503050406030204" pitchFamily="18" charset="0"/>
                        <a:ea typeface="Times New Roman"/>
                        <a:cs typeface="Calibri"/>
                      </a:endParaRPr>
                    </a:p>
                  </a:txBody>
                  <a:tcPr marL="68580" marR="68580" marT="0" marB="0">
                    <a:lnL w="12700" cmpd="sng">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just">
                        <a:lnSpc>
                          <a:spcPct val="115000"/>
                        </a:lnSpc>
                        <a:spcBef>
                          <a:spcPts val="100"/>
                        </a:spcBef>
                        <a:spcAft>
                          <a:spcPts val="100"/>
                        </a:spcAft>
                        <a:tabLst>
                          <a:tab pos="228600" algn="l"/>
                        </a:tabLst>
                      </a:pPr>
                      <a:r>
                        <a:rPr lang="en-US" sz="1800" dirty="0" err="1">
                          <a:effectLst/>
                          <a:latin typeface="Cambria" panose="02040503050406030204" pitchFamily="18" charset="0"/>
                          <a:ea typeface="Times New Roman" panose="02020603050405020304" pitchFamily="18" charset="0"/>
                          <a:cs typeface="Calibri" panose="020F0502020204030204" pitchFamily="34" charset="0"/>
                        </a:rPr>
                        <a:t>Hiển</a:t>
                      </a:r>
                      <a:r>
                        <a:rPr lang="en-US" sz="1800" dirty="0">
                          <a:effectLst/>
                          <a:latin typeface="Cambria" panose="02040503050406030204" pitchFamily="18" charset="0"/>
                          <a:ea typeface="Times New Roman" panose="02020603050405020304" pitchFamily="18" charset="0"/>
                          <a:cs typeface="Calibri" panose="020F0502020204030204" pitchFamily="34" charset="0"/>
                        </a:rPr>
                        <a:t> thị </a:t>
                      </a:r>
                      <a:r>
                        <a:rPr lang="en-US" sz="1800" dirty="0" err="1">
                          <a:effectLst/>
                          <a:latin typeface="Cambria" panose="02040503050406030204" pitchFamily="18" charset="0"/>
                          <a:ea typeface="Times New Roman" panose="02020603050405020304" pitchFamily="18" charset="0"/>
                          <a:cs typeface="Calibri" panose="020F0502020204030204" pitchFamily="34" charset="0"/>
                        </a:rPr>
                        <a:t>c</a:t>
                      </a:r>
                      <a:r>
                        <a:rPr lang="en-US" sz="1800" dirty="0" err="1">
                          <a:effectLst/>
                          <a:latin typeface="Cambria" panose="02040503050406030204" pitchFamily="18" charset="0"/>
                          <a:ea typeface="Times New Roman" panose="02020603050405020304" pitchFamily="18" charset="0"/>
                          <a:cs typeface="Trebuchet MS" panose="020B0603020202020204" pitchFamily="34" charset="0"/>
                        </a:rPr>
                        <a:t>á</a:t>
                      </a:r>
                      <a:r>
                        <a:rPr lang="en-US" sz="1800" dirty="0" err="1">
                          <a:effectLst/>
                          <a:latin typeface="Cambria" panose="02040503050406030204" pitchFamily="18" charset="0"/>
                          <a:ea typeface="Times New Roman" panose="02020603050405020304" pitchFamily="18" charset="0"/>
                          <a:cs typeface="Calibri" panose="020F0502020204030204" pitchFamily="34" charset="0"/>
                        </a:rPr>
                        <a:t>c</a:t>
                      </a:r>
                      <a:r>
                        <a:rPr lang="en-US" sz="1800" dirty="0">
                          <a:effectLst/>
                          <a:latin typeface="Cambria" panose="02040503050406030204" pitchFamily="18" charset="0"/>
                          <a:ea typeface="Times New Roman" panose="02020603050405020304" pitchFamily="18" charset="0"/>
                          <a:cs typeface="Calibri" panose="020F0502020204030204" pitchFamily="34" charset="0"/>
                        </a:rPr>
                        <a:t> </a:t>
                      </a:r>
                      <a:r>
                        <a:rPr lang="en-US" sz="1800" dirty="0" err="1">
                          <a:effectLst/>
                          <a:latin typeface="Cambria" panose="02040503050406030204" pitchFamily="18" charset="0"/>
                          <a:ea typeface="Times New Roman" panose="02020603050405020304" pitchFamily="18" charset="0"/>
                          <a:cs typeface="Calibri" panose="020F0502020204030204" pitchFamily="34" charset="0"/>
                        </a:rPr>
                        <a:t>thư</a:t>
                      </a:r>
                      <a:r>
                        <a:rPr lang="en-US" sz="1800" dirty="0">
                          <a:effectLst/>
                          <a:latin typeface="Cambria" panose="02040503050406030204" pitchFamily="18" charset="0"/>
                          <a:ea typeface="Times New Roman" panose="02020603050405020304" pitchFamily="18" charset="0"/>
                          <a:cs typeface="Calibri" panose="020F0502020204030204" pitchFamily="34" charset="0"/>
                        </a:rPr>
                        <a:t> </a:t>
                      </a:r>
                      <a:r>
                        <a:rPr lang="en-US" sz="1800" dirty="0" err="1">
                          <a:effectLst/>
                          <a:latin typeface="Cambria" panose="02040503050406030204" pitchFamily="18" charset="0"/>
                          <a:ea typeface="Times New Roman" panose="02020603050405020304" pitchFamily="18" charset="0"/>
                          <a:cs typeface="Calibri" panose="020F0502020204030204" pitchFamily="34" charset="0"/>
                        </a:rPr>
                        <a:t>mục</a:t>
                      </a:r>
                      <a:r>
                        <a:rPr lang="en-US" sz="1800" dirty="0">
                          <a:effectLst/>
                          <a:latin typeface="Cambria" panose="02040503050406030204" pitchFamily="18" charset="0"/>
                          <a:ea typeface="Times New Roman" panose="02020603050405020304" pitchFamily="18" charset="0"/>
                          <a:cs typeface="Calibri" panose="020F0502020204030204" pitchFamily="34" charset="0"/>
                        </a:rPr>
                        <a:t> </a:t>
                      </a:r>
                      <a:r>
                        <a:rPr lang="en-US" sz="1800" dirty="0" err="1">
                          <a:effectLst/>
                          <a:latin typeface="Cambria" panose="02040503050406030204" pitchFamily="18" charset="0"/>
                          <a:ea typeface="Times New Roman" panose="02020603050405020304" pitchFamily="18" charset="0"/>
                          <a:cs typeface="Calibri" panose="020F0502020204030204" pitchFamily="34" charset="0"/>
                        </a:rPr>
                        <a:t>v</a:t>
                      </a:r>
                      <a:r>
                        <a:rPr lang="en-US" sz="1800" dirty="0" err="1">
                          <a:effectLst/>
                          <a:latin typeface="Cambria" panose="02040503050406030204" pitchFamily="18" charset="0"/>
                          <a:ea typeface="Times New Roman" panose="02020603050405020304" pitchFamily="18" charset="0"/>
                          <a:cs typeface="Trebuchet MS" panose="020B0603020202020204" pitchFamily="34" charset="0"/>
                        </a:rPr>
                        <a:t>à</a:t>
                      </a:r>
                      <a:r>
                        <a:rPr lang="en-US" sz="1800" dirty="0">
                          <a:effectLst/>
                          <a:latin typeface="Cambria" panose="02040503050406030204" pitchFamily="18" charset="0"/>
                          <a:ea typeface="Times New Roman" panose="02020603050405020304" pitchFamily="18" charset="0"/>
                          <a:cs typeface="Calibri" panose="020F0502020204030204" pitchFamily="34" charset="0"/>
                        </a:rPr>
                        <a:t> ổ </a:t>
                      </a:r>
                      <a:r>
                        <a:rPr lang="en-US" sz="1800" dirty="0" err="1">
                          <a:effectLst/>
                          <a:latin typeface="Cambria" panose="02040503050406030204" pitchFamily="18" charset="0"/>
                          <a:ea typeface="Times New Roman" panose="02020603050405020304" pitchFamily="18" charset="0"/>
                          <a:cs typeface="Trebuchet MS" panose="020B0603020202020204" pitchFamily="34" charset="0"/>
                        </a:rPr>
                        <a:t>đĩ</a:t>
                      </a:r>
                      <a:r>
                        <a:rPr lang="en-US" sz="1800" dirty="0" err="1">
                          <a:effectLst/>
                          <a:latin typeface="Cambria" panose="02040503050406030204" pitchFamily="18" charset="0"/>
                          <a:ea typeface="Times New Roman" panose="02020603050405020304" pitchFamily="18" charset="0"/>
                          <a:cs typeface="Calibri" panose="020F0502020204030204" pitchFamily="34" charset="0"/>
                        </a:rPr>
                        <a:t>a</a:t>
                      </a:r>
                      <a:r>
                        <a:rPr lang="en-US" sz="1800" dirty="0">
                          <a:effectLst/>
                          <a:latin typeface="Cambria" panose="02040503050406030204" pitchFamily="18" charset="0"/>
                          <a:ea typeface="Times New Roman" panose="02020603050405020304" pitchFamily="18" charset="0"/>
                          <a:cs typeface="Calibri" panose="020F0502020204030204" pitchFamily="34" charset="0"/>
                        </a:rPr>
                        <a:t> </a:t>
                      </a:r>
                      <a:r>
                        <a:rPr lang="en-US" sz="1800" dirty="0" err="1">
                          <a:effectLst/>
                          <a:latin typeface="Cambria" panose="02040503050406030204" pitchFamily="18" charset="0"/>
                          <a:ea typeface="Times New Roman" panose="02020603050405020304" pitchFamily="18" charset="0"/>
                          <a:cs typeface="Calibri" panose="020F0502020204030204" pitchFamily="34" charset="0"/>
                        </a:rPr>
                        <a:t>m</a:t>
                      </a:r>
                      <a:r>
                        <a:rPr lang="en-US" sz="1800" dirty="0" err="1">
                          <a:effectLst/>
                          <a:latin typeface="Cambria" panose="02040503050406030204" pitchFamily="18" charset="0"/>
                          <a:ea typeface="Times New Roman" panose="02020603050405020304" pitchFamily="18" charset="0"/>
                          <a:cs typeface="Trebuchet MS" panose="020B0603020202020204" pitchFamily="34" charset="0"/>
                        </a:rPr>
                        <a:t>à</a:t>
                      </a:r>
                      <a:r>
                        <a:rPr lang="en-US" sz="1800" dirty="0">
                          <a:effectLst/>
                          <a:latin typeface="Cambria" panose="02040503050406030204" pitchFamily="18" charset="0"/>
                          <a:ea typeface="Times New Roman" panose="02020603050405020304" pitchFamily="18" charset="0"/>
                          <a:cs typeface="Calibri" panose="020F0502020204030204" pitchFamily="34" charset="0"/>
                        </a:rPr>
                        <a:t> </a:t>
                      </a:r>
                      <a:r>
                        <a:rPr lang="en-US" sz="1800" dirty="0" err="1">
                          <a:effectLst/>
                          <a:latin typeface="Cambria" panose="02040503050406030204" pitchFamily="18" charset="0"/>
                          <a:ea typeface="Times New Roman" panose="02020603050405020304" pitchFamily="18" charset="0"/>
                          <a:cs typeface="Calibri" panose="020F0502020204030204" pitchFamily="34" charset="0"/>
                        </a:rPr>
                        <a:t>bạn</a:t>
                      </a:r>
                      <a:r>
                        <a:rPr lang="en-US" sz="1800" dirty="0">
                          <a:effectLst/>
                          <a:latin typeface="Cambria" panose="02040503050406030204" pitchFamily="18" charset="0"/>
                          <a:ea typeface="Times New Roman" panose="02020603050405020304" pitchFamily="18" charset="0"/>
                          <a:cs typeface="Calibri" panose="020F0502020204030204" pitchFamily="34" charset="0"/>
                        </a:rPr>
                        <a:t> </a:t>
                      </a:r>
                      <a:r>
                        <a:rPr lang="en-US" sz="1800" dirty="0" err="1">
                          <a:effectLst/>
                          <a:latin typeface="Cambria" panose="02040503050406030204" pitchFamily="18" charset="0"/>
                          <a:ea typeface="Times New Roman" panose="02020603050405020304" pitchFamily="18" charset="0"/>
                          <a:cs typeface="Calibri" panose="020F0502020204030204" pitchFamily="34" charset="0"/>
                        </a:rPr>
                        <a:t>c</a:t>
                      </a:r>
                      <a:r>
                        <a:rPr lang="en-US" sz="1800" dirty="0" err="1">
                          <a:effectLst/>
                          <a:latin typeface="Cambria" panose="02040503050406030204" pitchFamily="18" charset="0"/>
                          <a:ea typeface="Times New Roman" panose="02020603050405020304" pitchFamily="18" charset="0"/>
                          <a:cs typeface="Trebuchet MS" panose="020B0603020202020204" pitchFamily="34" charset="0"/>
                        </a:rPr>
                        <a:t>ó</a:t>
                      </a:r>
                      <a:r>
                        <a:rPr lang="en-US" sz="1800" dirty="0">
                          <a:effectLst/>
                          <a:latin typeface="Cambria" panose="02040503050406030204" pitchFamily="18" charset="0"/>
                          <a:ea typeface="Times New Roman" panose="02020603050405020304" pitchFamily="18" charset="0"/>
                          <a:cs typeface="Calibri" panose="020F0502020204030204" pitchFamily="34" charset="0"/>
                        </a:rPr>
                        <a:t> </a:t>
                      </a:r>
                      <a:r>
                        <a:rPr lang="en-US" sz="1800" dirty="0" err="1">
                          <a:effectLst/>
                          <a:latin typeface="Cambria" panose="02040503050406030204" pitchFamily="18" charset="0"/>
                          <a:ea typeface="Times New Roman" panose="02020603050405020304" pitchFamily="18" charset="0"/>
                          <a:cs typeface="Calibri" panose="020F0502020204030204" pitchFamily="34" charset="0"/>
                        </a:rPr>
                        <a:t>thể</a:t>
                      </a:r>
                      <a:r>
                        <a:rPr lang="en-US" sz="1800" dirty="0">
                          <a:effectLst/>
                          <a:latin typeface="Cambria" panose="02040503050406030204" pitchFamily="18" charset="0"/>
                          <a:ea typeface="Times New Roman" panose="02020603050405020304" pitchFamily="18" charset="0"/>
                          <a:cs typeface="Calibri" panose="020F0502020204030204" pitchFamily="34" charset="0"/>
                        </a:rPr>
                        <a:t> </a:t>
                      </a:r>
                      <a:r>
                        <a:rPr lang="en-US" sz="1800" dirty="0" err="1">
                          <a:effectLst/>
                          <a:latin typeface="Cambria" panose="02040503050406030204" pitchFamily="18" charset="0"/>
                          <a:ea typeface="Times New Roman" panose="02020603050405020304" pitchFamily="18" charset="0"/>
                          <a:cs typeface="Calibri" panose="020F0502020204030204" pitchFamily="34" charset="0"/>
                        </a:rPr>
                        <a:t>nhấp</a:t>
                      </a:r>
                      <a:r>
                        <a:rPr lang="en-US" sz="1800" dirty="0">
                          <a:effectLst/>
                          <a:latin typeface="Cambria" panose="02040503050406030204" pitchFamily="18" charset="0"/>
                          <a:ea typeface="Times New Roman" panose="02020603050405020304" pitchFamily="18" charset="0"/>
                          <a:cs typeface="Calibri" panose="020F0502020204030204" pitchFamily="34" charset="0"/>
                        </a:rPr>
                        <a:t> </a:t>
                      </a:r>
                      <a:r>
                        <a:rPr lang="en-US" sz="1800" dirty="0" err="1">
                          <a:effectLst/>
                          <a:latin typeface="Cambria" panose="02040503050406030204" pitchFamily="18" charset="0"/>
                          <a:ea typeface="Times New Roman" panose="02020603050405020304" pitchFamily="18" charset="0"/>
                          <a:cs typeface="Trebuchet MS" panose="020B0603020202020204" pitchFamily="34" charset="0"/>
                        </a:rPr>
                        <a:t>đú</a:t>
                      </a:r>
                      <a:r>
                        <a:rPr lang="en-US" sz="1800" dirty="0" err="1">
                          <a:effectLst/>
                          <a:latin typeface="Cambria" panose="02040503050406030204" pitchFamily="18" charset="0"/>
                          <a:ea typeface="Times New Roman" panose="02020603050405020304" pitchFamily="18" charset="0"/>
                          <a:cs typeface="Calibri" panose="020F0502020204030204" pitchFamily="34" charset="0"/>
                        </a:rPr>
                        <a:t>p</a:t>
                      </a:r>
                      <a:r>
                        <a:rPr lang="en-US" sz="1800" dirty="0">
                          <a:effectLst/>
                          <a:latin typeface="Cambria" panose="02040503050406030204" pitchFamily="18" charset="0"/>
                          <a:ea typeface="Times New Roman" panose="02020603050405020304" pitchFamily="18" charset="0"/>
                          <a:cs typeface="Calibri" panose="020F0502020204030204" pitchFamily="34" charset="0"/>
                        </a:rPr>
                        <a:t> </a:t>
                      </a:r>
                      <a:r>
                        <a:rPr lang="en-US" sz="1800" dirty="0" err="1">
                          <a:effectLst/>
                          <a:latin typeface="Cambria" panose="02040503050406030204" pitchFamily="18" charset="0"/>
                          <a:ea typeface="Times New Roman" panose="02020603050405020304" pitchFamily="18" charset="0"/>
                          <a:cs typeface="Calibri" panose="020F0502020204030204" pitchFamily="34" charset="0"/>
                        </a:rPr>
                        <a:t>chuột</a:t>
                      </a:r>
                      <a:r>
                        <a:rPr lang="en-US" sz="1800" dirty="0">
                          <a:effectLst/>
                          <a:latin typeface="Cambria" panose="02040503050406030204" pitchFamily="18" charset="0"/>
                          <a:ea typeface="Times New Roman" panose="02020603050405020304" pitchFamily="18" charset="0"/>
                          <a:cs typeface="Calibri" panose="020F0502020204030204" pitchFamily="34" charset="0"/>
                        </a:rPr>
                        <a:t> </a:t>
                      </a:r>
                      <a:r>
                        <a:rPr lang="en-US" sz="1800" dirty="0" err="1">
                          <a:effectLst/>
                          <a:latin typeface="Cambria" panose="02040503050406030204" pitchFamily="18" charset="0"/>
                          <a:ea typeface="Times New Roman" panose="02020603050405020304" pitchFamily="18" charset="0"/>
                          <a:cs typeface="Calibri" panose="020F0502020204030204" pitchFamily="34" charset="0"/>
                        </a:rPr>
                        <a:t>v</a:t>
                      </a:r>
                      <a:r>
                        <a:rPr lang="en-US" sz="1800" dirty="0" err="1">
                          <a:effectLst/>
                          <a:latin typeface="Cambria" panose="02040503050406030204" pitchFamily="18" charset="0"/>
                          <a:ea typeface="Times New Roman" panose="02020603050405020304" pitchFamily="18" charset="0"/>
                          <a:cs typeface="Trebuchet MS" panose="020B0603020202020204" pitchFamily="34" charset="0"/>
                        </a:rPr>
                        <a:t>à</a:t>
                      </a:r>
                      <a:r>
                        <a:rPr lang="en-US" sz="1800" dirty="0" err="1">
                          <a:effectLst/>
                          <a:latin typeface="Cambria" panose="02040503050406030204" pitchFamily="18" charset="0"/>
                          <a:ea typeface="Times New Roman" panose="02020603050405020304" pitchFamily="18" charset="0"/>
                          <a:cs typeface="Calibri" panose="020F0502020204030204" pitchFamily="34" charset="0"/>
                        </a:rPr>
                        <a:t>o</a:t>
                      </a:r>
                      <a:r>
                        <a:rPr lang="en-US" sz="1800" dirty="0">
                          <a:effectLst/>
                          <a:latin typeface="Cambria" panose="02040503050406030204" pitchFamily="18" charset="0"/>
                          <a:ea typeface="Times New Roman" panose="02020603050405020304" pitchFamily="18" charset="0"/>
                          <a:cs typeface="Calibri" panose="020F0502020204030204" pitchFamily="34" charset="0"/>
                        </a:rPr>
                        <a:t> </a:t>
                      </a:r>
                      <a:r>
                        <a:rPr lang="en-US" sz="1800" dirty="0" err="1">
                          <a:effectLst/>
                          <a:latin typeface="Cambria" panose="02040503050406030204" pitchFamily="18" charset="0"/>
                          <a:ea typeface="Times New Roman" panose="02020603050405020304" pitchFamily="18" charset="0"/>
                          <a:cs typeface="Trebuchet MS" panose="020B0603020202020204" pitchFamily="34" charset="0"/>
                        </a:rPr>
                        <a:t>đ</a:t>
                      </a:r>
                      <a:r>
                        <a:rPr lang="en-US" sz="1800" dirty="0" err="1">
                          <a:effectLst/>
                          <a:latin typeface="Cambria" panose="02040503050406030204" pitchFamily="18" charset="0"/>
                          <a:ea typeface="Times New Roman" panose="02020603050405020304" pitchFamily="18" charset="0"/>
                          <a:cs typeface="Calibri" panose="020F0502020204030204" pitchFamily="34" charset="0"/>
                        </a:rPr>
                        <a:t>ể</a:t>
                      </a:r>
                      <a:r>
                        <a:rPr lang="en-US" sz="1800" dirty="0">
                          <a:effectLst/>
                          <a:latin typeface="Cambria" panose="02040503050406030204" pitchFamily="18" charset="0"/>
                          <a:ea typeface="Times New Roman" panose="02020603050405020304" pitchFamily="18" charset="0"/>
                          <a:cs typeface="Calibri" panose="020F0502020204030204" pitchFamily="34" charset="0"/>
                        </a:rPr>
                        <a:t> </a:t>
                      </a:r>
                      <a:r>
                        <a:rPr lang="en-US" sz="1800" dirty="0" err="1">
                          <a:effectLst/>
                          <a:latin typeface="Cambria" panose="02040503050406030204" pitchFamily="18" charset="0"/>
                          <a:ea typeface="Times New Roman" panose="02020603050405020304" pitchFamily="18" charset="0"/>
                          <a:cs typeface="Calibri" panose="020F0502020204030204" pitchFamily="34" charset="0"/>
                        </a:rPr>
                        <a:t>xem</a:t>
                      </a:r>
                      <a:r>
                        <a:rPr lang="en-US" sz="1800" dirty="0">
                          <a:effectLst/>
                          <a:latin typeface="Cambria" panose="02040503050406030204" pitchFamily="18" charset="0"/>
                          <a:ea typeface="Times New Roman" panose="02020603050405020304" pitchFamily="18" charset="0"/>
                          <a:cs typeface="Calibri" panose="020F0502020204030204" pitchFamily="34" charset="0"/>
                        </a:rPr>
                        <a:t> </a:t>
                      </a:r>
                      <a:r>
                        <a:rPr lang="en-US" sz="1800" dirty="0" err="1">
                          <a:effectLst/>
                          <a:latin typeface="Cambria" panose="02040503050406030204" pitchFamily="18" charset="0"/>
                          <a:ea typeface="Times New Roman" panose="02020603050405020304" pitchFamily="18" charset="0"/>
                          <a:cs typeface="Calibri" panose="020F0502020204030204" pitchFamily="34" charset="0"/>
                        </a:rPr>
                        <a:t>nội</a:t>
                      </a:r>
                      <a:r>
                        <a:rPr lang="en-US" sz="1800" dirty="0">
                          <a:effectLst/>
                          <a:latin typeface="Cambria" panose="02040503050406030204" pitchFamily="18" charset="0"/>
                          <a:ea typeface="Times New Roman" panose="02020603050405020304" pitchFamily="18" charset="0"/>
                          <a:cs typeface="Calibri" panose="020F0502020204030204" pitchFamily="34" charset="0"/>
                        </a:rPr>
                        <a:t> dung. </a:t>
                      </a:r>
                      <a:r>
                        <a:rPr lang="en-US" sz="1800" dirty="0">
                          <a:effectLst/>
                          <a:latin typeface="Cambria" panose="02040503050406030204" pitchFamily="18" charset="0"/>
                          <a:ea typeface="Times New Roman" panose="02020603050405020304" pitchFamily="18" charset="0"/>
                          <a:cs typeface="Trebuchet MS" panose="020B0603020202020204" pitchFamily="34" charset="0"/>
                        </a:rPr>
                        <a:t>Ô</a:t>
                      </a:r>
                      <a:r>
                        <a:rPr lang="en-US" sz="1800" dirty="0">
                          <a:effectLst/>
                          <a:latin typeface="Cambria" panose="02040503050406030204" pitchFamily="18" charset="0"/>
                          <a:ea typeface="Times New Roman" panose="02020603050405020304" pitchFamily="18" charset="0"/>
                          <a:cs typeface="Calibri" panose="020F0502020204030204" pitchFamily="34" charset="0"/>
                        </a:rPr>
                        <a:t> </a:t>
                      </a:r>
                      <a:r>
                        <a:rPr lang="en-US" sz="1800" dirty="0" err="1">
                          <a:effectLst/>
                          <a:latin typeface="Cambria" panose="02040503050406030204" pitchFamily="18" charset="0"/>
                          <a:ea typeface="Times New Roman" panose="02020603050405020304" pitchFamily="18" charset="0"/>
                          <a:cs typeface="Trebuchet MS" panose="020B0603020202020204" pitchFamily="34" charset="0"/>
                        </a:rPr>
                        <a:t>đ</a:t>
                      </a:r>
                      <a:r>
                        <a:rPr lang="en-US" sz="1800" dirty="0" err="1">
                          <a:effectLst/>
                          <a:latin typeface="Cambria" panose="02040503050406030204" pitchFamily="18" charset="0"/>
                          <a:ea typeface="Times New Roman" panose="02020603050405020304" pitchFamily="18" charset="0"/>
                          <a:cs typeface="Calibri" panose="020F0502020204030204" pitchFamily="34" charset="0"/>
                        </a:rPr>
                        <a:t>iều</a:t>
                      </a:r>
                      <a:r>
                        <a:rPr lang="en-US" sz="1800" dirty="0">
                          <a:effectLst/>
                          <a:latin typeface="Cambria" panose="02040503050406030204" pitchFamily="18" charset="0"/>
                          <a:ea typeface="Times New Roman" panose="02020603050405020304" pitchFamily="18" charset="0"/>
                          <a:cs typeface="Calibri" panose="020F0502020204030204" pitchFamily="34" charset="0"/>
                        </a:rPr>
                        <a:t> </a:t>
                      </a:r>
                      <a:r>
                        <a:rPr lang="en-US" sz="1800" dirty="0" err="1">
                          <a:effectLst/>
                          <a:latin typeface="Cambria" panose="02040503050406030204" pitchFamily="18" charset="0"/>
                          <a:ea typeface="Times New Roman" panose="02020603050405020304" pitchFamily="18" charset="0"/>
                          <a:cs typeface="Calibri" panose="020F0502020204030204" pitchFamily="34" charset="0"/>
                        </a:rPr>
                        <a:t>hướng</a:t>
                      </a:r>
                      <a:r>
                        <a:rPr lang="en-US" sz="1800" dirty="0">
                          <a:effectLst/>
                          <a:latin typeface="Cambria" panose="02040503050406030204" pitchFamily="18" charset="0"/>
                          <a:ea typeface="Times New Roman" panose="02020603050405020304" pitchFamily="18" charset="0"/>
                          <a:cs typeface="Calibri" panose="020F0502020204030204" pitchFamily="34" charset="0"/>
                        </a:rPr>
                        <a:t> </a:t>
                      </a:r>
                      <a:r>
                        <a:rPr lang="en-US" sz="1800" dirty="0" err="1">
                          <a:effectLst/>
                          <a:latin typeface="Cambria" panose="02040503050406030204" pitchFamily="18" charset="0"/>
                          <a:ea typeface="Times New Roman" panose="02020603050405020304" pitchFamily="18" charset="0"/>
                          <a:cs typeface="Calibri" panose="020F0502020204030204" pitchFamily="34" charset="0"/>
                        </a:rPr>
                        <a:t>c</a:t>
                      </a:r>
                      <a:r>
                        <a:rPr lang="en-US" sz="1800" dirty="0" err="1">
                          <a:effectLst/>
                          <a:latin typeface="Cambria" panose="02040503050406030204" pitchFamily="18" charset="0"/>
                          <a:ea typeface="Times New Roman" panose="02020603050405020304" pitchFamily="18" charset="0"/>
                          <a:cs typeface="Trebuchet MS" panose="020B0603020202020204" pitchFamily="34" charset="0"/>
                        </a:rPr>
                        <a:t>ũ</a:t>
                      </a:r>
                      <a:r>
                        <a:rPr lang="en-US" sz="1800" dirty="0" err="1">
                          <a:effectLst/>
                          <a:latin typeface="Cambria" panose="02040503050406030204" pitchFamily="18" charset="0"/>
                          <a:ea typeface="Times New Roman" panose="02020603050405020304" pitchFamily="18" charset="0"/>
                          <a:cs typeface="Calibri" panose="020F0502020204030204" pitchFamily="34" charset="0"/>
                        </a:rPr>
                        <a:t>ng</a:t>
                      </a:r>
                      <a:r>
                        <a:rPr lang="en-US" sz="1800" dirty="0">
                          <a:effectLst/>
                          <a:latin typeface="Cambria" panose="02040503050406030204" pitchFamily="18" charset="0"/>
                          <a:ea typeface="Times New Roman" panose="02020603050405020304" pitchFamily="18" charset="0"/>
                          <a:cs typeface="Calibri" panose="020F0502020204030204" pitchFamily="34" charset="0"/>
                        </a:rPr>
                        <a:t> </a:t>
                      </a:r>
                      <a:r>
                        <a:rPr lang="en-US" sz="1800" dirty="0" err="1">
                          <a:effectLst/>
                          <a:latin typeface="Cambria" panose="02040503050406030204" pitchFamily="18" charset="0"/>
                          <a:ea typeface="Times New Roman" panose="02020603050405020304" pitchFamily="18" charset="0"/>
                          <a:cs typeface="Calibri" panose="020F0502020204030204" pitchFamily="34" charset="0"/>
                        </a:rPr>
                        <a:t>thường</a:t>
                      </a:r>
                      <a:r>
                        <a:rPr lang="en-US" sz="1800" dirty="0">
                          <a:effectLst/>
                          <a:latin typeface="Cambria" panose="02040503050406030204" pitchFamily="18" charset="0"/>
                          <a:ea typeface="Times New Roman" panose="02020603050405020304" pitchFamily="18" charset="0"/>
                          <a:cs typeface="Calibri" panose="020F0502020204030204" pitchFamily="34" charset="0"/>
                        </a:rPr>
                        <a:t> </a:t>
                      </a:r>
                      <a:r>
                        <a:rPr lang="en-US" sz="1800" dirty="0" err="1">
                          <a:effectLst/>
                          <a:latin typeface="Cambria" panose="02040503050406030204" pitchFamily="18" charset="0"/>
                          <a:ea typeface="Times New Roman" panose="02020603050405020304" pitchFamily="18" charset="0"/>
                          <a:cs typeface="Trebuchet MS" panose="020B0603020202020204" pitchFamily="34" charset="0"/>
                        </a:rPr>
                        <a:t>đ</a:t>
                      </a:r>
                      <a:r>
                        <a:rPr lang="en-US" sz="1800" dirty="0" err="1">
                          <a:effectLst/>
                          <a:latin typeface="Cambria" panose="02040503050406030204" pitchFamily="18" charset="0"/>
                          <a:ea typeface="Times New Roman" panose="02020603050405020304" pitchFamily="18" charset="0"/>
                          <a:cs typeface="Calibri" panose="020F0502020204030204" pitchFamily="34" charset="0"/>
                        </a:rPr>
                        <a:t>ược</a:t>
                      </a:r>
                      <a:r>
                        <a:rPr lang="en-US" sz="1800" dirty="0">
                          <a:effectLst/>
                          <a:latin typeface="Cambria" panose="02040503050406030204" pitchFamily="18" charset="0"/>
                          <a:ea typeface="Times New Roman" panose="02020603050405020304" pitchFamily="18" charset="0"/>
                          <a:cs typeface="Calibri" panose="020F0502020204030204" pitchFamily="34" charset="0"/>
                        </a:rPr>
                        <a:t> </a:t>
                      </a:r>
                      <a:r>
                        <a:rPr lang="en-US" sz="1800" dirty="0" err="1">
                          <a:effectLst/>
                          <a:latin typeface="Cambria" panose="02040503050406030204" pitchFamily="18" charset="0"/>
                          <a:ea typeface="Times New Roman" panose="02020603050405020304" pitchFamily="18" charset="0"/>
                          <a:cs typeface="Calibri" panose="020F0502020204030204" pitchFamily="34" charset="0"/>
                        </a:rPr>
                        <a:t>gọi</a:t>
                      </a:r>
                      <a:r>
                        <a:rPr lang="en-US" sz="1800" dirty="0">
                          <a:effectLst/>
                          <a:latin typeface="Cambria" panose="02040503050406030204" pitchFamily="18" charset="0"/>
                          <a:ea typeface="Times New Roman" panose="02020603050405020304" pitchFamily="18" charset="0"/>
                          <a:cs typeface="Calibri" panose="020F0502020204030204" pitchFamily="34" charset="0"/>
                        </a:rPr>
                        <a:t> </a:t>
                      </a:r>
                      <a:r>
                        <a:rPr lang="en-US" sz="1800" dirty="0" err="1">
                          <a:effectLst/>
                          <a:latin typeface="Cambria" panose="02040503050406030204" pitchFamily="18" charset="0"/>
                          <a:ea typeface="Times New Roman" panose="02020603050405020304" pitchFamily="18" charset="0"/>
                          <a:cs typeface="Calibri" panose="020F0502020204030204" pitchFamily="34" charset="0"/>
                        </a:rPr>
                        <a:t>l</a:t>
                      </a:r>
                      <a:r>
                        <a:rPr lang="en-US" sz="1800" dirty="0" err="1">
                          <a:effectLst/>
                          <a:latin typeface="Cambria" panose="02040503050406030204" pitchFamily="18" charset="0"/>
                          <a:ea typeface="Times New Roman" panose="02020603050405020304" pitchFamily="18" charset="0"/>
                          <a:cs typeface="Trebuchet MS" panose="020B0603020202020204" pitchFamily="34" charset="0"/>
                        </a:rPr>
                        <a:t>à</a:t>
                      </a:r>
                      <a:r>
                        <a:rPr lang="en-US" sz="1800" dirty="0">
                          <a:effectLst/>
                          <a:latin typeface="Cambria" panose="02040503050406030204" pitchFamily="18" charset="0"/>
                          <a:ea typeface="Times New Roman" panose="02020603050405020304" pitchFamily="18" charset="0"/>
                          <a:cs typeface="Calibri" panose="020F0502020204030204" pitchFamily="34" charset="0"/>
                        </a:rPr>
                        <a:t> Folders list. </a:t>
                      </a:r>
                      <a:r>
                        <a:rPr lang="en-US" sz="1800" dirty="0" err="1">
                          <a:effectLst/>
                          <a:latin typeface="Cambria" panose="02040503050406030204" pitchFamily="18" charset="0"/>
                          <a:ea typeface="Times New Roman" panose="02020603050405020304" pitchFamily="18" charset="0"/>
                          <a:cs typeface="Calibri" panose="020F0502020204030204" pitchFamily="34" charset="0"/>
                        </a:rPr>
                        <a:t>Bạn</a:t>
                      </a:r>
                      <a:r>
                        <a:rPr lang="en-US" sz="1800" dirty="0">
                          <a:effectLst/>
                          <a:latin typeface="Cambria" panose="02040503050406030204" pitchFamily="18" charset="0"/>
                          <a:ea typeface="Times New Roman" panose="02020603050405020304" pitchFamily="18" charset="0"/>
                          <a:cs typeface="Calibri" panose="020F0502020204030204" pitchFamily="34" charset="0"/>
                        </a:rPr>
                        <a:t> </a:t>
                      </a:r>
                      <a:r>
                        <a:rPr lang="en-US" sz="1800" dirty="0" err="1">
                          <a:effectLst/>
                          <a:latin typeface="Cambria" panose="02040503050406030204" pitchFamily="18" charset="0"/>
                          <a:ea typeface="Times New Roman" panose="02020603050405020304" pitchFamily="18" charset="0"/>
                          <a:cs typeface="Calibri" panose="020F0502020204030204" pitchFamily="34" charset="0"/>
                        </a:rPr>
                        <a:t>c</a:t>
                      </a:r>
                      <a:r>
                        <a:rPr lang="en-US" sz="1800" dirty="0" err="1">
                          <a:effectLst/>
                          <a:latin typeface="Cambria" panose="02040503050406030204" pitchFamily="18" charset="0"/>
                          <a:ea typeface="Times New Roman" panose="02020603050405020304" pitchFamily="18" charset="0"/>
                          <a:cs typeface="Trebuchet MS" panose="020B0603020202020204" pitchFamily="34" charset="0"/>
                        </a:rPr>
                        <a:t>ó</a:t>
                      </a:r>
                      <a:r>
                        <a:rPr lang="en-US" sz="1800" dirty="0">
                          <a:effectLst/>
                          <a:latin typeface="Cambria" panose="02040503050406030204" pitchFamily="18" charset="0"/>
                          <a:ea typeface="Times New Roman" panose="02020603050405020304" pitchFamily="18" charset="0"/>
                          <a:cs typeface="Calibri" panose="020F0502020204030204" pitchFamily="34" charset="0"/>
                        </a:rPr>
                        <a:t> </a:t>
                      </a:r>
                      <a:r>
                        <a:rPr lang="en-US" sz="1800" dirty="0" err="1">
                          <a:effectLst/>
                          <a:latin typeface="Cambria" panose="02040503050406030204" pitchFamily="18" charset="0"/>
                          <a:ea typeface="Times New Roman" panose="02020603050405020304" pitchFamily="18" charset="0"/>
                          <a:cs typeface="Calibri" panose="020F0502020204030204" pitchFamily="34" charset="0"/>
                        </a:rPr>
                        <a:t>thể</a:t>
                      </a:r>
                      <a:r>
                        <a:rPr lang="en-US" sz="1800" dirty="0">
                          <a:effectLst/>
                          <a:latin typeface="Cambria" panose="02040503050406030204" pitchFamily="18" charset="0"/>
                          <a:ea typeface="Times New Roman" panose="02020603050405020304" pitchFamily="18" charset="0"/>
                          <a:cs typeface="Calibri" panose="020F0502020204030204" pitchFamily="34" charset="0"/>
                        </a:rPr>
                        <a:t> </a:t>
                      </a:r>
                      <a:r>
                        <a:rPr lang="en-US" sz="1800" dirty="0" err="1">
                          <a:effectLst/>
                          <a:latin typeface="Cambria" panose="02040503050406030204" pitchFamily="18" charset="0"/>
                          <a:ea typeface="Times New Roman" panose="02020603050405020304" pitchFamily="18" charset="0"/>
                          <a:cs typeface="Calibri" panose="020F0502020204030204" pitchFamily="34" charset="0"/>
                        </a:rPr>
                        <a:t>mở</a:t>
                      </a:r>
                      <a:r>
                        <a:rPr lang="en-US" sz="1800" dirty="0">
                          <a:effectLst/>
                          <a:latin typeface="Cambria" panose="02040503050406030204" pitchFamily="18" charset="0"/>
                          <a:ea typeface="Times New Roman" panose="02020603050405020304" pitchFamily="18" charset="0"/>
                          <a:cs typeface="Calibri" panose="020F0502020204030204" pitchFamily="34" charset="0"/>
                        </a:rPr>
                        <a:t> </a:t>
                      </a:r>
                      <a:r>
                        <a:rPr lang="en-US" sz="1800" dirty="0" err="1">
                          <a:effectLst/>
                          <a:latin typeface="Cambria" panose="02040503050406030204" pitchFamily="18" charset="0"/>
                          <a:ea typeface="Times New Roman" panose="02020603050405020304" pitchFamily="18" charset="0"/>
                          <a:cs typeface="Calibri" panose="020F0502020204030204" pitchFamily="34" charset="0"/>
                        </a:rPr>
                        <a:t>rộng</a:t>
                      </a:r>
                      <a:r>
                        <a:rPr lang="en-US" sz="1800" dirty="0">
                          <a:effectLst/>
                          <a:latin typeface="Cambria" panose="02040503050406030204" pitchFamily="18" charset="0"/>
                          <a:ea typeface="Times New Roman" panose="02020603050405020304" pitchFamily="18" charset="0"/>
                          <a:cs typeface="Calibri" panose="020F0502020204030204" pitchFamily="34" charset="0"/>
                        </a:rPr>
                        <a:t> </a:t>
                      </a:r>
                      <a:r>
                        <a:rPr lang="en-US" sz="1800" dirty="0" err="1">
                          <a:effectLst/>
                          <a:latin typeface="Cambria" panose="02040503050406030204" pitchFamily="18" charset="0"/>
                          <a:ea typeface="Times New Roman" panose="02020603050405020304" pitchFamily="18" charset="0"/>
                          <a:cs typeface="Calibri" panose="020F0502020204030204" pitchFamily="34" charset="0"/>
                        </a:rPr>
                        <a:t>hoặc</a:t>
                      </a:r>
                      <a:r>
                        <a:rPr lang="en-US" sz="1800" dirty="0">
                          <a:effectLst/>
                          <a:latin typeface="Cambria" panose="02040503050406030204" pitchFamily="18" charset="0"/>
                          <a:ea typeface="Times New Roman" panose="02020603050405020304" pitchFamily="18" charset="0"/>
                          <a:cs typeface="Calibri" panose="020F0502020204030204" pitchFamily="34" charset="0"/>
                        </a:rPr>
                        <a:t> thu </a:t>
                      </a:r>
                      <a:r>
                        <a:rPr lang="en-US" sz="1800" dirty="0" err="1">
                          <a:effectLst/>
                          <a:latin typeface="Cambria" panose="02040503050406030204" pitchFamily="18" charset="0"/>
                          <a:ea typeface="Times New Roman" panose="02020603050405020304" pitchFamily="18" charset="0"/>
                          <a:cs typeface="Calibri" panose="020F0502020204030204" pitchFamily="34" charset="0"/>
                        </a:rPr>
                        <a:t>gọn</a:t>
                      </a:r>
                      <a:r>
                        <a:rPr lang="en-US" sz="1800" dirty="0">
                          <a:effectLst/>
                          <a:latin typeface="Cambria" panose="02040503050406030204" pitchFamily="18" charset="0"/>
                          <a:ea typeface="Times New Roman" panose="02020603050405020304" pitchFamily="18" charset="0"/>
                          <a:cs typeface="Calibri" panose="020F0502020204030204" pitchFamily="34" charset="0"/>
                        </a:rPr>
                        <a:t> </a:t>
                      </a:r>
                      <a:r>
                        <a:rPr lang="en-US" sz="1800" dirty="0" err="1">
                          <a:effectLst/>
                          <a:latin typeface="Cambria" panose="02040503050406030204" pitchFamily="18" charset="0"/>
                          <a:ea typeface="Times New Roman" panose="02020603050405020304" pitchFamily="18" charset="0"/>
                          <a:cs typeface="Calibri" panose="020F0502020204030204" pitchFamily="34" charset="0"/>
                        </a:rPr>
                        <a:t>thư</a:t>
                      </a:r>
                      <a:r>
                        <a:rPr lang="en-US" sz="1800" dirty="0">
                          <a:effectLst/>
                          <a:latin typeface="Cambria" panose="02040503050406030204" pitchFamily="18" charset="0"/>
                          <a:ea typeface="Times New Roman" panose="02020603050405020304" pitchFamily="18" charset="0"/>
                          <a:cs typeface="Calibri" panose="020F0502020204030204" pitchFamily="34" charset="0"/>
                        </a:rPr>
                        <a:t> </a:t>
                      </a:r>
                      <a:r>
                        <a:rPr lang="en-US" sz="1800" dirty="0" err="1">
                          <a:effectLst/>
                          <a:latin typeface="Cambria" panose="02040503050406030204" pitchFamily="18" charset="0"/>
                          <a:ea typeface="Times New Roman" panose="02020603050405020304" pitchFamily="18" charset="0"/>
                          <a:cs typeface="Calibri" panose="020F0502020204030204" pitchFamily="34" charset="0"/>
                        </a:rPr>
                        <a:t>mục</a:t>
                      </a:r>
                      <a:r>
                        <a:rPr lang="en-US" sz="1800" dirty="0">
                          <a:effectLst/>
                          <a:latin typeface="Cambria" panose="02040503050406030204" pitchFamily="18" charset="0"/>
                          <a:ea typeface="Times New Roman" panose="02020603050405020304" pitchFamily="18" charset="0"/>
                          <a:cs typeface="Calibri" panose="020F0502020204030204" pitchFamily="34" charset="0"/>
                        </a:rPr>
                        <a:t> </a:t>
                      </a:r>
                      <a:r>
                        <a:rPr lang="en-US" sz="1800" dirty="0" err="1">
                          <a:effectLst/>
                          <a:latin typeface="Cambria" panose="02040503050406030204" pitchFamily="18" charset="0"/>
                          <a:ea typeface="Times New Roman" panose="02020603050405020304" pitchFamily="18" charset="0"/>
                          <a:cs typeface="Calibri" panose="020F0502020204030204" pitchFamily="34" charset="0"/>
                        </a:rPr>
                        <a:t>bằng</a:t>
                      </a:r>
                      <a:r>
                        <a:rPr lang="en-US" sz="1800" dirty="0">
                          <a:effectLst/>
                          <a:latin typeface="Cambria" panose="02040503050406030204" pitchFamily="18" charset="0"/>
                          <a:ea typeface="Times New Roman" panose="02020603050405020304" pitchFamily="18" charset="0"/>
                          <a:cs typeface="Calibri" panose="020F0502020204030204" pitchFamily="34" charset="0"/>
                        </a:rPr>
                        <a:t> </a:t>
                      </a:r>
                      <a:r>
                        <a:rPr lang="en-US" sz="1800" dirty="0" err="1">
                          <a:effectLst/>
                          <a:latin typeface="Cambria" panose="02040503050406030204" pitchFamily="18" charset="0"/>
                          <a:ea typeface="Times New Roman" panose="02020603050405020304" pitchFamily="18" charset="0"/>
                          <a:cs typeface="Calibri" panose="020F0502020204030204" pitchFamily="34" charset="0"/>
                        </a:rPr>
                        <a:t>c</a:t>
                      </a:r>
                      <a:r>
                        <a:rPr lang="en-US" sz="1800" dirty="0" err="1">
                          <a:effectLst/>
                          <a:latin typeface="Cambria" panose="02040503050406030204" pitchFamily="18" charset="0"/>
                          <a:ea typeface="Times New Roman" panose="02020603050405020304" pitchFamily="18" charset="0"/>
                          <a:cs typeface="Trebuchet MS" panose="020B0603020202020204" pitchFamily="34" charset="0"/>
                        </a:rPr>
                        <a:t>á</a:t>
                      </a:r>
                      <a:r>
                        <a:rPr lang="en-US" sz="1800" dirty="0" err="1">
                          <a:effectLst/>
                          <a:latin typeface="Cambria" panose="02040503050406030204" pitchFamily="18" charset="0"/>
                          <a:ea typeface="Times New Roman" panose="02020603050405020304" pitchFamily="18" charset="0"/>
                          <a:cs typeface="Calibri" panose="020F0502020204030204" pitchFamily="34" charset="0"/>
                        </a:rPr>
                        <a:t>ch</a:t>
                      </a:r>
                      <a:r>
                        <a:rPr lang="en-US" sz="1800" dirty="0">
                          <a:effectLst/>
                          <a:latin typeface="Cambria" panose="02040503050406030204" pitchFamily="18" charset="0"/>
                          <a:ea typeface="Times New Roman" panose="02020603050405020304" pitchFamily="18" charset="0"/>
                          <a:cs typeface="Calibri" panose="020F0502020204030204" pitchFamily="34" charset="0"/>
                        </a:rPr>
                        <a:t> </a:t>
                      </a:r>
                      <a:r>
                        <a:rPr lang="en-US" sz="1800" dirty="0" err="1">
                          <a:effectLst/>
                          <a:latin typeface="Cambria" panose="02040503050406030204" pitchFamily="18" charset="0"/>
                          <a:ea typeface="Times New Roman" panose="02020603050405020304" pitchFamily="18" charset="0"/>
                          <a:cs typeface="Calibri" panose="020F0502020204030204" pitchFamily="34" charset="0"/>
                        </a:rPr>
                        <a:t>sử</a:t>
                      </a:r>
                      <a:r>
                        <a:rPr lang="en-US" sz="1800" dirty="0">
                          <a:effectLst/>
                          <a:latin typeface="Cambria" panose="02040503050406030204" pitchFamily="18" charset="0"/>
                          <a:ea typeface="Times New Roman" panose="02020603050405020304" pitchFamily="18" charset="0"/>
                          <a:cs typeface="Calibri" panose="020F0502020204030204" pitchFamily="34" charset="0"/>
                        </a:rPr>
                        <a:t> </a:t>
                      </a:r>
                      <a:r>
                        <a:rPr lang="en-US" sz="1800" dirty="0" err="1">
                          <a:effectLst/>
                          <a:latin typeface="Cambria" panose="02040503050406030204" pitchFamily="18" charset="0"/>
                          <a:ea typeface="Times New Roman" panose="02020603050405020304" pitchFamily="18" charset="0"/>
                          <a:cs typeface="Calibri" panose="020F0502020204030204" pitchFamily="34" charset="0"/>
                        </a:rPr>
                        <a:t>dụng</a:t>
                      </a:r>
                      <a:r>
                        <a:rPr lang="en-US" sz="1800" dirty="0">
                          <a:effectLst/>
                          <a:latin typeface="Cambria" panose="02040503050406030204" pitchFamily="18" charset="0"/>
                          <a:ea typeface="Times New Roman" panose="02020603050405020304" pitchFamily="18" charset="0"/>
                          <a:cs typeface="Calibri" panose="020F0502020204030204" pitchFamily="34" charset="0"/>
                        </a:rPr>
                        <a:t> </a:t>
                      </a:r>
                      <a:r>
                        <a:rPr lang="en-US" sz="1800" dirty="0" err="1">
                          <a:effectLst/>
                          <a:latin typeface="Cambria" panose="02040503050406030204" pitchFamily="18" charset="0"/>
                          <a:ea typeface="Times New Roman" panose="02020603050405020304" pitchFamily="18" charset="0"/>
                          <a:cs typeface="Calibri" panose="020F0502020204030204" pitchFamily="34" charset="0"/>
                        </a:rPr>
                        <a:t>m</a:t>
                      </a:r>
                      <a:r>
                        <a:rPr lang="en-US" sz="1800" dirty="0" err="1">
                          <a:effectLst/>
                          <a:latin typeface="Cambria" panose="02040503050406030204" pitchFamily="18" charset="0"/>
                          <a:ea typeface="Times New Roman" panose="02020603050405020304" pitchFamily="18" charset="0"/>
                          <a:cs typeface="Trebuchet MS" panose="020B0603020202020204" pitchFamily="34" charset="0"/>
                        </a:rPr>
                        <a:t>ũ</a:t>
                      </a:r>
                      <a:r>
                        <a:rPr lang="en-US" sz="1800" dirty="0" err="1">
                          <a:effectLst/>
                          <a:latin typeface="Cambria" panose="02040503050406030204" pitchFamily="18" charset="0"/>
                          <a:ea typeface="Times New Roman" panose="02020603050405020304" pitchFamily="18" charset="0"/>
                          <a:cs typeface="Calibri" panose="020F0502020204030204" pitchFamily="34" charset="0"/>
                        </a:rPr>
                        <a:t>i</a:t>
                      </a:r>
                      <a:r>
                        <a:rPr lang="en-US" sz="1800" dirty="0">
                          <a:effectLst/>
                          <a:latin typeface="Cambria" panose="02040503050406030204" pitchFamily="18" charset="0"/>
                          <a:ea typeface="Times New Roman" panose="02020603050405020304" pitchFamily="18" charset="0"/>
                          <a:cs typeface="Calibri" panose="020F0502020204030204" pitchFamily="34" charset="0"/>
                        </a:rPr>
                        <a:t> </a:t>
                      </a:r>
                      <a:r>
                        <a:rPr lang="en-US" sz="1800" dirty="0" err="1">
                          <a:effectLst/>
                          <a:latin typeface="Cambria" panose="02040503050406030204" pitchFamily="18" charset="0"/>
                          <a:ea typeface="Times New Roman" panose="02020603050405020304" pitchFamily="18" charset="0"/>
                          <a:cs typeface="Calibri" panose="020F0502020204030204" pitchFamily="34" charset="0"/>
                        </a:rPr>
                        <a:t>t</a:t>
                      </a:r>
                      <a:r>
                        <a:rPr lang="en-US" sz="1800" dirty="0" err="1">
                          <a:effectLst/>
                          <a:latin typeface="Cambria" panose="02040503050406030204" pitchFamily="18" charset="0"/>
                          <a:ea typeface="Times New Roman" panose="02020603050405020304" pitchFamily="18" charset="0"/>
                          <a:cs typeface="Trebuchet MS" panose="020B0603020202020204" pitchFamily="34" charset="0"/>
                        </a:rPr>
                        <a:t>ê</a:t>
                      </a:r>
                      <a:r>
                        <a:rPr lang="en-US" sz="1800" dirty="0" err="1">
                          <a:effectLst/>
                          <a:latin typeface="Cambria" panose="02040503050406030204" pitchFamily="18" charset="0"/>
                          <a:ea typeface="Times New Roman" panose="02020603050405020304" pitchFamily="18" charset="0"/>
                          <a:cs typeface="Calibri" panose="020F0502020204030204" pitchFamily="34" charset="0"/>
                        </a:rPr>
                        <a:t>n</a:t>
                      </a:r>
                      <a:r>
                        <a:rPr lang="en-US" sz="1800" dirty="0">
                          <a:effectLst/>
                          <a:latin typeface="Cambria" panose="02040503050406030204" pitchFamily="18" charset="0"/>
                          <a:ea typeface="Times New Roman" panose="02020603050405020304" pitchFamily="18" charset="0"/>
                          <a:cs typeface="Calibri" panose="020F0502020204030204" pitchFamily="34" charset="0"/>
                        </a:rPr>
                        <a:t> </a:t>
                      </a:r>
                      <a:r>
                        <a:rPr lang="vi-VN" sz="1800" dirty="0">
                          <a:effectLst/>
                          <a:latin typeface="Cambria" panose="02040503050406030204" pitchFamily="18" charset="0"/>
                          <a:ea typeface="Times New Roman" panose="02020603050405020304" pitchFamily="18" charset="0"/>
                          <a:cs typeface="Calibri" panose="020F0502020204030204" pitchFamily="34" charset="0"/>
                        </a:rPr>
                        <a:t> </a:t>
                      </a:r>
                      <a:r>
                        <a:rPr lang="en-US" sz="1800" dirty="0" err="1">
                          <a:effectLst/>
                          <a:latin typeface="Cambria" panose="02040503050406030204" pitchFamily="18" charset="0"/>
                          <a:ea typeface="Times New Roman" panose="02020603050405020304" pitchFamily="18" charset="0"/>
                          <a:cs typeface="Calibri" panose="020F0502020204030204" pitchFamily="34" charset="0"/>
                        </a:rPr>
                        <a:t>hoặc</a:t>
                      </a:r>
                      <a:r>
                        <a:rPr lang="en-US" sz="1800" dirty="0">
                          <a:effectLst/>
                          <a:latin typeface="Cambria" panose="02040503050406030204" pitchFamily="18" charset="0"/>
                          <a:ea typeface="Times New Roman" panose="02020603050405020304" pitchFamily="18" charset="0"/>
                          <a:cs typeface="Calibri" panose="020F0502020204030204" pitchFamily="34" charset="0"/>
                        </a:rPr>
                        <a:t> </a:t>
                      </a:r>
                      <a:r>
                        <a:rPr lang="vi-VN" sz="1800" dirty="0">
                          <a:effectLst/>
                          <a:latin typeface="Cambria" panose="02040503050406030204" pitchFamily="18" charset="0"/>
                          <a:ea typeface="Times New Roman" panose="02020603050405020304" pitchFamily="18" charset="0"/>
                          <a:cs typeface="Calibri" panose="020F0502020204030204" pitchFamily="34" charset="0"/>
                        </a:rPr>
                        <a:t> </a:t>
                      </a:r>
                      <a:r>
                        <a:rPr lang="en-US" sz="1800" dirty="0">
                          <a:effectLst/>
                          <a:latin typeface="Cambria" panose="02040503050406030204" pitchFamily="18" charset="0"/>
                          <a:ea typeface="Times New Roman" panose="02020603050405020304" pitchFamily="18" charset="0"/>
                          <a:cs typeface="Calibri" panose="020F0502020204030204" pitchFamily="34" charset="0"/>
                        </a:rPr>
                        <a:t>ở </a:t>
                      </a:r>
                      <a:r>
                        <a:rPr lang="en-US" sz="1800" dirty="0" err="1">
                          <a:effectLst/>
                          <a:latin typeface="Cambria" panose="02040503050406030204" pitchFamily="18" charset="0"/>
                          <a:ea typeface="Times New Roman" panose="02020603050405020304" pitchFamily="18" charset="0"/>
                          <a:cs typeface="Calibri" panose="020F0502020204030204" pitchFamily="34" charset="0"/>
                        </a:rPr>
                        <a:t>b</a:t>
                      </a:r>
                      <a:r>
                        <a:rPr lang="en-US" sz="1800" dirty="0" err="1">
                          <a:effectLst/>
                          <a:latin typeface="Cambria" panose="02040503050406030204" pitchFamily="18" charset="0"/>
                          <a:ea typeface="Times New Roman" panose="02020603050405020304" pitchFamily="18" charset="0"/>
                          <a:cs typeface="Trebuchet MS" panose="020B0603020202020204" pitchFamily="34" charset="0"/>
                        </a:rPr>
                        <a:t>ê</a:t>
                      </a:r>
                      <a:r>
                        <a:rPr lang="en-US" sz="1800" dirty="0" err="1">
                          <a:effectLst/>
                          <a:latin typeface="Cambria" panose="02040503050406030204" pitchFamily="18" charset="0"/>
                          <a:ea typeface="Times New Roman" panose="02020603050405020304" pitchFamily="18" charset="0"/>
                          <a:cs typeface="Calibri" panose="020F0502020204030204" pitchFamily="34" charset="0"/>
                        </a:rPr>
                        <a:t>n</a:t>
                      </a:r>
                      <a:r>
                        <a:rPr lang="en-US" sz="1800" dirty="0">
                          <a:effectLst/>
                          <a:latin typeface="Cambria" panose="02040503050406030204" pitchFamily="18" charset="0"/>
                          <a:ea typeface="Times New Roman" panose="02020603050405020304" pitchFamily="18" charset="0"/>
                          <a:cs typeface="Calibri" panose="020F0502020204030204" pitchFamily="34" charset="0"/>
                        </a:rPr>
                        <a:t> </a:t>
                      </a:r>
                      <a:r>
                        <a:rPr lang="en-US" sz="1800" dirty="0" err="1">
                          <a:effectLst/>
                          <a:latin typeface="Cambria" panose="02040503050406030204" pitchFamily="18" charset="0"/>
                          <a:ea typeface="Times New Roman" panose="02020603050405020304" pitchFamily="18" charset="0"/>
                          <a:cs typeface="Calibri" panose="020F0502020204030204" pitchFamily="34" charset="0"/>
                        </a:rPr>
                        <a:t>tr</a:t>
                      </a:r>
                      <a:r>
                        <a:rPr lang="en-US" sz="1800" dirty="0" err="1">
                          <a:effectLst/>
                          <a:latin typeface="Cambria" panose="02040503050406030204" pitchFamily="18" charset="0"/>
                          <a:ea typeface="Times New Roman" panose="02020603050405020304" pitchFamily="18" charset="0"/>
                          <a:cs typeface="Trebuchet MS" panose="020B0603020202020204" pitchFamily="34" charset="0"/>
                        </a:rPr>
                        <a:t>á</a:t>
                      </a:r>
                      <a:r>
                        <a:rPr lang="en-US" sz="1800" dirty="0" err="1">
                          <a:effectLst/>
                          <a:latin typeface="Cambria" panose="02040503050406030204" pitchFamily="18" charset="0"/>
                          <a:ea typeface="Times New Roman" panose="02020603050405020304" pitchFamily="18" charset="0"/>
                          <a:cs typeface="Calibri" panose="020F0502020204030204" pitchFamily="34" charset="0"/>
                        </a:rPr>
                        <a:t>i</a:t>
                      </a:r>
                      <a:r>
                        <a:rPr lang="en-US" sz="1800" dirty="0">
                          <a:effectLst/>
                          <a:latin typeface="Cambria" panose="02040503050406030204" pitchFamily="18" charset="0"/>
                          <a:ea typeface="Times New Roman" panose="02020603050405020304" pitchFamily="18" charset="0"/>
                          <a:cs typeface="Calibri" panose="020F0502020204030204" pitchFamily="34" charset="0"/>
                        </a:rPr>
                        <a:t> </a:t>
                      </a:r>
                      <a:r>
                        <a:rPr lang="en-US" sz="1800" dirty="0" err="1">
                          <a:effectLst/>
                          <a:latin typeface="Cambria" panose="02040503050406030204" pitchFamily="18" charset="0"/>
                          <a:ea typeface="Times New Roman" panose="02020603050405020304" pitchFamily="18" charset="0"/>
                          <a:cs typeface="Calibri" panose="020F0502020204030204" pitchFamily="34" charset="0"/>
                        </a:rPr>
                        <a:t>của</a:t>
                      </a:r>
                      <a:r>
                        <a:rPr lang="en-US" sz="1800" dirty="0">
                          <a:effectLst/>
                          <a:latin typeface="Cambria" panose="02040503050406030204" pitchFamily="18" charset="0"/>
                          <a:ea typeface="Times New Roman" panose="02020603050405020304" pitchFamily="18" charset="0"/>
                          <a:cs typeface="Calibri" panose="020F0502020204030204" pitchFamily="34" charset="0"/>
                        </a:rPr>
                        <a:t> </a:t>
                      </a:r>
                      <a:r>
                        <a:rPr lang="en-US" sz="1800" dirty="0" err="1">
                          <a:effectLst/>
                          <a:latin typeface="Cambria" panose="02040503050406030204" pitchFamily="18" charset="0"/>
                          <a:ea typeface="Times New Roman" panose="02020603050405020304" pitchFamily="18" charset="0"/>
                          <a:cs typeface="Calibri" panose="020F0502020204030204" pitchFamily="34" charset="0"/>
                        </a:rPr>
                        <a:t>mục</a:t>
                      </a:r>
                      <a:r>
                        <a:rPr lang="en-US" sz="1800" dirty="0">
                          <a:effectLst/>
                          <a:latin typeface="Cambria" panose="02040503050406030204" pitchFamily="18" charset="0"/>
                          <a:ea typeface="Times New Roman" panose="02020603050405020304" pitchFamily="18" charset="0"/>
                          <a:cs typeface="Calibri" panose="020F0502020204030204" pitchFamily="34" charset="0"/>
                        </a:rPr>
                        <a:t> Navigation Pane</a:t>
                      </a:r>
                      <a:endParaRPr lang="vi-VN" sz="1800" dirty="0">
                        <a:effectLst/>
                        <a:latin typeface="Cambria" panose="02040503050406030204" pitchFamily="18" charset="0"/>
                        <a:ea typeface="Times New Roman" panose="02020603050405020304" pitchFamily="18" charset="0"/>
                        <a:cs typeface="Calibri" panose="020F0502020204030204" pitchFamily="34" charset="0"/>
                      </a:endParaRPr>
                    </a:p>
                  </a:txBody>
                  <a:tcPr marL="68580" marR="68580" marT="0" marB="0">
                    <a:lnL w="12700" cap="flat" cmpd="sng" algn="ctr">
                      <a:noFill/>
                      <a:prstDash val="solid"/>
                      <a:round/>
                      <a:headEnd type="none" w="med" len="med"/>
                      <a:tailEnd type="none" w="med" len="med"/>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r>
              <a:tr h="524691">
                <a:tc>
                  <a:txBody>
                    <a:bodyPr/>
                    <a:lstStyle/>
                    <a:p>
                      <a:pPr>
                        <a:lnSpc>
                          <a:spcPct val="110000"/>
                        </a:lnSpc>
                        <a:spcBef>
                          <a:spcPts val="200"/>
                        </a:spcBef>
                        <a:spcAft>
                          <a:spcPts val="200"/>
                        </a:spcAft>
                        <a:tabLst>
                          <a:tab pos="228600" algn="l"/>
                        </a:tabLst>
                      </a:pPr>
                      <a:r>
                        <a:rPr lang="en-US" sz="2000" b="1" smtClean="0">
                          <a:solidFill>
                            <a:schemeClr val="tx1"/>
                          </a:solidFill>
                          <a:effectLst/>
                          <a:latin typeface="Cambria" panose="02040503050406030204" pitchFamily="18" charset="0"/>
                          <a:ea typeface="Times New Roman"/>
                          <a:cs typeface="Calibri"/>
                        </a:rPr>
                        <a:t>11. Contents </a:t>
                      </a:r>
                      <a:br>
                        <a:rPr lang="en-US" sz="2000" b="1" smtClean="0">
                          <a:solidFill>
                            <a:schemeClr val="tx1"/>
                          </a:solidFill>
                          <a:effectLst/>
                          <a:latin typeface="Cambria" panose="02040503050406030204" pitchFamily="18" charset="0"/>
                          <a:ea typeface="Times New Roman"/>
                          <a:cs typeface="Calibri"/>
                        </a:rPr>
                      </a:br>
                      <a:r>
                        <a:rPr lang="en-US" sz="2000" b="1" smtClean="0">
                          <a:solidFill>
                            <a:schemeClr val="tx1"/>
                          </a:solidFill>
                          <a:effectLst/>
                          <a:latin typeface="Cambria" panose="02040503050406030204" pitchFamily="18" charset="0"/>
                          <a:ea typeface="Times New Roman"/>
                          <a:cs typeface="Calibri"/>
                        </a:rPr>
                        <a:t>       Pane</a:t>
                      </a:r>
                      <a:endParaRPr lang="en-US" sz="2000" b="1" dirty="0">
                        <a:solidFill>
                          <a:schemeClr val="tx1"/>
                        </a:solidFill>
                        <a:effectLst/>
                        <a:latin typeface="Cambria" panose="02040503050406030204" pitchFamily="18" charset="0"/>
                        <a:ea typeface="Times New Roman"/>
                        <a:cs typeface="Calibri"/>
                      </a:endParaRPr>
                    </a:p>
                  </a:txBody>
                  <a:tcPr marL="68580" marR="68580" marT="0" marB="0">
                    <a:lnL w="12700" cmpd="sng">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just">
                        <a:lnSpc>
                          <a:spcPct val="115000"/>
                        </a:lnSpc>
                        <a:spcBef>
                          <a:spcPts val="100"/>
                        </a:spcBef>
                        <a:spcAft>
                          <a:spcPts val="100"/>
                        </a:spcAft>
                        <a:tabLst>
                          <a:tab pos="228600" algn="l"/>
                        </a:tabLst>
                      </a:pPr>
                      <a:r>
                        <a:rPr lang="en-US" sz="1800" dirty="0" err="1">
                          <a:effectLst/>
                          <a:latin typeface="Cambria" panose="02040503050406030204" pitchFamily="18" charset="0"/>
                          <a:ea typeface="Times New Roman" panose="02020603050405020304" pitchFamily="18" charset="0"/>
                          <a:cs typeface="Calibri" panose="020F0502020204030204" pitchFamily="34" charset="0"/>
                        </a:rPr>
                        <a:t>Hiển</a:t>
                      </a:r>
                      <a:r>
                        <a:rPr lang="en-US" sz="1800" dirty="0">
                          <a:effectLst/>
                          <a:latin typeface="Cambria" panose="02040503050406030204" pitchFamily="18" charset="0"/>
                          <a:ea typeface="Times New Roman" panose="02020603050405020304" pitchFamily="18" charset="0"/>
                          <a:cs typeface="Calibri" panose="020F0502020204030204" pitchFamily="34" charset="0"/>
                        </a:rPr>
                        <a:t> thị </a:t>
                      </a:r>
                      <a:r>
                        <a:rPr lang="en-US" sz="1800" dirty="0" err="1">
                          <a:effectLst/>
                          <a:latin typeface="Cambria" panose="02040503050406030204" pitchFamily="18" charset="0"/>
                          <a:ea typeface="Times New Roman" panose="02020603050405020304" pitchFamily="18" charset="0"/>
                          <a:cs typeface="Calibri" panose="020F0502020204030204" pitchFamily="34" charset="0"/>
                        </a:rPr>
                        <a:t>nội</a:t>
                      </a:r>
                      <a:r>
                        <a:rPr lang="en-US" sz="1800" dirty="0">
                          <a:effectLst/>
                          <a:latin typeface="Cambria" panose="02040503050406030204" pitchFamily="18" charset="0"/>
                          <a:ea typeface="Times New Roman" panose="02020603050405020304" pitchFamily="18" charset="0"/>
                          <a:cs typeface="Calibri" panose="020F0502020204030204" pitchFamily="34" charset="0"/>
                        </a:rPr>
                        <a:t> dung </a:t>
                      </a:r>
                      <a:r>
                        <a:rPr lang="en-US" sz="1800" dirty="0" err="1">
                          <a:effectLst/>
                          <a:latin typeface="Cambria" panose="02040503050406030204" pitchFamily="18" charset="0"/>
                          <a:ea typeface="Times New Roman" panose="02020603050405020304" pitchFamily="18" charset="0"/>
                          <a:cs typeface="Calibri" panose="020F0502020204030204" pitchFamily="34" charset="0"/>
                        </a:rPr>
                        <a:t>của</a:t>
                      </a:r>
                      <a:r>
                        <a:rPr lang="en-US" sz="1800" dirty="0">
                          <a:effectLst/>
                          <a:latin typeface="Cambria" panose="02040503050406030204" pitchFamily="18" charset="0"/>
                          <a:ea typeface="Times New Roman" panose="02020603050405020304" pitchFamily="18" charset="0"/>
                          <a:cs typeface="Calibri" panose="020F0502020204030204" pitchFamily="34" charset="0"/>
                        </a:rPr>
                        <a:t> </a:t>
                      </a:r>
                      <a:r>
                        <a:rPr lang="en-US" sz="1800" dirty="0" err="1">
                          <a:effectLst/>
                          <a:latin typeface="Cambria" panose="02040503050406030204" pitchFamily="18" charset="0"/>
                          <a:ea typeface="Times New Roman" panose="02020603050405020304" pitchFamily="18" charset="0"/>
                          <a:cs typeface="Calibri" panose="020F0502020204030204" pitchFamily="34" charset="0"/>
                        </a:rPr>
                        <a:t>thư</a:t>
                      </a:r>
                      <a:r>
                        <a:rPr lang="en-US" sz="1800" dirty="0">
                          <a:effectLst/>
                          <a:latin typeface="Cambria" panose="02040503050406030204" pitchFamily="18" charset="0"/>
                          <a:ea typeface="Times New Roman" panose="02020603050405020304" pitchFamily="18" charset="0"/>
                          <a:cs typeface="Calibri" panose="020F0502020204030204" pitchFamily="34" charset="0"/>
                        </a:rPr>
                        <a:t> </a:t>
                      </a:r>
                      <a:r>
                        <a:rPr lang="en-US" sz="1800" dirty="0" err="1">
                          <a:effectLst/>
                          <a:latin typeface="Cambria" panose="02040503050406030204" pitchFamily="18" charset="0"/>
                          <a:ea typeface="Times New Roman" panose="02020603050405020304" pitchFamily="18" charset="0"/>
                          <a:cs typeface="Calibri" panose="020F0502020204030204" pitchFamily="34" charset="0"/>
                        </a:rPr>
                        <a:t>mục</a:t>
                      </a:r>
                      <a:r>
                        <a:rPr lang="en-US" sz="1800" dirty="0">
                          <a:effectLst/>
                          <a:latin typeface="Cambria" panose="02040503050406030204" pitchFamily="18" charset="0"/>
                          <a:ea typeface="Times New Roman" panose="02020603050405020304" pitchFamily="18" charset="0"/>
                          <a:cs typeface="Calibri" panose="020F0502020204030204" pitchFamily="34" charset="0"/>
                        </a:rPr>
                        <a:t> </a:t>
                      </a:r>
                      <a:r>
                        <a:rPr lang="en-US" sz="1800" dirty="0" err="1">
                          <a:effectLst/>
                          <a:latin typeface="Cambria" panose="02040503050406030204" pitchFamily="18" charset="0"/>
                          <a:ea typeface="Times New Roman" panose="02020603050405020304" pitchFamily="18" charset="0"/>
                          <a:cs typeface="Calibri" panose="020F0502020204030204" pitchFamily="34" charset="0"/>
                        </a:rPr>
                        <a:t>hoặc</a:t>
                      </a:r>
                      <a:r>
                        <a:rPr lang="en-US" sz="1800" dirty="0">
                          <a:effectLst/>
                          <a:latin typeface="Cambria" panose="02040503050406030204" pitchFamily="18" charset="0"/>
                          <a:ea typeface="Times New Roman" panose="02020603050405020304" pitchFamily="18" charset="0"/>
                          <a:cs typeface="Calibri" panose="020F0502020204030204" pitchFamily="34" charset="0"/>
                        </a:rPr>
                        <a:t> ổ </a:t>
                      </a:r>
                      <a:r>
                        <a:rPr lang="en-US" sz="1800" dirty="0" err="1">
                          <a:effectLst/>
                          <a:latin typeface="Cambria" panose="02040503050406030204" pitchFamily="18" charset="0"/>
                          <a:ea typeface="Times New Roman" panose="02020603050405020304" pitchFamily="18" charset="0"/>
                          <a:cs typeface="Trebuchet MS" panose="020B0603020202020204" pitchFamily="34" charset="0"/>
                        </a:rPr>
                        <a:t>đĩ</a:t>
                      </a:r>
                      <a:r>
                        <a:rPr lang="en-US" sz="1800" dirty="0" err="1">
                          <a:effectLst/>
                          <a:latin typeface="Cambria" panose="02040503050406030204" pitchFamily="18" charset="0"/>
                          <a:ea typeface="Times New Roman" panose="02020603050405020304" pitchFamily="18" charset="0"/>
                          <a:cs typeface="Calibri" panose="020F0502020204030204" pitchFamily="34" charset="0"/>
                        </a:rPr>
                        <a:t>a</a:t>
                      </a:r>
                      <a:r>
                        <a:rPr lang="en-US" sz="1800" dirty="0">
                          <a:effectLst/>
                          <a:latin typeface="Cambria" panose="02040503050406030204" pitchFamily="18" charset="0"/>
                          <a:ea typeface="Times New Roman" panose="02020603050405020304" pitchFamily="18" charset="0"/>
                          <a:cs typeface="Calibri" panose="020F0502020204030204" pitchFamily="34" charset="0"/>
                        </a:rPr>
                        <a:t> </a:t>
                      </a:r>
                      <a:r>
                        <a:rPr lang="en-US" sz="1800" dirty="0" err="1">
                          <a:effectLst/>
                          <a:latin typeface="Cambria" panose="02040503050406030204" pitchFamily="18" charset="0"/>
                          <a:ea typeface="Times New Roman" panose="02020603050405020304" pitchFamily="18" charset="0"/>
                          <a:cs typeface="Trebuchet MS" panose="020B0603020202020204" pitchFamily="34" charset="0"/>
                        </a:rPr>
                        <a:t>đ</a:t>
                      </a:r>
                      <a:r>
                        <a:rPr lang="en-US" sz="1800" dirty="0" err="1">
                          <a:effectLst/>
                          <a:latin typeface="Cambria" panose="02040503050406030204" pitchFamily="18" charset="0"/>
                          <a:ea typeface="Times New Roman" panose="02020603050405020304" pitchFamily="18" charset="0"/>
                          <a:cs typeface="Calibri" panose="020F0502020204030204" pitchFamily="34" charset="0"/>
                        </a:rPr>
                        <a:t>ược</a:t>
                      </a:r>
                      <a:r>
                        <a:rPr lang="en-US" sz="1800" dirty="0">
                          <a:effectLst/>
                          <a:latin typeface="Cambria" panose="02040503050406030204" pitchFamily="18" charset="0"/>
                          <a:ea typeface="Times New Roman" panose="02020603050405020304" pitchFamily="18" charset="0"/>
                          <a:cs typeface="Calibri" panose="020F0502020204030204" pitchFamily="34" charset="0"/>
                        </a:rPr>
                        <a:t> </a:t>
                      </a:r>
                      <a:r>
                        <a:rPr lang="en-US" sz="1800" dirty="0" err="1">
                          <a:effectLst/>
                          <a:latin typeface="Cambria" panose="02040503050406030204" pitchFamily="18" charset="0"/>
                          <a:ea typeface="Times New Roman" panose="02020603050405020304" pitchFamily="18" charset="0"/>
                          <a:cs typeface="Calibri" panose="020F0502020204030204" pitchFamily="34" charset="0"/>
                        </a:rPr>
                        <a:t>lựa</a:t>
                      </a:r>
                      <a:r>
                        <a:rPr lang="en-US" sz="1800" dirty="0">
                          <a:effectLst/>
                          <a:latin typeface="Cambria" panose="02040503050406030204" pitchFamily="18" charset="0"/>
                          <a:ea typeface="Times New Roman" panose="02020603050405020304" pitchFamily="18" charset="0"/>
                          <a:cs typeface="Calibri" panose="020F0502020204030204" pitchFamily="34" charset="0"/>
                        </a:rPr>
                        <a:t> </a:t>
                      </a:r>
                      <a:r>
                        <a:rPr lang="en-US" sz="1800" dirty="0" err="1">
                          <a:effectLst/>
                          <a:latin typeface="Cambria" panose="02040503050406030204" pitchFamily="18" charset="0"/>
                          <a:ea typeface="Times New Roman" panose="02020603050405020304" pitchFamily="18" charset="0"/>
                          <a:cs typeface="Calibri" panose="020F0502020204030204" pitchFamily="34" charset="0"/>
                        </a:rPr>
                        <a:t>chọn</a:t>
                      </a:r>
                      <a:r>
                        <a:rPr lang="en-US" sz="1800" dirty="0">
                          <a:effectLst/>
                          <a:latin typeface="Cambria" panose="02040503050406030204" pitchFamily="18" charset="0"/>
                          <a:ea typeface="Times New Roman" panose="02020603050405020304" pitchFamily="18" charset="0"/>
                          <a:cs typeface="Calibri" panose="020F0502020204030204" pitchFamily="34" charset="0"/>
                        </a:rPr>
                        <a:t> </a:t>
                      </a:r>
                      <a:r>
                        <a:rPr lang="en-US" sz="1800" dirty="0" err="1">
                          <a:effectLst/>
                          <a:latin typeface="Cambria" panose="02040503050406030204" pitchFamily="18" charset="0"/>
                          <a:ea typeface="Times New Roman" panose="02020603050405020304" pitchFamily="18" charset="0"/>
                          <a:cs typeface="Calibri" panose="020F0502020204030204" pitchFamily="34" charset="0"/>
                        </a:rPr>
                        <a:t>trong</a:t>
                      </a:r>
                      <a:r>
                        <a:rPr lang="en-US" sz="1800" dirty="0">
                          <a:effectLst/>
                          <a:latin typeface="Cambria" panose="02040503050406030204" pitchFamily="18" charset="0"/>
                          <a:ea typeface="Times New Roman" panose="02020603050405020304" pitchFamily="18" charset="0"/>
                          <a:cs typeface="Calibri" panose="020F0502020204030204" pitchFamily="34" charset="0"/>
                        </a:rPr>
                        <a:t> Navigation Pane.</a:t>
                      </a:r>
                      <a:endParaRPr lang="vi-VN" sz="1800" dirty="0">
                        <a:effectLst/>
                        <a:latin typeface="Cambria" panose="02040503050406030204" pitchFamily="18" charset="0"/>
                        <a:ea typeface="Times New Roman" panose="02020603050405020304" pitchFamily="18" charset="0"/>
                        <a:cs typeface="Calibri" panose="020F0502020204030204" pitchFamily="34" charset="0"/>
                      </a:endParaRPr>
                    </a:p>
                  </a:txBody>
                  <a:tcPr marL="68580" marR="68580" marT="0" marB="0">
                    <a:lnL w="12700" cap="flat" cmpd="sng" algn="ctr">
                      <a:noFill/>
                      <a:prstDash val="solid"/>
                      <a:round/>
                      <a:headEnd type="none" w="med" len="med"/>
                      <a:tailEnd type="none" w="med" len="med"/>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r>
              <a:tr h="741176">
                <a:tc>
                  <a:txBody>
                    <a:bodyPr/>
                    <a:lstStyle/>
                    <a:p>
                      <a:pPr>
                        <a:lnSpc>
                          <a:spcPct val="110000"/>
                        </a:lnSpc>
                        <a:spcBef>
                          <a:spcPts val="200"/>
                        </a:spcBef>
                        <a:spcAft>
                          <a:spcPts val="200"/>
                        </a:spcAft>
                        <a:tabLst>
                          <a:tab pos="228600" algn="l"/>
                        </a:tabLst>
                      </a:pPr>
                      <a:r>
                        <a:rPr lang="en-US" sz="2000" b="1" smtClean="0">
                          <a:solidFill>
                            <a:schemeClr val="tx1"/>
                          </a:solidFill>
                          <a:effectLst/>
                          <a:latin typeface="Cambria" panose="02040503050406030204" pitchFamily="18" charset="0"/>
                          <a:ea typeface="Times New Roman"/>
                          <a:cs typeface="Calibri"/>
                        </a:rPr>
                        <a:t>12. Details</a:t>
                      </a:r>
                      <a:br>
                        <a:rPr lang="en-US" sz="2000" b="1" smtClean="0">
                          <a:solidFill>
                            <a:schemeClr val="tx1"/>
                          </a:solidFill>
                          <a:effectLst/>
                          <a:latin typeface="Cambria" panose="02040503050406030204" pitchFamily="18" charset="0"/>
                          <a:ea typeface="Times New Roman"/>
                          <a:cs typeface="Calibri"/>
                        </a:rPr>
                      </a:br>
                      <a:r>
                        <a:rPr lang="en-US" sz="2000" b="1" baseline="0" smtClean="0">
                          <a:solidFill>
                            <a:schemeClr val="tx1"/>
                          </a:solidFill>
                          <a:effectLst/>
                          <a:latin typeface="Cambria" panose="02040503050406030204" pitchFamily="18" charset="0"/>
                          <a:ea typeface="Times New Roman"/>
                          <a:cs typeface="Calibri"/>
                        </a:rPr>
                        <a:t>        </a:t>
                      </a:r>
                      <a:r>
                        <a:rPr lang="en-US" sz="2000" b="1" smtClean="0">
                          <a:solidFill>
                            <a:schemeClr val="tx1"/>
                          </a:solidFill>
                          <a:effectLst/>
                          <a:latin typeface="Cambria" panose="02040503050406030204" pitchFamily="18" charset="0"/>
                          <a:ea typeface="Times New Roman"/>
                          <a:cs typeface="Calibri"/>
                        </a:rPr>
                        <a:t>Pane</a:t>
                      </a:r>
                      <a:endParaRPr lang="en-US" sz="2000" b="1" dirty="0">
                        <a:solidFill>
                          <a:schemeClr val="tx1"/>
                        </a:solidFill>
                        <a:effectLst/>
                        <a:latin typeface="Cambria" panose="02040503050406030204" pitchFamily="18" charset="0"/>
                        <a:ea typeface="Times New Roman"/>
                        <a:cs typeface="Calibri"/>
                      </a:endParaRPr>
                    </a:p>
                  </a:txBody>
                  <a:tcPr marL="68580" marR="68580" marT="0" marB="0">
                    <a:lnL w="12700" cmpd="sng">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just">
                        <a:lnSpc>
                          <a:spcPct val="115000"/>
                        </a:lnSpc>
                        <a:spcBef>
                          <a:spcPts val="100"/>
                        </a:spcBef>
                        <a:spcAft>
                          <a:spcPts val="100"/>
                        </a:spcAft>
                        <a:tabLst>
                          <a:tab pos="228600" algn="l"/>
                        </a:tabLst>
                      </a:pPr>
                      <a:r>
                        <a:rPr lang="en-US" sz="1800" dirty="0" err="1">
                          <a:effectLst/>
                          <a:latin typeface="Cambria" panose="02040503050406030204" pitchFamily="18" charset="0"/>
                          <a:ea typeface="Times New Roman" panose="02020603050405020304" pitchFamily="18" charset="0"/>
                          <a:cs typeface="Calibri" panose="020F0502020204030204" pitchFamily="34" charset="0"/>
                        </a:rPr>
                        <a:t>Hiển</a:t>
                      </a:r>
                      <a:r>
                        <a:rPr lang="en-US" sz="1800" dirty="0">
                          <a:effectLst/>
                          <a:latin typeface="Cambria" panose="02040503050406030204" pitchFamily="18" charset="0"/>
                          <a:ea typeface="Times New Roman" panose="02020603050405020304" pitchFamily="18" charset="0"/>
                          <a:cs typeface="Calibri" panose="020F0502020204030204" pitchFamily="34" charset="0"/>
                        </a:rPr>
                        <a:t> thị </a:t>
                      </a:r>
                      <a:r>
                        <a:rPr lang="en-US" sz="1800" dirty="0" err="1">
                          <a:effectLst/>
                          <a:latin typeface="Cambria" panose="02040503050406030204" pitchFamily="18" charset="0"/>
                          <a:ea typeface="Times New Roman" panose="02020603050405020304" pitchFamily="18" charset="0"/>
                          <a:cs typeface="Calibri" panose="020F0502020204030204" pitchFamily="34" charset="0"/>
                        </a:rPr>
                        <a:t>c</a:t>
                      </a:r>
                      <a:r>
                        <a:rPr lang="en-US" sz="1800" dirty="0" err="1">
                          <a:effectLst/>
                          <a:latin typeface="Cambria" panose="02040503050406030204" pitchFamily="18" charset="0"/>
                          <a:ea typeface="Times New Roman" panose="02020603050405020304" pitchFamily="18" charset="0"/>
                          <a:cs typeface="Trebuchet MS" panose="020B0603020202020204" pitchFamily="34" charset="0"/>
                        </a:rPr>
                        <a:t>á</a:t>
                      </a:r>
                      <a:r>
                        <a:rPr lang="en-US" sz="1800" dirty="0" err="1">
                          <a:effectLst/>
                          <a:latin typeface="Cambria" panose="02040503050406030204" pitchFamily="18" charset="0"/>
                          <a:ea typeface="Times New Roman" panose="02020603050405020304" pitchFamily="18" charset="0"/>
                          <a:cs typeface="Calibri" panose="020F0502020204030204" pitchFamily="34" charset="0"/>
                        </a:rPr>
                        <a:t>c</a:t>
                      </a:r>
                      <a:r>
                        <a:rPr lang="en-US" sz="1800" dirty="0">
                          <a:effectLst/>
                          <a:latin typeface="Cambria" panose="02040503050406030204" pitchFamily="18" charset="0"/>
                          <a:ea typeface="Times New Roman" panose="02020603050405020304" pitchFamily="18" charset="0"/>
                          <a:cs typeface="Calibri" panose="020F0502020204030204" pitchFamily="34" charset="0"/>
                        </a:rPr>
                        <a:t> </a:t>
                      </a:r>
                      <a:r>
                        <a:rPr lang="en-US" sz="1800" dirty="0" err="1">
                          <a:effectLst/>
                          <a:latin typeface="Cambria" panose="02040503050406030204" pitchFamily="18" charset="0"/>
                          <a:ea typeface="Times New Roman" panose="02020603050405020304" pitchFamily="18" charset="0"/>
                          <a:cs typeface="Calibri" panose="020F0502020204030204" pitchFamily="34" charset="0"/>
                        </a:rPr>
                        <a:t>thuộc</a:t>
                      </a:r>
                      <a:r>
                        <a:rPr lang="en-US" sz="1800" dirty="0">
                          <a:effectLst/>
                          <a:latin typeface="Cambria" panose="02040503050406030204" pitchFamily="18" charset="0"/>
                          <a:ea typeface="Times New Roman" panose="02020603050405020304" pitchFamily="18" charset="0"/>
                          <a:cs typeface="Calibri" panose="020F0502020204030204" pitchFamily="34" charset="0"/>
                        </a:rPr>
                        <a:t> </a:t>
                      </a:r>
                      <a:r>
                        <a:rPr lang="en-US" sz="1800" dirty="0" err="1">
                          <a:effectLst/>
                          <a:latin typeface="Cambria" panose="02040503050406030204" pitchFamily="18" charset="0"/>
                          <a:ea typeface="Times New Roman" panose="02020603050405020304" pitchFamily="18" charset="0"/>
                          <a:cs typeface="Calibri" panose="020F0502020204030204" pitchFamily="34" charset="0"/>
                        </a:rPr>
                        <a:t>t</a:t>
                      </a:r>
                      <a:r>
                        <a:rPr lang="en-US" sz="1800" dirty="0" err="1">
                          <a:effectLst/>
                          <a:latin typeface="Cambria" panose="02040503050406030204" pitchFamily="18" charset="0"/>
                          <a:ea typeface="Times New Roman" panose="02020603050405020304" pitchFamily="18" charset="0"/>
                          <a:cs typeface="Trebuchet MS" panose="020B0603020202020204" pitchFamily="34" charset="0"/>
                        </a:rPr>
                        <a:t>í</a:t>
                      </a:r>
                      <a:r>
                        <a:rPr lang="en-US" sz="1800" dirty="0" err="1">
                          <a:effectLst/>
                          <a:latin typeface="Cambria" panose="02040503050406030204" pitchFamily="18" charset="0"/>
                          <a:ea typeface="Times New Roman" panose="02020603050405020304" pitchFamily="18" charset="0"/>
                          <a:cs typeface="Calibri" panose="020F0502020204030204" pitchFamily="34" charset="0"/>
                        </a:rPr>
                        <a:t>nh</a:t>
                      </a:r>
                      <a:r>
                        <a:rPr lang="en-US" sz="1800" dirty="0">
                          <a:effectLst/>
                          <a:latin typeface="Cambria" panose="02040503050406030204" pitchFamily="18" charset="0"/>
                          <a:ea typeface="Times New Roman" panose="02020603050405020304" pitchFamily="18" charset="0"/>
                          <a:cs typeface="Calibri" panose="020F0502020204030204" pitchFamily="34" charset="0"/>
                        </a:rPr>
                        <a:t> </a:t>
                      </a:r>
                      <a:r>
                        <a:rPr lang="en-US" sz="1800" dirty="0" err="1">
                          <a:effectLst/>
                          <a:latin typeface="Cambria" panose="02040503050406030204" pitchFamily="18" charset="0"/>
                          <a:ea typeface="Times New Roman" panose="02020603050405020304" pitchFamily="18" charset="0"/>
                          <a:cs typeface="Calibri" panose="020F0502020204030204" pitchFamily="34" charset="0"/>
                        </a:rPr>
                        <a:t>hoặc</a:t>
                      </a:r>
                      <a:r>
                        <a:rPr lang="en-US" sz="1800" dirty="0">
                          <a:effectLst/>
                          <a:latin typeface="Cambria" panose="02040503050406030204" pitchFamily="18" charset="0"/>
                          <a:ea typeface="Times New Roman" panose="02020603050405020304" pitchFamily="18" charset="0"/>
                          <a:cs typeface="Calibri" panose="020F0502020204030204" pitchFamily="34" charset="0"/>
                        </a:rPr>
                        <a:t> </a:t>
                      </a:r>
                      <a:r>
                        <a:rPr lang="en-US" sz="1800" dirty="0" err="1">
                          <a:effectLst/>
                          <a:latin typeface="Cambria" panose="02040503050406030204" pitchFamily="18" charset="0"/>
                          <a:ea typeface="Times New Roman" panose="02020603050405020304" pitchFamily="18" charset="0"/>
                          <a:cs typeface="Calibri" panose="020F0502020204030204" pitchFamily="34" charset="0"/>
                        </a:rPr>
                        <a:t>c</a:t>
                      </a:r>
                      <a:r>
                        <a:rPr lang="en-US" sz="1800" dirty="0" err="1">
                          <a:effectLst/>
                          <a:latin typeface="Cambria" panose="02040503050406030204" pitchFamily="18" charset="0"/>
                          <a:ea typeface="Times New Roman" panose="02020603050405020304" pitchFamily="18" charset="0"/>
                          <a:cs typeface="Trebuchet MS" panose="020B0603020202020204" pitchFamily="34" charset="0"/>
                        </a:rPr>
                        <a:t>á</a:t>
                      </a:r>
                      <a:r>
                        <a:rPr lang="en-US" sz="1800" dirty="0" err="1">
                          <a:effectLst/>
                          <a:latin typeface="Cambria" panose="02040503050406030204" pitchFamily="18" charset="0"/>
                          <a:ea typeface="Times New Roman" panose="02020603050405020304" pitchFamily="18" charset="0"/>
                          <a:cs typeface="Calibri" panose="020F0502020204030204" pitchFamily="34" charset="0"/>
                        </a:rPr>
                        <a:t>c</a:t>
                      </a:r>
                      <a:r>
                        <a:rPr lang="en-US" sz="1800" dirty="0">
                          <a:effectLst/>
                          <a:latin typeface="Cambria" panose="02040503050406030204" pitchFamily="18" charset="0"/>
                          <a:ea typeface="Times New Roman" panose="02020603050405020304" pitchFamily="18" charset="0"/>
                          <a:cs typeface="Calibri" panose="020F0502020204030204" pitchFamily="34" charset="0"/>
                        </a:rPr>
                        <a:t> chi </a:t>
                      </a:r>
                      <a:r>
                        <a:rPr lang="en-US" sz="1800" dirty="0" err="1">
                          <a:effectLst/>
                          <a:latin typeface="Cambria" panose="02040503050406030204" pitchFamily="18" charset="0"/>
                          <a:ea typeface="Times New Roman" panose="02020603050405020304" pitchFamily="18" charset="0"/>
                          <a:cs typeface="Calibri" panose="020F0502020204030204" pitchFamily="34" charset="0"/>
                        </a:rPr>
                        <a:t>tiết</a:t>
                      </a:r>
                      <a:r>
                        <a:rPr lang="en-US" sz="1800" dirty="0">
                          <a:effectLst/>
                          <a:latin typeface="Cambria" panose="02040503050406030204" pitchFamily="18" charset="0"/>
                          <a:ea typeface="Times New Roman" panose="02020603050405020304" pitchFamily="18" charset="0"/>
                          <a:cs typeface="Calibri" panose="020F0502020204030204" pitchFamily="34" charset="0"/>
                        </a:rPr>
                        <a:t> </a:t>
                      </a:r>
                      <a:r>
                        <a:rPr lang="en-US" sz="1800" dirty="0" err="1">
                          <a:effectLst/>
                          <a:latin typeface="Cambria" panose="02040503050406030204" pitchFamily="18" charset="0"/>
                          <a:ea typeface="Times New Roman" panose="02020603050405020304" pitchFamily="18" charset="0"/>
                          <a:cs typeface="Calibri" panose="020F0502020204030204" pitchFamily="34" charset="0"/>
                        </a:rPr>
                        <a:t>về</a:t>
                      </a:r>
                      <a:r>
                        <a:rPr lang="en-US" sz="1800" dirty="0">
                          <a:effectLst/>
                          <a:latin typeface="Cambria" panose="02040503050406030204" pitchFamily="18" charset="0"/>
                          <a:ea typeface="Times New Roman" panose="02020603050405020304" pitchFamily="18" charset="0"/>
                          <a:cs typeface="Calibri" panose="020F0502020204030204" pitchFamily="34" charset="0"/>
                        </a:rPr>
                        <a:t> </a:t>
                      </a:r>
                      <a:r>
                        <a:rPr lang="en-US" sz="1800" dirty="0" err="1">
                          <a:effectLst/>
                          <a:latin typeface="Cambria" panose="02040503050406030204" pitchFamily="18" charset="0"/>
                          <a:ea typeface="Times New Roman" panose="02020603050405020304" pitchFamily="18" charset="0"/>
                          <a:cs typeface="Calibri" panose="020F0502020204030204" pitchFamily="34" charset="0"/>
                        </a:rPr>
                        <a:t>c</a:t>
                      </a:r>
                      <a:r>
                        <a:rPr lang="en-US" sz="1800" dirty="0" err="1">
                          <a:effectLst/>
                          <a:latin typeface="Cambria" panose="02040503050406030204" pitchFamily="18" charset="0"/>
                          <a:ea typeface="Times New Roman" panose="02020603050405020304" pitchFamily="18" charset="0"/>
                          <a:cs typeface="Trebuchet MS" panose="020B0603020202020204" pitchFamily="34" charset="0"/>
                        </a:rPr>
                        <a:t>á</a:t>
                      </a:r>
                      <a:r>
                        <a:rPr lang="en-US" sz="1800" dirty="0" err="1">
                          <a:effectLst/>
                          <a:latin typeface="Cambria" panose="02040503050406030204" pitchFamily="18" charset="0"/>
                          <a:ea typeface="Times New Roman" panose="02020603050405020304" pitchFamily="18" charset="0"/>
                          <a:cs typeface="Calibri" panose="020F0502020204030204" pitchFamily="34" charset="0"/>
                        </a:rPr>
                        <a:t>c</a:t>
                      </a:r>
                      <a:r>
                        <a:rPr lang="en-US" sz="1800" dirty="0">
                          <a:effectLst/>
                          <a:latin typeface="Cambria" panose="02040503050406030204" pitchFamily="18" charset="0"/>
                          <a:ea typeface="Times New Roman" panose="02020603050405020304" pitchFamily="18" charset="0"/>
                          <a:cs typeface="Calibri" panose="020F0502020204030204" pitchFamily="34" charset="0"/>
                        </a:rPr>
                        <a:t> </a:t>
                      </a:r>
                      <a:r>
                        <a:rPr lang="en-US" sz="1800" dirty="0" err="1">
                          <a:effectLst/>
                          <a:latin typeface="Cambria" panose="02040503050406030204" pitchFamily="18" charset="0"/>
                          <a:ea typeface="Times New Roman" panose="02020603050405020304" pitchFamily="18" charset="0"/>
                          <a:cs typeface="Calibri" panose="020F0502020204030204" pitchFamily="34" charset="0"/>
                        </a:rPr>
                        <a:t>tập</a:t>
                      </a:r>
                      <a:r>
                        <a:rPr lang="en-US" sz="1800" dirty="0">
                          <a:effectLst/>
                          <a:latin typeface="Cambria" panose="02040503050406030204" pitchFamily="18" charset="0"/>
                          <a:ea typeface="Times New Roman" panose="02020603050405020304" pitchFamily="18" charset="0"/>
                          <a:cs typeface="Calibri" panose="020F0502020204030204" pitchFamily="34" charset="0"/>
                        </a:rPr>
                        <a:t> tin </a:t>
                      </a:r>
                      <a:r>
                        <a:rPr lang="en-US" sz="1800" dirty="0" err="1">
                          <a:effectLst/>
                          <a:latin typeface="Cambria" panose="02040503050406030204" pitchFamily="18" charset="0"/>
                          <a:ea typeface="Times New Roman" panose="02020603050405020304" pitchFamily="18" charset="0"/>
                          <a:cs typeface="Calibri" panose="020F0502020204030204" pitchFamily="34" charset="0"/>
                        </a:rPr>
                        <a:t>hoặc</a:t>
                      </a:r>
                      <a:r>
                        <a:rPr lang="en-US" sz="1800" dirty="0">
                          <a:effectLst/>
                          <a:latin typeface="Cambria" panose="02040503050406030204" pitchFamily="18" charset="0"/>
                          <a:ea typeface="Times New Roman" panose="02020603050405020304" pitchFamily="18" charset="0"/>
                          <a:cs typeface="Calibri" panose="020F0502020204030204" pitchFamily="34" charset="0"/>
                        </a:rPr>
                        <a:t> </a:t>
                      </a:r>
                      <a:r>
                        <a:rPr lang="en-US" sz="1800" dirty="0" err="1">
                          <a:effectLst/>
                          <a:latin typeface="Cambria" panose="02040503050406030204" pitchFamily="18" charset="0"/>
                          <a:ea typeface="Times New Roman" panose="02020603050405020304" pitchFamily="18" charset="0"/>
                          <a:cs typeface="Calibri" panose="020F0502020204030204" pitchFamily="34" charset="0"/>
                        </a:rPr>
                        <a:t>thư</a:t>
                      </a:r>
                      <a:r>
                        <a:rPr lang="en-US" sz="1800" dirty="0">
                          <a:effectLst/>
                          <a:latin typeface="Cambria" panose="02040503050406030204" pitchFamily="18" charset="0"/>
                          <a:ea typeface="Times New Roman" panose="02020603050405020304" pitchFamily="18" charset="0"/>
                          <a:cs typeface="Calibri" panose="020F0502020204030204" pitchFamily="34" charset="0"/>
                        </a:rPr>
                        <a:t> </a:t>
                      </a:r>
                      <a:r>
                        <a:rPr lang="en-US" sz="1800" dirty="0" err="1">
                          <a:effectLst/>
                          <a:latin typeface="Cambria" panose="02040503050406030204" pitchFamily="18" charset="0"/>
                          <a:ea typeface="Times New Roman" panose="02020603050405020304" pitchFamily="18" charset="0"/>
                          <a:cs typeface="Calibri" panose="020F0502020204030204" pitchFamily="34" charset="0"/>
                        </a:rPr>
                        <a:t>mục</a:t>
                      </a:r>
                      <a:r>
                        <a:rPr lang="en-US" sz="1800" dirty="0">
                          <a:effectLst/>
                          <a:latin typeface="Cambria" panose="02040503050406030204" pitchFamily="18" charset="0"/>
                          <a:ea typeface="Times New Roman" panose="02020603050405020304" pitchFamily="18" charset="0"/>
                          <a:cs typeface="Calibri" panose="020F0502020204030204" pitchFamily="34" charset="0"/>
                        </a:rPr>
                        <a:t> </a:t>
                      </a:r>
                      <a:r>
                        <a:rPr lang="en-US" sz="1800" dirty="0" err="1">
                          <a:effectLst/>
                          <a:latin typeface="Cambria" panose="02040503050406030204" pitchFamily="18" charset="0"/>
                          <a:ea typeface="Times New Roman" panose="02020603050405020304" pitchFamily="18" charset="0"/>
                          <a:cs typeface="Calibri" panose="020F0502020204030204" pitchFamily="34" charset="0"/>
                        </a:rPr>
                        <a:t>trong</a:t>
                      </a:r>
                      <a:r>
                        <a:rPr lang="en-US" sz="1800" dirty="0">
                          <a:effectLst/>
                          <a:latin typeface="Cambria" panose="02040503050406030204" pitchFamily="18" charset="0"/>
                          <a:ea typeface="Times New Roman" panose="02020603050405020304" pitchFamily="18" charset="0"/>
                          <a:cs typeface="Calibri" panose="020F0502020204030204" pitchFamily="34" charset="0"/>
                        </a:rPr>
                        <a:t> Contents Pane.</a:t>
                      </a:r>
                      <a:endParaRPr lang="vi-VN" sz="1800" dirty="0">
                        <a:effectLst/>
                        <a:latin typeface="Cambria" panose="02040503050406030204" pitchFamily="18" charset="0"/>
                        <a:ea typeface="Times New Roman" panose="02020603050405020304" pitchFamily="18" charset="0"/>
                        <a:cs typeface="Calibri" panose="020F0502020204030204" pitchFamily="34" charset="0"/>
                      </a:endParaRPr>
                    </a:p>
                  </a:txBody>
                  <a:tcPr marL="68580" marR="68580" marT="0" marB="0">
                    <a:lnL w="12700" cap="flat" cmpd="sng" algn="ctr">
                      <a:noFill/>
                      <a:prstDash val="solid"/>
                      <a:round/>
                      <a:headEnd type="none" w="med" len="med"/>
                      <a:tailEnd type="none" w="med" len="med"/>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noFill/>
                  </a:tcPr>
                </a:tc>
              </a:tr>
            </a:tbl>
          </a:graphicData>
        </a:graphic>
      </p:graphicFrame>
      <p:grpSp>
        <p:nvGrpSpPr>
          <p:cNvPr id="11" name="Group 10"/>
          <p:cNvGrpSpPr/>
          <p:nvPr/>
        </p:nvGrpSpPr>
        <p:grpSpPr>
          <a:xfrm>
            <a:off x="2194397" y="1275079"/>
            <a:ext cx="374015" cy="2159467"/>
            <a:chOff x="2163917" y="1518920"/>
            <a:chExt cx="374015" cy="1706401"/>
          </a:xfrm>
        </p:grpSpPr>
        <p:pic>
          <p:nvPicPr>
            <p:cNvPr id="5" name="Picture 4" descr="Description: u2-021"/>
            <p:cNvPicPr/>
            <p:nvPr/>
          </p:nvPicPr>
          <p:blipFill>
            <a:blip r:embed="rId3">
              <a:extLst>
                <a:ext uri="{28A0092B-C50C-407E-A947-70E740481C1C}">
                  <a14:useLocalDpi xmlns:a14="http://schemas.microsoft.com/office/drawing/2010/main" val="0"/>
                </a:ext>
              </a:extLst>
            </a:blip>
            <a:srcRect/>
            <a:stretch>
              <a:fillRect/>
            </a:stretch>
          </p:blipFill>
          <p:spPr bwMode="auto">
            <a:xfrm>
              <a:off x="2213130" y="1518920"/>
              <a:ext cx="222885" cy="151130"/>
            </a:xfrm>
            <a:prstGeom prst="rect">
              <a:avLst/>
            </a:prstGeom>
            <a:noFill/>
            <a:ln>
              <a:noFill/>
            </a:ln>
          </p:spPr>
        </p:pic>
        <p:pic>
          <p:nvPicPr>
            <p:cNvPr id="6" name="Picture 5" descr="Description: u2-022"/>
            <p:cNvPicPr/>
            <p:nvPr/>
          </p:nvPicPr>
          <p:blipFill>
            <a:blip r:embed="rId4">
              <a:extLst>
                <a:ext uri="{28A0092B-C50C-407E-A947-70E740481C1C}">
                  <a14:useLocalDpi xmlns:a14="http://schemas.microsoft.com/office/drawing/2010/main" val="0"/>
                </a:ext>
              </a:extLst>
            </a:blip>
            <a:srcRect/>
            <a:stretch>
              <a:fillRect/>
            </a:stretch>
          </p:blipFill>
          <p:spPr bwMode="auto">
            <a:xfrm>
              <a:off x="2243610" y="2265945"/>
              <a:ext cx="214630" cy="151130"/>
            </a:xfrm>
            <a:prstGeom prst="rect">
              <a:avLst/>
            </a:prstGeom>
            <a:noFill/>
            <a:ln>
              <a:noFill/>
            </a:ln>
          </p:spPr>
        </p:pic>
        <p:pic>
          <p:nvPicPr>
            <p:cNvPr id="7" name="Picture 6" descr="Description: u2-023"/>
            <p:cNvPicPr/>
            <p:nvPr/>
          </p:nvPicPr>
          <p:blipFill>
            <a:blip r:embed="rId5">
              <a:extLst>
                <a:ext uri="{28A0092B-C50C-407E-A947-70E740481C1C}">
                  <a14:useLocalDpi xmlns:a14="http://schemas.microsoft.com/office/drawing/2010/main" val="0"/>
                </a:ext>
              </a:extLst>
            </a:blip>
            <a:srcRect/>
            <a:stretch>
              <a:fillRect/>
            </a:stretch>
          </p:blipFill>
          <p:spPr bwMode="auto">
            <a:xfrm>
              <a:off x="2163917" y="3074191"/>
              <a:ext cx="374015" cy="151130"/>
            </a:xfrm>
            <a:prstGeom prst="rect">
              <a:avLst/>
            </a:prstGeom>
            <a:noFill/>
            <a:ln>
              <a:noFill/>
            </a:ln>
          </p:spPr>
        </p:pic>
        <p:pic>
          <p:nvPicPr>
            <p:cNvPr id="8" name="Picture 7" descr="Description: u2-024"/>
            <p:cNvPicPr/>
            <p:nvPr/>
          </p:nvPicPr>
          <p:blipFill>
            <a:blip r:embed="rId6">
              <a:extLst>
                <a:ext uri="{28A0092B-C50C-407E-A947-70E740481C1C}">
                  <a14:useLocalDpi xmlns:a14="http://schemas.microsoft.com/office/drawing/2010/main" val="0"/>
                </a:ext>
              </a:extLst>
            </a:blip>
            <a:srcRect/>
            <a:stretch>
              <a:fillRect/>
            </a:stretch>
          </p:blipFill>
          <p:spPr bwMode="auto">
            <a:xfrm>
              <a:off x="2243610" y="2583416"/>
              <a:ext cx="214630" cy="135255"/>
            </a:xfrm>
            <a:prstGeom prst="rect">
              <a:avLst/>
            </a:prstGeom>
            <a:noFill/>
            <a:ln>
              <a:noFill/>
            </a:ln>
          </p:spPr>
        </p:pic>
      </p:grpSp>
      <p:sp>
        <p:nvSpPr>
          <p:cNvPr id="3" name="Footer Placeholder 2"/>
          <p:cNvSpPr>
            <a:spLocks noGrp="1"/>
          </p:cNvSpPr>
          <p:nvPr>
            <p:ph type="ftr" sz="quarter" idx="11"/>
          </p:nvPr>
        </p:nvSpPr>
        <p:spPr/>
        <p:txBody>
          <a:bodyPr/>
          <a:lstStyle/>
          <a:p>
            <a:r>
              <a:rPr lang="en-US" smtClean="0"/>
              <a:t>© IIG Vietnam</a:t>
            </a:r>
            <a:endParaRPr lang="en-US" dirty="0"/>
          </a:p>
        </p:txBody>
      </p:sp>
      <p:sp>
        <p:nvSpPr>
          <p:cNvPr id="9" name="Slide Number Placeholder 8"/>
          <p:cNvSpPr>
            <a:spLocks noGrp="1"/>
          </p:cNvSpPr>
          <p:nvPr>
            <p:ph type="sldNum" sz="quarter" idx="12"/>
          </p:nvPr>
        </p:nvSpPr>
        <p:spPr/>
        <p:txBody>
          <a:bodyPr/>
          <a:lstStyle/>
          <a:p>
            <a:fld id="{45FB6C65-6715-49C2-A781-2C0369051A11}" type="slidenum">
              <a:rPr lang="en-US" smtClean="0"/>
              <a:t>5</a:t>
            </a:fld>
            <a:endParaRPr lang="en-US" dirty="0"/>
          </a:p>
        </p:txBody>
      </p:sp>
    </p:spTree>
    <p:extLst>
      <p:ext uri="{BB962C8B-B14F-4D97-AF65-F5344CB8AC3E}">
        <p14:creationId xmlns:p14="http://schemas.microsoft.com/office/powerpoint/2010/main" val="966134367"/>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32000" y="360000"/>
            <a:ext cx="8393024" cy="586298"/>
          </a:xfrm>
        </p:spPr>
        <p:txBody>
          <a:bodyPr>
            <a:normAutofit/>
          </a:bodyPr>
          <a:lstStyle/>
          <a:p>
            <a:pPr marL="0" indent="0"/>
            <a:r>
              <a:rPr lang="vi-VN" sz="2800" dirty="0" smtClean="0"/>
              <a:t>Những điểm cần lưu ý khi làm việc với tập tin</a:t>
            </a:r>
            <a:endParaRPr lang="en-US" sz="2800" dirty="0"/>
          </a:p>
        </p:txBody>
      </p:sp>
      <p:sp>
        <p:nvSpPr>
          <p:cNvPr id="3" name="Content Placeholder 2"/>
          <p:cNvSpPr>
            <a:spLocks noGrp="1"/>
          </p:cNvSpPr>
          <p:nvPr>
            <p:ph idx="1"/>
          </p:nvPr>
        </p:nvSpPr>
        <p:spPr/>
        <p:txBody>
          <a:bodyPr>
            <a:normAutofit fontScale="77500" lnSpcReduction="20000"/>
          </a:bodyPr>
          <a:lstStyle/>
          <a:p>
            <a:pPr lvl="0">
              <a:lnSpc>
                <a:spcPct val="120000"/>
              </a:lnSpc>
              <a:spcBef>
                <a:spcPts val="700"/>
              </a:spcBef>
            </a:pPr>
            <a:r>
              <a:rPr lang="en-CA" dirty="0" err="1"/>
              <a:t>Sử</a:t>
            </a:r>
            <a:r>
              <a:rPr lang="en-CA" dirty="0"/>
              <a:t> </a:t>
            </a:r>
            <a:r>
              <a:rPr lang="en-CA" dirty="0" err="1"/>
              <a:t>dụng</a:t>
            </a:r>
            <a:r>
              <a:rPr lang="en-CA" dirty="0"/>
              <a:t> </a:t>
            </a:r>
            <a:r>
              <a:rPr lang="en-CA" dirty="0" err="1"/>
              <a:t>một</a:t>
            </a:r>
            <a:r>
              <a:rPr lang="en-CA" dirty="0"/>
              <a:t> </a:t>
            </a:r>
            <a:r>
              <a:rPr lang="en-CA" dirty="0" err="1"/>
              <a:t>quy</a:t>
            </a:r>
            <a:r>
              <a:rPr lang="en-CA" dirty="0"/>
              <a:t> </a:t>
            </a:r>
            <a:r>
              <a:rPr lang="en-CA" dirty="0" err="1"/>
              <a:t>ước</a:t>
            </a:r>
            <a:r>
              <a:rPr lang="en-CA" dirty="0"/>
              <a:t> </a:t>
            </a:r>
            <a:r>
              <a:rPr lang="en-CA" dirty="0" err="1"/>
              <a:t>đặt</a:t>
            </a:r>
            <a:r>
              <a:rPr lang="en-CA" dirty="0"/>
              <a:t> </a:t>
            </a:r>
            <a:r>
              <a:rPr lang="en-CA" dirty="0" err="1"/>
              <a:t>tên</a:t>
            </a:r>
            <a:r>
              <a:rPr lang="en-CA" dirty="0"/>
              <a:t> </a:t>
            </a:r>
            <a:r>
              <a:rPr lang="en-CA" dirty="0" err="1"/>
              <a:t>tiêu</a:t>
            </a:r>
            <a:r>
              <a:rPr lang="en-CA" dirty="0"/>
              <a:t> </a:t>
            </a:r>
            <a:r>
              <a:rPr lang="en-CA" dirty="0" err="1"/>
              <a:t>chuẩn</a:t>
            </a:r>
            <a:r>
              <a:rPr lang="en-CA" dirty="0"/>
              <a:t> </a:t>
            </a:r>
            <a:r>
              <a:rPr lang="en-CA" dirty="0" err="1"/>
              <a:t>khi</a:t>
            </a:r>
            <a:r>
              <a:rPr lang="en-CA" dirty="0"/>
              <a:t> </a:t>
            </a:r>
            <a:r>
              <a:rPr lang="en-CA" dirty="0" err="1"/>
              <a:t>lưu</a:t>
            </a:r>
            <a:r>
              <a:rPr lang="en-CA" dirty="0"/>
              <a:t> </a:t>
            </a:r>
            <a:r>
              <a:rPr lang="en-CA" dirty="0" err="1"/>
              <a:t>các</a:t>
            </a:r>
            <a:r>
              <a:rPr lang="en-CA" dirty="0"/>
              <a:t> </a:t>
            </a:r>
            <a:r>
              <a:rPr lang="en-CA" dirty="0" err="1"/>
              <a:t>tập</a:t>
            </a:r>
            <a:r>
              <a:rPr lang="en-CA" dirty="0"/>
              <a:t> tin</a:t>
            </a:r>
            <a:endParaRPr lang="vi-VN" dirty="0"/>
          </a:p>
          <a:p>
            <a:pPr lvl="0">
              <a:lnSpc>
                <a:spcPct val="120000"/>
              </a:lnSpc>
              <a:spcBef>
                <a:spcPts val="700"/>
              </a:spcBef>
            </a:pPr>
            <a:r>
              <a:rPr lang="vi-VN" dirty="0" err="1"/>
              <a:t>Đ</a:t>
            </a:r>
            <a:r>
              <a:rPr lang="en-CA" dirty="0" err="1" smtClean="0"/>
              <a:t>ảm</a:t>
            </a:r>
            <a:r>
              <a:rPr lang="en-CA" dirty="0" smtClean="0"/>
              <a:t> </a:t>
            </a:r>
            <a:r>
              <a:rPr lang="en-CA" dirty="0" err="1"/>
              <a:t>bảo</a:t>
            </a:r>
            <a:r>
              <a:rPr lang="en-CA" dirty="0"/>
              <a:t> </a:t>
            </a:r>
            <a:r>
              <a:rPr lang="en-CA" dirty="0" err="1"/>
              <a:t>mỗi</a:t>
            </a:r>
            <a:r>
              <a:rPr lang="en-CA" dirty="0"/>
              <a:t> </a:t>
            </a:r>
            <a:r>
              <a:rPr lang="en-CA" dirty="0" err="1"/>
              <a:t>tên</a:t>
            </a:r>
            <a:r>
              <a:rPr lang="en-CA" dirty="0"/>
              <a:t> </a:t>
            </a:r>
            <a:r>
              <a:rPr lang="en-CA" dirty="0" err="1"/>
              <a:t>tập</a:t>
            </a:r>
            <a:r>
              <a:rPr lang="en-CA" dirty="0"/>
              <a:t> tin </a:t>
            </a:r>
            <a:r>
              <a:rPr lang="en-CA" dirty="0" err="1"/>
              <a:t>là</a:t>
            </a:r>
            <a:r>
              <a:rPr lang="en-CA" dirty="0"/>
              <a:t> </a:t>
            </a:r>
            <a:r>
              <a:rPr lang="en-CA" dirty="0" err="1"/>
              <a:t>duy</a:t>
            </a:r>
            <a:r>
              <a:rPr lang="en-CA" dirty="0"/>
              <a:t> </a:t>
            </a:r>
            <a:r>
              <a:rPr lang="en-CA" dirty="0" err="1"/>
              <a:t>nhất</a:t>
            </a:r>
            <a:endParaRPr lang="vi-VN" dirty="0"/>
          </a:p>
          <a:p>
            <a:pPr lvl="0">
              <a:lnSpc>
                <a:spcPct val="120000"/>
              </a:lnSpc>
              <a:spcBef>
                <a:spcPts val="700"/>
              </a:spcBef>
            </a:pPr>
            <a:r>
              <a:rPr lang="vi-VN" dirty="0"/>
              <a:t>Không ghi đè lên tập tin </a:t>
            </a:r>
            <a:r>
              <a:rPr lang="vi-VN" dirty="0" smtClean="0"/>
              <a:t>cũ </a:t>
            </a:r>
            <a:r>
              <a:rPr lang="vi-VN" dirty="0"/>
              <a:t>trừ khi chắc chắn phiên bản gốc không cần thiết</a:t>
            </a:r>
          </a:p>
          <a:p>
            <a:pPr lvl="0">
              <a:lnSpc>
                <a:spcPct val="120000"/>
              </a:lnSpc>
              <a:spcBef>
                <a:spcPts val="700"/>
              </a:spcBef>
            </a:pPr>
            <a:r>
              <a:rPr lang="vi-VN" dirty="0"/>
              <a:t>Tuân thủ các tiêu chuẩn quản lý tập tin để những người khác có thể tìm thấy các tập </a:t>
            </a:r>
            <a:r>
              <a:rPr lang="vi-VN" dirty="0" smtClean="0"/>
              <a:t>tin/thư </a:t>
            </a:r>
            <a:r>
              <a:rPr lang="vi-VN" dirty="0"/>
              <a:t>mục dễ dàng</a:t>
            </a:r>
          </a:p>
          <a:p>
            <a:pPr lvl="0">
              <a:lnSpc>
                <a:spcPct val="120000"/>
              </a:lnSpc>
              <a:spcBef>
                <a:spcPts val="700"/>
              </a:spcBef>
            </a:pPr>
            <a:r>
              <a:rPr lang="en-CA" dirty="0" err="1"/>
              <a:t>Sử</a:t>
            </a:r>
            <a:r>
              <a:rPr lang="en-CA" dirty="0"/>
              <a:t> </a:t>
            </a:r>
            <a:r>
              <a:rPr lang="en-CA" dirty="0" err="1"/>
              <a:t>dụng</a:t>
            </a:r>
            <a:r>
              <a:rPr lang="en-CA" dirty="0"/>
              <a:t> </a:t>
            </a:r>
            <a:r>
              <a:rPr lang="en-CA" dirty="0" err="1"/>
              <a:t>các</a:t>
            </a:r>
            <a:r>
              <a:rPr lang="en-CA" dirty="0"/>
              <a:t> </a:t>
            </a:r>
            <a:r>
              <a:rPr lang="en-CA" dirty="0" err="1"/>
              <a:t>tên</a:t>
            </a:r>
            <a:r>
              <a:rPr lang="en-CA" dirty="0"/>
              <a:t> </a:t>
            </a:r>
            <a:r>
              <a:rPr lang="en-CA" dirty="0" err="1"/>
              <a:t>tập</a:t>
            </a:r>
            <a:r>
              <a:rPr lang="en-CA" dirty="0"/>
              <a:t> tin </a:t>
            </a:r>
            <a:r>
              <a:rPr lang="en-CA" dirty="0" err="1" smtClean="0"/>
              <a:t>giúp</a:t>
            </a:r>
            <a:r>
              <a:rPr lang="en-CA" dirty="0" smtClean="0"/>
              <a:t> </a:t>
            </a:r>
            <a:r>
              <a:rPr lang="en-CA" dirty="0" err="1"/>
              <a:t>bạn</a:t>
            </a:r>
            <a:r>
              <a:rPr lang="en-CA" dirty="0"/>
              <a:t> </a:t>
            </a:r>
            <a:r>
              <a:rPr lang="en-CA" dirty="0" err="1"/>
              <a:t>xác</a:t>
            </a:r>
            <a:r>
              <a:rPr lang="en-CA" dirty="0"/>
              <a:t> </a:t>
            </a:r>
            <a:r>
              <a:rPr lang="en-CA" dirty="0" err="1"/>
              <a:t>định</a:t>
            </a:r>
            <a:r>
              <a:rPr lang="en-CA" dirty="0"/>
              <a:t> </a:t>
            </a:r>
            <a:r>
              <a:rPr lang="en-CA" dirty="0" err="1"/>
              <a:t>nội</a:t>
            </a:r>
            <a:r>
              <a:rPr lang="en-CA" dirty="0"/>
              <a:t> dung </a:t>
            </a:r>
            <a:r>
              <a:rPr lang="en-CA" dirty="0" err="1"/>
              <a:t>của</a:t>
            </a:r>
            <a:r>
              <a:rPr lang="en-CA" dirty="0"/>
              <a:t> </a:t>
            </a:r>
            <a:r>
              <a:rPr lang="en-CA" dirty="0" err="1"/>
              <a:t>một</a:t>
            </a:r>
            <a:r>
              <a:rPr lang="en-CA" dirty="0"/>
              <a:t> </a:t>
            </a:r>
            <a:r>
              <a:rPr lang="en-CA" dirty="0" err="1"/>
              <a:t>tập</a:t>
            </a:r>
            <a:r>
              <a:rPr lang="en-CA" dirty="0"/>
              <a:t> tin </a:t>
            </a:r>
            <a:r>
              <a:rPr lang="en-CA" dirty="0" err="1"/>
              <a:t>sau</a:t>
            </a:r>
            <a:r>
              <a:rPr lang="en-CA" dirty="0"/>
              <a:t> </a:t>
            </a:r>
            <a:r>
              <a:rPr lang="en-CA" dirty="0" err="1"/>
              <a:t>này</a:t>
            </a:r>
            <a:endParaRPr lang="vi-VN" dirty="0"/>
          </a:p>
          <a:p>
            <a:pPr lvl="0">
              <a:lnSpc>
                <a:spcPct val="120000"/>
              </a:lnSpc>
              <a:spcBef>
                <a:spcPts val="700"/>
              </a:spcBef>
            </a:pPr>
            <a:r>
              <a:rPr lang="en-CA" dirty="0" err="1"/>
              <a:t>Khi</a:t>
            </a:r>
            <a:r>
              <a:rPr lang="en-CA" dirty="0"/>
              <a:t> di </a:t>
            </a:r>
            <a:r>
              <a:rPr lang="en-CA" dirty="0" err="1"/>
              <a:t>chuyển</a:t>
            </a:r>
            <a:r>
              <a:rPr lang="en-CA" dirty="0"/>
              <a:t> </a:t>
            </a:r>
            <a:r>
              <a:rPr lang="en-CA" dirty="0" err="1"/>
              <a:t>tập</a:t>
            </a:r>
            <a:r>
              <a:rPr lang="en-CA" dirty="0"/>
              <a:t> tin, </a:t>
            </a:r>
            <a:r>
              <a:rPr lang="en-CA" dirty="0" err="1"/>
              <a:t>đặc</a:t>
            </a:r>
            <a:r>
              <a:rPr lang="en-CA" dirty="0"/>
              <a:t> </a:t>
            </a:r>
            <a:r>
              <a:rPr lang="en-CA" dirty="0" err="1"/>
              <a:t>biệt</a:t>
            </a:r>
            <a:r>
              <a:rPr lang="en-CA" dirty="0"/>
              <a:t> </a:t>
            </a:r>
            <a:r>
              <a:rPr lang="en-CA" dirty="0" err="1"/>
              <a:t>cẩn</a:t>
            </a:r>
            <a:r>
              <a:rPr lang="en-CA" dirty="0"/>
              <a:t> </a:t>
            </a:r>
            <a:r>
              <a:rPr lang="en-CA" dirty="0" err="1"/>
              <a:t>thận</a:t>
            </a:r>
            <a:r>
              <a:rPr lang="en-CA" dirty="0"/>
              <a:t> </a:t>
            </a:r>
            <a:r>
              <a:rPr lang="en-CA" dirty="0" err="1"/>
              <a:t>để</a:t>
            </a:r>
            <a:r>
              <a:rPr lang="en-CA" dirty="0"/>
              <a:t> </a:t>
            </a:r>
            <a:r>
              <a:rPr lang="en-CA" dirty="0" err="1"/>
              <a:t>đảm</a:t>
            </a:r>
            <a:r>
              <a:rPr lang="en-CA" dirty="0"/>
              <a:t> </a:t>
            </a:r>
            <a:r>
              <a:rPr lang="en-CA" dirty="0" err="1"/>
              <a:t>bảo</a:t>
            </a:r>
            <a:r>
              <a:rPr lang="en-CA" dirty="0"/>
              <a:t> </a:t>
            </a:r>
            <a:r>
              <a:rPr lang="en-CA" dirty="0" err="1"/>
              <a:t>rằng</a:t>
            </a:r>
            <a:r>
              <a:rPr lang="en-CA" dirty="0"/>
              <a:t> </a:t>
            </a:r>
            <a:r>
              <a:rPr lang="en-CA" dirty="0" err="1"/>
              <a:t>bạn</a:t>
            </a:r>
            <a:r>
              <a:rPr lang="en-CA" dirty="0"/>
              <a:t> </a:t>
            </a:r>
            <a:r>
              <a:rPr lang="en-CA" dirty="0" err="1"/>
              <a:t>đang</a:t>
            </a:r>
            <a:r>
              <a:rPr lang="en-CA" dirty="0"/>
              <a:t> di </a:t>
            </a:r>
            <a:r>
              <a:rPr lang="en-CA" dirty="0" err="1"/>
              <a:t>chuyển</a:t>
            </a:r>
            <a:r>
              <a:rPr lang="en-CA" dirty="0"/>
              <a:t> </a:t>
            </a:r>
            <a:r>
              <a:rPr lang="en-CA" dirty="0" err="1"/>
              <a:t>đúng</a:t>
            </a:r>
            <a:r>
              <a:rPr lang="en-CA" dirty="0"/>
              <a:t> </a:t>
            </a:r>
            <a:r>
              <a:rPr lang="en-CA" dirty="0" err="1"/>
              <a:t>tập</a:t>
            </a:r>
            <a:r>
              <a:rPr lang="en-CA" dirty="0"/>
              <a:t> tin </a:t>
            </a:r>
            <a:r>
              <a:rPr lang="en-CA" dirty="0" err="1"/>
              <a:t>đến</a:t>
            </a:r>
            <a:r>
              <a:rPr lang="en-CA" dirty="0"/>
              <a:t> </a:t>
            </a:r>
            <a:r>
              <a:rPr lang="en-CA" dirty="0" err="1"/>
              <a:t>đúng</a:t>
            </a:r>
            <a:r>
              <a:rPr lang="en-CA" dirty="0"/>
              <a:t> </a:t>
            </a:r>
            <a:r>
              <a:rPr lang="en-CA" dirty="0" err="1"/>
              <a:t>vị</a:t>
            </a:r>
            <a:r>
              <a:rPr lang="en-CA" dirty="0"/>
              <a:t> </a:t>
            </a:r>
            <a:r>
              <a:rPr lang="en-CA" dirty="0" err="1"/>
              <a:t>trí</a:t>
            </a:r>
            <a:endParaRPr lang="vi-VN" dirty="0"/>
          </a:p>
          <a:p>
            <a:pPr lvl="0">
              <a:lnSpc>
                <a:spcPct val="120000"/>
              </a:lnSpc>
              <a:spcBef>
                <a:spcPts val="700"/>
              </a:spcBef>
            </a:pPr>
            <a:r>
              <a:rPr lang="en-CA" dirty="0"/>
              <a:t>Sao </a:t>
            </a:r>
            <a:r>
              <a:rPr lang="en-CA" dirty="0" err="1"/>
              <a:t>lưu</a:t>
            </a:r>
            <a:r>
              <a:rPr lang="en-CA" dirty="0"/>
              <a:t> </a:t>
            </a:r>
            <a:r>
              <a:rPr lang="en-CA" dirty="0" err="1"/>
              <a:t>các</a:t>
            </a:r>
            <a:r>
              <a:rPr lang="en-CA" dirty="0"/>
              <a:t> </a:t>
            </a:r>
            <a:r>
              <a:rPr lang="en-CA" dirty="0" err="1"/>
              <a:t>tập</a:t>
            </a:r>
            <a:r>
              <a:rPr lang="en-CA" dirty="0"/>
              <a:t> tin </a:t>
            </a:r>
            <a:r>
              <a:rPr lang="en-CA" dirty="0" err="1"/>
              <a:t>của</a:t>
            </a:r>
            <a:r>
              <a:rPr lang="en-CA" dirty="0"/>
              <a:t> </a:t>
            </a:r>
            <a:r>
              <a:rPr lang="en-CA" dirty="0" err="1"/>
              <a:t>bạn</a:t>
            </a:r>
            <a:r>
              <a:rPr lang="en-CA" dirty="0"/>
              <a:t> </a:t>
            </a:r>
            <a:r>
              <a:rPr lang="en-CA" dirty="0" err="1"/>
              <a:t>đề</a:t>
            </a:r>
            <a:r>
              <a:rPr lang="en-CA" dirty="0"/>
              <a:t> </a:t>
            </a:r>
            <a:r>
              <a:rPr lang="en-CA" dirty="0" err="1"/>
              <a:t>phòng</a:t>
            </a:r>
            <a:r>
              <a:rPr lang="en-CA" dirty="0"/>
              <a:t> </a:t>
            </a:r>
            <a:r>
              <a:rPr lang="en-CA" dirty="0" err="1"/>
              <a:t>trường</a:t>
            </a:r>
            <a:r>
              <a:rPr lang="en-CA" dirty="0"/>
              <a:t> </a:t>
            </a:r>
            <a:r>
              <a:rPr lang="en-CA" dirty="0" err="1"/>
              <a:t>hợp</a:t>
            </a:r>
            <a:r>
              <a:rPr lang="en-CA" dirty="0"/>
              <a:t> </a:t>
            </a:r>
            <a:r>
              <a:rPr lang="en-CA" dirty="0" err="1"/>
              <a:t>một</a:t>
            </a:r>
            <a:r>
              <a:rPr lang="en-CA" dirty="0"/>
              <a:t> </a:t>
            </a:r>
            <a:r>
              <a:rPr lang="en-CA" dirty="0" err="1"/>
              <a:t>tập</a:t>
            </a:r>
            <a:r>
              <a:rPr lang="en-CA" dirty="0"/>
              <a:t> tin </a:t>
            </a:r>
            <a:r>
              <a:rPr lang="en-CA" dirty="0" err="1"/>
              <a:t>bị</a:t>
            </a:r>
            <a:r>
              <a:rPr lang="en-CA" dirty="0"/>
              <a:t> </a:t>
            </a:r>
            <a:r>
              <a:rPr lang="en-CA" dirty="0" err="1"/>
              <a:t>mất</a:t>
            </a:r>
            <a:r>
              <a:rPr lang="en-CA" dirty="0"/>
              <a:t>, </a:t>
            </a:r>
            <a:r>
              <a:rPr lang="en-CA" dirty="0" err="1"/>
              <a:t>hoặc</a:t>
            </a:r>
            <a:r>
              <a:rPr lang="en-CA" dirty="0"/>
              <a:t> </a:t>
            </a:r>
            <a:r>
              <a:rPr lang="en-CA" dirty="0" err="1"/>
              <a:t>bị</a:t>
            </a:r>
            <a:r>
              <a:rPr lang="en-CA" dirty="0"/>
              <a:t> </a:t>
            </a:r>
            <a:r>
              <a:rPr lang="en-CA" dirty="0" err="1"/>
              <a:t>hư</a:t>
            </a:r>
            <a:r>
              <a:rPr lang="en-CA" dirty="0"/>
              <a:t> </a:t>
            </a:r>
            <a:r>
              <a:rPr lang="en-CA" dirty="0" err="1"/>
              <a:t>hỏng</a:t>
            </a:r>
            <a:endParaRPr lang="en-US" dirty="0"/>
          </a:p>
        </p:txBody>
      </p:sp>
      <p:sp>
        <p:nvSpPr>
          <p:cNvPr id="4" name="Footer Placeholder 3"/>
          <p:cNvSpPr>
            <a:spLocks noGrp="1"/>
          </p:cNvSpPr>
          <p:nvPr>
            <p:ph type="ftr" sz="quarter" idx="11"/>
          </p:nvPr>
        </p:nvSpPr>
        <p:spPr/>
        <p:txBody>
          <a:bodyPr/>
          <a:lstStyle/>
          <a:p>
            <a:r>
              <a:rPr lang="en-US" smtClean="0"/>
              <a:t>© IIG Vietnam</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50</a:t>
            </a:fld>
            <a:endParaRPr lang="en-US" dirty="0"/>
          </a:p>
        </p:txBody>
      </p:sp>
    </p:spTree>
    <p:extLst>
      <p:ext uri="{BB962C8B-B14F-4D97-AF65-F5344CB8AC3E}">
        <p14:creationId xmlns:p14="http://schemas.microsoft.com/office/powerpoint/2010/main" val="2713402532"/>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32000" y="360000"/>
            <a:ext cx="8552512" cy="703256"/>
          </a:xfrm>
        </p:spPr>
        <p:txBody>
          <a:bodyPr>
            <a:normAutofit/>
          </a:bodyPr>
          <a:lstStyle/>
          <a:p>
            <a:pPr marL="0" indent="0"/>
            <a:r>
              <a:rPr lang="vi-VN" sz="2800" dirty="0" smtClean="0"/>
              <a:t>Những điểm cần lưu ý khi làm việc với tập tin</a:t>
            </a:r>
            <a:endParaRPr lang="en-US" sz="2800" dirty="0"/>
          </a:p>
        </p:txBody>
      </p:sp>
      <p:sp>
        <p:nvSpPr>
          <p:cNvPr id="3" name="Content Placeholder 2"/>
          <p:cNvSpPr>
            <a:spLocks noGrp="1"/>
          </p:cNvSpPr>
          <p:nvPr>
            <p:ph idx="1"/>
          </p:nvPr>
        </p:nvSpPr>
        <p:spPr/>
        <p:txBody>
          <a:bodyPr>
            <a:normAutofit/>
          </a:bodyPr>
          <a:lstStyle/>
          <a:p>
            <a:pPr lvl="0"/>
            <a:r>
              <a:rPr lang="en-CA" dirty="0" err="1"/>
              <a:t>Không</a:t>
            </a:r>
            <a:r>
              <a:rPr lang="en-CA" dirty="0"/>
              <a:t> </a:t>
            </a:r>
            <a:r>
              <a:rPr lang="en-CA" dirty="0" err="1"/>
              <a:t>bỏ</a:t>
            </a:r>
            <a:r>
              <a:rPr lang="en-CA" dirty="0"/>
              <a:t> qua </a:t>
            </a:r>
            <a:r>
              <a:rPr lang="en-CA" dirty="0" err="1"/>
              <a:t>Thùng</a:t>
            </a:r>
            <a:r>
              <a:rPr lang="en-CA" dirty="0"/>
              <a:t> </a:t>
            </a:r>
            <a:r>
              <a:rPr lang="en-CA" dirty="0" err="1"/>
              <a:t>rác</a:t>
            </a:r>
            <a:r>
              <a:rPr lang="en-CA" dirty="0"/>
              <a:t> </a:t>
            </a:r>
            <a:r>
              <a:rPr lang="en-CA" dirty="0" err="1"/>
              <a:t>khi</a:t>
            </a:r>
            <a:r>
              <a:rPr lang="en-CA" dirty="0"/>
              <a:t> </a:t>
            </a:r>
            <a:r>
              <a:rPr lang="en-CA" dirty="0" err="1"/>
              <a:t>xóa</a:t>
            </a:r>
            <a:r>
              <a:rPr lang="en-CA" dirty="0"/>
              <a:t> </a:t>
            </a:r>
            <a:r>
              <a:rPr lang="en-CA" dirty="0" err="1"/>
              <a:t>các</a:t>
            </a:r>
            <a:r>
              <a:rPr lang="en-CA" dirty="0"/>
              <a:t> </a:t>
            </a:r>
            <a:r>
              <a:rPr lang="en-CA" dirty="0" err="1"/>
              <a:t>tập</a:t>
            </a:r>
            <a:r>
              <a:rPr lang="en-CA" dirty="0"/>
              <a:t> tin</a:t>
            </a:r>
            <a:endParaRPr lang="vi-VN" dirty="0"/>
          </a:p>
          <a:p>
            <a:pPr lvl="0"/>
            <a:r>
              <a:rPr lang="vi-VN" dirty="0"/>
              <a:t>Nếu </a:t>
            </a:r>
            <a:r>
              <a:rPr lang="en-CA" dirty="0" err="1"/>
              <a:t>bạn</a:t>
            </a:r>
            <a:r>
              <a:rPr lang="en-CA" dirty="0"/>
              <a:t> </a:t>
            </a:r>
            <a:r>
              <a:rPr lang="en-CA" dirty="0" err="1"/>
              <a:t>không</a:t>
            </a:r>
            <a:r>
              <a:rPr lang="en-CA" dirty="0"/>
              <a:t> </a:t>
            </a:r>
            <a:r>
              <a:rPr lang="en-CA" dirty="0" err="1"/>
              <a:t>có</a:t>
            </a:r>
            <a:r>
              <a:rPr lang="en-CA" dirty="0"/>
              <a:t> </a:t>
            </a:r>
            <a:r>
              <a:rPr lang="en-CA" dirty="0" err="1"/>
              <a:t>đủ</a:t>
            </a:r>
            <a:r>
              <a:rPr lang="en-CA" dirty="0"/>
              <a:t> </a:t>
            </a:r>
            <a:r>
              <a:rPr lang="en-CA" dirty="0" err="1"/>
              <a:t>quyền</a:t>
            </a:r>
            <a:r>
              <a:rPr lang="en-CA" dirty="0"/>
              <a:t> </a:t>
            </a:r>
            <a:r>
              <a:rPr lang="en-CA" dirty="0" err="1"/>
              <a:t>truy</a:t>
            </a:r>
            <a:r>
              <a:rPr lang="en-CA" dirty="0"/>
              <a:t> </a:t>
            </a:r>
            <a:r>
              <a:rPr lang="en-CA" dirty="0" err="1"/>
              <a:t>cập</a:t>
            </a:r>
            <a:r>
              <a:rPr lang="en-CA" dirty="0"/>
              <a:t> </a:t>
            </a:r>
            <a:r>
              <a:rPr lang="en-CA" dirty="0" err="1"/>
              <a:t>để</a:t>
            </a:r>
            <a:r>
              <a:rPr lang="en-CA" dirty="0"/>
              <a:t> </a:t>
            </a:r>
            <a:r>
              <a:rPr lang="en-CA" dirty="0" err="1"/>
              <a:t>xem</a:t>
            </a:r>
            <a:r>
              <a:rPr lang="en-CA" dirty="0"/>
              <a:t> </a:t>
            </a:r>
            <a:r>
              <a:rPr lang="en-CA" dirty="0" err="1"/>
              <a:t>hoặc</a:t>
            </a:r>
            <a:r>
              <a:rPr lang="en-CA" dirty="0"/>
              <a:t> </a:t>
            </a:r>
            <a:r>
              <a:rPr lang="en-CA" dirty="0" err="1"/>
              <a:t>mở</a:t>
            </a:r>
            <a:r>
              <a:rPr lang="en-CA" dirty="0"/>
              <a:t> </a:t>
            </a:r>
            <a:r>
              <a:rPr lang="en-CA" dirty="0" err="1"/>
              <a:t>một</a:t>
            </a:r>
            <a:r>
              <a:rPr lang="en-CA" dirty="0"/>
              <a:t> </a:t>
            </a:r>
            <a:r>
              <a:rPr lang="en-CA" dirty="0" err="1"/>
              <a:t>mục</a:t>
            </a:r>
            <a:r>
              <a:rPr lang="en-CA" dirty="0"/>
              <a:t> </a:t>
            </a:r>
            <a:r>
              <a:rPr lang="en-CA" dirty="0" err="1"/>
              <a:t>nào</a:t>
            </a:r>
            <a:r>
              <a:rPr lang="en-CA" dirty="0"/>
              <a:t> </a:t>
            </a:r>
            <a:r>
              <a:rPr lang="en-CA" dirty="0" err="1"/>
              <a:t>đó</a:t>
            </a:r>
            <a:r>
              <a:rPr lang="en-CA" dirty="0"/>
              <a:t>. </a:t>
            </a:r>
            <a:r>
              <a:rPr lang="en-CA" dirty="0" err="1"/>
              <a:t>Bạn</a:t>
            </a:r>
            <a:r>
              <a:rPr lang="en-CA" dirty="0"/>
              <a:t> </a:t>
            </a:r>
            <a:r>
              <a:rPr lang="en-CA" dirty="0" err="1"/>
              <a:t>có</a:t>
            </a:r>
            <a:r>
              <a:rPr lang="en-CA" dirty="0"/>
              <a:t> </a:t>
            </a:r>
            <a:r>
              <a:rPr lang="en-CA" dirty="0" err="1"/>
              <a:t>thể</a:t>
            </a:r>
            <a:r>
              <a:rPr lang="en-CA" dirty="0"/>
              <a:t> </a:t>
            </a:r>
            <a:r>
              <a:rPr lang="en-CA" dirty="0" err="1"/>
              <a:t>cần</a:t>
            </a:r>
            <a:r>
              <a:rPr lang="en-CA" dirty="0"/>
              <a:t> </a:t>
            </a:r>
            <a:r>
              <a:rPr lang="en-CA" dirty="0" err="1"/>
              <a:t>phải</a:t>
            </a:r>
            <a:r>
              <a:rPr lang="en-CA" dirty="0"/>
              <a:t> </a:t>
            </a:r>
            <a:r>
              <a:rPr lang="en-CA" dirty="0" err="1"/>
              <a:t>liên</a:t>
            </a:r>
            <a:r>
              <a:rPr lang="en-CA" dirty="0"/>
              <a:t> </a:t>
            </a:r>
            <a:r>
              <a:rPr lang="en-CA" dirty="0" err="1"/>
              <a:t>hệ</a:t>
            </a:r>
            <a:r>
              <a:rPr lang="en-CA" dirty="0"/>
              <a:t> </a:t>
            </a:r>
            <a:r>
              <a:rPr lang="en-CA" dirty="0" err="1"/>
              <a:t>với</a:t>
            </a:r>
            <a:r>
              <a:rPr lang="en-CA" dirty="0"/>
              <a:t> </a:t>
            </a:r>
            <a:r>
              <a:rPr lang="en-CA" dirty="0" err="1"/>
              <a:t>người</a:t>
            </a:r>
            <a:r>
              <a:rPr lang="en-CA" dirty="0"/>
              <a:t> </a:t>
            </a:r>
            <a:r>
              <a:rPr lang="en-CA" dirty="0" err="1"/>
              <a:t>quản</a:t>
            </a:r>
            <a:r>
              <a:rPr lang="en-CA" dirty="0"/>
              <a:t> </a:t>
            </a:r>
            <a:r>
              <a:rPr lang="en-CA" dirty="0" err="1" smtClean="0"/>
              <a:t>lý</a:t>
            </a:r>
            <a:r>
              <a:rPr lang="en-CA" dirty="0" smtClean="0"/>
              <a:t>/</a:t>
            </a:r>
            <a:r>
              <a:rPr lang="en-CA" dirty="0" err="1" smtClean="0"/>
              <a:t>người</a:t>
            </a:r>
            <a:r>
              <a:rPr lang="en-CA" dirty="0" smtClean="0"/>
              <a:t> </a:t>
            </a:r>
            <a:r>
              <a:rPr lang="en-CA" dirty="0" err="1"/>
              <a:t>giám</a:t>
            </a:r>
            <a:r>
              <a:rPr lang="en-CA" dirty="0"/>
              <a:t> </a:t>
            </a:r>
            <a:r>
              <a:rPr lang="en-CA" dirty="0" err="1"/>
              <a:t>sát</a:t>
            </a:r>
            <a:r>
              <a:rPr lang="en-CA" dirty="0"/>
              <a:t> </a:t>
            </a:r>
            <a:r>
              <a:rPr lang="en-CA" dirty="0" err="1"/>
              <a:t>hoặc</a:t>
            </a:r>
            <a:r>
              <a:rPr lang="en-CA" dirty="0"/>
              <a:t> </a:t>
            </a:r>
            <a:r>
              <a:rPr lang="en-CA" dirty="0" err="1"/>
              <a:t>cán</a:t>
            </a:r>
            <a:r>
              <a:rPr lang="en-CA" dirty="0"/>
              <a:t> </a:t>
            </a:r>
            <a:r>
              <a:rPr lang="en-CA" dirty="0" err="1"/>
              <a:t>bộ</a:t>
            </a:r>
            <a:r>
              <a:rPr lang="en-CA" dirty="0"/>
              <a:t> </a:t>
            </a:r>
            <a:r>
              <a:rPr lang="en-CA" dirty="0" err="1"/>
              <a:t>quản</a:t>
            </a:r>
            <a:r>
              <a:rPr lang="en-CA" dirty="0"/>
              <a:t> </a:t>
            </a:r>
            <a:r>
              <a:rPr lang="en-CA" dirty="0" err="1"/>
              <a:t>trị</a:t>
            </a:r>
            <a:r>
              <a:rPr lang="en-CA" dirty="0"/>
              <a:t> </a:t>
            </a:r>
            <a:r>
              <a:rPr lang="en-CA" dirty="0" err="1"/>
              <a:t>mạng</a:t>
            </a:r>
            <a:r>
              <a:rPr lang="en-CA" dirty="0"/>
              <a:t> </a:t>
            </a:r>
            <a:r>
              <a:rPr lang="en-CA" dirty="0" err="1"/>
              <a:t>của</a:t>
            </a:r>
            <a:r>
              <a:rPr lang="en-CA" dirty="0"/>
              <a:t> </a:t>
            </a:r>
            <a:r>
              <a:rPr lang="en-CA" dirty="0" err="1"/>
              <a:t>bạn</a:t>
            </a:r>
            <a:r>
              <a:rPr lang="en-CA" dirty="0"/>
              <a:t> </a:t>
            </a:r>
            <a:r>
              <a:rPr lang="en-CA" dirty="0" err="1"/>
              <a:t>để</a:t>
            </a:r>
            <a:r>
              <a:rPr lang="en-CA" dirty="0"/>
              <a:t> </a:t>
            </a:r>
            <a:r>
              <a:rPr lang="en-CA" dirty="0" err="1"/>
              <a:t>có</a:t>
            </a:r>
            <a:r>
              <a:rPr lang="en-CA" dirty="0"/>
              <a:t> </a:t>
            </a:r>
            <a:r>
              <a:rPr lang="en-CA" dirty="0" err="1"/>
              <a:t>được</a:t>
            </a:r>
            <a:r>
              <a:rPr lang="en-CA" dirty="0"/>
              <a:t> </a:t>
            </a:r>
            <a:r>
              <a:rPr lang="en-CA" dirty="0" err="1"/>
              <a:t>quyền</a:t>
            </a:r>
            <a:r>
              <a:rPr lang="en-CA" dirty="0"/>
              <a:t> </a:t>
            </a:r>
            <a:r>
              <a:rPr lang="en-CA" dirty="0" err="1"/>
              <a:t>truy</a:t>
            </a:r>
            <a:r>
              <a:rPr lang="en-CA" dirty="0"/>
              <a:t> </a:t>
            </a:r>
            <a:r>
              <a:rPr lang="en-CA" dirty="0" err="1"/>
              <a:t>cập</a:t>
            </a:r>
            <a:r>
              <a:rPr lang="en-CA" dirty="0"/>
              <a:t> </a:t>
            </a:r>
            <a:r>
              <a:rPr lang="en-CA" dirty="0" err="1"/>
              <a:t>vào</a:t>
            </a:r>
            <a:r>
              <a:rPr lang="en-CA" dirty="0"/>
              <a:t> </a:t>
            </a:r>
            <a:r>
              <a:rPr lang="en-CA" dirty="0" err="1"/>
              <a:t>mục</a:t>
            </a:r>
            <a:r>
              <a:rPr lang="en-CA" dirty="0"/>
              <a:t> </a:t>
            </a:r>
            <a:r>
              <a:rPr lang="en-CA" dirty="0" err="1"/>
              <a:t>tập</a:t>
            </a:r>
            <a:r>
              <a:rPr lang="en-CA" dirty="0"/>
              <a:t> tin </a:t>
            </a:r>
            <a:r>
              <a:rPr lang="en-CA" dirty="0" err="1"/>
              <a:t>hoặc</a:t>
            </a:r>
            <a:r>
              <a:rPr lang="en-CA" dirty="0"/>
              <a:t> </a:t>
            </a:r>
            <a:r>
              <a:rPr lang="en-CA" dirty="0" err="1"/>
              <a:t>thư</a:t>
            </a:r>
            <a:r>
              <a:rPr lang="en-CA" dirty="0"/>
              <a:t> </a:t>
            </a:r>
            <a:r>
              <a:rPr lang="en-CA" dirty="0" err="1"/>
              <a:t>mục</a:t>
            </a:r>
            <a:endParaRPr lang="en-US" sz="2400" dirty="0"/>
          </a:p>
        </p:txBody>
      </p:sp>
      <p:pic>
        <p:nvPicPr>
          <p:cNvPr id="5" name="Content Placeholder 3" descr="C:\Users\swong\Documents\Manuals\IC3 GS4\7314 IC3 GS4\error file access.png"/>
          <p:cNvPicPr>
            <a:picLocks/>
          </p:cNvPicPr>
          <p:nvPr/>
        </p:nvPicPr>
        <p:blipFill>
          <a:blip r:embed="rId3">
            <a:extLst>
              <a:ext uri="{28A0092B-C50C-407E-A947-70E740481C1C}">
                <a14:useLocalDpi xmlns:a14="http://schemas.microsoft.com/office/drawing/2010/main" val="0"/>
              </a:ext>
            </a:extLst>
          </a:blip>
          <a:stretch>
            <a:fillRect/>
          </a:stretch>
        </p:blipFill>
        <p:spPr bwMode="auto">
          <a:xfrm>
            <a:off x="2213429" y="4112399"/>
            <a:ext cx="4717142" cy="2045122"/>
          </a:xfrm>
          <a:prstGeom prst="rect">
            <a:avLst/>
          </a:prstGeom>
          <a:noFill/>
          <a:ln>
            <a:noFill/>
          </a:ln>
        </p:spPr>
      </p:pic>
      <p:sp>
        <p:nvSpPr>
          <p:cNvPr id="4" name="Footer Placeholder 3"/>
          <p:cNvSpPr>
            <a:spLocks noGrp="1"/>
          </p:cNvSpPr>
          <p:nvPr>
            <p:ph type="ftr" sz="quarter" idx="11"/>
          </p:nvPr>
        </p:nvSpPr>
        <p:spPr/>
        <p:txBody>
          <a:bodyPr/>
          <a:lstStyle/>
          <a:p>
            <a:r>
              <a:rPr lang="en-US" smtClean="0"/>
              <a:t>© IIG Vietnam</a:t>
            </a:r>
            <a:endParaRPr lang="en-US" dirty="0"/>
          </a:p>
        </p:txBody>
      </p:sp>
      <p:sp>
        <p:nvSpPr>
          <p:cNvPr id="6" name="Slide Number Placeholder 5"/>
          <p:cNvSpPr>
            <a:spLocks noGrp="1"/>
          </p:cNvSpPr>
          <p:nvPr>
            <p:ph type="sldNum" sz="quarter" idx="12"/>
          </p:nvPr>
        </p:nvSpPr>
        <p:spPr/>
        <p:txBody>
          <a:bodyPr/>
          <a:lstStyle/>
          <a:p>
            <a:fld id="{45FB6C65-6715-49C2-A781-2C0369051A11}" type="slidenum">
              <a:rPr lang="en-US" smtClean="0"/>
              <a:t>51</a:t>
            </a:fld>
            <a:endParaRPr lang="en-US" dirty="0"/>
          </a:p>
        </p:txBody>
      </p:sp>
    </p:spTree>
    <p:extLst>
      <p:ext uri="{BB962C8B-B14F-4D97-AF65-F5344CB8AC3E}">
        <p14:creationId xmlns:p14="http://schemas.microsoft.com/office/powerpoint/2010/main" val="3780620196"/>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Tóm tắt bài học</a:t>
            </a:r>
            <a:endParaRPr lang="en-US" dirty="0"/>
          </a:p>
        </p:txBody>
      </p:sp>
      <p:sp>
        <p:nvSpPr>
          <p:cNvPr id="3" name="Content Placeholder 2"/>
          <p:cNvSpPr>
            <a:spLocks noGrp="1"/>
          </p:cNvSpPr>
          <p:nvPr>
            <p:ph idx="1"/>
          </p:nvPr>
        </p:nvSpPr>
        <p:spPr>
          <a:xfrm>
            <a:off x="373063" y="1300162"/>
            <a:ext cx="8385175" cy="5127531"/>
          </a:xfrm>
        </p:spPr>
        <p:txBody>
          <a:bodyPr>
            <a:normAutofit lnSpcReduction="10000"/>
          </a:bodyPr>
          <a:lstStyle/>
          <a:p>
            <a:pPr lvl="0"/>
            <a:r>
              <a:rPr lang="en-US" dirty="0" err="1"/>
              <a:t>cách</a:t>
            </a:r>
            <a:r>
              <a:rPr lang="en-US" dirty="0"/>
              <a:t> </a:t>
            </a:r>
            <a:r>
              <a:rPr lang="en-US" dirty="0" err="1"/>
              <a:t>làm</a:t>
            </a:r>
            <a:r>
              <a:rPr lang="en-US" dirty="0"/>
              <a:t> </a:t>
            </a:r>
            <a:r>
              <a:rPr lang="en-US" dirty="0" err="1"/>
              <a:t>việc</a:t>
            </a:r>
            <a:r>
              <a:rPr lang="en-US" dirty="0"/>
              <a:t> </a:t>
            </a:r>
            <a:r>
              <a:rPr lang="en-US" dirty="0" err="1"/>
              <a:t>với</a:t>
            </a:r>
            <a:r>
              <a:rPr lang="en-US" dirty="0"/>
              <a:t> </a:t>
            </a:r>
            <a:r>
              <a:rPr lang="en-US" dirty="0" err="1"/>
              <a:t>một</a:t>
            </a:r>
            <a:r>
              <a:rPr lang="en-US" dirty="0"/>
              <a:t> </a:t>
            </a:r>
            <a:r>
              <a:rPr lang="en-US" dirty="0" err="1"/>
              <a:t>cửa</a:t>
            </a:r>
            <a:r>
              <a:rPr lang="en-US" dirty="0"/>
              <a:t> </a:t>
            </a:r>
            <a:r>
              <a:rPr lang="en-US" dirty="0" err="1"/>
              <a:t>sổ</a:t>
            </a:r>
            <a:r>
              <a:rPr lang="en-US" dirty="0"/>
              <a:t> </a:t>
            </a:r>
            <a:r>
              <a:rPr lang="en-US" dirty="0" err="1"/>
              <a:t>điển</a:t>
            </a:r>
            <a:r>
              <a:rPr lang="en-US" dirty="0"/>
              <a:t> </a:t>
            </a:r>
            <a:r>
              <a:rPr lang="en-US" dirty="0" err="1"/>
              <a:t>hình</a:t>
            </a:r>
            <a:endParaRPr lang="vi-VN" dirty="0"/>
          </a:p>
          <a:p>
            <a:pPr lvl="0"/>
            <a:r>
              <a:rPr lang="en-US" dirty="0" err="1"/>
              <a:t>tập</a:t>
            </a:r>
            <a:r>
              <a:rPr lang="en-US" dirty="0"/>
              <a:t> tin </a:t>
            </a:r>
            <a:r>
              <a:rPr lang="en-US" dirty="0" err="1"/>
              <a:t>hoặc</a:t>
            </a:r>
            <a:r>
              <a:rPr lang="en-US" dirty="0"/>
              <a:t> </a:t>
            </a:r>
            <a:r>
              <a:rPr lang="en-US" dirty="0" err="1"/>
              <a:t>thư</a:t>
            </a:r>
            <a:r>
              <a:rPr lang="en-US" dirty="0"/>
              <a:t> </a:t>
            </a:r>
            <a:r>
              <a:rPr lang="en-US" dirty="0" err="1"/>
              <a:t>mục</a:t>
            </a:r>
            <a:r>
              <a:rPr lang="en-US" dirty="0"/>
              <a:t> </a:t>
            </a:r>
            <a:r>
              <a:rPr lang="en-US" dirty="0" err="1"/>
              <a:t>là</a:t>
            </a:r>
            <a:r>
              <a:rPr lang="en-US" dirty="0"/>
              <a:t> </a:t>
            </a:r>
            <a:r>
              <a:rPr lang="en-US" dirty="0" err="1"/>
              <a:t>gì</a:t>
            </a:r>
            <a:endParaRPr lang="vi-VN" dirty="0"/>
          </a:p>
          <a:p>
            <a:pPr lvl="0"/>
            <a:r>
              <a:rPr lang="en-US" dirty="0" err="1"/>
              <a:t>lựa</a:t>
            </a:r>
            <a:r>
              <a:rPr lang="en-US" dirty="0"/>
              <a:t> </a:t>
            </a:r>
            <a:r>
              <a:rPr lang="en-US" dirty="0" err="1"/>
              <a:t>chọn</a:t>
            </a:r>
            <a:r>
              <a:rPr lang="en-US" dirty="0"/>
              <a:t> </a:t>
            </a:r>
            <a:r>
              <a:rPr lang="en-US" dirty="0" err="1"/>
              <a:t>các</a:t>
            </a:r>
            <a:r>
              <a:rPr lang="en-US" dirty="0"/>
              <a:t> </a:t>
            </a:r>
            <a:r>
              <a:rPr lang="en-US" dirty="0" err="1"/>
              <a:t>tập</a:t>
            </a:r>
            <a:r>
              <a:rPr lang="en-US" dirty="0"/>
              <a:t> tin </a:t>
            </a:r>
            <a:r>
              <a:rPr lang="en-US" dirty="0" err="1"/>
              <a:t>hoặc</a:t>
            </a:r>
            <a:r>
              <a:rPr lang="en-US" dirty="0"/>
              <a:t> </a:t>
            </a:r>
            <a:r>
              <a:rPr lang="en-US" dirty="0" err="1"/>
              <a:t>thư</a:t>
            </a:r>
            <a:r>
              <a:rPr lang="en-US" dirty="0"/>
              <a:t> </a:t>
            </a:r>
            <a:r>
              <a:rPr lang="en-US" dirty="0" err="1"/>
              <a:t>mục</a:t>
            </a:r>
            <a:endParaRPr lang="vi-VN" dirty="0"/>
          </a:p>
          <a:p>
            <a:r>
              <a:rPr lang="en-CA" dirty="0" err="1"/>
              <a:t>sao</a:t>
            </a:r>
            <a:r>
              <a:rPr lang="en-CA" dirty="0"/>
              <a:t> </a:t>
            </a:r>
            <a:r>
              <a:rPr lang="en-CA" dirty="0" err="1"/>
              <a:t>chép</a:t>
            </a:r>
            <a:r>
              <a:rPr lang="en-CA" dirty="0"/>
              <a:t> </a:t>
            </a:r>
            <a:r>
              <a:rPr lang="en-CA" dirty="0" err="1"/>
              <a:t>hoặc</a:t>
            </a:r>
            <a:r>
              <a:rPr lang="en-CA" dirty="0"/>
              <a:t> di </a:t>
            </a:r>
            <a:r>
              <a:rPr lang="en-CA" dirty="0" err="1"/>
              <a:t>chuyển</a:t>
            </a:r>
            <a:r>
              <a:rPr lang="en-CA" dirty="0"/>
              <a:t> </a:t>
            </a:r>
            <a:r>
              <a:rPr lang="en-CA" dirty="0" err="1"/>
              <a:t>các</a:t>
            </a:r>
            <a:r>
              <a:rPr lang="en-CA" dirty="0"/>
              <a:t> </a:t>
            </a:r>
            <a:r>
              <a:rPr lang="en-CA" dirty="0" err="1"/>
              <a:t>tập</a:t>
            </a:r>
            <a:r>
              <a:rPr lang="en-CA" dirty="0"/>
              <a:t> tin hay </a:t>
            </a:r>
            <a:r>
              <a:rPr lang="en-CA" dirty="0" err="1"/>
              <a:t>thư</a:t>
            </a:r>
            <a:r>
              <a:rPr lang="en-CA" dirty="0"/>
              <a:t> </a:t>
            </a:r>
            <a:r>
              <a:rPr lang="en-CA" dirty="0" err="1" smtClean="0"/>
              <a:t>mục</a:t>
            </a:r>
            <a:endParaRPr lang="vi-VN" dirty="0" smtClean="0"/>
          </a:p>
          <a:p>
            <a:pPr lvl="0"/>
            <a:r>
              <a:rPr lang="en-US" dirty="0" err="1"/>
              <a:t>thay</a:t>
            </a:r>
            <a:r>
              <a:rPr lang="en-US" dirty="0"/>
              <a:t> </a:t>
            </a:r>
            <a:r>
              <a:rPr lang="en-US" dirty="0" err="1"/>
              <a:t>đổi</a:t>
            </a:r>
            <a:r>
              <a:rPr lang="en-US" dirty="0"/>
              <a:t> </a:t>
            </a:r>
            <a:r>
              <a:rPr lang="en-US" dirty="0" err="1"/>
              <a:t>cách</a:t>
            </a:r>
            <a:r>
              <a:rPr lang="en-US" dirty="0"/>
              <a:t> </a:t>
            </a:r>
            <a:r>
              <a:rPr lang="en-US" dirty="0" err="1"/>
              <a:t>xem</a:t>
            </a:r>
            <a:r>
              <a:rPr lang="en-US" dirty="0"/>
              <a:t> </a:t>
            </a:r>
            <a:r>
              <a:rPr lang="en-US" dirty="0" err="1"/>
              <a:t>các</a:t>
            </a:r>
            <a:r>
              <a:rPr lang="en-US" dirty="0"/>
              <a:t> ổ </a:t>
            </a:r>
            <a:r>
              <a:rPr lang="en-US" dirty="0" err="1"/>
              <a:t>đĩa</a:t>
            </a:r>
            <a:r>
              <a:rPr lang="en-US" dirty="0"/>
              <a:t>, </a:t>
            </a:r>
            <a:r>
              <a:rPr lang="en-US" dirty="0" err="1"/>
              <a:t>tập</a:t>
            </a:r>
            <a:r>
              <a:rPr lang="en-US" dirty="0"/>
              <a:t> tin hay </a:t>
            </a:r>
            <a:r>
              <a:rPr lang="en-US" dirty="0" err="1"/>
              <a:t>thư</a:t>
            </a:r>
            <a:r>
              <a:rPr lang="en-US" dirty="0"/>
              <a:t> </a:t>
            </a:r>
            <a:r>
              <a:rPr lang="en-US" dirty="0" err="1"/>
              <a:t>mục</a:t>
            </a:r>
            <a:endParaRPr lang="vi-VN" dirty="0"/>
          </a:p>
          <a:p>
            <a:pPr lvl="0"/>
            <a:r>
              <a:rPr lang="en-US" dirty="0" err="1"/>
              <a:t>cách</a:t>
            </a:r>
            <a:r>
              <a:rPr lang="en-US" dirty="0"/>
              <a:t> </a:t>
            </a:r>
            <a:r>
              <a:rPr lang="en-US" dirty="0" err="1"/>
              <a:t>xem</a:t>
            </a:r>
            <a:r>
              <a:rPr lang="en-US" dirty="0"/>
              <a:t> hay </a:t>
            </a:r>
            <a:r>
              <a:rPr lang="en-US" dirty="0" err="1"/>
              <a:t>thay</a:t>
            </a:r>
            <a:r>
              <a:rPr lang="en-US" dirty="0"/>
              <a:t> </a:t>
            </a:r>
            <a:r>
              <a:rPr lang="en-US" dirty="0" err="1"/>
              <a:t>đổi</a:t>
            </a:r>
            <a:r>
              <a:rPr lang="en-US" dirty="0"/>
              <a:t> </a:t>
            </a:r>
            <a:r>
              <a:rPr lang="en-US" dirty="0" err="1"/>
              <a:t>các</a:t>
            </a:r>
            <a:r>
              <a:rPr lang="en-US" dirty="0"/>
              <a:t> </a:t>
            </a:r>
            <a:r>
              <a:rPr lang="en-US" dirty="0" err="1"/>
              <a:t>thuộc</a:t>
            </a:r>
            <a:r>
              <a:rPr lang="en-US" dirty="0"/>
              <a:t> </a:t>
            </a:r>
            <a:r>
              <a:rPr lang="en-US" dirty="0" err="1"/>
              <a:t>tính</a:t>
            </a:r>
            <a:r>
              <a:rPr lang="en-US" dirty="0"/>
              <a:t> </a:t>
            </a:r>
            <a:r>
              <a:rPr lang="en-US" dirty="0" err="1"/>
              <a:t>của</a:t>
            </a:r>
            <a:r>
              <a:rPr lang="en-US" dirty="0"/>
              <a:t> </a:t>
            </a:r>
            <a:r>
              <a:rPr lang="en-US" dirty="0" err="1"/>
              <a:t>một</a:t>
            </a:r>
            <a:r>
              <a:rPr lang="en-US" dirty="0"/>
              <a:t> </a:t>
            </a:r>
            <a:r>
              <a:rPr lang="en-US" dirty="0" err="1"/>
              <a:t>thư</a:t>
            </a:r>
            <a:r>
              <a:rPr lang="en-US" dirty="0"/>
              <a:t> </a:t>
            </a:r>
            <a:r>
              <a:rPr lang="en-US" dirty="0" err="1"/>
              <a:t>mục</a:t>
            </a:r>
            <a:endParaRPr lang="vi-VN" dirty="0"/>
          </a:p>
          <a:p>
            <a:pPr lvl="0"/>
            <a:r>
              <a:rPr lang="en-US" dirty="0" err="1"/>
              <a:t>đổi</a:t>
            </a:r>
            <a:r>
              <a:rPr lang="en-US" dirty="0"/>
              <a:t> </a:t>
            </a:r>
            <a:r>
              <a:rPr lang="en-US" dirty="0" err="1"/>
              <a:t>tên</a:t>
            </a:r>
            <a:r>
              <a:rPr lang="en-US" dirty="0"/>
              <a:t> </a:t>
            </a:r>
            <a:r>
              <a:rPr lang="en-US" dirty="0" err="1"/>
              <a:t>tập</a:t>
            </a:r>
            <a:r>
              <a:rPr lang="en-US" dirty="0"/>
              <a:t> tin hay </a:t>
            </a:r>
            <a:r>
              <a:rPr lang="en-US" dirty="0" err="1"/>
              <a:t>thư</a:t>
            </a:r>
            <a:r>
              <a:rPr lang="en-US" dirty="0"/>
              <a:t> </a:t>
            </a:r>
            <a:r>
              <a:rPr lang="en-US" dirty="0" err="1"/>
              <a:t>mục</a:t>
            </a:r>
            <a:r>
              <a:rPr lang="en-US" dirty="0"/>
              <a:t> </a:t>
            </a:r>
            <a:endParaRPr lang="vi-VN" dirty="0"/>
          </a:p>
          <a:p>
            <a:r>
              <a:rPr lang="en-CA" dirty="0" err="1"/>
              <a:t>tìm</a:t>
            </a:r>
            <a:r>
              <a:rPr lang="en-CA" dirty="0"/>
              <a:t> </a:t>
            </a:r>
            <a:r>
              <a:rPr lang="en-CA" dirty="0" err="1"/>
              <a:t>kiếm</a:t>
            </a:r>
            <a:r>
              <a:rPr lang="en-CA" dirty="0"/>
              <a:t> </a:t>
            </a:r>
            <a:r>
              <a:rPr lang="en-CA" dirty="0" err="1"/>
              <a:t>các</a:t>
            </a:r>
            <a:r>
              <a:rPr lang="en-CA" dirty="0"/>
              <a:t> </a:t>
            </a:r>
            <a:r>
              <a:rPr lang="en-CA" dirty="0" err="1"/>
              <a:t>tập</a:t>
            </a:r>
            <a:r>
              <a:rPr lang="en-CA" dirty="0"/>
              <a:t> tin</a:t>
            </a:r>
            <a:endParaRPr lang="vi-VN" dirty="0"/>
          </a:p>
        </p:txBody>
      </p:sp>
      <p:sp>
        <p:nvSpPr>
          <p:cNvPr id="4" name="Footer Placeholder 3"/>
          <p:cNvSpPr>
            <a:spLocks noGrp="1"/>
          </p:cNvSpPr>
          <p:nvPr>
            <p:ph type="ftr" sz="quarter" idx="11"/>
          </p:nvPr>
        </p:nvSpPr>
        <p:spPr/>
        <p:txBody>
          <a:bodyPr/>
          <a:lstStyle/>
          <a:p>
            <a:r>
              <a:rPr lang="en-US" smtClean="0"/>
              <a:t>© IIG Vietnam</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52</a:t>
            </a:fld>
            <a:endParaRPr lang="en-US" dirty="0"/>
          </a:p>
        </p:txBody>
      </p:sp>
    </p:spTree>
    <p:extLst>
      <p:ext uri="{BB962C8B-B14F-4D97-AF65-F5344CB8AC3E}">
        <p14:creationId xmlns:p14="http://schemas.microsoft.com/office/powerpoint/2010/main" val="4084018396"/>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Câu hỏi ôn tập</a:t>
            </a:r>
            <a:endParaRPr lang="en-US" dirty="0"/>
          </a:p>
        </p:txBody>
      </p:sp>
      <p:sp>
        <p:nvSpPr>
          <p:cNvPr id="3" name="Content Placeholder 2"/>
          <p:cNvSpPr>
            <a:spLocks noGrp="1"/>
          </p:cNvSpPr>
          <p:nvPr>
            <p:ph idx="1"/>
          </p:nvPr>
        </p:nvSpPr>
        <p:spPr>
          <a:xfrm>
            <a:off x="373063" y="1300163"/>
            <a:ext cx="8385175" cy="5346443"/>
          </a:xfrm>
        </p:spPr>
        <p:txBody>
          <a:bodyPr>
            <a:normAutofit fontScale="40000" lnSpcReduction="20000"/>
          </a:bodyPr>
          <a:lstStyle/>
          <a:p>
            <a:pPr marL="344488" indent="-344488">
              <a:lnSpc>
                <a:spcPct val="120000"/>
              </a:lnSpc>
              <a:spcBef>
                <a:spcPts val="600"/>
              </a:spcBef>
              <a:buNone/>
              <a:tabLst>
                <a:tab pos="465138" algn="l"/>
                <a:tab pos="749300" algn="l"/>
              </a:tabLst>
            </a:pPr>
            <a:r>
              <a:rPr lang="vi-VN" sz="4200" dirty="0" smtClean="0"/>
              <a:t>1.	Có thể xem đường dẫn của một tập tin hoặc một thư mục có ích như thế nào?</a:t>
            </a:r>
          </a:p>
          <a:p>
            <a:pPr marL="344488" indent="-344488">
              <a:lnSpc>
                <a:spcPct val="120000"/>
              </a:lnSpc>
              <a:spcBef>
                <a:spcPts val="600"/>
              </a:spcBef>
              <a:buNone/>
              <a:tabLst>
                <a:tab pos="465138" algn="l"/>
                <a:tab pos="749300" algn="l"/>
              </a:tabLst>
            </a:pPr>
            <a:r>
              <a:rPr lang="en-US" sz="4200" dirty="0" smtClean="0"/>
              <a:t>	</a:t>
            </a:r>
            <a:r>
              <a:rPr lang="vi-VN" sz="4200" dirty="0" smtClean="0"/>
              <a:t>a.	Cho bạn biết tập tin hoặc thư mục được lưu trữ trên ổ đĩa nào.</a:t>
            </a:r>
          </a:p>
          <a:p>
            <a:pPr marL="344488" indent="-344488">
              <a:lnSpc>
                <a:spcPct val="120000"/>
              </a:lnSpc>
              <a:spcBef>
                <a:spcPts val="600"/>
              </a:spcBef>
              <a:buNone/>
              <a:tabLst>
                <a:tab pos="465138" algn="l"/>
                <a:tab pos="749300" algn="l"/>
              </a:tabLst>
            </a:pPr>
            <a:r>
              <a:rPr lang="en-US" sz="4200" dirty="0" smtClean="0"/>
              <a:t>	</a:t>
            </a:r>
            <a:r>
              <a:rPr lang="vi-VN" sz="4200" dirty="0" smtClean="0"/>
              <a:t>b.	Cho bạn biết có tập tin hoặc thư mục được lưu trữ trên một mạng không. </a:t>
            </a:r>
          </a:p>
          <a:p>
            <a:pPr marL="344488" indent="-344488">
              <a:lnSpc>
                <a:spcPct val="120000"/>
              </a:lnSpc>
              <a:spcBef>
                <a:spcPts val="600"/>
              </a:spcBef>
              <a:buNone/>
              <a:tabLst>
                <a:tab pos="465138" algn="l"/>
                <a:tab pos="749300" algn="l"/>
              </a:tabLst>
            </a:pPr>
            <a:r>
              <a:rPr lang="en-US" sz="4200" dirty="0" smtClean="0"/>
              <a:t>	</a:t>
            </a:r>
            <a:r>
              <a:rPr lang="vi-VN" sz="4200" dirty="0" smtClean="0"/>
              <a:t>c.	Cho bạn biết tên của thư mục và có bao nhiêu cấp bạn phải đi qua để đến thư </a:t>
            </a:r>
            <a:r>
              <a:rPr lang="en-US" sz="4200" dirty="0" smtClean="0"/>
              <a:t>		</a:t>
            </a:r>
            <a:r>
              <a:rPr lang="vi-VN" sz="4200" dirty="0" smtClean="0"/>
              <a:t>mục đó. </a:t>
            </a:r>
          </a:p>
          <a:p>
            <a:pPr marL="344488" indent="-344488">
              <a:lnSpc>
                <a:spcPct val="120000"/>
              </a:lnSpc>
              <a:spcBef>
                <a:spcPts val="600"/>
              </a:spcBef>
              <a:buNone/>
              <a:tabLst>
                <a:tab pos="465138" algn="l"/>
                <a:tab pos="749300" algn="l"/>
              </a:tabLst>
            </a:pPr>
            <a:r>
              <a:rPr lang="en-US" sz="4200" dirty="0" smtClean="0"/>
              <a:t>	</a:t>
            </a:r>
            <a:r>
              <a:rPr lang="vi-VN" sz="4200" dirty="0" smtClean="0"/>
              <a:t>d.	Tất cả những điều trên </a:t>
            </a:r>
          </a:p>
          <a:p>
            <a:pPr marL="344488" indent="-344488">
              <a:lnSpc>
                <a:spcPct val="120000"/>
              </a:lnSpc>
              <a:spcBef>
                <a:spcPts val="600"/>
              </a:spcBef>
              <a:buNone/>
              <a:tabLst>
                <a:tab pos="465138" algn="l"/>
                <a:tab pos="749300" algn="l"/>
              </a:tabLst>
            </a:pPr>
            <a:r>
              <a:rPr lang="vi-VN" sz="4200" dirty="0" smtClean="0"/>
              <a:t>2.</a:t>
            </a:r>
            <a:r>
              <a:rPr lang="vi-VN" sz="4200" dirty="0"/>
              <a:t>	Hình mũi tên nào chỉ cho bạn có thể thay đổi kích thước hai viền của một cửa sổ tại cùng một thời điểm?</a:t>
            </a:r>
            <a:endParaRPr lang="vi-VN" sz="4200" dirty="0" smtClean="0"/>
          </a:p>
          <a:p>
            <a:pPr marL="344488" indent="-344488">
              <a:lnSpc>
                <a:spcPct val="120000"/>
              </a:lnSpc>
              <a:spcBef>
                <a:spcPts val="600"/>
              </a:spcBef>
              <a:buNone/>
              <a:tabLst>
                <a:tab pos="465138" algn="l"/>
                <a:tab pos="749300" algn="l"/>
                <a:tab pos="2293938" algn="l"/>
                <a:tab pos="4122738" algn="l"/>
              </a:tabLst>
            </a:pPr>
            <a:r>
              <a:rPr lang="en-US" dirty="0" smtClean="0"/>
              <a:t>	</a:t>
            </a:r>
            <a:r>
              <a:rPr lang="en-US" sz="4300" dirty="0"/>
              <a:t>	a.	 	b.	 	c.	 </a:t>
            </a:r>
          </a:p>
          <a:p>
            <a:pPr marL="344488" indent="-344488">
              <a:lnSpc>
                <a:spcPct val="120000"/>
              </a:lnSpc>
              <a:spcBef>
                <a:spcPts val="600"/>
              </a:spcBef>
              <a:buNone/>
              <a:tabLst>
                <a:tab pos="465138" algn="l"/>
                <a:tab pos="749300" algn="l"/>
              </a:tabLst>
            </a:pPr>
            <a:r>
              <a:rPr lang="en-US" sz="4000" dirty="0"/>
              <a:t>3.	</a:t>
            </a:r>
            <a:r>
              <a:rPr lang="vi-VN" sz="4000" dirty="0"/>
              <a:t>Thư viện trong Windows Explorer là gì?</a:t>
            </a:r>
          </a:p>
          <a:p>
            <a:pPr marL="344488" indent="-344488">
              <a:lnSpc>
                <a:spcPct val="120000"/>
              </a:lnSpc>
              <a:spcBef>
                <a:spcPts val="600"/>
              </a:spcBef>
              <a:buNone/>
              <a:tabLst>
                <a:tab pos="465138" algn="l"/>
                <a:tab pos="749300" algn="l"/>
              </a:tabLst>
            </a:pPr>
            <a:r>
              <a:rPr lang="en-US" sz="4000" dirty="0" smtClean="0"/>
              <a:t>	</a:t>
            </a:r>
            <a:r>
              <a:rPr lang="vi-VN" sz="4000" dirty="0" smtClean="0"/>
              <a:t>a</a:t>
            </a:r>
            <a:r>
              <a:rPr lang="vi-VN" sz="4000" dirty="0"/>
              <a:t>.	Giống như một thư mục</a:t>
            </a:r>
          </a:p>
          <a:p>
            <a:pPr marL="344488" indent="-344488">
              <a:lnSpc>
                <a:spcPct val="120000"/>
              </a:lnSpc>
              <a:spcBef>
                <a:spcPts val="600"/>
              </a:spcBef>
              <a:buNone/>
              <a:tabLst>
                <a:tab pos="465138" algn="l"/>
                <a:tab pos="749300" algn="l"/>
              </a:tabLst>
            </a:pPr>
            <a:r>
              <a:rPr lang="en-US" sz="4000" dirty="0" smtClean="0"/>
              <a:t>	</a:t>
            </a:r>
            <a:r>
              <a:rPr lang="vi-VN" sz="4000" dirty="0" smtClean="0"/>
              <a:t>b</a:t>
            </a:r>
            <a:r>
              <a:rPr lang="vi-VN" sz="4000" dirty="0"/>
              <a:t>.	Tên của một ổ đĩa</a:t>
            </a:r>
          </a:p>
          <a:p>
            <a:pPr marL="344488" indent="-344488">
              <a:lnSpc>
                <a:spcPct val="120000"/>
              </a:lnSpc>
              <a:spcBef>
                <a:spcPts val="600"/>
              </a:spcBef>
              <a:buNone/>
              <a:tabLst>
                <a:tab pos="465138" algn="l"/>
                <a:tab pos="749300" algn="l"/>
              </a:tabLst>
            </a:pPr>
            <a:r>
              <a:rPr lang="en-US" sz="4000" dirty="0" smtClean="0"/>
              <a:t>	</a:t>
            </a:r>
            <a:r>
              <a:rPr lang="vi-VN" sz="4000" dirty="0" smtClean="0"/>
              <a:t>c</a:t>
            </a:r>
            <a:r>
              <a:rPr lang="vi-VN" sz="4000" dirty="0"/>
              <a:t>.	Một thư mục để lưu vết các tập tin Internet của bạn</a:t>
            </a:r>
          </a:p>
          <a:p>
            <a:pPr marL="344488" indent="-344488">
              <a:lnSpc>
                <a:spcPct val="120000"/>
              </a:lnSpc>
              <a:spcBef>
                <a:spcPts val="600"/>
              </a:spcBef>
              <a:buNone/>
              <a:tabLst>
                <a:tab pos="465138" algn="l"/>
                <a:tab pos="749300" algn="l"/>
              </a:tabLst>
            </a:pPr>
            <a:r>
              <a:rPr lang="en-US" sz="4000" dirty="0" smtClean="0"/>
              <a:t>	</a:t>
            </a:r>
            <a:r>
              <a:rPr lang="vi-VN" sz="4000" dirty="0" smtClean="0"/>
              <a:t>d</a:t>
            </a:r>
            <a:r>
              <a:rPr lang="vi-VN" sz="4000" dirty="0"/>
              <a:t>.	Một tập hợp các mục, như là các tập tin và thư mục, được tập hợp lại từ nhiều nơi </a:t>
            </a:r>
            <a:r>
              <a:rPr lang="en-US" sz="4000" dirty="0" smtClean="0"/>
              <a:t>		</a:t>
            </a:r>
            <a:r>
              <a:rPr lang="vi-VN" sz="4000" dirty="0" smtClean="0"/>
              <a:t>khác </a:t>
            </a:r>
            <a:r>
              <a:rPr lang="vi-VN" sz="4000" dirty="0"/>
              <a:t>nhau và thể hiện tại một nơi trung tâm</a:t>
            </a:r>
            <a:r>
              <a:rPr lang="vi-VN" sz="4000" dirty="0" smtClean="0"/>
              <a:t>.</a:t>
            </a:r>
            <a:endParaRPr lang="vi-VN" sz="4000" dirty="0"/>
          </a:p>
        </p:txBody>
      </p:sp>
      <p:grpSp>
        <p:nvGrpSpPr>
          <p:cNvPr id="7" name="Group 6"/>
          <p:cNvGrpSpPr/>
          <p:nvPr/>
        </p:nvGrpSpPr>
        <p:grpSpPr>
          <a:xfrm>
            <a:off x="1185597" y="3866321"/>
            <a:ext cx="4270261" cy="241300"/>
            <a:chOff x="1355725" y="3515042"/>
            <a:chExt cx="4270261" cy="241300"/>
          </a:xfrm>
        </p:grpSpPr>
        <p:pic>
          <p:nvPicPr>
            <p:cNvPr id="4" name="Picture 3" descr="C:\Users\swong\Documents\Manuals\IC3 GS4\7314 IC3 GS4\Screens\gs4-050.png"/>
            <p:cNvPicPr/>
            <p:nvPr/>
          </p:nvPicPr>
          <p:blipFill>
            <a:blip r:embed="rId3">
              <a:extLst>
                <a:ext uri="{28A0092B-C50C-407E-A947-70E740481C1C}">
                  <a14:useLocalDpi xmlns:a14="http://schemas.microsoft.com/office/drawing/2010/main" val="0"/>
                </a:ext>
              </a:extLst>
            </a:blip>
            <a:srcRect/>
            <a:stretch>
              <a:fillRect/>
            </a:stretch>
          </p:blipFill>
          <p:spPr bwMode="auto">
            <a:xfrm>
              <a:off x="1355725" y="3591242"/>
              <a:ext cx="241300" cy="120650"/>
            </a:xfrm>
            <a:prstGeom prst="rect">
              <a:avLst/>
            </a:prstGeom>
            <a:noFill/>
            <a:ln>
              <a:noFill/>
            </a:ln>
          </p:spPr>
        </p:pic>
        <p:pic>
          <p:nvPicPr>
            <p:cNvPr id="5" name="Picture 4" descr="C:\Users\swong\Documents\Manuals\IC3 GS4\7314 IC3 GS4\Screens\gs4-053.png"/>
            <p:cNvPicPr/>
            <p:nvPr/>
          </p:nvPicPr>
          <p:blipFill>
            <a:blip r:embed="rId4">
              <a:extLst>
                <a:ext uri="{28A0092B-C50C-407E-A947-70E740481C1C}">
                  <a14:useLocalDpi xmlns:a14="http://schemas.microsoft.com/office/drawing/2010/main" val="0"/>
                </a:ext>
              </a:extLst>
            </a:blip>
            <a:srcRect/>
            <a:stretch>
              <a:fillRect/>
            </a:stretch>
          </p:blipFill>
          <p:spPr bwMode="auto">
            <a:xfrm>
              <a:off x="3201670" y="3515042"/>
              <a:ext cx="207010" cy="189865"/>
            </a:xfrm>
            <a:prstGeom prst="rect">
              <a:avLst/>
            </a:prstGeom>
            <a:noFill/>
            <a:ln>
              <a:noFill/>
            </a:ln>
          </p:spPr>
        </p:pic>
        <p:pic>
          <p:nvPicPr>
            <p:cNvPr id="6" name="Picture 5" descr="C:\Users\swong\Documents\Manuals\IC3 GS4\7314 IC3 GS4\Screens\gs4-052.png"/>
            <p:cNvPicPr/>
            <p:nvPr/>
          </p:nvPicPr>
          <p:blipFill rotWithShape="1">
            <a:blip r:embed="rId5">
              <a:extLst>
                <a:ext uri="{28A0092B-C50C-407E-A947-70E740481C1C}">
                  <a14:useLocalDpi xmlns:a14="http://schemas.microsoft.com/office/drawing/2010/main" val="0"/>
                </a:ext>
              </a:extLst>
            </a:blip>
            <a:srcRect t="17651"/>
            <a:stretch/>
          </p:blipFill>
          <p:spPr bwMode="auto">
            <a:xfrm>
              <a:off x="5436756" y="3515042"/>
              <a:ext cx="189230" cy="241300"/>
            </a:xfrm>
            <a:prstGeom prst="rect">
              <a:avLst/>
            </a:prstGeom>
            <a:noFill/>
            <a:ln>
              <a:noFill/>
            </a:ln>
            <a:extLst>
              <a:ext uri="{53640926-AAD7-44D8-BBD7-CCE9431645EC}">
                <a14:shadowObscured xmlns:a14="http://schemas.microsoft.com/office/drawing/2010/main"/>
              </a:ext>
            </a:extLst>
          </p:spPr>
        </p:pic>
      </p:grpSp>
      <p:sp>
        <p:nvSpPr>
          <p:cNvPr id="8" name="Footer Placeholder 7"/>
          <p:cNvSpPr>
            <a:spLocks noGrp="1"/>
          </p:cNvSpPr>
          <p:nvPr>
            <p:ph type="ftr" sz="quarter" idx="11"/>
          </p:nvPr>
        </p:nvSpPr>
        <p:spPr/>
        <p:txBody>
          <a:bodyPr/>
          <a:lstStyle/>
          <a:p>
            <a:r>
              <a:rPr lang="en-US" smtClean="0"/>
              <a:t>© IIG Vietnam</a:t>
            </a:r>
            <a:endParaRPr lang="en-US" dirty="0"/>
          </a:p>
        </p:txBody>
      </p:sp>
      <p:sp>
        <p:nvSpPr>
          <p:cNvPr id="9" name="Slide Number Placeholder 8"/>
          <p:cNvSpPr>
            <a:spLocks noGrp="1"/>
          </p:cNvSpPr>
          <p:nvPr>
            <p:ph type="sldNum" sz="quarter" idx="12"/>
          </p:nvPr>
        </p:nvSpPr>
        <p:spPr/>
        <p:txBody>
          <a:bodyPr/>
          <a:lstStyle/>
          <a:p>
            <a:fld id="{45FB6C65-6715-49C2-A781-2C0369051A11}" type="slidenum">
              <a:rPr lang="en-US" smtClean="0"/>
              <a:t>53</a:t>
            </a:fld>
            <a:endParaRPr lang="en-US" dirty="0"/>
          </a:p>
        </p:txBody>
      </p:sp>
    </p:spTree>
    <p:extLst>
      <p:ext uri="{BB962C8B-B14F-4D97-AF65-F5344CB8AC3E}">
        <p14:creationId xmlns:p14="http://schemas.microsoft.com/office/powerpoint/2010/main" val="3997844458"/>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Review Questions</a:t>
            </a:r>
            <a:endParaRPr lang="en-US" dirty="0"/>
          </a:p>
        </p:txBody>
      </p:sp>
      <p:sp>
        <p:nvSpPr>
          <p:cNvPr id="3" name="Content Placeholder 2"/>
          <p:cNvSpPr>
            <a:spLocks noGrp="1"/>
          </p:cNvSpPr>
          <p:nvPr>
            <p:ph idx="1"/>
          </p:nvPr>
        </p:nvSpPr>
        <p:spPr/>
        <p:txBody>
          <a:bodyPr>
            <a:normAutofit/>
          </a:bodyPr>
          <a:lstStyle/>
          <a:p>
            <a:pPr marL="347663" indent="-347663">
              <a:lnSpc>
                <a:spcPct val="120000"/>
              </a:lnSpc>
              <a:buNone/>
              <a:tabLst>
                <a:tab pos="344488" algn="l"/>
                <a:tab pos="682625" algn="l"/>
              </a:tabLst>
            </a:pPr>
            <a:r>
              <a:rPr lang="en-US" sz="2200" dirty="0"/>
              <a:t>4.</a:t>
            </a:r>
            <a:r>
              <a:rPr lang="en-US" sz="2200"/>
              <a:t>	</a:t>
            </a:r>
            <a:r>
              <a:rPr lang="vi-VN" sz="2200"/>
              <a:t>Trên hình sau, đánh dấu vị trí của Navigation Pane (danh sách các thư mục) và Contents Pane.</a:t>
            </a:r>
            <a:endParaRPr lang="en-US" sz="2200" dirty="0"/>
          </a:p>
          <a:p>
            <a:pPr marL="347663" indent="-347663">
              <a:lnSpc>
                <a:spcPct val="120000"/>
              </a:lnSpc>
              <a:buNone/>
              <a:tabLst>
                <a:tab pos="347663" algn="l"/>
                <a:tab pos="682625" algn="l"/>
              </a:tabLst>
            </a:pPr>
            <a:endParaRPr lang="en-US" sz="2400" dirty="0"/>
          </a:p>
        </p:txBody>
      </p:sp>
      <p:pic>
        <p:nvPicPr>
          <p:cNvPr id="4" name="Picture 3" descr="C:\Users\swong\Documents\Manuals\IC3 GS4\7314 IC3 GS4\Screens\w7-054.png"/>
          <p:cNvPicPr/>
          <p:nvPr/>
        </p:nvPicPr>
        <p:blipFill>
          <a:blip r:embed="rId3">
            <a:extLst>
              <a:ext uri="{28A0092B-C50C-407E-A947-70E740481C1C}">
                <a14:useLocalDpi xmlns:a14="http://schemas.microsoft.com/office/drawing/2010/main" val="0"/>
              </a:ext>
            </a:extLst>
          </a:blip>
          <a:srcRect/>
          <a:stretch>
            <a:fillRect/>
          </a:stretch>
        </p:blipFill>
        <p:spPr bwMode="auto">
          <a:xfrm>
            <a:off x="2011463" y="2246224"/>
            <a:ext cx="5121074" cy="3576409"/>
          </a:xfrm>
          <a:prstGeom prst="rect">
            <a:avLst/>
          </a:prstGeom>
          <a:noFill/>
          <a:ln>
            <a:noFill/>
          </a:ln>
        </p:spPr>
      </p:pic>
      <p:sp>
        <p:nvSpPr>
          <p:cNvPr id="5" name="Footer Placeholder 4"/>
          <p:cNvSpPr>
            <a:spLocks noGrp="1"/>
          </p:cNvSpPr>
          <p:nvPr>
            <p:ph type="ftr" sz="quarter" idx="11"/>
          </p:nvPr>
        </p:nvSpPr>
        <p:spPr/>
        <p:txBody>
          <a:bodyPr/>
          <a:lstStyle/>
          <a:p>
            <a:r>
              <a:rPr lang="en-US" smtClean="0"/>
              <a:t>© IIG Vietnam</a:t>
            </a:r>
            <a:endParaRPr lang="en-US" dirty="0"/>
          </a:p>
        </p:txBody>
      </p:sp>
      <p:sp>
        <p:nvSpPr>
          <p:cNvPr id="6" name="Slide Number Placeholder 5"/>
          <p:cNvSpPr>
            <a:spLocks noGrp="1"/>
          </p:cNvSpPr>
          <p:nvPr>
            <p:ph type="sldNum" sz="quarter" idx="12"/>
          </p:nvPr>
        </p:nvSpPr>
        <p:spPr/>
        <p:txBody>
          <a:bodyPr/>
          <a:lstStyle/>
          <a:p>
            <a:fld id="{45FB6C65-6715-49C2-A781-2C0369051A11}" type="slidenum">
              <a:rPr lang="en-US" smtClean="0"/>
              <a:t>54</a:t>
            </a:fld>
            <a:endParaRPr lang="en-US" dirty="0"/>
          </a:p>
        </p:txBody>
      </p:sp>
    </p:spTree>
    <p:extLst>
      <p:ext uri="{BB962C8B-B14F-4D97-AF65-F5344CB8AC3E}">
        <p14:creationId xmlns:p14="http://schemas.microsoft.com/office/powerpoint/2010/main" val="4024798319"/>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Review Questions</a:t>
            </a:r>
            <a:endParaRPr lang="en-US" dirty="0"/>
          </a:p>
        </p:txBody>
      </p:sp>
      <p:sp>
        <p:nvSpPr>
          <p:cNvPr id="3" name="Content Placeholder 2"/>
          <p:cNvSpPr>
            <a:spLocks noGrp="1"/>
          </p:cNvSpPr>
          <p:nvPr>
            <p:ph idx="1"/>
          </p:nvPr>
        </p:nvSpPr>
        <p:spPr>
          <a:xfrm>
            <a:off x="373064" y="1300162"/>
            <a:ext cx="8292472" cy="4887987"/>
          </a:xfrm>
        </p:spPr>
        <p:txBody>
          <a:bodyPr>
            <a:normAutofit fontScale="70000" lnSpcReduction="20000"/>
          </a:bodyPr>
          <a:lstStyle/>
          <a:p>
            <a:pPr marL="344488" indent="-344488">
              <a:lnSpc>
                <a:spcPct val="120000"/>
              </a:lnSpc>
              <a:buNone/>
              <a:tabLst>
                <a:tab pos="465138" algn="l"/>
                <a:tab pos="793750" algn="l"/>
              </a:tabLst>
            </a:pPr>
            <a:r>
              <a:rPr lang="en-US" dirty="0" smtClean="0"/>
              <a:t>5.  </a:t>
            </a:r>
            <a:r>
              <a:rPr lang="vi-VN" dirty="0" smtClean="0"/>
              <a:t>Khi </a:t>
            </a:r>
            <a:r>
              <a:rPr lang="vi-VN" dirty="0"/>
              <a:t>bạn thấy một tập tin hoặc một thư mục xuất hiện tương tự như hình sau, điều này có ý nghĩa là gì?</a:t>
            </a:r>
          </a:p>
          <a:p>
            <a:pPr marL="344488" indent="-344488">
              <a:lnSpc>
                <a:spcPct val="120000"/>
              </a:lnSpc>
              <a:buNone/>
              <a:tabLst>
                <a:tab pos="465138" algn="l"/>
                <a:tab pos="793750" algn="l"/>
              </a:tabLst>
            </a:pPr>
            <a:r>
              <a:rPr lang="vi-VN" dirty="0"/>
              <a:t>	 </a:t>
            </a:r>
          </a:p>
          <a:p>
            <a:pPr marL="344488" indent="-344488">
              <a:lnSpc>
                <a:spcPct val="120000"/>
              </a:lnSpc>
              <a:buNone/>
              <a:tabLst>
                <a:tab pos="465138" algn="l"/>
                <a:tab pos="793750" algn="l"/>
              </a:tabLst>
            </a:pPr>
            <a:r>
              <a:rPr lang="en-US" dirty="0" smtClean="0"/>
              <a:t>	</a:t>
            </a:r>
            <a:r>
              <a:rPr lang="vi-VN" dirty="0" smtClean="0"/>
              <a:t>a</a:t>
            </a:r>
            <a:r>
              <a:rPr lang="vi-VN" dirty="0"/>
              <a:t>.	Tập tin hoặc thư mục sẽ bị xóa. </a:t>
            </a:r>
          </a:p>
          <a:p>
            <a:pPr marL="344488" indent="-344488">
              <a:lnSpc>
                <a:spcPct val="120000"/>
              </a:lnSpc>
              <a:buNone/>
              <a:tabLst>
                <a:tab pos="465138" algn="l"/>
                <a:tab pos="793750" algn="l"/>
              </a:tabLst>
            </a:pPr>
            <a:r>
              <a:rPr lang="en-US" dirty="0" smtClean="0"/>
              <a:t>	</a:t>
            </a:r>
            <a:r>
              <a:rPr lang="vi-VN" dirty="0" smtClean="0"/>
              <a:t>b</a:t>
            </a:r>
            <a:r>
              <a:rPr lang="vi-VN" dirty="0"/>
              <a:t>.	Tập tin hoặc thư mục sẽ đổi tên.</a:t>
            </a:r>
          </a:p>
          <a:p>
            <a:pPr marL="344488" indent="-344488">
              <a:lnSpc>
                <a:spcPct val="120000"/>
              </a:lnSpc>
              <a:buNone/>
              <a:tabLst>
                <a:tab pos="465138" algn="l"/>
                <a:tab pos="793750" algn="l"/>
              </a:tabLst>
            </a:pPr>
            <a:r>
              <a:rPr lang="en-US" dirty="0" smtClean="0"/>
              <a:t>	</a:t>
            </a:r>
            <a:r>
              <a:rPr lang="vi-VN" dirty="0" smtClean="0"/>
              <a:t>c</a:t>
            </a:r>
            <a:r>
              <a:rPr lang="vi-VN" dirty="0"/>
              <a:t>.	Tập tin hoặc thư mục sẽ được sao chép.</a:t>
            </a:r>
          </a:p>
          <a:p>
            <a:pPr marL="344488" indent="-344488">
              <a:lnSpc>
                <a:spcPct val="120000"/>
              </a:lnSpc>
              <a:buNone/>
              <a:tabLst>
                <a:tab pos="465138" algn="l"/>
                <a:tab pos="793750" algn="l"/>
              </a:tabLst>
            </a:pPr>
            <a:r>
              <a:rPr lang="en-US" dirty="0" smtClean="0"/>
              <a:t>	</a:t>
            </a:r>
            <a:r>
              <a:rPr lang="vi-VN" dirty="0" smtClean="0"/>
              <a:t>d</a:t>
            </a:r>
            <a:r>
              <a:rPr lang="vi-VN" dirty="0"/>
              <a:t>.	Tập tin hoặc thư mục sẽ được in.</a:t>
            </a:r>
          </a:p>
          <a:p>
            <a:pPr marL="344488" indent="-344488">
              <a:lnSpc>
                <a:spcPct val="120000"/>
              </a:lnSpc>
              <a:buNone/>
              <a:tabLst>
                <a:tab pos="465138" algn="l"/>
                <a:tab pos="793750" algn="l"/>
              </a:tabLst>
            </a:pPr>
            <a:r>
              <a:rPr lang="vi-VN" dirty="0"/>
              <a:t>6.	Các mục được lưu trong Recycle Bin bao lâu một khi bạn xóa chúng?</a:t>
            </a:r>
          </a:p>
          <a:p>
            <a:pPr marL="344488" indent="-344488">
              <a:lnSpc>
                <a:spcPct val="120000"/>
              </a:lnSpc>
              <a:buNone/>
              <a:tabLst>
                <a:tab pos="465138" algn="l"/>
                <a:tab pos="793750" algn="l"/>
              </a:tabLst>
            </a:pPr>
            <a:r>
              <a:rPr lang="en-US" dirty="0" smtClean="0"/>
              <a:t>	</a:t>
            </a:r>
            <a:r>
              <a:rPr lang="vi-VN" dirty="0" smtClean="0"/>
              <a:t>a</a:t>
            </a:r>
            <a:r>
              <a:rPr lang="vi-VN" dirty="0"/>
              <a:t>.	30 ngày</a:t>
            </a:r>
          </a:p>
          <a:p>
            <a:pPr marL="344488" indent="-344488">
              <a:lnSpc>
                <a:spcPct val="120000"/>
              </a:lnSpc>
              <a:buNone/>
              <a:tabLst>
                <a:tab pos="465138" algn="l"/>
                <a:tab pos="793750" algn="l"/>
              </a:tabLst>
            </a:pPr>
            <a:r>
              <a:rPr lang="en-US" dirty="0" smtClean="0"/>
              <a:t>	</a:t>
            </a:r>
            <a:r>
              <a:rPr lang="vi-VN" dirty="0" smtClean="0"/>
              <a:t>b</a:t>
            </a:r>
            <a:r>
              <a:rPr lang="vi-VN" dirty="0"/>
              <a:t>.	60 ngày</a:t>
            </a:r>
          </a:p>
          <a:p>
            <a:pPr marL="344488" indent="-344488">
              <a:lnSpc>
                <a:spcPct val="120000"/>
              </a:lnSpc>
              <a:buNone/>
              <a:tabLst>
                <a:tab pos="465138" algn="l"/>
                <a:tab pos="793750" algn="l"/>
              </a:tabLst>
            </a:pPr>
            <a:r>
              <a:rPr lang="en-US" dirty="0" smtClean="0"/>
              <a:t>	</a:t>
            </a:r>
            <a:r>
              <a:rPr lang="vi-VN" dirty="0" smtClean="0"/>
              <a:t>c</a:t>
            </a:r>
            <a:r>
              <a:rPr lang="vi-VN" dirty="0"/>
              <a:t>.	Cho tới khi bạn xóa các mục này hoặc làm rỗng Recycle Bin</a:t>
            </a:r>
          </a:p>
          <a:p>
            <a:pPr marL="344488" indent="-344488">
              <a:lnSpc>
                <a:spcPct val="120000"/>
              </a:lnSpc>
              <a:buNone/>
              <a:tabLst>
                <a:tab pos="465138" algn="l"/>
                <a:tab pos="793750" algn="l"/>
              </a:tabLst>
            </a:pPr>
            <a:r>
              <a:rPr lang="en-US" dirty="0" smtClean="0"/>
              <a:t>	</a:t>
            </a:r>
            <a:r>
              <a:rPr lang="vi-VN" dirty="0" smtClean="0"/>
              <a:t>d</a:t>
            </a:r>
            <a:r>
              <a:rPr lang="vi-VN" dirty="0"/>
              <a:t>.	Mãi mãi. </a:t>
            </a:r>
            <a:r>
              <a:rPr lang="en-US" dirty="0" smtClean="0"/>
              <a:t>. </a:t>
            </a:r>
            <a:endParaRPr lang="vi-VN" dirty="0"/>
          </a:p>
        </p:txBody>
      </p:sp>
      <p:pic>
        <p:nvPicPr>
          <p:cNvPr id="7" name="Picture 6" descr="C:\Users\swong\Documents\Manuals\IC3 GS4\7314 IC3 GS4\Screens\w7-005.png"/>
          <p:cNvPicPr/>
          <p:nvPr/>
        </p:nvPicPr>
        <p:blipFill>
          <a:blip r:embed="rId3">
            <a:extLst>
              <a:ext uri="{28A0092B-C50C-407E-A947-70E740481C1C}">
                <a14:useLocalDpi xmlns:a14="http://schemas.microsoft.com/office/drawing/2010/main" val="0"/>
              </a:ext>
            </a:extLst>
          </a:blip>
          <a:srcRect/>
          <a:stretch>
            <a:fillRect/>
          </a:stretch>
        </p:blipFill>
        <p:spPr bwMode="auto">
          <a:xfrm>
            <a:off x="855233" y="1961973"/>
            <a:ext cx="586740" cy="538480"/>
          </a:xfrm>
          <a:prstGeom prst="rect">
            <a:avLst/>
          </a:prstGeom>
          <a:noFill/>
          <a:ln>
            <a:noFill/>
          </a:ln>
        </p:spPr>
      </p:pic>
      <p:sp>
        <p:nvSpPr>
          <p:cNvPr id="4" name="Footer Placeholder 3"/>
          <p:cNvSpPr>
            <a:spLocks noGrp="1"/>
          </p:cNvSpPr>
          <p:nvPr>
            <p:ph type="ftr" sz="quarter" idx="11"/>
          </p:nvPr>
        </p:nvSpPr>
        <p:spPr/>
        <p:txBody>
          <a:bodyPr/>
          <a:lstStyle/>
          <a:p>
            <a:r>
              <a:rPr lang="en-US" smtClean="0"/>
              <a:t>© IIG Vietnam</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55</a:t>
            </a:fld>
            <a:endParaRPr lang="en-US" dirty="0"/>
          </a:p>
        </p:txBody>
      </p:sp>
    </p:spTree>
    <p:extLst>
      <p:ext uri="{BB962C8B-B14F-4D97-AF65-F5344CB8AC3E}">
        <p14:creationId xmlns:p14="http://schemas.microsoft.com/office/powerpoint/2010/main" val="219354773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vi-VN"/>
              <a:t>Di chuyển cửa sổ</a:t>
            </a:r>
            <a:endParaRPr lang="en-US" dirty="0"/>
          </a:p>
        </p:txBody>
      </p:sp>
      <p:sp>
        <p:nvSpPr>
          <p:cNvPr id="3" name="Content Placeholder 2"/>
          <p:cNvSpPr>
            <a:spLocks noGrp="1"/>
          </p:cNvSpPr>
          <p:nvPr>
            <p:ph idx="1"/>
          </p:nvPr>
        </p:nvSpPr>
        <p:spPr>
          <a:xfrm>
            <a:off x="374400" y="1332000"/>
            <a:ext cx="8368273" cy="4940113"/>
          </a:xfrm>
        </p:spPr>
        <p:txBody>
          <a:bodyPr/>
          <a:lstStyle/>
          <a:p>
            <a:pPr lvl="0"/>
            <a:r>
              <a:rPr lang="en-US" dirty="0" err="1"/>
              <a:t>Đặt</a:t>
            </a:r>
            <a:r>
              <a:rPr lang="en-US" dirty="0"/>
              <a:t> </a:t>
            </a:r>
            <a:r>
              <a:rPr lang="en-US" dirty="0" err="1"/>
              <a:t>trỏ</a:t>
            </a:r>
            <a:r>
              <a:rPr lang="en-US" dirty="0"/>
              <a:t> </a:t>
            </a:r>
            <a:r>
              <a:rPr lang="en-US" dirty="0" err="1"/>
              <a:t>chuột</a:t>
            </a:r>
            <a:r>
              <a:rPr lang="en-US" dirty="0"/>
              <a:t> </a:t>
            </a:r>
            <a:r>
              <a:rPr lang="en-US" dirty="0" err="1"/>
              <a:t>vào</a:t>
            </a:r>
            <a:r>
              <a:rPr lang="en-US" dirty="0"/>
              <a:t> </a:t>
            </a:r>
            <a:r>
              <a:rPr lang="en-US" dirty="0" err="1"/>
              <a:t>bất</a:t>
            </a:r>
            <a:r>
              <a:rPr lang="en-US" dirty="0"/>
              <a:t> </a:t>
            </a:r>
            <a:r>
              <a:rPr lang="en-US" dirty="0" err="1"/>
              <a:t>kỳ</a:t>
            </a:r>
            <a:r>
              <a:rPr lang="en-US" dirty="0"/>
              <a:t> </a:t>
            </a:r>
            <a:r>
              <a:rPr lang="en-US" dirty="0" err="1"/>
              <a:t>vị</a:t>
            </a:r>
            <a:r>
              <a:rPr lang="en-US" dirty="0"/>
              <a:t> </a:t>
            </a:r>
            <a:r>
              <a:rPr lang="en-US" dirty="0" err="1"/>
              <a:t>trí</a:t>
            </a:r>
            <a:r>
              <a:rPr lang="en-US" dirty="0"/>
              <a:t> </a:t>
            </a:r>
            <a:r>
              <a:rPr lang="en-US" dirty="0" err="1"/>
              <a:t>nào</a:t>
            </a:r>
            <a:r>
              <a:rPr lang="en-US" dirty="0"/>
              <a:t> </a:t>
            </a:r>
            <a:r>
              <a:rPr lang="en-US" dirty="0" err="1"/>
              <a:t>trên</a:t>
            </a:r>
            <a:r>
              <a:rPr lang="en-US" dirty="0"/>
              <a:t> </a:t>
            </a:r>
            <a:r>
              <a:rPr lang="en-US" dirty="0" err="1"/>
              <a:t>thanh</a:t>
            </a:r>
            <a:r>
              <a:rPr lang="en-US" dirty="0"/>
              <a:t> </a:t>
            </a:r>
            <a:r>
              <a:rPr lang="en-US" dirty="0" err="1"/>
              <a:t>tiêu</a:t>
            </a:r>
            <a:r>
              <a:rPr lang="en-US" dirty="0"/>
              <a:t> </a:t>
            </a:r>
            <a:r>
              <a:rPr lang="en-US" dirty="0" err="1"/>
              <a:t>đề</a:t>
            </a:r>
            <a:r>
              <a:rPr lang="en-US" dirty="0"/>
              <a:t> </a:t>
            </a:r>
            <a:r>
              <a:rPr lang="en-US" dirty="0" err="1"/>
              <a:t>và</a:t>
            </a:r>
            <a:r>
              <a:rPr lang="en-US" dirty="0"/>
              <a:t> </a:t>
            </a:r>
            <a:r>
              <a:rPr lang="en-US" dirty="0" err="1"/>
              <a:t>sau</a:t>
            </a:r>
            <a:r>
              <a:rPr lang="en-US" dirty="0"/>
              <a:t> </a:t>
            </a:r>
            <a:r>
              <a:rPr lang="en-US" dirty="0" err="1"/>
              <a:t>đó</a:t>
            </a:r>
            <a:r>
              <a:rPr lang="en-US" dirty="0"/>
              <a:t> </a:t>
            </a:r>
            <a:r>
              <a:rPr lang="en-US" dirty="0" err="1"/>
              <a:t>kéo</a:t>
            </a:r>
            <a:r>
              <a:rPr lang="en-US" dirty="0"/>
              <a:t> </a:t>
            </a:r>
            <a:r>
              <a:rPr lang="en-US" dirty="0" err="1"/>
              <a:t>cửa</a:t>
            </a:r>
            <a:r>
              <a:rPr lang="en-US" dirty="0"/>
              <a:t> </a:t>
            </a:r>
            <a:r>
              <a:rPr lang="en-US" dirty="0" err="1"/>
              <a:t>sổ</a:t>
            </a:r>
            <a:r>
              <a:rPr lang="en-US" dirty="0"/>
              <a:t> </a:t>
            </a:r>
            <a:r>
              <a:rPr lang="en-US" dirty="0" err="1"/>
              <a:t>tới</a:t>
            </a:r>
            <a:r>
              <a:rPr lang="en-US" dirty="0"/>
              <a:t> </a:t>
            </a:r>
            <a:r>
              <a:rPr lang="en-US" dirty="0" err="1"/>
              <a:t>vị</a:t>
            </a:r>
            <a:r>
              <a:rPr lang="en-US" dirty="0"/>
              <a:t> </a:t>
            </a:r>
            <a:r>
              <a:rPr lang="en-US" dirty="0" err="1"/>
              <a:t>trí</a:t>
            </a:r>
            <a:r>
              <a:rPr lang="en-US" dirty="0"/>
              <a:t> </a:t>
            </a:r>
            <a:r>
              <a:rPr lang="en-US" dirty="0" err="1"/>
              <a:t>mới</a:t>
            </a:r>
            <a:endParaRPr lang="vi-VN" dirty="0"/>
          </a:p>
          <a:p>
            <a:pPr lvl="0"/>
            <a:r>
              <a:rPr lang="vi-VN" dirty="0"/>
              <a:t>Với bàn phím, nhấn ALT + SPACEBAR </a:t>
            </a:r>
            <a:r>
              <a:rPr lang="en-US" dirty="0" smtClean="0"/>
              <a:t/>
            </a:r>
            <a:br>
              <a:rPr lang="en-US" dirty="0" smtClean="0"/>
            </a:br>
            <a:r>
              <a:rPr lang="en-CA" dirty="0" err="1"/>
              <a:t>để</a:t>
            </a:r>
            <a:r>
              <a:rPr lang="en-CA" dirty="0"/>
              <a:t> </a:t>
            </a:r>
            <a:r>
              <a:rPr lang="en-CA" dirty="0" err="1"/>
              <a:t>kích</a:t>
            </a:r>
            <a:r>
              <a:rPr lang="en-CA" dirty="0"/>
              <a:t> </a:t>
            </a:r>
            <a:r>
              <a:rPr lang="en-CA" dirty="0" err="1"/>
              <a:t>hoạt</a:t>
            </a:r>
            <a:r>
              <a:rPr lang="en-CA" dirty="0"/>
              <a:t> </a:t>
            </a:r>
            <a:r>
              <a:rPr lang="en-CA" dirty="0" err="1"/>
              <a:t>biểu</a:t>
            </a:r>
            <a:r>
              <a:rPr lang="en-CA" dirty="0"/>
              <a:t> </a:t>
            </a:r>
            <a:r>
              <a:rPr lang="en-CA" dirty="0" err="1"/>
              <a:t>tượng</a:t>
            </a:r>
            <a:r>
              <a:rPr lang="en-CA" dirty="0"/>
              <a:t> </a:t>
            </a:r>
            <a:r>
              <a:rPr lang="en-CA" dirty="0" err="1"/>
              <a:t>điều</a:t>
            </a:r>
            <a:r>
              <a:rPr lang="en-CA" dirty="0"/>
              <a:t> </a:t>
            </a:r>
            <a:r>
              <a:rPr lang="en-CA" dirty="0" err="1"/>
              <a:t>khiển</a:t>
            </a:r>
            <a:endParaRPr lang="vi-VN" dirty="0"/>
          </a:p>
          <a:p>
            <a:pPr lvl="1"/>
            <a:r>
              <a:rPr lang="vi-VN" dirty="0"/>
              <a:t>Nhấn phím DOWN </a:t>
            </a:r>
            <a:r>
              <a:rPr lang="en-CA" dirty="0" err="1"/>
              <a:t>để</a:t>
            </a:r>
            <a:r>
              <a:rPr lang="en-CA" dirty="0"/>
              <a:t> </a:t>
            </a:r>
            <a:r>
              <a:rPr lang="en-CA" dirty="0" err="1"/>
              <a:t>chọn</a:t>
            </a:r>
            <a:r>
              <a:rPr lang="en-CA" dirty="0"/>
              <a:t> </a:t>
            </a:r>
            <a:r>
              <a:rPr lang="en-CA" dirty="0" err="1"/>
              <a:t>lệnh</a:t>
            </a:r>
            <a:r>
              <a:rPr lang="en-CA" dirty="0"/>
              <a:t> </a:t>
            </a:r>
            <a:r>
              <a:rPr lang="en-CA" b="1" dirty="0"/>
              <a:t>Move</a:t>
            </a:r>
            <a:r>
              <a:rPr lang="en-CA" dirty="0"/>
              <a:t> </a:t>
            </a:r>
            <a:r>
              <a:rPr lang="en-CA" dirty="0" err="1"/>
              <a:t>và</a:t>
            </a:r>
            <a:r>
              <a:rPr lang="en-CA" dirty="0"/>
              <a:t> </a:t>
            </a:r>
            <a:r>
              <a:rPr lang="vi-VN" dirty="0" smtClean="0"/>
              <a:t/>
            </a:r>
            <a:br>
              <a:rPr lang="vi-VN" dirty="0" smtClean="0"/>
            </a:br>
            <a:r>
              <a:rPr lang="en-CA" dirty="0" err="1" smtClean="0"/>
              <a:t>nhấn</a:t>
            </a:r>
            <a:r>
              <a:rPr lang="en-CA" dirty="0" smtClean="0"/>
              <a:t> </a:t>
            </a:r>
            <a:r>
              <a:rPr lang="en-CA" dirty="0" err="1"/>
              <a:t>phím</a:t>
            </a:r>
            <a:r>
              <a:rPr lang="vi-VN" dirty="0" smtClean="0"/>
              <a:t> </a:t>
            </a:r>
            <a:r>
              <a:rPr lang="vi-VN" dirty="0"/>
              <a:t>ENTER</a:t>
            </a:r>
          </a:p>
          <a:p>
            <a:pPr lvl="1"/>
            <a:r>
              <a:rPr lang="en-CA" dirty="0" err="1"/>
              <a:t>Sử</a:t>
            </a:r>
            <a:r>
              <a:rPr lang="en-CA" dirty="0"/>
              <a:t> </a:t>
            </a:r>
            <a:r>
              <a:rPr lang="en-CA" dirty="0" err="1"/>
              <a:t>dụng</a:t>
            </a:r>
            <a:r>
              <a:rPr lang="en-CA" dirty="0"/>
              <a:t> </a:t>
            </a:r>
            <a:r>
              <a:rPr lang="en-CA" dirty="0" err="1"/>
              <a:t>các</a:t>
            </a:r>
            <a:r>
              <a:rPr lang="en-CA" dirty="0"/>
              <a:t> </a:t>
            </a:r>
            <a:r>
              <a:rPr lang="en-CA" dirty="0" err="1"/>
              <a:t>phím</a:t>
            </a:r>
            <a:r>
              <a:rPr lang="en-CA" dirty="0"/>
              <a:t> </a:t>
            </a:r>
            <a:r>
              <a:rPr lang="en-CA" dirty="0" err="1"/>
              <a:t>mũi</a:t>
            </a:r>
            <a:r>
              <a:rPr lang="en-CA" dirty="0"/>
              <a:t> </a:t>
            </a:r>
            <a:r>
              <a:rPr lang="en-CA" dirty="0" err="1"/>
              <a:t>tên</a:t>
            </a:r>
            <a:r>
              <a:rPr lang="en-CA" dirty="0"/>
              <a:t>, di </a:t>
            </a:r>
            <a:r>
              <a:rPr lang="en-CA" dirty="0" err="1"/>
              <a:t>chuyển</a:t>
            </a:r>
            <a:r>
              <a:rPr lang="en-CA" dirty="0"/>
              <a:t> </a:t>
            </a:r>
            <a:r>
              <a:rPr lang="en-CA" dirty="0" err="1"/>
              <a:t>cửa</a:t>
            </a:r>
            <a:r>
              <a:rPr lang="en-CA" dirty="0"/>
              <a:t> </a:t>
            </a:r>
            <a:r>
              <a:rPr lang="en-CA" dirty="0" err="1"/>
              <a:t>sổ</a:t>
            </a:r>
            <a:r>
              <a:rPr lang="en-CA" dirty="0"/>
              <a:t> </a:t>
            </a:r>
            <a:r>
              <a:rPr lang="en-CA" dirty="0" err="1"/>
              <a:t>tới</a:t>
            </a:r>
            <a:r>
              <a:rPr lang="en-CA" dirty="0"/>
              <a:t> </a:t>
            </a:r>
            <a:r>
              <a:rPr lang="en-CA" dirty="0" err="1"/>
              <a:t>vị</a:t>
            </a:r>
            <a:r>
              <a:rPr lang="en-CA" dirty="0"/>
              <a:t> </a:t>
            </a:r>
            <a:r>
              <a:rPr lang="en-CA" dirty="0" err="1"/>
              <a:t>trí</a:t>
            </a:r>
            <a:r>
              <a:rPr lang="en-CA" dirty="0"/>
              <a:t> </a:t>
            </a:r>
            <a:r>
              <a:rPr lang="en-CA" dirty="0" err="1"/>
              <a:t>mới</a:t>
            </a:r>
            <a:r>
              <a:rPr lang="en-CA" dirty="0"/>
              <a:t> </a:t>
            </a:r>
            <a:r>
              <a:rPr lang="en-CA" dirty="0" err="1"/>
              <a:t>và</a:t>
            </a:r>
            <a:r>
              <a:rPr lang="en-CA" dirty="0"/>
              <a:t> </a:t>
            </a:r>
            <a:r>
              <a:rPr lang="en-CA" dirty="0" err="1"/>
              <a:t>sau</a:t>
            </a:r>
            <a:r>
              <a:rPr lang="en-CA" dirty="0"/>
              <a:t> </a:t>
            </a:r>
            <a:r>
              <a:rPr lang="en-CA" dirty="0" err="1"/>
              <a:t>đó</a:t>
            </a:r>
            <a:r>
              <a:rPr lang="en-CA" dirty="0"/>
              <a:t> </a:t>
            </a:r>
            <a:r>
              <a:rPr lang="en-CA" dirty="0" err="1"/>
              <a:t>nhấn</a:t>
            </a:r>
            <a:r>
              <a:rPr lang="en-CA" dirty="0"/>
              <a:t> </a:t>
            </a:r>
            <a:r>
              <a:rPr lang="en-CA" dirty="0" err="1"/>
              <a:t>phím</a:t>
            </a:r>
            <a:r>
              <a:rPr lang="vi-VN" dirty="0" smtClean="0"/>
              <a:t> </a:t>
            </a:r>
            <a:r>
              <a:rPr lang="vi-VN" dirty="0"/>
              <a:t>Enter </a:t>
            </a:r>
            <a:r>
              <a:rPr lang="en-CA" dirty="0" err="1"/>
              <a:t>để</a:t>
            </a:r>
            <a:r>
              <a:rPr lang="en-CA" dirty="0"/>
              <a:t> </a:t>
            </a:r>
            <a:r>
              <a:rPr lang="en-CA" dirty="0" err="1"/>
              <a:t>thoát</a:t>
            </a:r>
            <a:r>
              <a:rPr lang="en-CA" dirty="0"/>
              <a:t> </a:t>
            </a:r>
            <a:r>
              <a:rPr lang="en-CA" dirty="0" err="1"/>
              <a:t>khỏi</a:t>
            </a:r>
            <a:r>
              <a:rPr lang="en-CA" dirty="0"/>
              <a:t> thao </a:t>
            </a:r>
            <a:r>
              <a:rPr lang="en-CA" dirty="0" err="1"/>
              <a:t>tác</a:t>
            </a:r>
            <a:r>
              <a:rPr lang="en-CA" dirty="0"/>
              <a:t> </a:t>
            </a:r>
            <a:r>
              <a:rPr lang="en-CA" dirty="0" err="1"/>
              <a:t>đó</a:t>
            </a:r>
            <a:endParaRPr lang="vi-VN" dirty="0"/>
          </a:p>
          <a:p>
            <a:pPr lvl="0"/>
            <a:r>
              <a:rPr lang="en-CA" dirty="0" err="1"/>
              <a:t>Bạn</a:t>
            </a:r>
            <a:r>
              <a:rPr lang="en-CA" dirty="0"/>
              <a:t> </a:t>
            </a:r>
            <a:r>
              <a:rPr lang="en-CA" dirty="0" err="1"/>
              <a:t>có</a:t>
            </a:r>
            <a:r>
              <a:rPr lang="en-CA" dirty="0"/>
              <a:t> </a:t>
            </a:r>
            <a:r>
              <a:rPr lang="en-CA" dirty="0" err="1"/>
              <a:t>thể</a:t>
            </a:r>
            <a:r>
              <a:rPr lang="en-CA" dirty="0"/>
              <a:t> </a:t>
            </a:r>
            <a:r>
              <a:rPr lang="en-CA" dirty="0" err="1"/>
              <a:t>không</a:t>
            </a:r>
            <a:r>
              <a:rPr lang="en-CA" dirty="0"/>
              <a:t> di </a:t>
            </a:r>
            <a:r>
              <a:rPr lang="en-CA" dirty="0" err="1"/>
              <a:t>chuyển</a:t>
            </a:r>
            <a:r>
              <a:rPr lang="en-CA" dirty="0"/>
              <a:t> </a:t>
            </a:r>
            <a:r>
              <a:rPr lang="en-CA" dirty="0" err="1"/>
              <a:t>được</a:t>
            </a:r>
            <a:r>
              <a:rPr lang="en-CA" dirty="0"/>
              <a:t> </a:t>
            </a:r>
            <a:r>
              <a:rPr lang="en-CA" dirty="0" err="1"/>
              <a:t>cửa</a:t>
            </a:r>
            <a:r>
              <a:rPr lang="en-CA" dirty="0"/>
              <a:t> </a:t>
            </a:r>
            <a:r>
              <a:rPr lang="en-CA" dirty="0" err="1"/>
              <a:t>sổ</a:t>
            </a:r>
            <a:r>
              <a:rPr lang="en-CA" dirty="0"/>
              <a:t> </a:t>
            </a:r>
            <a:r>
              <a:rPr lang="en-CA" dirty="0" err="1"/>
              <a:t>khi</a:t>
            </a:r>
            <a:r>
              <a:rPr lang="en-CA" dirty="0"/>
              <a:t> </a:t>
            </a:r>
            <a:r>
              <a:rPr lang="en-CA" dirty="0" err="1"/>
              <a:t>mà</a:t>
            </a:r>
            <a:r>
              <a:rPr lang="en-CA" dirty="0"/>
              <a:t> </a:t>
            </a:r>
            <a:r>
              <a:rPr lang="en-CA" dirty="0" err="1"/>
              <a:t>khi</a:t>
            </a:r>
            <a:r>
              <a:rPr lang="en-CA" dirty="0"/>
              <a:t> </a:t>
            </a:r>
            <a:r>
              <a:rPr lang="en-CA" dirty="0" err="1"/>
              <a:t>cửa</a:t>
            </a:r>
            <a:r>
              <a:rPr lang="en-CA" dirty="0"/>
              <a:t> </a:t>
            </a:r>
            <a:r>
              <a:rPr lang="en-CA" dirty="0" err="1"/>
              <a:t>sổ</a:t>
            </a:r>
            <a:r>
              <a:rPr lang="en-CA" dirty="0"/>
              <a:t> </a:t>
            </a:r>
            <a:r>
              <a:rPr lang="en-CA" dirty="0" err="1"/>
              <a:t>đó</a:t>
            </a:r>
            <a:r>
              <a:rPr lang="en-CA" dirty="0"/>
              <a:t> </a:t>
            </a:r>
            <a:r>
              <a:rPr lang="en-CA" dirty="0" err="1"/>
              <a:t>đang</a:t>
            </a:r>
            <a:r>
              <a:rPr lang="en-CA" dirty="0"/>
              <a:t> </a:t>
            </a:r>
            <a:r>
              <a:rPr lang="en-CA" dirty="0" err="1"/>
              <a:t>được</a:t>
            </a:r>
            <a:r>
              <a:rPr lang="en-CA" dirty="0"/>
              <a:t> </a:t>
            </a:r>
            <a:r>
              <a:rPr lang="en-CA" dirty="0" err="1"/>
              <a:t>phóng</a:t>
            </a:r>
            <a:r>
              <a:rPr lang="en-CA" dirty="0"/>
              <a:t> </a:t>
            </a:r>
            <a:r>
              <a:rPr lang="en-CA" dirty="0" err="1"/>
              <a:t>lớn</a:t>
            </a:r>
            <a:r>
              <a:rPr lang="en-CA" dirty="0"/>
              <a:t> </a:t>
            </a:r>
            <a:r>
              <a:rPr lang="en-CA" dirty="0" err="1"/>
              <a:t>kín</a:t>
            </a:r>
            <a:r>
              <a:rPr lang="en-CA" dirty="0"/>
              <a:t> </a:t>
            </a:r>
            <a:r>
              <a:rPr lang="en-CA" dirty="0" err="1"/>
              <a:t>màn</a:t>
            </a:r>
            <a:r>
              <a:rPr lang="en-CA" dirty="0"/>
              <a:t> </a:t>
            </a:r>
            <a:r>
              <a:rPr lang="en-CA" dirty="0" err="1"/>
              <a:t>hình</a:t>
            </a:r>
            <a:endParaRPr lang="en-US" dirty="0"/>
          </a:p>
        </p:txBody>
      </p:sp>
      <p:sp>
        <p:nvSpPr>
          <p:cNvPr id="5" name="Footer Placeholder 4"/>
          <p:cNvSpPr>
            <a:spLocks noGrp="1"/>
          </p:cNvSpPr>
          <p:nvPr>
            <p:ph type="ftr" sz="quarter" idx="11"/>
          </p:nvPr>
        </p:nvSpPr>
        <p:spPr/>
        <p:txBody>
          <a:bodyPr/>
          <a:lstStyle/>
          <a:p>
            <a:r>
              <a:rPr lang="en-US" smtClean="0"/>
              <a:t>© IIG Vietnam</a:t>
            </a:r>
            <a:endParaRPr lang="en-US" dirty="0"/>
          </a:p>
        </p:txBody>
      </p:sp>
      <p:sp>
        <p:nvSpPr>
          <p:cNvPr id="8" name="Slide Number Placeholder 7"/>
          <p:cNvSpPr>
            <a:spLocks noGrp="1"/>
          </p:cNvSpPr>
          <p:nvPr>
            <p:ph type="sldNum" sz="quarter" idx="12"/>
          </p:nvPr>
        </p:nvSpPr>
        <p:spPr/>
        <p:txBody>
          <a:bodyPr/>
          <a:lstStyle/>
          <a:p>
            <a:fld id="{45FB6C65-6715-49C2-A781-2C0369051A11}" type="slidenum">
              <a:rPr lang="en-US" smtClean="0"/>
              <a:pPr/>
              <a:t>6</a:t>
            </a:fld>
            <a:endParaRPr lang="en-US" dirty="0"/>
          </a:p>
        </p:txBody>
      </p:sp>
      <p:pic>
        <p:nvPicPr>
          <p:cNvPr id="4" name="Picture 3" descr="C:\Certiport\iQsystem\Exams\Microsoft Office Specialist\Documents\l4-002.png"/>
          <p:cNvPicPr/>
          <p:nvPr/>
        </p:nvPicPr>
        <p:blipFill>
          <a:blip r:embed="rId3">
            <a:extLst>
              <a:ext uri="{28A0092B-C50C-407E-A947-70E740481C1C}">
                <a14:useLocalDpi xmlns:a14="http://schemas.microsoft.com/office/drawing/2010/main" val="0"/>
              </a:ext>
            </a:extLst>
          </a:blip>
          <a:srcRect/>
          <a:stretch>
            <a:fillRect/>
          </a:stretch>
        </p:blipFill>
        <p:spPr bwMode="auto">
          <a:xfrm>
            <a:off x="6720185" y="2374306"/>
            <a:ext cx="1717829" cy="1418793"/>
          </a:xfrm>
          <a:prstGeom prst="rect">
            <a:avLst/>
          </a:prstGeom>
          <a:noFill/>
          <a:ln>
            <a:noFill/>
          </a:ln>
        </p:spPr>
      </p:pic>
    </p:spTree>
    <p:extLst>
      <p:ext uri="{BB962C8B-B14F-4D97-AF65-F5344CB8AC3E}">
        <p14:creationId xmlns:p14="http://schemas.microsoft.com/office/powerpoint/2010/main" val="57312609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vi-VN"/>
              <a:t>Thay đổi kích cỡ cửa sổ</a:t>
            </a:r>
            <a:endParaRPr lang="en-US" dirty="0"/>
          </a:p>
        </p:txBody>
      </p:sp>
      <p:sp>
        <p:nvSpPr>
          <p:cNvPr id="3" name="Content Placeholder 2"/>
          <p:cNvSpPr>
            <a:spLocks noGrp="1"/>
          </p:cNvSpPr>
          <p:nvPr>
            <p:ph idx="1"/>
          </p:nvPr>
        </p:nvSpPr>
        <p:spPr>
          <a:xfrm>
            <a:off x="374400" y="1332000"/>
            <a:ext cx="8368273" cy="4940113"/>
          </a:xfrm>
        </p:spPr>
        <p:txBody>
          <a:bodyPr>
            <a:normAutofit fontScale="85000" lnSpcReduction="10000"/>
          </a:bodyPr>
          <a:lstStyle/>
          <a:p>
            <a:pPr lvl="0">
              <a:lnSpc>
                <a:spcPct val="120000"/>
              </a:lnSpc>
            </a:pPr>
            <a:r>
              <a:rPr lang="en-CA" dirty="0" err="1"/>
              <a:t>Đặt</a:t>
            </a:r>
            <a:r>
              <a:rPr lang="en-CA" dirty="0"/>
              <a:t> </a:t>
            </a:r>
            <a:r>
              <a:rPr lang="en-CA" dirty="0" err="1"/>
              <a:t>trỏ</a:t>
            </a:r>
            <a:r>
              <a:rPr lang="en-CA" dirty="0"/>
              <a:t> </a:t>
            </a:r>
            <a:r>
              <a:rPr lang="en-CA" dirty="0" err="1"/>
              <a:t>chuột</a:t>
            </a:r>
            <a:r>
              <a:rPr lang="en-CA" dirty="0"/>
              <a:t> </a:t>
            </a:r>
            <a:r>
              <a:rPr lang="en-CA" dirty="0" err="1"/>
              <a:t>vào</a:t>
            </a:r>
            <a:r>
              <a:rPr lang="en-CA" dirty="0"/>
              <a:t> </a:t>
            </a:r>
            <a:r>
              <a:rPr lang="en-CA" dirty="0" err="1"/>
              <a:t>bất</a:t>
            </a:r>
            <a:r>
              <a:rPr lang="en-CA" dirty="0"/>
              <a:t> </a:t>
            </a:r>
            <a:r>
              <a:rPr lang="en-CA" dirty="0" err="1"/>
              <a:t>kỳ</a:t>
            </a:r>
            <a:r>
              <a:rPr lang="en-CA" dirty="0"/>
              <a:t> </a:t>
            </a:r>
            <a:r>
              <a:rPr lang="en-CA" dirty="0" err="1"/>
              <a:t>vị</a:t>
            </a:r>
            <a:r>
              <a:rPr lang="en-CA" dirty="0"/>
              <a:t> </a:t>
            </a:r>
            <a:r>
              <a:rPr lang="en-CA" dirty="0" err="1"/>
              <a:t>trí</a:t>
            </a:r>
            <a:r>
              <a:rPr lang="en-CA" dirty="0"/>
              <a:t> </a:t>
            </a:r>
            <a:r>
              <a:rPr lang="en-CA" dirty="0" err="1"/>
              <a:t>nào</a:t>
            </a:r>
            <a:r>
              <a:rPr lang="en-CA" dirty="0"/>
              <a:t> </a:t>
            </a:r>
            <a:r>
              <a:rPr lang="en-CA" dirty="0" err="1"/>
              <a:t>trên</a:t>
            </a:r>
            <a:r>
              <a:rPr lang="en-CA" dirty="0"/>
              <a:t> </a:t>
            </a:r>
            <a:r>
              <a:rPr lang="en-CA" dirty="0" err="1"/>
              <a:t>viền</a:t>
            </a:r>
            <a:r>
              <a:rPr lang="en-CA" dirty="0"/>
              <a:t> </a:t>
            </a:r>
            <a:r>
              <a:rPr lang="en-CA" dirty="0" err="1"/>
              <a:t>của</a:t>
            </a:r>
            <a:r>
              <a:rPr lang="en-CA" dirty="0"/>
              <a:t> </a:t>
            </a:r>
            <a:r>
              <a:rPr lang="en-CA" dirty="0" err="1"/>
              <a:t>cửa</a:t>
            </a:r>
            <a:r>
              <a:rPr lang="en-CA" dirty="0"/>
              <a:t> </a:t>
            </a:r>
            <a:r>
              <a:rPr lang="en-CA" dirty="0" err="1"/>
              <a:t>sổ</a:t>
            </a:r>
            <a:endParaRPr lang="vi-VN" dirty="0"/>
          </a:p>
          <a:p>
            <a:pPr lvl="1">
              <a:lnSpc>
                <a:spcPct val="120000"/>
              </a:lnSpc>
            </a:pPr>
            <a:r>
              <a:rPr lang="en-CA" dirty="0" err="1"/>
              <a:t>Khi</a:t>
            </a:r>
            <a:r>
              <a:rPr lang="en-CA" dirty="0"/>
              <a:t> </a:t>
            </a:r>
            <a:r>
              <a:rPr lang="en-CA" dirty="0" err="1"/>
              <a:t>bạn</a:t>
            </a:r>
            <a:r>
              <a:rPr lang="en-CA" dirty="0"/>
              <a:t> </a:t>
            </a:r>
            <a:r>
              <a:rPr lang="en-CA" dirty="0" err="1"/>
              <a:t>nhìn</a:t>
            </a:r>
            <a:r>
              <a:rPr lang="en-CA" dirty="0"/>
              <a:t> </a:t>
            </a:r>
            <a:r>
              <a:rPr lang="en-CA" dirty="0" err="1"/>
              <a:t>thấy</a:t>
            </a:r>
            <a:r>
              <a:rPr lang="en-CA" dirty="0"/>
              <a:t> </a:t>
            </a:r>
            <a:r>
              <a:rPr lang="en-CA" dirty="0" err="1"/>
              <a:t>trỏ</a:t>
            </a:r>
            <a:r>
              <a:rPr lang="en-CA" dirty="0"/>
              <a:t> </a:t>
            </a:r>
            <a:r>
              <a:rPr lang="en-CA" dirty="0" err="1"/>
              <a:t>chuột</a:t>
            </a:r>
            <a:r>
              <a:rPr lang="en-CA" dirty="0"/>
              <a:t> </a:t>
            </a:r>
            <a:r>
              <a:rPr lang="en-CA" dirty="0" err="1"/>
              <a:t>chuyển</a:t>
            </a:r>
            <a:r>
              <a:rPr lang="en-CA" dirty="0"/>
              <a:t> </a:t>
            </a:r>
            <a:r>
              <a:rPr lang="en-CA" dirty="0" err="1"/>
              <a:t>thành</a:t>
            </a:r>
            <a:r>
              <a:rPr lang="en-CA" dirty="0"/>
              <a:t> </a:t>
            </a:r>
            <a:r>
              <a:rPr lang="en-CA" dirty="0" err="1"/>
              <a:t>hình</a:t>
            </a:r>
            <a:r>
              <a:rPr lang="vi-VN" dirty="0" smtClean="0"/>
              <a:t> </a:t>
            </a:r>
            <a:r>
              <a:rPr lang="en-US" dirty="0" smtClean="0"/>
              <a:t> </a:t>
            </a:r>
            <a:r>
              <a:rPr lang="en-CA" dirty="0" err="1" smtClean="0"/>
              <a:t>đối</a:t>
            </a:r>
            <a:r>
              <a:rPr lang="en-CA" dirty="0" smtClean="0"/>
              <a:t> </a:t>
            </a:r>
            <a:r>
              <a:rPr lang="en-CA" dirty="0" err="1"/>
              <a:t>với</a:t>
            </a:r>
            <a:r>
              <a:rPr lang="en-CA" dirty="0"/>
              <a:t> </a:t>
            </a:r>
            <a:r>
              <a:rPr lang="en-CA" dirty="0" err="1"/>
              <a:t>cạnh</a:t>
            </a:r>
            <a:r>
              <a:rPr lang="en-CA" dirty="0"/>
              <a:t> </a:t>
            </a:r>
            <a:r>
              <a:rPr lang="en-CA" dirty="0" err="1"/>
              <a:t>trên</a:t>
            </a:r>
            <a:r>
              <a:rPr lang="en-CA" dirty="0"/>
              <a:t> hay </a:t>
            </a:r>
            <a:r>
              <a:rPr lang="en-CA" dirty="0" err="1"/>
              <a:t>dưới</a:t>
            </a:r>
            <a:r>
              <a:rPr lang="vi-VN" dirty="0" smtClean="0"/>
              <a:t>, </a:t>
            </a:r>
            <a:r>
              <a:rPr lang="vi-VN" dirty="0"/>
              <a:t>hoặc </a:t>
            </a:r>
            <a:r>
              <a:rPr lang="en-CA" dirty="0"/>
              <a:t> </a:t>
            </a:r>
            <a:r>
              <a:rPr lang="en-CA" dirty="0" smtClean="0"/>
              <a:t>     </a:t>
            </a:r>
            <a:r>
              <a:rPr lang="en-CA" dirty="0" err="1" smtClean="0"/>
              <a:t>đối</a:t>
            </a:r>
            <a:r>
              <a:rPr lang="en-CA" dirty="0" smtClean="0"/>
              <a:t> </a:t>
            </a:r>
            <a:r>
              <a:rPr lang="en-CA" dirty="0" err="1"/>
              <a:t>với</a:t>
            </a:r>
            <a:r>
              <a:rPr lang="en-CA" dirty="0"/>
              <a:t> </a:t>
            </a:r>
            <a:r>
              <a:rPr lang="en-CA" dirty="0" err="1"/>
              <a:t>cạnh</a:t>
            </a:r>
            <a:r>
              <a:rPr lang="en-CA" dirty="0"/>
              <a:t> </a:t>
            </a:r>
            <a:r>
              <a:rPr lang="en-CA" dirty="0" err="1"/>
              <a:t>trái</a:t>
            </a:r>
            <a:r>
              <a:rPr lang="en-CA" dirty="0"/>
              <a:t> hay </a:t>
            </a:r>
            <a:r>
              <a:rPr lang="en-CA" dirty="0" err="1"/>
              <a:t>phải</a:t>
            </a:r>
            <a:r>
              <a:rPr lang="en-CA" dirty="0"/>
              <a:t>, </a:t>
            </a:r>
            <a:r>
              <a:rPr lang="en-CA" dirty="0" err="1"/>
              <a:t>bạn</a:t>
            </a:r>
            <a:r>
              <a:rPr lang="en-CA" dirty="0"/>
              <a:t> </a:t>
            </a:r>
            <a:r>
              <a:rPr lang="en-CA" dirty="0" err="1"/>
              <a:t>hãy</a:t>
            </a:r>
            <a:r>
              <a:rPr lang="en-CA" dirty="0"/>
              <a:t> </a:t>
            </a:r>
            <a:r>
              <a:rPr lang="en-CA" dirty="0" err="1"/>
              <a:t>nhấp</a:t>
            </a:r>
            <a:r>
              <a:rPr lang="en-CA" dirty="0"/>
              <a:t> </a:t>
            </a:r>
            <a:r>
              <a:rPr lang="en-CA" dirty="0" err="1"/>
              <a:t>chuột</a:t>
            </a:r>
            <a:r>
              <a:rPr lang="en-CA" dirty="0"/>
              <a:t> </a:t>
            </a:r>
            <a:r>
              <a:rPr lang="en-CA" dirty="0" err="1"/>
              <a:t>trái</a:t>
            </a:r>
            <a:r>
              <a:rPr lang="en-CA" dirty="0"/>
              <a:t> </a:t>
            </a:r>
            <a:r>
              <a:rPr lang="en-CA" dirty="0" err="1"/>
              <a:t>và</a:t>
            </a:r>
            <a:r>
              <a:rPr lang="en-CA" dirty="0"/>
              <a:t> </a:t>
            </a:r>
            <a:r>
              <a:rPr lang="en-CA" dirty="0" err="1"/>
              <a:t>kéo</a:t>
            </a:r>
            <a:r>
              <a:rPr lang="en-CA" dirty="0"/>
              <a:t> </a:t>
            </a:r>
            <a:r>
              <a:rPr lang="en-CA" dirty="0" err="1"/>
              <a:t>chuột</a:t>
            </a:r>
            <a:r>
              <a:rPr lang="en-CA" dirty="0"/>
              <a:t> </a:t>
            </a:r>
            <a:r>
              <a:rPr lang="en-CA" dirty="0" err="1"/>
              <a:t>tới</a:t>
            </a:r>
            <a:r>
              <a:rPr lang="en-CA" dirty="0"/>
              <a:t> </a:t>
            </a:r>
            <a:r>
              <a:rPr lang="en-CA" dirty="0" err="1"/>
              <a:t>khi</a:t>
            </a:r>
            <a:r>
              <a:rPr lang="en-CA" dirty="0"/>
              <a:t> </a:t>
            </a:r>
            <a:r>
              <a:rPr lang="en-CA" dirty="0" err="1"/>
              <a:t>cửa</a:t>
            </a:r>
            <a:r>
              <a:rPr lang="en-CA" dirty="0"/>
              <a:t> </a:t>
            </a:r>
            <a:r>
              <a:rPr lang="en-CA" dirty="0" err="1"/>
              <a:t>sổ</a:t>
            </a:r>
            <a:r>
              <a:rPr lang="en-CA" dirty="0"/>
              <a:t> </a:t>
            </a:r>
            <a:r>
              <a:rPr lang="en-CA" dirty="0" err="1"/>
              <a:t>đạt</a:t>
            </a:r>
            <a:r>
              <a:rPr lang="en-CA" dirty="0"/>
              <a:t> </a:t>
            </a:r>
            <a:r>
              <a:rPr lang="en-CA" dirty="0" err="1"/>
              <a:t>kích</a:t>
            </a:r>
            <a:r>
              <a:rPr lang="en-CA" dirty="0"/>
              <a:t> </a:t>
            </a:r>
            <a:r>
              <a:rPr lang="en-CA" dirty="0" err="1"/>
              <a:t>cỡ</a:t>
            </a:r>
            <a:r>
              <a:rPr lang="en-CA" dirty="0"/>
              <a:t> </a:t>
            </a:r>
            <a:r>
              <a:rPr lang="en-CA" dirty="0" err="1"/>
              <a:t>mong</a:t>
            </a:r>
            <a:r>
              <a:rPr lang="en-CA" dirty="0"/>
              <a:t> </a:t>
            </a:r>
            <a:r>
              <a:rPr lang="en-CA" dirty="0" err="1"/>
              <a:t>muốn</a:t>
            </a:r>
            <a:r>
              <a:rPr lang="en-CA" dirty="0"/>
              <a:t>.</a:t>
            </a:r>
            <a:endParaRPr lang="vi-VN" dirty="0"/>
          </a:p>
          <a:p>
            <a:pPr lvl="1">
              <a:lnSpc>
                <a:spcPct val="120000"/>
              </a:lnSpc>
            </a:pPr>
            <a:r>
              <a:rPr lang="en-CA" dirty="0" err="1"/>
              <a:t>Để</a:t>
            </a:r>
            <a:r>
              <a:rPr lang="en-CA" dirty="0"/>
              <a:t> </a:t>
            </a:r>
            <a:r>
              <a:rPr lang="en-CA" dirty="0" err="1"/>
              <a:t>đổi</a:t>
            </a:r>
            <a:r>
              <a:rPr lang="en-CA" dirty="0"/>
              <a:t> </a:t>
            </a:r>
            <a:r>
              <a:rPr lang="en-CA" dirty="0" err="1"/>
              <a:t>kích</a:t>
            </a:r>
            <a:r>
              <a:rPr lang="en-CA" dirty="0"/>
              <a:t> </a:t>
            </a:r>
            <a:r>
              <a:rPr lang="en-CA" dirty="0" err="1"/>
              <a:t>cỡ</a:t>
            </a:r>
            <a:r>
              <a:rPr lang="en-CA" dirty="0"/>
              <a:t> </a:t>
            </a:r>
            <a:r>
              <a:rPr lang="en-CA" dirty="0" err="1"/>
              <a:t>các</a:t>
            </a:r>
            <a:r>
              <a:rPr lang="en-CA" dirty="0"/>
              <a:t> </a:t>
            </a:r>
            <a:r>
              <a:rPr lang="en-CA" dirty="0" err="1"/>
              <a:t>cạnh</a:t>
            </a:r>
            <a:r>
              <a:rPr lang="en-CA" dirty="0"/>
              <a:t> </a:t>
            </a:r>
            <a:r>
              <a:rPr lang="en-CA" dirty="0" err="1"/>
              <a:t>dọc</a:t>
            </a:r>
            <a:r>
              <a:rPr lang="en-CA" dirty="0"/>
              <a:t> </a:t>
            </a:r>
            <a:r>
              <a:rPr lang="en-CA" dirty="0" err="1"/>
              <a:t>và</a:t>
            </a:r>
            <a:r>
              <a:rPr lang="en-CA" dirty="0"/>
              <a:t> </a:t>
            </a:r>
            <a:r>
              <a:rPr lang="en-CA" dirty="0" err="1"/>
              <a:t>ngang</a:t>
            </a:r>
            <a:r>
              <a:rPr lang="en-CA" dirty="0"/>
              <a:t> </a:t>
            </a:r>
            <a:r>
              <a:rPr lang="en-CA" dirty="0" err="1"/>
              <a:t>cùng</a:t>
            </a:r>
            <a:r>
              <a:rPr lang="en-CA" dirty="0"/>
              <a:t> </a:t>
            </a:r>
            <a:r>
              <a:rPr lang="en-CA" dirty="0" err="1"/>
              <a:t>lúc</a:t>
            </a:r>
            <a:r>
              <a:rPr lang="en-CA" dirty="0"/>
              <a:t>, </a:t>
            </a:r>
            <a:r>
              <a:rPr lang="en-CA" dirty="0" err="1"/>
              <a:t>đặt</a:t>
            </a:r>
            <a:r>
              <a:rPr lang="en-CA" dirty="0"/>
              <a:t> </a:t>
            </a:r>
            <a:r>
              <a:rPr lang="en-CA" dirty="0" err="1"/>
              <a:t>trỏ</a:t>
            </a:r>
            <a:r>
              <a:rPr lang="en-CA" dirty="0"/>
              <a:t> </a:t>
            </a:r>
            <a:r>
              <a:rPr lang="en-CA" dirty="0" err="1"/>
              <a:t>chuột</a:t>
            </a:r>
            <a:r>
              <a:rPr lang="en-CA" dirty="0"/>
              <a:t> </a:t>
            </a:r>
            <a:r>
              <a:rPr lang="en-CA" dirty="0" err="1"/>
              <a:t>vào</a:t>
            </a:r>
            <a:r>
              <a:rPr lang="en-CA" dirty="0"/>
              <a:t> </a:t>
            </a:r>
            <a:r>
              <a:rPr lang="en-CA" dirty="0" err="1"/>
              <a:t>bất</a:t>
            </a:r>
            <a:r>
              <a:rPr lang="en-CA" dirty="0"/>
              <a:t> </a:t>
            </a:r>
            <a:r>
              <a:rPr lang="en-CA" dirty="0" err="1"/>
              <a:t>kì</a:t>
            </a:r>
            <a:r>
              <a:rPr lang="en-CA" dirty="0"/>
              <a:t> </a:t>
            </a:r>
            <a:r>
              <a:rPr lang="en-CA" dirty="0" err="1"/>
              <a:t>góc</a:t>
            </a:r>
            <a:r>
              <a:rPr lang="en-CA" dirty="0"/>
              <a:t> </a:t>
            </a:r>
            <a:r>
              <a:rPr lang="en-CA" dirty="0" err="1"/>
              <a:t>nào</a:t>
            </a:r>
            <a:r>
              <a:rPr lang="en-CA" dirty="0"/>
              <a:t> </a:t>
            </a:r>
            <a:r>
              <a:rPr lang="en-CA" dirty="0" err="1"/>
              <a:t>của</a:t>
            </a:r>
            <a:r>
              <a:rPr lang="en-CA" dirty="0"/>
              <a:t> </a:t>
            </a:r>
            <a:r>
              <a:rPr lang="en-CA" dirty="0" err="1"/>
              <a:t>cửa</a:t>
            </a:r>
            <a:r>
              <a:rPr lang="en-CA" dirty="0"/>
              <a:t> </a:t>
            </a:r>
            <a:r>
              <a:rPr lang="en-CA" dirty="0" err="1"/>
              <a:t>sổ</a:t>
            </a:r>
            <a:r>
              <a:rPr lang="en-CA" dirty="0"/>
              <a:t> </a:t>
            </a:r>
            <a:r>
              <a:rPr lang="en-CA" dirty="0" err="1"/>
              <a:t>khi</a:t>
            </a:r>
            <a:r>
              <a:rPr lang="en-CA" dirty="0"/>
              <a:t> </a:t>
            </a:r>
            <a:r>
              <a:rPr lang="en-CA" dirty="0" err="1"/>
              <a:t>bạn</a:t>
            </a:r>
            <a:r>
              <a:rPr lang="en-CA" dirty="0"/>
              <a:t> </a:t>
            </a:r>
            <a:r>
              <a:rPr lang="en-CA" dirty="0" err="1"/>
              <a:t>nhìn</a:t>
            </a:r>
            <a:r>
              <a:rPr lang="en-CA" dirty="0"/>
              <a:t> </a:t>
            </a:r>
            <a:r>
              <a:rPr lang="en-CA" dirty="0" err="1"/>
              <a:t>thấy</a:t>
            </a:r>
            <a:r>
              <a:rPr lang="en-CA" dirty="0"/>
              <a:t> </a:t>
            </a:r>
            <a:r>
              <a:rPr lang="vi-VN" dirty="0"/>
              <a:t> </a:t>
            </a:r>
            <a:r>
              <a:rPr lang="en-US" dirty="0" smtClean="0"/>
              <a:t>   </a:t>
            </a:r>
            <a:r>
              <a:rPr lang="vi-VN" dirty="0" smtClean="0"/>
              <a:t>  hoặc      </a:t>
            </a:r>
            <a:r>
              <a:rPr lang="en-CA" dirty="0" err="1" smtClean="0"/>
              <a:t>hãy</a:t>
            </a:r>
            <a:r>
              <a:rPr lang="en-CA" dirty="0" smtClean="0"/>
              <a:t> </a:t>
            </a:r>
            <a:r>
              <a:rPr lang="en-CA" dirty="0" err="1"/>
              <a:t>nhấp</a:t>
            </a:r>
            <a:r>
              <a:rPr lang="en-CA" dirty="0"/>
              <a:t> </a:t>
            </a:r>
            <a:r>
              <a:rPr lang="en-CA" dirty="0" err="1"/>
              <a:t>chuột</a:t>
            </a:r>
            <a:r>
              <a:rPr lang="en-CA" dirty="0"/>
              <a:t> </a:t>
            </a:r>
            <a:r>
              <a:rPr lang="en-CA" dirty="0" err="1"/>
              <a:t>trái</a:t>
            </a:r>
            <a:r>
              <a:rPr lang="en-CA" dirty="0"/>
              <a:t> </a:t>
            </a:r>
            <a:r>
              <a:rPr lang="en-CA" dirty="0" err="1"/>
              <a:t>và</a:t>
            </a:r>
            <a:r>
              <a:rPr lang="en-CA" dirty="0"/>
              <a:t> </a:t>
            </a:r>
            <a:r>
              <a:rPr lang="en-CA" dirty="0" err="1"/>
              <a:t>kéo</a:t>
            </a:r>
            <a:r>
              <a:rPr lang="en-CA" dirty="0"/>
              <a:t> </a:t>
            </a:r>
            <a:r>
              <a:rPr lang="en-CA" dirty="0" err="1"/>
              <a:t>đến</a:t>
            </a:r>
            <a:r>
              <a:rPr lang="en-CA" dirty="0"/>
              <a:t> </a:t>
            </a:r>
            <a:r>
              <a:rPr lang="en-CA" dirty="0" err="1"/>
              <a:t>khi</a:t>
            </a:r>
            <a:r>
              <a:rPr lang="en-CA" dirty="0"/>
              <a:t> </a:t>
            </a:r>
            <a:r>
              <a:rPr lang="en-CA" dirty="0" err="1"/>
              <a:t>cửa</a:t>
            </a:r>
            <a:r>
              <a:rPr lang="en-CA" dirty="0"/>
              <a:t> </a:t>
            </a:r>
            <a:r>
              <a:rPr lang="en-CA" dirty="0" err="1"/>
              <a:t>sổ</a:t>
            </a:r>
            <a:r>
              <a:rPr lang="en-CA" dirty="0"/>
              <a:t> </a:t>
            </a:r>
            <a:r>
              <a:rPr lang="en-CA" dirty="0" err="1"/>
              <a:t>đạt</a:t>
            </a:r>
            <a:r>
              <a:rPr lang="en-CA" dirty="0"/>
              <a:t> </a:t>
            </a:r>
            <a:r>
              <a:rPr lang="en-CA" dirty="0" err="1"/>
              <a:t>kích</a:t>
            </a:r>
            <a:r>
              <a:rPr lang="en-CA" dirty="0"/>
              <a:t> </a:t>
            </a:r>
            <a:r>
              <a:rPr lang="en-CA" dirty="0" err="1"/>
              <a:t>thước</a:t>
            </a:r>
            <a:r>
              <a:rPr lang="en-CA" dirty="0"/>
              <a:t> </a:t>
            </a:r>
            <a:r>
              <a:rPr lang="en-CA" dirty="0" err="1"/>
              <a:t>mong</a:t>
            </a:r>
            <a:r>
              <a:rPr lang="en-CA" dirty="0"/>
              <a:t> </a:t>
            </a:r>
            <a:r>
              <a:rPr lang="en-CA" dirty="0" err="1"/>
              <a:t>muốn</a:t>
            </a:r>
            <a:endParaRPr lang="vi-VN" dirty="0"/>
          </a:p>
          <a:p>
            <a:pPr lvl="0">
              <a:lnSpc>
                <a:spcPct val="120000"/>
              </a:lnSpc>
            </a:pPr>
            <a:r>
              <a:rPr lang="vi-VN" dirty="0"/>
              <a:t>Với bàn phím, nhấn ALT + SPACEBAR </a:t>
            </a:r>
            <a:r>
              <a:rPr lang="en-CA" dirty="0" err="1"/>
              <a:t>để</a:t>
            </a:r>
            <a:r>
              <a:rPr lang="en-CA" dirty="0"/>
              <a:t> </a:t>
            </a:r>
            <a:r>
              <a:rPr lang="en-CA" dirty="0" err="1"/>
              <a:t>kích</a:t>
            </a:r>
            <a:r>
              <a:rPr lang="en-CA" dirty="0"/>
              <a:t> </a:t>
            </a:r>
            <a:r>
              <a:rPr lang="en-CA" dirty="0" err="1"/>
              <a:t>hoạt</a:t>
            </a:r>
            <a:r>
              <a:rPr lang="en-CA" dirty="0"/>
              <a:t> </a:t>
            </a:r>
            <a:r>
              <a:rPr lang="en-CA" dirty="0" err="1"/>
              <a:t>biểu</a:t>
            </a:r>
            <a:r>
              <a:rPr lang="en-CA" dirty="0"/>
              <a:t> </a:t>
            </a:r>
            <a:r>
              <a:rPr lang="en-CA" dirty="0" err="1"/>
              <a:t>tượng</a:t>
            </a:r>
            <a:r>
              <a:rPr lang="en-CA" dirty="0"/>
              <a:t> </a:t>
            </a:r>
            <a:r>
              <a:rPr lang="en-CA" dirty="0" err="1"/>
              <a:t>điều</a:t>
            </a:r>
            <a:r>
              <a:rPr lang="en-CA" dirty="0"/>
              <a:t> </a:t>
            </a:r>
            <a:r>
              <a:rPr lang="en-CA" dirty="0" err="1"/>
              <a:t>khiển</a:t>
            </a:r>
            <a:endParaRPr lang="vi-VN" dirty="0"/>
          </a:p>
          <a:p>
            <a:pPr lvl="1">
              <a:lnSpc>
                <a:spcPct val="120000"/>
              </a:lnSpc>
            </a:pPr>
            <a:r>
              <a:rPr lang="vi-VN" dirty="0"/>
              <a:t>Nhấn phím DOWN </a:t>
            </a:r>
            <a:r>
              <a:rPr lang="en-CA" dirty="0" err="1"/>
              <a:t>để</a:t>
            </a:r>
            <a:r>
              <a:rPr lang="en-CA" dirty="0"/>
              <a:t> </a:t>
            </a:r>
            <a:r>
              <a:rPr lang="en-CA" dirty="0" err="1"/>
              <a:t>chọn</a:t>
            </a:r>
            <a:r>
              <a:rPr lang="en-CA" dirty="0"/>
              <a:t> </a:t>
            </a:r>
            <a:r>
              <a:rPr lang="en-CA" dirty="0" err="1"/>
              <a:t>lệnh</a:t>
            </a:r>
            <a:r>
              <a:rPr lang="en-CA" dirty="0"/>
              <a:t> </a:t>
            </a:r>
            <a:r>
              <a:rPr lang="en-CA" b="1" dirty="0"/>
              <a:t>Size</a:t>
            </a:r>
            <a:r>
              <a:rPr lang="en-CA" dirty="0"/>
              <a:t> </a:t>
            </a:r>
            <a:r>
              <a:rPr lang="en-CA" dirty="0" err="1"/>
              <a:t>và</a:t>
            </a:r>
            <a:r>
              <a:rPr lang="en-CA" dirty="0"/>
              <a:t> </a:t>
            </a:r>
            <a:r>
              <a:rPr lang="en-CA" dirty="0" err="1"/>
              <a:t>nhấn</a:t>
            </a:r>
            <a:r>
              <a:rPr lang="vi-VN" dirty="0" smtClean="0"/>
              <a:t> </a:t>
            </a:r>
            <a:r>
              <a:rPr lang="vi-VN" dirty="0"/>
              <a:t>ENTER</a:t>
            </a:r>
          </a:p>
          <a:p>
            <a:pPr lvl="1">
              <a:lnSpc>
                <a:spcPct val="120000"/>
              </a:lnSpc>
            </a:pPr>
            <a:r>
              <a:rPr lang="en-CA" dirty="0" err="1"/>
              <a:t>Nhấn</a:t>
            </a:r>
            <a:r>
              <a:rPr lang="en-CA" dirty="0"/>
              <a:t> </a:t>
            </a:r>
            <a:r>
              <a:rPr lang="en-CA" dirty="0" err="1"/>
              <a:t>phím</a:t>
            </a:r>
            <a:r>
              <a:rPr lang="en-CA" dirty="0"/>
              <a:t> </a:t>
            </a:r>
            <a:r>
              <a:rPr lang="en-CA" dirty="0" err="1"/>
              <a:t>mũi</a:t>
            </a:r>
            <a:r>
              <a:rPr lang="en-CA" dirty="0"/>
              <a:t> </a:t>
            </a:r>
            <a:r>
              <a:rPr lang="en-CA" dirty="0" err="1"/>
              <a:t>tên</a:t>
            </a:r>
            <a:r>
              <a:rPr lang="en-CA" dirty="0"/>
              <a:t> </a:t>
            </a:r>
            <a:r>
              <a:rPr lang="en-CA" dirty="0" err="1"/>
              <a:t>cho</a:t>
            </a:r>
            <a:r>
              <a:rPr lang="en-CA" dirty="0"/>
              <a:t> </a:t>
            </a:r>
            <a:r>
              <a:rPr lang="en-CA" dirty="0" err="1"/>
              <a:t>tới</a:t>
            </a:r>
            <a:r>
              <a:rPr lang="en-CA" dirty="0"/>
              <a:t> </a:t>
            </a:r>
            <a:r>
              <a:rPr lang="en-CA" dirty="0" err="1"/>
              <a:t>khi</a:t>
            </a:r>
            <a:r>
              <a:rPr lang="en-CA" dirty="0"/>
              <a:t> </a:t>
            </a:r>
            <a:r>
              <a:rPr lang="en-CA" dirty="0" err="1"/>
              <a:t>đạt</a:t>
            </a:r>
            <a:r>
              <a:rPr lang="en-CA" dirty="0"/>
              <a:t> </a:t>
            </a:r>
            <a:r>
              <a:rPr lang="en-CA" dirty="0" err="1"/>
              <a:t>tới</a:t>
            </a:r>
            <a:r>
              <a:rPr lang="en-CA" dirty="0"/>
              <a:t> </a:t>
            </a:r>
            <a:r>
              <a:rPr lang="en-CA" dirty="0" err="1"/>
              <a:t>cỡ</a:t>
            </a:r>
            <a:r>
              <a:rPr lang="en-CA" dirty="0"/>
              <a:t> </a:t>
            </a:r>
            <a:r>
              <a:rPr lang="en-CA" dirty="0" err="1"/>
              <a:t>bạn</a:t>
            </a:r>
            <a:r>
              <a:rPr lang="en-CA" dirty="0"/>
              <a:t> </a:t>
            </a:r>
            <a:r>
              <a:rPr lang="en-CA" dirty="0" err="1"/>
              <a:t>mong</a:t>
            </a:r>
            <a:r>
              <a:rPr lang="en-CA" dirty="0"/>
              <a:t> </a:t>
            </a:r>
            <a:r>
              <a:rPr lang="en-CA" dirty="0" err="1"/>
              <a:t>muốn</a:t>
            </a:r>
            <a:r>
              <a:rPr lang="en-CA" dirty="0"/>
              <a:t>, </a:t>
            </a:r>
            <a:r>
              <a:rPr lang="en-CA" dirty="0" err="1"/>
              <a:t>và</a:t>
            </a:r>
            <a:r>
              <a:rPr lang="en-CA" dirty="0"/>
              <a:t> </a:t>
            </a:r>
            <a:r>
              <a:rPr lang="en-CA" dirty="0" err="1"/>
              <a:t>nhấn</a:t>
            </a:r>
            <a:r>
              <a:rPr lang="en-CA" dirty="0"/>
              <a:t> </a:t>
            </a:r>
            <a:r>
              <a:rPr lang="en-CA" dirty="0" err="1"/>
              <a:t>phím</a:t>
            </a:r>
            <a:r>
              <a:rPr lang="vi-VN" dirty="0" smtClean="0"/>
              <a:t> </a:t>
            </a:r>
            <a:r>
              <a:rPr lang="vi-VN" dirty="0"/>
              <a:t>ENTER </a:t>
            </a:r>
            <a:r>
              <a:rPr lang="vi-VN" dirty="0" smtClean="0"/>
              <a:t>(</a:t>
            </a:r>
            <a:r>
              <a:rPr lang="vi-VN" dirty="0"/>
              <a:t>lặp lại cho mỗi </a:t>
            </a:r>
            <a:r>
              <a:rPr lang="en-US" dirty="0" err="1" smtClean="0"/>
              <a:t>cạnh</a:t>
            </a:r>
            <a:r>
              <a:rPr lang="vi-VN" dirty="0" smtClean="0"/>
              <a:t> </a:t>
            </a:r>
            <a:r>
              <a:rPr lang="vi-VN" dirty="0"/>
              <a:t>để thay đổi kích thước)</a:t>
            </a:r>
            <a:endParaRPr lang="en-US" dirty="0"/>
          </a:p>
        </p:txBody>
      </p:sp>
      <p:pic>
        <p:nvPicPr>
          <p:cNvPr id="4" name="Picture 3" descr="Description: uw-026"/>
          <p:cNvPicPr/>
          <p:nvPr/>
        </p:nvPicPr>
        <p:blipFill>
          <a:blip r:embed="rId3">
            <a:extLst>
              <a:ext uri="{28A0092B-C50C-407E-A947-70E740481C1C}">
                <a14:useLocalDpi xmlns:a14="http://schemas.microsoft.com/office/drawing/2010/main" val="0"/>
              </a:ext>
            </a:extLst>
          </a:blip>
          <a:srcRect/>
          <a:stretch>
            <a:fillRect/>
          </a:stretch>
        </p:blipFill>
        <p:spPr bwMode="auto">
          <a:xfrm>
            <a:off x="2278634" y="2325874"/>
            <a:ext cx="258955" cy="105727"/>
          </a:xfrm>
          <a:prstGeom prst="rect">
            <a:avLst/>
          </a:prstGeom>
          <a:noFill/>
          <a:ln>
            <a:noFill/>
          </a:ln>
        </p:spPr>
      </p:pic>
      <p:pic>
        <p:nvPicPr>
          <p:cNvPr id="5" name="Picture 4" descr="Description: u2-028"/>
          <p:cNvPicPr/>
          <p:nvPr/>
        </p:nvPicPr>
        <p:blipFill>
          <a:blip r:embed="rId4">
            <a:extLst>
              <a:ext uri="{28A0092B-C50C-407E-A947-70E740481C1C}">
                <a14:useLocalDpi xmlns:a14="http://schemas.microsoft.com/office/drawing/2010/main" val="0"/>
              </a:ext>
            </a:extLst>
          </a:blip>
          <a:srcRect/>
          <a:stretch>
            <a:fillRect/>
          </a:stretch>
        </p:blipFill>
        <p:spPr bwMode="auto">
          <a:xfrm>
            <a:off x="5141148" y="3347381"/>
            <a:ext cx="188912" cy="188912"/>
          </a:xfrm>
          <a:prstGeom prst="rect">
            <a:avLst/>
          </a:prstGeom>
          <a:noFill/>
          <a:ln>
            <a:noFill/>
          </a:ln>
        </p:spPr>
      </p:pic>
      <p:pic>
        <p:nvPicPr>
          <p:cNvPr id="6" name="Picture 5" descr="Description: u2-027"/>
          <p:cNvPicPr/>
          <p:nvPr/>
        </p:nvPicPr>
        <p:blipFill>
          <a:blip r:embed="rId5">
            <a:extLst>
              <a:ext uri="{28A0092B-C50C-407E-A947-70E740481C1C}">
                <a14:useLocalDpi xmlns:a14="http://schemas.microsoft.com/office/drawing/2010/main" val="0"/>
              </a:ext>
            </a:extLst>
          </a:blip>
          <a:srcRect/>
          <a:stretch>
            <a:fillRect/>
          </a:stretch>
        </p:blipFill>
        <p:spPr bwMode="auto">
          <a:xfrm>
            <a:off x="6010137" y="3353095"/>
            <a:ext cx="198438" cy="198438"/>
          </a:xfrm>
          <a:prstGeom prst="rect">
            <a:avLst/>
          </a:prstGeom>
          <a:noFill/>
          <a:ln>
            <a:noFill/>
          </a:ln>
        </p:spPr>
      </p:pic>
      <p:pic>
        <p:nvPicPr>
          <p:cNvPr id="7" name="Picture 6" descr="Description: u2-026"/>
          <p:cNvPicPr/>
          <p:nvPr/>
        </p:nvPicPr>
        <p:blipFill>
          <a:blip r:embed="rId6">
            <a:extLst>
              <a:ext uri="{28A0092B-C50C-407E-A947-70E740481C1C}">
                <a14:useLocalDpi xmlns:a14="http://schemas.microsoft.com/office/drawing/2010/main" val="0"/>
              </a:ext>
            </a:extLst>
          </a:blip>
          <a:srcRect/>
          <a:stretch>
            <a:fillRect/>
          </a:stretch>
        </p:blipFill>
        <p:spPr bwMode="auto">
          <a:xfrm>
            <a:off x="6125072" y="1888961"/>
            <a:ext cx="93028" cy="226396"/>
          </a:xfrm>
          <a:prstGeom prst="rect">
            <a:avLst/>
          </a:prstGeom>
          <a:noFill/>
          <a:ln>
            <a:noFill/>
          </a:ln>
        </p:spPr>
      </p:pic>
      <p:sp>
        <p:nvSpPr>
          <p:cNvPr id="8" name="Footer Placeholder 7"/>
          <p:cNvSpPr>
            <a:spLocks noGrp="1"/>
          </p:cNvSpPr>
          <p:nvPr>
            <p:ph type="ftr" sz="quarter" idx="11"/>
          </p:nvPr>
        </p:nvSpPr>
        <p:spPr/>
        <p:txBody>
          <a:bodyPr/>
          <a:lstStyle/>
          <a:p>
            <a:r>
              <a:rPr lang="en-US" smtClean="0"/>
              <a:t>© IIG Vietnam</a:t>
            </a:r>
            <a:endParaRPr lang="en-US" dirty="0"/>
          </a:p>
        </p:txBody>
      </p:sp>
      <p:sp>
        <p:nvSpPr>
          <p:cNvPr id="9" name="Slide Number Placeholder 8"/>
          <p:cNvSpPr>
            <a:spLocks noGrp="1"/>
          </p:cNvSpPr>
          <p:nvPr>
            <p:ph type="sldNum" sz="quarter" idx="12"/>
          </p:nvPr>
        </p:nvSpPr>
        <p:spPr/>
        <p:txBody>
          <a:bodyPr/>
          <a:lstStyle/>
          <a:p>
            <a:fld id="{45FB6C65-6715-49C2-A781-2C0369051A11}" type="slidenum">
              <a:rPr lang="en-US" smtClean="0"/>
              <a:t>7</a:t>
            </a:fld>
            <a:endParaRPr lang="en-US" dirty="0"/>
          </a:p>
        </p:txBody>
      </p:sp>
    </p:spTree>
    <p:extLst>
      <p:ext uri="{BB962C8B-B14F-4D97-AF65-F5344CB8AC3E}">
        <p14:creationId xmlns:p14="http://schemas.microsoft.com/office/powerpoint/2010/main" val="297103599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vi-VN"/>
              <a:t>Sử dụng thanh cuốn</a:t>
            </a:r>
            <a:r>
              <a:rPr lang="en-US" smtClean="0"/>
              <a:t> (Scroll Bars)</a:t>
            </a:r>
            <a:endParaRPr lang="en-US" dirty="0"/>
          </a:p>
        </p:txBody>
      </p:sp>
      <p:sp>
        <p:nvSpPr>
          <p:cNvPr id="3" name="Content Placeholder 2"/>
          <p:cNvSpPr>
            <a:spLocks noGrp="1"/>
          </p:cNvSpPr>
          <p:nvPr>
            <p:ph idx="1"/>
          </p:nvPr>
        </p:nvSpPr>
        <p:spPr>
          <a:xfrm>
            <a:off x="374401" y="1332000"/>
            <a:ext cx="8339294" cy="5526000"/>
          </a:xfrm>
        </p:spPr>
        <p:txBody>
          <a:bodyPr>
            <a:normAutofit fontScale="77500" lnSpcReduction="20000"/>
          </a:bodyPr>
          <a:lstStyle/>
          <a:p>
            <a:pPr>
              <a:lnSpc>
                <a:spcPct val="120000"/>
              </a:lnSpc>
              <a:spcBef>
                <a:spcPts val="700"/>
              </a:spcBef>
            </a:pPr>
            <a:r>
              <a:rPr lang="en-CA" b="1" dirty="0" err="1" smtClean="0"/>
              <a:t>Hộp</a:t>
            </a:r>
            <a:r>
              <a:rPr lang="en-CA" b="1" dirty="0" smtClean="0"/>
              <a:t> </a:t>
            </a:r>
            <a:r>
              <a:rPr lang="en-CA" b="1" dirty="0" err="1" smtClean="0"/>
              <a:t>cuộn</a:t>
            </a:r>
            <a:r>
              <a:rPr lang="en-CA" b="1" dirty="0" smtClean="0"/>
              <a:t> (Scroll Box)</a:t>
            </a:r>
            <a:endParaRPr lang="en-US" b="1" dirty="0"/>
          </a:p>
          <a:p>
            <a:pPr lvl="1">
              <a:lnSpc>
                <a:spcPct val="120000"/>
              </a:lnSpc>
              <a:spcBef>
                <a:spcPts val="700"/>
              </a:spcBef>
            </a:pPr>
            <a:r>
              <a:rPr lang="en-CA" dirty="0" err="1"/>
              <a:t>Hộp</a:t>
            </a:r>
            <a:r>
              <a:rPr lang="en-CA" dirty="0"/>
              <a:t> </a:t>
            </a:r>
            <a:r>
              <a:rPr lang="en-CA" dirty="0" err="1"/>
              <a:t>cuộn</a:t>
            </a:r>
            <a:r>
              <a:rPr lang="en-CA" dirty="0"/>
              <a:t> </a:t>
            </a:r>
            <a:r>
              <a:rPr lang="en-CA" dirty="0" err="1"/>
              <a:t>còn</a:t>
            </a:r>
            <a:r>
              <a:rPr lang="en-CA" dirty="0"/>
              <a:t> </a:t>
            </a:r>
            <a:r>
              <a:rPr lang="en-CA" dirty="0" err="1"/>
              <a:t>được</a:t>
            </a:r>
            <a:r>
              <a:rPr lang="en-CA" dirty="0"/>
              <a:t> </a:t>
            </a:r>
            <a:r>
              <a:rPr lang="en-CA" dirty="0" err="1"/>
              <a:t>gọi</a:t>
            </a:r>
            <a:r>
              <a:rPr lang="en-CA" dirty="0"/>
              <a:t> </a:t>
            </a:r>
            <a:r>
              <a:rPr lang="en-CA" dirty="0" err="1"/>
              <a:t>là</a:t>
            </a:r>
            <a:r>
              <a:rPr lang="en-CA" dirty="0"/>
              <a:t> thumb hay elevator</a:t>
            </a:r>
            <a:endParaRPr lang="vi-VN" dirty="0"/>
          </a:p>
          <a:p>
            <a:pPr lvl="1">
              <a:lnSpc>
                <a:spcPct val="120000"/>
              </a:lnSpc>
              <a:spcBef>
                <a:spcPts val="700"/>
              </a:spcBef>
            </a:pPr>
            <a:r>
              <a:rPr lang="en-CA" dirty="0" err="1"/>
              <a:t>Vị</a:t>
            </a:r>
            <a:r>
              <a:rPr lang="en-CA" dirty="0"/>
              <a:t> </a:t>
            </a:r>
            <a:r>
              <a:rPr lang="en-CA" dirty="0" err="1"/>
              <a:t>trí</a:t>
            </a:r>
            <a:r>
              <a:rPr lang="en-CA" dirty="0"/>
              <a:t> </a:t>
            </a:r>
            <a:r>
              <a:rPr lang="en-CA" dirty="0" err="1"/>
              <a:t>của</a:t>
            </a:r>
            <a:r>
              <a:rPr lang="en-CA" dirty="0"/>
              <a:t> </a:t>
            </a:r>
            <a:r>
              <a:rPr lang="en-CA" dirty="0" err="1"/>
              <a:t>hộp</a:t>
            </a:r>
            <a:r>
              <a:rPr lang="en-CA" dirty="0"/>
              <a:t> </a:t>
            </a:r>
            <a:r>
              <a:rPr lang="en-CA" dirty="0" err="1"/>
              <a:t>cuộn</a:t>
            </a:r>
            <a:r>
              <a:rPr lang="en-CA" dirty="0"/>
              <a:t> </a:t>
            </a:r>
            <a:r>
              <a:rPr lang="en-CA" dirty="0" err="1"/>
              <a:t>trong</a:t>
            </a:r>
            <a:r>
              <a:rPr lang="en-CA" dirty="0"/>
              <a:t> </a:t>
            </a:r>
            <a:r>
              <a:rPr lang="en-CA" dirty="0" err="1"/>
              <a:t>vùng</a:t>
            </a:r>
            <a:r>
              <a:rPr lang="en-CA" dirty="0"/>
              <a:t> </a:t>
            </a:r>
            <a:r>
              <a:rPr lang="en-CA" dirty="0" err="1"/>
              <a:t>cuộn</a:t>
            </a:r>
            <a:r>
              <a:rPr lang="en-CA" dirty="0"/>
              <a:t> </a:t>
            </a:r>
            <a:r>
              <a:rPr lang="en-CA" dirty="0" err="1"/>
              <a:t>như</a:t>
            </a:r>
            <a:r>
              <a:rPr lang="en-CA" dirty="0"/>
              <a:t> </a:t>
            </a:r>
            <a:r>
              <a:rPr lang="vi-VN" dirty="0" smtClean="0"/>
              <a:t/>
            </a:r>
            <a:br>
              <a:rPr lang="vi-VN" dirty="0" smtClean="0"/>
            </a:br>
            <a:r>
              <a:rPr lang="en-CA" dirty="0" err="1" smtClean="0"/>
              <a:t>một</a:t>
            </a:r>
            <a:r>
              <a:rPr lang="en-CA" dirty="0" smtClean="0"/>
              <a:t> </a:t>
            </a:r>
            <a:r>
              <a:rPr lang="en-CA" dirty="0" err="1"/>
              <a:t>thước</a:t>
            </a:r>
            <a:r>
              <a:rPr lang="en-CA" dirty="0"/>
              <a:t> </a:t>
            </a:r>
            <a:r>
              <a:rPr lang="en-CA" dirty="0" err="1"/>
              <a:t>đo</a:t>
            </a:r>
            <a:r>
              <a:rPr lang="en-CA" dirty="0"/>
              <a:t> </a:t>
            </a:r>
            <a:r>
              <a:rPr lang="en-CA" dirty="0" err="1"/>
              <a:t>tương</a:t>
            </a:r>
            <a:r>
              <a:rPr lang="en-CA" dirty="0"/>
              <a:t> </a:t>
            </a:r>
            <a:r>
              <a:rPr lang="en-CA" dirty="0" err="1"/>
              <a:t>đối</a:t>
            </a:r>
            <a:r>
              <a:rPr lang="en-CA" dirty="0"/>
              <a:t> </a:t>
            </a:r>
            <a:r>
              <a:rPr lang="en-CA" dirty="0" err="1"/>
              <a:t>về</a:t>
            </a:r>
            <a:r>
              <a:rPr lang="en-CA" dirty="0"/>
              <a:t> </a:t>
            </a:r>
            <a:r>
              <a:rPr lang="en-CA" dirty="0" err="1"/>
              <a:t>vị</a:t>
            </a:r>
            <a:r>
              <a:rPr lang="en-CA" dirty="0"/>
              <a:t> </a:t>
            </a:r>
            <a:r>
              <a:rPr lang="en-CA" dirty="0" err="1"/>
              <a:t>trí</a:t>
            </a:r>
            <a:r>
              <a:rPr lang="en-CA" dirty="0"/>
              <a:t> </a:t>
            </a:r>
            <a:r>
              <a:rPr lang="en-CA" dirty="0" err="1"/>
              <a:t>dữ</a:t>
            </a:r>
            <a:r>
              <a:rPr lang="en-CA" dirty="0"/>
              <a:t> </a:t>
            </a:r>
            <a:r>
              <a:rPr lang="en-CA" dirty="0" err="1"/>
              <a:t>liệu</a:t>
            </a:r>
            <a:r>
              <a:rPr lang="en-CA" dirty="0"/>
              <a:t> </a:t>
            </a:r>
            <a:r>
              <a:rPr lang="vi-VN" dirty="0" smtClean="0"/>
              <a:t/>
            </a:r>
            <a:br>
              <a:rPr lang="vi-VN" dirty="0" smtClean="0"/>
            </a:br>
            <a:r>
              <a:rPr lang="en-CA" dirty="0" err="1" smtClean="0"/>
              <a:t>đang</a:t>
            </a:r>
            <a:r>
              <a:rPr lang="en-CA" dirty="0" smtClean="0"/>
              <a:t> </a:t>
            </a:r>
            <a:r>
              <a:rPr lang="en-CA" dirty="0" err="1"/>
              <a:t>hiển</a:t>
            </a:r>
            <a:r>
              <a:rPr lang="en-CA" dirty="0"/>
              <a:t> thị </a:t>
            </a:r>
            <a:r>
              <a:rPr lang="en-CA" dirty="0" err="1"/>
              <a:t>trên</a:t>
            </a:r>
            <a:r>
              <a:rPr lang="en-CA" dirty="0"/>
              <a:t> </a:t>
            </a:r>
            <a:r>
              <a:rPr lang="en-CA" dirty="0" err="1"/>
              <a:t>cửa</a:t>
            </a:r>
            <a:r>
              <a:rPr lang="en-CA" dirty="0"/>
              <a:t> </a:t>
            </a:r>
            <a:r>
              <a:rPr lang="en-CA" dirty="0" err="1"/>
              <a:t>sổ</a:t>
            </a:r>
            <a:r>
              <a:rPr lang="en-CA" dirty="0"/>
              <a:t> </a:t>
            </a:r>
            <a:r>
              <a:rPr lang="en-CA" dirty="0" err="1"/>
              <a:t>trong</a:t>
            </a:r>
            <a:r>
              <a:rPr lang="en-CA" dirty="0"/>
              <a:t> </a:t>
            </a:r>
            <a:r>
              <a:rPr lang="en-CA" dirty="0" err="1"/>
              <a:t>tương</a:t>
            </a:r>
            <a:r>
              <a:rPr lang="en-CA" dirty="0"/>
              <a:t> </a:t>
            </a:r>
            <a:r>
              <a:rPr lang="en-CA" dirty="0" err="1"/>
              <a:t>quan</a:t>
            </a:r>
            <a:r>
              <a:rPr lang="en-CA" dirty="0"/>
              <a:t> </a:t>
            </a:r>
            <a:r>
              <a:rPr lang="vi-VN" dirty="0" smtClean="0"/>
              <a:t/>
            </a:r>
            <a:br>
              <a:rPr lang="vi-VN" dirty="0" smtClean="0"/>
            </a:br>
            <a:r>
              <a:rPr lang="en-CA" dirty="0" err="1" smtClean="0"/>
              <a:t>với</a:t>
            </a:r>
            <a:r>
              <a:rPr lang="en-CA" dirty="0" smtClean="0"/>
              <a:t> </a:t>
            </a:r>
            <a:r>
              <a:rPr lang="en-CA" dirty="0" err="1"/>
              <a:t>nội</a:t>
            </a:r>
            <a:r>
              <a:rPr lang="en-CA" dirty="0"/>
              <a:t> dung </a:t>
            </a:r>
            <a:r>
              <a:rPr lang="en-CA" dirty="0" err="1"/>
              <a:t>toàn</a:t>
            </a:r>
            <a:r>
              <a:rPr lang="en-CA" dirty="0"/>
              <a:t> </a:t>
            </a:r>
            <a:r>
              <a:rPr lang="en-CA" dirty="0" err="1"/>
              <a:t>cửa</a:t>
            </a:r>
            <a:r>
              <a:rPr lang="en-CA" dirty="0"/>
              <a:t> </a:t>
            </a:r>
            <a:r>
              <a:rPr lang="en-CA" dirty="0" err="1"/>
              <a:t>sổ</a:t>
            </a:r>
            <a:endParaRPr lang="vi-VN" dirty="0"/>
          </a:p>
          <a:p>
            <a:pPr lvl="1">
              <a:lnSpc>
                <a:spcPct val="120000"/>
              </a:lnSpc>
              <a:spcBef>
                <a:spcPts val="700"/>
              </a:spcBef>
            </a:pPr>
            <a:r>
              <a:rPr lang="vi-VN" dirty="0" smtClean="0"/>
              <a:t>Đ</a:t>
            </a:r>
            <a:r>
              <a:rPr lang="en-CA" dirty="0" smtClean="0"/>
              <a:t>ể </a:t>
            </a:r>
            <a:r>
              <a:rPr lang="en-CA" dirty="0"/>
              <a:t>di </a:t>
            </a:r>
            <a:r>
              <a:rPr lang="en-CA" dirty="0" err="1"/>
              <a:t>chuyển</a:t>
            </a:r>
            <a:r>
              <a:rPr lang="en-CA" dirty="0"/>
              <a:t> </a:t>
            </a:r>
            <a:r>
              <a:rPr lang="en-CA" dirty="0" err="1"/>
              <a:t>bằng</a:t>
            </a:r>
            <a:r>
              <a:rPr lang="en-CA" dirty="0"/>
              <a:t> </a:t>
            </a:r>
            <a:r>
              <a:rPr lang="en-CA" dirty="0" err="1"/>
              <a:t>thanh</a:t>
            </a:r>
            <a:r>
              <a:rPr lang="en-CA" dirty="0"/>
              <a:t> </a:t>
            </a:r>
            <a:r>
              <a:rPr lang="en-CA" dirty="0" err="1"/>
              <a:t>cuộn</a:t>
            </a:r>
            <a:r>
              <a:rPr lang="en-CA" dirty="0"/>
              <a:t> </a:t>
            </a:r>
            <a:r>
              <a:rPr lang="vi-VN" dirty="0" smtClean="0"/>
              <a:t>:</a:t>
            </a:r>
            <a:endParaRPr lang="vi-VN" dirty="0"/>
          </a:p>
          <a:p>
            <a:pPr lvl="2">
              <a:lnSpc>
                <a:spcPct val="120000"/>
              </a:lnSpc>
              <a:spcBef>
                <a:spcPts val="700"/>
              </a:spcBef>
            </a:pPr>
            <a:r>
              <a:rPr lang="en-CA" dirty="0" err="1"/>
              <a:t>Nhấp</a:t>
            </a:r>
            <a:r>
              <a:rPr lang="en-CA" dirty="0"/>
              <a:t> </a:t>
            </a:r>
            <a:r>
              <a:rPr lang="en-CA" dirty="0" err="1"/>
              <a:t>chuột</a:t>
            </a:r>
            <a:r>
              <a:rPr lang="en-CA" dirty="0"/>
              <a:t> </a:t>
            </a:r>
            <a:r>
              <a:rPr lang="en-CA" dirty="0" err="1"/>
              <a:t>vào</a:t>
            </a:r>
            <a:r>
              <a:rPr lang="en-CA" dirty="0"/>
              <a:t> </a:t>
            </a:r>
            <a:r>
              <a:rPr lang="en-CA" dirty="0" err="1"/>
              <a:t>vùng</a:t>
            </a:r>
            <a:r>
              <a:rPr lang="en-CA" dirty="0"/>
              <a:t> </a:t>
            </a:r>
            <a:r>
              <a:rPr lang="en-CA" dirty="0" err="1"/>
              <a:t>màu</a:t>
            </a:r>
            <a:r>
              <a:rPr lang="en-CA" dirty="0"/>
              <a:t> </a:t>
            </a:r>
            <a:r>
              <a:rPr lang="en-CA" dirty="0" err="1"/>
              <a:t>nhạt</a:t>
            </a:r>
            <a:r>
              <a:rPr lang="en-CA" dirty="0"/>
              <a:t> </a:t>
            </a:r>
            <a:r>
              <a:rPr lang="en-CA" dirty="0" err="1"/>
              <a:t>hơn</a:t>
            </a:r>
            <a:r>
              <a:rPr lang="en-CA" dirty="0"/>
              <a:t> </a:t>
            </a:r>
            <a:r>
              <a:rPr lang="en-CA" dirty="0" err="1"/>
              <a:t>phía</a:t>
            </a:r>
            <a:r>
              <a:rPr lang="en-CA" dirty="0"/>
              <a:t> </a:t>
            </a:r>
            <a:r>
              <a:rPr lang="en-CA" dirty="0" err="1"/>
              <a:t>trên</a:t>
            </a:r>
            <a:r>
              <a:rPr lang="en-CA" dirty="0"/>
              <a:t> hay </a:t>
            </a:r>
            <a:r>
              <a:rPr lang="en-CA" dirty="0" err="1"/>
              <a:t>dưới</a:t>
            </a:r>
            <a:r>
              <a:rPr lang="en-CA" dirty="0"/>
              <a:t> </a:t>
            </a:r>
            <a:r>
              <a:rPr lang="en-CA" dirty="0" err="1"/>
              <a:t>hộp</a:t>
            </a:r>
            <a:r>
              <a:rPr lang="en-CA" dirty="0"/>
              <a:t> </a:t>
            </a:r>
            <a:r>
              <a:rPr lang="en-CA" dirty="0" err="1"/>
              <a:t>cuộn</a:t>
            </a:r>
            <a:r>
              <a:rPr lang="en-CA" dirty="0"/>
              <a:t> </a:t>
            </a:r>
            <a:r>
              <a:rPr lang="en-CA" dirty="0" err="1"/>
              <a:t>để</a:t>
            </a:r>
            <a:r>
              <a:rPr lang="en-CA" dirty="0"/>
              <a:t> </a:t>
            </a:r>
            <a:r>
              <a:rPr lang="en-CA" dirty="0" err="1"/>
              <a:t>hiển</a:t>
            </a:r>
            <a:r>
              <a:rPr lang="en-CA" dirty="0"/>
              <a:t> thị </a:t>
            </a:r>
            <a:r>
              <a:rPr lang="en-CA" dirty="0" err="1"/>
              <a:t>màn</a:t>
            </a:r>
            <a:r>
              <a:rPr lang="en-CA" dirty="0"/>
              <a:t> </a:t>
            </a:r>
            <a:r>
              <a:rPr lang="en-CA" dirty="0" err="1"/>
              <a:t>hình</a:t>
            </a:r>
            <a:r>
              <a:rPr lang="en-CA" dirty="0"/>
              <a:t> </a:t>
            </a:r>
            <a:r>
              <a:rPr lang="en-CA" dirty="0" err="1"/>
              <a:t>dữ</a:t>
            </a:r>
            <a:r>
              <a:rPr lang="en-CA" dirty="0"/>
              <a:t> </a:t>
            </a:r>
            <a:r>
              <a:rPr lang="en-CA" dirty="0" err="1"/>
              <a:t>liệu</a:t>
            </a:r>
            <a:r>
              <a:rPr lang="en-CA" dirty="0"/>
              <a:t> </a:t>
            </a:r>
            <a:r>
              <a:rPr lang="en-CA" dirty="0" err="1"/>
              <a:t>trước</a:t>
            </a:r>
            <a:r>
              <a:rPr lang="en-CA" dirty="0"/>
              <a:t> hay </a:t>
            </a:r>
            <a:r>
              <a:rPr lang="en-CA" dirty="0" err="1"/>
              <a:t>sau</a:t>
            </a:r>
            <a:endParaRPr lang="vi-VN" dirty="0"/>
          </a:p>
          <a:p>
            <a:pPr lvl="2">
              <a:lnSpc>
                <a:spcPct val="120000"/>
              </a:lnSpc>
              <a:spcBef>
                <a:spcPts val="700"/>
              </a:spcBef>
            </a:pPr>
            <a:r>
              <a:rPr lang="en-CA" dirty="0" err="1"/>
              <a:t>Nhấp</a:t>
            </a:r>
            <a:r>
              <a:rPr lang="en-CA" dirty="0"/>
              <a:t> </a:t>
            </a:r>
            <a:r>
              <a:rPr lang="en-CA" dirty="0" err="1"/>
              <a:t>chuột</a:t>
            </a:r>
            <a:r>
              <a:rPr lang="en-CA" dirty="0"/>
              <a:t> </a:t>
            </a:r>
            <a:r>
              <a:rPr lang="en-CA" dirty="0" err="1"/>
              <a:t>vào</a:t>
            </a:r>
            <a:r>
              <a:rPr lang="en-CA" dirty="0"/>
              <a:t> </a:t>
            </a:r>
            <a:r>
              <a:rPr lang="en-CA" dirty="0" err="1"/>
              <a:t>mũi</a:t>
            </a:r>
            <a:r>
              <a:rPr lang="en-CA" dirty="0"/>
              <a:t> </a:t>
            </a:r>
            <a:r>
              <a:rPr lang="en-CA" dirty="0" err="1"/>
              <a:t>tên</a:t>
            </a:r>
            <a:r>
              <a:rPr lang="en-CA" dirty="0"/>
              <a:t> ở </a:t>
            </a:r>
            <a:r>
              <a:rPr lang="en-CA" dirty="0" err="1"/>
              <a:t>đầu</a:t>
            </a:r>
            <a:r>
              <a:rPr lang="en-CA" dirty="0"/>
              <a:t> </a:t>
            </a:r>
            <a:r>
              <a:rPr lang="en-CA" dirty="0" err="1"/>
              <a:t>trên</a:t>
            </a:r>
            <a:r>
              <a:rPr lang="en-CA" dirty="0"/>
              <a:t> hay </a:t>
            </a:r>
            <a:r>
              <a:rPr lang="en-CA" dirty="0" err="1"/>
              <a:t>dưới</a:t>
            </a:r>
            <a:r>
              <a:rPr lang="en-CA" dirty="0"/>
              <a:t> </a:t>
            </a:r>
            <a:r>
              <a:rPr lang="en-CA" dirty="0" err="1"/>
              <a:t>của</a:t>
            </a:r>
            <a:r>
              <a:rPr lang="en-CA" dirty="0"/>
              <a:t> </a:t>
            </a:r>
            <a:r>
              <a:rPr lang="en-CA" dirty="0" err="1"/>
              <a:t>thanh</a:t>
            </a:r>
            <a:r>
              <a:rPr lang="en-CA" dirty="0"/>
              <a:t> </a:t>
            </a:r>
            <a:r>
              <a:rPr lang="en-CA" dirty="0" err="1"/>
              <a:t>cuộn</a:t>
            </a:r>
            <a:r>
              <a:rPr lang="en-CA" dirty="0"/>
              <a:t> </a:t>
            </a:r>
            <a:r>
              <a:rPr lang="en-CA" dirty="0" err="1"/>
              <a:t>dọc</a:t>
            </a:r>
            <a:r>
              <a:rPr lang="en-CA" dirty="0"/>
              <a:t> </a:t>
            </a:r>
            <a:r>
              <a:rPr lang="en-CA" dirty="0" err="1"/>
              <a:t>một</a:t>
            </a:r>
            <a:r>
              <a:rPr lang="en-CA" dirty="0"/>
              <a:t> </a:t>
            </a:r>
            <a:r>
              <a:rPr lang="en-CA" dirty="0" err="1"/>
              <a:t>lần</a:t>
            </a:r>
            <a:r>
              <a:rPr lang="en-CA" dirty="0"/>
              <a:t> </a:t>
            </a:r>
            <a:r>
              <a:rPr lang="en-CA" dirty="0" err="1"/>
              <a:t>để</a:t>
            </a:r>
            <a:r>
              <a:rPr lang="en-CA" dirty="0"/>
              <a:t> </a:t>
            </a:r>
            <a:r>
              <a:rPr lang="en-CA" dirty="0" err="1"/>
              <a:t>hiển</a:t>
            </a:r>
            <a:r>
              <a:rPr lang="en-CA" dirty="0"/>
              <a:t> thị </a:t>
            </a:r>
            <a:r>
              <a:rPr lang="en-CA" dirty="0" err="1"/>
              <a:t>một</a:t>
            </a:r>
            <a:r>
              <a:rPr lang="en-CA" dirty="0"/>
              <a:t> </a:t>
            </a:r>
            <a:r>
              <a:rPr lang="en-CA" dirty="0" err="1"/>
              <a:t>dòng</a:t>
            </a:r>
            <a:r>
              <a:rPr lang="en-CA" dirty="0"/>
              <a:t> </a:t>
            </a:r>
            <a:r>
              <a:rPr lang="en-CA" dirty="0" err="1"/>
              <a:t>dữ</a:t>
            </a:r>
            <a:r>
              <a:rPr lang="en-CA" dirty="0"/>
              <a:t> </a:t>
            </a:r>
            <a:r>
              <a:rPr lang="en-CA" dirty="0" err="1"/>
              <a:t>liệu</a:t>
            </a:r>
            <a:r>
              <a:rPr lang="en-CA" dirty="0"/>
              <a:t> </a:t>
            </a:r>
            <a:r>
              <a:rPr lang="en-CA" dirty="0" err="1"/>
              <a:t>theo</a:t>
            </a:r>
            <a:r>
              <a:rPr lang="en-CA" dirty="0"/>
              <a:t> </a:t>
            </a:r>
            <a:r>
              <a:rPr lang="en-CA" dirty="0" err="1"/>
              <a:t>hướng</a:t>
            </a:r>
            <a:r>
              <a:rPr lang="en-CA" dirty="0"/>
              <a:t> </a:t>
            </a:r>
            <a:r>
              <a:rPr lang="en-CA" dirty="0" err="1"/>
              <a:t>đó</a:t>
            </a:r>
            <a:endParaRPr lang="vi-VN" dirty="0"/>
          </a:p>
          <a:p>
            <a:pPr lvl="2">
              <a:lnSpc>
                <a:spcPct val="120000"/>
              </a:lnSpc>
              <a:spcBef>
                <a:spcPts val="700"/>
              </a:spcBef>
            </a:pPr>
            <a:r>
              <a:rPr lang="en-CA" dirty="0" err="1"/>
              <a:t>Nhấp</a:t>
            </a:r>
            <a:r>
              <a:rPr lang="en-CA" dirty="0"/>
              <a:t> </a:t>
            </a:r>
            <a:r>
              <a:rPr lang="en-CA" dirty="0" err="1"/>
              <a:t>chuột</a:t>
            </a:r>
            <a:r>
              <a:rPr lang="en-CA" dirty="0"/>
              <a:t> </a:t>
            </a:r>
            <a:r>
              <a:rPr lang="en-CA" dirty="0" err="1"/>
              <a:t>vào</a:t>
            </a:r>
            <a:r>
              <a:rPr lang="en-CA" dirty="0"/>
              <a:t> </a:t>
            </a:r>
            <a:r>
              <a:rPr lang="en-CA" dirty="0" err="1"/>
              <a:t>mũi</a:t>
            </a:r>
            <a:r>
              <a:rPr lang="en-CA" dirty="0"/>
              <a:t> </a:t>
            </a:r>
            <a:r>
              <a:rPr lang="en-CA" dirty="0" err="1"/>
              <a:t>tên</a:t>
            </a:r>
            <a:r>
              <a:rPr lang="en-CA" dirty="0"/>
              <a:t> ở </a:t>
            </a:r>
            <a:r>
              <a:rPr lang="en-CA" dirty="0" err="1"/>
              <a:t>đầu</a:t>
            </a:r>
            <a:r>
              <a:rPr lang="en-CA" dirty="0"/>
              <a:t> </a:t>
            </a:r>
            <a:r>
              <a:rPr lang="en-CA" dirty="0" err="1"/>
              <a:t>bên</a:t>
            </a:r>
            <a:r>
              <a:rPr lang="en-CA" dirty="0"/>
              <a:t> </a:t>
            </a:r>
            <a:r>
              <a:rPr lang="en-CA" dirty="0" err="1"/>
              <a:t>phải</a:t>
            </a:r>
            <a:r>
              <a:rPr lang="en-CA" dirty="0"/>
              <a:t> hay </a:t>
            </a:r>
            <a:r>
              <a:rPr lang="en-CA" dirty="0" err="1"/>
              <a:t>bên</a:t>
            </a:r>
            <a:r>
              <a:rPr lang="en-CA" dirty="0"/>
              <a:t> </a:t>
            </a:r>
            <a:r>
              <a:rPr lang="en-CA" dirty="0" err="1"/>
              <a:t>trái</a:t>
            </a:r>
            <a:r>
              <a:rPr lang="en-CA" dirty="0"/>
              <a:t> </a:t>
            </a:r>
            <a:r>
              <a:rPr lang="en-CA" dirty="0" err="1"/>
              <a:t>của</a:t>
            </a:r>
            <a:r>
              <a:rPr lang="en-CA" dirty="0"/>
              <a:t> </a:t>
            </a:r>
            <a:r>
              <a:rPr lang="en-CA" dirty="0" err="1"/>
              <a:t>thanh</a:t>
            </a:r>
            <a:r>
              <a:rPr lang="en-CA" dirty="0"/>
              <a:t> </a:t>
            </a:r>
            <a:r>
              <a:rPr lang="en-CA" dirty="0" err="1"/>
              <a:t>cuộn</a:t>
            </a:r>
            <a:r>
              <a:rPr lang="en-CA" dirty="0"/>
              <a:t> </a:t>
            </a:r>
            <a:r>
              <a:rPr lang="en-CA" dirty="0" err="1"/>
              <a:t>ngang</a:t>
            </a:r>
            <a:r>
              <a:rPr lang="en-CA" dirty="0"/>
              <a:t> </a:t>
            </a:r>
            <a:r>
              <a:rPr lang="en-CA" dirty="0" err="1"/>
              <a:t>một</a:t>
            </a:r>
            <a:r>
              <a:rPr lang="en-CA" dirty="0"/>
              <a:t> </a:t>
            </a:r>
            <a:r>
              <a:rPr lang="en-CA" dirty="0" err="1"/>
              <a:t>lần</a:t>
            </a:r>
            <a:r>
              <a:rPr lang="en-CA" dirty="0"/>
              <a:t> </a:t>
            </a:r>
            <a:r>
              <a:rPr lang="en-CA" dirty="0" err="1"/>
              <a:t>để</a:t>
            </a:r>
            <a:r>
              <a:rPr lang="en-CA" dirty="0"/>
              <a:t> </a:t>
            </a:r>
            <a:r>
              <a:rPr lang="en-CA" dirty="0" err="1"/>
              <a:t>hiển</a:t>
            </a:r>
            <a:r>
              <a:rPr lang="en-CA" dirty="0"/>
              <a:t> thị </a:t>
            </a:r>
            <a:r>
              <a:rPr lang="en-CA" dirty="0" err="1"/>
              <a:t>một</a:t>
            </a:r>
            <a:r>
              <a:rPr lang="en-CA" dirty="0"/>
              <a:t> </a:t>
            </a:r>
            <a:r>
              <a:rPr lang="en-CA" dirty="0" err="1"/>
              <a:t>cột</a:t>
            </a:r>
            <a:r>
              <a:rPr lang="en-CA" dirty="0"/>
              <a:t> </a:t>
            </a:r>
            <a:r>
              <a:rPr lang="en-CA" dirty="0" err="1"/>
              <a:t>dữ</a:t>
            </a:r>
            <a:r>
              <a:rPr lang="en-CA" dirty="0"/>
              <a:t> </a:t>
            </a:r>
            <a:r>
              <a:rPr lang="en-CA" dirty="0" err="1"/>
              <a:t>liệu</a:t>
            </a:r>
            <a:r>
              <a:rPr lang="en-CA" dirty="0"/>
              <a:t> </a:t>
            </a:r>
            <a:r>
              <a:rPr lang="en-CA" dirty="0" err="1"/>
              <a:t>theo</a:t>
            </a:r>
            <a:r>
              <a:rPr lang="en-CA" dirty="0"/>
              <a:t> </a:t>
            </a:r>
            <a:r>
              <a:rPr lang="en-CA" dirty="0" err="1"/>
              <a:t>hướng</a:t>
            </a:r>
            <a:r>
              <a:rPr lang="en-CA" dirty="0"/>
              <a:t> </a:t>
            </a:r>
            <a:r>
              <a:rPr lang="en-CA" dirty="0" err="1"/>
              <a:t>đó</a:t>
            </a:r>
            <a:endParaRPr lang="vi-VN" dirty="0"/>
          </a:p>
          <a:p>
            <a:pPr lvl="2">
              <a:lnSpc>
                <a:spcPct val="120000"/>
              </a:lnSpc>
              <a:spcBef>
                <a:spcPts val="700"/>
              </a:spcBef>
            </a:pPr>
            <a:r>
              <a:rPr lang="en-CA" dirty="0" err="1"/>
              <a:t>Nhấp</a:t>
            </a:r>
            <a:r>
              <a:rPr lang="en-CA" dirty="0"/>
              <a:t> </a:t>
            </a:r>
            <a:r>
              <a:rPr lang="en-CA" dirty="0" err="1"/>
              <a:t>chuột</a:t>
            </a:r>
            <a:r>
              <a:rPr lang="en-CA" dirty="0"/>
              <a:t> </a:t>
            </a:r>
            <a:r>
              <a:rPr lang="en-CA" dirty="0" err="1"/>
              <a:t>và</a:t>
            </a:r>
            <a:r>
              <a:rPr lang="en-CA" dirty="0"/>
              <a:t> </a:t>
            </a:r>
            <a:r>
              <a:rPr lang="en-CA" dirty="0" err="1"/>
              <a:t>giữ</a:t>
            </a:r>
            <a:r>
              <a:rPr lang="en-CA" dirty="0"/>
              <a:t> </a:t>
            </a:r>
            <a:r>
              <a:rPr lang="en-CA" dirty="0" err="1"/>
              <a:t>nút</a:t>
            </a:r>
            <a:r>
              <a:rPr lang="en-CA" dirty="0"/>
              <a:t> </a:t>
            </a:r>
            <a:r>
              <a:rPr lang="en-CA" dirty="0" err="1"/>
              <a:t>chuột</a:t>
            </a:r>
            <a:r>
              <a:rPr lang="en-CA" dirty="0"/>
              <a:t> </a:t>
            </a:r>
            <a:r>
              <a:rPr lang="en-CA" dirty="0" err="1"/>
              <a:t>trên</a:t>
            </a:r>
            <a:r>
              <a:rPr lang="en-CA" dirty="0"/>
              <a:t> </a:t>
            </a:r>
            <a:r>
              <a:rPr lang="en-CA" dirty="0" err="1"/>
              <a:t>mũi</a:t>
            </a:r>
            <a:r>
              <a:rPr lang="en-CA" dirty="0"/>
              <a:t> </a:t>
            </a:r>
            <a:r>
              <a:rPr lang="en-CA" dirty="0" err="1"/>
              <a:t>tên</a:t>
            </a:r>
            <a:r>
              <a:rPr lang="en-CA" dirty="0"/>
              <a:t> ở </a:t>
            </a:r>
            <a:r>
              <a:rPr lang="en-CA" dirty="0" err="1"/>
              <a:t>một</a:t>
            </a:r>
            <a:r>
              <a:rPr lang="en-CA" dirty="0"/>
              <a:t> </a:t>
            </a:r>
            <a:r>
              <a:rPr lang="en-CA" dirty="0" err="1"/>
              <a:t>đầu</a:t>
            </a:r>
            <a:r>
              <a:rPr lang="en-CA" dirty="0"/>
              <a:t> </a:t>
            </a:r>
            <a:r>
              <a:rPr lang="en-CA" dirty="0" err="1"/>
              <a:t>của</a:t>
            </a:r>
            <a:r>
              <a:rPr lang="en-CA" dirty="0"/>
              <a:t> </a:t>
            </a:r>
            <a:r>
              <a:rPr lang="en-CA" dirty="0" err="1"/>
              <a:t>thanh</a:t>
            </a:r>
            <a:r>
              <a:rPr lang="en-CA" dirty="0"/>
              <a:t> </a:t>
            </a:r>
            <a:r>
              <a:rPr lang="en-CA" dirty="0" err="1"/>
              <a:t>cuộn</a:t>
            </a:r>
            <a:r>
              <a:rPr lang="en-CA" dirty="0"/>
              <a:t> </a:t>
            </a:r>
            <a:r>
              <a:rPr lang="en-CA" dirty="0" err="1"/>
              <a:t>để</a:t>
            </a:r>
            <a:r>
              <a:rPr lang="en-CA" dirty="0"/>
              <a:t> </a:t>
            </a:r>
            <a:r>
              <a:rPr lang="en-CA" dirty="0" err="1"/>
              <a:t>cuốn</a:t>
            </a:r>
            <a:r>
              <a:rPr lang="en-CA" dirty="0"/>
              <a:t> </a:t>
            </a:r>
            <a:r>
              <a:rPr lang="en-CA" dirty="0" err="1"/>
              <a:t>liên</a:t>
            </a:r>
            <a:r>
              <a:rPr lang="en-CA" dirty="0"/>
              <a:t> </a:t>
            </a:r>
            <a:r>
              <a:rPr lang="en-CA" dirty="0" err="1"/>
              <a:t>tục</a:t>
            </a:r>
            <a:r>
              <a:rPr lang="en-CA" dirty="0"/>
              <a:t> </a:t>
            </a:r>
            <a:r>
              <a:rPr lang="en-CA" dirty="0" err="1"/>
              <a:t>màn</a:t>
            </a:r>
            <a:r>
              <a:rPr lang="en-CA" dirty="0"/>
              <a:t> </a:t>
            </a:r>
            <a:r>
              <a:rPr lang="en-CA" dirty="0" err="1"/>
              <a:t>hình</a:t>
            </a:r>
            <a:r>
              <a:rPr lang="en-CA" dirty="0"/>
              <a:t> </a:t>
            </a:r>
            <a:r>
              <a:rPr lang="en-CA" dirty="0" err="1"/>
              <a:t>theo</a:t>
            </a:r>
            <a:r>
              <a:rPr lang="en-CA" dirty="0"/>
              <a:t> </a:t>
            </a:r>
            <a:r>
              <a:rPr lang="en-CA" dirty="0" err="1"/>
              <a:t>hướng</a:t>
            </a:r>
            <a:r>
              <a:rPr lang="en-CA" dirty="0"/>
              <a:t> </a:t>
            </a:r>
            <a:r>
              <a:rPr lang="en-CA" dirty="0" err="1" smtClean="0"/>
              <a:t>đó</a:t>
            </a:r>
            <a:endParaRPr lang="vi-VN" dirty="0" smtClean="0"/>
          </a:p>
          <a:p>
            <a:pPr lvl="2">
              <a:lnSpc>
                <a:spcPct val="120000"/>
              </a:lnSpc>
              <a:spcBef>
                <a:spcPts val="700"/>
              </a:spcBef>
            </a:pPr>
            <a:r>
              <a:rPr lang="en-CA" dirty="0" err="1"/>
              <a:t>Kéo</a:t>
            </a:r>
            <a:r>
              <a:rPr lang="en-CA" dirty="0"/>
              <a:t> </a:t>
            </a:r>
            <a:r>
              <a:rPr lang="en-CA" dirty="0" err="1"/>
              <a:t>hộp</a:t>
            </a:r>
            <a:r>
              <a:rPr lang="en-CA" dirty="0"/>
              <a:t> </a:t>
            </a:r>
            <a:r>
              <a:rPr lang="en-CA" dirty="0" err="1"/>
              <a:t>cuộn</a:t>
            </a:r>
            <a:r>
              <a:rPr lang="en-CA" dirty="0"/>
              <a:t> </a:t>
            </a:r>
            <a:r>
              <a:rPr lang="en-CA" dirty="0" err="1"/>
              <a:t>tới</a:t>
            </a:r>
            <a:r>
              <a:rPr lang="en-CA" dirty="0"/>
              <a:t> </a:t>
            </a:r>
            <a:r>
              <a:rPr lang="en-CA" dirty="0" err="1"/>
              <a:t>vùng</a:t>
            </a:r>
            <a:r>
              <a:rPr lang="en-CA" dirty="0"/>
              <a:t> </a:t>
            </a:r>
            <a:r>
              <a:rPr lang="en-CA" dirty="0" err="1"/>
              <a:t>cụ</a:t>
            </a:r>
            <a:r>
              <a:rPr lang="en-CA" dirty="0"/>
              <a:t> </a:t>
            </a:r>
            <a:r>
              <a:rPr lang="en-CA" dirty="0" err="1"/>
              <a:t>thể</a:t>
            </a:r>
            <a:r>
              <a:rPr lang="en-CA" dirty="0"/>
              <a:t> </a:t>
            </a:r>
            <a:r>
              <a:rPr lang="en-CA" dirty="0" err="1"/>
              <a:t>trong</a:t>
            </a:r>
            <a:r>
              <a:rPr lang="en-CA" dirty="0"/>
              <a:t> </a:t>
            </a:r>
            <a:r>
              <a:rPr lang="en-CA" dirty="0" err="1"/>
              <a:t>vùng</a:t>
            </a:r>
            <a:r>
              <a:rPr lang="en-CA" dirty="0"/>
              <a:t> </a:t>
            </a:r>
            <a:r>
              <a:rPr lang="en-CA" dirty="0" err="1"/>
              <a:t>cuộn</a:t>
            </a:r>
            <a:r>
              <a:rPr lang="en-CA" dirty="0"/>
              <a:t> </a:t>
            </a:r>
            <a:r>
              <a:rPr lang="en-CA" dirty="0" err="1"/>
              <a:t>để</a:t>
            </a:r>
            <a:r>
              <a:rPr lang="en-CA" dirty="0"/>
              <a:t> di </a:t>
            </a:r>
            <a:r>
              <a:rPr lang="en-CA" dirty="0" err="1"/>
              <a:t>chuyển</a:t>
            </a:r>
            <a:r>
              <a:rPr lang="en-CA" dirty="0"/>
              <a:t> </a:t>
            </a:r>
            <a:r>
              <a:rPr lang="en-CA" dirty="0" err="1"/>
              <a:t>trực</a:t>
            </a:r>
            <a:r>
              <a:rPr lang="en-CA" dirty="0"/>
              <a:t> </a:t>
            </a:r>
            <a:r>
              <a:rPr lang="en-CA" dirty="0" err="1"/>
              <a:t>tiếp</a:t>
            </a:r>
            <a:r>
              <a:rPr lang="en-CA" dirty="0"/>
              <a:t> </a:t>
            </a:r>
            <a:r>
              <a:rPr lang="en-CA" dirty="0" err="1"/>
              <a:t>tới</a:t>
            </a:r>
            <a:r>
              <a:rPr lang="en-CA" dirty="0"/>
              <a:t> </a:t>
            </a:r>
            <a:r>
              <a:rPr lang="en-CA" dirty="0" err="1"/>
              <a:t>địa</a:t>
            </a:r>
            <a:r>
              <a:rPr lang="en-CA" dirty="0"/>
              <a:t> </a:t>
            </a:r>
            <a:r>
              <a:rPr lang="en-CA" dirty="0" err="1"/>
              <a:t>điểm</a:t>
            </a:r>
            <a:r>
              <a:rPr lang="en-CA" dirty="0"/>
              <a:t> </a:t>
            </a:r>
            <a:r>
              <a:rPr lang="en-CA" dirty="0" err="1"/>
              <a:t>đó</a:t>
            </a:r>
            <a:r>
              <a:rPr lang="en-CA" dirty="0"/>
              <a:t>.</a:t>
            </a:r>
            <a:endParaRPr lang="en-US" dirty="0"/>
          </a:p>
        </p:txBody>
      </p:sp>
      <p:grpSp>
        <p:nvGrpSpPr>
          <p:cNvPr id="30" name="Group 29"/>
          <p:cNvGrpSpPr/>
          <p:nvPr/>
        </p:nvGrpSpPr>
        <p:grpSpPr>
          <a:xfrm>
            <a:off x="6431920" y="1685276"/>
            <a:ext cx="2078372" cy="1364343"/>
            <a:chOff x="3919537" y="3000692"/>
            <a:chExt cx="1304925" cy="856615"/>
          </a:xfrm>
        </p:grpSpPr>
        <p:cxnSp>
          <p:nvCxnSpPr>
            <p:cNvPr id="25" name="AutoShape 1080"/>
            <p:cNvCxnSpPr>
              <a:cxnSpLocks noChangeShapeType="1"/>
            </p:cNvCxnSpPr>
            <p:nvPr/>
          </p:nvCxnSpPr>
          <p:spPr bwMode="auto">
            <a:xfrm flipH="1">
              <a:off x="4577397" y="3310572"/>
              <a:ext cx="533400" cy="635"/>
            </a:xfrm>
            <a:prstGeom prst="straightConnector1">
              <a:avLst/>
            </a:prstGeom>
            <a:noFill/>
            <a:ln w="12700">
              <a:solidFill>
                <a:srgbClr val="000000"/>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12700" dir="10800000" algn="ctr" rotWithShape="0">
                      <a:srgbClr val="FFFFFF"/>
                    </a:outerShdw>
                  </a:effectLst>
                </a14:hiddenEffects>
              </a:ext>
            </a:extLst>
          </p:spPr>
        </p:cxnSp>
        <p:cxnSp>
          <p:nvCxnSpPr>
            <p:cNvPr id="26" name="AutoShape 1081"/>
            <p:cNvCxnSpPr>
              <a:cxnSpLocks noChangeShapeType="1"/>
            </p:cNvCxnSpPr>
            <p:nvPr/>
          </p:nvCxnSpPr>
          <p:spPr bwMode="auto">
            <a:xfrm rot="16200000">
              <a:off x="4002405" y="3536314"/>
              <a:ext cx="381000" cy="635"/>
            </a:xfrm>
            <a:prstGeom prst="straightConnector1">
              <a:avLst/>
            </a:prstGeom>
            <a:noFill/>
            <a:ln w="12700">
              <a:solidFill>
                <a:srgbClr val="000000"/>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12700" dir="10800000" algn="ctr" rotWithShape="0">
                      <a:srgbClr val="FFFFFF"/>
                    </a:outerShdw>
                  </a:effectLst>
                </a14:hiddenEffects>
              </a:ext>
            </a:extLst>
          </p:spPr>
        </p:cxnSp>
        <p:sp>
          <p:nvSpPr>
            <p:cNvPr id="27" name="Text Box 1082"/>
            <p:cNvSpPr txBox="1">
              <a:spLocks noChangeArrowheads="1"/>
            </p:cNvSpPr>
            <p:nvPr/>
          </p:nvSpPr>
          <p:spPr bwMode="auto">
            <a:xfrm>
              <a:off x="4026217" y="3209607"/>
              <a:ext cx="557530" cy="148151"/>
            </a:xfrm>
            <a:prstGeom prst="rect">
              <a:avLst/>
            </a:prstGeom>
            <a:solidFill>
              <a:srgbClr val="F5C040"/>
            </a:solidFill>
            <a:ln>
              <a:noFill/>
            </a:ln>
            <a:extLst/>
          </p:spPr>
          <p:txBody>
            <a:bodyPr rot="0" vert="horz" wrap="square" lIns="25400" tIns="25400" rIns="25400" bIns="25400" anchor="t" anchorCtr="0" upright="1">
              <a:spAutoFit/>
            </a:bodyPr>
            <a:lstStyle/>
            <a:p>
              <a:pPr marL="0" marR="0" algn="ctr">
                <a:spcBef>
                  <a:spcPts val="0"/>
                </a:spcBef>
                <a:spcAft>
                  <a:spcPts val="0"/>
                </a:spcAft>
              </a:pPr>
              <a:r>
                <a:rPr lang="en-CA" sz="1200" b="1" dirty="0">
                  <a:effectLst/>
                  <a:latin typeface="Zurich BT"/>
                  <a:ea typeface="Times New Roman"/>
                  <a:cs typeface="Arial"/>
                </a:rPr>
                <a:t>Scroll Box</a:t>
              </a:r>
              <a:endParaRPr lang="en-US" sz="1200" b="1" dirty="0">
                <a:effectLst/>
                <a:latin typeface="Zurich BT"/>
                <a:ea typeface="Times New Roman"/>
                <a:cs typeface="Arial"/>
              </a:endParaRPr>
            </a:p>
          </p:txBody>
        </p:sp>
        <p:pic>
          <p:nvPicPr>
            <p:cNvPr id="28" name="Picture 27"/>
            <p:cNvPicPr/>
            <p:nvPr/>
          </p:nvPicPr>
          <p:blipFill>
            <a:blip r:embed="rId3">
              <a:extLst>
                <a:ext uri="{28A0092B-C50C-407E-A947-70E740481C1C}">
                  <a14:useLocalDpi xmlns:a14="http://schemas.microsoft.com/office/drawing/2010/main" val="0"/>
                </a:ext>
              </a:extLst>
            </a:blip>
            <a:stretch>
              <a:fillRect/>
            </a:stretch>
          </p:blipFill>
          <p:spPr>
            <a:xfrm>
              <a:off x="3919537" y="3741737"/>
              <a:ext cx="853440" cy="115570"/>
            </a:xfrm>
            <a:prstGeom prst="rect">
              <a:avLst/>
            </a:prstGeom>
          </p:spPr>
        </p:pic>
        <p:pic>
          <p:nvPicPr>
            <p:cNvPr id="29" name="Picture 28"/>
            <p:cNvPicPr/>
            <p:nvPr/>
          </p:nvPicPr>
          <p:blipFill>
            <a:blip r:embed="rId4">
              <a:extLst>
                <a:ext uri="{28A0092B-C50C-407E-A947-70E740481C1C}">
                  <a14:useLocalDpi xmlns:a14="http://schemas.microsoft.com/office/drawing/2010/main" val="0"/>
                </a:ext>
              </a:extLst>
            </a:blip>
            <a:stretch>
              <a:fillRect/>
            </a:stretch>
          </p:blipFill>
          <p:spPr>
            <a:xfrm>
              <a:off x="5116512" y="3000692"/>
              <a:ext cx="107950" cy="856615"/>
            </a:xfrm>
            <a:prstGeom prst="rect">
              <a:avLst/>
            </a:prstGeom>
          </p:spPr>
        </p:pic>
      </p:grpSp>
      <p:sp>
        <p:nvSpPr>
          <p:cNvPr id="4" name="Footer Placeholder 3"/>
          <p:cNvSpPr>
            <a:spLocks noGrp="1"/>
          </p:cNvSpPr>
          <p:nvPr>
            <p:ph type="ftr" sz="quarter" idx="11"/>
          </p:nvPr>
        </p:nvSpPr>
        <p:spPr/>
        <p:txBody>
          <a:bodyPr/>
          <a:lstStyle/>
          <a:p>
            <a:r>
              <a:rPr lang="en-US" smtClean="0"/>
              <a:t>© IIG Vietnam</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8</a:t>
            </a:fld>
            <a:endParaRPr lang="en-US" dirty="0"/>
          </a:p>
        </p:txBody>
      </p:sp>
    </p:spTree>
    <p:extLst>
      <p:ext uri="{BB962C8B-B14F-4D97-AF65-F5344CB8AC3E}">
        <p14:creationId xmlns:p14="http://schemas.microsoft.com/office/powerpoint/2010/main" val="72324350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vi-VN"/>
              <a:t>Tìm hiểu tập tin và thư mục</a:t>
            </a:r>
            <a:endParaRPr lang="en-US" dirty="0"/>
          </a:p>
        </p:txBody>
      </p:sp>
      <p:sp>
        <p:nvSpPr>
          <p:cNvPr id="3" name="Content Placeholder 2"/>
          <p:cNvSpPr>
            <a:spLocks noGrp="1"/>
          </p:cNvSpPr>
          <p:nvPr>
            <p:ph idx="1"/>
          </p:nvPr>
        </p:nvSpPr>
        <p:spPr/>
        <p:txBody>
          <a:bodyPr>
            <a:normAutofit fontScale="77500" lnSpcReduction="20000"/>
          </a:bodyPr>
          <a:lstStyle/>
          <a:p>
            <a:pPr>
              <a:lnSpc>
                <a:spcPct val="120000"/>
              </a:lnSpc>
              <a:spcBef>
                <a:spcPts val="600"/>
              </a:spcBef>
            </a:pPr>
            <a:r>
              <a:rPr lang="vi-VN" b="1" dirty="0"/>
              <a:t>Tập tin ứng </a:t>
            </a:r>
            <a:r>
              <a:rPr lang="vi-VN" b="1" dirty="0" smtClean="0"/>
              <a:t>dụng</a:t>
            </a:r>
            <a:r>
              <a:rPr lang="en-US" b="1" dirty="0" smtClean="0"/>
              <a:t> </a:t>
            </a:r>
            <a:r>
              <a:rPr lang="en-CA" b="1" dirty="0"/>
              <a:t>(Application File)</a:t>
            </a:r>
            <a:endParaRPr lang="vi-VN" b="1" dirty="0"/>
          </a:p>
          <a:p>
            <a:pPr lvl="1">
              <a:lnSpc>
                <a:spcPct val="120000"/>
              </a:lnSpc>
              <a:spcBef>
                <a:spcPts val="600"/>
              </a:spcBef>
            </a:pPr>
            <a:r>
              <a:rPr lang="en-CA" dirty="0" err="1"/>
              <a:t>Kiểu</a:t>
            </a:r>
            <a:r>
              <a:rPr lang="en-CA" dirty="0"/>
              <a:t> </a:t>
            </a:r>
            <a:r>
              <a:rPr lang="en-CA" dirty="0" err="1"/>
              <a:t>tập</a:t>
            </a:r>
            <a:r>
              <a:rPr lang="en-CA" dirty="0"/>
              <a:t> tin </a:t>
            </a:r>
            <a:r>
              <a:rPr lang="en-CA" dirty="0" err="1"/>
              <a:t>này</a:t>
            </a:r>
            <a:r>
              <a:rPr lang="en-CA" dirty="0"/>
              <a:t> </a:t>
            </a:r>
            <a:r>
              <a:rPr lang="en-CA" dirty="0" err="1"/>
              <a:t>có</a:t>
            </a:r>
            <a:r>
              <a:rPr lang="en-CA" dirty="0"/>
              <a:t> </a:t>
            </a:r>
            <a:r>
              <a:rPr lang="en-CA" dirty="0" err="1"/>
              <a:t>những</a:t>
            </a:r>
            <a:r>
              <a:rPr lang="en-CA" dirty="0"/>
              <a:t> </a:t>
            </a:r>
            <a:r>
              <a:rPr lang="en-CA" dirty="0" err="1"/>
              <a:t>chỉ</a:t>
            </a:r>
            <a:r>
              <a:rPr lang="en-CA" dirty="0"/>
              <a:t> </a:t>
            </a:r>
            <a:r>
              <a:rPr lang="en-CA" dirty="0" err="1"/>
              <a:t>dẫn</a:t>
            </a:r>
            <a:r>
              <a:rPr lang="en-CA" dirty="0"/>
              <a:t> </a:t>
            </a:r>
            <a:r>
              <a:rPr lang="en-CA" dirty="0" err="1"/>
              <a:t>rất</a:t>
            </a:r>
            <a:r>
              <a:rPr lang="en-CA" dirty="0"/>
              <a:t> chi </a:t>
            </a:r>
            <a:r>
              <a:rPr lang="en-CA" dirty="0" err="1"/>
              <a:t>tiết</a:t>
            </a:r>
            <a:r>
              <a:rPr lang="en-CA" dirty="0"/>
              <a:t> </a:t>
            </a:r>
            <a:r>
              <a:rPr lang="en-CA" dirty="0" err="1"/>
              <a:t>cho</a:t>
            </a:r>
            <a:r>
              <a:rPr lang="en-CA" dirty="0"/>
              <a:t> </a:t>
            </a:r>
            <a:r>
              <a:rPr lang="en-CA" dirty="0" err="1"/>
              <a:t>bộ</a:t>
            </a:r>
            <a:r>
              <a:rPr lang="en-CA" dirty="0"/>
              <a:t> vi </a:t>
            </a:r>
            <a:r>
              <a:rPr lang="en-CA" dirty="0" err="1" smtClean="0"/>
              <a:t>xử</a:t>
            </a:r>
            <a:r>
              <a:rPr lang="vi-VN" dirty="0" smtClean="0"/>
              <a:t/>
            </a:r>
            <a:br>
              <a:rPr lang="vi-VN" dirty="0" smtClean="0"/>
            </a:br>
            <a:r>
              <a:rPr lang="en-CA" dirty="0" err="1" smtClean="0"/>
              <a:t>lý</a:t>
            </a:r>
            <a:r>
              <a:rPr lang="en-CA" dirty="0" smtClean="0"/>
              <a:t> </a:t>
            </a:r>
            <a:r>
              <a:rPr lang="en-CA" dirty="0" err="1"/>
              <a:t>phải</a:t>
            </a:r>
            <a:r>
              <a:rPr lang="en-CA" dirty="0"/>
              <a:t> </a:t>
            </a:r>
            <a:r>
              <a:rPr lang="en-CA" dirty="0" err="1"/>
              <a:t>thực</a:t>
            </a:r>
            <a:r>
              <a:rPr lang="en-CA" dirty="0"/>
              <a:t> </a:t>
            </a:r>
            <a:r>
              <a:rPr lang="en-CA" dirty="0" err="1"/>
              <a:t>hiện</a:t>
            </a:r>
            <a:r>
              <a:rPr lang="en-CA" dirty="0"/>
              <a:t> </a:t>
            </a:r>
            <a:r>
              <a:rPr lang="en-CA" dirty="0" err="1"/>
              <a:t>những</a:t>
            </a:r>
            <a:r>
              <a:rPr lang="en-CA" dirty="0"/>
              <a:t> </a:t>
            </a:r>
            <a:r>
              <a:rPr lang="en-CA" dirty="0" err="1"/>
              <a:t>nhiệm</a:t>
            </a:r>
            <a:r>
              <a:rPr lang="en-CA" dirty="0"/>
              <a:t> </a:t>
            </a:r>
            <a:r>
              <a:rPr lang="en-CA" dirty="0" err="1"/>
              <a:t>vụ</a:t>
            </a:r>
            <a:r>
              <a:rPr lang="en-CA" dirty="0"/>
              <a:t> </a:t>
            </a:r>
            <a:r>
              <a:rPr lang="en-CA" dirty="0" err="1"/>
              <a:t>gì</a:t>
            </a:r>
            <a:endParaRPr lang="vi-VN" dirty="0"/>
          </a:p>
          <a:p>
            <a:pPr lvl="1">
              <a:lnSpc>
                <a:spcPct val="120000"/>
              </a:lnSpc>
              <a:spcBef>
                <a:spcPts val="600"/>
              </a:spcBef>
            </a:pPr>
            <a:r>
              <a:rPr lang="en-CA" dirty="0" err="1"/>
              <a:t>thường</a:t>
            </a:r>
            <a:r>
              <a:rPr lang="en-CA" dirty="0"/>
              <a:t> </a:t>
            </a:r>
            <a:r>
              <a:rPr lang="en-CA" dirty="0" err="1"/>
              <a:t>được</a:t>
            </a:r>
            <a:r>
              <a:rPr lang="en-CA" dirty="0"/>
              <a:t> </a:t>
            </a:r>
            <a:r>
              <a:rPr lang="en-CA" dirty="0" err="1"/>
              <a:t>lưu</a:t>
            </a:r>
            <a:r>
              <a:rPr lang="en-CA" dirty="0"/>
              <a:t> </a:t>
            </a:r>
            <a:r>
              <a:rPr lang="en-CA" dirty="0" err="1"/>
              <a:t>trong</a:t>
            </a:r>
            <a:r>
              <a:rPr lang="en-CA" dirty="0"/>
              <a:t> </a:t>
            </a:r>
            <a:r>
              <a:rPr lang="en-CA" dirty="0" err="1"/>
              <a:t>một</a:t>
            </a:r>
            <a:r>
              <a:rPr lang="en-CA" dirty="0"/>
              <a:t> </a:t>
            </a:r>
            <a:r>
              <a:rPr lang="en-CA" dirty="0" err="1"/>
              <a:t>thư</a:t>
            </a:r>
            <a:r>
              <a:rPr lang="en-CA" dirty="0"/>
              <a:t> </a:t>
            </a:r>
            <a:r>
              <a:rPr lang="en-CA" dirty="0" err="1"/>
              <a:t>mục</a:t>
            </a:r>
            <a:r>
              <a:rPr lang="en-CA" dirty="0"/>
              <a:t> </a:t>
            </a:r>
            <a:r>
              <a:rPr lang="en-CA" dirty="0" err="1"/>
              <a:t>được</a:t>
            </a:r>
            <a:r>
              <a:rPr lang="en-CA" dirty="0"/>
              <a:t> </a:t>
            </a:r>
            <a:r>
              <a:rPr lang="en-CA" dirty="0" err="1"/>
              <a:t>đặt</a:t>
            </a:r>
            <a:r>
              <a:rPr lang="en-CA" dirty="0"/>
              <a:t> </a:t>
            </a:r>
            <a:r>
              <a:rPr lang="en-CA" dirty="0" err="1"/>
              <a:t>tên</a:t>
            </a:r>
            <a:r>
              <a:rPr lang="en-CA" dirty="0"/>
              <a:t> </a:t>
            </a:r>
            <a:r>
              <a:rPr lang="en-CA" dirty="0" err="1"/>
              <a:t>cho</a:t>
            </a:r>
            <a:r>
              <a:rPr lang="en-CA" dirty="0"/>
              <a:t> </a:t>
            </a:r>
            <a:r>
              <a:rPr lang="en-CA" dirty="0" err="1"/>
              <a:t>chương</a:t>
            </a:r>
            <a:r>
              <a:rPr lang="en-CA" dirty="0"/>
              <a:t> </a:t>
            </a:r>
            <a:r>
              <a:rPr lang="en-CA" dirty="0" err="1"/>
              <a:t>trình</a:t>
            </a:r>
            <a:r>
              <a:rPr lang="en-CA" dirty="0"/>
              <a:t> </a:t>
            </a:r>
            <a:r>
              <a:rPr lang="en-CA" dirty="0" err="1"/>
              <a:t>đó</a:t>
            </a:r>
            <a:r>
              <a:rPr lang="en-CA" dirty="0"/>
              <a:t>, </a:t>
            </a:r>
            <a:r>
              <a:rPr lang="en-CA" dirty="0" err="1"/>
              <a:t>nó</a:t>
            </a:r>
            <a:r>
              <a:rPr lang="en-CA" dirty="0"/>
              <a:t> </a:t>
            </a:r>
            <a:r>
              <a:rPr lang="en-CA" dirty="0" err="1"/>
              <a:t>thường</a:t>
            </a:r>
            <a:r>
              <a:rPr lang="en-CA" dirty="0"/>
              <a:t> </a:t>
            </a:r>
            <a:r>
              <a:rPr lang="en-CA" dirty="0" err="1"/>
              <a:t>nằm</a:t>
            </a:r>
            <a:r>
              <a:rPr lang="en-CA" dirty="0"/>
              <a:t> </a:t>
            </a:r>
            <a:r>
              <a:rPr lang="en-CA" dirty="0" err="1"/>
              <a:t>trong</a:t>
            </a:r>
            <a:r>
              <a:rPr lang="en-CA" dirty="0"/>
              <a:t> </a:t>
            </a:r>
            <a:r>
              <a:rPr lang="en-CA" dirty="0" err="1"/>
              <a:t>thư</a:t>
            </a:r>
            <a:r>
              <a:rPr lang="en-CA" dirty="0"/>
              <a:t> </a:t>
            </a:r>
            <a:r>
              <a:rPr lang="en-CA" dirty="0" err="1"/>
              <a:t>mục</a:t>
            </a:r>
            <a:r>
              <a:rPr lang="en-CA" dirty="0"/>
              <a:t> Program Files </a:t>
            </a:r>
            <a:r>
              <a:rPr lang="en-CA" dirty="0" err="1"/>
              <a:t>trong</a:t>
            </a:r>
            <a:r>
              <a:rPr lang="en-CA" dirty="0"/>
              <a:t> ổ </a:t>
            </a:r>
            <a:r>
              <a:rPr lang="en-CA" dirty="0" err="1"/>
              <a:t>cứng</a:t>
            </a:r>
            <a:endParaRPr lang="vi-VN" dirty="0"/>
          </a:p>
          <a:p>
            <a:pPr>
              <a:lnSpc>
                <a:spcPct val="120000"/>
              </a:lnSpc>
              <a:spcBef>
                <a:spcPts val="600"/>
              </a:spcBef>
            </a:pPr>
            <a:r>
              <a:rPr lang="vi-VN" b="1" dirty="0"/>
              <a:t>Tập tin dữ </a:t>
            </a:r>
            <a:r>
              <a:rPr lang="vi-VN" b="1" dirty="0" smtClean="0"/>
              <a:t>liệu</a:t>
            </a:r>
            <a:r>
              <a:rPr lang="en-US" b="1" dirty="0" smtClean="0"/>
              <a:t> </a:t>
            </a:r>
            <a:r>
              <a:rPr lang="en-CA" b="1" dirty="0"/>
              <a:t>(Data File)</a:t>
            </a:r>
            <a:endParaRPr lang="vi-VN" b="1" dirty="0"/>
          </a:p>
          <a:p>
            <a:pPr lvl="1">
              <a:lnSpc>
                <a:spcPct val="120000"/>
              </a:lnSpc>
              <a:spcBef>
                <a:spcPts val="600"/>
              </a:spcBef>
            </a:pPr>
            <a:r>
              <a:rPr lang="en-CA" dirty="0" err="1"/>
              <a:t>Kiểu</a:t>
            </a:r>
            <a:r>
              <a:rPr lang="en-CA" dirty="0"/>
              <a:t> </a:t>
            </a:r>
            <a:r>
              <a:rPr lang="en-CA" dirty="0" err="1"/>
              <a:t>tập</a:t>
            </a:r>
            <a:r>
              <a:rPr lang="en-CA" dirty="0"/>
              <a:t> tin </a:t>
            </a:r>
            <a:r>
              <a:rPr lang="en-CA" dirty="0" err="1"/>
              <a:t>này</a:t>
            </a:r>
            <a:r>
              <a:rPr lang="en-CA" dirty="0"/>
              <a:t> </a:t>
            </a:r>
            <a:r>
              <a:rPr lang="en-CA" dirty="0" err="1"/>
              <a:t>chứa</a:t>
            </a:r>
            <a:r>
              <a:rPr lang="en-CA" dirty="0"/>
              <a:t> </a:t>
            </a:r>
            <a:r>
              <a:rPr lang="en-CA" dirty="0" err="1"/>
              <a:t>dữ</a:t>
            </a:r>
            <a:r>
              <a:rPr lang="en-CA" dirty="0"/>
              <a:t> </a:t>
            </a:r>
            <a:r>
              <a:rPr lang="en-CA" dirty="0" err="1"/>
              <a:t>liệu</a:t>
            </a:r>
            <a:r>
              <a:rPr lang="en-CA" dirty="0"/>
              <a:t> </a:t>
            </a:r>
            <a:r>
              <a:rPr lang="en-CA" dirty="0" err="1"/>
              <a:t>được</a:t>
            </a:r>
            <a:r>
              <a:rPr lang="en-CA" dirty="0"/>
              <a:t> </a:t>
            </a:r>
            <a:r>
              <a:rPr lang="en-CA" dirty="0" err="1"/>
              <a:t>bạn</a:t>
            </a:r>
            <a:r>
              <a:rPr lang="en-CA" dirty="0"/>
              <a:t> </a:t>
            </a:r>
            <a:r>
              <a:rPr lang="en-CA" dirty="0" err="1"/>
              <a:t>nhập</a:t>
            </a:r>
            <a:r>
              <a:rPr lang="en-CA" dirty="0"/>
              <a:t> </a:t>
            </a:r>
            <a:r>
              <a:rPr lang="en-CA" dirty="0" err="1"/>
              <a:t>và</a:t>
            </a:r>
            <a:r>
              <a:rPr lang="en-CA" dirty="0"/>
              <a:t> </a:t>
            </a:r>
            <a:r>
              <a:rPr lang="en-CA" dirty="0" err="1"/>
              <a:t>lưu</a:t>
            </a:r>
            <a:r>
              <a:rPr lang="en-CA" dirty="0"/>
              <a:t> </a:t>
            </a:r>
            <a:r>
              <a:rPr lang="en-CA" dirty="0" err="1"/>
              <a:t>lại</a:t>
            </a:r>
            <a:r>
              <a:rPr lang="en-CA" dirty="0"/>
              <a:t> t</a:t>
            </a:r>
            <a:r>
              <a:rPr lang="vi-VN" dirty="0"/>
              <a:t>ừ </a:t>
            </a:r>
            <a:r>
              <a:rPr lang="en-CA" dirty="0" err="1"/>
              <a:t>một</a:t>
            </a:r>
            <a:r>
              <a:rPr lang="en-CA" dirty="0"/>
              <a:t> </a:t>
            </a:r>
            <a:r>
              <a:rPr lang="vi-VN" dirty="0" smtClean="0"/>
              <a:t/>
            </a:r>
            <a:br>
              <a:rPr lang="vi-VN" dirty="0" smtClean="0"/>
            </a:br>
            <a:r>
              <a:rPr lang="en-CA" dirty="0" err="1" smtClean="0"/>
              <a:t>trong</a:t>
            </a:r>
            <a:r>
              <a:rPr lang="en-CA" dirty="0" smtClean="0"/>
              <a:t> </a:t>
            </a:r>
            <a:r>
              <a:rPr lang="en-CA" dirty="0" err="1"/>
              <a:t>các</a:t>
            </a:r>
            <a:r>
              <a:rPr lang="en-CA" dirty="0"/>
              <a:t> </a:t>
            </a:r>
            <a:r>
              <a:rPr lang="en-CA" dirty="0" err="1"/>
              <a:t>chương</a:t>
            </a:r>
            <a:r>
              <a:rPr lang="en-CA" dirty="0"/>
              <a:t> </a:t>
            </a:r>
            <a:r>
              <a:rPr lang="en-CA" dirty="0" err="1"/>
              <a:t>trình</a:t>
            </a:r>
            <a:r>
              <a:rPr lang="en-CA" dirty="0"/>
              <a:t> </a:t>
            </a:r>
            <a:r>
              <a:rPr lang="en-CA" dirty="0" err="1"/>
              <a:t>ứng</a:t>
            </a:r>
            <a:r>
              <a:rPr lang="en-CA" dirty="0"/>
              <a:t> </a:t>
            </a:r>
            <a:r>
              <a:rPr lang="en-CA" dirty="0" err="1"/>
              <a:t>dụng</a:t>
            </a:r>
            <a:r>
              <a:rPr lang="en-CA" dirty="0"/>
              <a:t> </a:t>
            </a:r>
            <a:r>
              <a:rPr lang="en-CA" dirty="0" err="1"/>
              <a:t>trong</a:t>
            </a:r>
            <a:r>
              <a:rPr lang="en-CA" dirty="0"/>
              <a:t> </a:t>
            </a:r>
            <a:r>
              <a:rPr lang="en-CA" dirty="0" err="1"/>
              <a:t>máy</a:t>
            </a:r>
            <a:r>
              <a:rPr lang="en-CA" dirty="0"/>
              <a:t> </a:t>
            </a:r>
            <a:r>
              <a:rPr lang="en-CA" dirty="0" err="1"/>
              <a:t>tính</a:t>
            </a:r>
            <a:r>
              <a:rPr lang="en-CA" dirty="0"/>
              <a:t> </a:t>
            </a:r>
            <a:r>
              <a:rPr lang="en-CA" dirty="0" err="1"/>
              <a:t>của</a:t>
            </a:r>
            <a:r>
              <a:rPr lang="en-CA" dirty="0"/>
              <a:t> </a:t>
            </a:r>
            <a:r>
              <a:rPr lang="en-CA" dirty="0" err="1"/>
              <a:t>bạn</a:t>
            </a:r>
            <a:endParaRPr lang="vi-VN" dirty="0"/>
          </a:p>
          <a:p>
            <a:pPr>
              <a:lnSpc>
                <a:spcPct val="120000"/>
              </a:lnSpc>
              <a:spcBef>
                <a:spcPts val="600"/>
              </a:spcBef>
            </a:pPr>
            <a:r>
              <a:rPr lang="vi-VN" b="1" dirty="0"/>
              <a:t>Tập tin hệ </a:t>
            </a:r>
            <a:r>
              <a:rPr lang="vi-VN" b="1" dirty="0" smtClean="0"/>
              <a:t>thống</a:t>
            </a:r>
            <a:r>
              <a:rPr lang="en-US" b="1" dirty="0"/>
              <a:t> (System File)</a:t>
            </a:r>
            <a:endParaRPr lang="vi-VN" b="1" dirty="0"/>
          </a:p>
          <a:p>
            <a:pPr lvl="1">
              <a:lnSpc>
                <a:spcPct val="120000"/>
              </a:lnSpc>
              <a:spcBef>
                <a:spcPts val="600"/>
              </a:spcBef>
            </a:pPr>
            <a:r>
              <a:rPr lang="en-CA" dirty="0" err="1"/>
              <a:t>chứa</a:t>
            </a:r>
            <a:r>
              <a:rPr lang="en-CA" dirty="0"/>
              <a:t> </a:t>
            </a:r>
            <a:r>
              <a:rPr lang="en-CA" dirty="0" err="1"/>
              <a:t>những</a:t>
            </a:r>
            <a:r>
              <a:rPr lang="en-CA" dirty="0"/>
              <a:t> </a:t>
            </a:r>
            <a:r>
              <a:rPr lang="en-CA" dirty="0" err="1"/>
              <a:t>chỉ</a:t>
            </a:r>
            <a:r>
              <a:rPr lang="en-CA" dirty="0"/>
              <a:t> </a:t>
            </a:r>
            <a:r>
              <a:rPr lang="en-CA" dirty="0" err="1"/>
              <a:t>dẫn</a:t>
            </a:r>
            <a:r>
              <a:rPr lang="en-CA" dirty="0"/>
              <a:t> chi </a:t>
            </a:r>
            <a:r>
              <a:rPr lang="en-CA" dirty="0" err="1"/>
              <a:t>tiết</a:t>
            </a:r>
            <a:r>
              <a:rPr lang="en-CA" dirty="0"/>
              <a:t> </a:t>
            </a:r>
            <a:r>
              <a:rPr lang="en-CA" dirty="0" err="1"/>
              <a:t>cho</a:t>
            </a:r>
            <a:r>
              <a:rPr lang="en-CA" dirty="0"/>
              <a:t> </a:t>
            </a:r>
            <a:r>
              <a:rPr lang="en-CA" dirty="0" err="1"/>
              <a:t>bộ</a:t>
            </a:r>
            <a:r>
              <a:rPr lang="en-CA" dirty="0"/>
              <a:t> vi </a:t>
            </a:r>
            <a:r>
              <a:rPr lang="en-CA" dirty="0" err="1"/>
              <a:t>xử</a:t>
            </a:r>
            <a:r>
              <a:rPr lang="en-CA" dirty="0"/>
              <a:t> </a:t>
            </a:r>
            <a:r>
              <a:rPr lang="en-CA" dirty="0" err="1"/>
              <a:t>lý</a:t>
            </a:r>
            <a:r>
              <a:rPr lang="en-CA" dirty="0"/>
              <a:t> </a:t>
            </a:r>
            <a:r>
              <a:rPr lang="en-CA" dirty="0" err="1"/>
              <a:t>phải</a:t>
            </a:r>
            <a:r>
              <a:rPr lang="en-CA" dirty="0"/>
              <a:t> </a:t>
            </a:r>
            <a:r>
              <a:rPr lang="en-CA" dirty="0" err="1"/>
              <a:t>thực</a:t>
            </a:r>
            <a:r>
              <a:rPr lang="en-CA" dirty="0"/>
              <a:t> </a:t>
            </a:r>
            <a:r>
              <a:rPr lang="en-CA" dirty="0" err="1"/>
              <a:t>hiện</a:t>
            </a:r>
            <a:r>
              <a:rPr lang="en-CA" dirty="0"/>
              <a:t> </a:t>
            </a:r>
            <a:r>
              <a:rPr lang="en-CA" dirty="0" err="1"/>
              <a:t>những</a:t>
            </a:r>
            <a:r>
              <a:rPr lang="en-CA" dirty="0"/>
              <a:t> </a:t>
            </a:r>
            <a:r>
              <a:rPr lang="en-CA" dirty="0" err="1"/>
              <a:t>nhiệm</a:t>
            </a:r>
            <a:r>
              <a:rPr lang="en-CA" dirty="0"/>
              <a:t> </a:t>
            </a:r>
            <a:r>
              <a:rPr lang="en-CA" dirty="0" err="1" smtClean="0"/>
              <a:t>vụ</a:t>
            </a:r>
            <a:r>
              <a:rPr lang="vi-VN" dirty="0" smtClean="0"/>
              <a:t> </a:t>
            </a:r>
            <a:r>
              <a:rPr lang="en-CA" dirty="0" err="1"/>
              <a:t>gì</a:t>
            </a:r>
            <a:r>
              <a:rPr lang="en-CA" dirty="0"/>
              <a:t>, </a:t>
            </a:r>
            <a:r>
              <a:rPr lang="en-CA" dirty="0" err="1"/>
              <a:t>ngoại</a:t>
            </a:r>
            <a:r>
              <a:rPr lang="en-CA" dirty="0"/>
              <a:t> </a:t>
            </a:r>
            <a:r>
              <a:rPr lang="en-CA" dirty="0" err="1"/>
              <a:t>trừ</a:t>
            </a:r>
            <a:r>
              <a:rPr lang="en-CA" dirty="0"/>
              <a:t> </a:t>
            </a:r>
            <a:r>
              <a:rPr lang="en-CA" dirty="0" err="1"/>
              <a:t>việc</a:t>
            </a:r>
            <a:r>
              <a:rPr lang="en-CA" dirty="0"/>
              <a:t> </a:t>
            </a:r>
            <a:r>
              <a:rPr lang="en-CA" dirty="0" err="1"/>
              <a:t>chúng</a:t>
            </a:r>
            <a:r>
              <a:rPr lang="en-CA" dirty="0"/>
              <a:t> </a:t>
            </a:r>
            <a:r>
              <a:rPr lang="en-CA" dirty="0" err="1"/>
              <a:t>là</a:t>
            </a:r>
            <a:r>
              <a:rPr lang="en-CA" dirty="0"/>
              <a:t> </a:t>
            </a:r>
            <a:r>
              <a:rPr lang="en-CA" dirty="0" err="1"/>
              <a:t>một</a:t>
            </a:r>
            <a:r>
              <a:rPr lang="en-CA" dirty="0"/>
              <a:t> </a:t>
            </a:r>
            <a:r>
              <a:rPr lang="en-CA" dirty="0" err="1"/>
              <a:t>phần</a:t>
            </a:r>
            <a:r>
              <a:rPr lang="en-CA" dirty="0"/>
              <a:t> </a:t>
            </a:r>
            <a:r>
              <a:rPr lang="en-CA" dirty="0" err="1"/>
              <a:t>của</a:t>
            </a:r>
            <a:r>
              <a:rPr lang="en-CA" dirty="0"/>
              <a:t> </a:t>
            </a:r>
            <a:r>
              <a:rPr lang="en-CA" dirty="0" err="1"/>
              <a:t>hệ</a:t>
            </a:r>
            <a:r>
              <a:rPr lang="en-CA" dirty="0"/>
              <a:t> </a:t>
            </a:r>
            <a:r>
              <a:rPr lang="en-CA" dirty="0" err="1"/>
              <a:t>điều</a:t>
            </a:r>
            <a:r>
              <a:rPr lang="en-CA" dirty="0"/>
              <a:t> </a:t>
            </a:r>
            <a:r>
              <a:rPr lang="en-CA" dirty="0" err="1" smtClean="0"/>
              <a:t>hành</a:t>
            </a:r>
            <a:endParaRPr lang="vi-VN" dirty="0"/>
          </a:p>
          <a:p>
            <a:pPr lvl="1">
              <a:lnSpc>
                <a:spcPct val="120000"/>
              </a:lnSpc>
              <a:spcBef>
                <a:spcPts val="600"/>
              </a:spcBef>
            </a:pPr>
            <a:endParaRPr lang="vi-VN" dirty="0"/>
          </a:p>
          <a:p>
            <a:pPr marL="339725" lvl="1" indent="0">
              <a:lnSpc>
                <a:spcPct val="120000"/>
              </a:lnSpc>
              <a:spcBef>
                <a:spcPts val="600"/>
              </a:spcBef>
              <a:buNone/>
            </a:pPr>
            <a:r>
              <a:rPr lang="vi-VN" dirty="0" smtClean="0"/>
              <a:t>T</a:t>
            </a:r>
            <a:r>
              <a:rPr lang="en-CA" dirty="0" err="1" smtClean="0"/>
              <a:t>ất</a:t>
            </a:r>
            <a:r>
              <a:rPr lang="en-CA" dirty="0" smtClean="0"/>
              <a:t> </a:t>
            </a:r>
            <a:r>
              <a:rPr lang="en-CA" dirty="0" err="1"/>
              <a:t>cả</a:t>
            </a:r>
            <a:r>
              <a:rPr lang="en-CA" dirty="0"/>
              <a:t> </a:t>
            </a:r>
            <a:r>
              <a:rPr lang="en-CA" dirty="0" err="1"/>
              <a:t>chúng</a:t>
            </a:r>
            <a:r>
              <a:rPr lang="en-CA" dirty="0"/>
              <a:t> </a:t>
            </a:r>
            <a:r>
              <a:rPr lang="en-CA" dirty="0" err="1"/>
              <a:t>đều</a:t>
            </a:r>
            <a:r>
              <a:rPr lang="en-CA" dirty="0"/>
              <a:t> </a:t>
            </a:r>
            <a:r>
              <a:rPr lang="en-CA" dirty="0" err="1"/>
              <a:t>được</a:t>
            </a:r>
            <a:r>
              <a:rPr lang="en-CA" dirty="0"/>
              <a:t> </a:t>
            </a:r>
            <a:r>
              <a:rPr lang="en-CA" dirty="0" err="1"/>
              <a:t>hiển</a:t>
            </a:r>
            <a:r>
              <a:rPr lang="en-CA" dirty="0"/>
              <a:t> thị </a:t>
            </a:r>
            <a:r>
              <a:rPr lang="en-CA" dirty="0" err="1"/>
              <a:t>với</a:t>
            </a:r>
            <a:r>
              <a:rPr lang="en-CA" dirty="0"/>
              <a:t> </a:t>
            </a:r>
            <a:r>
              <a:rPr lang="en-CA" dirty="0" err="1"/>
              <a:t>một</a:t>
            </a:r>
            <a:r>
              <a:rPr lang="en-CA" dirty="0"/>
              <a:t>  </a:t>
            </a:r>
            <a:r>
              <a:rPr lang="en-CA" dirty="0" err="1"/>
              <a:t>biểu</a:t>
            </a:r>
            <a:r>
              <a:rPr lang="en-CA" dirty="0"/>
              <a:t> </a:t>
            </a:r>
            <a:r>
              <a:rPr lang="en-CA" dirty="0" err="1"/>
              <a:t>tượng</a:t>
            </a:r>
            <a:r>
              <a:rPr lang="en-CA" dirty="0"/>
              <a:t> </a:t>
            </a:r>
            <a:r>
              <a:rPr lang="en-CA" dirty="0" err="1"/>
              <a:t>của</a:t>
            </a:r>
            <a:r>
              <a:rPr lang="en-CA" dirty="0"/>
              <a:t> </a:t>
            </a:r>
            <a:r>
              <a:rPr lang="en-CA" dirty="0" err="1"/>
              <a:t>chương</a:t>
            </a:r>
            <a:r>
              <a:rPr lang="en-CA" dirty="0"/>
              <a:t> </a:t>
            </a:r>
            <a:r>
              <a:rPr lang="en-CA" dirty="0" err="1"/>
              <a:t>trình</a:t>
            </a:r>
            <a:r>
              <a:rPr lang="en-CA" dirty="0"/>
              <a:t> </a:t>
            </a:r>
            <a:r>
              <a:rPr lang="en-CA" dirty="0" err="1"/>
              <a:t>liên</a:t>
            </a:r>
            <a:r>
              <a:rPr lang="en-CA" dirty="0"/>
              <a:t> </a:t>
            </a:r>
            <a:r>
              <a:rPr lang="en-CA" dirty="0" err="1"/>
              <a:t>quan</a:t>
            </a:r>
            <a:r>
              <a:rPr lang="en-CA" dirty="0"/>
              <a:t> </a:t>
            </a:r>
            <a:r>
              <a:rPr lang="en-CA" dirty="0" err="1"/>
              <a:t>tới</a:t>
            </a:r>
            <a:r>
              <a:rPr lang="en-CA" dirty="0"/>
              <a:t> </a:t>
            </a:r>
            <a:r>
              <a:rPr lang="en-CA" dirty="0" err="1"/>
              <a:t>nó</a:t>
            </a:r>
            <a:endParaRPr lang="vi-VN" dirty="0"/>
          </a:p>
        </p:txBody>
      </p:sp>
      <p:grpSp>
        <p:nvGrpSpPr>
          <p:cNvPr id="9" name="Group 8"/>
          <p:cNvGrpSpPr/>
          <p:nvPr/>
        </p:nvGrpSpPr>
        <p:grpSpPr>
          <a:xfrm>
            <a:off x="8171065" y="1592032"/>
            <a:ext cx="491490" cy="3419917"/>
            <a:chOff x="8171065" y="1592032"/>
            <a:chExt cx="491490" cy="3419917"/>
          </a:xfrm>
        </p:grpSpPr>
        <p:pic>
          <p:nvPicPr>
            <p:cNvPr id="4" name="Picture 3" descr="C:\Users\swong\Documents\Manuals\IC3 GS4\7314 IC3 GS4\Screens\w7-056.png"/>
            <p:cNvPicPr/>
            <p:nvPr/>
          </p:nvPicPr>
          <p:blipFill>
            <a:blip r:embed="rId3">
              <a:extLst>
                <a:ext uri="{28A0092B-C50C-407E-A947-70E740481C1C}">
                  <a14:useLocalDpi xmlns:a14="http://schemas.microsoft.com/office/drawing/2010/main" val="0"/>
                </a:ext>
              </a:extLst>
            </a:blip>
            <a:srcRect/>
            <a:stretch>
              <a:fillRect/>
            </a:stretch>
          </p:blipFill>
          <p:spPr bwMode="auto">
            <a:xfrm>
              <a:off x="8171065" y="1592032"/>
              <a:ext cx="491490" cy="638175"/>
            </a:xfrm>
            <a:prstGeom prst="rect">
              <a:avLst/>
            </a:prstGeom>
            <a:noFill/>
            <a:ln>
              <a:noFill/>
            </a:ln>
          </p:spPr>
        </p:pic>
        <p:pic>
          <p:nvPicPr>
            <p:cNvPr id="5" name="Picture 4" descr="C:\Users\swong\Documents\Manuals\IC3 GS4\7314 IC3 GS4\Screens\w7-057.png"/>
            <p:cNvPicPr/>
            <p:nvPr/>
          </p:nvPicPr>
          <p:blipFill>
            <a:blip r:embed="rId4">
              <a:extLst>
                <a:ext uri="{28A0092B-C50C-407E-A947-70E740481C1C}">
                  <a14:useLocalDpi xmlns:a14="http://schemas.microsoft.com/office/drawing/2010/main" val="0"/>
                </a:ext>
              </a:extLst>
            </a:blip>
            <a:srcRect/>
            <a:stretch>
              <a:fillRect/>
            </a:stretch>
          </p:blipFill>
          <p:spPr bwMode="auto">
            <a:xfrm>
              <a:off x="8171065" y="3348255"/>
              <a:ext cx="491490" cy="667385"/>
            </a:xfrm>
            <a:prstGeom prst="rect">
              <a:avLst/>
            </a:prstGeom>
            <a:noFill/>
            <a:ln>
              <a:noFill/>
            </a:ln>
          </p:spPr>
        </p:pic>
        <p:pic>
          <p:nvPicPr>
            <p:cNvPr id="6" name="Picture 5" descr="C:\Users\swong\Documents\Manuals\IC3 GS4\7314 IC3 GS4\Screens\w7-058.png"/>
            <p:cNvPicPr/>
            <p:nvPr/>
          </p:nvPicPr>
          <p:blipFill rotWithShape="1">
            <a:blip r:embed="rId5">
              <a:extLst>
                <a:ext uri="{28A0092B-C50C-407E-A947-70E740481C1C}">
                  <a14:useLocalDpi xmlns:a14="http://schemas.microsoft.com/office/drawing/2010/main" val="0"/>
                </a:ext>
              </a:extLst>
            </a:blip>
            <a:srcRect l="8618" r="10123"/>
            <a:stretch/>
          </p:blipFill>
          <p:spPr bwMode="auto">
            <a:xfrm>
              <a:off x="8243455" y="4445414"/>
              <a:ext cx="419100" cy="566535"/>
            </a:xfrm>
            <a:prstGeom prst="rect">
              <a:avLst/>
            </a:prstGeom>
            <a:noFill/>
            <a:ln>
              <a:noFill/>
            </a:ln>
          </p:spPr>
        </p:pic>
      </p:grpSp>
      <p:sp>
        <p:nvSpPr>
          <p:cNvPr id="7" name="Footer Placeholder 6"/>
          <p:cNvSpPr>
            <a:spLocks noGrp="1"/>
          </p:cNvSpPr>
          <p:nvPr>
            <p:ph type="ftr" sz="quarter" idx="11"/>
          </p:nvPr>
        </p:nvSpPr>
        <p:spPr/>
        <p:txBody>
          <a:bodyPr/>
          <a:lstStyle/>
          <a:p>
            <a:r>
              <a:rPr lang="en-US" smtClean="0"/>
              <a:t>© IIG Vietnam</a:t>
            </a:r>
            <a:endParaRPr lang="en-US" dirty="0"/>
          </a:p>
        </p:txBody>
      </p:sp>
      <p:sp>
        <p:nvSpPr>
          <p:cNvPr id="8" name="Slide Number Placeholder 7"/>
          <p:cNvSpPr>
            <a:spLocks noGrp="1"/>
          </p:cNvSpPr>
          <p:nvPr>
            <p:ph type="sldNum" sz="quarter" idx="12"/>
          </p:nvPr>
        </p:nvSpPr>
        <p:spPr/>
        <p:txBody>
          <a:bodyPr/>
          <a:lstStyle/>
          <a:p>
            <a:fld id="{45FB6C65-6715-49C2-A781-2C0369051A11}" type="slidenum">
              <a:rPr lang="en-US" smtClean="0"/>
              <a:t>9</a:t>
            </a:fld>
            <a:endParaRPr lang="en-US" dirty="0"/>
          </a:p>
        </p:txBody>
      </p:sp>
    </p:spTree>
    <p:extLst>
      <p:ext uri="{BB962C8B-B14F-4D97-AF65-F5344CB8AC3E}">
        <p14:creationId xmlns:p14="http://schemas.microsoft.com/office/powerpoint/2010/main" val="2481239779"/>
      </p:ext>
    </p:extLst>
  </p:cSld>
  <p:clrMapOvr>
    <a:masterClrMapping/>
  </p:clrMapOvr>
  <p:timing>
    <p:tnLst>
      <p:par>
        <p:cTn id="1" dur="indefinite" restart="never" nodeType="tmRoot"/>
      </p:par>
    </p:tnLst>
  </p:timing>
</p:sld>
</file>

<file path=ppt/theme/theme1.xml><?xml version="1.0" encoding="utf-8"?>
<a:theme xmlns:a="http://schemas.openxmlformats.org/drawingml/2006/main" name="2_Default Design">
  <a:themeElements>
    <a:clrScheme name="Trek">
      <a:dk1>
        <a:sysClr val="windowText" lastClr="000000"/>
      </a:dk1>
      <a:lt1>
        <a:sysClr val="window" lastClr="FFFFFF"/>
      </a:lt1>
      <a:dk2>
        <a:srgbClr val="4E3B30"/>
      </a:dk2>
      <a:lt2>
        <a:srgbClr val="FBEEC9"/>
      </a:lt2>
      <a:accent1>
        <a:srgbClr val="F0A22E"/>
      </a:accent1>
      <a:accent2>
        <a:srgbClr val="A5644E"/>
      </a:accent2>
      <a:accent3>
        <a:srgbClr val="B58B80"/>
      </a:accent3>
      <a:accent4>
        <a:srgbClr val="C3986D"/>
      </a:accent4>
      <a:accent5>
        <a:srgbClr val="A19574"/>
      </a:accent5>
      <a:accent6>
        <a:srgbClr val="C17529"/>
      </a:accent6>
      <a:hlink>
        <a:srgbClr val="AD1F1F"/>
      </a:hlink>
      <a:folHlink>
        <a:srgbClr val="FFC42F"/>
      </a:folHlink>
    </a:clrScheme>
    <a:fontScheme name="2_Default Design">
      <a:majorFont>
        <a:latin typeface="Arial Narrow"/>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4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400" b="0" i="0" u="none" strike="noStrike" cap="none" normalizeH="0" baseline="0" smtClean="0">
            <a:ln>
              <a:noFill/>
            </a:ln>
            <a:solidFill>
              <a:schemeClr val="tx1"/>
            </a:solidFill>
            <a:effectLst/>
            <a:latin typeface="Arial" charset="0"/>
          </a:defRPr>
        </a:defPPr>
      </a:lst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All in One</Template>
  <TotalTime>5089</TotalTime>
  <Words>5481</Words>
  <Application>Microsoft Office PowerPoint</Application>
  <PresentationFormat>Letter Paper (8.5x11 in)</PresentationFormat>
  <Paragraphs>767</Paragraphs>
  <Slides>55</Slides>
  <Notes>54</Notes>
  <HiddenSlides>0</HiddenSlides>
  <MMClips>0</MMClips>
  <ScaleCrop>false</ScaleCrop>
  <HeadingPairs>
    <vt:vector size="4" baseType="variant">
      <vt:variant>
        <vt:lpstr>Theme</vt:lpstr>
      </vt:variant>
      <vt:variant>
        <vt:i4>1</vt:i4>
      </vt:variant>
      <vt:variant>
        <vt:lpstr>Slide Titles</vt:lpstr>
      </vt:variant>
      <vt:variant>
        <vt:i4>55</vt:i4>
      </vt:variant>
    </vt:vector>
  </HeadingPairs>
  <TitlesOfParts>
    <vt:vector size="56" baseType="lpstr">
      <vt:lpstr>2_Default Design</vt:lpstr>
      <vt:lpstr>Máy tính căn bản</vt:lpstr>
      <vt:lpstr>Mục tiêu bài học</vt:lpstr>
      <vt:lpstr>Xem xét một cửa sổ Windows điển hình</vt:lpstr>
      <vt:lpstr>Xem xét một cửa sổ Windows điển hình</vt:lpstr>
      <vt:lpstr>Xem xét một cửa sổ Windows điển hình</vt:lpstr>
      <vt:lpstr>Di chuyển cửa sổ</vt:lpstr>
      <vt:lpstr>Thay đổi kích cỡ cửa sổ</vt:lpstr>
      <vt:lpstr>Sử dụng thanh cuốn (Scroll Bars)</vt:lpstr>
      <vt:lpstr>Tìm hiểu tập tin và thư mục</vt:lpstr>
      <vt:lpstr>Tìm hiểu tập tin và thư mục</vt:lpstr>
      <vt:lpstr>Tìm hiểu tập tin và thư mục</vt:lpstr>
      <vt:lpstr>Tìm hiểu tập tin và thư mục</vt:lpstr>
      <vt:lpstr>Tìm hiểu tập tin và thư mục</vt:lpstr>
      <vt:lpstr>Tìm hiểu tập tin và thư mục</vt:lpstr>
      <vt:lpstr>Tìm hiểu tập tin và thư mục</vt:lpstr>
      <vt:lpstr>Sử dụng tập tin và thư mục</vt:lpstr>
      <vt:lpstr>Tạo các thư mục</vt:lpstr>
      <vt:lpstr>Đặt lại tên thư mục</vt:lpstr>
      <vt:lpstr>Câu hỏi</vt:lpstr>
      <vt:lpstr>Thay đổi các tùy chọn thư mục</vt:lpstr>
      <vt:lpstr>Thay đổi chế độ xem (View)</vt:lpstr>
      <vt:lpstr>Thay đổi chế độ xem (View)</vt:lpstr>
      <vt:lpstr>Thay đổi chế độ xem (View)</vt:lpstr>
      <vt:lpstr>Thay đổi chế độ xem (View)</vt:lpstr>
      <vt:lpstr>Thay đổi chế độ xem (View)</vt:lpstr>
      <vt:lpstr>Thay đổi chế độ xem (View)</vt:lpstr>
      <vt:lpstr>Thay đổi chế độ xem (View)</vt:lpstr>
      <vt:lpstr>Thay đổi chế độ xem (View)</vt:lpstr>
      <vt:lpstr>Thay đổi chế độ xem (View)</vt:lpstr>
      <vt:lpstr>Thay đổi chế độ xem (View)</vt:lpstr>
      <vt:lpstr>Tìm hiểu phần mở rộng của tập tin</vt:lpstr>
      <vt:lpstr>Tìm hiểu phần mở rộng của tập tin</vt:lpstr>
      <vt:lpstr>Tìm hiểu phần mở rộng của tập tin</vt:lpstr>
      <vt:lpstr>Tìm hiểu phần mở rộng của tập tin</vt:lpstr>
      <vt:lpstr>Tìm hiểu phần mở rộng của tập tin</vt:lpstr>
      <vt:lpstr>Tìm hiểu phần mở rộng của tập tin</vt:lpstr>
      <vt:lpstr>Tìm hiểu phần mở rộng của tập tin</vt:lpstr>
      <vt:lpstr>Tìm hiểu phần mở rộng của tập tin</vt:lpstr>
      <vt:lpstr>Tìm hiểu phần mở rộng của tập tin</vt:lpstr>
      <vt:lpstr>Tìm hiểu phần mở rộng của tập tin</vt:lpstr>
      <vt:lpstr>Chọn các tập tin hay thư mục</vt:lpstr>
      <vt:lpstr>Sao chép và di chuyển các tập tin, thư mục</vt:lpstr>
      <vt:lpstr>Sao chép và di chuyển các tập tin, thư mục</vt:lpstr>
      <vt:lpstr>Đặt lại tên tập tin</vt:lpstr>
      <vt:lpstr>Tìm các tập tin</vt:lpstr>
      <vt:lpstr>Tìm hiểu về thùng rác (Recycle Bin)</vt:lpstr>
      <vt:lpstr>Tìm hiểu về thùng rác (Recycle Bin)</vt:lpstr>
      <vt:lpstr>Tìm hiểu về thùng rác (Recycle Bin)</vt:lpstr>
      <vt:lpstr>Tìm hiểu về thùng rác (Recycle Bin)</vt:lpstr>
      <vt:lpstr>Những điểm cần lưu ý khi làm việc với tập tin</vt:lpstr>
      <vt:lpstr>Những điểm cần lưu ý khi làm việc với tập tin</vt:lpstr>
      <vt:lpstr>Tóm tắt bài học</vt:lpstr>
      <vt:lpstr>Câu hỏi ôn tập</vt:lpstr>
      <vt:lpstr>Review Questions</vt:lpstr>
      <vt:lpstr>Review Questions</vt:lpstr>
    </vt:vector>
  </TitlesOfParts>
  <Company>CCI Learning Solutions Inc.</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CCI Learning Solutions Inc.</dc:creator>
  <cp:lastModifiedBy>IEC</cp:lastModifiedBy>
  <cp:revision>680</cp:revision>
  <dcterms:created xsi:type="dcterms:W3CDTF">2007-03-28T02:59:08Z</dcterms:created>
  <dcterms:modified xsi:type="dcterms:W3CDTF">2014-10-13T03:01:37Z</dcterms:modified>
</cp:coreProperties>
</file>